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7" r:id="rId3"/>
    <p:sldId id="270" r:id="rId4"/>
    <p:sldId id="271" r:id="rId5"/>
    <p:sldId id="272" r:id="rId6"/>
    <p:sldId id="260" r:id="rId7"/>
    <p:sldId id="258" r:id="rId8"/>
    <p:sldId id="261" r:id="rId9"/>
    <p:sldId id="262" r:id="rId10"/>
    <p:sldId id="263" r:id="rId11"/>
    <p:sldId id="264" r:id="rId12"/>
    <p:sldId id="267" r:id="rId13"/>
    <p:sldId id="268" r:id="rId14"/>
    <p:sldId id="265" r:id="rId15"/>
    <p:sldId id="266" r:id="rId16"/>
    <p:sldId id="269"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1" d="100"/>
          <a:sy n="81" d="100"/>
        </p:scale>
        <p:origin x="-276"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3AB6E-C670-441D-A283-9F0D8F94483A}" type="datetimeFigureOut">
              <a:rPr lang="en-US" smtClean="0"/>
              <a:pPr/>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C6442-5361-4230-A5D5-D008C0756A13}" type="slidenum">
              <a:rPr lang="en-US" smtClean="0"/>
              <a:pPr/>
              <a:t>‹#›</a:t>
            </a:fld>
            <a:endParaRPr lang="en-US"/>
          </a:p>
        </p:txBody>
      </p:sp>
    </p:spTree>
    <p:extLst>
      <p:ext uri="{BB962C8B-B14F-4D97-AF65-F5344CB8AC3E}">
        <p14:creationId xmlns="" xmlns:p14="http://schemas.microsoft.com/office/powerpoint/2010/main" val="3955632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DF034-9DE5-401B-AB0E-804D74ED6F12}"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15B20707-1D7C-43AD-9169-1EE5606DF20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6946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6722E-04CA-4831-A38B-868767084F3F}"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359103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3B005-A1A9-447E-A5C2-541F977ACBFD}"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161968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056BD-6EFE-4324-BF83-6C83F931D6E3}"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3853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ACC10D-12DD-457B-8A4F-C5DC13360051}" type="datetime1">
              <a:rPr lang="en-US" smtClean="0"/>
              <a:pPr/>
              <a:t>1/18/2023</a:t>
            </a:fld>
            <a:endParaRPr lang="en-US"/>
          </a:p>
        </p:txBody>
      </p:sp>
      <p:sp>
        <p:nvSpPr>
          <p:cNvPr id="5" name="Footer Placeholder 4"/>
          <p:cNvSpPr>
            <a:spLocks noGrp="1"/>
          </p:cNvSpPr>
          <p:nvPr>
            <p:ph type="ftr" sz="quarter" idx="11"/>
          </p:nvPr>
        </p:nvSpPr>
        <p:spPr/>
        <p:txBody>
          <a:bodyPr/>
          <a:lstStyle/>
          <a:p>
            <a:r>
              <a:rPr lang="en-US"/>
              <a:t>Lovely Professional University</a:t>
            </a:r>
          </a:p>
        </p:txBody>
      </p:sp>
      <p:sp>
        <p:nvSpPr>
          <p:cNvPr id="6" name="Slide Number Placeholder 5"/>
          <p:cNvSpPr>
            <a:spLocks noGrp="1"/>
          </p:cNvSpPr>
          <p:nvPr>
            <p:ph type="sldNum" sz="quarter" idx="12"/>
          </p:nvPr>
        </p:nvSpPr>
        <p:spPr/>
        <p:txBody>
          <a:bodyPr/>
          <a:lstStyle/>
          <a:p>
            <a:fld id="{15B20707-1D7C-43AD-9169-1EE5606DF202}"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4090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E010C7-C0DB-4E91-BA03-75645D3F2F67}"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Lovely Professional University</a:t>
            </a:r>
          </a:p>
        </p:txBody>
      </p:sp>
      <p:sp>
        <p:nvSpPr>
          <p:cNvPr id="7" name="Slide Number Placeholder 6"/>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8801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1FFCD-36F0-498A-B2A4-6C2601392F0E}" type="datetime1">
              <a:rPr lang="en-US" smtClean="0"/>
              <a:pPr/>
              <a:t>1/18/2023</a:t>
            </a:fld>
            <a:endParaRPr lang="en-US"/>
          </a:p>
        </p:txBody>
      </p:sp>
      <p:sp>
        <p:nvSpPr>
          <p:cNvPr id="8" name="Footer Placeholder 7"/>
          <p:cNvSpPr>
            <a:spLocks noGrp="1"/>
          </p:cNvSpPr>
          <p:nvPr>
            <p:ph type="ftr" sz="quarter" idx="11"/>
          </p:nvPr>
        </p:nvSpPr>
        <p:spPr/>
        <p:txBody>
          <a:bodyPr/>
          <a:lstStyle/>
          <a:p>
            <a:r>
              <a:rPr lang="en-US"/>
              <a:t>Lovely Professional University</a:t>
            </a:r>
          </a:p>
        </p:txBody>
      </p:sp>
      <p:sp>
        <p:nvSpPr>
          <p:cNvPr id="9" name="Slide Number Placeholder 8"/>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1121085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2BC85-6C59-465C-9260-EDBB52A00BDC}" type="datetime1">
              <a:rPr lang="en-US" smtClean="0"/>
              <a:pPr/>
              <a:t>1/18/2023</a:t>
            </a:fld>
            <a:endParaRPr lang="en-US"/>
          </a:p>
        </p:txBody>
      </p:sp>
      <p:sp>
        <p:nvSpPr>
          <p:cNvPr id="4" name="Footer Placeholder 3"/>
          <p:cNvSpPr>
            <a:spLocks noGrp="1"/>
          </p:cNvSpPr>
          <p:nvPr>
            <p:ph type="ftr" sz="quarter" idx="11"/>
          </p:nvPr>
        </p:nvSpPr>
        <p:spPr/>
        <p:txBody>
          <a:bodyPr/>
          <a:lstStyle/>
          <a:p>
            <a:r>
              <a:rPr lang="en-US"/>
              <a:t>Lovely Professional University</a:t>
            </a:r>
          </a:p>
        </p:txBody>
      </p:sp>
      <p:sp>
        <p:nvSpPr>
          <p:cNvPr id="5" name="Slide Number Placeholder 4"/>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146855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44457B-883E-48C7-B20C-9BAE35B36C32}" type="datetime1">
              <a:rPr lang="en-US" smtClean="0"/>
              <a:pPr/>
              <a:t>1/18/2023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Lovely Professional University</a:t>
            </a:r>
          </a:p>
        </p:txBody>
      </p:sp>
      <p:sp>
        <p:nvSpPr>
          <p:cNvPr id="9" name="Slide Number Placeholder 8"/>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204182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352F5E-7DDB-4144-AF93-C7E06CC9F1D4}" type="datetime1">
              <a:rPr lang="en-US" smtClean="0"/>
              <a:pPr/>
              <a:t>1/18/2023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Lovely Professional University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390474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7718E-82DA-4F87-A836-6C4D4DEE373C}" type="datetime1">
              <a:rPr lang="en-US" smtClean="0"/>
              <a:pPr/>
              <a:t>1/18/2023</a:t>
            </a:fld>
            <a:endParaRPr lang="en-US"/>
          </a:p>
        </p:txBody>
      </p:sp>
      <p:sp>
        <p:nvSpPr>
          <p:cNvPr id="6" name="Footer Placeholder 5"/>
          <p:cNvSpPr>
            <a:spLocks noGrp="1"/>
          </p:cNvSpPr>
          <p:nvPr>
            <p:ph type="ftr" sz="quarter" idx="11"/>
          </p:nvPr>
        </p:nvSpPr>
        <p:spPr/>
        <p:txBody>
          <a:bodyPr/>
          <a:lstStyle/>
          <a:p>
            <a:r>
              <a:rPr lang="en-US"/>
              <a:t>Lovely Professional University</a:t>
            </a:r>
          </a:p>
        </p:txBody>
      </p:sp>
      <p:sp>
        <p:nvSpPr>
          <p:cNvPr id="7" name="Slide Number Placeholder 6"/>
          <p:cNvSpPr>
            <a:spLocks noGrp="1"/>
          </p:cNvSpPr>
          <p:nvPr>
            <p:ph type="sldNum" sz="quarter" idx="12"/>
          </p:nvPr>
        </p:nvSpPr>
        <p:spPr/>
        <p:txBody>
          <a:bodyPr/>
          <a:lstStyle/>
          <a:p>
            <a:fld id="{15B20707-1D7C-43AD-9169-1EE5606DF202}" type="slidenum">
              <a:rPr lang="en-US" smtClean="0"/>
              <a:pPr/>
              <a:t>‹#›</a:t>
            </a:fld>
            <a:endParaRPr lang="en-US"/>
          </a:p>
        </p:txBody>
      </p:sp>
    </p:spTree>
    <p:extLst>
      <p:ext uri="{BB962C8B-B14F-4D97-AF65-F5344CB8AC3E}">
        <p14:creationId xmlns="" xmlns:p14="http://schemas.microsoft.com/office/powerpoint/2010/main" val="290219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2FDBD5-4468-4EE0-8C94-E6765664B266}" type="datetime1">
              <a:rPr lang="en-US" smtClean="0"/>
              <a:pPr/>
              <a:t>1/18/2023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Lovely Professional University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B20707-1D7C-43AD-9169-1EE5606DF202}"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000631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94383_1_Academic%20Calendar%20for%20Full%20Time%20programmes.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C02902-9FE5-4120-9445-58E697698116}"/>
              </a:ext>
            </a:extLst>
          </p:cNvPr>
          <p:cNvSpPr>
            <a:spLocks noGrp="1"/>
          </p:cNvSpPr>
          <p:nvPr>
            <p:ph type="ctrTitle"/>
          </p:nvPr>
        </p:nvSpPr>
        <p:spPr>
          <a:xfrm>
            <a:off x="1097280" y="758952"/>
            <a:ext cx="10058400" cy="2409550"/>
          </a:xfrm>
        </p:spPr>
        <p:txBody>
          <a:bodyPr>
            <a:normAutofit/>
          </a:bodyPr>
          <a:lstStyle/>
          <a:p>
            <a:r>
              <a:rPr lang="en-US" sz="6000" b="1" dirty="0">
                <a:solidFill>
                  <a:srgbClr val="C00000"/>
                </a:solidFill>
              </a:rPr>
              <a:t>CAP756: WEB TECHNOLOGIES</a:t>
            </a:r>
          </a:p>
        </p:txBody>
      </p:sp>
      <p:sp>
        <p:nvSpPr>
          <p:cNvPr id="3" name="Subtitle 2">
            <a:extLst>
              <a:ext uri="{FF2B5EF4-FFF2-40B4-BE49-F238E27FC236}">
                <a16:creationId xmlns="" xmlns:a16="http://schemas.microsoft.com/office/drawing/2014/main" id="{DC40AD1A-942C-4B8C-B5C3-49B4142C6C5F}"/>
              </a:ext>
            </a:extLst>
          </p:cNvPr>
          <p:cNvSpPr>
            <a:spLocks noGrp="1"/>
          </p:cNvSpPr>
          <p:nvPr>
            <p:ph type="subTitle" idx="1"/>
          </p:nvPr>
        </p:nvSpPr>
        <p:spPr>
          <a:xfrm>
            <a:off x="1100051" y="4486940"/>
            <a:ext cx="10058400" cy="1111680"/>
          </a:xfrm>
        </p:spPr>
        <p:txBody>
          <a:bodyPr>
            <a:normAutofit/>
          </a:bodyPr>
          <a:lstStyle/>
          <a:p>
            <a:pPr algn="ctr"/>
            <a:r>
              <a:rPr lang="en-US" sz="3600" b="1" dirty="0"/>
              <a:t>Lecture #0</a:t>
            </a:r>
          </a:p>
        </p:txBody>
      </p:sp>
      <p:pic>
        <p:nvPicPr>
          <p:cNvPr id="4" name="Picture 3">
            <a:extLst>
              <a:ext uri="{FF2B5EF4-FFF2-40B4-BE49-F238E27FC236}">
                <a16:creationId xmlns="" xmlns:a16="http://schemas.microsoft.com/office/drawing/2014/main" id="{9344F10A-B45E-4571-BD0F-AFC39E516B2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
        <p:nvSpPr>
          <p:cNvPr id="5" name="Footer Placeholder 4">
            <a:extLst>
              <a:ext uri="{FF2B5EF4-FFF2-40B4-BE49-F238E27FC236}">
                <a16:creationId xmlns="" xmlns:a16="http://schemas.microsoft.com/office/drawing/2014/main" id="{2FC80649-409B-465A-9615-694A33E46816}"/>
              </a:ext>
            </a:extLst>
          </p:cNvPr>
          <p:cNvSpPr>
            <a:spLocks noGrp="1"/>
          </p:cNvSpPr>
          <p:nvPr>
            <p:ph type="ftr" sz="quarter" idx="11"/>
          </p:nvPr>
        </p:nvSpPr>
        <p:spPr/>
        <p:txBody>
          <a:bodyPr/>
          <a:lstStyle/>
          <a:p>
            <a:r>
              <a:rPr lang="en-US"/>
              <a:t>Lovely Professional University</a:t>
            </a:r>
          </a:p>
        </p:txBody>
      </p:sp>
      <p:sp>
        <p:nvSpPr>
          <p:cNvPr id="6" name="Slide Number Placeholder 5">
            <a:extLst>
              <a:ext uri="{FF2B5EF4-FFF2-40B4-BE49-F238E27FC236}">
                <a16:creationId xmlns="" xmlns:a16="http://schemas.microsoft.com/office/drawing/2014/main" id="{CDBFE897-D718-495D-B7CF-E79B7246D928}"/>
              </a:ext>
            </a:extLst>
          </p:cNvPr>
          <p:cNvSpPr>
            <a:spLocks noGrp="1"/>
          </p:cNvSpPr>
          <p:nvPr>
            <p:ph type="sldNum" sz="quarter" idx="12"/>
          </p:nvPr>
        </p:nvSpPr>
        <p:spPr/>
        <p:txBody>
          <a:bodyPr/>
          <a:lstStyle/>
          <a:p>
            <a:fld id="{15B20707-1D7C-43AD-9169-1EE5606DF202}" type="slidenum">
              <a:rPr lang="en-US" smtClean="0"/>
              <a:pPr/>
              <a:t>1</a:t>
            </a:fld>
            <a:endParaRPr lang="en-US"/>
          </a:p>
        </p:txBody>
      </p:sp>
    </p:spTree>
    <p:extLst>
      <p:ext uri="{BB962C8B-B14F-4D97-AF65-F5344CB8AC3E}">
        <p14:creationId xmlns="" xmlns:p14="http://schemas.microsoft.com/office/powerpoint/2010/main" val="334214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804D4-1746-4EFD-92ED-49632DCACB89}"/>
              </a:ext>
            </a:extLst>
          </p:cNvPr>
          <p:cNvSpPr>
            <a:spLocks noGrp="1"/>
          </p:cNvSpPr>
          <p:nvPr>
            <p:ph type="title"/>
          </p:nvPr>
        </p:nvSpPr>
        <p:spPr/>
        <p:txBody>
          <a:bodyPr/>
          <a:lstStyle/>
          <a:p>
            <a:pPr algn="ctr"/>
            <a:r>
              <a:rPr lang="en-IN" b="1" dirty="0">
                <a:solidFill>
                  <a:srgbClr val="0070C0"/>
                </a:solidFill>
                <a:latin typeface="+mn-lt"/>
              </a:rPr>
              <a:t>Course Related Information</a:t>
            </a:r>
            <a:endParaRPr lang="en-US" b="1" dirty="0">
              <a:solidFill>
                <a:srgbClr val="0070C0"/>
              </a:solidFill>
            </a:endParaRPr>
          </a:p>
        </p:txBody>
      </p:sp>
      <p:sp>
        <p:nvSpPr>
          <p:cNvPr id="3" name="Content Placeholder 2">
            <a:extLst>
              <a:ext uri="{FF2B5EF4-FFF2-40B4-BE49-F238E27FC236}">
                <a16:creationId xmlns="" xmlns:a16="http://schemas.microsoft.com/office/drawing/2014/main" id="{83066973-C9AD-4769-A39E-03A1CE3FCD6A}"/>
              </a:ext>
            </a:extLst>
          </p:cNvPr>
          <p:cNvSpPr>
            <a:spLocks noGrp="1"/>
          </p:cNvSpPr>
          <p:nvPr>
            <p:ph idx="1"/>
          </p:nvPr>
        </p:nvSpPr>
        <p:spPr/>
        <p:txBody>
          <a:bodyPr>
            <a:normAutofit lnSpcReduction="10000"/>
          </a:bodyPr>
          <a:lstStyle/>
          <a:p>
            <a:r>
              <a:rPr lang="en-US" dirty="0"/>
              <a:t> </a:t>
            </a:r>
            <a:r>
              <a:rPr lang="en-US" sz="3200" dirty="0">
                <a:solidFill>
                  <a:srgbClr val="7030A0"/>
                </a:solidFill>
              </a:rPr>
              <a:t>L T P </a:t>
            </a:r>
            <a:r>
              <a:rPr lang="en-US" sz="3200" dirty="0"/>
              <a:t>= </a:t>
            </a:r>
            <a:r>
              <a:rPr lang="en-US" sz="3200" dirty="0">
                <a:solidFill>
                  <a:srgbClr val="7030A0"/>
                </a:solidFill>
              </a:rPr>
              <a:t>3 0 0 </a:t>
            </a:r>
            <a:r>
              <a:rPr lang="en-US" sz="3200" dirty="0"/>
              <a:t>Credit= 3.0</a:t>
            </a:r>
          </a:p>
          <a:p>
            <a:r>
              <a:rPr lang="en-IN" sz="3200" b="1" dirty="0">
                <a:solidFill>
                  <a:schemeClr val="accent1">
                    <a:lumMod val="75000"/>
                  </a:schemeClr>
                </a:solidFill>
              </a:rPr>
              <a:t>i.e.  </a:t>
            </a:r>
            <a:r>
              <a:rPr lang="en-IN" sz="3200" b="1" dirty="0">
                <a:solidFill>
                  <a:srgbClr val="C00000"/>
                </a:solidFill>
              </a:rPr>
              <a:t>3 hours of lecture  per week  for 14 weeks</a:t>
            </a:r>
            <a:r>
              <a:rPr lang="en-IN" sz="3200" b="1" dirty="0">
                <a:solidFill>
                  <a:schemeClr val="accent1">
                    <a:lumMod val="75000"/>
                  </a:schemeClr>
                </a:solidFill>
              </a:rPr>
              <a:t>.</a:t>
            </a:r>
          </a:p>
          <a:p>
            <a:pPr marL="722313" indent="-722313" fontAlgn="auto">
              <a:lnSpc>
                <a:spcPct val="120000"/>
              </a:lnSpc>
              <a:spcAft>
                <a:spcPts val="0"/>
              </a:spcAft>
              <a:buFont typeface="Wingdings" panose="05000000000000000000" pitchFamily="2" charset="2"/>
              <a:buChar char="ü"/>
              <a:defRPr/>
            </a:pPr>
            <a:r>
              <a:rPr lang="en-IN" sz="3600" b="1" dirty="0">
                <a:solidFill>
                  <a:srgbClr val="002060"/>
                </a:solidFill>
              </a:rPr>
              <a:t>Exam Criteria</a:t>
            </a:r>
          </a:p>
          <a:p>
            <a:pPr marL="1482233" lvl="6" indent="-457200">
              <a:lnSpc>
                <a:spcPct val="120000"/>
              </a:lnSpc>
              <a:spcBef>
                <a:spcPts val="1300"/>
              </a:spcBef>
              <a:buFont typeface="Wingdings" panose="05000000000000000000" pitchFamily="2" charset="2"/>
              <a:buChar char="q"/>
              <a:defRPr/>
            </a:pPr>
            <a:r>
              <a:rPr lang="en-IN" sz="3200" b="1" dirty="0">
                <a:solidFill>
                  <a:srgbClr val="C00000"/>
                </a:solidFill>
              </a:rPr>
              <a:t>3 Academic Task (Best 2 counted) (30 marks each) </a:t>
            </a:r>
          </a:p>
          <a:p>
            <a:pPr marL="1025033" lvl="6" indent="0">
              <a:lnSpc>
                <a:spcPct val="120000"/>
              </a:lnSpc>
              <a:spcBef>
                <a:spcPts val="1300"/>
              </a:spcBef>
              <a:buFont typeface="Arial" pitchFamily="34" charset="0"/>
              <a:buNone/>
              <a:defRPr/>
            </a:pPr>
            <a:r>
              <a:rPr lang="en-US" sz="3200" b="1" dirty="0">
                <a:solidFill>
                  <a:srgbClr val="C00000"/>
                </a:solidFill>
              </a:rPr>
              <a:t>         </a:t>
            </a:r>
            <a:r>
              <a:rPr lang="en-US" sz="3200" b="1" dirty="0" smtClean="0">
                <a:solidFill>
                  <a:srgbClr val="C00000"/>
                </a:solidFill>
              </a:rPr>
              <a:t>(4</a:t>
            </a:r>
            <a:r>
              <a:rPr lang="en-US" sz="3200" b="1" baseline="30000" dirty="0" smtClean="0">
                <a:solidFill>
                  <a:srgbClr val="C00000"/>
                </a:solidFill>
              </a:rPr>
              <a:t>th</a:t>
            </a:r>
            <a:r>
              <a:rPr lang="en-US" sz="3200" b="1" dirty="0" smtClean="0">
                <a:solidFill>
                  <a:srgbClr val="C00000"/>
                </a:solidFill>
              </a:rPr>
              <a:t> </a:t>
            </a:r>
            <a:r>
              <a:rPr lang="en-US" sz="3200" b="1" dirty="0">
                <a:solidFill>
                  <a:srgbClr val="C00000"/>
                </a:solidFill>
              </a:rPr>
              <a:t>, </a:t>
            </a:r>
            <a:r>
              <a:rPr lang="en-US" sz="3200" b="1" dirty="0" smtClean="0">
                <a:solidFill>
                  <a:srgbClr val="C00000"/>
                </a:solidFill>
              </a:rPr>
              <a:t>6</a:t>
            </a:r>
            <a:r>
              <a:rPr lang="en-US" sz="3200" b="1" baseline="30000" dirty="0" smtClean="0">
                <a:solidFill>
                  <a:srgbClr val="C00000"/>
                </a:solidFill>
              </a:rPr>
              <a:t>th </a:t>
            </a:r>
            <a:r>
              <a:rPr lang="en-US" sz="3200" b="1" dirty="0">
                <a:solidFill>
                  <a:srgbClr val="C00000"/>
                </a:solidFill>
              </a:rPr>
              <a:t>and </a:t>
            </a:r>
            <a:r>
              <a:rPr lang="en-US" sz="3200" b="1" dirty="0" smtClean="0">
                <a:solidFill>
                  <a:srgbClr val="C00000"/>
                </a:solidFill>
              </a:rPr>
              <a:t>12</a:t>
            </a:r>
            <a:r>
              <a:rPr lang="en-US" sz="3200" b="1" baseline="30000" dirty="0" smtClean="0">
                <a:solidFill>
                  <a:srgbClr val="C00000"/>
                </a:solidFill>
              </a:rPr>
              <a:t>th</a:t>
            </a:r>
            <a:r>
              <a:rPr lang="en-US" sz="3200" b="1" dirty="0" smtClean="0">
                <a:solidFill>
                  <a:srgbClr val="C00000"/>
                </a:solidFill>
              </a:rPr>
              <a:t> </a:t>
            </a:r>
            <a:r>
              <a:rPr lang="en-US" sz="3200" b="1" dirty="0">
                <a:solidFill>
                  <a:srgbClr val="C00000"/>
                </a:solidFill>
              </a:rPr>
              <a:t>week). </a:t>
            </a:r>
          </a:p>
          <a:p>
            <a:pPr marL="1524000" lvl="4" indent="-457200" fontAlgn="auto">
              <a:lnSpc>
                <a:spcPct val="120000"/>
              </a:lnSpc>
              <a:spcAft>
                <a:spcPts val="0"/>
              </a:spcAft>
              <a:buFont typeface="Wingdings" panose="05000000000000000000" pitchFamily="2" charset="2"/>
              <a:buChar char="q"/>
              <a:defRPr/>
            </a:pPr>
            <a:r>
              <a:rPr lang="en-IN" sz="3600" b="1" dirty="0">
                <a:solidFill>
                  <a:schemeClr val="accent2">
                    <a:lumMod val="50000"/>
                  </a:schemeClr>
                </a:solidFill>
              </a:rPr>
              <a:t>ETP  (</a:t>
            </a:r>
            <a:r>
              <a:rPr lang="en-IN" sz="3600" b="1" dirty="0">
                <a:solidFill>
                  <a:srgbClr val="FF0000"/>
                </a:solidFill>
                <a:hlinkClick r:id="rId2" action="ppaction://hlinkfile"/>
              </a:rPr>
              <a:t>Refer academic Calendar </a:t>
            </a:r>
            <a:r>
              <a:rPr lang="en-IN" sz="3600" b="1" dirty="0">
                <a:solidFill>
                  <a:schemeClr val="accent2">
                    <a:lumMod val="50000"/>
                  </a:schemeClr>
                </a:solidFill>
              </a:rPr>
              <a:t>)</a:t>
            </a:r>
          </a:p>
          <a:p>
            <a:endParaRPr lang="en-IN" sz="2000" b="1" dirty="0">
              <a:solidFill>
                <a:schemeClr val="accent1">
                  <a:lumMod val="75000"/>
                </a:schemeClr>
              </a:solidFill>
            </a:endParaRPr>
          </a:p>
          <a:p>
            <a:endParaRPr lang="en-US" dirty="0"/>
          </a:p>
        </p:txBody>
      </p:sp>
      <p:sp>
        <p:nvSpPr>
          <p:cNvPr id="4" name="Footer Placeholder 3">
            <a:extLst>
              <a:ext uri="{FF2B5EF4-FFF2-40B4-BE49-F238E27FC236}">
                <a16:creationId xmlns="" xmlns:a16="http://schemas.microsoft.com/office/drawing/2014/main" id="{0526A697-4BF0-4227-B0D6-B8903B4F5DA1}"/>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726EB586-8425-41B6-8C01-25D4ADC9332D}"/>
              </a:ext>
            </a:extLst>
          </p:cNvPr>
          <p:cNvSpPr>
            <a:spLocks noGrp="1"/>
          </p:cNvSpPr>
          <p:nvPr>
            <p:ph type="sldNum" sz="quarter" idx="12"/>
          </p:nvPr>
        </p:nvSpPr>
        <p:spPr/>
        <p:txBody>
          <a:bodyPr/>
          <a:lstStyle/>
          <a:p>
            <a:fld id="{15B20707-1D7C-43AD-9169-1EE5606DF202}" type="slidenum">
              <a:rPr lang="en-US" smtClean="0"/>
              <a:pPr/>
              <a:t>10</a:t>
            </a:fld>
            <a:endParaRPr lang="en-US"/>
          </a:p>
        </p:txBody>
      </p:sp>
      <p:pic>
        <p:nvPicPr>
          <p:cNvPr id="6" name="Picture 5">
            <a:extLst>
              <a:ext uri="{FF2B5EF4-FFF2-40B4-BE49-F238E27FC236}">
                <a16:creationId xmlns="" xmlns:a16="http://schemas.microsoft.com/office/drawing/2014/main" id="{59EBF2CC-7046-46D0-A973-966154667B83}"/>
              </a:ext>
            </a:extLst>
          </p:cNvPr>
          <p:cNvPicPr>
            <a:picLocks noChangeAspect="1"/>
          </p:cNvPicPr>
          <p:nvPr/>
        </p:nvPicPr>
        <p:blipFill rotWithShape="1">
          <a:blip r:embed="rId3">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156860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C85FF5-E62C-4F29-A361-7020F4AA3EFF}"/>
              </a:ext>
            </a:extLst>
          </p:cNvPr>
          <p:cNvSpPr>
            <a:spLocks noGrp="1"/>
          </p:cNvSpPr>
          <p:nvPr>
            <p:ph type="title"/>
          </p:nvPr>
        </p:nvSpPr>
        <p:spPr/>
        <p:txBody>
          <a:bodyPr/>
          <a:lstStyle/>
          <a:p>
            <a:pPr algn="ctr"/>
            <a:r>
              <a:rPr lang="en-IN" b="1" dirty="0">
                <a:solidFill>
                  <a:srgbClr val="0070C0"/>
                </a:solidFill>
                <a:latin typeface="+mn-lt"/>
              </a:rPr>
              <a:t>Course Related Information</a:t>
            </a:r>
            <a:endParaRPr lang="en-US" dirty="0">
              <a:solidFill>
                <a:srgbClr val="0070C0"/>
              </a:solidFill>
            </a:endParaRPr>
          </a:p>
        </p:txBody>
      </p:sp>
      <p:sp>
        <p:nvSpPr>
          <p:cNvPr id="3" name="Content Placeholder 2">
            <a:extLst>
              <a:ext uri="{FF2B5EF4-FFF2-40B4-BE49-F238E27FC236}">
                <a16:creationId xmlns="" xmlns:a16="http://schemas.microsoft.com/office/drawing/2014/main" id="{C13F520A-D27B-4E4C-81D2-6177627F3D1A}"/>
              </a:ext>
            </a:extLst>
          </p:cNvPr>
          <p:cNvSpPr>
            <a:spLocks noGrp="1"/>
          </p:cNvSpPr>
          <p:nvPr>
            <p:ph idx="1"/>
          </p:nvPr>
        </p:nvSpPr>
        <p:spPr/>
        <p:txBody>
          <a:bodyPr/>
          <a:lstStyle/>
          <a:p>
            <a:pPr marL="722313" indent="-722313" fontAlgn="auto">
              <a:lnSpc>
                <a:spcPct val="120000"/>
              </a:lnSpc>
              <a:spcAft>
                <a:spcPts val="0"/>
              </a:spcAft>
              <a:buFont typeface="Wingdings" panose="05000000000000000000" pitchFamily="2" charset="2"/>
              <a:buChar char="ü"/>
              <a:defRPr/>
            </a:pPr>
            <a:r>
              <a:rPr lang="en-IN" sz="4400" b="1" dirty="0">
                <a:solidFill>
                  <a:schemeClr val="accent1">
                    <a:lumMod val="75000"/>
                  </a:schemeClr>
                </a:solidFill>
              </a:rPr>
              <a:t>Distribution of marks</a:t>
            </a:r>
          </a:p>
          <a:p>
            <a:pPr marL="1482233" lvl="6" indent="-457200">
              <a:lnSpc>
                <a:spcPct val="120000"/>
              </a:lnSpc>
              <a:spcBef>
                <a:spcPts val="1300"/>
              </a:spcBef>
              <a:buFont typeface="Wingdings" panose="05000000000000000000" pitchFamily="2" charset="2"/>
              <a:buChar char="q"/>
              <a:defRPr/>
            </a:pPr>
            <a:r>
              <a:rPr lang="en-IN" sz="3000" b="1" dirty="0">
                <a:solidFill>
                  <a:schemeClr val="accent2">
                    <a:lumMod val="50000"/>
                  </a:schemeClr>
                </a:solidFill>
              </a:rPr>
              <a:t>Attendance   				</a:t>
            </a:r>
            <a:r>
              <a:rPr lang="en-IN" sz="3000" b="1" dirty="0">
                <a:solidFill>
                  <a:srgbClr val="FF0000"/>
                </a:solidFill>
              </a:rPr>
              <a:t>05marks</a:t>
            </a:r>
          </a:p>
          <a:p>
            <a:pPr marL="1482233" lvl="6" indent="-457200">
              <a:lnSpc>
                <a:spcPct val="120000"/>
              </a:lnSpc>
              <a:spcBef>
                <a:spcPts val="1300"/>
              </a:spcBef>
              <a:buFont typeface="Wingdings" panose="05000000000000000000" pitchFamily="2" charset="2"/>
              <a:buChar char="q"/>
              <a:defRPr/>
            </a:pPr>
            <a:r>
              <a:rPr lang="en-IN" sz="3000" b="1" dirty="0">
                <a:solidFill>
                  <a:schemeClr val="accent2">
                    <a:lumMod val="50000"/>
                  </a:schemeClr>
                </a:solidFill>
              </a:rPr>
              <a:t>Continuous  Assessment   	</a:t>
            </a:r>
            <a:r>
              <a:rPr lang="en-IN" sz="3000" b="1" dirty="0">
                <a:solidFill>
                  <a:srgbClr val="FF0000"/>
                </a:solidFill>
              </a:rPr>
              <a:t>25 marks</a:t>
            </a:r>
          </a:p>
          <a:p>
            <a:pPr marL="1482233" lvl="6" indent="-457200">
              <a:lnSpc>
                <a:spcPct val="120000"/>
              </a:lnSpc>
              <a:spcBef>
                <a:spcPts val="1300"/>
              </a:spcBef>
              <a:buFont typeface="Wingdings" panose="05000000000000000000" pitchFamily="2" charset="2"/>
              <a:buChar char="q"/>
              <a:defRPr/>
            </a:pPr>
            <a:r>
              <a:rPr lang="en-IN" sz="3000" b="1" dirty="0">
                <a:solidFill>
                  <a:schemeClr val="accent3"/>
                </a:solidFill>
              </a:rPr>
              <a:t>MTE </a:t>
            </a:r>
            <a:r>
              <a:rPr lang="en-IN" sz="3000" b="1" dirty="0">
                <a:solidFill>
                  <a:srgbClr val="FF0000"/>
                </a:solidFill>
              </a:rPr>
              <a:t>					20</a:t>
            </a:r>
          </a:p>
          <a:p>
            <a:pPr marL="1482233" lvl="6" indent="-457200">
              <a:lnSpc>
                <a:spcPct val="120000"/>
              </a:lnSpc>
              <a:spcBef>
                <a:spcPts val="1300"/>
              </a:spcBef>
              <a:buFont typeface="Wingdings" panose="05000000000000000000" pitchFamily="2" charset="2"/>
              <a:buChar char="q"/>
              <a:defRPr/>
            </a:pPr>
            <a:r>
              <a:rPr lang="en-IN" sz="3000" b="1" dirty="0">
                <a:solidFill>
                  <a:schemeClr val="accent2">
                    <a:lumMod val="50000"/>
                  </a:schemeClr>
                </a:solidFill>
              </a:rPr>
              <a:t> End term Practical 			</a:t>
            </a:r>
            <a:r>
              <a:rPr lang="en-IN" sz="3000" b="1" dirty="0">
                <a:solidFill>
                  <a:srgbClr val="FF0000"/>
                </a:solidFill>
              </a:rPr>
              <a:t>50 marks</a:t>
            </a:r>
          </a:p>
          <a:p>
            <a:endParaRPr lang="en-US" dirty="0"/>
          </a:p>
        </p:txBody>
      </p:sp>
      <p:sp>
        <p:nvSpPr>
          <p:cNvPr id="4" name="Footer Placeholder 3">
            <a:extLst>
              <a:ext uri="{FF2B5EF4-FFF2-40B4-BE49-F238E27FC236}">
                <a16:creationId xmlns="" xmlns:a16="http://schemas.microsoft.com/office/drawing/2014/main" id="{28C9E257-C3AD-4A54-9A28-1883198453F4}"/>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0DF9362A-6D23-4486-A7BA-8F5680C4D093}"/>
              </a:ext>
            </a:extLst>
          </p:cNvPr>
          <p:cNvSpPr>
            <a:spLocks noGrp="1"/>
          </p:cNvSpPr>
          <p:nvPr>
            <p:ph type="sldNum" sz="quarter" idx="12"/>
          </p:nvPr>
        </p:nvSpPr>
        <p:spPr/>
        <p:txBody>
          <a:bodyPr/>
          <a:lstStyle/>
          <a:p>
            <a:fld id="{15B20707-1D7C-43AD-9169-1EE5606DF202}" type="slidenum">
              <a:rPr lang="en-US" smtClean="0"/>
              <a:pPr/>
              <a:t>11</a:t>
            </a:fld>
            <a:endParaRPr lang="en-US"/>
          </a:p>
        </p:txBody>
      </p:sp>
      <p:pic>
        <p:nvPicPr>
          <p:cNvPr id="6" name="Picture 5">
            <a:extLst>
              <a:ext uri="{FF2B5EF4-FFF2-40B4-BE49-F238E27FC236}">
                <a16:creationId xmlns="" xmlns:a16="http://schemas.microsoft.com/office/drawing/2014/main" id="{413C317F-79F5-46FC-B209-0382C30879B8}"/>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156364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243D5-D483-4BEB-BA98-EC402402DE09}"/>
              </a:ext>
            </a:extLst>
          </p:cNvPr>
          <p:cNvSpPr>
            <a:spLocks noGrp="1"/>
          </p:cNvSpPr>
          <p:nvPr>
            <p:ph type="title"/>
          </p:nvPr>
        </p:nvSpPr>
        <p:spPr/>
        <p:txBody>
          <a:bodyPr>
            <a:normAutofit fontScale="90000"/>
          </a:bodyPr>
          <a:lstStyle/>
          <a:p>
            <a:pPr algn="ctr"/>
            <a:r>
              <a:rPr kumimoji="0" lang="en-IN" sz="4800" b="1" i="0" u="none" strike="noStrike" kern="1200" cap="none" spc="0" normalizeH="0" baseline="0" noProof="0" dirty="0">
                <a:ln>
                  <a:noFill/>
                </a:ln>
                <a:solidFill>
                  <a:srgbClr val="0070C0"/>
                </a:solidFill>
                <a:effectLst/>
                <a:uLnTx/>
                <a:uFillTx/>
                <a:latin typeface="+mn-lt"/>
                <a:ea typeface="+mj-ea"/>
                <a:cs typeface="+mj-cs"/>
              </a:rPr>
              <a:t/>
            </a:r>
            <a:br>
              <a:rPr kumimoji="0" lang="en-IN" sz="4800" b="1" i="0" u="none" strike="noStrike" kern="1200" cap="none" spc="0" normalizeH="0" baseline="0" noProof="0" dirty="0">
                <a:ln>
                  <a:noFill/>
                </a:ln>
                <a:solidFill>
                  <a:srgbClr val="0070C0"/>
                </a:solidFill>
                <a:effectLst/>
                <a:uLnTx/>
                <a:uFillTx/>
                <a:latin typeface="+mn-lt"/>
                <a:ea typeface="+mj-ea"/>
                <a:cs typeface="+mj-cs"/>
              </a:rPr>
            </a:br>
            <a:r>
              <a:rPr kumimoji="0" lang="en-IN" sz="4800" b="1" i="0" u="none" strike="noStrike" kern="1200" cap="none" spc="0" normalizeH="0" baseline="0" noProof="0" dirty="0">
                <a:ln>
                  <a:noFill/>
                </a:ln>
                <a:solidFill>
                  <a:srgbClr val="0070C0"/>
                </a:solidFill>
                <a:effectLst/>
                <a:uLnTx/>
                <a:uFillTx/>
                <a:latin typeface="+mn-lt"/>
                <a:ea typeface="+mj-ea"/>
                <a:cs typeface="+mj-cs"/>
              </a:rPr>
              <a:t/>
            </a:r>
            <a:br>
              <a:rPr kumimoji="0" lang="en-IN" sz="4800" b="1" i="0" u="none" strike="noStrike" kern="1200" cap="none" spc="0" normalizeH="0" baseline="0" noProof="0" dirty="0">
                <a:ln>
                  <a:noFill/>
                </a:ln>
                <a:solidFill>
                  <a:srgbClr val="0070C0"/>
                </a:solidFill>
                <a:effectLst/>
                <a:uLnTx/>
                <a:uFillTx/>
                <a:latin typeface="+mn-lt"/>
                <a:ea typeface="+mj-ea"/>
                <a:cs typeface="+mj-cs"/>
              </a:rPr>
            </a:br>
            <a:r>
              <a:rPr kumimoji="0" lang="en-IN" sz="4800" b="1" i="0" u="none" strike="noStrike" kern="1200" cap="none" spc="0" normalizeH="0" baseline="0" noProof="0" dirty="0">
                <a:ln>
                  <a:noFill/>
                </a:ln>
                <a:solidFill>
                  <a:srgbClr val="0070C0"/>
                </a:solidFill>
                <a:effectLst/>
                <a:uLnTx/>
                <a:uFillTx/>
                <a:latin typeface="+mn-lt"/>
                <a:ea typeface="+mj-ea"/>
                <a:cs typeface="+mj-cs"/>
              </a:rPr>
              <a:t>Course Related Information</a:t>
            </a:r>
            <a:br>
              <a:rPr kumimoji="0" lang="en-IN" sz="4800" b="1" i="0" u="none" strike="noStrike" kern="1200" cap="none" spc="0" normalizeH="0" baseline="0" noProof="0" dirty="0">
                <a:ln>
                  <a:noFill/>
                </a:ln>
                <a:solidFill>
                  <a:srgbClr val="0070C0"/>
                </a:solidFill>
                <a:effectLst/>
                <a:uLnTx/>
                <a:uFillTx/>
                <a:latin typeface="+mn-lt"/>
                <a:ea typeface="+mj-ea"/>
                <a:cs typeface="+mj-cs"/>
              </a:rPr>
            </a:br>
            <a:endParaRPr lang="en-US" dirty="0">
              <a:solidFill>
                <a:srgbClr val="0070C0"/>
              </a:solidFill>
            </a:endParaRPr>
          </a:p>
        </p:txBody>
      </p:sp>
      <p:sp>
        <p:nvSpPr>
          <p:cNvPr id="3" name="Content Placeholder 2">
            <a:extLst>
              <a:ext uri="{FF2B5EF4-FFF2-40B4-BE49-F238E27FC236}">
                <a16:creationId xmlns="" xmlns:a16="http://schemas.microsoft.com/office/drawing/2014/main" id="{A12B9953-3EB5-4917-9915-3B33F30A2123}"/>
              </a:ext>
            </a:extLst>
          </p:cNvPr>
          <p:cNvSpPr>
            <a:spLocks noGrp="1"/>
          </p:cNvSpPr>
          <p:nvPr>
            <p:ph idx="1"/>
          </p:nvPr>
        </p:nvSpPr>
        <p:spPr/>
        <p:txBody>
          <a:bodyPr/>
          <a:lstStyle/>
          <a:p>
            <a:r>
              <a:rPr lang="en-US" b="1" i="0" dirty="0">
                <a:solidFill>
                  <a:srgbClr val="C00000"/>
                </a:solidFill>
                <a:effectLst/>
                <a:latin typeface="arial" panose="020B0604020202020204" pitchFamily="34" charset="0"/>
              </a:rPr>
              <a:t>What is the course subject code?</a:t>
            </a:r>
          </a:p>
          <a:p>
            <a:r>
              <a:rPr lang="en-US" dirty="0">
                <a:solidFill>
                  <a:srgbClr val="202124"/>
                </a:solidFill>
                <a:latin typeface="arial" panose="020B0604020202020204" pitchFamily="34" charset="0"/>
              </a:rPr>
              <a:t>A) CAP755</a:t>
            </a:r>
          </a:p>
          <a:p>
            <a:r>
              <a:rPr lang="en-US" dirty="0">
                <a:solidFill>
                  <a:srgbClr val="202124"/>
                </a:solidFill>
                <a:latin typeface="arial" panose="020B0604020202020204" pitchFamily="34" charset="0"/>
              </a:rPr>
              <a:t>B) CAP756</a:t>
            </a:r>
          </a:p>
          <a:p>
            <a:r>
              <a:rPr lang="en-US" dirty="0">
                <a:solidFill>
                  <a:srgbClr val="202124"/>
                </a:solidFill>
                <a:latin typeface="arial" panose="020B0604020202020204" pitchFamily="34" charset="0"/>
              </a:rPr>
              <a:t>C) CAP754</a:t>
            </a:r>
          </a:p>
          <a:p>
            <a:r>
              <a:rPr lang="en-US" dirty="0">
                <a:solidFill>
                  <a:srgbClr val="202124"/>
                </a:solidFill>
                <a:latin typeface="arial" panose="020B0604020202020204" pitchFamily="34" charset="0"/>
              </a:rPr>
              <a:t>D) CAP757</a:t>
            </a:r>
            <a:endParaRPr lang="en-US" dirty="0"/>
          </a:p>
        </p:txBody>
      </p:sp>
      <p:sp>
        <p:nvSpPr>
          <p:cNvPr id="4" name="Footer Placeholder 3">
            <a:extLst>
              <a:ext uri="{FF2B5EF4-FFF2-40B4-BE49-F238E27FC236}">
                <a16:creationId xmlns="" xmlns:a16="http://schemas.microsoft.com/office/drawing/2014/main" id="{42402283-93DA-46B6-817E-34841B7357E3}"/>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0552A6A0-86B1-4331-B19D-ACC142FCB155}"/>
              </a:ext>
            </a:extLst>
          </p:cNvPr>
          <p:cNvSpPr>
            <a:spLocks noGrp="1"/>
          </p:cNvSpPr>
          <p:nvPr>
            <p:ph type="sldNum" sz="quarter" idx="12"/>
          </p:nvPr>
        </p:nvSpPr>
        <p:spPr/>
        <p:txBody>
          <a:bodyPr/>
          <a:lstStyle/>
          <a:p>
            <a:fld id="{15B20707-1D7C-43AD-9169-1EE5606DF202}" type="slidenum">
              <a:rPr lang="en-US" smtClean="0"/>
              <a:pPr/>
              <a:t>12</a:t>
            </a:fld>
            <a:endParaRPr lang="en-US"/>
          </a:p>
        </p:txBody>
      </p:sp>
      <p:pic>
        <p:nvPicPr>
          <p:cNvPr id="6" name="Picture 5">
            <a:extLst>
              <a:ext uri="{FF2B5EF4-FFF2-40B4-BE49-F238E27FC236}">
                <a16:creationId xmlns="" xmlns:a16="http://schemas.microsoft.com/office/drawing/2014/main" id="{F3048F78-D1CD-435B-B3F8-5ADAFE8C4654}"/>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9169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E8800A-2F82-479B-BEE5-BA61CBED1022}"/>
              </a:ext>
            </a:extLst>
          </p:cNvPr>
          <p:cNvSpPr>
            <a:spLocks noGrp="1"/>
          </p:cNvSpPr>
          <p:nvPr>
            <p:ph type="title"/>
          </p:nvPr>
        </p:nvSpPr>
        <p:spPr/>
        <p:txBody>
          <a:bodyPr/>
          <a:lstStyle/>
          <a:p>
            <a:pPr algn="ctr"/>
            <a:r>
              <a:rPr kumimoji="0" lang="en-IN" sz="4800" b="1" i="0" u="none" strike="noStrike" kern="1200" cap="none" spc="0" normalizeH="0" baseline="0" noProof="0" dirty="0">
                <a:ln>
                  <a:noFill/>
                </a:ln>
                <a:solidFill>
                  <a:srgbClr val="0070C0"/>
                </a:solidFill>
                <a:effectLst/>
                <a:uLnTx/>
                <a:uFillTx/>
                <a:latin typeface="+mn-lt"/>
                <a:ea typeface="+mj-ea"/>
                <a:cs typeface="+mj-cs"/>
              </a:rPr>
              <a:t>Course Related Information</a:t>
            </a:r>
            <a:br>
              <a:rPr kumimoji="0" lang="en-IN" sz="4800" b="1" i="0" u="none" strike="noStrike" kern="1200" cap="none" spc="0" normalizeH="0" baseline="0" noProof="0" dirty="0">
                <a:ln>
                  <a:noFill/>
                </a:ln>
                <a:solidFill>
                  <a:srgbClr val="0070C0"/>
                </a:solidFill>
                <a:effectLst/>
                <a:uLnTx/>
                <a:uFillTx/>
                <a:latin typeface="+mn-lt"/>
                <a:ea typeface="+mj-ea"/>
                <a:cs typeface="+mj-cs"/>
              </a:rPr>
            </a:br>
            <a:endParaRPr lang="en-US" dirty="0">
              <a:solidFill>
                <a:srgbClr val="0070C0"/>
              </a:solidFill>
            </a:endParaRPr>
          </a:p>
        </p:txBody>
      </p:sp>
      <p:sp>
        <p:nvSpPr>
          <p:cNvPr id="3" name="Content Placeholder 2">
            <a:extLst>
              <a:ext uri="{FF2B5EF4-FFF2-40B4-BE49-F238E27FC236}">
                <a16:creationId xmlns="" xmlns:a16="http://schemas.microsoft.com/office/drawing/2014/main" id="{3F308332-F75D-466A-93B4-A4BFB7A7C51E}"/>
              </a:ext>
            </a:extLst>
          </p:cNvPr>
          <p:cNvSpPr>
            <a:spLocks noGrp="1"/>
          </p:cNvSpPr>
          <p:nvPr>
            <p:ph idx="1"/>
          </p:nvPr>
        </p:nvSpPr>
        <p:spPr/>
        <p:txBody>
          <a:bodyPr/>
          <a:lstStyle/>
          <a:p>
            <a:r>
              <a:rPr lang="en-US" b="1" i="0" dirty="0">
                <a:solidFill>
                  <a:srgbClr val="C00000"/>
                </a:solidFill>
                <a:effectLst/>
                <a:latin typeface="arial" panose="020B0604020202020204" pitchFamily="34" charset="0"/>
              </a:rPr>
              <a:t>What are the opportunities in web development?</a:t>
            </a:r>
          </a:p>
          <a:p>
            <a:pPr algn="l"/>
            <a:r>
              <a:rPr lang="en-US" b="1" i="0" dirty="0">
                <a:solidFill>
                  <a:srgbClr val="202124"/>
                </a:solidFill>
                <a:effectLst/>
                <a:latin typeface="Google Sans"/>
              </a:rPr>
              <a:t>Web Development Career Options</a:t>
            </a:r>
            <a:endParaRPr lang="en-US" b="0" i="0" dirty="0">
              <a:solidFill>
                <a:srgbClr val="202124"/>
              </a:solidFill>
              <a:effectLst/>
              <a:latin typeface="Google Sans"/>
            </a:endParaRPr>
          </a:p>
          <a:p>
            <a:pPr lvl="1">
              <a:buFont typeface="Arial" panose="020B0604020202020204" pitchFamily="34" charset="0"/>
              <a:buChar char="•"/>
            </a:pPr>
            <a:r>
              <a:rPr lang="en-US" b="0" i="0" dirty="0">
                <a:solidFill>
                  <a:srgbClr val="202124"/>
                </a:solidFill>
                <a:effectLst/>
                <a:latin typeface="arial" panose="020B0604020202020204" pitchFamily="34" charset="0"/>
              </a:rPr>
              <a:t>Front-end developer.</a:t>
            </a:r>
          </a:p>
          <a:p>
            <a:pPr lvl="1">
              <a:buFont typeface="Arial" panose="020B0604020202020204" pitchFamily="34" charset="0"/>
              <a:buChar char="•"/>
            </a:pPr>
            <a:r>
              <a:rPr lang="en-US" b="0" i="0" dirty="0">
                <a:solidFill>
                  <a:srgbClr val="202124"/>
                </a:solidFill>
                <a:effectLst/>
                <a:latin typeface="arial" panose="020B0604020202020204" pitchFamily="34" charset="0"/>
              </a:rPr>
              <a:t>Full-stack engineer.</a:t>
            </a:r>
          </a:p>
          <a:p>
            <a:pPr lvl="1">
              <a:buFont typeface="Arial" panose="020B0604020202020204" pitchFamily="34" charset="0"/>
              <a:buChar char="•"/>
            </a:pPr>
            <a:r>
              <a:rPr lang="en-US" b="0" i="0" dirty="0">
                <a:solidFill>
                  <a:srgbClr val="202124"/>
                </a:solidFill>
                <a:effectLst/>
                <a:latin typeface="arial" panose="020B0604020202020204" pitchFamily="34" charset="0"/>
              </a:rPr>
              <a:t>Back-end developer.</a:t>
            </a:r>
          </a:p>
          <a:p>
            <a:pPr lvl="1">
              <a:buFont typeface="Arial" panose="020B0604020202020204" pitchFamily="34" charset="0"/>
              <a:buChar char="•"/>
            </a:pPr>
            <a:r>
              <a:rPr lang="en-US" b="0" i="0" dirty="0">
                <a:solidFill>
                  <a:srgbClr val="202124"/>
                </a:solidFill>
                <a:effectLst/>
                <a:latin typeface="arial" panose="020B0604020202020204" pitchFamily="34" charset="0"/>
              </a:rPr>
              <a:t>Software engineer.</a:t>
            </a:r>
          </a:p>
          <a:p>
            <a:pPr lvl="1">
              <a:buFont typeface="Arial" panose="020B0604020202020204" pitchFamily="34" charset="0"/>
              <a:buChar char="•"/>
            </a:pPr>
            <a:r>
              <a:rPr lang="en-US" b="0" i="0" dirty="0">
                <a:solidFill>
                  <a:srgbClr val="202124"/>
                </a:solidFill>
                <a:effectLst/>
                <a:latin typeface="arial" panose="020B0604020202020204" pitchFamily="34" charset="0"/>
              </a:rPr>
              <a:t>Senior web developer.</a:t>
            </a:r>
          </a:p>
          <a:p>
            <a:endParaRPr lang="en-US" dirty="0"/>
          </a:p>
        </p:txBody>
      </p:sp>
      <p:sp>
        <p:nvSpPr>
          <p:cNvPr id="4" name="Footer Placeholder 3">
            <a:extLst>
              <a:ext uri="{FF2B5EF4-FFF2-40B4-BE49-F238E27FC236}">
                <a16:creationId xmlns="" xmlns:a16="http://schemas.microsoft.com/office/drawing/2014/main" id="{0CFE50DD-C7F7-4E11-BB83-3F3B89140BD1}"/>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B085A367-35F0-49F7-9DCE-948B1849FD76}"/>
              </a:ext>
            </a:extLst>
          </p:cNvPr>
          <p:cNvSpPr>
            <a:spLocks noGrp="1"/>
          </p:cNvSpPr>
          <p:nvPr>
            <p:ph type="sldNum" sz="quarter" idx="12"/>
          </p:nvPr>
        </p:nvSpPr>
        <p:spPr/>
        <p:txBody>
          <a:bodyPr/>
          <a:lstStyle/>
          <a:p>
            <a:fld id="{15B20707-1D7C-43AD-9169-1EE5606DF202}" type="slidenum">
              <a:rPr lang="en-US" smtClean="0"/>
              <a:pPr/>
              <a:t>13</a:t>
            </a:fld>
            <a:endParaRPr lang="en-US"/>
          </a:p>
        </p:txBody>
      </p:sp>
      <p:pic>
        <p:nvPicPr>
          <p:cNvPr id="6" name="Picture 5">
            <a:extLst>
              <a:ext uri="{FF2B5EF4-FFF2-40B4-BE49-F238E27FC236}">
                <a16:creationId xmlns="" xmlns:a16="http://schemas.microsoft.com/office/drawing/2014/main" id="{5B7C5A25-4456-41FF-97A9-DBF528194F1F}"/>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206337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C29511-E9C0-464F-9FA1-F2FF635072F5}"/>
              </a:ext>
            </a:extLst>
          </p:cNvPr>
          <p:cNvSpPr>
            <a:spLocks noGrp="1"/>
          </p:cNvSpPr>
          <p:nvPr>
            <p:ph type="title"/>
          </p:nvPr>
        </p:nvSpPr>
        <p:spPr/>
        <p:txBody>
          <a:bodyPr/>
          <a:lstStyle/>
          <a:p>
            <a:pPr algn="ctr"/>
            <a:r>
              <a:rPr lang="en-US" sz="4800" b="1" dirty="0">
                <a:solidFill>
                  <a:srgbClr val="0070C0"/>
                </a:solidFill>
                <a:ea typeface="+mj-ea"/>
                <a:cs typeface="+mj-cs"/>
              </a:rPr>
              <a:t>Text Books and Reference Books</a:t>
            </a:r>
            <a:br>
              <a:rPr lang="en-US" sz="4800" b="1" dirty="0">
                <a:solidFill>
                  <a:srgbClr val="0070C0"/>
                </a:solidFill>
                <a:ea typeface="+mj-ea"/>
                <a:cs typeface="+mj-cs"/>
              </a:rPr>
            </a:br>
            <a:endParaRPr lang="en-US" dirty="0">
              <a:solidFill>
                <a:srgbClr val="0070C0"/>
              </a:solidFill>
            </a:endParaRPr>
          </a:p>
        </p:txBody>
      </p:sp>
      <p:sp>
        <p:nvSpPr>
          <p:cNvPr id="3" name="Content Placeholder 2">
            <a:extLst>
              <a:ext uri="{FF2B5EF4-FFF2-40B4-BE49-F238E27FC236}">
                <a16:creationId xmlns="" xmlns:a16="http://schemas.microsoft.com/office/drawing/2014/main" id="{C0A7D624-B3AE-4866-AC4C-5A15DA86757E}"/>
              </a:ext>
            </a:extLst>
          </p:cNvPr>
          <p:cNvSpPr>
            <a:spLocks noGrp="1"/>
          </p:cNvSpPr>
          <p:nvPr>
            <p:ph idx="1"/>
          </p:nvPr>
        </p:nvSpPr>
        <p:spPr/>
        <p:txBody>
          <a:bodyPr/>
          <a:lstStyle/>
          <a:p>
            <a:r>
              <a:rPr lang="en-US" b="1" dirty="0">
                <a:solidFill>
                  <a:srgbClr val="C00000"/>
                </a:solidFill>
              </a:rPr>
              <a:t>Text Book</a:t>
            </a:r>
          </a:p>
          <a:p>
            <a:pPr marL="342900" lvl="0" indent="-342900">
              <a:buSzPts val="900"/>
              <a:buFont typeface="Arial" panose="020B0604020202020204" pitchFamily="34" charset="0"/>
              <a:buAutoNum type="arabicPeriod"/>
              <a:tabLst>
                <a:tab pos="423545" algn="l"/>
              </a:tabLst>
            </a:pPr>
            <a:r>
              <a:rPr lang="en-US" sz="1800" spc="-5" dirty="0">
                <a:effectLst/>
                <a:latin typeface="Arial" panose="020B0604020202020204" pitchFamily="34" charset="0"/>
                <a:ea typeface="Arial" panose="020B0604020202020204" pitchFamily="34" charset="0"/>
              </a:rPr>
              <a:t>HTML</a:t>
            </a:r>
            <a:r>
              <a:rPr lang="en-US" sz="1800" spc="-11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&amp;</a:t>
            </a:r>
            <a:r>
              <a:rPr lang="en-US" sz="1800" spc="-1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CSS:</a:t>
            </a:r>
            <a:r>
              <a:rPr lang="en-US" sz="1800" spc="-8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THE</a:t>
            </a:r>
            <a:r>
              <a:rPr lang="en-US" sz="1800" spc="-1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COMPLETE</a:t>
            </a:r>
            <a:r>
              <a:rPr lang="en-US" sz="1800" spc="-6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REFERENCE</a:t>
            </a:r>
            <a:r>
              <a:rPr lang="en-US" sz="1800" spc="-6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by</a:t>
            </a:r>
            <a:r>
              <a:rPr lang="en-US" sz="1800" spc="-11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THOMAS</a:t>
            </a:r>
            <a:r>
              <a:rPr lang="en-US" sz="1800" spc="-6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a:t>
            </a:r>
            <a:r>
              <a:rPr lang="en-US" sz="1800" spc="-10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POWELL,</a:t>
            </a:r>
            <a:r>
              <a:rPr lang="en-US" sz="1800" spc="-8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Mc</a:t>
            </a:r>
            <a:r>
              <a:rPr lang="en-US" sz="1800" spc="-10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Graw</a:t>
            </a:r>
            <a:r>
              <a:rPr lang="en-US" sz="1800" spc="-8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Hill</a:t>
            </a:r>
            <a:r>
              <a:rPr lang="en-US" sz="1800" spc="-10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Education</a:t>
            </a:r>
          </a:p>
          <a:p>
            <a:pPr>
              <a:spcBef>
                <a:spcPts val="50"/>
              </a:spcBef>
            </a:pPr>
            <a:r>
              <a:rPr lang="en-US" sz="1800" dirty="0">
                <a:effectLst/>
                <a:latin typeface="Arial" panose="020B0604020202020204" pitchFamily="34" charset="0"/>
                <a:ea typeface="Arial" panose="020B0604020202020204" pitchFamily="34" charset="0"/>
              </a:rPr>
              <a:t> </a:t>
            </a:r>
          </a:p>
          <a:p>
            <a:endParaRPr lang="en-US" dirty="0"/>
          </a:p>
        </p:txBody>
      </p:sp>
      <p:sp>
        <p:nvSpPr>
          <p:cNvPr id="4" name="Footer Placeholder 3">
            <a:extLst>
              <a:ext uri="{FF2B5EF4-FFF2-40B4-BE49-F238E27FC236}">
                <a16:creationId xmlns="" xmlns:a16="http://schemas.microsoft.com/office/drawing/2014/main" id="{12E393E7-9EE0-4835-AA24-8AF09844CACC}"/>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369703D9-A685-47E8-874B-A4927030D3C0}"/>
              </a:ext>
            </a:extLst>
          </p:cNvPr>
          <p:cNvSpPr>
            <a:spLocks noGrp="1"/>
          </p:cNvSpPr>
          <p:nvPr>
            <p:ph type="sldNum" sz="quarter" idx="12"/>
          </p:nvPr>
        </p:nvSpPr>
        <p:spPr/>
        <p:txBody>
          <a:bodyPr/>
          <a:lstStyle/>
          <a:p>
            <a:fld id="{15B20707-1D7C-43AD-9169-1EE5606DF202}" type="slidenum">
              <a:rPr lang="en-US" smtClean="0"/>
              <a:pPr/>
              <a:t>14</a:t>
            </a:fld>
            <a:endParaRPr lang="en-US"/>
          </a:p>
        </p:txBody>
      </p:sp>
      <p:pic>
        <p:nvPicPr>
          <p:cNvPr id="6" name="Picture 5">
            <a:extLst>
              <a:ext uri="{FF2B5EF4-FFF2-40B4-BE49-F238E27FC236}">
                <a16:creationId xmlns="" xmlns:a16="http://schemas.microsoft.com/office/drawing/2014/main" id="{7833434C-9BE6-4A99-8635-30C4DDFDC8E3}"/>
              </a:ext>
            </a:extLst>
          </p:cNvPr>
          <p:cNvPicPr>
            <a:picLocks noChangeAspect="1"/>
          </p:cNvPicPr>
          <p:nvPr/>
        </p:nvPicPr>
        <p:blipFill>
          <a:blip r:embed="rId2"/>
          <a:stretch>
            <a:fillRect/>
          </a:stretch>
        </p:blipFill>
        <p:spPr>
          <a:xfrm>
            <a:off x="4360984" y="2991358"/>
            <a:ext cx="2410558" cy="3173081"/>
          </a:xfrm>
          <a:prstGeom prst="rect">
            <a:avLst/>
          </a:prstGeom>
        </p:spPr>
      </p:pic>
      <p:pic>
        <p:nvPicPr>
          <p:cNvPr id="7" name="Picture 6">
            <a:extLst>
              <a:ext uri="{FF2B5EF4-FFF2-40B4-BE49-F238E27FC236}">
                <a16:creationId xmlns="" xmlns:a16="http://schemas.microsoft.com/office/drawing/2014/main" id="{CFAE84CE-4BCC-4A4D-843C-C3645F263BAA}"/>
              </a:ext>
            </a:extLst>
          </p:cNvPr>
          <p:cNvPicPr>
            <a:picLocks noChangeAspect="1"/>
          </p:cNvPicPr>
          <p:nvPr/>
        </p:nvPicPr>
        <p:blipFill rotWithShape="1">
          <a:blip r:embed="rId3">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356466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6A75C3-92E1-483F-B1C7-AF06549670DD}"/>
              </a:ext>
            </a:extLst>
          </p:cNvPr>
          <p:cNvSpPr>
            <a:spLocks noGrp="1"/>
          </p:cNvSpPr>
          <p:nvPr>
            <p:ph type="title"/>
          </p:nvPr>
        </p:nvSpPr>
        <p:spPr/>
        <p:txBody>
          <a:bodyPr/>
          <a:lstStyle/>
          <a:p>
            <a:r>
              <a:rPr lang="en-US" sz="4800" b="1" dirty="0">
                <a:solidFill>
                  <a:srgbClr val="0070C0"/>
                </a:solidFill>
                <a:ea typeface="+mj-ea"/>
                <a:cs typeface="+mj-cs"/>
              </a:rPr>
              <a:t>Text Books and Reference Books</a:t>
            </a:r>
            <a:br>
              <a:rPr lang="en-US" sz="4800" b="1" dirty="0">
                <a:solidFill>
                  <a:srgbClr val="0070C0"/>
                </a:solidFill>
                <a:ea typeface="+mj-ea"/>
                <a:cs typeface="+mj-cs"/>
              </a:rPr>
            </a:br>
            <a:endParaRPr lang="en-US" dirty="0">
              <a:solidFill>
                <a:srgbClr val="0070C0"/>
              </a:solidFill>
            </a:endParaRPr>
          </a:p>
        </p:txBody>
      </p:sp>
      <p:sp>
        <p:nvSpPr>
          <p:cNvPr id="3" name="Content Placeholder 2">
            <a:extLst>
              <a:ext uri="{FF2B5EF4-FFF2-40B4-BE49-F238E27FC236}">
                <a16:creationId xmlns="" xmlns:a16="http://schemas.microsoft.com/office/drawing/2014/main" id="{F858D825-3147-46C6-889F-85B8F9F8B674}"/>
              </a:ext>
            </a:extLst>
          </p:cNvPr>
          <p:cNvSpPr>
            <a:spLocks noGrp="1"/>
          </p:cNvSpPr>
          <p:nvPr>
            <p:ph idx="1"/>
          </p:nvPr>
        </p:nvSpPr>
        <p:spPr/>
        <p:txBody>
          <a:bodyPr/>
          <a:lstStyle/>
          <a:p>
            <a:r>
              <a:rPr lang="en-US" b="1" dirty="0">
                <a:solidFill>
                  <a:srgbClr val="C00000"/>
                </a:solidFill>
              </a:rPr>
              <a:t>Text Book </a:t>
            </a:r>
          </a:p>
          <a:p>
            <a:r>
              <a:rPr lang="en-US" sz="1800" b="1" spc="-5" dirty="0">
                <a:effectLst/>
                <a:latin typeface="Arial" panose="020B0604020202020204" pitchFamily="34" charset="0"/>
                <a:ea typeface="Arial" panose="020B0604020202020204" pitchFamily="34" charset="0"/>
              </a:rPr>
              <a:t>               LEARNING REACT: MODERN PATTERNS FOR DEVELOPING REACT APPS by ALEX BANKS, EVE PORCELLO,</a:t>
            </a:r>
            <a:r>
              <a:rPr lang="en-US" sz="1800" b="1" spc="175" dirty="0">
                <a:effectLst/>
                <a:latin typeface="Arial" panose="020B0604020202020204" pitchFamily="34" charset="0"/>
                <a:ea typeface="Arial" panose="020B0604020202020204" pitchFamily="34" charset="0"/>
              </a:rPr>
              <a:t> </a:t>
            </a:r>
            <a:r>
              <a:rPr lang="en-US" sz="1800" b="1" spc="-5" dirty="0">
                <a:effectLst/>
                <a:latin typeface="Arial" panose="020B0604020202020204" pitchFamily="34" charset="0"/>
                <a:ea typeface="Arial" panose="020B0604020202020204" pitchFamily="34" charset="0"/>
              </a:rPr>
              <a:t>O’REILLY</a:t>
            </a:r>
          </a:p>
          <a:p>
            <a:endParaRPr lang="en-US" dirty="0"/>
          </a:p>
        </p:txBody>
      </p:sp>
      <p:sp>
        <p:nvSpPr>
          <p:cNvPr id="4" name="Footer Placeholder 3">
            <a:extLst>
              <a:ext uri="{FF2B5EF4-FFF2-40B4-BE49-F238E27FC236}">
                <a16:creationId xmlns="" xmlns:a16="http://schemas.microsoft.com/office/drawing/2014/main" id="{D064D5AD-82EB-4E42-9B6D-7DA47998F965}"/>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BD0516FF-C07F-427A-A822-55C5B28D9D5F}"/>
              </a:ext>
            </a:extLst>
          </p:cNvPr>
          <p:cNvSpPr>
            <a:spLocks noGrp="1"/>
          </p:cNvSpPr>
          <p:nvPr>
            <p:ph type="sldNum" sz="quarter" idx="12"/>
          </p:nvPr>
        </p:nvSpPr>
        <p:spPr/>
        <p:txBody>
          <a:bodyPr/>
          <a:lstStyle/>
          <a:p>
            <a:fld id="{15B20707-1D7C-43AD-9169-1EE5606DF202}" type="slidenum">
              <a:rPr lang="en-US" smtClean="0"/>
              <a:pPr/>
              <a:t>15</a:t>
            </a:fld>
            <a:endParaRPr lang="en-US"/>
          </a:p>
        </p:txBody>
      </p:sp>
      <p:pic>
        <p:nvPicPr>
          <p:cNvPr id="6" name="Picture 5">
            <a:extLst>
              <a:ext uri="{FF2B5EF4-FFF2-40B4-BE49-F238E27FC236}">
                <a16:creationId xmlns="" xmlns:a16="http://schemas.microsoft.com/office/drawing/2014/main" id="{9EBDA949-07EB-4D61-BA24-3C63B1EF129D}"/>
              </a:ext>
            </a:extLst>
          </p:cNvPr>
          <p:cNvPicPr>
            <a:picLocks noChangeAspect="1"/>
          </p:cNvPicPr>
          <p:nvPr/>
        </p:nvPicPr>
        <p:blipFill>
          <a:blip r:embed="rId2"/>
          <a:stretch>
            <a:fillRect/>
          </a:stretch>
        </p:blipFill>
        <p:spPr>
          <a:xfrm>
            <a:off x="4736123" y="2836985"/>
            <a:ext cx="3004844" cy="3352799"/>
          </a:xfrm>
          <a:prstGeom prst="rect">
            <a:avLst/>
          </a:prstGeom>
        </p:spPr>
      </p:pic>
      <p:pic>
        <p:nvPicPr>
          <p:cNvPr id="7" name="Picture 6">
            <a:extLst>
              <a:ext uri="{FF2B5EF4-FFF2-40B4-BE49-F238E27FC236}">
                <a16:creationId xmlns="" xmlns:a16="http://schemas.microsoft.com/office/drawing/2014/main" id="{A47FDB31-C07A-406A-91A1-982505C69AAF}"/>
              </a:ext>
            </a:extLst>
          </p:cNvPr>
          <p:cNvPicPr>
            <a:picLocks noChangeAspect="1"/>
          </p:cNvPicPr>
          <p:nvPr/>
        </p:nvPicPr>
        <p:blipFill rotWithShape="1">
          <a:blip r:embed="rId3">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3176783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5F4217-01A8-440C-A975-8DF578C94A72}"/>
              </a:ext>
            </a:extLst>
          </p:cNvPr>
          <p:cNvSpPr>
            <a:spLocks noGrp="1"/>
          </p:cNvSpPr>
          <p:nvPr>
            <p:ph type="title"/>
          </p:nvPr>
        </p:nvSpPr>
        <p:spPr/>
        <p:txBody>
          <a:bodyPr/>
          <a:lstStyle/>
          <a:p>
            <a:r>
              <a:rPr lang="en-US" sz="4800" b="1" dirty="0">
                <a:solidFill>
                  <a:srgbClr val="0070C0"/>
                </a:solidFill>
                <a:ea typeface="+mj-ea"/>
                <a:cs typeface="+mj-cs"/>
              </a:rPr>
              <a:t>Text Books and Reference Books</a:t>
            </a:r>
            <a:br>
              <a:rPr lang="en-US" sz="4800" b="1" dirty="0">
                <a:solidFill>
                  <a:srgbClr val="0070C0"/>
                </a:solidFill>
                <a:ea typeface="+mj-ea"/>
                <a:cs typeface="+mj-cs"/>
              </a:rPr>
            </a:br>
            <a:endParaRPr lang="en-US" dirty="0"/>
          </a:p>
        </p:txBody>
      </p:sp>
      <p:sp>
        <p:nvSpPr>
          <p:cNvPr id="3" name="Content Placeholder 2">
            <a:extLst>
              <a:ext uri="{FF2B5EF4-FFF2-40B4-BE49-F238E27FC236}">
                <a16:creationId xmlns="" xmlns:a16="http://schemas.microsoft.com/office/drawing/2014/main" id="{E5241E27-92FD-4A71-A10E-AFDB1AD3D64E}"/>
              </a:ext>
            </a:extLst>
          </p:cNvPr>
          <p:cNvSpPr>
            <a:spLocks noGrp="1"/>
          </p:cNvSpPr>
          <p:nvPr>
            <p:ph idx="1"/>
          </p:nvPr>
        </p:nvSpPr>
        <p:spPr/>
        <p:txBody>
          <a:bodyPr/>
          <a:lstStyle/>
          <a:p>
            <a:r>
              <a:rPr lang="en-US" sz="2800" b="1" dirty="0">
                <a:solidFill>
                  <a:srgbClr val="C00000"/>
                </a:solidFill>
              </a:rPr>
              <a:t>Reference Book</a:t>
            </a:r>
          </a:p>
          <a:p>
            <a:pPr lvl="1">
              <a:buFont typeface="Courier New" panose="02070309020205020404" pitchFamily="49" charset="0"/>
              <a:buChar char="o"/>
            </a:pPr>
            <a:r>
              <a:rPr lang="en-US" sz="1600" spc="-5">
                <a:effectLst/>
                <a:latin typeface="Arial" panose="020B0604020202020204" pitchFamily="34" charset="0"/>
                <a:ea typeface="Arial" panose="020B0604020202020204" pitchFamily="34" charset="0"/>
              </a:rPr>
              <a:t>WEB </a:t>
            </a:r>
            <a:r>
              <a:rPr lang="en-US" sz="1600" spc="-5" dirty="0">
                <a:effectLst/>
                <a:latin typeface="Arial" panose="020B0604020202020204" pitchFamily="34" charset="0"/>
                <a:ea typeface="Arial" panose="020B0604020202020204" pitchFamily="34" charset="0"/>
              </a:rPr>
              <a:t>ENABLED COMMERCIAL APPLICATION DEVELOPMENT USING HTML, JAVASCRIPT, DHTML AND PHP by IVAN BAYROSS, BPB</a:t>
            </a:r>
            <a:r>
              <a:rPr lang="en-US" sz="1600" spc="85" dirty="0">
                <a:effectLst/>
                <a:latin typeface="Arial" panose="020B0604020202020204" pitchFamily="34" charset="0"/>
                <a:ea typeface="Arial" panose="020B0604020202020204" pitchFamily="34" charset="0"/>
              </a:rPr>
              <a:t> </a:t>
            </a:r>
            <a:r>
              <a:rPr lang="en-US" sz="1600" spc="-5" dirty="0">
                <a:effectLst/>
                <a:latin typeface="Arial" panose="020B0604020202020204" pitchFamily="34" charset="0"/>
                <a:ea typeface="Arial" panose="020B0604020202020204" pitchFamily="34" charset="0"/>
              </a:rPr>
              <a:t>PUBLICATIONS</a:t>
            </a:r>
          </a:p>
          <a:p>
            <a:pPr marL="201168" lvl="1" indent="0">
              <a:buNone/>
            </a:pPr>
            <a:endParaRPr lang="en-US" sz="1600" spc="-5" dirty="0">
              <a:effectLst/>
              <a:latin typeface="Arial" panose="020B0604020202020204" pitchFamily="34" charset="0"/>
              <a:ea typeface="Arial" panose="020B0604020202020204" pitchFamily="34" charset="0"/>
            </a:endParaRPr>
          </a:p>
          <a:p>
            <a:pPr lvl="1"/>
            <a:r>
              <a:rPr lang="en-US" sz="1800" spc="-5" dirty="0">
                <a:effectLst/>
                <a:latin typeface="Arial" panose="020B0604020202020204" pitchFamily="34" charset="0"/>
                <a:ea typeface="Arial" panose="020B0604020202020204" pitchFamily="34" charset="0"/>
              </a:rPr>
              <a:t>ADVANCED WEB DEVELOPMENT WITH REACT by MEHUL MOHAN, BPB</a:t>
            </a:r>
            <a:r>
              <a:rPr lang="en-US" sz="1800" spc="-3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PUBLICATIONS</a:t>
            </a:r>
          </a:p>
          <a:p>
            <a:pPr marL="201168" lvl="1" indent="0">
              <a:buNone/>
            </a:pPr>
            <a:endParaRPr lang="en-US" sz="1800" spc="-5" dirty="0">
              <a:effectLst/>
              <a:latin typeface="Arial" panose="020B0604020202020204" pitchFamily="34" charset="0"/>
              <a:ea typeface="Arial" panose="020B0604020202020204" pitchFamily="34" charset="0"/>
            </a:endParaRPr>
          </a:p>
          <a:p>
            <a:pPr lvl="1"/>
            <a:r>
              <a:rPr lang="en-US" spc="-5" dirty="0">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LEARNING</a:t>
            </a:r>
            <a:r>
              <a:rPr lang="en-US" sz="1800" spc="-5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REACT</a:t>
            </a:r>
            <a:r>
              <a:rPr lang="en-US" sz="1800" spc="-7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NATIVE:</a:t>
            </a:r>
            <a:r>
              <a:rPr lang="en-US" sz="1800" spc="-2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BUILDING</a:t>
            </a:r>
            <a:r>
              <a:rPr lang="en-US" sz="1800" spc="-4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NATIVE</a:t>
            </a:r>
            <a:r>
              <a:rPr lang="en-US" sz="1800" spc="-7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MOBILE</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APPS</a:t>
            </a:r>
            <a:r>
              <a:rPr lang="en-US" sz="1800" spc="-7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WITH</a:t>
            </a:r>
            <a:r>
              <a:rPr lang="en-US" sz="1800" spc="-8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JAVASCRIPT</a:t>
            </a:r>
            <a:r>
              <a:rPr lang="en-US" sz="1800" spc="-6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by</a:t>
            </a:r>
            <a:r>
              <a:rPr lang="en-US" sz="1800" spc="-8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BONNIE EISENMAN,</a:t>
            </a:r>
            <a:r>
              <a:rPr lang="en-US" sz="1800" spc="8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O'REILLY</a:t>
            </a:r>
          </a:p>
          <a:p>
            <a:pPr lvl="1"/>
            <a:endParaRPr lang="en-US" sz="1800" spc="-5" dirty="0">
              <a:effectLst/>
              <a:latin typeface="Arial" panose="020B0604020202020204" pitchFamily="34" charset="0"/>
              <a:ea typeface="Arial" panose="020B0604020202020204" pitchFamily="34" charset="0"/>
            </a:endParaRPr>
          </a:p>
          <a:p>
            <a:pPr lvl="1"/>
            <a:endParaRPr lang="en-US" sz="1600" spc="-5"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 xmlns:a16="http://schemas.microsoft.com/office/drawing/2014/main" id="{CF0CA481-FB28-43CE-840A-F2E386C6A415}"/>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B0EC6010-A59C-4EBA-8EE9-B0507B255387}"/>
              </a:ext>
            </a:extLst>
          </p:cNvPr>
          <p:cNvSpPr>
            <a:spLocks noGrp="1"/>
          </p:cNvSpPr>
          <p:nvPr>
            <p:ph type="sldNum" sz="quarter" idx="12"/>
          </p:nvPr>
        </p:nvSpPr>
        <p:spPr/>
        <p:txBody>
          <a:bodyPr/>
          <a:lstStyle/>
          <a:p>
            <a:fld id="{15B20707-1D7C-43AD-9169-1EE5606DF202}" type="slidenum">
              <a:rPr lang="en-US" smtClean="0"/>
              <a:pPr/>
              <a:t>16</a:t>
            </a:fld>
            <a:endParaRPr lang="en-US"/>
          </a:p>
        </p:txBody>
      </p:sp>
      <p:pic>
        <p:nvPicPr>
          <p:cNvPr id="6" name="Picture 5">
            <a:extLst>
              <a:ext uri="{FF2B5EF4-FFF2-40B4-BE49-F238E27FC236}">
                <a16:creationId xmlns="" xmlns:a16="http://schemas.microsoft.com/office/drawing/2014/main" id="{D4CD05B8-E671-4D65-B227-7F7546F375AD}"/>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pic>
        <p:nvPicPr>
          <p:cNvPr id="7" name="Picture 6">
            <a:extLst>
              <a:ext uri="{FF2B5EF4-FFF2-40B4-BE49-F238E27FC236}">
                <a16:creationId xmlns="" xmlns:a16="http://schemas.microsoft.com/office/drawing/2014/main" id="{0F6615D8-33BD-4C1B-ABE1-C262E7A60C0D}"/>
              </a:ext>
            </a:extLst>
          </p:cNvPr>
          <p:cNvPicPr>
            <a:picLocks noChangeAspect="1"/>
          </p:cNvPicPr>
          <p:nvPr/>
        </p:nvPicPr>
        <p:blipFill>
          <a:blip r:embed="rId3"/>
          <a:stretch>
            <a:fillRect/>
          </a:stretch>
        </p:blipFill>
        <p:spPr>
          <a:xfrm>
            <a:off x="3381293" y="4842495"/>
            <a:ext cx="1312025" cy="1595011"/>
          </a:xfrm>
          <a:prstGeom prst="rect">
            <a:avLst/>
          </a:prstGeom>
        </p:spPr>
      </p:pic>
      <p:pic>
        <p:nvPicPr>
          <p:cNvPr id="8" name="Picture 7">
            <a:extLst>
              <a:ext uri="{FF2B5EF4-FFF2-40B4-BE49-F238E27FC236}">
                <a16:creationId xmlns="" xmlns:a16="http://schemas.microsoft.com/office/drawing/2014/main" id="{3C3ECFBC-1173-44F6-ADB9-5EBDFB72E1A1}"/>
              </a:ext>
            </a:extLst>
          </p:cNvPr>
          <p:cNvPicPr>
            <a:picLocks noChangeAspect="1"/>
          </p:cNvPicPr>
          <p:nvPr/>
        </p:nvPicPr>
        <p:blipFill>
          <a:blip r:embed="rId4"/>
          <a:stretch>
            <a:fillRect/>
          </a:stretch>
        </p:blipFill>
        <p:spPr>
          <a:xfrm>
            <a:off x="5411815" y="4844543"/>
            <a:ext cx="1345944" cy="1592964"/>
          </a:xfrm>
          <a:prstGeom prst="rect">
            <a:avLst/>
          </a:prstGeom>
        </p:spPr>
      </p:pic>
      <p:pic>
        <p:nvPicPr>
          <p:cNvPr id="9" name="Picture 8">
            <a:extLst>
              <a:ext uri="{FF2B5EF4-FFF2-40B4-BE49-F238E27FC236}">
                <a16:creationId xmlns="" xmlns:a16="http://schemas.microsoft.com/office/drawing/2014/main" id="{FC3FE11D-AA36-43EE-ABC4-C170372EA470}"/>
              </a:ext>
            </a:extLst>
          </p:cNvPr>
          <p:cNvPicPr>
            <a:picLocks noChangeAspect="1"/>
          </p:cNvPicPr>
          <p:nvPr/>
        </p:nvPicPr>
        <p:blipFill>
          <a:blip r:embed="rId5"/>
          <a:stretch>
            <a:fillRect/>
          </a:stretch>
        </p:blipFill>
        <p:spPr>
          <a:xfrm>
            <a:off x="7888479" y="4826592"/>
            <a:ext cx="1347674" cy="1595011"/>
          </a:xfrm>
          <a:prstGeom prst="rect">
            <a:avLst/>
          </a:prstGeom>
        </p:spPr>
      </p:pic>
    </p:spTree>
    <p:extLst>
      <p:ext uri="{BB962C8B-B14F-4D97-AF65-F5344CB8AC3E}">
        <p14:creationId xmlns="" xmlns:p14="http://schemas.microsoft.com/office/powerpoint/2010/main" val="302154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 </a:t>
            </a:r>
            <a:endParaRPr lang="en-US" dirty="0"/>
          </a:p>
        </p:txBody>
      </p:sp>
      <p:sp>
        <p:nvSpPr>
          <p:cNvPr id="3" name="Content Placeholder 2"/>
          <p:cNvSpPr>
            <a:spLocks noGrp="1"/>
          </p:cNvSpPr>
          <p:nvPr>
            <p:ph idx="1"/>
          </p:nvPr>
        </p:nvSpPr>
        <p:spPr/>
        <p:txBody>
          <a:bodyPr/>
          <a:lstStyle/>
          <a:p>
            <a:pPr algn="just"/>
            <a:r>
              <a:rPr lang="en-GB" dirty="0" smtClean="0">
                <a:latin typeface="Algerian" pitchFamily="82" charset="0"/>
              </a:rPr>
              <a:t>Lecture 1 HTML(basic tags) </a:t>
            </a:r>
            <a:endParaRPr lang="en-GB" dirty="0" smtClean="0">
              <a:latin typeface="Algerian" pitchFamily="82" charset="0"/>
            </a:endParaRPr>
          </a:p>
          <a:p>
            <a:pPr algn="just"/>
            <a:r>
              <a:rPr lang="en-GB" dirty="0" smtClean="0">
                <a:latin typeface="Algerian" pitchFamily="82" charset="0"/>
              </a:rPr>
              <a:t>Lecture </a:t>
            </a:r>
            <a:r>
              <a:rPr lang="en-GB" dirty="0" smtClean="0">
                <a:latin typeface="Algerian" pitchFamily="82" charset="0"/>
              </a:rPr>
              <a:t>2 HTML(images and attributes) </a:t>
            </a:r>
            <a:endParaRPr lang="en-GB" dirty="0" smtClean="0">
              <a:latin typeface="Algerian" pitchFamily="82" charset="0"/>
            </a:endParaRPr>
          </a:p>
          <a:p>
            <a:pPr algn="just"/>
            <a:r>
              <a:rPr lang="en-GB" dirty="0" smtClean="0">
                <a:latin typeface="Algerian" pitchFamily="82" charset="0"/>
              </a:rPr>
              <a:t>Lecture </a:t>
            </a:r>
            <a:r>
              <a:rPr lang="en-GB" dirty="0" smtClean="0">
                <a:latin typeface="Algerian" pitchFamily="82" charset="0"/>
              </a:rPr>
              <a:t>3 HTML(lists) </a:t>
            </a:r>
            <a:endParaRPr lang="en-US" dirty="0">
              <a:latin typeface="Algerian" pitchFamily="82" charset="0"/>
            </a:endParaRPr>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Week 2</a:t>
            </a:r>
            <a:endParaRPr lang="en-US" dirty="0"/>
          </a:p>
        </p:txBody>
      </p:sp>
      <p:sp>
        <p:nvSpPr>
          <p:cNvPr id="3" name="Content Placeholder 2"/>
          <p:cNvSpPr>
            <a:spLocks noGrp="1"/>
          </p:cNvSpPr>
          <p:nvPr>
            <p:ph idx="1"/>
          </p:nvPr>
        </p:nvSpPr>
        <p:spPr/>
        <p:txBody>
          <a:bodyPr/>
          <a:lstStyle/>
          <a:p>
            <a:r>
              <a:rPr lang="en-GB" dirty="0" smtClean="0"/>
              <a:t>Lecture </a:t>
            </a:r>
            <a:r>
              <a:rPr lang="en-GB" dirty="0" smtClean="0"/>
              <a:t>4 </a:t>
            </a:r>
            <a:r>
              <a:rPr lang="en-GB" dirty="0" smtClean="0"/>
              <a:t>HTML(block </a:t>
            </a:r>
            <a:r>
              <a:rPr lang="en-GB" dirty="0" smtClean="0"/>
              <a:t>level- inline </a:t>
            </a:r>
            <a:r>
              <a:rPr lang="en-GB" dirty="0" smtClean="0"/>
              <a:t>elements)</a:t>
            </a:r>
          </a:p>
          <a:p>
            <a:r>
              <a:rPr lang="en-US" dirty="0" smtClean="0"/>
              <a:t>Lecture 5 HTML(tables</a:t>
            </a:r>
            <a:r>
              <a:rPr lang="en-US" dirty="0" smtClean="0"/>
              <a:t>)</a:t>
            </a:r>
          </a:p>
          <a:p>
            <a:r>
              <a:rPr lang="en-US" dirty="0" smtClean="0"/>
              <a:t>Lecture 6 HTML(forms)</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80905"/>
          </a:xfrm>
        </p:spPr>
        <p:txBody>
          <a:bodyPr>
            <a:normAutofit fontScale="90000"/>
          </a:bodyPr>
          <a:lstStyle/>
          <a:p>
            <a:r>
              <a:rPr lang="en-GB" dirty="0" smtClean="0"/>
              <a:t>Week 3</a:t>
            </a:r>
            <a:endParaRPr lang="en-US" dirty="0"/>
          </a:p>
        </p:txBody>
      </p:sp>
      <p:sp>
        <p:nvSpPr>
          <p:cNvPr id="3" name="Content Placeholder 2"/>
          <p:cNvSpPr>
            <a:spLocks noGrp="1"/>
          </p:cNvSpPr>
          <p:nvPr>
            <p:ph idx="1"/>
          </p:nvPr>
        </p:nvSpPr>
        <p:spPr/>
        <p:txBody>
          <a:bodyPr>
            <a:normAutofit/>
          </a:bodyPr>
          <a:lstStyle/>
          <a:p>
            <a:r>
              <a:rPr lang="en-GB" dirty="0" smtClean="0"/>
              <a:t>Lecture </a:t>
            </a:r>
            <a:r>
              <a:rPr lang="en-GB" dirty="0" smtClean="0"/>
              <a:t>7 CSS(intro to </a:t>
            </a:r>
            <a:r>
              <a:rPr lang="en-GB" dirty="0" err="1" smtClean="0"/>
              <a:t>css</a:t>
            </a:r>
            <a:r>
              <a:rPr lang="en-GB" dirty="0" smtClean="0"/>
              <a:t>)</a:t>
            </a:r>
            <a:r>
              <a:rPr lang="en-US" dirty="0" smtClean="0"/>
              <a:t> </a:t>
            </a:r>
            <a:r>
              <a:rPr lang="en-US" dirty="0" smtClean="0"/>
              <a:t>,CSS(</a:t>
            </a:r>
            <a:r>
              <a:rPr lang="en-US" dirty="0" err="1" smtClean="0"/>
              <a:t>css</a:t>
            </a:r>
            <a:r>
              <a:rPr lang="en-US" dirty="0" smtClean="0"/>
              <a:t> basics),CSS(selector)</a:t>
            </a:r>
          </a:p>
          <a:p>
            <a:r>
              <a:rPr lang="en-US" dirty="0" smtClean="0"/>
              <a:t>Lecture 8 </a:t>
            </a:r>
            <a:r>
              <a:rPr lang="en-US" dirty="0" smtClean="0"/>
              <a:t>CSS(</a:t>
            </a:r>
            <a:r>
              <a:rPr lang="en-US" dirty="0" err="1" smtClean="0"/>
              <a:t>css</a:t>
            </a:r>
            <a:r>
              <a:rPr lang="en-US" dirty="0" smtClean="0"/>
              <a:t> </a:t>
            </a:r>
            <a:r>
              <a:rPr lang="en-US" dirty="0" smtClean="0"/>
              <a:t>colors</a:t>
            </a:r>
            <a:r>
              <a:rPr lang="en-US" dirty="0" smtClean="0"/>
              <a:t>),CSS(background </a:t>
            </a:r>
            <a:r>
              <a:rPr lang="en-US" dirty="0" smtClean="0"/>
              <a:t>and border</a:t>
            </a:r>
            <a:r>
              <a:rPr lang="en-US" dirty="0" smtClean="0"/>
              <a:t>),CSS(text </a:t>
            </a:r>
            <a:r>
              <a:rPr lang="en-US" dirty="0" smtClean="0"/>
              <a:t>and font</a:t>
            </a:r>
            <a:r>
              <a:rPr lang="en-US" dirty="0" smtClean="0"/>
              <a:t>)</a:t>
            </a:r>
          </a:p>
          <a:p>
            <a:r>
              <a:rPr lang="en-GB" dirty="0" smtClean="0"/>
              <a:t>Lecture 9 CSS(debugging in </a:t>
            </a:r>
            <a:r>
              <a:rPr lang="en-GB" dirty="0" err="1" smtClean="0"/>
              <a:t>css</a:t>
            </a:r>
            <a:r>
              <a:rPr lang="en-GB" dirty="0" smtClean="0"/>
              <a:t>) </a:t>
            </a:r>
            <a:r>
              <a:rPr lang="en-GB" dirty="0" smtClean="0"/>
              <a:t>,</a:t>
            </a:r>
            <a:r>
              <a:rPr lang="en-US" dirty="0" smtClean="0"/>
              <a:t>CSS(box </a:t>
            </a:r>
            <a:r>
              <a:rPr lang="en-US" dirty="0" smtClean="0"/>
              <a:t>model</a:t>
            </a:r>
            <a:r>
              <a:rPr lang="en-US" dirty="0" smtClean="0"/>
              <a:t>),CSS(</a:t>
            </a:r>
            <a:r>
              <a:rPr lang="en-US" dirty="0" err="1" smtClean="0"/>
              <a:t>css</a:t>
            </a:r>
            <a:r>
              <a:rPr lang="en-US" dirty="0" smtClean="0"/>
              <a:t> </a:t>
            </a:r>
            <a:r>
              <a:rPr lang="en-US" dirty="0" smtClean="0"/>
              <a:t>position)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877808-8F0F-4DF5-90A8-CBC9D290FEAC}"/>
              </a:ext>
            </a:extLst>
          </p:cNvPr>
          <p:cNvSpPr>
            <a:spLocks noGrp="1"/>
          </p:cNvSpPr>
          <p:nvPr>
            <p:ph type="title"/>
          </p:nvPr>
        </p:nvSpPr>
        <p:spPr>
          <a:xfrm>
            <a:off x="1451579" y="0"/>
            <a:ext cx="9603275" cy="964060"/>
          </a:xfrm>
        </p:spPr>
        <p:txBody>
          <a:bodyPr/>
          <a:lstStyle/>
          <a:p>
            <a:pPr algn="ctr"/>
            <a:r>
              <a:rPr lang="en-US" b="1" dirty="0">
                <a:solidFill>
                  <a:srgbClr val="0070C0"/>
                </a:solidFill>
              </a:rPr>
              <a:t>Objective of the course</a:t>
            </a:r>
          </a:p>
        </p:txBody>
      </p:sp>
      <p:sp>
        <p:nvSpPr>
          <p:cNvPr id="3" name="Content Placeholder 2">
            <a:extLst>
              <a:ext uri="{FF2B5EF4-FFF2-40B4-BE49-F238E27FC236}">
                <a16:creationId xmlns="" xmlns:a16="http://schemas.microsoft.com/office/drawing/2014/main" id="{CAAC7A0E-B78D-44C2-B00B-5EFEDAE7F6CD}"/>
              </a:ext>
            </a:extLst>
          </p:cNvPr>
          <p:cNvSpPr>
            <a:spLocks noGrp="1"/>
          </p:cNvSpPr>
          <p:nvPr>
            <p:ph idx="1"/>
          </p:nvPr>
        </p:nvSpPr>
        <p:spPr>
          <a:xfrm>
            <a:off x="1451578" y="1748134"/>
            <a:ext cx="9603275" cy="4311180"/>
          </a:xfrm>
        </p:spPr>
        <p:txBody>
          <a:bodyPr>
            <a:normAutofit/>
          </a:bodyPr>
          <a:lstStyle/>
          <a:p>
            <a:r>
              <a:rPr lang="en-US" b="1" dirty="0">
                <a:solidFill>
                  <a:srgbClr val="C00000"/>
                </a:solidFill>
              </a:rPr>
              <a:t>CO1</a:t>
            </a:r>
            <a:r>
              <a:rPr lang="en-US" dirty="0"/>
              <a:t>  :: </a:t>
            </a:r>
            <a:r>
              <a:rPr lang="en-US" sz="1800" b="0" i="0" u="none" strike="noStrike" baseline="0" dirty="0" smtClean="0">
                <a:latin typeface="Verdana" panose="020B0604030504040204" pitchFamily="34" charset="0"/>
              </a:rPr>
              <a:t>Remember </a:t>
            </a:r>
            <a:r>
              <a:rPr lang="en-US" sz="1800" b="0" i="0" u="none" strike="noStrike" baseline="0" dirty="0">
                <a:latin typeface="Verdana" panose="020B0604030504040204" pitchFamily="34" charset="0"/>
              </a:rPr>
              <a:t>the latest HTML5 and CSS3 to add unique styling to Bootstrap</a:t>
            </a:r>
            <a:endParaRPr lang="en-US" dirty="0"/>
          </a:p>
          <a:p>
            <a:endParaRPr lang="en-US" dirty="0"/>
          </a:p>
          <a:p>
            <a:r>
              <a:rPr lang="en-US" b="1" dirty="0">
                <a:solidFill>
                  <a:srgbClr val="C00000"/>
                </a:solidFill>
              </a:rPr>
              <a:t>CO2</a:t>
            </a:r>
            <a:r>
              <a:rPr lang="en-US" dirty="0"/>
              <a:t>  :: </a:t>
            </a:r>
            <a:r>
              <a:rPr lang="en-US" sz="1800" b="0" i="0" u="none" strike="noStrike" baseline="0" dirty="0" smtClean="0">
                <a:latin typeface="Verdana" panose="020B0604030504040204" pitchFamily="34" charset="0"/>
              </a:rPr>
              <a:t>Understand </a:t>
            </a:r>
            <a:r>
              <a:rPr lang="en-US" sz="1800" b="0" i="0" u="none" strike="noStrike" baseline="0" dirty="0">
                <a:latin typeface="Verdana" panose="020B0604030504040204" pitchFamily="34" charset="0"/>
              </a:rPr>
              <a:t>the components, props, states and component life cycle   methods in React JS</a:t>
            </a:r>
            <a:endParaRPr lang="en-US" dirty="0"/>
          </a:p>
          <a:p>
            <a:endParaRPr lang="en-US" dirty="0"/>
          </a:p>
          <a:p>
            <a:r>
              <a:rPr lang="en-US" b="1" dirty="0">
                <a:solidFill>
                  <a:srgbClr val="C00000"/>
                </a:solidFill>
              </a:rPr>
              <a:t>CO3</a:t>
            </a:r>
            <a:r>
              <a:rPr lang="en-US" dirty="0"/>
              <a:t>  :: </a:t>
            </a:r>
            <a:r>
              <a:rPr lang="en-US" sz="1800" b="0" i="0" u="none" strike="noStrike" baseline="0" dirty="0" smtClean="0">
                <a:latin typeface="Verdana" panose="020B0604030504040204" pitchFamily="34" charset="0"/>
              </a:rPr>
              <a:t>Apply </a:t>
            </a:r>
            <a:r>
              <a:rPr lang="en-US" sz="1800" b="0" i="0" u="none" strike="noStrike" baseline="0" dirty="0">
                <a:latin typeface="Verdana" panose="020B0604030504040204" pitchFamily="34" charset="0"/>
              </a:rPr>
              <a:t>the single page applications with React JS</a:t>
            </a:r>
            <a:endParaRPr lang="en-US" dirty="0"/>
          </a:p>
          <a:p>
            <a:endParaRPr lang="en-US" dirty="0"/>
          </a:p>
          <a:p>
            <a:r>
              <a:rPr lang="en-US" b="1" dirty="0">
                <a:solidFill>
                  <a:srgbClr val="C00000"/>
                </a:solidFill>
              </a:rPr>
              <a:t>CO4</a:t>
            </a:r>
            <a:r>
              <a:rPr lang="en-US" dirty="0"/>
              <a:t>  :: </a:t>
            </a:r>
            <a:r>
              <a:rPr lang="en-US" sz="1800" b="0" i="0" u="none" strike="noStrike" baseline="0" dirty="0" smtClean="0">
                <a:latin typeface="Verdana" panose="020B0604030504040204" pitchFamily="34" charset="0"/>
              </a:rPr>
              <a:t>Analyze </a:t>
            </a:r>
            <a:r>
              <a:rPr lang="en-US" sz="1800" b="0" i="0" u="none" strike="noStrike" baseline="0" dirty="0">
                <a:latin typeface="Verdana" panose="020B0604030504040204" pitchFamily="34" charset="0"/>
              </a:rPr>
              <a:t>the web pages with Grid CSS and Flexbox features</a:t>
            </a:r>
            <a:endParaRPr lang="en-US" dirty="0"/>
          </a:p>
          <a:p>
            <a:endParaRPr lang="en-US" dirty="0"/>
          </a:p>
          <a:p>
            <a:r>
              <a:rPr lang="en-US" b="1" dirty="0">
                <a:solidFill>
                  <a:srgbClr val="C00000"/>
                </a:solidFill>
              </a:rPr>
              <a:t>CO5</a:t>
            </a:r>
            <a:r>
              <a:rPr lang="en-US" dirty="0"/>
              <a:t>  :: </a:t>
            </a:r>
            <a:r>
              <a:rPr lang="en-US" sz="1800" b="0" i="0" u="none" strike="noStrike" baseline="0" dirty="0" smtClean="0">
                <a:latin typeface="Verdana" panose="020B0604030504040204" pitchFamily="34" charset="0"/>
              </a:rPr>
              <a:t>Evaluate </a:t>
            </a:r>
            <a:r>
              <a:rPr lang="en-US" sz="1800" b="0" i="0" u="none" strike="noStrike" baseline="0" dirty="0">
                <a:latin typeface="Verdana" panose="020B0604030504040204" pitchFamily="34" charset="0"/>
              </a:rPr>
              <a:t>the reusable React components</a:t>
            </a:r>
            <a:endParaRPr lang="en-US" dirty="0"/>
          </a:p>
        </p:txBody>
      </p:sp>
      <p:sp>
        <p:nvSpPr>
          <p:cNvPr id="6" name="Footer Placeholder 5">
            <a:extLst>
              <a:ext uri="{FF2B5EF4-FFF2-40B4-BE49-F238E27FC236}">
                <a16:creationId xmlns="" xmlns:a16="http://schemas.microsoft.com/office/drawing/2014/main" id="{3884ACBB-F72B-48B0-BAAC-6C0320666573}"/>
              </a:ext>
            </a:extLst>
          </p:cNvPr>
          <p:cNvSpPr>
            <a:spLocks noGrp="1"/>
          </p:cNvSpPr>
          <p:nvPr>
            <p:ph type="ftr" sz="quarter" idx="11"/>
          </p:nvPr>
        </p:nvSpPr>
        <p:spPr>
          <a:xfrm>
            <a:off x="3841813" y="6452750"/>
            <a:ext cx="4822804" cy="365125"/>
          </a:xfrm>
        </p:spPr>
        <p:txBody>
          <a:bodyPr/>
          <a:lstStyle/>
          <a:p>
            <a:pPr algn="r"/>
            <a:r>
              <a:rPr lang="en-US" sz="1800" b="1" dirty="0"/>
              <a:t>Lovely Professional University</a:t>
            </a:r>
          </a:p>
        </p:txBody>
      </p:sp>
      <p:sp>
        <p:nvSpPr>
          <p:cNvPr id="5" name="Slide Number Placeholder 4">
            <a:extLst>
              <a:ext uri="{FF2B5EF4-FFF2-40B4-BE49-F238E27FC236}">
                <a16:creationId xmlns="" xmlns:a16="http://schemas.microsoft.com/office/drawing/2014/main" id="{7DF3D19D-33A7-4F68-8A41-70BDC7BA7C14}"/>
              </a:ext>
            </a:extLst>
          </p:cNvPr>
          <p:cNvSpPr>
            <a:spLocks noGrp="1"/>
          </p:cNvSpPr>
          <p:nvPr>
            <p:ph type="sldNum" sz="quarter" idx="12"/>
          </p:nvPr>
        </p:nvSpPr>
        <p:spPr>
          <a:xfrm>
            <a:off x="10774952" y="6459784"/>
            <a:ext cx="1312025" cy="365125"/>
          </a:xfrm>
        </p:spPr>
        <p:txBody>
          <a:bodyPr/>
          <a:lstStyle/>
          <a:p>
            <a:fld id="{699BE967-9311-4DCA-9376-B71883C18474}" type="slidenum">
              <a:rPr lang="en-US" smtClean="0"/>
              <a:pPr/>
              <a:t>2</a:t>
            </a:fld>
            <a:endParaRPr lang="en-US"/>
          </a:p>
        </p:txBody>
      </p:sp>
      <p:pic>
        <p:nvPicPr>
          <p:cNvPr id="7" name="Picture 6">
            <a:extLst>
              <a:ext uri="{FF2B5EF4-FFF2-40B4-BE49-F238E27FC236}">
                <a16:creationId xmlns="" xmlns:a16="http://schemas.microsoft.com/office/drawing/2014/main" id="{4CBDE7DA-3145-4ABA-8477-0B291C1AAEE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3152072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56043"/>
          </a:xfrm>
        </p:spPr>
        <p:txBody>
          <a:bodyPr/>
          <a:lstStyle/>
          <a:p>
            <a:r>
              <a:rPr lang="en-US" dirty="0" smtClean="0"/>
              <a:t>Week 4 </a:t>
            </a:r>
            <a:endParaRPr lang="en-US" dirty="0"/>
          </a:p>
        </p:txBody>
      </p:sp>
      <p:sp>
        <p:nvSpPr>
          <p:cNvPr id="3" name="Content Placeholder 2"/>
          <p:cNvSpPr>
            <a:spLocks noGrp="1"/>
          </p:cNvSpPr>
          <p:nvPr>
            <p:ph idx="1"/>
          </p:nvPr>
        </p:nvSpPr>
        <p:spPr/>
        <p:txBody>
          <a:bodyPr/>
          <a:lstStyle/>
          <a:p>
            <a:r>
              <a:rPr lang="en-US" dirty="0" smtClean="0"/>
              <a:t>Lecture 10 CSS(</a:t>
            </a:r>
            <a:r>
              <a:rPr lang="en-US" dirty="0" err="1" smtClean="0"/>
              <a:t>css</a:t>
            </a:r>
            <a:r>
              <a:rPr lang="en-US" dirty="0" smtClean="0"/>
              <a:t> float) CSS(display property) CSS(media queries</a:t>
            </a:r>
            <a:r>
              <a:rPr lang="en-US" dirty="0" smtClean="0"/>
              <a:t>)</a:t>
            </a:r>
          </a:p>
          <a:p>
            <a:r>
              <a:rPr lang="en-US" dirty="0" smtClean="0"/>
              <a:t>Lecture 11 CSS(</a:t>
            </a:r>
            <a:r>
              <a:rPr lang="en-US" dirty="0" err="1" smtClean="0"/>
              <a:t>flexbox</a:t>
            </a:r>
            <a:r>
              <a:rPr lang="en-US" dirty="0" smtClean="0"/>
              <a:t> introduction) CSS(</a:t>
            </a:r>
            <a:r>
              <a:rPr lang="en-US" dirty="0" err="1" smtClean="0"/>
              <a:t>flexbox</a:t>
            </a:r>
            <a:r>
              <a:rPr lang="en-US" dirty="0" smtClean="0"/>
              <a:t> properties)</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5 </a:t>
            </a:r>
            <a:endParaRPr lang="en-US" dirty="0"/>
          </a:p>
        </p:txBody>
      </p:sp>
      <p:sp>
        <p:nvSpPr>
          <p:cNvPr id="3" name="Content Placeholder 2"/>
          <p:cNvSpPr>
            <a:spLocks noGrp="1"/>
          </p:cNvSpPr>
          <p:nvPr>
            <p:ph idx="1"/>
          </p:nvPr>
        </p:nvSpPr>
        <p:spPr/>
        <p:txBody>
          <a:bodyPr/>
          <a:lstStyle/>
          <a:p>
            <a:r>
              <a:rPr lang="en-US" dirty="0" smtClean="0"/>
              <a:t>Lecture 13 </a:t>
            </a:r>
            <a:r>
              <a:rPr lang="en-US" dirty="0" smtClean="0"/>
              <a:t>Bootstrap(what is </a:t>
            </a:r>
            <a:r>
              <a:rPr lang="en-US" dirty="0" smtClean="0"/>
              <a:t>bootstrap</a:t>
            </a:r>
            <a:r>
              <a:rPr lang="en-US" dirty="0" smtClean="0"/>
              <a:t>?)</a:t>
            </a:r>
          </a:p>
          <a:p>
            <a:r>
              <a:rPr lang="nl-NL" dirty="0" smtClean="0"/>
              <a:t>Lecture 14 Bootstrap(including bootstrap in project</a:t>
            </a:r>
            <a:r>
              <a:rPr lang="nl-NL" dirty="0" smtClean="0"/>
              <a:t>)</a:t>
            </a:r>
          </a:p>
          <a:p>
            <a:r>
              <a:rPr lang="en-US" dirty="0" smtClean="0"/>
              <a:t>Lecture 15 Bootstrap(web design) Bootstrap(</a:t>
            </a:r>
            <a:r>
              <a:rPr lang="en-US" dirty="0" err="1" smtClean="0"/>
              <a:t>nav</a:t>
            </a:r>
            <a:r>
              <a:rPr lang="en-US" dirty="0" smtClean="0"/>
              <a:t> bar)</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6 </a:t>
            </a:r>
            <a:endParaRPr lang="en-US" dirty="0"/>
          </a:p>
        </p:txBody>
      </p:sp>
      <p:sp>
        <p:nvSpPr>
          <p:cNvPr id="3" name="Content Placeholder 2"/>
          <p:cNvSpPr>
            <a:spLocks noGrp="1"/>
          </p:cNvSpPr>
          <p:nvPr>
            <p:ph idx="1"/>
          </p:nvPr>
        </p:nvSpPr>
        <p:spPr/>
        <p:txBody>
          <a:bodyPr/>
          <a:lstStyle/>
          <a:p>
            <a:r>
              <a:rPr lang="en-US" dirty="0" smtClean="0"/>
              <a:t>Lecture 16 Bootstrap(grid </a:t>
            </a:r>
            <a:r>
              <a:rPr lang="en-US" dirty="0" smtClean="0"/>
              <a:t>system)</a:t>
            </a:r>
          </a:p>
          <a:p>
            <a:r>
              <a:rPr lang="en-US" dirty="0" smtClean="0"/>
              <a:t>Lecture 16 Bootstrap(header section) </a:t>
            </a:r>
            <a:endParaRPr lang="en-US" dirty="0" smtClean="0"/>
          </a:p>
          <a:p>
            <a:r>
              <a:rPr lang="en-US" dirty="0" smtClean="0"/>
              <a:t>Lecture 17 Bootstrap(</a:t>
            </a:r>
            <a:r>
              <a:rPr lang="en-US" dirty="0" err="1" smtClean="0"/>
              <a:t>css</a:t>
            </a:r>
            <a:r>
              <a:rPr lang="en-US" dirty="0" smtClean="0"/>
              <a:t> file) Bootstrap(font and feature </a:t>
            </a:r>
            <a:r>
              <a:rPr lang="en-US" dirty="0" smtClean="0"/>
              <a:t>section)</a:t>
            </a:r>
          </a:p>
          <a:p>
            <a:r>
              <a:rPr lang="en-US" dirty="0" smtClean="0"/>
              <a:t>Lecture 18 Bootstrap(bootstrap modals) Bootstrap(bootstrap card) Bootstrap(carousel)</a:t>
            </a:r>
          </a:p>
          <a:p>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7</a:t>
            </a:r>
            <a:endParaRPr lang="en-US" dirty="0"/>
          </a:p>
        </p:txBody>
      </p:sp>
      <p:sp>
        <p:nvSpPr>
          <p:cNvPr id="3" name="Content Placeholder 2"/>
          <p:cNvSpPr>
            <a:spLocks noGrp="1"/>
          </p:cNvSpPr>
          <p:nvPr>
            <p:ph idx="1"/>
          </p:nvPr>
        </p:nvSpPr>
        <p:spPr/>
        <p:txBody>
          <a:bodyPr/>
          <a:lstStyle/>
          <a:p>
            <a:r>
              <a:rPr lang="en-US" dirty="0" smtClean="0"/>
              <a:t>Lecture 19 Bootstrap(</a:t>
            </a:r>
            <a:r>
              <a:rPr lang="en-US" dirty="0" err="1" smtClean="0"/>
              <a:t>css</a:t>
            </a:r>
            <a:r>
              <a:rPr lang="en-US" dirty="0" smtClean="0"/>
              <a:t> z-index) Bootstrap(image gallery) Bootstrap(forms</a:t>
            </a:r>
            <a:r>
              <a:rPr lang="en-US" dirty="0" smtClean="0"/>
              <a:t>)</a:t>
            </a:r>
          </a:p>
          <a:p>
            <a:endParaRPr lang="en-IN" dirty="0" smtClean="0"/>
          </a:p>
          <a:p>
            <a:endParaRPr lang="en-IN" dirty="0" smtClean="0"/>
          </a:p>
          <a:p>
            <a:pPr algn="ctr"/>
            <a:r>
              <a:rPr lang="en-US" b="1" dirty="0" smtClean="0"/>
              <a:t>MID-TERM</a:t>
            </a:r>
            <a:endParaRPr lang="en-US" b="1"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8 </a:t>
            </a:r>
            <a:endParaRPr lang="en-US" dirty="0"/>
          </a:p>
        </p:txBody>
      </p:sp>
      <p:sp>
        <p:nvSpPr>
          <p:cNvPr id="3" name="Content Placeholder 2"/>
          <p:cNvSpPr>
            <a:spLocks noGrp="1"/>
          </p:cNvSpPr>
          <p:nvPr>
            <p:ph idx="1"/>
          </p:nvPr>
        </p:nvSpPr>
        <p:spPr/>
        <p:txBody>
          <a:bodyPr/>
          <a:lstStyle/>
          <a:p>
            <a:r>
              <a:rPr lang="en-GB" dirty="0" smtClean="0"/>
              <a:t>Lecture 22 Basics of React(obstacles and roadblocks</a:t>
            </a:r>
            <a:r>
              <a:rPr lang="en-GB" dirty="0" smtClean="0"/>
              <a:t>)</a:t>
            </a:r>
            <a:r>
              <a:rPr lang="en-US" dirty="0" smtClean="0"/>
              <a:t> Basics of React(react’s future</a:t>
            </a:r>
            <a:r>
              <a:rPr lang="en-US" dirty="0" smtClean="0"/>
              <a:t>)</a:t>
            </a:r>
          </a:p>
          <a:p>
            <a:r>
              <a:rPr lang="en-GB" dirty="0" smtClean="0"/>
              <a:t>Lecture 22 Basics of React(keeping up with the changes) Basics of React(working with the </a:t>
            </a:r>
            <a:r>
              <a:rPr lang="en-GB" dirty="0" smtClean="0"/>
              <a:t>files</a:t>
            </a:r>
          </a:p>
          <a:p>
            <a:r>
              <a:rPr lang="en-GB" dirty="0" smtClean="0"/>
              <a:t>Lecture 23 Functional Programming with JavaScript(declaring variables in es6) Functional Programming with JavaScript(arrow functions) Functional Programming with </a:t>
            </a:r>
            <a:r>
              <a:rPr lang="en-GB" dirty="0" smtClean="0"/>
              <a:t>JavaScript(</a:t>
            </a:r>
            <a:r>
              <a:rPr lang="en-GB" dirty="0" err="1" smtClean="0"/>
              <a:t>transpiling</a:t>
            </a:r>
            <a:r>
              <a:rPr lang="en-GB" dirty="0" smtClean="0"/>
              <a:t> </a:t>
            </a:r>
            <a:r>
              <a:rPr lang="en-GB" dirty="0" smtClean="0"/>
              <a:t>es6) Functional Programming with JavaScript(es6 objects and </a:t>
            </a:r>
            <a:r>
              <a:rPr lang="en-GB" dirty="0" smtClean="0"/>
              <a:t>arrays</a:t>
            </a:r>
          </a:p>
          <a:p>
            <a:r>
              <a:rPr lang="en-GB" dirty="0" smtClean="0"/>
              <a:t>Lecture 24 Functional Programming with JavaScript(promises</a:t>
            </a:r>
            <a:r>
              <a:rPr lang="en-GB" dirty="0" smtClean="0"/>
              <a:t>)</a:t>
            </a:r>
            <a:r>
              <a:rPr lang="en-US" dirty="0" smtClean="0"/>
              <a:t> Functional Programming with JavaScript(classes) </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9 </a:t>
            </a:r>
            <a:endParaRPr lang="en-US" dirty="0"/>
          </a:p>
        </p:txBody>
      </p:sp>
      <p:sp>
        <p:nvSpPr>
          <p:cNvPr id="3" name="Content Placeholder 2"/>
          <p:cNvSpPr>
            <a:spLocks noGrp="1"/>
          </p:cNvSpPr>
          <p:nvPr>
            <p:ph idx="1"/>
          </p:nvPr>
        </p:nvSpPr>
        <p:spPr/>
        <p:txBody>
          <a:bodyPr/>
          <a:lstStyle/>
          <a:p>
            <a:r>
              <a:rPr lang="en-GB" dirty="0" smtClean="0"/>
              <a:t>Lecture 25 Functional Programming with JavaScript(es6 modules</a:t>
            </a:r>
            <a:r>
              <a:rPr lang="en-GB" dirty="0" smtClean="0"/>
              <a:t>)</a:t>
            </a:r>
            <a:r>
              <a:rPr lang="en-US" dirty="0" smtClean="0"/>
              <a:t> Functional Programming with JavaScript(</a:t>
            </a:r>
            <a:r>
              <a:rPr lang="en-US" dirty="0" err="1" smtClean="0"/>
              <a:t>commonjs</a:t>
            </a:r>
            <a:r>
              <a:rPr lang="en-US" dirty="0" smtClean="0"/>
              <a:t>)</a:t>
            </a:r>
          </a:p>
          <a:p>
            <a:r>
              <a:rPr lang="en-GB" dirty="0" smtClean="0"/>
              <a:t>Lecture 26 Functional Programming with JavaScript(what it means to be functional) Functional Programming with JavaScript(imperative versus declarative) Functional Programming with JavaScript(functional concepts)</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10 </a:t>
            </a:r>
            <a:endParaRPr lang="en-US" dirty="0"/>
          </a:p>
        </p:txBody>
      </p:sp>
      <p:sp>
        <p:nvSpPr>
          <p:cNvPr id="3" name="Content Placeholder 2"/>
          <p:cNvSpPr>
            <a:spLocks noGrp="1"/>
          </p:cNvSpPr>
          <p:nvPr>
            <p:ph idx="1"/>
          </p:nvPr>
        </p:nvSpPr>
        <p:spPr/>
        <p:txBody>
          <a:bodyPr/>
          <a:lstStyle/>
          <a:p>
            <a:r>
              <a:rPr lang="en-US" dirty="0" smtClean="0"/>
              <a:t>Lecture 28 Pure React(page setup) Pure React(the virtual </a:t>
            </a:r>
            <a:r>
              <a:rPr lang="en-US" dirty="0" smtClean="0"/>
              <a:t>DOM</a:t>
            </a:r>
          </a:p>
          <a:p>
            <a:r>
              <a:rPr lang="en-GB" dirty="0" smtClean="0"/>
              <a:t>Lecture 29 Pure React(react elements</a:t>
            </a:r>
            <a:r>
              <a:rPr lang="en-GB" dirty="0" smtClean="0"/>
              <a:t>)</a:t>
            </a:r>
            <a:r>
              <a:rPr lang="en-US" dirty="0" smtClean="0"/>
              <a:t> Pure React(react DOM) Pure React(children) </a:t>
            </a:r>
            <a:endParaRPr lang="en-US" dirty="0" smtClean="0"/>
          </a:p>
          <a:p>
            <a:r>
              <a:rPr lang="en-GB" dirty="0" smtClean="0"/>
              <a:t>Lecture 30 Pure React(constructing elements with data</a:t>
            </a:r>
            <a:r>
              <a:rPr lang="en-GB" dirty="0" smtClean="0"/>
              <a:t>)</a:t>
            </a:r>
            <a:r>
              <a:rPr lang="en-US" dirty="0" smtClean="0"/>
              <a:t> Pure React(react components)</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11 </a:t>
            </a:r>
            <a:endParaRPr lang="en-US" dirty="0"/>
          </a:p>
        </p:txBody>
      </p:sp>
      <p:sp>
        <p:nvSpPr>
          <p:cNvPr id="3" name="Content Placeholder 2"/>
          <p:cNvSpPr>
            <a:spLocks noGrp="1"/>
          </p:cNvSpPr>
          <p:nvPr>
            <p:ph idx="1"/>
          </p:nvPr>
        </p:nvSpPr>
        <p:spPr/>
        <p:txBody>
          <a:bodyPr/>
          <a:lstStyle/>
          <a:p>
            <a:r>
              <a:rPr lang="nl-NL" dirty="0" smtClean="0"/>
              <a:t>Lecture 31 Pure React(DOM rendering) </a:t>
            </a:r>
            <a:r>
              <a:rPr lang="en-US" dirty="0" smtClean="0"/>
              <a:t>Pure React(factories</a:t>
            </a:r>
            <a:r>
              <a:rPr lang="en-US" dirty="0" smtClean="0"/>
              <a:t>)</a:t>
            </a:r>
          </a:p>
          <a:p>
            <a:r>
              <a:rPr lang="en-GB" dirty="0" smtClean="0"/>
              <a:t>Lecture 32 React with JSX(react elements as JSX) </a:t>
            </a:r>
            <a:r>
              <a:rPr lang="en-US" dirty="0" smtClean="0"/>
              <a:t>React with JSX(</a:t>
            </a:r>
            <a:r>
              <a:rPr lang="en-US" dirty="0" err="1" smtClean="0"/>
              <a:t>babel</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12 </a:t>
            </a:r>
            <a:endParaRPr lang="en-US" dirty="0"/>
          </a:p>
        </p:txBody>
      </p:sp>
      <p:sp>
        <p:nvSpPr>
          <p:cNvPr id="3" name="Content Placeholder 2"/>
          <p:cNvSpPr>
            <a:spLocks noGrp="1"/>
          </p:cNvSpPr>
          <p:nvPr>
            <p:ph idx="1"/>
          </p:nvPr>
        </p:nvSpPr>
        <p:spPr/>
        <p:txBody>
          <a:bodyPr/>
          <a:lstStyle/>
          <a:p>
            <a:r>
              <a:rPr lang="en-GB" dirty="0" smtClean="0"/>
              <a:t>Lecture 34 React with JSX(recipes as JSX) React with JSX(intro to </a:t>
            </a:r>
            <a:r>
              <a:rPr lang="en-GB" dirty="0" err="1" smtClean="0"/>
              <a:t>webpack</a:t>
            </a:r>
            <a:r>
              <a:rPr lang="en-GB" dirty="0" smtClean="0"/>
              <a:t>.)</a:t>
            </a:r>
          </a:p>
          <a:p>
            <a:r>
              <a:rPr lang="en-GB" dirty="0" smtClean="0"/>
              <a:t>Lecture 35 Props, State, and the Component Tree(property validation) </a:t>
            </a:r>
            <a:endParaRPr lang="en-GB" dirty="0" smtClean="0"/>
          </a:p>
          <a:p>
            <a:r>
              <a:rPr lang="en-GB" dirty="0" smtClean="0"/>
              <a:t>Lecture 36 Props, State, and the Component Tree(refs) Props, State, and the Component Tree(react state management) </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13</a:t>
            </a:r>
            <a:endParaRPr lang="en-US" dirty="0"/>
          </a:p>
        </p:txBody>
      </p:sp>
      <p:sp>
        <p:nvSpPr>
          <p:cNvPr id="3" name="Content Placeholder 2"/>
          <p:cNvSpPr>
            <a:spLocks noGrp="1"/>
          </p:cNvSpPr>
          <p:nvPr>
            <p:ph idx="1"/>
          </p:nvPr>
        </p:nvSpPr>
        <p:spPr/>
        <p:txBody>
          <a:bodyPr/>
          <a:lstStyle/>
          <a:p>
            <a:r>
              <a:rPr lang="en-GB" dirty="0" smtClean="0"/>
              <a:t>Lecture 37 Props, State, and the Component Tree(refs) Props, State, and the Component Tree(react state management) </a:t>
            </a:r>
            <a:endParaRPr lang="en-GB" dirty="0" smtClean="0"/>
          </a:p>
          <a:p>
            <a:r>
              <a:rPr lang="en-GB" dirty="0" smtClean="0"/>
              <a:t>Lecture 38 React Router and Server (incorporating the router) React Router and Server (router parameters</a:t>
            </a:r>
            <a:r>
              <a:rPr lang="en-GB" dirty="0" smtClean="0"/>
              <a:t>)</a:t>
            </a:r>
          </a:p>
          <a:p>
            <a:r>
              <a:rPr lang="en-GB" dirty="0" smtClean="0"/>
              <a:t>Lecture 39 React Router and Server (incorporating the router) React Router and Server (router parameters)</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854DD0-9B3C-0FD1-BEEA-0C7D1744DC2A}"/>
              </a:ext>
            </a:extLst>
          </p:cNvPr>
          <p:cNvSpPr>
            <a:spLocks noGrp="1"/>
          </p:cNvSpPr>
          <p:nvPr>
            <p:ph type="title"/>
          </p:nvPr>
        </p:nvSpPr>
        <p:spPr>
          <a:xfrm>
            <a:off x="1097280" y="286604"/>
            <a:ext cx="10058400" cy="823006"/>
          </a:xfrm>
        </p:spPr>
        <p:txBody>
          <a:bodyPr/>
          <a:lstStyle/>
          <a:p>
            <a:r>
              <a:rPr lang="en-US" b="1" dirty="0" err="1">
                <a:solidFill>
                  <a:srgbClr val="0070C0"/>
                </a:solidFill>
              </a:rPr>
              <a:t>Programme</a:t>
            </a:r>
            <a:r>
              <a:rPr lang="en-US" b="1" dirty="0">
                <a:solidFill>
                  <a:srgbClr val="0070C0"/>
                </a:solidFill>
              </a:rPr>
              <a:t> Outcomes / Salient Features</a:t>
            </a:r>
            <a:endParaRPr lang="x-none" dirty="0"/>
          </a:p>
        </p:txBody>
      </p:sp>
      <p:sp>
        <p:nvSpPr>
          <p:cNvPr id="3" name="Content Placeholder 2">
            <a:extLst>
              <a:ext uri="{FF2B5EF4-FFF2-40B4-BE49-F238E27FC236}">
                <a16:creationId xmlns="" xmlns:a16="http://schemas.microsoft.com/office/drawing/2014/main" id="{7F39CF53-61EE-3889-8647-A02FFF9BE704}"/>
              </a:ext>
            </a:extLst>
          </p:cNvPr>
          <p:cNvSpPr>
            <a:spLocks noGrp="1"/>
          </p:cNvSpPr>
          <p:nvPr>
            <p:ph idx="1"/>
          </p:nvPr>
        </p:nvSpPr>
        <p:spPr>
          <a:xfrm>
            <a:off x="738554" y="1222626"/>
            <a:ext cx="10417126" cy="4838206"/>
          </a:xfrm>
        </p:spPr>
        <p:txBody>
          <a:bodyPr>
            <a:normAutofit fontScale="40000" lnSpcReduction="20000"/>
          </a:bodyPr>
          <a:lstStyle/>
          <a:p>
            <a:pPr algn="just">
              <a:buFont typeface="Arial" panose="020B0604020202020204" pitchFamily="34" charset="0"/>
              <a:buChar char="•"/>
            </a:pPr>
            <a:r>
              <a:rPr lang="en-US" sz="4500" dirty="0"/>
              <a:t>PO1 : </a:t>
            </a:r>
            <a:r>
              <a:rPr lang="en-US" sz="4500" b="1" dirty="0"/>
              <a:t>Computational Knowledge</a:t>
            </a:r>
            <a:r>
              <a:rPr lang="en-US" sz="4500" dirty="0"/>
              <a:t> : Apply knowledge of computing fundamentals, computing </a:t>
            </a:r>
            <a:r>
              <a:rPr lang="en-US" sz="4500" dirty="0" err="1"/>
              <a:t>specialisation</a:t>
            </a:r>
            <a:r>
              <a:rPr lang="en-US" sz="4500" dirty="0"/>
              <a:t>, mathematics, and domain knowledge appropriate for the computing </a:t>
            </a:r>
            <a:r>
              <a:rPr lang="en-US" sz="4500" dirty="0" err="1"/>
              <a:t>specialisation</a:t>
            </a:r>
            <a:r>
              <a:rPr lang="en-US" sz="4500" dirty="0"/>
              <a:t> to the abstraction and </a:t>
            </a:r>
            <a:r>
              <a:rPr lang="en-US" sz="4500" dirty="0" err="1"/>
              <a:t>conceptualisation</a:t>
            </a:r>
            <a:r>
              <a:rPr lang="en-US" sz="4500" dirty="0"/>
              <a:t> of computing models from defined problems and requirements.</a:t>
            </a:r>
          </a:p>
          <a:p>
            <a:pPr algn="just">
              <a:buFont typeface="Arial" panose="020B0604020202020204" pitchFamily="34" charset="0"/>
              <a:buChar char="•"/>
            </a:pPr>
            <a:r>
              <a:rPr lang="en-US" sz="4500" dirty="0"/>
              <a:t>PO2 : </a:t>
            </a:r>
            <a:r>
              <a:rPr lang="en-US" sz="4500" b="1" dirty="0"/>
              <a:t>Problem Analysis</a:t>
            </a:r>
            <a:r>
              <a:rPr lang="en-US" sz="4500" dirty="0"/>
              <a:t> : Identify, formulate, research literature, and solve complex computing problems reaching substantiated conclusions using fundamental principles of mathematics, computing sciences, and relevant domain disciplines.</a:t>
            </a:r>
          </a:p>
          <a:p>
            <a:pPr algn="just">
              <a:buFont typeface="Arial" panose="020B0604020202020204" pitchFamily="34" charset="0"/>
              <a:buChar char="•"/>
            </a:pPr>
            <a:r>
              <a:rPr lang="en-US" sz="4500" dirty="0"/>
              <a:t>PO3 : </a:t>
            </a:r>
            <a:r>
              <a:rPr lang="en-US" sz="4500" b="1" dirty="0"/>
              <a:t>Design /Development of Solutions</a:t>
            </a:r>
            <a:r>
              <a:rPr lang="en-US" sz="4500" dirty="0"/>
              <a:t> : Design and evaluate solutions for complex computing problems, and design and evaluate systems, components, or processes that meet specified needs with appropriate consideration for public health and safety, cultural, societal, and environmental considerations.</a:t>
            </a:r>
          </a:p>
          <a:p>
            <a:pPr algn="just">
              <a:buFont typeface="Arial" panose="020B0604020202020204" pitchFamily="34" charset="0"/>
              <a:buChar char="•"/>
            </a:pPr>
            <a:r>
              <a:rPr lang="en-US" sz="4500" dirty="0"/>
              <a:t>PO4 : </a:t>
            </a:r>
            <a:r>
              <a:rPr lang="en-US" sz="4500" b="1" dirty="0"/>
              <a:t>Conduct Investigations of Complex computing Problems</a:t>
            </a:r>
            <a:r>
              <a:rPr lang="en-US" sz="4500" dirty="0"/>
              <a:t> : Use research-based knowledge and research methods including design of experiments, analysis and interpretation of data, and synthesis of t h e information to provide valid conclusions. Understand and commit to professional ethics and cyber regulations, responsibilities, and norms of professional computing practice.</a:t>
            </a:r>
          </a:p>
          <a:p>
            <a:pPr algn="just">
              <a:buFont typeface="Arial" panose="020B0604020202020204" pitchFamily="34" charset="0"/>
              <a:buChar char="•"/>
            </a:pPr>
            <a:r>
              <a:rPr lang="en-US" sz="4500" dirty="0"/>
              <a:t>PO5 : </a:t>
            </a:r>
            <a:r>
              <a:rPr lang="en-US" sz="4500" b="1" dirty="0"/>
              <a:t>Modern Tool Usage</a:t>
            </a:r>
            <a:r>
              <a:rPr lang="en-US" sz="4500" dirty="0"/>
              <a:t> : Create, select, adapt and apply appropriate techniques, resources, and modern computing tools to complex computing activities, with an understanding of the limitations.</a:t>
            </a:r>
          </a:p>
          <a:p>
            <a:pPr algn="just">
              <a:buFont typeface="Arial" panose="020B0604020202020204" pitchFamily="34" charset="0"/>
              <a:buChar char="•"/>
            </a:pPr>
            <a:r>
              <a:rPr lang="en-US" sz="4500" dirty="0"/>
              <a:t>PO6 : </a:t>
            </a:r>
            <a:r>
              <a:rPr lang="en-US" sz="4500" b="1" dirty="0"/>
              <a:t>Professional Ethics</a:t>
            </a:r>
            <a:r>
              <a:rPr lang="en-US" sz="4500" dirty="0"/>
              <a:t> : Understand and commit to professional ethics and cyber regulations, responsibilities, and norms of professional computing practice</a:t>
            </a:r>
          </a:p>
          <a:p>
            <a:endParaRPr lang="x-none" dirty="0"/>
          </a:p>
        </p:txBody>
      </p:sp>
      <p:sp>
        <p:nvSpPr>
          <p:cNvPr id="4" name="Footer Placeholder 3">
            <a:extLst>
              <a:ext uri="{FF2B5EF4-FFF2-40B4-BE49-F238E27FC236}">
                <a16:creationId xmlns="" xmlns:a16="http://schemas.microsoft.com/office/drawing/2014/main" id="{EF640BCF-1176-1DE1-5B86-DD20F59F8D35}"/>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 xmlns:a16="http://schemas.microsoft.com/office/drawing/2014/main" id="{D70A98F6-F315-7341-6742-191AF31CC68A}"/>
              </a:ext>
            </a:extLst>
          </p:cNvPr>
          <p:cNvSpPr>
            <a:spLocks noGrp="1"/>
          </p:cNvSpPr>
          <p:nvPr>
            <p:ph type="sldNum" sz="quarter" idx="12"/>
          </p:nvPr>
        </p:nvSpPr>
        <p:spPr/>
        <p:txBody>
          <a:bodyPr/>
          <a:lstStyle/>
          <a:p>
            <a:fld id="{15B20707-1D7C-43AD-9169-1EE5606DF202}" type="slidenum">
              <a:rPr lang="en-US" smtClean="0"/>
              <a:pPr/>
              <a:t>3</a:t>
            </a:fld>
            <a:endParaRPr lang="en-US"/>
          </a:p>
        </p:txBody>
      </p:sp>
    </p:spTree>
    <p:extLst>
      <p:ext uri="{BB962C8B-B14F-4D97-AF65-F5344CB8AC3E}">
        <p14:creationId xmlns="" xmlns:p14="http://schemas.microsoft.com/office/powerpoint/2010/main" val="1443841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a:t>
            </a:r>
            <a:r>
              <a:rPr lang="en-US" dirty="0" smtClean="0"/>
              <a:t>14</a:t>
            </a:r>
            <a:endParaRPr lang="en-US" dirty="0"/>
          </a:p>
        </p:txBody>
      </p:sp>
      <p:sp>
        <p:nvSpPr>
          <p:cNvPr id="3" name="Content Placeholder 2"/>
          <p:cNvSpPr>
            <a:spLocks noGrp="1"/>
          </p:cNvSpPr>
          <p:nvPr>
            <p:ph idx="1"/>
          </p:nvPr>
        </p:nvSpPr>
        <p:spPr/>
        <p:txBody>
          <a:bodyPr/>
          <a:lstStyle/>
          <a:p>
            <a:r>
              <a:rPr lang="en-US" dirty="0" smtClean="0"/>
              <a:t>Lecture 40 React Router and Server (server rendering</a:t>
            </a:r>
            <a:r>
              <a:rPr lang="en-US" dirty="0" smtClean="0"/>
              <a:t>)</a:t>
            </a:r>
            <a:r>
              <a:rPr lang="en-GB" dirty="0" smtClean="0"/>
              <a:t> React Router and Server (communication with the server) </a:t>
            </a:r>
            <a:endParaRPr lang="en-US" dirty="0"/>
          </a:p>
        </p:txBody>
      </p:sp>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Lovely Professional University</a:t>
            </a:r>
            <a:endParaRPr lang="en-US"/>
          </a:p>
        </p:txBody>
      </p:sp>
      <p:sp>
        <p:nvSpPr>
          <p:cNvPr id="5" name="Slide Number Placeholder 4"/>
          <p:cNvSpPr>
            <a:spLocks noGrp="1"/>
          </p:cNvSpPr>
          <p:nvPr>
            <p:ph type="sldNum" sz="quarter" idx="12"/>
          </p:nvPr>
        </p:nvSpPr>
        <p:spPr/>
        <p:txBody>
          <a:bodyPr/>
          <a:lstStyle/>
          <a:p>
            <a:fld id="{15B20707-1D7C-43AD-9169-1EE5606DF202}" type="slidenum">
              <a:rPr lang="en-US" smtClean="0"/>
              <a:pPr/>
              <a:t>31</a:t>
            </a:fld>
            <a:endParaRPr lang="en-US"/>
          </a:p>
        </p:txBody>
      </p:sp>
      <p:pic>
        <p:nvPicPr>
          <p:cNvPr id="1026" name="Picture 2"/>
          <p:cNvPicPr>
            <a:picLocks noGrp="1" noChangeAspect="1" noChangeArrowheads="1"/>
          </p:cNvPicPr>
          <p:nvPr>
            <p:ph idx="1"/>
          </p:nvPr>
        </p:nvPicPr>
        <p:blipFill>
          <a:blip r:embed="rId2"/>
          <a:srcRect l="10911" t="31914" r="53698" b="19419"/>
          <a:stretch>
            <a:fillRect/>
          </a:stretch>
        </p:blipFill>
        <p:spPr bwMode="auto">
          <a:xfrm>
            <a:off x="855785" y="973016"/>
            <a:ext cx="9237784" cy="4114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5C2AA5-1EAC-3F45-075B-4ECF1BF234D9}"/>
              </a:ext>
            </a:extLst>
          </p:cNvPr>
          <p:cNvSpPr>
            <a:spLocks noGrp="1"/>
          </p:cNvSpPr>
          <p:nvPr>
            <p:ph type="title"/>
          </p:nvPr>
        </p:nvSpPr>
        <p:spPr>
          <a:xfrm>
            <a:off x="1097280" y="286604"/>
            <a:ext cx="10058400" cy="860066"/>
          </a:xfrm>
        </p:spPr>
        <p:txBody>
          <a:bodyPr/>
          <a:lstStyle/>
          <a:p>
            <a:r>
              <a:rPr lang="en-US" dirty="0" err="1">
                <a:solidFill>
                  <a:srgbClr val="0070C0"/>
                </a:solidFill>
              </a:rPr>
              <a:t>Cont</a:t>
            </a:r>
            <a:r>
              <a:rPr lang="en-US" dirty="0">
                <a:solidFill>
                  <a:srgbClr val="0070C0"/>
                </a:solidFill>
              </a:rPr>
              <a:t>…</a:t>
            </a:r>
            <a:endParaRPr lang="x-none" dirty="0">
              <a:solidFill>
                <a:srgbClr val="0070C0"/>
              </a:solidFill>
            </a:endParaRPr>
          </a:p>
        </p:txBody>
      </p:sp>
      <p:sp>
        <p:nvSpPr>
          <p:cNvPr id="3" name="Content Placeholder 2">
            <a:extLst>
              <a:ext uri="{FF2B5EF4-FFF2-40B4-BE49-F238E27FC236}">
                <a16:creationId xmlns="" xmlns:a16="http://schemas.microsoft.com/office/drawing/2014/main" id="{7D050CCA-68A1-C6EF-82C5-9DC7D097D6B4}"/>
              </a:ext>
            </a:extLst>
          </p:cNvPr>
          <p:cNvSpPr>
            <a:spLocks noGrp="1"/>
          </p:cNvSpPr>
          <p:nvPr>
            <p:ph idx="1"/>
          </p:nvPr>
        </p:nvSpPr>
        <p:spPr>
          <a:xfrm>
            <a:off x="1036319" y="1068512"/>
            <a:ext cx="10655671" cy="5075434"/>
          </a:xfrm>
        </p:spPr>
        <p:txBody>
          <a:bodyPr>
            <a:normAutofit fontScale="92500"/>
          </a:bodyPr>
          <a:lstStyle/>
          <a:p>
            <a:pPr algn="just">
              <a:buFont typeface="Arial" panose="020B0604020202020204" pitchFamily="34" charset="0"/>
              <a:buChar char="•"/>
            </a:pPr>
            <a:r>
              <a:rPr lang="en-US" dirty="0"/>
              <a:t>PO7 : </a:t>
            </a:r>
            <a:r>
              <a:rPr lang="en-US" b="1" dirty="0"/>
              <a:t>Life-long Learning</a:t>
            </a:r>
            <a:r>
              <a:rPr lang="en-US" dirty="0"/>
              <a:t> : </a:t>
            </a:r>
            <a:r>
              <a:rPr lang="en-US" dirty="0" err="1"/>
              <a:t>Recognise</a:t>
            </a:r>
            <a:r>
              <a:rPr lang="en-US" dirty="0"/>
              <a:t> the need, and have the ability, to engage in independent learning for continual development as a computing professional.</a:t>
            </a:r>
          </a:p>
          <a:p>
            <a:pPr algn="just">
              <a:buFont typeface="Arial" panose="020B0604020202020204" pitchFamily="34" charset="0"/>
              <a:buChar char="•"/>
            </a:pPr>
            <a:r>
              <a:rPr lang="en-US" dirty="0"/>
              <a:t>PO8 : </a:t>
            </a:r>
            <a:r>
              <a:rPr lang="en-US" b="1" dirty="0"/>
              <a:t>Project management and finance</a:t>
            </a:r>
            <a:r>
              <a:rPr lang="en-US" dirty="0"/>
              <a:t> : Demonstrate knowledge and understanding of the computing and management principles and apply these to one ’s own work, as a member and leader in a team, to manage projects and in multidisciplinary environments.</a:t>
            </a:r>
          </a:p>
          <a:p>
            <a:pPr algn="just">
              <a:buFont typeface="Arial" panose="020B0604020202020204" pitchFamily="34" charset="0"/>
              <a:buChar char="•"/>
            </a:pPr>
            <a:r>
              <a:rPr lang="en-US" dirty="0"/>
              <a:t>PO9 : </a:t>
            </a:r>
            <a:r>
              <a:rPr lang="en-US" b="1" dirty="0"/>
              <a:t>Communication Efficacy</a:t>
            </a:r>
            <a:r>
              <a:rPr lang="en-US" dirty="0"/>
              <a:t> : Communicate effectively with the computing community, and with society at large, about complex computing activities by being able to comprehend and write effective reports, design documentation, make effective presentations, and give and understand clear instructions</a:t>
            </a:r>
          </a:p>
          <a:p>
            <a:pPr algn="just">
              <a:buFont typeface="Arial" panose="020B0604020202020204" pitchFamily="34" charset="0"/>
              <a:buChar char="•"/>
            </a:pPr>
            <a:r>
              <a:rPr lang="en-US" dirty="0"/>
              <a:t>PO10 : </a:t>
            </a:r>
            <a:r>
              <a:rPr lang="en-US" b="1" dirty="0"/>
              <a:t>Societal and Environmental Concern</a:t>
            </a:r>
            <a:r>
              <a:rPr lang="en-US" dirty="0"/>
              <a:t> : Understand and assess societal, environmental, health, safety, legal, and cultural issues within local and global contexts, and the consequential responsibilities relevant to professional computing practice.</a:t>
            </a:r>
          </a:p>
          <a:p>
            <a:pPr algn="just">
              <a:buFont typeface="Arial" panose="020B0604020202020204" pitchFamily="34" charset="0"/>
              <a:buChar char="•"/>
            </a:pPr>
            <a:r>
              <a:rPr lang="en-US" dirty="0"/>
              <a:t>PO11 : </a:t>
            </a:r>
            <a:r>
              <a:rPr lang="en-US" b="1" dirty="0"/>
              <a:t>Individual and Team Work</a:t>
            </a:r>
            <a:r>
              <a:rPr lang="en-US" dirty="0"/>
              <a:t> : Function effectively as an individual and as a member or leader in diverse teams and in multidisciplinary environments.</a:t>
            </a:r>
          </a:p>
          <a:p>
            <a:pPr algn="just">
              <a:buFont typeface="Arial" panose="020B0604020202020204" pitchFamily="34" charset="0"/>
              <a:buChar char="•"/>
            </a:pPr>
            <a:r>
              <a:rPr lang="en-US" dirty="0"/>
              <a:t>PO12 : </a:t>
            </a:r>
            <a:r>
              <a:rPr lang="en-US" b="1" dirty="0"/>
              <a:t>Innovation and Entrepreneurship</a:t>
            </a:r>
            <a:r>
              <a:rPr lang="en-US" dirty="0"/>
              <a:t> : Identify a timely opportunity and using innovation to pursue that opportunity to create value and wealth for the betterment of the individual and society at large.</a:t>
            </a:r>
          </a:p>
          <a:p>
            <a:endParaRPr lang="x-none" dirty="0"/>
          </a:p>
        </p:txBody>
      </p:sp>
      <p:sp>
        <p:nvSpPr>
          <p:cNvPr id="4" name="Footer Placeholder 3">
            <a:extLst>
              <a:ext uri="{FF2B5EF4-FFF2-40B4-BE49-F238E27FC236}">
                <a16:creationId xmlns="" xmlns:a16="http://schemas.microsoft.com/office/drawing/2014/main" id="{EA1A45D4-0131-06D7-F9AC-F0108EEB8F5E}"/>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 xmlns:a16="http://schemas.microsoft.com/office/drawing/2014/main" id="{3122F499-92E8-3463-5CF6-9425C6100FC0}"/>
              </a:ext>
            </a:extLst>
          </p:cNvPr>
          <p:cNvSpPr>
            <a:spLocks noGrp="1"/>
          </p:cNvSpPr>
          <p:nvPr>
            <p:ph type="sldNum" sz="quarter" idx="12"/>
          </p:nvPr>
        </p:nvSpPr>
        <p:spPr/>
        <p:txBody>
          <a:bodyPr/>
          <a:lstStyle/>
          <a:p>
            <a:fld id="{15B20707-1D7C-43AD-9169-1EE5606DF202}" type="slidenum">
              <a:rPr lang="en-US" smtClean="0"/>
              <a:pPr/>
              <a:t>4</a:t>
            </a:fld>
            <a:endParaRPr lang="en-US"/>
          </a:p>
        </p:txBody>
      </p:sp>
    </p:spTree>
    <p:extLst>
      <p:ext uri="{BB962C8B-B14F-4D97-AF65-F5344CB8AC3E}">
        <p14:creationId xmlns="" xmlns:p14="http://schemas.microsoft.com/office/powerpoint/2010/main" val="76979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C7B457-7691-6048-7985-A65AFFA560F7}"/>
              </a:ext>
            </a:extLst>
          </p:cNvPr>
          <p:cNvSpPr>
            <a:spLocks noGrp="1"/>
          </p:cNvSpPr>
          <p:nvPr>
            <p:ph type="title"/>
          </p:nvPr>
        </p:nvSpPr>
        <p:spPr/>
        <p:txBody>
          <a:bodyPr/>
          <a:lstStyle/>
          <a:p>
            <a:r>
              <a:rPr lang="en-US" b="1" dirty="0" err="1">
                <a:solidFill>
                  <a:srgbClr val="0070C0"/>
                </a:solidFill>
                <a:effectLst/>
              </a:rPr>
              <a:t>Programme</a:t>
            </a:r>
            <a:r>
              <a:rPr lang="en-US" b="1" dirty="0">
                <a:solidFill>
                  <a:srgbClr val="0070C0"/>
                </a:solidFill>
                <a:effectLst/>
              </a:rPr>
              <a:t> Specific Outcomes</a:t>
            </a:r>
            <a:r>
              <a:rPr lang="en-US" b="1" dirty="0">
                <a:effectLst/>
              </a:rPr>
              <a:t/>
            </a:r>
            <a:br>
              <a:rPr lang="en-US" b="1" dirty="0">
                <a:effectLst/>
              </a:rPr>
            </a:br>
            <a:endParaRPr lang="x-none" dirty="0"/>
          </a:p>
        </p:txBody>
      </p:sp>
      <p:sp>
        <p:nvSpPr>
          <p:cNvPr id="3" name="Content Placeholder 2">
            <a:extLst>
              <a:ext uri="{FF2B5EF4-FFF2-40B4-BE49-F238E27FC236}">
                <a16:creationId xmlns="" xmlns:a16="http://schemas.microsoft.com/office/drawing/2014/main" id="{27CD8034-E40E-F00B-03D5-86CD9DBE6E2A}"/>
              </a:ext>
            </a:extLst>
          </p:cNvPr>
          <p:cNvSpPr>
            <a:spLocks noGrp="1"/>
          </p:cNvSpPr>
          <p:nvPr>
            <p:ph idx="1"/>
          </p:nvPr>
        </p:nvSpPr>
        <p:spPr/>
        <p:txBody>
          <a:bodyPr>
            <a:normAutofit/>
          </a:bodyPr>
          <a:lstStyle/>
          <a:p>
            <a:pPr algn="just">
              <a:buFont typeface="Arial" panose="020B0604020202020204" pitchFamily="34" charset="0"/>
              <a:buChar char="•"/>
            </a:pPr>
            <a:r>
              <a:rPr lang="en-US" sz="2400" dirty="0"/>
              <a:t>PSO1 : Understand and comprehend advanced level of programming, data structures, databases, networking, cloud computing, cyber security, machine learning and data analysis.</a:t>
            </a:r>
          </a:p>
          <a:p>
            <a:pPr algn="just">
              <a:buFont typeface="Arial" panose="020B0604020202020204" pitchFamily="34" charset="0"/>
              <a:buChar char="•"/>
            </a:pPr>
            <a:r>
              <a:rPr lang="en-US" sz="2400" dirty="0"/>
              <a:t>PSO2 : Demonstrate competence in using computer science concepts and computational tools for simulation and digital transformation.</a:t>
            </a:r>
          </a:p>
          <a:p>
            <a:pPr algn="just">
              <a:buFont typeface="Arial" panose="020B0604020202020204" pitchFamily="34" charset="0"/>
              <a:buChar char="•"/>
            </a:pPr>
            <a:r>
              <a:rPr lang="en-US" sz="2400" dirty="0"/>
              <a:t>PSO3 : Ability to effectively apply the information technology concepts to analyze, design and develop cost effective solutions to the societal problems.</a:t>
            </a:r>
          </a:p>
          <a:p>
            <a:pPr algn="just">
              <a:buFont typeface="Arial" panose="020B0604020202020204" pitchFamily="34" charset="0"/>
              <a:buChar char="•"/>
            </a:pPr>
            <a:r>
              <a:rPr lang="en-US" sz="2400" dirty="0"/>
              <a:t>PSO4 : Provide user friendly and need based mobile, web or cloud-based solutions to the society</a:t>
            </a:r>
          </a:p>
          <a:p>
            <a:pPr algn="just"/>
            <a:endParaRPr lang="x-none" sz="2400" dirty="0"/>
          </a:p>
        </p:txBody>
      </p:sp>
      <p:sp>
        <p:nvSpPr>
          <p:cNvPr id="4" name="Footer Placeholder 3">
            <a:extLst>
              <a:ext uri="{FF2B5EF4-FFF2-40B4-BE49-F238E27FC236}">
                <a16:creationId xmlns="" xmlns:a16="http://schemas.microsoft.com/office/drawing/2014/main" id="{17FEDBB2-D13E-FF1A-C2E5-E772DBB15F13}"/>
              </a:ext>
            </a:extLst>
          </p:cNvPr>
          <p:cNvSpPr>
            <a:spLocks noGrp="1"/>
          </p:cNvSpPr>
          <p:nvPr>
            <p:ph type="ftr" sz="quarter" idx="11"/>
          </p:nvPr>
        </p:nvSpPr>
        <p:spPr/>
        <p:txBody>
          <a:bodyPr/>
          <a:lstStyle/>
          <a:p>
            <a:r>
              <a:rPr lang="en-US"/>
              <a:t>Lovely Professional University</a:t>
            </a:r>
          </a:p>
        </p:txBody>
      </p:sp>
      <p:sp>
        <p:nvSpPr>
          <p:cNvPr id="5" name="Slide Number Placeholder 4">
            <a:extLst>
              <a:ext uri="{FF2B5EF4-FFF2-40B4-BE49-F238E27FC236}">
                <a16:creationId xmlns="" xmlns:a16="http://schemas.microsoft.com/office/drawing/2014/main" id="{580B57E1-F365-38ED-B952-2AF6DF214D4B}"/>
              </a:ext>
            </a:extLst>
          </p:cNvPr>
          <p:cNvSpPr>
            <a:spLocks noGrp="1"/>
          </p:cNvSpPr>
          <p:nvPr>
            <p:ph type="sldNum" sz="quarter" idx="12"/>
          </p:nvPr>
        </p:nvSpPr>
        <p:spPr/>
        <p:txBody>
          <a:bodyPr/>
          <a:lstStyle/>
          <a:p>
            <a:fld id="{15B20707-1D7C-43AD-9169-1EE5606DF202}" type="slidenum">
              <a:rPr lang="en-US" smtClean="0"/>
              <a:pPr/>
              <a:t>5</a:t>
            </a:fld>
            <a:endParaRPr lang="en-US"/>
          </a:p>
        </p:txBody>
      </p:sp>
    </p:spTree>
    <p:extLst>
      <p:ext uri="{BB962C8B-B14F-4D97-AF65-F5344CB8AC3E}">
        <p14:creationId xmlns="" xmlns:p14="http://schemas.microsoft.com/office/powerpoint/2010/main" val="341089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9F8324-84DE-45E7-B6BB-76027D660AB8}"/>
              </a:ext>
            </a:extLst>
          </p:cNvPr>
          <p:cNvSpPr>
            <a:spLocks noGrp="1"/>
          </p:cNvSpPr>
          <p:nvPr>
            <p:ph type="title"/>
          </p:nvPr>
        </p:nvSpPr>
        <p:spPr/>
        <p:txBody>
          <a:bodyPr/>
          <a:lstStyle/>
          <a:p>
            <a:pPr algn="ctr"/>
            <a:r>
              <a:rPr lang="en-US" b="1" dirty="0">
                <a:solidFill>
                  <a:srgbClr val="0070C0"/>
                </a:solidFill>
              </a:rPr>
              <a:t>Syllabus</a:t>
            </a:r>
          </a:p>
        </p:txBody>
      </p:sp>
      <p:sp>
        <p:nvSpPr>
          <p:cNvPr id="3" name="Content Placeholder 2">
            <a:extLst>
              <a:ext uri="{FF2B5EF4-FFF2-40B4-BE49-F238E27FC236}">
                <a16:creationId xmlns="" xmlns:a16="http://schemas.microsoft.com/office/drawing/2014/main" id="{3739D6A5-6BBF-435B-B03C-25A37AE9846B}"/>
              </a:ext>
            </a:extLst>
          </p:cNvPr>
          <p:cNvSpPr>
            <a:spLocks noGrp="1"/>
          </p:cNvSpPr>
          <p:nvPr>
            <p:ph idx="1"/>
          </p:nvPr>
        </p:nvSpPr>
        <p:spPr>
          <a:xfrm>
            <a:off x="1097280" y="1845734"/>
            <a:ext cx="10058400" cy="4363680"/>
          </a:xfrm>
        </p:spPr>
        <p:txBody>
          <a:bodyPr/>
          <a:lstStyle/>
          <a:p>
            <a:r>
              <a:rPr lang="en-US" dirty="0"/>
              <a:t> </a:t>
            </a:r>
            <a:r>
              <a:rPr lang="en-US" b="1" dirty="0">
                <a:solidFill>
                  <a:srgbClr val="C00000"/>
                </a:solidFill>
              </a:rPr>
              <a:t>Unit 1 : HTML</a:t>
            </a:r>
          </a:p>
          <a:p>
            <a:pPr>
              <a:spcBef>
                <a:spcPts val="600"/>
              </a:spcBef>
              <a:spcAft>
                <a:spcPts val="0"/>
              </a:spcAft>
              <a:buFont typeface="Wingdings" panose="05000000000000000000" pitchFamily="2" charset="2"/>
              <a:buChar char="§"/>
            </a:pPr>
            <a:r>
              <a:rPr lang="en-US" sz="1800" dirty="0">
                <a:latin typeface="Arial" panose="020B0604020202020204" pitchFamily="34" charset="0"/>
                <a:ea typeface="Arial" panose="020B0604020202020204" pitchFamily="34" charset="0"/>
              </a:rPr>
              <a:t> B</a:t>
            </a:r>
            <a:r>
              <a:rPr lang="en-US" sz="1800" dirty="0">
                <a:effectLst/>
                <a:latin typeface="Arial" panose="020B0604020202020204" pitchFamily="34" charset="0"/>
                <a:ea typeface="Arial" panose="020B0604020202020204" pitchFamily="34" charset="0"/>
              </a:rPr>
              <a:t>asic tags</a:t>
            </a: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I</a:t>
            </a:r>
            <a:r>
              <a:rPr lang="en-US" sz="1800" dirty="0">
                <a:effectLst/>
                <a:latin typeface="Arial" panose="020B0604020202020204" pitchFamily="34" charset="0"/>
                <a:ea typeface="Arial" panose="020B0604020202020204" pitchFamily="34" charset="0"/>
              </a:rPr>
              <a:t>mages and attributes</a:t>
            </a: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L</a:t>
            </a:r>
            <a:r>
              <a:rPr lang="en-US" sz="1800" dirty="0">
                <a:effectLst/>
                <a:latin typeface="Arial" panose="020B0604020202020204" pitchFamily="34" charset="0"/>
                <a:ea typeface="Arial" panose="020B0604020202020204" pitchFamily="34" charset="0"/>
              </a:rPr>
              <a:t>ists, </a:t>
            </a: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Block level- inline elements</a:t>
            </a: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T</a:t>
            </a:r>
            <a:r>
              <a:rPr lang="en-US" sz="1800" dirty="0">
                <a:effectLst/>
                <a:latin typeface="Arial" panose="020B0604020202020204" pitchFamily="34" charset="0"/>
                <a:ea typeface="Arial" panose="020B0604020202020204" pitchFamily="34" charset="0"/>
              </a:rPr>
              <a:t>ables</a:t>
            </a:r>
            <a:endParaRPr lang="en-US" sz="1800" dirty="0">
              <a:latin typeface="Arial" panose="020B0604020202020204" pitchFamily="34" charset="0"/>
              <a:ea typeface="Arial" panose="020B0604020202020204" pitchFamily="34" charset="0"/>
            </a:endParaRP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Forms</a:t>
            </a:r>
          </a:p>
          <a:p>
            <a:pPr marL="0" indent="0">
              <a:spcBef>
                <a:spcPts val="600"/>
              </a:spcBef>
              <a:spcAft>
                <a:spcPts val="0"/>
              </a:spcAft>
              <a:buNone/>
            </a:pPr>
            <a:r>
              <a:rPr lang="en-US" sz="1800" dirty="0">
                <a:latin typeface="Arial" panose="020B0604020202020204" pitchFamily="34" charset="0"/>
                <a:ea typeface="Arial" panose="020B0604020202020204" pitchFamily="34" charset="0"/>
              </a:rPr>
              <a:t> </a:t>
            </a:r>
            <a:r>
              <a:rPr lang="en-US" sz="1800" b="1" dirty="0">
                <a:solidFill>
                  <a:srgbClr val="C00000"/>
                </a:solidFill>
                <a:latin typeface="Arial" panose="020B0604020202020204" pitchFamily="34" charset="0"/>
                <a:ea typeface="Arial" panose="020B0604020202020204" pitchFamily="34" charset="0"/>
              </a:rPr>
              <a:t>Unit 2: CSS</a:t>
            </a: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i</a:t>
            </a:r>
            <a:r>
              <a:rPr lang="en-US" sz="1800" dirty="0">
                <a:effectLst/>
                <a:latin typeface="Arial" panose="020B0604020202020204" pitchFamily="34" charset="0"/>
                <a:ea typeface="Arial" panose="020B0604020202020204" pitchFamily="34" charset="0"/>
              </a:rPr>
              <a:t>ntroduction to </a:t>
            </a:r>
            <a:r>
              <a:rPr lang="en-US" sz="1800" dirty="0" err="1">
                <a:effectLst/>
                <a:latin typeface="Arial" panose="020B0604020202020204" pitchFamily="34" charset="0"/>
                <a:ea typeface="Arial" panose="020B0604020202020204" pitchFamily="34" charset="0"/>
              </a:rPr>
              <a:t>css</a:t>
            </a:r>
            <a:endParaRPr lang="en-US" sz="1800" dirty="0">
              <a:latin typeface="Arial" panose="020B0604020202020204" pitchFamily="34" charset="0"/>
              <a:ea typeface="Arial" panose="020B0604020202020204" pitchFamily="34" charset="0"/>
            </a:endParaRP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css</a:t>
            </a:r>
            <a:r>
              <a:rPr lang="en-US" sz="1800" dirty="0">
                <a:effectLst/>
                <a:latin typeface="Arial" panose="020B0604020202020204" pitchFamily="34" charset="0"/>
                <a:ea typeface="Arial" panose="020B0604020202020204" pitchFamily="34" charset="0"/>
              </a:rPr>
              <a:t> basics, </a:t>
            </a:r>
            <a:r>
              <a:rPr lang="en-US" sz="1800" dirty="0" err="1">
                <a:effectLst/>
                <a:latin typeface="Arial" panose="020B0604020202020204" pitchFamily="34" charset="0"/>
                <a:ea typeface="Arial" panose="020B0604020202020204" pitchFamily="34" charset="0"/>
              </a:rPr>
              <a:t>css</a:t>
            </a:r>
            <a:r>
              <a:rPr lang="en-US" sz="1800" dirty="0">
                <a:effectLst/>
                <a:latin typeface="Arial" panose="020B0604020202020204" pitchFamily="34" charset="0"/>
                <a:ea typeface="Arial" panose="020B0604020202020204" pitchFamily="34" charset="0"/>
              </a:rPr>
              <a:t> colors, background and border, selector, </a:t>
            </a:r>
          </a:p>
          <a:p>
            <a:pPr>
              <a:spcBef>
                <a:spcPts val="600"/>
              </a:spcBef>
              <a:spcAft>
                <a:spcPts val="0"/>
              </a:spcAft>
              <a:buFont typeface="Wingdings" panose="05000000000000000000" pitchFamily="2" charset="2"/>
              <a:buChar char="§"/>
            </a:pPr>
            <a:r>
              <a:rPr lang="en-US" sz="1800" dirty="0">
                <a:latin typeface="Arial" panose="020B0604020202020204" pitchFamily="34" charset="0"/>
                <a:ea typeface="Arial" panose="020B0604020202020204" pitchFamily="34" charset="0"/>
              </a:rPr>
              <a:t> T</a:t>
            </a:r>
            <a:r>
              <a:rPr lang="en-US" sz="1800" dirty="0">
                <a:effectLst/>
                <a:latin typeface="Arial" panose="020B0604020202020204" pitchFamily="34" charset="0"/>
                <a:ea typeface="Arial" panose="020B0604020202020204" pitchFamily="34" charset="0"/>
              </a:rPr>
              <a:t>ext and font, debugging in </a:t>
            </a:r>
            <a:r>
              <a:rPr lang="en-US" sz="1800" dirty="0" err="1">
                <a:effectLst/>
                <a:latin typeface="Arial" panose="020B0604020202020204" pitchFamily="34" charset="0"/>
                <a:ea typeface="Arial" panose="020B0604020202020204" pitchFamily="34" charset="0"/>
              </a:rPr>
              <a:t>css</a:t>
            </a:r>
            <a:r>
              <a:rPr lang="en-US" sz="1800" dirty="0">
                <a:effectLst/>
                <a:latin typeface="Arial" panose="020B0604020202020204" pitchFamily="34" charset="0"/>
                <a:ea typeface="Arial" panose="020B0604020202020204" pitchFamily="34" charset="0"/>
              </a:rPr>
              <a:t>, box model, </a:t>
            </a:r>
            <a:r>
              <a:rPr lang="en-US" sz="1800" dirty="0" err="1">
                <a:effectLst/>
                <a:latin typeface="Arial" panose="020B0604020202020204" pitchFamily="34" charset="0"/>
                <a:ea typeface="Arial" panose="020B0604020202020204" pitchFamily="34" charset="0"/>
              </a:rPr>
              <a:t>css</a:t>
            </a:r>
            <a:r>
              <a:rPr lang="en-US" sz="1800" dirty="0">
                <a:effectLst/>
                <a:latin typeface="Arial" panose="020B0604020202020204" pitchFamily="34" charset="0"/>
                <a:ea typeface="Arial" panose="020B0604020202020204" pitchFamily="34" charset="0"/>
              </a:rPr>
              <a:t> position, </a:t>
            </a:r>
            <a:r>
              <a:rPr lang="en-US" sz="1800" dirty="0" err="1">
                <a:effectLst/>
                <a:latin typeface="Arial" panose="020B0604020202020204" pitchFamily="34" charset="0"/>
                <a:ea typeface="Arial" panose="020B0604020202020204" pitchFamily="34" charset="0"/>
              </a:rPr>
              <a:t>css</a:t>
            </a:r>
            <a:r>
              <a:rPr lang="en-US" sz="1800" dirty="0">
                <a:effectLst/>
                <a:latin typeface="Arial" panose="020B0604020202020204" pitchFamily="34" charset="0"/>
                <a:ea typeface="Arial" panose="020B0604020202020204" pitchFamily="34" charset="0"/>
              </a:rPr>
              <a:t> float,</a:t>
            </a: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D</a:t>
            </a:r>
            <a:r>
              <a:rPr lang="en-US" sz="1800" dirty="0">
                <a:effectLst/>
                <a:latin typeface="Arial" panose="020B0604020202020204" pitchFamily="34" charset="0"/>
                <a:ea typeface="Arial" panose="020B0604020202020204" pitchFamily="34" charset="0"/>
              </a:rPr>
              <a:t>isplay property, media queries, </a:t>
            </a:r>
          </a:p>
          <a:p>
            <a:pPr>
              <a:spcBef>
                <a:spcPts val="60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Flexbox introduction, flexbox properties, introduction about Grid</a:t>
            </a:r>
          </a:p>
          <a:p>
            <a:pPr marL="0" indent="0">
              <a:spcBef>
                <a:spcPts val="600"/>
              </a:spcBef>
              <a:spcAft>
                <a:spcPts val="0"/>
              </a:spcAft>
              <a:buNone/>
            </a:pPr>
            <a:endParaRPr lang="en-US" sz="1800" dirty="0">
              <a:effectLst/>
              <a:latin typeface="Arial" panose="020B0604020202020204" pitchFamily="34" charset="0"/>
              <a:ea typeface="Arial" panose="020B0604020202020204" pitchFamily="34" charset="0"/>
            </a:endParaRPr>
          </a:p>
          <a:p>
            <a:endParaRPr lang="en-US" dirty="0"/>
          </a:p>
        </p:txBody>
      </p:sp>
      <p:sp>
        <p:nvSpPr>
          <p:cNvPr id="4" name="Footer Placeholder 3">
            <a:extLst>
              <a:ext uri="{FF2B5EF4-FFF2-40B4-BE49-F238E27FC236}">
                <a16:creationId xmlns="" xmlns:a16="http://schemas.microsoft.com/office/drawing/2014/main" id="{B064BD05-F664-4020-ADD9-3BE7F0233775}"/>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A7E2CFA2-0F85-45F6-A6DB-220FD6AE5C0D}"/>
              </a:ext>
            </a:extLst>
          </p:cNvPr>
          <p:cNvSpPr>
            <a:spLocks noGrp="1"/>
          </p:cNvSpPr>
          <p:nvPr>
            <p:ph type="sldNum" sz="quarter" idx="12"/>
          </p:nvPr>
        </p:nvSpPr>
        <p:spPr/>
        <p:txBody>
          <a:bodyPr/>
          <a:lstStyle/>
          <a:p>
            <a:fld id="{15B20707-1D7C-43AD-9169-1EE5606DF202}" type="slidenum">
              <a:rPr lang="en-US" smtClean="0"/>
              <a:pPr/>
              <a:t>6</a:t>
            </a:fld>
            <a:endParaRPr lang="en-US"/>
          </a:p>
        </p:txBody>
      </p:sp>
      <p:pic>
        <p:nvPicPr>
          <p:cNvPr id="6" name="Picture 5">
            <a:extLst>
              <a:ext uri="{FF2B5EF4-FFF2-40B4-BE49-F238E27FC236}">
                <a16:creationId xmlns="" xmlns:a16="http://schemas.microsoft.com/office/drawing/2014/main" id="{F7FA01D9-BA52-4345-A475-D0B22667229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387482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C00C7E-73E4-42D8-8594-27DA016AA00B}"/>
              </a:ext>
            </a:extLst>
          </p:cNvPr>
          <p:cNvSpPr>
            <a:spLocks noGrp="1"/>
          </p:cNvSpPr>
          <p:nvPr>
            <p:ph type="title"/>
          </p:nvPr>
        </p:nvSpPr>
        <p:spPr/>
        <p:txBody>
          <a:bodyPr/>
          <a:lstStyle/>
          <a:p>
            <a:pPr algn="ctr"/>
            <a:r>
              <a:rPr lang="en-US" b="1" dirty="0">
                <a:solidFill>
                  <a:srgbClr val="0070C0"/>
                </a:solidFill>
              </a:rPr>
              <a:t>Syllabus</a:t>
            </a:r>
          </a:p>
        </p:txBody>
      </p:sp>
      <p:sp>
        <p:nvSpPr>
          <p:cNvPr id="3" name="Content Placeholder 2">
            <a:extLst>
              <a:ext uri="{FF2B5EF4-FFF2-40B4-BE49-F238E27FC236}">
                <a16:creationId xmlns="" xmlns:a16="http://schemas.microsoft.com/office/drawing/2014/main" id="{00A0F464-01FB-471D-948C-C8611B1FD01B}"/>
              </a:ext>
            </a:extLst>
          </p:cNvPr>
          <p:cNvSpPr>
            <a:spLocks noGrp="1"/>
          </p:cNvSpPr>
          <p:nvPr>
            <p:ph idx="1"/>
          </p:nvPr>
        </p:nvSpPr>
        <p:spPr/>
        <p:txBody>
          <a:bodyPr/>
          <a:lstStyle/>
          <a:p>
            <a:r>
              <a:rPr lang="en-US" b="1" dirty="0">
                <a:solidFill>
                  <a:srgbClr val="C00000"/>
                </a:solidFill>
              </a:rPr>
              <a:t>Unit 3: </a:t>
            </a:r>
            <a:r>
              <a:rPr lang="en-US" sz="1800" b="1" dirty="0">
                <a:solidFill>
                  <a:srgbClr val="C00000"/>
                </a:solidFill>
                <a:effectLst/>
                <a:latin typeface="Arial" panose="020B0604020202020204" pitchFamily="34" charset="0"/>
                <a:ea typeface="Arial" panose="020B0604020202020204" pitchFamily="34" charset="0"/>
              </a:rPr>
              <a:t>Bootstrap </a:t>
            </a:r>
          </a:p>
          <a:p>
            <a:pP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What is bootstrap?, including bootstrap in project, </a:t>
            </a:r>
          </a:p>
          <a:p>
            <a:pP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Web design, nav bar, grid system, header section, </a:t>
            </a:r>
          </a:p>
          <a:p>
            <a:pP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Css</a:t>
            </a:r>
            <a:r>
              <a:rPr lang="en-US" sz="1800" dirty="0">
                <a:effectLst/>
                <a:latin typeface="Arial" panose="020B0604020202020204" pitchFamily="34" charset="0"/>
                <a:ea typeface="Arial" panose="020B0604020202020204" pitchFamily="34" charset="0"/>
              </a:rPr>
              <a:t> file, font and feature section, </a:t>
            </a:r>
          </a:p>
          <a:p>
            <a:pP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Bootstrap modals, bootstrap card, carousel, </a:t>
            </a:r>
          </a:p>
          <a:p>
            <a:pP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a:t>
            </a:r>
            <a:r>
              <a:rPr lang="en-US" sz="1800" dirty="0">
                <a:latin typeface="Arial" panose="020B0604020202020204" pitchFamily="34" charset="0"/>
                <a:ea typeface="Arial" panose="020B0604020202020204" pitchFamily="34" charset="0"/>
              </a:rPr>
              <a:t>CSS</a:t>
            </a:r>
            <a:r>
              <a:rPr lang="en-US" sz="1800" dirty="0">
                <a:effectLst/>
                <a:latin typeface="Arial" panose="020B0604020202020204" pitchFamily="34" charset="0"/>
                <a:ea typeface="Arial" panose="020B0604020202020204" pitchFamily="34" charset="0"/>
              </a:rPr>
              <a:t> z- index, image gallery, forms</a:t>
            </a:r>
          </a:p>
          <a:p>
            <a:endParaRPr lang="en-US" dirty="0"/>
          </a:p>
        </p:txBody>
      </p:sp>
      <p:sp>
        <p:nvSpPr>
          <p:cNvPr id="4" name="Footer Placeholder 3">
            <a:extLst>
              <a:ext uri="{FF2B5EF4-FFF2-40B4-BE49-F238E27FC236}">
                <a16:creationId xmlns="" xmlns:a16="http://schemas.microsoft.com/office/drawing/2014/main" id="{957BE593-6C87-4762-8CB7-F4130803941C}"/>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B8005CBF-9F90-498A-AFD7-3912D4733CE9}"/>
              </a:ext>
            </a:extLst>
          </p:cNvPr>
          <p:cNvSpPr>
            <a:spLocks noGrp="1"/>
          </p:cNvSpPr>
          <p:nvPr>
            <p:ph type="sldNum" sz="quarter" idx="12"/>
          </p:nvPr>
        </p:nvSpPr>
        <p:spPr/>
        <p:txBody>
          <a:bodyPr/>
          <a:lstStyle/>
          <a:p>
            <a:fld id="{15B20707-1D7C-43AD-9169-1EE5606DF202}" type="slidenum">
              <a:rPr lang="en-US" smtClean="0"/>
              <a:pPr/>
              <a:t>7</a:t>
            </a:fld>
            <a:endParaRPr lang="en-US"/>
          </a:p>
        </p:txBody>
      </p:sp>
      <p:pic>
        <p:nvPicPr>
          <p:cNvPr id="6" name="Picture 5">
            <a:extLst>
              <a:ext uri="{FF2B5EF4-FFF2-40B4-BE49-F238E27FC236}">
                <a16:creationId xmlns="" xmlns:a16="http://schemas.microsoft.com/office/drawing/2014/main" id="{20E05B1C-0F48-44A5-91DD-CB9C5D7095D1}"/>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383454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75D06C-683C-4C30-80B3-FB2C4151EF6E}"/>
              </a:ext>
            </a:extLst>
          </p:cNvPr>
          <p:cNvSpPr>
            <a:spLocks noGrp="1"/>
          </p:cNvSpPr>
          <p:nvPr>
            <p:ph type="title"/>
          </p:nvPr>
        </p:nvSpPr>
        <p:spPr/>
        <p:txBody>
          <a:bodyPr/>
          <a:lstStyle/>
          <a:p>
            <a:pPr algn="ctr"/>
            <a:r>
              <a:rPr lang="en-US" b="1" dirty="0">
                <a:solidFill>
                  <a:srgbClr val="0070C0"/>
                </a:solidFill>
              </a:rPr>
              <a:t>Syllabus</a:t>
            </a:r>
            <a:endParaRPr lang="en-US" dirty="0"/>
          </a:p>
        </p:txBody>
      </p:sp>
      <p:sp>
        <p:nvSpPr>
          <p:cNvPr id="3" name="Content Placeholder 2">
            <a:extLst>
              <a:ext uri="{FF2B5EF4-FFF2-40B4-BE49-F238E27FC236}">
                <a16:creationId xmlns="" xmlns:a16="http://schemas.microsoft.com/office/drawing/2014/main" id="{F79D75C3-E054-4313-A096-EEF9E806689A}"/>
              </a:ext>
            </a:extLst>
          </p:cNvPr>
          <p:cNvSpPr>
            <a:spLocks noGrp="1"/>
          </p:cNvSpPr>
          <p:nvPr>
            <p:ph idx="1"/>
          </p:nvPr>
        </p:nvSpPr>
        <p:spPr/>
        <p:txBody>
          <a:bodyPr/>
          <a:lstStyle/>
          <a:p>
            <a:r>
              <a:rPr lang="en-US" b="1" dirty="0">
                <a:solidFill>
                  <a:srgbClr val="C00000"/>
                </a:solidFill>
              </a:rPr>
              <a:t>Unit 5 : </a:t>
            </a:r>
            <a:r>
              <a:rPr lang="en-US" sz="1800" b="1" dirty="0">
                <a:solidFill>
                  <a:srgbClr val="C00000"/>
                </a:solidFill>
                <a:effectLst/>
                <a:latin typeface="Arial" panose="020B0604020202020204" pitchFamily="34" charset="0"/>
                <a:ea typeface="Arial" panose="020B0604020202020204" pitchFamily="34" charset="0"/>
              </a:rPr>
              <a:t>Pure React </a:t>
            </a:r>
          </a:p>
          <a:p>
            <a:pPr>
              <a:buFont typeface="Wingdings" panose="05000000000000000000" pitchFamily="2" charset="2"/>
              <a:buChar char="§"/>
            </a:pPr>
            <a:r>
              <a:rPr lang="en-US" sz="1800" dirty="0">
                <a:latin typeface="Arial" panose="020B0604020202020204" pitchFamily="34" charset="0"/>
                <a:ea typeface="Arial" panose="020B0604020202020204" pitchFamily="34" charset="0"/>
              </a:rPr>
              <a:t> P</a:t>
            </a:r>
            <a:r>
              <a:rPr lang="en-US" sz="1800" dirty="0">
                <a:effectLst/>
                <a:latin typeface="Arial" panose="020B0604020202020204" pitchFamily="34" charset="0"/>
                <a:ea typeface="Arial" panose="020B0604020202020204" pitchFamily="34" charset="0"/>
              </a:rPr>
              <a:t>age setup, The virtual DOM, react elements, </a:t>
            </a:r>
          </a:p>
          <a:p>
            <a:pPr>
              <a:buFont typeface="Wingdings" panose="05000000000000000000" pitchFamily="2" charset="2"/>
              <a:buChar char="§"/>
            </a:pPr>
            <a:r>
              <a:rPr lang="en-US" sz="1800" dirty="0">
                <a:latin typeface="Arial" panose="020B0604020202020204" pitchFamily="34" charset="0"/>
                <a:ea typeface="Arial" panose="020B0604020202020204" pitchFamily="34" charset="0"/>
              </a:rPr>
              <a:t> R</a:t>
            </a:r>
            <a:r>
              <a:rPr lang="en-US" sz="1800" dirty="0">
                <a:effectLst/>
                <a:latin typeface="Arial" panose="020B0604020202020204" pitchFamily="34" charset="0"/>
                <a:ea typeface="Arial" panose="020B0604020202020204" pitchFamily="34" charset="0"/>
              </a:rPr>
              <a:t>eact DOM, children, constructing elements with data</a:t>
            </a:r>
          </a:p>
          <a:p>
            <a:pPr>
              <a:buFont typeface="Wingdings" panose="05000000000000000000" pitchFamily="2" charset="2"/>
              <a:buChar char="§"/>
            </a:pPr>
            <a:r>
              <a:rPr lang="en-US" sz="1800" dirty="0">
                <a:latin typeface="Arial" panose="020B0604020202020204" pitchFamily="34" charset="0"/>
                <a:ea typeface="Arial" panose="020B0604020202020204" pitchFamily="34" charset="0"/>
              </a:rPr>
              <a:t> R</a:t>
            </a:r>
            <a:r>
              <a:rPr lang="en-US" sz="1800" dirty="0">
                <a:effectLst/>
                <a:latin typeface="Arial" panose="020B0604020202020204" pitchFamily="34" charset="0"/>
                <a:ea typeface="Arial" panose="020B0604020202020204" pitchFamily="34" charset="0"/>
              </a:rPr>
              <a:t>eact components, DOM rendering, factories</a:t>
            </a:r>
          </a:p>
          <a:p>
            <a:pPr marL="0" indent="0">
              <a:buNone/>
            </a:pPr>
            <a:endParaRPr lang="en-US" sz="1800" dirty="0">
              <a:effectLst/>
              <a:latin typeface="Arial" panose="020B0604020202020204" pitchFamily="34" charset="0"/>
              <a:ea typeface="Arial" panose="020B0604020202020204" pitchFamily="34" charset="0"/>
            </a:endParaRPr>
          </a:p>
          <a:p>
            <a:r>
              <a:rPr lang="en-US" sz="1800" b="1" dirty="0">
                <a:solidFill>
                  <a:srgbClr val="C00000"/>
                </a:solidFill>
                <a:effectLst/>
                <a:latin typeface="Arial" panose="020B0604020202020204" pitchFamily="34" charset="0"/>
                <a:ea typeface="Arial" panose="020B0604020202020204" pitchFamily="34" charset="0"/>
              </a:rPr>
              <a:t>React with JSX </a:t>
            </a:r>
            <a:r>
              <a:rPr lang="en-US" sz="1800" dirty="0">
                <a:effectLst/>
                <a:latin typeface="Arial" panose="020B0604020202020204" pitchFamily="34" charset="0"/>
                <a:ea typeface="Arial" panose="020B0604020202020204" pitchFamily="34" charset="0"/>
              </a:rPr>
              <a:t>: </a:t>
            </a:r>
          </a:p>
          <a:p>
            <a:pPr>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 React elements as JSX, </a:t>
            </a:r>
          </a:p>
          <a:p>
            <a:pPr>
              <a:buFont typeface="Wingdings" panose="05000000000000000000" pitchFamily="2" charset="2"/>
              <a:buChar char="§"/>
            </a:pPr>
            <a:r>
              <a:rPr lang="en-US" sz="1800" dirty="0">
                <a:latin typeface="Arial" panose="020B0604020202020204" pitchFamily="34" charset="0"/>
                <a:ea typeface="Arial" panose="020B0604020202020204" pitchFamily="34" charset="0"/>
              </a:rPr>
              <a:t> B</a:t>
            </a:r>
            <a:r>
              <a:rPr lang="en-US" sz="1800" dirty="0">
                <a:effectLst/>
                <a:latin typeface="Arial" panose="020B0604020202020204" pitchFamily="34" charset="0"/>
                <a:ea typeface="Arial" panose="020B0604020202020204" pitchFamily="34" charset="0"/>
              </a:rPr>
              <a:t>abel, recipes as JSX</a:t>
            </a:r>
          </a:p>
          <a:p>
            <a:pPr>
              <a:buFont typeface="Wingdings" panose="05000000000000000000" pitchFamily="2" charset="2"/>
              <a:buChar char="§"/>
            </a:pPr>
            <a:r>
              <a:rPr lang="en-US" sz="1800" dirty="0">
                <a:latin typeface="Arial" panose="020B0604020202020204" pitchFamily="34" charset="0"/>
                <a:ea typeface="Arial" panose="020B0604020202020204" pitchFamily="34" charset="0"/>
              </a:rPr>
              <a:t> I</a:t>
            </a:r>
            <a:r>
              <a:rPr lang="en-US" sz="1800" dirty="0">
                <a:effectLst/>
                <a:latin typeface="Arial" panose="020B0604020202020204" pitchFamily="34" charset="0"/>
                <a:ea typeface="Arial" panose="020B0604020202020204" pitchFamily="34" charset="0"/>
              </a:rPr>
              <a:t>ntroduction to webpack</a:t>
            </a:r>
            <a:endParaRPr lang="en-US" dirty="0"/>
          </a:p>
        </p:txBody>
      </p:sp>
      <p:sp>
        <p:nvSpPr>
          <p:cNvPr id="4" name="Footer Placeholder 3">
            <a:extLst>
              <a:ext uri="{FF2B5EF4-FFF2-40B4-BE49-F238E27FC236}">
                <a16:creationId xmlns="" xmlns:a16="http://schemas.microsoft.com/office/drawing/2014/main" id="{F9B582A1-B4A5-4C3E-964B-F0B424D393F2}"/>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8F70E46E-7B5A-43E7-A626-AA16AA96EB85}"/>
              </a:ext>
            </a:extLst>
          </p:cNvPr>
          <p:cNvSpPr>
            <a:spLocks noGrp="1"/>
          </p:cNvSpPr>
          <p:nvPr>
            <p:ph type="sldNum" sz="quarter" idx="12"/>
          </p:nvPr>
        </p:nvSpPr>
        <p:spPr/>
        <p:txBody>
          <a:bodyPr/>
          <a:lstStyle/>
          <a:p>
            <a:fld id="{15B20707-1D7C-43AD-9169-1EE5606DF202}" type="slidenum">
              <a:rPr lang="en-US" smtClean="0"/>
              <a:pPr/>
              <a:t>8</a:t>
            </a:fld>
            <a:endParaRPr lang="en-US"/>
          </a:p>
        </p:txBody>
      </p:sp>
      <p:pic>
        <p:nvPicPr>
          <p:cNvPr id="6" name="Picture 5">
            <a:extLst>
              <a:ext uri="{FF2B5EF4-FFF2-40B4-BE49-F238E27FC236}">
                <a16:creationId xmlns="" xmlns:a16="http://schemas.microsoft.com/office/drawing/2014/main" id="{72E88C6D-ED3C-4F96-B06B-8E88308042F2}"/>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340918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30FA2F-961E-4AA3-84A7-CC43E78D9613}"/>
              </a:ext>
            </a:extLst>
          </p:cNvPr>
          <p:cNvSpPr>
            <a:spLocks noGrp="1"/>
          </p:cNvSpPr>
          <p:nvPr>
            <p:ph type="title"/>
          </p:nvPr>
        </p:nvSpPr>
        <p:spPr/>
        <p:txBody>
          <a:bodyPr/>
          <a:lstStyle/>
          <a:p>
            <a:pPr algn="ctr"/>
            <a:r>
              <a:rPr lang="en-US" b="1" dirty="0">
                <a:solidFill>
                  <a:srgbClr val="0070C0"/>
                </a:solidFill>
              </a:rPr>
              <a:t>Syllabus</a:t>
            </a:r>
            <a:endParaRPr lang="en-US" dirty="0"/>
          </a:p>
        </p:txBody>
      </p:sp>
      <p:sp>
        <p:nvSpPr>
          <p:cNvPr id="3" name="Content Placeholder 2">
            <a:extLst>
              <a:ext uri="{FF2B5EF4-FFF2-40B4-BE49-F238E27FC236}">
                <a16:creationId xmlns="" xmlns:a16="http://schemas.microsoft.com/office/drawing/2014/main" id="{CACFE3FA-E3A3-4A96-A115-706FD1161647}"/>
              </a:ext>
            </a:extLst>
          </p:cNvPr>
          <p:cNvSpPr>
            <a:spLocks noGrp="1"/>
          </p:cNvSpPr>
          <p:nvPr>
            <p:ph idx="1"/>
          </p:nvPr>
        </p:nvSpPr>
        <p:spPr/>
        <p:txBody>
          <a:bodyPr/>
          <a:lstStyle/>
          <a:p>
            <a:pPr marL="69215" marR="206375" indent="-2540">
              <a:lnSpc>
                <a:spcPct val="96000"/>
              </a:lnSpc>
              <a:spcBef>
                <a:spcPts val="740"/>
              </a:spcBef>
              <a:spcAft>
                <a:spcPts val="0"/>
              </a:spcAft>
            </a:pPr>
            <a:r>
              <a:rPr lang="en-US" sz="1800" b="1" dirty="0">
                <a:solidFill>
                  <a:srgbClr val="C00000"/>
                </a:solidFill>
                <a:effectLst/>
                <a:latin typeface="Arial" panose="020B0604020202020204" pitchFamily="34" charset="0"/>
                <a:ea typeface="Arial" panose="020B0604020202020204" pitchFamily="34" charset="0"/>
              </a:rPr>
              <a:t>Unit 6</a:t>
            </a:r>
          </a:p>
          <a:p>
            <a:pPr marL="352425" marR="206375" indent="-285750">
              <a:lnSpc>
                <a:spcPct val="96000"/>
              </a:lnSpc>
              <a:spcBef>
                <a:spcPts val="74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Props, State, and the Component Tree property validation</a:t>
            </a:r>
          </a:p>
          <a:p>
            <a:pPr marL="352425" marR="206375" indent="-285750">
              <a:lnSpc>
                <a:spcPct val="96000"/>
              </a:lnSpc>
              <a:spcBef>
                <a:spcPts val="740"/>
              </a:spcBef>
              <a:spcAft>
                <a:spcPts val="0"/>
              </a:spcAft>
              <a:buFont typeface="Wingdings" panose="05000000000000000000" pitchFamily="2" charset="2"/>
              <a:buChar char="§"/>
            </a:pPr>
            <a:r>
              <a:rPr lang="en-US" sz="1800" dirty="0">
                <a:latin typeface="Arial" panose="020B0604020202020204" pitchFamily="34" charset="0"/>
                <a:ea typeface="Arial" panose="020B0604020202020204" pitchFamily="34" charset="0"/>
              </a:rPr>
              <a:t>R</a:t>
            </a:r>
            <a:r>
              <a:rPr lang="en-US" sz="1800" dirty="0">
                <a:effectLst/>
                <a:latin typeface="Arial" panose="020B0604020202020204" pitchFamily="34" charset="0"/>
                <a:ea typeface="Arial" panose="020B0604020202020204" pitchFamily="34" charset="0"/>
              </a:rPr>
              <a:t>efs, react  state  management, </a:t>
            </a:r>
          </a:p>
          <a:p>
            <a:pPr marL="352425" marR="206375" indent="-285750">
              <a:lnSpc>
                <a:spcPct val="96000"/>
              </a:lnSpc>
              <a:spcBef>
                <a:spcPts val="740"/>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State within the component</a:t>
            </a:r>
            <a:r>
              <a:rPr lang="en-US" sz="1800" spc="2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tree</a:t>
            </a:r>
          </a:p>
          <a:p>
            <a:pPr marL="66675" marR="206375" indent="0">
              <a:lnSpc>
                <a:spcPct val="96000"/>
              </a:lnSpc>
              <a:spcBef>
                <a:spcPts val="740"/>
              </a:spcBef>
              <a:spcAft>
                <a:spcPts val="0"/>
              </a:spcAft>
              <a:buNone/>
            </a:pPr>
            <a:endParaRPr lang="en-US" sz="1800" dirty="0">
              <a:effectLst/>
              <a:latin typeface="Arial" panose="020B0604020202020204" pitchFamily="34" charset="0"/>
              <a:ea typeface="Arial" panose="020B0604020202020204" pitchFamily="34" charset="0"/>
            </a:endParaRPr>
          </a:p>
          <a:p>
            <a:pPr marL="64770" marR="206375" indent="1905">
              <a:lnSpc>
                <a:spcPct val="96000"/>
              </a:lnSpc>
              <a:spcBef>
                <a:spcPts val="275"/>
              </a:spcBef>
              <a:spcAft>
                <a:spcPts val="0"/>
              </a:spcAft>
            </a:pPr>
            <a:r>
              <a:rPr lang="en-US" sz="1800" b="1" dirty="0">
                <a:solidFill>
                  <a:srgbClr val="C00000"/>
                </a:solidFill>
                <a:effectLst/>
                <a:latin typeface="Arial" panose="020B0604020202020204" pitchFamily="34" charset="0"/>
                <a:ea typeface="Arial" panose="020B0604020202020204" pitchFamily="34" charset="0"/>
              </a:rPr>
              <a:t>React Router and Server </a:t>
            </a:r>
            <a:r>
              <a:rPr lang="en-US" sz="1800" dirty="0">
                <a:effectLst/>
                <a:latin typeface="Arial" panose="020B0604020202020204" pitchFamily="34" charset="0"/>
                <a:ea typeface="Arial" panose="020B0604020202020204" pitchFamily="34" charset="0"/>
              </a:rPr>
              <a:t>: </a:t>
            </a:r>
          </a:p>
          <a:p>
            <a:pPr marL="350520" marR="206375" indent="-285750">
              <a:lnSpc>
                <a:spcPct val="96000"/>
              </a:lnSpc>
              <a:spcBef>
                <a:spcPts val="275"/>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Incorporating the router</a:t>
            </a:r>
          </a:p>
          <a:p>
            <a:pPr marL="350520" marR="206375" indent="-285750">
              <a:lnSpc>
                <a:spcPct val="96000"/>
              </a:lnSpc>
              <a:spcBef>
                <a:spcPts val="275"/>
              </a:spcBef>
              <a:spcAft>
                <a:spcPts val="0"/>
              </a:spcAft>
              <a:buFont typeface="Wingdings" panose="05000000000000000000" pitchFamily="2" charset="2"/>
              <a:buChar char="§"/>
            </a:pPr>
            <a:r>
              <a:rPr lang="en-US" sz="1800" dirty="0">
                <a:effectLst/>
                <a:latin typeface="Arial" panose="020B0604020202020204" pitchFamily="34" charset="0"/>
                <a:ea typeface="Arial" panose="020B0604020202020204" pitchFamily="34" charset="0"/>
              </a:rPr>
              <a:t>Router parameters, </a:t>
            </a:r>
          </a:p>
          <a:p>
            <a:pPr marL="350520" marR="206375" indent="-285750">
              <a:lnSpc>
                <a:spcPct val="96000"/>
              </a:lnSpc>
              <a:spcBef>
                <a:spcPts val="275"/>
              </a:spcBef>
              <a:spcAft>
                <a:spcPts val="0"/>
              </a:spcAft>
              <a:buFont typeface="Wingdings" panose="05000000000000000000" pitchFamily="2" charset="2"/>
              <a:buChar char="§"/>
            </a:pPr>
            <a:r>
              <a:rPr lang="en-US" sz="1800" dirty="0">
                <a:latin typeface="Arial" panose="020B0604020202020204" pitchFamily="34" charset="0"/>
                <a:ea typeface="Arial" panose="020B0604020202020204" pitchFamily="34" charset="0"/>
              </a:rPr>
              <a:t>S</a:t>
            </a:r>
            <a:r>
              <a:rPr lang="en-US" sz="1800" dirty="0">
                <a:effectLst/>
                <a:latin typeface="Arial" panose="020B0604020202020204" pitchFamily="34" charset="0"/>
                <a:ea typeface="Arial" panose="020B0604020202020204" pitchFamily="34" charset="0"/>
              </a:rPr>
              <a:t>erver rendering, </a:t>
            </a:r>
          </a:p>
          <a:p>
            <a:pPr marL="350520" marR="206375" indent="-285750">
              <a:lnSpc>
                <a:spcPct val="96000"/>
              </a:lnSpc>
              <a:spcBef>
                <a:spcPts val="275"/>
              </a:spcBef>
              <a:spcAft>
                <a:spcPts val="0"/>
              </a:spcAft>
              <a:buFont typeface="Wingdings" panose="05000000000000000000" pitchFamily="2" charset="2"/>
              <a:buChar char="§"/>
            </a:pPr>
            <a:r>
              <a:rPr lang="en-US" sz="1800" dirty="0">
                <a:latin typeface="Arial" panose="020B0604020202020204" pitchFamily="34" charset="0"/>
                <a:ea typeface="Arial" panose="020B0604020202020204" pitchFamily="34" charset="0"/>
              </a:rPr>
              <a:t>C</a:t>
            </a:r>
            <a:r>
              <a:rPr lang="en-US" sz="1800" dirty="0">
                <a:effectLst/>
                <a:latin typeface="Arial" panose="020B0604020202020204" pitchFamily="34" charset="0"/>
                <a:ea typeface="Arial" panose="020B0604020202020204" pitchFamily="34" charset="0"/>
              </a:rPr>
              <a:t>ommunication with the server</a:t>
            </a:r>
          </a:p>
          <a:p>
            <a:endParaRPr lang="en-US" dirty="0"/>
          </a:p>
        </p:txBody>
      </p:sp>
      <p:sp>
        <p:nvSpPr>
          <p:cNvPr id="4" name="Footer Placeholder 3">
            <a:extLst>
              <a:ext uri="{FF2B5EF4-FFF2-40B4-BE49-F238E27FC236}">
                <a16:creationId xmlns="" xmlns:a16="http://schemas.microsoft.com/office/drawing/2014/main" id="{5701B420-63BE-49C2-816D-F0FBE5FA7053}"/>
              </a:ext>
            </a:extLst>
          </p:cNvPr>
          <p:cNvSpPr>
            <a:spLocks noGrp="1"/>
          </p:cNvSpPr>
          <p:nvPr>
            <p:ph type="ftr" sz="quarter" idx="11"/>
          </p:nvPr>
        </p:nvSpPr>
        <p:spPr/>
        <p:txBody>
          <a:bodyPr/>
          <a:lstStyle/>
          <a:p>
            <a:r>
              <a:rPr lang="en-US" sz="1800" b="1" dirty="0"/>
              <a:t>Lovely Professional University</a:t>
            </a:r>
          </a:p>
        </p:txBody>
      </p:sp>
      <p:sp>
        <p:nvSpPr>
          <p:cNvPr id="5" name="Slide Number Placeholder 4">
            <a:extLst>
              <a:ext uri="{FF2B5EF4-FFF2-40B4-BE49-F238E27FC236}">
                <a16:creationId xmlns="" xmlns:a16="http://schemas.microsoft.com/office/drawing/2014/main" id="{16C6160D-6F9B-4CC8-87A9-70074740D56B}"/>
              </a:ext>
            </a:extLst>
          </p:cNvPr>
          <p:cNvSpPr>
            <a:spLocks noGrp="1"/>
          </p:cNvSpPr>
          <p:nvPr>
            <p:ph type="sldNum" sz="quarter" idx="12"/>
          </p:nvPr>
        </p:nvSpPr>
        <p:spPr/>
        <p:txBody>
          <a:bodyPr/>
          <a:lstStyle/>
          <a:p>
            <a:fld id="{15B20707-1D7C-43AD-9169-1EE5606DF202}" type="slidenum">
              <a:rPr lang="en-US" smtClean="0"/>
              <a:pPr/>
              <a:t>9</a:t>
            </a:fld>
            <a:endParaRPr lang="en-US"/>
          </a:p>
        </p:txBody>
      </p:sp>
      <p:pic>
        <p:nvPicPr>
          <p:cNvPr id="6" name="Picture 5">
            <a:extLst>
              <a:ext uri="{FF2B5EF4-FFF2-40B4-BE49-F238E27FC236}">
                <a16:creationId xmlns="" xmlns:a16="http://schemas.microsoft.com/office/drawing/2014/main" id="{4A91F482-4C98-4D10-84F6-92CCA9FA7A9F}"/>
              </a:ext>
            </a:extLst>
          </p:cNvPr>
          <p:cNvPicPr>
            <a:picLocks noChangeAspect="1"/>
          </p:cNvPicPr>
          <p:nvPr/>
        </p:nvPicPr>
        <p:blipFill rotWithShape="1">
          <a:blip r:embed="rId2">
            <a:extLst>
              <a:ext uri="{28A0092B-C50C-407E-A947-70E740481C1C}">
                <a14:useLocalDpi xmlns="" xmlns:a14="http://schemas.microsoft.com/office/drawing/2010/main" val="0"/>
              </a:ext>
            </a:extLst>
          </a:blip>
          <a:srcRect t="16644" b="19303"/>
          <a:stretch/>
        </p:blipFill>
        <p:spPr>
          <a:xfrm>
            <a:off x="10506075" y="9331"/>
            <a:ext cx="1685925" cy="1738803"/>
          </a:xfrm>
          <a:prstGeom prst="rect">
            <a:avLst/>
          </a:prstGeom>
        </p:spPr>
      </p:pic>
    </p:spTree>
    <p:extLst>
      <p:ext uri="{BB962C8B-B14F-4D97-AF65-F5344CB8AC3E}">
        <p14:creationId xmlns="" xmlns:p14="http://schemas.microsoft.com/office/powerpoint/2010/main" val="41149432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1753</TotalTime>
  <Words>1658</Words>
  <Application>Microsoft Office PowerPoint</Application>
  <PresentationFormat>Custom</PresentationFormat>
  <Paragraphs>231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Retrospect</vt:lpstr>
      <vt:lpstr>CAP756: WEB TECHNOLOGIES</vt:lpstr>
      <vt:lpstr>Objective of the course</vt:lpstr>
      <vt:lpstr>Programme Outcomes / Salient Features</vt:lpstr>
      <vt:lpstr>Cont…</vt:lpstr>
      <vt:lpstr>Programme Specific Outcomes </vt:lpstr>
      <vt:lpstr>Syllabus</vt:lpstr>
      <vt:lpstr>Syllabus</vt:lpstr>
      <vt:lpstr>Syllabus</vt:lpstr>
      <vt:lpstr>Syllabus</vt:lpstr>
      <vt:lpstr>Course Related Information</vt:lpstr>
      <vt:lpstr>Course Related Information</vt:lpstr>
      <vt:lpstr>  Course Related Information </vt:lpstr>
      <vt:lpstr>Course Related Information </vt:lpstr>
      <vt:lpstr>Text Books and Reference Books </vt:lpstr>
      <vt:lpstr>Text Books and Reference Books </vt:lpstr>
      <vt:lpstr>Text Books and Reference Books </vt:lpstr>
      <vt:lpstr>Week 1 </vt:lpstr>
      <vt:lpstr>Week 2</vt:lpstr>
      <vt:lpstr>Week 3</vt:lpstr>
      <vt:lpstr>Week 4 </vt:lpstr>
      <vt:lpstr>Week 5 </vt:lpstr>
      <vt:lpstr>Week 6 </vt:lpstr>
      <vt:lpstr>Week 7</vt:lpstr>
      <vt:lpstr>Week 8 </vt:lpstr>
      <vt:lpstr>Week 9 </vt:lpstr>
      <vt:lpstr>Week 10 </vt:lpstr>
      <vt:lpstr>Week 11 </vt:lpstr>
      <vt:lpstr>Week 12 </vt:lpstr>
      <vt:lpstr>Week 13</vt:lpstr>
      <vt:lpstr>Week 14</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sambath</dc:creator>
  <cp:lastModifiedBy>b</cp:lastModifiedBy>
  <cp:revision>45</cp:revision>
  <dcterms:created xsi:type="dcterms:W3CDTF">2021-08-27T10:39:18Z</dcterms:created>
  <dcterms:modified xsi:type="dcterms:W3CDTF">2023-01-18T16:23:00Z</dcterms:modified>
</cp:coreProperties>
</file>