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9" r:id="rId14"/>
    <p:sldId id="268" r:id="rId15"/>
    <p:sldId id="270" r:id="rId16"/>
    <p:sldId id="271" r:id="rId17"/>
    <p:sldId id="272"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1" d="100"/>
          <a:sy n="81" d="100"/>
        </p:scale>
        <p:origin x="-1056" y="-8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7A42F525-8855-45D2-BC5C-91B721A07D65}" type="datetimeFigureOut">
              <a:rPr lang="en-US" smtClean="0"/>
              <a:t>1/19/2023</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CADBB56B-7C86-4F17-B749-DF9B161BE373}" type="slidenum">
              <a:rPr lang="en-US" smtClean="0"/>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A42F525-8855-45D2-BC5C-91B721A07D65}" type="datetimeFigureOut">
              <a:rPr lang="en-US" smtClean="0"/>
              <a:t>1/19/2023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DBB56B-7C86-4F17-B749-DF9B161BE373}"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A42F525-8855-45D2-BC5C-91B721A07D65}" type="datetimeFigureOut">
              <a:rPr lang="en-US" smtClean="0"/>
              <a:t>1/19/2023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DBB56B-7C86-4F17-B749-DF9B161BE373}"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7A42F525-8855-45D2-BC5C-91B721A07D65}" type="datetimeFigureOut">
              <a:rPr lang="en-US" smtClean="0"/>
              <a:t>1/19/2023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DBB56B-7C86-4F17-B749-DF9B161BE373}" type="slidenum">
              <a:rPr lang="en-US" smtClean="0"/>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7A42F525-8855-45D2-BC5C-91B721A07D65}" type="datetimeFigureOut">
              <a:rPr lang="en-US" smtClean="0"/>
              <a:t>1/19/2023</a:t>
            </a:fld>
            <a:endParaRPr lang="en-US"/>
          </a:p>
        </p:txBody>
      </p:sp>
      <p:sp>
        <p:nvSpPr>
          <p:cNvPr id="5" name="Footer Placeholder 4"/>
          <p:cNvSpPr>
            <a:spLocks noGrp="1"/>
          </p:cNvSpPr>
          <p:nvPr>
            <p:ph type="ftr" sz="quarter" idx="11"/>
          </p:nvPr>
        </p:nvSpPr>
        <p:spPr>
          <a:xfrm>
            <a:off x="800100" y="6172200"/>
            <a:ext cx="4000500" cy="457200"/>
          </a:xfrm>
        </p:spPr>
        <p:txBody>
          <a:bodyPr/>
          <a:lstStyle/>
          <a:p>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CADBB56B-7C86-4F17-B749-DF9B161BE373}"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7A42F525-8855-45D2-BC5C-91B721A07D65}" type="datetimeFigureOut">
              <a:rPr lang="en-US" smtClean="0"/>
              <a:t>1/19/2023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DBB56B-7C86-4F17-B749-DF9B161BE373}" type="slidenum">
              <a:rPr lang="en-US" smtClean="0"/>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7A42F525-8855-45D2-BC5C-91B721A07D65}" type="datetimeFigureOut">
              <a:rPr lang="en-US" smtClean="0"/>
              <a:t>1/19/2023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ADBB56B-7C86-4F17-B749-DF9B161BE373}" type="slidenum">
              <a:rPr lang="en-US" smtClean="0"/>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7A42F525-8855-45D2-BC5C-91B721A07D65}" type="datetimeFigureOut">
              <a:rPr lang="en-US" smtClean="0"/>
              <a:t>1/19/2023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ADBB56B-7C86-4F17-B749-DF9B161BE373}"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A42F525-8855-45D2-BC5C-91B721A07D65}" type="datetimeFigureOut">
              <a:rPr lang="en-US" smtClean="0"/>
              <a:t>1/19/2023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ADBB56B-7C86-4F17-B749-DF9B161BE373}"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7A42F525-8855-45D2-BC5C-91B721A07D65}" type="datetimeFigureOut">
              <a:rPr lang="en-US" smtClean="0"/>
              <a:t>1/19/2023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DBB56B-7C86-4F17-B749-DF9B161BE373}" type="slidenum">
              <a:rPr lang="en-US" smtClean="0"/>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7A42F525-8855-45D2-BC5C-91B721A07D65}" type="datetimeFigureOut">
              <a:rPr lang="en-US" smtClean="0"/>
              <a:t>1/19/2023</a:t>
            </a:fld>
            <a:endParaRPr lang="en-US"/>
          </a:p>
        </p:txBody>
      </p:sp>
      <p:sp>
        <p:nvSpPr>
          <p:cNvPr id="6" name="Footer Placeholder 5"/>
          <p:cNvSpPr>
            <a:spLocks noGrp="1"/>
          </p:cNvSpPr>
          <p:nvPr>
            <p:ph type="ftr" sz="quarter" idx="11"/>
          </p:nvPr>
        </p:nvSpPr>
        <p:spPr>
          <a:xfrm>
            <a:off x="914400" y="6172200"/>
            <a:ext cx="3886200" cy="457200"/>
          </a:xfrm>
        </p:spPr>
        <p:txBody>
          <a:bodyPr/>
          <a:lstStyle/>
          <a:p>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CADBB56B-7C86-4F17-B749-DF9B161BE373}" type="slidenum">
              <a:rPr lang="en-US" smtClean="0"/>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7A42F525-8855-45D2-BC5C-91B721A07D65}" type="datetimeFigureOut">
              <a:rPr lang="en-US" smtClean="0"/>
              <a:t>1/19/2023</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CADBB56B-7C86-4F17-B749-DF9B161BE373}"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www.britannica.com/topic/metalanguage"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tutorialstonight.com/html/html-links"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www.w3schools.in/html/tags"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IN" dirty="0" smtClean="0"/>
              <a:t>Introduction </a:t>
            </a:r>
            <a:endParaRPr lang="en-US" dirty="0"/>
          </a:p>
        </p:txBody>
      </p:sp>
      <p:sp>
        <p:nvSpPr>
          <p:cNvPr id="2" name="Title 1"/>
          <p:cNvSpPr>
            <a:spLocks noGrp="1"/>
          </p:cNvSpPr>
          <p:nvPr>
            <p:ph type="ctrTitle"/>
          </p:nvPr>
        </p:nvSpPr>
        <p:spPr/>
        <p:txBody>
          <a:bodyPr/>
          <a:lstStyle/>
          <a:p>
            <a:r>
              <a:rPr lang="en-US" dirty="0"/>
              <a:t>HTML</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142852"/>
            <a:ext cx="7772400" cy="725470"/>
          </a:xfrm>
        </p:spPr>
        <p:txBody>
          <a:bodyPr>
            <a:normAutofit fontScale="90000"/>
          </a:bodyPr>
          <a:lstStyle/>
          <a:p>
            <a:r>
              <a:rPr lang="en-US" u="sng" dirty="0" smtClean="0"/>
              <a:t>What is HTML DOCTYPE?</a:t>
            </a:r>
            <a:endParaRPr lang="en-US" dirty="0"/>
          </a:p>
        </p:txBody>
      </p:sp>
      <p:sp>
        <p:nvSpPr>
          <p:cNvPr id="3" name="Content Placeholder 2"/>
          <p:cNvSpPr>
            <a:spLocks noGrp="1"/>
          </p:cNvSpPr>
          <p:nvPr>
            <p:ph sz="quarter" idx="1"/>
          </p:nvPr>
        </p:nvSpPr>
        <p:spPr>
          <a:xfrm>
            <a:off x="357158" y="1000108"/>
            <a:ext cx="8329642" cy="5019692"/>
          </a:xfrm>
        </p:spPr>
        <p:txBody>
          <a:bodyPr>
            <a:normAutofit/>
          </a:bodyPr>
          <a:lstStyle/>
          <a:p>
            <a:pPr algn="just">
              <a:buNone/>
            </a:pPr>
            <a:r>
              <a:rPr lang="en-GB" dirty="0" smtClean="0"/>
              <a:t>    HTML </a:t>
            </a:r>
            <a:r>
              <a:rPr lang="en-GB" dirty="0" err="1" smtClean="0"/>
              <a:t>Doctype</a:t>
            </a:r>
            <a:r>
              <a:rPr lang="en-GB" dirty="0" smtClean="0"/>
              <a:t> Declaration refers to a Document Type Definition (DTD). A DTD refers to an XML document format representing allowed elements in a web page. Every HTML document requires a document type declaration. </a:t>
            </a:r>
            <a:r>
              <a:rPr lang="en-GB" b="1" dirty="0" smtClean="0">
                <a:solidFill>
                  <a:schemeClr val="accent1">
                    <a:lumMod val="60000"/>
                    <a:lumOff val="40000"/>
                  </a:schemeClr>
                </a:solidFill>
              </a:rPr>
              <a:t>It is a directive that tells the web browser about the HTML version and standard in which the current page is written; this helps different web browsers parse the web page correctly. </a:t>
            </a:r>
            <a:r>
              <a:rPr lang="en-GB" dirty="0" smtClean="0"/>
              <a:t>Technically the </a:t>
            </a:r>
            <a:r>
              <a:rPr lang="en-GB" dirty="0" err="1" smtClean="0"/>
              <a:t>Doctype</a:t>
            </a:r>
            <a:r>
              <a:rPr lang="en-GB" dirty="0" smtClean="0"/>
              <a:t> declaration does not belong to the category of tag or element in HTML. It is just a directive to the web browser about the type of HTML document. It is a null element with no closing tag.</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28596" y="428604"/>
            <a:ext cx="8258204" cy="5929354"/>
          </a:xfrm>
        </p:spPr>
        <p:txBody>
          <a:bodyPr>
            <a:normAutofit/>
          </a:bodyPr>
          <a:lstStyle/>
          <a:p>
            <a:pPr>
              <a:buNone/>
            </a:pPr>
            <a:r>
              <a:rPr lang="en-GB" dirty="0" smtClean="0"/>
              <a:t>These are some of the points which are essential to know for the </a:t>
            </a:r>
            <a:r>
              <a:rPr lang="en-GB" dirty="0" err="1" smtClean="0"/>
              <a:t>Doctype</a:t>
            </a:r>
            <a:r>
              <a:rPr lang="en-GB" dirty="0" smtClean="0"/>
              <a:t> Declaration:</a:t>
            </a:r>
          </a:p>
          <a:p>
            <a:r>
              <a:rPr lang="en-GB" dirty="0" smtClean="0"/>
              <a:t>The </a:t>
            </a:r>
            <a:r>
              <a:rPr lang="en-GB" dirty="0" err="1" smtClean="0"/>
              <a:t>doctype</a:t>
            </a:r>
            <a:r>
              <a:rPr lang="en-GB" dirty="0" smtClean="0"/>
              <a:t> declaration should be on the first line at the top of all other content on the web page.</a:t>
            </a:r>
          </a:p>
          <a:p>
            <a:r>
              <a:rPr lang="en-GB" dirty="0" smtClean="0"/>
              <a:t>The </a:t>
            </a:r>
            <a:r>
              <a:rPr lang="en-GB" dirty="0" err="1" smtClean="0"/>
              <a:t>Doctype</a:t>
            </a:r>
            <a:r>
              <a:rPr lang="en-GB" dirty="0" smtClean="0"/>
              <a:t> declaration was long for earlier versions of HTML because the HTML language was SGML-based and therefore required reference to DTDs, but they are now obsolete.</a:t>
            </a:r>
          </a:p>
          <a:p>
            <a:r>
              <a:rPr lang="en-GB" dirty="0" smtClean="0"/>
              <a:t>The HTML5 </a:t>
            </a:r>
            <a:r>
              <a:rPr lang="en-GB" dirty="0" err="1" smtClean="0"/>
              <a:t>doctype</a:t>
            </a:r>
            <a:r>
              <a:rPr lang="en-GB" dirty="0" smtClean="0"/>
              <a:t> declaration is concise, easy to use, reliable, and case-insensitive.</a:t>
            </a:r>
          </a:p>
          <a:p>
            <a:r>
              <a:rPr lang="en-GB" dirty="0" smtClean="0"/>
              <a:t>In HTML5, only the </a:t>
            </a:r>
            <a:r>
              <a:rPr lang="en-GB" dirty="0" err="1" smtClean="0"/>
              <a:t>doctype</a:t>
            </a:r>
            <a:r>
              <a:rPr lang="en-GB" dirty="0" smtClean="0"/>
              <a:t> declaration is required to enable standards mode for web pages.</a:t>
            </a:r>
          </a:p>
          <a:p>
            <a:r>
              <a:rPr lang="en-GB" dirty="0" err="1" smtClean="0"/>
              <a:t>Doctype</a:t>
            </a:r>
            <a:r>
              <a:rPr lang="en-GB" dirty="0" smtClean="0"/>
              <a:t> declaration differs in different HTML versions.</a:t>
            </a:r>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example template of HTML 5 </a:t>
            </a:r>
            <a:r>
              <a:rPr lang="en-GB" dirty="0" err="1" smtClean="0"/>
              <a:t>doctype</a:t>
            </a:r>
            <a:r>
              <a:rPr lang="en-GB" dirty="0" smtClean="0"/>
              <a:t> declaration:</a:t>
            </a:r>
            <a:endParaRPr lang="en-US" dirty="0"/>
          </a:p>
        </p:txBody>
      </p:sp>
      <p:sp>
        <p:nvSpPr>
          <p:cNvPr id="3" name="Content Placeholder 2"/>
          <p:cNvSpPr>
            <a:spLocks noGrp="1"/>
          </p:cNvSpPr>
          <p:nvPr>
            <p:ph sz="quarter" idx="1"/>
          </p:nvPr>
        </p:nvSpPr>
        <p:spPr/>
        <p:txBody>
          <a:bodyPr>
            <a:normAutofit/>
          </a:bodyPr>
          <a:lstStyle/>
          <a:p>
            <a:r>
              <a:rPr lang="en-GB" sz="2400" dirty="0" smtClean="0"/>
              <a:t>&lt;!DOCTYPE Root element Publicity "Registration//Organization//Type Name//Language" "URL"&gt;</a:t>
            </a:r>
            <a:endParaRPr lang="en-US" sz="2400" dirty="0"/>
          </a:p>
        </p:txBody>
      </p:sp>
      <p:sp>
        <p:nvSpPr>
          <p:cNvPr id="1025" name="Rectangle 1"/>
          <p:cNvSpPr>
            <a:spLocks noChangeArrowheads="1"/>
          </p:cNvSpPr>
          <p:nvPr/>
        </p:nvSpPr>
        <p:spPr bwMode="auto">
          <a:xfrm>
            <a:off x="1928794" y="2714620"/>
            <a:ext cx="4214842" cy="2539157"/>
          </a:xfrm>
          <a:prstGeom prst="rect">
            <a:avLst/>
          </a:prstGeom>
          <a:solidFill>
            <a:srgbClr val="2D2D2D"/>
          </a:solidFill>
          <a:ln w="9525">
            <a:noFill/>
            <a:miter lim="800000"/>
            <a:headEnd/>
            <a:tailEnd/>
          </a:ln>
          <a:effectLst/>
        </p:spPr>
        <p:txBody>
          <a:bodyPr vert="horz" wrap="square" lIns="91440" tIns="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rgbClr val="CCCCCC"/>
                </a:solidFill>
                <a:effectLst/>
                <a:latin typeface="var(--bs-font-monospace)"/>
                <a:cs typeface="Arial" pitchFamily="34" charset="0"/>
              </a:rPr>
              <a:t>&lt;!</a:t>
            </a:r>
            <a:r>
              <a:rPr kumimoji="0" lang="en-US" b="0" i="0" u="none" strike="noStrike" cap="none" normalizeH="0" baseline="0" dirty="0" smtClean="0">
                <a:ln>
                  <a:noFill/>
                </a:ln>
                <a:solidFill>
                  <a:srgbClr val="999999"/>
                </a:solidFill>
                <a:effectLst/>
                <a:latin typeface="var(--bs-font-monospace)"/>
                <a:cs typeface="Arial" pitchFamily="34" charset="0"/>
              </a:rPr>
              <a:t>DOCTYPE html</a:t>
            </a:r>
            <a:r>
              <a:rPr kumimoji="0" lang="en-US" b="0" i="0" u="none" strike="noStrike" cap="none" normalizeH="0" baseline="0" dirty="0" smtClean="0">
                <a:ln>
                  <a:noFill/>
                </a:ln>
                <a:solidFill>
                  <a:srgbClr val="CCCCCC"/>
                </a:solidFill>
                <a:effectLst/>
                <a:latin typeface="var(--bs-font-monospace)"/>
                <a:cs typeface="Arial" pitchFamily="34" charset="0"/>
              </a:rPr>
              <a:t>&gt;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rgbClr val="CCCCCC"/>
                </a:solidFill>
                <a:effectLst/>
                <a:latin typeface="var(--bs-font-monospace)"/>
                <a:cs typeface="Arial" pitchFamily="34" charset="0"/>
              </a:rPr>
              <a:t>&lt;</a:t>
            </a:r>
            <a:r>
              <a:rPr kumimoji="0" lang="en-US" b="0" i="0" u="none" strike="noStrike" cap="none" normalizeH="0" baseline="0" dirty="0" smtClean="0">
                <a:ln>
                  <a:noFill/>
                </a:ln>
                <a:solidFill>
                  <a:srgbClr val="E2777A"/>
                </a:solidFill>
                <a:effectLst/>
                <a:latin typeface="var(--bs-font-monospace)"/>
                <a:cs typeface="Arial" pitchFamily="34" charset="0"/>
              </a:rPr>
              <a:t>html </a:t>
            </a:r>
            <a:r>
              <a:rPr kumimoji="0" lang="en-US" b="0" i="0" u="none" strike="noStrike" cap="none" normalizeH="0" baseline="0" dirty="0" err="1" smtClean="0">
                <a:ln>
                  <a:noFill/>
                </a:ln>
                <a:solidFill>
                  <a:srgbClr val="E2777A"/>
                </a:solidFill>
                <a:effectLst/>
                <a:latin typeface="var(--bs-font-monospace)"/>
                <a:cs typeface="Arial" pitchFamily="34" charset="0"/>
              </a:rPr>
              <a:t>lang</a:t>
            </a:r>
            <a:r>
              <a:rPr kumimoji="0" lang="en-US" b="0" i="0" u="none" strike="noStrike" cap="none" normalizeH="0" baseline="0" dirty="0" smtClean="0">
                <a:ln>
                  <a:noFill/>
                </a:ln>
                <a:solidFill>
                  <a:srgbClr val="CCCCCC"/>
                </a:solidFill>
                <a:effectLst/>
                <a:latin typeface="var(--bs-font-monospace)"/>
                <a:cs typeface="Arial" pitchFamily="34" charset="0"/>
              </a:rPr>
              <a:t>="</a:t>
            </a:r>
            <a:r>
              <a:rPr kumimoji="0" lang="en-US" b="0" i="0" u="none" strike="noStrike" cap="none" normalizeH="0" baseline="0" dirty="0" smtClean="0">
                <a:ln>
                  <a:noFill/>
                </a:ln>
                <a:solidFill>
                  <a:srgbClr val="7EC699"/>
                </a:solidFill>
                <a:effectLst/>
                <a:latin typeface="var(--bs-font-monospace)"/>
                <a:cs typeface="Arial" pitchFamily="34" charset="0"/>
              </a:rPr>
              <a:t>en-US</a:t>
            </a:r>
            <a:r>
              <a:rPr kumimoji="0" lang="en-US" b="0" i="0" u="none" strike="noStrike" cap="none" normalizeH="0" baseline="0" dirty="0" smtClean="0">
                <a:ln>
                  <a:noFill/>
                </a:ln>
                <a:solidFill>
                  <a:srgbClr val="CCCCCC"/>
                </a:solidFill>
                <a:effectLst/>
                <a:latin typeface="var(--bs-font-monospace)"/>
                <a:cs typeface="Arial" pitchFamily="34" charset="0"/>
              </a:rPr>
              <a:t>"&gt;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rgbClr val="CCCCCC"/>
                </a:solidFill>
                <a:effectLst/>
                <a:latin typeface="var(--bs-font-monospace)"/>
                <a:cs typeface="Arial" pitchFamily="34" charset="0"/>
              </a:rPr>
              <a:t>&lt;</a:t>
            </a:r>
            <a:r>
              <a:rPr kumimoji="0" lang="en-US" b="0" i="0" u="none" strike="noStrike" cap="none" normalizeH="0" baseline="0" dirty="0" smtClean="0">
                <a:ln>
                  <a:noFill/>
                </a:ln>
                <a:solidFill>
                  <a:srgbClr val="E2777A"/>
                </a:solidFill>
                <a:effectLst/>
                <a:latin typeface="var(--bs-font-monospace)"/>
                <a:cs typeface="Arial" pitchFamily="34" charset="0"/>
              </a:rPr>
              <a:t>head</a:t>
            </a:r>
            <a:r>
              <a:rPr kumimoji="0" lang="en-US" b="0" i="0" u="none" strike="noStrike" cap="none" normalizeH="0" baseline="0" dirty="0" smtClean="0">
                <a:ln>
                  <a:noFill/>
                </a:ln>
                <a:solidFill>
                  <a:srgbClr val="CCCCCC"/>
                </a:solidFill>
                <a:effectLst/>
                <a:latin typeface="var(--bs-font-monospace)"/>
                <a:cs typeface="Arial" pitchFamily="34" charset="0"/>
              </a:rPr>
              <a:t>&gt; &lt;</a:t>
            </a:r>
            <a:r>
              <a:rPr kumimoji="0" lang="en-US" b="0" i="0" u="none" strike="noStrike" cap="none" normalizeH="0" baseline="0" dirty="0" smtClean="0">
                <a:ln>
                  <a:noFill/>
                </a:ln>
                <a:solidFill>
                  <a:srgbClr val="E2777A"/>
                </a:solidFill>
                <a:effectLst/>
                <a:latin typeface="var(--bs-font-monospace)"/>
                <a:cs typeface="Arial" pitchFamily="34" charset="0"/>
              </a:rPr>
              <a:t>title</a:t>
            </a:r>
            <a:r>
              <a:rPr kumimoji="0" lang="en-US" b="0" i="0" u="none" strike="noStrike" cap="none" normalizeH="0" baseline="0" dirty="0" smtClean="0">
                <a:ln>
                  <a:noFill/>
                </a:ln>
                <a:solidFill>
                  <a:srgbClr val="CCCCCC"/>
                </a:solidFill>
                <a:effectLst/>
                <a:latin typeface="var(--bs-font-monospace)"/>
                <a:cs typeface="Arial" pitchFamily="34" charset="0"/>
              </a:rPr>
              <a:t>&gt;Example of HTML5 </a:t>
            </a:r>
            <a:r>
              <a:rPr kumimoji="0" lang="en-US" b="0" i="0" u="none" strike="noStrike" cap="none" normalizeH="0" baseline="0" dirty="0" err="1" smtClean="0">
                <a:ln>
                  <a:noFill/>
                </a:ln>
                <a:solidFill>
                  <a:srgbClr val="CCCCCC"/>
                </a:solidFill>
                <a:effectLst/>
                <a:latin typeface="var(--bs-font-monospace)"/>
                <a:cs typeface="Arial" pitchFamily="34" charset="0"/>
              </a:rPr>
              <a:t>Doctype</a:t>
            </a:r>
            <a:r>
              <a:rPr kumimoji="0" lang="en-US" b="0" i="0" u="none" strike="noStrike" cap="none" normalizeH="0" baseline="0" dirty="0" smtClean="0">
                <a:ln>
                  <a:noFill/>
                </a:ln>
                <a:solidFill>
                  <a:srgbClr val="CCCCCC"/>
                </a:solidFill>
                <a:effectLst/>
                <a:latin typeface="var(--bs-font-monospace)"/>
                <a:cs typeface="Arial" pitchFamily="34" charset="0"/>
              </a:rPr>
              <a:t> declaration&lt;/</a:t>
            </a:r>
            <a:r>
              <a:rPr kumimoji="0" lang="en-US" b="0" i="0" u="none" strike="noStrike" cap="none" normalizeH="0" baseline="0" dirty="0" smtClean="0">
                <a:ln>
                  <a:noFill/>
                </a:ln>
                <a:solidFill>
                  <a:srgbClr val="E2777A"/>
                </a:solidFill>
                <a:effectLst/>
                <a:latin typeface="var(--bs-font-monospace)"/>
                <a:cs typeface="Arial" pitchFamily="34" charset="0"/>
              </a:rPr>
              <a:t>title</a:t>
            </a:r>
            <a:r>
              <a:rPr kumimoji="0" lang="en-US" b="0" i="0" u="none" strike="noStrike" cap="none" normalizeH="0" baseline="0" dirty="0" smtClean="0">
                <a:ln>
                  <a:noFill/>
                </a:ln>
                <a:solidFill>
                  <a:srgbClr val="CCCCCC"/>
                </a:solidFill>
                <a:effectLst/>
                <a:latin typeface="var(--bs-font-monospace)"/>
                <a:cs typeface="Arial" pitchFamily="34" charset="0"/>
              </a:rPr>
              <a:t>&gt;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rgbClr val="CCCCCC"/>
                </a:solidFill>
                <a:effectLst/>
                <a:latin typeface="var(--bs-font-monospace)"/>
                <a:cs typeface="Arial" pitchFamily="34" charset="0"/>
              </a:rPr>
              <a:t>&lt;/</a:t>
            </a:r>
            <a:r>
              <a:rPr kumimoji="0" lang="en-US" b="0" i="0" u="none" strike="noStrike" cap="none" normalizeH="0" baseline="0" dirty="0" smtClean="0">
                <a:ln>
                  <a:noFill/>
                </a:ln>
                <a:solidFill>
                  <a:srgbClr val="E2777A"/>
                </a:solidFill>
                <a:effectLst/>
                <a:latin typeface="var(--bs-font-monospace)"/>
                <a:cs typeface="Arial" pitchFamily="34" charset="0"/>
              </a:rPr>
              <a:t>head</a:t>
            </a:r>
            <a:r>
              <a:rPr kumimoji="0" lang="en-US" b="0" i="0" u="none" strike="noStrike" cap="none" normalizeH="0" baseline="0" dirty="0" smtClean="0">
                <a:ln>
                  <a:noFill/>
                </a:ln>
                <a:solidFill>
                  <a:srgbClr val="CCCCCC"/>
                </a:solidFill>
                <a:effectLst/>
                <a:latin typeface="var(--bs-font-monospace)"/>
                <a:cs typeface="Arial" pitchFamily="34" charset="0"/>
              </a:rPr>
              <a:t>&gt;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rgbClr val="CCCCCC"/>
                </a:solidFill>
                <a:effectLst/>
                <a:latin typeface="var(--bs-font-monospace)"/>
                <a:cs typeface="Arial" pitchFamily="34" charset="0"/>
              </a:rPr>
              <a:t>&lt;</a:t>
            </a:r>
            <a:r>
              <a:rPr kumimoji="0" lang="en-US" b="0" i="0" u="none" strike="noStrike" cap="none" normalizeH="0" baseline="0" dirty="0" smtClean="0">
                <a:ln>
                  <a:noFill/>
                </a:ln>
                <a:solidFill>
                  <a:srgbClr val="E2777A"/>
                </a:solidFill>
                <a:effectLst/>
                <a:latin typeface="var(--bs-font-monospace)"/>
                <a:cs typeface="Arial" pitchFamily="34" charset="0"/>
              </a:rPr>
              <a:t>body</a:t>
            </a:r>
            <a:r>
              <a:rPr kumimoji="0" lang="en-US" b="0" i="0" u="none" strike="noStrike" cap="none" normalizeH="0" baseline="0" dirty="0" smtClean="0">
                <a:ln>
                  <a:noFill/>
                </a:ln>
                <a:solidFill>
                  <a:srgbClr val="CCCCCC"/>
                </a:solidFill>
                <a:effectLst/>
                <a:latin typeface="var(--bs-font-monospace)"/>
                <a:cs typeface="Arial" pitchFamily="34" charset="0"/>
              </a:rPr>
              <a:t>&gt;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rgbClr val="CCCCCC"/>
                </a:solidFill>
                <a:effectLst/>
                <a:latin typeface="var(--bs-font-monospace)"/>
                <a:cs typeface="Arial" pitchFamily="34" charset="0"/>
              </a:rPr>
              <a:t>The body of the web page.</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rgbClr val="CCCCCC"/>
                </a:solidFill>
                <a:effectLst/>
                <a:latin typeface="var(--bs-font-monospace)"/>
                <a:cs typeface="Arial" pitchFamily="34" charset="0"/>
              </a:rPr>
              <a:t>&lt;/</a:t>
            </a:r>
            <a:r>
              <a:rPr kumimoji="0" lang="en-US" b="0" i="0" u="none" strike="noStrike" cap="none" normalizeH="0" baseline="0" dirty="0" smtClean="0">
                <a:ln>
                  <a:noFill/>
                </a:ln>
                <a:solidFill>
                  <a:srgbClr val="E2777A"/>
                </a:solidFill>
                <a:effectLst/>
                <a:latin typeface="var(--bs-font-monospace)"/>
                <a:cs typeface="Arial" pitchFamily="34" charset="0"/>
              </a:rPr>
              <a:t>body</a:t>
            </a:r>
            <a:r>
              <a:rPr kumimoji="0" lang="en-US" b="0" i="0" u="none" strike="noStrike" cap="none" normalizeH="0" baseline="0" dirty="0" smtClean="0">
                <a:ln>
                  <a:noFill/>
                </a:ln>
                <a:solidFill>
                  <a:srgbClr val="CCCCCC"/>
                </a:solidFill>
                <a:effectLst/>
                <a:latin typeface="var(--bs-font-monospace)"/>
                <a:cs typeface="Arial" pitchFamily="34" charset="0"/>
              </a:rPr>
              <a:t>&gt;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rgbClr val="CCCCCC"/>
                </a:solidFill>
                <a:effectLst/>
                <a:latin typeface="var(--bs-font-monospace)"/>
                <a:cs typeface="Arial" pitchFamily="34" charset="0"/>
              </a:rPr>
              <a:t> &lt;/</a:t>
            </a:r>
            <a:r>
              <a:rPr kumimoji="0" lang="en-US" b="0" i="0" u="none" strike="noStrike" cap="none" normalizeH="0" baseline="0" dirty="0" smtClean="0">
                <a:ln>
                  <a:noFill/>
                </a:ln>
                <a:solidFill>
                  <a:srgbClr val="E2777A"/>
                </a:solidFill>
                <a:effectLst/>
                <a:latin typeface="var(--bs-font-monospace)"/>
                <a:cs typeface="Arial" pitchFamily="34" charset="0"/>
              </a:rPr>
              <a:t>html</a:t>
            </a:r>
            <a:r>
              <a:rPr kumimoji="0" lang="en-US" b="0" i="0" u="none" strike="noStrike" cap="none" normalizeH="0" baseline="0" dirty="0" smtClean="0">
                <a:ln>
                  <a:noFill/>
                </a:ln>
                <a:solidFill>
                  <a:srgbClr val="CCCCCC"/>
                </a:solidFill>
                <a:effectLst/>
                <a:latin typeface="var(--bs-font-monospace)"/>
                <a:cs typeface="Arial" pitchFamily="34" charset="0"/>
              </a:rPr>
              <a:t>&gt;</a:t>
            </a:r>
            <a:r>
              <a:rPr kumimoji="0" lang="en-US" b="0" i="0" u="none" strike="noStrike" cap="none" normalizeH="0" baseline="0" dirty="0" smtClean="0">
                <a:ln>
                  <a:noFill/>
                </a:ln>
                <a:solidFill>
                  <a:schemeClr val="tx1"/>
                </a:solidFill>
                <a:effectLst/>
                <a:latin typeface="Arial" pitchFamily="34" charset="0"/>
                <a:cs typeface="Arial" pitchFamily="34" charset="0"/>
              </a:rPr>
              <a:t>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28596" y="428604"/>
            <a:ext cx="8258204" cy="5591196"/>
          </a:xfrm>
        </p:spPr>
        <p:txBody>
          <a:bodyPr>
            <a:normAutofit fontScale="85000" lnSpcReduction="20000"/>
          </a:bodyPr>
          <a:lstStyle/>
          <a:p>
            <a:pPr>
              <a:buNone/>
            </a:pPr>
            <a:r>
              <a:rPr lang="en-GB" dirty="0" smtClean="0"/>
              <a:t>In earlier versions of HTML, some parameters are attached to the </a:t>
            </a:r>
            <a:r>
              <a:rPr lang="en-GB" dirty="0" err="1" smtClean="0"/>
              <a:t>doctype</a:t>
            </a:r>
            <a:r>
              <a:rPr lang="en-GB" dirty="0" smtClean="0"/>
              <a:t>:</a:t>
            </a:r>
          </a:p>
          <a:p>
            <a:pPr algn="just"/>
            <a:r>
              <a:rPr lang="en-GB" dirty="0" smtClean="0"/>
              <a:t>Root element: It represents the root element of the document. &lt;HTML&gt; for HTML or XHTML.</a:t>
            </a:r>
          </a:p>
          <a:p>
            <a:pPr algn="just"/>
            <a:r>
              <a:rPr lang="en-GB" dirty="0" smtClean="0"/>
              <a:t>Publicity: The Publicity parameter can be either PUBLIC or SYSTEM. For HTML or XHTML, the DOCTYPE value is PUBLIC.</a:t>
            </a:r>
          </a:p>
          <a:p>
            <a:pPr algn="just"/>
            <a:r>
              <a:rPr lang="en-GB" dirty="0" smtClean="0"/>
              <a:t>Registration: It can hold two values, namely plus (+), which lists the International Organization for Standardization (ISO) developer, and minus (-), not registering the International Organization for Standardization (ISO) developer.</a:t>
            </a:r>
          </a:p>
          <a:p>
            <a:pPr algn="just"/>
            <a:r>
              <a:rPr lang="en-GB" dirty="0" smtClean="0"/>
              <a:t>Organization: It is the name of the DTD developer. W3C for HTML or XHTML.</a:t>
            </a:r>
          </a:p>
          <a:p>
            <a:pPr algn="just"/>
            <a:r>
              <a:rPr lang="en-GB" dirty="0" smtClean="0"/>
              <a:t>Type: It declares the document type. DTD for HTML or XHTML.</a:t>
            </a:r>
          </a:p>
          <a:p>
            <a:pPr algn="just"/>
            <a:r>
              <a:rPr lang="en-GB" dirty="0" smtClean="0"/>
              <a:t>Name: It defines the unique identifier illustrating DTD.</a:t>
            </a:r>
          </a:p>
          <a:p>
            <a:pPr algn="just"/>
            <a:r>
              <a:rPr lang="en-GB" dirty="0" smtClean="0"/>
              <a:t>Language: The HTML document with the language type, two letters in uppercase. For HTML or XHTML, English (EN) is the language.</a:t>
            </a:r>
          </a:p>
          <a:p>
            <a:pPr algn="just"/>
            <a:r>
              <a:rPr lang="en-GB" dirty="0" smtClean="0"/>
              <a:t>URL: It defines the Document Type Description URL (for example, https://www.w3.org/TR/html4/strict.dtd).</a:t>
            </a:r>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571480"/>
            <a:ext cx="7772400" cy="654032"/>
          </a:xfrm>
        </p:spPr>
        <p:txBody>
          <a:bodyPr>
            <a:normAutofit fontScale="90000"/>
          </a:bodyPr>
          <a:lstStyle/>
          <a:p>
            <a:r>
              <a:rPr lang="en-GB" b="1" dirty="0" smtClean="0"/>
              <a:t>SGML</a:t>
            </a:r>
            <a:br>
              <a:rPr lang="en-GB" b="1" dirty="0" smtClean="0"/>
            </a:br>
            <a:endParaRPr lang="en-US" dirty="0"/>
          </a:p>
        </p:txBody>
      </p:sp>
      <p:sp>
        <p:nvSpPr>
          <p:cNvPr id="3" name="Content Placeholder 2"/>
          <p:cNvSpPr>
            <a:spLocks noGrp="1"/>
          </p:cNvSpPr>
          <p:nvPr>
            <p:ph sz="quarter" idx="1"/>
          </p:nvPr>
        </p:nvSpPr>
        <p:spPr>
          <a:xfrm>
            <a:off x="428596" y="642918"/>
            <a:ext cx="8258204" cy="5376882"/>
          </a:xfrm>
        </p:spPr>
        <p:txBody>
          <a:bodyPr>
            <a:normAutofit fontScale="85000" lnSpcReduction="10000"/>
          </a:bodyPr>
          <a:lstStyle/>
          <a:p>
            <a:pPr algn="just"/>
            <a:r>
              <a:rPr lang="en-GB" dirty="0" smtClean="0"/>
              <a:t>SGML</a:t>
            </a:r>
            <a:r>
              <a:rPr lang="en-GB" dirty="0" smtClean="0"/>
              <a:t> (standard generalized </a:t>
            </a:r>
            <a:r>
              <a:rPr lang="en-GB" dirty="0" err="1" smtClean="0"/>
              <a:t>markup</a:t>
            </a:r>
            <a:r>
              <a:rPr lang="en-GB" dirty="0" smtClean="0"/>
              <a:t> language) is an international standard for the definition of </a:t>
            </a:r>
            <a:r>
              <a:rPr lang="en-GB" dirty="0" err="1" smtClean="0"/>
              <a:t>markup</a:t>
            </a:r>
            <a:r>
              <a:rPr lang="en-GB" dirty="0" smtClean="0"/>
              <a:t> languages; that is, it is a </a:t>
            </a:r>
            <a:r>
              <a:rPr lang="en-GB" dirty="0" err="1" smtClean="0">
                <a:hlinkClick r:id="rId2"/>
              </a:rPr>
              <a:t>metalanguage</a:t>
            </a:r>
            <a:r>
              <a:rPr lang="en-GB" dirty="0" smtClean="0"/>
              <a:t>. </a:t>
            </a:r>
            <a:r>
              <a:rPr lang="en-GB" dirty="0" err="1" smtClean="0"/>
              <a:t>Markup</a:t>
            </a:r>
            <a:r>
              <a:rPr lang="en-GB" dirty="0" smtClean="0"/>
              <a:t> consists of notations called tags that specify the function of a piece of text or how it is to be displayed. SGML emphasizes descriptive </a:t>
            </a:r>
            <a:r>
              <a:rPr lang="en-GB" dirty="0" err="1" smtClean="0"/>
              <a:t>markup</a:t>
            </a:r>
            <a:r>
              <a:rPr lang="en-GB" dirty="0" smtClean="0"/>
              <a:t>, in which a tag might be “&lt;emphasis&gt;.” Such a </a:t>
            </a:r>
            <a:r>
              <a:rPr lang="en-GB" dirty="0" err="1" smtClean="0"/>
              <a:t>markup</a:t>
            </a:r>
            <a:r>
              <a:rPr lang="en-GB" dirty="0" smtClean="0"/>
              <a:t> denotes the document function, and it could be interpreted as reverse video on a computer screen, underlining by a typewriter, or italics in typeset text.</a:t>
            </a:r>
          </a:p>
          <a:p>
            <a:pPr algn="just"/>
            <a:r>
              <a:rPr lang="en-GB" dirty="0" smtClean="0"/>
              <a:t>SGML is used to specify DTDs (document type definitions). A DTD defines a kind of document, such as a report, by specifying what elements must appear in the document—e.g., &lt;Title&gt;—and giving rules for the use of document elements, such as that a paragraph may appear within a table entry but a table may not appear within a paragraph. A marked-up text may be analyzed by a parsing program to determine if it conforms to a DTD. Another program may read the </a:t>
            </a:r>
            <a:r>
              <a:rPr lang="en-GB" dirty="0" err="1" smtClean="0"/>
              <a:t>markups</a:t>
            </a:r>
            <a:r>
              <a:rPr lang="en-GB" dirty="0" smtClean="0"/>
              <a:t> to prepare an index or to translate the document into PostScript for printing. Yet another might generate large type or audio for readers with visual or hearing disabilities.</a:t>
            </a:r>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endParaRPr lang="en-US"/>
          </a:p>
        </p:txBody>
      </p:sp>
      <p:pic>
        <p:nvPicPr>
          <p:cNvPr id="25602" name="Picture 2" descr="image with no caption"/>
          <p:cNvPicPr>
            <a:picLocks noChangeAspect="1" noChangeArrowheads="1"/>
          </p:cNvPicPr>
          <p:nvPr/>
        </p:nvPicPr>
        <p:blipFill>
          <a:blip r:embed="rId2"/>
          <a:srcRect/>
          <a:stretch>
            <a:fillRect/>
          </a:stretch>
        </p:blipFill>
        <p:spPr bwMode="auto">
          <a:xfrm>
            <a:off x="642910" y="714356"/>
            <a:ext cx="7858180" cy="5810251"/>
          </a:xfrm>
          <a:prstGeom prst="rect">
            <a:avLst/>
          </a:prstGeom>
          <a:noFill/>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What does the web </a:t>
            </a:r>
            <a:r>
              <a:rPr lang="en-GB" u="sng" dirty="0" smtClean="0"/>
              <a:t>server</a:t>
            </a:r>
            <a:r>
              <a:rPr lang="en-GB" dirty="0" smtClean="0"/>
              <a:t> do?</a:t>
            </a:r>
            <a:br>
              <a:rPr lang="en-GB" dirty="0" smtClean="0"/>
            </a:br>
            <a:endParaRPr lang="en-US" dirty="0"/>
          </a:p>
        </p:txBody>
      </p:sp>
      <p:sp>
        <p:nvSpPr>
          <p:cNvPr id="3" name="Content Placeholder 2"/>
          <p:cNvSpPr>
            <a:spLocks noGrp="1"/>
          </p:cNvSpPr>
          <p:nvPr>
            <p:ph sz="quarter" idx="1"/>
          </p:nvPr>
        </p:nvSpPr>
        <p:spPr/>
        <p:txBody>
          <a:bodyPr/>
          <a:lstStyle/>
          <a:p>
            <a:endParaRPr lang="en-US" dirty="0"/>
          </a:p>
        </p:txBody>
      </p:sp>
      <p:pic>
        <p:nvPicPr>
          <p:cNvPr id="77826" name="Picture 2" descr="image with no caption"/>
          <p:cNvPicPr>
            <a:picLocks noChangeAspect="1" noChangeArrowheads="1"/>
          </p:cNvPicPr>
          <p:nvPr/>
        </p:nvPicPr>
        <p:blipFill>
          <a:blip r:embed="rId2"/>
          <a:srcRect/>
          <a:stretch>
            <a:fillRect/>
          </a:stretch>
        </p:blipFill>
        <p:spPr bwMode="auto">
          <a:xfrm>
            <a:off x="857224" y="1428736"/>
            <a:ext cx="7929618" cy="4572032"/>
          </a:xfrm>
          <a:prstGeom prst="rect">
            <a:avLst/>
          </a:prstGeom>
          <a:noFill/>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What does the web </a:t>
            </a:r>
            <a:r>
              <a:rPr lang="en-GB" u="sng" dirty="0" smtClean="0"/>
              <a:t>browser</a:t>
            </a:r>
            <a:r>
              <a:rPr lang="en-GB" dirty="0" smtClean="0"/>
              <a:t> do?</a:t>
            </a:r>
            <a:br>
              <a:rPr lang="en-GB" dirty="0" smtClean="0"/>
            </a:br>
            <a:endParaRPr lang="en-US" dirty="0"/>
          </a:p>
        </p:txBody>
      </p:sp>
      <p:sp>
        <p:nvSpPr>
          <p:cNvPr id="3" name="Content Placeholder 2"/>
          <p:cNvSpPr>
            <a:spLocks noGrp="1"/>
          </p:cNvSpPr>
          <p:nvPr>
            <p:ph sz="quarter" idx="1"/>
          </p:nvPr>
        </p:nvSpPr>
        <p:spPr/>
        <p:txBody>
          <a:bodyPr/>
          <a:lstStyle/>
          <a:p>
            <a:endParaRPr lang="en-US" dirty="0"/>
          </a:p>
        </p:txBody>
      </p:sp>
      <p:pic>
        <p:nvPicPr>
          <p:cNvPr id="78850" name="Picture 2" descr="image with no caption"/>
          <p:cNvPicPr>
            <a:picLocks noChangeAspect="1" noChangeArrowheads="1"/>
          </p:cNvPicPr>
          <p:nvPr/>
        </p:nvPicPr>
        <p:blipFill>
          <a:blip r:embed="rId2"/>
          <a:srcRect/>
          <a:stretch>
            <a:fillRect/>
          </a:stretch>
        </p:blipFill>
        <p:spPr bwMode="auto">
          <a:xfrm>
            <a:off x="785786" y="1428736"/>
            <a:ext cx="7715304" cy="4071966"/>
          </a:xfrm>
          <a:prstGeom prst="rect">
            <a:avLst/>
          </a:prstGeom>
          <a:no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714348" y="500042"/>
            <a:ext cx="8001056" cy="5857916"/>
          </a:xfrm>
        </p:spPr>
        <p:txBody>
          <a:bodyPr>
            <a:normAutofit/>
          </a:bodyPr>
          <a:lstStyle/>
          <a:p>
            <a:pPr algn="just"/>
            <a:r>
              <a:rPr lang="en-GB" dirty="0" smtClean="0"/>
              <a:t>The most popular </a:t>
            </a:r>
            <a:r>
              <a:rPr lang="en-GB" dirty="0" smtClean="0"/>
              <a:t>mark-up </a:t>
            </a:r>
            <a:r>
              <a:rPr lang="en-GB" dirty="0" smtClean="0"/>
              <a:t>language among the developers </a:t>
            </a:r>
            <a:r>
              <a:rPr lang="en-GB" b="1" dirty="0" smtClean="0"/>
              <a:t>HTML</a:t>
            </a:r>
            <a:r>
              <a:rPr lang="en-GB" dirty="0" smtClean="0"/>
              <a:t> was started at CERN in 1989 with the idea of creating a hypertext system for the internet by Sir Tim Berners-Lee</a:t>
            </a:r>
            <a:r>
              <a:rPr lang="en-GB" dirty="0" smtClean="0"/>
              <a:t>.</a:t>
            </a:r>
          </a:p>
          <a:p>
            <a:pPr algn="just"/>
            <a:r>
              <a:rPr lang="en-GB" dirty="0" smtClean="0"/>
              <a:t>HTML was first launched in 1991 with the first version of the language, </a:t>
            </a:r>
            <a:r>
              <a:rPr lang="en-GB" b="1" dirty="0" smtClean="0"/>
              <a:t>HTML 1.0</a:t>
            </a:r>
            <a:r>
              <a:rPr lang="en-GB" dirty="0" smtClean="0"/>
              <a:t>, which was released in the same year. The first version of HTML was called </a:t>
            </a:r>
            <a:r>
              <a:rPr lang="en-GB" b="1" dirty="0" smtClean="0"/>
              <a:t>HTML 1.0 Strict</a:t>
            </a:r>
            <a:r>
              <a:rPr lang="en-GB" dirty="0" smtClean="0"/>
              <a:t> and was released in 1993.</a:t>
            </a:r>
          </a:p>
          <a:p>
            <a:pPr algn="just"/>
            <a:r>
              <a:rPr lang="en-GB" dirty="0" smtClean="0"/>
              <a:t>HTML was then released in 1994 with the second version of the language, </a:t>
            </a:r>
            <a:r>
              <a:rPr lang="en-GB" b="1" dirty="0" smtClean="0"/>
              <a:t>HTML 2.0</a:t>
            </a:r>
            <a:r>
              <a:rPr lang="en-GB" dirty="0" smtClean="0"/>
              <a:t>, which was released in 1995. The second version of HTML was called </a:t>
            </a:r>
            <a:r>
              <a:rPr lang="en-GB" b="1" dirty="0" smtClean="0"/>
              <a:t>HTML 2.0 Transitional</a:t>
            </a:r>
            <a:r>
              <a:rPr lang="en-GB" dirty="0" smtClean="0"/>
              <a:t> and was released in 1997.</a:t>
            </a:r>
          </a:p>
          <a:p>
            <a:pPr algn="just"/>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What Is HTML?</a:t>
            </a:r>
            <a:br>
              <a:rPr lang="en-US" b="1" dirty="0" smtClean="0"/>
            </a:br>
            <a:endParaRPr lang="en-US" dirty="0"/>
          </a:p>
        </p:txBody>
      </p:sp>
      <p:sp>
        <p:nvSpPr>
          <p:cNvPr id="3" name="Content Placeholder 2"/>
          <p:cNvSpPr>
            <a:spLocks noGrp="1"/>
          </p:cNvSpPr>
          <p:nvPr>
            <p:ph sz="quarter" idx="1"/>
          </p:nvPr>
        </p:nvSpPr>
        <p:spPr>
          <a:xfrm>
            <a:off x="914400" y="1071546"/>
            <a:ext cx="7772400" cy="4948254"/>
          </a:xfrm>
        </p:spPr>
        <p:txBody>
          <a:bodyPr>
            <a:normAutofit fontScale="92500" lnSpcReduction="10000"/>
          </a:bodyPr>
          <a:lstStyle/>
          <a:p>
            <a:pPr algn="just"/>
            <a:r>
              <a:rPr lang="en-GB" dirty="0" smtClean="0"/>
              <a:t>The full form of HTML is </a:t>
            </a:r>
            <a:r>
              <a:rPr lang="en-GB" b="1" dirty="0" smtClean="0"/>
              <a:t>Hypertext </a:t>
            </a:r>
            <a:r>
              <a:rPr lang="en-GB" b="1" dirty="0" err="1" smtClean="0"/>
              <a:t>Markup</a:t>
            </a:r>
            <a:r>
              <a:rPr lang="en-GB" b="1" dirty="0" smtClean="0"/>
              <a:t> Language</a:t>
            </a:r>
            <a:r>
              <a:rPr lang="en-GB" dirty="0" smtClean="0"/>
              <a:t>. It is a </a:t>
            </a:r>
            <a:r>
              <a:rPr lang="en-GB" dirty="0" smtClean="0"/>
              <a:t>mark-up </a:t>
            </a:r>
            <a:r>
              <a:rPr lang="en-GB" dirty="0" smtClean="0"/>
              <a:t>language that is used to create web pages. HTML is a subset of the </a:t>
            </a:r>
            <a:r>
              <a:rPr lang="en-GB" b="1" dirty="0" smtClean="0"/>
              <a:t>XHTML</a:t>
            </a:r>
            <a:r>
              <a:rPr lang="en-GB" dirty="0" smtClean="0"/>
              <a:t> language, which is used to create XML documents that are valid and well-formed.</a:t>
            </a:r>
          </a:p>
          <a:p>
            <a:pPr algn="just"/>
            <a:r>
              <a:rPr lang="en-GB" dirty="0" smtClean="0"/>
              <a:t>You can think of HTML as the skeleton, structure, or layout of a web page. Everything on a webpage is built using components of HTML.</a:t>
            </a:r>
          </a:p>
          <a:p>
            <a:pPr algn="just"/>
            <a:r>
              <a:rPr lang="en-GB" dirty="0" smtClean="0"/>
              <a:t>The smallest unit of HTML is called a </a:t>
            </a:r>
            <a:r>
              <a:rPr lang="en-GB" b="1" dirty="0" smtClean="0"/>
              <a:t>tag</a:t>
            </a:r>
            <a:r>
              <a:rPr lang="en-GB" dirty="0" smtClean="0"/>
              <a:t>. A tag is a piece of code that tells the browser how to display a certain part of the page. For example, the </a:t>
            </a:r>
            <a:r>
              <a:rPr lang="en-GB" b="1" dirty="0" smtClean="0"/>
              <a:t>&lt;h1&gt;</a:t>
            </a:r>
            <a:r>
              <a:rPr lang="en-GB" dirty="0" smtClean="0"/>
              <a:t> tag tells the browser to display the text inside the tag as a heading.</a:t>
            </a:r>
          </a:p>
          <a:p>
            <a:pPr>
              <a:buNone/>
            </a:pPr>
            <a:r>
              <a:rPr lang="en-GB" dirty="0" smtClean="0"/>
              <a:t/>
            </a:r>
            <a:br>
              <a:rPr lang="en-GB" dirty="0" smtClean="0"/>
            </a:b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The Story behind HTML</a:t>
            </a:r>
            <a:br>
              <a:rPr lang="en-US" b="1" dirty="0" smtClean="0"/>
            </a:br>
            <a:endParaRPr lang="en-US" dirty="0"/>
          </a:p>
        </p:txBody>
      </p:sp>
      <p:sp>
        <p:nvSpPr>
          <p:cNvPr id="3" name="Content Placeholder 2"/>
          <p:cNvSpPr>
            <a:spLocks noGrp="1"/>
          </p:cNvSpPr>
          <p:nvPr>
            <p:ph sz="quarter" idx="1"/>
          </p:nvPr>
        </p:nvSpPr>
        <p:spPr>
          <a:xfrm>
            <a:off x="914400" y="1142984"/>
            <a:ext cx="7772400" cy="4876816"/>
          </a:xfrm>
        </p:spPr>
        <p:txBody>
          <a:bodyPr>
            <a:normAutofit lnSpcReduction="10000"/>
          </a:bodyPr>
          <a:lstStyle/>
          <a:p>
            <a:pPr algn="just"/>
            <a:r>
              <a:rPr lang="en-GB" dirty="0" smtClean="0"/>
              <a:t>In the year 1980, a physicist named Tim Berners-Lee come up with an idea of a system in which documents could be stored and shared with the researchers at CERN.</a:t>
            </a:r>
          </a:p>
          <a:p>
            <a:pPr algn="just"/>
            <a:r>
              <a:rPr lang="en-GB" dirty="0" smtClean="0"/>
              <a:t>The idea was to create a system where researchers could create documents and share them with other researchers. The documents would be stored on a server and the researchers could access them through a web browser.</a:t>
            </a:r>
          </a:p>
          <a:p>
            <a:pPr algn="just"/>
            <a:r>
              <a:rPr lang="en-GB" dirty="0" smtClean="0"/>
              <a:t>Then in 1989, he composed an update proposing an Internet-based </a:t>
            </a:r>
            <a:r>
              <a:rPr lang="en-GB" b="1" dirty="0" smtClean="0"/>
              <a:t>Hypertext System</a:t>
            </a:r>
            <a:r>
              <a:rPr lang="en-GB" dirty="0" smtClean="0"/>
              <a:t> for global computers. Tim Berners-Lee's idea was a model in which users can navigate from one set of information on a computer to another set of information on another computer.</a:t>
            </a:r>
          </a:p>
          <a:p>
            <a:endParaRPr lang="en-US" dirty="0"/>
          </a:p>
        </p:txBody>
      </p:sp>
      <p:sp>
        <p:nvSpPr>
          <p:cNvPr id="4" name="Rectangle 3"/>
          <p:cNvSpPr/>
          <p:nvPr/>
        </p:nvSpPr>
        <p:spPr>
          <a:xfrm>
            <a:off x="714348" y="5715016"/>
            <a:ext cx="8001056" cy="646331"/>
          </a:xfrm>
          <a:prstGeom prst="rect">
            <a:avLst/>
          </a:prstGeom>
        </p:spPr>
        <p:txBody>
          <a:bodyPr wrap="square">
            <a:spAutoFit/>
          </a:bodyPr>
          <a:lstStyle/>
          <a:p>
            <a:pPr algn="just"/>
            <a:r>
              <a:rPr lang="en-GB" b="1" dirty="0"/>
              <a:t>Note</a:t>
            </a:r>
            <a:r>
              <a:rPr lang="en-GB" dirty="0"/>
              <a:t>: A hypertext system is a network of text documents connected using a </a:t>
            </a:r>
            <a:r>
              <a:rPr lang="en-GB" u="sng" dirty="0">
                <a:hlinkClick r:id="rId2"/>
              </a:rPr>
              <a:t>hyperlink</a:t>
            </a:r>
            <a:r>
              <a:rPr lang="en-GB" dirty="0"/>
              <a:t> and can be jumped from one document to another using some action like a mouse click.</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57158" y="428604"/>
            <a:ext cx="8329642" cy="5591196"/>
          </a:xfrm>
        </p:spPr>
        <p:txBody>
          <a:bodyPr/>
          <a:lstStyle/>
          <a:p>
            <a:pPr algn="just"/>
            <a:r>
              <a:rPr lang="en-GB" dirty="0" smtClean="0"/>
              <a:t>Tim Berners-Lee wrote the browser and server software for HTML in 1990.</a:t>
            </a:r>
          </a:p>
          <a:p>
            <a:pPr algn="just"/>
            <a:r>
              <a:rPr lang="en-GB" dirty="0" smtClean="0"/>
              <a:t>Berners-Lee and another data system engineer collaborated in 1990 to request funding but CERN rejected the project.</a:t>
            </a:r>
          </a:p>
          <a:p>
            <a:pPr algn="just"/>
            <a:r>
              <a:rPr lang="en-GB" dirty="0" smtClean="0"/>
              <a:t>In late 1991 Tim </a:t>
            </a:r>
            <a:r>
              <a:rPr lang="en-GB" dirty="0" err="1" smtClean="0"/>
              <a:t>Berner</a:t>
            </a:r>
            <a:r>
              <a:rPr lang="en-GB" dirty="0" smtClean="0"/>
              <a:t>-Lee publicly posted the description of HTML in a document called </a:t>
            </a:r>
            <a:r>
              <a:rPr lang="en-GB" u="sng" dirty="0" smtClean="0"/>
              <a:t>HTML Tags</a:t>
            </a:r>
            <a:r>
              <a:rPr lang="en-GB" dirty="0" smtClean="0"/>
              <a:t>.</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Versions of HTML</a:t>
            </a:r>
            <a:br>
              <a:rPr lang="en-US" b="1" dirty="0" smtClean="0"/>
            </a:br>
            <a:endParaRPr lang="en-US" dirty="0"/>
          </a:p>
        </p:txBody>
      </p:sp>
      <p:sp>
        <p:nvSpPr>
          <p:cNvPr id="3" name="Content Placeholder 2"/>
          <p:cNvSpPr>
            <a:spLocks noGrp="1"/>
          </p:cNvSpPr>
          <p:nvPr>
            <p:ph sz="quarter" idx="1"/>
          </p:nvPr>
        </p:nvSpPr>
        <p:spPr/>
        <p:txBody>
          <a:bodyPr>
            <a:normAutofit fontScale="85000" lnSpcReduction="20000"/>
          </a:bodyPr>
          <a:lstStyle/>
          <a:p>
            <a:pPr>
              <a:buNone/>
            </a:pPr>
            <a:r>
              <a:rPr lang="en-GB" dirty="0" smtClean="0"/>
              <a:t>Let's see the list of different versions of HTML with their timeline and features.</a:t>
            </a:r>
          </a:p>
          <a:p>
            <a:r>
              <a:rPr lang="en-GB" b="1" dirty="0" smtClean="0"/>
              <a:t>1991</a:t>
            </a:r>
            <a:r>
              <a:rPr lang="en-GB" dirty="0" smtClean="0"/>
              <a:t> - Tim Berners-Lee created HTML 1.0</a:t>
            </a:r>
          </a:p>
          <a:p>
            <a:r>
              <a:rPr lang="en-GB" b="1" dirty="0" smtClean="0"/>
              <a:t>1993</a:t>
            </a:r>
            <a:r>
              <a:rPr lang="en-GB" dirty="0" smtClean="0"/>
              <a:t>:-</a:t>
            </a:r>
          </a:p>
          <a:p>
            <a:pPr lvl="1"/>
            <a:r>
              <a:rPr lang="en-GB" dirty="0" smtClean="0"/>
              <a:t>HTML 1.0 was first released in 1993 for developers</a:t>
            </a:r>
          </a:p>
          <a:p>
            <a:pPr lvl="1"/>
            <a:r>
              <a:rPr lang="en-GB" dirty="0" smtClean="0"/>
              <a:t>back then not many developers were creating websites so it was evolving slowly during those time</a:t>
            </a:r>
          </a:p>
          <a:p>
            <a:pPr lvl="1"/>
            <a:r>
              <a:rPr lang="en-GB" dirty="0" smtClean="0"/>
              <a:t>This version only had basic tags like text, even tables and fonts were not available in this version</a:t>
            </a:r>
          </a:p>
          <a:p>
            <a:r>
              <a:rPr lang="en-GB" b="1" dirty="0" smtClean="0"/>
              <a:t>Nov 24, 1995</a:t>
            </a:r>
            <a:r>
              <a:rPr lang="en-GB" dirty="0" smtClean="0"/>
              <a:t> - This year HTML 2.0 was published. All the features of HTML 1.0 were inherited in HTML 2.0 plus new features were added. Until the release of HTML 3.0, it remains the standard </a:t>
            </a:r>
            <a:r>
              <a:rPr lang="en-GB" dirty="0" err="1" smtClean="0"/>
              <a:t>markup</a:t>
            </a:r>
            <a:r>
              <a:rPr lang="en-GB" dirty="0" smtClean="0"/>
              <a:t> language for creating websites.</a:t>
            </a:r>
          </a:p>
          <a:p>
            <a:pPr>
              <a:buNone/>
            </a:pPr>
            <a:r>
              <a:rPr lang="en-GB" dirty="0" smtClean="0"/>
              <a:t/>
            </a:r>
            <a:br>
              <a:rPr lang="en-GB" dirty="0" smtClean="0"/>
            </a:b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85720" y="214290"/>
            <a:ext cx="8401080" cy="6357982"/>
          </a:xfrm>
        </p:spPr>
        <p:txBody>
          <a:bodyPr>
            <a:normAutofit fontScale="92500" lnSpcReduction="20000"/>
          </a:bodyPr>
          <a:lstStyle/>
          <a:p>
            <a:pPr>
              <a:buNone/>
            </a:pPr>
            <a:r>
              <a:rPr lang="en-GB" b="1" dirty="0" smtClean="0"/>
              <a:t>Jan 14, 1997</a:t>
            </a:r>
            <a:r>
              <a:rPr lang="en-GB" dirty="0" smtClean="0"/>
              <a:t>:-</a:t>
            </a:r>
          </a:p>
          <a:p>
            <a:pPr lvl="1"/>
            <a:r>
              <a:rPr lang="en-GB" dirty="0" smtClean="0"/>
              <a:t>HTML 3.2 was published in 1997 as W3C Recommendation</a:t>
            </a:r>
          </a:p>
          <a:p>
            <a:pPr lvl="1"/>
            <a:r>
              <a:rPr lang="en-GB" dirty="0" smtClean="0"/>
              <a:t>It was the first version of HTML which was developed by W3C</a:t>
            </a:r>
          </a:p>
          <a:p>
            <a:pPr lvl="1"/>
            <a:r>
              <a:rPr lang="en-GB" dirty="0" smtClean="0"/>
              <a:t>In this version, there was good support for </a:t>
            </a:r>
            <a:r>
              <a:rPr lang="en-GB" u="sng" dirty="0" smtClean="0"/>
              <a:t>form elements</a:t>
            </a:r>
            <a:endParaRPr lang="en-GB" dirty="0" smtClean="0"/>
          </a:p>
          <a:p>
            <a:pPr lvl="1"/>
            <a:r>
              <a:rPr lang="en-GB" dirty="0" smtClean="0"/>
              <a:t>One most important thing that was added in this version was the support of </a:t>
            </a:r>
            <a:r>
              <a:rPr lang="en-GB" b="1" dirty="0" smtClean="0"/>
              <a:t>CSS</a:t>
            </a:r>
            <a:endParaRPr lang="en-GB" dirty="0" smtClean="0"/>
          </a:p>
          <a:p>
            <a:pPr>
              <a:buNone/>
            </a:pPr>
            <a:r>
              <a:rPr lang="en-GB" b="1" dirty="0" smtClean="0"/>
              <a:t>1999</a:t>
            </a:r>
            <a:r>
              <a:rPr lang="en-GB" dirty="0" smtClean="0"/>
              <a:t>:-</a:t>
            </a:r>
          </a:p>
          <a:p>
            <a:pPr lvl="1"/>
            <a:r>
              <a:rPr lang="en-GB" dirty="0" smtClean="0"/>
              <a:t>HTML 4.01 was published as W3C Recommendation on Dec 14, 1999</a:t>
            </a:r>
          </a:p>
          <a:p>
            <a:pPr lvl="1"/>
            <a:r>
              <a:rPr lang="en-GB" dirty="0" smtClean="0"/>
              <a:t>This version was the most successful of all previous HTML released versions</a:t>
            </a:r>
          </a:p>
          <a:p>
            <a:pPr lvl="1"/>
            <a:r>
              <a:rPr lang="en-GB" dirty="0" smtClean="0"/>
              <a:t>In this version features like multimedia, scripting, better printing features and more were added.</a:t>
            </a:r>
          </a:p>
          <a:p>
            <a:pPr lvl="1"/>
            <a:r>
              <a:rPr lang="en-GB" dirty="0" smtClean="0"/>
              <a:t>After the release of HTML 4.01, no newer version of HTML was released for many years because W3C's HTML working group were busy building the language </a:t>
            </a:r>
            <a:r>
              <a:rPr lang="en-GB" b="1" dirty="0" smtClean="0"/>
              <a:t>XHTML</a:t>
            </a:r>
            <a:endParaRPr lang="en-GB" dirty="0" smtClean="0"/>
          </a:p>
          <a:p>
            <a:pPr>
              <a:buNone/>
            </a:pPr>
            <a:r>
              <a:rPr lang="en-GB" b="1" dirty="0" smtClean="0"/>
              <a:t>2014</a:t>
            </a:r>
            <a:r>
              <a:rPr lang="en-GB" dirty="0" smtClean="0"/>
              <a:t>:-</a:t>
            </a:r>
          </a:p>
          <a:p>
            <a:pPr lvl="1"/>
            <a:r>
              <a:rPr lang="en-GB" dirty="0" smtClean="0"/>
              <a:t>HTML5 (the latest version of HTML) was released on Oct 28, 2014 as W3C Recommendation</a:t>
            </a:r>
          </a:p>
          <a:p>
            <a:pPr lvl="1"/>
            <a:r>
              <a:rPr lang="en-GB" dirty="0" smtClean="0"/>
              <a:t>It was an extended version of HTML 4.01 published in 2012</a:t>
            </a:r>
          </a:p>
          <a:p>
            <a:pPr lvl="1"/>
            <a:r>
              <a:rPr lang="en-GB" dirty="0" smtClean="0"/>
              <a:t>Many new tags were added in this version like &lt;header&gt;, &lt;footer&gt;, &lt;main&gt;, &lt;video&gt;, etc</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57158" y="785794"/>
            <a:ext cx="8329642" cy="5234006"/>
          </a:xfrm>
        </p:spPr>
        <p:txBody>
          <a:bodyPr>
            <a:normAutofit/>
          </a:bodyPr>
          <a:lstStyle/>
          <a:p>
            <a:pPr algn="just"/>
            <a:r>
              <a:rPr lang="en-GB" dirty="0" smtClean="0"/>
              <a:t>HTML has covered a long journey from a simple idea of document sharing among different computers to becoming part of almost everything we do on the internet.</a:t>
            </a:r>
          </a:p>
          <a:p>
            <a:pPr algn="just"/>
            <a:r>
              <a:rPr lang="en-GB" dirty="0" smtClean="0"/>
              <a:t>HTML has always changed with the world with new demands and technology and will keep changing and adding new features. A most recent update in HTML5 was the addition of </a:t>
            </a:r>
            <a:r>
              <a:rPr lang="en-GB" u="sng" dirty="0" smtClean="0"/>
              <a:t>canvas</a:t>
            </a:r>
            <a:r>
              <a:rPr lang="en-GB" dirty="0" smtClean="0"/>
              <a:t> which was really awesome, you can use canvas to draw shapes, images, text, animations, and even an entire game upon it.</a:t>
            </a:r>
          </a:p>
          <a:p>
            <a:pPr algn="just"/>
            <a:r>
              <a:rPr lang="en-GB" dirty="0" smtClean="0"/>
              <a:t>As the technology has become more complex to </a:t>
            </a:r>
            <a:r>
              <a:rPr lang="en-GB" dirty="0" err="1" smtClean="0"/>
              <a:t>fulfill</a:t>
            </a:r>
            <a:r>
              <a:rPr lang="en-GB" dirty="0" smtClean="0"/>
              <a:t> the increasing demand for more reliable devices, the future of HTML lies in adaptability to change, </a:t>
            </a:r>
            <a:r>
              <a:rPr lang="en-GB" dirty="0" err="1" smtClean="0"/>
              <a:t>operationality</a:t>
            </a:r>
            <a:r>
              <a:rPr lang="en-GB" dirty="0" smtClean="0"/>
              <a:t> for different devices, and new features for developers and users.</a:t>
            </a:r>
          </a:p>
          <a:p>
            <a:endParaRPr lang="en-US" dirty="0"/>
          </a:p>
        </p:txBody>
      </p:sp>
      <p:sp>
        <p:nvSpPr>
          <p:cNvPr id="4" name="Rectangle 3"/>
          <p:cNvSpPr/>
          <p:nvPr/>
        </p:nvSpPr>
        <p:spPr>
          <a:xfrm>
            <a:off x="428596" y="214290"/>
            <a:ext cx="3429024" cy="461665"/>
          </a:xfrm>
          <a:prstGeom prst="rect">
            <a:avLst/>
          </a:prstGeom>
        </p:spPr>
        <p:txBody>
          <a:bodyPr wrap="square">
            <a:spAutoFit/>
          </a:bodyPr>
          <a:lstStyle/>
          <a:p>
            <a:r>
              <a:rPr lang="en-US" sz="2400" b="1" dirty="0"/>
              <a:t>Future of HTML</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511156"/>
          </a:xfrm>
        </p:spPr>
        <p:txBody>
          <a:bodyPr>
            <a:normAutofit/>
          </a:bodyPr>
          <a:lstStyle/>
          <a:p>
            <a:r>
              <a:rPr lang="en-GB" sz="2400" dirty="0" smtClean="0"/>
              <a:t>Here is some key information to easily describe HTML:</a:t>
            </a:r>
            <a:endParaRPr lang="en-US" sz="2400" dirty="0"/>
          </a:p>
        </p:txBody>
      </p:sp>
      <p:sp>
        <p:nvSpPr>
          <p:cNvPr id="3" name="Content Placeholder 2"/>
          <p:cNvSpPr>
            <a:spLocks noGrp="1"/>
          </p:cNvSpPr>
          <p:nvPr>
            <p:ph sz="quarter" idx="1"/>
          </p:nvPr>
        </p:nvSpPr>
        <p:spPr>
          <a:xfrm>
            <a:off x="214282" y="785794"/>
            <a:ext cx="8472518" cy="5234006"/>
          </a:xfrm>
        </p:spPr>
        <p:txBody>
          <a:bodyPr>
            <a:normAutofit fontScale="70000" lnSpcReduction="20000"/>
          </a:bodyPr>
          <a:lstStyle/>
          <a:p>
            <a:pPr algn="just"/>
            <a:r>
              <a:rPr lang="en-GB" dirty="0" smtClean="0"/>
              <a:t>HTML (Hypertext </a:t>
            </a:r>
            <a:r>
              <a:rPr lang="en-GB" dirty="0" err="1" smtClean="0"/>
              <a:t>Markup</a:t>
            </a:r>
            <a:r>
              <a:rPr lang="en-GB" dirty="0" smtClean="0"/>
              <a:t> Language) is a language for publishing text-based and multimedia information on the World Wide Web.</a:t>
            </a:r>
          </a:p>
          <a:p>
            <a:pPr algn="just"/>
            <a:r>
              <a:rPr lang="en-GB" dirty="0" smtClean="0"/>
              <a:t>HTML is a straightforward Computer Coding Language. It was developed in the 90s. HTML is the basis of a web page, and the web page is the basis of a website. HTML uses '</a:t>
            </a:r>
            <a:r>
              <a:rPr lang="en-GB" dirty="0" smtClean="0">
                <a:hlinkClick r:id="rId2"/>
              </a:rPr>
              <a:t>tags</a:t>
            </a:r>
            <a:r>
              <a:rPr lang="en-GB" dirty="0" smtClean="0"/>
              <a:t>' to create web documents.</a:t>
            </a:r>
          </a:p>
          <a:p>
            <a:pPr algn="just"/>
            <a:r>
              <a:rPr lang="en-GB" dirty="0" smtClean="0"/>
              <a:t>HTML is a hypertext </a:t>
            </a:r>
            <a:r>
              <a:rPr lang="en-GB" dirty="0" err="1" smtClean="0"/>
              <a:t>markup</a:t>
            </a:r>
            <a:r>
              <a:rPr lang="en-GB" dirty="0" smtClean="0"/>
              <a:t> language, a predetermined set of </a:t>
            </a:r>
            <a:r>
              <a:rPr lang="en-GB" dirty="0" err="1" smtClean="0"/>
              <a:t>markup</a:t>
            </a:r>
            <a:r>
              <a:rPr lang="en-GB" dirty="0" smtClean="0"/>
              <a:t> tags used to design web pages.</a:t>
            </a:r>
          </a:p>
          <a:p>
            <a:pPr algn="just"/>
            <a:r>
              <a:rPr lang="en-GB" dirty="0" smtClean="0"/>
              <a:t>HTML is the first language of web designing. CSS is also used along with HTML to improve web page design further. JavaScript is used with HTML to make web pages dynamic.</a:t>
            </a:r>
          </a:p>
          <a:p>
            <a:pPr algn="just"/>
            <a:r>
              <a:rPr lang="en-GB" dirty="0" smtClean="0"/>
              <a:t>HTML is relatively easy to learn because every tag is predefined, so only we need to know the work of tags and their attributes.</a:t>
            </a:r>
          </a:p>
          <a:p>
            <a:pPr algn="just"/>
            <a:r>
              <a:rPr lang="en-GB" dirty="0" smtClean="0"/>
              <a:t>Web browsers (Chrome, Internet Explorer, Firefox, Safari, and other web browsers) are software' to read HTML and display web page design as output.</a:t>
            </a:r>
          </a:p>
          <a:p>
            <a:pPr algn="just"/>
            <a:r>
              <a:rPr lang="en-GB" dirty="0" smtClean="0"/>
              <a:t>You can write HTML in any simple editor, such as Notepad. And other software, such as Adobe Dreamweaver, Sublime, </a:t>
            </a:r>
            <a:r>
              <a:rPr lang="en-GB" dirty="0" err="1" smtClean="0"/>
              <a:t>NetBeans</a:t>
            </a:r>
            <a:r>
              <a:rPr lang="en-GB" dirty="0" smtClean="0"/>
              <a:t>, Notepad ++, etc., are mainly used for writing and editing HTML.</a:t>
            </a:r>
          </a:p>
          <a:p>
            <a:pPr algn="just"/>
            <a:r>
              <a:rPr lang="en-GB" dirty="0" smtClean="0"/>
              <a:t>".html" or ".</a:t>
            </a:r>
            <a:r>
              <a:rPr lang="en-GB" dirty="0" err="1" smtClean="0"/>
              <a:t>htm</a:t>
            </a:r>
            <a:r>
              <a:rPr lang="en-GB" dirty="0" smtClean="0"/>
              <a:t>" are the two extensions used to write and save HTML files; we can write HTML code in any text editor and save it as "filename.html" or "filename.htm".</a:t>
            </a:r>
          </a:p>
          <a:p>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54</TotalTime>
  <Words>496</Words>
  <Application>Microsoft Office PowerPoint</Application>
  <PresentationFormat>On-screen Show (4:3)</PresentationFormat>
  <Paragraphs>86</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Equity</vt:lpstr>
      <vt:lpstr>HTML</vt:lpstr>
      <vt:lpstr>Slide 2</vt:lpstr>
      <vt:lpstr>What Is HTML? </vt:lpstr>
      <vt:lpstr>The Story behind HTML </vt:lpstr>
      <vt:lpstr>Slide 5</vt:lpstr>
      <vt:lpstr>Versions of HTML </vt:lpstr>
      <vt:lpstr>Slide 7</vt:lpstr>
      <vt:lpstr>Slide 8</vt:lpstr>
      <vt:lpstr>Here is some key information to easily describe HTML:</vt:lpstr>
      <vt:lpstr>What is HTML DOCTYPE?</vt:lpstr>
      <vt:lpstr>Slide 11</vt:lpstr>
      <vt:lpstr>example template of HTML 5 doctype declaration:</vt:lpstr>
      <vt:lpstr>Slide 13</vt:lpstr>
      <vt:lpstr>SGML </vt:lpstr>
      <vt:lpstr>Slide 15</vt:lpstr>
      <vt:lpstr>What does the web server do? </vt:lpstr>
      <vt:lpstr>What does the web browser do?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HTML</dc:title>
  <dc:creator>b</dc:creator>
  <cp:lastModifiedBy>b</cp:lastModifiedBy>
  <cp:revision>6</cp:revision>
  <dcterms:created xsi:type="dcterms:W3CDTF">2023-01-19T15:37:55Z</dcterms:created>
  <dcterms:modified xsi:type="dcterms:W3CDTF">2023-01-19T16:32:38Z</dcterms:modified>
</cp:coreProperties>
</file>