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420B853-91AF-4A27-ADFD-5FDED4E23195}" type="datetimeFigureOut">
              <a:rPr lang="en-US" smtClean="0"/>
              <a:t>1/20/2023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733570-C881-4CEE-B31C-439ECD78E87C}"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0B853-91AF-4A27-ADFD-5FDED4E23195}"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33570-C881-4CEE-B31C-439ECD78E87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0B853-91AF-4A27-ADFD-5FDED4E23195}"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33570-C881-4CEE-B31C-439ECD78E87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420B853-91AF-4A27-ADFD-5FDED4E23195}"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733570-C881-4CEE-B31C-439ECD78E87C}"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20B853-91AF-4A27-ADFD-5FDED4E23195}" type="datetimeFigureOut">
              <a:rPr lang="en-US" smtClean="0"/>
              <a:t>1/20/2023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733570-C881-4CEE-B31C-439ECD78E87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420B853-91AF-4A27-ADFD-5FDED4E23195}"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33570-C881-4CEE-B31C-439ECD78E87C}"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420B853-91AF-4A27-ADFD-5FDED4E23195}"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733570-C881-4CEE-B31C-439ECD78E87C}"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20B853-91AF-4A27-ADFD-5FDED4E23195}"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733570-C881-4CEE-B31C-439ECD78E87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0B853-91AF-4A27-ADFD-5FDED4E23195}"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733570-C881-4CEE-B31C-439ECD78E87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20B853-91AF-4A27-ADFD-5FDED4E23195}"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733570-C881-4CEE-B31C-439ECD78E87C}"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20B853-91AF-4A27-ADFD-5FDED4E23195}" type="datetimeFigureOut">
              <a:rPr lang="en-US" smtClean="0"/>
              <a:t>1/20/2023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733570-C881-4CEE-B31C-439ECD78E87C}"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420B853-91AF-4A27-ADFD-5FDED4E23195}" type="datetimeFigureOut">
              <a:rPr lang="en-US" smtClean="0"/>
              <a:t>1/20/2023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733570-C881-4CEE-B31C-439ECD78E87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b="1" dirty="0"/>
              <a:t>Basic HTML Tags</a:t>
            </a:r>
            <a:br>
              <a:rPr lang="en-US" b="1"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57158" y="428604"/>
            <a:ext cx="7215238" cy="1200329"/>
          </a:xfrm>
          <a:prstGeom prst="rect">
            <a:avLst/>
          </a:prstGeom>
        </p:spPr>
        <p:txBody>
          <a:bodyPr wrap="square">
            <a:spAutoFit/>
          </a:bodyPr>
          <a:lstStyle/>
          <a:p>
            <a:r>
              <a:rPr lang="en-GB" b="1" dirty="0"/>
              <a:t>Horizontal lines</a:t>
            </a:r>
          </a:p>
          <a:p>
            <a:r>
              <a:rPr lang="en-GB" dirty="0"/>
              <a:t>The code below shows a horizontal line which takes up 75% of the page and has a thickness of 3.</a:t>
            </a:r>
          </a:p>
          <a:p>
            <a:r>
              <a:rPr lang="en-GB" dirty="0"/>
              <a:t>&lt;hr width="75%" size="3"/&gt;</a:t>
            </a:r>
          </a:p>
        </p:txBody>
      </p:sp>
      <p:sp>
        <p:nvSpPr>
          <p:cNvPr id="8" name="Rectangle 7"/>
          <p:cNvSpPr/>
          <p:nvPr/>
        </p:nvSpPr>
        <p:spPr>
          <a:xfrm>
            <a:off x="428596" y="1785926"/>
            <a:ext cx="7500990" cy="923330"/>
          </a:xfrm>
          <a:prstGeom prst="rect">
            <a:avLst/>
          </a:prstGeom>
        </p:spPr>
        <p:txBody>
          <a:bodyPr wrap="square">
            <a:spAutoFit/>
          </a:bodyPr>
          <a:lstStyle/>
          <a:p>
            <a:r>
              <a:rPr lang="en-GB" dirty="0"/>
              <a:t>If you don't specify a size of the horizontal line then the default size is 2.</a:t>
            </a:r>
          </a:p>
          <a:p>
            <a:r>
              <a:rPr lang="en-GB" dirty="0" smtClean="0"/>
              <a:t/>
            </a:r>
            <a:br>
              <a:rPr lang="en-GB" dirty="0" smtClean="0"/>
            </a:br>
            <a:endParaRPr lang="en-US" dirty="0"/>
          </a:p>
        </p:txBody>
      </p:sp>
      <p:sp>
        <p:nvSpPr>
          <p:cNvPr id="22532" name="Rectangle 4"/>
          <p:cNvSpPr>
            <a:spLocks noChangeArrowheads="1"/>
          </p:cNvSpPr>
          <p:nvPr/>
        </p:nvSpPr>
        <p:spPr bwMode="auto">
          <a:xfrm>
            <a:off x="285720" y="2500306"/>
            <a:ext cx="9144000" cy="898277"/>
          </a:xfrm>
          <a:prstGeom prst="rect">
            <a:avLst/>
          </a:prstGeom>
          <a:noFill/>
          <a:ln w="9525">
            <a:noFill/>
            <a:miter lim="800000"/>
            <a:headEnd/>
            <a:tailEnd/>
          </a:ln>
          <a:effectLst/>
        </p:spPr>
        <p:txBody>
          <a:bodyPr vert="horz" wrap="square" lIns="0" tIns="14283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1B2437"/>
                </a:solidFill>
                <a:effectLst/>
                <a:latin typeface="Inter"/>
                <a:cs typeface="Arial" pitchFamily="34" charset="0"/>
              </a:rPr>
              <a:t> </a:t>
            </a:r>
            <a:r>
              <a:rPr kumimoji="0" lang="en-US" sz="1600" b="1" i="0" u="none" strike="noStrike" cap="none" normalizeH="0" baseline="0" dirty="0" smtClean="0">
                <a:ln>
                  <a:noFill/>
                </a:ln>
                <a:solidFill>
                  <a:srgbClr val="1B2437"/>
                </a:solidFill>
                <a:effectLst/>
                <a:latin typeface="Inter"/>
                <a:cs typeface="Arial" pitchFamily="34" charset="0"/>
              </a:rPr>
              <a:t>&lt;!– Comment –&gt;</a:t>
            </a:r>
            <a:endParaRPr kumimoji="0" lang="en-US" sz="1400" b="1" i="0" u="none" strike="noStrike" cap="none" normalizeH="0" baseline="0" dirty="0" smtClean="0">
              <a:ln>
                <a:noFill/>
              </a:ln>
              <a:solidFill>
                <a:srgbClr val="1B2437"/>
              </a:solidFill>
              <a:effectLst/>
              <a:latin typeface="Inte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445578"/>
                </a:solidFill>
                <a:effectLst/>
                <a:latin typeface="Inter"/>
                <a:cs typeface="Arial" pitchFamily="34" charset="0"/>
              </a:rPr>
              <a:t>The comment tag helps programmers to understand the HTML source code. The comments are not visible on the web page in a browser.</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445578"/>
                </a:solidFill>
                <a:effectLst/>
                <a:latin typeface="Inter"/>
                <a:cs typeface="Arial" pitchFamily="34" charset="0"/>
              </a:rPr>
              <a:t>Syntax:</a:t>
            </a:r>
            <a:endParaRPr kumimoji="0" lang="en-US" sz="1100" b="0" i="1" u="none" strike="noStrike" cap="none" normalizeH="0" baseline="0" dirty="0" smtClean="0">
              <a:ln>
                <a:noFill/>
              </a:ln>
              <a:solidFill>
                <a:srgbClr val="808080"/>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1" u="none" strike="noStrike" cap="none" normalizeH="0" baseline="0" dirty="0" smtClean="0">
                <a:ln>
                  <a:noFill/>
                </a:ln>
                <a:solidFill>
                  <a:srgbClr val="808080"/>
                </a:solidFill>
                <a:effectLst/>
                <a:latin typeface="Courier New" pitchFamily="49" charset="0"/>
                <a:cs typeface="Courier New" pitchFamily="49" charset="0"/>
              </a:rPr>
              <a:t>&lt;!-- Write your comments here --&gt;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428596" y="3786190"/>
            <a:ext cx="7786742" cy="1477328"/>
          </a:xfrm>
          <a:prstGeom prst="rect">
            <a:avLst/>
          </a:prstGeom>
        </p:spPr>
        <p:txBody>
          <a:bodyPr wrap="square">
            <a:spAutoFit/>
          </a:bodyPr>
          <a:lstStyle/>
          <a:p>
            <a:r>
              <a:rPr lang="en-GB" b="1" dirty="0"/>
              <a:t>&lt;a&gt;&lt;/a&gt;</a:t>
            </a:r>
          </a:p>
          <a:p>
            <a:r>
              <a:rPr lang="en-GB" dirty="0"/>
              <a:t>The &lt;a&gt; tag or the anchor tag allows us to link one web page to another page or a section of the same page. The &lt;a&gt; tag has an </a:t>
            </a:r>
            <a:r>
              <a:rPr lang="en-GB" dirty="0" err="1"/>
              <a:t>href</a:t>
            </a:r>
            <a:r>
              <a:rPr lang="en-GB" dirty="0"/>
              <a:t> attribute that holds the destination URL. Using the anchor tag, we can create a hyperlink to web pages, files, email addresses, segments on the same page, etc.</a:t>
            </a:r>
          </a:p>
        </p:txBody>
      </p:sp>
      <p:sp>
        <p:nvSpPr>
          <p:cNvPr id="22533" name="Rectangle 5"/>
          <p:cNvSpPr>
            <a:spLocks noChangeArrowheads="1"/>
          </p:cNvSpPr>
          <p:nvPr/>
        </p:nvSpPr>
        <p:spPr bwMode="auto">
          <a:xfrm>
            <a:off x="214282" y="5500702"/>
            <a:ext cx="9144000" cy="457200"/>
          </a:xfrm>
          <a:prstGeom prst="rect">
            <a:avLst/>
          </a:prstGeom>
          <a:noFill/>
          <a:ln w="9525">
            <a:noFill/>
            <a:miter lim="800000"/>
            <a:headEnd/>
            <a:tailEnd/>
          </a:ln>
          <a:effectLst/>
        </p:spPr>
        <p:txBody>
          <a:bodyPr vert="horz" wrap="none" lIns="0" tIns="14283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9900"/>
                </a:solidFill>
                <a:effectLst/>
                <a:latin typeface="Courier New" pitchFamily="49" charset="0"/>
                <a:cs typeface="Courier New" pitchFamily="49" charset="0"/>
              </a:rPr>
              <a:t>&lt;</a:t>
            </a:r>
            <a:r>
              <a:rPr kumimoji="0" lang="en-US" sz="1100" b="1" i="0" u="none" strike="noStrike" cap="none" normalizeH="0" baseline="0" dirty="0" smtClean="0">
                <a:ln>
                  <a:noFill/>
                </a:ln>
                <a:solidFill>
                  <a:srgbClr val="000000"/>
                </a:solidFill>
                <a:effectLst/>
                <a:latin typeface="Courier New" pitchFamily="49" charset="0"/>
                <a:cs typeface="Courier New" pitchFamily="49" charset="0"/>
              </a:rPr>
              <a:t>a</a:t>
            </a:r>
            <a:r>
              <a:rPr kumimoji="0" lang="en-US" sz="1100" b="0" i="0" u="none" strike="noStrike" cap="none" normalizeH="0" baseline="0" dirty="0" smtClean="0">
                <a:ln>
                  <a:noFill/>
                </a:ln>
                <a:solidFill>
                  <a:srgbClr val="0099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66"/>
                </a:solidFill>
                <a:effectLst/>
                <a:latin typeface="Courier New" pitchFamily="49" charset="0"/>
                <a:cs typeface="Courier New" pitchFamily="49" charset="0"/>
              </a:rPr>
              <a:t>href</a:t>
            </a:r>
            <a:r>
              <a:rPr kumimoji="0" lang="en-US" sz="1100" b="0" i="0" u="none" strike="noStrike" cap="none" normalizeH="0" baseline="0" dirty="0" smtClean="0">
                <a:ln>
                  <a:noFill/>
                </a:ln>
                <a:solidFill>
                  <a:srgbClr val="66CC66"/>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FF0000"/>
                </a:solidFill>
                <a:effectLst/>
                <a:latin typeface="Courier New" pitchFamily="49" charset="0"/>
                <a:cs typeface="Courier New" pitchFamily="49" charset="0"/>
              </a:rPr>
              <a:t>"https://www.naukri.com/learning/"</a:t>
            </a:r>
            <a:r>
              <a:rPr kumimoji="0" lang="en-US" sz="1100" b="0" i="0" u="none" strike="noStrike" cap="none" normalizeH="0" baseline="0" dirty="0" smtClean="0">
                <a:ln>
                  <a:noFill/>
                </a:ln>
                <a:solidFill>
                  <a:srgbClr val="009900"/>
                </a:solidFill>
                <a:effectLst/>
                <a:latin typeface="Courier New" pitchFamily="49" charset="0"/>
                <a:cs typeface="Courier New" pitchFamily="49" charset="0"/>
              </a:rPr>
              <a:t>&gt;</a:t>
            </a:r>
            <a:r>
              <a:rPr kumimoji="0" lang="en-US" sz="1100" b="0" i="0" u="none" strike="noStrike" cap="none" normalizeH="0" baseline="0" dirty="0" smtClean="0">
                <a:ln>
                  <a:noFill/>
                </a:ln>
                <a:solidFill>
                  <a:srgbClr val="445578"/>
                </a:solidFill>
                <a:effectLst/>
                <a:latin typeface="Courier New" pitchFamily="49" charset="0"/>
                <a:cs typeface="Courier New" pitchFamily="49" charset="0"/>
              </a:rPr>
              <a:t>This is a link</a:t>
            </a:r>
            <a:r>
              <a:rPr kumimoji="0" lang="en-US" sz="1100" b="0" i="0" u="none" strike="noStrike" cap="none" normalizeH="0" baseline="0" dirty="0" smtClean="0">
                <a:ln>
                  <a:noFill/>
                </a:ln>
                <a:solidFill>
                  <a:srgbClr val="009900"/>
                </a:solidFill>
                <a:effectLst/>
                <a:latin typeface="Courier New" pitchFamily="49" charset="0"/>
                <a:cs typeface="Courier New" pitchFamily="49" charset="0"/>
              </a:rPr>
              <a:t>&lt;</a:t>
            </a:r>
            <a:r>
              <a:rPr kumimoji="0" lang="en-US" sz="1100" b="0" i="0" u="none" strike="noStrike" cap="none" normalizeH="0" baseline="0" dirty="0" smtClean="0">
                <a:ln>
                  <a:noFill/>
                </a:ln>
                <a:solidFill>
                  <a:srgbClr val="66CC66"/>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0000"/>
                </a:solidFill>
                <a:effectLst/>
                <a:latin typeface="Courier New" pitchFamily="49" charset="0"/>
                <a:cs typeface="Courier New" pitchFamily="49" charset="0"/>
              </a:rPr>
              <a:t>a</a:t>
            </a:r>
            <a:r>
              <a:rPr kumimoji="0" lang="en-US" sz="1100" b="0" i="0" u="none" strike="noStrike" cap="none" normalizeH="0" baseline="0" dirty="0" smtClean="0">
                <a:ln>
                  <a:noFill/>
                </a:ln>
                <a:solidFill>
                  <a:srgbClr val="009900"/>
                </a:solidFill>
                <a:effectLst/>
                <a:latin typeface="Courier New" pitchFamily="49" charset="0"/>
                <a:cs typeface="Courier New" pitchFamily="49" charset="0"/>
              </a:rPr>
              <a:t>&gt;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214290"/>
            <a:ext cx="4572000" cy="1477328"/>
          </a:xfrm>
          <a:prstGeom prst="rect">
            <a:avLst/>
          </a:prstGeom>
        </p:spPr>
        <p:txBody>
          <a:bodyPr>
            <a:spAutoFit/>
          </a:bodyPr>
          <a:lstStyle/>
          <a:p>
            <a:r>
              <a:rPr lang="en-GB" dirty="0"/>
              <a:t>What is the largest header tag?</a:t>
            </a:r>
            <a:r>
              <a:rPr lang="en-GB" dirty="0" smtClean="0"/>
              <a:t/>
            </a:r>
            <a:br>
              <a:rPr lang="en-GB" dirty="0" smtClean="0"/>
            </a:br>
            <a:r>
              <a:rPr lang="en-GB" dirty="0"/>
              <a:t> &lt; h5 &gt;</a:t>
            </a:r>
            <a:r>
              <a:rPr lang="en-GB" dirty="0" smtClean="0"/>
              <a:t/>
            </a:r>
            <a:br>
              <a:rPr lang="en-GB" dirty="0" smtClean="0"/>
            </a:br>
            <a:r>
              <a:rPr lang="en-GB" dirty="0"/>
              <a:t> &lt; h8 &gt;</a:t>
            </a:r>
            <a:r>
              <a:rPr lang="en-GB" dirty="0" smtClean="0"/>
              <a:t/>
            </a:r>
            <a:br>
              <a:rPr lang="en-GB" dirty="0" smtClean="0"/>
            </a:br>
            <a:r>
              <a:rPr lang="en-GB" dirty="0"/>
              <a:t> &lt; h6 &gt;</a:t>
            </a:r>
            <a:r>
              <a:rPr lang="en-GB" dirty="0" smtClean="0"/>
              <a:t/>
            </a:r>
            <a:br>
              <a:rPr lang="en-GB" dirty="0" smtClean="0"/>
            </a:br>
            <a:r>
              <a:rPr lang="en-GB" dirty="0"/>
              <a:t> &lt; h1 &gt;</a:t>
            </a:r>
            <a:endParaRPr lang="en-US" dirty="0"/>
          </a:p>
        </p:txBody>
      </p:sp>
      <p:sp>
        <p:nvSpPr>
          <p:cNvPr id="6" name="Rectangle 5"/>
          <p:cNvSpPr/>
          <p:nvPr/>
        </p:nvSpPr>
        <p:spPr>
          <a:xfrm>
            <a:off x="285720" y="1714488"/>
            <a:ext cx="4572000" cy="1477328"/>
          </a:xfrm>
          <a:prstGeom prst="rect">
            <a:avLst/>
          </a:prstGeom>
        </p:spPr>
        <p:txBody>
          <a:bodyPr>
            <a:spAutoFit/>
          </a:bodyPr>
          <a:lstStyle/>
          <a:p>
            <a:r>
              <a:rPr lang="en-GB" dirty="0"/>
              <a:t>What is the special character for &gt;?</a:t>
            </a:r>
            <a:r>
              <a:rPr lang="en-GB" dirty="0" smtClean="0"/>
              <a:t/>
            </a:r>
            <a:br>
              <a:rPr lang="en-GB" dirty="0" smtClean="0"/>
            </a:br>
            <a:r>
              <a:rPr lang="en-GB" dirty="0"/>
              <a:t> &amp;</a:t>
            </a:r>
            <a:r>
              <a:rPr lang="en-GB" dirty="0" err="1"/>
              <a:t>gt</a:t>
            </a:r>
            <a:r>
              <a:rPr lang="en-GB" dirty="0"/>
              <a:t>;</a:t>
            </a:r>
            <a:r>
              <a:rPr lang="en-GB" dirty="0" smtClean="0"/>
              <a:t/>
            </a:r>
            <a:br>
              <a:rPr lang="en-GB" dirty="0" smtClean="0"/>
            </a:br>
            <a:r>
              <a:rPr lang="en-GB" dirty="0"/>
              <a:t> &amp;</a:t>
            </a:r>
            <a:r>
              <a:rPr lang="en-GB" dirty="0" err="1"/>
              <a:t>nbsp</a:t>
            </a:r>
            <a:r>
              <a:rPr lang="en-GB" dirty="0"/>
              <a:t>;</a:t>
            </a:r>
            <a:r>
              <a:rPr lang="en-GB" dirty="0" smtClean="0"/>
              <a:t/>
            </a:r>
            <a:br>
              <a:rPr lang="en-GB" dirty="0" smtClean="0"/>
            </a:br>
            <a:r>
              <a:rPr lang="en-GB" dirty="0"/>
              <a:t> &amp;copy;</a:t>
            </a:r>
            <a:r>
              <a:rPr lang="en-GB" dirty="0" smtClean="0"/>
              <a:t/>
            </a:r>
            <a:br>
              <a:rPr lang="en-GB" dirty="0" smtClean="0"/>
            </a:br>
            <a:r>
              <a:rPr lang="en-GB" dirty="0"/>
              <a:t> &amp;</a:t>
            </a:r>
            <a:r>
              <a:rPr lang="en-GB" dirty="0" err="1"/>
              <a:t>quot</a:t>
            </a:r>
            <a:r>
              <a:rPr lang="en-GB" dirty="0"/>
              <a:t>;</a:t>
            </a:r>
            <a:endParaRPr lang="en-US" dirty="0"/>
          </a:p>
        </p:txBody>
      </p:sp>
      <p:sp>
        <p:nvSpPr>
          <p:cNvPr id="7" name="Rectangle 6"/>
          <p:cNvSpPr/>
          <p:nvPr/>
        </p:nvSpPr>
        <p:spPr>
          <a:xfrm>
            <a:off x="2071670" y="3000372"/>
            <a:ext cx="4572000" cy="1477328"/>
          </a:xfrm>
          <a:prstGeom prst="rect">
            <a:avLst/>
          </a:prstGeom>
        </p:spPr>
        <p:txBody>
          <a:bodyPr>
            <a:spAutoFit/>
          </a:bodyPr>
          <a:lstStyle/>
          <a:p>
            <a:r>
              <a:rPr lang="en-GB" dirty="0"/>
              <a:t>What are the 4 required HTML tags?</a:t>
            </a:r>
            <a:r>
              <a:rPr lang="en-GB" dirty="0" smtClean="0"/>
              <a:t/>
            </a:r>
            <a:br>
              <a:rPr lang="en-GB" dirty="0" smtClean="0"/>
            </a:br>
            <a:r>
              <a:rPr lang="en-GB" dirty="0"/>
              <a:t> HTML, Head, Title, Body</a:t>
            </a:r>
            <a:r>
              <a:rPr lang="en-GB" dirty="0" smtClean="0"/>
              <a:t/>
            </a:r>
            <a:br>
              <a:rPr lang="en-GB" dirty="0" smtClean="0"/>
            </a:br>
            <a:r>
              <a:rPr lang="en-GB" dirty="0"/>
              <a:t> P, B, H1, H2</a:t>
            </a:r>
            <a:r>
              <a:rPr lang="en-GB" dirty="0" smtClean="0"/>
              <a:t/>
            </a:r>
            <a:br>
              <a:rPr lang="en-GB" dirty="0" smtClean="0"/>
            </a:br>
            <a:r>
              <a:rPr lang="en-GB" dirty="0"/>
              <a:t> HTML, Body, P, H1</a:t>
            </a:r>
            <a:r>
              <a:rPr lang="en-GB" dirty="0" smtClean="0"/>
              <a:t/>
            </a:r>
            <a:br>
              <a:rPr lang="en-GB" dirty="0" smtClean="0"/>
            </a:br>
            <a:r>
              <a:rPr lang="en-GB" dirty="0"/>
              <a:t> </a:t>
            </a:r>
            <a:r>
              <a:rPr lang="en-GB" dirty="0" err="1"/>
              <a:t>Html,Meta</a:t>
            </a:r>
            <a:r>
              <a:rPr lang="en-GB" dirty="0"/>
              <a:t>, Head, Body</a:t>
            </a:r>
            <a:endParaRPr lang="en-US" dirty="0"/>
          </a:p>
        </p:txBody>
      </p:sp>
      <p:sp>
        <p:nvSpPr>
          <p:cNvPr id="8" name="Rectangle 7"/>
          <p:cNvSpPr/>
          <p:nvPr/>
        </p:nvSpPr>
        <p:spPr>
          <a:xfrm>
            <a:off x="2428860" y="4857760"/>
            <a:ext cx="4572000" cy="1477328"/>
          </a:xfrm>
          <a:prstGeom prst="rect">
            <a:avLst/>
          </a:prstGeom>
        </p:spPr>
        <p:txBody>
          <a:bodyPr>
            <a:spAutoFit/>
          </a:bodyPr>
          <a:lstStyle/>
          <a:p>
            <a:r>
              <a:rPr lang="en-GB" dirty="0"/>
              <a:t>What attribute is used to centre a paragraph?</a:t>
            </a:r>
            <a:r>
              <a:rPr lang="en-GB" dirty="0" smtClean="0"/>
              <a:t/>
            </a:r>
            <a:br>
              <a:rPr lang="en-GB" dirty="0" smtClean="0"/>
            </a:br>
            <a:r>
              <a:rPr lang="en-GB" dirty="0"/>
              <a:t> span</a:t>
            </a:r>
            <a:r>
              <a:rPr lang="en-GB" dirty="0" smtClean="0"/>
              <a:t/>
            </a:r>
            <a:br>
              <a:rPr lang="en-GB" dirty="0" smtClean="0"/>
            </a:br>
            <a:r>
              <a:rPr lang="en-GB" dirty="0"/>
              <a:t> font</a:t>
            </a:r>
            <a:r>
              <a:rPr lang="en-GB" dirty="0" smtClean="0"/>
              <a:t/>
            </a:r>
            <a:br>
              <a:rPr lang="en-GB" dirty="0" smtClean="0"/>
            </a:br>
            <a:r>
              <a:rPr lang="en-GB" dirty="0"/>
              <a:t> align</a:t>
            </a:r>
            <a:r>
              <a:rPr lang="en-GB" dirty="0" smtClean="0"/>
              <a:t/>
            </a:r>
            <a:br>
              <a:rPr lang="en-GB" dirty="0" smtClean="0"/>
            </a:br>
            <a:r>
              <a:rPr lang="en-GB" dirty="0"/>
              <a:t> justify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158" y="285728"/>
            <a:ext cx="6286544" cy="1754326"/>
          </a:xfrm>
          <a:prstGeom prst="rect">
            <a:avLst/>
          </a:prstGeom>
        </p:spPr>
        <p:txBody>
          <a:bodyPr wrap="square">
            <a:spAutoFit/>
          </a:bodyPr>
          <a:lstStyle/>
          <a:p>
            <a:r>
              <a:rPr lang="en-GB" dirty="0"/>
              <a:t> What would you use to link to a specific part of the page within the document?</a:t>
            </a:r>
            <a:r>
              <a:rPr lang="en-GB" dirty="0" smtClean="0"/>
              <a:t/>
            </a:r>
            <a:br>
              <a:rPr lang="en-GB" dirty="0" smtClean="0"/>
            </a:br>
            <a:r>
              <a:rPr lang="en-GB" dirty="0"/>
              <a:t> image</a:t>
            </a:r>
            <a:r>
              <a:rPr lang="en-GB" dirty="0" smtClean="0"/>
              <a:t/>
            </a:r>
            <a:br>
              <a:rPr lang="en-GB" dirty="0" smtClean="0"/>
            </a:br>
            <a:r>
              <a:rPr lang="en-GB" dirty="0"/>
              <a:t> anchor</a:t>
            </a:r>
            <a:r>
              <a:rPr lang="en-GB" dirty="0" smtClean="0"/>
              <a:t/>
            </a:r>
            <a:br>
              <a:rPr lang="en-GB" dirty="0" smtClean="0"/>
            </a:br>
            <a:r>
              <a:rPr lang="en-GB" dirty="0"/>
              <a:t> table</a:t>
            </a:r>
            <a:r>
              <a:rPr lang="en-GB" dirty="0" smtClean="0"/>
              <a:t/>
            </a:r>
            <a:br>
              <a:rPr lang="en-GB" dirty="0" smtClean="0"/>
            </a:br>
            <a:r>
              <a:rPr lang="en-GB" dirty="0"/>
              <a:t> </a:t>
            </a:r>
            <a:r>
              <a:rPr lang="en-GB" dirty="0" err="1"/>
              <a:t>css</a:t>
            </a:r>
            <a:endParaRPr lang="en-US" dirty="0"/>
          </a:p>
        </p:txBody>
      </p:sp>
      <p:sp>
        <p:nvSpPr>
          <p:cNvPr id="5" name="Rectangle 4"/>
          <p:cNvSpPr/>
          <p:nvPr/>
        </p:nvSpPr>
        <p:spPr>
          <a:xfrm>
            <a:off x="357158" y="2143116"/>
            <a:ext cx="8072494" cy="2031325"/>
          </a:xfrm>
          <a:prstGeom prst="rect">
            <a:avLst/>
          </a:prstGeom>
        </p:spPr>
        <p:txBody>
          <a:bodyPr wrap="square">
            <a:spAutoFit/>
          </a:bodyPr>
          <a:lstStyle/>
          <a:p>
            <a:r>
              <a:rPr lang="en-GB" dirty="0"/>
              <a:t>To get an image to sit on the right side of the window with text filling the area to the left of the image, what would your tag need to look like?</a:t>
            </a:r>
            <a:r>
              <a:rPr lang="en-GB" dirty="0" smtClean="0"/>
              <a:t/>
            </a:r>
            <a:br>
              <a:rPr lang="en-GB" dirty="0" smtClean="0"/>
            </a:br>
            <a:endParaRPr lang="en-GB" dirty="0" smtClean="0"/>
          </a:p>
          <a:p>
            <a:r>
              <a:rPr lang="en-GB" dirty="0"/>
              <a:t> &lt;</a:t>
            </a:r>
            <a:r>
              <a:rPr lang="en-GB" dirty="0" err="1"/>
              <a:t>img</a:t>
            </a:r>
            <a:r>
              <a:rPr lang="en-GB" dirty="0"/>
              <a:t> </a:t>
            </a:r>
            <a:r>
              <a:rPr lang="en-GB" dirty="0" err="1"/>
              <a:t>src</a:t>
            </a:r>
            <a:r>
              <a:rPr lang="en-GB" dirty="0"/>
              <a:t> align="mountains.jpg" "right"/&gt;</a:t>
            </a:r>
            <a:r>
              <a:rPr lang="en-GB" dirty="0" smtClean="0"/>
              <a:t/>
            </a:r>
            <a:br>
              <a:rPr lang="en-GB" dirty="0" smtClean="0"/>
            </a:br>
            <a:r>
              <a:rPr lang="en-GB" dirty="0"/>
              <a:t> &lt;</a:t>
            </a:r>
            <a:r>
              <a:rPr lang="en-GB" dirty="0" err="1"/>
              <a:t>img</a:t>
            </a:r>
            <a:r>
              <a:rPr lang="en-GB" dirty="0"/>
              <a:t> </a:t>
            </a:r>
            <a:r>
              <a:rPr lang="en-GB" dirty="0" err="1"/>
              <a:t>src</a:t>
            </a:r>
            <a:r>
              <a:rPr lang="en-GB" dirty="0"/>
              <a:t>="mountains.jpg" align="right"/&gt;</a:t>
            </a:r>
            <a:r>
              <a:rPr lang="en-GB" dirty="0" smtClean="0"/>
              <a:t/>
            </a:r>
            <a:br>
              <a:rPr lang="en-GB" dirty="0" smtClean="0"/>
            </a:br>
            <a:r>
              <a:rPr lang="en-GB" dirty="0"/>
              <a:t> &lt;</a:t>
            </a:r>
            <a:r>
              <a:rPr lang="en-GB" dirty="0" err="1"/>
              <a:t>img</a:t>
            </a:r>
            <a:r>
              <a:rPr lang="en-GB" dirty="0"/>
              <a:t>="mountains.jpg" </a:t>
            </a:r>
            <a:r>
              <a:rPr lang="en-GB" dirty="0" err="1"/>
              <a:t>src</a:t>
            </a:r>
            <a:r>
              <a:rPr lang="en-GB" dirty="0"/>
              <a:t> align="right"/&gt;</a:t>
            </a:r>
            <a:r>
              <a:rPr lang="en-GB" dirty="0" smtClean="0"/>
              <a:t/>
            </a:r>
            <a:br>
              <a:rPr lang="en-GB" dirty="0" smtClean="0"/>
            </a:br>
            <a:r>
              <a:rPr lang="en-GB" dirty="0"/>
              <a:t> &lt;</a:t>
            </a:r>
            <a:r>
              <a:rPr lang="en-GB" dirty="0" err="1"/>
              <a:t>img</a:t>
            </a:r>
            <a:r>
              <a:rPr lang="en-GB" dirty="0"/>
              <a:t> " mountains.jpg" align </a:t>
            </a:r>
            <a:r>
              <a:rPr lang="en-GB" dirty="0" err="1"/>
              <a:t>src</a:t>
            </a:r>
            <a:r>
              <a:rPr lang="en-GB" dirty="0"/>
              <a:t>="right"/&gt;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428596" y="214290"/>
            <a:ext cx="7426713" cy="1575386"/>
          </a:xfrm>
          <a:prstGeom prst="rect">
            <a:avLst/>
          </a:prstGeom>
          <a:noFill/>
          <a:ln w="9525">
            <a:noFill/>
            <a:miter lim="800000"/>
            <a:headEnd/>
            <a:tailEnd/>
          </a:ln>
          <a:effectLst/>
        </p:spPr>
        <p:txBody>
          <a:bodyPr vert="horz" wrap="square" lIns="0" tIns="14283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effectLst/>
                <a:latin typeface="Gill Sans Ultra Bold" pitchFamily="34" charset="0"/>
                <a:cs typeface="Arial" pitchFamily="34" charset="0"/>
              </a:rPr>
              <a:t>&lt;</a:t>
            </a:r>
            <a:r>
              <a:rPr kumimoji="0" lang="en-US" sz="1600" b="0" i="0" u="none" strike="noStrike" cap="none" normalizeH="0" baseline="0" dirty="0" err="1" smtClean="0">
                <a:ln>
                  <a:noFill/>
                </a:ln>
                <a:effectLst/>
                <a:latin typeface="Gill Sans Ultra Bold" pitchFamily="34" charset="0"/>
                <a:cs typeface="Arial" pitchFamily="34" charset="0"/>
              </a:rPr>
              <a:t>img</a:t>
            </a:r>
            <a:r>
              <a:rPr kumimoji="0" lang="en-US" sz="1600" b="0" i="0" u="none" strike="noStrike" cap="none" normalizeH="0" baseline="0" dirty="0" smtClean="0">
                <a:ln>
                  <a:noFill/>
                </a:ln>
                <a:effectLst/>
                <a:latin typeface="Gill Sans Ultra Bold" pitchFamily="34" charset="0"/>
                <a:cs typeface="Arial"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effectLst/>
                <a:latin typeface="Inter"/>
                <a:cs typeface="Arial" pitchFamily="34" charset="0"/>
              </a:rPr>
              <a:t>The image tag allows us to insert images into a web page. It has no closing tag. The attributes of the image tag include:</a:t>
            </a:r>
            <a:endParaRPr kumimoji="0" lang="en-US" sz="8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err="1" smtClean="0">
                <a:ln>
                  <a:noFill/>
                </a:ln>
                <a:effectLst/>
                <a:latin typeface="Inter"/>
                <a:cs typeface="Arial" pitchFamily="34" charset="0"/>
              </a:rPr>
              <a:t>src</a:t>
            </a:r>
            <a:r>
              <a:rPr kumimoji="0" lang="en-US" sz="1100" b="0" i="0" u="none" strike="noStrike" cap="none" normalizeH="0" baseline="0" dirty="0" smtClean="0">
                <a:ln>
                  <a:noFill/>
                </a:ln>
                <a:effectLst/>
                <a:latin typeface="Inter"/>
                <a:cs typeface="Arial" pitchFamily="34" charset="0"/>
              </a:rPr>
              <a:t>: the source file (</a:t>
            </a:r>
            <a:r>
              <a:rPr kumimoji="0" lang="en-US" sz="1100" b="0" i="0" u="none" strike="noStrike" cap="none" normalizeH="0" baseline="0" dirty="0" err="1" smtClean="0">
                <a:ln>
                  <a:noFill/>
                </a:ln>
                <a:effectLst/>
                <a:latin typeface="Inter"/>
                <a:cs typeface="Arial" pitchFamily="34" charset="0"/>
              </a:rPr>
              <a:t>src</a:t>
            </a:r>
            <a:r>
              <a:rPr kumimoji="0" lang="en-US" sz="1100" b="0" i="0" u="none" strike="noStrike" cap="none" normalizeH="0" baseline="0" dirty="0" smtClean="0">
                <a:ln>
                  <a:noFill/>
                </a:ln>
                <a:effectLst/>
                <a:latin typeface="Inter"/>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effectLst/>
                <a:latin typeface="Inter"/>
                <a:cs typeface="Arial" pitchFamily="34" charset="0"/>
              </a:rPr>
              <a:t>alt: alternative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effectLst/>
                <a:latin typeface="Inter"/>
                <a:cs typeface="Arial" pitchFamily="34" charset="0"/>
              </a:rPr>
              <a:t>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effectLst/>
                <a:latin typeface="Inter"/>
                <a:cs typeface="Arial" pitchFamily="34" charset="0"/>
              </a:rPr>
              <a:t>height</a:t>
            </a:r>
            <a:endParaRPr kumimoji="0" lang="en-US" sz="1500" b="0" i="0" u="none" strike="noStrike" cap="none" normalizeH="0" baseline="0" dirty="0" smtClean="0">
              <a:ln>
                <a:noFill/>
              </a:ln>
              <a:effectLst/>
              <a:latin typeface="Inte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FF0000"/>
                </a:solidFill>
                <a:effectLst/>
                <a:latin typeface="Inter"/>
                <a:cs typeface="Arial" pitchFamily="34" charset="0"/>
              </a:rPr>
              <a:t>Example:</a:t>
            </a:r>
            <a:endParaRPr kumimoji="0" lang="en-US" sz="1100" b="0" i="0" u="none" strike="noStrike" cap="none" normalizeH="0" baseline="0" dirty="0" smtClean="0">
              <a:ln>
                <a:noFill/>
              </a:ln>
              <a:solidFill>
                <a:srgbClr val="FF0000"/>
              </a:solidFill>
              <a:effectLst/>
              <a:latin typeface="Courier New" pitchFamily="49" charset="0"/>
              <a:cs typeface="Courier New"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effectLst/>
                <a:latin typeface="Courier New" pitchFamily="49" charset="0"/>
                <a:cs typeface="Courier New" pitchFamily="49" charset="0"/>
              </a:rPr>
              <a:t>&lt;</a:t>
            </a:r>
            <a:r>
              <a:rPr kumimoji="0" lang="en-US" sz="1100" b="1" i="0" u="none" strike="noStrike" cap="none" normalizeH="0" baseline="0" dirty="0" err="1" smtClean="0">
                <a:ln>
                  <a:noFill/>
                </a:ln>
                <a:effectLst/>
                <a:latin typeface="Courier New" pitchFamily="49" charset="0"/>
                <a:cs typeface="Courier New" pitchFamily="49" charset="0"/>
              </a:rPr>
              <a:t>img</a:t>
            </a:r>
            <a:r>
              <a:rPr kumimoji="0" lang="en-US" sz="1100" b="1" i="0" u="none" strike="noStrike" cap="none" normalizeH="0" baseline="0" dirty="0" smtClean="0">
                <a:ln>
                  <a:noFill/>
                </a:ln>
                <a:effectLst/>
                <a:latin typeface="Courier New" pitchFamily="49" charset="0"/>
                <a:cs typeface="Courier New" pitchFamily="49" charset="0"/>
              </a:rPr>
              <a:t> </a:t>
            </a:r>
            <a:r>
              <a:rPr kumimoji="0" lang="en-US" sz="1100" b="1" i="0" u="none" strike="noStrike" cap="none" normalizeH="0" baseline="0" dirty="0" err="1" smtClean="0">
                <a:ln>
                  <a:noFill/>
                </a:ln>
                <a:effectLst/>
                <a:latin typeface="Courier New" pitchFamily="49" charset="0"/>
                <a:cs typeface="Courier New" pitchFamily="49" charset="0"/>
              </a:rPr>
              <a:t>src</a:t>
            </a:r>
            <a:r>
              <a:rPr kumimoji="0" lang="en-US" sz="1100" b="1" i="0" u="none" strike="noStrike" cap="none" normalizeH="0" baseline="0" dirty="0" smtClean="0">
                <a:ln>
                  <a:noFill/>
                </a:ln>
                <a:effectLst/>
                <a:latin typeface="Courier New" pitchFamily="49" charset="0"/>
                <a:cs typeface="Courier New" pitchFamily="49" charset="0"/>
              </a:rPr>
              <a:t>="naukrilearning.jpg" alt="</a:t>
            </a:r>
            <a:r>
              <a:rPr kumimoji="0" lang="en-US" sz="1100" b="1" i="0" u="none" strike="noStrike" cap="none" normalizeH="0" baseline="0" dirty="0" err="1" smtClean="0">
                <a:ln>
                  <a:noFill/>
                </a:ln>
                <a:effectLst/>
                <a:latin typeface="Courier New" pitchFamily="49" charset="0"/>
                <a:cs typeface="Courier New" pitchFamily="49" charset="0"/>
              </a:rPr>
              <a:t>naukri</a:t>
            </a:r>
            <a:r>
              <a:rPr kumimoji="0" lang="en-US" sz="1100" b="1" i="0" u="none" strike="noStrike" cap="none" normalizeH="0" baseline="0" dirty="0" smtClean="0">
                <a:ln>
                  <a:noFill/>
                </a:ln>
                <a:effectLst/>
                <a:latin typeface="Courier New" pitchFamily="49" charset="0"/>
                <a:cs typeface="Courier New" pitchFamily="49" charset="0"/>
              </a:rPr>
              <a:t> learning" width="100" height="100"&gt;</a:t>
            </a:r>
            <a:r>
              <a:rPr kumimoji="0" lang="en-US" sz="800" b="1" i="0" u="none" strike="noStrike" cap="none" normalizeH="0" baseline="0" dirty="0" smtClean="0">
                <a:ln>
                  <a:noFill/>
                </a:ln>
                <a:effectLst/>
                <a:latin typeface="Arial" pitchFamily="34" charset="0"/>
                <a:cs typeface="Arial" pitchFamily="34" charset="0"/>
              </a:rPr>
              <a:t> </a:t>
            </a:r>
            <a:endParaRPr kumimoji="0" lang="en-US" sz="1800" b="1" i="0" u="none" strike="noStrike" cap="none" normalizeH="0" baseline="0" dirty="0" smtClean="0">
              <a:ln>
                <a:noFill/>
              </a:ln>
              <a:effectLst/>
              <a:latin typeface="Arial" pitchFamily="34" charset="0"/>
              <a:cs typeface="Arial" pitchFamily="34" charset="0"/>
            </a:endParaRPr>
          </a:p>
        </p:txBody>
      </p:sp>
      <p:sp>
        <p:nvSpPr>
          <p:cNvPr id="37890" name="Rectangle 2"/>
          <p:cNvSpPr>
            <a:spLocks noChangeArrowheads="1"/>
          </p:cNvSpPr>
          <p:nvPr/>
        </p:nvSpPr>
        <p:spPr bwMode="auto">
          <a:xfrm>
            <a:off x="500034" y="2000240"/>
            <a:ext cx="7643834" cy="141577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urw-din"/>
                <a:cs typeface="Arial" pitchFamily="34" charset="0"/>
              </a:rPr>
              <a:t>&lt;meta&gt;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urw-din"/>
                <a:cs typeface="Arial" pitchFamily="34" charset="0"/>
              </a:rPr>
              <a:t>These meta tags are used inside the head tag and they making describe the metadata </a:t>
            </a:r>
            <a:r>
              <a:rPr kumimoji="0" lang="en-US" sz="1200" b="0" i="0" u="none" strike="noStrike" cap="none" normalizeH="0" baseline="0" dirty="0" err="1" smtClean="0">
                <a:ln>
                  <a:noFill/>
                </a:ln>
                <a:solidFill>
                  <a:srgbClr val="273239"/>
                </a:solidFill>
                <a:effectLst/>
                <a:latin typeface="urw-din"/>
                <a:cs typeface="Arial" pitchFamily="34" charset="0"/>
              </a:rPr>
              <a:t>i.e</a:t>
            </a:r>
            <a:r>
              <a:rPr kumimoji="0" lang="en-US" sz="1200" b="0" i="0" u="none" strike="noStrike" cap="none" normalizeH="0" baseline="0" dirty="0" smtClean="0">
                <a:ln>
                  <a:noFill/>
                </a:ln>
                <a:solidFill>
                  <a:srgbClr val="273239"/>
                </a:solidFill>
                <a:effectLst/>
                <a:latin typeface="urw-din"/>
                <a:cs typeface="Arial" pitchFamily="34" charset="0"/>
              </a:rPr>
              <a:t> data about data. These tags are useful in search engine optimization which means when users search for our websites the chances that the browser recommends our webpage becomes high which leads to an increase in traffic over the webpage. A single HTML document can contain multiple tags.</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urw-din"/>
                <a:cs typeface="Arial" pitchFamily="34" charset="0"/>
              </a:rPr>
              <a:t>Syntax:</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&lt;meta attribute-name=”value”&gt;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891" name="Rectangle 3"/>
          <p:cNvSpPr>
            <a:spLocks noChangeArrowheads="1"/>
          </p:cNvSpPr>
          <p:nvPr/>
        </p:nvSpPr>
        <p:spPr bwMode="auto">
          <a:xfrm>
            <a:off x="285720" y="3786190"/>
            <a:ext cx="8143900" cy="1046440"/>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urw-din"/>
                <a:cs typeface="Arial" pitchFamily="34" charset="0"/>
              </a:rPr>
              <a:t>&lt;link </a:t>
            </a:r>
            <a:r>
              <a:rPr kumimoji="0" lang="en-US" sz="2000" b="1" i="0" u="none" strike="noStrike" cap="none" normalizeH="0" baseline="0" dirty="0" err="1" smtClean="0">
                <a:ln>
                  <a:noFill/>
                </a:ln>
                <a:solidFill>
                  <a:srgbClr val="273239"/>
                </a:solidFill>
                <a:effectLst/>
                <a:latin typeface="urw-din"/>
                <a:cs typeface="Arial" pitchFamily="34" charset="0"/>
              </a:rPr>
              <a:t>rel</a:t>
            </a:r>
            <a:r>
              <a:rPr kumimoji="0" lang="en-US" sz="2000" b="1" i="0" u="none" strike="noStrike" cap="none" normalizeH="0" baseline="0" dirty="0" smtClean="0">
                <a:ln>
                  <a:noFill/>
                </a:ln>
                <a:solidFill>
                  <a:srgbClr val="273239"/>
                </a:solidFill>
                <a:effectLst/>
                <a:latin typeface="urw-din"/>
                <a:cs typeface="Arial" pitchFamily="34" charset="0"/>
              </a:rPr>
              <a:t> =”</a:t>
            </a:r>
            <a:r>
              <a:rPr kumimoji="0" lang="en-US" sz="2000" b="1" i="0" u="none" strike="noStrike" cap="none" normalizeH="0" baseline="0" dirty="0" err="1" smtClean="0">
                <a:ln>
                  <a:noFill/>
                </a:ln>
                <a:solidFill>
                  <a:srgbClr val="273239"/>
                </a:solidFill>
                <a:effectLst/>
                <a:latin typeface="urw-din"/>
                <a:cs typeface="Arial" pitchFamily="34" charset="0"/>
              </a:rPr>
              <a:t>stylesheet</a:t>
            </a:r>
            <a:r>
              <a:rPr kumimoji="0" lang="en-US" sz="2000" b="1" i="0" u="none" strike="noStrike" cap="none" normalizeH="0" baseline="0" dirty="0" smtClean="0">
                <a:ln>
                  <a:noFill/>
                </a:ln>
                <a:solidFill>
                  <a:srgbClr val="273239"/>
                </a:solidFill>
                <a:effectLst/>
                <a:latin typeface="urw-din"/>
                <a:cs typeface="Arial" pitchFamily="34" charset="0"/>
              </a:rPr>
              <a:t>” </a:t>
            </a:r>
            <a:r>
              <a:rPr kumimoji="0" lang="en-US" sz="2000" b="1" i="0" u="none" strike="noStrike" cap="none" normalizeH="0" baseline="0" dirty="0" err="1" smtClean="0">
                <a:ln>
                  <a:noFill/>
                </a:ln>
                <a:solidFill>
                  <a:srgbClr val="273239"/>
                </a:solidFill>
                <a:effectLst/>
                <a:latin typeface="urw-din"/>
                <a:cs typeface="Arial" pitchFamily="34" charset="0"/>
              </a:rPr>
              <a:t>href</a:t>
            </a:r>
            <a:r>
              <a:rPr kumimoji="0" lang="en-US" sz="2000" b="1" i="0" u="none" strike="noStrike" cap="none" normalizeH="0" baseline="0" dirty="0" smtClean="0">
                <a:ln>
                  <a:noFill/>
                </a:ln>
                <a:solidFill>
                  <a:srgbClr val="273239"/>
                </a:solidFill>
                <a:effectLst/>
                <a:latin typeface="urw-din"/>
                <a:cs typeface="Arial" pitchFamily="34" charset="0"/>
              </a:rPr>
              <a:t>=”file.css “&gt;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urw-din"/>
                <a:cs typeface="Arial" pitchFamily="34" charset="0"/>
              </a:rPr>
              <a:t>This tag is used to include external style sheets. Use this tag when you don’t want to include CSS in the HTML document. To make it more simple we make a CSS file with the code and include this file in the link tag.</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urw-din"/>
                <a:cs typeface="Arial" pitchFamily="34" charset="0"/>
              </a:rPr>
              <a:t>Syntax:</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&lt;link </a:t>
            </a:r>
            <a:r>
              <a:rPr kumimoji="0" lang="en-US" sz="1200" b="0" i="0" u="none" strike="noStrike" cap="none" normalizeH="0" baseline="0" dirty="0" err="1" smtClean="0">
                <a:ln>
                  <a:noFill/>
                </a:ln>
                <a:solidFill>
                  <a:schemeClr val="tx1"/>
                </a:solidFill>
                <a:effectLst/>
                <a:latin typeface="Arial" pitchFamily="34" charset="0"/>
                <a:cs typeface="Arial" pitchFamily="34" charset="0"/>
              </a:rPr>
              <a:t>rel</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r>
              <a:rPr kumimoji="0" lang="en-US" sz="1200" b="0" i="0" u="none" strike="noStrike" cap="none" normalizeH="0" baseline="0" dirty="0" err="1" smtClean="0">
                <a:ln>
                  <a:noFill/>
                </a:ln>
                <a:solidFill>
                  <a:schemeClr val="tx1"/>
                </a:solidFill>
                <a:effectLst/>
                <a:latin typeface="Arial" pitchFamily="34" charset="0"/>
                <a:cs typeface="Arial" pitchFamily="34" charset="0"/>
              </a:rPr>
              <a:t>stylesheet</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r>
              <a:rPr kumimoji="0" lang="en-US" sz="1200" b="0" i="0" u="none" strike="noStrike" cap="none" normalizeH="0" baseline="0" dirty="0" err="1" smtClean="0">
                <a:ln>
                  <a:noFill/>
                </a:ln>
                <a:solidFill>
                  <a:schemeClr val="tx1"/>
                </a:solidFill>
                <a:effectLst/>
                <a:latin typeface="Arial" pitchFamily="34" charset="0"/>
                <a:cs typeface="Arial" pitchFamily="34" charset="0"/>
              </a:rPr>
              <a:t>href</a:t>
            </a:r>
            <a:r>
              <a:rPr kumimoji="0" lang="en-US" sz="1200" b="0" i="0" u="none" strike="noStrike" cap="none" normalizeH="0" baseline="0" dirty="0" smtClean="0">
                <a:ln>
                  <a:noFill/>
                </a:ln>
                <a:solidFill>
                  <a:schemeClr val="tx1"/>
                </a:solidFill>
                <a:effectLst/>
                <a:latin typeface="Arial" pitchFamily="34" charset="0"/>
                <a:cs typeface="Arial" pitchFamily="34" charset="0"/>
              </a:rPr>
              <a:t>=”file.css “&gt;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357166"/>
            <a:ext cx="8501122" cy="5768997"/>
          </a:xfrm>
        </p:spPr>
        <p:txBody>
          <a:bodyPr>
            <a:normAutofit/>
          </a:bodyPr>
          <a:lstStyle/>
          <a:p>
            <a:pPr algn="just"/>
            <a:r>
              <a:rPr lang="en-GB" dirty="0"/>
              <a:t>HTML is a fairly straightforward programming language. Each tag starts with a &lt; and ends with a &gt;. For example the paragraph tag is &lt;p&gt;</a:t>
            </a:r>
          </a:p>
          <a:p>
            <a:pPr algn="just"/>
            <a:r>
              <a:rPr lang="en-GB" dirty="0"/>
              <a:t>There is a range of HTML tags, they help you to design your web page. There are four required tags in HTML. These are html, title, head and body. The table below shows you the opening and closing tag, a description and an example.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714348" y="571480"/>
          <a:ext cx="6096000" cy="1554480"/>
        </p:xfrm>
        <a:graphic>
          <a:graphicData uri="http://schemas.openxmlformats.org/drawingml/2006/table">
            <a:tbl>
              <a:tblPr/>
              <a:tblGrid>
                <a:gridCol w="2032000"/>
                <a:gridCol w="2032000"/>
                <a:gridCol w="2032000"/>
              </a:tblGrid>
              <a:tr h="0">
                <a:tc>
                  <a:txBody>
                    <a:bodyPr/>
                    <a:lstStyle/>
                    <a:p>
                      <a:r>
                        <a:rPr lang="en-US"/>
                        <a:t>Start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End HTML Tag</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Description</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0">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&lt;/html&gt;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GB" dirty="0"/>
                        <a:t>These are the tags you put at the beginning and end of an HTML file.</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bl>
          </a:graphicData>
        </a:graphic>
      </p:graphicFrame>
      <p:pic>
        <p:nvPicPr>
          <p:cNvPr id="1026" name="Picture 2" descr="Example of HTML tag"/>
          <p:cNvPicPr>
            <a:picLocks noChangeAspect="1" noChangeArrowheads="1"/>
          </p:cNvPicPr>
          <p:nvPr/>
        </p:nvPicPr>
        <p:blipFill>
          <a:blip r:embed="rId2"/>
          <a:srcRect/>
          <a:stretch>
            <a:fillRect/>
          </a:stretch>
        </p:blipFill>
        <p:spPr bwMode="auto">
          <a:xfrm>
            <a:off x="428596" y="2214554"/>
            <a:ext cx="8072494" cy="428628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7158" y="285728"/>
          <a:ext cx="8143932" cy="1188720"/>
        </p:xfrm>
        <a:graphic>
          <a:graphicData uri="http://schemas.openxmlformats.org/drawingml/2006/table">
            <a:tbl>
              <a:tblPr/>
              <a:tblGrid>
                <a:gridCol w="2714644"/>
                <a:gridCol w="2714644"/>
                <a:gridCol w="2714644"/>
              </a:tblGrid>
              <a:tr h="0">
                <a:tc>
                  <a:txBody>
                    <a:bodyPr/>
                    <a:lstStyle/>
                    <a:p>
                      <a:r>
                        <a:rPr lang="en-US"/>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&lt;/head&gt;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GB" dirty="0"/>
                        <a:t>This includes information including title, meta tags, content type, links to external pages like CSS and JavaScript.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bl>
          </a:graphicData>
        </a:graphic>
      </p:graphicFrame>
      <p:pic>
        <p:nvPicPr>
          <p:cNvPr id="7170" name="Picture 2" descr="Example of head tag"/>
          <p:cNvPicPr>
            <a:picLocks noChangeAspect="1" noChangeArrowheads="1"/>
          </p:cNvPicPr>
          <p:nvPr/>
        </p:nvPicPr>
        <p:blipFill>
          <a:blip r:embed="rId2"/>
          <a:srcRect/>
          <a:stretch>
            <a:fillRect/>
          </a:stretch>
        </p:blipFill>
        <p:spPr bwMode="auto">
          <a:xfrm>
            <a:off x="0" y="1857364"/>
            <a:ext cx="9144000" cy="392909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71472" y="357166"/>
          <a:ext cx="7500990" cy="914400"/>
        </p:xfrm>
        <a:graphic>
          <a:graphicData uri="http://schemas.openxmlformats.org/drawingml/2006/table">
            <a:tbl>
              <a:tblPr/>
              <a:tblGrid>
                <a:gridCol w="2500330"/>
                <a:gridCol w="2500330"/>
                <a:gridCol w="2500330"/>
              </a:tblGrid>
              <a:tr h="0">
                <a:tc>
                  <a:txBody>
                    <a:bodyPr/>
                    <a:lstStyle/>
                    <a:p>
                      <a:r>
                        <a:rPr lang="en-US"/>
                        <a:t>&lt;title&gt;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&lt;/title&gt;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GB" dirty="0"/>
                        <a:t>This is the text that goes in the title bar or the browser window.</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bl>
          </a:graphicData>
        </a:graphic>
      </p:graphicFrame>
      <p:pic>
        <p:nvPicPr>
          <p:cNvPr id="8194" name="Picture 2" descr="Example of title tag"/>
          <p:cNvPicPr>
            <a:picLocks noChangeAspect="1" noChangeArrowheads="1"/>
          </p:cNvPicPr>
          <p:nvPr/>
        </p:nvPicPr>
        <p:blipFill>
          <a:blip r:embed="rId2"/>
          <a:srcRect/>
          <a:stretch>
            <a:fillRect/>
          </a:stretch>
        </p:blipFill>
        <p:spPr bwMode="auto">
          <a:xfrm>
            <a:off x="357158" y="1500174"/>
            <a:ext cx="7000925" cy="2752725"/>
          </a:xfrm>
          <a:prstGeom prst="rect">
            <a:avLst/>
          </a:prstGeom>
          <a:noFill/>
        </p:spPr>
      </p:pic>
      <p:graphicFrame>
        <p:nvGraphicFramePr>
          <p:cNvPr id="6" name="Table 5"/>
          <p:cNvGraphicFramePr>
            <a:graphicFrameLocks noGrp="1"/>
          </p:cNvGraphicFramePr>
          <p:nvPr/>
        </p:nvGraphicFramePr>
        <p:xfrm>
          <a:off x="1214414" y="4857760"/>
          <a:ext cx="6929487" cy="640080"/>
        </p:xfrm>
        <a:graphic>
          <a:graphicData uri="http://schemas.openxmlformats.org/drawingml/2006/table">
            <a:tbl>
              <a:tblPr/>
              <a:tblGrid>
                <a:gridCol w="2309829"/>
                <a:gridCol w="2309829"/>
                <a:gridCol w="2309829"/>
              </a:tblGrid>
              <a:tr h="0">
                <a:tc>
                  <a:txBody>
                    <a:bodyPr/>
                    <a:lstStyle/>
                    <a:p>
                      <a:r>
                        <a:rPr lang="en-US"/>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a:t>&lt;/body&gt;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GB" dirty="0"/>
                        <a:t>This contains the contents of the document</a:t>
                      </a:r>
                    </a:p>
                  </a:txBody>
                  <a:tcPr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71472" y="357166"/>
          <a:ext cx="8072492" cy="5549947"/>
        </p:xfrm>
        <a:graphic>
          <a:graphicData uri="http://schemas.openxmlformats.org/drawingml/2006/table">
            <a:tbl>
              <a:tblPr/>
              <a:tblGrid>
                <a:gridCol w="2018123"/>
                <a:gridCol w="2018123"/>
                <a:gridCol w="2018123"/>
                <a:gridCol w="2018123"/>
              </a:tblGrid>
              <a:tr h="187527">
                <a:tc>
                  <a:txBody>
                    <a:bodyPr/>
                    <a:lstStyle/>
                    <a:p>
                      <a:pPr algn="ctr"/>
                      <a:r>
                        <a:rPr lang="en-US" sz="1800" dirty="0"/>
                        <a:t>Open tag</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800" dirty="0"/>
                        <a:t>Close tag</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800" dirty="0"/>
                        <a:t>Description</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800" dirty="0"/>
                        <a:t>Example</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587439">
                <a:tc>
                  <a:txBody>
                    <a:bodyPr/>
                    <a:lstStyle/>
                    <a:p>
                      <a:pPr algn="ctr"/>
                      <a:r>
                        <a:rPr lang="en-US" sz="1400" dirty="0"/>
                        <a:t>&lt;p&gt;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&lt;/p&gt;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GB" sz="1400" dirty="0"/>
                        <a:t>This tag allows you to create paragraphs</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GB" sz="1400" dirty="0">
                          <a:latin typeface="Calibri"/>
                        </a:rPr>
                        <a:t>My name is Fred.</a:t>
                      </a:r>
                      <a:br>
                        <a:rPr lang="en-GB" sz="1400" dirty="0">
                          <a:latin typeface="Calibri"/>
                        </a:rPr>
                      </a:br>
                      <a:r>
                        <a:rPr lang="en-GB" sz="1400" dirty="0">
                          <a:latin typeface="Calibri"/>
                        </a:rPr>
                        <a:t>I live in Medway</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451876">
                <a:tc>
                  <a:txBody>
                    <a:bodyPr/>
                    <a:lstStyle/>
                    <a:p>
                      <a:pPr algn="ctr"/>
                      <a:r>
                        <a:rPr lang="en-US" sz="1400" dirty="0"/>
                        <a:t>&lt;h1&gt;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&lt;/h1&gt;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GB" sz="1400"/>
                        <a:t>This is the largest heading</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b="1">
                          <a:latin typeface="Calibri"/>
                        </a:rPr>
                        <a:t>Heading 1</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451876">
                <a:tc>
                  <a:txBody>
                    <a:bodyPr/>
                    <a:lstStyle/>
                    <a:p>
                      <a:pPr algn="ctr"/>
                      <a:r>
                        <a:rPr lang="en-US" sz="1400"/>
                        <a:t>&lt;h2&gt;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&lt;/h2&gt;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GB" sz="1400" dirty="0"/>
                        <a:t>This is second biggest heading</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b="1">
                          <a:latin typeface="Calibri"/>
                        </a:rPr>
                        <a:t>Heading 2</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316313">
                <a:tc>
                  <a:txBody>
                    <a:bodyPr/>
                    <a:lstStyle/>
                    <a:p>
                      <a:pPr algn="ctr"/>
                      <a:r>
                        <a:rPr lang="en-US" sz="1400"/>
                        <a:t>&lt;h3&gt;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&lt;/h3&gt;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GB" sz="1400" dirty="0"/>
                        <a:t>This is the next heading</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b="1">
                          <a:latin typeface="Calibri"/>
                        </a:rPr>
                        <a:t>Heading 3</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451876">
                <a:tc>
                  <a:txBody>
                    <a:bodyPr/>
                    <a:lstStyle/>
                    <a:p>
                      <a:pPr algn="ctr"/>
                      <a:r>
                        <a:rPr lang="en-US" sz="1400"/>
                        <a:t>&lt;h4&gt;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&lt;/h4&gt;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This is another heading</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b="1" dirty="0">
                          <a:latin typeface="Calibri"/>
                        </a:rPr>
                        <a:t>Heading 4</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587439">
                <a:tc>
                  <a:txBody>
                    <a:bodyPr/>
                    <a:lstStyle/>
                    <a:p>
                      <a:pPr algn="ctr"/>
                      <a:r>
                        <a:rPr lang="en-US" sz="1400"/>
                        <a:t>&lt;h5&gt;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&lt;/h5&gt;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GB" sz="1400" dirty="0"/>
                        <a:t>This is the second smallest heading</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b="1" dirty="0"/>
                        <a:t>Heading 5</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451876">
                <a:tc>
                  <a:txBody>
                    <a:bodyPr/>
                    <a:lstStyle/>
                    <a:p>
                      <a:pPr algn="ctr"/>
                      <a:r>
                        <a:rPr lang="en-US" sz="1400"/>
                        <a:t>&lt;h6&gt;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&lt;/h6&gt;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GB" sz="1400"/>
                        <a:t>This is the smallest heading</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b="1" dirty="0"/>
                        <a:t>Heading 6</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723001">
                <a:tc>
                  <a:txBody>
                    <a:bodyPr/>
                    <a:lstStyle/>
                    <a:p>
                      <a:pPr algn="ctr"/>
                      <a:r>
                        <a:rPr lang="en-US" sz="1400"/>
                        <a:t>&lt;hr &gt;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n/a</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GB" sz="1400"/>
                        <a:t>This is a horizontal line. You can use width and size attributes</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endParaRPr lang="en-US" sz="1400" dirty="0"/>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316313">
                <a:tc>
                  <a:txBody>
                    <a:bodyPr/>
                    <a:lstStyle/>
                    <a:p>
                      <a:pPr algn="ctr"/>
                      <a:r>
                        <a:rPr lang="en-US" sz="1400"/>
                        <a:t>&lt;b&gt;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&lt;/b&gt;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This makes text bold</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b="1" dirty="0"/>
                        <a:t>Bold text</a:t>
                      </a:r>
                      <a:endParaRPr lang="en-US" sz="1400" dirty="0"/>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316313">
                <a:tc>
                  <a:txBody>
                    <a:bodyPr/>
                    <a:lstStyle/>
                    <a:p>
                      <a:pPr algn="ctr"/>
                      <a:r>
                        <a:rPr lang="en-US" sz="1400"/>
                        <a:t>&lt;i&gt;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&lt;/i&gt;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This makes text italic</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i="1" dirty="0"/>
                        <a:t>Italic text</a:t>
                      </a:r>
                      <a:endParaRPr lang="en-US" sz="1400" dirty="0"/>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587439">
                <a:tc>
                  <a:txBody>
                    <a:bodyPr/>
                    <a:lstStyle/>
                    <a:p>
                      <a:pPr algn="ctr"/>
                      <a:r>
                        <a:rPr lang="en-US" sz="1400"/>
                        <a:t>&lt;br /&gt;</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n/a</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GB" sz="1400"/>
                        <a:t>This tag allows you to insert line breaks</a:t>
                      </a:r>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b="1" dirty="0" err="1"/>
                        <a:t>abc</a:t>
                      </a:r>
                      <a:r>
                        <a:rPr lang="en-US" sz="1400" b="1" dirty="0"/>
                        <a:t/>
                      </a:r>
                      <a:br>
                        <a:rPr lang="en-US" sz="1400" b="1" dirty="0"/>
                      </a:br>
                      <a:r>
                        <a:rPr lang="en-US" sz="1400" b="1" dirty="0"/>
                        <a:t>def</a:t>
                      </a:r>
                      <a:endParaRPr lang="en-US" sz="1400" dirty="0"/>
                    </a:p>
                  </a:txBody>
                  <a:tcPr marL="33867" marR="33867" marT="16933" marB="16933"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282" y="142852"/>
            <a:ext cx="1916422" cy="369332"/>
          </a:xfrm>
          <a:prstGeom prst="rect">
            <a:avLst/>
          </a:prstGeom>
        </p:spPr>
        <p:txBody>
          <a:bodyPr wrap="none">
            <a:spAutoFit/>
          </a:bodyPr>
          <a:lstStyle/>
          <a:p>
            <a:r>
              <a:rPr lang="en-US" b="1" dirty="0"/>
              <a:t>Special Characters</a:t>
            </a:r>
          </a:p>
        </p:txBody>
      </p:sp>
      <p:sp>
        <p:nvSpPr>
          <p:cNvPr id="5" name="Rectangle 4"/>
          <p:cNvSpPr/>
          <p:nvPr/>
        </p:nvSpPr>
        <p:spPr>
          <a:xfrm>
            <a:off x="285720" y="714356"/>
            <a:ext cx="8501122" cy="1754326"/>
          </a:xfrm>
          <a:prstGeom prst="rect">
            <a:avLst/>
          </a:prstGeom>
        </p:spPr>
        <p:txBody>
          <a:bodyPr wrap="square">
            <a:spAutoFit/>
          </a:bodyPr>
          <a:lstStyle/>
          <a:p>
            <a:pPr algn="just"/>
            <a:r>
              <a:rPr lang="en-GB" dirty="0">
                <a:latin typeface="Times New Roman" pitchFamily="18" charset="0"/>
                <a:cs typeface="Times New Roman" pitchFamily="18" charset="0"/>
              </a:rPr>
              <a:t>In order to be able to display &lt; and &gt; escape symbols need to be used so that the browser doesn't misinterpret the code. A character entity is used so that special characters can be displayed. These consist of an ampersand(&amp;), an entity name of a # and an entity code number and a semicolon(;). Examples of special characters include:-</a:t>
            </a:r>
          </a:p>
          <a:p>
            <a:r>
              <a:rPr lang="en-GB" dirty="0"/>
              <a:t/>
            </a:r>
            <a:br>
              <a:rPr lang="en-GB" dirty="0"/>
            </a:br>
            <a:endParaRPr lang="en-US" dirty="0"/>
          </a:p>
        </p:txBody>
      </p:sp>
      <p:sp>
        <p:nvSpPr>
          <p:cNvPr id="6" name="Rectangle 5"/>
          <p:cNvSpPr/>
          <p:nvPr/>
        </p:nvSpPr>
        <p:spPr>
          <a:xfrm>
            <a:off x="1142976" y="1779687"/>
            <a:ext cx="5572164" cy="5078313"/>
          </a:xfrm>
          <a:prstGeom prst="rect">
            <a:avLst/>
          </a:prstGeom>
        </p:spPr>
        <p:txBody>
          <a:bodyPr wrap="square">
            <a:spAutoFit/>
          </a:bodyPr>
          <a:lstStyle/>
          <a:p>
            <a:r>
              <a:rPr lang="en-GB" b="1" dirty="0"/>
              <a:t>Greater than</a:t>
            </a:r>
          </a:p>
          <a:p>
            <a:pPr lvl="1" algn="r"/>
            <a:r>
              <a:rPr lang="en-GB" dirty="0"/>
              <a:t>&gt;</a:t>
            </a:r>
          </a:p>
          <a:p>
            <a:pPr lvl="1" algn="r"/>
            <a:r>
              <a:rPr lang="en-GB" dirty="0"/>
              <a:t>&amp;</a:t>
            </a:r>
            <a:r>
              <a:rPr lang="en-GB" dirty="0" err="1"/>
              <a:t>gt</a:t>
            </a:r>
            <a:endParaRPr lang="en-GB" dirty="0"/>
          </a:p>
          <a:p>
            <a:r>
              <a:rPr lang="en-GB" b="1" dirty="0"/>
              <a:t>Less than</a:t>
            </a:r>
          </a:p>
          <a:p>
            <a:pPr lvl="1" algn="r"/>
            <a:r>
              <a:rPr lang="en-GB" b="1" dirty="0"/>
              <a:t>&lt;</a:t>
            </a:r>
          </a:p>
          <a:p>
            <a:pPr lvl="1" algn="r"/>
            <a:r>
              <a:rPr lang="en-GB" b="1" dirty="0"/>
              <a:t>&amp;</a:t>
            </a:r>
            <a:r>
              <a:rPr lang="en-GB" b="1" dirty="0" err="1"/>
              <a:t>lt</a:t>
            </a:r>
            <a:endParaRPr lang="en-GB" b="1" dirty="0"/>
          </a:p>
          <a:p>
            <a:r>
              <a:rPr lang="en-GB" b="1" dirty="0"/>
              <a:t>Ampersand</a:t>
            </a:r>
          </a:p>
          <a:p>
            <a:pPr lvl="1" algn="r"/>
            <a:r>
              <a:rPr lang="en-GB" b="1" dirty="0"/>
              <a:t>&amp;</a:t>
            </a:r>
          </a:p>
          <a:p>
            <a:pPr lvl="1" algn="r"/>
            <a:r>
              <a:rPr lang="en-GB" b="1" dirty="0"/>
              <a:t>&amp;amp</a:t>
            </a:r>
          </a:p>
          <a:p>
            <a:r>
              <a:rPr lang="en-GB" b="1" dirty="0"/>
              <a:t>Space</a:t>
            </a:r>
          </a:p>
          <a:p>
            <a:pPr lvl="1"/>
            <a:r>
              <a:rPr lang="en-GB" b="1" dirty="0"/>
              <a:t> </a:t>
            </a:r>
          </a:p>
          <a:p>
            <a:pPr lvl="1" algn="r"/>
            <a:r>
              <a:rPr lang="en-GB" b="1" dirty="0"/>
              <a:t>&amp;</a:t>
            </a:r>
            <a:r>
              <a:rPr lang="en-GB" b="1" dirty="0" err="1"/>
              <a:t>nbsp</a:t>
            </a:r>
            <a:endParaRPr lang="en-GB" b="1" dirty="0"/>
          </a:p>
          <a:p>
            <a:r>
              <a:rPr lang="en-GB" b="1" dirty="0"/>
              <a:t>Quotation mark</a:t>
            </a:r>
          </a:p>
          <a:p>
            <a:pPr lvl="1" algn="r"/>
            <a:r>
              <a:rPr lang="en-GB" b="1" dirty="0"/>
              <a:t>"</a:t>
            </a:r>
          </a:p>
          <a:p>
            <a:pPr lvl="1" algn="r"/>
            <a:r>
              <a:rPr lang="en-GB" b="1" dirty="0"/>
              <a:t>&amp;</a:t>
            </a:r>
            <a:r>
              <a:rPr lang="en-GB" b="1" dirty="0" err="1"/>
              <a:t>quot</a:t>
            </a:r>
            <a:endParaRPr lang="en-GB" b="1" dirty="0"/>
          </a:p>
          <a:p>
            <a:r>
              <a:rPr lang="en-GB" b="1" dirty="0"/>
              <a:t>Copyright</a:t>
            </a:r>
          </a:p>
          <a:p>
            <a:pPr lvl="1" algn="r"/>
            <a:r>
              <a:rPr lang="en-GB" b="1" dirty="0"/>
              <a:t>©</a:t>
            </a:r>
          </a:p>
          <a:p>
            <a:pPr lvl="1" algn="r"/>
            <a:r>
              <a:rPr lang="en-GB" b="1" dirty="0"/>
              <a:t>&amp;copy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Accent Marks</a:t>
            </a:r>
            <a:br>
              <a:rPr lang="en-US" b="1" dirty="0"/>
            </a:br>
            <a:endParaRPr lang="en-US" dirty="0"/>
          </a:p>
        </p:txBody>
      </p:sp>
      <p:sp>
        <p:nvSpPr>
          <p:cNvPr id="3" name="Content Placeholder 2"/>
          <p:cNvSpPr>
            <a:spLocks noGrp="1"/>
          </p:cNvSpPr>
          <p:nvPr>
            <p:ph sz="quarter" idx="1"/>
          </p:nvPr>
        </p:nvSpPr>
        <p:spPr>
          <a:xfrm>
            <a:off x="428596" y="1071546"/>
            <a:ext cx="8229600" cy="1614486"/>
          </a:xfrm>
        </p:spPr>
        <p:txBody>
          <a:bodyPr>
            <a:normAutofit/>
          </a:bodyPr>
          <a:lstStyle/>
          <a:p>
            <a:pPr algn="just"/>
            <a:r>
              <a:rPr lang="en-GB" sz="1800" dirty="0"/>
              <a:t>Accent marks in HTML also use the escape symbol. Like the special characters accent marks start off with an ampersand &amp; and then is followed by a letter. If the letter is uppercase then the symbol is going to be uppercase, if the symbol is lowercase then the symbol is going to be lowercase.</a:t>
            </a:r>
            <a:endParaRPr lang="en-US" sz="1800" dirty="0"/>
          </a:p>
        </p:txBody>
      </p:sp>
      <p:graphicFrame>
        <p:nvGraphicFramePr>
          <p:cNvPr id="4" name="Table 3"/>
          <p:cNvGraphicFramePr>
            <a:graphicFrameLocks noGrp="1"/>
          </p:cNvGraphicFramePr>
          <p:nvPr/>
        </p:nvGraphicFramePr>
        <p:xfrm>
          <a:off x="857224" y="2214554"/>
          <a:ext cx="7643864" cy="4064000"/>
        </p:xfrm>
        <a:graphic>
          <a:graphicData uri="http://schemas.openxmlformats.org/drawingml/2006/table">
            <a:tbl>
              <a:tblPr/>
              <a:tblGrid>
                <a:gridCol w="955483"/>
                <a:gridCol w="955483"/>
                <a:gridCol w="955483"/>
                <a:gridCol w="955483"/>
                <a:gridCol w="955483"/>
                <a:gridCol w="955483"/>
                <a:gridCol w="955483"/>
                <a:gridCol w="955483"/>
              </a:tblGrid>
              <a:tr h="508000">
                <a:tc>
                  <a:txBody>
                    <a:bodyPr/>
                    <a:lstStyle/>
                    <a:p>
                      <a:r>
                        <a:rPr lang="en-US" sz="1400" b="1" dirty="0"/>
                        <a:t>Symbol</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400" b="1" dirty="0"/>
                        <a:t>HTML Code</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400" b="1" dirty="0"/>
                        <a:t>Symbol</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400" b="1" dirty="0"/>
                        <a:t>HTML Code</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400" b="1" dirty="0"/>
                        <a:t>Symbol</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400" b="1" dirty="0"/>
                        <a:t>HTML Code</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400" b="1" dirty="0"/>
                        <a:t>Symbol</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r>
                        <a:rPr lang="en-US" sz="1400" b="1" dirty="0"/>
                        <a:t>HTML Code</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508000">
                <a:tc>
                  <a:txBody>
                    <a:bodyPr/>
                    <a:lstStyle/>
                    <a:p>
                      <a:pPr algn="ctr"/>
                      <a:r>
                        <a:rPr lang="en-US" sz="1400" dirty="0"/>
                        <a:t>à</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&amp;</a:t>
                      </a:r>
                      <a:r>
                        <a:rPr lang="en-US" sz="1400" dirty="0" err="1"/>
                        <a:t>agrave</a:t>
                      </a:r>
                      <a:r>
                        <a:rPr lang="en-US" sz="1400" dirty="0"/>
                        <a:t>;</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á</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&amp;aacute;</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â</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&amp;acirc;</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ã</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&amp;atilde;</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508000">
                <a:tc>
                  <a:txBody>
                    <a:bodyPr/>
                    <a:lstStyle/>
                    <a:p>
                      <a:pPr algn="ctr"/>
                      <a:r>
                        <a:rPr lang="en-US" sz="1400"/>
                        <a:t>ä</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&amp;auml;</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å</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&amp;</a:t>
                      </a:r>
                      <a:r>
                        <a:rPr lang="en-US" sz="1400" dirty="0" err="1"/>
                        <a:t>aring</a:t>
                      </a:r>
                      <a:r>
                        <a:rPr lang="en-US" sz="1400" dirty="0"/>
                        <a:t>;</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ç</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&amp;ccedil;</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è</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&amp;egrave;</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508000">
                <a:tc>
                  <a:txBody>
                    <a:bodyPr/>
                    <a:lstStyle/>
                    <a:p>
                      <a:pPr algn="ctr"/>
                      <a:r>
                        <a:rPr lang="en-US" sz="1400"/>
                        <a:t>é</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&amp;eacute;</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ê</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&amp;ecirc;</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ë</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&amp;</a:t>
                      </a:r>
                      <a:r>
                        <a:rPr lang="en-US" sz="1400" dirty="0" err="1"/>
                        <a:t>euml</a:t>
                      </a:r>
                      <a:r>
                        <a:rPr lang="en-US" sz="1400" dirty="0"/>
                        <a:t>;</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ì</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&amp;igrave;</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508000">
                <a:tc>
                  <a:txBody>
                    <a:bodyPr/>
                    <a:lstStyle/>
                    <a:p>
                      <a:pPr algn="ctr"/>
                      <a:r>
                        <a:rPr lang="en-US" sz="1400"/>
                        <a:t>í</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&amp;iacute;</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î</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&amp;icirc;</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ï</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&amp;</a:t>
                      </a:r>
                      <a:r>
                        <a:rPr lang="en-US" sz="1400" dirty="0" err="1"/>
                        <a:t>iuml</a:t>
                      </a:r>
                      <a:r>
                        <a:rPr lang="en-US" sz="1400" dirty="0"/>
                        <a:t>;</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ñ</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&amp;</a:t>
                      </a:r>
                      <a:r>
                        <a:rPr lang="en-US" sz="1400" dirty="0" err="1"/>
                        <a:t>ntilde</a:t>
                      </a:r>
                      <a:r>
                        <a:rPr lang="en-US" sz="1400" dirty="0"/>
                        <a:t>;</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508000">
                <a:tc>
                  <a:txBody>
                    <a:bodyPr/>
                    <a:lstStyle/>
                    <a:p>
                      <a:pPr algn="ctr"/>
                      <a:r>
                        <a:rPr lang="en-US" sz="1400"/>
                        <a:t>ò</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&amp;ograve;</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ó</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&amp;oacute;</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ô</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&amp;ocirc;</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õ</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&amp;otilde;</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508000">
                <a:tc>
                  <a:txBody>
                    <a:bodyPr/>
                    <a:lstStyle/>
                    <a:p>
                      <a:pPr algn="ctr"/>
                      <a:r>
                        <a:rPr lang="en-US" sz="1400"/>
                        <a:t>ö</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&amp;ouml;</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ø</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&amp;oslash;</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ù</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&amp;ugrave;</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ú</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&amp;</a:t>
                      </a:r>
                      <a:r>
                        <a:rPr lang="en-US" sz="1400" dirty="0" err="1"/>
                        <a:t>uacute</a:t>
                      </a:r>
                      <a:r>
                        <a:rPr lang="en-US" sz="1400" dirty="0"/>
                        <a:t>;</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r h="508000">
                <a:tc>
                  <a:txBody>
                    <a:bodyPr/>
                    <a:lstStyle/>
                    <a:p>
                      <a:pPr algn="ctr"/>
                      <a:r>
                        <a:rPr lang="en-US" sz="1400"/>
                        <a:t>û</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&amp;ucirc;</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ü</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&amp;uuml;</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 </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 </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a:t> </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c>
                  <a:txBody>
                    <a:bodyPr/>
                    <a:lstStyle/>
                    <a:p>
                      <a:pPr algn="ctr"/>
                      <a:r>
                        <a:rPr lang="en-US" sz="1400" dirty="0"/>
                        <a:t> </a:t>
                      </a:r>
                    </a:p>
                  </a:txBody>
                  <a:tcPr marL="72571" marR="72571" marT="36286" marB="36286" anchor="ctr">
                    <a:lnL w="38100" cap="flat" cmpd="dbl" algn="ctr">
                      <a:solidFill>
                        <a:srgbClr val="3333FF"/>
                      </a:solidFill>
                      <a:prstDash val="solid"/>
                      <a:round/>
                      <a:headEnd type="none" w="med" len="med"/>
                      <a:tailEnd type="none" w="med" len="med"/>
                    </a:lnL>
                    <a:lnR w="38100" cap="flat" cmpd="dbl" algn="ctr">
                      <a:solidFill>
                        <a:srgbClr val="3333FF"/>
                      </a:solidFill>
                      <a:prstDash val="solid"/>
                      <a:round/>
                      <a:headEnd type="none" w="med" len="med"/>
                      <a:tailEnd type="none" w="med" len="med"/>
                    </a:lnR>
                    <a:lnT w="38100" cap="flat" cmpd="dbl" algn="ctr">
                      <a:solidFill>
                        <a:srgbClr val="3333FF"/>
                      </a:solidFill>
                      <a:prstDash val="solid"/>
                      <a:round/>
                      <a:headEnd type="none" w="med" len="med"/>
                      <a:tailEnd type="none" w="med" len="med"/>
                    </a:lnT>
                    <a:lnB w="38100" cap="flat" cmpd="dbl" algn="ctr">
                      <a:solidFill>
                        <a:srgbClr val="3333FF"/>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582594"/>
          </a:xfrm>
        </p:spPr>
        <p:txBody>
          <a:bodyPr>
            <a:normAutofit fontScale="90000"/>
          </a:bodyPr>
          <a:lstStyle/>
          <a:p>
            <a:r>
              <a:rPr lang="en-US" b="1" dirty="0"/>
              <a:t>Attributes</a:t>
            </a:r>
            <a:br>
              <a:rPr lang="en-US" b="1" dirty="0"/>
            </a:br>
            <a:endParaRPr lang="en-US" dirty="0"/>
          </a:p>
        </p:txBody>
      </p:sp>
      <p:sp>
        <p:nvSpPr>
          <p:cNvPr id="3" name="Content Placeholder 2"/>
          <p:cNvSpPr>
            <a:spLocks noGrp="1"/>
          </p:cNvSpPr>
          <p:nvPr>
            <p:ph sz="quarter" idx="1"/>
          </p:nvPr>
        </p:nvSpPr>
        <p:spPr>
          <a:xfrm>
            <a:off x="571472" y="642919"/>
            <a:ext cx="8229600" cy="2214578"/>
          </a:xfrm>
        </p:spPr>
        <p:txBody>
          <a:bodyPr/>
          <a:lstStyle/>
          <a:p>
            <a:pPr algn="just"/>
            <a:r>
              <a:rPr lang="en-GB" sz="1600" dirty="0"/>
              <a:t>Key terms and abbreviation are used for most text properties. However some properties need more information like aligning text</a:t>
            </a:r>
          </a:p>
          <a:p>
            <a:pPr algn="just"/>
            <a:r>
              <a:rPr lang="en-GB" sz="1600" dirty="0"/>
              <a:t>An example of this is justifying text. You need to say whether the text is going to be left, right or centred. To be able to do this you need to use text attributes.</a:t>
            </a:r>
          </a:p>
          <a:p>
            <a:endParaRPr lang="en-US" dirty="0"/>
          </a:p>
        </p:txBody>
      </p:sp>
      <p:sp>
        <p:nvSpPr>
          <p:cNvPr id="9" name="Rectangle 8"/>
          <p:cNvSpPr/>
          <p:nvPr/>
        </p:nvSpPr>
        <p:spPr>
          <a:xfrm>
            <a:off x="571472" y="1928802"/>
            <a:ext cx="8143932" cy="1200329"/>
          </a:xfrm>
          <a:prstGeom prst="rect">
            <a:avLst/>
          </a:prstGeom>
        </p:spPr>
        <p:txBody>
          <a:bodyPr wrap="square">
            <a:spAutoFit/>
          </a:bodyPr>
          <a:lstStyle/>
          <a:p>
            <a:r>
              <a:rPr lang="en-GB" dirty="0"/>
              <a:t>This text has been justified to the left</a:t>
            </a:r>
          </a:p>
          <a:p>
            <a:r>
              <a:rPr lang="en-GB" b="1" dirty="0"/>
              <a:t>Left</a:t>
            </a:r>
          </a:p>
          <a:p>
            <a:r>
              <a:rPr lang="en-GB" dirty="0"/>
              <a:t>To justify a paragraph to the left the HTML code is:- &lt;p align="left"&gt; Text you want justified to the left &lt;/p&gt;</a:t>
            </a:r>
          </a:p>
        </p:txBody>
      </p:sp>
      <p:sp>
        <p:nvSpPr>
          <p:cNvPr id="10" name="Rectangle 9"/>
          <p:cNvSpPr/>
          <p:nvPr/>
        </p:nvSpPr>
        <p:spPr>
          <a:xfrm>
            <a:off x="500034" y="3357562"/>
            <a:ext cx="8072494" cy="1754326"/>
          </a:xfrm>
          <a:prstGeom prst="rect">
            <a:avLst/>
          </a:prstGeom>
        </p:spPr>
        <p:txBody>
          <a:bodyPr wrap="square">
            <a:spAutoFit/>
          </a:bodyPr>
          <a:lstStyle/>
          <a:p>
            <a:r>
              <a:rPr lang="en-GB" dirty="0"/>
              <a:t>This text has been centred using the align centre tagged</a:t>
            </a:r>
          </a:p>
          <a:p>
            <a:r>
              <a:rPr lang="en-GB" b="1" dirty="0" err="1"/>
              <a:t>Center</a:t>
            </a:r>
            <a:endParaRPr lang="en-GB" b="1" dirty="0"/>
          </a:p>
          <a:p>
            <a:r>
              <a:rPr lang="en-GB" dirty="0"/>
              <a:t>To centre align a paragraph the HTML code is:- &lt;p align="</a:t>
            </a:r>
            <a:r>
              <a:rPr lang="en-GB" dirty="0" err="1"/>
              <a:t>center</a:t>
            </a:r>
            <a:r>
              <a:rPr lang="en-GB" dirty="0"/>
              <a:t>"&gt; Text you want centred goes here &lt;/p&gt;</a:t>
            </a:r>
          </a:p>
          <a:p>
            <a:r>
              <a:rPr lang="en-GB" dirty="0" smtClean="0"/>
              <a:t/>
            </a:r>
            <a:br>
              <a:rPr lang="en-GB" dirty="0" smtClean="0"/>
            </a:br>
            <a:endParaRPr lang="en-US" dirty="0"/>
          </a:p>
        </p:txBody>
      </p:sp>
      <p:sp>
        <p:nvSpPr>
          <p:cNvPr id="11" name="Rectangle 10"/>
          <p:cNvSpPr/>
          <p:nvPr/>
        </p:nvSpPr>
        <p:spPr>
          <a:xfrm>
            <a:off x="428596" y="4714884"/>
            <a:ext cx="8143932" cy="1200329"/>
          </a:xfrm>
          <a:prstGeom prst="rect">
            <a:avLst/>
          </a:prstGeom>
        </p:spPr>
        <p:txBody>
          <a:bodyPr wrap="square">
            <a:spAutoFit/>
          </a:bodyPr>
          <a:lstStyle/>
          <a:p>
            <a:r>
              <a:rPr lang="en-GB" dirty="0"/>
              <a:t>This text has been justified to the right</a:t>
            </a:r>
          </a:p>
          <a:p>
            <a:r>
              <a:rPr lang="en-GB" b="1" dirty="0"/>
              <a:t>Right</a:t>
            </a:r>
          </a:p>
          <a:p>
            <a:r>
              <a:rPr lang="en-GB" dirty="0"/>
              <a:t>To justify a paragraph to the right the HTML code is:- &lt;p align="right"&gt; Text you want justified to the right &lt;/p</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42</TotalTime>
  <Words>1097</Words>
  <Application>Microsoft Office PowerPoint</Application>
  <PresentationFormat>On-screen Show (4:3)</PresentationFormat>
  <Paragraphs>200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Equity</vt:lpstr>
      <vt:lpstr>Basic HTML Tags </vt:lpstr>
      <vt:lpstr>Slide 2</vt:lpstr>
      <vt:lpstr>Slide 3</vt:lpstr>
      <vt:lpstr>Slide 4</vt:lpstr>
      <vt:lpstr>Slide 5</vt:lpstr>
      <vt:lpstr>Slide 6</vt:lpstr>
      <vt:lpstr>Slide 7</vt:lpstr>
      <vt:lpstr>Accent Marks </vt:lpstr>
      <vt:lpstr>Attributes </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HTML Tags </dc:title>
  <dc:creator>b</dc:creator>
  <cp:lastModifiedBy>b</cp:lastModifiedBy>
  <cp:revision>5</cp:revision>
  <dcterms:created xsi:type="dcterms:W3CDTF">2023-01-20T15:38:58Z</dcterms:created>
  <dcterms:modified xsi:type="dcterms:W3CDTF">2023-01-20T16:21:58Z</dcterms:modified>
</cp:coreProperties>
</file>