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2B91E3E-E1C6-4481-89BA-FC265FB84F4B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AAF23C0-972B-42F6-AC06-119E71459A5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B91E3E-E1C6-4481-89BA-FC265FB84F4B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AF23C0-972B-42F6-AC06-119E71459A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2B91E3E-E1C6-4481-89BA-FC265FB84F4B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AAF23C0-972B-42F6-AC06-119E71459A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B91E3E-E1C6-4481-89BA-FC265FB84F4B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AF23C0-972B-42F6-AC06-119E71459A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2B91E3E-E1C6-4481-89BA-FC265FB84F4B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AAF23C0-972B-42F6-AC06-119E71459A5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B91E3E-E1C6-4481-89BA-FC265FB84F4B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AF23C0-972B-42F6-AC06-119E71459A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B91E3E-E1C6-4481-89BA-FC265FB84F4B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AF23C0-972B-42F6-AC06-119E71459A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B91E3E-E1C6-4481-89BA-FC265FB84F4B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AF23C0-972B-42F6-AC06-119E71459A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2B91E3E-E1C6-4481-89BA-FC265FB84F4B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AF23C0-972B-42F6-AC06-119E71459A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B91E3E-E1C6-4481-89BA-FC265FB84F4B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AF23C0-972B-42F6-AC06-119E71459A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B91E3E-E1C6-4481-89BA-FC265FB84F4B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AF23C0-972B-42F6-AC06-119E71459A5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2B91E3E-E1C6-4481-89BA-FC265FB84F4B}" type="datetimeFigureOut">
              <a:rPr lang="en-IN" smtClean="0"/>
              <a:t>31-03-2016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AAF23C0-972B-42F6-AC06-119E71459A5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attern_%28sewing%29" TargetMode="External"/><Relationship Id="rId13" Type="http://schemas.openxmlformats.org/officeDocument/2006/relationships/hyperlink" Target="https://en.wikipedia.org/wiki/Management" TargetMode="External"/><Relationship Id="rId18" Type="http://schemas.openxmlformats.org/officeDocument/2006/relationships/hyperlink" Target="https://en.wikipedia.org/wiki/Research" TargetMode="External"/><Relationship Id="rId26" Type="http://schemas.openxmlformats.org/officeDocument/2006/relationships/hyperlink" Target="https://en.wikipedia.org/wiki/Design#cite_note-2" TargetMode="External"/><Relationship Id="rId3" Type="http://schemas.openxmlformats.org/officeDocument/2006/relationships/hyperlink" Target="https://en.wikipedia.org/wiki/Convention_%28norm%29" TargetMode="External"/><Relationship Id="rId21" Type="http://schemas.openxmlformats.org/officeDocument/2006/relationships/hyperlink" Target="https://en.wikipedia.org/wiki/Problem_solving" TargetMode="External"/><Relationship Id="rId7" Type="http://schemas.openxmlformats.org/officeDocument/2006/relationships/hyperlink" Target="https://en.wikipedia.org/wiki/Circuit_diagram" TargetMode="External"/><Relationship Id="rId12" Type="http://schemas.openxmlformats.org/officeDocument/2006/relationships/hyperlink" Target="https://en.wikipedia.org/wiki/Engineering" TargetMode="External"/><Relationship Id="rId17" Type="http://schemas.openxmlformats.org/officeDocument/2006/relationships/hyperlink" Target="https://en.wikipedia.org/wiki/Functionalism_%28architecture%29" TargetMode="External"/><Relationship Id="rId25" Type="http://schemas.openxmlformats.org/officeDocument/2006/relationships/hyperlink" Target="https://en.wikipedia.org/wiki/Corporate_identity" TargetMode="External"/><Relationship Id="rId2" Type="http://schemas.openxmlformats.org/officeDocument/2006/relationships/hyperlink" Target="https://en.wikipedia.org/wiki/Plan_%28drawing%29" TargetMode="External"/><Relationship Id="rId16" Type="http://schemas.openxmlformats.org/officeDocument/2006/relationships/hyperlink" Target="https://en.wikipedia.org/wiki/Aesthetic" TargetMode="External"/><Relationship Id="rId20" Type="http://schemas.openxmlformats.org/officeDocument/2006/relationships/hyperlink" Target="https://en.wikipedia.org/wiki/Physical_mod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usiness_process" TargetMode="External"/><Relationship Id="rId11" Type="http://schemas.openxmlformats.org/officeDocument/2006/relationships/hyperlink" Target="https://en.wikipedia.org/wiki/Pottery" TargetMode="External"/><Relationship Id="rId24" Type="http://schemas.openxmlformats.org/officeDocument/2006/relationships/hyperlink" Target="https://en.wikipedia.org/wiki/Skyscraper" TargetMode="External"/><Relationship Id="rId5" Type="http://schemas.openxmlformats.org/officeDocument/2006/relationships/hyperlink" Target="https://en.wikipedia.org/wiki/Engineering_drawing" TargetMode="External"/><Relationship Id="rId15" Type="http://schemas.openxmlformats.org/officeDocument/2006/relationships/hyperlink" Target="https://en.wikipedia.org/wiki/Graphic_design" TargetMode="External"/><Relationship Id="rId23" Type="http://schemas.openxmlformats.org/officeDocument/2006/relationships/hyperlink" Target="https://en.wikipedia.org/wiki/Graphical_user_interface" TargetMode="External"/><Relationship Id="rId10" Type="http://schemas.openxmlformats.org/officeDocument/2006/relationships/hyperlink" Target="https://en.wikipedia.org/wiki/Design#Design_disciplines" TargetMode="External"/><Relationship Id="rId19" Type="http://schemas.openxmlformats.org/officeDocument/2006/relationships/hyperlink" Target="https://en.wikipedia.org/wiki/Thought" TargetMode="External"/><Relationship Id="rId4" Type="http://schemas.openxmlformats.org/officeDocument/2006/relationships/hyperlink" Target="https://en.wikipedia.org/wiki/Blueprint" TargetMode="External"/><Relationship Id="rId9" Type="http://schemas.openxmlformats.org/officeDocument/2006/relationships/hyperlink" Target="https://en.wikipedia.org/wiki/Design#cite_note-1" TargetMode="External"/><Relationship Id="rId14" Type="http://schemas.openxmlformats.org/officeDocument/2006/relationships/hyperlink" Target="https://en.wikipedia.org/wiki/Cowboy_coding" TargetMode="External"/><Relationship Id="rId22" Type="http://schemas.openxmlformats.org/officeDocument/2006/relationships/hyperlink" Target="https://en.wikipedia.org/wiki/Cloth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Design gallery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Presented by </a:t>
            </a:r>
          </a:p>
          <a:p>
            <a:r>
              <a:rPr lang="en-IN" dirty="0" smtClean="0"/>
              <a:t>P.LAKSHMAN BABU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44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7239000" cy="4968552"/>
          </a:xfrm>
        </p:spPr>
      </p:pic>
    </p:spTree>
    <p:extLst>
      <p:ext uri="{BB962C8B-B14F-4D97-AF65-F5344CB8AC3E}">
        <p14:creationId xmlns:p14="http://schemas.microsoft.com/office/powerpoint/2010/main" val="232757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1800" b="1" dirty="0"/>
              <a:t>Design</a:t>
            </a:r>
            <a:r>
              <a:rPr lang="en-IN" sz="1800" dirty="0"/>
              <a:t> is the creation of a </a:t>
            </a:r>
            <a:r>
              <a:rPr lang="en-IN" sz="1800" dirty="0">
                <a:hlinkClick r:id="rId2" tooltip="Plan (drawing)"/>
              </a:rPr>
              <a:t>plan</a:t>
            </a:r>
            <a:r>
              <a:rPr lang="en-IN" sz="1800" dirty="0"/>
              <a:t> or </a:t>
            </a:r>
            <a:r>
              <a:rPr lang="en-IN" sz="1800" dirty="0">
                <a:hlinkClick r:id="rId3" tooltip="Convention (norm)"/>
              </a:rPr>
              <a:t>convention</a:t>
            </a:r>
            <a:r>
              <a:rPr lang="en-IN" sz="1800" dirty="0"/>
              <a:t> for the construction of an object or a system (as in </a:t>
            </a:r>
            <a:r>
              <a:rPr lang="en-IN" sz="1800" dirty="0">
                <a:hlinkClick r:id="rId4" tooltip="Blueprint"/>
              </a:rPr>
              <a:t>architectural blueprints</a:t>
            </a:r>
            <a:r>
              <a:rPr lang="en-IN" sz="1800" dirty="0"/>
              <a:t>, </a:t>
            </a:r>
            <a:r>
              <a:rPr lang="en-IN" sz="1800" dirty="0">
                <a:hlinkClick r:id="rId5" tooltip="Engineering drawing"/>
              </a:rPr>
              <a:t>engineering drawings</a:t>
            </a:r>
            <a:r>
              <a:rPr lang="en-IN" sz="1800" dirty="0"/>
              <a:t>, </a:t>
            </a:r>
            <a:r>
              <a:rPr lang="en-IN" sz="1800" dirty="0">
                <a:hlinkClick r:id="rId6" tooltip="Business process"/>
              </a:rPr>
              <a:t>business processes</a:t>
            </a:r>
            <a:r>
              <a:rPr lang="en-IN" sz="1800" dirty="0"/>
              <a:t>, </a:t>
            </a:r>
            <a:r>
              <a:rPr lang="en-IN" sz="1800" dirty="0">
                <a:hlinkClick r:id="rId7" tooltip="Circuit diagram"/>
              </a:rPr>
              <a:t>circuit diagrams</a:t>
            </a:r>
            <a:r>
              <a:rPr lang="en-IN" sz="1800" dirty="0"/>
              <a:t> and </a:t>
            </a:r>
            <a:r>
              <a:rPr lang="en-IN" sz="1800" dirty="0">
                <a:hlinkClick r:id="rId8" tooltip="Pattern (sewing)"/>
              </a:rPr>
              <a:t>sewing patterns</a:t>
            </a:r>
            <a:r>
              <a:rPr lang="en-IN" sz="1800" dirty="0"/>
              <a:t>).</a:t>
            </a:r>
            <a:r>
              <a:rPr lang="en-IN" sz="1800" baseline="30000" dirty="0">
                <a:hlinkClick r:id="rId9"/>
              </a:rPr>
              <a:t>[1]</a:t>
            </a:r>
            <a:r>
              <a:rPr lang="en-IN" sz="1800" dirty="0"/>
              <a:t> Design has different connotations in different fields (see </a:t>
            </a:r>
            <a:r>
              <a:rPr lang="en-IN" sz="1800" dirty="0">
                <a:hlinkClick r:id="rId10"/>
              </a:rPr>
              <a:t>design disciplines</a:t>
            </a:r>
            <a:r>
              <a:rPr lang="en-IN" sz="1800" dirty="0"/>
              <a:t> below). In some cases the direct construction of an object (as in </a:t>
            </a:r>
            <a:r>
              <a:rPr lang="en-IN" sz="1800" dirty="0">
                <a:hlinkClick r:id="rId11" tooltip="Pottery"/>
              </a:rPr>
              <a:t>pottery</a:t>
            </a:r>
            <a:r>
              <a:rPr lang="en-IN" sz="1800" dirty="0"/>
              <a:t>, </a:t>
            </a:r>
            <a:r>
              <a:rPr lang="en-IN" sz="1800" dirty="0">
                <a:hlinkClick r:id="rId12" tooltip="Engineering"/>
              </a:rPr>
              <a:t>engineering</a:t>
            </a:r>
            <a:r>
              <a:rPr lang="en-IN" sz="1800" dirty="0"/>
              <a:t>, </a:t>
            </a:r>
            <a:r>
              <a:rPr lang="en-IN" sz="1800" dirty="0">
                <a:hlinkClick r:id="rId13" tooltip="Management"/>
              </a:rPr>
              <a:t>management</a:t>
            </a:r>
            <a:r>
              <a:rPr lang="en-IN" sz="1800" dirty="0"/>
              <a:t>, </a:t>
            </a:r>
            <a:r>
              <a:rPr lang="en-IN" sz="1800" dirty="0">
                <a:hlinkClick r:id="rId14" tooltip="Cowboy coding"/>
              </a:rPr>
              <a:t>cowboy coding</a:t>
            </a:r>
            <a:r>
              <a:rPr lang="en-IN" sz="1800" dirty="0"/>
              <a:t> and </a:t>
            </a:r>
            <a:r>
              <a:rPr lang="en-IN" sz="1800" dirty="0">
                <a:hlinkClick r:id="rId15" tooltip="Graphic design"/>
              </a:rPr>
              <a:t>graphic design</a:t>
            </a:r>
            <a:r>
              <a:rPr lang="en-IN" sz="1800" dirty="0"/>
              <a:t>) is also considered to be design.</a:t>
            </a:r>
          </a:p>
          <a:p>
            <a:pPr algn="just"/>
            <a:r>
              <a:rPr lang="en-IN" sz="1800" dirty="0"/>
              <a:t>Designing often necessitates considering the </a:t>
            </a:r>
            <a:r>
              <a:rPr lang="en-IN" sz="1800" dirty="0">
                <a:hlinkClick r:id="rId16" tooltip="Aesthetic"/>
              </a:rPr>
              <a:t>aesthetic</a:t>
            </a:r>
            <a:r>
              <a:rPr lang="en-IN" sz="1800" dirty="0"/>
              <a:t>, </a:t>
            </a:r>
            <a:r>
              <a:rPr lang="en-IN" sz="1800" dirty="0">
                <a:hlinkClick r:id="rId17" tooltip="Functionalism (architecture)"/>
              </a:rPr>
              <a:t>functional</a:t>
            </a:r>
            <a:r>
              <a:rPr lang="en-IN" sz="1800" dirty="0"/>
              <a:t>, economic and </a:t>
            </a:r>
            <a:r>
              <a:rPr lang="en-IN" sz="1800" dirty="0" err="1"/>
              <a:t>sociopolitical</a:t>
            </a:r>
            <a:r>
              <a:rPr lang="en-IN" sz="1800" dirty="0"/>
              <a:t> dimensions of both the design object and design process. It may involve considerable </a:t>
            </a:r>
            <a:r>
              <a:rPr lang="en-IN" sz="1800" dirty="0">
                <a:hlinkClick r:id="rId18" tooltip="Research"/>
              </a:rPr>
              <a:t>research</a:t>
            </a:r>
            <a:r>
              <a:rPr lang="en-IN" sz="1800" dirty="0"/>
              <a:t>, </a:t>
            </a:r>
            <a:r>
              <a:rPr lang="en-IN" sz="1800" dirty="0">
                <a:hlinkClick r:id="rId19" tooltip="Thought"/>
              </a:rPr>
              <a:t>thought</a:t>
            </a:r>
            <a:r>
              <a:rPr lang="en-IN" sz="1800" dirty="0"/>
              <a:t>, </a:t>
            </a:r>
            <a:r>
              <a:rPr lang="en-IN" sz="1800" dirty="0" err="1">
                <a:hlinkClick r:id="rId20" tooltip="Physical model"/>
              </a:rPr>
              <a:t>modeling</a:t>
            </a:r>
            <a:r>
              <a:rPr lang="en-IN" sz="1800" dirty="0"/>
              <a:t>, interactive </a:t>
            </a:r>
            <a:r>
              <a:rPr lang="en-IN" sz="1800" dirty="0">
                <a:hlinkClick r:id="rId21" tooltip="Problem solving"/>
              </a:rPr>
              <a:t>adjustment</a:t>
            </a:r>
            <a:r>
              <a:rPr lang="en-IN" sz="1800" dirty="0"/>
              <a:t>, and re-design. Meanwhile, diverse kinds of objects may be designed, including </a:t>
            </a:r>
            <a:r>
              <a:rPr lang="en-IN" sz="1800" dirty="0">
                <a:hlinkClick r:id="rId22" tooltip="Clothing"/>
              </a:rPr>
              <a:t>clothing</a:t>
            </a:r>
            <a:r>
              <a:rPr lang="en-IN" sz="1800" dirty="0"/>
              <a:t>, </a:t>
            </a:r>
            <a:r>
              <a:rPr lang="en-IN" sz="1800" dirty="0">
                <a:hlinkClick r:id="rId23" tooltip="Graphical user interface"/>
              </a:rPr>
              <a:t>graphical user interfaces</a:t>
            </a:r>
            <a:r>
              <a:rPr lang="en-IN" sz="1800" dirty="0"/>
              <a:t>, </a:t>
            </a:r>
            <a:r>
              <a:rPr lang="en-IN" sz="1800" dirty="0">
                <a:hlinkClick r:id="rId24" tooltip="Skyscraper"/>
              </a:rPr>
              <a:t>skyscrapers</a:t>
            </a:r>
            <a:r>
              <a:rPr lang="en-IN" sz="1800" dirty="0"/>
              <a:t>, </a:t>
            </a:r>
            <a:r>
              <a:rPr lang="en-IN" sz="1800" dirty="0">
                <a:hlinkClick r:id="rId25" tooltip="Corporate identity"/>
              </a:rPr>
              <a:t>corporate identities</a:t>
            </a:r>
            <a:r>
              <a:rPr lang="en-IN" sz="1800" dirty="0"/>
              <a:t>, </a:t>
            </a:r>
            <a:r>
              <a:rPr lang="en-IN" sz="1800" dirty="0">
                <a:hlinkClick r:id="rId6" tooltip="Business process"/>
              </a:rPr>
              <a:t>business processes</a:t>
            </a:r>
            <a:r>
              <a:rPr lang="en-IN" sz="1800" dirty="0"/>
              <a:t> and even methods of designing.</a:t>
            </a:r>
            <a:r>
              <a:rPr lang="en-IN" sz="1800" baseline="30000" dirty="0">
                <a:hlinkClick r:id="rId26"/>
              </a:rPr>
              <a:t>[2]</a:t>
            </a:r>
            <a:endParaRPr lang="en-IN" sz="1800" dirty="0"/>
          </a:p>
          <a:p>
            <a:pPr algn="just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9989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</TotalTime>
  <Words>161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Opulent</vt:lpstr>
      <vt:lpstr>Design gallery</vt:lpstr>
      <vt:lpstr>DESIGN</vt:lpstr>
      <vt:lpstr>ABOUT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gallery</dc:title>
  <dc:creator>admin</dc:creator>
  <cp:lastModifiedBy>admin</cp:lastModifiedBy>
  <cp:revision>1</cp:revision>
  <dcterms:created xsi:type="dcterms:W3CDTF">2016-03-31T09:55:23Z</dcterms:created>
  <dcterms:modified xsi:type="dcterms:W3CDTF">2016-03-31T10:02:25Z</dcterms:modified>
</cp:coreProperties>
</file>