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68" r:id="rId3"/>
    <p:sldId id="257" r:id="rId4"/>
    <p:sldId id="259" r:id="rId5"/>
    <p:sldId id="260" r:id="rId6"/>
    <p:sldId id="276" r:id="rId7"/>
    <p:sldId id="277" r:id="rId8"/>
    <p:sldId id="278" r:id="rId9"/>
    <p:sldId id="261" r:id="rId10"/>
    <p:sldId id="274" r:id="rId11"/>
    <p:sldId id="269" r:id="rId12"/>
    <p:sldId id="272" r:id="rId13"/>
    <p:sldId id="267" r:id="rId14"/>
    <p:sldId id="263" r:id="rId15"/>
    <p:sldId id="264" r:id="rId16"/>
    <p:sldId id="265" r:id="rId17"/>
    <p:sldId id="266" r:id="rId18"/>
    <p:sldId id="275" r:id="rId19"/>
    <p:sldId id="273" r:id="rId20"/>
    <p:sldId id="270" r:id="rId21"/>
    <p:sldId id="279" r:id="rId22"/>
    <p:sldId id="280" r:id="rId23"/>
    <p:sldId id="281" r:id="rId24"/>
    <p:sldId id="282" r:id="rId25"/>
  </p:sldIdLst>
  <p:sldSz cx="21599525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B5"/>
    <a:srgbClr val="3840EA"/>
    <a:srgbClr val="F7A51E"/>
    <a:srgbClr val="0C0C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94716"/>
  </p:normalViewPr>
  <p:slideViewPr>
    <p:cSldViewPr snapToGrid="0" snapToObjects="1">
      <p:cViewPr>
        <p:scale>
          <a:sx n="77" d="100"/>
          <a:sy n="77" d="100"/>
        </p:scale>
        <p:origin x="416" y="-2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AC73B-183C-1941-B767-599B25F7B76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20855-B1B4-634B-91F2-4BAC0553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896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796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692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589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489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385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281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179" algn="l" defTabSz="1727796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20855-B1B4-634B-91F2-4BAC05532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124164"/>
            <a:ext cx="18359596" cy="877332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3235822"/>
            <a:ext cx="16199644" cy="608415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341665"/>
            <a:ext cx="4657398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341665"/>
            <a:ext cx="13702199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6282501"/>
            <a:ext cx="18629590" cy="1048248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6864157"/>
            <a:ext cx="18629590" cy="5512493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6708326"/>
            <a:ext cx="9179798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6708326"/>
            <a:ext cx="9179798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41671"/>
            <a:ext cx="18629590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6177496"/>
            <a:ext cx="9137610" cy="302749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9204991"/>
            <a:ext cx="9137610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6177496"/>
            <a:ext cx="9182611" cy="302749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9204991"/>
            <a:ext cx="9182611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79998"/>
            <a:ext cx="6966409" cy="587999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628335"/>
            <a:ext cx="10934760" cy="1790831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7559993"/>
            <a:ext cx="6966409" cy="1400582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79998"/>
            <a:ext cx="6966409" cy="587999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628335"/>
            <a:ext cx="10934760" cy="1790831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7559993"/>
            <a:ext cx="6966409" cy="1400582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341671"/>
            <a:ext cx="18629590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6708326"/>
            <a:ext cx="18629590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3356649"/>
            <a:ext cx="48598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4340-ED70-5C4B-95D5-1678428FFC52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3356649"/>
            <a:ext cx="728984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3356649"/>
            <a:ext cx="48598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DFAA-028B-5F41-828A-0331A86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50B1B-0C84-D840-B3C2-ED4B2F170A28}"/>
              </a:ext>
            </a:extLst>
          </p:cNvPr>
          <p:cNvSpPr txBox="1"/>
          <p:nvPr/>
        </p:nvSpPr>
        <p:spPr>
          <a:xfrm>
            <a:off x="9913881" y="9642357"/>
            <a:ext cx="1771767" cy="49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11" dirty="0"/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4247A-C1A4-E346-A026-05BD6075DC6B}"/>
              </a:ext>
            </a:extLst>
          </p:cNvPr>
          <p:cNvSpPr txBox="1"/>
          <p:nvPr/>
        </p:nvSpPr>
        <p:spPr>
          <a:xfrm>
            <a:off x="9623479" y="15421066"/>
            <a:ext cx="2352567" cy="96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90" dirty="0"/>
              <a:t>K RAVI KUMAR REDDY</a:t>
            </a:r>
          </a:p>
          <a:p>
            <a:pPr algn="ctr"/>
            <a:r>
              <a:rPr lang="en-US" sz="1890" dirty="0"/>
              <a:t>2020MT13010</a:t>
            </a:r>
          </a:p>
          <a:p>
            <a:pPr algn="ctr"/>
            <a:r>
              <a:rPr lang="en-US" sz="1890" dirty="0"/>
              <a:t>SSZG653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31040-02CF-B944-988C-22810DAA01BF}"/>
              </a:ext>
            </a:extLst>
          </p:cNvPr>
          <p:cNvSpPr txBox="1"/>
          <p:nvPr/>
        </p:nvSpPr>
        <p:spPr>
          <a:xfrm>
            <a:off x="6237552" y="10604941"/>
            <a:ext cx="9124421" cy="10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378" dirty="0">
                <a:solidFill>
                  <a:srgbClr val="002060"/>
                </a:solidFill>
              </a:rPr>
              <a:t>SOFTWARE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1DB31-F5FE-D743-AF21-1388D02C0624}"/>
              </a:ext>
            </a:extLst>
          </p:cNvPr>
          <p:cNvSpPr txBox="1"/>
          <p:nvPr/>
        </p:nvSpPr>
        <p:spPr>
          <a:xfrm>
            <a:off x="9496523" y="12646543"/>
            <a:ext cx="2606484" cy="1909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62" dirty="0"/>
              <a:t>Applications Opted</a:t>
            </a:r>
          </a:p>
          <a:p>
            <a:pPr algn="ctr"/>
            <a:r>
              <a:rPr lang="en-US" sz="2362" dirty="0">
                <a:solidFill>
                  <a:srgbClr val="0070C0"/>
                </a:solidFill>
              </a:rPr>
              <a:t>LinkedIn</a:t>
            </a:r>
          </a:p>
          <a:p>
            <a:pPr algn="ctr"/>
            <a:r>
              <a:rPr lang="en-US" sz="2362" dirty="0">
                <a:solidFill>
                  <a:schemeClr val="accent2"/>
                </a:solidFill>
              </a:rPr>
              <a:t>Amazon</a:t>
            </a:r>
          </a:p>
          <a:p>
            <a:pPr algn="ctr"/>
            <a:endParaRPr lang="en-US" sz="2362" dirty="0"/>
          </a:p>
          <a:p>
            <a:pPr algn="ctr"/>
            <a:endParaRPr lang="en-US" sz="2362" dirty="0"/>
          </a:p>
        </p:txBody>
      </p:sp>
    </p:spTree>
    <p:extLst>
      <p:ext uri="{BB962C8B-B14F-4D97-AF65-F5344CB8AC3E}">
        <p14:creationId xmlns:p14="http://schemas.microsoft.com/office/powerpoint/2010/main" val="329280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8848498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8717706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7642740" y="9484271"/>
            <a:ext cx="6532879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PIPES &amp; FILTER FLOW – ‘ADD CONNECTION’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F373AC-4086-A141-A4CB-F1C3C277E1D3}"/>
              </a:ext>
            </a:extLst>
          </p:cNvPr>
          <p:cNvSpPr/>
          <p:nvPr/>
        </p:nvSpPr>
        <p:spPr>
          <a:xfrm>
            <a:off x="4057358" y="11900742"/>
            <a:ext cx="1918447" cy="69924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clicks ‘Add Connection’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97355A-563F-8649-A145-7C1D9126D289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5975803" y="12250364"/>
            <a:ext cx="7077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830902F-3322-074A-9EDB-3E147D253BE3}"/>
              </a:ext>
            </a:extLst>
          </p:cNvPr>
          <p:cNvSpPr/>
          <p:nvPr/>
        </p:nvSpPr>
        <p:spPr>
          <a:xfrm>
            <a:off x="6683517" y="11900742"/>
            <a:ext cx="1918447" cy="69924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Graph Mapping Service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3B582B0-714F-CF4B-9E37-64C6AF752631}"/>
              </a:ext>
            </a:extLst>
          </p:cNvPr>
          <p:cNvSpPr/>
          <p:nvPr/>
        </p:nvSpPr>
        <p:spPr>
          <a:xfrm>
            <a:off x="9362118" y="11900742"/>
            <a:ext cx="1918447" cy="69924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User’s Graph Cluster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4AD2C-0E1A-C14C-B26A-41C800FA351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8601962" y="12250364"/>
            <a:ext cx="76015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7D58B5-1BFF-754C-9148-67EA83D013DB}"/>
              </a:ext>
            </a:extLst>
          </p:cNvPr>
          <p:cNvSpPr/>
          <p:nvPr/>
        </p:nvSpPr>
        <p:spPr>
          <a:xfrm>
            <a:off x="12129803" y="11201493"/>
            <a:ext cx="2299218" cy="956306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Able to create an edge between user’s and connection’s vertices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91DE1-2D6B-F344-946A-0F7A7D6B8C02}"/>
              </a:ext>
            </a:extLst>
          </p:cNvPr>
          <p:cNvSpPr/>
          <p:nvPr/>
        </p:nvSpPr>
        <p:spPr>
          <a:xfrm>
            <a:off x="12129803" y="12507428"/>
            <a:ext cx="2299218" cy="101141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Unble</a:t>
            </a:r>
            <a:r>
              <a:rPr lang="en-US" sz="1600" dirty="0"/>
              <a:t> to create an edge between user’s and connection’s vertices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58604A-CDE1-4A4D-A7CF-B4ECC71FAFDB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11280563" y="11679646"/>
            <a:ext cx="849240" cy="57071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C0DCE0-54C9-7D42-9C06-FB3BAF17B586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11280563" y="12250366"/>
            <a:ext cx="849240" cy="762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1C9900-BBEE-8B47-82C5-B37AFB09FFBE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14429023" y="11679648"/>
            <a:ext cx="774345" cy="1588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58F51BB-622A-B744-A4CD-7530B2C2869B}"/>
              </a:ext>
            </a:extLst>
          </p:cNvPr>
          <p:cNvSpPr/>
          <p:nvPr/>
        </p:nvSpPr>
        <p:spPr>
          <a:xfrm>
            <a:off x="15203368" y="11345907"/>
            <a:ext cx="1918447" cy="69924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Render Success Message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B3BB326-4DE1-CF4D-B2F7-E46ED42768C7}"/>
              </a:ext>
            </a:extLst>
          </p:cNvPr>
          <p:cNvSpPr/>
          <p:nvPr/>
        </p:nvSpPr>
        <p:spPr>
          <a:xfrm>
            <a:off x="15203369" y="12663512"/>
            <a:ext cx="1918447" cy="69924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Render Failure Message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B6EC11-6CB8-0F41-8006-5E9C49AC3BC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 flipV="1">
            <a:off x="14429021" y="13013136"/>
            <a:ext cx="774346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F3F53D-4013-6940-9569-A8E1BFA2ACF1}"/>
              </a:ext>
            </a:extLst>
          </p:cNvPr>
          <p:cNvCxnSpPr>
            <a:cxnSpLocks/>
          </p:cNvCxnSpPr>
          <p:nvPr/>
        </p:nvCxnSpPr>
        <p:spPr>
          <a:xfrm>
            <a:off x="4057358" y="15003558"/>
            <a:ext cx="135706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BC9581-BE67-774C-BEC9-CAA4C44AD4FD}"/>
              </a:ext>
            </a:extLst>
          </p:cNvPr>
          <p:cNvSpPr txBox="1"/>
          <p:nvPr/>
        </p:nvSpPr>
        <p:spPr>
          <a:xfrm>
            <a:off x="5592663" y="1481889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7DDC9D-A508-7343-AFAC-C974495C4BE3}"/>
              </a:ext>
            </a:extLst>
          </p:cNvPr>
          <p:cNvSpPr/>
          <p:nvPr/>
        </p:nvSpPr>
        <p:spPr>
          <a:xfrm>
            <a:off x="5887076" y="1199136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5A977E-ED00-5E40-BDCB-21CBAEEB451C}"/>
              </a:ext>
            </a:extLst>
          </p:cNvPr>
          <p:cNvSpPr/>
          <p:nvPr/>
        </p:nvSpPr>
        <p:spPr>
          <a:xfrm>
            <a:off x="5869357" y="1231760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33805E-B3E5-D043-9820-8C3029878C83}"/>
              </a:ext>
            </a:extLst>
          </p:cNvPr>
          <p:cNvSpPr/>
          <p:nvPr/>
        </p:nvSpPr>
        <p:spPr>
          <a:xfrm>
            <a:off x="8530595" y="1200878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EC47E9-A9B0-2149-908F-BE74A771F0DE}"/>
              </a:ext>
            </a:extLst>
          </p:cNvPr>
          <p:cNvSpPr/>
          <p:nvPr/>
        </p:nvSpPr>
        <p:spPr>
          <a:xfrm>
            <a:off x="8512876" y="1233501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9937E3-6182-4E4B-A6DC-C82085ED71CD}"/>
              </a:ext>
            </a:extLst>
          </p:cNvPr>
          <p:cNvSpPr/>
          <p:nvPr/>
        </p:nvSpPr>
        <p:spPr>
          <a:xfrm>
            <a:off x="11148211" y="1199836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4DDF19-ACAE-3F41-BE0E-31A8A8138BC0}"/>
              </a:ext>
            </a:extLst>
          </p:cNvPr>
          <p:cNvSpPr/>
          <p:nvPr/>
        </p:nvSpPr>
        <p:spPr>
          <a:xfrm>
            <a:off x="11130492" y="1232459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1E5462-DA91-D34E-A403-CC3BA1FF891A}"/>
              </a:ext>
            </a:extLst>
          </p:cNvPr>
          <p:cNvSpPr/>
          <p:nvPr/>
        </p:nvSpPr>
        <p:spPr>
          <a:xfrm>
            <a:off x="14340294" y="11429041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83BC366-A26B-6A4C-BA75-E38B83864ACE}"/>
              </a:ext>
            </a:extLst>
          </p:cNvPr>
          <p:cNvSpPr/>
          <p:nvPr/>
        </p:nvSpPr>
        <p:spPr>
          <a:xfrm>
            <a:off x="14322575" y="11755277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F392CB-1440-A546-B292-F2211595BC9B}"/>
              </a:ext>
            </a:extLst>
          </p:cNvPr>
          <p:cNvSpPr/>
          <p:nvPr/>
        </p:nvSpPr>
        <p:spPr>
          <a:xfrm>
            <a:off x="14358013" y="1277753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5D804B-E566-504B-A1BC-42B4793FF751}"/>
              </a:ext>
            </a:extLst>
          </p:cNvPr>
          <p:cNvSpPr/>
          <p:nvPr/>
        </p:nvSpPr>
        <p:spPr>
          <a:xfrm>
            <a:off x="14340294" y="1310376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8FCBD1-0087-DC4A-BF3F-7614091632E4}"/>
              </a:ext>
            </a:extLst>
          </p:cNvPr>
          <p:cNvSpPr/>
          <p:nvPr/>
        </p:nvSpPr>
        <p:spPr>
          <a:xfrm>
            <a:off x="17033086" y="11482829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5F1F69-91B4-8746-9C47-B9B25C4A9F46}"/>
              </a:ext>
            </a:extLst>
          </p:cNvPr>
          <p:cNvSpPr/>
          <p:nvPr/>
        </p:nvSpPr>
        <p:spPr>
          <a:xfrm>
            <a:off x="17015367" y="11809065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05F1FC-0D8E-9248-BB41-C8E08BCAAFFD}"/>
              </a:ext>
            </a:extLst>
          </p:cNvPr>
          <p:cNvSpPr/>
          <p:nvPr/>
        </p:nvSpPr>
        <p:spPr>
          <a:xfrm>
            <a:off x="17050805" y="1277753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AF4E84-DB0F-5D4C-8573-97D09F981010}"/>
              </a:ext>
            </a:extLst>
          </p:cNvPr>
          <p:cNvSpPr/>
          <p:nvPr/>
        </p:nvSpPr>
        <p:spPr>
          <a:xfrm>
            <a:off x="17033086" y="1310376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E1282BC-0F23-B745-986D-148A82DD576A}"/>
              </a:ext>
            </a:extLst>
          </p:cNvPr>
          <p:cNvSpPr/>
          <p:nvPr/>
        </p:nvSpPr>
        <p:spPr>
          <a:xfrm>
            <a:off x="3959866" y="15516783"/>
            <a:ext cx="1454553" cy="528598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C8AC26-2761-6049-85A6-7804527B4973}"/>
              </a:ext>
            </a:extLst>
          </p:cNvPr>
          <p:cNvSpPr/>
          <p:nvPr/>
        </p:nvSpPr>
        <p:spPr>
          <a:xfrm>
            <a:off x="5307971" y="1558656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D7B8E9-4C48-E041-99C1-BDD46CB51F95}"/>
              </a:ext>
            </a:extLst>
          </p:cNvPr>
          <p:cNvSpPr/>
          <p:nvPr/>
        </p:nvSpPr>
        <p:spPr>
          <a:xfrm>
            <a:off x="5290252" y="1591280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E60FAB-9B0C-8743-8E12-55E78F3BC98A}"/>
              </a:ext>
            </a:extLst>
          </p:cNvPr>
          <p:cNvSpPr txBox="1"/>
          <p:nvPr/>
        </p:nvSpPr>
        <p:spPr>
          <a:xfrm>
            <a:off x="5592663" y="15586565"/>
            <a:ext cx="65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7704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8779676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8648884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8035441" y="9414399"/>
            <a:ext cx="5765746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3-TIER CLIENT-SERVER ARCHITECTURE</a:t>
            </a: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84A03245-5BAB-B245-B546-4A8AA916AD14}"/>
              </a:ext>
            </a:extLst>
          </p:cNvPr>
          <p:cNvGrpSpPr/>
          <p:nvPr/>
        </p:nvGrpSpPr>
        <p:grpSpPr>
          <a:xfrm>
            <a:off x="8848684" y="10619453"/>
            <a:ext cx="4803832" cy="3617764"/>
            <a:chOff x="8151172" y="2032785"/>
            <a:chExt cx="4851823" cy="40328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C923C99-7D57-8C4B-833B-768877E49D34}"/>
                </a:ext>
              </a:extLst>
            </p:cNvPr>
            <p:cNvGrpSpPr/>
            <p:nvPr/>
          </p:nvGrpSpPr>
          <p:grpSpPr>
            <a:xfrm>
              <a:off x="8151172" y="2032785"/>
              <a:ext cx="4851823" cy="4032833"/>
              <a:chOff x="5639443" y="1757975"/>
              <a:chExt cx="4851823" cy="403283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8D25F2-45C2-3F4D-AE69-8E024BE26036}"/>
                  </a:ext>
                </a:extLst>
              </p:cNvPr>
              <p:cNvSpPr txBox="1"/>
              <p:nvPr/>
            </p:nvSpPr>
            <p:spPr>
              <a:xfrm>
                <a:off x="8268756" y="5499183"/>
                <a:ext cx="2222510" cy="29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4EA1CD8-4E74-D149-B4FC-11AE6AC33F5B}"/>
                  </a:ext>
                </a:extLst>
              </p:cNvPr>
              <p:cNvSpPr/>
              <p:nvPr/>
            </p:nvSpPr>
            <p:spPr>
              <a:xfrm>
                <a:off x="8506797" y="2499414"/>
                <a:ext cx="1140123" cy="528606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Authentication Service</a:t>
                </a:r>
                <a:endParaRPr lang="en-US" sz="12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E38C83-F06C-654A-BBD5-8A5C3671808C}"/>
                  </a:ext>
                </a:extLst>
              </p:cNvPr>
              <p:cNvSpPr/>
              <p:nvPr/>
            </p:nvSpPr>
            <p:spPr>
              <a:xfrm>
                <a:off x="8506794" y="3691250"/>
                <a:ext cx="1140123" cy="528607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Profile Management</a:t>
                </a:r>
                <a:endParaRPr lang="en-US" sz="12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5C70DF-28CE-DE45-BB8D-F14403134006}"/>
                  </a:ext>
                </a:extLst>
              </p:cNvPr>
              <p:cNvSpPr/>
              <p:nvPr/>
            </p:nvSpPr>
            <p:spPr>
              <a:xfrm>
                <a:off x="8506794" y="4880802"/>
                <a:ext cx="1140119" cy="528606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Network Connections</a:t>
                </a:r>
                <a:endParaRPr lang="en-US" sz="12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D443CAD-CD23-2E4D-A468-40A00ED98A77}"/>
                  </a:ext>
                </a:extLst>
              </p:cNvPr>
              <p:cNvSpPr/>
              <p:nvPr/>
            </p:nvSpPr>
            <p:spPr>
              <a:xfrm>
                <a:off x="8506794" y="4286026"/>
                <a:ext cx="1140123" cy="528607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Messaging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23B180-C256-184F-8CFE-909401DF50DB}"/>
                  </a:ext>
                </a:extLst>
              </p:cNvPr>
              <p:cNvSpPr/>
              <p:nvPr/>
            </p:nvSpPr>
            <p:spPr>
              <a:xfrm>
                <a:off x="8506794" y="1904702"/>
                <a:ext cx="1140123" cy="528606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Jobs</a:t>
                </a:r>
                <a:endParaRPr lang="en-US" sz="12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007AF2-7409-C744-B485-D5B8121C800D}"/>
                  </a:ext>
                </a:extLst>
              </p:cNvPr>
              <p:cNvSpPr/>
              <p:nvPr/>
            </p:nvSpPr>
            <p:spPr>
              <a:xfrm>
                <a:off x="8506794" y="3095364"/>
                <a:ext cx="1140123" cy="528606"/>
              </a:xfrm>
              <a:prstGeom prst="rect">
                <a:avLst/>
              </a:prstGeom>
              <a:solidFill>
                <a:srgbClr val="0074B5"/>
              </a:solidFill>
              <a:ln>
                <a:solidFill>
                  <a:srgbClr val="0074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Messaging</a:t>
                </a:r>
                <a:endParaRPr lang="en-US" sz="12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7EBC5-C680-BA48-9278-425B60FBC6B9}"/>
                  </a:ext>
                </a:extLst>
              </p:cNvPr>
              <p:cNvSpPr/>
              <p:nvPr/>
            </p:nvSpPr>
            <p:spPr>
              <a:xfrm>
                <a:off x="5639443" y="1757975"/>
                <a:ext cx="4467391" cy="397251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07D44A-5BC2-7241-8F0A-2164E1A862CD}"/>
                </a:ext>
              </a:extLst>
            </p:cNvPr>
            <p:cNvCxnSpPr>
              <a:cxnSpLocks/>
              <a:stCxn id="117" idx="3"/>
              <a:endCxn id="34" idx="1"/>
            </p:cNvCxnSpPr>
            <p:nvPr/>
          </p:nvCxnSpPr>
          <p:spPr>
            <a:xfrm flipV="1">
              <a:off x="10155792" y="2443815"/>
              <a:ext cx="862731" cy="1113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A55A20-64AD-734A-B525-28C2EB176072}"/>
                </a:ext>
              </a:extLst>
            </p:cNvPr>
            <p:cNvCxnSpPr>
              <a:cxnSpLocks/>
              <a:stCxn id="117" idx="3"/>
              <a:endCxn id="29" idx="1"/>
            </p:cNvCxnSpPr>
            <p:nvPr/>
          </p:nvCxnSpPr>
          <p:spPr>
            <a:xfrm flipV="1">
              <a:off x="10155792" y="3038528"/>
              <a:ext cx="862734" cy="51901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920DC2-FCE7-264C-891F-AB65F1F624F5}"/>
                </a:ext>
              </a:extLst>
            </p:cNvPr>
            <p:cNvCxnSpPr>
              <a:cxnSpLocks/>
              <a:stCxn id="117" idx="3"/>
              <a:endCxn id="35" idx="1"/>
            </p:cNvCxnSpPr>
            <p:nvPr/>
          </p:nvCxnSpPr>
          <p:spPr>
            <a:xfrm>
              <a:off x="10155792" y="3557537"/>
              <a:ext cx="862731" cy="769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DCACF48-3567-3F4A-9C0E-4F9A37594E14}"/>
                </a:ext>
              </a:extLst>
            </p:cNvPr>
            <p:cNvCxnSpPr>
              <a:cxnSpLocks/>
              <a:stCxn id="117" idx="3"/>
              <a:endCxn id="31" idx="1"/>
            </p:cNvCxnSpPr>
            <p:nvPr/>
          </p:nvCxnSpPr>
          <p:spPr>
            <a:xfrm>
              <a:off x="10155792" y="3557537"/>
              <a:ext cx="862731" cy="672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AA42C7-71C9-7346-900F-2E791DBA8C5B}"/>
                </a:ext>
              </a:extLst>
            </p:cNvPr>
            <p:cNvCxnSpPr>
              <a:cxnSpLocks/>
              <a:stCxn id="117" idx="3"/>
              <a:endCxn id="33" idx="1"/>
            </p:cNvCxnSpPr>
            <p:nvPr/>
          </p:nvCxnSpPr>
          <p:spPr>
            <a:xfrm>
              <a:off x="10155792" y="3557537"/>
              <a:ext cx="862731" cy="12676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4AC352-C30A-E24A-B918-6AEA950FFE93}"/>
                </a:ext>
              </a:extLst>
            </p:cNvPr>
            <p:cNvCxnSpPr>
              <a:cxnSpLocks/>
              <a:stCxn id="117" idx="3"/>
              <a:endCxn id="32" idx="1"/>
            </p:cNvCxnSpPr>
            <p:nvPr/>
          </p:nvCxnSpPr>
          <p:spPr>
            <a:xfrm>
              <a:off x="10155792" y="3557537"/>
              <a:ext cx="862731" cy="18623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Can 106">
            <a:extLst>
              <a:ext uri="{FF2B5EF4-FFF2-40B4-BE49-F238E27FC236}">
                <a16:creationId xmlns:a16="http://schemas.microsoft.com/office/drawing/2014/main" id="{D8ACA398-AFF0-A74F-B955-DFD496F0350A}"/>
              </a:ext>
            </a:extLst>
          </p:cNvPr>
          <p:cNvSpPr/>
          <p:nvPr/>
        </p:nvSpPr>
        <p:spPr>
          <a:xfrm>
            <a:off x="14993780" y="11821218"/>
            <a:ext cx="1328870" cy="112382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C2FFB1C-F242-464D-98E2-F768A01A3A89}"/>
              </a:ext>
            </a:extLst>
          </p:cNvPr>
          <p:cNvCxnSpPr>
            <a:cxnSpLocks/>
            <a:stCxn id="36" idx="3"/>
            <a:endCxn id="107" idx="2"/>
          </p:cNvCxnSpPr>
          <p:nvPr/>
        </p:nvCxnSpPr>
        <p:spPr>
          <a:xfrm flipV="1">
            <a:off x="13271889" y="12383130"/>
            <a:ext cx="1721893" cy="181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E409A4-6AB5-9C48-AE77-5C8243CD50A3}"/>
              </a:ext>
            </a:extLst>
          </p:cNvPr>
          <p:cNvGrpSpPr/>
          <p:nvPr/>
        </p:nvGrpSpPr>
        <p:grpSpPr>
          <a:xfrm>
            <a:off x="6605746" y="10776552"/>
            <a:ext cx="1554480" cy="2916035"/>
            <a:chOff x="3006089" y="2676333"/>
            <a:chExt cx="1554480" cy="2916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A2F8CF-DAF8-9B48-B3A3-5075F58288DB}"/>
                </a:ext>
              </a:extLst>
            </p:cNvPr>
            <p:cNvGrpSpPr/>
            <p:nvPr/>
          </p:nvGrpSpPr>
          <p:grpSpPr>
            <a:xfrm>
              <a:off x="3006089" y="2676333"/>
              <a:ext cx="1554480" cy="2421447"/>
              <a:chOff x="2830999" y="2538492"/>
              <a:chExt cx="1701040" cy="98291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438919-1EAB-694F-89E1-D2F9642D9D5A}"/>
                  </a:ext>
                </a:extLst>
              </p:cNvPr>
              <p:cNvSpPr/>
              <p:nvPr/>
            </p:nvSpPr>
            <p:spPr>
              <a:xfrm>
                <a:off x="2830999" y="2538492"/>
                <a:ext cx="1701040" cy="982917"/>
              </a:xfrm>
              <a:prstGeom prst="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0A35AA-C143-1548-A996-15907790CA5A}"/>
                  </a:ext>
                </a:extLst>
              </p:cNvPr>
              <p:cNvSpPr/>
              <p:nvPr/>
            </p:nvSpPr>
            <p:spPr>
              <a:xfrm>
                <a:off x="3093425" y="2612568"/>
                <a:ext cx="1182044" cy="21529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Website</a:t>
                </a:r>
                <a:endParaRPr lang="en-US" sz="1200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B49B1E-A136-064F-A87E-779113641283}"/>
                  </a:ext>
                </a:extLst>
              </p:cNvPr>
              <p:cNvSpPr/>
              <p:nvPr/>
            </p:nvSpPr>
            <p:spPr>
              <a:xfrm>
                <a:off x="3092171" y="2932322"/>
                <a:ext cx="1164018" cy="2139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Android App</a:t>
                </a:r>
                <a:endParaRPr lang="en-US" sz="1200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229744-20AD-D143-8F8F-EF33258554CD}"/>
                  </a:ext>
                </a:extLst>
              </p:cNvPr>
              <p:cNvSpPr/>
              <p:nvPr/>
            </p:nvSpPr>
            <p:spPr>
              <a:xfrm>
                <a:off x="3083784" y="3204800"/>
                <a:ext cx="1182044" cy="2139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iOS App</a:t>
                </a:r>
                <a:endParaRPr lang="en-US" sz="1200" b="1" dirty="0"/>
              </a:p>
            </p:txBody>
          </p: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23EE4215-C026-924F-85B3-97BA2797DE4A}"/>
                </a:ext>
              </a:extLst>
            </p:cNvPr>
            <p:cNvSpPr txBox="1"/>
            <p:nvPr/>
          </p:nvSpPr>
          <p:spPr>
            <a:xfrm>
              <a:off x="3215917" y="5223036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Tier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0745D0-FDF7-2649-A3D4-775770DB9303}"/>
              </a:ext>
            </a:extLst>
          </p:cNvPr>
          <p:cNvSpPr/>
          <p:nvPr/>
        </p:nvSpPr>
        <p:spPr>
          <a:xfrm>
            <a:off x="9580450" y="11408438"/>
            <a:ext cx="1253026" cy="1157672"/>
          </a:xfrm>
          <a:prstGeom prst="rect">
            <a:avLst/>
          </a:prstGeom>
          <a:solidFill>
            <a:srgbClr val="0074B5"/>
          </a:solidFill>
          <a:ln>
            <a:solidFill>
              <a:srgbClr val="0074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 Server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BF07A40-906B-B348-8CAF-BFBB512F7156}"/>
              </a:ext>
            </a:extLst>
          </p:cNvPr>
          <p:cNvCxnSpPr>
            <a:cxnSpLocks/>
            <a:stCxn id="2" idx="3"/>
            <a:endCxn id="117" idx="1"/>
          </p:cNvCxnSpPr>
          <p:nvPr/>
        </p:nvCxnSpPr>
        <p:spPr>
          <a:xfrm flipV="1">
            <a:off x="8160227" y="11987276"/>
            <a:ext cx="142022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C308C76-A964-4042-82A7-B7AA81A6DD66}"/>
              </a:ext>
            </a:extLst>
          </p:cNvPr>
          <p:cNvSpPr txBox="1"/>
          <p:nvPr/>
        </p:nvSpPr>
        <p:spPr>
          <a:xfrm>
            <a:off x="8475291" y="12003841"/>
            <a:ext cx="6497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{REST}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D287209-0059-DF46-9121-A6F918E4932E}"/>
              </a:ext>
            </a:extLst>
          </p:cNvPr>
          <p:cNvSpPr txBox="1"/>
          <p:nvPr/>
        </p:nvSpPr>
        <p:spPr>
          <a:xfrm>
            <a:off x="13801189" y="12438205"/>
            <a:ext cx="7816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{Venice}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A84741-1210-004B-AA9F-5ED2AAB6055A}"/>
              </a:ext>
            </a:extLst>
          </p:cNvPr>
          <p:cNvSpPr txBox="1"/>
          <p:nvPr/>
        </p:nvSpPr>
        <p:spPr>
          <a:xfrm>
            <a:off x="10369522" y="1425870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Tier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19C924-A7B0-1F4D-8AA5-096C7FB8ECDA}"/>
              </a:ext>
            </a:extLst>
          </p:cNvPr>
          <p:cNvSpPr txBox="1"/>
          <p:nvPr/>
        </p:nvSpPr>
        <p:spPr>
          <a:xfrm>
            <a:off x="14919629" y="1305154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Tier</a:t>
            </a:r>
          </a:p>
        </p:txBody>
      </p:sp>
    </p:spTree>
    <p:extLst>
      <p:ext uri="{BB962C8B-B14F-4D97-AF65-F5344CB8AC3E}">
        <p14:creationId xmlns:p14="http://schemas.microsoft.com/office/powerpoint/2010/main" val="26350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8823671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8692879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8421322" y="9433841"/>
            <a:ext cx="4756880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MICRO KERNEL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A2F8CF-DAF8-9B48-B3A3-5075F58288DB}"/>
              </a:ext>
            </a:extLst>
          </p:cNvPr>
          <p:cNvGrpSpPr/>
          <p:nvPr/>
        </p:nvGrpSpPr>
        <p:grpSpPr>
          <a:xfrm>
            <a:off x="6525218" y="10776552"/>
            <a:ext cx="3697706" cy="2685417"/>
            <a:chOff x="2742879" y="2538492"/>
            <a:chExt cx="4046334" cy="10496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438919-1EAB-694F-89E1-D2F9642D9D5A}"/>
                </a:ext>
              </a:extLst>
            </p:cNvPr>
            <p:cNvSpPr/>
            <p:nvPr/>
          </p:nvSpPr>
          <p:spPr>
            <a:xfrm>
              <a:off x="2742880" y="2538492"/>
              <a:ext cx="4046333" cy="103995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0A35AA-C143-1548-A996-15907790CA5A}"/>
                </a:ext>
              </a:extLst>
            </p:cNvPr>
            <p:cNvSpPr/>
            <p:nvPr/>
          </p:nvSpPr>
          <p:spPr>
            <a:xfrm>
              <a:off x="3093425" y="2612568"/>
              <a:ext cx="1182044" cy="2152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Website</a:t>
              </a:r>
              <a:endParaRPr lang="en-US" sz="12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49B1E-A136-064F-A87E-779113641283}"/>
                </a:ext>
              </a:extLst>
            </p:cNvPr>
            <p:cNvSpPr/>
            <p:nvPr/>
          </p:nvSpPr>
          <p:spPr>
            <a:xfrm>
              <a:off x="3092171" y="2932322"/>
              <a:ext cx="1164018" cy="2139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Android App</a:t>
              </a:r>
              <a:endParaRPr lang="en-US" sz="12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29744-20AD-D143-8F8F-EF33258554CD}"/>
                </a:ext>
              </a:extLst>
            </p:cNvPr>
            <p:cNvSpPr/>
            <p:nvPr/>
          </p:nvSpPr>
          <p:spPr>
            <a:xfrm>
              <a:off x="3083784" y="3204800"/>
              <a:ext cx="1182044" cy="2139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iOS App</a:t>
              </a:r>
              <a:endParaRPr 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DC7A7-E16F-184C-8A2E-3201DC492112}"/>
                </a:ext>
              </a:extLst>
            </p:cNvPr>
            <p:cNvSpPr/>
            <p:nvPr/>
          </p:nvSpPr>
          <p:spPr>
            <a:xfrm>
              <a:off x="4996039" y="2832926"/>
              <a:ext cx="1608645" cy="3842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 Application</a:t>
              </a:r>
              <a:endParaRPr lang="en-US" sz="12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83417-B6A9-964A-B427-AD79442A1FBA}"/>
                </a:ext>
              </a:extLst>
            </p:cNvPr>
            <p:cNvSpPr txBox="1"/>
            <p:nvPr/>
          </p:nvSpPr>
          <p:spPr>
            <a:xfrm>
              <a:off x="2742879" y="3485906"/>
              <a:ext cx="1660314" cy="10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Front-End Core 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</a:rPr>
                <a:t>[View]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A3524-4ACF-7841-A0AB-F4CFA1177AD9}"/>
              </a:ext>
            </a:extLst>
          </p:cNvPr>
          <p:cNvSpPr/>
          <p:nvPr/>
        </p:nvSpPr>
        <p:spPr>
          <a:xfrm>
            <a:off x="11094082" y="10553436"/>
            <a:ext cx="1537284" cy="29085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CORE</a:t>
            </a:r>
            <a:r>
              <a:rPr lang="en-US" sz="1600" b="1" dirty="0"/>
              <a:t> </a:t>
            </a:r>
          </a:p>
          <a:p>
            <a:pPr algn="ctr"/>
            <a:r>
              <a:rPr lang="en-US" sz="1200" i="1" dirty="0"/>
              <a:t>[Controller]</a:t>
            </a:r>
            <a:endParaRPr lang="en-US" sz="1600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0A9294-A6B8-484C-9208-079A2C519909}"/>
              </a:ext>
            </a:extLst>
          </p:cNvPr>
          <p:cNvSpPr/>
          <p:nvPr/>
        </p:nvSpPr>
        <p:spPr>
          <a:xfrm>
            <a:off x="4775805" y="11593507"/>
            <a:ext cx="878256" cy="720149"/>
          </a:xfrm>
          <a:prstGeom prst="ellipse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23C99-7D57-8C4B-833B-768877E49D34}"/>
              </a:ext>
            </a:extLst>
          </p:cNvPr>
          <p:cNvGrpSpPr/>
          <p:nvPr/>
        </p:nvGrpSpPr>
        <p:grpSpPr>
          <a:xfrm>
            <a:off x="14380141" y="10133003"/>
            <a:ext cx="2222510" cy="4002818"/>
            <a:chOff x="8268756" y="1757975"/>
            <a:chExt cx="2222510" cy="4002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8D25F2-45C2-3F4D-AE69-8E024BE26036}"/>
                </a:ext>
              </a:extLst>
            </p:cNvPr>
            <p:cNvSpPr txBox="1"/>
            <p:nvPr/>
          </p:nvSpPr>
          <p:spPr>
            <a:xfrm>
              <a:off x="8268756" y="5499183"/>
              <a:ext cx="222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Backend 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</a:rPr>
                <a:t>[Model]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EA1CD8-4E74-D149-B4FC-11AE6AC33F5B}"/>
                </a:ext>
              </a:extLst>
            </p:cNvPr>
            <p:cNvSpPr/>
            <p:nvPr/>
          </p:nvSpPr>
          <p:spPr>
            <a:xfrm>
              <a:off x="8506797" y="2499414"/>
              <a:ext cx="1140123" cy="528606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Authentication Service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E38C83-F06C-654A-BBD5-8A5C3671808C}"/>
                </a:ext>
              </a:extLst>
            </p:cNvPr>
            <p:cNvSpPr/>
            <p:nvPr/>
          </p:nvSpPr>
          <p:spPr>
            <a:xfrm>
              <a:off x="8506794" y="3691250"/>
              <a:ext cx="1140123" cy="528607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Profile Management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5C70DF-28CE-DE45-BB8D-F14403134006}"/>
                </a:ext>
              </a:extLst>
            </p:cNvPr>
            <p:cNvSpPr/>
            <p:nvPr/>
          </p:nvSpPr>
          <p:spPr>
            <a:xfrm>
              <a:off x="8506794" y="4880802"/>
              <a:ext cx="1140119" cy="528606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 Connections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443CAD-CD23-2E4D-A468-40A00ED98A77}"/>
                </a:ext>
              </a:extLst>
            </p:cNvPr>
            <p:cNvSpPr/>
            <p:nvPr/>
          </p:nvSpPr>
          <p:spPr>
            <a:xfrm>
              <a:off x="8506794" y="4286026"/>
              <a:ext cx="1140123" cy="528607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Messaging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23B180-C256-184F-8CFE-909401DF50DB}"/>
                </a:ext>
              </a:extLst>
            </p:cNvPr>
            <p:cNvSpPr/>
            <p:nvPr/>
          </p:nvSpPr>
          <p:spPr>
            <a:xfrm>
              <a:off x="8506794" y="1904702"/>
              <a:ext cx="1140123" cy="528606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Jobs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007AF2-7409-C744-B485-D5B8121C800D}"/>
                </a:ext>
              </a:extLst>
            </p:cNvPr>
            <p:cNvSpPr/>
            <p:nvPr/>
          </p:nvSpPr>
          <p:spPr>
            <a:xfrm>
              <a:off x="8506794" y="3095364"/>
              <a:ext cx="1140123" cy="528606"/>
            </a:xfrm>
            <a:prstGeom prst="rect">
              <a:avLst/>
            </a:prstGeom>
            <a:solidFill>
              <a:srgbClr val="0074B5"/>
            </a:solidFill>
            <a:ln>
              <a:solidFill>
                <a:srgbClr val="007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Messaging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7EBC5-C680-BA48-9278-425B60FBC6B9}"/>
                </a:ext>
              </a:extLst>
            </p:cNvPr>
            <p:cNvSpPr/>
            <p:nvPr/>
          </p:nvSpPr>
          <p:spPr>
            <a:xfrm>
              <a:off x="8268756" y="1757975"/>
              <a:ext cx="1838078" cy="397251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6743D-3E50-6C4F-B291-43221216C1E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5654061" y="11241462"/>
            <a:ext cx="1191500" cy="7121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548AF5-F807-634C-8520-54EF1B0B0BBB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654061" y="11953580"/>
            <a:ext cx="1190354" cy="1041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4BBE15-DEE6-8541-81BE-C153B7D31BF6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5654061" y="11953582"/>
            <a:ext cx="1182690" cy="801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0B4CDF-2262-B448-97CB-1C507DEBE7F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925763" y="11241462"/>
            <a:ext cx="658487" cy="779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80D99-5E6C-8742-9E43-F3456C620DA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908142" y="12021366"/>
            <a:ext cx="676106" cy="36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08A9A-49D7-394A-BB2B-BBFADA5FCD3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916953" y="12021368"/>
            <a:ext cx="667297" cy="7334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57FC83-0D89-5241-AC40-0AABB32F269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0054294" y="12007703"/>
            <a:ext cx="1039788" cy="136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C308C76-A964-4042-82A7-B7AA81A6DD66}"/>
              </a:ext>
            </a:extLst>
          </p:cNvPr>
          <p:cNvSpPr txBox="1"/>
          <p:nvPr/>
        </p:nvSpPr>
        <p:spPr>
          <a:xfrm>
            <a:off x="10267744" y="12013517"/>
            <a:ext cx="6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{REST}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07D44A-5BC2-7241-8F0A-2164E1A862CD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12631368" y="10544033"/>
            <a:ext cx="1986813" cy="1463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A55A20-64AD-734A-B525-28C2EB176072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12631366" y="11138745"/>
            <a:ext cx="1986816" cy="8689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920DC2-FCE7-264C-891F-AB65F1F624F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12631368" y="11734695"/>
            <a:ext cx="1986813" cy="2730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CACF48-3567-3F4A-9C0E-4F9A37594E1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12631368" y="12007703"/>
            <a:ext cx="1986813" cy="3228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AA42C7-71C9-7346-900F-2E791DBA8C5B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12631368" y="12007703"/>
            <a:ext cx="1986813" cy="9176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4AC352-C30A-E24A-B918-6AEA950FFE93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12631368" y="12007701"/>
            <a:ext cx="1986813" cy="15124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D8ACA398-AFF0-A74F-B955-DFD496F0350A}"/>
              </a:ext>
            </a:extLst>
          </p:cNvPr>
          <p:cNvSpPr/>
          <p:nvPr/>
        </p:nvSpPr>
        <p:spPr>
          <a:xfrm>
            <a:off x="11198289" y="14305729"/>
            <a:ext cx="1328870" cy="112382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C2FFB1C-F242-464D-98E2-F768A01A3A89}"/>
              </a:ext>
            </a:extLst>
          </p:cNvPr>
          <p:cNvCxnSpPr>
            <a:cxnSpLocks/>
            <a:stCxn id="16" idx="2"/>
            <a:endCxn id="107" idx="1"/>
          </p:cNvCxnSpPr>
          <p:nvPr/>
        </p:nvCxnSpPr>
        <p:spPr>
          <a:xfrm>
            <a:off x="11862724" y="13461967"/>
            <a:ext cx="0" cy="843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9F0DE5E-44DF-1B4F-B04A-44AB257F3C4C}"/>
              </a:ext>
            </a:extLst>
          </p:cNvPr>
          <p:cNvSpPr txBox="1"/>
          <p:nvPr/>
        </p:nvSpPr>
        <p:spPr>
          <a:xfrm>
            <a:off x="11788950" y="13716101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Venice</a:t>
            </a:r>
          </a:p>
        </p:txBody>
      </p:sp>
    </p:spTree>
    <p:extLst>
      <p:ext uri="{BB962C8B-B14F-4D97-AF65-F5344CB8AC3E}">
        <p14:creationId xmlns:p14="http://schemas.microsoft.com/office/powerpoint/2010/main" val="79400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AF2AE5-73BA-D246-A5C4-AEBA3709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7" y="11197749"/>
            <a:ext cx="8019249" cy="2508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18FBC-9A16-B845-AE43-8F666AF13BD4}"/>
              </a:ext>
            </a:extLst>
          </p:cNvPr>
          <p:cNvSpPr txBox="1"/>
          <p:nvPr/>
        </p:nvSpPr>
        <p:spPr>
          <a:xfrm>
            <a:off x="9765509" y="9711848"/>
            <a:ext cx="243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7A51E"/>
                </a:solidFill>
              </a:rPr>
              <a:t>APPLICATION 2</a:t>
            </a:r>
          </a:p>
        </p:txBody>
      </p:sp>
    </p:spTree>
    <p:extLst>
      <p:ext uri="{BB962C8B-B14F-4D97-AF65-F5344CB8AC3E}">
        <p14:creationId xmlns:p14="http://schemas.microsoft.com/office/powerpoint/2010/main" val="296605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C9CE2-7F30-7E4C-B97A-13834FE66FBE}"/>
              </a:ext>
            </a:extLst>
          </p:cNvPr>
          <p:cNvSpPr txBox="1"/>
          <p:nvPr/>
        </p:nvSpPr>
        <p:spPr>
          <a:xfrm>
            <a:off x="4325684" y="9620788"/>
            <a:ext cx="576401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Authentication Service</a:t>
            </a:r>
          </a:p>
          <a:p>
            <a:pPr marL="862199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UI Login/Registration Portal</a:t>
            </a:r>
          </a:p>
          <a:p>
            <a:pPr marL="862199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User Authentication Component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400" dirty="0"/>
              <a:t>Search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UI Search bar, Categories, Offers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User based recommendations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User data collection and analysis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400" dirty="0"/>
              <a:t>Wishlist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UI Wishlist component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Profile and </a:t>
            </a:r>
            <a:r>
              <a:rPr lang="en-US" sz="2400" dirty="0" err="1"/>
              <a:t>wishlists</a:t>
            </a:r>
            <a:r>
              <a:rPr lang="en-US" sz="2400" dirty="0"/>
              <a:t>’ mapping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400" dirty="0"/>
              <a:t>Cart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UI Job Cart Page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Profile and cart mapping</a:t>
            </a:r>
          </a:p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Customer Support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UI Chat Support Component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Write to Us component</a:t>
            </a:r>
          </a:p>
          <a:p>
            <a:pPr marL="487798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Supply Chain Management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Logistics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Inventory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734EC-65FA-3A4E-8437-863B1C87A1BC}"/>
              </a:ext>
            </a:extLst>
          </p:cNvPr>
          <p:cNvSpPr txBox="1"/>
          <p:nvPr/>
        </p:nvSpPr>
        <p:spPr>
          <a:xfrm>
            <a:off x="11090392" y="9620786"/>
            <a:ext cx="61834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Profile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KYC Verification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Payment Methods Verification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Addresses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Orders</a:t>
            </a:r>
          </a:p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Purchase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UI Payments and Addresses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Bank Gateway Mapping</a:t>
            </a:r>
            <a:endParaRPr lang="en-US" sz="2400" b="1" dirty="0"/>
          </a:p>
          <a:p>
            <a:pPr marL="487798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Prime Video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User Profiles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Video Recommendations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Download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Video Streaming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400" dirty="0"/>
              <a:t>History component</a:t>
            </a:r>
          </a:p>
          <a:p>
            <a:pPr marL="487798" indent="-404999">
              <a:buFont typeface="Arial" panose="020B0604020202020204" pitchFamily="34" charset="0"/>
              <a:buChar char="•"/>
            </a:pPr>
            <a:r>
              <a:rPr lang="en-US" sz="2400" dirty="0"/>
              <a:t>Amazon Pay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KYC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Bank UPI Mapping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400" dirty="0"/>
              <a:t>QR Code Scanner</a:t>
            </a:r>
          </a:p>
          <a:p>
            <a:pPr marL="82799"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920230" y="8249076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F7A51E"/>
                </a:solidFill>
              </a:rPr>
              <a:t>AMAZON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02ED4-4699-644D-94AF-C65DB843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58" y="8358239"/>
            <a:ext cx="911472" cy="8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128AA2-4884-4943-AFDF-8F7D2D46638E}"/>
              </a:ext>
            </a:extLst>
          </p:cNvPr>
          <p:cNvGrpSpPr/>
          <p:nvPr/>
        </p:nvGrpSpPr>
        <p:grpSpPr>
          <a:xfrm>
            <a:off x="9093780" y="13673041"/>
            <a:ext cx="2654796" cy="2496745"/>
            <a:chOff x="2158584" y="1454046"/>
            <a:chExt cx="1963711" cy="1843790"/>
          </a:xfrm>
          <a:solidFill>
            <a:schemeClr val="accent4">
              <a:lumMod val="50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471C93-CD79-9F41-B113-12E3CC46F163}"/>
                </a:ext>
              </a:extLst>
            </p:cNvPr>
            <p:cNvSpPr/>
            <p:nvPr/>
          </p:nvSpPr>
          <p:spPr>
            <a:xfrm>
              <a:off x="2690734" y="1454046"/>
              <a:ext cx="899409" cy="959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11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A3C0308-34CF-A049-956D-2DFEA0E1CD20}"/>
                </a:ext>
              </a:extLst>
            </p:cNvPr>
            <p:cNvSpPr/>
            <p:nvPr/>
          </p:nvSpPr>
          <p:spPr>
            <a:xfrm>
              <a:off x="2158584" y="2218544"/>
              <a:ext cx="1963711" cy="10792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11" dirty="0"/>
                <a:t>User</a:t>
              </a:r>
            </a:p>
            <a:p>
              <a:pPr algn="ctr"/>
              <a:r>
                <a:rPr lang="en-US" sz="1299" dirty="0"/>
                <a:t>(Person)</a:t>
              </a:r>
            </a:p>
            <a:p>
              <a:pPr algn="ctr"/>
              <a:r>
                <a:rPr lang="en-US" sz="1299" b="1" dirty="0"/>
                <a:t>Any internet user looking to connect with professionals or search for a job</a:t>
              </a:r>
              <a:endParaRPr lang="en-US" sz="2362" b="1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626DA5E-070F-E944-A010-FD7C66F5058C}"/>
              </a:ext>
            </a:extLst>
          </p:cNvPr>
          <p:cNvSpPr/>
          <p:nvPr/>
        </p:nvSpPr>
        <p:spPr>
          <a:xfrm>
            <a:off x="3786237" y="9646372"/>
            <a:ext cx="2956767" cy="1876750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/>
              <a:t>Amazon Shopping</a:t>
            </a:r>
          </a:p>
          <a:p>
            <a:pPr algn="ctr"/>
            <a:r>
              <a:rPr lang="en-US" sz="1400" b="1" dirty="0"/>
              <a:t>[Software System]</a:t>
            </a:r>
          </a:p>
          <a:p>
            <a:pPr algn="ctr"/>
            <a:r>
              <a:rPr lang="en-US" sz="1400" b="1" dirty="0"/>
              <a:t>Allows users to purchase consumer goods online.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C40B-B269-B047-AD41-85AC67D0E9ED}"/>
              </a:ext>
            </a:extLst>
          </p:cNvPr>
          <p:cNvSpPr/>
          <p:nvPr/>
        </p:nvSpPr>
        <p:spPr>
          <a:xfrm>
            <a:off x="14806079" y="9748410"/>
            <a:ext cx="2654796" cy="1916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>
                <a:solidFill>
                  <a:schemeClr val="bg1"/>
                </a:solidFill>
              </a:rPr>
              <a:t>Banking System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[Software System]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Make Payments, Payment Status Updates,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C246D-657D-9B47-A331-7BB652E6319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743004" y="10584747"/>
            <a:ext cx="3248277" cy="32785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75C3A-E061-1247-A876-DA651A4947F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743004" y="10584749"/>
            <a:ext cx="8063077" cy="12195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6531E9-AB79-9249-8B2A-810A4A45CEA9}"/>
              </a:ext>
            </a:extLst>
          </p:cNvPr>
          <p:cNvSpPr txBox="1"/>
          <p:nvPr/>
        </p:nvSpPr>
        <p:spPr>
          <a:xfrm>
            <a:off x="7900396" y="11894683"/>
            <a:ext cx="585417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14806081" y="8775271"/>
            <a:ext cx="306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C4 CONTEXT DIAGRAM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60F1D0-0BF4-9F40-8B56-8994BF109A00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>
            <a:off x="6743002" y="10584749"/>
            <a:ext cx="8050034" cy="484585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C4F25-0938-FA4D-B96D-4DD292E3C752}"/>
              </a:ext>
            </a:extLst>
          </p:cNvPr>
          <p:cNvSpPr txBox="1"/>
          <p:nvPr/>
        </p:nvSpPr>
        <p:spPr>
          <a:xfrm>
            <a:off x="9829484" y="10452069"/>
            <a:ext cx="1021946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46C532-D215-8241-B950-7856EA4886BB}"/>
              </a:ext>
            </a:extLst>
          </p:cNvPr>
          <p:cNvCxnSpPr>
            <a:cxnSpLocks/>
            <a:stCxn id="14" idx="1"/>
            <a:endCxn id="3" idx="7"/>
          </p:cNvCxnSpPr>
          <p:nvPr/>
        </p:nvCxnSpPr>
        <p:spPr>
          <a:xfrm flipH="1">
            <a:off x="10851075" y="10706704"/>
            <a:ext cx="3955004" cy="31565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152B2A-8047-DF4D-980D-8EAEF2A17AFA}"/>
              </a:ext>
            </a:extLst>
          </p:cNvPr>
          <p:cNvSpPr txBox="1"/>
          <p:nvPr/>
        </p:nvSpPr>
        <p:spPr>
          <a:xfrm>
            <a:off x="12571737" y="11706056"/>
            <a:ext cx="1485215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Alerts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8AE15A28-EB1D-E149-9247-A073670E54AA}"/>
              </a:ext>
            </a:extLst>
          </p:cNvPr>
          <p:cNvSpPr/>
          <p:nvPr/>
        </p:nvSpPr>
        <p:spPr>
          <a:xfrm>
            <a:off x="14793036" y="14472314"/>
            <a:ext cx="2654796" cy="1916587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/>
              <a:t>Database</a:t>
            </a:r>
          </a:p>
          <a:p>
            <a:pPr algn="ctr"/>
            <a:r>
              <a:rPr lang="en-US" sz="1299" b="1" dirty="0"/>
              <a:t>[Software System]</a:t>
            </a:r>
          </a:p>
          <a:p>
            <a:pPr algn="ctr"/>
            <a:r>
              <a:rPr lang="en-US" sz="1299" b="1" dirty="0"/>
              <a:t>Mapping profiles with their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BA713-3E72-EB4F-9D56-AF65AABF2287}"/>
              </a:ext>
            </a:extLst>
          </p:cNvPr>
          <p:cNvSpPr txBox="1"/>
          <p:nvPr/>
        </p:nvSpPr>
        <p:spPr>
          <a:xfrm>
            <a:off x="15463780" y="8109909"/>
            <a:ext cx="2956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7A51E"/>
                </a:solidFill>
              </a:rPr>
              <a:t>AMAZON</a:t>
            </a:r>
            <a:endParaRPr lang="en-US" sz="5197" dirty="0">
              <a:solidFill>
                <a:srgbClr val="F7A51E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6DEC-A022-CD4C-BCA7-D3FC3CC6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584" y="8279901"/>
            <a:ext cx="558606" cy="4953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798E86-E529-4747-9755-D23913BDDED1}"/>
              </a:ext>
            </a:extLst>
          </p:cNvPr>
          <p:cNvSpPr/>
          <p:nvPr/>
        </p:nvSpPr>
        <p:spPr>
          <a:xfrm>
            <a:off x="14806079" y="11994444"/>
            <a:ext cx="2654796" cy="1916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>
                <a:solidFill>
                  <a:schemeClr val="bg1"/>
                </a:solidFill>
              </a:rPr>
              <a:t>Alert System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[Software System]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Login Alerts, Order Status Alerts, Transaction Alerts, SMS/Email Alerts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B932E1-820E-964E-B4A4-7C8CE71EC45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6743004" y="10584749"/>
            <a:ext cx="8063077" cy="23679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6660DA-F34B-2D4F-A0B0-FFF6136E9760}"/>
              </a:ext>
            </a:extLst>
          </p:cNvPr>
          <p:cNvSpPr txBox="1"/>
          <p:nvPr/>
        </p:nvSpPr>
        <p:spPr>
          <a:xfrm>
            <a:off x="9631376" y="11238105"/>
            <a:ext cx="470000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18BD7-044D-DB4E-8BDE-7AAE8193BA8E}"/>
              </a:ext>
            </a:extLst>
          </p:cNvPr>
          <p:cNvCxnSpPr>
            <a:cxnSpLocks/>
            <a:stCxn id="31" idx="1"/>
            <a:endCxn id="2" idx="3"/>
          </p:cNvCxnSpPr>
          <p:nvPr/>
        </p:nvCxnSpPr>
        <p:spPr>
          <a:xfrm flipH="1">
            <a:off x="11748578" y="12952738"/>
            <a:ext cx="3057503" cy="248629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FD05CA-B8F1-5C45-BC1E-55AAAEEB3F4D}"/>
              </a:ext>
            </a:extLst>
          </p:cNvPr>
          <p:cNvSpPr txBox="1"/>
          <p:nvPr/>
        </p:nvSpPr>
        <p:spPr>
          <a:xfrm>
            <a:off x="13125735" y="13820911"/>
            <a:ext cx="1115883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Email/SMS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FFADCB-A4EF-4742-821E-2821348806F0}"/>
              </a:ext>
            </a:extLst>
          </p:cNvPr>
          <p:cNvSpPr/>
          <p:nvPr/>
        </p:nvSpPr>
        <p:spPr>
          <a:xfrm>
            <a:off x="3786236" y="12144289"/>
            <a:ext cx="2956766" cy="1876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/>
              <a:t>Amazon Pay</a:t>
            </a:r>
          </a:p>
          <a:p>
            <a:pPr algn="ctr"/>
            <a:r>
              <a:rPr lang="en-US" sz="1400" b="1" dirty="0"/>
              <a:t>[Software System]</a:t>
            </a:r>
          </a:p>
          <a:p>
            <a:pPr algn="ctr"/>
            <a:r>
              <a:rPr lang="en-US" sz="1400" b="1" dirty="0"/>
              <a:t>Allows users to make cashless payments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BA2E44-4651-514B-9305-0CB1610276EE}"/>
              </a:ext>
            </a:extLst>
          </p:cNvPr>
          <p:cNvCxnSpPr>
            <a:cxnSpLocks/>
            <a:stCxn id="74" idx="3"/>
            <a:endCxn id="3" idx="2"/>
          </p:cNvCxnSpPr>
          <p:nvPr/>
        </p:nvCxnSpPr>
        <p:spPr>
          <a:xfrm>
            <a:off x="6743004" y="13082666"/>
            <a:ext cx="3070207" cy="123993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3F7A0-D078-6043-B1EC-5FF52D5BCF1C}"/>
              </a:ext>
            </a:extLst>
          </p:cNvPr>
          <p:cNvSpPr/>
          <p:nvPr/>
        </p:nvSpPr>
        <p:spPr>
          <a:xfrm>
            <a:off x="3786236" y="14812687"/>
            <a:ext cx="2956766" cy="18767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/>
              <a:t>Prime Video</a:t>
            </a:r>
          </a:p>
          <a:p>
            <a:pPr algn="ctr"/>
            <a:r>
              <a:rPr lang="en-US" sz="1400" b="1" dirty="0"/>
              <a:t>[Software System]</a:t>
            </a:r>
          </a:p>
          <a:p>
            <a:pPr algn="ctr"/>
            <a:r>
              <a:rPr lang="en-US" sz="1400" b="1" dirty="0"/>
              <a:t>Allows users to watch over the top video streaming of Movies and TV Shows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81CA48-C63D-C544-9D3D-6C754295F4F1}"/>
              </a:ext>
            </a:extLst>
          </p:cNvPr>
          <p:cNvCxnSpPr>
            <a:cxnSpLocks/>
            <a:stCxn id="78" idx="3"/>
            <a:endCxn id="2" idx="1"/>
          </p:cNvCxnSpPr>
          <p:nvPr/>
        </p:nvCxnSpPr>
        <p:spPr>
          <a:xfrm flipV="1">
            <a:off x="6743002" y="15439031"/>
            <a:ext cx="2350778" cy="3120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9B75484-0861-CC48-8383-8E49BB63FC06}"/>
              </a:ext>
            </a:extLst>
          </p:cNvPr>
          <p:cNvSpPr txBox="1"/>
          <p:nvPr/>
        </p:nvSpPr>
        <p:spPr>
          <a:xfrm>
            <a:off x="7900396" y="13499594"/>
            <a:ext cx="585417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694ED-4659-F746-9A65-C103EABB946E}"/>
              </a:ext>
            </a:extLst>
          </p:cNvPr>
          <p:cNvSpPr txBox="1"/>
          <p:nvPr/>
        </p:nvSpPr>
        <p:spPr>
          <a:xfrm>
            <a:off x="7692690" y="15514967"/>
            <a:ext cx="585417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EFBC150-371C-4341-8D09-F4C5BBB54ECA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flipH="1">
            <a:off x="6743004" y="10706702"/>
            <a:ext cx="8063077" cy="23759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868AEE-CFE3-F347-8559-6E37B99D0D1E}"/>
              </a:ext>
            </a:extLst>
          </p:cNvPr>
          <p:cNvSpPr txBox="1"/>
          <p:nvPr/>
        </p:nvSpPr>
        <p:spPr>
          <a:xfrm>
            <a:off x="8858780" y="11741937"/>
            <a:ext cx="470000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540072-1E44-6B4D-A6F5-87E6B7E8AA5E}"/>
              </a:ext>
            </a:extLst>
          </p:cNvPr>
          <p:cNvSpPr txBox="1"/>
          <p:nvPr/>
        </p:nvSpPr>
        <p:spPr>
          <a:xfrm>
            <a:off x="11549789" y="11339774"/>
            <a:ext cx="1021946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306620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318BD7-044D-DB4E-8BDE-7AAE8193BA8E}"/>
              </a:ext>
            </a:extLst>
          </p:cNvPr>
          <p:cNvCxnSpPr>
            <a:cxnSpLocks/>
            <a:stCxn id="31" idx="0"/>
            <a:endCxn id="2" idx="3"/>
          </p:cNvCxnSpPr>
          <p:nvPr/>
        </p:nvCxnSpPr>
        <p:spPr>
          <a:xfrm flipH="1" flipV="1">
            <a:off x="8507015" y="9410134"/>
            <a:ext cx="8429303" cy="108634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0128AA2-4884-4943-AFDF-8F7D2D46638E}"/>
              </a:ext>
            </a:extLst>
          </p:cNvPr>
          <p:cNvGrpSpPr/>
          <p:nvPr/>
        </p:nvGrpSpPr>
        <p:grpSpPr>
          <a:xfrm>
            <a:off x="6536287" y="8230170"/>
            <a:ext cx="1970726" cy="1668225"/>
            <a:chOff x="2158584" y="1454046"/>
            <a:chExt cx="1963711" cy="1843790"/>
          </a:xfrm>
          <a:solidFill>
            <a:schemeClr val="accent4">
              <a:lumMod val="50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471C93-CD79-9F41-B113-12E3CC46F163}"/>
                </a:ext>
              </a:extLst>
            </p:cNvPr>
            <p:cNvSpPr/>
            <p:nvPr/>
          </p:nvSpPr>
          <p:spPr>
            <a:xfrm>
              <a:off x="2690734" y="1454046"/>
              <a:ext cx="899409" cy="959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11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A3C0308-34CF-A049-956D-2DFEA0E1CD20}"/>
                </a:ext>
              </a:extLst>
            </p:cNvPr>
            <p:cNvSpPr/>
            <p:nvPr/>
          </p:nvSpPr>
          <p:spPr>
            <a:xfrm>
              <a:off x="2158584" y="2218544"/>
              <a:ext cx="1963711" cy="10792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User</a:t>
              </a:r>
            </a:p>
            <a:p>
              <a:pPr algn="ctr"/>
              <a:r>
                <a:rPr lang="en-US" sz="1100" dirty="0"/>
                <a:t>(Person)</a:t>
              </a:r>
            </a:p>
            <a:p>
              <a:pPr algn="ctr"/>
              <a:r>
                <a:rPr lang="en-US" sz="1100" dirty="0"/>
                <a:t>Any internet user looking to connect with professionals or search for a job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626DA5E-070F-E944-A010-FD7C66F5058C}"/>
              </a:ext>
            </a:extLst>
          </p:cNvPr>
          <p:cNvSpPr/>
          <p:nvPr/>
        </p:nvSpPr>
        <p:spPr>
          <a:xfrm>
            <a:off x="3716205" y="10496477"/>
            <a:ext cx="9758973" cy="6517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C40B-B269-B047-AD41-85AC67D0E9ED}"/>
              </a:ext>
            </a:extLst>
          </p:cNvPr>
          <p:cNvSpPr/>
          <p:nvPr/>
        </p:nvSpPr>
        <p:spPr>
          <a:xfrm>
            <a:off x="15989314" y="12934246"/>
            <a:ext cx="1894009" cy="15913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Banking System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[Software System]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Make Payments, Payment Status Updates</a:t>
            </a:r>
            <a:r>
              <a:rPr lang="en-US" sz="1299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C246D-657D-9B47-A331-7BB652E63193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flipH="1">
            <a:off x="5166438" y="9898393"/>
            <a:ext cx="2355212" cy="124886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6531E9-AB79-9249-8B2A-810A4A45CEA9}"/>
              </a:ext>
            </a:extLst>
          </p:cNvPr>
          <p:cNvSpPr txBox="1"/>
          <p:nvPr/>
        </p:nvSpPr>
        <p:spPr>
          <a:xfrm>
            <a:off x="8677954" y="9969088"/>
            <a:ext cx="595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[HTTPS]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14446833" y="8724837"/>
            <a:ext cx="334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C4 CONTAINER DIAGRAM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8AE15A28-EB1D-E149-9247-A073670E54AA}"/>
              </a:ext>
            </a:extLst>
          </p:cNvPr>
          <p:cNvSpPr/>
          <p:nvPr/>
        </p:nvSpPr>
        <p:spPr>
          <a:xfrm>
            <a:off x="15989312" y="15530343"/>
            <a:ext cx="1894010" cy="148363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  <a:endParaRPr lang="en-US" sz="2611" dirty="0"/>
          </a:p>
          <a:p>
            <a:pPr algn="ctr"/>
            <a:r>
              <a:rPr lang="en-US" sz="1200" b="1" dirty="0"/>
              <a:t>[Software System]</a:t>
            </a:r>
          </a:p>
          <a:p>
            <a:pPr algn="ctr"/>
            <a:r>
              <a:rPr lang="en-US" sz="1200" dirty="0"/>
              <a:t>Mapping profiles with their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2BA713-3E72-EB4F-9D56-AF65AABF2287}"/>
              </a:ext>
            </a:extLst>
          </p:cNvPr>
          <p:cNvSpPr txBox="1"/>
          <p:nvPr/>
        </p:nvSpPr>
        <p:spPr>
          <a:xfrm>
            <a:off x="15280900" y="8091671"/>
            <a:ext cx="2956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7A51E"/>
                </a:solidFill>
              </a:rPr>
              <a:t>AMAZON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6DEC-A022-CD4C-BCA7-D3FC3CC6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294" y="8263982"/>
            <a:ext cx="558606" cy="4953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798E86-E529-4747-9755-D23913BDDED1}"/>
              </a:ext>
            </a:extLst>
          </p:cNvPr>
          <p:cNvSpPr/>
          <p:nvPr/>
        </p:nvSpPr>
        <p:spPr>
          <a:xfrm>
            <a:off x="15989311" y="10496477"/>
            <a:ext cx="1894010" cy="1500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Alert System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[Software System]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Login Alerts, Order Status Alerts, Transaction Alerts, SMS/Email Alerts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D05CA-B8F1-5C45-BC1E-55AAAEEB3F4D}"/>
              </a:ext>
            </a:extLst>
          </p:cNvPr>
          <p:cNvSpPr txBox="1"/>
          <p:nvPr/>
        </p:nvSpPr>
        <p:spPr>
          <a:xfrm>
            <a:off x="12275286" y="9767019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Email/SMS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A08352-0E98-5B4C-8F5E-05EBEC828E58}"/>
              </a:ext>
            </a:extLst>
          </p:cNvPr>
          <p:cNvCxnSpPr>
            <a:cxnSpLocks/>
            <a:stCxn id="67" idx="0"/>
            <a:endCxn id="31" idx="1"/>
          </p:cNvCxnSpPr>
          <p:nvPr/>
        </p:nvCxnSpPr>
        <p:spPr>
          <a:xfrm flipV="1">
            <a:off x="9757922" y="11246845"/>
            <a:ext cx="6231391" cy="273945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9A8691-DC54-C949-BCE2-43971BA7899B}"/>
              </a:ext>
            </a:extLst>
          </p:cNvPr>
          <p:cNvSpPr txBox="1"/>
          <p:nvPr/>
        </p:nvSpPr>
        <p:spPr>
          <a:xfrm>
            <a:off x="13482916" y="11974125"/>
            <a:ext cx="11480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Email/SMS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15621A-3695-044A-AF33-BBD1FD22F57E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685677" y="16272160"/>
            <a:ext cx="8303637" cy="8376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F032643-3D3C-CC48-8020-B66A3EA7FDAC}"/>
              </a:ext>
            </a:extLst>
          </p:cNvPr>
          <p:cNvSpPr txBox="1"/>
          <p:nvPr/>
        </p:nvSpPr>
        <p:spPr>
          <a:xfrm>
            <a:off x="11027988" y="15984439"/>
            <a:ext cx="166103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Reads from and writes to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[JDBC]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3C3ABE-7A69-1244-A7E5-C03FBC3BDB79}"/>
              </a:ext>
            </a:extLst>
          </p:cNvPr>
          <p:cNvSpPr/>
          <p:nvPr/>
        </p:nvSpPr>
        <p:spPr>
          <a:xfrm>
            <a:off x="7441383" y="11126558"/>
            <a:ext cx="2197810" cy="1300801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Application</a:t>
            </a:r>
          </a:p>
          <a:p>
            <a:pPr algn="ctr"/>
            <a:r>
              <a:rPr lang="en-US" sz="1200" dirty="0"/>
              <a:t>[Container: JAVA/MVC]</a:t>
            </a:r>
          </a:p>
          <a:p>
            <a:pPr algn="ctr"/>
            <a:r>
              <a:rPr lang="en-US" sz="1200" dirty="0"/>
              <a:t>Formulates and delivers the static content for the UI page requested</a:t>
            </a:r>
          </a:p>
          <a:p>
            <a:pPr algn="ctr"/>
            <a:endParaRPr lang="en-US" sz="14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380009-C40E-6A47-B4BF-0C2EFF0BD083}"/>
              </a:ext>
            </a:extLst>
          </p:cNvPr>
          <p:cNvSpPr/>
          <p:nvPr/>
        </p:nvSpPr>
        <p:spPr>
          <a:xfrm>
            <a:off x="4005113" y="14471765"/>
            <a:ext cx="3680562" cy="1989452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  <a:endParaRPr lang="en-US" sz="2000" dirty="0"/>
          </a:p>
          <a:p>
            <a:pPr algn="ctr"/>
            <a:r>
              <a:rPr lang="en-US" sz="1250" dirty="0"/>
              <a:t>[Container: Java/JavaScript/Scala]</a:t>
            </a:r>
          </a:p>
          <a:p>
            <a:pPr algn="ctr"/>
            <a:r>
              <a:rPr lang="en-US" sz="1250" dirty="0"/>
              <a:t>Login, Profile Management, KYC, Orders, Searching Engine, User Data Analysis, User based recommendations, Offers, </a:t>
            </a:r>
            <a:r>
              <a:rPr lang="en-US" sz="1250" dirty="0" err="1"/>
              <a:t>Wishlists</a:t>
            </a:r>
            <a:r>
              <a:rPr lang="en-US" sz="1250" dirty="0"/>
              <a:t> Mapping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DAEDDA-26B9-3349-9A61-F3DFD44EF20C}"/>
              </a:ext>
            </a:extLst>
          </p:cNvPr>
          <p:cNvSpPr/>
          <p:nvPr/>
        </p:nvSpPr>
        <p:spPr>
          <a:xfrm>
            <a:off x="8784583" y="13986297"/>
            <a:ext cx="1946677" cy="1667638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Service</a:t>
            </a:r>
          </a:p>
          <a:p>
            <a:pPr algn="ctr"/>
            <a:r>
              <a:rPr lang="en-US" sz="1200" dirty="0"/>
              <a:t>[Container: Java/Python]</a:t>
            </a:r>
          </a:p>
          <a:p>
            <a:pPr algn="ctr"/>
            <a:r>
              <a:rPr lang="en-US" sz="1200" dirty="0"/>
              <a:t>Provides API functionality via a JSON/HTTPS API</a:t>
            </a:r>
          </a:p>
          <a:p>
            <a:pPr algn="ctr"/>
            <a:endParaRPr lang="en-US" sz="1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84BFFB-EF67-6849-BA65-AF5AA44B403B}"/>
              </a:ext>
            </a:extLst>
          </p:cNvPr>
          <p:cNvSpPr/>
          <p:nvPr/>
        </p:nvSpPr>
        <p:spPr>
          <a:xfrm>
            <a:off x="3990398" y="11147259"/>
            <a:ext cx="2352080" cy="1280098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UI Web page</a:t>
            </a:r>
          </a:p>
          <a:p>
            <a:pPr algn="ctr"/>
            <a:r>
              <a:rPr lang="en-US" sz="1200" dirty="0"/>
              <a:t>[Container: HTML/CSS/</a:t>
            </a:r>
            <a:r>
              <a:rPr lang="en-US" sz="1200" dirty="0" err="1"/>
              <a:t>Javascript</a:t>
            </a:r>
            <a:r>
              <a:rPr lang="en-US" sz="1200" dirty="0"/>
              <a:t>]</a:t>
            </a:r>
          </a:p>
          <a:p>
            <a:pPr algn="ctr"/>
            <a:r>
              <a:rPr lang="en-US" sz="1200" dirty="0"/>
              <a:t>User login, Profile Page, Orders Page, Current Offers and other web pages</a:t>
            </a:r>
            <a:endParaRPr lang="en-US" sz="14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CE6D56-6F41-B145-91CA-F46A7AC6853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>
            <a:off x="6342480" y="11776959"/>
            <a:ext cx="1098905" cy="1035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DFB1DB1-79C4-B545-8A6B-102AAEC27656}"/>
              </a:ext>
            </a:extLst>
          </p:cNvPr>
          <p:cNvSpPr txBox="1"/>
          <p:nvPr/>
        </p:nvSpPr>
        <p:spPr>
          <a:xfrm>
            <a:off x="6544341" y="11866408"/>
            <a:ext cx="6447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53A5F1-7A7D-754F-8F71-0CFA57BC8B38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8540288" y="12427357"/>
            <a:ext cx="1217632" cy="15589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B9736A-A0D5-6A4C-9F04-A7F621FEB37B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757920" y="12427357"/>
            <a:ext cx="1617532" cy="15589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43BECBE-D79C-A943-BC3B-09DC1DF10301}"/>
              </a:ext>
            </a:extLst>
          </p:cNvPr>
          <p:cNvSpPr txBox="1"/>
          <p:nvPr/>
        </p:nvSpPr>
        <p:spPr>
          <a:xfrm>
            <a:off x="8615068" y="12978227"/>
            <a:ext cx="94448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[JSON/HTTPS]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DC7CBE-DE52-C044-A51D-4B8F2CC0BAC4}"/>
              </a:ext>
            </a:extLst>
          </p:cNvPr>
          <p:cNvSpPr txBox="1"/>
          <p:nvPr/>
        </p:nvSpPr>
        <p:spPr>
          <a:xfrm>
            <a:off x="10259014" y="12904385"/>
            <a:ext cx="94448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[JSON/HTTPS]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B01F2B-4ED4-A349-A545-36C89FC8451C}"/>
              </a:ext>
            </a:extLst>
          </p:cNvPr>
          <p:cNvSpPr/>
          <p:nvPr/>
        </p:nvSpPr>
        <p:spPr>
          <a:xfrm>
            <a:off x="10276547" y="11147259"/>
            <a:ext cx="2394038" cy="1280098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Mobile Application</a:t>
            </a:r>
          </a:p>
          <a:p>
            <a:pPr algn="ctr"/>
            <a:r>
              <a:rPr lang="en-US" sz="1200" dirty="0"/>
              <a:t>[Container: HTML/</a:t>
            </a:r>
            <a:r>
              <a:rPr lang="en-US" sz="1200" dirty="0" err="1"/>
              <a:t>Javascript</a:t>
            </a:r>
            <a:r>
              <a:rPr lang="en-US" sz="1200" dirty="0"/>
              <a:t>/Scala]</a:t>
            </a:r>
          </a:p>
          <a:p>
            <a:pPr algn="ctr"/>
            <a:r>
              <a:rPr lang="en-US" sz="1200" dirty="0"/>
              <a:t>Provides same functionality to users in mobiles</a:t>
            </a:r>
          </a:p>
          <a:p>
            <a:pPr algn="ctr"/>
            <a:endParaRPr lang="en-US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6FB0D71-D779-274E-83F6-C333BF8B4B4D}"/>
              </a:ext>
            </a:extLst>
          </p:cNvPr>
          <p:cNvCxnSpPr>
            <a:cxnSpLocks/>
            <a:stCxn id="2" idx="2"/>
            <a:endCxn id="83" idx="0"/>
          </p:cNvCxnSpPr>
          <p:nvPr/>
        </p:nvCxnSpPr>
        <p:spPr>
          <a:xfrm>
            <a:off x="7521650" y="9898393"/>
            <a:ext cx="3951916" cy="124886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F34F993-0D8A-A74D-88B7-E5F915AC6754}"/>
              </a:ext>
            </a:extLst>
          </p:cNvPr>
          <p:cNvSpPr txBox="1"/>
          <p:nvPr/>
        </p:nvSpPr>
        <p:spPr>
          <a:xfrm>
            <a:off x="9883385" y="10000633"/>
            <a:ext cx="652743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[Mobile]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43F70C0-E6AC-9147-A9BE-5006AC6CC9B0}"/>
              </a:ext>
            </a:extLst>
          </p:cNvPr>
          <p:cNvSpPr/>
          <p:nvPr/>
        </p:nvSpPr>
        <p:spPr>
          <a:xfrm>
            <a:off x="11203503" y="13975569"/>
            <a:ext cx="1946677" cy="1667638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Payment Service</a:t>
            </a:r>
          </a:p>
          <a:p>
            <a:pPr algn="ctr"/>
            <a:r>
              <a:rPr lang="en-US" sz="1200" dirty="0"/>
              <a:t>[Container: Java/Python]</a:t>
            </a:r>
          </a:p>
          <a:p>
            <a:pPr algn="ctr"/>
            <a:r>
              <a:rPr lang="en-US" sz="1200" dirty="0"/>
              <a:t>Make Payments, Payment Status Updates</a:t>
            </a:r>
          </a:p>
          <a:p>
            <a:pPr algn="ctr"/>
            <a:endParaRPr lang="en-US" sz="1400" b="1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C94F43C-8AC5-914B-95AD-0F00AEA0623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150178" y="13729929"/>
            <a:ext cx="2839134" cy="109018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630AC5-EEB1-3A49-B167-762619B46D50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0731260" y="14820116"/>
            <a:ext cx="472243" cy="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3601A58-779F-CC40-B0F7-DFFAB752AC4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685675" y="14820116"/>
            <a:ext cx="1098906" cy="8376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EF721F5-FCA9-3546-A06E-A9064DCAB05E}"/>
              </a:ext>
            </a:extLst>
          </p:cNvPr>
          <p:cNvSpPr txBox="1"/>
          <p:nvPr/>
        </p:nvSpPr>
        <p:spPr>
          <a:xfrm>
            <a:off x="14065158" y="14210154"/>
            <a:ext cx="7633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3284334-E696-B44A-972A-F5375F0EFF17}"/>
              </a:ext>
            </a:extLst>
          </p:cNvPr>
          <p:cNvSpPr txBox="1"/>
          <p:nvPr/>
        </p:nvSpPr>
        <p:spPr>
          <a:xfrm>
            <a:off x="3716203" y="16506766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Amazon Shopping</a:t>
            </a:r>
          </a:p>
          <a:p>
            <a:r>
              <a:rPr lang="en-US" sz="1200" dirty="0"/>
              <a:t>[Software System]</a:t>
            </a:r>
          </a:p>
        </p:txBody>
      </p:sp>
    </p:spTree>
    <p:extLst>
      <p:ext uri="{BB962C8B-B14F-4D97-AF65-F5344CB8AC3E}">
        <p14:creationId xmlns:p14="http://schemas.microsoft.com/office/powerpoint/2010/main" val="402150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9421603" y="9865130"/>
            <a:ext cx="3203249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4B149-C78C-C449-B33A-57B18F86918F}"/>
              </a:ext>
            </a:extLst>
          </p:cNvPr>
          <p:cNvSpPr txBox="1"/>
          <p:nvPr/>
        </p:nvSpPr>
        <p:spPr>
          <a:xfrm>
            <a:off x="5108416" y="10393736"/>
            <a:ext cx="54867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HTML/CSS/JavaScript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– Java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– Venice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Application –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Application – Objective-C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Application – JSON/HTTPS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Analytics: 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Framework: 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 Network: Bootstrap CDN, Cloudflare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System: </a:t>
            </a:r>
            <a:r>
              <a:rPr lang="en-US" dirty="0" err="1"/>
              <a:t>MySalesforce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Support Portals: Salesforce/Siebel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Libraries: React, jQuery, REST API, 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Servers: Amazon EC2, Amazon Route 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Advertising: Facebook, Google Adware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 Backend: Nginx, NodeJS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3F023-9A6B-2547-81E4-29D69C8699B5}"/>
              </a:ext>
            </a:extLst>
          </p:cNvPr>
          <p:cNvSpPr txBox="1"/>
          <p:nvPr/>
        </p:nvSpPr>
        <p:spPr>
          <a:xfrm>
            <a:off x="10082611" y="8876368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F7A51E"/>
                </a:solidFill>
              </a:rPr>
              <a:t>AMAZON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FE8CD-600B-4B41-89AE-F52B44D6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39" y="8985531"/>
            <a:ext cx="911472" cy="8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8374144" y="9417542"/>
            <a:ext cx="5406865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PIPES &amp; FILTER FLOW – ‘PAYMENTS’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F373AC-4086-A141-A4CB-F1C3C277E1D3}"/>
              </a:ext>
            </a:extLst>
          </p:cNvPr>
          <p:cNvSpPr/>
          <p:nvPr/>
        </p:nvSpPr>
        <p:spPr>
          <a:xfrm>
            <a:off x="3691598" y="11314354"/>
            <a:ext cx="1383345" cy="9132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selects Payment Method and enters details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97355A-563F-8649-A145-7C1D9126D289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5074943" y="11766054"/>
            <a:ext cx="648167" cy="49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830902F-3322-074A-9EDB-3E147D253BE3}"/>
              </a:ext>
            </a:extLst>
          </p:cNvPr>
          <p:cNvSpPr/>
          <p:nvPr/>
        </p:nvSpPr>
        <p:spPr>
          <a:xfrm>
            <a:off x="5723110" y="11336333"/>
            <a:ext cx="1524873" cy="8594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Connects to Bank’s Gateway for validation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3B582B0-714F-CF4B-9E37-64C6AF752631}"/>
              </a:ext>
            </a:extLst>
          </p:cNvPr>
          <p:cNvSpPr/>
          <p:nvPr/>
        </p:nvSpPr>
        <p:spPr>
          <a:xfrm>
            <a:off x="7896149" y="12112656"/>
            <a:ext cx="1189908" cy="8594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Validation Successful, Generating OTP.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4AD2C-0E1A-C14C-B26A-41C800FA351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7247981" y="11766054"/>
            <a:ext cx="648168" cy="77632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7D58B5-1BFF-754C-9148-67EA83D013DB}"/>
              </a:ext>
            </a:extLst>
          </p:cNvPr>
          <p:cNvSpPr/>
          <p:nvPr/>
        </p:nvSpPr>
        <p:spPr>
          <a:xfrm>
            <a:off x="9653651" y="11551723"/>
            <a:ext cx="1524872" cy="9456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OTP Generation Successful. User Enters 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91DE1-2D6B-F344-946A-0F7A7D6B8C02}"/>
              </a:ext>
            </a:extLst>
          </p:cNvPr>
          <p:cNvSpPr/>
          <p:nvPr/>
        </p:nvSpPr>
        <p:spPr>
          <a:xfrm>
            <a:off x="9653651" y="13017124"/>
            <a:ext cx="1524872" cy="9862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OTP Generation Failure. User requested to try again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58604A-CDE1-4A4D-A7CF-B4ECC71FAFDB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9086057" y="12024547"/>
            <a:ext cx="567594" cy="517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C0DCE0-54C9-7D42-9C06-FB3BAF17B586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9086057" y="12542377"/>
            <a:ext cx="567594" cy="96786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1C9900-BBEE-8B47-82C5-B37AFB09FFBE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11178525" y="12024547"/>
            <a:ext cx="770857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58F51BB-622A-B744-A4CD-7530B2C2869B}"/>
              </a:ext>
            </a:extLst>
          </p:cNvPr>
          <p:cNvSpPr/>
          <p:nvPr/>
        </p:nvSpPr>
        <p:spPr>
          <a:xfrm>
            <a:off x="11949380" y="11644532"/>
            <a:ext cx="1258322" cy="7600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Request Sent to Bank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B3BB326-4DE1-CF4D-B2F7-E46ED42768C7}"/>
              </a:ext>
            </a:extLst>
          </p:cNvPr>
          <p:cNvSpPr/>
          <p:nvPr/>
        </p:nvSpPr>
        <p:spPr>
          <a:xfrm>
            <a:off x="11991027" y="13201373"/>
            <a:ext cx="1175028" cy="670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Render Failure Message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B6EC11-6CB8-0F41-8006-5E9C49AC3BC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11178523" y="13510240"/>
            <a:ext cx="812504" cy="261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F3F53D-4013-6940-9569-A8E1BFA2ACF1}"/>
              </a:ext>
            </a:extLst>
          </p:cNvPr>
          <p:cNvCxnSpPr>
            <a:cxnSpLocks/>
          </p:cNvCxnSpPr>
          <p:nvPr/>
        </p:nvCxnSpPr>
        <p:spPr>
          <a:xfrm>
            <a:off x="4057358" y="15034392"/>
            <a:ext cx="135706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BC9581-BE67-774C-BEC9-CAA4C44AD4FD}"/>
              </a:ext>
            </a:extLst>
          </p:cNvPr>
          <p:cNvSpPr txBox="1"/>
          <p:nvPr/>
        </p:nvSpPr>
        <p:spPr>
          <a:xfrm>
            <a:off x="5592663" y="1481889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7DDC9D-A508-7343-AFAC-C974495C4BE3}"/>
              </a:ext>
            </a:extLst>
          </p:cNvPr>
          <p:cNvSpPr/>
          <p:nvPr/>
        </p:nvSpPr>
        <p:spPr>
          <a:xfrm>
            <a:off x="4986214" y="11551723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5A977E-ED00-5E40-BDCB-21CBAEEB451C}"/>
              </a:ext>
            </a:extLst>
          </p:cNvPr>
          <p:cNvSpPr/>
          <p:nvPr/>
        </p:nvSpPr>
        <p:spPr>
          <a:xfrm>
            <a:off x="4968495" y="11877959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E1282BC-0F23-B745-986D-148A82DD576A}"/>
              </a:ext>
            </a:extLst>
          </p:cNvPr>
          <p:cNvSpPr/>
          <p:nvPr/>
        </p:nvSpPr>
        <p:spPr>
          <a:xfrm>
            <a:off x="3959866" y="15516783"/>
            <a:ext cx="1454553" cy="5285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C8AC26-2761-6049-85A6-7804527B4973}"/>
              </a:ext>
            </a:extLst>
          </p:cNvPr>
          <p:cNvSpPr/>
          <p:nvPr/>
        </p:nvSpPr>
        <p:spPr>
          <a:xfrm>
            <a:off x="5307971" y="1558656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D7B8E9-4C48-E041-99C1-BDD46CB51F95}"/>
              </a:ext>
            </a:extLst>
          </p:cNvPr>
          <p:cNvSpPr/>
          <p:nvPr/>
        </p:nvSpPr>
        <p:spPr>
          <a:xfrm>
            <a:off x="5290252" y="1591280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E60FAB-9B0C-8743-8E12-55E78F3BC98A}"/>
              </a:ext>
            </a:extLst>
          </p:cNvPr>
          <p:cNvSpPr txBox="1"/>
          <p:nvPr/>
        </p:nvSpPr>
        <p:spPr>
          <a:xfrm>
            <a:off x="5592663" y="15586565"/>
            <a:ext cx="65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Filter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6A10F-934D-714F-B7A4-E1F5868CF977}"/>
              </a:ext>
            </a:extLst>
          </p:cNvPr>
          <p:cNvSpPr txBox="1"/>
          <p:nvPr/>
        </p:nvSpPr>
        <p:spPr>
          <a:xfrm>
            <a:off x="10082611" y="8616440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F7A51E"/>
                </a:solidFill>
              </a:rPr>
              <a:t>AMAZON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6520D6E-0EE8-CC49-92C6-C317864E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139" y="8725603"/>
            <a:ext cx="911472" cy="808287"/>
          </a:xfrm>
          <a:prstGeom prst="rect">
            <a:avLst/>
          </a:prstGeom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197E0AE-4041-BF46-96CE-A1F9D8EDE316}"/>
              </a:ext>
            </a:extLst>
          </p:cNvPr>
          <p:cNvSpPr/>
          <p:nvPr/>
        </p:nvSpPr>
        <p:spPr>
          <a:xfrm>
            <a:off x="7910103" y="10858519"/>
            <a:ext cx="1086255" cy="6932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Validation Failure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40AFDF9-0143-AA45-8CF4-F025495AFE6D}"/>
              </a:ext>
            </a:extLst>
          </p:cNvPr>
          <p:cNvSpPr/>
          <p:nvPr/>
        </p:nvSpPr>
        <p:spPr>
          <a:xfrm>
            <a:off x="9657826" y="10278635"/>
            <a:ext cx="1419751" cy="6932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Render Failure Message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852C4-8041-6D43-BE41-55E6A9CDFFF7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8996356" y="10625238"/>
            <a:ext cx="661468" cy="5798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D592FB-26B7-E14A-A85A-24C0E7DB837A}"/>
              </a:ext>
            </a:extLst>
          </p:cNvPr>
          <p:cNvCxnSpPr>
            <a:cxnSpLocks/>
            <a:stCxn id="39" idx="3"/>
            <a:endCxn id="49" idx="1"/>
          </p:cNvCxnSpPr>
          <p:nvPr/>
        </p:nvCxnSpPr>
        <p:spPr>
          <a:xfrm flipV="1">
            <a:off x="7247981" y="11205123"/>
            <a:ext cx="662120" cy="56093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F526CFE-F4B0-F645-95CD-AADE712EB119}"/>
              </a:ext>
            </a:extLst>
          </p:cNvPr>
          <p:cNvSpPr/>
          <p:nvPr/>
        </p:nvSpPr>
        <p:spPr>
          <a:xfrm>
            <a:off x="13828189" y="11109479"/>
            <a:ext cx="1086255" cy="6475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Successful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DFBB004A-DEAD-7D43-BB42-74661C0930A2}"/>
              </a:ext>
            </a:extLst>
          </p:cNvPr>
          <p:cNvSpPr/>
          <p:nvPr/>
        </p:nvSpPr>
        <p:spPr>
          <a:xfrm>
            <a:off x="13828188" y="12311755"/>
            <a:ext cx="1086255" cy="6475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Failed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7165FE-905E-4047-9036-324B3EBAB912}"/>
              </a:ext>
            </a:extLst>
          </p:cNvPr>
          <p:cNvCxnSpPr>
            <a:cxnSpLocks/>
            <a:stCxn id="56" idx="3"/>
            <a:endCxn id="95" idx="1"/>
          </p:cNvCxnSpPr>
          <p:nvPr/>
        </p:nvCxnSpPr>
        <p:spPr>
          <a:xfrm flipV="1">
            <a:off x="13207704" y="11433252"/>
            <a:ext cx="620485" cy="5912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9E804F-012E-9B42-98BF-1A414AC972E9}"/>
              </a:ext>
            </a:extLst>
          </p:cNvPr>
          <p:cNvCxnSpPr>
            <a:cxnSpLocks/>
            <a:stCxn id="56" idx="3"/>
            <a:endCxn id="96" idx="1"/>
          </p:cNvCxnSpPr>
          <p:nvPr/>
        </p:nvCxnSpPr>
        <p:spPr>
          <a:xfrm>
            <a:off x="13207702" y="12024549"/>
            <a:ext cx="620484" cy="61097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2153C4-44CD-FB48-A3F3-8E89B2F34036}"/>
              </a:ext>
            </a:extLst>
          </p:cNvPr>
          <p:cNvCxnSpPr>
            <a:cxnSpLocks/>
            <a:stCxn id="95" idx="3"/>
            <a:endCxn id="100" idx="1"/>
          </p:cNvCxnSpPr>
          <p:nvPr/>
        </p:nvCxnSpPr>
        <p:spPr>
          <a:xfrm flipV="1">
            <a:off x="14914442" y="11427926"/>
            <a:ext cx="1209474" cy="532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26B15D2-668E-AD4D-81D7-C1CCCE32CEEA}"/>
              </a:ext>
            </a:extLst>
          </p:cNvPr>
          <p:cNvSpPr/>
          <p:nvPr/>
        </p:nvSpPr>
        <p:spPr>
          <a:xfrm>
            <a:off x="16123918" y="11089800"/>
            <a:ext cx="1086255" cy="676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Render Success Message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83FDB6A-EAFB-4C46-A517-126AED1ADDFC}"/>
              </a:ext>
            </a:extLst>
          </p:cNvPr>
          <p:cNvSpPr/>
          <p:nvPr/>
        </p:nvSpPr>
        <p:spPr>
          <a:xfrm>
            <a:off x="16123918" y="12257586"/>
            <a:ext cx="1086255" cy="75587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Render Failure Message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8BFB87-2E37-9548-9E0E-47C586F826B2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14914443" y="12635525"/>
            <a:ext cx="120947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E1C702-B8FF-4C46-B0A4-6074E6BA20F5}"/>
              </a:ext>
            </a:extLst>
          </p:cNvPr>
          <p:cNvSpPr/>
          <p:nvPr/>
        </p:nvSpPr>
        <p:spPr>
          <a:xfrm>
            <a:off x="7183354" y="1151723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5B0CE5-7D08-F94E-A18D-81D9A24F803B}"/>
              </a:ext>
            </a:extLst>
          </p:cNvPr>
          <p:cNvSpPr/>
          <p:nvPr/>
        </p:nvSpPr>
        <p:spPr>
          <a:xfrm>
            <a:off x="7165635" y="1184347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A23507-846D-D943-BD44-62ED84E7068B}"/>
              </a:ext>
            </a:extLst>
          </p:cNvPr>
          <p:cNvSpPr/>
          <p:nvPr/>
        </p:nvSpPr>
        <p:spPr>
          <a:xfrm>
            <a:off x="8924402" y="10973851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CEC7CE-05D8-8A44-8206-476DC3C8C80C}"/>
              </a:ext>
            </a:extLst>
          </p:cNvPr>
          <p:cNvSpPr/>
          <p:nvPr/>
        </p:nvSpPr>
        <p:spPr>
          <a:xfrm>
            <a:off x="8906683" y="11300087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522B974-A3B0-F341-BB7E-CF4957274052}"/>
              </a:ext>
            </a:extLst>
          </p:cNvPr>
          <p:cNvSpPr/>
          <p:nvPr/>
        </p:nvSpPr>
        <p:spPr>
          <a:xfrm>
            <a:off x="9016897" y="1230424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694F01-5FC3-904B-A58A-13A56A79DAA2}"/>
              </a:ext>
            </a:extLst>
          </p:cNvPr>
          <p:cNvSpPr/>
          <p:nvPr/>
        </p:nvSpPr>
        <p:spPr>
          <a:xfrm>
            <a:off x="8999178" y="12630482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F4AFAA-0277-2644-B0AB-95E7959EE446}"/>
              </a:ext>
            </a:extLst>
          </p:cNvPr>
          <p:cNvSpPr/>
          <p:nvPr/>
        </p:nvSpPr>
        <p:spPr>
          <a:xfrm>
            <a:off x="10988848" y="10407405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37AD2E-C8F6-B642-887C-3229D5D0B014}"/>
              </a:ext>
            </a:extLst>
          </p:cNvPr>
          <p:cNvSpPr/>
          <p:nvPr/>
        </p:nvSpPr>
        <p:spPr>
          <a:xfrm>
            <a:off x="10971129" y="10733641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6809538-0500-3849-8D76-6C3E9A936DB3}"/>
              </a:ext>
            </a:extLst>
          </p:cNvPr>
          <p:cNvSpPr/>
          <p:nvPr/>
        </p:nvSpPr>
        <p:spPr>
          <a:xfrm>
            <a:off x="11120198" y="11761960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4E7084-D80D-F947-8C8B-004B02C34B21}"/>
              </a:ext>
            </a:extLst>
          </p:cNvPr>
          <p:cNvSpPr/>
          <p:nvPr/>
        </p:nvSpPr>
        <p:spPr>
          <a:xfrm>
            <a:off x="11102479" y="12088196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67D207-F92B-FE42-8B7C-5D9ECC30CE96}"/>
              </a:ext>
            </a:extLst>
          </p:cNvPr>
          <p:cNvSpPr/>
          <p:nvPr/>
        </p:nvSpPr>
        <p:spPr>
          <a:xfrm>
            <a:off x="11133031" y="1326723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1869C3C-DBED-2F4A-9B68-85AA96FC0D68}"/>
              </a:ext>
            </a:extLst>
          </p:cNvPr>
          <p:cNvSpPr/>
          <p:nvPr/>
        </p:nvSpPr>
        <p:spPr>
          <a:xfrm>
            <a:off x="11115312" y="1359347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EC25FA-E614-E244-9BEF-CFCFF6B4BE86}"/>
              </a:ext>
            </a:extLst>
          </p:cNvPr>
          <p:cNvSpPr/>
          <p:nvPr/>
        </p:nvSpPr>
        <p:spPr>
          <a:xfrm>
            <a:off x="13171950" y="1179376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3FDB424-8796-0E48-8104-1E871D174257}"/>
              </a:ext>
            </a:extLst>
          </p:cNvPr>
          <p:cNvSpPr/>
          <p:nvPr/>
        </p:nvSpPr>
        <p:spPr>
          <a:xfrm>
            <a:off x="13154231" y="1212000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D4E1223-D438-9844-8626-0DFA95D220A8}"/>
              </a:ext>
            </a:extLst>
          </p:cNvPr>
          <p:cNvSpPr/>
          <p:nvPr/>
        </p:nvSpPr>
        <p:spPr>
          <a:xfrm>
            <a:off x="13077328" y="13326623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DDC1ADC-336B-3746-B350-56129F33EA25}"/>
              </a:ext>
            </a:extLst>
          </p:cNvPr>
          <p:cNvSpPr/>
          <p:nvPr/>
        </p:nvSpPr>
        <p:spPr>
          <a:xfrm>
            <a:off x="13059609" y="13652859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25642A1-9383-1F4F-BF74-FE3886D6B5DF}"/>
              </a:ext>
            </a:extLst>
          </p:cNvPr>
          <p:cNvSpPr/>
          <p:nvPr/>
        </p:nvSpPr>
        <p:spPr>
          <a:xfrm>
            <a:off x="14878465" y="11191002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D70494-5C5C-2E46-9C4C-387A7957356C}"/>
              </a:ext>
            </a:extLst>
          </p:cNvPr>
          <p:cNvSpPr/>
          <p:nvPr/>
        </p:nvSpPr>
        <p:spPr>
          <a:xfrm>
            <a:off x="14860746" y="1151723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D4C33C-7352-664A-91FD-F8D002BFF538}"/>
              </a:ext>
            </a:extLst>
          </p:cNvPr>
          <p:cNvSpPr/>
          <p:nvPr/>
        </p:nvSpPr>
        <p:spPr>
          <a:xfrm>
            <a:off x="14839029" y="1243877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7CB9E88-6CBB-0847-BBAD-FB1484FC1304}"/>
              </a:ext>
            </a:extLst>
          </p:cNvPr>
          <p:cNvSpPr/>
          <p:nvPr/>
        </p:nvSpPr>
        <p:spPr>
          <a:xfrm>
            <a:off x="14821310" y="12765014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27EF81-28E0-1748-93CF-E11290CEDB6A}"/>
              </a:ext>
            </a:extLst>
          </p:cNvPr>
          <p:cNvSpPr/>
          <p:nvPr/>
        </p:nvSpPr>
        <p:spPr>
          <a:xfrm>
            <a:off x="17133317" y="11191002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244E88A-6A6F-DB4A-ABA7-BEDEEF045C4C}"/>
              </a:ext>
            </a:extLst>
          </p:cNvPr>
          <p:cNvSpPr/>
          <p:nvPr/>
        </p:nvSpPr>
        <p:spPr>
          <a:xfrm>
            <a:off x="17115598" y="1151723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C52D0B8-78F0-044A-A83E-7FF6C6AA6BF7}"/>
              </a:ext>
            </a:extLst>
          </p:cNvPr>
          <p:cNvSpPr/>
          <p:nvPr/>
        </p:nvSpPr>
        <p:spPr>
          <a:xfrm>
            <a:off x="17165608" y="12411822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4E890A-2866-744C-B102-EDE95F926C5B}"/>
              </a:ext>
            </a:extLst>
          </p:cNvPr>
          <p:cNvSpPr/>
          <p:nvPr/>
        </p:nvSpPr>
        <p:spPr>
          <a:xfrm>
            <a:off x="17147889" y="12738058"/>
            <a:ext cx="212892" cy="1075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8160225" y="9389435"/>
            <a:ext cx="5765746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3-TIER CLIENT-SERVER ARCHITECTURE</a:t>
            </a: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84A03245-5BAB-B245-B546-4A8AA916AD14}"/>
              </a:ext>
            </a:extLst>
          </p:cNvPr>
          <p:cNvGrpSpPr/>
          <p:nvPr/>
        </p:nvGrpSpPr>
        <p:grpSpPr>
          <a:xfrm>
            <a:off x="8058974" y="10500519"/>
            <a:ext cx="4889382" cy="3758183"/>
            <a:chOff x="8151172" y="1900204"/>
            <a:chExt cx="4938228" cy="41893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7EBC5-C680-BA48-9278-425B60FBC6B9}"/>
                </a:ext>
              </a:extLst>
            </p:cNvPr>
            <p:cNvSpPr/>
            <p:nvPr/>
          </p:nvSpPr>
          <p:spPr>
            <a:xfrm>
              <a:off x="8151172" y="1900204"/>
              <a:ext cx="4938228" cy="418936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07D44A-5BC2-7241-8F0A-2164E1A862CD}"/>
                </a:ext>
              </a:extLst>
            </p:cNvPr>
            <p:cNvCxnSpPr>
              <a:cxnSpLocks/>
              <a:stCxn id="117" idx="3"/>
              <a:endCxn id="45" idx="1"/>
            </p:cNvCxnSpPr>
            <p:nvPr/>
          </p:nvCxnSpPr>
          <p:spPr>
            <a:xfrm flipV="1">
              <a:off x="10155794" y="2327410"/>
              <a:ext cx="1224874" cy="12301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A55A20-64AD-734A-B525-28C2EB176072}"/>
                </a:ext>
              </a:extLst>
            </p:cNvPr>
            <p:cNvCxnSpPr>
              <a:cxnSpLocks/>
              <a:stCxn id="117" idx="3"/>
              <a:endCxn id="41" idx="1"/>
            </p:cNvCxnSpPr>
            <p:nvPr/>
          </p:nvCxnSpPr>
          <p:spPr>
            <a:xfrm flipV="1">
              <a:off x="10155794" y="2990354"/>
              <a:ext cx="1224877" cy="56718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920DC2-FCE7-264C-891F-AB65F1F624F5}"/>
                </a:ext>
              </a:extLst>
            </p:cNvPr>
            <p:cNvCxnSpPr>
              <a:cxnSpLocks/>
              <a:stCxn id="117" idx="3"/>
              <a:endCxn id="46" idx="1"/>
            </p:cNvCxnSpPr>
            <p:nvPr/>
          </p:nvCxnSpPr>
          <p:spPr>
            <a:xfrm>
              <a:off x="10155794" y="3557536"/>
              <a:ext cx="1224874" cy="9714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DCACF48-3567-3F4A-9C0E-4F9A37594E14}"/>
                </a:ext>
              </a:extLst>
            </p:cNvPr>
            <p:cNvCxnSpPr>
              <a:cxnSpLocks/>
              <a:stCxn id="117" idx="3"/>
              <a:endCxn id="42" idx="1"/>
            </p:cNvCxnSpPr>
            <p:nvPr/>
          </p:nvCxnSpPr>
          <p:spPr>
            <a:xfrm>
              <a:off x="10155794" y="3557536"/>
              <a:ext cx="1224874" cy="7613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AA42C7-71C9-7346-900F-2E791DBA8C5B}"/>
                </a:ext>
              </a:extLst>
            </p:cNvPr>
            <p:cNvCxnSpPr>
              <a:cxnSpLocks/>
              <a:stCxn id="117" idx="3"/>
              <a:endCxn id="44" idx="1"/>
            </p:cNvCxnSpPr>
            <p:nvPr/>
          </p:nvCxnSpPr>
          <p:spPr>
            <a:xfrm>
              <a:off x="10155794" y="3557536"/>
              <a:ext cx="1224874" cy="14244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4AC352-C30A-E24A-B918-6AEA950FFE93}"/>
                </a:ext>
              </a:extLst>
            </p:cNvPr>
            <p:cNvCxnSpPr>
              <a:cxnSpLocks/>
              <a:stCxn id="117" idx="3"/>
              <a:endCxn id="43" idx="1"/>
            </p:cNvCxnSpPr>
            <p:nvPr/>
          </p:nvCxnSpPr>
          <p:spPr>
            <a:xfrm>
              <a:off x="10155794" y="3557536"/>
              <a:ext cx="1224874" cy="208742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Can 106">
            <a:extLst>
              <a:ext uri="{FF2B5EF4-FFF2-40B4-BE49-F238E27FC236}">
                <a16:creationId xmlns:a16="http://schemas.microsoft.com/office/drawing/2014/main" id="{D8ACA398-AFF0-A74F-B955-DFD496F0350A}"/>
              </a:ext>
            </a:extLst>
          </p:cNvPr>
          <p:cNvSpPr/>
          <p:nvPr/>
        </p:nvSpPr>
        <p:spPr>
          <a:xfrm>
            <a:off x="14204071" y="11821218"/>
            <a:ext cx="1328870" cy="112382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C2FFB1C-F242-464D-98E2-F768A01A3A89}"/>
              </a:ext>
            </a:extLst>
          </p:cNvPr>
          <p:cNvCxnSpPr>
            <a:cxnSpLocks/>
            <a:stCxn id="36" idx="3"/>
            <a:endCxn id="107" idx="2"/>
          </p:cNvCxnSpPr>
          <p:nvPr/>
        </p:nvCxnSpPr>
        <p:spPr>
          <a:xfrm>
            <a:off x="12948358" y="12379611"/>
            <a:ext cx="1255715" cy="35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E409A4-6AB5-9C48-AE77-5C8243CD50A3}"/>
              </a:ext>
            </a:extLst>
          </p:cNvPr>
          <p:cNvGrpSpPr/>
          <p:nvPr/>
        </p:nvGrpSpPr>
        <p:grpSpPr>
          <a:xfrm>
            <a:off x="5812887" y="11606484"/>
            <a:ext cx="1554480" cy="1351496"/>
            <a:chOff x="3006089" y="2676337"/>
            <a:chExt cx="1554480" cy="14903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A2F8CF-DAF8-9B48-B3A3-5075F58288DB}"/>
                </a:ext>
              </a:extLst>
            </p:cNvPr>
            <p:cNvGrpSpPr/>
            <p:nvPr/>
          </p:nvGrpSpPr>
          <p:grpSpPr>
            <a:xfrm>
              <a:off x="3006089" y="2676337"/>
              <a:ext cx="1554480" cy="931028"/>
              <a:chOff x="2830999" y="2538493"/>
              <a:chExt cx="1701040" cy="3779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438919-1EAB-694F-89E1-D2F9642D9D5A}"/>
                  </a:ext>
                </a:extLst>
              </p:cNvPr>
              <p:cNvSpPr/>
              <p:nvPr/>
            </p:nvSpPr>
            <p:spPr>
              <a:xfrm>
                <a:off x="2830999" y="2538493"/>
                <a:ext cx="1701040" cy="377924"/>
              </a:xfrm>
              <a:prstGeom prst="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0A35AA-C143-1548-A996-15907790CA5A}"/>
                  </a:ext>
                </a:extLst>
              </p:cNvPr>
              <p:cNvSpPr/>
              <p:nvPr/>
            </p:nvSpPr>
            <p:spPr>
              <a:xfrm>
                <a:off x="3093425" y="2612568"/>
                <a:ext cx="1182044" cy="215296"/>
              </a:xfrm>
              <a:prstGeom prst="rect">
                <a:avLst/>
              </a:prstGeom>
              <a:solidFill>
                <a:srgbClr val="007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Website</a:t>
                </a:r>
              </a:p>
              <a:p>
                <a:pPr algn="ctr"/>
                <a:r>
                  <a:rPr lang="en-US" sz="1100" b="1" dirty="0"/>
                  <a:t>Java &amp; Spring</a:t>
                </a:r>
              </a:p>
            </p:txBody>
          </p: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23EE4215-C026-924F-85B3-97BA2797DE4A}"/>
                </a:ext>
              </a:extLst>
            </p:cNvPr>
            <p:cNvSpPr txBox="1"/>
            <p:nvPr/>
          </p:nvSpPr>
          <p:spPr>
            <a:xfrm>
              <a:off x="3184383" y="3759422"/>
              <a:ext cx="1121782" cy="40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Client Tier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0745D0-FDF7-2649-A3D4-775770DB9303}"/>
              </a:ext>
            </a:extLst>
          </p:cNvPr>
          <p:cNvSpPr/>
          <p:nvPr/>
        </p:nvSpPr>
        <p:spPr>
          <a:xfrm>
            <a:off x="8790741" y="11408438"/>
            <a:ext cx="1253026" cy="1157672"/>
          </a:xfrm>
          <a:prstGeom prst="rect">
            <a:avLst/>
          </a:prstGeom>
          <a:solidFill>
            <a:srgbClr val="0074B5"/>
          </a:solidFill>
          <a:ln>
            <a:solidFill>
              <a:srgbClr val="0074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 Server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EC2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BF07A40-906B-B348-8CAF-BFBB512F7156}"/>
              </a:ext>
            </a:extLst>
          </p:cNvPr>
          <p:cNvCxnSpPr>
            <a:cxnSpLocks/>
            <a:stCxn id="2" idx="3"/>
            <a:endCxn id="117" idx="1"/>
          </p:cNvCxnSpPr>
          <p:nvPr/>
        </p:nvCxnSpPr>
        <p:spPr>
          <a:xfrm flipV="1">
            <a:off x="7367367" y="11987274"/>
            <a:ext cx="1423374" cy="41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C308C76-A964-4042-82A7-B7AA81A6DD66}"/>
              </a:ext>
            </a:extLst>
          </p:cNvPr>
          <p:cNvSpPr txBox="1"/>
          <p:nvPr/>
        </p:nvSpPr>
        <p:spPr>
          <a:xfrm>
            <a:off x="7734075" y="11874733"/>
            <a:ext cx="6497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{REST}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D287209-0059-DF46-9121-A6F918E4932E}"/>
              </a:ext>
            </a:extLst>
          </p:cNvPr>
          <p:cNvSpPr txBox="1"/>
          <p:nvPr/>
        </p:nvSpPr>
        <p:spPr>
          <a:xfrm>
            <a:off x="11467981" y="12474137"/>
            <a:ext cx="7816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{Venice}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A84741-1210-004B-AA9F-5ED2AAB6055A}"/>
              </a:ext>
            </a:extLst>
          </p:cNvPr>
          <p:cNvSpPr txBox="1"/>
          <p:nvPr/>
        </p:nvSpPr>
        <p:spPr>
          <a:xfrm>
            <a:off x="9623248" y="144454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Middle Tier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19C924-A7B0-1F4D-8AA5-096C7FB8ECDA}"/>
              </a:ext>
            </a:extLst>
          </p:cNvPr>
          <p:cNvSpPr txBox="1"/>
          <p:nvPr/>
        </p:nvSpPr>
        <p:spPr>
          <a:xfrm>
            <a:off x="14129920" y="1305154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Database Tier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CCCE9-595B-294E-AD84-BBDBF7C54195}"/>
              </a:ext>
            </a:extLst>
          </p:cNvPr>
          <p:cNvSpPr txBox="1"/>
          <p:nvPr/>
        </p:nvSpPr>
        <p:spPr>
          <a:xfrm>
            <a:off x="6955399" y="8549050"/>
            <a:ext cx="8675949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4B5"/>
                </a:solidFill>
              </a:rPr>
              <a:t>AMARTA INDUSTRIES PVT. LTD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92A6EA-D2A3-D643-8E99-F7C9545EB2EB}"/>
              </a:ext>
            </a:extLst>
          </p:cNvPr>
          <p:cNvGrpSpPr/>
          <p:nvPr/>
        </p:nvGrpSpPr>
        <p:grpSpPr>
          <a:xfrm>
            <a:off x="11256525" y="10619453"/>
            <a:ext cx="1140126" cy="3504706"/>
            <a:chOff x="8506794" y="1904702"/>
            <a:chExt cx="1140126" cy="3504706"/>
          </a:xfrm>
          <a:solidFill>
            <a:srgbClr val="00206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132014-99EC-6743-9933-1EA9B609584B}"/>
                </a:ext>
              </a:extLst>
            </p:cNvPr>
            <p:cNvSpPr/>
            <p:nvPr/>
          </p:nvSpPr>
          <p:spPr>
            <a:xfrm>
              <a:off x="8506797" y="2499414"/>
              <a:ext cx="1140123" cy="528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Orders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AC1CAC-0FBB-7349-805E-66FE4622A343}"/>
                </a:ext>
              </a:extLst>
            </p:cNvPr>
            <p:cNvSpPr/>
            <p:nvPr/>
          </p:nvSpPr>
          <p:spPr>
            <a:xfrm>
              <a:off x="8506794" y="3691250"/>
              <a:ext cx="1140123" cy="528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Contact Page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77FF4D-DDB3-F94D-94FC-A091C33315BC}"/>
                </a:ext>
              </a:extLst>
            </p:cNvPr>
            <p:cNvSpPr/>
            <p:nvPr/>
          </p:nvSpPr>
          <p:spPr>
            <a:xfrm>
              <a:off x="8506794" y="4880802"/>
              <a:ext cx="1140119" cy="528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Payments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4428DF-B2D1-B041-9050-D1EC71ABD93E}"/>
                </a:ext>
              </a:extLst>
            </p:cNvPr>
            <p:cNvSpPr/>
            <p:nvPr/>
          </p:nvSpPr>
          <p:spPr>
            <a:xfrm>
              <a:off x="8506794" y="4286026"/>
              <a:ext cx="1140123" cy="528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About Page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89DDCA-4540-414F-AB22-5AABBB74E619}"/>
                </a:ext>
              </a:extLst>
            </p:cNvPr>
            <p:cNvSpPr/>
            <p:nvPr/>
          </p:nvSpPr>
          <p:spPr>
            <a:xfrm>
              <a:off x="8506794" y="1904702"/>
              <a:ext cx="1140123" cy="528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Authentication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64216B-FC72-1047-ABF7-77D13AE1CEB6}"/>
                </a:ext>
              </a:extLst>
            </p:cNvPr>
            <p:cNvSpPr/>
            <p:nvPr/>
          </p:nvSpPr>
          <p:spPr>
            <a:xfrm>
              <a:off x="8506794" y="3095364"/>
              <a:ext cx="1140123" cy="528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9A4F6DE-5BCD-4144-AEE8-4CF87DF3948E}"/>
              </a:ext>
            </a:extLst>
          </p:cNvPr>
          <p:cNvSpPr txBox="1"/>
          <p:nvPr/>
        </p:nvSpPr>
        <p:spPr>
          <a:xfrm>
            <a:off x="13403724" y="1239330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44F0FB-4857-884D-99D2-62D40721256E}"/>
              </a:ext>
            </a:extLst>
          </p:cNvPr>
          <p:cNvSpPr/>
          <p:nvPr/>
        </p:nvSpPr>
        <p:spPr>
          <a:xfrm>
            <a:off x="7601831" y="10281539"/>
            <a:ext cx="8306651" cy="412956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F28D0-D138-3842-98CA-7662E3C155D4}"/>
              </a:ext>
            </a:extLst>
          </p:cNvPr>
          <p:cNvSpPr txBox="1"/>
          <p:nvPr/>
        </p:nvSpPr>
        <p:spPr>
          <a:xfrm>
            <a:off x="15221036" y="14028234"/>
            <a:ext cx="52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F6B124-19FE-EF4F-9BFA-BDF64DB0888D}"/>
              </a:ext>
            </a:extLst>
          </p:cNvPr>
          <p:cNvSpPr txBox="1"/>
          <p:nvPr/>
        </p:nvSpPr>
        <p:spPr>
          <a:xfrm>
            <a:off x="5495573" y="6512278"/>
            <a:ext cx="1871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2</a:t>
            </a:r>
          </a:p>
          <a:p>
            <a:r>
              <a:rPr lang="en-US" sz="2800" dirty="0"/>
              <a:t>Page 1/1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6AAE6B-EEC8-4D40-AD31-C0A7D4C05BAF}"/>
              </a:ext>
            </a:extLst>
          </p:cNvPr>
          <p:cNvSpPr txBox="1"/>
          <p:nvPr/>
        </p:nvSpPr>
        <p:spPr>
          <a:xfrm>
            <a:off x="13634832" y="6521078"/>
            <a:ext cx="3172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K. Ravi Kumar Reddy</a:t>
            </a:r>
          </a:p>
          <a:p>
            <a:pPr algn="r"/>
            <a:r>
              <a:rPr lang="en-US" sz="2800" dirty="0"/>
              <a:t>2020MT13010</a:t>
            </a:r>
          </a:p>
          <a:p>
            <a:pPr algn="r"/>
            <a:r>
              <a:rPr lang="en-US" sz="2800" dirty="0"/>
              <a:t>SSZG527</a:t>
            </a:r>
          </a:p>
        </p:txBody>
      </p:sp>
    </p:spTree>
    <p:extLst>
      <p:ext uri="{BB962C8B-B14F-4D97-AF65-F5344CB8AC3E}">
        <p14:creationId xmlns:p14="http://schemas.microsoft.com/office/powerpoint/2010/main" val="9759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918FBC-9A16-B845-AE43-8F666AF13BD4}"/>
              </a:ext>
            </a:extLst>
          </p:cNvPr>
          <p:cNvSpPr txBox="1"/>
          <p:nvPr/>
        </p:nvSpPr>
        <p:spPr>
          <a:xfrm>
            <a:off x="9719789" y="9631838"/>
            <a:ext cx="243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4B5"/>
                </a:solidFill>
              </a:rPr>
              <a:t>APPLICATION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53CC3-C500-6346-B2A1-91BB32D0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2" y="11247437"/>
            <a:ext cx="10541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8777746" y="9288675"/>
            <a:ext cx="4756880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/>
              <a:t>MICRO KERNEL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A2F8CF-DAF8-9B48-B3A3-5075F58288DB}"/>
              </a:ext>
            </a:extLst>
          </p:cNvPr>
          <p:cNvGrpSpPr/>
          <p:nvPr/>
        </p:nvGrpSpPr>
        <p:grpSpPr>
          <a:xfrm>
            <a:off x="6525218" y="10776552"/>
            <a:ext cx="3697706" cy="2685417"/>
            <a:chOff x="2742879" y="2538492"/>
            <a:chExt cx="4046334" cy="10496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438919-1EAB-694F-89E1-D2F9642D9D5A}"/>
                </a:ext>
              </a:extLst>
            </p:cNvPr>
            <p:cNvSpPr/>
            <p:nvPr/>
          </p:nvSpPr>
          <p:spPr>
            <a:xfrm>
              <a:off x="2742880" y="2538492"/>
              <a:ext cx="4046333" cy="1039953"/>
            </a:xfrm>
            <a:prstGeom prst="rect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0A35AA-C143-1548-A996-15907790CA5A}"/>
                </a:ext>
              </a:extLst>
            </p:cNvPr>
            <p:cNvSpPr/>
            <p:nvPr/>
          </p:nvSpPr>
          <p:spPr>
            <a:xfrm>
              <a:off x="3093425" y="2612568"/>
              <a:ext cx="1182044" cy="2152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Website</a:t>
              </a:r>
              <a:endParaRPr lang="en-US" sz="12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49B1E-A136-064F-A87E-779113641283}"/>
                </a:ext>
              </a:extLst>
            </p:cNvPr>
            <p:cNvSpPr/>
            <p:nvPr/>
          </p:nvSpPr>
          <p:spPr>
            <a:xfrm>
              <a:off x="3092171" y="2932322"/>
              <a:ext cx="1164018" cy="2139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Android App</a:t>
              </a:r>
              <a:endParaRPr lang="en-US" sz="12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29744-20AD-D143-8F8F-EF33258554CD}"/>
                </a:ext>
              </a:extLst>
            </p:cNvPr>
            <p:cNvSpPr/>
            <p:nvPr/>
          </p:nvSpPr>
          <p:spPr>
            <a:xfrm>
              <a:off x="3083784" y="3204800"/>
              <a:ext cx="1182044" cy="2139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iOS App</a:t>
              </a:r>
              <a:endParaRPr 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DC7A7-E16F-184C-8A2E-3201DC492112}"/>
                </a:ext>
              </a:extLst>
            </p:cNvPr>
            <p:cNvSpPr/>
            <p:nvPr/>
          </p:nvSpPr>
          <p:spPr>
            <a:xfrm>
              <a:off x="4996039" y="2832926"/>
              <a:ext cx="1608645" cy="3842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 Application</a:t>
              </a:r>
              <a:endParaRPr lang="en-US" sz="12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83417-B6A9-964A-B427-AD79442A1FBA}"/>
                </a:ext>
              </a:extLst>
            </p:cNvPr>
            <p:cNvSpPr txBox="1"/>
            <p:nvPr/>
          </p:nvSpPr>
          <p:spPr>
            <a:xfrm>
              <a:off x="2742879" y="3485906"/>
              <a:ext cx="1660314" cy="10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Front-End Core 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</a:rPr>
                <a:t>[View]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A3524-4ACF-7841-A0AB-F4CFA1177AD9}"/>
              </a:ext>
            </a:extLst>
          </p:cNvPr>
          <p:cNvSpPr/>
          <p:nvPr/>
        </p:nvSpPr>
        <p:spPr>
          <a:xfrm>
            <a:off x="11094082" y="10553436"/>
            <a:ext cx="1537284" cy="2908533"/>
          </a:xfrm>
          <a:prstGeom prst="rect">
            <a:avLst/>
          </a:prstGeom>
          <a:solidFill>
            <a:srgbClr val="F7A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CORE</a:t>
            </a:r>
            <a:r>
              <a:rPr lang="en-US" sz="1600" b="1" dirty="0"/>
              <a:t> </a:t>
            </a:r>
          </a:p>
          <a:p>
            <a:pPr algn="ctr"/>
            <a:r>
              <a:rPr lang="en-US" sz="1200" i="1" dirty="0"/>
              <a:t>[Controller]</a:t>
            </a:r>
            <a:endParaRPr lang="en-US" sz="1600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0A9294-A6B8-484C-9208-079A2C519909}"/>
              </a:ext>
            </a:extLst>
          </p:cNvPr>
          <p:cNvSpPr/>
          <p:nvPr/>
        </p:nvSpPr>
        <p:spPr>
          <a:xfrm>
            <a:off x="4775805" y="11593507"/>
            <a:ext cx="878256" cy="7201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23C99-7D57-8C4B-833B-768877E49D34}"/>
              </a:ext>
            </a:extLst>
          </p:cNvPr>
          <p:cNvGrpSpPr/>
          <p:nvPr/>
        </p:nvGrpSpPr>
        <p:grpSpPr>
          <a:xfrm>
            <a:off x="14380141" y="10133003"/>
            <a:ext cx="2222510" cy="4002818"/>
            <a:chOff x="8268756" y="1757975"/>
            <a:chExt cx="2222510" cy="4002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8D25F2-45C2-3F4D-AE69-8E024BE26036}"/>
                </a:ext>
              </a:extLst>
            </p:cNvPr>
            <p:cNvSpPr txBox="1"/>
            <p:nvPr/>
          </p:nvSpPr>
          <p:spPr>
            <a:xfrm>
              <a:off x="8268756" y="5499183"/>
              <a:ext cx="222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Backend </a:t>
              </a:r>
              <a:r>
                <a:rPr lang="en-US" sz="1100" i="1" dirty="0">
                  <a:solidFill>
                    <a:schemeClr val="bg1">
                      <a:lumMod val="50000"/>
                    </a:schemeClr>
                  </a:solidFill>
                </a:rPr>
                <a:t>[Model]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EA1CD8-4E74-D149-B4FC-11AE6AC33F5B}"/>
                </a:ext>
              </a:extLst>
            </p:cNvPr>
            <p:cNvSpPr/>
            <p:nvPr/>
          </p:nvSpPr>
          <p:spPr>
            <a:xfrm>
              <a:off x="8506797" y="2499414"/>
              <a:ext cx="1140123" cy="5286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Orders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E38C83-F06C-654A-BBD5-8A5C3671808C}"/>
                </a:ext>
              </a:extLst>
            </p:cNvPr>
            <p:cNvSpPr/>
            <p:nvPr/>
          </p:nvSpPr>
          <p:spPr>
            <a:xfrm>
              <a:off x="8506794" y="3691250"/>
              <a:ext cx="1140123" cy="5286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Wishlists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5C70DF-28CE-DE45-BB8D-F14403134006}"/>
                </a:ext>
              </a:extLst>
            </p:cNvPr>
            <p:cNvSpPr/>
            <p:nvPr/>
          </p:nvSpPr>
          <p:spPr>
            <a:xfrm>
              <a:off x="8506794" y="4880802"/>
              <a:ext cx="1140119" cy="5286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Payments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443CAD-CD23-2E4D-A468-40A00ED98A77}"/>
                </a:ext>
              </a:extLst>
            </p:cNvPr>
            <p:cNvSpPr/>
            <p:nvPr/>
          </p:nvSpPr>
          <p:spPr>
            <a:xfrm>
              <a:off x="8506794" y="4286026"/>
              <a:ext cx="1140123" cy="5286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Cart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23B180-C256-184F-8CFE-909401DF50DB}"/>
                </a:ext>
              </a:extLst>
            </p:cNvPr>
            <p:cNvSpPr/>
            <p:nvPr/>
          </p:nvSpPr>
          <p:spPr>
            <a:xfrm>
              <a:off x="8506794" y="1904702"/>
              <a:ext cx="1140123" cy="5286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Authentication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007AF2-7409-C744-B485-D5B8121C800D}"/>
                </a:ext>
              </a:extLst>
            </p:cNvPr>
            <p:cNvSpPr/>
            <p:nvPr/>
          </p:nvSpPr>
          <p:spPr>
            <a:xfrm>
              <a:off x="8506794" y="3095364"/>
              <a:ext cx="1140123" cy="5286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Search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7EBC5-C680-BA48-9278-425B60FBC6B9}"/>
                </a:ext>
              </a:extLst>
            </p:cNvPr>
            <p:cNvSpPr/>
            <p:nvPr/>
          </p:nvSpPr>
          <p:spPr>
            <a:xfrm>
              <a:off x="8268756" y="1757975"/>
              <a:ext cx="1838078" cy="397251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6743D-3E50-6C4F-B291-43221216C1E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5654061" y="11241462"/>
            <a:ext cx="1191500" cy="7121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548AF5-F807-634C-8520-54EF1B0B0BBB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654061" y="11953580"/>
            <a:ext cx="1190354" cy="1041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4BBE15-DEE6-8541-81BE-C153B7D31BF6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5654061" y="11953582"/>
            <a:ext cx="1182690" cy="8012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0B4CDF-2262-B448-97CB-1C507DEBE7F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925763" y="11241462"/>
            <a:ext cx="658487" cy="779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80D99-5E6C-8742-9E43-F3456C620DA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908142" y="12021366"/>
            <a:ext cx="676106" cy="36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308A9A-49D7-394A-BB2B-BBFADA5FCD3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916953" y="12021368"/>
            <a:ext cx="667297" cy="7334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57FC83-0D89-5241-AC40-0AABB32F269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0054294" y="12007703"/>
            <a:ext cx="1039788" cy="136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C308C76-A964-4042-82A7-B7AA81A6DD66}"/>
              </a:ext>
            </a:extLst>
          </p:cNvPr>
          <p:cNvSpPr txBox="1"/>
          <p:nvPr/>
        </p:nvSpPr>
        <p:spPr>
          <a:xfrm>
            <a:off x="10267744" y="12013517"/>
            <a:ext cx="6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{REST}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07D44A-5BC2-7241-8F0A-2164E1A862CD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12631368" y="10544033"/>
            <a:ext cx="1986813" cy="1463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A55A20-64AD-734A-B525-28C2EB176072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12631366" y="11138745"/>
            <a:ext cx="1986816" cy="8689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920DC2-FCE7-264C-891F-AB65F1F624F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12631368" y="11734695"/>
            <a:ext cx="1986813" cy="2730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CACF48-3567-3F4A-9C0E-4F9A37594E1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12631368" y="12007703"/>
            <a:ext cx="1986813" cy="3228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AA42C7-71C9-7346-900F-2E791DBA8C5B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12631368" y="12007703"/>
            <a:ext cx="1986813" cy="9176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4AC352-C30A-E24A-B918-6AEA950FFE93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12631368" y="12007701"/>
            <a:ext cx="1986813" cy="15124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D8ACA398-AFF0-A74F-B955-DFD496F0350A}"/>
              </a:ext>
            </a:extLst>
          </p:cNvPr>
          <p:cNvSpPr/>
          <p:nvPr/>
        </p:nvSpPr>
        <p:spPr>
          <a:xfrm>
            <a:off x="12513767" y="14331531"/>
            <a:ext cx="1328870" cy="112382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C2FFB1C-F242-464D-98E2-F768A01A3A89}"/>
              </a:ext>
            </a:extLst>
          </p:cNvPr>
          <p:cNvCxnSpPr>
            <a:cxnSpLocks/>
            <a:stCxn id="16" idx="2"/>
            <a:endCxn id="107" idx="1"/>
          </p:cNvCxnSpPr>
          <p:nvPr/>
        </p:nvCxnSpPr>
        <p:spPr>
          <a:xfrm>
            <a:off x="11862724" y="13461967"/>
            <a:ext cx="1315478" cy="8695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9F0DE5E-44DF-1B4F-B04A-44AB257F3C4C}"/>
              </a:ext>
            </a:extLst>
          </p:cNvPr>
          <p:cNvSpPr txBox="1"/>
          <p:nvPr/>
        </p:nvSpPr>
        <p:spPr>
          <a:xfrm>
            <a:off x="12308706" y="13774190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73B266-E308-3D44-BFBF-18C73C150666}"/>
              </a:ext>
            </a:extLst>
          </p:cNvPr>
          <p:cNvSpPr/>
          <p:nvPr/>
        </p:nvSpPr>
        <p:spPr>
          <a:xfrm>
            <a:off x="9678695" y="14305731"/>
            <a:ext cx="1790989" cy="11754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Banking System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72D4E-D6E1-4F42-9FC0-4B62BBE4860A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 flipH="1">
            <a:off x="10574188" y="13461967"/>
            <a:ext cx="1288536" cy="843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5DAD0F-F0F5-6A49-B856-29067A03BA2D}"/>
              </a:ext>
            </a:extLst>
          </p:cNvPr>
          <p:cNvSpPr txBox="1"/>
          <p:nvPr/>
        </p:nvSpPr>
        <p:spPr>
          <a:xfrm>
            <a:off x="10506395" y="13642758"/>
            <a:ext cx="6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{REST}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AE027A-CC59-7947-9573-2FD79ADDDF86}"/>
              </a:ext>
            </a:extLst>
          </p:cNvPr>
          <p:cNvSpPr txBox="1"/>
          <p:nvPr/>
        </p:nvSpPr>
        <p:spPr>
          <a:xfrm>
            <a:off x="10082611" y="8476394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F7A51E"/>
                </a:solidFill>
              </a:rPr>
              <a:t>AMAZON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4044586-499D-B747-A64F-09D7B7E8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39" y="8585557"/>
            <a:ext cx="911472" cy="8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5FBAF3-BEA7-664C-AC9E-0D5271B8EB1B}"/>
              </a:ext>
            </a:extLst>
          </p:cNvPr>
          <p:cNvSpPr txBox="1"/>
          <p:nvPr/>
        </p:nvSpPr>
        <p:spPr>
          <a:xfrm>
            <a:off x="10066870" y="1202081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 3c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FA86E7-6747-D940-89AD-B06A76FBF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/>
          <a:stretch/>
        </p:blipFill>
        <p:spPr bwMode="auto">
          <a:xfrm>
            <a:off x="7738533" y="9193478"/>
            <a:ext cx="5424543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5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8DC829-4CDB-B24E-95D1-0B3E72EA6CDD}"/>
              </a:ext>
            </a:extLst>
          </p:cNvPr>
          <p:cNvSpPr/>
          <p:nvPr/>
        </p:nvSpPr>
        <p:spPr>
          <a:xfrm>
            <a:off x="5172178" y="5756721"/>
            <a:ext cx="3725334" cy="7573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Step1: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System Characteristics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278010-ED7C-B846-956A-A4CD122A5B91}"/>
              </a:ext>
            </a:extLst>
          </p:cNvPr>
          <p:cNvSpPr/>
          <p:nvPr/>
        </p:nvSpPr>
        <p:spPr>
          <a:xfrm>
            <a:off x="532445" y="5217333"/>
            <a:ext cx="3691467" cy="1811866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Hardware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Software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Interfaces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 and information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People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mission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886BC2-E425-5945-925B-2B358BDC046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223912" y="6123267"/>
            <a:ext cx="948267" cy="1212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BEEE3D-1A2B-064B-B12F-B83512DB03B7}"/>
              </a:ext>
            </a:extLst>
          </p:cNvPr>
          <p:cNvSpPr/>
          <p:nvPr/>
        </p:nvSpPr>
        <p:spPr>
          <a:xfrm>
            <a:off x="9845779" y="5217333"/>
            <a:ext cx="4064404" cy="1808992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Boundary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Functions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and Data Criticality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System and Data Sensitivity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947CA-277D-DC44-857D-44C9E315DBB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897513" y="6121829"/>
            <a:ext cx="948267" cy="1356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28BD1D-27D0-6447-A26D-690A92907455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7034845" y="6514058"/>
            <a:ext cx="20846" cy="11068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59F6B84-D605-0D45-A605-2122B5D4B4CF}"/>
              </a:ext>
            </a:extLst>
          </p:cNvPr>
          <p:cNvGrpSpPr/>
          <p:nvPr/>
        </p:nvGrpSpPr>
        <p:grpSpPr>
          <a:xfrm>
            <a:off x="553290" y="7139047"/>
            <a:ext cx="13377744" cy="1811866"/>
            <a:chOff x="440266" y="2765502"/>
            <a:chExt cx="13377744" cy="18118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BE8023-D4A2-4644-8B84-F852362ECDBD}"/>
                </a:ext>
              </a:extLst>
            </p:cNvPr>
            <p:cNvSpPr/>
            <p:nvPr/>
          </p:nvSpPr>
          <p:spPr>
            <a:xfrm>
              <a:off x="5080000" y="3247389"/>
              <a:ext cx="3725334" cy="75368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Step2: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Threat Identification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F1DDBF-0425-5244-BA7A-DA8E66DA67D4}"/>
                </a:ext>
              </a:extLst>
            </p:cNvPr>
            <p:cNvSpPr/>
            <p:nvPr/>
          </p:nvSpPr>
          <p:spPr>
            <a:xfrm>
              <a:off x="440266" y="2765502"/>
              <a:ext cx="3691467" cy="1811866"/>
            </a:xfrm>
            <a:prstGeom prst="roundRect">
              <a:avLst/>
            </a:prstGeom>
            <a:solidFill>
              <a:srgbClr val="007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History of system attack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Data from intelligence agencies: NIPC, OIG, </a:t>
              </a:r>
              <a:r>
                <a:rPr lang="en-US" dirty="0" err="1"/>
                <a:t>FedCIRC</a:t>
              </a:r>
              <a:r>
                <a:rPr lang="en-US" dirty="0"/>
                <a:t>, mass media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FAA67D-52D8-3341-B165-93A218ED81A1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 flipV="1">
              <a:off x="4131733" y="3624230"/>
              <a:ext cx="948267" cy="4720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5A5056-D892-AB41-864F-73A3979B5243}"/>
                </a:ext>
              </a:extLst>
            </p:cNvPr>
            <p:cNvSpPr/>
            <p:nvPr/>
          </p:nvSpPr>
          <p:spPr>
            <a:xfrm>
              <a:off x="9753601" y="3346299"/>
              <a:ext cx="4064409" cy="664075"/>
            </a:xfrm>
            <a:prstGeom prst="roundRect">
              <a:avLst/>
            </a:prstGeom>
            <a:solidFill>
              <a:srgbClr val="007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Threat Statement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468911-C634-014E-9C55-2C43641A0F5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8805334" y="3624230"/>
              <a:ext cx="948267" cy="5410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8BAB0-0939-8247-BE0B-F6D068DF4392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7055691" y="8374616"/>
            <a:ext cx="0" cy="12532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AD1FF74-C135-DC41-BD56-E22FCF65081A}"/>
              </a:ext>
            </a:extLst>
          </p:cNvPr>
          <p:cNvGrpSpPr/>
          <p:nvPr/>
        </p:nvGrpSpPr>
        <p:grpSpPr>
          <a:xfrm>
            <a:off x="553291" y="9099016"/>
            <a:ext cx="13377745" cy="1811866"/>
            <a:chOff x="440266" y="5104781"/>
            <a:chExt cx="13377745" cy="18118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F649DD-BF7B-CC49-8522-920E5FC085D4}"/>
                </a:ext>
              </a:extLst>
            </p:cNvPr>
            <p:cNvSpPr/>
            <p:nvPr/>
          </p:nvSpPr>
          <p:spPr>
            <a:xfrm>
              <a:off x="5080000" y="5633645"/>
              <a:ext cx="3725334" cy="720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Step3: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Vulnerability Identification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F63391A-59B5-184C-BA21-5A7BC4FC4B90}"/>
                </a:ext>
              </a:extLst>
            </p:cNvPr>
            <p:cNvSpPr/>
            <p:nvPr/>
          </p:nvSpPr>
          <p:spPr>
            <a:xfrm>
              <a:off x="440266" y="5104781"/>
              <a:ext cx="3691467" cy="1811866"/>
            </a:xfrm>
            <a:prstGeom prst="roundRect">
              <a:avLst/>
            </a:prstGeom>
            <a:solidFill>
              <a:srgbClr val="007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Reports from prior risk assessments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Any audit comments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Security requirements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Security test results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BD0B2F-00B0-7C4C-8032-CD7570D0D70D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4131733" y="5994034"/>
              <a:ext cx="948267" cy="1668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F32183C-7C2A-F04E-8614-CEEE4E859F55}"/>
                </a:ext>
              </a:extLst>
            </p:cNvPr>
            <p:cNvSpPr/>
            <p:nvPr/>
          </p:nvSpPr>
          <p:spPr>
            <a:xfrm>
              <a:off x="9753601" y="5604372"/>
              <a:ext cx="4064410" cy="786533"/>
            </a:xfrm>
            <a:prstGeom prst="roundRect">
              <a:avLst/>
            </a:prstGeom>
            <a:solidFill>
              <a:srgbClr val="007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List of Potential Vulnerabilities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445C1D-1A26-B241-A784-62EB2726745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8805334" y="5994034"/>
              <a:ext cx="948267" cy="360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884843-C540-664B-A9AB-D8F57CABFB89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34839" y="10348658"/>
            <a:ext cx="20852" cy="9292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B6B76AE-6C32-194D-ADBB-0EDBFC08F954}"/>
              </a:ext>
            </a:extLst>
          </p:cNvPr>
          <p:cNvSpPr/>
          <p:nvPr/>
        </p:nvSpPr>
        <p:spPr>
          <a:xfrm>
            <a:off x="5172172" y="11277955"/>
            <a:ext cx="3725334" cy="7013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Step4: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Control Analysis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3472B78-FC87-C541-9AEA-C4235EF0BE0D}"/>
              </a:ext>
            </a:extLst>
          </p:cNvPr>
          <p:cNvSpPr/>
          <p:nvPr/>
        </p:nvSpPr>
        <p:spPr>
          <a:xfrm>
            <a:off x="532438" y="11077782"/>
            <a:ext cx="3691467" cy="1101689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Current Controls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Planned Controls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14631-6AFA-2148-879E-F9546A6559F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4223904" y="11628626"/>
            <a:ext cx="9482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1E6A749-2033-234D-94BD-35DA8A4DBE7F}"/>
              </a:ext>
            </a:extLst>
          </p:cNvPr>
          <p:cNvSpPr/>
          <p:nvPr/>
        </p:nvSpPr>
        <p:spPr>
          <a:xfrm>
            <a:off x="9845773" y="11205768"/>
            <a:ext cx="4064410" cy="89973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List of Current and Planned Controls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21F529-2CC6-D14A-BD19-07C5E7093C73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897507" y="11628626"/>
            <a:ext cx="948267" cy="270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D1E733-BDD7-344A-8D48-78F19368C14C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7034839" y="11979298"/>
            <a:ext cx="1" cy="6976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A92DA-CA02-514E-A8EC-1E32617518A5}"/>
              </a:ext>
            </a:extLst>
          </p:cNvPr>
          <p:cNvSpPr/>
          <p:nvPr/>
        </p:nvSpPr>
        <p:spPr>
          <a:xfrm>
            <a:off x="5172171" y="12676997"/>
            <a:ext cx="3725334" cy="7013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Step5: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Likelihood Determination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5C6CC8-EC23-2A47-9183-B3DD6A63C3E8}"/>
              </a:ext>
            </a:extLst>
          </p:cNvPr>
          <p:cNvSpPr/>
          <p:nvPr/>
        </p:nvSpPr>
        <p:spPr>
          <a:xfrm>
            <a:off x="515509" y="12376910"/>
            <a:ext cx="3691456" cy="130151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Threat-source motivation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Threat Capacity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Nature of Vulnerability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Current Controls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3230CF-866D-7F47-8DDA-A84688066C60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206965" y="13027668"/>
            <a:ext cx="96520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FF18037-CE01-1045-A84F-27F78AF55183}"/>
              </a:ext>
            </a:extLst>
          </p:cNvPr>
          <p:cNvSpPr/>
          <p:nvPr/>
        </p:nvSpPr>
        <p:spPr>
          <a:xfrm>
            <a:off x="9845773" y="12685712"/>
            <a:ext cx="4064410" cy="69478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Likelihood Rating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5DDFA6-94E7-6A45-A702-10E8CD691D99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8897505" y="13027668"/>
            <a:ext cx="948268" cy="54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57CF98-8E1A-2142-9AE8-EA965D78DFF3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7034839" y="13378339"/>
            <a:ext cx="20853" cy="7304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4743-31F0-4343-89DF-BEE41D8208D9}"/>
              </a:ext>
            </a:extLst>
          </p:cNvPr>
          <p:cNvSpPr/>
          <p:nvPr/>
        </p:nvSpPr>
        <p:spPr>
          <a:xfrm>
            <a:off x="5193024" y="14108824"/>
            <a:ext cx="3725334" cy="18118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Step6: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Impact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Loss of Integrity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Loss of Availability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Loss of Confidentiality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992AEE5-EF7A-8441-A901-4680AF3CF56B}"/>
              </a:ext>
            </a:extLst>
          </p:cNvPr>
          <p:cNvSpPr/>
          <p:nvPr/>
        </p:nvSpPr>
        <p:spPr>
          <a:xfrm>
            <a:off x="553291" y="14118440"/>
            <a:ext cx="3691467" cy="1811866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Mission Impact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Asset Criticality Assessment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 Criticality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 Sensitivity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115BB3-33D2-7F42-B6F0-AA871598D5A4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4244758" y="15014757"/>
            <a:ext cx="948267" cy="96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EC3FB7-AE91-3843-8AD6-BDB652064D8D}"/>
              </a:ext>
            </a:extLst>
          </p:cNvPr>
          <p:cNvSpPr/>
          <p:nvPr/>
        </p:nvSpPr>
        <p:spPr>
          <a:xfrm>
            <a:off x="9866625" y="14622789"/>
            <a:ext cx="4064410" cy="783934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Impact Rating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C7DC2-FB48-1D47-ACD8-6A300B1F9484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8918359" y="15014756"/>
            <a:ext cx="94826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AD0BE2-F65C-C149-B066-36B930B44C04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7055691" y="15920689"/>
            <a:ext cx="0" cy="4605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AF94A74-0065-B34F-ACEE-6E0435685B81}"/>
              </a:ext>
            </a:extLst>
          </p:cNvPr>
          <p:cNvSpPr/>
          <p:nvPr/>
        </p:nvSpPr>
        <p:spPr>
          <a:xfrm>
            <a:off x="5193024" y="16381245"/>
            <a:ext cx="3725334" cy="1066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Step7: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Risk Determination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F872F2D-D94C-AB41-B8EF-099D027A72AC}"/>
              </a:ext>
            </a:extLst>
          </p:cNvPr>
          <p:cNvSpPr/>
          <p:nvPr/>
        </p:nvSpPr>
        <p:spPr>
          <a:xfrm>
            <a:off x="553291" y="16008712"/>
            <a:ext cx="3691467" cy="1811866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Likelihood of threat exploitation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Magnitude of impact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Adequacy of planned or current controls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0F44D8-92C6-B345-A873-C60765D145E6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4244758" y="16914645"/>
            <a:ext cx="94826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D5EB72C-B1F3-BA43-BCC1-77E2A062E2AB}"/>
              </a:ext>
            </a:extLst>
          </p:cNvPr>
          <p:cNvSpPr/>
          <p:nvPr/>
        </p:nvSpPr>
        <p:spPr>
          <a:xfrm>
            <a:off x="9845773" y="16454857"/>
            <a:ext cx="4064400" cy="898903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Risks and Associated Risk Levels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EA39F5-47D7-4A43-A9B6-48D973FB71A3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8918358" y="16904309"/>
            <a:ext cx="927415" cy="103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87FD24-4B9F-E948-AAB9-1561FCD92504}"/>
              </a:ext>
            </a:extLst>
          </p:cNvPr>
          <p:cNvCxnSpPr>
            <a:cxnSpLocks/>
            <a:stCxn id="51" idx="2"/>
            <a:endCxn id="57" idx="0"/>
          </p:cNvCxnSpPr>
          <p:nvPr/>
        </p:nvCxnSpPr>
        <p:spPr>
          <a:xfrm>
            <a:off x="7055691" y="17448045"/>
            <a:ext cx="1" cy="9523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807809F-1ABD-6A43-A86F-4B938B8C9416}"/>
              </a:ext>
            </a:extLst>
          </p:cNvPr>
          <p:cNvSpPr/>
          <p:nvPr/>
        </p:nvSpPr>
        <p:spPr>
          <a:xfrm>
            <a:off x="5193025" y="18400441"/>
            <a:ext cx="3725334" cy="1066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Step8: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Control Recommendations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3D1830-014D-E540-AE29-2244525976BC}"/>
              </a:ext>
            </a:extLst>
          </p:cNvPr>
          <p:cNvSpPr/>
          <p:nvPr/>
        </p:nvSpPr>
        <p:spPr>
          <a:xfrm>
            <a:off x="9866626" y="18477360"/>
            <a:ext cx="4043540" cy="898903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Recommended Controls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9D7DFB-3A03-4749-906D-D790F6414E1E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8918359" y="18926812"/>
            <a:ext cx="948267" cy="70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69C4A9-E7FD-754B-927B-DB81DE33BF9D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7055691" y="19467241"/>
            <a:ext cx="1" cy="6455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920E13A-29C2-C948-9290-747D955CF29B}"/>
              </a:ext>
            </a:extLst>
          </p:cNvPr>
          <p:cNvSpPr/>
          <p:nvPr/>
        </p:nvSpPr>
        <p:spPr>
          <a:xfrm>
            <a:off x="5193024" y="20112771"/>
            <a:ext cx="3725334" cy="1066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Step9: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Results Documentation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56C6A9A-C1DB-4448-BCFF-F4C789885DCC}"/>
              </a:ext>
            </a:extLst>
          </p:cNvPr>
          <p:cNvSpPr/>
          <p:nvPr/>
        </p:nvSpPr>
        <p:spPr>
          <a:xfrm>
            <a:off x="9866624" y="20273639"/>
            <a:ext cx="4043541" cy="672370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Risk Assessment Report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239F2E-529F-984B-8E0F-15F3E8D653A0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8918358" y="20609824"/>
            <a:ext cx="948266" cy="363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EFC72DF-54C7-1240-93F2-225D27C40692}"/>
              </a:ext>
            </a:extLst>
          </p:cNvPr>
          <p:cNvSpPr txBox="1"/>
          <p:nvPr/>
        </p:nvSpPr>
        <p:spPr>
          <a:xfrm>
            <a:off x="758283" y="3590693"/>
            <a:ext cx="1871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7</a:t>
            </a:r>
          </a:p>
          <a:p>
            <a:r>
              <a:rPr lang="en-US" sz="2800" dirty="0"/>
              <a:t>Page 1/1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8297164-6506-A341-8498-003C67571ABB}"/>
              </a:ext>
            </a:extLst>
          </p:cNvPr>
          <p:cNvSpPr txBox="1"/>
          <p:nvPr/>
        </p:nvSpPr>
        <p:spPr>
          <a:xfrm>
            <a:off x="10479974" y="3417429"/>
            <a:ext cx="3172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K. Ravi Kumar Reddy</a:t>
            </a:r>
          </a:p>
          <a:p>
            <a:pPr algn="r"/>
            <a:r>
              <a:rPr lang="en-US" sz="2800" dirty="0"/>
              <a:t>2020MT13010</a:t>
            </a:r>
          </a:p>
          <a:p>
            <a:pPr algn="r"/>
            <a:r>
              <a:rPr lang="en-US" sz="2800" dirty="0"/>
              <a:t>SSZG570</a:t>
            </a:r>
          </a:p>
        </p:txBody>
      </p:sp>
    </p:spTree>
    <p:extLst>
      <p:ext uri="{BB962C8B-B14F-4D97-AF65-F5344CB8AC3E}">
        <p14:creationId xmlns:p14="http://schemas.microsoft.com/office/powerpoint/2010/main" val="131390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08C930-2F96-7249-8237-655F4184A2C1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9712712" y="9033285"/>
            <a:ext cx="0" cy="7161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A0DFE-FF2D-CE49-A951-8BC12498076C}"/>
              </a:ext>
            </a:extLst>
          </p:cNvPr>
          <p:cNvSpPr/>
          <p:nvPr/>
        </p:nvSpPr>
        <p:spPr>
          <a:xfrm>
            <a:off x="2449824" y="7730327"/>
            <a:ext cx="3393415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Remote Users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7A79217-CAD9-554C-B683-764B2002AF5E}"/>
              </a:ext>
            </a:extLst>
          </p:cNvPr>
          <p:cNvSpPr/>
          <p:nvPr/>
        </p:nvSpPr>
        <p:spPr>
          <a:xfrm>
            <a:off x="8251902" y="7406941"/>
            <a:ext cx="2921620" cy="1628078"/>
          </a:xfrm>
          <a:prstGeom prst="cloud">
            <a:avLst/>
          </a:prstGeom>
          <a:solidFill>
            <a:srgbClr val="00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1F1FC3B-1D28-9342-8203-BE03A1ED88EA}"/>
              </a:ext>
            </a:extLst>
          </p:cNvPr>
          <p:cNvSpPr/>
          <p:nvPr/>
        </p:nvSpPr>
        <p:spPr>
          <a:xfrm>
            <a:off x="7866978" y="9983335"/>
            <a:ext cx="3691467" cy="88538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Boundary Router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78C3FEF-5AE9-2F46-9E02-F9BEF8904421}"/>
              </a:ext>
            </a:extLst>
          </p:cNvPr>
          <p:cNvSpPr/>
          <p:nvPr/>
        </p:nvSpPr>
        <p:spPr>
          <a:xfrm>
            <a:off x="7866977" y="11544245"/>
            <a:ext cx="3691467" cy="88538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External Firewall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6C9EEA8-5840-0043-826A-C32A939E34F4}"/>
              </a:ext>
            </a:extLst>
          </p:cNvPr>
          <p:cNvSpPr/>
          <p:nvPr/>
        </p:nvSpPr>
        <p:spPr>
          <a:xfrm>
            <a:off x="7866976" y="13134168"/>
            <a:ext cx="3691467" cy="88538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LAN Switch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9721B0-3FF7-244F-893E-5CB307853467}"/>
              </a:ext>
            </a:extLst>
          </p:cNvPr>
          <p:cNvSpPr/>
          <p:nvPr/>
        </p:nvSpPr>
        <p:spPr>
          <a:xfrm>
            <a:off x="7866975" y="14493726"/>
            <a:ext cx="3691467" cy="88538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Internal Firewall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C2D8C49-88D2-F543-9744-2DD31AB77DE9}"/>
              </a:ext>
            </a:extLst>
          </p:cNvPr>
          <p:cNvSpPr/>
          <p:nvPr/>
        </p:nvSpPr>
        <p:spPr>
          <a:xfrm>
            <a:off x="7866975" y="16054636"/>
            <a:ext cx="3691467" cy="88538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LAN Switch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76CCD-CABB-054D-838B-EB8C25FBFC57}"/>
              </a:ext>
            </a:extLst>
          </p:cNvPr>
          <p:cNvSpPr/>
          <p:nvPr/>
        </p:nvSpPr>
        <p:spPr>
          <a:xfrm>
            <a:off x="2111571" y="9879258"/>
            <a:ext cx="3393415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3207C-41E7-6A4A-B8D3-79832F9E7612}"/>
              </a:ext>
            </a:extLst>
          </p:cNvPr>
          <p:cNvSpPr txBox="1"/>
          <p:nvPr/>
        </p:nvSpPr>
        <p:spPr>
          <a:xfrm>
            <a:off x="646771" y="9964363"/>
            <a:ext cx="129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External DMZ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3542C9-E47D-3D48-9401-105C2718156A}"/>
              </a:ext>
            </a:extLst>
          </p:cNvPr>
          <p:cNvSpPr txBox="1"/>
          <p:nvPr/>
        </p:nvSpPr>
        <p:spPr>
          <a:xfrm>
            <a:off x="2554175" y="13062374"/>
            <a:ext cx="129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Internal DMZ Network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2081EB-6E12-9945-8FFB-72C3DFB03980}"/>
              </a:ext>
            </a:extLst>
          </p:cNvPr>
          <p:cNvSpPr/>
          <p:nvPr/>
        </p:nvSpPr>
        <p:spPr>
          <a:xfrm>
            <a:off x="3914624" y="12993151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Email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0F415B-E700-AD4A-9FCD-E53969FB8DA6}"/>
              </a:ext>
            </a:extLst>
          </p:cNvPr>
          <p:cNvSpPr/>
          <p:nvPr/>
        </p:nvSpPr>
        <p:spPr>
          <a:xfrm>
            <a:off x="5406263" y="12970608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DNS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46479A-93A0-8847-A994-7E8782E2AD9D}"/>
              </a:ext>
            </a:extLst>
          </p:cNvPr>
          <p:cNvSpPr/>
          <p:nvPr/>
        </p:nvSpPr>
        <p:spPr>
          <a:xfrm>
            <a:off x="1631794" y="9605443"/>
            <a:ext cx="4742980" cy="16713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AC6812-93ED-B440-BB0C-B6284E082C9A}"/>
              </a:ext>
            </a:extLst>
          </p:cNvPr>
          <p:cNvSpPr/>
          <p:nvPr/>
        </p:nvSpPr>
        <p:spPr>
          <a:xfrm>
            <a:off x="2174755" y="16194688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D106BD-E8F3-EA4C-BCD8-4DD915C43A6F}"/>
              </a:ext>
            </a:extLst>
          </p:cNvPr>
          <p:cNvSpPr txBox="1"/>
          <p:nvPr/>
        </p:nvSpPr>
        <p:spPr>
          <a:xfrm>
            <a:off x="547722" y="17280786"/>
            <a:ext cx="129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Internal Protected Network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0CF3C4-5F36-4C46-935F-F13B71BA085E}"/>
              </a:ext>
            </a:extLst>
          </p:cNvPr>
          <p:cNvSpPr/>
          <p:nvPr/>
        </p:nvSpPr>
        <p:spPr>
          <a:xfrm>
            <a:off x="3639555" y="16179587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716126-0C0F-4F42-85D5-9FA68CAAD906}"/>
              </a:ext>
            </a:extLst>
          </p:cNvPr>
          <p:cNvSpPr/>
          <p:nvPr/>
        </p:nvSpPr>
        <p:spPr>
          <a:xfrm>
            <a:off x="5131194" y="16157044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7D9151-1D12-6240-9A5C-29E8253C0955}"/>
              </a:ext>
            </a:extLst>
          </p:cNvPr>
          <p:cNvSpPr/>
          <p:nvPr/>
        </p:nvSpPr>
        <p:spPr>
          <a:xfrm>
            <a:off x="1940312" y="15833228"/>
            <a:ext cx="4742980" cy="41274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786985-3980-5240-ABD5-A83821961318}"/>
              </a:ext>
            </a:extLst>
          </p:cNvPr>
          <p:cNvSpPr/>
          <p:nvPr/>
        </p:nvSpPr>
        <p:spPr>
          <a:xfrm>
            <a:off x="2193705" y="18048873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 User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73C0CA-2F3E-A544-B7B1-9ADED3984457}"/>
              </a:ext>
            </a:extLst>
          </p:cNvPr>
          <p:cNvSpPr/>
          <p:nvPr/>
        </p:nvSpPr>
        <p:spPr>
          <a:xfrm>
            <a:off x="3658505" y="18033772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 User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A66E78-92E8-8D41-92B8-C454A3C74200}"/>
              </a:ext>
            </a:extLst>
          </p:cNvPr>
          <p:cNvSpPr/>
          <p:nvPr/>
        </p:nvSpPr>
        <p:spPr>
          <a:xfrm>
            <a:off x="5150144" y="18011229"/>
            <a:ext cx="1293541" cy="11237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 User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2E98E-9FAD-EC4A-87AB-7518B5A459E2}"/>
              </a:ext>
            </a:extLst>
          </p:cNvPr>
          <p:cNvSpPr txBox="1"/>
          <p:nvPr/>
        </p:nvSpPr>
        <p:spPr>
          <a:xfrm>
            <a:off x="2798243" y="17419936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and Database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F759F-D0C9-3847-83D0-C1B8584A1D75}"/>
              </a:ext>
            </a:extLst>
          </p:cNvPr>
          <p:cNvSpPr txBox="1"/>
          <p:nvPr/>
        </p:nvSpPr>
        <p:spPr>
          <a:xfrm>
            <a:off x="2953577" y="19363160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Stations of End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B2153-C297-0445-ADA1-D7BF180778BD}"/>
              </a:ext>
            </a:extLst>
          </p:cNvPr>
          <p:cNvSpPr txBox="1"/>
          <p:nvPr/>
        </p:nvSpPr>
        <p:spPr>
          <a:xfrm>
            <a:off x="8006576" y="19135492"/>
            <a:ext cx="22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Resident Firewall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8DF56D-9D7B-8840-A153-7E141A1C92B0}"/>
              </a:ext>
            </a:extLst>
          </p:cNvPr>
          <p:cNvSpPr/>
          <p:nvPr/>
        </p:nvSpPr>
        <p:spPr>
          <a:xfrm>
            <a:off x="7848951" y="18840340"/>
            <a:ext cx="2420360" cy="8853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A9B28-B7E7-5140-B424-6B1C2CCA0F6C}"/>
              </a:ext>
            </a:extLst>
          </p:cNvPr>
          <p:cNvCxnSpPr>
            <a:stCxn id="30" idx="3"/>
            <a:endCxn id="18" idx="2"/>
          </p:cNvCxnSpPr>
          <p:nvPr/>
        </p:nvCxnSpPr>
        <p:spPr>
          <a:xfrm flipV="1">
            <a:off x="5843239" y="8220980"/>
            <a:ext cx="2417725" cy="7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185E18-B360-1C4F-AB1D-3F8B22C18CB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6958361" y="13482479"/>
            <a:ext cx="908615" cy="94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61E87B-7E4F-5141-8C9B-EAADE958EB53}"/>
              </a:ext>
            </a:extLst>
          </p:cNvPr>
          <p:cNvCxnSpPr>
            <a:cxnSpLocks/>
          </p:cNvCxnSpPr>
          <p:nvPr/>
        </p:nvCxnSpPr>
        <p:spPr>
          <a:xfrm flipH="1" flipV="1">
            <a:off x="6683292" y="18767143"/>
            <a:ext cx="1183684" cy="537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81449C-BC5C-D345-9A6C-77F605B06121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760515" y="16497330"/>
            <a:ext cx="1106460" cy="23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B84550-5487-D549-BB32-5F6911EEFEE8}"/>
              </a:ext>
            </a:extLst>
          </p:cNvPr>
          <p:cNvSpPr txBox="1"/>
          <p:nvPr/>
        </p:nvSpPr>
        <p:spPr>
          <a:xfrm>
            <a:off x="646771" y="5213920"/>
            <a:ext cx="1871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4</a:t>
            </a:r>
          </a:p>
          <a:p>
            <a:r>
              <a:rPr lang="en-US" sz="2800" dirty="0"/>
              <a:t>Page 1/1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90DF26-E1EF-364C-B4BE-477DF7696941}"/>
              </a:ext>
            </a:extLst>
          </p:cNvPr>
          <p:cNvSpPr txBox="1"/>
          <p:nvPr/>
        </p:nvSpPr>
        <p:spPr>
          <a:xfrm>
            <a:off x="8851896" y="5071787"/>
            <a:ext cx="3172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K. Ravi Kumar Reddy</a:t>
            </a:r>
          </a:p>
          <a:p>
            <a:pPr algn="r"/>
            <a:r>
              <a:rPr lang="en-US" sz="2800" dirty="0"/>
              <a:t>2020MT13010</a:t>
            </a:r>
          </a:p>
          <a:p>
            <a:pPr algn="r"/>
            <a:r>
              <a:rPr lang="en-US" sz="2800" dirty="0"/>
              <a:t>SSZG570</a:t>
            </a:r>
          </a:p>
        </p:txBody>
      </p:sp>
    </p:spTree>
    <p:extLst>
      <p:ext uri="{BB962C8B-B14F-4D97-AF65-F5344CB8AC3E}">
        <p14:creationId xmlns:p14="http://schemas.microsoft.com/office/powerpoint/2010/main" val="210705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E486C40-DAA4-7642-BC87-3978697CF8A4}"/>
              </a:ext>
            </a:extLst>
          </p:cNvPr>
          <p:cNvSpPr/>
          <p:nvPr/>
        </p:nvSpPr>
        <p:spPr>
          <a:xfrm>
            <a:off x="959431" y="12179594"/>
            <a:ext cx="8831339" cy="8249439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DEAF13-F493-614A-A748-0C1B050A2596}"/>
              </a:ext>
            </a:extLst>
          </p:cNvPr>
          <p:cNvSpPr/>
          <p:nvPr/>
        </p:nvSpPr>
        <p:spPr>
          <a:xfrm>
            <a:off x="10294225" y="12179595"/>
            <a:ext cx="8831339" cy="8249438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51CFF-E352-E946-A1D3-7E4E533BE758}"/>
              </a:ext>
            </a:extLst>
          </p:cNvPr>
          <p:cNvSpPr/>
          <p:nvPr/>
        </p:nvSpPr>
        <p:spPr>
          <a:xfrm>
            <a:off x="1827190" y="12983136"/>
            <a:ext cx="6983690" cy="28286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093DC-5710-DA43-8F85-105B36393BA5}"/>
              </a:ext>
            </a:extLst>
          </p:cNvPr>
          <p:cNvSpPr/>
          <p:nvPr/>
        </p:nvSpPr>
        <p:spPr>
          <a:xfrm>
            <a:off x="11145892" y="12983135"/>
            <a:ext cx="6983690" cy="282869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5A76A-DFF3-074A-AA36-6FF33E2EC894}"/>
              </a:ext>
            </a:extLst>
          </p:cNvPr>
          <p:cNvSpPr/>
          <p:nvPr/>
        </p:nvSpPr>
        <p:spPr>
          <a:xfrm>
            <a:off x="11145892" y="16558562"/>
            <a:ext cx="2993854" cy="315307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8B6D5-13EB-6946-896D-714336809574}"/>
              </a:ext>
            </a:extLst>
          </p:cNvPr>
          <p:cNvSpPr/>
          <p:nvPr/>
        </p:nvSpPr>
        <p:spPr>
          <a:xfrm>
            <a:off x="15135728" y="16558562"/>
            <a:ext cx="2993854" cy="315307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33C27-9455-C24E-85F7-DFD5B8836753}"/>
              </a:ext>
            </a:extLst>
          </p:cNvPr>
          <p:cNvSpPr/>
          <p:nvPr/>
        </p:nvSpPr>
        <p:spPr>
          <a:xfrm>
            <a:off x="1827190" y="16530720"/>
            <a:ext cx="2993854" cy="31809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744BE-9869-5340-8AA1-2E8C2276C37B}"/>
              </a:ext>
            </a:extLst>
          </p:cNvPr>
          <p:cNvSpPr/>
          <p:nvPr/>
        </p:nvSpPr>
        <p:spPr>
          <a:xfrm>
            <a:off x="5817026" y="16558562"/>
            <a:ext cx="2993854" cy="315307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2C7AA7-4BFA-F04A-9BB7-64E21F06D3F5}"/>
              </a:ext>
            </a:extLst>
          </p:cNvPr>
          <p:cNvSpPr/>
          <p:nvPr/>
        </p:nvSpPr>
        <p:spPr>
          <a:xfrm>
            <a:off x="2040081" y="13203019"/>
            <a:ext cx="2398104" cy="229717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EF4145-CC0E-D042-B021-281296D1F163}"/>
              </a:ext>
            </a:extLst>
          </p:cNvPr>
          <p:cNvSpPr/>
          <p:nvPr/>
        </p:nvSpPr>
        <p:spPr>
          <a:xfrm>
            <a:off x="6114901" y="13203018"/>
            <a:ext cx="2398104" cy="229717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BF6FBE-F4DB-6A4A-8BD7-8AB69899ED36}"/>
              </a:ext>
            </a:extLst>
          </p:cNvPr>
          <p:cNvSpPr/>
          <p:nvPr/>
        </p:nvSpPr>
        <p:spPr>
          <a:xfrm>
            <a:off x="11467486" y="13248893"/>
            <a:ext cx="2398104" cy="229717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DCECE8-88FF-6B4E-A8BC-B40D25724956}"/>
              </a:ext>
            </a:extLst>
          </p:cNvPr>
          <p:cNvSpPr/>
          <p:nvPr/>
        </p:nvSpPr>
        <p:spPr>
          <a:xfrm>
            <a:off x="15433603" y="13203017"/>
            <a:ext cx="2398104" cy="2297175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883DC-3912-764A-9DDD-ACFB07BBC058}"/>
              </a:ext>
            </a:extLst>
          </p:cNvPr>
          <p:cNvSpPr txBox="1"/>
          <p:nvPr/>
        </p:nvSpPr>
        <p:spPr>
          <a:xfrm>
            <a:off x="2575928" y="13248893"/>
            <a:ext cx="1290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72F26-3A2B-9547-8A68-E3AD3565149E}"/>
              </a:ext>
            </a:extLst>
          </p:cNvPr>
          <p:cNvSpPr txBox="1"/>
          <p:nvPr/>
        </p:nvSpPr>
        <p:spPr>
          <a:xfrm>
            <a:off x="15984262" y="13273631"/>
            <a:ext cx="1290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872F0-4190-A145-B468-D02574696C94}"/>
              </a:ext>
            </a:extLst>
          </p:cNvPr>
          <p:cNvSpPr txBox="1"/>
          <p:nvPr/>
        </p:nvSpPr>
        <p:spPr>
          <a:xfrm>
            <a:off x="11874037" y="13406689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A9F2-199C-6B45-8D91-1EF0B2F7D2A5}"/>
              </a:ext>
            </a:extLst>
          </p:cNvPr>
          <p:cNvSpPr txBox="1"/>
          <p:nvPr/>
        </p:nvSpPr>
        <p:spPr>
          <a:xfrm>
            <a:off x="6542092" y="13406689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 Node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C61AA01D-881A-EE4D-A8EC-E5E7054E2693}"/>
              </a:ext>
            </a:extLst>
          </p:cNvPr>
          <p:cNvSpPr/>
          <p:nvPr/>
        </p:nvSpPr>
        <p:spPr>
          <a:xfrm>
            <a:off x="2689467" y="14020439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69441266-7045-2B4E-BAB1-03CFBE037D67}"/>
              </a:ext>
            </a:extLst>
          </p:cNvPr>
          <p:cNvSpPr/>
          <p:nvPr/>
        </p:nvSpPr>
        <p:spPr>
          <a:xfrm>
            <a:off x="15984262" y="13993785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6C951D-FFD0-FD4F-9C4A-9F6381C84ABA}"/>
              </a:ext>
            </a:extLst>
          </p:cNvPr>
          <p:cNvSpPr/>
          <p:nvPr/>
        </p:nvSpPr>
        <p:spPr>
          <a:xfrm>
            <a:off x="2078662" y="16882947"/>
            <a:ext cx="2398104" cy="2583218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726C2C-685E-F645-9601-1476302E338C}"/>
              </a:ext>
            </a:extLst>
          </p:cNvPr>
          <p:cNvSpPr/>
          <p:nvPr/>
        </p:nvSpPr>
        <p:spPr>
          <a:xfrm>
            <a:off x="6114901" y="16882947"/>
            <a:ext cx="2398104" cy="2583218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54132E-5652-AE40-9777-958A5122F614}"/>
              </a:ext>
            </a:extLst>
          </p:cNvPr>
          <p:cNvSpPr/>
          <p:nvPr/>
        </p:nvSpPr>
        <p:spPr>
          <a:xfrm>
            <a:off x="11467486" y="16912831"/>
            <a:ext cx="2398104" cy="256060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3AC581-F05E-2C46-89AD-8D89C5D61CE1}"/>
              </a:ext>
            </a:extLst>
          </p:cNvPr>
          <p:cNvSpPr/>
          <p:nvPr/>
        </p:nvSpPr>
        <p:spPr>
          <a:xfrm>
            <a:off x="15433603" y="16885272"/>
            <a:ext cx="2398104" cy="2560607"/>
          </a:xfrm>
          <a:prstGeom prst="roundRect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C065F-6E72-5F4C-80CE-E0221A76FAEA}"/>
              </a:ext>
            </a:extLst>
          </p:cNvPr>
          <p:cNvSpPr txBox="1"/>
          <p:nvPr/>
        </p:nvSpPr>
        <p:spPr>
          <a:xfrm>
            <a:off x="2848964" y="17027889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C29015-957C-754D-B778-5745AB247FE1}"/>
              </a:ext>
            </a:extLst>
          </p:cNvPr>
          <p:cNvSpPr txBox="1"/>
          <p:nvPr/>
        </p:nvSpPr>
        <p:spPr>
          <a:xfrm>
            <a:off x="6885203" y="17038830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97E0B7-EA94-284A-913C-A8029BF10A64}"/>
              </a:ext>
            </a:extLst>
          </p:cNvPr>
          <p:cNvSpPr txBox="1"/>
          <p:nvPr/>
        </p:nvSpPr>
        <p:spPr>
          <a:xfrm>
            <a:off x="12161611" y="17038830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7E93E-46DC-F249-BBE1-8065C8EE1903}"/>
              </a:ext>
            </a:extLst>
          </p:cNvPr>
          <p:cNvSpPr txBox="1"/>
          <p:nvPr/>
        </p:nvSpPr>
        <p:spPr>
          <a:xfrm>
            <a:off x="16197850" y="17049771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B6F6A3-AB6F-E44B-9973-BC99D7E4CA92}"/>
              </a:ext>
            </a:extLst>
          </p:cNvPr>
          <p:cNvSpPr/>
          <p:nvPr/>
        </p:nvSpPr>
        <p:spPr>
          <a:xfrm>
            <a:off x="2328407" y="17416190"/>
            <a:ext cx="1895706" cy="17426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446BB6E8-758A-8040-8650-14CF37990A95}"/>
              </a:ext>
            </a:extLst>
          </p:cNvPr>
          <p:cNvSpPr/>
          <p:nvPr/>
        </p:nvSpPr>
        <p:spPr>
          <a:xfrm>
            <a:off x="2688014" y="17852892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37EB63-9E18-E445-A78A-C01B3EFFECE9}"/>
              </a:ext>
            </a:extLst>
          </p:cNvPr>
          <p:cNvSpPr/>
          <p:nvPr/>
        </p:nvSpPr>
        <p:spPr>
          <a:xfrm>
            <a:off x="11639681" y="17492536"/>
            <a:ext cx="1895706" cy="17426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82CF5-4BEB-624C-B004-1BF930FC4A4D}"/>
              </a:ext>
            </a:extLst>
          </p:cNvPr>
          <p:cNvSpPr/>
          <p:nvPr/>
        </p:nvSpPr>
        <p:spPr>
          <a:xfrm>
            <a:off x="15624656" y="17602057"/>
            <a:ext cx="1895706" cy="17426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68919-BDE7-EE45-8EB1-84FFAC15A18A}"/>
              </a:ext>
            </a:extLst>
          </p:cNvPr>
          <p:cNvSpPr/>
          <p:nvPr/>
        </p:nvSpPr>
        <p:spPr>
          <a:xfrm>
            <a:off x="6356196" y="17427999"/>
            <a:ext cx="1895706" cy="17426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8C45165D-7613-3C4A-AAC8-BC7DAD31D536}"/>
              </a:ext>
            </a:extLst>
          </p:cNvPr>
          <p:cNvSpPr/>
          <p:nvPr/>
        </p:nvSpPr>
        <p:spPr>
          <a:xfrm>
            <a:off x="16038352" y="17909250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355F1FBF-0585-914F-9E80-3883B0F21ADD}"/>
              </a:ext>
            </a:extLst>
          </p:cNvPr>
          <p:cNvSpPr/>
          <p:nvPr/>
        </p:nvSpPr>
        <p:spPr>
          <a:xfrm>
            <a:off x="12054572" y="17868638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240718C8-F4BD-314F-8343-EBEAE9DFA368}"/>
              </a:ext>
            </a:extLst>
          </p:cNvPr>
          <p:cNvSpPr/>
          <p:nvPr/>
        </p:nvSpPr>
        <p:spPr>
          <a:xfrm>
            <a:off x="6667342" y="17868637"/>
            <a:ext cx="1176494" cy="1261355"/>
          </a:xfrm>
          <a:prstGeom prst="can">
            <a:avLst/>
          </a:prstGeom>
          <a:ln>
            <a:solidFill>
              <a:srgbClr val="0074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4B5"/>
                </a:solidFill>
              </a:rPr>
              <a:t>Disk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1CAF23-BA50-954E-9DBF-1F1F4E0F9C68}"/>
              </a:ext>
            </a:extLst>
          </p:cNvPr>
          <p:cNvSpPr txBox="1"/>
          <p:nvPr/>
        </p:nvSpPr>
        <p:spPr>
          <a:xfrm>
            <a:off x="2703432" y="17439011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B5"/>
                </a:solidFill>
              </a:rPr>
              <a:t>Data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F46199-DBB4-0049-B286-BFF1AD559406}"/>
              </a:ext>
            </a:extLst>
          </p:cNvPr>
          <p:cNvSpPr txBox="1"/>
          <p:nvPr/>
        </p:nvSpPr>
        <p:spPr>
          <a:xfrm>
            <a:off x="6713246" y="17458692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B5"/>
                </a:solidFill>
              </a:rPr>
              <a:t>Data Node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A77E90-30BD-2040-B6C8-8B8A3CD15081}"/>
              </a:ext>
            </a:extLst>
          </p:cNvPr>
          <p:cNvSpPr txBox="1"/>
          <p:nvPr/>
        </p:nvSpPr>
        <p:spPr>
          <a:xfrm>
            <a:off x="12054572" y="17499696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B5"/>
                </a:solidFill>
              </a:rPr>
              <a:t>Data 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2A1853-9C8D-4B4A-915E-F1A592370EB1}"/>
              </a:ext>
            </a:extLst>
          </p:cNvPr>
          <p:cNvSpPr txBox="1"/>
          <p:nvPr/>
        </p:nvSpPr>
        <p:spPr>
          <a:xfrm>
            <a:off x="16033240" y="17562055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B5"/>
                </a:solidFill>
              </a:rPr>
              <a:t>Data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EC0026-462A-774C-A947-8DCBA4886806}"/>
              </a:ext>
            </a:extLst>
          </p:cNvPr>
          <p:cNvCxnSpPr>
            <a:cxnSpLocks/>
          </p:cNvCxnSpPr>
          <p:nvPr/>
        </p:nvCxnSpPr>
        <p:spPr>
          <a:xfrm flipH="1">
            <a:off x="3885039" y="14826434"/>
            <a:ext cx="2226955" cy="258975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400920-C644-E847-A7CC-A7CA7FF18203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flipH="1">
            <a:off x="7304049" y="15500193"/>
            <a:ext cx="9904" cy="1958499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E88B0D-3C6C-2F46-948D-D36F8D5D463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438185" y="14351606"/>
            <a:ext cx="1676716" cy="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2630D7-31BB-D244-8141-F8D105EA5153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13865590" y="14351605"/>
            <a:ext cx="1568013" cy="4587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6264DC-1E27-684F-A59F-B40ADB7FE567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12645375" y="15546068"/>
            <a:ext cx="21163" cy="1953628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E0C9A1-1638-3749-A706-D2BD9F173E6D}"/>
              </a:ext>
            </a:extLst>
          </p:cNvPr>
          <p:cNvCxnSpPr>
            <a:cxnSpLocks/>
          </p:cNvCxnSpPr>
          <p:nvPr/>
        </p:nvCxnSpPr>
        <p:spPr>
          <a:xfrm>
            <a:off x="13844428" y="14954115"/>
            <a:ext cx="2229358" cy="260794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Bevel 70">
            <a:extLst>
              <a:ext uri="{FF2B5EF4-FFF2-40B4-BE49-F238E27FC236}">
                <a16:creationId xmlns:a16="http://schemas.microsoft.com/office/drawing/2014/main" id="{60516C4A-00E3-734D-BD2A-8940BD0208B6}"/>
              </a:ext>
            </a:extLst>
          </p:cNvPr>
          <p:cNvSpPr/>
          <p:nvPr/>
        </p:nvSpPr>
        <p:spPr>
          <a:xfrm>
            <a:off x="6254162" y="9057185"/>
            <a:ext cx="2119581" cy="1238832"/>
          </a:xfrm>
          <a:prstGeom prst="bevel">
            <a:avLst/>
          </a:prstGeom>
          <a:solidFill>
            <a:srgbClr val="00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evel 71">
            <a:extLst>
              <a:ext uri="{FF2B5EF4-FFF2-40B4-BE49-F238E27FC236}">
                <a16:creationId xmlns:a16="http://schemas.microsoft.com/office/drawing/2014/main" id="{BE01B351-544F-C646-84A9-E2E05CFFC061}"/>
              </a:ext>
            </a:extLst>
          </p:cNvPr>
          <p:cNvSpPr/>
          <p:nvPr/>
        </p:nvSpPr>
        <p:spPr>
          <a:xfrm>
            <a:off x="8730979" y="6551502"/>
            <a:ext cx="2119581" cy="1238832"/>
          </a:xfrm>
          <a:prstGeom prst="bevel">
            <a:avLst/>
          </a:prstGeom>
          <a:solidFill>
            <a:srgbClr val="00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59040E43-2966-0349-B88E-77D65E0A335D}"/>
              </a:ext>
            </a:extLst>
          </p:cNvPr>
          <p:cNvSpPr/>
          <p:nvPr/>
        </p:nvSpPr>
        <p:spPr>
          <a:xfrm>
            <a:off x="11583028" y="9057185"/>
            <a:ext cx="2119581" cy="1238832"/>
          </a:xfrm>
          <a:prstGeom prst="bevel">
            <a:avLst/>
          </a:prstGeom>
          <a:solidFill>
            <a:srgbClr val="007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975634-3E13-A24F-951F-4C8E135C9E0A}"/>
              </a:ext>
            </a:extLst>
          </p:cNvPr>
          <p:cNvCxnSpPr>
            <a:cxnSpLocks/>
            <a:stCxn id="71" idx="2"/>
            <a:endCxn id="14" idx="0"/>
          </p:cNvCxnSpPr>
          <p:nvPr/>
        </p:nvCxnSpPr>
        <p:spPr>
          <a:xfrm>
            <a:off x="7313953" y="10296017"/>
            <a:ext cx="0" cy="2907001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10548E-F231-2F43-A664-64F321280A74}"/>
              </a:ext>
            </a:extLst>
          </p:cNvPr>
          <p:cNvCxnSpPr>
            <a:cxnSpLocks/>
            <a:stCxn id="72" idx="4"/>
            <a:endCxn id="71" idx="6"/>
          </p:cNvCxnSpPr>
          <p:nvPr/>
        </p:nvCxnSpPr>
        <p:spPr>
          <a:xfrm flipH="1">
            <a:off x="7313953" y="7170918"/>
            <a:ext cx="1417026" cy="18862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B79A17-AED3-F249-9698-D06939E065F8}"/>
              </a:ext>
            </a:extLst>
          </p:cNvPr>
          <p:cNvCxnSpPr>
            <a:cxnSpLocks/>
            <a:stCxn id="72" idx="0"/>
            <a:endCxn id="73" idx="6"/>
          </p:cNvCxnSpPr>
          <p:nvPr/>
        </p:nvCxnSpPr>
        <p:spPr>
          <a:xfrm>
            <a:off x="10850560" y="7170918"/>
            <a:ext cx="1792259" cy="1886267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544208-EACC-A74E-9A4E-0ADF98606903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flipH="1" flipV="1">
            <a:off x="12642819" y="10296017"/>
            <a:ext cx="23719" cy="2952876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4FB71B-D686-0D40-A92B-30A01113DF45}"/>
              </a:ext>
            </a:extLst>
          </p:cNvPr>
          <p:cNvSpPr txBox="1"/>
          <p:nvPr/>
        </p:nvSpPr>
        <p:spPr>
          <a:xfrm>
            <a:off x="1456858" y="3601390"/>
            <a:ext cx="1871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Question: 1</a:t>
            </a:r>
          </a:p>
          <a:p>
            <a:r>
              <a:rPr lang="en-US" sz="2800" dirty="0"/>
              <a:t>Page 1/1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EFBB34-FF67-DC49-A80D-17157F9E9512}"/>
              </a:ext>
            </a:extLst>
          </p:cNvPr>
          <p:cNvSpPr txBox="1"/>
          <p:nvPr/>
        </p:nvSpPr>
        <p:spPr>
          <a:xfrm>
            <a:off x="15688091" y="3385947"/>
            <a:ext cx="3172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K. Ravi Kumar Reddy</a:t>
            </a:r>
          </a:p>
          <a:p>
            <a:pPr algn="r"/>
            <a:r>
              <a:rPr lang="en-US" sz="2800" dirty="0"/>
              <a:t>2020MT13010</a:t>
            </a:r>
          </a:p>
          <a:p>
            <a:pPr algn="r"/>
            <a:r>
              <a:rPr lang="en-US" sz="2800" dirty="0"/>
              <a:t>SSZG527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D3319D-730B-E64D-BCC2-9264A754EEF3}"/>
              </a:ext>
            </a:extLst>
          </p:cNvPr>
          <p:cNvSpPr txBox="1"/>
          <p:nvPr/>
        </p:nvSpPr>
        <p:spPr>
          <a:xfrm>
            <a:off x="7843836" y="4958727"/>
            <a:ext cx="3976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HDFS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767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9134248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9CE2-7F30-7E4C-B97A-13834FE66FBE}"/>
              </a:ext>
            </a:extLst>
          </p:cNvPr>
          <p:cNvSpPr txBox="1"/>
          <p:nvPr/>
        </p:nvSpPr>
        <p:spPr>
          <a:xfrm>
            <a:off x="5035744" y="10381183"/>
            <a:ext cx="5764018" cy="531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499" indent="-337499">
              <a:buFont typeface="Arial" panose="020B0604020202020204" pitchFamily="34" charset="0"/>
              <a:buChar char="•"/>
            </a:pPr>
            <a:endParaRPr lang="en-US" sz="2611" dirty="0"/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611" dirty="0"/>
              <a:t>Authentication Service</a:t>
            </a:r>
          </a:p>
          <a:p>
            <a:pPr marL="862199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UI Login/Registration Portal</a:t>
            </a:r>
          </a:p>
          <a:p>
            <a:pPr marL="862199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User Authentication Component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611" dirty="0"/>
              <a:t>Profile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UI Profile component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Add/Edit sections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611" dirty="0"/>
              <a:t>Network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UI Network connections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User/Company/Hashtag following</a:t>
            </a:r>
          </a:p>
          <a:p>
            <a:pPr marL="404999" indent="-404999">
              <a:buFont typeface="Arial" panose="020B0604020202020204" pitchFamily="34" charset="0"/>
              <a:buChar char="•"/>
            </a:pPr>
            <a:r>
              <a:rPr lang="en-US" sz="2611" dirty="0"/>
              <a:t>Jobs Service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UI Job search component</a:t>
            </a:r>
          </a:p>
          <a:p>
            <a:pPr marL="944998" lvl="1" indent="-404999">
              <a:buFont typeface="Arial" panose="020B0604020202020204" pitchFamily="34" charset="0"/>
              <a:buChar char="•"/>
            </a:pPr>
            <a:r>
              <a:rPr lang="en-US" sz="2611" dirty="0"/>
              <a:t>Posting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734EC-65FA-3A4E-8437-863B1C87A1BC}"/>
              </a:ext>
            </a:extLst>
          </p:cNvPr>
          <p:cNvSpPr txBox="1"/>
          <p:nvPr/>
        </p:nvSpPr>
        <p:spPr>
          <a:xfrm>
            <a:off x="11112566" y="10754537"/>
            <a:ext cx="4953920" cy="4913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Messaging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UI Messaging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Message ‘Seen’ component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Group Messaging</a:t>
            </a:r>
          </a:p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Notifications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UI Notifications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Group Notifications Handler</a:t>
            </a:r>
          </a:p>
          <a:p>
            <a:pPr marL="404999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Newsfeed Service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UI Home Newsfeed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Creating New Post</a:t>
            </a:r>
          </a:p>
          <a:p>
            <a:pPr marL="944998" lvl="1" indent="-404999" algn="just">
              <a:buFont typeface="Arial" panose="020B0604020202020204" pitchFamily="34" charset="0"/>
              <a:buChar char="•"/>
            </a:pPr>
            <a:r>
              <a:rPr lang="en-US" sz="2611" dirty="0"/>
              <a:t>Newsfeed timeline</a:t>
            </a:r>
          </a:p>
          <a:p>
            <a:pPr algn="just"/>
            <a:endParaRPr lang="en-US" sz="26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9003456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3941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8639744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8508952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128AA2-4884-4943-AFDF-8F7D2D46638E}"/>
              </a:ext>
            </a:extLst>
          </p:cNvPr>
          <p:cNvGrpSpPr/>
          <p:nvPr/>
        </p:nvGrpSpPr>
        <p:grpSpPr>
          <a:xfrm>
            <a:off x="4474069" y="9624002"/>
            <a:ext cx="2319378" cy="2177737"/>
            <a:chOff x="2158584" y="1454046"/>
            <a:chExt cx="1963711" cy="18437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471C93-CD79-9F41-B113-12E3CC46F163}"/>
                </a:ext>
              </a:extLst>
            </p:cNvPr>
            <p:cNvSpPr/>
            <p:nvPr/>
          </p:nvSpPr>
          <p:spPr>
            <a:xfrm>
              <a:off x="2690734" y="1454046"/>
              <a:ext cx="899409" cy="95937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11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A3C0308-34CF-A049-956D-2DFEA0E1CD20}"/>
                </a:ext>
              </a:extLst>
            </p:cNvPr>
            <p:cNvSpPr/>
            <p:nvPr/>
          </p:nvSpPr>
          <p:spPr>
            <a:xfrm>
              <a:off x="2158584" y="2218544"/>
              <a:ext cx="1963711" cy="1079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11" dirty="0"/>
                <a:t>User</a:t>
              </a:r>
            </a:p>
            <a:p>
              <a:pPr algn="ctr"/>
              <a:r>
                <a:rPr lang="en-US" sz="1299" dirty="0"/>
                <a:t>(Person)</a:t>
              </a:r>
            </a:p>
            <a:p>
              <a:pPr algn="ctr"/>
              <a:r>
                <a:rPr lang="en-US" sz="1299" b="1" dirty="0"/>
                <a:t>Any internet user looking to connect with professionals or search for a job</a:t>
              </a:r>
              <a:endParaRPr lang="en-US" sz="2362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DBB653-AE61-5447-ADAF-3B3ADE8C2568}"/>
              </a:ext>
            </a:extLst>
          </p:cNvPr>
          <p:cNvGrpSpPr/>
          <p:nvPr/>
        </p:nvGrpSpPr>
        <p:grpSpPr>
          <a:xfrm>
            <a:off x="4507538" y="13109986"/>
            <a:ext cx="2319378" cy="2133474"/>
            <a:chOff x="2158584" y="1454046"/>
            <a:chExt cx="1963711" cy="18437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F0D147-5333-004F-B2DA-4932F3B3ACF1}"/>
                </a:ext>
              </a:extLst>
            </p:cNvPr>
            <p:cNvSpPr/>
            <p:nvPr/>
          </p:nvSpPr>
          <p:spPr>
            <a:xfrm>
              <a:off x="2690734" y="1454046"/>
              <a:ext cx="899409" cy="95937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11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38B53D-2B3B-E342-AEF9-892DE508B2DB}"/>
                </a:ext>
              </a:extLst>
            </p:cNvPr>
            <p:cNvSpPr/>
            <p:nvPr/>
          </p:nvSpPr>
          <p:spPr>
            <a:xfrm>
              <a:off x="2158584" y="2218544"/>
              <a:ext cx="1963711" cy="1079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11" dirty="0"/>
                <a:t>Company</a:t>
              </a:r>
            </a:p>
            <a:p>
              <a:pPr algn="ctr"/>
              <a:r>
                <a:rPr lang="en-US" sz="1299" dirty="0"/>
                <a:t>(Organization)</a:t>
              </a:r>
            </a:p>
            <a:p>
              <a:pPr algn="ctr"/>
              <a:r>
                <a:rPr lang="en-US" sz="1299" b="1" dirty="0"/>
                <a:t>Any company looking to establish its branch and hire employees</a:t>
              </a:r>
              <a:endParaRPr lang="en-US" sz="2362" b="1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626DA5E-070F-E944-A010-FD7C66F5058C}"/>
              </a:ext>
            </a:extLst>
          </p:cNvPr>
          <p:cNvSpPr/>
          <p:nvPr/>
        </p:nvSpPr>
        <p:spPr>
          <a:xfrm>
            <a:off x="9321383" y="11661612"/>
            <a:ext cx="2956767" cy="1876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 err="1"/>
              <a:t>Linkedin</a:t>
            </a:r>
            <a:endParaRPr lang="en-US" sz="2611" dirty="0"/>
          </a:p>
          <a:p>
            <a:pPr algn="ctr"/>
            <a:r>
              <a:rPr lang="en-US" sz="1299" b="1" dirty="0"/>
              <a:t>[Software System]</a:t>
            </a:r>
          </a:p>
          <a:p>
            <a:pPr algn="ctr"/>
            <a:r>
              <a:rPr lang="en-US" sz="1299" b="1" dirty="0"/>
              <a:t>Allows users to connect with professionals and search jobs in various organizations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DC40B-B269-B047-AD41-85AC67D0E9ED}"/>
              </a:ext>
            </a:extLst>
          </p:cNvPr>
          <p:cNvSpPr/>
          <p:nvPr/>
        </p:nvSpPr>
        <p:spPr>
          <a:xfrm>
            <a:off x="14806079" y="10197510"/>
            <a:ext cx="2654796" cy="1916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>
                <a:solidFill>
                  <a:schemeClr val="bg1"/>
                </a:solidFill>
              </a:rPr>
              <a:t>Alert System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[Software System]</a:t>
            </a:r>
          </a:p>
          <a:p>
            <a:pPr algn="ctr"/>
            <a:r>
              <a:rPr lang="en-US" sz="1299" b="1" dirty="0">
                <a:solidFill>
                  <a:schemeClr val="bg1"/>
                </a:solidFill>
              </a:rPr>
              <a:t>Login Alerts, Job posting Alerts, Profile Viewed Alerts, Network Connection Accept Alerts, Messaging Alerts via Email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C246D-657D-9B47-A331-7BB652E63193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793444" y="11164352"/>
            <a:ext cx="2527934" cy="14356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854E41-56D5-F049-B6A4-2CB312207D5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6826918" y="12599989"/>
            <a:ext cx="2494465" cy="201903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75C3A-E061-1247-A876-DA651A4947F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2278145" y="11155801"/>
            <a:ext cx="2527934" cy="14441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6531E9-AB79-9249-8B2A-810A4A45CEA9}"/>
              </a:ext>
            </a:extLst>
          </p:cNvPr>
          <p:cNvSpPr txBox="1"/>
          <p:nvPr/>
        </p:nvSpPr>
        <p:spPr>
          <a:xfrm>
            <a:off x="7705415" y="11678974"/>
            <a:ext cx="585417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F3197-57DF-F64E-A428-0DED2E819CE4}"/>
              </a:ext>
            </a:extLst>
          </p:cNvPr>
          <p:cNvSpPr txBox="1"/>
          <p:nvPr/>
        </p:nvSpPr>
        <p:spPr>
          <a:xfrm>
            <a:off x="7670005" y="13483273"/>
            <a:ext cx="585417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9007189" y="9359697"/>
            <a:ext cx="3585149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>
                <a:solidFill>
                  <a:srgbClr val="002060"/>
                </a:solidFill>
              </a:rPr>
              <a:t>C4 CONTEXT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68AEE-CFE3-F347-8559-6E37B99D0D1E}"/>
              </a:ext>
            </a:extLst>
          </p:cNvPr>
          <p:cNvSpPr txBox="1"/>
          <p:nvPr/>
        </p:nvSpPr>
        <p:spPr>
          <a:xfrm>
            <a:off x="13353539" y="11619979"/>
            <a:ext cx="470000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60F1D0-0BF4-9F40-8B56-8994BF109A00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>
            <a:off x="12278145" y="12599992"/>
            <a:ext cx="2527934" cy="196781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EC4F25-0938-FA4D-B96D-4DD292E3C752}"/>
              </a:ext>
            </a:extLst>
          </p:cNvPr>
          <p:cNvSpPr txBox="1"/>
          <p:nvPr/>
        </p:nvSpPr>
        <p:spPr>
          <a:xfrm>
            <a:off x="13272090" y="13378998"/>
            <a:ext cx="470000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46C532-D215-8241-B950-7856EA4886BB}"/>
              </a:ext>
            </a:extLst>
          </p:cNvPr>
          <p:cNvCxnSpPr>
            <a:cxnSpLocks/>
            <a:stCxn id="14" idx="1"/>
            <a:endCxn id="2" idx="3"/>
          </p:cNvCxnSpPr>
          <p:nvPr/>
        </p:nvCxnSpPr>
        <p:spPr>
          <a:xfrm flipH="1">
            <a:off x="6793449" y="11155803"/>
            <a:ext cx="8012635" cy="854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152B2A-8047-DF4D-980D-8EAEF2A17AFA}"/>
              </a:ext>
            </a:extLst>
          </p:cNvPr>
          <p:cNvSpPr txBox="1"/>
          <p:nvPr/>
        </p:nvSpPr>
        <p:spPr>
          <a:xfrm>
            <a:off x="10421178" y="10974043"/>
            <a:ext cx="660630" cy="3468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4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8AE15A28-EB1D-E149-9247-A073670E54AA}"/>
              </a:ext>
            </a:extLst>
          </p:cNvPr>
          <p:cNvSpPr/>
          <p:nvPr/>
        </p:nvSpPr>
        <p:spPr>
          <a:xfrm>
            <a:off x="14806079" y="13609508"/>
            <a:ext cx="2654796" cy="1916587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11" dirty="0"/>
              <a:t>Database</a:t>
            </a:r>
          </a:p>
          <a:p>
            <a:pPr algn="ctr"/>
            <a:r>
              <a:rPr lang="en-US" sz="1299" b="1" dirty="0"/>
              <a:t>[Software System]</a:t>
            </a:r>
          </a:p>
          <a:p>
            <a:pPr algn="ctr"/>
            <a:r>
              <a:rPr lang="en-US" sz="1299" b="1" dirty="0"/>
              <a:t>Mapping profiles with their data</a:t>
            </a:r>
          </a:p>
        </p:txBody>
      </p:sp>
    </p:spTree>
    <p:extLst>
      <p:ext uri="{BB962C8B-B14F-4D97-AF65-F5344CB8AC3E}">
        <p14:creationId xmlns:p14="http://schemas.microsoft.com/office/powerpoint/2010/main" val="4273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6DA5E-070F-E944-A010-FD7C66F5058C}"/>
              </a:ext>
            </a:extLst>
          </p:cNvPr>
          <p:cNvSpPr/>
          <p:nvPr/>
        </p:nvSpPr>
        <p:spPr>
          <a:xfrm>
            <a:off x="3632474" y="10272287"/>
            <a:ext cx="12844983" cy="66670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128AA2-4884-4943-AFDF-8F7D2D46638E}"/>
              </a:ext>
            </a:extLst>
          </p:cNvPr>
          <p:cNvGrpSpPr/>
          <p:nvPr/>
        </p:nvGrpSpPr>
        <p:grpSpPr>
          <a:xfrm>
            <a:off x="8651058" y="8125609"/>
            <a:ext cx="1855811" cy="1630082"/>
            <a:chOff x="2158584" y="1727027"/>
            <a:chExt cx="2154244" cy="15068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471C93-CD79-9F41-B113-12E3CC46F163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A3C0308-34CF-A049-956D-2DFEA0E1CD20}"/>
                </a:ext>
              </a:extLst>
            </p:cNvPr>
            <p:cNvSpPr/>
            <p:nvPr/>
          </p:nvSpPr>
          <p:spPr>
            <a:xfrm>
              <a:off x="2158584" y="2154593"/>
              <a:ext cx="2154244" cy="107929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Center Personnel</a:t>
              </a:r>
            </a:p>
            <a:p>
              <a:pPr algn="ctr"/>
              <a:r>
                <a:rPr lang="en-US" sz="1100" dirty="0"/>
                <a:t>(Person)</a:t>
              </a:r>
            </a:p>
            <a:p>
              <a:pPr algn="ctr"/>
              <a:r>
                <a:rPr lang="en-US" sz="1100" dirty="0"/>
                <a:t>Call Center Executive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C246D-657D-9B47-A331-7BB652E63193}"/>
              </a:ext>
            </a:extLst>
          </p:cNvPr>
          <p:cNvCxnSpPr>
            <a:cxnSpLocks/>
            <a:stCxn id="2" idx="2"/>
            <a:endCxn id="105" idx="0"/>
          </p:cNvCxnSpPr>
          <p:nvPr/>
        </p:nvCxnSpPr>
        <p:spPr>
          <a:xfrm flipH="1">
            <a:off x="9369789" y="9755693"/>
            <a:ext cx="209175" cy="62256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94CFB1D-1CBD-BF43-BBD1-A76F4107E867}"/>
              </a:ext>
            </a:extLst>
          </p:cNvPr>
          <p:cNvSpPr/>
          <p:nvPr/>
        </p:nvSpPr>
        <p:spPr>
          <a:xfrm>
            <a:off x="7852021" y="10378262"/>
            <a:ext cx="3035535" cy="10536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Application</a:t>
            </a:r>
          </a:p>
          <a:p>
            <a:pPr algn="ctr"/>
            <a:r>
              <a:rPr lang="en-US" sz="1200" dirty="0"/>
              <a:t>[Container: JAVA/ Spring MVC]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1E3383-E630-5240-8338-731270166514}"/>
              </a:ext>
            </a:extLst>
          </p:cNvPr>
          <p:cNvSpPr/>
          <p:nvPr/>
        </p:nvSpPr>
        <p:spPr>
          <a:xfrm>
            <a:off x="3789342" y="11957537"/>
            <a:ext cx="2486107" cy="9866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Gateway</a:t>
            </a:r>
          </a:p>
          <a:p>
            <a:pPr algn="ctr"/>
            <a:r>
              <a:rPr lang="en-US" sz="1200" dirty="0"/>
              <a:t>[Container]</a:t>
            </a:r>
            <a:endParaRPr lang="en-US" sz="9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1E54C3-1433-5945-A995-243238A8968F}"/>
              </a:ext>
            </a:extLst>
          </p:cNvPr>
          <p:cNvSpPr/>
          <p:nvPr/>
        </p:nvSpPr>
        <p:spPr>
          <a:xfrm>
            <a:off x="7852021" y="11868767"/>
            <a:ext cx="3035535" cy="1048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 Tracing Service</a:t>
            </a:r>
          </a:p>
          <a:p>
            <a:pPr algn="ctr"/>
            <a:r>
              <a:rPr lang="en-US" sz="1200" dirty="0"/>
              <a:t>[Container: Java/NodeJS]</a:t>
            </a:r>
            <a:endParaRPr lang="en-US" sz="1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36D7B2F-94D6-6C47-A80A-432ACC075AA1}"/>
              </a:ext>
            </a:extLst>
          </p:cNvPr>
          <p:cNvCxnSpPr>
            <a:cxnSpLocks/>
            <a:stCxn id="44" idx="2"/>
            <a:endCxn id="106" idx="0"/>
          </p:cNvCxnSpPr>
          <p:nvPr/>
        </p:nvCxnSpPr>
        <p:spPr>
          <a:xfrm>
            <a:off x="4961787" y="11431959"/>
            <a:ext cx="70609" cy="52557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ADACAD-BB24-EC46-91AB-B6DDF9D07612}"/>
              </a:ext>
            </a:extLst>
          </p:cNvPr>
          <p:cNvSpPr txBox="1"/>
          <p:nvPr/>
        </p:nvSpPr>
        <p:spPr>
          <a:xfrm>
            <a:off x="9249513" y="9796056"/>
            <a:ext cx="7748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[HTTPS]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5A6D89-AE6E-CD43-A90A-909856C32A8A}"/>
              </a:ext>
            </a:extLst>
          </p:cNvPr>
          <p:cNvSpPr txBox="1"/>
          <p:nvPr/>
        </p:nvSpPr>
        <p:spPr>
          <a:xfrm>
            <a:off x="4430802" y="11598029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B4EED6-C190-FF41-BB3C-5F048542178B}"/>
              </a:ext>
            </a:extLst>
          </p:cNvPr>
          <p:cNvSpPr/>
          <p:nvPr/>
        </p:nvSpPr>
        <p:spPr>
          <a:xfrm>
            <a:off x="3718733" y="10378262"/>
            <a:ext cx="2486107" cy="10536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Gateway</a:t>
            </a:r>
          </a:p>
          <a:p>
            <a:pPr algn="ctr"/>
            <a:r>
              <a:rPr lang="en-US" sz="1200" dirty="0"/>
              <a:t>[Container:]</a:t>
            </a:r>
          </a:p>
          <a:p>
            <a:pPr algn="ctr"/>
            <a:endParaRPr lang="en-US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82085C-4CA4-C343-83B1-190D529A0362}"/>
              </a:ext>
            </a:extLst>
          </p:cNvPr>
          <p:cNvCxnSpPr>
            <a:cxnSpLocks/>
            <a:stCxn id="105" idx="1"/>
            <a:endCxn id="44" idx="3"/>
          </p:cNvCxnSpPr>
          <p:nvPr/>
        </p:nvCxnSpPr>
        <p:spPr>
          <a:xfrm flipH="1">
            <a:off x="6204840" y="10905110"/>
            <a:ext cx="164718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C5FECA6-981D-1649-9006-97441D872E8D}"/>
              </a:ext>
            </a:extLst>
          </p:cNvPr>
          <p:cNvSpPr txBox="1"/>
          <p:nvPr/>
        </p:nvSpPr>
        <p:spPr>
          <a:xfrm>
            <a:off x="6446431" y="10782000"/>
            <a:ext cx="96212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Sends Request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FD5B83-16A3-5B41-88A9-EEFCD531320F}"/>
              </a:ext>
            </a:extLst>
          </p:cNvPr>
          <p:cNvCxnSpPr>
            <a:cxnSpLocks/>
            <a:stCxn id="106" idx="2"/>
            <a:endCxn id="60" idx="1"/>
          </p:cNvCxnSpPr>
          <p:nvPr/>
        </p:nvCxnSpPr>
        <p:spPr>
          <a:xfrm>
            <a:off x="5032394" y="12944149"/>
            <a:ext cx="2819624" cy="27400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DBF527-8D9B-124A-8D43-D73C9D535866}"/>
              </a:ext>
            </a:extLst>
          </p:cNvPr>
          <p:cNvSpPr txBox="1"/>
          <p:nvPr/>
        </p:nvSpPr>
        <p:spPr>
          <a:xfrm>
            <a:off x="5771150" y="14089878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98254C-A4F6-4140-BF1D-73D3D596A30E}"/>
              </a:ext>
            </a:extLst>
          </p:cNvPr>
          <p:cNvSpPr/>
          <p:nvPr/>
        </p:nvSpPr>
        <p:spPr>
          <a:xfrm>
            <a:off x="7852020" y="15160002"/>
            <a:ext cx="2947743" cy="10483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Alert System: SMS/Call/</a:t>
            </a:r>
            <a:r>
              <a:rPr lang="en-US" sz="2000" dirty="0" err="1"/>
              <a:t>Whatsapp</a:t>
            </a:r>
            <a:endParaRPr lang="en-US" sz="2000" dirty="0"/>
          </a:p>
          <a:p>
            <a:pPr algn="ctr"/>
            <a:r>
              <a:rPr lang="en-US" sz="1200" dirty="0"/>
              <a:t>[Container: Java]</a:t>
            </a:r>
            <a:endParaRPr lang="en-US" sz="10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7AA950-417C-D24C-AC89-64531BA129CC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6275447" y="12392928"/>
            <a:ext cx="1576572" cy="5791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12E68F2-EBD7-8246-9CB9-9F272D1ED611}"/>
              </a:ext>
            </a:extLst>
          </p:cNvPr>
          <p:cNvSpPr txBox="1"/>
          <p:nvPr/>
        </p:nvSpPr>
        <p:spPr>
          <a:xfrm>
            <a:off x="6593902" y="12283801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4BA627-F48F-344D-ADDE-10D13B25EDB3}"/>
              </a:ext>
            </a:extLst>
          </p:cNvPr>
          <p:cNvSpPr/>
          <p:nvPr/>
        </p:nvSpPr>
        <p:spPr>
          <a:xfrm>
            <a:off x="7852021" y="13579974"/>
            <a:ext cx="2971851" cy="10483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Payment Service</a:t>
            </a:r>
          </a:p>
          <a:p>
            <a:pPr algn="ctr"/>
            <a:r>
              <a:rPr lang="en-US" sz="1200" dirty="0"/>
              <a:t>[Container: Python]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39DA0A3-9B28-A943-8906-349CBA94658D}"/>
              </a:ext>
            </a:extLst>
          </p:cNvPr>
          <p:cNvSpPr/>
          <p:nvPr/>
        </p:nvSpPr>
        <p:spPr>
          <a:xfrm>
            <a:off x="16728210" y="10846618"/>
            <a:ext cx="1271661" cy="87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Patrolling Department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C26E2C-0E6E-4644-8694-0E1776FA061D}"/>
              </a:ext>
            </a:extLst>
          </p:cNvPr>
          <p:cNvCxnSpPr>
            <a:cxnSpLocks/>
            <a:stCxn id="107" idx="3"/>
            <a:endCxn id="85" idx="1"/>
          </p:cNvCxnSpPr>
          <p:nvPr/>
        </p:nvCxnSpPr>
        <p:spPr>
          <a:xfrm flipV="1">
            <a:off x="10887554" y="11283424"/>
            <a:ext cx="5840654" cy="110950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ED406F-2CED-AA4A-A206-8426B266A06E}"/>
              </a:ext>
            </a:extLst>
          </p:cNvPr>
          <p:cNvSpPr txBox="1"/>
          <p:nvPr/>
        </p:nvSpPr>
        <p:spPr>
          <a:xfrm>
            <a:off x="12958229" y="11789242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A41CAE-26E3-5045-B44F-88FC6E875FBD}"/>
              </a:ext>
            </a:extLst>
          </p:cNvPr>
          <p:cNvCxnSpPr>
            <a:cxnSpLocks/>
            <a:stCxn id="106" idx="3"/>
            <a:endCxn id="84" idx="1"/>
          </p:cNvCxnSpPr>
          <p:nvPr/>
        </p:nvCxnSpPr>
        <p:spPr>
          <a:xfrm>
            <a:off x="6275447" y="12450843"/>
            <a:ext cx="1576572" cy="165328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3B29AA-8DFE-6B43-8B88-70CE8236D205}"/>
              </a:ext>
            </a:extLst>
          </p:cNvPr>
          <p:cNvSpPr txBox="1"/>
          <p:nvPr/>
        </p:nvSpPr>
        <p:spPr>
          <a:xfrm>
            <a:off x="6554415" y="13102886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5BAA7269-E1CB-0640-B3B3-0408A4559042}"/>
              </a:ext>
            </a:extLst>
          </p:cNvPr>
          <p:cNvSpPr/>
          <p:nvPr/>
        </p:nvSpPr>
        <p:spPr>
          <a:xfrm>
            <a:off x="12512222" y="15436519"/>
            <a:ext cx="1169787" cy="1211690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DB</a:t>
            </a:r>
          </a:p>
          <a:p>
            <a:pPr algn="ctr"/>
            <a:r>
              <a:rPr lang="en-US" sz="1100" dirty="0"/>
              <a:t>[MySQL]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324A6A2-600A-8641-8D05-D67A5E73327D}"/>
              </a:ext>
            </a:extLst>
          </p:cNvPr>
          <p:cNvSpPr/>
          <p:nvPr/>
        </p:nvSpPr>
        <p:spPr>
          <a:xfrm>
            <a:off x="13333294" y="13715999"/>
            <a:ext cx="2819625" cy="1211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 Request Handler</a:t>
            </a:r>
          </a:p>
          <a:p>
            <a:pPr algn="ctr"/>
            <a:r>
              <a:rPr lang="en-US" sz="1200" dirty="0"/>
              <a:t>[MySQL]</a:t>
            </a:r>
          </a:p>
        </p:txBody>
      </p:sp>
      <p:sp>
        <p:nvSpPr>
          <p:cNvPr id="101" name="Can 100">
            <a:extLst>
              <a:ext uri="{FF2B5EF4-FFF2-40B4-BE49-F238E27FC236}">
                <a16:creationId xmlns:a16="http://schemas.microsoft.com/office/drawing/2014/main" id="{F123B5DC-C40E-0340-973D-D6CEBADD2E0B}"/>
              </a:ext>
            </a:extLst>
          </p:cNvPr>
          <p:cNvSpPr/>
          <p:nvPr/>
        </p:nvSpPr>
        <p:spPr>
          <a:xfrm>
            <a:off x="13792246" y="15436519"/>
            <a:ext cx="1169787" cy="1211690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DB</a:t>
            </a:r>
          </a:p>
          <a:p>
            <a:pPr algn="ctr"/>
            <a:r>
              <a:rPr lang="en-US" sz="1100" dirty="0"/>
              <a:t>[MySQL]</a:t>
            </a:r>
          </a:p>
        </p:txBody>
      </p:sp>
      <p:sp>
        <p:nvSpPr>
          <p:cNvPr id="102" name="Can 101">
            <a:extLst>
              <a:ext uri="{FF2B5EF4-FFF2-40B4-BE49-F238E27FC236}">
                <a16:creationId xmlns:a16="http://schemas.microsoft.com/office/drawing/2014/main" id="{F74CA2D3-46B4-3B48-A15F-82A362EB8534}"/>
              </a:ext>
            </a:extLst>
          </p:cNvPr>
          <p:cNvSpPr/>
          <p:nvPr/>
        </p:nvSpPr>
        <p:spPr>
          <a:xfrm>
            <a:off x="14983131" y="15436519"/>
            <a:ext cx="1169787" cy="1211690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DB</a:t>
            </a:r>
          </a:p>
          <a:p>
            <a:pPr algn="ctr"/>
            <a:r>
              <a:rPr lang="en-US" sz="1100" dirty="0"/>
              <a:t>[MySQL]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26392C-970C-E949-8EB6-A27271100319}"/>
              </a:ext>
            </a:extLst>
          </p:cNvPr>
          <p:cNvCxnSpPr>
            <a:cxnSpLocks/>
            <a:stCxn id="100" idx="2"/>
            <a:endCxn id="98" idx="1"/>
          </p:cNvCxnSpPr>
          <p:nvPr/>
        </p:nvCxnSpPr>
        <p:spPr>
          <a:xfrm flipH="1">
            <a:off x="13097116" y="14927689"/>
            <a:ext cx="1645991" cy="5088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3359D4-CCA4-B34F-88C7-AB372F6BFD47}"/>
              </a:ext>
            </a:extLst>
          </p:cNvPr>
          <p:cNvCxnSpPr>
            <a:cxnSpLocks/>
            <a:stCxn id="100" idx="2"/>
            <a:endCxn id="101" idx="1"/>
          </p:cNvCxnSpPr>
          <p:nvPr/>
        </p:nvCxnSpPr>
        <p:spPr>
          <a:xfrm flipH="1">
            <a:off x="14377140" y="14927689"/>
            <a:ext cx="365967" cy="5088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5B8B030-4F68-5C4A-87FB-AC1BDBAA4C89}"/>
              </a:ext>
            </a:extLst>
          </p:cNvPr>
          <p:cNvCxnSpPr>
            <a:cxnSpLocks/>
            <a:stCxn id="100" idx="2"/>
            <a:endCxn id="102" idx="1"/>
          </p:cNvCxnSpPr>
          <p:nvPr/>
        </p:nvCxnSpPr>
        <p:spPr>
          <a:xfrm>
            <a:off x="14743105" y="14927689"/>
            <a:ext cx="824918" cy="50883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A57197E-853F-9844-894C-003CF91D5423}"/>
              </a:ext>
            </a:extLst>
          </p:cNvPr>
          <p:cNvCxnSpPr>
            <a:cxnSpLocks/>
            <a:stCxn id="107" idx="2"/>
            <a:endCxn id="100" idx="1"/>
          </p:cNvCxnSpPr>
          <p:nvPr/>
        </p:nvCxnSpPr>
        <p:spPr>
          <a:xfrm>
            <a:off x="9369789" y="12917087"/>
            <a:ext cx="3963505" cy="14047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279008-1E66-094D-B310-2B2463FADB97}"/>
              </a:ext>
            </a:extLst>
          </p:cNvPr>
          <p:cNvCxnSpPr>
            <a:cxnSpLocks/>
            <a:stCxn id="84" idx="3"/>
            <a:endCxn id="100" idx="1"/>
          </p:cNvCxnSpPr>
          <p:nvPr/>
        </p:nvCxnSpPr>
        <p:spPr>
          <a:xfrm>
            <a:off x="10823870" y="14104133"/>
            <a:ext cx="2509422" cy="21771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8E8A69-5C7A-2A48-BD77-02E0DCBBDF5D}"/>
              </a:ext>
            </a:extLst>
          </p:cNvPr>
          <p:cNvCxnSpPr>
            <a:cxnSpLocks/>
            <a:stCxn id="60" idx="3"/>
            <a:endCxn id="100" idx="1"/>
          </p:cNvCxnSpPr>
          <p:nvPr/>
        </p:nvCxnSpPr>
        <p:spPr>
          <a:xfrm flipV="1">
            <a:off x="10799763" y="14321846"/>
            <a:ext cx="2533531" cy="136231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F19DBDD-E6B0-DA45-9EEC-7E5DEDE75BFB}"/>
              </a:ext>
            </a:extLst>
          </p:cNvPr>
          <p:cNvSpPr txBox="1"/>
          <p:nvPr/>
        </p:nvSpPr>
        <p:spPr>
          <a:xfrm>
            <a:off x="14117900" y="10232809"/>
            <a:ext cx="2359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Call Center Application</a:t>
            </a:r>
          </a:p>
          <a:p>
            <a:pPr algn="r"/>
            <a:r>
              <a:rPr lang="en-US" dirty="0"/>
              <a:t>[Software </a:t>
            </a:r>
            <a:r>
              <a:rPr lang="en-US" dirty="0" err="1"/>
              <a:t>Ststem</a:t>
            </a:r>
            <a:r>
              <a:rPr lang="en-US" dirty="0"/>
              <a:t>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74ECBCD-B683-1E41-A04A-9CD36B06EA1F}"/>
              </a:ext>
            </a:extLst>
          </p:cNvPr>
          <p:cNvSpPr txBox="1"/>
          <p:nvPr/>
        </p:nvSpPr>
        <p:spPr>
          <a:xfrm>
            <a:off x="10004165" y="13182108"/>
            <a:ext cx="10054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Reads &amp; Writes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87845F-5512-9B4C-A122-6A5C06FDCAB6}"/>
              </a:ext>
            </a:extLst>
          </p:cNvPr>
          <p:cNvSpPr txBox="1"/>
          <p:nvPr/>
        </p:nvSpPr>
        <p:spPr>
          <a:xfrm>
            <a:off x="11284042" y="14135228"/>
            <a:ext cx="10054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Reads &amp; Writes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E7EA95-BF4E-0F40-A6E3-1CA10C5E279C}"/>
              </a:ext>
            </a:extLst>
          </p:cNvPr>
          <p:cNvSpPr txBox="1"/>
          <p:nvPr/>
        </p:nvSpPr>
        <p:spPr>
          <a:xfrm>
            <a:off x="11376723" y="15037387"/>
            <a:ext cx="10054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Reads &amp; Writes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B5B319-3555-0640-A768-E5A32B977FE3}"/>
              </a:ext>
            </a:extLst>
          </p:cNvPr>
          <p:cNvSpPr/>
          <p:nvPr/>
        </p:nvSpPr>
        <p:spPr>
          <a:xfrm>
            <a:off x="16706248" y="12229271"/>
            <a:ext cx="1271661" cy="87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Payment Gateway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18BAB11-D561-3C4E-8D4E-ECA860F50C58}"/>
              </a:ext>
            </a:extLst>
          </p:cNvPr>
          <p:cNvCxnSpPr>
            <a:cxnSpLocks/>
            <a:stCxn id="84" idx="3"/>
            <a:endCxn id="147" idx="1"/>
          </p:cNvCxnSpPr>
          <p:nvPr/>
        </p:nvCxnSpPr>
        <p:spPr>
          <a:xfrm flipV="1">
            <a:off x="10823870" y="12666077"/>
            <a:ext cx="5882376" cy="143805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78D2D9A-3F1B-5245-AADB-DBE1775AFF5F}"/>
              </a:ext>
            </a:extLst>
          </p:cNvPr>
          <p:cNvSpPr txBox="1"/>
          <p:nvPr/>
        </p:nvSpPr>
        <p:spPr>
          <a:xfrm>
            <a:off x="13280686" y="13215365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89EABC-5A5B-5041-A923-A3894C6D9109}"/>
              </a:ext>
            </a:extLst>
          </p:cNvPr>
          <p:cNvSpPr/>
          <p:nvPr/>
        </p:nvSpPr>
        <p:spPr>
          <a:xfrm>
            <a:off x="3765366" y="14258337"/>
            <a:ext cx="2005782" cy="9866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Discovery Service</a:t>
            </a:r>
          </a:p>
          <a:p>
            <a:pPr algn="ctr"/>
            <a:r>
              <a:rPr lang="en-US" sz="1200" dirty="0"/>
              <a:t>[Container: Java/Node JS]</a:t>
            </a:r>
            <a:endParaRPr lang="en-US" sz="9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E39D97-6178-ED4E-AE2E-896121DEE9B0}"/>
              </a:ext>
            </a:extLst>
          </p:cNvPr>
          <p:cNvCxnSpPr>
            <a:cxnSpLocks/>
            <a:stCxn id="106" idx="2"/>
            <a:endCxn id="45" idx="0"/>
          </p:cNvCxnSpPr>
          <p:nvPr/>
        </p:nvCxnSpPr>
        <p:spPr>
          <a:xfrm flipH="1">
            <a:off x="4768257" y="12944149"/>
            <a:ext cx="264138" cy="131418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1BBEF2-9178-1E43-B639-79809F372207}"/>
              </a:ext>
            </a:extLst>
          </p:cNvPr>
          <p:cNvSpPr txBox="1"/>
          <p:nvPr/>
        </p:nvSpPr>
        <p:spPr>
          <a:xfrm>
            <a:off x="4430802" y="13592889"/>
            <a:ext cx="9749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25C21F-DC82-8245-8344-99A25382DCFA}"/>
              </a:ext>
            </a:extLst>
          </p:cNvPr>
          <p:cNvSpPr txBox="1"/>
          <p:nvPr/>
        </p:nvSpPr>
        <p:spPr>
          <a:xfrm>
            <a:off x="14234613" y="6918695"/>
            <a:ext cx="2666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K Ravi Kumar Reddy</a:t>
            </a:r>
          </a:p>
          <a:p>
            <a:pPr algn="r"/>
            <a:r>
              <a:rPr lang="en-US" sz="2400" dirty="0"/>
              <a:t>2020MT13010</a:t>
            </a:r>
          </a:p>
          <a:p>
            <a:pPr algn="r"/>
            <a:r>
              <a:rPr lang="en-US" sz="2400" dirty="0"/>
              <a:t>SSZG653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4FB971-BC22-5843-90E7-9817A5910448}"/>
              </a:ext>
            </a:extLst>
          </p:cNvPr>
          <p:cNvSpPr txBox="1"/>
          <p:nvPr/>
        </p:nvSpPr>
        <p:spPr>
          <a:xfrm>
            <a:off x="3718733" y="7030411"/>
            <a:ext cx="1545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 1</a:t>
            </a:r>
          </a:p>
          <a:p>
            <a:r>
              <a:rPr lang="en-US" sz="2400" dirty="0"/>
              <a:t>Page 1/1</a:t>
            </a:r>
          </a:p>
        </p:txBody>
      </p:sp>
    </p:spTree>
    <p:extLst>
      <p:ext uri="{BB962C8B-B14F-4D97-AF65-F5344CB8AC3E}">
        <p14:creationId xmlns:p14="http://schemas.microsoft.com/office/powerpoint/2010/main" val="29610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128AA2-4884-4943-AFDF-8F7D2D46638E}"/>
              </a:ext>
            </a:extLst>
          </p:cNvPr>
          <p:cNvGrpSpPr/>
          <p:nvPr/>
        </p:nvGrpSpPr>
        <p:grpSpPr>
          <a:xfrm>
            <a:off x="3699462" y="7230625"/>
            <a:ext cx="1427005" cy="1736486"/>
            <a:chOff x="2355974" y="1727027"/>
            <a:chExt cx="1656482" cy="16052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471C93-CD79-9F41-B113-12E3CC46F163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A3C0308-34CF-A049-956D-2DFEA0E1CD20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Bank Employees</a:t>
              </a:r>
              <a:endParaRPr lang="en-US" sz="1100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5B6E47E-BF4F-BE44-818A-83C162FC4B07}"/>
              </a:ext>
            </a:extLst>
          </p:cNvPr>
          <p:cNvSpPr/>
          <p:nvPr/>
        </p:nvSpPr>
        <p:spPr>
          <a:xfrm>
            <a:off x="7791362" y="7109494"/>
            <a:ext cx="2486108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Desktop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1113EE-56F9-3149-9DE0-144457E61C88}"/>
              </a:ext>
            </a:extLst>
          </p:cNvPr>
          <p:cNvSpPr/>
          <p:nvPr/>
        </p:nvSpPr>
        <p:spPr>
          <a:xfrm>
            <a:off x="7791364" y="8193926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Web Browsers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104777-197E-9E4D-A128-A9ADCD180FF3}"/>
              </a:ext>
            </a:extLst>
          </p:cNvPr>
          <p:cNvSpPr/>
          <p:nvPr/>
        </p:nvSpPr>
        <p:spPr>
          <a:xfrm>
            <a:off x="11061854" y="7636344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Collection Agent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9A1E68-A16D-9349-9593-4933B2071871}"/>
              </a:ext>
            </a:extLst>
          </p:cNvPr>
          <p:cNvSpPr/>
          <p:nvPr/>
        </p:nvSpPr>
        <p:spPr>
          <a:xfrm>
            <a:off x="15700582" y="7143258"/>
            <a:ext cx="1611007" cy="1911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Monitoring Portal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[Software System]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9F49A-30D6-5649-AEAF-27A7D44550CA}"/>
              </a:ext>
            </a:extLst>
          </p:cNvPr>
          <p:cNvSpPr/>
          <p:nvPr/>
        </p:nvSpPr>
        <p:spPr>
          <a:xfrm>
            <a:off x="7380398" y="7013773"/>
            <a:ext cx="6349790" cy="2399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42AFB-BC3B-FA4F-9D5A-7C111FB92D4B}"/>
              </a:ext>
            </a:extLst>
          </p:cNvPr>
          <p:cNvSpPr txBox="1"/>
          <p:nvPr/>
        </p:nvSpPr>
        <p:spPr>
          <a:xfrm>
            <a:off x="9261260" y="9067184"/>
            <a:ext cx="317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Tracking Agent Software System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12E7B0-A529-A74E-9D87-002761208BB9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 flipV="1">
            <a:off x="5126467" y="7524671"/>
            <a:ext cx="2664897" cy="79105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C46C59-D834-C14D-8DA7-541CC8CBA9A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26467" y="8315724"/>
            <a:ext cx="2366975" cy="3678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AD8890-64F7-F44A-83E0-040742AEE4AA}"/>
              </a:ext>
            </a:extLst>
          </p:cNvPr>
          <p:cNvCxnSpPr>
            <a:cxnSpLocks/>
            <a:stCxn id="2" idx="3"/>
            <a:endCxn id="51" idx="1"/>
          </p:cNvCxnSpPr>
          <p:nvPr/>
        </p:nvCxnSpPr>
        <p:spPr>
          <a:xfrm flipV="1">
            <a:off x="5126467" y="8213685"/>
            <a:ext cx="2253933" cy="10203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8A826D-564A-2049-89B0-BE103CD86A2D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10277470" y="7524669"/>
            <a:ext cx="784382" cy="52685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6790F5-ED1C-5C42-B907-EAB067958F7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10277471" y="8051519"/>
            <a:ext cx="784383" cy="5575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5BF0B-D194-254E-8667-36D446A928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3547961" y="8051519"/>
            <a:ext cx="2152621" cy="4735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3E4502-838A-6047-BAB1-E26BE7600DE5}"/>
              </a:ext>
            </a:extLst>
          </p:cNvPr>
          <p:cNvSpPr txBox="1"/>
          <p:nvPr/>
        </p:nvSpPr>
        <p:spPr>
          <a:xfrm>
            <a:off x="14010223" y="773142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3C1A2C-4410-8540-9C0D-F84E45AB3046}"/>
              </a:ext>
            </a:extLst>
          </p:cNvPr>
          <p:cNvSpPr txBox="1"/>
          <p:nvPr/>
        </p:nvSpPr>
        <p:spPr>
          <a:xfrm>
            <a:off x="5773610" y="7767880"/>
            <a:ext cx="166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Apps/Browsers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5F0A38-2D32-E540-8C8C-8B4F51810C48}"/>
              </a:ext>
            </a:extLst>
          </p:cNvPr>
          <p:cNvGrpSpPr/>
          <p:nvPr/>
        </p:nvGrpSpPr>
        <p:grpSpPr>
          <a:xfrm>
            <a:off x="3703531" y="11499215"/>
            <a:ext cx="1427005" cy="1736486"/>
            <a:chOff x="2355974" y="1727027"/>
            <a:chExt cx="1656482" cy="160521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369BEF3-21C1-104F-860B-7A66CD7A40A9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AC3596A-9CAC-7144-876D-B47C80F0E5CD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Agent</a:t>
              </a:r>
              <a:br>
                <a:rPr lang="en-US" dirty="0"/>
              </a:br>
              <a:r>
                <a:rPr lang="en-US" sz="1200" dirty="0"/>
                <a:t>[Software System]</a:t>
              </a:r>
              <a:endParaRPr lang="en-US" sz="1100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872EF24-5170-0D49-B444-D0B26A843B2C}"/>
              </a:ext>
            </a:extLst>
          </p:cNvPr>
          <p:cNvSpPr/>
          <p:nvPr/>
        </p:nvSpPr>
        <p:spPr>
          <a:xfrm>
            <a:off x="7795431" y="11378084"/>
            <a:ext cx="2486108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Streaming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[Kafka]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43BBFD-651E-8F44-A5F4-9DCA2F56340A}"/>
              </a:ext>
            </a:extLst>
          </p:cNvPr>
          <p:cNvSpPr/>
          <p:nvPr/>
        </p:nvSpPr>
        <p:spPr>
          <a:xfrm>
            <a:off x="7795433" y="12462516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Metrics Computation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75DB22-45D2-AE47-818D-29E993D1E16C}"/>
              </a:ext>
            </a:extLst>
          </p:cNvPr>
          <p:cNvSpPr/>
          <p:nvPr/>
        </p:nvSpPr>
        <p:spPr>
          <a:xfrm>
            <a:off x="11065923" y="11904934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Real time viewer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B3897E-ECE3-E346-82B2-FCE9BECA1EB8}"/>
              </a:ext>
            </a:extLst>
          </p:cNvPr>
          <p:cNvSpPr/>
          <p:nvPr/>
        </p:nvSpPr>
        <p:spPr>
          <a:xfrm>
            <a:off x="7384467" y="11282363"/>
            <a:ext cx="6349790" cy="2399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159A8A-A733-894A-A4E1-91AE7F8A96A9}"/>
              </a:ext>
            </a:extLst>
          </p:cNvPr>
          <p:cNvSpPr txBox="1"/>
          <p:nvPr/>
        </p:nvSpPr>
        <p:spPr>
          <a:xfrm>
            <a:off x="8608665" y="1081670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Architecture – Speed Layer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31DDB7-6A38-8C4F-AA12-51862E13DF8D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5130536" y="11793261"/>
            <a:ext cx="2664897" cy="79105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E5256A-2FE1-3443-87AE-4C900D917AFF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130536" y="12584314"/>
            <a:ext cx="2366975" cy="3678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0AD1AE-4435-0946-A4FB-D99C505DEAE0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130536" y="12482275"/>
            <a:ext cx="2253933" cy="10203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A2B1618-0718-D749-B498-93CCB25B50E7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10281540" y="12320109"/>
            <a:ext cx="784383" cy="55758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100509-C3E3-3745-9031-BDF04EC2C8C8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9038485" y="12208437"/>
            <a:ext cx="0" cy="25407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AB8E90-95EE-7A45-AABD-DDFCB8F60F07}"/>
              </a:ext>
            </a:extLst>
          </p:cNvPr>
          <p:cNvCxnSpPr>
            <a:cxnSpLocks/>
            <a:stCxn id="79" idx="3"/>
            <a:endCxn id="130" idx="1"/>
          </p:cNvCxnSpPr>
          <p:nvPr/>
        </p:nvCxnSpPr>
        <p:spPr>
          <a:xfrm>
            <a:off x="13552030" y="12320109"/>
            <a:ext cx="2244621" cy="1051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48BB579-9018-304C-AF5B-6769000C91A0}"/>
              </a:ext>
            </a:extLst>
          </p:cNvPr>
          <p:cNvSpPr txBox="1"/>
          <p:nvPr/>
        </p:nvSpPr>
        <p:spPr>
          <a:xfrm>
            <a:off x="14014293" y="12000011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Data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AF1C36-A0D3-0145-93CA-C024DF774274}"/>
              </a:ext>
            </a:extLst>
          </p:cNvPr>
          <p:cNvSpPr txBox="1"/>
          <p:nvPr/>
        </p:nvSpPr>
        <p:spPr>
          <a:xfrm>
            <a:off x="5777679" y="12036470"/>
            <a:ext cx="166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/ </a:t>
            </a:r>
            <a:br>
              <a:rPr lang="en-US" dirty="0"/>
            </a:br>
            <a:r>
              <a:rPr lang="en-US" dirty="0"/>
              <a:t>Data Tracking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BE024DA-654A-A747-A3B9-B86542568126}"/>
              </a:ext>
            </a:extLst>
          </p:cNvPr>
          <p:cNvGrpSpPr/>
          <p:nvPr/>
        </p:nvGrpSpPr>
        <p:grpSpPr>
          <a:xfrm>
            <a:off x="3699462" y="16307631"/>
            <a:ext cx="1427005" cy="1736486"/>
            <a:chOff x="2355974" y="1727027"/>
            <a:chExt cx="1656482" cy="160521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CD8D37-45C3-7149-BB1C-0B56474CF300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2F5DE175-B4C6-5944-A0A7-3FA332D40358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Agent</a:t>
              </a:r>
              <a:br>
                <a:rPr lang="en-US" dirty="0"/>
              </a:br>
              <a:r>
                <a:rPr lang="en-US" dirty="0"/>
                <a:t>[Software System]</a:t>
              </a:r>
              <a:endParaRPr lang="en-US" sz="1600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A30B84-3DBE-4A41-A63A-104E6F8E9FE4}"/>
              </a:ext>
            </a:extLst>
          </p:cNvPr>
          <p:cNvSpPr/>
          <p:nvPr/>
        </p:nvSpPr>
        <p:spPr>
          <a:xfrm>
            <a:off x="7791362" y="16186500"/>
            <a:ext cx="2486108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Master Database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FEA6A9-CC81-DA4A-A642-612A5E7AA97B}"/>
              </a:ext>
            </a:extLst>
          </p:cNvPr>
          <p:cNvSpPr/>
          <p:nvPr/>
        </p:nvSpPr>
        <p:spPr>
          <a:xfrm>
            <a:off x="7791364" y="17270932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Metrics Computation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6A3F454-6874-F040-953E-07225C282A47}"/>
              </a:ext>
            </a:extLst>
          </p:cNvPr>
          <p:cNvSpPr/>
          <p:nvPr/>
        </p:nvSpPr>
        <p:spPr>
          <a:xfrm>
            <a:off x="11061854" y="17241977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History Data Viewer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E8DDA86-B008-1F45-AF18-BA4C7B655DF5}"/>
              </a:ext>
            </a:extLst>
          </p:cNvPr>
          <p:cNvSpPr/>
          <p:nvPr/>
        </p:nvSpPr>
        <p:spPr>
          <a:xfrm>
            <a:off x="7380398" y="15612141"/>
            <a:ext cx="6349790" cy="2878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45BBED5-E52B-9B43-A6F6-2C9E3C0031A5}"/>
              </a:ext>
            </a:extLst>
          </p:cNvPr>
          <p:cNvSpPr txBox="1"/>
          <p:nvPr/>
        </p:nvSpPr>
        <p:spPr>
          <a:xfrm>
            <a:off x="8686828" y="15176988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Architecture – Batch Layer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B235BE-E74C-D54B-965E-380E1BA53F65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 flipV="1">
            <a:off x="5126467" y="16601677"/>
            <a:ext cx="2664897" cy="79105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331B06-B70F-5D4F-B890-C55C13E456E9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5126467" y="17392730"/>
            <a:ext cx="2366975" cy="3678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21CA3A6-F393-924B-A3A1-63DD83F0657B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 flipV="1">
            <a:off x="5126466" y="17051370"/>
            <a:ext cx="2253932" cy="3413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B6D768B-EED8-DF4D-8A23-0F0EBF6E0B38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9034416" y="17016853"/>
            <a:ext cx="0" cy="25407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FC3B45E-FEDB-024B-B07D-40AE8AA0DC1A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10277471" y="17657154"/>
            <a:ext cx="784383" cy="2895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59609D4-C67D-224F-A050-746D7845C3BB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13547961" y="17657152"/>
            <a:ext cx="2152621" cy="4735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788D219-63FD-CF45-B020-C7892E6BBF11}"/>
              </a:ext>
            </a:extLst>
          </p:cNvPr>
          <p:cNvSpPr txBox="1"/>
          <p:nvPr/>
        </p:nvSpPr>
        <p:spPr>
          <a:xfrm>
            <a:off x="14010224" y="16808427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Data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27D5C-CF88-0748-AC51-5EFA1E0D9825}"/>
              </a:ext>
            </a:extLst>
          </p:cNvPr>
          <p:cNvSpPr txBox="1"/>
          <p:nvPr/>
        </p:nvSpPr>
        <p:spPr>
          <a:xfrm>
            <a:off x="5642388" y="16967524"/>
            <a:ext cx="166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/ </a:t>
            </a:r>
            <a:br>
              <a:rPr lang="en-US" dirty="0"/>
            </a:br>
            <a:r>
              <a:rPr lang="en-US" dirty="0"/>
              <a:t>Tracking Data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1C2BAA6-8FDF-3C41-ACC0-6225D0EEA2FD}"/>
              </a:ext>
            </a:extLst>
          </p:cNvPr>
          <p:cNvGrpSpPr/>
          <p:nvPr/>
        </p:nvGrpSpPr>
        <p:grpSpPr>
          <a:xfrm>
            <a:off x="15796651" y="11340192"/>
            <a:ext cx="1427005" cy="1736486"/>
            <a:chOff x="2355974" y="1727027"/>
            <a:chExt cx="1656482" cy="160521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AB14C85-9FD3-8E48-B1F7-4EC5F4481B55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BAD94C3F-10E5-AA4D-BA12-3EA76A8858AB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Central Monitoring Team</a:t>
              </a:r>
              <a:endParaRPr lang="en-US" sz="11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BD8D32-BE48-304D-9CF0-922E869069CF}"/>
              </a:ext>
            </a:extLst>
          </p:cNvPr>
          <p:cNvGrpSpPr/>
          <p:nvPr/>
        </p:nvGrpSpPr>
        <p:grpSpPr>
          <a:xfrm>
            <a:off x="15700582" y="16081750"/>
            <a:ext cx="1427005" cy="1736486"/>
            <a:chOff x="2355974" y="1727027"/>
            <a:chExt cx="1656482" cy="1605219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FEA1EC6-9A3C-0645-AD40-FAA33B2965C3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83443926-0111-814F-9133-1742517B9605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Central Monitoring Team</a:t>
              </a:r>
              <a:endParaRPr lang="en-US" sz="1100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D9E982-1733-7748-80F6-B44A3E2A99E5}"/>
              </a:ext>
            </a:extLst>
          </p:cNvPr>
          <p:cNvSpPr/>
          <p:nvPr/>
        </p:nvSpPr>
        <p:spPr>
          <a:xfrm>
            <a:off x="11004810" y="16192663"/>
            <a:ext cx="2486107" cy="830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Batch Viewer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5C0BCEF-3F5B-5143-ACC8-D4F84C8BE778}"/>
              </a:ext>
            </a:extLst>
          </p:cNvPr>
          <p:cNvSpPr/>
          <p:nvPr/>
        </p:nvSpPr>
        <p:spPr>
          <a:xfrm>
            <a:off x="7590953" y="15778760"/>
            <a:ext cx="2838919" cy="135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4FCD09-5474-4849-ACC6-BD711B5324A1}"/>
              </a:ext>
            </a:extLst>
          </p:cNvPr>
          <p:cNvSpPr txBox="1"/>
          <p:nvPr/>
        </p:nvSpPr>
        <p:spPr>
          <a:xfrm>
            <a:off x="8377482" y="15859901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E4B1C4-16DB-AD41-9C0A-44D33FB4A75C}"/>
              </a:ext>
            </a:extLst>
          </p:cNvPr>
          <p:cNvSpPr txBox="1"/>
          <p:nvPr/>
        </p:nvSpPr>
        <p:spPr>
          <a:xfrm>
            <a:off x="15740762" y="5508165"/>
            <a:ext cx="2666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K Ravi Kumar Reddy</a:t>
            </a:r>
          </a:p>
          <a:p>
            <a:pPr algn="r"/>
            <a:r>
              <a:rPr lang="en-US" sz="2400" dirty="0"/>
              <a:t>2020MT13010</a:t>
            </a:r>
          </a:p>
          <a:p>
            <a:pPr algn="r"/>
            <a:r>
              <a:rPr lang="en-US" sz="2400" dirty="0"/>
              <a:t>SSZG653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149AA4-DDA2-9547-B7BC-9EE1B60C2B91}"/>
              </a:ext>
            </a:extLst>
          </p:cNvPr>
          <p:cNvSpPr txBox="1"/>
          <p:nvPr/>
        </p:nvSpPr>
        <p:spPr>
          <a:xfrm>
            <a:off x="3191944" y="5496016"/>
            <a:ext cx="1545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 5</a:t>
            </a:r>
          </a:p>
          <a:p>
            <a:r>
              <a:rPr lang="en-US" sz="2400" dirty="0"/>
              <a:t>Page 1/1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69CAF-D07C-3948-8841-570FD1A04A08}"/>
              </a:ext>
            </a:extLst>
          </p:cNvPr>
          <p:cNvSpPr txBox="1"/>
          <p:nvPr/>
        </p:nvSpPr>
        <p:spPr>
          <a:xfrm>
            <a:off x="9344025" y="6028531"/>
            <a:ext cx="2320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Tracking Agent</a:t>
            </a:r>
          </a:p>
        </p:txBody>
      </p:sp>
    </p:spTree>
    <p:extLst>
      <p:ext uri="{BB962C8B-B14F-4D97-AF65-F5344CB8AC3E}">
        <p14:creationId xmlns:p14="http://schemas.microsoft.com/office/powerpoint/2010/main" val="408159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9E4B1C4-16DB-AD41-9C0A-44D33FB4A75C}"/>
              </a:ext>
            </a:extLst>
          </p:cNvPr>
          <p:cNvSpPr txBox="1"/>
          <p:nvPr/>
        </p:nvSpPr>
        <p:spPr>
          <a:xfrm>
            <a:off x="8846444" y="5586493"/>
            <a:ext cx="2666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K Ravi Kumar Reddy</a:t>
            </a:r>
          </a:p>
          <a:p>
            <a:pPr algn="r"/>
            <a:r>
              <a:rPr lang="en-US" sz="2400" dirty="0"/>
              <a:t>2020MT13010</a:t>
            </a:r>
          </a:p>
          <a:p>
            <a:pPr algn="r"/>
            <a:r>
              <a:rPr lang="en-US" sz="2400" dirty="0"/>
              <a:t>SSZG653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149AA4-DDA2-9547-B7BC-9EE1B60C2B91}"/>
              </a:ext>
            </a:extLst>
          </p:cNvPr>
          <p:cNvSpPr txBox="1"/>
          <p:nvPr/>
        </p:nvSpPr>
        <p:spPr>
          <a:xfrm>
            <a:off x="207690" y="5586493"/>
            <a:ext cx="1545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 3</a:t>
            </a:r>
          </a:p>
          <a:p>
            <a:r>
              <a:rPr lang="en-US" sz="2400" dirty="0"/>
              <a:t>Page 1/1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ED58-A28F-554F-A269-E78FD44A3564}"/>
              </a:ext>
            </a:extLst>
          </p:cNvPr>
          <p:cNvSpPr txBox="1"/>
          <p:nvPr/>
        </p:nvSpPr>
        <p:spPr>
          <a:xfrm>
            <a:off x="434668" y="6851197"/>
            <a:ext cx="988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Diagram Capturing CQRS Pattern for SUV Call Center Application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266B28-2FFF-0F49-827F-9CF984C0EC70}"/>
              </a:ext>
            </a:extLst>
          </p:cNvPr>
          <p:cNvGrpSpPr/>
          <p:nvPr/>
        </p:nvGrpSpPr>
        <p:grpSpPr>
          <a:xfrm>
            <a:off x="1300017" y="7746568"/>
            <a:ext cx="214336" cy="1194526"/>
            <a:chOff x="2267712" y="3566160"/>
            <a:chExt cx="214336" cy="11945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13167D-B6E3-0942-A5D3-6551B5921432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FA83AB-D005-004A-ACD8-253E31B288D8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2374880" y="3785616"/>
              <a:ext cx="0" cy="97507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15092C-C130-764A-B0E9-66806E9B1546}"/>
              </a:ext>
            </a:extLst>
          </p:cNvPr>
          <p:cNvSpPr/>
          <p:nvPr/>
        </p:nvSpPr>
        <p:spPr>
          <a:xfrm>
            <a:off x="434668" y="8941094"/>
            <a:ext cx="1939435" cy="895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Caller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B12AF6-CA8F-8248-A853-4A048E011F0F}"/>
              </a:ext>
            </a:extLst>
          </p:cNvPr>
          <p:cNvGrpSpPr/>
          <p:nvPr/>
        </p:nvGrpSpPr>
        <p:grpSpPr>
          <a:xfrm>
            <a:off x="1300017" y="10185988"/>
            <a:ext cx="214336" cy="1194526"/>
            <a:chOff x="2267712" y="3566160"/>
            <a:chExt cx="214336" cy="119452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DDA1FE5-F9D0-144F-B1C5-1B71D5D4A6FA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7D57F00-7E7E-424A-B81F-51CF85DC4247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>
              <a:off x="2374880" y="3785616"/>
              <a:ext cx="0" cy="97507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1D32023-89C6-634D-AE49-5FDA4F0B053E}"/>
              </a:ext>
            </a:extLst>
          </p:cNvPr>
          <p:cNvSpPr/>
          <p:nvPr/>
        </p:nvSpPr>
        <p:spPr>
          <a:xfrm>
            <a:off x="434668" y="11380514"/>
            <a:ext cx="1939435" cy="895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 Reason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86EC74-BB64-FA46-A8E9-21BEAD190FEC}"/>
              </a:ext>
            </a:extLst>
          </p:cNvPr>
          <p:cNvGrpSpPr/>
          <p:nvPr/>
        </p:nvGrpSpPr>
        <p:grpSpPr>
          <a:xfrm>
            <a:off x="1300017" y="12704633"/>
            <a:ext cx="214336" cy="1194526"/>
            <a:chOff x="2267712" y="3566160"/>
            <a:chExt cx="214336" cy="119452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150EB1F-0AB1-284F-9B86-96F81E6A967C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013F66-D152-6243-8015-6C77D28BB01A}"/>
                </a:ext>
              </a:extLst>
            </p:cNvPr>
            <p:cNvCxnSpPr>
              <a:cxnSpLocks/>
              <a:stCxn id="145" idx="4"/>
            </p:cNvCxnSpPr>
            <p:nvPr/>
          </p:nvCxnSpPr>
          <p:spPr>
            <a:xfrm>
              <a:off x="2374880" y="3785616"/>
              <a:ext cx="0" cy="97507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1C43AB-156E-D24B-B732-6139E7F1394E}"/>
              </a:ext>
            </a:extLst>
          </p:cNvPr>
          <p:cNvSpPr/>
          <p:nvPr/>
        </p:nvSpPr>
        <p:spPr>
          <a:xfrm>
            <a:off x="434668" y="13899159"/>
            <a:ext cx="1939435" cy="895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Caller History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D84DA6-BE60-574F-BC2E-2C736AF2EDD5}"/>
              </a:ext>
            </a:extLst>
          </p:cNvPr>
          <p:cNvGrpSpPr/>
          <p:nvPr/>
        </p:nvGrpSpPr>
        <p:grpSpPr>
          <a:xfrm>
            <a:off x="1300017" y="15144053"/>
            <a:ext cx="214336" cy="1194526"/>
            <a:chOff x="2267712" y="3566160"/>
            <a:chExt cx="214336" cy="119452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D5E4E9B-240B-F74B-B49B-BDD450CED0E1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752020F-E04D-5D4B-8042-86AC179AB30D}"/>
                </a:ext>
              </a:extLst>
            </p:cNvPr>
            <p:cNvCxnSpPr>
              <a:cxnSpLocks/>
              <a:stCxn id="150" idx="4"/>
            </p:cNvCxnSpPr>
            <p:nvPr/>
          </p:nvCxnSpPr>
          <p:spPr>
            <a:xfrm>
              <a:off x="2374880" y="3785616"/>
              <a:ext cx="0" cy="97507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C77284-B2B5-C84C-B8D7-5501E2BC707F}"/>
              </a:ext>
            </a:extLst>
          </p:cNvPr>
          <p:cNvSpPr/>
          <p:nvPr/>
        </p:nvSpPr>
        <p:spPr>
          <a:xfrm>
            <a:off x="434668" y="16338579"/>
            <a:ext cx="1939435" cy="895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Car Information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4D9B1E-F8EC-4343-852E-D62D202C58D6}"/>
              </a:ext>
            </a:extLst>
          </p:cNvPr>
          <p:cNvSpPr/>
          <p:nvPr/>
        </p:nvSpPr>
        <p:spPr>
          <a:xfrm>
            <a:off x="7364628" y="9767667"/>
            <a:ext cx="3855307" cy="4193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Caller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History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F2AEF8-8FE0-BC4C-A294-85C786768DBB}"/>
              </a:ext>
            </a:extLst>
          </p:cNvPr>
          <p:cNvSpPr/>
          <p:nvPr/>
        </p:nvSpPr>
        <p:spPr>
          <a:xfrm>
            <a:off x="8214920" y="14691705"/>
            <a:ext cx="2666821" cy="1565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Caller Details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Caller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CDBE4E6-3C85-7347-874D-690549DD40DE}"/>
              </a:ext>
            </a:extLst>
          </p:cNvPr>
          <p:cNvSpPr/>
          <p:nvPr/>
        </p:nvSpPr>
        <p:spPr>
          <a:xfrm>
            <a:off x="5848934" y="11201749"/>
            <a:ext cx="2136163" cy="13250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Event Handler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B588B-EDD8-D741-8DE3-D25DEAD0DD8D}"/>
              </a:ext>
            </a:extLst>
          </p:cNvPr>
          <p:cNvCxnSpPr>
            <a:cxnSpLocks/>
            <a:stCxn id="107" idx="3"/>
            <a:endCxn id="155" idx="1"/>
          </p:cNvCxnSpPr>
          <p:nvPr/>
        </p:nvCxnSpPr>
        <p:spPr>
          <a:xfrm>
            <a:off x="2374103" y="9388780"/>
            <a:ext cx="3474831" cy="24754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F62BC42-6610-B245-AD40-D93D6FDB3D22}"/>
              </a:ext>
            </a:extLst>
          </p:cNvPr>
          <p:cNvCxnSpPr>
            <a:cxnSpLocks/>
            <a:stCxn id="121" idx="3"/>
            <a:endCxn id="155" idx="1"/>
          </p:cNvCxnSpPr>
          <p:nvPr/>
        </p:nvCxnSpPr>
        <p:spPr>
          <a:xfrm>
            <a:off x="2374103" y="11828200"/>
            <a:ext cx="3474831" cy="36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1958DD-32BD-8A4D-87FD-7B036AC828D5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2374103" y="11864257"/>
            <a:ext cx="3474831" cy="248258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D9D0D1B-F1F3-4449-956A-D8B9A2BBCFEB}"/>
              </a:ext>
            </a:extLst>
          </p:cNvPr>
          <p:cNvCxnSpPr>
            <a:cxnSpLocks/>
            <a:stCxn id="152" idx="3"/>
            <a:endCxn id="155" idx="1"/>
          </p:cNvCxnSpPr>
          <p:nvPr/>
        </p:nvCxnSpPr>
        <p:spPr>
          <a:xfrm flipV="1">
            <a:off x="2374103" y="11864257"/>
            <a:ext cx="3474831" cy="49220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7823F62-4A42-0343-A9A3-6630544DFAD5}"/>
              </a:ext>
            </a:extLst>
          </p:cNvPr>
          <p:cNvSpPr txBox="1"/>
          <p:nvPr/>
        </p:nvSpPr>
        <p:spPr>
          <a:xfrm>
            <a:off x="3030048" y="10123847"/>
            <a:ext cx="13955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Detail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115A44D-8ADC-3247-9873-7B042EA9C6E9}"/>
              </a:ext>
            </a:extLst>
          </p:cNvPr>
          <p:cNvSpPr txBox="1"/>
          <p:nvPr/>
        </p:nvSpPr>
        <p:spPr>
          <a:xfrm>
            <a:off x="2997724" y="11364322"/>
            <a:ext cx="15286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Reason Events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5EE08D-2F25-FC4E-80AF-ADC50397D334}"/>
              </a:ext>
            </a:extLst>
          </p:cNvPr>
          <p:cNvSpPr txBox="1"/>
          <p:nvPr/>
        </p:nvSpPr>
        <p:spPr>
          <a:xfrm>
            <a:off x="2504276" y="11850277"/>
            <a:ext cx="268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Fuel/Flat </a:t>
            </a:r>
            <a:r>
              <a:rPr lang="en-US" dirty="0" err="1"/>
              <a:t>Tyre</a:t>
            </a:r>
            <a:r>
              <a:rPr lang="en-US" dirty="0"/>
              <a:t>/Coolant Issue</a:t>
            </a:r>
            <a:br>
              <a:rPr lang="en-US" dirty="0"/>
            </a:br>
            <a:r>
              <a:rPr lang="en-US" dirty="0"/>
              <a:t>Engine Issue etc.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3806BA1-6467-DB42-B83C-339FA4A519B2}"/>
              </a:ext>
            </a:extLst>
          </p:cNvPr>
          <p:cNvSpPr txBox="1"/>
          <p:nvPr/>
        </p:nvSpPr>
        <p:spPr>
          <a:xfrm>
            <a:off x="2728894" y="13513635"/>
            <a:ext cx="1514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History Events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970496A-20CE-134A-876C-D80E1E7C6121}"/>
              </a:ext>
            </a:extLst>
          </p:cNvPr>
          <p:cNvSpPr txBox="1"/>
          <p:nvPr/>
        </p:nvSpPr>
        <p:spPr>
          <a:xfrm>
            <a:off x="2972327" y="14948074"/>
            <a:ext cx="15809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Car Info Events</a:t>
            </a:r>
          </a:p>
        </p:txBody>
      </p:sp>
    </p:spTree>
    <p:extLst>
      <p:ext uri="{BB962C8B-B14F-4D97-AF65-F5344CB8AC3E}">
        <p14:creationId xmlns:p14="http://schemas.microsoft.com/office/powerpoint/2010/main" val="115712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9E4B1C4-16DB-AD41-9C0A-44D33FB4A75C}"/>
              </a:ext>
            </a:extLst>
          </p:cNvPr>
          <p:cNvSpPr txBox="1"/>
          <p:nvPr/>
        </p:nvSpPr>
        <p:spPr>
          <a:xfrm>
            <a:off x="8846444" y="5586493"/>
            <a:ext cx="2666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K Ravi Kumar Reddy</a:t>
            </a:r>
          </a:p>
          <a:p>
            <a:pPr algn="r"/>
            <a:r>
              <a:rPr lang="en-US" sz="2400" dirty="0"/>
              <a:t>2020MT13010</a:t>
            </a:r>
          </a:p>
          <a:p>
            <a:pPr algn="r"/>
            <a:r>
              <a:rPr lang="en-US" sz="2400" dirty="0"/>
              <a:t>SSZG653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149AA4-DDA2-9547-B7BC-9EE1B60C2B91}"/>
              </a:ext>
            </a:extLst>
          </p:cNvPr>
          <p:cNvSpPr txBox="1"/>
          <p:nvPr/>
        </p:nvSpPr>
        <p:spPr>
          <a:xfrm>
            <a:off x="244189" y="5686048"/>
            <a:ext cx="1545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 2</a:t>
            </a:r>
          </a:p>
          <a:p>
            <a:r>
              <a:rPr lang="en-US" sz="2400" dirty="0"/>
              <a:t>Page 1/1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ED58-A28F-554F-A269-E78FD44A3564}"/>
              </a:ext>
            </a:extLst>
          </p:cNvPr>
          <p:cNvSpPr txBox="1"/>
          <p:nvPr/>
        </p:nvSpPr>
        <p:spPr>
          <a:xfrm>
            <a:off x="397705" y="6660343"/>
            <a:ext cx="337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Microservices Diagram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13167D-B6E3-0942-A5D3-6551B5921432}"/>
              </a:ext>
            </a:extLst>
          </p:cNvPr>
          <p:cNvSpPr/>
          <p:nvPr/>
        </p:nvSpPr>
        <p:spPr>
          <a:xfrm>
            <a:off x="1113750" y="7389282"/>
            <a:ext cx="214336" cy="21945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DDA1FE5-F9D0-144F-B1C5-1B71D5D4A6FA}"/>
              </a:ext>
            </a:extLst>
          </p:cNvPr>
          <p:cNvSpPr/>
          <p:nvPr/>
        </p:nvSpPr>
        <p:spPr>
          <a:xfrm>
            <a:off x="4212166" y="7446460"/>
            <a:ext cx="214336" cy="21945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86EC74-BB64-FA46-A8E9-21BEAD190FEC}"/>
              </a:ext>
            </a:extLst>
          </p:cNvPr>
          <p:cNvGrpSpPr/>
          <p:nvPr/>
        </p:nvGrpSpPr>
        <p:grpSpPr>
          <a:xfrm>
            <a:off x="6690501" y="7418574"/>
            <a:ext cx="214336" cy="1795097"/>
            <a:chOff x="2267712" y="3566160"/>
            <a:chExt cx="214336" cy="1795097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150EB1F-0AB1-284F-9B86-96F81E6A967C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013F66-D152-6243-8015-6C77D28BB01A}"/>
                </a:ext>
              </a:extLst>
            </p:cNvPr>
            <p:cNvCxnSpPr>
              <a:cxnSpLocks/>
              <a:stCxn id="145" idx="4"/>
              <a:endCxn id="44" idx="1"/>
            </p:cNvCxnSpPr>
            <p:nvPr/>
          </p:nvCxnSpPr>
          <p:spPr>
            <a:xfrm>
              <a:off x="2374880" y="3785616"/>
              <a:ext cx="5006" cy="157564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D84DA6-BE60-574F-BC2E-2C736AF2EDD5}"/>
              </a:ext>
            </a:extLst>
          </p:cNvPr>
          <p:cNvGrpSpPr/>
          <p:nvPr/>
        </p:nvGrpSpPr>
        <p:grpSpPr>
          <a:xfrm>
            <a:off x="9419543" y="7412225"/>
            <a:ext cx="214336" cy="1768624"/>
            <a:chOff x="2267712" y="3566160"/>
            <a:chExt cx="214336" cy="1768624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D5E4E9B-240B-F74B-B49B-BDD450CED0E1}"/>
                </a:ext>
              </a:extLst>
            </p:cNvPr>
            <p:cNvSpPr/>
            <p:nvPr/>
          </p:nvSpPr>
          <p:spPr>
            <a:xfrm>
              <a:off x="2267712" y="3566160"/>
              <a:ext cx="214336" cy="2194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752020F-E04D-5D4B-8042-86AC179AB30D}"/>
                </a:ext>
              </a:extLst>
            </p:cNvPr>
            <p:cNvCxnSpPr>
              <a:cxnSpLocks/>
              <a:stCxn id="150" idx="4"/>
              <a:endCxn id="45" idx="1"/>
            </p:cNvCxnSpPr>
            <p:nvPr/>
          </p:nvCxnSpPr>
          <p:spPr>
            <a:xfrm>
              <a:off x="2374880" y="3785616"/>
              <a:ext cx="15764" cy="154916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0CEBCA-5824-7A41-8736-A8385B34C9C3}"/>
              </a:ext>
            </a:extLst>
          </p:cNvPr>
          <p:cNvSpPr txBox="1"/>
          <p:nvPr/>
        </p:nvSpPr>
        <p:spPr>
          <a:xfrm>
            <a:off x="1353649" y="7561314"/>
            <a:ext cx="155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Traces Caller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9900-8393-BB4E-8DC5-6FFB83045417}"/>
              </a:ext>
            </a:extLst>
          </p:cNvPr>
          <p:cNvSpPr txBox="1"/>
          <p:nvPr/>
        </p:nvSpPr>
        <p:spPr>
          <a:xfrm>
            <a:off x="4476796" y="7521953"/>
            <a:ext cx="147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Places Call/SMS/</a:t>
            </a:r>
            <a:br>
              <a:rPr lang="en-US" dirty="0"/>
            </a:br>
            <a:r>
              <a:rPr lang="en-US" dirty="0" err="1"/>
              <a:t>Whatsapp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54560-1C69-D849-83B4-04639DCB28AB}"/>
              </a:ext>
            </a:extLst>
          </p:cNvPr>
          <p:cNvSpPr txBox="1"/>
          <p:nvPr/>
        </p:nvSpPr>
        <p:spPr>
          <a:xfrm>
            <a:off x="7404385" y="7547823"/>
            <a:ext cx="172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from Patrolling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7DBF8-CDB3-E947-B06D-BE817255387A}"/>
              </a:ext>
            </a:extLst>
          </p:cNvPr>
          <p:cNvSpPr txBox="1"/>
          <p:nvPr/>
        </p:nvSpPr>
        <p:spPr>
          <a:xfrm>
            <a:off x="9873972" y="7631682"/>
            <a:ext cx="197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Caller’s Credit Card Details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FCC0A2E-43A4-CE49-BAB2-5528C84CCBFF}"/>
              </a:ext>
            </a:extLst>
          </p:cNvPr>
          <p:cNvCxnSpPr>
            <a:cxnSpLocks/>
            <a:stCxn id="28" idx="4"/>
          </p:cNvCxnSpPr>
          <p:nvPr/>
        </p:nvCxnSpPr>
        <p:spPr>
          <a:xfrm rot="16200000" flipH="1">
            <a:off x="1087751" y="7741905"/>
            <a:ext cx="1604934" cy="1338601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n 42">
            <a:extLst>
              <a:ext uri="{FF2B5EF4-FFF2-40B4-BE49-F238E27FC236}">
                <a16:creationId xmlns:a16="http://schemas.microsoft.com/office/drawing/2014/main" id="{6E200BB1-FC87-604F-B011-A4B7DA34ED70}"/>
              </a:ext>
            </a:extLst>
          </p:cNvPr>
          <p:cNvSpPr/>
          <p:nvPr/>
        </p:nvSpPr>
        <p:spPr>
          <a:xfrm>
            <a:off x="1998134" y="9213671"/>
            <a:ext cx="1891681" cy="1358087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Caller Database</a:t>
            </a:r>
            <a:endParaRPr lang="en-US" sz="1100" dirty="0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6EE9EAAE-F724-6C4C-B3A7-622569F2F076}"/>
              </a:ext>
            </a:extLst>
          </p:cNvPr>
          <p:cNvSpPr/>
          <p:nvPr/>
        </p:nvSpPr>
        <p:spPr>
          <a:xfrm>
            <a:off x="5856835" y="9213671"/>
            <a:ext cx="1891681" cy="1358087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Patrolling Department Database</a:t>
            </a:r>
            <a:endParaRPr lang="en-US" sz="1100" dirty="0"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92F58B49-3F52-4948-BE81-D75D1C283152}"/>
              </a:ext>
            </a:extLst>
          </p:cNvPr>
          <p:cNvSpPr/>
          <p:nvPr/>
        </p:nvSpPr>
        <p:spPr>
          <a:xfrm>
            <a:off x="8596635" y="9180850"/>
            <a:ext cx="1891681" cy="1358087"/>
          </a:xfrm>
          <a:prstGeom prst="can">
            <a:avLst/>
          </a:prstGeom>
          <a:solidFill>
            <a:srgbClr val="007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Database</a:t>
            </a:r>
            <a:endParaRPr lang="en-US" sz="11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E591424-384A-794B-B0A3-EE1E4B8E07B5}"/>
              </a:ext>
            </a:extLst>
          </p:cNvPr>
          <p:cNvCxnSpPr>
            <a:cxnSpLocks/>
            <a:stCxn id="114" idx="4"/>
          </p:cNvCxnSpPr>
          <p:nvPr/>
        </p:nvCxnSpPr>
        <p:spPr>
          <a:xfrm rot="5400000">
            <a:off x="3083662" y="7977998"/>
            <a:ext cx="1547754" cy="923590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10FA43-3FCF-AA43-A679-51E90B839AD2}"/>
              </a:ext>
            </a:extLst>
          </p:cNvPr>
          <p:cNvGrpSpPr/>
          <p:nvPr/>
        </p:nvGrpSpPr>
        <p:grpSpPr>
          <a:xfrm>
            <a:off x="5459067" y="11334772"/>
            <a:ext cx="1338602" cy="1333701"/>
            <a:chOff x="2355974" y="1727027"/>
            <a:chExt cx="1656482" cy="160521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7343557-583C-0046-BFBE-2CD44994AFF1}"/>
                </a:ext>
              </a:extLst>
            </p:cNvPr>
            <p:cNvSpPr/>
            <p:nvPr/>
          </p:nvSpPr>
          <p:spPr>
            <a:xfrm>
              <a:off x="2853279" y="1727027"/>
              <a:ext cx="707431" cy="5755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3782924-5C40-1246-A885-AB7A4F5638A8}"/>
                </a:ext>
              </a:extLst>
            </p:cNvPr>
            <p:cNvSpPr/>
            <p:nvPr/>
          </p:nvSpPr>
          <p:spPr>
            <a:xfrm>
              <a:off x="2355974" y="2127949"/>
              <a:ext cx="1656482" cy="120429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Center Personnel</a:t>
              </a:r>
              <a:endParaRPr lang="en-US" sz="1100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5B7A8-1AA8-9B4A-B7F5-FAD57E3EAC2B}"/>
              </a:ext>
            </a:extLst>
          </p:cNvPr>
          <p:cNvSpPr/>
          <p:nvPr/>
        </p:nvSpPr>
        <p:spPr>
          <a:xfrm>
            <a:off x="526273" y="13661562"/>
            <a:ext cx="1837367" cy="1423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Traces Caller Details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Movile</a:t>
            </a:r>
            <a:r>
              <a:rPr lang="en-US" dirty="0">
                <a:solidFill>
                  <a:schemeClr val="tx1"/>
                </a:solidFill>
              </a:rPr>
              <a:t>/Desktop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D4C2D4-6670-C045-90ED-E0AA93D5CA73}"/>
              </a:ext>
            </a:extLst>
          </p:cNvPr>
          <p:cNvSpPr/>
          <p:nvPr/>
        </p:nvSpPr>
        <p:spPr>
          <a:xfrm>
            <a:off x="1398587" y="17399167"/>
            <a:ext cx="2370234" cy="11540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Including Contact Details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[RDBMS]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1D597B-628E-0144-858D-766084732DFD}"/>
              </a:ext>
            </a:extLst>
          </p:cNvPr>
          <p:cNvSpPr/>
          <p:nvPr/>
        </p:nvSpPr>
        <p:spPr>
          <a:xfrm>
            <a:off x="404608" y="13586142"/>
            <a:ext cx="11255939" cy="5394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1F7167-0EF4-C64A-A6EE-9D4B23AFE66E}"/>
              </a:ext>
            </a:extLst>
          </p:cNvPr>
          <p:cNvSpPr txBox="1"/>
          <p:nvPr/>
        </p:nvSpPr>
        <p:spPr>
          <a:xfrm>
            <a:off x="432700" y="10969614"/>
            <a:ext cx="28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Container Diagram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9F506C-F1AD-3E41-B53A-39568AE32FCC}"/>
              </a:ext>
            </a:extLst>
          </p:cNvPr>
          <p:cNvSpPr/>
          <p:nvPr/>
        </p:nvSpPr>
        <p:spPr>
          <a:xfrm>
            <a:off x="5226797" y="17496446"/>
            <a:ext cx="2652671" cy="11540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Patrolling Department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[RDMS]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350693-E685-554A-AD5B-D5F9FDCD05C2}"/>
              </a:ext>
            </a:extLst>
          </p:cNvPr>
          <p:cNvSpPr/>
          <p:nvPr/>
        </p:nvSpPr>
        <p:spPr>
          <a:xfrm>
            <a:off x="8661736" y="17496447"/>
            <a:ext cx="2571065" cy="94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Card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[RDBMS]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62C4F2-42ED-9A48-AA9E-614314D08295}"/>
              </a:ext>
            </a:extLst>
          </p:cNvPr>
          <p:cNvSpPr/>
          <p:nvPr/>
        </p:nvSpPr>
        <p:spPr>
          <a:xfrm>
            <a:off x="2666921" y="13848680"/>
            <a:ext cx="1900155" cy="1215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User’s Location Details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D70629-5AEE-3C4B-B8AD-31C7951D12C2}"/>
              </a:ext>
            </a:extLst>
          </p:cNvPr>
          <p:cNvSpPr/>
          <p:nvPr/>
        </p:nvSpPr>
        <p:spPr>
          <a:xfrm>
            <a:off x="5413963" y="13730501"/>
            <a:ext cx="2305682" cy="1111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 Patrolling Department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29DE120-1208-7B4D-AA43-256639EF301E}"/>
              </a:ext>
            </a:extLst>
          </p:cNvPr>
          <p:cNvSpPr/>
          <p:nvPr/>
        </p:nvSpPr>
        <p:spPr>
          <a:xfrm>
            <a:off x="8789007" y="13674214"/>
            <a:ext cx="2305682" cy="1111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 Payment Details of Caller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6F005C-669F-F048-AA19-DE38C45E011D}"/>
              </a:ext>
            </a:extLst>
          </p:cNvPr>
          <p:cNvSpPr/>
          <p:nvPr/>
        </p:nvSpPr>
        <p:spPr>
          <a:xfrm>
            <a:off x="5406024" y="15605396"/>
            <a:ext cx="2305682" cy="601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API 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[GPS API]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309157-674B-3A48-85D7-0412B0DD2A14}"/>
              </a:ext>
            </a:extLst>
          </p:cNvPr>
          <p:cNvSpPr/>
          <p:nvPr/>
        </p:nvSpPr>
        <p:spPr>
          <a:xfrm>
            <a:off x="8498307" y="15523180"/>
            <a:ext cx="2887469" cy="671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API 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[API Payment Gateway]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9AE7D9E-C317-FE47-904A-E753D858A45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 rot="5400000">
            <a:off x="1932652" y="15714819"/>
            <a:ext cx="2335401" cy="1033294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8C5FFD2-02AA-554E-8DB0-138DBA9D24BC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rot="16200000" flipH="1">
            <a:off x="857474" y="15672935"/>
            <a:ext cx="2313715" cy="1138748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405954-B17C-5A47-AAAF-2D6863994F36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 flipH="1">
            <a:off x="6558866" y="14842381"/>
            <a:ext cx="7939" cy="7630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BFC8770-D40E-4B48-ACAF-66982B546645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9941849" y="14786095"/>
            <a:ext cx="193" cy="7370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1ECCCDF-C88C-B544-85C1-D9C94AC88A0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>
            <a:off x="9942042" y="16194903"/>
            <a:ext cx="5227" cy="130154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F00E2F-6DDB-1D4A-8CEC-E88FCA5B6312}"/>
              </a:ext>
            </a:extLst>
          </p:cNvPr>
          <p:cNvCxnSpPr>
            <a:cxnSpLocks/>
            <a:stCxn id="77" idx="2"/>
            <a:endCxn id="72" idx="0"/>
          </p:cNvCxnSpPr>
          <p:nvPr/>
        </p:nvCxnSpPr>
        <p:spPr>
          <a:xfrm flipH="1">
            <a:off x="6553133" y="16206958"/>
            <a:ext cx="5733" cy="12894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94440-BD7A-0547-AB40-D730A6CC033B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flipH="1">
            <a:off x="6032578" y="12668473"/>
            <a:ext cx="95791" cy="9176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: Jobs &amp;amp; Business News - Apps on Google Play">
            <a:extLst>
              <a:ext uri="{FF2B5EF4-FFF2-40B4-BE49-F238E27FC236}">
                <a16:creationId xmlns:a16="http://schemas.microsoft.com/office/drawing/2014/main" id="{193AA2DD-433A-824D-BF78-BFC57A22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81" y="9134248"/>
            <a:ext cx="647222" cy="6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5175E-C92C-3745-BD33-0C77599B6967}"/>
              </a:ext>
            </a:extLst>
          </p:cNvPr>
          <p:cNvSpPr txBox="1"/>
          <p:nvPr/>
        </p:nvSpPr>
        <p:spPr>
          <a:xfrm>
            <a:off x="9794500" y="9003456"/>
            <a:ext cx="2956766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97" dirty="0">
                <a:solidFill>
                  <a:srgbClr val="0070C0"/>
                </a:solidFill>
              </a:rPr>
              <a:t>LINKEDIN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483F5-CE58-9545-8E9C-B6821E75C5B1}"/>
              </a:ext>
            </a:extLst>
          </p:cNvPr>
          <p:cNvSpPr txBox="1"/>
          <p:nvPr/>
        </p:nvSpPr>
        <p:spPr>
          <a:xfrm>
            <a:off x="9198139" y="9762049"/>
            <a:ext cx="3203249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35" dirty="0">
                <a:solidFill>
                  <a:srgbClr val="002060"/>
                </a:solidFill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4B149-C78C-C449-B33A-57B18F86918F}"/>
              </a:ext>
            </a:extLst>
          </p:cNvPr>
          <p:cNvSpPr txBox="1"/>
          <p:nvPr/>
        </p:nvSpPr>
        <p:spPr>
          <a:xfrm>
            <a:off x="4837614" y="10654154"/>
            <a:ext cx="54867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HTML/CSS/JavaScript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– Java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– Venice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Application –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 Application – Objective-C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Application – JSON/HTTPS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Analytics: 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Framework: 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 Network: Bootstrap CDN, Cloudflare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System: </a:t>
            </a:r>
            <a:r>
              <a:rPr lang="en-US" dirty="0" err="1"/>
              <a:t>MySalesforce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Support Portals: Salesforce/Siebel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Libraries: React, jQuery, REST API, 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Servers: Amazon EC2, Amazon Route 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Advertising: Facebook, Google Adware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 Backend: Nginx,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4338</TotalTime>
  <Words>1802</Words>
  <Application>Microsoft Macintosh PowerPoint</Application>
  <PresentationFormat>Custom</PresentationFormat>
  <Paragraphs>580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 Reddy K (rreddyk)</dc:creator>
  <cp:lastModifiedBy>Ravi Kumar Reddy K (rreddyk)</cp:lastModifiedBy>
  <cp:revision>146</cp:revision>
  <dcterms:created xsi:type="dcterms:W3CDTF">2021-10-30T05:50:19Z</dcterms:created>
  <dcterms:modified xsi:type="dcterms:W3CDTF">2021-11-14T16:21:38Z</dcterms:modified>
</cp:coreProperties>
</file>