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6" r:id="rId8"/>
    <p:sldId id="263" r:id="rId9"/>
    <p:sldId id="264" r:id="rId10"/>
    <p:sldId id="267"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31"/>
    <p:restoredTop sz="94719"/>
  </p:normalViewPr>
  <p:slideViewPr>
    <p:cSldViewPr snapToGrid="0" snapToObjects="1">
      <p:cViewPr varScale="1">
        <p:scale>
          <a:sx n="148" d="100"/>
          <a:sy n="148" d="100"/>
        </p:scale>
        <p:origin x="16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A7FA-9609-BF12-B9F9-6B8F75F44F2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FC34C41-1B20-F94A-0958-7740FF75EA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7BE7E9A-781D-8055-5650-1B915BC7A5F6}"/>
              </a:ext>
            </a:extLst>
          </p:cNvPr>
          <p:cNvSpPr>
            <a:spLocks noGrp="1"/>
          </p:cNvSpPr>
          <p:nvPr>
            <p:ph type="dt" sz="half" idx="10"/>
          </p:nvPr>
        </p:nvSpPr>
        <p:spPr/>
        <p:txBody>
          <a:bodyPr/>
          <a:lstStyle/>
          <a:p>
            <a:fld id="{CFEE836C-26EC-384F-BF53-05ECF888CB3D}" type="datetimeFigureOut">
              <a:rPr lang="en-US" smtClean="0"/>
              <a:t>4/24/22</a:t>
            </a:fld>
            <a:endParaRPr lang="en-US"/>
          </a:p>
        </p:txBody>
      </p:sp>
      <p:sp>
        <p:nvSpPr>
          <p:cNvPr id="5" name="Footer Placeholder 4">
            <a:extLst>
              <a:ext uri="{FF2B5EF4-FFF2-40B4-BE49-F238E27FC236}">
                <a16:creationId xmlns:a16="http://schemas.microsoft.com/office/drawing/2014/main" id="{DBF3632D-90DB-E63E-1618-83B4FBA6A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F5041-7BD3-AF61-BEDC-314B1B1BBB83}"/>
              </a:ext>
            </a:extLst>
          </p:cNvPr>
          <p:cNvSpPr>
            <a:spLocks noGrp="1"/>
          </p:cNvSpPr>
          <p:nvPr>
            <p:ph type="sldNum" sz="quarter" idx="12"/>
          </p:nvPr>
        </p:nvSpPr>
        <p:spPr/>
        <p:txBody>
          <a:bodyPr/>
          <a:lstStyle/>
          <a:p>
            <a:fld id="{A8690D66-28CE-9244-B8E5-0901F41CB4F3}" type="slidenum">
              <a:rPr lang="en-US" smtClean="0"/>
              <a:t>‹#›</a:t>
            </a:fld>
            <a:endParaRPr lang="en-US"/>
          </a:p>
        </p:txBody>
      </p:sp>
    </p:spTree>
    <p:extLst>
      <p:ext uri="{BB962C8B-B14F-4D97-AF65-F5344CB8AC3E}">
        <p14:creationId xmlns:p14="http://schemas.microsoft.com/office/powerpoint/2010/main" val="489583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9B64-8156-BB8F-11E1-591856CB26B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FFE1218-CC71-088E-C90F-141D45C4D92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215C889-ED3C-4B2B-69C2-9185370D7F18}"/>
              </a:ext>
            </a:extLst>
          </p:cNvPr>
          <p:cNvSpPr>
            <a:spLocks noGrp="1"/>
          </p:cNvSpPr>
          <p:nvPr>
            <p:ph type="dt" sz="half" idx="10"/>
          </p:nvPr>
        </p:nvSpPr>
        <p:spPr/>
        <p:txBody>
          <a:bodyPr/>
          <a:lstStyle/>
          <a:p>
            <a:fld id="{CFEE836C-26EC-384F-BF53-05ECF888CB3D}" type="datetimeFigureOut">
              <a:rPr lang="en-US" smtClean="0"/>
              <a:t>4/24/22</a:t>
            </a:fld>
            <a:endParaRPr lang="en-US"/>
          </a:p>
        </p:txBody>
      </p:sp>
      <p:sp>
        <p:nvSpPr>
          <p:cNvPr id="5" name="Footer Placeholder 4">
            <a:extLst>
              <a:ext uri="{FF2B5EF4-FFF2-40B4-BE49-F238E27FC236}">
                <a16:creationId xmlns:a16="http://schemas.microsoft.com/office/drawing/2014/main" id="{64A896E8-DCDD-3C28-18EB-0FFE4D57AC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81E53-8B74-1215-4496-3342DDEA0C0A}"/>
              </a:ext>
            </a:extLst>
          </p:cNvPr>
          <p:cNvSpPr>
            <a:spLocks noGrp="1"/>
          </p:cNvSpPr>
          <p:nvPr>
            <p:ph type="sldNum" sz="quarter" idx="12"/>
          </p:nvPr>
        </p:nvSpPr>
        <p:spPr/>
        <p:txBody>
          <a:bodyPr/>
          <a:lstStyle/>
          <a:p>
            <a:fld id="{A8690D66-28CE-9244-B8E5-0901F41CB4F3}" type="slidenum">
              <a:rPr lang="en-US" smtClean="0"/>
              <a:t>‹#›</a:t>
            </a:fld>
            <a:endParaRPr lang="en-US"/>
          </a:p>
        </p:txBody>
      </p:sp>
    </p:spTree>
    <p:extLst>
      <p:ext uri="{BB962C8B-B14F-4D97-AF65-F5344CB8AC3E}">
        <p14:creationId xmlns:p14="http://schemas.microsoft.com/office/powerpoint/2010/main" val="2086531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9A0914-A008-FD4C-E864-144A3E260D9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F304659-0EE2-6EC5-DE12-A185D0E81A6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A000FFD-32EE-E366-E240-35F50DB85E61}"/>
              </a:ext>
            </a:extLst>
          </p:cNvPr>
          <p:cNvSpPr>
            <a:spLocks noGrp="1"/>
          </p:cNvSpPr>
          <p:nvPr>
            <p:ph type="dt" sz="half" idx="10"/>
          </p:nvPr>
        </p:nvSpPr>
        <p:spPr/>
        <p:txBody>
          <a:bodyPr/>
          <a:lstStyle/>
          <a:p>
            <a:fld id="{CFEE836C-26EC-384F-BF53-05ECF888CB3D}" type="datetimeFigureOut">
              <a:rPr lang="en-US" smtClean="0"/>
              <a:t>4/24/22</a:t>
            </a:fld>
            <a:endParaRPr lang="en-US"/>
          </a:p>
        </p:txBody>
      </p:sp>
      <p:sp>
        <p:nvSpPr>
          <p:cNvPr id="5" name="Footer Placeholder 4">
            <a:extLst>
              <a:ext uri="{FF2B5EF4-FFF2-40B4-BE49-F238E27FC236}">
                <a16:creationId xmlns:a16="http://schemas.microsoft.com/office/drawing/2014/main" id="{22027C9B-BDCD-C218-4F0F-93ABAE452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C10AF2-7D28-AA69-9A23-AADAEE79548C}"/>
              </a:ext>
            </a:extLst>
          </p:cNvPr>
          <p:cNvSpPr>
            <a:spLocks noGrp="1"/>
          </p:cNvSpPr>
          <p:nvPr>
            <p:ph type="sldNum" sz="quarter" idx="12"/>
          </p:nvPr>
        </p:nvSpPr>
        <p:spPr/>
        <p:txBody>
          <a:bodyPr/>
          <a:lstStyle/>
          <a:p>
            <a:fld id="{A8690D66-28CE-9244-B8E5-0901F41CB4F3}" type="slidenum">
              <a:rPr lang="en-US" smtClean="0"/>
              <a:t>‹#›</a:t>
            </a:fld>
            <a:endParaRPr lang="en-US"/>
          </a:p>
        </p:txBody>
      </p:sp>
    </p:spTree>
    <p:extLst>
      <p:ext uri="{BB962C8B-B14F-4D97-AF65-F5344CB8AC3E}">
        <p14:creationId xmlns:p14="http://schemas.microsoft.com/office/powerpoint/2010/main" val="2981199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0EB3C-3963-077C-2ADB-E0AE4D73395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CD8799C-DB89-A8E8-011B-E9836B599E5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1FDBB6-E6D7-13CE-7A03-2150BA30234B}"/>
              </a:ext>
            </a:extLst>
          </p:cNvPr>
          <p:cNvSpPr>
            <a:spLocks noGrp="1"/>
          </p:cNvSpPr>
          <p:nvPr>
            <p:ph type="dt" sz="half" idx="10"/>
          </p:nvPr>
        </p:nvSpPr>
        <p:spPr/>
        <p:txBody>
          <a:bodyPr/>
          <a:lstStyle/>
          <a:p>
            <a:fld id="{CFEE836C-26EC-384F-BF53-05ECF888CB3D}" type="datetimeFigureOut">
              <a:rPr lang="en-US" smtClean="0"/>
              <a:t>4/24/22</a:t>
            </a:fld>
            <a:endParaRPr lang="en-US"/>
          </a:p>
        </p:txBody>
      </p:sp>
      <p:sp>
        <p:nvSpPr>
          <p:cNvPr id="5" name="Footer Placeholder 4">
            <a:extLst>
              <a:ext uri="{FF2B5EF4-FFF2-40B4-BE49-F238E27FC236}">
                <a16:creationId xmlns:a16="http://schemas.microsoft.com/office/drawing/2014/main" id="{67DB1258-F4F8-960B-186C-71A09CA3A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6A42E-BB4D-A984-C327-0A9748CD2D21}"/>
              </a:ext>
            </a:extLst>
          </p:cNvPr>
          <p:cNvSpPr>
            <a:spLocks noGrp="1"/>
          </p:cNvSpPr>
          <p:nvPr>
            <p:ph type="sldNum" sz="quarter" idx="12"/>
          </p:nvPr>
        </p:nvSpPr>
        <p:spPr/>
        <p:txBody>
          <a:bodyPr/>
          <a:lstStyle/>
          <a:p>
            <a:fld id="{A8690D66-28CE-9244-B8E5-0901F41CB4F3}" type="slidenum">
              <a:rPr lang="en-US" smtClean="0"/>
              <a:t>‹#›</a:t>
            </a:fld>
            <a:endParaRPr lang="en-US"/>
          </a:p>
        </p:txBody>
      </p:sp>
    </p:spTree>
    <p:extLst>
      <p:ext uri="{BB962C8B-B14F-4D97-AF65-F5344CB8AC3E}">
        <p14:creationId xmlns:p14="http://schemas.microsoft.com/office/powerpoint/2010/main" val="2357040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8CDA-8566-DBE9-B783-AB2774B1FF9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111F469-69AC-E73E-0B3D-8EB3C4AE04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231D24F-47C3-78C6-AFA2-3376EAC160C4}"/>
              </a:ext>
            </a:extLst>
          </p:cNvPr>
          <p:cNvSpPr>
            <a:spLocks noGrp="1"/>
          </p:cNvSpPr>
          <p:nvPr>
            <p:ph type="dt" sz="half" idx="10"/>
          </p:nvPr>
        </p:nvSpPr>
        <p:spPr/>
        <p:txBody>
          <a:bodyPr/>
          <a:lstStyle/>
          <a:p>
            <a:fld id="{CFEE836C-26EC-384F-BF53-05ECF888CB3D}" type="datetimeFigureOut">
              <a:rPr lang="en-US" smtClean="0"/>
              <a:t>4/24/22</a:t>
            </a:fld>
            <a:endParaRPr lang="en-US"/>
          </a:p>
        </p:txBody>
      </p:sp>
      <p:sp>
        <p:nvSpPr>
          <p:cNvPr id="5" name="Footer Placeholder 4">
            <a:extLst>
              <a:ext uri="{FF2B5EF4-FFF2-40B4-BE49-F238E27FC236}">
                <a16:creationId xmlns:a16="http://schemas.microsoft.com/office/drawing/2014/main" id="{9AB59833-36D0-862D-1400-1E171998A8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37CE9-197D-C353-6FDD-1E2DA4F2EE87}"/>
              </a:ext>
            </a:extLst>
          </p:cNvPr>
          <p:cNvSpPr>
            <a:spLocks noGrp="1"/>
          </p:cNvSpPr>
          <p:nvPr>
            <p:ph type="sldNum" sz="quarter" idx="12"/>
          </p:nvPr>
        </p:nvSpPr>
        <p:spPr/>
        <p:txBody>
          <a:bodyPr/>
          <a:lstStyle/>
          <a:p>
            <a:fld id="{A8690D66-28CE-9244-B8E5-0901F41CB4F3}" type="slidenum">
              <a:rPr lang="en-US" smtClean="0"/>
              <a:t>‹#›</a:t>
            </a:fld>
            <a:endParaRPr lang="en-US"/>
          </a:p>
        </p:txBody>
      </p:sp>
    </p:spTree>
    <p:extLst>
      <p:ext uri="{BB962C8B-B14F-4D97-AF65-F5344CB8AC3E}">
        <p14:creationId xmlns:p14="http://schemas.microsoft.com/office/powerpoint/2010/main" val="545670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AA7B-25DC-1906-0A2E-4DA8C287490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B8E4B34-BD8B-AC28-4908-1D49C93AFDF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40E2934-103F-9FE7-7F28-A20DC7503AC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E5E6D12-26A6-B2C3-6D4F-E9DE5250ED32}"/>
              </a:ext>
            </a:extLst>
          </p:cNvPr>
          <p:cNvSpPr>
            <a:spLocks noGrp="1"/>
          </p:cNvSpPr>
          <p:nvPr>
            <p:ph type="dt" sz="half" idx="10"/>
          </p:nvPr>
        </p:nvSpPr>
        <p:spPr/>
        <p:txBody>
          <a:bodyPr/>
          <a:lstStyle/>
          <a:p>
            <a:fld id="{CFEE836C-26EC-384F-BF53-05ECF888CB3D}" type="datetimeFigureOut">
              <a:rPr lang="en-US" smtClean="0"/>
              <a:t>4/24/22</a:t>
            </a:fld>
            <a:endParaRPr lang="en-US"/>
          </a:p>
        </p:txBody>
      </p:sp>
      <p:sp>
        <p:nvSpPr>
          <p:cNvPr id="6" name="Footer Placeholder 5">
            <a:extLst>
              <a:ext uri="{FF2B5EF4-FFF2-40B4-BE49-F238E27FC236}">
                <a16:creationId xmlns:a16="http://schemas.microsoft.com/office/drawing/2014/main" id="{1EBEB780-8B72-0F02-F2AE-E9C79F6087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D1E5A-E8D5-9D8E-3386-93CF750EAC79}"/>
              </a:ext>
            </a:extLst>
          </p:cNvPr>
          <p:cNvSpPr>
            <a:spLocks noGrp="1"/>
          </p:cNvSpPr>
          <p:nvPr>
            <p:ph type="sldNum" sz="quarter" idx="12"/>
          </p:nvPr>
        </p:nvSpPr>
        <p:spPr/>
        <p:txBody>
          <a:bodyPr/>
          <a:lstStyle/>
          <a:p>
            <a:fld id="{A8690D66-28CE-9244-B8E5-0901F41CB4F3}" type="slidenum">
              <a:rPr lang="en-US" smtClean="0"/>
              <a:t>‹#›</a:t>
            </a:fld>
            <a:endParaRPr lang="en-US"/>
          </a:p>
        </p:txBody>
      </p:sp>
    </p:spTree>
    <p:extLst>
      <p:ext uri="{BB962C8B-B14F-4D97-AF65-F5344CB8AC3E}">
        <p14:creationId xmlns:p14="http://schemas.microsoft.com/office/powerpoint/2010/main" val="124485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725C-4B10-70A1-2EB7-CD0BB0D4A55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8BE6B77-5491-3EE6-C0F4-F4236E3595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CCC82B0-1901-9B73-8711-619202D4AC4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EFF218A-B73F-A9D5-335C-BF1629FBF4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3146EAE-557B-EEB0-3B33-332D15523B4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CAA8305-DE4D-2A3F-844F-3834BBCE1163}"/>
              </a:ext>
            </a:extLst>
          </p:cNvPr>
          <p:cNvSpPr>
            <a:spLocks noGrp="1"/>
          </p:cNvSpPr>
          <p:nvPr>
            <p:ph type="dt" sz="half" idx="10"/>
          </p:nvPr>
        </p:nvSpPr>
        <p:spPr/>
        <p:txBody>
          <a:bodyPr/>
          <a:lstStyle/>
          <a:p>
            <a:fld id="{CFEE836C-26EC-384F-BF53-05ECF888CB3D}" type="datetimeFigureOut">
              <a:rPr lang="en-US" smtClean="0"/>
              <a:t>4/24/22</a:t>
            </a:fld>
            <a:endParaRPr lang="en-US"/>
          </a:p>
        </p:txBody>
      </p:sp>
      <p:sp>
        <p:nvSpPr>
          <p:cNvPr id="8" name="Footer Placeholder 7">
            <a:extLst>
              <a:ext uri="{FF2B5EF4-FFF2-40B4-BE49-F238E27FC236}">
                <a16:creationId xmlns:a16="http://schemas.microsoft.com/office/drawing/2014/main" id="{4B2E50B2-6BCE-8E66-B516-6AD422555F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154B78-78BC-C9EF-7BF7-DF0013A31204}"/>
              </a:ext>
            </a:extLst>
          </p:cNvPr>
          <p:cNvSpPr>
            <a:spLocks noGrp="1"/>
          </p:cNvSpPr>
          <p:nvPr>
            <p:ph type="sldNum" sz="quarter" idx="12"/>
          </p:nvPr>
        </p:nvSpPr>
        <p:spPr/>
        <p:txBody>
          <a:bodyPr/>
          <a:lstStyle/>
          <a:p>
            <a:fld id="{A8690D66-28CE-9244-B8E5-0901F41CB4F3}" type="slidenum">
              <a:rPr lang="en-US" smtClean="0"/>
              <a:t>‹#›</a:t>
            </a:fld>
            <a:endParaRPr lang="en-US"/>
          </a:p>
        </p:txBody>
      </p:sp>
    </p:spTree>
    <p:extLst>
      <p:ext uri="{BB962C8B-B14F-4D97-AF65-F5344CB8AC3E}">
        <p14:creationId xmlns:p14="http://schemas.microsoft.com/office/powerpoint/2010/main" val="3978138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DB80-7CCE-B34D-69B9-259EF85D92C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3E4D271-905A-157D-B13F-F15A3B297D0F}"/>
              </a:ext>
            </a:extLst>
          </p:cNvPr>
          <p:cNvSpPr>
            <a:spLocks noGrp="1"/>
          </p:cNvSpPr>
          <p:nvPr>
            <p:ph type="dt" sz="half" idx="10"/>
          </p:nvPr>
        </p:nvSpPr>
        <p:spPr/>
        <p:txBody>
          <a:bodyPr/>
          <a:lstStyle/>
          <a:p>
            <a:fld id="{CFEE836C-26EC-384F-BF53-05ECF888CB3D}" type="datetimeFigureOut">
              <a:rPr lang="en-US" smtClean="0"/>
              <a:t>4/24/22</a:t>
            </a:fld>
            <a:endParaRPr lang="en-US"/>
          </a:p>
        </p:txBody>
      </p:sp>
      <p:sp>
        <p:nvSpPr>
          <p:cNvPr id="4" name="Footer Placeholder 3">
            <a:extLst>
              <a:ext uri="{FF2B5EF4-FFF2-40B4-BE49-F238E27FC236}">
                <a16:creationId xmlns:a16="http://schemas.microsoft.com/office/drawing/2014/main" id="{742D9762-8026-8E5B-C376-70D97EE51B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43AFE7-687F-9C3F-C958-C2B642A75700}"/>
              </a:ext>
            </a:extLst>
          </p:cNvPr>
          <p:cNvSpPr>
            <a:spLocks noGrp="1"/>
          </p:cNvSpPr>
          <p:nvPr>
            <p:ph type="sldNum" sz="quarter" idx="12"/>
          </p:nvPr>
        </p:nvSpPr>
        <p:spPr/>
        <p:txBody>
          <a:bodyPr/>
          <a:lstStyle/>
          <a:p>
            <a:fld id="{A8690D66-28CE-9244-B8E5-0901F41CB4F3}" type="slidenum">
              <a:rPr lang="en-US" smtClean="0"/>
              <a:t>‹#›</a:t>
            </a:fld>
            <a:endParaRPr lang="en-US"/>
          </a:p>
        </p:txBody>
      </p:sp>
    </p:spTree>
    <p:extLst>
      <p:ext uri="{BB962C8B-B14F-4D97-AF65-F5344CB8AC3E}">
        <p14:creationId xmlns:p14="http://schemas.microsoft.com/office/powerpoint/2010/main" val="456349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D66F13-D52E-0F80-CF07-B1B521134EBA}"/>
              </a:ext>
            </a:extLst>
          </p:cNvPr>
          <p:cNvSpPr>
            <a:spLocks noGrp="1"/>
          </p:cNvSpPr>
          <p:nvPr>
            <p:ph type="dt" sz="half" idx="10"/>
          </p:nvPr>
        </p:nvSpPr>
        <p:spPr/>
        <p:txBody>
          <a:bodyPr/>
          <a:lstStyle/>
          <a:p>
            <a:fld id="{CFEE836C-26EC-384F-BF53-05ECF888CB3D}" type="datetimeFigureOut">
              <a:rPr lang="en-US" smtClean="0"/>
              <a:t>4/24/22</a:t>
            </a:fld>
            <a:endParaRPr lang="en-US"/>
          </a:p>
        </p:txBody>
      </p:sp>
      <p:sp>
        <p:nvSpPr>
          <p:cNvPr id="3" name="Footer Placeholder 2">
            <a:extLst>
              <a:ext uri="{FF2B5EF4-FFF2-40B4-BE49-F238E27FC236}">
                <a16:creationId xmlns:a16="http://schemas.microsoft.com/office/drawing/2014/main" id="{0E92F58B-8BC4-6106-DEBB-921ECB14A9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3BC20A-57BC-106F-52EC-286CB71FC4E4}"/>
              </a:ext>
            </a:extLst>
          </p:cNvPr>
          <p:cNvSpPr>
            <a:spLocks noGrp="1"/>
          </p:cNvSpPr>
          <p:nvPr>
            <p:ph type="sldNum" sz="quarter" idx="12"/>
          </p:nvPr>
        </p:nvSpPr>
        <p:spPr/>
        <p:txBody>
          <a:bodyPr/>
          <a:lstStyle/>
          <a:p>
            <a:fld id="{A8690D66-28CE-9244-B8E5-0901F41CB4F3}" type="slidenum">
              <a:rPr lang="en-US" smtClean="0"/>
              <a:t>‹#›</a:t>
            </a:fld>
            <a:endParaRPr lang="en-US"/>
          </a:p>
        </p:txBody>
      </p:sp>
    </p:spTree>
    <p:extLst>
      <p:ext uri="{BB962C8B-B14F-4D97-AF65-F5344CB8AC3E}">
        <p14:creationId xmlns:p14="http://schemas.microsoft.com/office/powerpoint/2010/main" val="4054181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DFA2-0B3A-ADBD-E97B-C25447367A6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BD2E863-6496-EC04-ED2E-3AF66852B2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CD4F678-853A-520B-F2CB-D16D70FB42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957464-81F5-1789-7ED1-738E5645D5B1}"/>
              </a:ext>
            </a:extLst>
          </p:cNvPr>
          <p:cNvSpPr>
            <a:spLocks noGrp="1"/>
          </p:cNvSpPr>
          <p:nvPr>
            <p:ph type="dt" sz="half" idx="10"/>
          </p:nvPr>
        </p:nvSpPr>
        <p:spPr/>
        <p:txBody>
          <a:bodyPr/>
          <a:lstStyle/>
          <a:p>
            <a:fld id="{CFEE836C-26EC-384F-BF53-05ECF888CB3D}" type="datetimeFigureOut">
              <a:rPr lang="en-US" smtClean="0"/>
              <a:t>4/24/22</a:t>
            </a:fld>
            <a:endParaRPr lang="en-US"/>
          </a:p>
        </p:txBody>
      </p:sp>
      <p:sp>
        <p:nvSpPr>
          <p:cNvPr id="6" name="Footer Placeholder 5">
            <a:extLst>
              <a:ext uri="{FF2B5EF4-FFF2-40B4-BE49-F238E27FC236}">
                <a16:creationId xmlns:a16="http://schemas.microsoft.com/office/drawing/2014/main" id="{67A6E755-D6A3-9A9E-BADF-5F77A0827A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F46757-B80E-D2D2-7766-E39A57E0737C}"/>
              </a:ext>
            </a:extLst>
          </p:cNvPr>
          <p:cNvSpPr>
            <a:spLocks noGrp="1"/>
          </p:cNvSpPr>
          <p:nvPr>
            <p:ph type="sldNum" sz="quarter" idx="12"/>
          </p:nvPr>
        </p:nvSpPr>
        <p:spPr/>
        <p:txBody>
          <a:bodyPr/>
          <a:lstStyle/>
          <a:p>
            <a:fld id="{A8690D66-28CE-9244-B8E5-0901F41CB4F3}" type="slidenum">
              <a:rPr lang="en-US" smtClean="0"/>
              <a:t>‹#›</a:t>
            </a:fld>
            <a:endParaRPr lang="en-US"/>
          </a:p>
        </p:txBody>
      </p:sp>
    </p:spTree>
    <p:extLst>
      <p:ext uri="{BB962C8B-B14F-4D97-AF65-F5344CB8AC3E}">
        <p14:creationId xmlns:p14="http://schemas.microsoft.com/office/powerpoint/2010/main" val="1445632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4DB76-C8C2-814B-98CB-BFE77C0B0F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92F7E2E-51FA-AD1E-6048-CE4C447FCA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FAF240-CC47-7C7E-A8B5-48390D02CF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DD486A4-3863-7FC0-71CA-726C7825336E}"/>
              </a:ext>
            </a:extLst>
          </p:cNvPr>
          <p:cNvSpPr>
            <a:spLocks noGrp="1"/>
          </p:cNvSpPr>
          <p:nvPr>
            <p:ph type="dt" sz="half" idx="10"/>
          </p:nvPr>
        </p:nvSpPr>
        <p:spPr/>
        <p:txBody>
          <a:bodyPr/>
          <a:lstStyle/>
          <a:p>
            <a:fld id="{CFEE836C-26EC-384F-BF53-05ECF888CB3D}" type="datetimeFigureOut">
              <a:rPr lang="en-US" smtClean="0"/>
              <a:t>4/24/22</a:t>
            </a:fld>
            <a:endParaRPr lang="en-US"/>
          </a:p>
        </p:txBody>
      </p:sp>
      <p:sp>
        <p:nvSpPr>
          <p:cNvPr id="6" name="Footer Placeholder 5">
            <a:extLst>
              <a:ext uri="{FF2B5EF4-FFF2-40B4-BE49-F238E27FC236}">
                <a16:creationId xmlns:a16="http://schemas.microsoft.com/office/drawing/2014/main" id="{B8B7036F-EE73-D9AA-73E1-1A729C05CD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1CB977-4EA2-4757-0ED8-E85817DD996B}"/>
              </a:ext>
            </a:extLst>
          </p:cNvPr>
          <p:cNvSpPr>
            <a:spLocks noGrp="1"/>
          </p:cNvSpPr>
          <p:nvPr>
            <p:ph type="sldNum" sz="quarter" idx="12"/>
          </p:nvPr>
        </p:nvSpPr>
        <p:spPr/>
        <p:txBody>
          <a:bodyPr/>
          <a:lstStyle/>
          <a:p>
            <a:fld id="{A8690D66-28CE-9244-B8E5-0901F41CB4F3}" type="slidenum">
              <a:rPr lang="en-US" smtClean="0"/>
              <a:t>‹#›</a:t>
            </a:fld>
            <a:endParaRPr lang="en-US"/>
          </a:p>
        </p:txBody>
      </p:sp>
    </p:spTree>
    <p:extLst>
      <p:ext uri="{BB962C8B-B14F-4D97-AF65-F5344CB8AC3E}">
        <p14:creationId xmlns:p14="http://schemas.microsoft.com/office/powerpoint/2010/main" val="285547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8FB62C-5A80-99C9-BF04-A3697FEF32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7AB0D3C-2B6A-0B8E-5DBF-74201D8C61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2CFE88-3741-E770-C7A9-1E76ED4FF4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EE836C-26EC-384F-BF53-05ECF888CB3D}" type="datetimeFigureOut">
              <a:rPr lang="en-US" smtClean="0"/>
              <a:t>4/24/22</a:t>
            </a:fld>
            <a:endParaRPr lang="en-US"/>
          </a:p>
        </p:txBody>
      </p:sp>
      <p:sp>
        <p:nvSpPr>
          <p:cNvPr id="5" name="Footer Placeholder 4">
            <a:extLst>
              <a:ext uri="{FF2B5EF4-FFF2-40B4-BE49-F238E27FC236}">
                <a16:creationId xmlns:a16="http://schemas.microsoft.com/office/drawing/2014/main" id="{7791207F-4F93-9031-FCA5-30E92B025F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599E84-C1F0-0CE7-E8FF-555B27AD7A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690D66-28CE-9244-B8E5-0901F41CB4F3}" type="slidenum">
              <a:rPr lang="en-US" smtClean="0"/>
              <a:t>‹#›</a:t>
            </a:fld>
            <a:endParaRPr lang="en-US"/>
          </a:p>
        </p:txBody>
      </p:sp>
    </p:spTree>
    <p:extLst>
      <p:ext uri="{BB962C8B-B14F-4D97-AF65-F5344CB8AC3E}">
        <p14:creationId xmlns:p14="http://schemas.microsoft.com/office/powerpoint/2010/main" val="2585614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log.nameshield.com/blog/2020/04/08/dns-on-blockchain-the-next-evolution-of-domain-names/" TargetMode="External"/><Relationship Id="rId2" Type="http://schemas.openxmlformats.org/officeDocument/2006/relationships/hyperlink" Target="https://github.com/antoprince001/blockDNS/tree/main/contracts" TargetMode="External"/><Relationship Id="rId1" Type="http://schemas.openxmlformats.org/officeDocument/2006/relationships/slideLayout" Target="../slideLayouts/slideLayout2.xml"/><Relationship Id="rId4" Type="http://schemas.openxmlformats.org/officeDocument/2006/relationships/hyperlink" Target="https://en.wikipedia.org/wiki/Domain_Name_System"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Domain_Name_System"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4897FA-BFEF-2132-BBF2-81960C1F7202}"/>
              </a:ext>
            </a:extLst>
          </p:cNvPr>
          <p:cNvSpPr txBox="1"/>
          <p:nvPr/>
        </p:nvSpPr>
        <p:spPr>
          <a:xfrm>
            <a:off x="3891073" y="1538376"/>
            <a:ext cx="4525085" cy="954107"/>
          </a:xfrm>
          <a:prstGeom prst="rect">
            <a:avLst/>
          </a:prstGeom>
          <a:noFill/>
        </p:spPr>
        <p:txBody>
          <a:bodyPr wrap="none" rtlCol="0">
            <a:spAutoFit/>
          </a:bodyPr>
          <a:lstStyle/>
          <a:p>
            <a:pPr algn="ctr"/>
            <a:r>
              <a:rPr lang="en-US" sz="2000" b="1" dirty="0">
                <a:solidFill>
                  <a:schemeClr val="tx1">
                    <a:lumMod val="75000"/>
                    <a:lumOff val="25000"/>
                  </a:schemeClr>
                </a:solidFill>
              </a:rPr>
              <a:t>BLOCKCHAIN TECHNOLOGIES &amp; SYSTEMS</a:t>
            </a:r>
          </a:p>
          <a:p>
            <a:pPr algn="ctr"/>
            <a:r>
              <a:rPr lang="en-US" dirty="0">
                <a:solidFill>
                  <a:schemeClr val="tx1">
                    <a:lumMod val="75000"/>
                    <a:lumOff val="25000"/>
                  </a:schemeClr>
                </a:solidFill>
              </a:rPr>
              <a:t>SSZG569</a:t>
            </a:r>
            <a:endParaRPr lang="en-US" sz="2000" dirty="0">
              <a:solidFill>
                <a:schemeClr val="tx1">
                  <a:lumMod val="75000"/>
                  <a:lumOff val="25000"/>
                </a:schemeClr>
              </a:solidFill>
            </a:endParaRPr>
          </a:p>
          <a:p>
            <a:pPr algn="ctr"/>
            <a:r>
              <a:rPr lang="en-US" sz="1600" dirty="0">
                <a:solidFill>
                  <a:schemeClr val="tx1">
                    <a:lumMod val="75000"/>
                    <a:lumOff val="25000"/>
                  </a:schemeClr>
                </a:solidFill>
              </a:rPr>
              <a:t>Prof. Amit Dua</a:t>
            </a:r>
          </a:p>
        </p:txBody>
      </p:sp>
      <p:sp>
        <p:nvSpPr>
          <p:cNvPr id="6" name="TextBox 5">
            <a:extLst>
              <a:ext uri="{FF2B5EF4-FFF2-40B4-BE49-F238E27FC236}">
                <a16:creationId xmlns:a16="http://schemas.microsoft.com/office/drawing/2014/main" id="{C588DD2B-919F-7E67-F0DE-D34A2AA1B6B6}"/>
              </a:ext>
            </a:extLst>
          </p:cNvPr>
          <p:cNvSpPr txBox="1"/>
          <p:nvPr/>
        </p:nvSpPr>
        <p:spPr>
          <a:xfrm>
            <a:off x="5429953" y="2442264"/>
            <a:ext cx="1332096" cy="338554"/>
          </a:xfrm>
          <a:prstGeom prst="rect">
            <a:avLst/>
          </a:prstGeom>
          <a:noFill/>
        </p:spPr>
        <p:txBody>
          <a:bodyPr wrap="none" rtlCol="0">
            <a:spAutoFit/>
          </a:bodyPr>
          <a:lstStyle/>
          <a:p>
            <a:r>
              <a:rPr lang="en-US" sz="1600" b="1" dirty="0">
                <a:solidFill>
                  <a:schemeClr val="tx1">
                    <a:lumMod val="75000"/>
                    <a:lumOff val="25000"/>
                  </a:schemeClr>
                </a:solidFill>
              </a:rPr>
              <a:t>Assignment 1</a:t>
            </a:r>
          </a:p>
        </p:txBody>
      </p:sp>
      <p:sp>
        <p:nvSpPr>
          <p:cNvPr id="7" name="TextBox 6">
            <a:extLst>
              <a:ext uri="{FF2B5EF4-FFF2-40B4-BE49-F238E27FC236}">
                <a16:creationId xmlns:a16="http://schemas.microsoft.com/office/drawing/2014/main" id="{5269FDD5-C5EB-4C68-A3F5-1C75D65FDAAC}"/>
              </a:ext>
            </a:extLst>
          </p:cNvPr>
          <p:cNvSpPr txBox="1"/>
          <p:nvPr/>
        </p:nvSpPr>
        <p:spPr>
          <a:xfrm>
            <a:off x="1960978" y="3423146"/>
            <a:ext cx="8385273" cy="830997"/>
          </a:xfrm>
          <a:prstGeom prst="rect">
            <a:avLst/>
          </a:prstGeom>
          <a:noFill/>
        </p:spPr>
        <p:txBody>
          <a:bodyPr wrap="square" rtlCol="0">
            <a:spAutoFit/>
          </a:bodyPr>
          <a:lstStyle/>
          <a:p>
            <a:pPr algn="ctr"/>
            <a:r>
              <a:rPr lang="en-US" sz="2400" dirty="0">
                <a:solidFill>
                  <a:schemeClr val="accent5">
                    <a:lumMod val="50000"/>
                  </a:schemeClr>
                </a:solidFill>
              </a:rPr>
              <a:t>IMPLEMENTATION OF DOMAIN NAME SYSTEM (DNS) USING BLOCKCHAIN TECHNOLOGIES</a:t>
            </a:r>
          </a:p>
        </p:txBody>
      </p:sp>
      <p:sp>
        <p:nvSpPr>
          <p:cNvPr id="8" name="TextBox 7">
            <a:extLst>
              <a:ext uri="{FF2B5EF4-FFF2-40B4-BE49-F238E27FC236}">
                <a16:creationId xmlns:a16="http://schemas.microsoft.com/office/drawing/2014/main" id="{44AD0C7C-B536-459D-FA4F-10ABE1E34AAC}"/>
              </a:ext>
            </a:extLst>
          </p:cNvPr>
          <p:cNvSpPr txBox="1"/>
          <p:nvPr/>
        </p:nvSpPr>
        <p:spPr>
          <a:xfrm>
            <a:off x="4581002" y="4792391"/>
            <a:ext cx="3029997" cy="784830"/>
          </a:xfrm>
          <a:prstGeom prst="rect">
            <a:avLst/>
          </a:prstGeom>
          <a:noFill/>
        </p:spPr>
        <p:txBody>
          <a:bodyPr wrap="none" rtlCol="0">
            <a:spAutoFit/>
          </a:bodyPr>
          <a:lstStyle/>
          <a:p>
            <a:pPr algn="ctr"/>
            <a:r>
              <a:rPr lang="en-US" sz="1500" dirty="0">
                <a:solidFill>
                  <a:schemeClr val="tx1">
                    <a:lumMod val="75000"/>
                    <a:lumOff val="25000"/>
                  </a:schemeClr>
                </a:solidFill>
              </a:rPr>
              <a:t>By:</a:t>
            </a:r>
          </a:p>
          <a:p>
            <a:pPr algn="ctr"/>
            <a:r>
              <a:rPr lang="en-US" sz="1500" dirty="0">
                <a:solidFill>
                  <a:schemeClr val="tx1">
                    <a:lumMod val="75000"/>
                    <a:lumOff val="25000"/>
                  </a:schemeClr>
                </a:solidFill>
              </a:rPr>
              <a:t>K Ravi Kumar Reddy (2020MT13010)</a:t>
            </a:r>
          </a:p>
          <a:p>
            <a:pPr algn="ctr"/>
            <a:r>
              <a:rPr lang="en-US" sz="1500" dirty="0">
                <a:solidFill>
                  <a:schemeClr val="tx1">
                    <a:lumMod val="75000"/>
                    <a:lumOff val="25000"/>
                  </a:schemeClr>
                </a:solidFill>
              </a:rPr>
              <a:t>Ruhee Safiya (2020M13107)</a:t>
            </a:r>
          </a:p>
        </p:txBody>
      </p:sp>
      <p:grpSp>
        <p:nvGrpSpPr>
          <p:cNvPr id="9" name="Group 8">
            <a:extLst>
              <a:ext uri="{FF2B5EF4-FFF2-40B4-BE49-F238E27FC236}">
                <a16:creationId xmlns:a16="http://schemas.microsoft.com/office/drawing/2014/main" id="{FEF6E9A7-AD58-2316-1284-66113AA4F873}"/>
              </a:ext>
            </a:extLst>
          </p:cNvPr>
          <p:cNvGrpSpPr/>
          <p:nvPr/>
        </p:nvGrpSpPr>
        <p:grpSpPr>
          <a:xfrm>
            <a:off x="3447882" y="509698"/>
            <a:ext cx="5296236" cy="676190"/>
            <a:chOff x="3157268" y="334156"/>
            <a:chExt cx="5296236" cy="676190"/>
          </a:xfrm>
        </p:grpSpPr>
        <p:sp>
          <p:nvSpPr>
            <p:cNvPr id="4" name="TextBox 3">
              <a:extLst>
                <a:ext uri="{FF2B5EF4-FFF2-40B4-BE49-F238E27FC236}">
                  <a16:creationId xmlns:a16="http://schemas.microsoft.com/office/drawing/2014/main" id="{E34396A8-9BB3-EADD-A529-9BB4AAB59840}"/>
                </a:ext>
              </a:extLst>
            </p:cNvPr>
            <p:cNvSpPr txBox="1"/>
            <p:nvPr/>
          </p:nvSpPr>
          <p:spPr>
            <a:xfrm>
              <a:off x="3833458" y="425571"/>
              <a:ext cx="4620046" cy="584775"/>
            </a:xfrm>
            <a:prstGeom prst="rect">
              <a:avLst/>
            </a:prstGeom>
            <a:noFill/>
          </p:spPr>
          <p:txBody>
            <a:bodyPr wrap="none" rtlCol="0">
              <a:spAutoFit/>
            </a:bodyPr>
            <a:lstStyle/>
            <a:p>
              <a:pPr algn="ctr"/>
              <a:r>
                <a:rPr lang="en-US" sz="1600" dirty="0"/>
                <a:t>BIRLA INSTITUTE OF TECHNOLOGY &amp; SCIENCE, PILANI</a:t>
              </a:r>
            </a:p>
            <a:p>
              <a:pPr algn="ctr"/>
              <a:r>
                <a:rPr lang="en-US" sz="1600" dirty="0"/>
                <a:t>WORK INTEGRATED LEARNING PROGRAMS</a:t>
              </a:r>
            </a:p>
          </p:txBody>
        </p:sp>
        <p:pic>
          <p:nvPicPr>
            <p:cNvPr id="1026" name="Picture 2">
              <a:extLst>
                <a:ext uri="{FF2B5EF4-FFF2-40B4-BE49-F238E27FC236}">
                  <a16:creationId xmlns:a16="http://schemas.microsoft.com/office/drawing/2014/main" id="{28523038-4DB2-62E3-F2AC-456E3E0A4C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7268" y="334156"/>
              <a:ext cx="676190" cy="6761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455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F6A0F2-94FF-59DE-A32E-901C9BA0F4EB}"/>
              </a:ext>
            </a:extLst>
          </p:cNvPr>
          <p:cNvSpPr txBox="1"/>
          <p:nvPr/>
        </p:nvSpPr>
        <p:spPr>
          <a:xfrm>
            <a:off x="147146" y="136634"/>
            <a:ext cx="3065583" cy="353943"/>
          </a:xfrm>
          <a:prstGeom prst="rect">
            <a:avLst/>
          </a:prstGeom>
          <a:noFill/>
        </p:spPr>
        <p:txBody>
          <a:bodyPr wrap="none" rtlCol="0">
            <a:spAutoFit/>
          </a:bodyPr>
          <a:lstStyle/>
          <a:p>
            <a:r>
              <a:rPr lang="en-US" sz="1700" i="1" dirty="0">
                <a:solidFill>
                  <a:schemeClr val="accent5">
                    <a:lumMod val="50000"/>
                  </a:schemeClr>
                </a:solidFill>
              </a:rPr>
              <a:t>5. Solidity Code with explanation</a:t>
            </a:r>
          </a:p>
        </p:txBody>
      </p:sp>
      <p:sp>
        <p:nvSpPr>
          <p:cNvPr id="3" name="TextBox 2">
            <a:extLst>
              <a:ext uri="{FF2B5EF4-FFF2-40B4-BE49-F238E27FC236}">
                <a16:creationId xmlns:a16="http://schemas.microsoft.com/office/drawing/2014/main" id="{0129C6EA-9A29-C3CE-93AF-280C96B3B90D}"/>
              </a:ext>
            </a:extLst>
          </p:cNvPr>
          <p:cNvSpPr txBox="1"/>
          <p:nvPr/>
        </p:nvSpPr>
        <p:spPr>
          <a:xfrm>
            <a:off x="147146" y="490577"/>
            <a:ext cx="11775997" cy="6186309"/>
          </a:xfrm>
          <a:prstGeom prst="rect">
            <a:avLst/>
          </a:prstGeom>
          <a:noFill/>
        </p:spPr>
        <p:txBody>
          <a:bodyPr wrap="square" rtlCol="0">
            <a:spAutoFit/>
          </a:bodyPr>
          <a:lstStyle/>
          <a:p>
            <a:pPr lvl="1"/>
            <a:r>
              <a:rPr lang="en-IN" sz="1200" dirty="0">
                <a:solidFill>
                  <a:srgbClr val="657B83"/>
                </a:solidFill>
                <a:latin typeface="Courier" pitchFamily="2" charset="0"/>
              </a:rPr>
              <a:t>function </a:t>
            </a:r>
            <a:r>
              <a:rPr lang="en-IN" sz="1200" dirty="0" err="1">
                <a:solidFill>
                  <a:srgbClr val="268BD2"/>
                </a:solidFill>
                <a:latin typeface="Courier" pitchFamily="2" charset="0"/>
              </a:rPr>
              <a:t>modifyARecord</a:t>
            </a:r>
            <a:r>
              <a:rPr lang="en-IN" sz="1200" dirty="0">
                <a:solidFill>
                  <a:srgbClr val="657B83"/>
                </a:solidFill>
                <a:latin typeface="Courier" pitchFamily="2" charset="0"/>
              </a:rPr>
              <a:t>(string memory _</a:t>
            </a:r>
            <a:r>
              <a:rPr lang="en-IN" sz="1200" dirty="0" err="1">
                <a:solidFill>
                  <a:srgbClr val="657B83"/>
                </a:solidFill>
                <a:latin typeface="Courier" pitchFamily="2" charset="0"/>
              </a:rPr>
              <a:t>domainName</a:t>
            </a:r>
            <a:r>
              <a:rPr lang="en-IN" sz="1200" dirty="0">
                <a:solidFill>
                  <a:srgbClr val="657B83"/>
                </a:solidFill>
                <a:latin typeface="Courier" pitchFamily="2" charset="0"/>
              </a:rPr>
              <a:t>, string memory </a:t>
            </a:r>
            <a:r>
              <a:rPr lang="en-IN" sz="1200" dirty="0">
                <a:solidFill>
                  <a:srgbClr val="859900"/>
                </a:solidFill>
                <a:latin typeface="Courier" pitchFamily="2" charset="0"/>
              </a:rPr>
              <a:t>_</a:t>
            </a:r>
            <a:r>
              <a:rPr lang="en-IN" sz="1200" dirty="0" err="1">
                <a:solidFill>
                  <a:srgbClr val="859900"/>
                </a:solidFill>
                <a:latin typeface="Courier" pitchFamily="2" charset="0"/>
              </a:rPr>
              <a:t>A_Record</a:t>
            </a:r>
            <a:r>
              <a:rPr lang="en-IN" sz="1200" dirty="0">
                <a:solidFill>
                  <a:srgbClr val="657B83"/>
                </a:solidFill>
                <a:latin typeface="Courier" pitchFamily="2" charset="0"/>
              </a:rPr>
              <a:t>) public returns (</a:t>
            </a:r>
            <a:r>
              <a:rPr lang="en-IN" sz="1200" dirty="0">
                <a:solidFill>
                  <a:srgbClr val="859900"/>
                </a:solidFill>
                <a:latin typeface="Courier" pitchFamily="2" charset="0"/>
              </a:rPr>
              <a:t>bool</a:t>
            </a:r>
            <a:r>
              <a:rPr lang="en-IN" sz="1200" dirty="0">
                <a:solidFill>
                  <a:srgbClr val="657B83"/>
                </a:solidFill>
                <a:latin typeface="Courier" pitchFamily="2" charset="0"/>
              </a:rPr>
              <a:t>){</a:t>
            </a:r>
          </a:p>
          <a:p>
            <a:pPr lvl="2"/>
            <a:r>
              <a:rPr lang="en-IN" sz="1200" dirty="0">
                <a:solidFill>
                  <a:srgbClr val="268BD2"/>
                </a:solidFill>
                <a:latin typeface="Courier" pitchFamily="2" charset="0"/>
              </a:rPr>
              <a:t>require</a:t>
            </a:r>
            <a:r>
              <a:rPr lang="en-IN" sz="1200" dirty="0">
                <a:solidFill>
                  <a:srgbClr val="657B83"/>
                </a:solidFill>
                <a:latin typeface="Courier" pitchFamily="2" charset="0"/>
              </a:rPr>
              <a:t>(nameserver[_</a:t>
            </a:r>
            <a:r>
              <a:rPr lang="en-IN" sz="1200" dirty="0" err="1">
                <a:solidFill>
                  <a:srgbClr val="657B83"/>
                </a:solidFill>
                <a:latin typeface="Courier" pitchFamily="2" charset="0"/>
              </a:rPr>
              <a:t>domainName</a:t>
            </a:r>
            <a:r>
              <a:rPr lang="en-IN" sz="1200" dirty="0">
                <a:solidFill>
                  <a:srgbClr val="657B83"/>
                </a:solidFill>
                <a:latin typeface="Courier" pitchFamily="2" charset="0"/>
              </a:rPr>
              <a:t>].exists </a:t>
            </a:r>
            <a:r>
              <a:rPr lang="en-IN" sz="1200" dirty="0">
                <a:solidFill>
                  <a:srgbClr val="859900"/>
                </a:solidFill>
                <a:latin typeface="Courier" pitchFamily="2" charset="0"/>
              </a:rPr>
              <a:t>==</a:t>
            </a:r>
            <a:r>
              <a:rPr lang="en-IN" sz="1200" dirty="0">
                <a:solidFill>
                  <a:srgbClr val="657B83"/>
                </a:solidFill>
                <a:latin typeface="Courier" pitchFamily="2" charset="0"/>
              </a:rPr>
              <a:t> </a:t>
            </a:r>
            <a:r>
              <a:rPr lang="en-IN" sz="1200" dirty="0" err="1">
                <a:solidFill>
                  <a:srgbClr val="B58900"/>
                </a:solidFill>
                <a:latin typeface="Courier" pitchFamily="2" charset="0"/>
              </a:rPr>
              <a:t>true</a:t>
            </a:r>
            <a:r>
              <a:rPr lang="en-IN" sz="1200" dirty="0" err="1">
                <a:solidFill>
                  <a:srgbClr val="657B83"/>
                </a:solidFill>
                <a:latin typeface="Courier" pitchFamily="2" charset="0"/>
              </a:rPr>
              <a:t>,</a:t>
            </a:r>
            <a:r>
              <a:rPr lang="en-IN" sz="1200" dirty="0" err="1">
                <a:solidFill>
                  <a:srgbClr val="2AA198"/>
                </a:solidFill>
                <a:latin typeface="Courier" pitchFamily="2" charset="0"/>
              </a:rPr>
              <a:t>"DNS</a:t>
            </a:r>
            <a:r>
              <a:rPr lang="en-IN" sz="1200" dirty="0">
                <a:solidFill>
                  <a:srgbClr val="2AA198"/>
                </a:solidFill>
                <a:latin typeface="Courier" pitchFamily="2" charset="0"/>
              </a:rPr>
              <a:t> not configured yet for the domain"</a:t>
            </a:r>
            <a:r>
              <a:rPr lang="en-IN" sz="1200" dirty="0">
                <a:solidFill>
                  <a:srgbClr val="657B83"/>
                </a:solidFill>
                <a:latin typeface="Courier" pitchFamily="2" charset="0"/>
              </a:rPr>
              <a:t>);</a:t>
            </a:r>
          </a:p>
          <a:p>
            <a:pPr lvl="2"/>
            <a:r>
              <a:rPr lang="en-IN" sz="1200" dirty="0">
                <a:solidFill>
                  <a:srgbClr val="657B83"/>
                </a:solidFill>
                <a:latin typeface="Courier" pitchFamily="2" charset="0"/>
              </a:rPr>
              <a:t>nameserver[_</a:t>
            </a:r>
            <a:r>
              <a:rPr lang="en-IN" sz="1200" dirty="0" err="1">
                <a:solidFill>
                  <a:srgbClr val="657B83"/>
                </a:solidFill>
                <a:latin typeface="Courier" pitchFamily="2" charset="0"/>
              </a:rPr>
              <a:t>domainName</a:t>
            </a:r>
            <a:r>
              <a:rPr lang="en-IN" sz="1200" dirty="0">
                <a:solidFill>
                  <a:srgbClr val="657B83"/>
                </a:solidFill>
                <a:latin typeface="Courier" pitchFamily="2" charset="0"/>
              </a:rPr>
              <a:t>].</a:t>
            </a:r>
            <a:r>
              <a:rPr lang="en-IN" sz="1200" dirty="0" err="1">
                <a:solidFill>
                  <a:srgbClr val="859900"/>
                </a:solidFill>
                <a:latin typeface="Courier" pitchFamily="2" charset="0"/>
              </a:rPr>
              <a:t>A_Record</a:t>
            </a:r>
            <a:r>
              <a:rPr lang="en-IN" sz="1200" dirty="0">
                <a:solidFill>
                  <a:srgbClr val="657B83"/>
                </a:solidFill>
                <a:latin typeface="Courier" pitchFamily="2" charset="0"/>
              </a:rPr>
              <a:t> </a:t>
            </a:r>
            <a:r>
              <a:rPr lang="en-IN" sz="1200" dirty="0">
                <a:solidFill>
                  <a:srgbClr val="859900"/>
                </a:solidFill>
                <a:latin typeface="Courier" pitchFamily="2" charset="0"/>
              </a:rPr>
              <a:t>=</a:t>
            </a:r>
            <a:r>
              <a:rPr lang="en-IN" sz="1200" dirty="0">
                <a:solidFill>
                  <a:srgbClr val="657B83"/>
                </a:solidFill>
                <a:latin typeface="Courier" pitchFamily="2" charset="0"/>
              </a:rPr>
              <a:t> </a:t>
            </a:r>
            <a:r>
              <a:rPr lang="en-IN" sz="1200" dirty="0">
                <a:solidFill>
                  <a:srgbClr val="859900"/>
                </a:solidFill>
                <a:latin typeface="Courier" pitchFamily="2" charset="0"/>
              </a:rPr>
              <a:t>_</a:t>
            </a:r>
            <a:r>
              <a:rPr lang="en-IN" sz="1200" dirty="0" err="1">
                <a:solidFill>
                  <a:srgbClr val="859900"/>
                </a:solidFill>
                <a:latin typeface="Courier" pitchFamily="2" charset="0"/>
              </a:rPr>
              <a:t>A_Record</a:t>
            </a:r>
            <a:r>
              <a:rPr lang="en-IN" sz="1200" dirty="0">
                <a:solidFill>
                  <a:srgbClr val="657B83"/>
                </a:solidFill>
                <a:latin typeface="Courier" pitchFamily="2" charset="0"/>
              </a:rPr>
              <a:t>;</a:t>
            </a:r>
          </a:p>
          <a:p>
            <a:pPr lvl="2"/>
            <a:endParaRPr lang="en-IN" sz="1200" dirty="0">
              <a:solidFill>
                <a:srgbClr val="859900"/>
              </a:solidFill>
              <a:latin typeface="Courier" pitchFamily="2" charset="0"/>
            </a:endParaRPr>
          </a:p>
          <a:p>
            <a:pPr lvl="2"/>
            <a:r>
              <a:rPr lang="en-IN" sz="1200" dirty="0">
                <a:solidFill>
                  <a:srgbClr val="859900"/>
                </a:solidFill>
                <a:latin typeface="Courier" pitchFamily="2" charset="0"/>
              </a:rPr>
              <a:t>return</a:t>
            </a:r>
            <a:r>
              <a:rPr lang="en-IN" sz="1200" dirty="0">
                <a:solidFill>
                  <a:srgbClr val="657B83"/>
                </a:solidFill>
                <a:latin typeface="Courier" pitchFamily="2" charset="0"/>
              </a:rPr>
              <a:t> </a:t>
            </a:r>
            <a:r>
              <a:rPr lang="en-IN" sz="1200" dirty="0">
                <a:solidFill>
                  <a:srgbClr val="B58900"/>
                </a:solidFill>
                <a:latin typeface="Courier" pitchFamily="2" charset="0"/>
              </a:rPr>
              <a:t>true</a:t>
            </a:r>
            <a:r>
              <a:rPr lang="en-IN" sz="1200" dirty="0">
                <a:solidFill>
                  <a:srgbClr val="657B83"/>
                </a:solidFill>
                <a:latin typeface="Courier" pitchFamily="2" charset="0"/>
              </a:rPr>
              <a:t>;</a:t>
            </a:r>
          </a:p>
          <a:p>
            <a:pPr lvl="1"/>
            <a:r>
              <a:rPr lang="en-IN" sz="1200" dirty="0">
                <a:solidFill>
                  <a:srgbClr val="657B83"/>
                </a:solidFill>
                <a:latin typeface="Courier" pitchFamily="2" charset="0"/>
              </a:rPr>
              <a:t>}</a:t>
            </a:r>
          </a:p>
          <a:p>
            <a:pPr lvl="1"/>
            <a:endParaRPr lang="en-IN" sz="1200" dirty="0">
              <a:solidFill>
                <a:srgbClr val="657B83"/>
              </a:solidFill>
              <a:latin typeface="Courier" pitchFamily="2" charset="0"/>
            </a:endParaRPr>
          </a:p>
          <a:p>
            <a:pPr lvl="1"/>
            <a:r>
              <a:rPr lang="en-IN" sz="1200" dirty="0">
                <a:solidFill>
                  <a:srgbClr val="657B83"/>
                </a:solidFill>
                <a:latin typeface="Courier" pitchFamily="2" charset="0"/>
              </a:rPr>
              <a:t>function </a:t>
            </a:r>
            <a:r>
              <a:rPr lang="en-IN" sz="1200" dirty="0" err="1">
                <a:solidFill>
                  <a:srgbClr val="268BD2"/>
                </a:solidFill>
                <a:latin typeface="Courier" pitchFamily="2" charset="0"/>
              </a:rPr>
              <a:t>modifyCNAMERecord</a:t>
            </a:r>
            <a:r>
              <a:rPr lang="en-IN" sz="1200" dirty="0">
                <a:solidFill>
                  <a:srgbClr val="657B83"/>
                </a:solidFill>
                <a:latin typeface="Courier" pitchFamily="2" charset="0"/>
              </a:rPr>
              <a:t>(string memory _</a:t>
            </a:r>
            <a:r>
              <a:rPr lang="en-IN" sz="1200" dirty="0" err="1">
                <a:solidFill>
                  <a:srgbClr val="657B83"/>
                </a:solidFill>
                <a:latin typeface="Courier" pitchFamily="2" charset="0"/>
              </a:rPr>
              <a:t>domainName</a:t>
            </a:r>
            <a:r>
              <a:rPr lang="en-IN" sz="1200" dirty="0">
                <a:solidFill>
                  <a:srgbClr val="657B83"/>
                </a:solidFill>
                <a:latin typeface="Courier" pitchFamily="2" charset="0"/>
              </a:rPr>
              <a:t>, string memory </a:t>
            </a:r>
            <a:r>
              <a:rPr lang="en-IN" sz="1200" dirty="0">
                <a:solidFill>
                  <a:srgbClr val="859900"/>
                </a:solidFill>
                <a:latin typeface="Courier" pitchFamily="2" charset="0"/>
              </a:rPr>
              <a:t>_CNAME</a:t>
            </a:r>
            <a:r>
              <a:rPr lang="en-IN" sz="1200" dirty="0">
                <a:solidFill>
                  <a:srgbClr val="657B83"/>
                </a:solidFill>
                <a:latin typeface="Courier" pitchFamily="2" charset="0"/>
              </a:rPr>
              <a:t>) public returns (</a:t>
            </a:r>
            <a:r>
              <a:rPr lang="en-IN" sz="1200" dirty="0">
                <a:solidFill>
                  <a:srgbClr val="859900"/>
                </a:solidFill>
                <a:latin typeface="Courier" pitchFamily="2" charset="0"/>
              </a:rPr>
              <a:t>bool</a:t>
            </a:r>
            <a:r>
              <a:rPr lang="en-IN" sz="1200" dirty="0">
                <a:solidFill>
                  <a:srgbClr val="657B83"/>
                </a:solidFill>
                <a:latin typeface="Courier" pitchFamily="2" charset="0"/>
              </a:rPr>
              <a:t>){</a:t>
            </a:r>
          </a:p>
          <a:p>
            <a:pPr lvl="2"/>
            <a:r>
              <a:rPr lang="en-IN" sz="1200" dirty="0">
                <a:solidFill>
                  <a:srgbClr val="268BD2"/>
                </a:solidFill>
                <a:latin typeface="Courier" pitchFamily="2" charset="0"/>
              </a:rPr>
              <a:t>require</a:t>
            </a:r>
            <a:r>
              <a:rPr lang="en-IN" sz="1200" dirty="0">
                <a:solidFill>
                  <a:srgbClr val="657B83"/>
                </a:solidFill>
                <a:latin typeface="Courier" pitchFamily="2" charset="0"/>
              </a:rPr>
              <a:t>(nameserver[_</a:t>
            </a:r>
            <a:r>
              <a:rPr lang="en-IN" sz="1200" dirty="0" err="1">
                <a:solidFill>
                  <a:srgbClr val="657B83"/>
                </a:solidFill>
                <a:latin typeface="Courier" pitchFamily="2" charset="0"/>
              </a:rPr>
              <a:t>domainName</a:t>
            </a:r>
            <a:r>
              <a:rPr lang="en-IN" sz="1200" dirty="0">
                <a:solidFill>
                  <a:srgbClr val="657B83"/>
                </a:solidFill>
                <a:latin typeface="Courier" pitchFamily="2" charset="0"/>
              </a:rPr>
              <a:t>].exists </a:t>
            </a:r>
            <a:r>
              <a:rPr lang="en-IN" sz="1200" dirty="0">
                <a:solidFill>
                  <a:srgbClr val="859900"/>
                </a:solidFill>
                <a:latin typeface="Courier" pitchFamily="2" charset="0"/>
              </a:rPr>
              <a:t>==</a:t>
            </a:r>
            <a:r>
              <a:rPr lang="en-IN" sz="1200" dirty="0">
                <a:solidFill>
                  <a:srgbClr val="657B83"/>
                </a:solidFill>
                <a:latin typeface="Courier" pitchFamily="2" charset="0"/>
              </a:rPr>
              <a:t> </a:t>
            </a:r>
            <a:r>
              <a:rPr lang="en-IN" sz="1200" dirty="0" err="1">
                <a:solidFill>
                  <a:srgbClr val="B58900"/>
                </a:solidFill>
                <a:latin typeface="Courier" pitchFamily="2" charset="0"/>
              </a:rPr>
              <a:t>true</a:t>
            </a:r>
            <a:r>
              <a:rPr lang="en-IN" sz="1200" dirty="0" err="1">
                <a:solidFill>
                  <a:srgbClr val="657B83"/>
                </a:solidFill>
                <a:latin typeface="Courier" pitchFamily="2" charset="0"/>
              </a:rPr>
              <a:t>,</a:t>
            </a:r>
            <a:r>
              <a:rPr lang="en-IN" sz="1200" dirty="0" err="1">
                <a:solidFill>
                  <a:srgbClr val="2AA198"/>
                </a:solidFill>
                <a:latin typeface="Courier" pitchFamily="2" charset="0"/>
              </a:rPr>
              <a:t>"DNS</a:t>
            </a:r>
            <a:r>
              <a:rPr lang="en-IN" sz="1200" dirty="0">
                <a:solidFill>
                  <a:srgbClr val="2AA198"/>
                </a:solidFill>
                <a:latin typeface="Courier" pitchFamily="2" charset="0"/>
              </a:rPr>
              <a:t> not configured yet for the domain"</a:t>
            </a:r>
            <a:r>
              <a:rPr lang="en-IN" sz="1200" dirty="0">
                <a:solidFill>
                  <a:srgbClr val="657B83"/>
                </a:solidFill>
                <a:latin typeface="Courier" pitchFamily="2" charset="0"/>
              </a:rPr>
              <a:t>);</a:t>
            </a:r>
          </a:p>
          <a:p>
            <a:pPr lvl="2"/>
            <a:r>
              <a:rPr lang="en-IN" sz="1200" dirty="0">
                <a:solidFill>
                  <a:srgbClr val="657B83"/>
                </a:solidFill>
                <a:latin typeface="Courier" pitchFamily="2" charset="0"/>
              </a:rPr>
              <a:t>nameserver[_</a:t>
            </a:r>
            <a:r>
              <a:rPr lang="en-IN" sz="1200" dirty="0" err="1">
                <a:solidFill>
                  <a:srgbClr val="657B83"/>
                </a:solidFill>
                <a:latin typeface="Courier" pitchFamily="2" charset="0"/>
              </a:rPr>
              <a:t>domainName</a:t>
            </a:r>
            <a:r>
              <a:rPr lang="en-IN" sz="1200" dirty="0">
                <a:solidFill>
                  <a:srgbClr val="657B83"/>
                </a:solidFill>
                <a:latin typeface="Courier" pitchFamily="2" charset="0"/>
              </a:rPr>
              <a:t>].</a:t>
            </a:r>
            <a:r>
              <a:rPr lang="en-IN" sz="1200" dirty="0">
                <a:solidFill>
                  <a:srgbClr val="859900"/>
                </a:solidFill>
                <a:latin typeface="Courier" pitchFamily="2" charset="0"/>
              </a:rPr>
              <a:t>CNAME</a:t>
            </a:r>
            <a:r>
              <a:rPr lang="en-IN" sz="1200" dirty="0">
                <a:solidFill>
                  <a:srgbClr val="657B83"/>
                </a:solidFill>
                <a:latin typeface="Courier" pitchFamily="2" charset="0"/>
              </a:rPr>
              <a:t> </a:t>
            </a:r>
            <a:r>
              <a:rPr lang="en-IN" sz="1200" dirty="0">
                <a:solidFill>
                  <a:srgbClr val="859900"/>
                </a:solidFill>
                <a:latin typeface="Courier" pitchFamily="2" charset="0"/>
              </a:rPr>
              <a:t>=</a:t>
            </a:r>
            <a:r>
              <a:rPr lang="en-IN" sz="1200" dirty="0">
                <a:solidFill>
                  <a:srgbClr val="657B83"/>
                </a:solidFill>
                <a:latin typeface="Courier" pitchFamily="2" charset="0"/>
              </a:rPr>
              <a:t> </a:t>
            </a:r>
            <a:r>
              <a:rPr lang="en-IN" sz="1200" dirty="0">
                <a:solidFill>
                  <a:srgbClr val="859900"/>
                </a:solidFill>
                <a:latin typeface="Courier" pitchFamily="2" charset="0"/>
              </a:rPr>
              <a:t>_CNAME</a:t>
            </a:r>
            <a:r>
              <a:rPr lang="en-IN" sz="1200" dirty="0">
                <a:solidFill>
                  <a:srgbClr val="657B83"/>
                </a:solidFill>
                <a:latin typeface="Courier" pitchFamily="2" charset="0"/>
              </a:rPr>
              <a:t>;</a:t>
            </a:r>
          </a:p>
          <a:p>
            <a:pPr lvl="2"/>
            <a:endParaRPr lang="en-IN" sz="1200" dirty="0">
              <a:solidFill>
                <a:srgbClr val="859900"/>
              </a:solidFill>
              <a:latin typeface="Courier" pitchFamily="2" charset="0"/>
            </a:endParaRPr>
          </a:p>
          <a:p>
            <a:pPr lvl="2"/>
            <a:r>
              <a:rPr lang="en-IN" sz="1200" dirty="0">
                <a:solidFill>
                  <a:srgbClr val="859900"/>
                </a:solidFill>
                <a:latin typeface="Courier" pitchFamily="2" charset="0"/>
              </a:rPr>
              <a:t>return</a:t>
            </a:r>
            <a:r>
              <a:rPr lang="en-IN" sz="1200" dirty="0">
                <a:solidFill>
                  <a:srgbClr val="657B83"/>
                </a:solidFill>
                <a:latin typeface="Courier" pitchFamily="2" charset="0"/>
              </a:rPr>
              <a:t> </a:t>
            </a:r>
            <a:r>
              <a:rPr lang="en-IN" sz="1200" dirty="0">
                <a:solidFill>
                  <a:srgbClr val="B58900"/>
                </a:solidFill>
                <a:latin typeface="Courier" pitchFamily="2" charset="0"/>
              </a:rPr>
              <a:t>true</a:t>
            </a:r>
            <a:r>
              <a:rPr lang="en-IN" sz="1200" dirty="0">
                <a:solidFill>
                  <a:srgbClr val="657B83"/>
                </a:solidFill>
                <a:latin typeface="Courier" pitchFamily="2" charset="0"/>
              </a:rPr>
              <a:t>;</a:t>
            </a:r>
          </a:p>
          <a:p>
            <a:pPr lvl="1"/>
            <a:r>
              <a:rPr lang="en-IN" sz="1200" dirty="0">
                <a:solidFill>
                  <a:srgbClr val="657B83"/>
                </a:solidFill>
                <a:latin typeface="Courier" pitchFamily="2" charset="0"/>
              </a:rPr>
              <a:t>}</a:t>
            </a:r>
          </a:p>
          <a:p>
            <a:pPr lvl="1"/>
            <a:endParaRPr lang="en-IN" sz="1200" dirty="0">
              <a:solidFill>
                <a:srgbClr val="657B83"/>
              </a:solidFill>
              <a:latin typeface="Courier" pitchFamily="2" charset="0"/>
            </a:endParaRPr>
          </a:p>
          <a:p>
            <a:pPr lvl="1"/>
            <a:r>
              <a:rPr lang="en-IN" sz="1200" dirty="0">
                <a:solidFill>
                  <a:srgbClr val="657B83"/>
                </a:solidFill>
                <a:latin typeface="Courier" pitchFamily="2" charset="0"/>
              </a:rPr>
              <a:t>function </a:t>
            </a:r>
            <a:r>
              <a:rPr lang="en-IN" sz="1200" dirty="0" err="1">
                <a:solidFill>
                  <a:srgbClr val="268BD2"/>
                </a:solidFill>
                <a:latin typeface="Courier" pitchFamily="2" charset="0"/>
              </a:rPr>
              <a:t>modifyTXTRecord</a:t>
            </a:r>
            <a:r>
              <a:rPr lang="en-IN" sz="1200" dirty="0">
                <a:solidFill>
                  <a:srgbClr val="657B83"/>
                </a:solidFill>
                <a:latin typeface="Courier" pitchFamily="2" charset="0"/>
              </a:rPr>
              <a:t>(string memory _</a:t>
            </a:r>
            <a:r>
              <a:rPr lang="en-IN" sz="1200" dirty="0" err="1">
                <a:solidFill>
                  <a:srgbClr val="657B83"/>
                </a:solidFill>
                <a:latin typeface="Courier" pitchFamily="2" charset="0"/>
              </a:rPr>
              <a:t>domainName,string</a:t>
            </a:r>
            <a:r>
              <a:rPr lang="en-IN" sz="1200" dirty="0">
                <a:solidFill>
                  <a:srgbClr val="657B83"/>
                </a:solidFill>
                <a:latin typeface="Courier" pitchFamily="2" charset="0"/>
              </a:rPr>
              <a:t> memory </a:t>
            </a:r>
            <a:r>
              <a:rPr lang="en-IN" sz="1200" dirty="0">
                <a:solidFill>
                  <a:srgbClr val="859900"/>
                </a:solidFill>
                <a:latin typeface="Courier" pitchFamily="2" charset="0"/>
              </a:rPr>
              <a:t>_TXT</a:t>
            </a:r>
            <a:r>
              <a:rPr lang="en-IN" sz="1200" dirty="0">
                <a:solidFill>
                  <a:srgbClr val="657B83"/>
                </a:solidFill>
                <a:latin typeface="Courier" pitchFamily="2" charset="0"/>
              </a:rPr>
              <a:t>) public returns (</a:t>
            </a:r>
            <a:r>
              <a:rPr lang="en-IN" sz="1200" dirty="0">
                <a:solidFill>
                  <a:srgbClr val="859900"/>
                </a:solidFill>
                <a:latin typeface="Courier" pitchFamily="2" charset="0"/>
              </a:rPr>
              <a:t>bool</a:t>
            </a:r>
            <a:r>
              <a:rPr lang="en-IN" sz="1200" dirty="0">
                <a:solidFill>
                  <a:srgbClr val="657B83"/>
                </a:solidFill>
                <a:latin typeface="Courier" pitchFamily="2" charset="0"/>
              </a:rPr>
              <a:t>){</a:t>
            </a:r>
          </a:p>
          <a:p>
            <a:pPr lvl="2"/>
            <a:r>
              <a:rPr lang="en-IN" sz="1200" dirty="0">
                <a:solidFill>
                  <a:srgbClr val="268BD2"/>
                </a:solidFill>
                <a:latin typeface="Courier" pitchFamily="2" charset="0"/>
              </a:rPr>
              <a:t>require</a:t>
            </a:r>
            <a:r>
              <a:rPr lang="en-IN" sz="1200" dirty="0">
                <a:solidFill>
                  <a:srgbClr val="657B83"/>
                </a:solidFill>
                <a:latin typeface="Courier" pitchFamily="2" charset="0"/>
              </a:rPr>
              <a:t>(nameserver[_</a:t>
            </a:r>
            <a:r>
              <a:rPr lang="en-IN" sz="1200" dirty="0" err="1">
                <a:solidFill>
                  <a:srgbClr val="657B83"/>
                </a:solidFill>
                <a:latin typeface="Courier" pitchFamily="2" charset="0"/>
              </a:rPr>
              <a:t>domainName</a:t>
            </a:r>
            <a:r>
              <a:rPr lang="en-IN" sz="1200" dirty="0">
                <a:solidFill>
                  <a:srgbClr val="657B83"/>
                </a:solidFill>
                <a:latin typeface="Courier" pitchFamily="2" charset="0"/>
              </a:rPr>
              <a:t>].exists </a:t>
            </a:r>
            <a:r>
              <a:rPr lang="en-IN" sz="1200" dirty="0">
                <a:solidFill>
                  <a:srgbClr val="859900"/>
                </a:solidFill>
                <a:latin typeface="Courier" pitchFamily="2" charset="0"/>
              </a:rPr>
              <a:t>==</a:t>
            </a:r>
            <a:r>
              <a:rPr lang="en-IN" sz="1200" dirty="0">
                <a:solidFill>
                  <a:srgbClr val="657B83"/>
                </a:solidFill>
                <a:latin typeface="Courier" pitchFamily="2" charset="0"/>
              </a:rPr>
              <a:t> </a:t>
            </a:r>
            <a:r>
              <a:rPr lang="en-IN" sz="1200" dirty="0" err="1">
                <a:solidFill>
                  <a:srgbClr val="B58900"/>
                </a:solidFill>
                <a:latin typeface="Courier" pitchFamily="2" charset="0"/>
              </a:rPr>
              <a:t>true</a:t>
            </a:r>
            <a:r>
              <a:rPr lang="en-IN" sz="1200" dirty="0" err="1">
                <a:solidFill>
                  <a:srgbClr val="657B83"/>
                </a:solidFill>
                <a:latin typeface="Courier" pitchFamily="2" charset="0"/>
              </a:rPr>
              <a:t>,</a:t>
            </a:r>
            <a:r>
              <a:rPr lang="en-IN" sz="1200" dirty="0" err="1">
                <a:solidFill>
                  <a:srgbClr val="2AA198"/>
                </a:solidFill>
                <a:latin typeface="Courier" pitchFamily="2" charset="0"/>
              </a:rPr>
              <a:t>"DNS</a:t>
            </a:r>
            <a:r>
              <a:rPr lang="en-IN" sz="1200" dirty="0">
                <a:solidFill>
                  <a:srgbClr val="2AA198"/>
                </a:solidFill>
                <a:latin typeface="Courier" pitchFamily="2" charset="0"/>
              </a:rPr>
              <a:t> not configured yet for the domain"</a:t>
            </a:r>
            <a:r>
              <a:rPr lang="en-IN" sz="1200" dirty="0">
                <a:solidFill>
                  <a:srgbClr val="657B83"/>
                </a:solidFill>
                <a:latin typeface="Courier" pitchFamily="2" charset="0"/>
              </a:rPr>
              <a:t>);</a:t>
            </a:r>
          </a:p>
          <a:p>
            <a:pPr lvl="2"/>
            <a:r>
              <a:rPr lang="en-IN" sz="1200" dirty="0">
                <a:solidFill>
                  <a:srgbClr val="657B83"/>
                </a:solidFill>
                <a:latin typeface="Courier" pitchFamily="2" charset="0"/>
              </a:rPr>
              <a:t>nameserver[_</a:t>
            </a:r>
            <a:r>
              <a:rPr lang="en-IN" sz="1200" dirty="0" err="1">
                <a:solidFill>
                  <a:srgbClr val="657B83"/>
                </a:solidFill>
                <a:latin typeface="Courier" pitchFamily="2" charset="0"/>
              </a:rPr>
              <a:t>domainName</a:t>
            </a:r>
            <a:r>
              <a:rPr lang="en-IN" sz="1200" dirty="0">
                <a:solidFill>
                  <a:srgbClr val="657B83"/>
                </a:solidFill>
                <a:latin typeface="Courier" pitchFamily="2" charset="0"/>
              </a:rPr>
              <a:t>].</a:t>
            </a:r>
            <a:r>
              <a:rPr lang="en-IN" sz="1200" dirty="0">
                <a:solidFill>
                  <a:srgbClr val="859900"/>
                </a:solidFill>
                <a:latin typeface="Courier" pitchFamily="2" charset="0"/>
              </a:rPr>
              <a:t>TXT</a:t>
            </a:r>
            <a:r>
              <a:rPr lang="en-IN" sz="1200" dirty="0">
                <a:solidFill>
                  <a:srgbClr val="657B83"/>
                </a:solidFill>
                <a:latin typeface="Courier" pitchFamily="2" charset="0"/>
              </a:rPr>
              <a:t> </a:t>
            </a:r>
            <a:r>
              <a:rPr lang="en-IN" sz="1200" dirty="0">
                <a:solidFill>
                  <a:srgbClr val="859900"/>
                </a:solidFill>
                <a:latin typeface="Courier" pitchFamily="2" charset="0"/>
              </a:rPr>
              <a:t>=</a:t>
            </a:r>
            <a:r>
              <a:rPr lang="en-IN" sz="1200" dirty="0">
                <a:solidFill>
                  <a:srgbClr val="657B83"/>
                </a:solidFill>
                <a:latin typeface="Courier" pitchFamily="2" charset="0"/>
              </a:rPr>
              <a:t> </a:t>
            </a:r>
            <a:r>
              <a:rPr lang="en-IN" sz="1200" dirty="0">
                <a:solidFill>
                  <a:srgbClr val="859900"/>
                </a:solidFill>
                <a:latin typeface="Courier" pitchFamily="2" charset="0"/>
              </a:rPr>
              <a:t>_TXT</a:t>
            </a:r>
            <a:r>
              <a:rPr lang="en-IN" sz="1200" dirty="0">
                <a:solidFill>
                  <a:srgbClr val="657B83"/>
                </a:solidFill>
                <a:latin typeface="Courier" pitchFamily="2" charset="0"/>
              </a:rPr>
              <a:t>;</a:t>
            </a:r>
          </a:p>
          <a:p>
            <a:pPr lvl="2"/>
            <a:endParaRPr lang="en-IN" sz="1200" dirty="0">
              <a:solidFill>
                <a:srgbClr val="859900"/>
              </a:solidFill>
              <a:latin typeface="Courier" pitchFamily="2" charset="0"/>
            </a:endParaRPr>
          </a:p>
          <a:p>
            <a:pPr lvl="2"/>
            <a:r>
              <a:rPr lang="en-IN" sz="1200" dirty="0">
                <a:solidFill>
                  <a:srgbClr val="859900"/>
                </a:solidFill>
                <a:latin typeface="Courier" pitchFamily="2" charset="0"/>
              </a:rPr>
              <a:t>return</a:t>
            </a:r>
            <a:r>
              <a:rPr lang="en-IN" sz="1200" dirty="0">
                <a:solidFill>
                  <a:srgbClr val="657B83"/>
                </a:solidFill>
                <a:latin typeface="Courier" pitchFamily="2" charset="0"/>
              </a:rPr>
              <a:t> </a:t>
            </a:r>
            <a:r>
              <a:rPr lang="en-IN" sz="1200" dirty="0">
                <a:solidFill>
                  <a:srgbClr val="B58900"/>
                </a:solidFill>
                <a:latin typeface="Courier" pitchFamily="2" charset="0"/>
              </a:rPr>
              <a:t>true</a:t>
            </a:r>
            <a:r>
              <a:rPr lang="en-IN" sz="1200" dirty="0">
                <a:solidFill>
                  <a:srgbClr val="657B83"/>
                </a:solidFill>
                <a:latin typeface="Courier" pitchFamily="2" charset="0"/>
              </a:rPr>
              <a:t>;</a:t>
            </a:r>
          </a:p>
          <a:p>
            <a:pPr lvl="1"/>
            <a:r>
              <a:rPr lang="en-IN" sz="1200" dirty="0">
                <a:solidFill>
                  <a:srgbClr val="657B83"/>
                </a:solidFill>
                <a:latin typeface="Courier" pitchFamily="2" charset="0"/>
              </a:rPr>
              <a:t>}</a:t>
            </a:r>
          </a:p>
          <a:p>
            <a:pPr lvl="1"/>
            <a:r>
              <a:rPr lang="en-IN" sz="1200" dirty="0">
                <a:solidFill>
                  <a:srgbClr val="657B83"/>
                </a:solidFill>
                <a:latin typeface="Courier" pitchFamily="2" charset="0"/>
              </a:rPr>
              <a:t>function </a:t>
            </a:r>
            <a:r>
              <a:rPr lang="en-IN" sz="1200" dirty="0" err="1">
                <a:solidFill>
                  <a:srgbClr val="268BD2"/>
                </a:solidFill>
                <a:latin typeface="Courier" pitchFamily="2" charset="0"/>
              </a:rPr>
              <a:t>modifyNSRecord</a:t>
            </a:r>
            <a:r>
              <a:rPr lang="en-IN" sz="1200" dirty="0">
                <a:solidFill>
                  <a:srgbClr val="657B83"/>
                </a:solidFill>
                <a:latin typeface="Courier" pitchFamily="2" charset="0"/>
              </a:rPr>
              <a:t>(string memory _</a:t>
            </a:r>
            <a:r>
              <a:rPr lang="en-IN" sz="1200" dirty="0" err="1">
                <a:solidFill>
                  <a:srgbClr val="657B83"/>
                </a:solidFill>
                <a:latin typeface="Courier" pitchFamily="2" charset="0"/>
              </a:rPr>
              <a:t>domainName,string</a:t>
            </a:r>
            <a:r>
              <a:rPr lang="en-IN" sz="1200" dirty="0">
                <a:solidFill>
                  <a:srgbClr val="657B83"/>
                </a:solidFill>
                <a:latin typeface="Courier" pitchFamily="2" charset="0"/>
              </a:rPr>
              <a:t> memory </a:t>
            </a:r>
            <a:r>
              <a:rPr lang="en-IN" sz="1200" dirty="0">
                <a:solidFill>
                  <a:srgbClr val="859900"/>
                </a:solidFill>
                <a:latin typeface="Courier" pitchFamily="2" charset="0"/>
              </a:rPr>
              <a:t>_</a:t>
            </a:r>
            <a:r>
              <a:rPr lang="en-IN" sz="1200" dirty="0" err="1">
                <a:solidFill>
                  <a:srgbClr val="859900"/>
                </a:solidFill>
                <a:latin typeface="Courier" pitchFamily="2" charset="0"/>
              </a:rPr>
              <a:t>NS_Record</a:t>
            </a:r>
            <a:r>
              <a:rPr lang="en-IN" sz="1200" dirty="0">
                <a:solidFill>
                  <a:srgbClr val="657B83"/>
                </a:solidFill>
                <a:latin typeface="Courier" pitchFamily="2" charset="0"/>
              </a:rPr>
              <a:t>) public returns (</a:t>
            </a:r>
            <a:r>
              <a:rPr lang="en-IN" sz="1200" dirty="0">
                <a:solidFill>
                  <a:srgbClr val="859900"/>
                </a:solidFill>
                <a:latin typeface="Courier" pitchFamily="2" charset="0"/>
              </a:rPr>
              <a:t>bool</a:t>
            </a:r>
            <a:r>
              <a:rPr lang="en-IN" sz="1200" dirty="0">
                <a:solidFill>
                  <a:srgbClr val="657B83"/>
                </a:solidFill>
                <a:latin typeface="Courier" pitchFamily="2" charset="0"/>
              </a:rPr>
              <a:t>){</a:t>
            </a:r>
          </a:p>
          <a:p>
            <a:pPr lvl="2"/>
            <a:r>
              <a:rPr lang="en-IN" sz="1200" dirty="0">
                <a:solidFill>
                  <a:srgbClr val="268BD2"/>
                </a:solidFill>
                <a:latin typeface="Courier" pitchFamily="2" charset="0"/>
              </a:rPr>
              <a:t>require</a:t>
            </a:r>
            <a:r>
              <a:rPr lang="en-IN" sz="1200" dirty="0">
                <a:solidFill>
                  <a:srgbClr val="657B83"/>
                </a:solidFill>
                <a:latin typeface="Courier" pitchFamily="2" charset="0"/>
              </a:rPr>
              <a:t>(nameserver[_</a:t>
            </a:r>
            <a:r>
              <a:rPr lang="en-IN" sz="1200" dirty="0" err="1">
                <a:solidFill>
                  <a:srgbClr val="657B83"/>
                </a:solidFill>
                <a:latin typeface="Courier" pitchFamily="2" charset="0"/>
              </a:rPr>
              <a:t>domainName</a:t>
            </a:r>
            <a:r>
              <a:rPr lang="en-IN" sz="1200" dirty="0">
                <a:solidFill>
                  <a:srgbClr val="657B83"/>
                </a:solidFill>
                <a:latin typeface="Courier" pitchFamily="2" charset="0"/>
              </a:rPr>
              <a:t>].exists </a:t>
            </a:r>
            <a:r>
              <a:rPr lang="en-IN" sz="1200" dirty="0">
                <a:solidFill>
                  <a:srgbClr val="859900"/>
                </a:solidFill>
                <a:latin typeface="Courier" pitchFamily="2" charset="0"/>
              </a:rPr>
              <a:t>==</a:t>
            </a:r>
            <a:r>
              <a:rPr lang="en-IN" sz="1200" dirty="0">
                <a:solidFill>
                  <a:srgbClr val="657B83"/>
                </a:solidFill>
                <a:latin typeface="Courier" pitchFamily="2" charset="0"/>
              </a:rPr>
              <a:t> </a:t>
            </a:r>
            <a:r>
              <a:rPr lang="en-IN" sz="1200" dirty="0" err="1">
                <a:solidFill>
                  <a:srgbClr val="B58900"/>
                </a:solidFill>
                <a:latin typeface="Courier" pitchFamily="2" charset="0"/>
              </a:rPr>
              <a:t>true</a:t>
            </a:r>
            <a:r>
              <a:rPr lang="en-IN" sz="1200" dirty="0" err="1">
                <a:solidFill>
                  <a:srgbClr val="657B83"/>
                </a:solidFill>
                <a:latin typeface="Courier" pitchFamily="2" charset="0"/>
              </a:rPr>
              <a:t>,</a:t>
            </a:r>
            <a:r>
              <a:rPr lang="en-IN" sz="1200" dirty="0" err="1">
                <a:solidFill>
                  <a:srgbClr val="2AA198"/>
                </a:solidFill>
                <a:latin typeface="Courier" pitchFamily="2" charset="0"/>
              </a:rPr>
              <a:t>"DNS</a:t>
            </a:r>
            <a:r>
              <a:rPr lang="en-IN" sz="1200" dirty="0">
                <a:solidFill>
                  <a:srgbClr val="2AA198"/>
                </a:solidFill>
                <a:latin typeface="Courier" pitchFamily="2" charset="0"/>
              </a:rPr>
              <a:t> not configured yet for the domain"</a:t>
            </a:r>
            <a:r>
              <a:rPr lang="en-IN" sz="1200" dirty="0">
                <a:solidFill>
                  <a:srgbClr val="657B83"/>
                </a:solidFill>
                <a:latin typeface="Courier" pitchFamily="2" charset="0"/>
              </a:rPr>
              <a:t>);</a:t>
            </a:r>
          </a:p>
          <a:p>
            <a:pPr lvl="2"/>
            <a:r>
              <a:rPr lang="en-IN" sz="1200" dirty="0">
                <a:solidFill>
                  <a:srgbClr val="657B83"/>
                </a:solidFill>
                <a:latin typeface="Courier" pitchFamily="2" charset="0"/>
              </a:rPr>
              <a:t>nameserver[_</a:t>
            </a:r>
            <a:r>
              <a:rPr lang="en-IN" sz="1200" dirty="0" err="1">
                <a:solidFill>
                  <a:srgbClr val="657B83"/>
                </a:solidFill>
                <a:latin typeface="Courier" pitchFamily="2" charset="0"/>
              </a:rPr>
              <a:t>domainName</a:t>
            </a:r>
            <a:r>
              <a:rPr lang="en-IN" sz="1200" dirty="0">
                <a:solidFill>
                  <a:srgbClr val="657B83"/>
                </a:solidFill>
                <a:latin typeface="Courier" pitchFamily="2" charset="0"/>
              </a:rPr>
              <a:t>].</a:t>
            </a:r>
            <a:r>
              <a:rPr lang="en-IN" sz="1200" dirty="0" err="1">
                <a:solidFill>
                  <a:srgbClr val="859900"/>
                </a:solidFill>
                <a:latin typeface="Courier" pitchFamily="2" charset="0"/>
              </a:rPr>
              <a:t>NS_Record</a:t>
            </a:r>
            <a:r>
              <a:rPr lang="en-IN" sz="1200" dirty="0">
                <a:solidFill>
                  <a:srgbClr val="657B83"/>
                </a:solidFill>
                <a:latin typeface="Courier" pitchFamily="2" charset="0"/>
              </a:rPr>
              <a:t> </a:t>
            </a:r>
            <a:r>
              <a:rPr lang="en-IN" sz="1200" dirty="0">
                <a:solidFill>
                  <a:srgbClr val="859900"/>
                </a:solidFill>
                <a:latin typeface="Courier" pitchFamily="2" charset="0"/>
              </a:rPr>
              <a:t>=</a:t>
            </a:r>
            <a:r>
              <a:rPr lang="en-IN" sz="1200" dirty="0">
                <a:solidFill>
                  <a:srgbClr val="657B83"/>
                </a:solidFill>
                <a:latin typeface="Courier" pitchFamily="2" charset="0"/>
              </a:rPr>
              <a:t> </a:t>
            </a:r>
            <a:r>
              <a:rPr lang="en-IN" sz="1200" dirty="0">
                <a:solidFill>
                  <a:srgbClr val="859900"/>
                </a:solidFill>
                <a:latin typeface="Courier" pitchFamily="2" charset="0"/>
              </a:rPr>
              <a:t>_</a:t>
            </a:r>
            <a:r>
              <a:rPr lang="en-IN" sz="1200" dirty="0" err="1">
                <a:solidFill>
                  <a:srgbClr val="859900"/>
                </a:solidFill>
                <a:latin typeface="Courier" pitchFamily="2" charset="0"/>
              </a:rPr>
              <a:t>NS_Record</a:t>
            </a:r>
            <a:r>
              <a:rPr lang="en-IN" sz="1200" dirty="0">
                <a:solidFill>
                  <a:srgbClr val="657B83"/>
                </a:solidFill>
                <a:latin typeface="Courier" pitchFamily="2" charset="0"/>
              </a:rPr>
              <a:t>;</a:t>
            </a:r>
          </a:p>
          <a:p>
            <a:pPr lvl="2"/>
            <a:endParaRPr lang="en-IN" sz="1200" dirty="0">
              <a:solidFill>
                <a:srgbClr val="859900"/>
              </a:solidFill>
              <a:latin typeface="Courier" pitchFamily="2" charset="0"/>
            </a:endParaRPr>
          </a:p>
          <a:p>
            <a:pPr lvl="2"/>
            <a:r>
              <a:rPr lang="en-IN" sz="1200" dirty="0">
                <a:solidFill>
                  <a:srgbClr val="859900"/>
                </a:solidFill>
                <a:latin typeface="Courier" pitchFamily="2" charset="0"/>
              </a:rPr>
              <a:t>return</a:t>
            </a:r>
            <a:r>
              <a:rPr lang="en-IN" sz="1200" dirty="0">
                <a:solidFill>
                  <a:srgbClr val="657B83"/>
                </a:solidFill>
                <a:latin typeface="Courier" pitchFamily="2" charset="0"/>
              </a:rPr>
              <a:t> </a:t>
            </a:r>
            <a:r>
              <a:rPr lang="en-IN" sz="1200" dirty="0">
                <a:solidFill>
                  <a:srgbClr val="B58900"/>
                </a:solidFill>
                <a:latin typeface="Courier" pitchFamily="2" charset="0"/>
              </a:rPr>
              <a:t>true</a:t>
            </a:r>
            <a:r>
              <a:rPr lang="en-IN" sz="1200" dirty="0">
                <a:solidFill>
                  <a:srgbClr val="657B83"/>
                </a:solidFill>
                <a:latin typeface="Courier" pitchFamily="2" charset="0"/>
              </a:rPr>
              <a:t>;</a:t>
            </a:r>
          </a:p>
          <a:p>
            <a:pPr lvl="1"/>
            <a:r>
              <a:rPr lang="en-IN" sz="1200" dirty="0">
                <a:solidFill>
                  <a:srgbClr val="657B83"/>
                </a:solidFill>
                <a:latin typeface="Courier" pitchFamily="2" charset="0"/>
              </a:rPr>
              <a:t>}</a:t>
            </a:r>
          </a:p>
          <a:p>
            <a:pPr lvl="1"/>
            <a:r>
              <a:rPr lang="en-IN" sz="1200" dirty="0">
                <a:solidFill>
                  <a:srgbClr val="657B83"/>
                </a:solidFill>
                <a:latin typeface="Courier" pitchFamily="2" charset="0"/>
              </a:rPr>
              <a:t>function </a:t>
            </a:r>
            <a:r>
              <a:rPr lang="en-IN" sz="1200" dirty="0" err="1">
                <a:solidFill>
                  <a:srgbClr val="268BD2"/>
                </a:solidFill>
                <a:latin typeface="Courier" pitchFamily="2" charset="0"/>
              </a:rPr>
              <a:t>modifySOARecord</a:t>
            </a:r>
            <a:r>
              <a:rPr lang="en-IN" sz="1200" dirty="0">
                <a:solidFill>
                  <a:srgbClr val="657B83"/>
                </a:solidFill>
                <a:latin typeface="Courier" pitchFamily="2" charset="0"/>
              </a:rPr>
              <a:t>(string memory _</a:t>
            </a:r>
            <a:r>
              <a:rPr lang="en-IN" sz="1200" dirty="0" err="1">
                <a:solidFill>
                  <a:srgbClr val="657B83"/>
                </a:solidFill>
                <a:latin typeface="Courier" pitchFamily="2" charset="0"/>
              </a:rPr>
              <a:t>domainName,string</a:t>
            </a:r>
            <a:r>
              <a:rPr lang="en-IN" sz="1200" dirty="0">
                <a:solidFill>
                  <a:srgbClr val="657B83"/>
                </a:solidFill>
                <a:latin typeface="Courier" pitchFamily="2" charset="0"/>
              </a:rPr>
              <a:t> memory </a:t>
            </a:r>
            <a:r>
              <a:rPr lang="en-IN" sz="1200" dirty="0">
                <a:solidFill>
                  <a:srgbClr val="859900"/>
                </a:solidFill>
                <a:latin typeface="Courier" pitchFamily="2" charset="0"/>
              </a:rPr>
              <a:t>_</a:t>
            </a:r>
            <a:r>
              <a:rPr lang="en-IN" sz="1200" dirty="0" err="1">
                <a:solidFill>
                  <a:srgbClr val="859900"/>
                </a:solidFill>
                <a:latin typeface="Courier" pitchFamily="2" charset="0"/>
              </a:rPr>
              <a:t>SOA_Record</a:t>
            </a:r>
            <a:r>
              <a:rPr lang="en-IN" sz="1200" dirty="0">
                <a:solidFill>
                  <a:srgbClr val="657B83"/>
                </a:solidFill>
                <a:latin typeface="Courier" pitchFamily="2" charset="0"/>
              </a:rPr>
              <a:t>) public returns (</a:t>
            </a:r>
            <a:r>
              <a:rPr lang="en-IN" sz="1200" dirty="0">
                <a:solidFill>
                  <a:srgbClr val="859900"/>
                </a:solidFill>
                <a:latin typeface="Courier" pitchFamily="2" charset="0"/>
              </a:rPr>
              <a:t>bool</a:t>
            </a:r>
            <a:r>
              <a:rPr lang="en-IN" sz="1200" dirty="0">
                <a:solidFill>
                  <a:srgbClr val="657B83"/>
                </a:solidFill>
                <a:latin typeface="Courier" pitchFamily="2" charset="0"/>
              </a:rPr>
              <a:t>){</a:t>
            </a:r>
          </a:p>
          <a:p>
            <a:pPr lvl="2"/>
            <a:r>
              <a:rPr lang="en-IN" sz="1200" dirty="0">
                <a:solidFill>
                  <a:srgbClr val="268BD2"/>
                </a:solidFill>
                <a:latin typeface="Courier" pitchFamily="2" charset="0"/>
              </a:rPr>
              <a:t>require</a:t>
            </a:r>
            <a:r>
              <a:rPr lang="en-IN" sz="1200" dirty="0">
                <a:solidFill>
                  <a:srgbClr val="657B83"/>
                </a:solidFill>
                <a:latin typeface="Courier" pitchFamily="2" charset="0"/>
              </a:rPr>
              <a:t>(nameserver[_</a:t>
            </a:r>
            <a:r>
              <a:rPr lang="en-IN" sz="1200" dirty="0" err="1">
                <a:solidFill>
                  <a:srgbClr val="657B83"/>
                </a:solidFill>
                <a:latin typeface="Courier" pitchFamily="2" charset="0"/>
              </a:rPr>
              <a:t>domainName</a:t>
            </a:r>
            <a:r>
              <a:rPr lang="en-IN" sz="1200" dirty="0">
                <a:solidFill>
                  <a:srgbClr val="657B83"/>
                </a:solidFill>
                <a:latin typeface="Courier" pitchFamily="2" charset="0"/>
              </a:rPr>
              <a:t>].exists </a:t>
            </a:r>
            <a:r>
              <a:rPr lang="en-IN" sz="1200" dirty="0">
                <a:solidFill>
                  <a:srgbClr val="859900"/>
                </a:solidFill>
                <a:latin typeface="Courier" pitchFamily="2" charset="0"/>
              </a:rPr>
              <a:t>==</a:t>
            </a:r>
            <a:r>
              <a:rPr lang="en-IN" sz="1200" dirty="0">
                <a:solidFill>
                  <a:srgbClr val="657B83"/>
                </a:solidFill>
                <a:latin typeface="Courier" pitchFamily="2" charset="0"/>
              </a:rPr>
              <a:t> </a:t>
            </a:r>
            <a:r>
              <a:rPr lang="en-IN" sz="1200" dirty="0" err="1">
                <a:solidFill>
                  <a:srgbClr val="B58900"/>
                </a:solidFill>
                <a:latin typeface="Courier" pitchFamily="2" charset="0"/>
              </a:rPr>
              <a:t>true</a:t>
            </a:r>
            <a:r>
              <a:rPr lang="en-IN" sz="1200" dirty="0" err="1">
                <a:solidFill>
                  <a:srgbClr val="657B83"/>
                </a:solidFill>
                <a:latin typeface="Courier" pitchFamily="2" charset="0"/>
              </a:rPr>
              <a:t>,</a:t>
            </a:r>
            <a:r>
              <a:rPr lang="en-IN" sz="1200" dirty="0" err="1">
                <a:solidFill>
                  <a:srgbClr val="2AA198"/>
                </a:solidFill>
                <a:latin typeface="Courier" pitchFamily="2" charset="0"/>
              </a:rPr>
              <a:t>"DNS</a:t>
            </a:r>
            <a:r>
              <a:rPr lang="en-IN" sz="1200" dirty="0">
                <a:solidFill>
                  <a:srgbClr val="2AA198"/>
                </a:solidFill>
                <a:latin typeface="Courier" pitchFamily="2" charset="0"/>
              </a:rPr>
              <a:t> not configured yet for the domain"</a:t>
            </a:r>
            <a:r>
              <a:rPr lang="en-IN" sz="1200" dirty="0">
                <a:solidFill>
                  <a:srgbClr val="657B83"/>
                </a:solidFill>
                <a:latin typeface="Courier" pitchFamily="2" charset="0"/>
              </a:rPr>
              <a:t>);</a:t>
            </a:r>
          </a:p>
          <a:p>
            <a:pPr lvl="2"/>
            <a:r>
              <a:rPr lang="en-IN" sz="1200" dirty="0">
                <a:solidFill>
                  <a:srgbClr val="657B83"/>
                </a:solidFill>
                <a:latin typeface="Courier" pitchFamily="2" charset="0"/>
              </a:rPr>
              <a:t>nameserver[_</a:t>
            </a:r>
            <a:r>
              <a:rPr lang="en-IN" sz="1200" dirty="0" err="1">
                <a:solidFill>
                  <a:srgbClr val="657B83"/>
                </a:solidFill>
                <a:latin typeface="Courier" pitchFamily="2" charset="0"/>
              </a:rPr>
              <a:t>domainName</a:t>
            </a:r>
            <a:r>
              <a:rPr lang="en-IN" sz="1200" dirty="0">
                <a:solidFill>
                  <a:srgbClr val="657B83"/>
                </a:solidFill>
                <a:latin typeface="Courier" pitchFamily="2" charset="0"/>
              </a:rPr>
              <a:t>].</a:t>
            </a:r>
            <a:r>
              <a:rPr lang="en-IN" sz="1200" dirty="0" err="1">
                <a:solidFill>
                  <a:srgbClr val="859900"/>
                </a:solidFill>
                <a:latin typeface="Courier" pitchFamily="2" charset="0"/>
              </a:rPr>
              <a:t>SOA_Record</a:t>
            </a:r>
            <a:r>
              <a:rPr lang="en-IN" sz="1200" dirty="0">
                <a:solidFill>
                  <a:srgbClr val="657B83"/>
                </a:solidFill>
                <a:latin typeface="Courier" pitchFamily="2" charset="0"/>
              </a:rPr>
              <a:t> </a:t>
            </a:r>
            <a:r>
              <a:rPr lang="en-IN" sz="1200" dirty="0">
                <a:solidFill>
                  <a:srgbClr val="859900"/>
                </a:solidFill>
                <a:latin typeface="Courier" pitchFamily="2" charset="0"/>
              </a:rPr>
              <a:t>=</a:t>
            </a:r>
            <a:r>
              <a:rPr lang="en-IN" sz="1200" dirty="0">
                <a:solidFill>
                  <a:srgbClr val="657B83"/>
                </a:solidFill>
                <a:latin typeface="Courier" pitchFamily="2" charset="0"/>
              </a:rPr>
              <a:t> </a:t>
            </a:r>
            <a:r>
              <a:rPr lang="en-IN" sz="1200" dirty="0">
                <a:solidFill>
                  <a:srgbClr val="859900"/>
                </a:solidFill>
                <a:latin typeface="Courier" pitchFamily="2" charset="0"/>
              </a:rPr>
              <a:t>_</a:t>
            </a:r>
            <a:r>
              <a:rPr lang="en-IN" sz="1200" dirty="0" err="1">
                <a:solidFill>
                  <a:srgbClr val="859900"/>
                </a:solidFill>
                <a:latin typeface="Courier" pitchFamily="2" charset="0"/>
              </a:rPr>
              <a:t>SOA_Record</a:t>
            </a:r>
            <a:r>
              <a:rPr lang="en-IN" sz="1200" dirty="0">
                <a:solidFill>
                  <a:srgbClr val="657B83"/>
                </a:solidFill>
                <a:latin typeface="Courier" pitchFamily="2" charset="0"/>
              </a:rPr>
              <a:t>;</a:t>
            </a:r>
          </a:p>
          <a:p>
            <a:pPr lvl="2"/>
            <a:endParaRPr lang="en-IN" sz="1200" dirty="0">
              <a:solidFill>
                <a:srgbClr val="859900"/>
              </a:solidFill>
              <a:latin typeface="Courier" pitchFamily="2" charset="0"/>
            </a:endParaRPr>
          </a:p>
          <a:p>
            <a:pPr lvl="2"/>
            <a:r>
              <a:rPr lang="en-IN" sz="1200" dirty="0">
                <a:solidFill>
                  <a:srgbClr val="859900"/>
                </a:solidFill>
                <a:latin typeface="Courier" pitchFamily="2" charset="0"/>
              </a:rPr>
              <a:t>return</a:t>
            </a:r>
            <a:r>
              <a:rPr lang="en-IN" sz="1200" dirty="0">
                <a:solidFill>
                  <a:srgbClr val="657B83"/>
                </a:solidFill>
                <a:latin typeface="Courier" pitchFamily="2" charset="0"/>
              </a:rPr>
              <a:t> </a:t>
            </a:r>
            <a:r>
              <a:rPr lang="en-IN" sz="1200" dirty="0">
                <a:solidFill>
                  <a:srgbClr val="B58900"/>
                </a:solidFill>
                <a:latin typeface="Courier" pitchFamily="2" charset="0"/>
              </a:rPr>
              <a:t>true</a:t>
            </a:r>
            <a:r>
              <a:rPr lang="en-IN" sz="1200" dirty="0">
                <a:solidFill>
                  <a:srgbClr val="657B83"/>
                </a:solidFill>
                <a:latin typeface="Courier" pitchFamily="2" charset="0"/>
              </a:rPr>
              <a:t>;</a:t>
            </a:r>
          </a:p>
          <a:p>
            <a:pPr lvl="1"/>
            <a:r>
              <a:rPr lang="en-IN" sz="1200" dirty="0">
                <a:solidFill>
                  <a:srgbClr val="657B83"/>
                </a:solidFill>
                <a:latin typeface="Courier" pitchFamily="2" charset="0"/>
              </a:rPr>
              <a:t>} </a:t>
            </a:r>
          </a:p>
          <a:p>
            <a:r>
              <a:rPr lang="en-IN" sz="1200" dirty="0">
                <a:solidFill>
                  <a:srgbClr val="657B83"/>
                </a:solidFill>
                <a:latin typeface="Courier" pitchFamily="2" charset="0"/>
              </a:rPr>
              <a:t>}</a:t>
            </a:r>
          </a:p>
        </p:txBody>
      </p:sp>
    </p:spTree>
    <p:extLst>
      <p:ext uri="{BB962C8B-B14F-4D97-AF65-F5344CB8AC3E}">
        <p14:creationId xmlns:p14="http://schemas.microsoft.com/office/powerpoint/2010/main" val="193180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C2A45E-895B-40BB-E662-03A7C3DA7726}"/>
              </a:ext>
            </a:extLst>
          </p:cNvPr>
          <p:cNvSpPr txBox="1"/>
          <p:nvPr/>
        </p:nvSpPr>
        <p:spPr>
          <a:xfrm>
            <a:off x="396816" y="5167223"/>
            <a:ext cx="7109062" cy="830997"/>
          </a:xfrm>
          <a:prstGeom prst="rect">
            <a:avLst/>
          </a:prstGeom>
          <a:noFill/>
        </p:spPr>
        <p:txBody>
          <a:bodyPr wrap="none" rtlCol="0">
            <a:spAutoFit/>
          </a:bodyPr>
          <a:lstStyle/>
          <a:p>
            <a:r>
              <a:rPr lang="en-US" sz="1200" dirty="0"/>
              <a:t>References:</a:t>
            </a:r>
          </a:p>
          <a:p>
            <a:pPr marL="342900" indent="-342900">
              <a:buFont typeface="+mj-lt"/>
              <a:buAutoNum type="arabicPeriod"/>
            </a:pPr>
            <a:r>
              <a:rPr lang="en-US" sz="1200" dirty="0">
                <a:hlinkClick r:id="rId2"/>
              </a:rPr>
              <a:t>https://github.com/antoprince001/blockDNS/tree/main/contracts</a:t>
            </a:r>
            <a:endParaRPr lang="en-US" sz="1200" dirty="0"/>
          </a:p>
          <a:p>
            <a:pPr marL="342900" indent="-342900">
              <a:buFont typeface="+mj-lt"/>
              <a:buAutoNum type="arabicPeriod"/>
            </a:pPr>
            <a:r>
              <a:rPr lang="en-US" sz="1200" dirty="0">
                <a:hlinkClick r:id="rId3"/>
              </a:rPr>
              <a:t>https://blog.nameshield.com/blog/2020/04/08/dns-on-blockchain-the-next-evolution-of-domain-names/</a:t>
            </a:r>
            <a:endParaRPr lang="en-US" sz="1200" dirty="0"/>
          </a:p>
          <a:p>
            <a:pPr marL="342900" indent="-342900">
              <a:buFont typeface="+mj-lt"/>
              <a:buAutoNum type="arabicPeriod"/>
            </a:pPr>
            <a:r>
              <a:rPr lang="en-US" sz="1200" dirty="0">
                <a:hlinkClick r:id="rId4"/>
              </a:rPr>
              <a:t>https://en.wikipedia.org/wiki/Domain_Name_System</a:t>
            </a:r>
            <a:endParaRPr lang="en-US" sz="1200" dirty="0"/>
          </a:p>
        </p:txBody>
      </p:sp>
      <p:sp>
        <p:nvSpPr>
          <p:cNvPr id="5" name="TextBox 4">
            <a:extLst>
              <a:ext uri="{FF2B5EF4-FFF2-40B4-BE49-F238E27FC236}">
                <a16:creationId xmlns:a16="http://schemas.microsoft.com/office/drawing/2014/main" id="{A8BECF76-AD0C-6631-6FBD-0D84D77047BD}"/>
              </a:ext>
            </a:extLst>
          </p:cNvPr>
          <p:cNvSpPr txBox="1"/>
          <p:nvPr/>
        </p:nvSpPr>
        <p:spPr>
          <a:xfrm>
            <a:off x="147146" y="136634"/>
            <a:ext cx="2654894" cy="353943"/>
          </a:xfrm>
          <a:prstGeom prst="rect">
            <a:avLst/>
          </a:prstGeom>
          <a:noFill/>
        </p:spPr>
        <p:txBody>
          <a:bodyPr wrap="none" rtlCol="0">
            <a:spAutoFit/>
          </a:bodyPr>
          <a:lstStyle/>
          <a:p>
            <a:r>
              <a:rPr lang="en-US" sz="1700" i="1" dirty="0">
                <a:solidFill>
                  <a:schemeClr val="accent5">
                    <a:lumMod val="50000"/>
                  </a:schemeClr>
                </a:solidFill>
              </a:rPr>
              <a:t>5. Solidity </a:t>
            </a:r>
            <a:r>
              <a:rPr lang="en-US" sz="1700" i="1">
                <a:solidFill>
                  <a:schemeClr val="accent5">
                    <a:lumMod val="50000"/>
                  </a:schemeClr>
                </a:solidFill>
              </a:rPr>
              <a:t>Code Compilation</a:t>
            </a:r>
            <a:endParaRPr lang="en-US" sz="1700" i="1" dirty="0">
              <a:solidFill>
                <a:schemeClr val="accent5">
                  <a:lumMod val="50000"/>
                </a:schemeClr>
              </a:solidFill>
            </a:endParaRPr>
          </a:p>
        </p:txBody>
      </p:sp>
    </p:spTree>
    <p:extLst>
      <p:ext uri="{BB962C8B-B14F-4D97-AF65-F5344CB8AC3E}">
        <p14:creationId xmlns:p14="http://schemas.microsoft.com/office/powerpoint/2010/main" val="1879351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F6A0F2-94FF-59DE-A32E-901C9BA0F4EB}"/>
              </a:ext>
            </a:extLst>
          </p:cNvPr>
          <p:cNvSpPr txBox="1"/>
          <p:nvPr/>
        </p:nvSpPr>
        <p:spPr>
          <a:xfrm>
            <a:off x="147146" y="136634"/>
            <a:ext cx="3049104" cy="369332"/>
          </a:xfrm>
          <a:prstGeom prst="rect">
            <a:avLst/>
          </a:prstGeom>
          <a:noFill/>
        </p:spPr>
        <p:txBody>
          <a:bodyPr wrap="none" rtlCol="0">
            <a:spAutoFit/>
          </a:bodyPr>
          <a:lstStyle/>
          <a:p>
            <a:r>
              <a:rPr lang="en-US" i="1" dirty="0">
                <a:solidFill>
                  <a:schemeClr val="accent5">
                    <a:lumMod val="50000"/>
                  </a:schemeClr>
                </a:solidFill>
              </a:rPr>
              <a:t>Understanding Existing System</a:t>
            </a:r>
          </a:p>
        </p:txBody>
      </p:sp>
      <p:sp>
        <p:nvSpPr>
          <p:cNvPr id="5" name="TextBox 4">
            <a:extLst>
              <a:ext uri="{FF2B5EF4-FFF2-40B4-BE49-F238E27FC236}">
                <a16:creationId xmlns:a16="http://schemas.microsoft.com/office/drawing/2014/main" id="{98A672C0-AE35-C301-50CE-3A5ACC279D70}"/>
              </a:ext>
            </a:extLst>
          </p:cNvPr>
          <p:cNvSpPr txBox="1"/>
          <p:nvPr/>
        </p:nvSpPr>
        <p:spPr>
          <a:xfrm>
            <a:off x="205668" y="1052126"/>
            <a:ext cx="11056881" cy="1169551"/>
          </a:xfrm>
          <a:prstGeom prst="rect">
            <a:avLst/>
          </a:prstGeom>
          <a:noFill/>
        </p:spPr>
        <p:txBody>
          <a:bodyPr wrap="square" rtlCol="0">
            <a:spAutoFit/>
          </a:bodyPr>
          <a:lstStyle/>
          <a:p>
            <a:pPr algn="just"/>
            <a:r>
              <a:rPr lang="en-US" sz="1400" b="1" dirty="0"/>
              <a:t>Domain Name System (DNS):</a:t>
            </a:r>
            <a:r>
              <a:rPr lang="en-US" sz="1400" dirty="0"/>
              <a:t> </a:t>
            </a:r>
            <a:r>
              <a:rPr lang="en-IN" sz="1400" dirty="0"/>
              <a:t>The Domain Name System (DNS) is the hierarchical and decentralized naming system used to identify computers, services, and other resources reachable through the Internet or other Internet Protocol (IP) networks. The resource records contained in the DNS associate domain names with other forms of information. (From </a:t>
            </a:r>
            <a:r>
              <a:rPr lang="en-IN" sz="1400" dirty="0">
                <a:hlinkClick r:id="rId3"/>
              </a:rPr>
              <a:t>Wikipedia</a:t>
            </a:r>
            <a:r>
              <a:rPr lang="en-IN" sz="1400" dirty="0"/>
              <a:t>)</a:t>
            </a:r>
          </a:p>
          <a:p>
            <a:pPr algn="just"/>
            <a:endParaRPr lang="en-IN" sz="1400" dirty="0"/>
          </a:p>
          <a:p>
            <a:pPr algn="just"/>
            <a:r>
              <a:rPr lang="en-IN" sz="1400" dirty="0"/>
              <a:t>To understand the functioning of a DNS, lets examine a general link (URL) entered in a web browser:</a:t>
            </a:r>
          </a:p>
        </p:txBody>
      </p:sp>
      <p:grpSp>
        <p:nvGrpSpPr>
          <p:cNvPr id="15" name="Group 14">
            <a:extLst>
              <a:ext uri="{FF2B5EF4-FFF2-40B4-BE49-F238E27FC236}">
                <a16:creationId xmlns:a16="http://schemas.microsoft.com/office/drawing/2014/main" id="{127DBB4D-2C62-08D7-2A4E-304F3A22FC90}"/>
              </a:ext>
            </a:extLst>
          </p:cNvPr>
          <p:cNvGrpSpPr/>
          <p:nvPr/>
        </p:nvGrpSpPr>
        <p:grpSpPr>
          <a:xfrm>
            <a:off x="2612535" y="2410128"/>
            <a:ext cx="6243145" cy="1412423"/>
            <a:chOff x="2554014" y="2507936"/>
            <a:chExt cx="6243145" cy="1412423"/>
          </a:xfrm>
        </p:grpSpPr>
        <p:sp>
          <p:nvSpPr>
            <p:cNvPr id="6" name="Rounded Rectangle 5">
              <a:extLst>
                <a:ext uri="{FF2B5EF4-FFF2-40B4-BE49-F238E27FC236}">
                  <a16:creationId xmlns:a16="http://schemas.microsoft.com/office/drawing/2014/main" id="{839D4D74-05B3-E6FF-73BE-983FC0073587}"/>
                </a:ext>
              </a:extLst>
            </p:cNvPr>
            <p:cNvSpPr/>
            <p:nvPr/>
          </p:nvSpPr>
          <p:spPr>
            <a:xfrm>
              <a:off x="2554014" y="2850931"/>
              <a:ext cx="6243145" cy="578069"/>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https://en.wikipedia.org/wiki/</a:t>
              </a:r>
              <a:r>
                <a:rPr lang="en-US" sz="2000" dirty="0" err="1"/>
                <a:t>Domain_Name_System</a:t>
              </a:r>
              <a:endParaRPr lang="en-US" sz="2000" dirty="0"/>
            </a:p>
          </p:txBody>
        </p:sp>
        <p:sp>
          <p:nvSpPr>
            <p:cNvPr id="9" name="Rounded Rectangular Callout 8">
              <a:extLst>
                <a:ext uri="{FF2B5EF4-FFF2-40B4-BE49-F238E27FC236}">
                  <a16:creationId xmlns:a16="http://schemas.microsoft.com/office/drawing/2014/main" id="{4E39CD30-795E-B6A9-0BA2-730EE8433D88}"/>
                </a:ext>
              </a:extLst>
            </p:cNvPr>
            <p:cNvSpPr/>
            <p:nvPr/>
          </p:nvSpPr>
          <p:spPr>
            <a:xfrm>
              <a:off x="2554014" y="2511487"/>
              <a:ext cx="830317" cy="279008"/>
            </a:xfrm>
            <a:prstGeom prst="wedgeRoundRectCallout">
              <a:avLst>
                <a:gd name="adj1" fmla="val 7112"/>
                <a:gd name="adj2" fmla="val 139592"/>
                <a:gd name="adj3" fmla="val 16667"/>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rPr>
                <a:t>Scheme</a:t>
              </a:r>
            </a:p>
          </p:txBody>
        </p:sp>
        <p:sp>
          <p:nvSpPr>
            <p:cNvPr id="10" name="Rounded Rectangular Callout 9">
              <a:extLst>
                <a:ext uri="{FF2B5EF4-FFF2-40B4-BE49-F238E27FC236}">
                  <a16:creationId xmlns:a16="http://schemas.microsoft.com/office/drawing/2014/main" id="{D2B28920-E34C-C6FC-7368-1CF3FBF2B593}"/>
                </a:ext>
              </a:extLst>
            </p:cNvPr>
            <p:cNvSpPr/>
            <p:nvPr/>
          </p:nvSpPr>
          <p:spPr>
            <a:xfrm>
              <a:off x="2911366" y="3618188"/>
              <a:ext cx="1114096" cy="302171"/>
            </a:xfrm>
            <a:prstGeom prst="wedgeRoundRectCallout">
              <a:avLst>
                <a:gd name="adj1" fmla="val 28821"/>
                <a:gd name="adj2" fmla="val -102358"/>
                <a:gd name="adj3" fmla="val 16667"/>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rPr>
                <a:t>Subdomain</a:t>
              </a:r>
            </a:p>
          </p:txBody>
        </p:sp>
        <p:sp>
          <p:nvSpPr>
            <p:cNvPr id="11" name="Rounded Rectangular Callout 10">
              <a:extLst>
                <a:ext uri="{FF2B5EF4-FFF2-40B4-BE49-F238E27FC236}">
                  <a16:creationId xmlns:a16="http://schemas.microsoft.com/office/drawing/2014/main" id="{DEB4467B-DFCA-BB2A-46B9-CE972DEBAB10}"/>
                </a:ext>
              </a:extLst>
            </p:cNvPr>
            <p:cNvSpPr/>
            <p:nvPr/>
          </p:nvSpPr>
          <p:spPr>
            <a:xfrm>
              <a:off x="3620813" y="2507937"/>
              <a:ext cx="1975945" cy="279009"/>
            </a:xfrm>
            <a:prstGeom prst="wedgeRoundRectCallout">
              <a:avLst>
                <a:gd name="adj1" fmla="val -11443"/>
                <a:gd name="adj2" fmla="val 128170"/>
                <a:gd name="adj3" fmla="val 16667"/>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rPr>
                <a:t>Second Level Domain</a:t>
              </a:r>
            </a:p>
          </p:txBody>
        </p:sp>
        <p:sp>
          <p:nvSpPr>
            <p:cNvPr id="12" name="Rounded Rectangular Callout 11">
              <a:extLst>
                <a:ext uri="{FF2B5EF4-FFF2-40B4-BE49-F238E27FC236}">
                  <a16:creationId xmlns:a16="http://schemas.microsoft.com/office/drawing/2014/main" id="{006BCBD2-DBE7-22B6-9F5C-E9C92780DE25}"/>
                </a:ext>
              </a:extLst>
            </p:cNvPr>
            <p:cNvSpPr/>
            <p:nvPr/>
          </p:nvSpPr>
          <p:spPr>
            <a:xfrm>
              <a:off x="4608786" y="3618188"/>
              <a:ext cx="1918138" cy="302171"/>
            </a:xfrm>
            <a:prstGeom prst="wedgeRoundRectCallout">
              <a:avLst>
                <a:gd name="adj1" fmla="val -15846"/>
                <a:gd name="adj2" fmla="val -156034"/>
                <a:gd name="adj3" fmla="val 16667"/>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rPr>
                <a:t>Top Level Domain</a:t>
              </a:r>
            </a:p>
          </p:txBody>
        </p:sp>
        <p:sp>
          <p:nvSpPr>
            <p:cNvPr id="13" name="Rounded Rectangular Callout 12">
              <a:extLst>
                <a:ext uri="{FF2B5EF4-FFF2-40B4-BE49-F238E27FC236}">
                  <a16:creationId xmlns:a16="http://schemas.microsoft.com/office/drawing/2014/main" id="{FBDB2DFD-50E2-0F7F-032F-FB6911571388}"/>
                </a:ext>
              </a:extLst>
            </p:cNvPr>
            <p:cNvSpPr/>
            <p:nvPr/>
          </p:nvSpPr>
          <p:spPr>
            <a:xfrm>
              <a:off x="5833240" y="2507936"/>
              <a:ext cx="1219201" cy="279007"/>
            </a:xfrm>
            <a:prstGeom prst="wedgeRoundRectCallout">
              <a:avLst>
                <a:gd name="adj1" fmla="val -55212"/>
                <a:gd name="adj2" fmla="val 120685"/>
                <a:gd name="adj3" fmla="val 16667"/>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rPr>
                <a:t>Subdirectory</a:t>
              </a:r>
            </a:p>
          </p:txBody>
        </p:sp>
      </p:grpSp>
      <p:sp>
        <p:nvSpPr>
          <p:cNvPr id="14" name="TextBox 13">
            <a:extLst>
              <a:ext uri="{FF2B5EF4-FFF2-40B4-BE49-F238E27FC236}">
                <a16:creationId xmlns:a16="http://schemas.microsoft.com/office/drawing/2014/main" id="{C80A780B-6BE1-B824-14F9-5ED605279986}"/>
              </a:ext>
            </a:extLst>
          </p:cNvPr>
          <p:cNvSpPr txBox="1"/>
          <p:nvPr/>
        </p:nvSpPr>
        <p:spPr>
          <a:xfrm>
            <a:off x="839737" y="4011003"/>
            <a:ext cx="7087581" cy="1169551"/>
          </a:xfrm>
          <a:prstGeom prst="rect">
            <a:avLst/>
          </a:prstGeom>
          <a:noFill/>
        </p:spPr>
        <p:txBody>
          <a:bodyPr wrap="none" rtlCol="0">
            <a:spAutoFit/>
          </a:bodyPr>
          <a:lstStyle/>
          <a:p>
            <a:pPr marL="285750" indent="-285750" algn="just">
              <a:buFont typeface="Arial" panose="020B0604020202020204" pitchFamily="34" charset="0"/>
              <a:buChar char="•"/>
            </a:pPr>
            <a:r>
              <a:rPr lang="en-US" sz="1400" b="1" dirty="0"/>
              <a:t>Scheme:</a:t>
            </a:r>
            <a:r>
              <a:rPr lang="en-US" sz="1400" dirty="0"/>
              <a:t> It is used to specify the protocol used to access this website</a:t>
            </a:r>
          </a:p>
          <a:p>
            <a:pPr marL="285750" indent="-285750" algn="just">
              <a:buFont typeface="Arial" panose="020B0604020202020204" pitchFamily="34" charset="0"/>
              <a:buChar char="•"/>
            </a:pPr>
            <a:r>
              <a:rPr lang="en-US" sz="1400" b="1" dirty="0"/>
              <a:t>Subdomain:</a:t>
            </a:r>
            <a:r>
              <a:rPr lang="en-US" sz="1400" dirty="0"/>
              <a:t> It is used to specify the subpage that is accessed on the website</a:t>
            </a:r>
          </a:p>
          <a:p>
            <a:pPr marL="285750" indent="-285750" algn="just">
              <a:buFont typeface="Arial" panose="020B0604020202020204" pitchFamily="34" charset="0"/>
              <a:buChar char="•"/>
            </a:pPr>
            <a:r>
              <a:rPr lang="en-US" sz="1400" b="1" dirty="0"/>
              <a:t>Second Level Domain:</a:t>
            </a:r>
            <a:r>
              <a:rPr lang="en-US" sz="1400" dirty="0"/>
              <a:t> It is the name of the website</a:t>
            </a:r>
          </a:p>
          <a:p>
            <a:pPr marL="285750" indent="-285750" algn="just">
              <a:buFont typeface="Arial" panose="020B0604020202020204" pitchFamily="34" charset="0"/>
              <a:buChar char="•"/>
            </a:pPr>
            <a:r>
              <a:rPr lang="en-US" sz="1400" b="1" dirty="0"/>
              <a:t>Top Level Domain:</a:t>
            </a:r>
            <a:r>
              <a:rPr lang="en-US" sz="1400" dirty="0"/>
              <a:t> It is used to specify the type of organization registered with this website</a:t>
            </a:r>
          </a:p>
          <a:p>
            <a:pPr marL="285750" indent="-285750" algn="just">
              <a:buFont typeface="Arial" panose="020B0604020202020204" pitchFamily="34" charset="0"/>
              <a:buChar char="•"/>
            </a:pPr>
            <a:r>
              <a:rPr lang="en-US" sz="1400" b="1" dirty="0"/>
              <a:t>Subdirectory:</a:t>
            </a:r>
            <a:r>
              <a:rPr lang="en-US" sz="1400" dirty="0"/>
              <a:t> It is used to specify the section of the website accessed on the website</a:t>
            </a:r>
          </a:p>
        </p:txBody>
      </p:sp>
    </p:spTree>
    <p:extLst>
      <p:ext uri="{BB962C8B-B14F-4D97-AF65-F5344CB8AC3E}">
        <p14:creationId xmlns:p14="http://schemas.microsoft.com/office/powerpoint/2010/main" val="174689528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F6A0F2-94FF-59DE-A32E-901C9BA0F4EB}"/>
              </a:ext>
            </a:extLst>
          </p:cNvPr>
          <p:cNvSpPr txBox="1"/>
          <p:nvPr/>
        </p:nvSpPr>
        <p:spPr>
          <a:xfrm>
            <a:off x="147146" y="136634"/>
            <a:ext cx="3049104" cy="369332"/>
          </a:xfrm>
          <a:prstGeom prst="rect">
            <a:avLst/>
          </a:prstGeom>
          <a:noFill/>
        </p:spPr>
        <p:txBody>
          <a:bodyPr wrap="none" rtlCol="0">
            <a:spAutoFit/>
          </a:bodyPr>
          <a:lstStyle/>
          <a:p>
            <a:r>
              <a:rPr lang="en-US" i="1" dirty="0">
                <a:solidFill>
                  <a:schemeClr val="accent5">
                    <a:lumMod val="50000"/>
                  </a:schemeClr>
                </a:solidFill>
              </a:rPr>
              <a:t>Understanding Existing System</a:t>
            </a:r>
          </a:p>
        </p:txBody>
      </p:sp>
      <p:sp>
        <p:nvSpPr>
          <p:cNvPr id="5" name="TextBox 4">
            <a:extLst>
              <a:ext uri="{FF2B5EF4-FFF2-40B4-BE49-F238E27FC236}">
                <a16:creationId xmlns:a16="http://schemas.microsoft.com/office/drawing/2014/main" id="{98A672C0-AE35-C301-50CE-3A5ACC279D70}"/>
              </a:ext>
            </a:extLst>
          </p:cNvPr>
          <p:cNvSpPr txBox="1"/>
          <p:nvPr/>
        </p:nvSpPr>
        <p:spPr>
          <a:xfrm>
            <a:off x="147146" y="686365"/>
            <a:ext cx="6849036" cy="5262979"/>
          </a:xfrm>
          <a:prstGeom prst="rect">
            <a:avLst/>
          </a:prstGeom>
          <a:noFill/>
        </p:spPr>
        <p:txBody>
          <a:bodyPr wrap="square" rtlCol="0">
            <a:spAutoFit/>
          </a:bodyPr>
          <a:lstStyle/>
          <a:p>
            <a:pPr algn="just"/>
            <a:r>
              <a:rPr lang="en-IN" sz="1400" b="1" dirty="0">
                <a:solidFill>
                  <a:schemeClr val="accent5">
                    <a:lumMod val="50000"/>
                  </a:schemeClr>
                </a:solidFill>
              </a:rPr>
              <a:t>Working of DNS:</a:t>
            </a:r>
          </a:p>
          <a:p>
            <a:pPr algn="just"/>
            <a:r>
              <a:rPr lang="en-IN" sz="1400" dirty="0"/>
              <a:t>In general, there are 4 different types of servers involved in a typical DNS query resolution:</a:t>
            </a:r>
          </a:p>
          <a:p>
            <a:pPr marL="285750" indent="-285750" algn="just">
              <a:buClr>
                <a:schemeClr val="accent5">
                  <a:lumMod val="50000"/>
                </a:schemeClr>
              </a:buClr>
              <a:buFont typeface="Arial" panose="020B0604020202020204" pitchFamily="34" charset="0"/>
              <a:buChar char="•"/>
            </a:pPr>
            <a:r>
              <a:rPr lang="en-IN" sz="1400" b="1" dirty="0"/>
              <a:t>DNS </a:t>
            </a:r>
            <a:r>
              <a:rPr lang="en-IN" sz="1400" b="1" dirty="0" err="1"/>
              <a:t>Recursor</a:t>
            </a:r>
            <a:r>
              <a:rPr lang="en-IN" sz="1400" b="1" dirty="0"/>
              <a:t>:</a:t>
            </a:r>
            <a:r>
              <a:rPr lang="en-IN" sz="1400" dirty="0"/>
              <a:t> This is the DNS server obtained through IP configuration received from a DHCP server or the first point that a end node sends a query to and this server makes the further requests to answer the client’s query.</a:t>
            </a:r>
          </a:p>
          <a:p>
            <a:pPr marL="285750" indent="-285750" algn="just">
              <a:buClr>
                <a:schemeClr val="accent5">
                  <a:lumMod val="50000"/>
                </a:schemeClr>
              </a:buClr>
              <a:buFont typeface="Arial" panose="020B0604020202020204" pitchFamily="34" charset="0"/>
              <a:buChar char="•"/>
            </a:pPr>
            <a:r>
              <a:rPr lang="en-IN" sz="1400" b="1" dirty="0"/>
              <a:t>The Root:</a:t>
            </a:r>
            <a:r>
              <a:rPr lang="en-IN" sz="1400" dirty="0"/>
              <a:t> This the first server that comes up in the domain name resolution process. For the list of top level domains, this server servers as the reference page.</a:t>
            </a:r>
          </a:p>
          <a:p>
            <a:pPr marL="285750" indent="-285750" algn="just">
              <a:buClr>
                <a:schemeClr val="accent5">
                  <a:lumMod val="50000"/>
                </a:schemeClr>
              </a:buClr>
              <a:buFont typeface="Arial" panose="020B0604020202020204" pitchFamily="34" charset="0"/>
              <a:buChar char="•"/>
            </a:pPr>
            <a:r>
              <a:rPr lang="en-IN" sz="1400" b="1" dirty="0"/>
              <a:t>TLD server:</a:t>
            </a:r>
            <a:r>
              <a:rPr lang="en-IN" sz="1400" dirty="0"/>
              <a:t> This server segregates the websites as per the type of organization associated with them. </a:t>
            </a:r>
          </a:p>
          <a:p>
            <a:pPr marL="285750" indent="-285750" algn="just">
              <a:buClr>
                <a:schemeClr val="accent5">
                  <a:lumMod val="50000"/>
                </a:schemeClr>
              </a:buClr>
              <a:buFont typeface="Arial" panose="020B0604020202020204" pitchFamily="34" charset="0"/>
              <a:buChar char="•"/>
            </a:pPr>
            <a:r>
              <a:rPr lang="en-IN" sz="1400" b="1" dirty="0"/>
              <a:t>Authoritative name server:</a:t>
            </a:r>
            <a:r>
              <a:rPr lang="en-IN" sz="1400" dirty="0"/>
              <a:t> This is the last nameserver in the DNS resolution process and it lists all IPs for specific domain names under its network.</a:t>
            </a:r>
          </a:p>
          <a:p>
            <a:pPr algn="just"/>
            <a:endParaRPr lang="en-IN" sz="1400" dirty="0"/>
          </a:p>
          <a:p>
            <a:pPr algn="just"/>
            <a:r>
              <a:rPr lang="en-IN" sz="1400" dirty="0"/>
              <a:t>Suppose a user is trying to access </a:t>
            </a:r>
            <a:r>
              <a:rPr lang="en-IN" sz="1400" dirty="0" err="1"/>
              <a:t>Wikipedia.org</a:t>
            </a:r>
            <a:r>
              <a:rPr lang="en-IN" sz="1400" dirty="0"/>
              <a:t> using a web browser. The following steps take place when this website is accessed:</a:t>
            </a:r>
          </a:p>
          <a:p>
            <a:pPr marL="285750" indent="-285750" algn="just">
              <a:buClr>
                <a:schemeClr val="accent5">
                  <a:lumMod val="50000"/>
                </a:schemeClr>
              </a:buClr>
              <a:buFont typeface="Arial" panose="020B0604020202020204" pitchFamily="34" charset="0"/>
              <a:buChar char="•"/>
            </a:pPr>
            <a:r>
              <a:rPr lang="en-IN" sz="1400" dirty="0"/>
              <a:t>The OS in the computer searches for local cache initially to check if an entry exists for </a:t>
            </a:r>
            <a:r>
              <a:rPr lang="en-IN" sz="1400" dirty="0" err="1"/>
              <a:t>Wikipedia.org</a:t>
            </a:r>
            <a:r>
              <a:rPr lang="en-IN" sz="1400" dirty="0"/>
              <a:t>. </a:t>
            </a:r>
          </a:p>
          <a:p>
            <a:pPr marL="285750" indent="-285750" algn="just">
              <a:buClr>
                <a:schemeClr val="accent5">
                  <a:lumMod val="50000"/>
                </a:schemeClr>
              </a:buClr>
              <a:buFont typeface="Arial" panose="020B0604020202020204" pitchFamily="34" charset="0"/>
              <a:buChar char="•"/>
            </a:pPr>
            <a:r>
              <a:rPr lang="en-IN" sz="1400" dirty="0"/>
              <a:t>If there is no entry in local cache, it sends a DNS query to configured DNS server. </a:t>
            </a:r>
          </a:p>
          <a:p>
            <a:pPr marL="285750" indent="-285750" algn="just">
              <a:buClr>
                <a:schemeClr val="accent5">
                  <a:lumMod val="50000"/>
                </a:schemeClr>
              </a:buClr>
              <a:buFont typeface="Arial" panose="020B0604020202020204" pitchFamily="34" charset="0"/>
              <a:buChar char="•"/>
            </a:pPr>
            <a:r>
              <a:rPr lang="en-IN" sz="1400" dirty="0"/>
              <a:t>The DNS Server forwards the query to the root which returns the IP of the next TLD server available in org domain. </a:t>
            </a:r>
          </a:p>
          <a:p>
            <a:pPr marL="285750" indent="-285750" algn="just">
              <a:buClr>
                <a:schemeClr val="accent5">
                  <a:lumMod val="50000"/>
                </a:schemeClr>
              </a:buClr>
              <a:buFont typeface="Arial" panose="020B0604020202020204" pitchFamily="34" charset="0"/>
              <a:buChar char="•"/>
            </a:pPr>
            <a:r>
              <a:rPr lang="en-IN" sz="1400" dirty="0"/>
              <a:t>The request is then forwarded to respective TLD server which returns the IP of the domain’s name server. </a:t>
            </a:r>
          </a:p>
          <a:p>
            <a:pPr marL="285750" indent="-285750" algn="just">
              <a:buClr>
                <a:schemeClr val="accent5">
                  <a:lumMod val="50000"/>
                </a:schemeClr>
              </a:buClr>
              <a:buFont typeface="Arial" panose="020B0604020202020204" pitchFamily="34" charset="0"/>
              <a:buChar char="•"/>
            </a:pPr>
            <a:r>
              <a:rPr lang="en-IN" sz="1400" dirty="0"/>
              <a:t>Further, the query is forwarded to authoritative domain from TLD’s response which returns the IP address of next available server for </a:t>
            </a:r>
            <a:r>
              <a:rPr lang="en-IN" sz="1400" dirty="0" err="1"/>
              <a:t>Wikipedia.org</a:t>
            </a:r>
            <a:r>
              <a:rPr lang="en-IN" sz="1400" dirty="0"/>
              <a:t>.</a:t>
            </a:r>
          </a:p>
          <a:p>
            <a:pPr marL="285750" indent="-285750" algn="just">
              <a:buFont typeface="Arial" panose="020B0604020202020204" pitchFamily="34" charset="0"/>
              <a:buChar char="•"/>
            </a:pPr>
            <a:endParaRPr lang="en-IN" sz="1400" dirty="0"/>
          </a:p>
        </p:txBody>
      </p:sp>
      <p:sp>
        <p:nvSpPr>
          <p:cNvPr id="16" name="Rounded Rectangle 15">
            <a:extLst>
              <a:ext uri="{FF2B5EF4-FFF2-40B4-BE49-F238E27FC236}">
                <a16:creationId xmlns:a16="http://schemas.microsoft.com/office/drawing/2014/main" id="{674197A8-6D1B-791E-6DF3-0F9D00CB24EC}"/>
              </a:ext>
            </a:extLst>
          </p:cNvPr>
          <p:cNvSpPr/>
          <p:nvPr/>
        </p:nvSpPr>
        <p:spPr>
          <a:xfrm>
            <a:off x="8832833" y="1993853"/>
            <a:ext cx="1220591" cy="1077921"/>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OS Cache</a:t>
            </a:r>
          </a:p>
        </p:txBody>
      </p:sp>
      <p:sp>
        <p:nvSpPr>
          <p:cNvPr id="17" name="Rounded Rectangle 16">
            <a:extLst>
              <a:ext uri="{FF2B5EF4-FFF2-40B4-BE49-F238E27FC236}">
                <a16:creationId xmlns:a16="http://schemas.microsoft.com/office/drawing/2014/main" id="{ABA5BDA2-2A86-808D-9DC2-89E0B522CFBC}"/>
              </a:ext>
            </a:extLst>
          </p:cNvPr>
          <p:cNvSpPr/>
          <p:nvPr/>
        </p:nvSpPr>
        <p:spPr>
          <a:xfrm>
            <a:off x="8901644" y="3481741"/>
            <a:ext cx="1082973" cy="1077919"/>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DNS </a:t>
            </a:r>
            <a:r>
              <a:rPr lang="en-US" sz="1400" dirty="0" err="1"/>
              <a:t>Recursor</a:t>
            </a:r>
            <a:endParaRPr lang="en-US" sz="1400" dirty="0"/>
          </a:p>
        </p:txBody>
      </p:sp>
      <p:sp>
        <p:nvSpPr>
          <p:cNvPr id="18" name="Rounded Rectangle 17">
            <a:extLst>
              <a:ext uri="{FF2B5EF4-FFF2-40B4-BE49-F238E27FC236}">
                <a16:creationId xmlns:a16="http://schemas.microsoft.com/office/drawing/2014/main" id="{34304B0D-A5A6-6EF3-BE8D-D07945E27342}"/>
              </a:ext>
            </a:extLst>
          </p:cNvPr>
          <p:cNvSpPr/>
          <p:nvPr/>
        </p:nvSpPr>
        <p:spPr>
          <a:xfrm>
            <a:off x="7497193" y="5230066"/>
            <a:ext cx="1082973" cy="1077921"/>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The Root</a:t>
            </a:r>
          </a:p>
        </p:txBody>
      </p:sp>
      <p:sp>
        <p:nvSpPr>
          <p:cNvPr id="19" name="Rounded Rectangle 18">
            <a:extLst>
              <a:ext uri="{FF2B5EF4-FFF2-40B4-BE49-F238E27FC236}">
                <a16:creationId xmlns:a16="http://schemas.microsoft.com/office/drawing/2014/main" id="{54D499DF-D8A5-5EAF-42FD-CC66D51B4AA9}"/>
              </a:ext>
            </a:extLst>
          </p:cNvPr>
          <p:cNvSpPr/>
          <p:nvPr/>
        </p:nvSpPr>
        <p:spPr>
          <a:xfrm>
            <a:off x="8942125" y="5230066"/>
            <a:ext cx="1002012" cy="1077921"/>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TLD Server</a:t>
            </a:r>
          </a:p>
        </p:txBody>
      </p:sp>
      <p:sp>
        <p:nvSpPr>
          <p:cNvPr id="22" name="Rounded Rectangle 21">
            <a:extLst>
              <a:ext uri="{FF2B5EF4-FFF2-40B4-BE49-F238E27FC236}">
                <a16:creationId xmlns:a16="http://schemas.microsoft.com/office/drawing/2014/main" id="{F2928805-EAF1-3740-3EFC-B976DD6A5415}"/>
              </a:ext>
            </a:extLst>
          </p:cNvPr>
          <p:cNvSpPr/>
          <p:nvPr/>
        </p:nvSpPr>
        <p:spPr>
          <a:xfrm>
            <a:off x="10306096" y="5311675"/>
            <a:ext cx="1256135" cy="914702"/>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Authoritative Name Server</a:t>
            </a:r>
          </a:p>
        </p:txBody>
      </p:sp>
      <p:cxnSp>
        <p:nvCxnSpPr>
          <p:cNvPr id="3" name="Straight Arrow Connector 2">
            <a:extLst>
              <a:ext uri="{FF2B5EF4-FFF2-40B4-BE49-F238E27FC236}">
                <a16:creationId xmlns:a16="http://schemas.microsoft.com/office/drawing/2014/main" id="{18FCCCD5-AA7B-F6B6-3E68-E58213D8A22F}"/>
              </a:ext>
            </a:extLst>
          </p:cNvPr>
          <p:cNvCxnSpPr>
            <a:cxnSpLocks/>
            <a:stCxn id="16" idx="2"/>
            <a:endCxn id="17" idx="0"/>
          </p:cNvCxnSpPr>
          <p:nvPr/>
        </p:nvCxnSpPr>
        <p:spPr>
          <a:xfrm>
            <a:off x="9443129" y="3071774"/>
            <a:ext cx="2" cy="409967"/>
          </a:xfrm>
          <a:prstGeom prst="straightConnector1">
            <a:avLst/>
          </a:prstGeom>
          <a:ln w="12700">
            <a:solidFill>
              <a:schemeClr val="bg1">
                <a:lumMod val="6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914516B-B315-3B40-2BB9-D8D02C985F82}"/>
              </a:ext>
            </a:extLst>
          </p:cNvPr>
          <p:cNvCxnSpPr>
            <a:cxnSpLocks/>
            <a:stCxn id="17" idx="2"/>
            <a:endCxn id="18" idx="0"/>
          </p:cNvCxnSpPr>
          <p:nvPr/>
        </p:nvCxnSpPr>
        <p:spPr>
          <a:xfrm flipH="1">
            <a:off x="8038680" y="4559660"/>
            <a:ext cx="1404451" cy="670406"/>
          </a:xfrm>
          <a:prstGeom prst="straightConnector1">
            <a:avLst/>
          </a:prstGeom>
          <a:ln w="12700">
            <a:solidFill>
              <a:schemeClr val="bg1">
                <a:lumMod val="6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EBFFF65-B656-F9D4-FD50-AD854039A8A6}"/>
              </a:ext>
            </a:extLst>
          </p:cNvPr>
          <p:cNvCxnSpPr>
            <a:cxnSpLocks/>
            <a:stCxn id="17" idx="2"/>
            <a:endCxn id="19" idx="0"/>
          </p:cNvCxnSpPr>
          <p:nvPr/>
        </p:nvCxnSpPr>
        <p:spPr>
          <a:xfrm>
            <a:off x="9443131" y="4559660"/>
            <a:ext cx="0" cy="670406"/>
          </a:xfrm>
          <a:prstGeom prst="straightConnector1">
            <a:avLst/>
          </a:prstGeom>
          <a:ln w="12700">
            <a:solidFill>
              <a:schemeClr val="bg1">
                <a:lumMod val="6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A4600B3-CA99-6152-E5D2-54B1CE7E0175}"/>
              </a:ext>
            </a:extLst>
          </p:cNvPr>
          <p:cNvCxnSpPr>
            <a:cxnSpLocks/>
            <a:stCxn id="17" idx="2"/>
            <a:endCxn id="22" idx="0"/>
          </p:cNvCxnSpPr>
          <p:nvPr/>
        </p:nvCxnSpPr>
        <p:spPr>
          <a:xfrm>
            <a:off x="9443131" y="4559660"/>
            <a:ext cx="1491033" cy="752015"/>
          </a:xfrm>
          <a:prstGeom prst="straightConnector1">
            <a:avLst/>
          </a:prstGeom>
          <a:ln w="12700">
            <a:solidFill>
              <a:schemeClr val="bg1">
                <a:lumMod val="6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3">
            <a:extLst>
              <a:ext uri="{FF2B5EF4-FFF2-40B4-BE49-F238E27FC236}">
                <a16:creationId xmlns:a16="http://schemas.microsoft.com/office/drawing/2014/main" id="{2F219862-FBE9-AF08-5107-B54EAADA588E}"/>
              </a:ext>
            </a:extLst>
          </p:cNvPr>
          <p:cNvSpPr/>
          <p:nvPr/>
        </p:nvSpPr>
        <p:spPr>
          <a:xfrm>
            <a:off x="8832834" y="505966"/>
            <a:ext cx="1220591" cy="1077921"/>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End-user</a:t>
            </a:r>
          </a:p>
        </p:txBody>
      </p:sp>
      <p:cxnSp>
        <p:nvCxnSpPr>
          <p:cNvPr id="45" name="Straight Arrow Connector 44">
            <a:extLst>
              <a:ext uri="{FF2B5EF4-FFF2-40B4-BE49-F238E27FC236}">
                <a16:creationId xmlns:a16="http://schemas.microsoft.com/office/drawing/2014/main" id="{5BD1AA9B-4AD3-ED2D-3FBC-9B9E14D6D047}"/>
              </a:ext>
            </a:extLst>
          </p:cNvPr>
          <p:cNvCxnSpPr>
            <a:cxnSpLocks/>
            <a:stCxn id="44" idx="2"/>
            <a:endCxn id="16" idx="0"/>
          </p:cNvCxnSpPr>
          <p:nvPr/>
        </p:nvCxnSpPr>
        <p:spPr>
          <a:xfrm flipH="1">
            <a:off x="9443129" y="1583887"/>
            <a:ext cx="1" cy="409966"/>
          </a:xfrm>
          <a:prstGeom prst="straightConnector1">
            <a:avLst/>
          </a:prstGeom>
          <a:ln w="12700">
            <a:solidFill>
              <a:schemeClr val="bg1">
                <a:lumMod val="6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640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F6A0F2-94FF-59DE-A32E-901C9BA0F4EB}"/>
              </a:ext>
            </a:extLst>
          </p:cNvPr>
          <p:cNvSpPr txBox="1"/>
          <p:nvPr/>
        </p:nvSpPr>
        <p:spPr>
          <a:xfrm>
            <a:off x="147146" y="136634"/>
            <a:ext cx="2537874" cy="615553"/>
          </a:xfrm>
          <a:prstGeom prst="rect">
            <a:avLst/>
          </a:prstGeom>
          <a:noFill/>
        </p:spPr>
        <p:txBody>
          <a:bodyPr wrap="none" rtlCol="0">
            <a:spAutoFit/>
          </a:bodyPr>
          <a:lstStyle/>
          <a:p>
            <a:pPr marL="342900" indent="-342900">
              <a:buAutoNum type="arabicPeriod"/>
            </a:pPr>
            <a:r>
              <a:rPr lang="en-US" sz="1700" i="1" dirty="0">
                <a:solidFill>
                  <a:schemeClr val="accent5">
                    <a:lumMod val="50000"/>
                  </a:schemeClr>
                </a:solidFill>
              </a:rPr>
              <a:t>Problem Description</a:t>
            </a:r>
          </a:p>
          <a:p>
            <a:pPr marL="342900" indent="-342900">
              <a:buAutoNum type="arabicPeriod"/>
            </a:pPr>
            <a:r>
              <a:rPr lang="en-US" sz="1700" i="1" dirty="0">
                <a:solidFill>
                  <a:schemeClr val="accent5">
                    <a:lumMod val="50000"/>
                  </a:schemeClr>
                </a:solidFill>
              </a:rPr>
              <a:t>Who has the Problem?</a:t>
            </a:r>
          </a:p>
        </p:txBody>
      </p:sp>
      <p:sp>
        <p:nvSpPr>
          <p:cNvPr id="2" name="TextBox 1">
            <a:extLst>
              <a:ext uri="{FF2B5EF4-FFF2-40B4-BE49-F238E27FC236}">
                <a16:creationId xmlns:a16="http://schemas.microsoft.com/office/drawing/2014/main" id="{812D5FCA-BB68-5EE0-B7F5-3ACA1E3BAA0A}"/>
              </a:ext>
            </a:extLst>
          </p:cNvPr>
          <p:cNvSpPr txBox="1"/>
          <p:nvPr/>
        </p:nvSpPr>
        <p:spPr>
          <a:xfrm>
            <a:off x="66678" y="782965"/>
            <a:ext cx="11674217" cy="523220"/>
          </a:xfrm>
          <a:prstGeom prst="rect">
            <a:avLst/>
          </a:prstGeom>
          <a:noFill/>
        </p:spPr>
        <p:txBody>
          <a:bodyPr wrap="square" rtlCol="0">
            <a:spAutoFit/>
          </a:bodyPr>
          <a:lstStyle/>
          <a:p>
            <a:pPr algn="just"/>
            <a:r>
              <a:rPr lang="en-US" sz="1400" dirty="0"/>
              <a:t>Almost all the traffic in internet uses DNS and as a result of its ubiquitous nature, it is vulnerable to many security attacks that are devastating to the economy. </a:t>
            </a:r>
            <a:r>
              <a:rPr lang="en-US" sz="1400" b="1" dirty="0"/>
              <a:t>Every user that uses DNS are vulnerable to these security issues. </a:t>
            </a:r>
            <a:r>
              <a:rPr lang="en-US" sz="1400" dirty="0"/>
              <a:t>Most common issues in DNS are tabulated below:</a:t>
            </a:r>
          </a:p>
        </p:txBody>
      </p:sp>
      <p:graphicFrame>
        <p:nvGraphicFramePr>
          <p:cNvPr id="6" name="Table 6">
            <a:extLst>
              <a:ext uri="{FF2B5EF4-FFF2-40B4-BE49-F238E27FC236}">
                <a16:creationId xmlns:a16="http://schemas.microsoft.com/office/drawing/2014/main" id="{962954B7-EF03-0268-D71D-1DF76BD4A2D5}"/>
              </a:ext>
            </a:extLst>
          </p:cNvPr>
          <p:cNvGraphicFramePr>
            <a:graphicFrameLocks noGrp="1"/>
          </p:cNvGraphicFramePr>
          <p:nvPr>
            <p:extLst>
              <p:ext uri="{D42A27DB-BD31-4B8C-83A1-F6EECF244321}">
                <p14:modId xmlns:p14="http://schemas.microsoft.com/office/powerpoint/2010/main" val="48070077"/>
              </p:ext>
            </p:extLst>
          </p:nvPr>
        </p:nvGraphicFramePr>
        <p:xfrm>
          <a:off x="147145" y="1429297"/>
          <a:ext cx="11879043" cy="4419329"/>
        </p:xfrm>
        <a:graphic>
          <a:graphicData uri="http://schemas.openxmlformats.org/drawingml/2006/table">
            <a:tbl>
              <a:tblPr firstRow="1" bandRow="1">
                <a:tableStyleId>{073A0DAA-6AF3-43AB-8588-CEC1D06C72B9}</a:tableStyleId>
              </a:tblPr>
              <a:tblGrid>
                <a:gridCol w="1764759">
                  <a:extLst>
                    <a:ext uri="{9D8B030D-6E8A-4147-A177-3AD203B41FA5}">
                      <a16:colId xmlns:a16="http://schemas.microsoft.com/office/drawing/2014/main" val="3540884785"/>
                    </a:ext>
                  </a:extLst>
                </a:gridCol>
                <a:gridCol w="10114284">
                  <a:extLst>
                    <a:ext uri="{9D8B030D-6E8A-4147-A177-3AD203B41FA5}">
                      <a16:colId xmlns:a16="http://schemas.microsoft.com/office/drawing/2014/main" val="3712935917"/>
                    </a:ext>
                  </a:extLst>
                </a:gridCol>
              </a:tblGrid>
              <a:tr h="321178">
                <a:tc>
                  <a:txBody>
                    <a:bodyPr/>
                    <a:lstStyle/>
                    <a:p>
                      <a:pPr algn="ctr"/>
                      <a:r>
                        <a:rPr lang="en-US" sz="1400" b="0" dirty="0"/>
                        <a:t>Attack</a:t>
                      </a:r>
                    </a:p>
                  </a:txBody>
                  <a:tcPr/>
                </a:tc>
                <a:tc>
                  <a:txBody>
                    <a:bodyPr/>
                    <a:lstStyle/>
                    <a:p>
                      <a:pPr algn="ctr"/>
                      <a:r>
                        <a:rPr lang="en-US" sz="1400" b="0" dirty="0"/>
                        <a:t>Explanation</a:t>
                      </a:r>
                    </a:p>
                  </a:txBody>
                  <a:tcPr/>
                </a:tc>
                <a:extLst>
                  <a:ext uri="{0D108BD9-81ED-4DB2-BD59-A6C34878D82A}">
                    <a16:rowId xmlns:a16="http://schemas.microsoft.com/office/drawing/2014/main" val="3687972957"/>
                  </a:ext>
                </a:extLst>
              </a:tr>
              <a:tr h="496366">
                <a:tc>
                  <a:txBody>
                    <a:bodyPr/>
                    <a:lstStyle/>
                    <a:p>
                      <a:pPr algn="ctr"/>
                      <a:r>
                        <a:rPr lang="en-US" sz="1400" dirty="0">
                          <a:solidFill>
                            <a:schemeClr val="accent5">
                              <a:lumMod val="50000"/>
                            </a:schemeClr>
                          </a:solidFill>
                        </a:rPr>
                        <a:t>DNS Cache Poisoning</a:t>
                      </a:r>
                    </a:p>
                  </a:txBody>
                  <a:tcPr>
                    <a:solidFill>
                      <a:schemeClr val="bg1"/>
                    </a:solidFill>
                  </a:tcPr>
                </a:tc>
                <a:tc>
                  <a:txBody>
                    <a:bodyPr/>
                    <a:lstStyle/>
                    <a:p>
                      <a:pPr algn="just"/>
                      <a:r>
                        <a:rPr lang="en-US" sz="1400" dirty="0"/>
                        <a:t>It involves attacker tampering with DNS </a:t>
                      </a:r>
                      <a:r>
                        <a:rPr lang="en-US" sz="1400" dirty="0" err="1"/>
                        <a:t>Recursor’s</a:t>
                      </a:r>
                      <a:r>
                        <a:rPr lang="en-US" sz="1400" dirty="0"/>
                        <a:t> cache (“Poisoning”) by making domain names get resolved to malicious IPs.</a:t>
                      </a:r>
                    </a:p>
                  </a:txBody>
                  <a:tcPr>
                    <a:solidFill>
                      <a:schemeClr val="bg1"/>
                    </a:solidFill>
                  </a:tcPr>
                </a:tc>
                <a:extLst>
                  <a:ext uri="{0D108BD9-81ED-4DB2-BD59-A6C34878D82A}">
                    <a16:rowId xmlns:a16="http://schemas.microsoft.com/office/drawing/2014/main" val="2882328194"/>
                  </a:ext>
                </a:extLst>
              </a:tr>
              <a:tr h="496366">
                <a:tc>
                  <a:txBody>
                    <a:bodyPr/>
                    <a:lstStyle/>
                    <a:p>
                      <a:pPr algn="ctr"/>
                      <a:r>
                        <a:rPr lang="en-US" sz="1400" dirty="0">
                          <a:solidFill>
                            <a:schemeClr val="accent5">
                              <a:lumMod val="50000"/>
                            </a:schemeClr>
                          </a:solidFill>
                        </a:rPr>
                        <a:t>DNS Hijacking</a:t>
                      </a:r>
                    </a:p>
                  </a:txBody>
                  <a:tcPr>
                    <a:solidFill>
                      <a:schemeClr val="bg1"/>
                    </a:solidFill>
                  </a:tcPr>
                </a:tc>
                <a:tc>
                  <a:txBody>
                    <a:bodyPr/>
                    <a:lstStyle/>
                    <a:p>
                      <a:pPr algn="just"/>
                      <a:r>
                        <a:rPr lang="en-US" sz="1400" dirty="0"/>
                        <a:t>It involves attacker changing routes with in one of the DNS Servers in their flow by redirecting them to a compromised name server (”Hijacked”). The compromised name server outputs incorrect/malicious results to valid queries. </a:t>
                      </a:r>
                    </a:p>
                  </a:txBody>
                  <a:tcPr>
                    <a:solidFill>
                      <a:schemeClr val="bg1"/>
                    </a:solidFill>
                  </a:tcPr>
                </a:tc>
                <a:extLst>
                  <a:ext uri="{0D108BD9-81ED-4DB2-BD59-A6C34878D82A}">
                    <a16:rowId xmlns:a16="http://schemas.microsoft.com/office/drawing/2014/main" val="152595522"/>
                  </a:ext>
                </a:extLst>
              </a:tr>
              <a:tr h="606059">
                <a:tc>
                  <a:txBody>
                    <a:bodyPr/>
                    <a:lstStyle/>
                    <a:p>
                      <a:pPr algn="ctr"/>
                      <a:r>
                        <a:rPr lang="en-US" sz="1400" dirty="0">
                          <a:solidFill>
                            <a:schemeClr val="accent5">
                              <a:lumMod val="50000"/>
                            </a:schemeClr>
                          </a:solidFill>
                        </a:rPr>
                        <a:t>DDoS Attack</a:t>
                      </a:r>
                    </a:p>
                  </a:txBody>
                  <a:tcPr>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t>It involves converting devices used in end-user’s daily life such as routers, access points, smart watches and so on into compromised nodes that start sending DNS queries for random subdomains to a targeted DNS Server, thereby compromising the server.</a:t>
                      </a:r>
                    </a:p>
                  </a:txBody>
                  <a:tcPr>
                    <a:solidFill>
                      <a:schemeClr val="bg1"/>
                    </a:solidFill>
                  </a:tcPr>
                </a:tc>
                <a:extLst>
                  <a:ext uri="{0D108BD9-81ED-4DB2-BD59-A6C34878D82A}">
                    <a16:rowId xmlns:a16="http://schemas.microsoft.com/office/drawing/2014/main" val="1580816356"/>
                  </a:ext>
                </a:extLst>
              </a:tr>
              <a:tr h="496366">
                <a:tc>
                  <a:txBody>
                    <a:bodyPr/>
                    <a:lstStyle/>
                    <a:p>
                      <a:pPr algn="ctr"/>
                      <a:r>
                        <a:rPr lang="en-US" sz="1400" dirty="0">
                          <a:solidFill>
                            <a:schemeClr val="accent5">
                              <a:lumMod val="50000"/>
                            </a:schemeClr>
                          </a:solidFill>
                        </a:rPr>
                        <a:t>DNS Tunnelling</a:t>
                      </a:r>
                    </a:p>
                  </a:txBody>
                  <a:tcPr>
                    <a:solidFill>
                      <a:schemeClr val="bg1"/>
                    </a:solidFill>
                  </a:tcPr>
                </a:tc>
                <a:tc>
                  <a:txBody>
                    <a:bodyPr/>
                    <a:lstStyle/>
                    <a:p>
                      <a:pPr algn="just"/>
                      <a:r>
                        <a:rPr lang="en-US" sz="1400" dirty="0"/>
                        <a:t>In this type of attack, the hacker would add external data to DNS responses that are bypassed by most firewalls in use nowadays. The access to an internal system in the network is obtained in this manner and hence the network becomes compromised.</a:t>
                      </a:r>
                    </a:p>
                  </a:txBody>
                  <a:tcPr>
                    <a:solidFill>
                      <a:schemeClr val="bg1"/>
                    </a:solidFill>
                  </a:tcPr>
                </a:tc>
                <a:extLst>
                  <a:ext uri="{0D108BD9-81ED-4DB2-BD59-A6C34878D82A}">
                    <a16:rowId xmlns:a16="http://schemas.microsoft.com/office/drawing/2014/main" val="513455997"/>
                  </a:ext>
                </a:extLst>
              </a:tr>
              <a:tr h="700752">
                <a:tc>
                  <a:txBody>
                    <a:bodyPr/>
                    <a:lstStyle/>
                    <a:p>
                      <a:pPr algn="ctr"/>
                      <a:r>
                        <a:rPr lang="en-US" sz="1400" dirty="0">
                          <a:solidFill>
                            <a:schemeClr val="accent5">
                              <a:lumMod val="50000"/>
                            </a:schemeClr>
                          </a:solidFill>
                        </a:rPr>
                        <a:t>DNS Amplification</a:t>
                      </a:r>
                    </a:p>
                  </a:txBody>
                  <a:tcPr>
                    <a:solidFill>
                      <a:schemeClr val="bg1"/>
                    </a:solidFill>
                  </a:tcPr>
                </a:tc>
                <a:tc>
                  <a:txBody>
                    <a:bodyPr/>
                    <a:lstStyle/>
                    <a:p>
                      <a:pPr algn="just"/>
                      <a:r>
                        <a:rPr lang="en-US" sz="1400" dirty="0"/>
                        <a:t>In this attack, the hacker programs the endpoint servers in the DNS resolution flow to respond with huge packet sizes by adding details about subdomains, records, server info and so on. As a result, the response from this part of the DNS network becomes really slow or sometimes unresponsive. </a:t>
                      </a:r>
                    </a:p>
                  </a:txBody>
                  <a:tcPr>
                    <a:solidFill>
                      <a:schemeClr val="bg1"/>
                    </a:solidFill>
                  </a:tcPr>
                </a:tc>
                <a:extLst>
                  <a:ext uri="{0D108BD9-81ED-4DB2-BD59-A6C34878D82A}">
                    <a16:rowId xmlns:a16="http://schemas.microsoft.com/office/drawing/2014/main" val="1646802303"/>
                  </a:ext>
                </a:extLst>
              </a:tr>
              <a:tr h="700752">
                <a:tc>
                  <a:txBody>
                    <a:bodyPr/>
                    <a:lstStyle/>
                    <a:p>
                      <a:pPr algn="ctr"/>
                      <a:r>
                        <a:rPr lang="en-US" sz="1400" dirty="0">
                          <a:solidFill>
                            <a:schemeClr val="accent5">
                              <a:lumMod val="50000"/>
                            </a:schemeClr>
                          </a:solidFill>
                        </a:rPr>
                        <a:t>DNS Phantom Attack</a:t>
                      </a:r>
                    </a:p>
                  </a:txBody>
                  <a:tcPr>
                    <a:solidFill>
                      <a:schemeClr val="bg1"/>
                    </a:solidFill>
                  </a:tcPr>
                </a:tc>
                <a:tc>
                  <a:txBody>
                    <a:bodyPr/>
                    <a:lstStyle/>
                    <a:p>
                      <a:pPr algn="just"/>
                      <a:r>
                        <a:rPr lang="en-US" sz="1400" dirty="0"/>
                        <a:t>It involves  the attacker configuring several dummy DNS servers that accept DNS queries, but do not respond back or respond very slowly. When several queries are rejected, this DNS </a:t>
                      </a:r>
                      <a:r>
                        <a:rPr lang="en-US" sz="1400" dirty="0" err="1"/>
                        <a:t>recursor</a:t>
                      </a:r>
                      <a:r>
                        <a:rPr lang="en-US" sz="1400" dirty="0"/>
                        <a:t> server would be avoided in next load balance selection. As a result, the performance of the network is reduced gradually. </a:t>
                      </a:r>
                    </a:p>
                  </a:txBody>
                  <a:tcPr>
                    <a:solidFill>
                      <a:schemeClr val="bg1"/>
                    </a:solidFill>
                  </a:tcPr>
                </a:tc>
                <a:extLst>
                  <a:ext uri="{0D108BD9-81ED-4DB2-BD59-A6C34878D82A}">
                    <a16:rowId xmlns:a16="http://schemas.microsoft.com/office/drawing/2014/main" val="2067318620"/>
                  </a:ext>
                </a:extLst>
              </a:tr>
              <a:tr h="496366">
                <a:tc>
                  <a:txBody>
                    <a:bodyPr/>
                    <a:lstStyle/>
                    <a:p>
                      <a:pPr algn="ctr"/>
                      <a:r>
                        <a:rPr lang="en-US" sz="1400" dirty="0">
                          <a:solidFill>
                            <a:schemeClr val="accent5">
                              <a:lumMod val="50000"/>
                            </a:schemeClr>
                          </a:solidFill>
                        </a:rPr>
                        <a:t>Confidentiality Issues</a:t>
                      </a:r>
                    </a:p>
                  </a:txBody>
                  <a:tcPr>
                    <a:solidFill>
                      <a:schemeClr val="bg1"/>
                    </a:solidFill>
                  </a:tcPr>
                </a:tc>
                <a:tc>
                  <a:txBody>
                    <a:bodyPr/>
                    <a:lstStyle/>
                    <a:p>
                      <a:pPr algn="just"/>
                      <a:r>
                        <a:rPr lang="en-US" sz="1400" dirty="0" err="1"/>
                        <a:t>Typosquatting</a:t>
                      </a:r>
                      <a:r>
                        <a:rPr lang="en-US" sz="1400" dirty="0"/>
                        <a:t>, Registrar Hijacking are some of the common issues with the current DNS systems in view of confidentiality.</a:t>
                      </a:r>
                    </a:p>
                  </a:txBody>
                  <a:tcPr>
                    <a:solidFill>
                      <a:schemeClr val="bg1"/>
                    </a:solidFill>
                  </a:tcPr>
                </a:tc>
                <a:extLst>
                  <a:ext uri="{0D108BD9-81ED-4DB2-BD59-A6C34878D82A}">
                    <a16:rowId xmlns:a16="http://schemas.microsoft.com/office/drawing/2014/main" val="46427672"/>
                  </a:ext>
                </a:extLst>
              </a:tr>
            </a:tbl>
          </a:graphicData>
        </a:graphic>
      </p:graphicFrame>
    </p:spTree>
    <p:extLst>
      <p:ext uri="{BB962C8B-B14F-4D97-AF65-F5344CB8AC3E}">
        <p14:creationId xmlns:p14="http://schemas.microsoft.com/office/powerpoint/2010/main" val="3026974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F6A0F2-94FF-59DE-A32E-901C9BA0F4EB}"/>
              </a:ext>
            </a:extLst>
          </p:cNvPr>
          <p:cNvSpPr txBox="1"/>
          <p:nvPr/>
        </p:nvSpPr>
        <p:spPr>
          <a:xfrm>
            <a:off x="147146" y="136634"/>
            <a:ext cx="4588307" cy="353943"/>
          </a:xfrm>
          <a:prstGeom prst="rect">
            <a:avLst/>
          </a:prstGeom>
          <a:noFill/>
        </p:spPr>
        <p:txBody>
          <a:bodyPr wrap="none" rtlCol="0">
            <a:spAutoFit/>
          </a:bodyPr>
          <a:lstStyle/>
          <a:p>
            <a:r>
              <a:rPr lang="en-US" sz="1700" i="1" dirty="0">
                <a:solidFill>
                  <a:schemeClr val="accent5">
                    <a:lumMod val="50000"/>
                  </a:schemeClr>
                </a:solidFill>
              </a:rPr>
              <a:t>3. What are they doing currently for the problem?</a:t>
            </a:r>
          </a:p>
        </p:txBody>
      </p:sp>
      <p:graphicFrame>
        <p:nvGraphicFramePr>
          <p:cNvPr id="6" name="Table 6">
            <a:extLst>
              <a:ext uri="{FF2B5EF4-FFF2-40B4-BE49-F238E27FC236}">
                <a16:creationId xmlns:a16="http://schemas.microsoft.com/office/drawing/2014/main" id="{140185A3-703D-6D82-7B27-E53343464C37}"/>
              </a:ext>
            </a:extLst>
          </p:cNvPr>
          <p:cNvGraphicFramePr>
            <a:graphicFrameLocks noGrp="1"/>
          </p:cNvGraphicFramePr>
          <p:nvPr>
            <p:extLst>
              <p:ext uri="{D42A27DB-BD31-4B8C-83A1-F6EECF244321}">
                <p14:modId xmlns:p14="http://schemas.microsoft.com/office/powerpoint/2010/main" val="2408328153"/>
              </p:ext>
            </p:extLst>
          </p:nvPr>
        </p:nvGraphicFramePr>
        <p:xfrm>
          <a:off x="147146" y="726168"/>
          <a:ext cx="11879043" cy="4232469"/>
        </p:xfrm>
        <a:graphic>
          <a:graphicData uri="http://schemas.openxmlformats.org/drawingml/2006/table">
            <a:tbl>
              <a:tblPr firstRow="1" bandRow="1">
                <a:tableStyleId>{073A0DAA-6AF3-43AB-8588-CEC1D06C72B9}</a:tableStyleId>
              </a:tblPr>
              <a:tblGrid>
                <a:gridCol w="1764759">
                  <a:extLst>
                    <a:ext uri="{9D8B030D-6E8A-4147-A177-3AD203B41FA5}">
                      <a16:colId xmlns:a16="http://schemas.microsoft.com/office/drawing/2014/main" val="3540884785"/>
                    </a:ext>
                  </a:extLst>
                </a:gridCol>
                <a:gridCol w="10114284">
                  <a:extLst>
                    <a:ext uri="{9D8B030D-6E8A-4147-A177-3AD203B41FA5}">
                      <a16:colId xmlns:a16="http://schemas.microsoft.com/office/drawing/2014/main" val="3712935917"/>
                    </a:ext>
                  </a:extLst>
                </a:gridCol>
              </a:tblGrid>
              <a:tr h="321178">
                <a:tc>
                  <a:txBody>
                    <a:bodyPr/>
                    <a:lstStyle/>
                    <a:p>
                      <a:pPr algn="ctr"/>
                      <a:r>
                        <a:rPr lang="en-US" sz="1400" b="0" dirty="0"/>
                        <a:t>Attack</a:t>
                      </a:r>
                    </a:p>
                  </a:txBody>
                  <a:tcPr/>
                </a:tc>
                <a:tc>
                  <a:txBody>
                    <a:bodyPr/>
                    <a:lstStyle/>
                    <a:p>
                      <a:pPr algn="ctr"/>
                      <a:r>
                        <a:rPr lang="en-US" sz="1400" b="0" dirty="0"/>
                        <a:t>Current Solution</a:t>
                      </a:r>
                    </a:p>
                  </a:txBody>
                  <a:tcPr/>
                </a:tc>
                <a:extLst>
                  <a:ext uri="{0D108BD9-81ED-4DB2-BD59-A6C34878D82A}">
                    <a16:rowId xmlns:a16="http://schemas.microsoft.com/office/drawing/2014/main" val="3687972957"/>
                  </a:ext>
                </a:extLst>
              </a:tr>
              <a:tr h="496366">
                <a:tc>
                  <a:txBody>
                    <a:bodyPr/>
                    <a:lstStyle/>
                    <a:p>
                      <a:pPr algn="ctr"/>
                      <a:r>
                        <a:rPr lang="en-US" sz="1400" dirty="0">
                          <a:solidFill>
                            <a:schemeClr val="accent5">
                              <a:lumMod val="50000"/>
                            </a:schemeClr>
                          </a:solidFill>
                        </a:rPr>
                        <a:t>DNS Cache Poisoning</a:t>
                      </a:r>
                    </a:p>
                  </a:txBody>
                  <a:tcPr>
                    <a:solidFill>
                      <a:schemeClr val="bg1"/>
                    </a:solidFill>
                  </a:tcPr>
                </a:tc>
                <a:tc>
                  <a:txBody>
                    <a:bodyPr/>
                    <a:lstStyle/>
                    <a:p>
                      <a:pPr algn="just"/>
                      <a:r>
                        <a:rPr lang="en-US" sz="1400" dirty="0"/>
                        <a:t>Currently, the end-users rely on ISP’s or the DNS Handler’s IT Team to avoid accommodating recursive DNS queries and to respond to queries with the given information only. </a:t>
                      </a:r>
                    </a:p>
                  </a:txBody>
                  <a:tcPr>
                    <a:solidFill>
                      <a:schemeClr val="bg1"/>
                    </a:solidFill>
                  </a:tcPr>
                </a:tc>
                <a:extLst>
                  <a:ext uri="{0D108BD9-81ED-4DB2-BD59-A6C34878D82A}">
                    <a16:rowId xmlns:a16="http://schemas.microsoft.com/office/drawing/2014/main" val="2882328194"/>
                  </a:ext>
                </a:extLst>
              </a:tr>
              <a:tr h="496366">
                <a:tc>
                  <a:txBody>
                    <a:bodyPr/>
                    <a:lstStyle/>
                    <a:p>
                      <a:pPr algn="ctr"/>
                      <a:r>
                        <a:rPr lang="en-US" sz="1400" dirty="0">
                          <a:solidFill>
                            <a:schemeClr val="accent5">
                              <a:lumMod val="50000"/>
                            </a:schemeClr>
                          </a:solidFill>
                        </a:rPr>
                        <a:t>DNS Hijacking</a:t>
                      </a:r>
                    </a:p>
                  </a:txBody>
                  <a:tcPr>
                    <a:solidFill>
                      <a:schemeClr val="bg1"/>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t>Currently, the enterprises and end-users rely on Service Providers to restrict access to their DNS servers properly and ensure any known bugs are resolved immediately by patching the OS/Firmware running in these DNS servers.</a:t>
                      </a:r>
                    </a:p>
                  </a:txBody>
                  <a:tcPr>
                    <a:solidFill>
                      <a:schemeClr val="bg1"/>
                    </a:solidFill>
                  </a:tcPr>
                </a:tc>
                <a:extLst>
                  <a:ext uri="{0D108BD9-81ED-4DB2-BD59-A6C34878D82A}">
                    <a16:rowId xmlns:a16="http://schemas.microsoft.com/office/drawing/2014/main" val="152595522"/>
                  </a:ext>
                </a:extLst>
              </a:tr>
              <a:tr h="606059">
                <a:tc>
                  <a:txBody>
                    <a:bodyPr/>
                    <a:lstStyle/>
                    <a:p>
                      <a:pPr algn="ctr"/>
                      <a:r>
                        <a:rPr lang="en-US" sz="1400" dirty="0">
                          <a:solidFill>
                            <a:schemeClr val="accent5">
                              <a:lumMod val="50000"/>
                            </a:schemeClr>
                          </a:solidFill>
                        </a:rPr>
                        <a:t>DDoS Attack</a:t>
                      </a:r>
                    </a:p>
                  </a:txBody>
                  <a:tcPr>
                    <a:solidFill>
                      <a:schemeClr val="bg1"/>
                    </a:solidFill>
                  </a:tcPr>
                </a:tc>
                <a:tc>
                  <a:txBody>
                    <a:bodyPr/>
                    <a:lstStyle/>
                    <a:p>
                      <a:pPr algn="just"/>
                      <a:r>
                        <a:rPr lang="en-US" sz="1400" dirty="0"/>
                        <a:t>Currently, the end-users rely on ISP’s or the DNS Handler to deploy their DNS Servers in several locations and different networks so that they have the distributed advantage. Further they should make sure the network topologies do no consist of single points of failure.</a:t>
                      </a:r>
                    </a:p>
                  </a:txBody>
                  <a:tcPr>
                    <a:solidFill>
                      <a:schemeClr val="bg1"/>
                    </a:solidFill>
                  </a:tcPr>
                </a:tc>
                <a:extLst>
                  <a:ext uri="{0D108BD9-81ED-4DB2-BD59-A6C34878D82A}">
                    <a16:rowId xmlns:a16="http://schemas.microsoft.com/office/drawing/2014/main" val="1580816356"/>
                  </a:ext>
                </a:extLst>
              </a:tr>
              <a:tr h="496366">
                <a:tc>
                  <a:txBody>
                    <a:bodyPr/>
                    <a:lstStyle/>
                    <a:p>
                      <a:pPr algn="ctr"/>
                      <a:r>
                        <a:rPr lang="en-US" sz="1400" dirty="0">
                          <a:solidFill>
                            <a:schemeClr val="accent5">
                              <a:lumMod val="50000"/>
                            </a:schemeClr>
                          </a:solidFill>
                        </a:rPr>
                        <a:t>DNS Tunnelling</a:t>
                      </a:r>
                    </a:p>
                  </a:txBody>
                  <a:tcPr>
                    <a:solidFill>
                      <a:schemeClr val="bg1"/>
                    </a:solidFill>
                  </a:tcPr>
                </a:tc>
                <a:tc>
                  <a:txBody>
                    <a:bodyPr/>
                    <a:lstStyle/>
                    <a:p>
                      <a:pPr algn="just"/>
                      <a:r>
                        <a:rPr lang="en-US" sz="1400" dirty="0"/>
                        <a:t>Every end-user or enterprise must have a firewall that can perform access management and restrict access based on application rules. This is not feasible for many small end-users, thereby exposing to this critical vulnerability.</a:t>
                      </a:r>
                    </a:p>
                  </a:txBody>
                  <a:tcPr>
                    <a:solidFill>
                      <a:schemeClr val="bg1"/>
                    </a:solidFill>
                  </a:tcPr>
                </a:tc>
                <a:extLst>
                  <a:ext uri="{0D108BD9-81ED-4DB2-BD59-A6C34878D82A}">
                    <a16:rowId xmlns:a16="http://schemas.microsoft.com/office/drawing/2014/main" val="513455997"/>
                  </a:ext>
                </a:extLst>
              </a:tr>
              <a:tr h="700752">
                <a:tc>
                  <a:txBody>
                    <a:bodyPr/>
                    <a:lstStyle/>
                    <a:p>
                      <a:pPr algn="ctr"/>
                      <a:r>
                        <a:rPr lang="en-US" sz="1400" dirty="0">
                          <a:solidFill>
                            <a:schemeClr val="accent5">
                              <a:lumMod val="50000"/>
                            </a:schemeClr>
                          </a:solidFill>
                        </a:rPr>
                        <a:t>DNS Amplification</a:t>
                      </a:r>
                    </a:p>
                  </a:txBody>
                  <a:tcPr>
                    <a:solidFill>
                      <a:schemeClr val="bg1"/>
                    </a:solidFill>
                  </a:tcPr>
                </a:tc>
                <a:tc>
                  <a:txBody>
                    <a:bodyPr/>
                    <a:lstStyle/>
                    <a:p>
                      <a:pPr algn="just"/>
                      <a:r>
                        <a:rPr lang="en-US" sz="1400" dirty="0"/>
                        <a:t>Every end-user or enterprise must have a firewall that can perform source IP verification. Further, the DNS Service providers must reduce recursive queries, even from authorized clients. This is not feasible for many small end-users, thereby exposing to this critical vulnerability.</a:t>
                      </a:r>
                    </a:p>
                  </a:txBody>
                  <a:tcPr>
                    <a:solidFill>
                      <a:schemeClr val="bg1"/>
                    </a:solidFill>
                  </a:tcPr>
                </a:tc>
                <a:extLst>
                  <a:ext uri="{0D108BD9-81ED-4DB2-BD59-A6C34878D82A}">
                    <a16:rowId xmlns:a16="http://schemas.microsoft.com/office/drawing/2014/main" val="1646802303"/>
                  </a:ext>
                </a:extLst>
              </a:tr>
              <a:tr h="522866">
                <a:tc>
                  <a:txBody>
                    <a:bodyPr/>
                    <a:lstStyle/>
                    <a:p>
                      <a:pPr algn="ctr"/>
                      <a:r>
                        <a:rPr lang="en-US" sz="1400" dirty="0">
                          <a:solidFill>
                            <a:schemeClr val="accent5">
                              <a:lumMod val="50000"/>
                            </a:schemeClr>
                          </a:solidFill>
                        </a:rPr>
                        <a:t>DNS Phantom Attack</a:t>
                      </a:r>
                    </a:p>
                  </a:txBody>
                  <a:tcPr>
                    <a:solidFill>
                      <a:schemeClr val="bg1"/>
                    </a:solidFill>
                  </a:tcPr>
                </a:tc>
                <a:tc>
                  <a:txBody>
                    <a:bodyPr/>
                    <a:lstStyle/>
                    <a:p>
                      <a:pPr algn="just"/>
                      <a:r>
                        <a:rPr lang="en-US" sz="1400" dirty="0"/>
                        <a:t>To ensure, this attack doesn’t occur the DNS service providers try to increase the number of recursive DNS servers and minimize the responding to the recursive DNS queries by having firm restrictions in place per querying server.</a:t>
                      </a:r>
                    </a:p>
                  </a:txBody>
                  <a:tcPr>
                    <a:solidFill>
                      <a:schemeClr val="bg1"/>
                    </a:solidFill>
                  </a:tcPr>
                </a:tc>
                <a:extLst>
                  <a:ext uri="{0D108BD9-81ED-4DB2-BD59-A6C34878D82A}">
                    <a16:rowId xmlns:a16="http://schemas.microsoft.com/office/drawing/2014/main" val="2067318620"/>
                  </a:ext>
                </a:extLst>
              </a:tr>
              <a:tr h="496366">
                <a:tc>
                  <a:txBody>
                    <a:bodyPr/>
                    <a:lstStyle/>
                    <a:p>
                      <a:pPr algn="ctr"/>
                      <a:r>
                        <a:rPr lang="en-US" sz="1400" dirty="0">
                          <a:solidFill>
                            <a:schemeClr val="accent5">
                              <a:lumMod val="50000"/>
                            </a:schemeClr>
                          </a:solidFill>
                        </a:rPr>
                        <a:t>Confidentiality Issues</a:t>
                      </a:r>
                    </a:p>
                  </a:txBody>
                  <a:tcPr>
                    <a:solidFill>
                      <a:schemeClr val="bg1"/>
                    </a:solidFill>
                  </a:tcPr>
                </a:tc>
                <a:tc>
                  <a:txBody>
                    <a:bodyPr/>
                    <a:lstStyle/>
                    <a:p>
                      <a:pPr algn="just"/>
                      <a:r>
                        <a:rPr lang="en-US" sz="1400" dirty="0" err="1"/>
                        <a:t>Typosquatting</a:t>
                      </a:r>
                      <a:r>
                        <a:rPr lang="en-US" sz="1400" dirty="0"/>
                        <a:t>, Registrar Hijacking are some of the common issues with the current DNS systems in view of confidentiality.</a:t>
                      </a:r>
                    </a:p>
                  </a:txBody>
                  <a:tcPr>
                    <a:solidFill>
                      <a:schemeClr val="bg1"/>
                    </a:solidFill>
                  </a:tcPr>
                </a:tc>
                <a:extLst>
                  <a:ext uri="{0D108BD9-81ED-4DB2-BD59-A6C34878D82A}">
                    <a16:rowId xmlns:a16="http://schemas.microsoft.com/office/drawing/2014/main" val="46427672"/>
                  </a:ext>
                </a:extLst>
              </a:tr>
            </a:tbl>
          </a:graphicData>
        </a:graphic>
      </p:graphicFrame>
      <p:sp>
        <p:nvSpPr>
          <p:cNvPr id="2" name="TextBox 1">
            <a:extLst>
              <a:ext uri="{FF2B5EF4-FFF2-40B4-BE49-F238E27FC236}">
                <a16:creationId xmlns:a16="http://schemas.microsoft.com/office/drawing/2014/main" id="{77318EC7-FD57-255D-BD55-199D0FE97777}"/>
              </a:ext>
            </a:extLst>
          </p:cNvPr>
          <p:cNvSpPr txBox="1"/>
          <p:nvPr/>
        </p:nvSpPr>
        <p:spPr>
          <a:xfrm>
            <a:off x="147145" y="5194228"/>
            <a:ext cx="11879043" cy="523220"/>
          </a:xfrm>
          <a:prstGeom prst="rect">
            <a:avLst/>
          </a:prstGeom>
          <a:noFill/>
        </p:spPr>
        <p:txBody>
          <a:bodyPr wrap="square" rtlCol="0">
            <a:spAutoFit/>
          </a:bodyPr>
          <a:lstStyle/>
          <a:p>
            <a:pPr algn="just"/>
            <a:r>
              <a:rPr lang="en-US" sz="1400" dirty="0">
                <a:solidFill>
                  <a:schemeClr val="accent5">
                    <a:lumMod val="50000"/>
                  </a:schemeClr>
                </a:solidFill>
              </a:rPr>
              <a:t>As we can see from the above most of the current solutions involve trusting a service provider blindly or purchasing a good firewall which isn’t feasible for everyone.</a:t>
            </a:r>
          </a:p>
        </p:txBody>
      </p:sp>
    </p:spTree>
    <p:extLst>
      <p:ext uri="{BB962C8B-B14F-4D97-AF65-F5344CB8AC3E}">
        <p14:creationId xmlns:p14="http://schemas.microsoft.com/office/powerpoint/2010/main" val="3662317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F6A0F2-94FF-59DE-A32E-901C9BA0F4EB}"/>
              </a:ext>
            </a:extLst>
          </p:cNvPr>
          <p:cNvSpPr txBox="1"/>
          <p:nvPr/>
        </p:nvSpPr>
        <p:spPr>
          <a:xfrm>
            <a:off x="147146" y="136634"/>
            <a:ext cx="3260829" cy="353943"/>
          </a:xfrm>
          <a:prstGeom prst="rect">
            <a:avLst/>
          </a:prstGeom>
          <a:noFill/>
        </p:spPr>
        <p:txBody>
          <a:bodyPr wrap="none" rtlCol="0">
            <a:spAutoFit/>
          </a:bodyPr>
          <a:lstStyle/>
          <a:p>
            <a:r>
              <a:rPr lang="en-US" sz="1700" i="1" dirty="0">
                <a:solidFill>
                  <a:schemeClr val="accent5">
                    <a:lumMod val="50000"/>
                  </a:schemeClr>
                </a:solidFill>
              </a:rPr>
              <a:t>4a. What is the solution proposed?</a:t>
            </a:r>
          </a:p>
        </p:txBody>
      </p:sp>
      <p:sp>
        <p:nvSpPr>
          <p:cNvPr id="6" name="Rounded Rectangle 5">
            <a:extLst>
              <a:ext uri="{FF2B5EF4-FFF2-40B4-BE49-F238E27FC236}">
                <a16:creationId xmlns:a16="http://schemas.microsoft.com/office/drawing/2014/main" id="{7A488911-6A94-26BF-A276-26028E6FBE01}"/>
              </a:ext>
            </a:extLst>
          </p:cNvPr>
          <p:cNvSpPr/>
          <p:nvPr/>
        </p:nvSpPr>
        <p:spPr>
          <a:xfrm>
            <a:off x="2390957" y="2425277"/>
            <a:ext cx="994497" cy="513166"/>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DNS Admin</a:t>
            </a:r>
          </a:p>
        </p:txBody>
      </p:sp>
      <p:sp>
        <p:nvSpPr>
          <p:cNvPr id="7" name="Rounded Rectangle 6">
            <a:extLst>
              <a:ext uri="{FF2B5EF4-FFF2-40B4-BE49-F238E27FC236}">
                <a16:creationId xmlns:a16="http://schemas.microsoft.com/office/drawing/2014/main" id="{7B86C311-51A6-6947-F2DB-F5F067F4FC90}"/>
              </a:ext>
            </a:extLst>
          </p:cNvPr>
          <p:cNvSpPr/>
          <p:nvPr/>
        </p:nvSpPr>
        <p:spPr>
          <a:xfrm>
            <a:off x="2390957" y="4190603"/>
            <a:ext cx="1002499" cy="625411"/>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End-user</a:t>
            </a:r>
          </a:p>
        </p:txBody>
      </p:sp>
      <p:cxnSp>
        <p:nvCxnSpPr>
          <p:cNvPr id="8" name="Straight Arrow Connector 7">
            <a:extLst>
              <a:ext uri="{FF2B5EF4-FFF2-40B4-BE49-F238E27FC236}">
                <a16:creationId xmlns:a16="http://schemas.microsoft.com/office/drawing/2014/main" id="{1242FE1A-3F3B-9C55-5E9A-FCF739D3E013}"/>
              </a:ext>
            </a:extLst>
          </p:cNvPr>
          <p:cNvCxnSpPr>
            <a:cxnSpLocks/>
            <a:stCxn id="6" idx="3"/>
            <a:endCxn id="2" idx="2"/>
          </p:cNvCxnSpPr>
          <p:nvPr/>
        </p:nvCxnSpPr>
        <p:spPr>
          <a:xfrm>
            <a:off x="3385454" y="2681860"/>
            <a:ext cx="1941265" cy="102121"/>
          </a:xfrm>
          <a:prstGeom prst="straightConnector1">
            <a:avLst/>
          </a:prstGeom>
          <a:ln w="12700">
            <a:solidFill>
              <a:schemeClr val="bg1">
                <a:lumMod val="6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 name="Can 1">
            <a:extLst>
              <a:ext uri="{FF2B5EF4-FFF2-40B4-BE49-F238E27FC236}">
                <a16:creationId xmlns:a16="http://schemas.microsoft.com/office/drawing/2014/main" id="{6A324BB1-B403-FF88-F19B-6C74EBBE50AA}"/>
              </a:ext>
            </a:extLst>
          </p:cNvPr>
          <p:cNvSpPr/>
          <p:nvPr/>
        </p:nvSpPr>
        <p:spPr>
          <a:xfrm>
            <a:off x="5326719" y="2219126"/>
            <a:ext cx="1002499" cy="1129709"/>
          </a:xfrm>
          <a:prstGeom prst="can">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Distributed File System</a:t>
            </a:r>
          </a:p>
        </p:txBody>
      </p:sp>
      <p:sp>
        <p:nvSpPr>
          <p:cNvPr id="9" name="TextBox 8">
            <a:extLst>
              <a:ext uri="{FF2B5EF4-FFF2-40B4-BE49-F238E27FC236}">
                <a16:creationId xmlns:a16="http://schemas.microsoft.com/office/drawing/2014/main" id="{0F9660BA-8FBB-D1C9-C727-789DBEE32A42}"/>
              </a:ext>
            </a:extLst>
          </p:cNvPr>
          <p:cNvSpPr txBox="1"/>
          <p:nvPr/>
        </p:nvSpPr>
        <p:spPr>
          <a:xfrm>
            <a:off x="402032" y="644452"/>
            <a:ext cx="7687160" cy="1600438"/>
          </a:xfrm>
          <a:prstGeom prst="rect">
            <a:avLst/>
          </a:prstGeom>
          <a:noFill/>
        </p:spPr>
        <p:txBody>
          <a:bodyPr wrap="square" rtlCol="0">
            <a:spAutoFit/>
          </a:bodyPr>
          <a:lstStyle/>
          <a:p>
            <a:r>
              <a:rPr lang="en-US" sz="1400" dirty="0"/>
              <a:t>Three functions are covered to explain the implementation of DNS using Blockchain:</a:t>
            </a:r>
          </a:p>
          <a:p>
            <a:pPr marL="285750" indent="-285750">
              <a:buClr>
                <a:schemeClr val="accent5">
                  <a:lumMod val="50000"/>
                </a:schemeClr>
              </a:buClr>
              <a:buFont typeface="Arial" panose="020B0604020202020204" pitchFamily="34" charset="0"/>
              <a:buChar char="•"/>
            </a:pPr>
            <a:r>
              <a:rPr lang="en-US" sz="1400" dirty="0"/>
              <a:t>Return IP address for a given domain name</a:t>
            </a:r>
          </a:p>
          <a:p>
            <a:pPr marL="285750" indent="-285750">
              <a:buClr>
                <a:schemeClr val="accent5">
                  <a:lumMod val="50000"/>
                </a:schemeClr>
              </a:buClr>
              <a:buFont typeface="Arial" panose="020B0604020202020204" pitchFamily="34" charset="0"/>
              <a:buChar char="•"/>
            </a:pPr>
            <a:r>
              <a:rPr lang="en-US" sz="1400" dirty="0"/>
              <a:t>Add new domain name entry with its IP address</a:t>
            </a:r>
          </a:p>
          <a:p>
            <a:pPr marL="285750" indent="-285750">
              <a:buClr>
                <a:schemeClr val="accent5">
                  <a:lumMod val="50000"/>
                </a:schemeClr>
              </a:buClr>
              <a:buFont typeface="Arial" panose="020B0604020202020204" pitchFamily="34" charset="0"/>
              <a:buChar char="•"/>
            </a:pPr>
            <a:r>
              <a:rPr lang="en-US" sz="1400" dirty="0"/>
              <a:t>Update DNS parameters such as Validity, IP Address and so on of an entry</a:t>
            </a:r>
          </a:p>
          <a:p>
            <a:pPr>
              <a:buClr>
                <a:schemeClr val="accent5">
                  <a:lumMod val="50000"/>
                </a:schemeClr>
              </a:buClr>
            </a:pPr>
            <a:endParaRPr lang="en-US" sz="1400" dirty="0"/>
          </a:p>
          <a:p>
            <a:pPr>
              <a:buClr>
                <a:schemeClr val="accent5">
                  <a:lumMod val="50000"/>
                </a:schemeClr>
              </a:buClr>
            </a:pPr>
            <a:r>
              <a:rPr lang="en-US" sz="1400" dirty="0"/>
              <a:t>Architecture Diagram:</a:t>
            </a:r>
          </a:p>
          <a:p>
            <a:pPr marL="285750" indent="-285750">
              <a:buFont typeface="Arial" panose="020B0604020202020204" pitchFamily="34" charset="0"/>
              <a:buChar char="•"/>
            </a:pPr>
            <a:endParaRPr lang="en-US" sz="1400" dirty="0"/>
          </a:p>
        </p:txBody>
      </p:sp>
      <p:grpSp>
        <p:nvGrpSpPr>
          <p:cNvPr id="118" name="Group 117">
            <a:extLst>
              <a:ext uri="{FF2B5EF4-FFF2-40B4-BE49-F238E27FC236}">
                <a16:creationId xmlns:a16="http://schemas.microsoft.com/office/drawing/2014/main" id="{1B38E1DF-18E1-BA6E-FFF6-3C04C3860840}"/>
              </a:ext>
            </a:extLst>
          </p:cNvPr>
          <p:cNvGrpSpPr/>
          <p:nvPr/>
        </p:nvGrpSpPr>
        <p:grpSpPr>
          <a:xfrm>
            <a:off x="7434470" y="2060415"/>
            <a:ext cx="2790404" cy="2793695"/>
            <a:chOff x="7500122" y="1637876"/>
            <a:chExt cx="3021036" cy="2939052"/>
          </a:xfrm>
        </p:grpSpPr>
        <p:sp>
          <p:nvSpPr>
            <p:cNvPr id="10" name="Cube 9">
              <a:extLst>
                <a:ext uri="{FF2B5EF4-FFF2-40B4-BE49-F238E27FC236}">
                  <a16:creationId xmlns:a16="http://schemas.microsoft.com/office/drawing/2014/main" id="{E80D60DD-7A62-1E70-988F-803AAAC4A9AE}"/>
                </a:ext>
              </a:extLst>
            </p:cNvPr>
            <p:cNvSpPr/>
            <p:nvPr/>
          </p:nvSpPr>
          <p:spPr>
            <a:xfrm>
              <a:off x="7979091" y="3212230"/>
              <a:ext cx="459735" cy="415004"/>
            </a:xfrm>
            <a:prstGeom prst="cub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be 10">
              <a:extLst>
                <a:ext uri="{FF2B5EF4-FFF2-40B4-BE49-F238E27FC236}">
                  <a16:creationId xmlns:a16="http://schemas.microsoft.com/office/drawing/2014/main" id="{DD5572C3-4006-3A53-09CC-43959FCA41FC}"/>
                </a:ext>
              </a:extLst>
            </p:cNvPr>
            <p:cNvSpPr/>
            <p:nvPr/>
          </p:nvSpPr>
          <p:spPr>
            <a:xfrm>
              <a:off x="8720569" y="2632162"/>
              <a:ext cx="459735" cy="415004"/>
            </a:xfrm>
            <a:prstGeom prst="cub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be 12">
              <a:extLst>
                <a:ext uri="{FF2B5EF4-FFF2-40B4-BE49-F238E27FC236}">
                  <a16:creationId xmlns:a16="http://schemas.microsoft.com/office/drawing/2014/main" id="{D1257AA2-F3C2-F839-1748-B4701FD262D5}"/>
                </a:ext>
              </a:extLst>
            </p:cNvPr>
            <p:cNvSpPr/>
            <p:nvPr/>
          </p:nvSpPr>
          <p:spPr>
            <a:xfrm>
              <a:off x="9516355" y="3224060"/>
              <a:ext cx="459735" cy="415004"/>
            </a:xfrm>
            <a:prstGeom prst="cub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a:extLst>
                <a:ext uri="{FF2B5EF4-FFF2-40B4-BE49-F238E27FC236}">
                  <a16:creationId xmlns:a16="http://schemas.microsoft.com/office/drawing/2014/main" id="{6E45DCF4-9E80-4877-2E02-9C5B669E4BDD}"/>
                </a:ext>
              </a:extLst>
            </p:cNvPr>
            <p:cNvSpPr/>
            <p:nvPr/>
          </p:nvSpPr>
          <p:spPr>
            <a:xfrm>
              <a:off x="8712678" y="1637876"/>
              <a:ext cx="459735" cy="415004"/>
            </a:xfrm>
            <a:prstGeom prst="cub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be 16">
              <a:extLst>
                <a:ext uri="{FF2B5EF4-FFF2-40B4-BE49-F238E27FC236}">
                  <a16:creationId xmlns:a16="http://schemas.microsoft.com/office/drawing/2014/main" id="{833B0157-C903-F4DA-B866-5D0E46E3C1F4}"/>
                </a:ext>
              </a:extLst>
            </p:cNvPr>
            <p:cNvSpPr/>
            <p:nvPr/>
          </p:nvSpPr>
          <p:spPr>
            <a:xfrm>
              <a:off x="8712678" y="3769743"/>
              <a:ext cx="459735" cy="415004"/>
            </a:xfrm>
            <a:prstGeom prst="cub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ube 18">
              <a:extLst>
                <a:ext uri="{FF2B5EF4-FFF2-40B4-BE49-F238E27FC236}">
                  <a16:creationId xmlns:a16="http://schemas.microsoft.com/office/drawing/2014/main" id="{3F141361-6D0D-478A-129B-BCC49D4CC561}"/>
                </a:ext>
              </a:extLst>
            </p:cNvPr>
            <p:cNvSpPr/>
            <p:nvPr/>
          </p:nvSpPr>
          <p:spPr>
            <a:xfrm>
              <a:off x="7979091" y="2035247"/>
              <a:ext cx="459735" cy="415004"/>
            </a:xfrm>
            <a:prstGeom prst="cub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ube 19">
              <a:extLst>
                <a:ext uri="{FF2B5EF4-FFF2-40B4-BE49-F238E27FC236}">
                  <a16:creationId xmlns:a16="http://schemas.microsoft.com/office/drawing/2014/main" id="{37FA199A-C5A3-E9BF-CF42-101B8E440452}"/>
                </a:ext>
              </a:extLst>
            </p:cNvPr>
            <p:cNvSpPr/>
            <p:nvPr/>
          </p:nvSpPr>
          <p:spPr>
            <a:xfrm>
              <a:off x="7500122" y="2589520"/>
              <a:ext cx="459735" cy="415004"/>
            </a:xfrm>
            <a:prstGeom prst="cub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be 24">
              <a:extLst>
                <a:ext uri="{FF2B5EF4-FFF2-40B4-BE49-F238E27FC236}">
                  <a16:creationId xmlns:a16="http://schemas.microsoft.com/office/drawing/2014/main" id="{03D33205-0895-9925-7780-25C7AD06C90C}"/>
                </a:ext>
              </a:extLst>
            </p:cNvPr>
            <p:cNvSpPr/>
            <p:nvPr/>
          </p:nvSpPr>
          <p:spPr>
            <a:xfrm>
              <a:off x="9516355" y="2024722"/>
              <a:ext cx="459735" cy="415004"/>
            </a:xfrm>
            <a:prstGeom prst="cub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ube 25">
              <a:extLst>
                <a:ext uri="{FF2B5EF4-FFF2-40B4-BE49-F238E27FC236}">
                  <a16:creationId xmlns:a16="http://schemas.microsoft.com/office/drawing/2014/main" id="{D3AD0A36-9BFD-FC7D-3BEE-903AEC467736}"/>
                </a:ext>
              </a:extLst>
            </p:cNvPr>
            <p:cNvSpPr/>
            <p:nvPr/>
          </p:nvSpPr>
          <p:spPr>
            <a:xfrm>
              <a:off x="10061423" y="2580287"/>
              <a:ext cx="459735" cy="415004"/>
            </a:xfrm>
            <a:prstGeom prst="cub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039AA5D5-7654-60CA-5249-157F664D2D0A}"/>
                </a:ext>
              </a:extLst>
            </p:cNvPr>
            <p:cNvCxnSpPr>
              <a:cxnSpLocks/>
              <a:stCxn id="11" idx="0"/>
              <a:endCxn id="14" idx="3"/>
            </p:cNvCxnSpPr>
            <p:nvPr/>
          </p:nvCxnSpPr>
          <p:spPr>
            <a:xfrm flipH="1" flipV="1">
              <a:off x="8890670" y="2052880"/>
              <a:ext cx="111642" cy="579282"/>
            </a:xfrm>
            <a:prstGeom prst="line">
              <a:avLst/>
            </a:prstGeom>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7E201C6-1747-EF10-DB18-5BB668CFA0BC}"/>
                </a:ext>
              </a:extLst>
            </p:cNvPr>
            <p:cNvCxnSpPr>
              <a:cxnSpLocks/>
              <a:stCxn id="11" idx="2"/>
              <a:endCxn id="19" idx="3"/>
            </p:cNvCxnSpPr>
            <p:nvPr/>
          </p:nvCxnSpPr>
          <p:spPr>
            <a:xfrm flipH="1" flipV="1">
              <a:off x="8157083" y="2450251"/>
              <a:ext cx="563486" cy="441289"/>
            </a:xfrm>
            <a:prstGeom prst="line">
              <a:avLst/>
            </a:prstGeom>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9013294-F1BC-2A85-DA5B-9F78ACFBA7A8}"/>
                </a:ext>
              </a:extLst>
            </p:cNvPr>
            <p:cNvCxnSpPr>
              <a:cxnSpLocks/>
              <a:stCxn id="11" idx="2"/>
              <a:endCxn id="10" idx="0"/>
            </p:cNvCxnSpPr>
            <p:nvPr/>
          </p:nvCxnSpPr>
          <p:spPr>
            <a:xfrm flipH="1">
              <a:off x="8260834" y="2891540"/>
              <a:ext cx="459735" cy="320690"/>
            </a:xfrm>
            <a:prstGeom prst="line">
              <a:avLst/>
            </a:prstGeom>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F7922B8-6F2B-1630-80BD-00DA9D65F47C}"/>
                </a:ext>
              </a:extLst>
            </p:cNvPr>
            <p:cNvCxnSpPr>
              <a:cxnSpLocks/>
              <a:stCxn id="17" idx="0"/>
              <a:endCxn id="10" idx="5"/>
            </p:cNvCxnSpPr>
            <p:nvPr/>
          </p:nvCxnSpPr>
          <p:spPr>
            <a:xfrm flipH="1" flipV="1">
              <a:off x="8438826" y="3367857"/>
              <a:ext cx="555595" cy="401886"/>
            </a:xfrm>
            <a:prstGeom prst="line">
              <a:avLst/>
            </a:prstGeom>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218F223-5FF4-0B8B-C6D9-321DC68B3CC9}"/>
                </a:ext>
              </a:extLst>
            </p:cNvPr>
            <p:cNvCxnSpPr>
              <a:cxnSpLocks/>
              <a:stCxn id="17" idx="0"/>
              <a:endCxn id="11" idx="3"/>
            </p:cNvCxnSpPr>
            <p:nvPr/>
          </p:nvCxnSpPr>
          <p:spPr>
            <a:xfrm flipH="1" flipV="1">
              <a:off x="8898561" y="3047166"/>
              <a:ext cx="95860" cy="722577"/>
            </a:xfrm>
            <a:prstGeom prst="line">
              <a:avLst/>
            </a:prstGeom>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3D78CA9-5222-3F03-605C-451C6393626D}"/>
                </a:ext>
              </a:extLst>
            </p:cNvPr>
            <p:cNvCxnSpPr>
              <a:cxnSpLocks/>
              <a:stCxn id="11" idx="0"/>
              <a:endCxn id="19" idx="5"/>
            </p:cNvCxnSpPr>
            <p:nvPr/>
          </p:nvCxnSpPr>
          <p:spPr>
            <a:xfrm flipH="1" flipV="1">
              <a:off x="8438826" y="2190874"/>
              <a:ext cx="563486" cy="441288"/>
            </a:xfrm>
            <a:prstGeom prst="line">
              <a:avLst/>
            </a:prstGeom>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79B9C6D-0451-4FD1-C97E-5D2DE5C9CC7B}"/>
                </a:ext>
              </a:extLst>
            </p:cNvPr>
            <p:cNvCxnSpPr>
              <a:cxnSpLocks/>
              <a:stCxn id="11" idx="5"/>
              <a:endCxn id="25" idx="2"/>
            </p:cNvCxnSpPr>
            <p:nvPr/>
          </p:nvCxnSpPr>
          <p:spPr>
            <a:xfrm flipV="1">
              <a:off x="9180304" y="2284100"/>
              <a:ext cx="336051" cy="503689"/>
            </a:xfrm>
            <a:prstGeom prst="line">
              <a:avLst/>
            </a:prstGeom>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DA41A96-1C2D-1E6F-9419-D9DD2CA5D068}"/>
                </a:ext>
              </a:extLst>
            </p:cNvPr>
            <p:cNvCxnSpPr>
              <a:cxnSpLocks/>
              <a:stCxn id="11" idx="5"/>
              <a:endCxn id="13" idx="2"/>
            </p:cNvCxnSpPr>
            <p:nvPr/>
          </p:nvCxnSpPr>
          <p:spPr>
            <a:xfrm>
              <a:off x="9180304" y="2787789"/>
              <a:ext cx="336051" cy="695649"/>
            </a:xfrm>
            <a:prstGeom prst="line">
              <a:avLst/>
            </a:prstGeom>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6EEED29-1DE2-7910-B9CE-E3DF9E4C8BA4}"/>
                </a:ext>
              </a:extLst>
            </p:cNvPr>
            <p:cNvCxnSpPr>
              <a:cxnSpLocks/>
              <a:stCxn id="25" idx="3"/>
              <a:endCxn id="13" idx="0"/>
            </p:cNvCxnSpPr>
            <p:nvPr/>
          </p:nvCxnSpPr>
          <p:spPr>
            <a:xfrm>
              <a:off x="9694347" y="2439726"/>
              <a:ext cx="103751" cy="784334"/>
            </a:xfrm>
            <a:prstGeom prst="line">
              <a:avLst/>
            </a:prstGeom>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CC4F894-4E32-C134-362E-8BF7785B5021}"/>
                </a:ext>
              </a:extLst>
            </p:cNvPr>
            <p:cNvCxnSpPr>
              <a:cxnSpLocks/>
              <a:stCxn id="13" idx="2"/>
              <a:endCxn id="17" idx="5"/>
            </p:cNvCxnSpPr>
            <p:nvPr/>
          </p:nvCxnSpPr>
          <p:spPr>
            <a:xfrm flipH="1">
              <a:off x="9172413" y="3483438"/>
              <a:ext cx="343942" cy="441932"/>
            </a:xfrm>
            <a:prstGeom prst="line">
              <a:avLst/>
            </a:prstGeom>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D9BD29E-5C4F-1063-99A5-C0F17EAD7A36}"/>
                </a:ext>
              </a:extLst>
            </p:cNvPr>
            <p:cNvCxnSpPr>
              <a:cxnSpLocks/>
              <a:stCxn id="25" idx="2"/>
              <a:endCxn id="14" idx="5"/>
            </p:cNvCxnSpPr>
            <p:nvPr/>
          </p:nvCxnSpPr>
          <p:spPr>
            <a:xfrm flipH="1" flipV="1">
              <a:off x="9172413" y="1793503"/>
              <a:ext cx="343942" cy="490597"/>
            </a:xfrm>
            <a:prstGeom prst="line">
              <a:avLst/>
            </a:prstGeom>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333D7C8-368E-43F2-4BE6-8C333A32783B}"/>
                </a:ext>
              </a:extLst>
            </p:cNvPr>
            <p:cNvCxnSpPr>
              <a:cxnSpLocks/>
              <a:stCxn id="19" idx="0"/>
              <a:endCxn id="14" idx="2"/>
            </p:cNvCxnSpPr>
            <p:nvPr/>
          </p:nvCxnSpPr>
          <p:spPr>
            <a:xfrm flipV="1">
              <a:off x="8260834" y="1897254"/>
              <a:ext cx="451844" cy="137993"/>
            </a:xfrm>
            <a:prstGeom prst="line">
              <a:avLst/>
            </a:prstGeom>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540A9F8-DCAE-1431-BCF6-0F195E2467DA}"/>
                </a:ext>
              </a:extLst>
            </p:cNvPr>
            <p:cNvCxnSpPr>
              <a:cxnSpLocks/>
              <a:stCxn id="19" idx="3"/>
              <a:endCxn id="10" idx="0"/>
            </p:cNvCxnSpPr>
            <p:nvPr/>
          </p:nvCxnSpPr>
          <p:spPr>
            <a:xfrm>
              <a:off x="8157083" y="2450251"/>
              <a:ext cx="103751" cy="761979"/>
            </a:xfrm>
            <a:prstGeom prst="line">
              <a:avLst/>
            </a:prstGeom>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0932002-D4A6-8F46-06D3-69E0265CCBAF}"/>
                </a:ext>
              </a:extLst>
            </p:cNvPr>
            <p:cNvCxnSpPr>
              <a:cxnSpLocks/>
              <a:stCxn id="19" idx="2"/>
              <a:endCxn id="20" idx="0"/>
            </p:cNvCxnSpPr>
            <p:nvPr/>
          </p:nvCxnSpPr>
          <p:spPr>
            <a:xfrm flipH="1">
              <a:off x="7781865" y="2294625"/>
              <a:ext cx="197226" cy="294895"/>
            </a:xfrm>
            <a:prstGeom prst="line">
              <a:avLst/>
            </a:prstGeom>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C0509AD-872A-60AF-5C96-6FC4605911FC}"/>
                </a:ext>
              </a:extLst>
            </p:cNvPr>
            <p:cNvCxnSpPr>
              <a:cxnSpLocks/>
              <a:stCxn id="10" idx="2"/>
              <a:endCxn id="20" idx="4"/>
            </p:cNvCxnSpPr>
            <p:nvPr/>
          </p:nvCxnSpPr>
          <p:spPr>
            <a:xfrm flipH="1" flipV="1">
              <a:off x="7856106" y="2848898"/>
              <a:ext cx="122985" cy="622710"/>
            </a:xfrm>
            <a:prstGeom prst="line">
              <a:avLst/>
            </a:prstGeom>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4969571-8FE8-E8D5-8FBD-FF7DE1CB9CC9}"/>
                </a:ext>
              </a:extLst>
            </p:cNvPr>
            <p:cNvCxnSpPr>
              <a:cxnSpLocks/>
              <a:stCxn id="11" idx="2"/>
              <a:endCxn id="20" idx="5"/>
            </p:cNvCxnSpPr>
            <p:nvPr/>
          </p:nvCxnSpPr>
          <p:spPr>
            <a:xfrm flipH="1" flipV="1">
              <a:off x="7959857" y="2745147"/>
              <a:ext cx="760712" cy="146393"/>
            </a:xfrm>
            <a:prstGeom prst="line">
              <a:avLst/>
            </a:prstGeom>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5497B0B-7D0F-DD58-9278-7183F39D86C9}"/>
                </a:ext>
              </a:extLst>
            </p:cNvPr>
            <p:cNvCxnSpPr>
              <a:cxnSpLocks/>
              <a:stCxn id="25" idx="5"/>
              <a:endCxn id="26" idx="2"/>
            </p:cNvCxnSpPr>
            <p:nvPr/>
          </p:nvCxnSpPr>
          <p:spPr>
            <a:xfrm>
              <a:off x="9976090" y="2180349"/>
              <a:ext cx="85333" cy="659316"/>
            </a:xfrm>
            <a:prstGeom prst="line">
              <a:avLst/>
            </a:prstGeom>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AF38761-4162-405B-4EC4-3D8A2512A6E9}"/>
                </a:ext>
              </a:extLst>
            </p:cNvPr>
            <p:cNvCxnSpPr>
              <a:cxnSpLocks/>
              <a:stCxn id="13" idx="5"/>
              <a:endCxn id="26" idx="2"/>
            </p:cNvCxnSpPr>
            <p:nvPr/>
          </p:nvCxnSpPr>
          <p:spPr>
            <a:xfrm flipV="1">
              <a:off x="9976090" y="2839665"/>
              <a:ext cx="85333" cy="540022"/>
            </a:xfrm>
            <a:prstGeom prst="line">
              <a:avLst/>
            </a:prstGeom>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70749A4-1C06-D02B-F868-20FD49EEAA6B}"/>
                </a:ext>
              </a:extLst>
            </p:cNvPr>
            <p:cNvCxnSpPr>
              <a:cxnSpLocks/>
              <a:stCxn id="11" idx="5"/>
            </p:cNvCxnSpPr>
            <p:nvPr/>
          </p:nvCxnSpPr>
          <p:spPr>
            <a:xfrm>
              <a:off x="9180304" y="2787789"/>
              <a:ext cx="1095039" cy="74653"/>
            </a:xfrm>
            <a:prstGeom prst="line">
              <a:avLst/>
            </a:prstGeom>
            <a:ln w="9525">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B508C330-0601-24DF-47F4-A04BF2F99F67}"/>
                </a:ext>
              </a:extLst>
            </p:cNvPr>
            <p:cNvSpPr txBox="1"/>
            <p:nvPr/>
          </p:nvSpPr>
          <p:spPr>
            <a:xfrm>
              <a:off x="8221611" y="4269151"/>
              <a:ext cx="1634935" cy="307777"/>
            </a:xfrm>
            <a:prstGeom prst="rect">
              <a:avLst/>
            </a:prstGeom>
            <a:noFill/>
          </p:spPr>
          <p:txBody>
            <a:bodyPr wrap="none" rtlCol="0">
              <a:spAutoFit/>
            </a:bodyPr>
            <a:lstStyle/>
            <a:p>
              <a:r>
                <a:rPr lang="en-US" sz="1400" dirty="0">
                  <a:solidFill>
                    <a:schemeClr val="bg2">
                      <a:lumMod val="50000"/>
                    </a:schemeClr>
                  </a:solidFill>
                </a:rPr>
                <a:t>Blockchain Network</a:t>
              </a:r>
            </a:p>
          </p:txBody>
        </p:sp>
      </p:grpSp>
      <p:sp>
        <p:nvSpPr>
          <p:cNvPr id="121" name="Cube 120">
            <a:extLst>
              <a:ext uri="{FF2B5EF4-FFF2-40B4-BE49-F238E27FC236}">
                <a16:creationId xmlns:a16="http://schemas.microsoft.com/office/drawing/2014/main" id="{20A67B95-C030-C63F-F817-DEF6FE354316}"/>
              </a:ext>
            </a:extLst>
          </p:cNvPr>
          <p:cNvSpPr/>
          <p:nvPr/>
        </p:nvSpPr>
        <p:spPr>
          <a:xfrm>
            <a:off x="5201582" y="3930411"/>
            <a:ext cx="1042274" cy="923699"/>
          </a:xfrm>
          <a:prstGeom prst="cub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Local DNS </a:t>
            </a:r>
            <a:r>
              <a:rPr lang="en-US" sz="1200" dirty="0" err="1"/>
              <a:t>Recursor</a:t>
            </a:r>
            <a:endParaRPr lang="en-US" sz="1200" dirty="0"/>
          </a:p>
        </p:txBody>
      </p:sp>
      <p:cxnSp>
        <p:nvCxnSpPr>
          <p:cNvPr id="123" name="Straight Arrow Connector 122">
            <a:extLst>
              <a:ext uri="{FF2B5EF4-FFF2-40B4-BE49-F238E27FC236}">
                <a16:creationId xmlns:a16="http://schemas.microsoft.com/office/drawing/2014/main" id="{1229073F-DEBE-0ACD-0D82-9F425A83F27C}"/>
              </a:ext>
            </a:extLst>
          </p:cNvPr>
          <p:cNvCxnSpPr>
            <a:cxnSpLocks/>
            <a:stCxn id="7" idx="3"/>
            <a:endCxn id="121" idx="2"/>
          </p:cNvCxnSpPr>
          <p:nvPr/>
        </p:nvCxnSpPr>
        <p:spPr>
          <a:xfrm>
            <a:off x="3393456" y="4503309"/>
            <a:ext cx="1808126" cy="4414"/>
          </a:xfrm>
          <a:prstGeom prst="straightConnector1">
            <a:avLst/>
          </a:prstGeom>
          <a:ln w="12700">
            <a:solidFill>
              <a:schemeClr val="bg1">
                <a:lumMod val="6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CBD2C643-609E-D146-1759-BB4F85E9B694}"/>
              </a:ext>
            </a:extLst>
          </p:cNvPr>
          <p:cNvSpPr txBox="1"/>
          <p:nvPr/>
        </p:nvSpPr>
        <p:spPr>
          <a:xfrm>
            <a:off x="3752482" y="4269151"/>
            <a:ext cx="867545" cy="246221"/>
          </a:xfrm>
          <a:prstGeom prst="rect">
            <a:avLst/>
          </a:prstGeom>
          <a:noFill/>
        </p:spPr>
        <p:txBody>
          <a:bodyPr wrap="none" rtlCol="0">
            <a:spAutoFit/>
          </a:bodyPr>
          <a:lstStyle/>
          <a:p>
            <a:r>
              <a:rPr lang="en-US" sz="1000" i="1" dirty="0">
                <a:solidFill>
                  <a:schemeClr val="bg2">
                    <a:lumMod val="50000"/>
                  </a:schemeClr>
                </a:solidFill>
              </a:rPr>
              <a:t>DNS Query &gt; </a:t>
            </a:r>
          </a:p>
        </p:txBody>
      </p:sp>
      <p:cxnSp>
        <p:nvCxnSpPr>
          <p:cNvPr id="128" name="Straight Arrow Connector 127">
            <a:extLst>
              <a:ext uri="{FF2B5EF4-FFF2-40B4-BE49-F238E27FC236}">
                <a16:creationId xmlns:a16="http://schemas.microsoft.com/office/drawing/2014/main" id="{EDC890DB-F3AE-D8DF-8D88-A4EFAC4DEE14}"/>
              </a:ext>
            </a:extLst>
          </p:cNvPr>
          <p:cNvCxnSpPr>
            <a:cxnSpLocks/>
            <a:stCxn id="121" idx="2"/>
            <a:endCxn id="7" idx="3"/>
          </p:cNvCxnSpPr>
          <p:nvPr/>
        </p:nvCxnSpPr>
        <p:spPr>
          <a:xfrm flipH="1" flipV="1">
            <a:off x="3393456" y="4503309"/>
            <a:ext cx="1808126" cy="4414"/>
          </a:xfrm>
          <a:prstGeom prst="straightConnector1">
            <a:avLst/>
          </a:prstGeom>
          <a:ln w="12700">
            <a:solidFill>
              <a:schemeClr val="bg1">
                <a:lumMod val="6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ACB63852-2CC3-9F57-94EA-7C428635D90C}"/>
              </a:ext>
            </a:extLst>
          </p:cNvPr>
          <p:cNvSpPr txBox="1"/>
          <p:nvPr/>
        </p:nvSpPr>
        <p:spPr>
          <a:xfrm>
            <a:off x="3633796" y="4510711"/>
            <a:ext cx="1042273" cy="246221"/>
          </a:xfrm>
          <a:prstGeom prst="rect">
            <a:avLst/>
          </a:prstGeom>
          <a:noFill/>
        </p:spPr>
        <p:txBody>
          <a:bodyPr wrap="none" rtlCol="0">
            <a:spAutoFit/>
          </a:bodyPr>
          <a:lstStyle/>
          <a:p>
            <a:r>
              <a:rPr lang="en-US" sz="1000" i="1" dirty="0">
                <a:solidFill>
                  <a:schemeClr val="bg2">
                    <a:lumMod val="50000"/>
                  </a:schemeClr>
                </a:solidFill>
              </a:rPr>
              <a:t>&lt; DNS Response </a:t>
            </a:r>
          </a:p>
        </p:txBody>
      </p:sp>
      <p:cxnSp>
        <p:nvCxnSpPr>
          <p:cNvPr id="132" name="Straight Arrow Connector 131">
            <a:extLst>
              <a:ext uri="{FF2B5EF4-FFF2-40B4-BE49-F238E27FC236}">
                <a16:creationId xmlns:a16="http://schemas.microsoft.com/office/drawing/2014/main" id="{102A8D54-2D98-DAC3-BB31-09CF3CBDD1FC}"/>
              </a:ext>
            </a:extLst>
          </p:cNvPr>
          <p:cNvCxnSpPr>
            <a:cxnSpLocks/>
            <a:stCxn id="121" idx="0"/>
            <a:endCxn id="2" idx="3"/>
          </p:cNvCxnSpPr>
          <p:nvPr/>
        </p:nvCxnSpPr>
        <p:spPr>
          <a:xfrm flipH="1" flipV="1">
            <a:off x="5827969" y="3348835"/>
            <a:ext cx="10212" cy="581576"/>
          </a:xfrm>
          <a:prstGeom prst="straightConnector1">
            <a:avLst/>
          </a:prstGeom>
          <a:ln w="12700">
            <a:solidFill>
              <a:schemeClr val="bg1">
                <a:lumMod val="6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8E0DB2AC-7CB0-6DED-E13C-989CDA0890FB}"/>
              </a:ext>
            </a:extLst>
          </p:cNvPr>
          <p:cNvSpPr txBox="1"/>
          <p:nvPr/>
        </p:nvSpPr>
        <p:spPr>
          <a:xfrm rot="16200000">
            <a:off x="5639281" y="3548293"/>
            <a:ext cx="604653" cy="246221"/>
          </a:xfrm>
          <a:prstGeom prst="rect">
            <a:avLst/>
          </a:prstGeom>
          <a:noFill/>
        </p:spPr>
        <p:txBody>
          <a:bodyPr wrap="none" rtlCol="0">
            <a:spAutoFit/>
          </a:bodyPr>
          <a:lstStyle/>
          <a:p>
            <a:r>
              <a:rPr lang="en-US" sz="1000" i="1" dirty="0">
                <a:solidFill>
                  <a:schemeClr val="bg2">
                    <a:lumMod val="50000"/>
                  </a:schemeClr>
                </a:solidFill>
              </a:rPr>
              <a:t>&lt; Sync &gt;</a:t>
            </a:r>
          </a:p>
        </p:txBody>
      </p:sp>
      <p:sp>
        <p:nvSpPr>
          <p:cNvPr id="144" name="TextBox 143">
            <a:extLst>
              <a:ext uri="{FF2B5EF4-FFF2-40B4-BE49-F238E27FC236}">
                <a16:creationId xmlns:a16="http://schemas.microsoft.com/office/drawing/2014/main" id="{C69880E8-DA6A-4571-7C0E-B23C7C5742DD}"/>
              </a:ext>
            </a:extLst>
          </p:cNvPr>
          <p:cNvSpPr txBox="1"/>
          <p:nvPr/>
        </p:nvSpPr>
        <p:spPr>
          <a:xfrm>
            <a:off x="6492582" y="2476257"/>
            <a:ext cx="793807" cy="246221"/>
          </a:xfrm>
          <a:prstGeom prst="rect">
            <a:avLst/>
          </a:prstGeom>
          <a:noFill/>
        </p:spPr>
        <p:txBody>
          <a:bodyPr wrap="none" rtlCol="0">
            <a:spAutoFit/>
          </a:bodyPr>
          <a:lstStyle/>
          <a:p>
            <a:r>
              <a:rPr lang="en-US" sz="1000" i="1" dirty="0">
                <a:solidFill>
                  <a:schemeClr val="bg2">
                    <a:lumMod val="50000"/>
                  </a:schemeClr>
                </a:solidFill>
              </a:rPr>
              <a:t>Transaction</a:t>
            </a:r>
          </a:p>
        </p:txBody>
      </p:sp>
      <p:cxnSp>
        <p:nvCxnSpPr>
          <p:cNvPr id="146" name="Straight Arrow Connector 145">
            <a:extLst>
              <a:ext uri="{FF2B5EF4-FFF2-40B4-BE49-F238E27FC236}">
                <a16:creationId xmlns:a16="http://schemas.microsoft.com/office/drawing/2014/main" id="{CF8D656F-6FA0-D4C9-E467-88ADD94A0303}"/>
              </a:ext>
            </a:extLst>
          </p:cNvPr>
          <p:cNvCxnSpPr>
            <a:cxnSpLocks/>
            <a:stCxn id="2" idx="4"/>
            <a:endCxn id="20" idx="2"/>
          </p:cNvCxnSpPr>
          <p:nvPr/>
        </p:nvCxnSpPr>
        <p:spPr>
          <a:xfrm>
            <a:off x="6329218" y="2783981"/>
            <a:ext cx="1105252" cy="427561"/>
          </a:xfrm>
          <a:prstGeom prst="straightConnector1">
            <a:avLst/>
          </a:prstGeom>
          <a:ln>
            <a:solidFill>
              <a:schemeClr val="tx1">
                <a:lumMod val="65000"/>
                <a:lumOff val="3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3C3D2978-6653-D181-5941-D875A82FC812}"/>
              </a:ext>
            </a:extLst>
          </p:cNvPr>
          <p:cNvSpPr txBox="1"/>
          <p:nvPr/>
        </p:nvSpPr>
        <p:spPr>
          <a:xfrm>
            <a:off x="3582680" y="2461987"/>
            <a:ext cx="1648208" cy="246221"/>
          </a:xfrm>
          <a:prstGeom prst="rect">
            <a:avLst/>
          </a:prstGeom>
          <a:noFill/>
        </p:spPr>
        <p:txBody>
          <a:bodyPr wrap="none" rtlCol="0">
            <a:spAutoFit/>
          </a:bodyPr>
          <a:lstStyle/>
          <a:p>
            <a:r>
              <a:rPr lang="en-US" sz="1000" i="1" dirty="0">
                <a:solidFill>
                  <a:schemeClr val="bg2">
                    <a:lumMod val="50000"/>
                  </a:schemeClr>
                </a:solidFill>
              </a:rPr>
              <a:t>DNS Add/Modify Request &gt; </a:t>
            </a:r>
          </a:p>
        </p:txBody>
      </p:sp>
      <p:sp>
        <p:nvSpPr>
          <p:cNvPr id="153" name="TextBox 152">
            <a:extLst>
              <a:ext uri="{FF2B5EF4-FFF2-40B4-BE49-F238E27FC236}">
                <a16:creationId xmlns:a16="http://schemas.microsoft.com/office/drawing/2014/main" id="{C9BCF9EE-9449-121B-7750-338E31EB2E68}"/>
              </a:ext>
            </a:extLst>
          </p:cNvPr>
          <p:cNvSpPr txBox="1"/>
          <p:nvPr/>
        </p:nvSpPr>
        <p:spPr>
          <a:xfrm>
            <a:off x="3885117" y="2650754"/>
            <a:ext cx="793807" cy="246221"/>
          </a:xfrm>
          <a:prstGeom prst="rect">
            <a:avLst/>
          </a:prstGeom>
          <a:noFill/>
        </p:spPr>
        <p:txBody>
          <a:bodyPr wrap="none" rtlCol="0">
            <a:spAutoFit/>
          </a:bodyPr>
          <a:lstStyle/>
          <a:p>
            <a:r>
              <a:rPr lang="en-US" sz="1000" i="1" dirty="0">
                <a:solidFill>
                  <a:schemeClr val="bg2">
                    <a:lumMod val="50000"/>
                  </a:schemeClr>
                </a:solidFill>
              </a:rPr>
              <a:t>&lt; Response </a:t>
            </a:r>
          </a:p>
        </p:txBody>
      </p:sp>
      <p:cxnSp>
        <p:nvCxnSpPr>
          <p:cNvPr id="154" name="Straight Arrow Connector 153">
            <a:extLst>
              <a:ext uri="{FF2B5EF4-FFF2-40B4-BE49-F238E27FC236}">
                <a16:creationId xmlns:a16="http://schemas.microsoft.com/office/drawing/2014/main" id="{C1D26B4A-F37A-DB8D-3455-FE6AA1843D31}"/>
              </a:ext>
            </a:extLst>
          </p:cNvPr>
          <p:cNvCxnSpPr>
            <a:cxnSpLocks/>
            <a:stCxn id="2" idx="2"/>
            <a:endCxn id="6" idx="3"/>
          </p:cNvCxnSpPr>
          <p:nvPr/>
        </p:nvCxnSpPr>
        <p:spPr>
          <a:xfrm flipH="1" flipV="1">
            <a:off x="3385454" y="2681860"/>
            <a:ext cx="1941265" cy="102121"/>
          </a:xfrm>
          <a:prstGeom prst="straightConnector1">
            <a:avLst/>
          </a:prstGeom>
          <a:ln w="12700">
            <a:solidFill>
              <a:schemeClr val="bg1">
                <a:lumMod val="6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7000B199-E14D-3EF1-08CC-1763F5808387}"/>
              </a:ext>
            </a:extLst>
          </p:cNvPr>
          <p:cNvSpPr txBox="1"/>
          <p:nvPr/>
        </p:nvSpPr>
        <p:spPr>
          <a:xfrm rot="16200000">
            <a:off x="2371909" y="3497954"/>
            <a:ext cx="1239442" cy="246221"/>
          </a:xfrm>
          <a:prstGeom prst="rect">
            <a:avLst/>
          </a:prstGeom>
          <a:noFill/>
        </p:spPr>
        <p:txBody>
          <a:bodyPr wrap="none" rtlCol="0">
            <a:spAutoFit/>
          </a:bodyPr>
          <a:lstStyle/>
          <a:p>
            <a:r>
              <a:rPr lang="en-US" sz="1000" i="1" dirty="0">
                <a:solidFill>
                  <a:schemeClr val="bg2">
                    <a:lumMod val="50000"/>
                  </a:schemeClr>
                </a:solidFill>
              </a:rPr>
              <a:t>Add/Modify Domain</a:t>
            </a:r>
          </a:p>
        </p:txBody>
      </p:sp>
      <p:cxnSp>
        <p:nvCxnSpPr>
          <p:cNvPr id="170" name="Straight Arrow Connector 169">
            <a:extLst>
              <a:ext uri="{FF2B5EF4-FFF2-40B4-BE49-F238E27FC236}">
                <a16:creationId xmlns:a16="http://schemas.microsoft.com/office/drawing/2014/main" id="{E09588AD-92FD-4BF4-321D-9E4BC3EF0A91}"/>
              </a:ext>
            </a:extLst>
          </p:cNvPr>
          <p:cNvCxnSpPr>
            <a:cxnSpLocks/>
            <a:stCxn id="7" idx="0"/>
            <a:endCxn id="6" idx="2"/>
          </p:cNvCxnSpPr>
          <p:nvPr/>
        </p:nvCxnSpPr>
        <p:spPr>
          <a:xfrm flipH="1" flipV="1">
            <a:off x="2888206" y="2938443"/>
            <a:ext cx="4001" cy="1252160"/>
          </a:xfrm>
          <a:prstGeom prst="straightConnector1">
            <a:avLst/>
          </a:prstGeom>
          <a:ln w="12700">
            <a:solidFill>
              <a:schemeClr val="bg1">
                <a:lumMod val="65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959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F6A0F2-94FF-59DE-A32E-901C9BA0F4EB}"/>
              </a:ext>
            </a:extLst>
          </p:cNvPr>
          <p:cNvSpPr txBox="1"/>
          <p:nvPr/>
        </p:nvSpPr>
        <p:spPr>
          <a:xfrm>
            <a:off x="147146" y="136634"/>
            <a:ext cx="4093300" cy="353943"/>
          </a:xfrm>
          <a:prstGeom prst="rect">
            <a:avLst/>
          </a:prstGeom>
          <a:noFill/>
        </p:spPr>
        <p:txBody>
          <a:bodyPr wrap="none" rtlCol="0">
            <a:spAutoFit/>
          </a:bodyPr>
          <a:lstStyle/>
          <a:p>
            <a:r>
              <a:rPr lang="en-US" sz="1700" i="1" dirty="0">
                <a:solidFill>
                  <a:schemeClr val="accent5">
                    <a:lumMod val="50000"/>
                  </a:schemeClr>
                </a:solidFill>
              </a:rPr>
              <a:t>4b. How will the solution solve the problem?</a:t>
            </a:r>
          </a:p>
        </p:txBody>
      </p:sp>
      <p:sp>
        <p:nvSpPr>
          <p:cNvPr id="5" name="TextBox 4">
            <a:extLst>
              <a:ext uri="{FF2B5EF4-FFF2-40B4-BE49-F238E27FC236}">
                <a16:creationId xmlns:a16="http://schemas.microsoft.com/office/drawing/2014/main" id="{98A672C0-AE35-C301-50CE-3A5ACC279D70}"/>
              </a:ext>
            </a:extLst>
          </p:cNvPr>
          <p:cNvSpPr txBox="1"/>
          <p:nvPr/>
        </p:nvSpPr>
        <p:spPr>
          <a:xfrm>
            <a:off x="0" y="490577"/>
            <a:ext cx="11800439" cy="2246769"/>
          </a:xfrm>
          <a:prstGeom prst="rect">
            <a:avLst/>
          </a:prstGeom>
          <a:noFill/>
        </p:spPr>
        <p:txBody>
          <a:bodyPr wrap="square" rtlCol="0">
            <a:spAutoFit/>
          </a:bodyPr>
          <a:lstStyle/>
          <a:p>
            <a:pPr marL="285750" indent="-285750" algn="just">
              <a:buClr>
                <a:schemeClr val="accent5">
                  <a:lumMod val="50000"/>
                </a:schemeClr>
              </a:buClr>
              <a:buFont typeface="Arial" panose="020B0604020202020204" pitchFamily="34" charset="0"/>
              <a:buChar char="•"/>
            </a:pPr>
            <a:r>
              <a:rPr lang="en-IN" sz="1400" dirty="0"/>
              <a:t>Architectural Improvements: </a:t>
            </a:r>
          </a:p>
          <a:p>
            <a:pPr marL="742950" lvl="1" indent="-285750" algn="just">
              <a:buClr>
                <a:schemeClr val="accent5">
                  <a:lumMod val="50000"/>
                </a:schemeClr>
              </a:buClr>
              <a:buFont typeface="Arial" panose="020B0604020202020204" pitchFamily="34" charset="0"/>
              <a:buChar char="•"/>
            </a:pPr>
            <a:r>
              <a:rPr lang="en-IN" sz="1400" dirty="0"/>
              <a:t>The traditional domain name system, like blockchain, is itself decentralized in nature to a good extent. But, to obtain accurate results and data, end users are made to place their trust on unknown back-end servers. There will not any blind trust required on these servers if we employ blockchain technologies that have a good consensus mechanism to develop a DNS network. </a:t>
            </a:r>
          </a:p>
          <a:p>
            <a:pPr marL="742950" lvl="1" indent="-285750" algn="just">
              <a:buClr>
                <a:schemeClr val="accent5">
                  <a:lumMod val="50000"/>
                </a:schemeClr>
              </a:buClr>
              <a:buFont typeface="Arial" panose="020B0604020202020204" pitchFamily="34" charset="0"/>
              <a:buChar char="•"/>
            </a:pPr>
            <a:r>
              <a:rPr lang="en-IN" sz="1400" dirty="0"/>
              <a:t>Since there is no central server, the system becomes entirely transparent and new websites information is constantly distributed among peers</a:t>
            </a:r>
          </a:p>
          <a:p>
            <a:pPr marL="742950" lvl="1" indent="-285750" algn="just">
              <a:buClr>
                <a:schemeClr val="accent5">
                  <a:lumMod val="50000"/>
                </a:schemeClr>
              </a:buClr>
              <a:buFont typeface="Arial" panose="020B0604020202020204" pitchFamily="34" charset="0"/>
              <a:buChar char="•"/>
            </a:pPr>
            <a:r>
              <a:rPr lang="en-IN" sz="1400" dirty="0"/>
              <a:t>Due to the distributed nature of a blockchain, local governments and large private institutions won’t be able to decide on what websites a user can/cannot access. </a:t>
            </a:r>
          </a:p>
          <a:p>
            <a:pPr marL="285750" indent="-285750" algn="just">
              <a:buClr>
                <a:schemeClr val="accent5">
                  <a:lumMod val="50000"/>
                </a:schemeClr>
              </a:buClr>
              <a:buFont typeface="Arial" panose="020B0604020202020204" pitchFamily="34" charset="0"/>
              <a:buChar char="•"/>
            </a:pPr>
            <a:r>
              <a:rPr lang="en-IN" sz="1400" dirty="0"/>
              <a:t>Security Improvements: </a:t>
            </a:r>
          </a:p>
          <a:p>
            <a:pPr marL="742950" lvl="1" indent="-285750" algn="just">
              <a:buClr>
                <a:schemeClr val="accent5">
                  <a:lumMod val="50000"/>
                </a:schemeClr>
              </a:buClr>
              <a:buFont typeface="Arial" panose="020B0604020202020204" pitchFamily="34" charset="0"/>
              <a:buChar char="•"/>
            </a:pPr>
            <a:r>
              <a:rPr lang="en-IN" sz="1400" dirty="0"/>
              <a:t>Most of the attacks that the conventional domain name system is vulnerable to can be mitigated solely because of immutability of the blocks.</a:t>
            </a:r>
          </a:p>
          <a:p>
            <a:pPr marL="285750" indent="-285750" algn="just">
              <a:buFont typeface="Arial" panose="020B0604020202020204" pitchFamily="34" charset="0"/>
              <a:buChar char="•"/>
            </a:pPr>
            <a:endParaRPr lang="en-IN" sz="1400" dirty="0"/>
          </a:p>
        </p:txBody>
      </p:sp>
      <p:graphicFrame>
        <p:nvGraphicFramePr>
          <p:cNvPr id="6" name="Table 6">
            <a:extLst>
              <a:ext uri="{FF2B5EF4-FFF2-40B4-BE49-F238E27FC236}">
                <a16:creationId xmlns:a16="http://schemas.microsoft.com/office/drawing/2014/main" id="{CF3F908C-198B-D15B-8A77-CB845C51338C}"/>
              </a:ext>
            </a:extLst>
          </p:cNvPr>
          <p:cNvGraphicFramePr>
            <a:graphicFrameLocks noGrp="1"/>
          </p:cNvGraphicFramePr>
          <p:nvPr>
            <p:extLst>
              <p:ext uri="{D42A27DB-BD31-4B8C-83A1-F6EECF244321}">
                <p14:modId xmlns:p14="http://schemas.microsoft.com/office/powerpoint/2010/main" val="3486271761"/>
              </p:ext>
            </p:extLst>
          </p:nvPr>
        </p:nvGraphicFramePr>
        <p:xfrm>
          <a:off x="147146" y="2458356"/>
          <a:ext cx="11879043" cy="4223495"/>
        </p:xfrm>
        <a:graphic>
          <a:graphicData uri="http://schemas.openxmlformats.org/drawingml/2006/table">
            <a:tbl>
              <a:tblPr firstRow="1" bandRow="1">
                <a:tableStyleId>{073A0DAA-6AF3-43AB-8588-CEC1D06C72B9}</a:tableStyleId>
              </a:tblPr>
              <a:tblGrid>
                <a:gridCol w="1764759">
                  <a:extLst>
                    <a:ext uri="{9D8B030D-6E8A-4147-A177-3AD203B41FA5}">
                      <a16:colId xmlns:a16="http://schemas.microsoft.com/office/drawing/2014/main" val="3540884785"/>
                    </a:ext>
                  </a:extLst>
                </a:gridCol>
                <a:gridCol w="10114284">
                  <a:extLst>
                    <a:ext uri="{9D8B030D-6E8A-4147-A177-3AD203B41FA5}">
                      <a16:colId xmlns:a16="http://schemas.microsoft.com/office/drawing/2014/main" val="3712935917"/>
                    </a:ext>
                  </a:extLst>
                </a:gridCol>
              </a:tblGrid>
              <a:tr h="321178">
                <a:tc>
                  <a:txBody>
                    <a:bodyPr/>
                    <a:lstStyle/>
                    <a:p>
                      <a:pPr algn="ctr"/>
                      <a:r>
                        <a:rPr lang="en-US" sz="1400" b="0" dirty="0"/>
                        <a:t>Attack</a:t>
                      </a:r>
                    </a:p>
                  </a:txBody>
                  <a:tcPr/>
                </a:tc>
                <a:tc>
                  <a:txBody>
                    <a:bodyPr/>
                    <a:lstStyle/>
                    <a:p>
                      <a:pPr algn="ctr"/>
                      <a:r>
                        <a:rPr lang="en-US" sz="1400" b="0" dirty="0"/>
                        <a:t>Current Solution</a:t>
                      </a:r>
                    </a:p>
                  </a:txBody>
                  <a:tcPr/>
                </a:tc>
                <a:extLst>
                  <a:ext uri="{0D108BD9-81ED-4DB2-BD59-A6C34878D82A}">
                    <a16:rowId xmlns:a16="http://schemas.microsoft.com/office/drawing/2014/main" val="3687972957"/>
                  </a:ext>
                </a:extLst>
              </a:tr>
              <a:tr h="496366">
                <a:tc>
                  <a:txBody>
                    <a:bodyPr/>
                    <a:lstStyle/>
                    <a:p>
                      <a:pPr algn="ctr"/>
                      <a:r>
                        <a:rPr lang="en-US" sz="1400" dirty="0">
                          <a:solidFill>
                            <a:schemeClr val="accent5">
                              <a:lumMod val="50000"/>
                            </a:schemeClr>
                          </a:solidFill>
                        </a:rPr>
                        <a:t>DNS Cache Poisoning</a:t>
                      </a:r>
                    </a:p>
                  </a:txBody>
                  <a:tcPr>
                    <a:solidFill>
                      <a:schemeClr val="bg1"/>
                    </a:solidFill>
                  </a:tcPr>
                </a:tc>
                <a:tc>
                  <a:txBody>
                    <a:bodyPr/>
                    <a:lstStyle/>
                    <a:p>
                      <a:pPr algn="just"/>
                      <a:r>
                        <a:rPr lang="en-US" sz="1400" dirty="0"/>
                        <a:t>The peer-to-peer distributed file system ensures IPs are addressed based on the content unlike location in traditional DNS. As a result, changes to zone file would change the hash value as well, thereby securing integrity of DNS resolution queries.</a:t>
                      </a:r>
                    </a:p>
                  </a:txBody>
                  <a:tcPr>
                    <a:solidFill>
                      <a:schemeClr val="bg1"/>
                    </a:solidFill>
                  </a:tcPr>
                </a:tc>
                <a:extLst>
                  <a:ext uri="{0D108BD9-81ED-4DB2-BD59-A6C34878D82A}">
                    <a16:rowId xmlns:a16="http://schemas.microsoft.com/office/drawing/2014/main" val="2882328194"/>
                  </a:ext>
                </a:extLst>
              </a:tr>
              <a:tr h="496366">
                <a:tc>
                  <a:txBody>
                    <a:bodyPr/>
                    <a:lstStyle/>
                    <a:p>
                      <a:pPr algn="ctr"/>
                      <a:r>
                        <a:rPr lang="en-US" sz="1400" dirty="0">
                          <a:solidFill>
                            <a:schemeClr val="accent5">
                              <a:lumMod val="50000"/>
                            </a:schemeClr>
                          </a:solidFill>
                        </a:rPr>
                        <a:t>DNS Hijacking</a:t>
                      </a:r>
                    </a:p>
                  </a:txBody>
                  <a:tcPr>
                    <a:solidFill>
                      <a:schemeClr val="bg1"/>
                    </a:solidFill>
                  </a:tcPr>
                </a:tc>
                <a:tc>
                  <a:txBody>
                    <a:bodyPr/>
                    <a:lstStyle/>
                    <a:p>
                      <a:pPr algn="just"/>
                      <a:r>
                        <a:rPr lang="en-US" sz="1400" dirty="0"/>
                        <a:t>Since high encryption and hashing is used in every node and they are distributed across a peer-to-peer network it is impossible for hackers to inject a compromised server into the network.</a:t>
                      </a:r>
                    </a:p>
                  </a:txBody>
                  <a:tcPr>
                    <a:solidFill>
                      <a:schemeClr val="bg1"/>
                    </a:solidFill>
                  </a:tcPr>
                </a:tc>
                <a:extLst>
                  <a:ext uri="{0D108BD9-81ED-4DB2-BD59-A6C34878D82A}">
                    <a16:rowId xmlns:a16="http://schemas.microsoft.com/office/drawing/2014/main" val="152595522"/>
                  </a:ext>
                </a:extLst>
              </a:tr>
              <a:tr h="606059">
                <a:tc>
                  <a:txBody>
                    <a:bodyPr/>
                    <a:lstStyle/>
                    <a:p>
                      <a:pPr algn="ctr"/>
                      <a:r>
                        <a:rPr lang="en-US" sz="1400" dirty="0">
                          <a:solidFill>
                            <a:schemeClr val="accent5">
                              <a:lumMod val="50000"/>
                            </a:schemeClr>
                          </a:solidFill>
                        </a:rPr>
                        <a:t>DDoS Attack</a:t>
                      </a:r>
                    </a:p>
                  </a:txBody>
                  <a:tcPr>
                    <a:solidFill>
                      <a:schemeClr val="bg1"/>
                    </a:solidFill>
                  </a:tcPr>
                </a:tc>
                <a:tc>
                  <a:txBody>
                    <a:bodyPr/>
                    <a:lstStyle/>
                    <a:p>
                      <a:pPr algn="just"/>
                      <a:r>
                        <a:rPr lang="en-US" sz="1400" dirty="0"/>
                        <a:t>An attacker won’t be able to flood the zone file blocks since the they are hosted ubiquitously in a peer-to-peer distributed file system; it is almost impossible to flood all nodes at once. </a:t>
                      </a:r>
                    </a:p>
                  </a:txBody>
                  <a:tcPr>
                    <a:solidFill>
                      <a:schemeClr val="bg1"/>
                    </a:solidFill>
                  </a:tcPr>
                </a:tc>
                <a:extLst>
                  <a:ext uri="{0D108BD9-81ED-4DB2-BD59-A6C34878D82A}">
                    <a16:rowId xmlns:a16="http://schemas.microsoft.com/office/drawing/2014/main" val="1580816356"/>
                  </a:ext>
                </a:extLst>
              </a:tr>
              <a:tr h="496366">
                <a:tc>
                  <a:txBody>
                    <a:bodyPr/>
                    <a:lstStyle/>
                    <a:p>
                      <a:pPr algn="ctr"/>
                      <a:r>
                        <a:rPr lang="en-US" sz="1400" dirty="0">
                          <a:solidFill>
                            <a:schemeClr val="accent5">
                              <a:lumMod val="50000"/>
                            </a:schemeClr>
                          </a:solidFill>
                        </a:rPr>
                        <a:t>DNS Tunnelling</a:t>
                      </a:r>
                    </a:p>
                  </a:txBody>
                  <a:tcPr>
                    <a:solidFill>
                      <a:schemeClr val="bg1"/>
                    </a:solidFill>
                  </a:tcPr>
                </a:tc>
                <a:tc>
                  <a:txBody>
                    <a:bodyPr/>
                    <a:lstStyle/>
                    <a:p>
                      <a:pPr algn="just"/>
                      <a:r>
                        <a:rPr lang="en-US" sz="1400" dirty="0"/>
                        <a:t>Blockchain doesn’t allow change of information in a node easily. If there is a change, hash value of the node would change and all the nodes including the original owner of the website must update the same. As a result, the DNS response cannot be modified.</a:t>
                      </a:r>
                    </a:p>
                  </a:txBody>
                  <a:tcPr>
                    <a:solidFill>
                      <a:schemeClr val="bg1"/>
                    </a:solidFill>
                  </a:tcPr>
                </a:tc>
                <a:extLst>
                  <a:ext uri="{0D108BD9-81ED-4DB2-BD59-A6C34878D82A}">
                    <a16:rowId xmlns:a16="http://schemas.microsoft.com/office/drawing/2014/main" val="513455997"/>
                  </a:ext>
                </a:extLst>
              </a:tr>
              <a:tr h="700752">
                <a:tc>
                  <a:txBody>
                    <a:bodyPr/>
                    <a:lstStyle/>
                    <a:p>
                      <a:pPr algn="ctr"/>
                      <a:r>
                        <a:rPr lang="en-US" sz="1400" dirty="0">
                          <a:solidFill>
                            <a:schemeClr val="accent5">
                              <a:lumMod val="50000"/>
                            </a:schemeClr>
                          </a:solidFill>
                        </a:rPr>
                        <a:t>DNS Amplification</a:t>
                      </a:r>
                    </a:p>
                  </a:txBody>
                  <a:tcPr>
                    <a:solidFill>
                      <a:schemeClr val="bg1"/>
                    </a:solidFill>
                  </a:tcPr>
                </a:tc>
                <a:tc>
                  <a:txBody>
                    <a:bodyPr/>
                    <a:lstStyle/>
                    <a:p>
                      <a:pPr algn="just"/>
                      <a:r>
                        <a:rPr lang="en-US" sz="1400" dirty="0"/>
                        <a:t>Blockchain doesn’t allow change of information in a node easily. If there is a change, hash value of the node would change and all the nodes including the original owner of the website must update the same. As a result, the DNS response cannot be amplified.</a:t>
                      </a:r>
                    </a:p>
                  </a:txBody>
                  <a:tcPr>
                    <a:solidFill>
                      <a:schemeClr val="bg1"/>
                    </a:solidFill>
                  </a:tcPr>
                </a:tc>
                <a:extLst>
                  <a:ext uri="{0D108BD9-81ED-4DB2-BD59-A6C34878D82A}">
                    <a16:rowId xmlns:a16="http://schemas.microsoft.com/office/drawing/2014/main" val="1646802303"/>
                  </a:ext>
                </a:extLst>
              </a:tr>
              <a:tr h="522866">
                <a:tc>
                  <a:txBody>
                    <a:bodyPr/>
                    <a:lstStyle/>
                    <a:p>
                      <a:pPr algn="ctr"/>
                      <a:r>
                        <a:rPr lang="en-US" sz="1400" dirty="0">
                          <a:solidFill>
                            <a:schemeClr val="accent5">
                              <a:lumMod val="50000"/>
                            </a:schemeClr>
                          </a:solidFill>
                        </a:rPr>
                        <a:t>DNS Phantom Attack</a:t>
                      </a:r>
                    </a:p>
                  </a:txBody>
                  <a:tcPr>
                    <a:solidFill>
                      <a:schemeClr val="bg1"/>
                    </a:solidFill>
                  </a:tcPr>
                </a:tc>
                <a:tc>
                  <a:txBody>
                    <a:bodyPr/>
                    <a:lstStyle/>
                    <a:p>
                      <a:pPr algn="just"/>
                      <a:r>
                        <a:rPr lang="en-US" sz="1400" dirty="0"/>
                        <a:t>Since high encryption and hashing is used in every node and they are distributed across a peer-to-peer network it is impossible for hackers to inject a compromised server into the network.</a:t>
                      </a:r>
                    </a:p>
                  </a:txBody>
                  <a:tcPr>
                    <a:solidFill>
                      <a:schemeClr val="bg1"/>
                    </a:solidFill>
                  </a:tcPr>
                </a:tc>
                <a:extLst>
                  <a:ext uri="{0D108BD9-81ED-4DB2-BD59-A6C34878D82A}">
                    <a16:rowId xmlns:a16="http://schemas.microsoft.com/office/drawing/2014/main" val="2067318620"/>
                  </a:ext>
                </a:extLst>
              </a:tr>
              <a:tr h="496366">
                <a:tc>
                  <a:txBody>
                    <a:bodyPr/>
                    <a:lstStyle/>
                    <a:p>
                      <a:pPr algn="ctr"/>
                      <a:r>
                        <a:rPr lang="en-US" sz="1400" dirty="0">
                          <a:solidFill>
                            <a:schemeClr val="accent5">
                              <a:lumMod val="50000"/>
                            </a:schemeClr>
                          </a:solidFill>
                        </a:rPr>
                        <a:t>Confidentiality Issues</a:t>
                      </a:r>
                    </a:p>
                  </a:txBody>
                  <a:tcPr>
                    <a:solidFill>
                      <a:schemeClr val="bg1"/>
                    </a:solidFill>
                  </a:tcPr>
                </a:tc>
                <a:tc>
                  <a:txBody>
                    <a:bodyPr/>
                    <a:lstStyle/>
                    <a:p>
                      <a:pPr algn="just"/>
                      <a:r>
                        <a:rPr lang="en-US" sz="1400" dirty="0"/>
                        <a:t>Since high encryption and hashing is used in every node, it is not possible for hackers to pose as registrars or stray </a:t>
                      </a:r>
                      <a:r>
                        <a:rPr lang="en-US" sz="1400" dirty="0" err="1"/>
                        <a:t>dns</a:t>
                      </a:r>
                      <a:r>
                        <a:rPr lang="en-US" sz="1400" dirty="0"/>
                        <a:t> servers and inject themselves in the name resolution flow. </a:t>
                      </a:r>
                    </a:p>
                  </a:txBody>
                  <a:tcPr>
                    <a:solidFill>
                      <a:schemeClr val="bg1"/>
                    </a:solidFill>
                  </a:tcPr>
                </a:tc>
                <a:extLst>
                  <a:ext uri="{0D108BD9-81ED-4DB2-BD59-A6C34878D82A}">
                    <a16:rowId xmlns:a16="http://schemas.microsoft.com/office/drawing/2014/main" val="46427672"/>
                  </a:ext>
                </a:extLst>
              </a:tr>
            </a:tbl>
          </a:graphicData>
        </a:graphic>
      </p:graphicFrame>
    </p:spTree>
    <p:extLst>
      <p:ext uri="{BB962C8B-B14F-4D97-AF65-F5344CB8AC3E}">
        <p14:creationId xmlns:p14="http://schemas.microsoft.com/office/powerpoint/2010/main" val="1610978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F6A0F2-94FF-59DE-A32E-901C9BA0F4EB}"/>
              </a:ext>
            </a:extLst>
          </p:cNvPr>
          <p:cNvSpPr txBox="1"/>
          <p:nvPr/>
        </p:nvSpPr>
        <p:spPr>
          <a:xfrm>
            <a:off x="147146" y="136634"/>
            <a:ext cx="4315605" cy="353943"/>
          </a:xfrm>
          <a:prstGeom prst="rect">
            <a:avLst/>
          </a:prstGeom>
          <a:noFill/>
        </p:spPr>
        <p:txBody>
          <a:bodyPr wrap="none" rtlCol="0">
            <a:spAutoFit/>
          </a:bodyPr>
          <a:lstStyle/>
          <a:p>
            <a:r>
              <a:rPr lang="en-US" sz="1700" i="1" dirty="0">
                <a:solidFill>
                  <a:schemeClr val="accent5">
                    <a:lumMod val="50000"/>
                  </a:schemeClr>
                </a:solidFill>
              </a:rPr>
              <a:t>4c. What are the challenges with this solution?</a:t>
            </a:r>
          </a:p>
        </p:txBody>
      </p:sp>
      <p:sp>
        <p:nvSpPr>
          <p:cNvPr id="2" name="TextBox 1">
            <a:extLst>
              <a:ext uri="{FF2B5EF4-FFF2-40B4-BE49-F238E27FC236}">
                <a16:creationId xmlns:a16="http://schemas.microsoft.com/office/drawing/2014/main" id="{FF6C432F-6B8A-9AA2-5A7E-99E275A50207}"/>
              </a:ext>
            </a:extLst>
          </p:cNvPr>
          <p:cNvSpPr txBox="1"/>
          <p:nvPr/>
        </p:nvSpPr>
        <p:spPr>
          <a:xfrm>
            <a:off x="439947" y="836760"/>
            <a:ext cx="10783019" cy="2893100"/>
          </a:xfrm>
          <a:prstGeom prst="rect">
            <a:avLst/>
          </a:prstGeom>
          <a:noFill/>
        </p:spPr>
        <p:txBody>
          <a:bodyPr wrap="square" rtlCol="0">
            <a:spAutoFit/>
          </a:bodyPr>
          <a:lstStyle/>
          <a:p>
            <a:pPr algn="just"/>
            <a:r>
              <a:rPr lang="en-US" sz="1400" dirty="0"/>
              <a:t>Although, using blockchain for DNS implementation seems a perfect solution for architectural and security concerns, there are some challenges with this system:</a:t>
            </a:r>
          </a:p>
          <a:p>
            <a:pPr algn="just"/>
            <a:endParaRPr lang="en-US" sz="1400" dirty="0"/>
          </a:p>
          <a:p>
            <a:pPr marL="285750" indent="-285750" algn="just">
              <a:buFont typeface="Arial" panose="020B0604020202020204" pitchFamily="34" charset="0"/>
              <a:buChar char="•"/>
            </a:pPr>
            <a:r>
              <a:rPr lang="en-US" sz="1400" dirty="0">
                <a:solidFill>
                  <a:schemeClr val="accent5">
                    <a:lumMod val="50000"/>
                  </a:schemeClr>
                </a:solidFill>
              </a:rPr>
              <a:t>Scalability:</a:t>
            </a:r>
            <a:r>
              <a:rPr lang="en-US" sz="1400" dirty="0"/>
              <a:t> While parallelism in processing the DNS query can be accomplished by making nodes share resources based on a cost factor of communication, the entire Blockchain based DNS network cannot scale horizontally in an easy manner due to extensive processing involved for each transaction on chain.</a:t>
            </a:r>
          </a:p>
          <a:p>
            <a:pPr marL="285750" indent="-285750" algn="just">
              <a:buFont typeface="Arial" panose="020B0604020202020204" pitchFamily="34" charset="0"/>
              <a:buChar char="•"/>
            </a:pPr>
            <a:r>
              <a:rPr lang="en-US" sz="1400" dirty="0">
                <a:solidFill>
                  <a:schemeClr val="accent5">
                    <a:lumMod val="50000"/>
                  </a:schemeClr>
                </a:solidFill>
              </a:rPr>
              <a:t>51% attack:</a:t>
            </a:r>
            <a:r>
              <a:rPr lang="en-US" sz="1400" dirty="0"/>
              <a:t> Even though it is highly improbable in a DNS network, if an attacker owns 51% of the nodes in a block chain, then there is a high chance of the network entire network to get compromised.</a:t>
            </a:r>
          </a:p>
          <a:p>
            <a:pPr marL="285750" indent="-285750" algn="just">
              <a:buFont typeface="Arial" panose="020B0604020202020204" pitchFamily="34" charset="0"/>
              <a:buChar char="•"/>
            </a:pPr>
            <a:r>
              <a:rPr lang="en-US" sz="1400" dirty="0">
                <a:solidFill>
                  <a:schemeClr val="accent5">
                    <a:lumMod val="50000"/>
                  </a:schemeClr>
                </a:solidFill>
              </a:rPr>
              <a:t>Large database:</a:t>
            </a:r>
            <a:r>
              <a:rPr lang="en-US" sz="1400" dirty="0"/>
              <a:t> The size of the database required to map the entire DNS network is already very large and can increase exponentially. Since this data cannot be stored in every endpoint such as personal computers, laptops or mobiles, the alternative solution would be to store the data in big players such as locally hosted webservers and servers hosted in Internet Service Providers. As a result, the trust and cost factor of ISPs and Datacenters plays a huge role in implementing this solution. </a:t>
            </a:r>
          </a:p>
          <a:p>
            <a:pPr marL="285750" indent="-285750" algn="just">
              <a:buFont typeface="Arial" panose="020B0604020202020204" pitchFamily="34" charset="0"/>
              <a:buChar char="•"/>
            </a:pPr>
            <a:endParaRPr lang="en-US" sz="1400" dirty="0"/>
          </a:p>
        </p:txBody>
      </p:sp>
    </p:spTree>
    <p:extLst>
      <p:ext uri="{BB962C8B-B14F-4D97-AF65-F5344CB8AC3E}">
        <p14:creationId xmlns:p14="http://schemas.microsoft.com/office/powerpoint/2010/main" val="317837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F6A0F2-94FF-59DE-A32E-901C9BA0F4EB}"/>
              </a:ext>
            </a:extLst>
          </p:cNvPr>
          <p:cNvSpPr txBox="1"/>
          <p:nvPr/>
        </p:nvSpPr>
        <p:spPr>
          <a:xfrm>
            <a:off x="147146" y="136634"/>
            <a:ext cx="3065583" cy="353943"/>
          </a:xfrm>
          <a:prstGeom prst="rect">
            <a:avLst/>
          </a:prstGeom>
          <a:noFill/>
        </p:spPr>
        <p:txBody>
          <a:bodyPr wrap="none" rtlCol="0">
            <a:spAutoFit/>
          </a:bodyPr>
          <a:lstStyle/>
          <a:p>
            <a:r>
              <a:rPr lang="en-US" sz="1700" i="1" dirty="0">
                <a:solidFill>
                  <a:schemeClr val="accent5">
                    <a:lumMod val="50000"/>
                  </a:schemeClr>
                </a:solidFill>
              </a:rPr>
              <a:t>5. Solidity Code with explanation</a:t>
            </a:r>
          </a:p>
        </p:txBody>
      </p:sp>
      <p:sp>
        <p:nvSpPr>
          <p:cNvPr id="3" name="TextBox 2">
            <a:extLst>
              <a:ext uri="{FF2B5EF4-FFF2-40B4-BE49-F238E27FC236}">
                <a16:creationId xmlns:a16="http://schemas.microsoft.com/office/drawing/2014/main" id="{0129C6EA-9A29-C3CE-93AF-280C96B3B90D}"/>
              </a:ext>
            </a:extLst>
          </p:cNvPr>
          <p:cNvSpPr txBox="1"/>
          <p:nvPr/>
        </p:nvSpPr>
        <p:spPr>
          <a:xfrm>
            <a:off x="268856" y="550962"/>
            <a:ext cx="11654287" cy="6186309"/>
          </a:xfrm>
          <a:prstGeom prst="rect">
            <a:avLst/>
          </a:prstGeom>
          <a:noFill/>
        </p:spPr>
        <p:txBody>
          <a:bodyPr wrap="square" rtlCol="0">
            <a:spAutoFit/>
          </a:bodyPr>
          <a:lstStyle/>
          <a:p>
            <a:r>
              <a:rPr lang="en-IN" sz="1200" dirty="0">
                <a:solidFill>
                  <a:srgbClr val="657B83"/>
                </a:solidFill>
                <a:latin typeface="Courier" pitchFamily="2" charset="0"/>
              </a:rPr>
              <a:t>pragma solidity </a:t>
            </a:r>
            <a:r>
              <a:rPr lang="en-IN" sz="1200" dirty="0">
                <a:solidFill>
                  <a:srgbClr val="859900"/>
                </a:solidFill>
                <a:latin typeface="Courier" pitchFamily="2" charset="0"/>
              </a:rPr>
              <a:t>&gt;=</a:t>
            </a:r>
            <a:r>
              <a:rPr lang="en-IN" sz="1200" dirty="0">
                <a:solidFill>
                  <a:srgbClr val="D33682"/>
                </a:solidFill>
                <a:latin typeface="Courier" pitchFamily="2" charset="0"/>
              </a:rPr>
              <a:t>0.4</a:t>
            </a:r>
            <a:r>
              <a:rPr lang="en-IN" sz="1200" dirty="0">
                <a:solidFill>
                  <a:srgbClr val="657B83"/>
                </a:solidFill>
                <a:latin typeface="Courier" pitchFamily="2" charset="0"/>
              </a:rPr>
              <a:t>.</a:t>
            </a:r>
            <a:r>
              <a:rPr lang="en-IN" sz="1200" dirty="0">
                <a:solidFill>
                  <a:srgbClr val="D33682"/>
                </a:solidFill>
                <a:latin typeface="Courier" pitchFamily="2" charset="0"/>
              </a:rPr>
              <a:t>21</a:t>
            </a:r>
            <a:r>
              <a:rPr lang="en-IN" sz="1200" dirty="0">
                <a:solidFill>
                  <a:srgbClr val="657B83"/>
                </a:solidFill>
                <a:latin typeface="Courier" pitchFamily="2" charset="0"/>
              </a:rPr>
              <a:t> </a:t>
            </a:r>
            <a:r>
              <a:rPr lang="en-IN" sz="1200" dirty="0">
                <a:solidFill>
                  <a:srgbClr val="859900"/>
                </a:solidFill>
                <a:latin typeface="Courier" pitchFamily="2" charset="0"/>
              </a:rPr>
              <a:t>&lt;</a:t>
            </a:r>
            <a:r>
              <a:rPr lang="en-IN" sz="1200" dirty="0">
                <a:solidFill>
                  <a:srgbClr val="D33682"/>
                </a:solidFill>
                <a:latin typeface="Courier" pitchFamily="2" charset="0"/>
              </a:rPr>
              <a:t>0.7</a:t>
            </a:r>
            <a:r>
              <a:rPr lang="en-IN" sz="1200" dirty="0">
                <a:solidFill>
                  <a:srgbClr val="657B83"/>
                </a:solidFill>
                <a:latin typeface="Courier" pitchFamily="2" charset="0"/>
              </a:rPr>
              <a:t>.</a:t>
            </a:r>
            <a:r>
              <a:rPr lang="en-IN" sz="1200" dirty="0">
                <a:solidFill>
                  <a:srgbClr val="D33682"/>
                </a:solidFill>
                <a:latin typeface="Courier" pitchFamily="2" charset="0"/>
              </a:rPr>
              <a:t>0</a:t>
            </a:r>
            <a:r>
              <a:rPr lang="en-IN" sz="1200" dirty="0">
                <a:solidFill>
                  <a:srgbClr val="657B83"/>
                </a:solidFill>
                <a:latin typeface="Courier" pitchFamily="2" charset="0"/>
              </a:rPr>
              <a:t>;</a:t>
            </a:r>
          </a:p>
          <a:p>
            <a:br>
              <a:rPr lang="en-IN" sz="1200" dirty="0">
                <a:solidFill>
                  <a:srgbClr val="657B83"/>
                </a:solidFill>
                <a:latin typeface="Courier" pitchFamily="2" charset="0"/>
              </a:rPr>
            </a:br>
            <a:r>
              <a:rPr lang="en-IN" sz="1200" dirty="0">
                <a:solidFill>
                  <a:srgbClr val="657B83"/>
                </a:solidFill>
                <a:latin typeface="Courier" pitchFamily="2" charset="0"/>
              </a:rPr>
              <a:t>contract </a:t>
            </a:r>
            <a:r>
              <a:rPr lang="en-IN" sz="1200" dirty="0" err="1">
                <a:solidFill>
                  <a:srgbClr val="859900"/>
                </a:solidFill>
                <a:latin typeface="Courier" pitchFamily="2" charset="0"/>
              </a:rPr>
              <a:t>Dns</a:t>
            </a:r>
            <a:r>
              <a:rPr lang="en-IN" sz="1200" dirty="0">
                <a:solidFill>
                  <a:srgbClr val="657B83"/>
                </a:solidFill>
                <a:latin typeface="Courier" pitchFamily="2" charset="0"/>
              </a:rPr>
              <a:t>{</a:t>
            </a:r>
          </a:p>
          <a:p>
            <a:pPr lvl="1"/>
            <a:r>
              <a:rPr lang="en-IN" sz="1200" dirty="0">
                <a:solidFill>
                  <a:srgbClr val="657B83"/>
                </a:solidFill>
                <a:latin typeface="Courier" pitchFamily="2" charset="0"/>
              </a:rPr>
              <a:t>struct </a:t>
            </a:r>
            <a:r>
              <a:rPr lang="en-IN" sz="1200" dirty="0">
                <a:solidFill>
                  <a:srgbClr val="859900"/>
                </a:solidFill>
                <a:latin typeface="Courier" pitchFamily="2" charset="0"/>
              </a:rPr>
              <a:t>Domain</a:t>
            </a:r>
            <a:r>
              <a:rPr lang="en-IN" sz="1200" dirty="0">
                <a:solidFill>
                  <a:srgbClr val="657B83"/>
                </a:solidFill>
                <a:latin typeface="Courier" pitchFamily="2" charset="0"/>
              </a:rPr>
              <a:t>{</a:t>
            </a:r>
          </a:p>
          <a:p>
            <a:pPr lvl="1"/>
            <a:r>
              <a:rPr lang="en-IN" sz="1200" dirty="0">
                <a:solidFill>
                  <a:srgbClr val="657B83"/>
                </a:solidFill>
                <a:latin typeface="Courier" pitchFamily="2" charset="0"/>
              </a:rPr>
              <a:t>string </a:t>
            </a:r>
            <a:r>
              <a:rPr lang="en-IN" sz="1200" dirty="0" err="1">
                <a:solidFill>
                  <a:srgbClr val="657B83"/>
                </a:solidFill>
                <a:latin typeface="Courier" pitchFamily="2" charset="0"/>
              </a:rPr>
              <a:t>domainName</a:t>
            </a:r>
            <a:r>
              <a:rPr lang="en-IN" sz="1200" dirty="0">
                <a:solidFill>
                  <a:srgbClr val="657B83"/>
                </a:solidFill>
                <a:latin typeface="Courier" pitchFamily="2" charset="0"/>
              </a:rPr>
              <a:t>;</a:t>
            </a:r>
          </a:p>
          <a:p>
            <a:pPr lvl="1"/>
            <a:r>
              <a:rPr lang="en-IN" sz="1200" dirty="0">
                <a:solidFill>
                  <a:srgbClr val="657B83"/>
                </a:solidFill>
                <a:latin typeface="Courier" pitchFamily="2" charset="0"/>
              </a:rPr>
              <a:t>string </a:t>
            </a:r>
            <a:r>
              <a:rPr lang="en-IN" sz="1200" dirty="0" err="1">
                <a:solidFill>
                  <a:srgbClr val="859900"/>
                </a:solidFill>
                <a:latin typeface="Courier" pitchFamily="2" charset="0"/>
              </a:rPr>
              <a:t>A_Record</a:t>
            </a:r>
            <a:r>
              <a:rPr lang="en-IN" sz="1200" dirty="0">
                <a:solidFill>
                  <a:srgbClr val="657B83"/>
                </a:solidFill>
                <a:latin typeface="Courier" pitchFamily="2" charset="0"/>
              </a:rPr>
              <a:t>;</a:t>
            </a:r>
          </a:p>
          <a:p>
            <a:pPr lvl="1"/>
            <a:r>
              <a:rPr lang="en-IN" sz="1200" dirty="0">
                <a:solidFill>
                  <a:srgbClr val="657B83"/>
                </a:solidFill>
                <a:latin typeface="Courier" pitchFamily="2" charset="0"/>
              </a:rPr>
              <a:t>string </a:t>
            </a:r>
            <a:r>
              <a:rPr lang="en-IN" sz="1200" dirty="0">
                <a:solidFill>
                  <a:srgbClr val="859900"/>
                </a:solidFill>
                <a:latin typeface="Courier" pitchFamily="2" charset="0"/>
              </a:rPr>
              <a:t>CNAME</a:t>
            </a:r>
            <a:r>
              <a:rPr lang="en-IN" sz="1200" dirty="0">
                <a:solidFill>
                  <a:srgbClr val="657B83"/>
                </a:solidFill>
                <a:latin typeface="Courier" pitchFamily="2" charset="0"/>
              </a:rPr>
              <a:t>;</a:t>
            </a:r>
          </a:p>
          <a:p>
            <a:pPr lvl="1"/>
            <a:r>
              <a:rPr lang="en-IN" sz="1200" dirty="0">
                <a:solidFill>
                  <a:srgbClr val="657B83"/>
                </a:solidFill>
                <a:latin typeface="Courier" pitchFamily="2" charset="0"/>
              </a:rPr>
              <a:t>string </a:t>
            </a:r>
            <a:r>
              <a:rPr lang="en-IN" sz="1200" dirty="0">
                <a:solidFill>
                  <a:srgbClr val="859900"/>
                </a:solidFill>
                <a:latin typeface="Courier" pitchFamily="2" charset="0"/>
              </a:rPr>
              <a:t>TXT</a:t>
            </a:r>
            <a:r>
              <a:rPr lang="en-IN" sz="1200" dirty="0">
                <a:solidFill>
                  <a:srgbClr val="657B83"/>
                </a:solidFill>
                <a:latin typeface="Courier" pitchFamily="2" charset="0"/>
              </a:rPr>
              <a:t>;</a:t>
            </a:r>
          </a:p>
          <a:p>
            <a:pPr lvl="1"/>
            <a:r>
              <a:rPr lang="en-IN" sz="1200" dirty="0">
                <a:solidFill>
                  <a:srgbClr val="657B83"/>
                </a:solidFill>
                <a:latin typeface="Courier" pitchFamily="2" charset="0"/>
              </a:rPr>
              <a:t>string </a:t>
            </a:r>
            <a:r>
              <a:rPr lang="en-IN" sz="1200" dirty="0" err="1">
                <a:solidFill>
                  <a:srgbClr val="859900"/>
                </a:solidFill>
                <a:latin typeface="Courier" pitchFamily="2" charset="0"/>
              </a:rPr>
              <a:t>NS_Record</a:t>
            </a:r>
            <a:r>
              <a:rPr lang="en-IN" sz="1200" dirty="0">
                <a:solidFill>
                  <a:srgbClr val="657B83"/>
                </a:solidFill>
                <a:latin typeface="Courier" pitchFamily="2" charset="0"/>
              </a:rPr>
              <a:t>;</a:t>
            </a:r>
          </a:p>
          <a:p>
            <a:pPr lvl="1"/>
            <a:r>
              <a:rPr lang="en-IN" sz="1200" dirty="0">
                <a:solidFill>
                  <a:srgbClr val="657B83"/>
                </a:solidFill>
                <a:latin typeface="Courier" pitchFamily="2" charset="0"/>
              </a:rPr>
              <a:t>string </a:t>
            </a:r>
            <a:r>
              <a:rPr lang="en-IN" sz="1200" dirty="0" err="1">
                <a:solidFill>
                  <a:srgbClr val="859900"/>
                </a:solidFill>
                <a:latin typeface="Courier" pitchFamily="2" charset="0"/>
              </a:rPr>
              <a:t>SOA_Record</a:t>
            </a:r>
            <a:r>
              <a:rPr lang="en-IN" sz="1200" dirty="0">
                <a:solidFill>
                  <a:srgbClr val="657B83"/>
                </a:solidFill>
                <a:latin typeface="Courier" pitchFamily="2" charset="0"/>
              </a:rPr>
              <a:t>;</a:t>
            </a:r>
          </a:p>
          <a:p>
            <a:pPr lvl="1"/>
            <a:r>
              <a:rPr lang="en-IN" sz="1200" dirty="0">
                <a:solidFill>
                  <a:srgbClr val="859900"/>
                </a:solidFill>
                <a:latin typeface="Courier" pitchFamily="2" charset="0"/>
              </a:rPr>
              <a:t>bool</a:t>
            </a:r>
            <a:r>
              <a:rPr lang="en-IN" sz="1200" dirty="0">
                <a:solidFill>
                  <a:srgbClr val="657B83"/>
                </a:solidFill>
                <a:latin typeface="Courier" pitchFamily="2" charset="0"/>
              </a:rPr>
              <a:t> exists;</a:t>
            </a:r>
          </a:p>
          <a:p>
            <a:pPr lvl="1"/>
            <a:r>
              <a:rPr lang="en-IN" sz="1200" dirty="0">
                <a:solidFill>
                  <a:srgbClr val="657B83"/>
                </a:solidFill>
                <a:latin typeface="Courier" pitchFamily="2" charset="0"/>
              </a:rPr>
              <a:t>}</a:t>
            </a:r>
          </a:p>
          <a:p>
            <a:endParaRPr lang="en-IN" sz="1200" dirty="0">
              <a:solidFill>
                <a:srgbClr val="657B83"/>
              </a:solidFill>
              <a:latin typeface="Courier" pitchFamily="2" charset="0"/>
            </a:endParaRPr>
          </a:p>
          <a:p>
            <a:pPr lvl="1"/>
            <a:r>
              <a:rPr lang="en-IN" sz="1200" dirty="0">
                <a:solidFill>
                  <a:srgbClr val="657B83"/>
                </a:solidFill>
                <a:latin typeface="Courier" pitchFamily="2" charset="0"/>
              </a:rPr>
              <a:t>mapping (</a:t>
            </a:r>
            <a:r>
              <a:rPr lang="en-IN" sz="1200" dirty="0">
                <a:solidFill>
                  <a:srgbClr val="268BD2"/>
                </a:solidFill>
                <a:latin typeface="Courier" pitchFamily="2" charset="0"/>
              </a:rPr>
              <a:t>string</a:t>
            </a:r>
            <a:r>
              <a:rPr lang="en-IN" sz="1200" dirty="0">
                <a:solidFill>
                  <a:srgbClr val="657B83"/>
                </a:solidFill>
                <a:latin typeface="Courier" pitchFamily="2" charset="0"/>
              </a:rPr>
              <a:t> =&gt; </a:t>
            </a:r>
            <a:r>
              <a:rPr lang="en-IN" sz="1200" dirty="0">
                <a:solidFill>
                  <a:srgbClr val="859900"/>
                </a:solidFill>
                <a:latin typeface="Courier" pitchFamily="2" charset="0"/>
              </a:rPr>
              <a:t>Domain</a:t>
            </a:r>
            <a:r>
              <a:rPr lang="en-IN" sz="1200" dirty="0">
                <a:solidFill>
                  <a:srgbClr val="657B83"/>
                </a:solidFill>
                <a:latin typeface="Courier" pitchFamily="2" charset="0"/>
              </a:rPr>
              <a:t>) public nameserver;</a:t>
            </a:r>
          </a:p>
          <a:p>
            <a:pPr lvl="1"/>
            <a:endParaRPr lang="en-IN" sz="1200" dirty="0">
              <a:solidFill>
                <a:srgbClr val="657B83"/>
              </a:solidFill>
              <a:latin typeface="Courier" pitchFamily="2" charset="0"/>
            </a:endParaRPr>
          </a:p>
          <a:p>
            <a:pPr lvl="1"/>
            <a:r>
              <a:rPr lang="en-IN" sz="1200" dirty="0">
                <a:solidFill>
                  <a:srgbClr val="657B83"/>
                </a:solidFill>
                <a:latin typeface="Courier" pitchFamily="2" charset="0"/>
              </a:rPr>
              <a:t>function </a:t>
            </a:r>
            <a:r>
              <a:rPr lang="en-IN" sz="1200" dirty="0" err="1">
                <a:solidFill>
                  <a:srgbClr val="268BD2"/>
                </a:solidFill>
                <a:latin typeface="Courier" pitchFamily="2" charset="0"/>
              </a:rPr>
              <a:t>addDomain</a:t>
            </a:r>
            <a:r>
              <a:rPr lang="en-IN" sz="1200" dirty="0">
                <a:solidFill>
                  <a:srgbClr val="657B83"/>
                </a:solidFill>
                <a:latin typeface="Courier" pitchFamily="2" charset="0"/>
              </a:rPr>
              <a:t>(string memory _</a:t>
            </a:r>
            <a:r>
              <a:rPr lang="en-IN" sz="1200" dirty="0" err="1">
                <a:solidFill>
                  <a:srgbClr val="657B83"/>
                </a:solidFill>
                <a:latin typeface="Courier" pitchFamily="2" charset="0"/>
              </a:rPr>
              <a:t>domainName</a:t>
            </a:r>
            <a:r>
              <a:rPr lang="en-IN" sz="1200" dirty="0">
                <a:solidFill>
                  <a:srgbClr val="657B83"/>
                </a:solidFill>
                <a:latin typeface="Courier" pitchFamily="2" charset="0"/>
              </a:rPr>
              <a:t> , string memory </a:t>
            </a:r>
            <a:r>
              <a:rPr lang="en-IN" sz="1200" dirty="0">
                <a:solidFill>
                  <a:srgbClr val="859900"/>
                </a:solidFill>
                <a:latin typeface="Courier" pitchFamily="2" charset="0"/>
              </a:rPr>
              <a:t>_</a:t>
            </a:r>
            <a:r>
              <a:rPr lang="en-IN" sz="1200" dirty="0" err="1">
                <a:solidFill>
                  <a:srgbClr val="859900"/>
                </a:solidFill>
                <a:latin typeface="Courier" pitchFamily="2" charset="0"/>
              </a:rPr>
              <a:t>A_Record</a:t>
            </a:r>
            <a:r>
              <a:rPr lang="en-IN" sz="1200" dirty="0">
                <a:solidFill>
                  <a:srgbClr val="657B83"/>
                </a:solidFill>
                <a:latin typeface="Courier" pitchFamily="2" charset="0"/>
              </a:rPr>
              <a:t> , string memory </a:t>
            </a:r>
            <a:r>
              <a:rPr lang="en-IN" sz="1200" dirty="0">
                <a:solidFill>
                  <a:srgbClr val="859900"/>
                </a:solidFill>
                <a:latin typeface="Courier" pitchFamily="2" charset="0"/>
              </a:rPr>
              <a:t>_CNAME</a:t>
            </a:r>
            <a:r>
              <a:rPr lang="en-IN" sz="1200" dirty="0">
                <a:solidFill>
                  <a:srgbClr val="657B83"/>
                </a:solidFill>
                <a:latin typeface="Courier" pitchFamily="2" charset="0"/>
              </a:rPr>
              <a:t>, string memory </a:t>
            </a:r>
            <a:r>
              <a:rPr lang="en-IN" sz="1200" dirty="0">
                <a:solidFill>
                  <a:srgbClr val="859900"/>
                </a:solidFill>
                <a:latin typeface="Courier" pitchFamily="2" charset="0"/>
              </a:rPr>
              <a:t>_TXT</a:t>
            </a:r>
            <a:r>
              <a:rPr lang="en-IN" sz="1200" dirty="0">
                <a:solidFill>
                  <a:srgbClr val="657B83"/>
                </a:solidFill>
                <a:latin typeface="Courier" pitchFamily="2" charset="0"/>
              </a:rPr>
              <a:t> ,string memory </a:t>
            </a:r>
            <a:r>
              <a:rPr lang="en-IN" sz="1200" dirty="0">
                <a:solidFill>
                  <a:srgbClr val="859900"/>
                </a:solidFill>
                <a:latin typeface="Courier" pitchFamily="2" charset="0"/>
              </a:rPr>
              <a:t>_</a:t>
            </a:r>
            <a:r>
              <a:rPr lang="en-IN" sz="1200" dirty="0" err="1">
                <a:solidFill>
                  <a:srgbClr val="859900"/>
                </a:solidFill>
                <a:latin typeface="Courier" pitchFamily="2" charset="0"/>
              </a:rPr>
              <a:t>NS_Record</a:t>
            </a:r>
            <a:r>
              <a:rPr lang="en-IN" sz="1200" dirty="0">
                <a:solidFill>
                  <a:srgbClr val="657B83"/>
                </a:solidFill>
                <a:latin typeface="Courier" pitchFamily="2" charset="0"/>
              </a:rPr>
              <a:t>, string memory </a:t>
            </a:r>
            <a:r>
              <a:rPr lang="en-IN" sz="1200" dirty="0">
                <a:solidFill>
                  <a:srgbClr val="859900"/>
                </a:solidFill>
                <a:latin typeface="Courier" pitchFamily="2" charset="0"/>
              </a:rPr>
              <a:t>_</a:t>
            </a:r>
            <a:r>
              <a:rPr lang="en-IN" sz="1200" dirty="0" err="1">
                <a:solidFill>
                  <a:srgbClr val="859900"/>
                </a:solidFill>
                <a:latin typeface="Courier" pitchFamily="2" charset="0"/>
              </a:rPr>
              <a:t>SOA_Record</a:t>
            </a:r>
            <a:r>
              <a:rPr lang="en-IN" sz="1200" dirty="0">
                <a:solidFill>
                  <a:srgbClr val="657B83"/>
                </a:solidFill>
                <a:latin typeface="Courier" pitchFamily="2" charset="0"/>
              </a:rPr>
              <a:t>) public </a:t>
            </a:r>
            <a:r>
              <a:rPr lang="en-IN" sz="1200" dirty="0">
                <a:solidFill>
                  <a:srgbClr val="268BD2"/>
                </a:solidFill>
                <a:latin typeface="Courier" pitchFamily="2" charset="0"/>
              </a:rPr>
              <a:t>returns</a:t>
            </a:r>
            <a:r>
              <a:rPr lang="en-IN" sz="1200" dirty="0">
                <a:solidFill>
                  <a:srgbClr val="657B83"/>
                </a:solidFill>
                <a:latin typeface="Courier" pitchFamily="2" charset="0"/>
              </a:rPr>
              <a:t>(</a:t>
            </a:r>
            <a:r>
              <a:rPr lang="en-IN" sz="1200" dirty="0">
                <a:solidFill>
                  <a:srgbClr val="859900"/>
                </a:solidFill>
                <a:latin typeface="Courier" pitchFamily="2" charset="0"/>
              </a:rPr>
              <a:t>bool</a:t>
            </a:r>
            <a:r>
              <a:rPr lang="en-IN" sz="1200" dirty="0">
                <a:solidFill>
                  <a:srgbClr val="657B83"/>
                </a:solidFill>
                <a:latin typeface="Courier" pitchFamily="2" charset="0"/>
              </a:rPr>
              <a:t>) {</a:t>
            </a:r>
          </a:p>
          <a:p>
            <a:pPr lvl="2"/>
            <a:endParaRPr lang="en-IN" sz="1200" dirty="0">
              <a:solidFill>
                <a:srgbClr val="268BD2"/>
              </a:solidFill>
              <a:latin typeface="Courier" pitchFamily="2" charset="0"/>
            </a:endParaRPr>
          </a:p>
          <a:p>
            <a:pPr lvl="2"/>
            <a:r>
              <a:rPr lang="en-IN" sz="1200" dirty="0">
                <a:solidFill>
                  <a:srgbClr val="268BD2"/>
                </a:solidFill>
                <a:latin typeface="Courier" pitchFamily="2" charset="0"/>
              </a:rPr>
              <a:t>require</a:t>
            </a:r>
            <a:r>
              <a:rPr lang="en-IN" sz="1200" dirty="0">
                <a:solidFill>
                  <a:srgbClr val="657B83"/>
                </a:solidFill>
                <a:latin typeface="Courier" pitchFamily="2" charset="0"/>
              </a:rPr>
              <a:t>(nameserver[_</a:t>
            </a:r>
            <a:r>
              <a:rPr lang="en-IN" sz="1200" dirty="0" err="1">
                <a:solidFill>
                  <a:srgbClr val="657B83"/>
                </a:solidFill>
                <a:latin typeface="Courier" pitchFamily="2" charset="0"/>
              </a:rPr>
              <a:t>domainName</a:t>
            </a:r>
            <a:r>
              <a:rPr lang="en-IN" sz="1200" dirty="0">
                <a:solidFill>
                  <a:srgbClr val="657B83"/>
                </a:solidFill>
                <a:latin typeface="Courier" pitchFamily="2" charset="0"/>
              </a:rPr>
              <a:t>].exists </a:t>
            </a:r>
            <a:r>
              <a:rPr lang="en-IN" sz="1200" dirty="0">
                <a:solidFill>
                  <a:srgbClr val="859900"/>
                </a:solidFill>
                <a:latin typeface="Courier" pitchFamily="2" charset="0"/>
              </a:rPr>
              <a:t>==</a:t>
            </a:r>
            <a:r>
              <a:rPr lang="en-IN" sz="1200" dirty="0">
                <a:solidFill>
                  <a:srgbClr val="657B83"/>
                </a:solidFill>
                <a:latin typeface="Courier" pitchFamily="2" charset="0"/>
              </a:rPr>
              <a:t> </a:t>
            </a:r>
            <a:r>
              <a:rPr lang="en-IN" sz="1200" dirty="0" err="1">
                <a:solidFill>
                  <a:srgbClr val="B58900"/>
                </a:solidFill>
                <a:latin typeface="Courier" pitchFamily="2" charset="0"/>
              </a:rPr>
              <a:t>false</a:t>
            </a:r>
            <a:r>
              <a:rPr lang="en-IN" sz="1200" dirty="0" err="1">
                <a:solidFill>
                  <a:srgbClr val="657B83"/>
                </a:solidFill>
                <a:latin typeface="Courier" pitchFamily="2" charset="0"/>
              </a:rPr>
              <a:t>,</a:t>
            </a:r>
            <a:r>
              <a:rPr lang="en-IN" sz="1200" dirty="0" err="1">
                <a:solidFill>
                  <a:srgbClr val="2AA198"/>
                </a:solidFill>
                <a:latin typeface="Courier" pitchFamily="2" charset="0"/>
              </a:rPr>
              <a:t>"IP</a:t>
            </a:r>
            <a:r>
              <a:rPr lang="en-IN" sz="1200" dirty="0">
                <a:solidFill>
                  <a:srgbClr val="2AA198"/>
                </a:solidFill>
                <a:latin typeface="Courier" pitchFamily="2" charset="0"/>
              </a:rPr>
              <a:t> mapping already exists"</a:t>
            </a:r>
            <a:r>
              <a:rPr lang="en-IN" sz="1200" dirty="0">
                <a:solidFill>
                  <a:srgbClr val="657B83"/>
                </a:solidFill>
                <a:latin typeface="Courier" pitchFamily="2" charset="0"/>
              </a:rPr>
              <a:t>);</a:t>
            </a:r>
          </a:p>
          <a:p>
            <a:pPr lvl="2"/>
            <a:r>
              <a:rPr lang="en-IN" sz="1200" dirty="0">
                <a:solidFill>
                  <a:srgbClr val="859900"/>
                </a:solidFill>
                <a:latin typeface="Courier" pitchFamily="2" charset="0"/>
              </a:rPr>
              <a:t>Domain</a:t>
            </a:r>
            <a:r>
              <a:rPr lang="en-IN" sz="1200" dirty="0">
                <a:solidFill>
                  <a:srgbClr val="657B83"/>
                </a:solidFill>
                <a:latin typeface="Courier" pitchFamily="2" charset="0"/>
              </a:rPr>
              <a:t> memory </a:t>
            </a:r>
            <a:r>
              <a:rPr lang="en-IN" sz="1200" dirty="0" err="1">
                <a:solidFill>
                  <a:srgbClr val="657B83"/>
                </a:solidFill>
                <a:latin typeface="Courier" pitchFamily="2" charset="0"/>
              </a:rPr>
              <a:t>new_domain</a:t>
            </a:r>
            <a:r>
              <a:rPr lang="en-IN" sz="1200" dirty="0">
                <a:solidFill>
                  <a:srgbClr val="657B83"/>
                </a:solidFill>
                <a:latin typeface="Courier" pitchFamily="2" charset="0"/>
              </a:rPr>
              <a:t> </a:t>
            </a:r>
            <a:r>
              <a:rPr lang="en-IN" sz="1200" dirty="0">
                <a:solidFill>
                  <a:srgbClr val="859900"/>
                </a:solidFill>
                <a:latin typeface="Courier" pitchFamily="2" charset="0"/>
              </a:rPr>
              <a:t>=</a:t>
            </a:r>
            <a:r>
              <a:rPr lang="en-IN" sz="1200" dirty="0">
                <a:solidFill>
                  <a:srgbClr val="657B83"/>
                </a:solidFill>
                <a:latin typeface="Courier" pitchFamily="2" charset="0"/>
              </a:rPr>
              <a:t> </a:t>
            </a:r>
            <a:r>
              <a:rPr lang="en-IN" sz="1200" dirty="0">
                <a:solidFill>
                  <a:srgbClr val="859900"/>
                </a:solidFill>
                <a:latin typeface="Courier" pitchFamily="2" charset="0"/>
              </a:rPr>
              <a:t>Domain</a:t>
            </a:r>
            <a:r>
              <a:rPr lang="en-IN" sz="1200" dirty="0">
                <a:solidFill>
                  <a:srgbClr val="657B83"/>
                </a:solidFill>
                <a:latin typeface="Courier" pitchFamily="2" charset="0"/>
              </a:rPr>
              <a:t>(_</a:t>
            </a:r>
            <a:r>
              <a:rPr lang="en-IN" sz="1200" dirty="0" err="1">
                <a:solidFill>
                  <a:srgbClr val="657B83"/>
                </a:solidFill>
                <a:latin typeface="Courier" pitchFamily="2" charset="0"/>
              </a:rPr>
              <a:t>domainName</a:t>
            </a:r>
            <a:r>
              <a:rPr lang="en-IN" sz="1200" dirty="0">
                <a:solidFill>
                  <a:srgbClr val="657B83"/>
                </a:solidFill>
                <a:latin typeface="Courier" pitchFamily="2" charset="0"/>
              </a:rPr>
              <a:t>,</a:t>
            </a:r>
            <a:r>
              <a:rPr lang="en-IN" sz="1200" dirty="0">
                <a:solidFill>
                  <a:srgbClr val="859900"/>
                </a:solidFill>
                <a:latin typeface="Courier" pitchFamily="2" charset="0"/>
              </a:rPr>
              <a:t>_A_Record</a:t>
            </a:r>
            <a:r>
              <a:rPr lang="en-IN" sz="1200" dirty="0">
                <a:solidFill>
                  <a:srgbClr val="657B83"/>
                </a:solidFill>
                <a:latin typeface="Courier" pitchFamily="2" charset="0"/>
              </a:rPr>
              <a:t>,</a:t>
            </a:r>
            <a:r>
              <a:rPr lang="en-IN" sz="1200" dirty="0">
                <a:solidFill>
                  <a:srgbClr val="859900"/>
                </a:solidFill>
                <a:latin typeface="Courier" pitchFamily="2" charset="0"/>
              </a:rPr>
              <a:t>_CNAME</a:t>
            </a:r>
            <a:r>
              <a:rPr lang="en-IN" sz="1200" dirty="0">
                <a:solidFill>
                  <a:srgbClr val="657B83"/>
                </a:solidFill>
                <a:latin typeface="Courier" pitchFamily="2" charset="0"/>
              </a:rPr>
              <a:t>,</a:t>
            </a:r>
            <a:r>
              <a:rPr lang="en-IN" sz="1200" dirty="0">
                <a:solidFill>
                  <a:srgbClr val="859900"/>
                </a:solidFill>
                <a:latin typeface="Courier" pitchFamily="2" charset="0"/>
              </a:rPr>
              <a:t>_TXT</a:t>
            </a:r>
            <a:r>
              <a:rPr lang="en-IN" sz="1200" dirty="0">
                <a:solidFill>
                  <a:srgbClr val="657B83"/>
                </a:solidFill>
                <a:latin typeface="Courier" pitchFamily="2" charset="0"/>
              </a:rPr>
              <a:t>,</a:t>
            </a:r>
            <a:r>
              <a:rPr lang="en-IN" sz="1200" dirty="0">
                <a:solidFill>
                  <a:srgbClr val="859900"/>
                </a:solidFill>
                <a:latin typeface="Courier" pitchFamily="2" charset="0"/>
              </a:rPr>
              <a:t>_NS_Record</a:t>
            </a:r>
            <a:r>
              <a:rPr lang="en-IN" sz="1200" dirty="0">
                <a:solidFill>
                  <a:srgbClr val="657B83"/>
                </a:solidFill>
                <a:latin typeface="Courier" pitchFamily="2" charset="0"/>
              </a:rPr>
              <a:t>,</a:t>
            </a:r>
            <a:r>
              <a:rPr lang="en-IN" sz="1200" dirty="0">
                <a:solidFill>
                  <a:srgbClr val="859900"/>
                </a:solidFill>
                <a:latin typeface="Courier" pitchFamily="2" charset="0"/>
              </a:rPr>
              <a:t>_</a:t>
            </a:r>
            <a:r>
              <a:rPr lang="en-IN" sz="1200" dirty="0" err="1">
                <a:solidFill>
                  <a:srgbClr val="859900"/>
                </a:solidFill>
                <a:latin typeface="Courier" pitchFamily="2" charset="0"/>
              </a:rPr>
              <a:t>SOA_Record</a:t>
            </a:r>
            <a:r>
              <a:rPr lang="en-IN" sz="1200" dirty="0" err="1">
                <a:solidFill>
                  <a:srgbClr val="657B83"/>
                </a:solidFill>
                <a:latin typeface="Courier" pitchFamily="2" charset="0"/>
              </a:rPr>
              <a:t>,</a:t>
            </a:r>
            <a:r>
              <a:rPr lang="en-IN" sz="1200" dirty="0" err="1">
                <a:solidFill>
                  <a:srgbClr val="B58900"/>
                </a:solidFill>
                <a:latin typeface="Courier" pitchFamily="2" charset="0"/>
              </a:rPr>
              <a:t>true</a:t>
            </a:r>
            <a:r>
              <a:rPr lang="en-IN" sz="1200" dirty="0">
                <a:solidFill>
                  <a:srgbClr val="657B83"/>
                </a:solidFill>
                <a:latin typeface="Courier" pitchFamily="2" charset="0"/>
              </a:rPr>
              <a:t>);</a:t>
            </a:r>
          </a:p>
          <a:p>
            <a:pPr lvl="2"/>
            <a:r>
              <a:rPr lang="en-IN" sz="1200" dirty="0">
                <a:solidFill>
                  <a:srgbClr val="657B83"/>
                </a:solidFill>
                <a:latin typeface="Courier" pitchFamily="2" charset="0"/>
              </a:rPr>
              <a:t>nameserver[_</a:t>
            </a:r>
            <a:r>
              <a:rPr lang="en-IN" sz="1200" dirty="0" err="1">
                <a:solidFill>
                  <a:srgbClr val="657B83"/>
                </a:solidFill>
                <a:latin typeface="Courier" pitchFamily="2" charset="0"/>
              </a:rPr>
              <a:t>domainName</a:t>
            </a:r>
            <a:r>
              <a:rPr lang="en-IN" sz="1200" dirty="0">
                <a:solidFill>
                  <a:srgbClr val="657B83"/>
                </a:solidFill>
                <a:latin typeface="Courier" pitchFamily="2" charset="0"/>
              </a:rPr>
              <a:t>] </a:t>
            </a:r>
            <a:r>
              <a:rPr lang="en-IN" sz="1200" dirty="0">
                <a:solidFill>
                  <a:srgbClr val="859900"/>
                </a:solidFill>
                <a:latin typeface="Courier" pitchFamily="2" charset="0"/>
              </a:rPr>
              <a:t>=</a:t>
            </a:r>
            <a:r>
              <a:rPr lang="en-IN" sz="1200" dirty="0">
                <a:solidFill>
                  <a:srgbClr val="657B83"/>
                </a:solidFill>
                <a:latin typeface="Courier" pitchFamily="2" charset="0"/>
              </a:rPr>
              <a:t> </a:t>
            </a:r>
            <a:r>
              <a:rPr lang="en-IN" sz="1200" dirty="0" err="1">
                <a:solidFill>
                  <a:srgbClr val="657B83"/>
                </a:solidFill>
                <a:latin typeface="Courier" pitchFamily="2" charset="0"/>
              </a:rPr>
              <a:t>new_domain</a:t>
            </a:r>
            <a:r>
              <a:rPr lang="en-IN" sz="1200" dirty="0">
                <a:solidFill>
                  <a:srgbClr val="657B83"/>
                </a:solidFill>
                <a:latin typeface="Courier" pitchFamily="2" charset="0"/>
              </a:rPr>
              <a:t>;</a:t>
            </a:r>
          </a:p>
          <a:p>
            <a:pPr lvl="2"/>
            <a:endParaRPr lang="en-IN" sz="1200" dirty="0">
              <a:solidFill>
                <a:srgbClr val="859900"/>
              </a:solidFill>
              <a:latin typeface="Courier" pitchFamily="2" charset="0"/>
            </a:endParaRPr>
          </a:p>
          <a:p>
            <a:pPr lvl="2"/>
            <a:r>
              <a:rPr lang="en-IN" sz="1200" dirty="0">
                <a:solidFill>
                  <a:srgbClr val="859900"/>
                </a:solidFill>
                <a:latin typeface="Courier" pitchFamily="2" charset="0"/>
              </a:rPr>
              <a:t>return</a:t>
            </a:r>
            <a:r>
              <a:rPr lang="en-IN" sz="1200" dirty="0">
                <a:solidFill>
                  <a:srgbClr val="657B83"/>
                </a:solidFill>
                <a:latin typeface="Courier" pitchFamily="2" charset="0"/>
              </a:rPr>
              <a:t> </a:t>
            </a:r>
            <a:r>
              <a:rPr lang="en-IN" sz="1200" dirty="0">
                <a:solidFill>
                  <a:srgbClr val="B58900"/>
                </a:solidFill>
                <a:latin typeface="Courier" pitchFamily="2" charset="0"/>
              </a:rPr>
              <a:t>true</a:t>
            </a:r>
            <a:r>
              <a:rPr lang="en-IN" sz="1200" dirty="0">
                <a:solidFill>
                  <a:srgbClr val="657B83"/>
                </a:solidFill>
                <a:latin typeface="Courier" pitchFamily="2" charset="0"/>
              </a:rPr>
              <a:t>;</a:t>
            </a:r>
          </a:p>
          <a:p>
            <a:pPr lvl="1"/>
            <a:r>
              <a:rPr lang="en-IN" sz="1200" dirty="0">
                <a:solidFill>
                  <a:srgbClr val="657B83"/>
                </a:solidFill>
                <a:latin typeface="Courier" pitchFamily="2" charset="0"/>
              </a:rPr>
              <a:t>}</a:t>
            </a:r>
          </a:p>
          <a:p>
            <a:pPr lvl="1"/>
            <a:endParaRPr lang="en-IN" sz="1200" dirty="0">
              <a:solidFill>
                <a:srgbClr val="657B83"/>
              </a:solidFill>
              <a:latin typeface="Courier" pitchFamily="2" charset="0"/>
            </a:endParaRPr>
          </a:p>
          <a:p>
            <a:pPr lvl="1"/>
            <a:r>
              <a:rPr lang="en-IN" sz="1200" dirty="0">
                <a:solidFill>
                  <a:srgbClr val="657B83"/>
                </a:solidFill>
                <a:latin typeface="Courier" pitchFamily="2" charset="0"/>
              </a:rPr>
              <a:t>function </a:t>
            </a:r>
            <a:r>
              <a:rPr lang="en-IN" sz="1200" dirty="0" err="1">
                <a:solidFill>
                  <a:srgbClr val="268BD2"/>
                </a:solidFill>
                <a:latin typeface="Courier" pitchFamily="2" charset="0"/>
              </a:rPr>
              <a:t>dnsLookup</a:t>
            </a:r>
            <a:r>
              <a:rPr lang="en-IN" sz="1200" dirty="0">
                <a:solidFill>
                  <a:srgbClr val="657B83"/>
                </a:solidFill>
                <a:latin typeface="Courier" pitchFamily="2" charset="0"/>
              </a:rPr>
              <a:t>(string memory _</a:t>
            </a:r>
            <a:r>
              <a:rPr lang="en-IN" sz="1200" dirty="0" err="1">
                <a:solidFill>
                  <a:srgbClr val="657B83"/>
                </a:solidFill>
                <a:latin typeface="Courier" pitchFamily="2" charset="0"/>
              </a:rPr>
              <a:t>domainName</a:t>
            </a:r>
            <a:r>
              <a:rPr lang="en-IN" sz="1200" dirty="0">
                <a:solidFill>
                  <a:srgbClr val="657B83"/>
                </a:solidFill>
                <a:latin typeface="Courier" pitchFamily="2" charset="0"/>
              </a:rPr>
              <a:t>) public view returns (string </a:t>
            </a:r>
            <a:r>
              <a:rPr lang="en-IN" sz="1200" dirty="0" err="1">
                <a:solidFill>
                  <a:srgbClr val="657B83"/>
                </a:solidFill>
                <a:latin typeface="Courier" pitchFamily="2" charset="0"/>
              </a:rPr>
              <a:t>memory,string</a:t>
            </a:r>
            <a:r>
              <a:rPr lang="en-IN" sz="1200" dirty="0">
                <a:solidFill>
                  <a:srgbClr val="657B83"/>
                </a:solidFill>
                <a:latin typeface="Courier" pitchFamily="2" charset="0"/>
              </a:rPr>
              <a:t> </a:t>
            </a:r>
            <a:r>
              <a:rPr lang="en-IN" sz="1200" dirty="0" err="1">
                <a:solidFill>
                  <a:srgbClr val="657B83"/>
                </a:solidFill>
                <a:latin typeface="Courier" pitchFamily="2" charset="0"/>
              </a:rPr>
              <a:t>memory,string</a:t>
            </a:r>
            <a:r>
              <a:rPr lang="en-IN" sz="1200" dirty="0">
                <a:solidFill>
                  <a:srgbClr val="657B83"/>
                </a:solidFill>
                <a:latin typeface="Courier" pitchFamily="2" charset="0"/>
              </a:rPr>
              <a:t> </a:t>
            </a:r>
            <a:r>
              <a:rPr lang="en-IN" sz="1200" dirty="0" err="1">
                <a:solidFill>
                  <a:srgbClr val="657B83"/>
                </a:solidFill>
                <a:latin typeface="Courier" pitchFamily="2" charset="0"/>
              </a:rPr>
              <a:t>memory,string</a:t>
            </a:r>
            <a:r>
              <a:rPr lang="en-IN" sz="1200" dirty="0">
                <a:solidFill>
                  <a:srgbClr val="657B83"/>
                </a:solidFill>
                <a:latin typeface="Courier" pitchFamily="2" charset="0"/>
              </a:rPr>
              <a:t> memory, string memory){</a:t>
            </a:r>
          </a:p>
          <a:p>
            <a:pPr lvl="2"/>
            <a:r>
              <a:rPr lang="en-IN" sz="1200" dirty="0">
                <a:solidFill>
                  <a:srgbClr val="268BD2"/>
                </a:solidFill>
                <a:latin typeface="Courier" pitchFamily="2" charset="0"/>
              </a:rPr>
              <a:t>require</a:t>
            </a:r>
            <a:r>
              <a:rPr lang="en-IN" sz="1200" dirty="0">
                <a:solidFill>
                  <a:srgbClr val="657B83"/>
                </a:solidFill>
                <a:latin typeface="Courier" pitchFamily="2" charset="0"/>
              </a:rPr>
              <a:t>(nameserver[_</a:t>
            </a:r>
            <a:r>
              <a:rPr lang="en-IN" sz="1200" dirty="0" err="1">
                <a:solidFill>
                  <a:srgbClr val="657B83"/>
                </a:solidFill>
                <a:latin typeface="Courier" pitchFamily="2" charset="0"/>
              </a:rPr>
              <a:t>domainName</a:t>
            </a:r>
            <a:r>
              <a:rPr lang="en-IN" sz="1200" dirty="0">
                <a:solidFill>
                  <a:srgbClr val="657B83"/>
                </a:solidFill>
                <a:latin typeface="Courier" pitchFamily="2" charset="0"/>
              </a:rPr>
              <a:t>].exists </a:t>
            </a:r>
            <a:r>
              <a:rPr lang="en-IN" sz="1200" dirty="0">
                <a:solidFill>
                  <a:srgbClr val="859900"/>
                </a:solidFill>
                <a:latin typeface="Courier" pitchFamily="2" charset="0"/>
              </a:rPr>
              <a:t>==</a:t>
            </a:r>
            <a:r>
              <a:rPr lang="en-IN" sz="1200" dirty="0">
                <a:solidFill>
                  <a:srgbClr val="657B83"/>
                </a:solidFill>
                <a:latin typeface="Courier" pitchFamily="2" charset="0"/>
              </a:rPr>
              <a:t> </a:t>
            </a:r>
            <a:r>
              <a:rPr lang="en-IN" sz="1200" dirty="0" err="1">
                <a:solidFill>
                  <a:srgbClr val="B58900"/>
                </a:solidFill>
                <a:latin typeface="Courier" pitchFamily="2" charset="0"/>
              </a:rPr>
              <a:t>true</a:t>
            </a:r>
            <a:r>
              <a:rPr lang="en-IN" sz="1200" dirty="0" err="1">
                <a:solidFill>
                  <a:srgbClr val="657B83"/>
                </a:solidFill>
                <a:latin typeface="Courier" pitchFamily="2" charset="0"/>
              </a:rPr>
              <a:t>,</a:t>
            </a:r>
            <a:r>
              <a:rPr lang="en-IN" sz="1200" dirty="0" err="1">
                <a:solidFill>
                  <a:srgbClr val="2AA198"/>
                </a:solidFill>
                <a:latin typeface="Courier" pitchFamily="2" charset="0"/>
              </a:rPr>
              <a:t>"DNS</a:t>
            </a:r>
            <a:r>
              <a:rPr lang="en-IN" sz="1200" dirty="0">
                <a:solidFill>
                  <a:srgbClr val="2AA198"/>
                </a:solidFill>
                <a:latin typeface="Courier" pitchFamily="2" charset="0"/>
              </a:rPr>
              <a:t> not configured yet for the domain"</a:t>
            </a:r>
            <a:r>
              <a:rPr lang="en-IN" sz="1200" dirty="0">
                <a:solidFill>
                  <a:srgbClr val="657B83"/>
                </a:solidFill>
                <a:latin typeface="Courier" pitchFamily="2" charset="0"/>
              </a:rPr>
              <a:t>);</a:t>
            </a:r>
          </a:p>
          <a:p>
            <a:pPr lvl="2"/>
            <a:endParaRPr lang="en-IN" sz="1200" dirty="0">
              <a:solidFill>
                <a:srgbClr val="859900"/>
              </a:solidFill>
              <a:latin typeface="Courier" pitchFamily="2" charset="0"/>
            </a:endParaRPr>
          </a:p>
          <a:p>
            <a:pPr lvl="2"/>
            <a:r>
              <a:rPr lang="en-IN" sz="1200" dirty="0">
                <a:solidFill>
                  <a:srgbClr val="859900"/>
                </a:solidFill>
                <a:latin typeface="Courier" pitchFamily="2" charset="0"/>
              </a:rPr>
              <a:t>return</a:t>
            </a:r>
            <a:r>
              <a:rPr lang="en-IN" sz="1200" dirty="0">
                <a:solidFill>
                  <a:srgbClr val="657B83"/>
                </a:solidFill>
                <a:latin typeface="Courier" pitchFamily="2" charset="0"/>
              </a:rPr>
              <a:t> (nameserver[_</a:t>
            </a:r>
            <a:r>
              <a:rPr lang="en-IN" sz="1200" dirty="0" err="1">
                <a:solidFill>
                  <a:srgbClr val="657B83"/>
                </a:solidFill>
                <a:latin typeface="Courier" pitchFamily="2" charset="0"/>
              </a:rPr>
              <a:t>domainName</a:t>
            </a:r>
            <a:r>
              <a:rPr lang="en-IN" sz="1200" dirty="0">
                <a:solidFill>
                  <a:srgbClr val="657B83"/>
                </a:solidFill>
                <a:latin typeface="Courier" pitchFamily="2" charset="0"/>
              </a:rPr>
              <a:t>].</a:t>
            </a:r>
            <a:r>
              <a:rPr lang="en-IN" sz="1200" dirty="0" err="1">
                <a:solidFill>
                  <a:srgbClr val="859900"/>
                </a:solidFill>
                <a:latin typeface="Courier" pitchFamily="2" charset="0"/>
              </a:rPr>
              <a:t>A_Record</a:t>
            </a:r>
            <a:r>
              <a:rPr lang="en-IN" sz="1200" dirty="0">
                <a:solidFill>
                  <a:srgbClr val="657B83"/>
                </a:solidFill>
                <a:latin typeface="Courier" pitchFamily="2" charset="0"/>
              </a:rPr>
              <a:t>, nameserver[_</a:t>
            </a:r>
            <a:r>
              <a:rPr lang="en-IN" sz="1200" dirty="0" err="1">
                <a:solidFill>
                  <a:srgbClr val="657B83"/>
                </a:solidFill>
                <a:latin typeface="Courier" pitchFamily="2" charset="0"/>
              </a:rPr>
              <a:t>domainName</a:t>
            </a:r>
            <a:r>
              <a:rPr lang="en-IN" sz="1200" dirty="0">
                <a:solidFill>
                  <a:srgbClr val="657B83"/>
                </a:solidFill>
                <a:latin typeface="Courier" pitchFamily="2" charset="0"/>
              </a:rPr>
              <a:t>].</a:t>
            </a:r>
            <a:r>
              <a:rPr lang="en-IN" sz="1200" dirty="0">
                <a:solidFill>
                  <a:srgbClr val="859900"/>
                </a:solidFill>
                <a:latin typeface="Courier" pitchFamily="2" charset="0"/>
              </a:rPr>
              <a:t>CNAME</a:t>
            </a:r>
            <a:r>
              <a:rPr lang="en-IN" sz="1200" dirty="0">
                <a:solidFill>
                  <a:srgbClr val="657B83"/>
                </a:solidFill>
                <a:latin typeface="Courier" pitchFamily="2" charset="0"/>
              </a:rPr>
              <a:t>, nameserver[_</a:t>
            </a:r>
            <a:r>
              <a:rPr lang="en-IN" sz="1200" dirty="0" err="1">
                <a:solidFill>
                  <a:srgbClr val="657B83"/>
                </a:solidFill>
                <a:latin typeface="Courier" pitchFamily="2" charset="0"/>
              </a:rPr>
              <a:t>domainName</a:t>
            </a:r>
            <a:r>
              <a:rPr lang="en-IN" sz="1200" dirty="0">
                <a:solidFill>
                  <a:srgbClr val="657B83"/>
                </a:solidFill>
                <a:latin typeface="Courier" pitchFamily="2" charset="0"/>
              </a:rPr>
              <a:t>].</a:t>
            </a:r>
            <a:r>
              <a:rPr lang="en-IN" sz="1200" dirty="0" err="1">
                <a:solidFill>
                  <a:srgbClr val="859900"/>
                </a:solidFill>
                <a:latin typeface="Courier" pitchFamily="2" charset="0"/>
              </a:rPr>
              <a:t>TXT</a:t>
            </a:r>
            <a:r>
              <a:rPr lang="en-IN" sz="1200" dirty="0" err="1">
                <a:solidFill>
                  <a:srgbClr val="657B83"/>
                </a:solidFill>
                <a:latin typeface="Courier" pitchFamily="2" charset="0"/>
              </a:rPr>
              <a:t>,nameserver</a:t>
            </a:r>
            <a:r>
              <a:rPr lang="en-IN" sz="1200" dirty="0">
                <a:solidFill>
                  <a:srgbClr val="657B83"/>
                </a:solidFill>
                <a:latin typeface="Courier" pitchFamily="2" charset="0"/>
              </a:rPr>
              <a:t>[_</a:t>
            </a:r>
            <a:r>
              <a:rPr lang="en-IN" sz="1200" dirty="0" err="1">
                <a:solidFill>
                  <a:srgbClr val="657B83"/>
                </a:solidFill>
                <a:latin typeface="Courier" pitchFamily="2" charset="0"/>
              </a:rPr>
              <a:t>domainName</a:t>
            </a:r>
            <a:r>
              <a:rPr lang="en-IN" sz="1200" dirty="0">
                <a:solidFill>
                  <a:srgbClr val="657B83"/>
                </a:solidFill>
                <a:latin typeface="Courier" pitchFamily="2" charset="0"/>
              </a:rPr>
              <a:t>].</a:t>
            </a:r>
            <a:r>
              <a:rPr lang="en-IN" sz="1200" dirty="0" err="1">
                <a:solidFill>
                  <a:srgbClr val="859900"/>
                </a:solidFill>
                <a:latin typeface="Courier" pitchFamily="2" charset="0"/>
              </a:rPr>
              <a:t>NS_Record</a:t>
            </a:r>
            <a:r>
              <a:rPr lang="en-IN" sz="1200" dirty="0" err="1">
                <a:solidFill>
                  <a:srgbClr val="657B83"/>
                </a:solidFill>
                <a:latin typeface="Courier" pitchFamily="2" charset="0"/>
              </a:rPr>
              <a:t>,nameserver</a:t>
            </a:r>
            <a:r>
              <a:rPr lang="en-IN" sz="1200" dirty="0">
                <a:solidFill>
                  <a:srgbClr val="657B83"/>
                </a:solidFill>
                <a:latin typeface="Courier" pitchFamily="2" charset="0"/>
              </a:rPr>
              <a:t>[_</a:t>
            </a:r>
            <a:r>
              <a:rPr lang="en-IN" sz="1200" dirty="0" err="1">
                <a:solidFill>
                  <a:srgbClr val="657B83"/>
                </a:solidFill>
                <a:latin typeface="Courier" pitchFamily="2" charset="0"/>
              </a:rPr>
              <a:t>domainName</a:t>
            </a:r>
            <a:r>
              <a:rPr lang="en-IN" sz="1200" dirty="0">
                <a:solidFill>
                  <a:srgbClr val="657B83"/>
                </a:solidFill>
                <a:latin typeface="Courier" pitchFamily="2" charset="0"/>
              </a:rPr>
              <a:t>].</a:t>
            </a:r>
            <a:r>
              <a:rPr lang="en-IN" sz="1200" dirty="0" err="1">
                <a:solidFill>
                  <a:srgbClr val="859900"/>
                </a:solidFill>
                <a:latin typeface="Courier" pitchFamily="2" charset="0"/>
              </a:rPr>
              <a:t>SOA_Record</a:t>
            </a:r>
            <a:r>
              <a:rPr lang="en-IN" sz="1200" dirty="0">
                <a:solidFill>
                  <a:srgbClr val="657B83"/>
                </a:solidFill>
                <a:latin typeface="Courier" pitchFamily="2" charset="0"/>
              </a:rPr>
              <a:t>);</a:t>
            </a:r>
          </a:p>
          <a:p>
            <a:pPr lvl="1"/>
            <a:r>
              <a:rPr lang="en-IN" sz="1200" dirty="0">
                <a:solidFill>
                  <a:srgbClr val="657B83"/>
                </a:solidFill>
                <a:latin typeface="Courier" pitchFamily="2" charset="0"/>
              </a:rPr>
              <a:t>}</a:t>
            </a:r>
          </a:p>
        </p:txBody>
      </p:sp>
    </p:spTree>
    <p:extLst>
      <p:ext uri="{BB962C8B-B14F-4D97-AF65-F5344CB8AC3E}">
        <p14:creationId xmlns:p14="http://schemas.microsoft.com/office/powerpoint/2010/main" val="2545757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2121</TotalTime>
  <Words>2523</Words>
  <Application>Microsoft Macintosh PowerPoint</Application>
  <PresentationFormat>Widescreen</PresentationFormat>
  <Paragraphs>198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Courier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Kumar Reddy K (rreddyk)</dc:creator>
  <cp:lastModifiedBy>Ravi Kumar Reddy K (rreddyk)</cp:lastModifiedBy>
  <cp:revision>174</cp:revision>
  <dcterms:created xsi:type="dcterms:W3CDTF">2022-04-20T06:06:00Z</dcterms:created>
  <dcterms:modified xsi:type="dcterms:W3CDTF">2022-04-24T15:18:27Z</dcterms:modified>
</cp:coreProperties>
</file>