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56" r:id="rId2"/>
    <p:sldId id="257" r:id="rId3"/>
    <p:sldId id="258" r:id="rId4"/>
    <p:sldId id="259" r:id="rId5"/>
    <p:sldId id="260" r:id="rId6"/>
    <p:sldId id="262" r:id="rId7"/>
    <p:sldId id="263" r:id="rId8"/>
    <p:sldId id="265" r:id="rId9"/>
    <p:sldId id="267" r:id="rId10"/>
    <p:sldId id="268" r:id="rId11"/>
    <p:sldId id="266" r:id="rId1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88">
          <p15:clr>
            <a:srgbClr val="A4A3A4"/>
          </p15:clr>
        </p15:guide>
        <p15:guide id="3" orient="horz" pos="432">
          <p15:clr>
            <a:srgbClr val="A4A3A4"/>
          </p15:clr>
        </p15:guide>
        <p15:guide id="4" orient="horz" pos="3072">
          <p15:clr>
            <a:srgbClr val="A4A3A4"/>
          </p15:clr>
        </p15:guide>
        <p15:guide id="5" orient="horz" pos="3408">
          <p15:clr>
            <a:srgbClr val="A4A3A4"/>
          </p15:clr>
        </p15:guide>
        <p15:guide id="6" pos="3839">
          <p15:clr>
            <a:srgbClr val="A4A3A4"/>
          </p15:clr>
        </p15:guide>
        <p15:guide id="7" pos="383">
          <p15:clr>
            <a:srgbClr val="A4A3A4"/>
          </p15:clr>
        </p15:guide>
        <p15:guide id="8" pos="7295">
          <p15:clr>
            <a:srgbClr val="A4A3A4"/>
          </p15:clr>
        </p15:guide>
        <p15:guide id="9" pos="815">
          <p15:clr>
            <a:srgbClr val="A4A3A4"/>
          </p15:clr>
        </p15:guide>
        <p15:guide id="10" pos="2879">
          <p15:clr>
            <a:srgbClr val="A4A3A4"/>
          </p15:clr>
        </p15:guide>
        <p15:guide id="11" pos="30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7" d="100"/>
          <a:sy n="87" d="100"/>
        </p:scale>
        <p:origin x="528" y="58"/>
      </p:cViewPr>
      <p:guideLst>
        <p:guide orient="horz" pos="2160"/>
        <p:guide orient="horz" pos="3888"/>
        <p:guide orient="horz" pos="432"/>
        <p:guide orient="horz" pos="3072"/>
        <p:guide orient="horz" pos="3408"/>
        <p:guide pos="3839"/>
        <p:guide pos="383"/>
        <p:guide pos="7295"/>
        <p:guide pos="815"/>
        <p:guide pos="2879"/>
        <p:guide pos="3071"/>
      </p:guideLst>
    </p:cSldViewPr>
  </p:slideViewPr>
  <p:notesTextViewPr>
    <p:cViewPr>
      <p:scale>
        <a:sx n="1" d="1"/>
        <a:sy n="1" d="1"/>
      </p:scale>
      <p:origin x="0" y="0"/>
    </p:cViewPr>
  </p:notesTextViewPr>
  <p:notesViewPr>
    <p:cSldViewPr showGuides="1">
      <p:cViewPr varScale="1">
        <p:scale>
          <a:sx n="87" d="100"/>
          <a:sy n="87" d="100"/>
        </p:scale>
        <p:origin x="384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8CEC3D-96F7-401F-9673-3EE7F75C9C5B}" type="datetimeFigureOut">
              <a:rPr lang="en-US"/>
              <a:t>5/26/2018</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8ED8CD-4E4C-49AC-BDC6-2963BA49E54F}" type="slidenum">
              <a:rPr/>
              <a:t>‹#›</a:t>
            </a:fld>
            <a:endParaRPr dirty="0"/>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32BCF4-D26D-4DAF-9F57-FE1E61FE7935}" type="datetimeFigureOut">
              <a:rPr lang="en-US"/>
              <a:t>5/26/2018</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B91549-43BF-425A-AF25-75262019208C}" type="slidenum">
              <a:rPr/>
              <a:t>‹#›</a:t>
            </a:fld>
            <a:endParaRPr dirty="0"/>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B91549-43BF-425A-AF25-75262019208C}" type="slidenum">
              <a:rPr lang="en-US" smtClean="0"/>
              <a:t>1</a:t>
            </a:fld>
            <a:endParaRPr lang="en-US" dirty="0"/>
          </a:p>
        </p:txBody>
      </p:sp>
    </p:spTree>
    <p:extLst>
      <p:ext uri="{BB962C8B-B14F-4D97-AF65-F5344CB8AC3E}">
        <p14:creationId xmlns:p14="http://schemas.microsoft.com/office/powerpoint/2010/main" val="353178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t>2</a:t>
            </a:fld>
            <a:endParaRPr lang="en-US" dirty="0"/>
          </a:p>
        </p:txBody>
      </p:sp>
    </p:spTree>
    <p:extLst>
      <p:ext uri="{BB962C8B-B14F-4D97-AF65-F5344CB8AC3E}">
        <p14:creationId xmlns:p14="http://schemas.microsoft.com/office/powerpoint/2010/main" val="11311712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
          <p:cNvGrpSpPr/>
          <p:nvPr/>
        </p:nvGrpSpPr>
        <p:grpSpPr>
          <a:xfrm>
            <a:off x="31542" y="-1"/>
            <a:ext cx="12190413" cy="6858001"/>
            <a:chOff x="-1588" y="0"/>
            <a:chExt cx="12190413" cy="6858001"/>
          </a:xfrm>
        </p:grpSpPr>
        <p:sp>
          <p:nvSpPr>
            <p:cNvPr id="11" name="Rectangle 10"/>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grpSp>
      <p:sp>
        <p:nvSpPr>
          <p:cNvPr id="2" name="Title 1"/>
          <p:cNvSpPr>
            <a:spLocks noGrp="1"/>
          </p:cNvSpPr>
          <p:nvPr>
            <p:ph type="ctrTitle"/>
          </p:nvPr>
        </p:nvSpPr>
        <p:spPr>
          <a:xfrm>
            <a:off x="608013" y="609600"/>
            <a:ext cx="3962400" cy="4724399"/>
          </a:xfrm>
        </p:spPr>
        <p:txBody>
          <a:bodyPr>
            <a:normAutofit/>
          </a:bodyPr>
          <a:lstStyle>
            <a:lvl1pPr>
              <a:defRPr sz="4800"/>
            </a:lvl1pPr>
          </a:lstStyle>
          <a:p>
            <a:r>
              <a:rPr lang="en-US"/>
              <a:t>Click to edit Master title style</a:t>
            </a:r>
            <a:endParaRPr dirty="0"/>
          </a:p>
        </p:txBody>
      </p:sp>
      <p:sp>
        <p:nvSpPr>
          <p:cNvPr id="3" name="Subtitle 2"/>
          <p:cNvSpPr>
            <a:spLocks noGrp="1"/>
          </p:cNvSpPr>
          <p:nvPr>
            <p:ph type="subTitle" idx="1"/>
          </p:nvPr>
        </p:nvSpPr>
        <p:spPr>
          <a:xfrm>
            <a:off x="608013" y="5410200"/>
            <a:ext cx="3962400" cy="7620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8" name="Date Placeholder 7"/>
          <p:cNvSpPr>
            <a:spLocks noGrp="1"/>
          </p:cNvSpPr>
          <p:nvPr>
            <p:ph type="dt" sz="half" idx="10"/>
          </p:nvPr>
        </p:nvSpPr>
        <p:spPr/>
        <p:txBody>
          <a:bodyPr/>
          <a:lstStyle>
            <a:lvl1pPr>
              <a:defRPr>
                <a:solidFill>
                  <a:schemeClr val="tx1"/>
                </a:solidFill>
              </a:defRPr>
            </a:lvl1pPr>
          </a:lstStyle>
          <a:p>
            <a:fld id="{DAD2365B-5397-4552-89D2-3C31D6B894C4}" type="datetime1">
              <a:rPr lang="en-US" smtClean="0"/>
              <a:t>5/26/2018</a:t>
            </a:fld>
            <a:endParaRPr lang="en-US" dirty="0"/>
          </a:p>
        </p:txBody>
      </p:sp>
      <p:sp>
        <p:nvSpPr>
          <p:cNvPr id="9" name="Footer Placeholder 8"/>
          <p:cNvSpPr>
            <a:spLocks noGrp="1"/>
          </p:cNvSpPr>
          <p:nvPr>
            <p:ph type="ftr" sz="quarter" idx="11"/>
          </p:nvPr>
        </p:nvSpPr>
        <p:spPr bwMode="ltGray"/>
        <p:txBody>
          <a:bodyPr/>
          <a:lstStyle>
            <a:lvl1pPr>
              <a:defRPr>
                <a:solidFill>
                  <a:schemeClr val="bg1"/>
                </a:solidFill>
              </a:defRPr>
            </a:lvl1pPr>
          </a:lstStyle>
          <a:p>
            <a:r>
              <a:rPr lang="en-US" dirty="0"/>
              <a:t>Add a footer</a:t>
            </a:r>
          </a:p>
        </p:txBody>
      </p:sp>
      <p:sp>
        <p:nvSpPr>
          <p:cNvPr id="10" name="Slide Number Placeholder 9"/>
          <p:cNvSpPr>
            <a:spLocks noGrp="1"/>
          </p:cNvSpPr>
          <p:nvPr>
            <p:ph type="sldNum" sz="quarter" idx="12"/>
          </p:nvPr>
        </p:nvSpPr>
        <p:spPr bwMode="ltGray"/>
        <p:txBody>
          <a:bodyPr/>
          <a:lstStyle>
            <a:lvl1pPr>
              <a:defRPr>
                <a:solidFill>
                  <a:schemeClr val="bg1"/>
                </a:solidFill>
              </a:defRPr>
            </a:lvl1p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178942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hasCustomPrompt="1"/>
          </p:nvPr>
        </p:nvSpPr>
        <p:spPr/>
        <p:txBody>
          <a:bodyPr vert="eaVert"/>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718D474-84CF-40A5-B032-DFFDE135438A}" type="datetime1">
              <a:rPr lang="en-US" smtClean="0"/>
              <a:t>5/26/2018</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289343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2" y="685800"/>
            <a:ext cx="1295401" cy="5486400"/>
          </a:xfrm>
        </p:spPr>
        <p:txBody>
          <a:bodyPr vert="eaVert"/>
          <a:lstStyle/>
          <a:p>
            <a:r>
              <a:rPr lang="en-US"/>
              <a:t>Click to edit Master title style</a:t>
            </a:r>
            <a:endParaRPr/>
          </a:p>
        </p:txBody>
      </p:sp>
      <p:sp>
        <p:nvSpPr>
          <p:cNvPr id="3" name="Vertical Text Placeholder 2"/>
          <p:cNvSpPr>
            <a:spLocks noGrp="1"/>
          </p:cNvSpPr>
          <p:nvPr>
            <p:ph type="body" orient="vert" idx="1" hasCustomPrompt="1"/>
          </p:nvPr>
        </p:nvSpPr>
        <p:spPr>
          <a:xfrm>
            <a:off x="608012" y="685800"/>
            <a:ext cx="9474253" cy="5486400"/>
          </a:xfrm>
        </p:spPr>
        <p:txBody>
          <a:bodyPr vert="eaVert"/>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67C6EF-6B90-465F-AC36-47BDECADBD65}" type="datetime1">
              <a:rPr lang="en-US" smtClean="0"/>
              <a:t>5/26/2018</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87056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7" name="Content Placeholder 2"/>
          <p:cNvSpPr>
            <a:spLocks noGrp="1"/>
          </p:cNvSpPr>
          <p:nvPr>
            <p:ph idx="13" hasCustomPrompt="1"/>
          </p:nvPr>
        </p:nvSpPr>
        <p:spPr>
          <a:xfrm>
            <a:off x="1293812" y="685801"/>
            <a:ext cx="10287000" cy="4190999"/>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D1E4A86-2703-4937-ABF7-D8FBDB5C3D3E}" type="datetime1">
              <a:rPr lang="en-US" smtClean="0"/>
              <a:t>5/26/2018</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424241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14600"/>
            <a:ext cx="8229599" cy="28194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606425" y="5410200"/>
            <a:ext cx="8231187" cy="762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2E02F23-BD92-4B7B-9DFF-42EEC8F21ED4}" type="datetime1">
              <a:rPr lang="en-US" smtClean="0"/>
              <a:t>5/26/2018</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250470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sz="half" idx="1" hasCustomPrompt="1"/>
          </p:nvPr>
        </p:nvSpPr>
        <p:spPr>
          <a:xfrm>
            <a:off x="1293813" y="685800"/>
            <a:ext cx="5029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551614" y="685800"/>
            <a:ext cx="5029199"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814B7EA-8738-442B-ADC7-3A7E6F5C49CD}" type="datetime1">
              <a:rPr lang="en-US" smtClean="0"/>
              <a:t>5/26/2018</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122076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05400"/>
            <a:ext cx="10971372" cy="10668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664"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hasCustomPrompt="1"/>
          </p:nvPr>
        </p:nvSpPr>
        <p:spPr>
          <a:xfrm>
            <a:off x="1293664" y="17526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51613"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hasCustomPrompt="1"/>
          </p:nvPr>
        </p:nvSpPr>
        <p:spPr>
          <a:xfrm>
            <a:off x="6550025" y="17526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FE5692D-78A6-499F-901A-E660774CC8EE}" type="datetime1">
              <a:rPr lang="en-US" smtClean="0"/>
              <a:t>5/26/2018</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56480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6776F355-F21B-43C0-ABBD-B5AEBBE279A6}" type="datetime1">
              <a:rPr lang="en-US" smtClean="0"/>
              <a:t>5/26/2018</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08236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AB95E7-F437-40FB-91EE-0B08B57CB523}" type="datetime1">
              <a:rPr lang="en-US" smtClean="0"/>
              <a:t>5/26/2018</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24484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648200"/>
          </a:xfrm>
        </p:spPr>
        <p:txBody>
          <a:bodyPr anchor="b">
            <a:noAutofit/>
          </a:bodyPr>
          <a:lstStyle>
            <a:lvl1pPr algn="l">
              <a:defRPr sz="3600" b="0"/>
            </a:lvl1pPr>
          </a:lstStyle>
          <a:p>
            <a:r>
              <a:rPr lang="en-US"/>
              <a:t>Click to edit Master title style</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hasCustomPrompt="1"/>
          </p:nvPr>
        </p:nvSpPr>
        <p:spPr>
          <a:xfrm>
            <a:off x="4875212" y="685800"/>
            <a:ext cx="6704171"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67709EEF-87D9-4049-9A5D-A2B5E4C83A85}" type="datetime1">
              <a:rPr lang="en-US" smtClean="0"/>
              <a:t>5/26/2018</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5069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648200"/>
          </a:xfrm>
        </p:spPr>
        <p:txBody>
          <a:bodyPr anchor="b">
            <a:normAutofit/>
          </a:bodyPr>
          <a:lstStyle>
            <a:lvl1pPr algn="l">
              <a:defRPr sz="3600" b="0"/>
            </a:lvl1pPr>
          </a:lstStyle>
          <a:p>
            <a:r>
              <a:rPr lang="en-US"/>
              <a:t>Click to edit Master title style</a:t>
            </a:r>
            <a:endParaRPr dirty="0"/>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875213" y="685800"/>
            <a:ext cx="6705600" cy="5486400"/>
          </a:xfrm>
          <a:ln w="63500">
            <a:solidFill>
              <a:schemeClr val="bg1"/>
            </a:solidFill>
            <a:miter lim="800000"/>
          </a:ln>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CAEBD992-82F2-4752-BCD7-4BDCCFA26099}" type="datetime1">
              <a:rPr lang="en-US" smtClean="0"/>
              <a:t>5/26/2018</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62742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7" name="Rectangle 6"/>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r>
              <a:rPr lang="en-US"/>
              <a:t>Click to edit Master title style</a:t>
            </a:r>
            <a:endParaRP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solidFill>
              </a:defRPr>
            </a:lvl1pPr>
          </a:lstStyle>
          <a:p>
            <a:fld id="{7590C4DA-EDE6-465C-B91D-0B6D7078AFBA}" type="datetime1">
              <a:rPr lang="en-US" smtClean="0"/>
              <a:pPr/>
              <a:t>5/26/2018</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solidFill>
              </a:defRPr>
            </a:lvl1p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184353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8012" y="609600"/>
            <a:ext cx="4118247" cy="4621823"/>
          </a:xfrm>
        </p:spPr>
        <p:txBody>
          <a:bodyPr/>
          <a:lstStyle/>
          <a:p>
            <a:r>
              <a:rPr lang="en-US" b="1" dirty="0"/>
              <a:t>Image Segmentation</a:t>
            </a:r>
          </a:p>
        </p:txBody>
      </p:sp>
      <p:sp>
        <p:nvSpPr>
          <p:cNvPr id="3" name="Subtitle 2"/>
          <p:cNvSpPr>
            <a:spLocks noGrp="1"/>
          </p:cNvSpPr>
          <p:nvPr>
            <p:ph type="subTitle" idx="1"/>
          </p:nvPr>
        </p:nvSpPr>
        <p:spPr>
          <a:xfrm>
            <a:off x="608013" y="5691336"/>
            <a:ext cx="3962400" cy="762000"/>
          </a:xfrm>
        </p:spPr>
        <p:txBody>
          <a:bodyPr>
            <a:normAutofit fontScale="62500" lnSpcReduction="20000"/>
          </a:bodyPr>
          <a:lstStyle/>
          <a:p>
            <a:r>
              <a:rPr lang="en-US" sz="2100" dirty="0"/>
              <a:t>Presentation by:-</a:t>
            </a:r>
          </a:p>
          <a:p>
            <a:endParaRPr lang="en-US" sz="2100" dirty="0"/>
          </a:p>
          <a:p>
            <a:r>
              <a:rPr lang="en-US" dirty="0"/>
              <a:t>Vishal Kumar Vishwakarma</a:t>
            </a:r>
          </a:p>
          <a:p>
            <a:r>
              <a:rPr lang="en-US" dirty="0"/>
              <a:t>Ravi Kumar</a:t>
            </a:r>
          </a:p>
        </p:txBody>
      </p:sp>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4532" y="345976"/>
            <a:ext cx="4909622" cy="418728"/>
          </a:xfrm>
        </p:spPr>
        <p:txBody>
          <a:bodyPr>
            <a:normAutofit fontScale="90000"/>
          </a:bodyPr>
          <a:lstStyle/>
          <a:p>
            <a:r>
              <a:rPr lang="en-US" sz="2800" b="1" dirty="0"/>
              <a:t>Discontinuity Based Techniques</a:t>
            </a:r>
          </a:p>
        </p:txBody>
      </p:sp>
      <p:cxnSp>
        <p:nvCxnSpPr>
          <p:cNvPr id="7" name="Straight Connector 6">
            <a:extLst>
              <a:ext uri="{FF2B5EF4-FFF2-40B4-BE49-F238E27FC236}">
                <a16:creationId xmlns:a16="http://schemas.microsoft.com/office/drawing/2014/main" id="{AFB9C3EB-247B-4FAE-8EA3-732271D02D2A}"/>
              </a:ext>
            </a:extLst>
          </p:cNvPr>
          <p:cNvCxnSpPr>
            <a:cxnSpLocks/>
          </p:cNvCxnSpPr>
          <p:nvPr/>
        </p:nvCxnSpPr>
        <p:spPr>
          <a:xfrm flipH="1">
            <a:off x="0" y="908720"/>
            <a:ext cx="12188826" cy="0"/>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72E89655-012F-4EE6-B046-4E337BFB335E}"/>
                  </a:ext>
                </a:extLst>
              </p:cNvPr>
              <p:cNvSpPr txBox="1"/>
              <p:nvPr/>
            </p:nvSpPr>
            <p:spPr>
              <a:xfrm>
                <a:off x="8038628" y="4293096"/>
                <a:ext cx="3613669" cy="369332"/>
              </a:xfrm>
              <a:prstGeom prst="rect">
                <a:avLst/>
              </a:prstGeom>
              <a:noFill/>
              <a:ln w="19050">
                <a:solidFill>
                  <a:schemeClr val="tx1"/>
                </a:solidFill>
              </a:ln>
            </p:spPr>
            <p:txBody>
              <a:bodyPr wrap="square" lIns="0" tIns="0" rIns="0" bIns="0" rtlCol="0" anchor="ctr" anchorCtr="1">
                <a:spAutoFit/>
              </a:bodyPr>
              <a:lstStyle/>
              <a:p>
                <a:r>
                  <a:rPr lang="pt-BR" sz="2400" dirty="0"/>
                  <a:t>R</a:t>
                </a:r>
                <a14:m>
                  <m:oMath xmlns:m="http://schemas.openxmlformats.org/officeDocument/2006/math">
                    <m:r>
                      <a:rPr lang="pt-BR" i="1" smtClean="0">
                        <a:latin typeface="Cambria Math" panose="02040503050406030204" pitchFamily="18" charset="0"/>
                      </a:rPr>
                      <m:t>=</m:t>
                    </m:r>
                    <m:nary>
                      <m:naryPr>
                        <m:chr m:val="∑"/>
                        <m:ctrlPr>
                          <a:rPr lang="pt-BR"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pt-BR"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1</m:t>
                        </m:r>
                      </m:sup>
                      <m:e>
                        <m:nary>
                          <m:naryPr>
                            <m:chr m:val="∑"/>
                            <m:ctrlPr>
                              <a:rPr lang="pt-BR"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pt-BR"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1</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𝑖𝑗</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𝑗</m:t>
                                </m:r>
                              </m:e>
                            </m:d>
                          </m:e>
                        </m:nary>
                      </m:e>
                    </m:nary>
                  </m:oMath>
                </a14:m>
                <a:endParaRPr lang="en-IN" dirty="0"/>
              </a:p>
            </p:txBody>
          </p:sp>
        </mc:Choice>
        <mc:Fallback>
          <p:sp>
            <p:nvSpPr>
              <p:cNvPr id="11" name="TextBox 10">
                <a:extLst>
                  <a:ext uri="{FF2B5EF4-FFF2-40B4-BE49-F238E27FC236}">
                    <a16:creationId xmlns:a16="http://schemas.microsoft.com/office/drawing/2014/main" id="{72E89655-012F-4EE6-B046-4E337BFB335E}"/>
                  </a:ext>
                </a:extLst>
              </p:cNvPr>
              <p:cNvSpPr txBox="1">
                <a:spLocks noRot="1" noChangeAspect="1" noMove="1" noResize="1" noEditPoints="1" noAdjustHandles="1" noChangeArrowheads="1" noChangeShapeType="1" noTextEdit="1"/>
              </p:cNvSpPr>
              <p:nvPr/>
            </p:nvSpPr>
            <p:spPr>
              <a:xfrm>
                <a:off x="8038628" y="4293096"/>
                <a:ext cx="3613669" cy="369332"/>
              </a:xfrm>
              <a:prstGeom prst="rect">
                <a:avLst/>
              </a:prstGeom>
              <a:blipFill>
                <a:blip r:embed="rId2"/>
                <a:stretch>
                  <a:fillRect l="-1345" t="-106250" b="-178125"/>
                </a:stretch>
              </a:blipFill>
              <a:ln w="19050">
                <a:solidFill>
                  <a:schemeClr val="tx1"/>
                </a:solidFill>
              </a:ln>
            </p:spPr>
            <p:txBody>
              <a:bodyPr/>
              <a:lstStyle/>
              <a:p>
                <a:r>
                  <a:rPr lang="en-IN">
                    <a:noFill/>
                  </a:rPr>
                  <a:t> </a:t>
                </a:r>
              </a:p>
            </p:txBody>
          </p:sp>
        </mc:Fallback>
      </mc:AlternateContent>
      <p:sp>
        <p:nvSpPr>
          <p:cNvPr id="3" name="TextBox 2">
            <a:extLst>
              <a:ext uri="{FF2B5EF4-FFF2-40B4-BE49-F238E27FC236}">
                <a16:creationId xmlns:a16="http://schemas.microsoft.com/office/drawing/2014/main" id="{FA4ADBE4-8650-4FC9-8878-19A2D8F1AB1F}"/>
              </a:ext>
            </a:extLst>
          </p:cNvPr>
          <p:cNvSpPr txBox="1"/>
          <p:nvPr/>
        </p:nvSpPr>
        <p:spPr>
          <a:xfrm>
            <a:off x="261764" y="1551275"/>
            <a:ext cx="7560840" cy="369332"/>
          </a:xfrm>
          <a:prstGeom prst="rect">
            <a:avLst/>
          </a:prstGeom>
          <a:noFill/>
          <a:ln>
            <a:solidFill>
              <a:schemeClr val="bg2"/>
            </a:solidFill>
          </a:ln>
        </p:spPr>
        <p:txBody>
          <a:bodyPr wrap="square" rtlCol="0" anchor="ctr" anchorCtr="1">
            <a:spAutoFit/>
          </a:bodyPr>
          <a:lstStyle/>
          <a:p>
            <a:r>
              <a:rPr lang="en-US" dirty="0"/>
              <a:t>It is the most common approach for detection of discontinuity of image.</a:t>
            </a:r>
            <a:endParaRPr lang="en-IN" dirty="0"/>
          </a:p>
        </p:txBody>
      </p:sp>
      <p:pic>
        <p:nvPicPr>
          <p:cNvPr id="4" name="Picture 3">
            <a:extLst>
              <a:ext uri="{FF2B5EF4-FFF2-40B4-BE49-F238E27FC236}">
                <a16:creationId xmlns:a16="http://schemas.microsoft.com/office/drawing/2014/main" id="{526807CC-03BC-4DC5-A500-7B3CECD67AD9}"/>
              </a:ext>
            </a:extLst>
          </p:cNvPr>
          <p:cNvPicPr>
            <a:picLocks noChangeAspect="1"/>
          </p:cNvPicPr>
          <p:nvPr/>
        </p:nvPicPr>
        <p:blipFill>
          <a:blip r:embed="rId3"/>
          <a:stretch>
            <a:fillRect/>
          </a:stretch>
        </p:blipFill>
        <p:spPr>
          <a:xfrm>
            <a:off x="8550694" y="1626727"/>
            <a:ext cx="2890837" cy="2495550"/>
          </a:xfrm>
          <a:prstGeom prst="rect">
            <a:avLst/>
          </a:prstGeom>
        </p:spPr>
      </p:pic>
      <p:sp>
        <p:nvSpPr>
          <p:cNvPr id="12" name="TextBox 11">
            <a:extLst>
              <a:ext uri="{FF2B5EF4-FFF2-40B4-BE49-F238E27FC236}">
                <a16:creationId xmlns:a16="http://schemas.microsoft.com/office/drawing/2014/main" id="{23DA1F72-CF51-424C-B210-E65BCFDB0ACD}"/>
              </a:ext>
            </a:extLst>
          </p:cNvPr>
          <p:cNvSpPr txBox="1"/>
          <p:nvPr/>
        </p:nvSpPr>
        <p:spPr>
          <a:xfrm>
            <a:off x="549796" y="2594287"/>
            <a:ext cx="7920880" cy="1200329"/>
          </a:xfrm>
          <a:prstGeom prst="rect">
            <a:avLst/>
          </a:prstGeom>
          <a:noFill/>
          <a:ln>
            <a:solidFill>
              <a:schemeClr val="bg2"/>
            </a:solidFill>
          </a:ln>
        </p:spPr>
        <p:txBody>
          <a:bodyPr wrap="square" rtlCol="0" anchor="ctr" anchorCtr="1">
            <a:spAutoFit/>
          </a:bodyPr>
          <a:lstStyle/>
          <a:p>
            <a:r>
              <a:rPr lang="en-US" dirty="0"/>
              <a:t>The points which are detected using horizontal line detection by mask will contain all points in horizontal direction.</a:t>
            </a:r>
          </a:p>
          <a:p>
            <a:r>
              <a:rPr lang="en-US" dirty="0"/>
              <a:t>Similarly the same scenario applies for vertical, and other two detections respectively.</a:t>
            </a:r>
            <a:endParaRPr lang="en-IN" dirty="0"/>
          </a:p>
        </p:txBody>
      </p:sp>
      <p:sp>
        <p:nvSpPr>
          <p:cNvPr id="16" name="TextBox 15">
            <a:extLst>
              <a:ext uri="{FF2B5EF4-FFF2-40B4-BE49-F238E27FC236}">
                <a16:creationId xmlns:a16="http://schemas.microsoft.com/office/drawing/2014/main" id="{B074071C-10C2-4890-9E4E-61CCE4A461E4}"/>
              </a:ext>
            </a:extLst>
          </p:cNvPr>
          <p:cNvSpPr txBox="1"/>
          <p:nvPr/>
        </p:nvSpPr>
        <p:spPr>
          <a:xfrm>
            <a:off x="549796" y="4662428"/>
            <a:ext cx="7920880" cy="933589"/>
          </a:xfrm>
          <a:prstGeom prst="rect">
            <a:avLst/>
          </a:prstGeom>
          <a:noFill/>
          <a:ln>
            <a:solidFill>
              <a:schemeClr val="bg2"/>
            </a:solidFill>
          </a:ln>
        </p:spPr>
        <p:txBody>
          <a:bodyPr wrap="square" rtlCol="0" anchor="ctr" anchorCtr="1">
            <a:spAutoFit/>
          </a:bodyPr>
          <a:lstStyle/>
          <a:p>
            <a:r>
              <a:rPr lang="en-US" dirty="0"/>
              <a:t>Now there is condition which follows that while using masks over entire image, say </a:t>
            </a:r>
            <a:r>
              <a:rPr lang="en-US" dirty="0" err="1"/>
              <a:t>i</a:t>
            </a:r>
            <a:r>
              <a:rPr lang="en-US" sz="2000" baseline="-25000" dirty="0" err="1"/>
              <a:t>th</a:t>
            </a:r>
            <a:r>
              <a:rPr lang="en-US" dirty="0"/>
              <a:t> mask or </a:t>
            </a:r>
            <a:r>
              <a:rPr lang="en-US" dirty="0" err="1"/>
              <a:t>j</a:t>
            </a:r>
            <a:r>
              <a:rPr lang="en-US" sz="2000" baseline="-25000" dirty="0" err="1"/>
              <a:t>th</a:t>
            </a:r>
            <a:r>
              <a:rPr lang="en-US" dirty="0"/>
              <a:t> mask and if |R</a:t>
            </a:r>
            <a:r>
              <a:rPr lang="en-US" sz="2800" baseline="-25000" dirty="0"/>
              <a:t>i</a:t>
            </a:r>
            <a:r>
              <a:rPr lang="en-US" dirty="0"/>
              <a:t>|&gt;|</a:t>
            </a:r>
            <a:r>
              <a:rPr lang="en-US" dirty="0" err="1"/>
              <a:t>R</a:t>
            </a:r>
            <a:r>
              <a:rPr lang="en-US" sz="2400" baseline="-25000" dirty="0" err="1"/>
              <a:t>j</a:t>
            </a:r>
            <a:r>
              <a:rPr lang="en-US" dirty="0"/>
              <a:t>| for all </a:t>
            </a:r>
            <a:r>
              <a:rPr lang="en-US" dirty="0" err="1"/>
              <a:t>i≠j</a:t>
            </a:r>
            <a:endParaRPr lang="en-US" dirty="0"/>
          </a:p>
          <a:p>
            <a:r>
              <a:rPr lang="en-US" dirty="0"/>
              <a:t>Then points detected is more likely to be contained on line in direction of mask </a:t>
            </a:r>
            <a:r>
              <a:rPr lang="en-US" dirty="0" err="1"/>
              <a:t>i</a:t>
            </a:r>
            <a:r>
              <a:rPr lang="en-US" dirty="0"/>
              <a:t>.</a:t>
            </a:r>
            <a:endParaRPr lang="en-IN" dirty="0"/>
          </a:p>
        </p:txBody>
      </p:sp>
      <p:sp>
        <p:nvSpPr>
          <p:cNvPr id="5" name="TextBox 4">
            <a:extLst>
              <a:ext uri="{FF2B5EF4-FFF2-40B4-BE49-F238E27FC236}">
                <a16:creationId xmlns:a16="http://schemas.microsoft.com/office/drawing/2014/main" id="{989A7F28-02EE-469A-8AF0-B77FF1716829}"/>
              </a:ext>
            </a:extLst>
          </p:cNvPr>
          <p:cNvSpPr txBox="1"/>
          <p:nvPr/>
        </p:nvSpPr>
        <p:spPr>
          <a:xfrm>
            <a:off x="9118748" y="999131"/>
            <a:ext cx="2664296" cy="461665"/>
          </a:xfrm>
          <a:prstGeom prst="rect">
            <a:avLst/>
          </a:prstGeom>
          <a:noFill/>
          <a:ln>
            <a:solidFill>
              <a:schemeClr val="bg2"/>
            </a:solidFill>
          </a:ln>
        </p:spPr>
        <p:txBody>
          <a:bodyPr wrap="square" rtlCol="0" anchor="ctr" anchorCtr="1">
            <a:spAutoFit/>
          </a:bodyPr>
          <a:lstStyle/>
          <a:p>
            <a:pPr algn="r"/>
            <a:r>
              <a:rPr lang="en-US" sz="2400" b="1" u="sng" dirty="0"/>
              <a:t>Edge Detection</a:t>
            </a:r>
            <a:endParaRPr lang="en-IN" sz="2400" b="1" u="sng" dirty="0"/>
          </a:p>
        </p:txBody>
      </p:sp>
      <p:sp>
        <p:nvSpPr>
          <p:cNvPr id="10" name="TextBox 9">
            <a:extLst>
              <a:ext uri="{FF2B5EF4-FFF2-40B4-BE49-F238E27FC236}">
                <a16:creationId xmlns:a16="http://schemas.microsoft.com/office/drawing/2014/main" id="{33A5B12B-56FF-4361-8D9E-187E18547F3E}"/>
              </a:ext>
            </a:extLst>
          </p:cNvPr>
          <p:cNvSpPr txBox="1"/>
          <p:nvPr/>
        </p:nvSpPr>
        <p:spPr>
          <a:xfrm>
            <a:off x="433774" y="1981953"/>
            <a:ext cx="7560840" cy="369332"/>
          </a:xfrm>
          <a:prstGeom prst="rect">
            <a:avLst/>
          </a:prstGeom>
          <a:noFill/>
          <a:ln>
            <a:solidFill>
              <a:schemeClr val="bg2"/>
            </a:solidFill>
          </a:ln>
        </p:spPr>
        <p:txBody>
          <a:bodyPr wrap="square" rtlCol="0" anchor="ctr" anchorCtr="1">
            <a:spAutoFit/>
          </a:bodyPr>
          <a:lstStyle/>
          <a:p>
            <a:r>
              <a:rPr lang="en-US" b="1" dirty="0"/>
              <a:t>Edge: </a:t>
            </a:r>
            <a:r>
              <a:rPr lang="en-US" dirty="0"/>
              <a:t>It is the boundary between two regions having distinct intensity levels</a:t>
            </a:r>
            <a:endParaRPr lang="en-IN" b="1" dirty="0"/>
          </a:p>
        </p:txBody>
      </p:sp>
    </p:spTree>
    <p:extLst>
      <p:ext uri="{BB962C8B-B14F-4D97-AF65-F5344CB8AC3E}">
        <p14:creationId xmlns:p14="http://schemas.microsoft.com/office/powerpoint/2010/main" val="1229121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Contact Information</a:t>
            </a:r>
            <a:endParaRPr lang="en-US" dirty="0"/>
          </a:p>
        </p:txBody>
      </p:sp>
    </p:spTree>
    <p:extLst>
      <p:ext uri="{BB962C8B-B14F-4D97-AF65-F5344CB8AC3E}">
        <p14:creationId xmlns:p14="http://schemas.microsoft.com/office/powerpoint/2010/main" val="4209097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b="1" dirty="0"/>
              <a:t>What is Image Processing?</a:t>
            </a:r>
          </a:p>
        </p:txBody>
      </p:sp>
      <p:sp>
        <p:nvSpPr>
          <p:cNvPr id="3" name="Content Placeholder 2"/>
          <p:cNvSpPr>
            <a:spLocks noGrp="1"/>
          </p:cNvSpPr>
          <p:nvPr>
            <p:ph idx="13"/>
          </p:nvPr>
        </p:nvSpPr>
        <p:spPr>
          <a:xfrm>
            <a:off x="1424036" y="685801"/>
            <a:ext cx="10287000" cy="1375047"/>
          </a:xfrm>
        </p:spPr>
        <p:txBody>
          <a:bodyPr/>
          <a:lstStyle/>
          <a:p>
            <a:pPr>
              <a:buFont typeface="Wingdings" panose="05000000000000000000" pitchFamily="2" charset="2"/>
              <a:buChar char="Ø"/>
            </a:pPr>
            <a:r>
              <a:rPr lang="en-US" b="1" dirty="0"/>
              <a:t>Image processing</a:t>
            </a:r>
            <a:r>
              <a:rPr lang="en-US" dirty="0"/>
              <a:t> is a method to perform some operations on an </a:t>
            </a:r>
            <a:r>
              <a:rPr lang="en-US" b="1" dirty="0"/>
              <a:t>image</a:t>
            </a:r>
            <a:r>
              <a:rPr lang="en-US" dirty="0"/>
              <a:t>, in order to get an enhanced </a:t>
            </a:r>
            <a:r>
              <a:rPr lang="en-US" b="1" dirty="0"/>
              <a:t>image</a:t>
            </a:r>
            <a:r>
              <a:rPr lang="en-US" dirty="0"/>
              <a:t> or to extract some useful information from it.</a:t>
            </a:r>
          </a:p>
          <a:p>
            <a:pPr marL="0" indent="0">
              <a:buNone/>
            </a:pPr>
            <a:endParaRPr lang="en-US" dirty="0"/>
          </a:p>
        </p:txBody>
      </p:sp>
      <p:sp>
        <p:nvSpPr>
          <p:cNvPr id="4" name="Content Placeholder 2">
            <a:extLst>
              <a:ext uri="{FF2B5EF4-FFF2-40B4-BE49-F238E27FC236}">
                <a16:creationId xmlns:a16="http://schemas.microsoft.com/office/drawing/2014/main" id="{D1B3C0FA-1A3A-4C82-A020-3300A085A612}"/>
              </a:ext>
            </a:extLst>
          </p:cNvPr>
          <p:cNvSpPr txBox="1">
            <a:spLocks/>
          </p:cNvSpPr>
          <p:nvPr/>
        </p:nvSpPr>
        <p:spPr>
          <a:xfrm>
            <a:off x="1446212" y="2486001"/>
            <a:ext cx="10287000" cy="9429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t>It aims at improving the quality of the image as far as visualization is concerned.</a:t>
            </a:r>
          </a:p>
        </p:txBody>
      </p:sp>
      <p:sp>
        <p:nvSpPr>
          <p:cNvPr id="5" name="Content Placeholder 2">
            <a:extLst>
              <a:ext uri="{FF2B5EF4-FFF2-40B4-BE49-F238E27FC236}">
                <a16:creationId xmlns:a16="http://schemas.microsoft.com/office/drawing/2014/main" id="{51869C58-CC10-479E-A36A-97639B27A119}"/>
              </a:ext>
            </a:extLst>
          </p:cNvPr>
          <p:cNvSpPr txBox="1">
            <a:spLocks/>
          </p:cNvSpPr>
          <p:nvPr/>
        </p:nvSpPr>
        <p:spPr>
          <a:xfrm>
            <a:off x="1413892" y="3638129"/>
            <a:ext cx="10287000" cy="9429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t>In this our input is original image and output is a processed image.</a:t>
            </a:r>
          </a:p>
        </p:txBody>
      </p:sp>
    </p:spTree>
    <p:extLst>
      <p:ext uri="{BB962C8B-B14F-4D97-AF65-F5344CB8AC3E}">
        <p14:creationId xmlns:p14="http://schemas.microsoft.com/office/powerpoint/2010/main" val="37934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4400" b="1" dirty="0"/>
              <a:t>Image Analysis</a:t>
            </a:r>
          </a:p>
        </p:txBody>
      </p:sp>
      <p:sp>
        <p:nvSpPr>
          <p:cNvPr id="3" name="Content Placeholder 2"/>
          <p:cNvSpPr>
            <a:spLocks noGrp="1"/>
          </p:cNvSpPr>
          <p:nvPr>
            <p:ph idx="13"/>
          </p:nvPr>
        </p:nvSpPr>
        <p:spPr>
          <a:xfrm>
            <a:off x="1293812" y="685801"/>
            <a:ext cx="10287000" cy="4237891"/>
          </a:xfrm>
        </p:spPr>
        <p:txBody>
          <a:bodyPr>
            <a:normAutofit/>
          </a:bodyPr>
          <a:lstStyle/>
          <a:p>
            <a:pPr>
              <a:buFont typeface="Wingdings" panose="05000000000000000000" pitchFamily="2" charset="2"/>
              <a:buChar char="v"/>
            </a:pPr>
            <a:r>
              <a:rPr lang="en-US" dirty="0"/>
              <a:t>Image Segmentation</a:t>
            </a:r>
          </a:p>
          <a:p>
            <a:pPr>
              <a:buFont typeface="Wingdings" panose="05000000000000000000" pitchFamily="2" charset="2"/>
              <a:buChar char="v"/>
            </a:pPr>
            <a:r>
              <a:rPr lang="en-US" dirty="0"/>
              <a:t>Different </a:t>
            </a:r>
            <a:r>
              <a:rPr lang="en-US" dirty="0" err="1"/>
              <a:t>Approches</a:t>
            </a:r>
            <a:r>
              <a:rPr lang="en-US" dirty="0"/>
              <a:t> –</a:t>
            </a:r>
          </a:p>
          <a:p>
            <a:pPr lvl="1">
              <a:buFont typeface="Wingdings" panose="05000000000000000000" pitchFamily="2" charset="2"/>
              <a:buChar char="Ø"/>
            </a:pPr>
            <a:r>
              <a:rPr lang="en-US" sz="1600" dirty="0"/>
              <a:t>Discontinuity Based</a:t>
            </a:r>
          </a:p>
          <a:p>
            <a:pPr lvl="1">
              <a:buFont typeface="Wingdings" panose="05000000000000000000" pitchFamily="2" charset="2"/>
              <a:buChar char="Ø"/>
            </a:pPr>
            <a:r>
              <a:rPr lang="en-US" sz="1600" dirty="0"/>
              <a:t>Region Based</a:t>
            </a:r>
          </a:p>
          <a:p>
            <a:pPr>
              <a:buFont typeface="Wingdings" panose="05000000000000000000" pitchFamily="2" charset="2"/>
              <a:buChar char="v"/>
            </a:pPr>
            <a:r>
              <a:rPr lang="en-US" dirty="0"/>
              <a:t>Different Edge Detection Operators</a:t>
            </a:r>
          </a:p>
          <a:p>
            <a:pPr>
              <a:buFont typeface="Wingdings" panose="05000000000000000000" pitchFamily="2" charset="2"/>
              <a:buChar char="v"/>
            </a:pPr>
            <a:r>
              <a:rPr lang="en-US" dirty="0"/>
              <a:t>Linking of Edge Points</a:t>
            </a:r>
          </a:p>
        </p:txBody>
      </p:sp>
    </p:spTree>
    <p:extLst>
      <p:ext uri="{BB962C8B-B14F-4D97-AF65-F5344CB8AC3E}">
        <p14:creationId xmlns:p14="http://schemas.microsoft.com/office/powerpoint/2010/main" val="4221582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additive="base">
                                        <p:cTn id="3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332656"/>
            <a:ext cx="10297144" cy="734144"/>
          </a:xfrm>
        </p:spPr>
        <p:txBody>
          <a:bodyPr>
            <a:normAutofit/>
          </a:bodyPr>
          <a:lstStyle/>
          <a:p>
            <a:r>
              <a:rPr lang="en-US" sz="4000" b="1" dirty="0"/>
              <a:t>Image Segmentation</a:t>
            </a:r>
          </a:p>
        </p:txBody>
      </p:sp>
      <p:sp>
        <p:nvSpPr>
          <p:cNvPr id="3" name="Content Placeholder 2"/>
          <p:cNvSpPr>
            <a:spLocks noGrp="1"/>
          </p:cNvSpPr>
          <p:nvPr>
            <p:ph sz="half" idx="1"/>
          </p:nvPr>
        </p:nvSpPr>
        <p:spPr>
          <a:xfrm>
            <a:off x="477788" y="1862408"/>
            <a:ext cx="6480720" cy="918520"/>
          </a:xfrm>
        </p:spPr>
        <p:txBody>
          <a:bodyPr>
            <a:normAutofit/>
          </a:bodyPr>
          <a:lstStyle/>
          <a:p>
            <a:pPr>
              <a:buFont typeface="Wingdings" panose="05000000000000000000" pitchFamily="2" charset="2"/>
              <a:buChar char="Ø"/>
            </a:pPr>
            <a:r>
              <a:rPr lang="en-US" dirty="0"/>
              <a:t>A process of subdividing an image into its constituent parts or objects in the image</a:t>
            </a:r>
          </a:p>
        </p:txBody>
      </p:sp>
      <p:pic>
        <p:nvPicPr>
          <p:cNvPr id="12" name="Picture 11">
            <a:extLst>
              <a:ext uri="{FF2B5EF4-FFF2-40B4-BE49-F238E27FC236}">
                <a16:creationId xmlns:a16="http://schemas.microsoft.com/office/drawing/2014/main" id="{8F66BE2B-FEB4-40DB-AB72-63CB1D205D98}"/>
              </a:ext>
            </a:extLst>
          </p:cNvPr>
          <p:cNvPicPr>
            <a:picLocks noChangeAspect="1"/>
          </p:cNvPicPr>
          <p:nvPr/>
        </p:nvPicPr>
        <p:blipFill rotWithShape="1">
          <a:blip r:embed="rId2"/>
          <a:srcRect l="1738"/>
          <a:stretch/>
        </p:blipFill>
        <p:spPr>
          <a:xfrm>
            <a:off x="7111587" y="836712"/>
            <a:ext cx="4575423" cy="47659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Content Placeholder 2">
            <a:extLst>
              <a:ext uri="{FF2B5EF4-FFF2-40B4-BE49-F238E27FC236}">
                <a16:creationId xmlns:a16="http://schemas.microsoft.com/office/drawing/2014/main" id="{655927DB-92CF-471C-97D2-418CBD46A50F}"/>
              </a:ext>
            </a:extLst>
          </p:cNvPr>
          <p:cNvSpPr txBox="1">
            <a:spLocks/>
          </p:cNvSpPr>
          <p:nvPr/>
        </p:nvSpPr>
        <p:spPr>
          <a:xfrm>
            <a:off x="477788" y="3158552"/>
            <a:ext cx="6480720" cy="120655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b="1" dirty="0"/>
              <a:t>Aim:</a:t>
            </a:r>
            <a:r>
              <a:rPr lang="en-US" dirty="0"/>
              <a:t> </a:t>
            </a:r>
            <a:r>
              <a:rPr lang="en-US" dirty="0" err="1"/>
              <a:t>Analysing</a:t>
            </a:r>
            <a:r>
              <a:rPr lang="en-US" dirty="0"/>
              <a:t> substituent parts or objects once they are divided into objects to extract information.</a:t>
            </a:r>
          </a:p>
        </p:txBody>
      </p:sp>
      <p:sp>
        <p:nvSpPr>
          <p:cNvPr id="14" name="Content Placeholder 2">
            <a:extLst>
              <a:ext uri="{FF2B5EF4-FFF2-40B4-BE49-F238E27FC236}">
                <a16:creationId xmlns:a16="http://schemas.microsoft.com/office/drawing/2014/main" id="{282EF097-7114-4A5A-981F-26D958813CD6}"/>
              </a:ext>
            </a:extLst>
          </p:cNvPr>
          <p:cNvSpPr txBox="1">
            <a:spLocks/>
          </p:cNvSpPr>
          <p:nvPr/>
        </p:nvSpPr>
        <p:spPr>
          <a:xfrm>
            <a:off x="477788" y="4454696"/>
            <a:ext cx="6480720" cy="10625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b="1" dirty="0"/>
              <a:t>Conclusion:</a:t>
            </a:r>
            <a:r>
              <a:rPr lang="en-US" dirty="0"/>
              <a:t> Information extracted are useful for high level machine vision applications.</a:t>
            </a:r>
            <a:endParaRPr lang="en-US" b="1" dirty="0"/>
          </a:p>
        </p:txBody>
      </p:sp>
    </p:spTree>
    <p:extLst>
      <p:ext uri="{BB962C8B-B14F-4D97-AF65-F5344CB8AC3E}">
        <p14:creationId xmlns:p14="http://schemas.microsoft.com/office/powerpoint/2010/main" val="3098616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76" y="2564904"/>
            <a:ext cx="4104456" cy="2160240"/>
          </a:xfrm>
        </p:spPr>
        <p:txBody>
          <a:bodyPr>
            <a:normAutofit/>
          </a:bodyPr>
          <a:lstStyle/>
          <a:p>
            <a:pPr algn="r"/>
            <a:r>
              <a:rPr lang="en-US" sz="4500" b="1" dirty="0"/>
              <a:t>Level </a:t>
            </a:r>
            <a:br>
              <a:rPr lang="en-US" sz="4500" b="1" dirty="0"/>
            </a:br>
            <a:r>
              <a:rPr lang="en-US" sz="4500" b="1" dirty="0"/>
              <a:t>of Segmentation</a:t>
            </a:r>
          </a:p>
        </p:txBody>
      </p:sp>
      <p:sp>
        <p:nvSpPr>
          <p:cNvPr id="4" name="Content Placeholder 3"/>
          <p:cNvSpPr>
            <a:spLocks noGrp="1"/>
          </p:cNvSpPr>
          <p:nvPr>
            <p:ph sz="half" idx="1"/>
          </p:nvPr>
        </p:nvSpPr>
        <p:spPr>
          <a:xfrm>
            <a:off x="-1" y="774271"/>
            <a:ext cx="12188825" cy="518592"/>
          </a:xfrm>
        </p:spPr>
        <p:txBody>
          <a:bodyPr>
            <a:normAutofit fontScale="85000" lnSpcReduction="20000"/>
          </a:bodyPr>
          <a:lstStyle/>
          <a:p>
            <a:pPr algn="ctr">
              <a:buFont typeface="Wingdings" panose="05000000000000000000" pitchFamily="2" charset="2"/>
              <a:buChar char="v"/>
            </a:pPr>
            <a:r>
              <a:rPr lang="en-US" b="1" dirty="0"/>
              <a:t>Till what extent the image should be segmented</a:t>
            </a:r>
            <a:r>
              <a:rPr lang="en-US" sz="4300" b="1" dirty="0"/>
              <a:t>?</a:t>
            </a:r>
            <a:endParaRPr lang="en-US" b="1" dirty="0"/>
          </a:p>
        </p:txBody>
      </p:sp>
      <p:pic>
        <p:nvPicPr>
          <p:cNvPr id="1026" name="Picture 2" descr="Image result for image segmentation">
            <a:extLst>
              <a:ext uri="{FF2B5EF4-FFF2-40B4-BE49-F238E27FC236}">
                <a16:creationId xmlns:a16="http://schemas.microsoft.com/office/drawing/2014/main" id="{0A6AAE4E-B9A9-476C-9BFA-8549FC7041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0196" y="1436779"/>
            <a:ext cx="7748978" cy="5165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4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randombar(horizontal)">
                                      <p:cBhvr>
                                        <p:cTn id="1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8726" y="188640"/>
            <a:ext cx="10971372" cy="706760"/>
          </a:xfrm>
        </p:spPr>
        <p:txBody>
          <a:bodyPr>
            <a:normAutofit/>
          </a:bodyPr>
          <a:lstStyle/>
          <a:p>
            <a:pPr algn="r"/>
            <a:r>
              <a:rPr lang="en-US" sz="4000" b="1" dirty="0"/>
              <a:t>An Example</a:t>
            </a:r>
          </a:p>
        </p:txBody>
      </p:sp>
      <p:sp>
        <p:nvSpPr>
          <p:cNvPr id="9" name="Title 5">
            <a:extLst>
              <a:ext uri="{FF2B5EF4-FFF2-40B4-BE49-F238E27FC236}">
                <a16:creationId xmlns:a16="http://schemas.microsoft.com/office/drawing/2014/main" id="{67FEFF28-F8F4-4B9A-90C8-E05F296D394C}"/>
              </a:ext>
            </a:extLst>
          </p:cNvPr>
          <p:cNvSpPr txBox="1">
            <a:spLocks/>
          </p:cNvSpPr>
          <p:nvPr/>
        </p:nvSpPr>
        <p:spPr>
          <a:xfrm>
            <a:off x="621804" y="764704"/>
            <a:ext cx="10971372" cy="504056"/>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kern="1200">
                <a:solidFill>
                  <a:schemeClr val="tx2"/>
                </a:solidFill>
                <a:latin typeface="+mj-lt"/>
                <a:ea typeface="+mj-ea"/>
                <a:cs typeface="+mj-cs"/>
              </a:defRPr>
            </a:lvl1pPr>
          </a:lstStyle>
          <a:p>
            <a:pPr algn="r"/>
            <a:r>
              <a:rPr lang="en-US" sz="2800" dirty="0"/>
              <a:t>Detecting the Movement of  a Vehicle</a:t>
            </a:r>
          </a:p>
        </p:txBody>
      </p:sp>
      <p:sp>
        <p:nvSpPr>
          <p:cNvPr id="11" name="Title 5">
            <a:extLst>
              <a:ext uri="{FF2B5EF4-FFF2-40B4-BE49-F238E27FC236}">
                <a16:creationId xmlns:a16="http://schemas.microsoft.com/office/drawing/2014/main" id="{EBDB1DA0-CB69-402A-8F28-FAFDC6C5B89D}"/>
              </a:ext>
            </a:extLst>
          </p:cNvPr>
          <p:cNvSpPr txBox="1">
            <a:spLocks/>
          </p:cNvSpPr>
          <p:nvPr/>
        </p:nvSpPr>
        <p:spPr>
          <a:xfrm>
            <a:off x="621804" y="1124744"/>
            <a:ext cx="10971372" cy="504056"/>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kern="1200">
                <a:solidFill>
                  <a:schemeClr val="tx2"/>
                </a:solidFill>
                <a:latin typeface="+mj-lt"/>
                <a:ea typeface="+mj-ea"/>
                <a:cs typeface="+mj-cs"/>
              </a:defRPr>
            </a:lvl1pPr>
          </a:lstStyle>
          <a:p>
            <a:pPr algn="r"/>
            <a:r>
              <a:rPr lang="en-US" sz="2400" dirty="0"/>
              <a:t>To detect movement pattern of different vehicles on Road </a:t>
            </a:r>
            <a:r>
              <a:rPr lang="en-US" sz="2400" b="1" dirty="0"/>
              <a:t>:Aim</a:t>
            </a:r>
          </a:p>
        </p:txBody>
      </p:sp>
      <p:pic>
        <p:nvPicPr>
          <p:cNvPr id="3" name="Picture 2">
            <a:extLst>
              <a:ext uri="{FF2B5EF4-FFF2-40B4-BE49-F238E27FC236}">
                <a16:creationId xmlns:a16="http://schemas.microsoft.com/office/drawing/2014/main" id="{04CF56E7-0333-457A-A69A-4C891FE0A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788" y="1652954"/>
            <a:ext cx="8739123" cy="4915757"/>
          </a:xfrm>
          <a:prstGeom prst="rect">
            <a:avLst/>
          </a:prstGeom>
        </p:spPr>
      </p:pic>
      <p:sp>
        <p:nvSpPr>
          <p:cNvPr id="12" name="Oval 11">
            <a:extLst>
              <a:ext uri="{FF2B5EF4-FFF2-40B4-BE49-F238E27FC236}">
                <a16:creationId xmlns:a16="http://schemas.microsoft.com/office/drawing/2014/main" id="{CCC9D70C-0D8D-4AE3-BB54-4EDEADFA4A66}"/>
              </a:ext>
            </a:extLst>
          </p:cNvPr>
          <p:cNvSpPr/>
          <p:nvPr/>
        </p:nvSpPr>
        <p:spPr>
          <a:xfrm>
            <a:off x="477788" y="1988840"/>
            <a:ext cx="8739123" cy="2088232"/>
          </a:xfrm>
          <a:prstGeom prst="ellipse">
            <a:avLst/>
          </a:prstGeom>
          <a:noFill/>
          <a:ln w="57150">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99028203-567E-4659-8188-462B204F2F80}"/>
              </a:ext>
            </a:extLst>
          </p:cNvPr>
          <p:cNvSpPr/>
          <p:nvPr/>
        </p:nvSpPr>
        <p:spPr>
          <a:xfrm>
            <a:off x="543256" y="4213856"/>
            <a:ext cx="8608185" cy="1872208"/>
          </a:xfrm>
          <a:prstGeom prst="rect">
            <a:avLst/>
          </a:prstGeom>
          <a:noFill/>
          <a:ln w="57150">
            <a:solidFill>
              <a:srgbClr val="FFFF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119338B8-4BE5-43D6-A8C2-7B199B32EF2E}"/>
              </a:ext>
            </a:extLst>
          </p:cNvPr>
          <p:cNvSpPr/>
          <p:nvPr/>
        </p:nvSpPr>
        <p:spPr>
          <a:xfrm>
            <a:off x="4510236" y="5308067"/>
            <a:ext cx="720080" cy="468370"/>
          </a:xfrm>
          <a:prstGeom prst="rect">
            <a:avLst/>
          </a:prstGeom>
          <a:noFill/>
          <a:ln w="38100">
            <a:solidFill>
              <a:srgbClr val="00B05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30953D87-063D-468F-BC6F-8DB98ED76114}"/>
              </a:ext>
            </a:extLst>
          </p:cNvPr>
          <p:cNvSpPr txBox="1"/>
          <p:nvPr/>
        </p:nvSpPr>
        <p:spPr>
          <a:xfrm>
            <a:off x="9478788" y="3907795"/>
            <a:ext cx="2232249" cy="338554"/>
          </a:xfrm>
          <a:prstGeom prst="rect">
            <a:avLst/>
          </a:prstGeom>
          <a:noFill/>
          <a:ln w="38100">
            <a:solidFill>
              <a:schemeClr val="tx1"/>
            </a:solidFill>
          </a:ln>
        </p:spPr>
        <p:txBody>
          <a:bodyPr wrap="square" rtlCol="0" anchor="ctr" anchorCtr="1">
            <a:spAutoFit/>
          </a:bodyPr>
          <a:lstStyle/>
          <a:p>
            <a:r>
              <a:rPr lang="en-US" sz="1600" dirty="0"/>
              <a:t>We segment this road</a:t>
            </a:r>
            <a:endParaRPr lang="en-IN" sz="1600" dirty="0"/>
          </a:p>
        </p:txBody>
      </p:sp>
      <p:cxnSp>
        <p:nvCxnSpPr>
          <p:cNvPr id="17" name="Straight Arrow Connector 16">
            <a:extLst>
              <a:ext uri="{FF2B5EF4-FFF2-40B4-BE49-F238E27FC236}">
                <a16:creationId xmlns:a16="http://schemas.microsoft.com/office/drawing/2014/main" id="{F5CE6028-BCBE-4FA6-9D25-2C3FB5DE1E1E}"/>
              </a:ext>
            </a:extLst>
          </p:cNvPr>
          <p:cNvCxnSpPr>
            <a:cxnSpLocks/>
          </p:cNvCxnSpPr>
          <p:nvPr/>
        </p:nvCxnSpPr>
        <p:spPr>
          <a:xfrm flipH="1">
            <a:off x="9216910" y="4262649"/>
            <a:ext cx="1125974" cy="606511"/>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75C8E21-AAE0-4984-A4E3-66B4CD96E651}"/>
              </a:ext>
            </a:extLst>
          </p:cNvPr>
          <p:cNvSpPr txBox="1"/>
          <p:nvPr/>
        </p:nvSpPr>
        <p:spPr>
          <a:xfrm>
            <a:off x="9480026" y="5029762"/>
            <a:ext cx="2375026" cy="338554"/>
          </a:xfrm>
          <a:prstGeom prst="rect">
            <a:avLst/>
          </a:prstGeom>
          <a:noFill/>
          <a:ln w="38100">
            <a:solidFill>
              <a:schemeClr val="tx1"/>
            </a:solidFill>
          </a:ln>
        </p:spPr>
        <p:txBody>
          <a:bodyPr wrap="square" rtlCol="0" anchor="ctr" anchorCtr="1">
            <a:spAutoFit/>
          </a:bodyPr>
          <a:lstStyle/>
          <a:p>
            <a:r>
              <a:rPr lang="en-US" sz="1600" dirty="0"/>
              <a:t>Then we segment vehicle</a:t>
            </a:r>
            <a:endParaRPr lang="en-IN" sz="1600" dirty="0"/>
          </a:p>
        </p:txBody>
      </p:sp>
      <p:cxnSp>
        <p:nvCxnSpPr>
          <p:cNvPr id="24" name="Straight Arrow Connector 23">
            <a:extLst>
              <a:ext uri="{FF2B5EF4-FFF2-40B4-BE49-F238E27FC236}">
                <a16:creationId xmlns:a16="http://schemas.microsoft.com/office/drawing/2014/main" id="{A35E45E3-D0A9-4F5B-BA4E-799406B4ADF7}"/>
              </a:ext>
            </a:extLst>
          </p:cNvPr>
          <p:cNvCxnSpPr>
            <a:stCxn id="18" idx="1"/>
          </p:cNvCxnSpPr>
          <p:nvPr/>
        </p:nvCxnSpPr>
        <p:spPr>
          <a:xfrm flipH="1">
            <a:off x="5302324" y="5199039"/>
            <a:ext cx="4177702" cy="34321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0DA10DF-026F-4581-AA82-500BA6CB9C6C}"/>
              </a:ext>
            </a:extLst>
          </p:cNvPr>
          <p:cNvSpPr txBox="1"/>
          <p:nvPr/>
        </p:nvSpPr>
        <p:spPr>
          <a:xfrm>
            <a:off x="9474795" y="1975229"/>
            <a:ext cx="2232249" cy="830997"/>
          </a:xfrm>
          <a:prstGeom prst="rect">
            <a:avLst/>
          </a:prstGeom>
          <a:noFill/>
          <a:ln w="38100">
            <a:solidFill>
              <a:schemeClr val="tx1"/>
            </a:solidFill>
          </a:ln>
        </p:spPr>
        <p:txBody>
          <a:bodyPr wrap="square" rtlCol="0" anchor="ctr" anchorCtr="1">
            <a:spAutoFit/>
          </a:bodyPr>
          <a:lstStyle/>
          <a:p>
            <a:pPr algn="ctr"/>
            <a:r>
              <a:rPr lang="en-US" sz="1600" dirty="0"/>
              <a:t>No need of Segmenting this part</a:t>
            </a:r>
          </a:p>
          <a:p>
            <a:pPr algn="ctr"/>
            <a:r>
              <a:rPr lang="en-US" sz="1600" dirty="0"/>
              <a:t>(Area of No interest)</a:t>
            </a:r>
            <a:endParaRPr lang="en-IN" sz="1600" dirty="0"/>
          </a:p>
        </p:txBody>
      </p:sp>
      <p:cxnSp>
        <p:nvCxnSpPr>
          <p:cNvPr id="28" name="Straight Arrow Connector 27">
            <a:extLst>
              <a:ext uri="{FF2B5EF4-FFF2-40B4-BE49-F238E27FC236}">
                <a16:creationId xmlns:a16="http://schemas.microsoft.com/office/drawing/2014/main" id="{6707EB1F-9E88-4B76-8697-EFEFD0F73141}"/>
              </a:ext>
            </a:extLst>
          </p:cNvPr>
          <p:cNvCxnSpPr>
            <a:stCxn id="26" idx="1"/>
          </p:cNvCxnSpPr>
          <p:nvPr/>
        </p:nvCxnSpPr>
        <p:spPr>
          <a:xfrm flipH="1">
            <a:off x="8830717" y="2390728"/>
            <a:ext cx="644078" cy="17417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5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par>
                                <p:cTn id="28" presetID="22" presetClass="entr" presetSubtype="4"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down)">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down)">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down)">
                                      <p:cBhvr>
                                        <p:cTn id="40" dur="500"/>
                                        <p:tgtEl>
                                          <p:spTgt spid="18"/>
                                        </p:tgtEl>
                                      </p:cBhvr>
                                    </p:animEffect>
                                  </p:childTnLst>
                                </p:cTn>
                              </p:par>
                              <p:par>
                                <p:cTn id="41" presetID="22" presetClass="entr" presetSubtype="4"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down)">
                                      <p:cBhvr>
                                        <p:cTn id="43" dur="500"/>
                                        <p:tgtEl>
                                          <p:spTgt spid="2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down)">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wipe(down)">
                                      <p:cBhvr>
                                        <p:cTn id="53" dur="500"/>
                                        <p:tgtEl>
                                          <p:spTgt spid="26"/>
                                        </p:tgtEl>
                                      </p:cBhvr>
                                    </p:animEffect>
                                  </p:childTnLst>
                                </p:cTn>
                              </p:par>
                              <p:par>
                                <p:cTn id="54" presetID="22" presetClass="entr" presetSubtype="4" fill="hold"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down)">
                                      <p:cBhvr>
                                        <p:cTn id="5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animBg="1"/>
      <p:bldP spid="13" grpId="0" animBg="1"/>
      <p:bldP spid="14" grpId="0" animBg="1"/>
      <p:bldP spid="15" grpId="0" animBg="1"/>
      <p:bldP spid="18" grpId="0" animBg="1"/>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6501" y="116632"/>
            <a:ext cx="4694312" cy="1008112"/>
          </a:xfrm>
        </p:spPr>
        <p:txBody>
          <a:bodyPr>
            <a:normAutofit fontScale="90000"/>
          </a:bodyPr>
          <a:lstStyle/>
          <a:p>
            <a:pPr algn="r"/>
            <a:r>
              <a:rPr lang="en-US" sz="2800" dirty="0"/>
              <a:t>Different Approaches to</a:t>
            </a:r>
            <a:r>
              <a:rPr lang="en-US" sz="2800" b="1" dirty="0"/>
              <a:t> </a:t>
            </a:r>
            <a:r>
              <a:rPr lang="en-US" sz="4000" b="1" dirty="0"/>
              <a:t>Image Segmentation</a:t>
            </a:r>
            <a:endParaRPr lang="en-US" sz="2800" b="1" dirty="0"/>
          </a:p>
        </p:txBody>
      </p:sp>
      <p:sp>
        <p:nvSpPr>
          <p:cNvPr id="6" name="Title 1">
            <a:extLst>
              <a:ext uri="{FF2B5EF4-FFF2-40B4-BE49-F238E27FC236}">
                <a16:creationId xmlns:a16="http://schemas.microsoft.com/office/drawing/2014/main" id="{8818E52E-C1F0-42A6-9F99-477ED1D1F5C7}"/>
              </a:ext>
            </a:extLst>
          </p:cNvPr>
          <p:cNvSpPr txBox="1">
            <a:spLocks/>
          </p:cNvSpPr>
          <p:nvPr/>
        </p:nvSpPr>
        <p:spPr>
          <a:xfrm>
            <a:off x="7966620" y="1340768"/>
            <a:ext cx="3312368" cy="438944"/>
          </a:xfrm>
          <a:prstGeom prst="rect">
            <a:avLst/>
          </a:prstGeom>
        </p:spPr>
        <p:txBody>
          <a:bodyPr vert="horz" lIns="91440" tIns="45720" rIns="91440" bIns="45720" rtlCol="0" anchor="b">
            <a:normAutofit fontScale="92500"/>
          </a:bodyPr>
          <a:lstStyle>
            <a:lvl1pPr algn="l" defTabSz="914400" rtl="0" eaLnBrk="1" latinLnBrk="0" hangingPunct="1">
              <a:lnSpc>
                <a:spcPct val="80000"/>
              </a:lnSpc>
              <a:spcBef>
                <a:spcPct val="0"/>
              </a:spcBef>
              <a:buNone/>
              <a:defRPr sz="3600" kern="1200">
                <a:solidFill>
                  <a:schemeClr val="tx2"/>
                </a:solidFill>
                <a:latin typeface="+mj-lt"/>
                <a:ea typeface="+mj-ea"/>
                <a:cs typeface="+mj-cs"/>
              </a:defRPr>
            </a:lvl1pPr>
          </a:lstStyle>
          <a:p>
            <a:pPr algn="r"/>
            <a:r>
              <a:rPr lang="en-US" sz="2800" b="1" dirty="0"/>
              <a:t>Discontinuity based</a:t>
            </a:r>
          </a:p>
        </p:txBody>
      </p:sp>
      <p:cxnSp>
        <p:nvCxnSpPr>
          <p:cNvPr id="8" name="Straight Connector 7">
            <a:extLst>
              <a:ext uri="{FF2B5EF4-FFF2-40B4-BE49-F238E27FC236}">
                <a16:creationId xmlns:a16="http://schemas.microsoft.com/office/drawing/2014/main" id="{E8FBD5E4-5DD3-49E0-B249-3AE0AB46FACD}"/>
              </a:ext>
            </a:extLst>
          </p:cNvPr>
          <p:cNvCxnSpPr>
            <a:cxnSpLocks/>
          </p:cNvCxnSpPr>
          <p:nvPr/>
        </p:nvCxnSpPr>
        <p:spPr>
          <a:xfrm flipH="1">
            <a:off x="0" y="1196752"/>
            <a:ext cx="1218882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2A20924-D9B5-4121-B54A-BB9598E84BC2}"/>
              </a:ext>
            </a:extLst>
          </p:cNvPr>
          <p:cNvCxnSpPr>
            <a:stCxn id="2" idx="3"/>
          </p:cNvCxnSpPr>
          <p:nvPr/>
        </p:nvCxnSpPr>
        <p:spPr>
          <a:xfrm>
            <a:off x="11580813" y="620688"/>
            <a:ext cx="27423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8E3079F-851B-4885-98D3-0256F83AEAD0}"/>
              </a:ext>
            </a:extLst>
          </p:cNvPr>
          <p:cNvCxnSpPr>
            <a:cxnSpLocks/>
          </p:cNvCxnSpPr>
          <p:nvPr/>
        </p:nvCxnSpPr>
        <p:spPr>
          <a:xfrm>
            <a:off x="11855052" y="620688"/>
            <a:ext cx="0" cy="136815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F9BE0D6-64A4-4E01-A810-8B73E34F5180}"/>
              </a:ext>
            </a:extLst>
          </p:cNvPr>
          <p:cNvCxnSpPr>
            <a:cxnSpLocks/>
            <a:endCxn id="6" idx="3"/>
          </p:cNvCxnSpPr>
          <p:nvPr/>
        </p:nvCxnSpPr>
        <p:spPr>
          <a:xfrm flipH="1">
            <a:off x="11278988" y="1560240"/>
            <a:ext cx="57606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itle 1">
            <a:extLst>
              <a:ext uri="{FF2B5EF4-FFF2-40B4-BE49-F238E27FC236}">
                <a16:creationId xmlns:a16="http://schemas.microsoft.com/office/drawing/2014/main" id="{E61EB838-E22A-4AD0-A011-E09E8301A1D1}"/>
              </a:ext>
            </a:extLst>
          </p:cNvPr>
          <p:cNvSpPr txBox="1">
            <a:spLocks/>
          </p:cNvSpPr>
          <p:nvPr/>
        </p:nvSpPr>
        <p:spPr>
          <a:xfrm>
            <a:off x="7966620" y="1765920"/>
            <a:ext cx="3312368" cy="438944"/>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kern="1200">
                <a:solidFill>
                  <a:schemeClr val="tx2"/>
                </a:solidFill>
                <a:latin typeface="+mj-lt"/>
                <a:ea typeface="+mj-ea"/>
                <a:cs typeface="+mj-cs"/>
              </a:defRPr>
            </a:lvl1pPr>
          </a:lstStyle>
          <a:p>
            <a:pPr algn="r"/>
            <a:r>
              <a:rPr lang="en-US" sz="2600" b="1" dirty="0"/>
              <a:t>Similarity based</a:t>
            </a:r>
          </a:p>
        </p:txBody>
      </p:sp>
      <p:cxnSp>
        <p:nvCxnSpPr>
          <p:cNvPr id="18" name="Straight Arrow Connector 17">
            <a:extLst>
              <a:ext uri="{FF2B5EF4-FFF2-40B4-BE49-F238E27FC236}">
                <a16:creationId xmlns:a16="http://schemas.microsoft.com/office/drawing/2014/main" id="{9797BA6C-77E7-4372-91DB-F5DF6F56C50C}"/>
              </a:ext>
            </a:extLst>
          </p:cNvPr>
          <p:cNvCxnSpPr/>
          <p:nvPr/>
        </p:nvCxnSpPr>
        <p:spPr>
          <a:xfrm flipH="1">
            <a:off x="11278988" y="1988840"/>
            <a:ext cx="57606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1FD719A-C5B1-4B6D-A810-8792055C5839}"/>
              </a:ext>
            </a:extLst>
          </p:cNvPr>
          <p:cNvSpPr txBox="1"/>
          <p:nvPr/>
        </p:nvSpPr>
        <p:spPr>
          <a:xfrm>
            <a:off x="549796" y="2780928"/>
            <a:ext cx="5040560" cy="369332"/>
          </a:xfrm>
          <a:prstGeom prst="rect">
            <a:avLst/>
          </a:prstGeom>
          <a:noFill/>
          <a:ln>
            <a:solidFill>
              <a:schemeClr val="bg2"/>
            </a:solidFill>
          </a:ln>
        </p:spPr>
        <p:txBody>
          <a:bodyPr wrap="square" rtlCol="0" anchor="ctr" anchorCtr="1">
            <a:spAutoFit/>
          </a:bodyPr>
          <a:lstStyle/>
          <a:p>
            <a:endParaRPr lang="en-US" dirty="0"/>
          </a:p>
        </p:txBody>
      </p:sp>
      <p:sp>
        <p:nvSpPr>
          <p:cNvPr id="23" name="TextBox 22">
            <a:extLst>
              <a:ext uri="{FF2B5EF4-FFF2-40B4-BE49-F238E27FC236}">
                <a16:creationId xmlns:a16="http://schemas.microsoft.com/office/drawing/2014/main" id="{CC97E146-2B34-43CD-9DE4-A1186EF3EBB2}"/>
              </a:ext>
            </a:extLst>
          </p:cNvPr>
          <p:cNvSpPr txBox="1"/>
          <p:nvPr/>
        </p:nvSpPr>
        <p:spPr>
          <a:xfrm>
            <a:off x="549796" y="2103292"/>
            <a:ext cx="3024336" cy="492443"/>
          </a:xfrm>
          <a:prstGeom prst="rect">
            <a:avLst/>
          </a:prstGeom>
          <a:noFill/>
          <a:ln>
            <a:solidFill>
              <a:schemeClr val="bg2"/>
            </a:solidFill>
          </a:ln>
        </p:spPr>
        <p:txBody>
          <a:bodyPr wrap="square" rtlCol="0" anchor="ctr" anchorCtr="1">
            <a:spAutoFit/>
          </a:bodyPr>
          <a:lstStyle/>
          <a:p>
            <a:r>
              <a:rPr lang="en-US" sz="2600" b="1" dirty="0"/>
              <a:t>Discontinuity Based</a:t>
            </a:r>
          </a:p>
        </p:txBody>
      </p:sp>
      <p:sp>
        <p:nvSpPr>
          <p:cNvPr id="26" name="TextBox 25">
            <a:extLst>
              <a:ext uri="{FF2B5EF4-FFF2-40B4-BE49-F238E27FC236}">
                <a16:creationId xmlns:a16="http://schemas.microsoft.com/office/drawing/2014/main" id="{8A1CC92B-3CBD-4BA3-8198-E0AA69DECE33}"/>
              </a:ext>
            </a:extLst>
          </p:cNvPr>
          <p:cNvSpPr txBox="1"/>
          <p:nvPr/>
        </p:nvSpPr>
        <p:spPr>
          <a:xfrm>
            <a:off x="549796" y="2773586"/>
            <a:ext cx="4824536" cy="1631216"/>
          </a:xfrm>
          <a:prstGeom prst="rect">
            <a:avLst/>
          </a:prstGeom>
          <a:noFill/>
          <a:ln>
            <a:solidFill>
              <a:schemeClr val="bg2"/>
            </a:solidFill>
          </a:ln>
        </p:spPr>
        <p:txBody>
          <a:bodyPr wrap="square" rtlCol="0" anchor="ctr" anchorCtr="1">
            <a:spAutoFit/>
          </a:bodyPr>
          <a:lstStyle/>
          <a:p>
            <a:r>
              <a:rPr lang="en-US" sz="2000" dirty="0"/>
              <a:t>The partition or subdivision of an image is carried out on some abrupt changes in gray or intensity level. Here we are mainly interested in say isolated points or identification of lines and edges.</a:t>
            </a:r>
            <a:endParaRPr lang="en-US" sz="2400" dirty="0"/>
          </a:p>
        </p:txBody>
      </p:sp>
      <p:sp>
        <p:nvSpPr>
          <p:cNvPr id="27" name="TextBox 26">
            <a:extLst>
              <a:ext uri="{FF2B5EF4-FFF2-40B4-BE49-F238E27FC236}">
                <a16:creationId xmlns:a16="http://schemas.microsoft.com/office/drawing/2014/main" id="{D855994F-F3C4-49FA-8FC3-611C598B0E46}"/>
              </a:ext>
            </a:extLst>
          </p:cNvPr>
          <p:cNvSpPr txBox="1"/>
          <p:nvPr/>
        </p:nvSpPr>
        <p:spPr>
          <a:xfrm>
            <a:off x="6096980" y="3912359"/>
            <a:ext cx="3024336" cy="492443"/>
          </a:xfrm>
          <a:prstGeom prst="rect">
            <a:avLst/>
          </a:prstGeom>
          <a:noFill/>
          <a:ln>
            <a:solidFill>
              <a:schemeClr val="bg2"/>
            </a:solidFill>
          </a:ln>
        </p:spPr>
        <p:txBody>
          <a:bodyPr wrap="square" rtlCol="0" anchor="ctr" anchorCtr="1">
            <a:spAutoFit/>
          </a:bodyPr>
          <a:lstStyle/>
          <a:p>
            <a:r>
              <a:rPr lang="en-US" sz="2600" b="1" dirty="0"/>
              <a:t>Similarity Based</a:t>
            </a:r>
          </a:p>
        </p:txBody>
      </p:sp>
      <p:sp>
        <p:nvSpPr>
          <p:cNvPr id="28" name="TextBox 27">
            <a:extLst>
              <a:ext uri="{FF2B5EF4-FFF2-40B4-BE49-F238E27FC236}">
                <a16:creationId xmlns:a16="http://schemas.microsoft.com/office/drawing/2014/main" id="{F162EB5C-4136-4549-8996-5267515E8339}"/>
              </a:ext>
            </a:extLst>
          </p:cNvPr>
          <p:cNvSpPr txBox="1"/>
          <p:nvPr/>
        </p:nvSpPr>
        <p:spPr>
          <a:xfrm>
            <a:off x="6238428" y="4636041"/>
            <a:ext cx="4824536" cy="1323439"/>
          </a:xfrm>
          <a:prstGeom prst="rect">
            <a:avLst/>
          </a:prstGeom>
          <a:noFill/>
          <a:ln>
            <a:solidFill>
              <a:schemeClr val="bg2"/>
            </a:solidFill>
          </a:ln>
        </p:spPr>
        <p:txBody>
          <a:bodyPr wrap="square" rtlCol="0" anchor="ctr" anchorCtr="1">
            <a:spAutoFit/>
          </a:bodyPr>
          <a:lstStyle/>
          <a:p>
            <a:r>
              <a:rPr lang="en-US" sz="2000" dirty="0"/>
              <a:t>Here we try to group those pixels in image which are similar in some sense. The simplest approach under this technique is Thresholding.</a:t>
            </a:r>
            <a:endParaRPr lang="en-US" sz="2400" dirty="0"/>
          </a:p>
        </p:txBody>
      </p:sp>
    </p:spTree>
    <p:extLst>
      <p:ext uri="{BB962C8B-B14F-4D97-AF65-F5344CB8AC3E}">
        <p14:creationId xmlns:p14="http://schemas.microsoft.com/office/powerpoint/2010/main" val="3415676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4532" y="345976"/>
            <a:ext cx="4909622" cy="418728"/>
          </a:xfrm>
        </p:spPr>
        <p:txBody>
          <a:bodyPr>
            <a:normAutofit fontScale="90000"/>
          </a:bodyPr>
          <a:lstStyle/>
          <a:p>
            <a:r>
              <a:rPr lang="en-US" sz="2800" b="1" dirty="0"/>
              <a:t>Discontinuity Based Techniques</a:t>
            </a:r>
          </a:p>
        </p:txBody>
      </p:sp>
      <p:cxnSp>
        <p:nvCxnSpPr>
          <p:cNvPr id="7" name="Straight Connector 6">
            <a:extLst>
              <a:ext uri="{FF2B5EF4-FFF2-40B4-BE49-F238E27FC236}">
                <a16:creationId xmlns:a16="http://schemas.microsoft.com/office/drawing/2014/main" id="{AFB9C3EB-247B-4FAE-8EA3-732271D02D2A}"/>
              </a:ext>
            </a:extLst>
          </p:cNvPr>
          <p:cNvCxnSpPr>
            <a:cxnSpLocks/>
          </p:cNvCxnSpPr>
          <p:nvPr/>
        </p:nvCxnSpPr>
        <p:spPr>
          <a:xfrm flipH="1">
            <a:off x="0" y="908720"/>
            <a:ext cx="121888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2AC1B2A-7BD8-4785-86A3-1892C12B1F5C}"/>
              </a:ext>
            </a:extLst>
          </p:cNvPr>
          <p:cNvSpPr txBox="1"/>
          <p:nvPr/>
        </p:nvSpPr>
        <p:spPr>
          <a:xfrm>
            <a:off x="333772" y="1126481"/>
            <a:ext cx="11665296" cy="646331"/>
          </a:xfrm>
          <a:prstGeom prst="rect">
            <a:avLst/>
          </a:prstGeom>
          <a:noFill/>
          <a:ln>
            <a:solidFill>
              <a:schemeClr val="bg2"/>
            </a:solidFill>
          </a:ln>
        </p:spPr>
        <p:txBody>
          <a:bodyPr wrap="square" rtlCol="0" anchor="ctr" anchorCtr="1">
            <a:spAutoFit/>
          </a:bodyPr>
          <a:lstStyle/>
          <a:p>
            <a:r>
              <a:rPr lang="en-US" dirty="0"/>
              <a:t>It is done by using characteristics of variations of intensity values when there is variation of intensity while transition from brighter to darker region or vice versa.</a:t>
            </a:r>
            <a:endParaRPr lang="en-IN" dirty="0"/>
          </a:p>
        </p:txBody>
      </p:sp>
      <p:sp>
        <p:nvSpPr>
          <p:cNvPr id="10" name="TextBox 9">
            <a:extLst>
              <a:ext uri="{FF2B5EF4-FFF2-40B4-BE49-F238E27FC236}">
                <a16:creationId xmlns:a16="http://schemas.microsoft.com/office/drawing/2014/main" id="{70EE9FD6-1C35-4292-9325-33C8247C8385}"/>
              </a:ext>
            </a:extLst>
          </p:cNvPr>
          <p:cNvSpPr txBox="1"/>
          <p:nvPr/>
        </p:nvSpPr>
        <p:spPr>
          <a:xfrm>
            <a:off x="333772" y="1911315"/>
            <a:ext cx="5688632" cy="369332"/>
          </a:xfrm>
          <a:prstGeom prst="rect">
            <a:avLst/>
          </a:prstGeom>
          <a:noFill/>
          <a:ln>
            <a:solidFill>
              <a:schemeClr val="bg2"/>
            </a:solidFill>
          </a:ln>
        </p:spPr>
        <p:txBody>
          <a:bodyPr wrap="square" rtlCol="0" anchor="ctr" anchorCtr="1">
            <a:spAutoFit/>
          </a:bodyPr>
          <a:lstStyle/>
          <a:p>
            <a:r>
              <a:rPr lang="en-US" b="1" dirty="0"/>
              <a:t>Aim : </a:t>
            </a:r>
            <a:r>
              <a:rPr lang="en-US" dirty="0"/>
              <a:t>To detect isolated Points, Lines or Edges using mask</a:t>
            </a:r>
            <a:endParaRPr lang="en-IN" b="1" dirty="0"/>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72E89655-012F-4EE6-B046-4E337BFB335E}"/>
                  </a:ext>
                </a:extLst>
              </p:cNvPr>
              <p:cNvSpPr txBox="1"/>
              <p:nvPr/>
            </p:nvSpPr>
            <p:spPr>
              <a:xfrm>
                <a:off x="2192712" y="2564904"/>
                <a:ext cx="3613669" cy="369332"/>
              </a:xfrm>
              <a:prstGeom prst="rect">
                <a:avLst/>
              </a:prstGeom>
              <a:noFill/>
              <a:ln w="19050">
                <a:solidFill>
                  <a:schemeClr val="tx1"/>
                </a:solidFill>
              </a:ln>
            </p:spPr>
            <p:txBody>
              <a:bodyPr wrap="square" lIns="0" tIns="0" rIns="0" bIns="0" rtlCol="0" anchor="ctr" anchorCtr="1">
                <a:spAutoFit/>
              </a:bodyPr>
              <a:lstStyle/>
              <a:p>
                <a:r>
                  <a:rPr lang="pt-BR" sz="2400" dirty="0"/>
                  <a:t>R</a:t>
                </a:r>
                <a14:m>
                  <m:oMath xmlns:m="http://schemas.openxmlformats.org/officeDocument/2006/math">
                    <m:r>
                      <a:rPr lang="pt-BR" i="1" smtClean="0">
                        <a:latin typeface="Cambria Math" panose="02040503050406030204" pitchFamily="18" charset="0"/>
                      </a:rPr>
                      <m:t>=</m:t>
                    </m:r>
                    <m:nary>
                      <m:naryPr>
                        <m:chr m:val="∑"/>
                        <m:ctrlPr>
                          <a:rPr lang="pt-BR"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pt-BR"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1</m:t>
                        </m:r>
                      </m:sup>
                      <m:e>
                        <m:nary>
                          <m:naryPr>
                            <m:chr m:val="∑"/>
                            <m:ctrlPr>
                              <a:rPr lang="pt-BR"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pt-BR"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1</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𝑖𝑗</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𝑗</m:t>
                                </m:r>
                              </m:e>
                            </m:d>
                          </m:e>
                        </m:nary>
                      </m:e>
                    </m:nary>
                  </m:oMath>
                </a14:m>
                <a:endParaRPr lang="en-IN" dirty="0"/>
              </a:p>
            </p:txBody>
          </p:sp>
        </mc:Choice>
        <mc:Fallback>
          <p:sp>
            <p:nvSpPr>
              <p:cNvPr id="11" name="TextBox 10">
                <a:extLst>
                  <a:ext uri="{FF2B5EF4-FFF2-40B4-BE49-F238E27FC236}">
                    <a16:creationId xmlns:a16="http://schemas.microsoft.com/office/drawing/2014/main" id="{72E89655-012F-4EE6-B046-4E337BFB335E}"/>
                  </a:ext>
                </a:extLst>
              </p:cNvPr>
              <p:cNvSpPr txBox="1">
                <a:spLocks noRot="1" noChangeAspect="1" noMove="1" noResize="1" noEditPoints="1" noAdjustHandles="1" noChangeArrowheads="1" noChangeShapeType="1" noTextEdit="1"/>
              </p:cNvSpPr>
              <p:nvPr/>
            </p:nvSpPr>
            <p:spPr>
              <a:xfrm>
                <a:off x="2192712" y="2564904"/>
                <a:ext cx="3613669" cy="369332"/>
              </a:xfrm>
              <a:prstGeom prst="rect">
                <a:avLst/>
              </a:prstGeom>
              <a:blipFill>
                <a:blip r:embed="rId2"/>
                <a:stretch>
                  <a:fillRect l="-1345" t="-107937" b="-182540"/>
                </a:stretch>
              </a:blipFill>
              <a:ln w="19050">
                <a:solidFill>
                  <a:schemeClr val="tx1"/>
                </a:solidFill>
              </a:ln>
            </p:spPr>
            <p:txBody>
              <a:bodyPr/>
              <a:lstStyle/>
              <a:p>
                <a:r>
                  <a:rPr lang="en-IN">
                    <a:noFill/>
                  </a:rPr>
                  <a:t> </a:t>
                </a:r>
              </a:p>
            </p:txBody>
          </p:sp>
        </mc:Fallback>
      </mc:AlternateContent>
      <p:pic>
        <p:nvPicPr>
          <p:cNvPr id="13" name="Picture 12">
            <a:extLst>
              <a:ext uri="{FF2B5EF4-FFF2-40B4-BE49-F238E27FC236}">
                <a16:creationId xmlns:a16="http://schemas.microsoft.com/office/drawing/2014/main" id="{11F87138-E914-49DF-99CD-27EB951BC152}"/>
              </a:ext>
            </a:extLst>
          </p:cNvPr>
          <p:cNvPicPr>
            <a:picLocks noChangeAspect="1"/>
          </p:cNvPicPr>
          <p:nvPr/>
        </p:nvPicPr>
        <p:blipFill>
          <a:blip r:embed="rId3"/>
          <a:stretch>
            <a:fillRect/>
          </a:stretch>
        </p:blipFill>
        <p:spPr>
          <a:xfrm>
            <a:off x="6094412" y="1772812"/>
            <a:ext cx="1881199" cy="1872212"/>
          </a:xfrm>
          <a:prstGeom prst="rect">
            <a:avLst/>
          </a:prstGeom>
        </p:spPr>
      </p:pic>
      <p:sp>
        <p:nvSpPr>
          <p:cNvPr id="14" name="TextBox 13">
            <a:extLst>
              <a:ext uri="{FF2B5EF4-FFF2-40B4-BE49-F238E27FC236}">
                <a16:creationId xmlns:a16="http://schemas.microsoft.com/office/drawing/2014/main" id="{72113673-DC6B-48DB-96F6-63BDDBC0BDF3}"/>
              </a:ext>
            </a:extLst>
          </p:cNvPr>
          <p:cNvSpPr txBox="1"/>
          <p:nvPr/>
        </p:nvSpPr>
        <p:spPr>
          <a:xfrm>
            <a:off x="333772" y="3713256"/>
            <a:ext cx="9505056" cy="369332"/>
          </a:xfrm>
          <a:prstGeom prst="rect">
            <a:avLst/>
          </a:prstGeom>
          <a:noFill/>
          <a:ln>
            <a:solidFill>
              <a:schemeClr val="bg2"/>
            </a:solidFill>
          </a:ln>
        </p:spPr>
        <p:txBody>
          <a:bodyPr wrap="square" rtlCol="0" anchor="ctr" anchorCtr="1">
            <a:spAutoFit/>
          </a:bodyPr>
          <a:lstStyle/>
          <a:p>
            <a:r>
              <a:rPr lang="en-US" dirty="0"/>
              <a:t>For </a:t>
            </a:r>
            <a:r>
              <a:rPr lang="en-US" dirty="0" err="1"/>
              <a:t>eg</a:t>
            </a:r>
            <a:r>
              <a:rPr lang="en-US" dirty="0"/>
              <a:t>-  If all mask coefficient is equal to 1 then this technique will be used for image smoothening.</a:t>
            </a:r>
            <a:endParaRPr lang="en-IN" dirty="0"/>
          </a:p>
        </p:txBody>
      </p:sp>
      <p:sp>
        <p:nvSpPr>
          <p:cNvPr id="15" name="TextBox 14">
            <a:extLst>
              <a:ext uri="{FF2B5EF4-FFF2-40B4-BE49-F238E27FC236}">
                <a16:creationId xmlns:a16="http://schemas.microsoft.com/office/drawing/2014/main" id="{7150358D-08A7-421F-B230-F89E1831E040}"/>
              </a:ext>
            </a:extLst>
          </p:cNvPr>
          <p:cNvSpPr txBox="1"/>
          <p:nvPr/>
        </p:nvSpPr>
        <p:spPr>
          <a:xfrm>
            <a:off x="333771" y="4798893"/>
            <a:ext cx="9145017" cy="646331"/>
          </a:xfrm>
          <a:prstGeom prst="rect">
            <a:avLst/>
          </a:prstGeom>
          <a:noFill/>
          <a:ln>
            <a:solidFill>
              <a:schemeClr val="bg2"/>
            </a:solidFill>
          </a:ln>
        </p:spPr>
        <p:txBody>
          <a:bodyPr wrap="square" rtlCol="0" anchor="ctr" anchorCtr="1">
            <a:spAutoFit/>
          </a:bodyPr>
          <a:lstStyle/>
          <a:p>
            <a:pPr algn="ctr"/>
            <a:r>
              <a:rPr lang="en-US" dirty="0"/>
              <a:t>A point is detected at location (</a:t>
            </a:r>
            <a:r>
              <a:rPr lang="en-US" dirty="0" err="1"/>
              <a:t>x,y</a:t>
            </a:r>
            <a:r>
              <a:rPr lang="en-US" dirty="0"/>
              <a:t>) in an image where mask is centered if corresponding value</a:t>
            </a:r>
          </a:p>
          <a:p>
            <a:pPr algn="ctr"/>
            <a:r>
              <a:rPr lang="en-US" dirty="0"/>
              <a:t> |R| &gt; T (non-negative threshold value)</a:t>
            </a:r>
            <a:endParaRPr lang="en-IN" dirty="0"/>
          </a:p>
        </p:txBody>
      </p:sp>
    </p:spTree>
    <p:extLst>
      <p:ext uri="{BB962C8B-B14F-4D97-AF65-F5344CB8AC3E}">
        <p14:creationId xmlns:p14="http://schemas.microsoft.com/office/powerpoint/2010/main" val="3997117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4532" y="345976"/>
            <a:ext cx="4909622" cy="418728"/>
          </a:xfrm>
        </p:spPr>
        <p:txBody>
          <a:bodyPr>
            <a:normAutofit fontScale="90000"/>
          </a:bodyPr>
          <a:lstStyle/>
          <a:p>
            <a:r>
              <a:rPr lang="en-US" sz="2800" b="1" dirty="0"/>
              <a:t>Discontinuity Based Techniques</a:t>
            </a:r>
          </a:p>
        </p:txBody>
      </p:sp>
      <p:cxnSp>
        <p:nvCxnSpPr>
          <p:cNvPr id="7" name="Straight Connector 6">
            <a:extLst>
              <a:ext uri="{FF2B5EF4-FFF2-40B4-BE49-F238E27FC236}">
                <a16:creationId xmlns:a16="http://schemas.microsoft.com/office/drawing/2014/main" id="{AFB9C3EB-247B-4FAE-8EA3-732271D02D2A}"/>
              </a:ext>
            </a:extLst>
          </p:cNvPr>
          <p:cNvCxnSpPr>
            <a:cxnSpLocks/>
          </p:cNvCxnSpPr>
          <p:nvPr/>
        </p:nvCxnSpPr>
        <p:spPr>
          <a:xfrm flipH="1">
            <a:off x="0" y="908720"/>
            <a:ext cx="12188826" cy="0"/>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72E89655-012F-4EE6-B046-4E337BFB335E}"/>
                  </a:ext>
                </a:extLst>
              </p:cNvPr>
              <p:cNvSpPr txBox="1"/>
              <p:nvPr/>
            </p:nvSpPr>
            <p:spPr>
              <a:xfrm>
                <a:off x="8038628" y="4293096"/>
                <a:ext cx="3613669" cy="369332"/>
              </a:xfrm>
              <a:prstGeom prst="rect">
                <a:avLst/>
              </a:prstGeom>
              <a:noFill/>
              <a:ln w="19050">
                <a:solidFill>
                  <a:schemeClr val="tx1"/>
                </a:solidFill>
              </a:ln>
            </p:spPr>
            <p:txBody>
              <a:bodyPr wrap="square" lIns="0" tIns="0" rIns="0" bIns="0" rtlCol="0" anchor="ctr" anchorCtr="1">
                <a:spAutoFit/>
              </a:bodyPr>
              <a:lstStyle/>
              <a:p>
                <a:r>
                  <a:rPr lang="pt-BR" sz="2400" dirty="0"/>
                  <a:t>R</a:t>
                </a:r>
                <a14:m>
                  <m:oMath xmlns:m="http://schemas.openxmlformats.org/officeDocument/2006/math">
                    <m:r>
                      <a:rPr lang="pt-BR" i="1" smtClean="0">
                        <a:latin typeface="Cambria Math" panose="02040503050406030204" pitchFamily="18" charset="0"/>
                      </a:rPr>
                      <m:t>=</m:t>
                    </m:r>
                    <m:nary>
                      <m:naryPr>
                        <m:chr m:val="∑"/>
                        <m:ctrlPr>
                          <a:rPr lang="pt-BR"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pt-BR"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1</m:t>
                        </m:r>
                      </m:sup>
                      <m:e>
                        <m:nary>
                          <m:naryPr>
                            <m:chr m:val="∑"/>
                            <m:ctrlPr>
                              <a:rPr lang="pt-BR"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pt-BR"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1</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𝑖𝑗</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𝑗</m:t>
                                </m:r>
                              </m:e>
                            </m:d>
                          </m:e>
                        </m:nary>
                      </m:e>
                    </m:nary>
                  </m:oMath>
                </a14:m>
                <a:endParaRPr lang="en-IN" dirty="0"/>
              </a:p>
            </p:txBody>
          </p:sp>
        </mc:Choice>
        <mc:Fallback>
          <p:sp>
            <p:nvSpPr>
              <p:cNvPr id="11" name="TextBox 10">
                <a:extLst>
                  <a:ext uri="{FF2B5EF4-FFF2-40B4-BE49-F238E27FC236}">
                    <a16:creationId xmlns:a16="http://schemas.microsoft.com/office/drawing/2014/main" id="{72E89655-012F-4EE6-B046-4E337BFB335E}"/>
                  </a:ext>
                </a:extLst>
              </p:cNvPr>
              <p:cNvSpPr txBox="1">
                <a:spLocks noRot="1" noChangeAspect="1" noMove="1" noResize="1" noEditPoints="1" noAdjustHandles="1" noChangeArrowheads="1" noChangeShapeType="1" noTextEdit="1"/>
              </p:cNvSpPr>
              <p:nvPr/>
            </p:nvSpPr>
            <p:spPr>
              <a:xfrm>
                <a:off x="8038628" y="4293096"/>
                <a:ext cx="3613669" cy="369332"/>
              </a:xfrm>
              <a:prstGeom prst="rect">
                <a:avLst/>
              </a:prstGeom>
              <a:blipFill>
                <a:blip r:embed="rId2"/>
                <a:stretch>
                  <a:fillRect l="-1345" t="-106250" b="-178125"/>
                </a:stretch>
              </a:blipFill>
              <a:ln w="19050">
                <a:solidFill>
                  <a:schemeClr val="tx1"/>
                </a:solidFill>
              </a:ln>
            </p:spPr>
            <p:txBody>
              <a:bodyPr/>
              <a:lstStyle/>
              <a:p>
                <a:r>
                  <a:rPr lang="en-IN">
                    <a:noFill/>
                  </a:rPr>
                  <a:t> </a:t>
                </a:r>
              </a:p>
            </p:txBody>
          </p:sp>
        </mc:Fallback>
      </mc:AlternateContent>
      <p:sp>
        <p:nvSpPr>
          <p:cNvPr id="3" name="TextBox 2">
            <a:extLst>
              <a:ext uri="{FF2B5EF4-FFF2-40B4-BE49-F238E27FC236}">
                <a16:creationId xmlns:a16="http://schemas.microsoft.com/office/drawing/2014/main" id="{FA4ADBE4-8650-4FC9-8878-19A2D8F1AB1F}"/>
              </a:ext>
            </a:extLst>
          </p:cNvPr>
          <p:cNvSpPr txBox="1"/>
          <p:nvPr/>
        </p:nvSpPr>
        <p:spPr>
          <a:xfrm>
            <a:off x="261764" y="1412776"/>
            <a:ext cx="8208912" cy="646331"/>
          </a:xfrm>
          <a:prstGeom prst="rect">
            <a:avLst/>
          </a:prstGeom>
          <a:noFill/>
          <a:ln>
            <a:solidFill>
              <a:schemeClr val="bg2"/>
            </a:solidFill>
          </a:ln>
        </p:spPr>
        <p:txBody>
          <a:bodyPr wrap="square" rtlCol="0" anchor="ctr" anchorCtr="1">
            <a:spAutoFit/>
          </a:bodyPr>
          <a:lstStyle/>
          <a:p>
            <a:r>
              <a:rPr lang="en-US" dirty="0"/>
              <a:t>For Line detection we apply all the four masks, namely Horizontal, Vertical, line inclined at 45 degrees and line inclined at -45 degrees .</a:t>
            </a:r>
            <a:endParaRPr lang="en-IN" dirty="0"/>
          </a:p>
        </p:txBody>
      </p:sp>
      <p:pic>
        <p:nvPicPr>
          <p:cNvPr id="4" name="Picture 3">
            <a:extLst>
              <a:ext uri="{FF2B5EF4-FFF2-40B4-BE49-F238E27FC236}">
                <a16:creationId xmlns:a16="http://schemas.microsoft.com/office/drawing/2014/main" id="{526807CC-03BC-4DC5-A500-7B3CECD67AD9}"/>
              </a:ext>
            </a:extLst>
          </p:cNvPr>
          <p:cNvPicPr>
            <a:picLocks noChangeAspect="1"/>
          </p:cNvPicPr>
          <p:nvPr/>
        </p:nvPicPr>
        <p:blipFill>
          <a:blip r:embed="rId3"/>
          <a:stretch>
            <a:fillRect/>
          </a:stretch>
        </p:blipFill>
        <p:spPr>
          <a:xfrm>
            <a:off x="8550694" y="1626727"/>
            <a:ext cx="2890837" cy="2495550"/>
          </a:xfrm>
          <a:prstGeom prst="rect">
            <a:avLst/>
          </a:prstGeom>
        </p:spPr>
      </p:pic>
      <p:sp>
        <p:nvSpPr>
          <p:cNvPr id="12" name="TextBox 11">
            <a:extLst>
              <a:ext uri="{FF2B5EF4-FFF2-40B4-BE49-F238E27FC236}">
                <a16:creationId xmlns:a16="http://schemas.microsoft.com/office/drawing/2014/main" id="{23DA1F72-CF51-424C-B210-E65BCFDB0ACD}"/>
              </a:ext>
            </a:extLst>
          </p:cNvPr>
          <p:cNvSpPr txBox="1"/>
          <p:nvPr/>
        </p:nvSpPr>
        <p:spPr>
          <a:xfrm>
            <a:off x="549796" y="2594287"/>
            <a:ext cx="7920880" cy="1200329"/>
          </a:xfrm>
          <a:prstGeom prst="rect">
            <a:avLst/>
          </a:prstGeom>
          <a:noFill/>
          <a:ln>
            <a:solidFill>
              <a:schemeClr val="bg2"/>
            </a:solidFill>
          </a:ln>
        </p:spPr>
        <p:txBody>
          <a:bodyPr wrap="square" rtlCol="0" anchor="ctr" anchorCtr="1">
            <a:spAutoFit/>
          </a:bodyPr>
          <a:lstStyle/>
          <a:p>
            <a:r>
              <a:rPr lang="en-US" dirty="0"/>
              <a:t>The points which are detected using horizontal line detection by mask will contain all points in horizontal direction.</a:t>
            </a:r>
          </a:p>
          <a:p>
            <a:r>
              <a:rPr lang="en-US" dirty="0"/>
              <a:t>Similarly the same scenario applies for vertical, and other two detections respectively.</a:t>
            </a:r>
            <a:endParaRPr lang="en-IN" dirty="0"/>
          </a:p>
        </p:txBody>
      </p:sp>
      <p:sp>
        <p:nvSpPr>
          <p:cNvPr id="16" name="TextBox 15">
            <a:extLst>
              <a:ext uri="{FF2B5EF4-FFF2-40B4-BE49-F238E27FC236}">
                <a16:creationId xmlns:a16="http://schemas.microsoft.com/office/drawing/2014/main" id="{B074071C-10C2-4890-9E4E-61CCE4A461E4}"/>
              </a:ext>
            </a:extLst>
          </p:cNvPr>
          <p:cNvSpPr txBox="1"/>
          <p:nvPr/>
        </p:nvSpPr>
        <p:spPr>
          <a:xfrm>
            <a:off x="549796" y="4662428"/>
            <a:ext cx="7920880" cy="933589"/>
          </a:xfrm>
          <a:prstGeom prst="rect">
            <a:avLst/>
          </a:prstGeom>
          <a:noFill/>
          <a:ln>
            <a:solidFill>
              <a:schemeClr val="bg2"/>
            </a:solidFill>
          </a:ln>
        </p:spPr>
        <p:txBody>
          <a:bodyPr wrap="square" rtlCol="0" anchor="ctr" anchorCtr="1">
            <a:spAutoFit/>
          </a:bodyPr>
          <a:lstStyle/>
          <a:p>
            <a:r>
              <a:rPr lang="en-US" dirty="0"/>
              <a:t>Now there is condition which follows that while using masks over entire image, say </a:t>
            </a:r>
            <a:r>
              <a:rPr lang="en-US" dirty="0" err="1"/>
              <a:t>i</a:t>
            </a:r>
            <a:r>
              <a:rPr lang="en-US" sz="2000" baseline="-25000" dirty="0" err="1"/>
              <a:t>th</a:t>
            </a:r>
            <a:r>
              <a:rPr lang="en-US" dirty="0"/>
              <a:t> mask or </a:t>
            </a:r>
            <a:r>
              <a:rPr lang="en-US" dirty="0" err="1"/>
              <a:t>j</a:t>
            </a:r>
            <a:r>
              <a:rPr lang="en-US" sz="2000" baseline="-25000" dirty="0" err="1"/>
              <a:t>th</a:t>
            </a:r>
            <a:r>
              <a:rPr lang="en-US" dirty="0"/>
              <a:t> mask and if |R</a:t>
            </a:r>
            <a:r>
              <a:rPr lang="en-US" sz="2800" baseline="-25000" dirty="0"/>
              <a:t>i</a:t>
            </a:r>
            <a:r>
              <a:rPr lang="en-US" dirty="0"/>
              <a:t>|&gt;|</a:t>
            </a:r>
            <a:r>
              <a:rPr lang="en-US" dirty="0" err="1"/>
              <a:t>R</a:t>
            </a:r>
            <a:r>
              <a:rPr lang="en-US" sz="2400" baseline="-25000" dirty="0" err="1"/>
              <a:t>j</a:t>
            </a:r>
            <a:r>
              <a:rPr lang="en-US" dirty="0"/>
              <a:t>| for all </a:t>
            </a:r>
            <a:r>
              <a:rPr lang="en-US" dirty="0" err="1"/>
              <a:t>i≠j</a:t>
            </a:r>
            <a:endParaRPr lang="en-US" dirty="0"/>
          </a:p>
          <a:p>
            <a:r>
              <a:rPr lang="en-US" dirty="0"/>
              <a:t>Then points detected is more likely to be contained on line in direction of mask </a:t>
            </a:r>
            <a:r>
              <a:rPr lang="en-US" dirty="0" err="1"/>
              <a:t>i</a:t>
            </a:r>
            <a:r>
              <a:rPr lang="en-US" dirty="0"/>
              <a:t>.</a:t>
            </a:r>
            <a:endParaRPr lang="en-IN" dirty="0"/>
          </a:p>
        </p:txBody>
      </p:sp>
      <p:sp>
        <p:nvSpPr>
          <p:cNvPr id="5" name="TextBox 4">
            <a:extLst>
              <a:ext uri="{FF2B5EF4-FFF2-40B4-BE49-F238E27FC236}">
                <a16:creationId xmlns:a16="http://schemas.microsoft.com/office/drawing/2014/main" id="{989A7F28-02EE-469A-8AF0-B77FF1716829}"/>
              </a:ext>
            </a:extLst>
          </p:cNvPr>
          <p:cNvSpPr txBox="1"/>
          <p:nvPr/>
        </p:nvSpPr>
        <p:spPr>
          <a:xfrm>
            <a:off x="9190756" y="999131"/>
            <a:ext cx="2664296" cy="461665"/>
          </a:xfrm>
          <a:prstGeom prst="rect">
            <a:avLst/>
          </a:prstGeom>
          <a:noFill/>
          <a:ln>
            <a:solidFill>
              <a:schemeClr val="bg2"/>
            </a:solidFill>
          </a:ln>
        </p:spPr>
        <p:txBody>
          <a:bodyPr wrap="square" rtlCol="0" anchor="ctr" anchorCtr="1">
            <a:spAutoFit/>
          </a:bodyPr>
          <a:lstStyle/>
          <a:p>
            <a:pPr algn="r"/>
            <a:r>
              <a:rPr lang="en-US" sz="2400" b="1" u="sng" dirty="0"/>
              <a:t>Line Detection</a:t>
            </a:r>
            <a:endParaRPr lang="en-IN" sz="2400" b="1" u="sng" dirty="0"/>
          </a:p>
        </p:txBody>
      </p:sp>
    </p:spTree>
    <p:extLst>
      <p:ext uri="{BB962C8B-B14F-4D97-AF65-F5344CB8AC3E}">
        <p14:creationId xmlns:p14="http://schemas.microsoft.com/office/powerpoint/2010/main" val="998300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presentation on product or servic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spDef>
      <a:spPr>
        <a:ln>
          <a:noFill/>
        </a:ln>
      </a:spPr>
      <a:bodyPr rtlCol="0" anchor="ctr"/>
      <a:lstStyle>
        <a:defPPr algn="ctr">
          <a:defRPr dirty="0"/>
        </a:defPPr>
      </a:lstStyle>
      <a:style>
        <a:lnRef idx="3">
          <a:schemeClr val="lt1"/>
        </a:lnRef>
        <a:fillRef idx="1">
          <a:schemeClr val="accent2"/>
        </a:fillRef>
        <a:effectRef idx="1">
          <a:schemeClr val="accent2"/>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ales presentation on product or service.potx" id="{BB6578FA-E30D-45EC-B849-CACB373ADC90}" vid="{5A523E24-2D1D-4F75-BD91-64E0BBADB4AA}"/>
    </a:ext>
  </a:extLst>
</a:theme>
</file>

<file path=ppt/theme/theme2.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sales presentation on product or service</Template>
  <TotalTime>1531</TotalTime>
  <Words>572</Words>
  <Application>Microsoft Office PowerPoint</Application>
  <PresentationFormat>Custom</PresentationFormat>
  <Paragraphs>63</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Cambria</vt:lpstr>
      <vt:lpstr>Cambria Math</vt:lpstr>
      <vt:lpstr>Corbel</vt:lpstr>
      <vt:lpstr>Wingdings</vt:lpstr>
      <vt:lpstr>Sales presentation on product or service</vt:lpstr>
      <vt:lpstr>Image Segmentation</vt:lpstr>
      <vt:lpstr>What is Image Processing?</vt:lpstr>
      <vt:lpstr>Image Analysis</vt:lpstr>
      <vt:lpstr>Image Segmentation</vt:lpstr>
      <vt:lpstr>Level  of Segmentation</vt:lpstr>
      <vt:lpstr>An Example</vt:lpstr>
      <vt:lpstr>Different Approaches to Image Segmentation</vt:lpstr>
      <vt:lpstr>Discontinuity Based Techniques</vt:lpstr>
      <vt:lpstr>Discontinuity Based Techniques</vt:lpstr>
      <vt:lpstr>Discontinuity Based Techniques</vt:lpstr>
      <vt:lpstr>Contact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Segmentation</dc:title>
  <dc:creator>Vishal Vishwakarma</dc:creator>
  <cp:lastModifiedBy>Vishal Vishwakarma</cp:lastModifiedBy>
  <cp:revision>16</cp:revision>
  <dcterms:created xsi:type="dcterms:W3CDTF">2018-05-26T09:06:22Z</dcterms:created>
  <dcterms:modified xsi:type="dcterms:W3CDTF">2018-05-27T10:37:38Z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