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257" r:id="rId3"/>
    <p:sldId id="258" r:id="rId4"/>
    <p:sldId id="259" r:id="rId5"/>
    <p:sldId id="260" r:id="rId6"/>
    <p:sldId id="262" r:id="rId7"/>
    <p:sldId id="263" r:id="rId8"/>
    <p:sldId id="265" r:id="rId9"/>
    <p:sldId id="267" r:id="rId10"/>
    <p:sldId id="268" r:id="rId11"/>
    <p:sldId id="269" r:id="rId12"/>
    <p:sldId id="270" r:id="rId13"/>
    <p:sldId id="271" r:id="rId14"/>
    <p:sldId id="272" r:id="rId15"/>
    <p:sldId id="273" r:id="rId16"/>
    <p:sldId id="274" r:id="rId17"/>
    <p:sldId id="275" r:id="rId18"/>
    <p:sldId id="266"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p:cViewPr varScale="1">
        <p:scale>
          <a:sx n="69" d="100"/>
          <a:sy n="69" d="100"/>
        </p:scale>
        <p:origin x="-696" y="-108"/>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7" d="100"/>
          <a:sy n="87" d="100"/>
        </p:scale>
        <p:origin x="384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pPr/>
              <a:t>5/27/2018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pPr/>
              <a:t>‹#›</a:t>
            </a:fld>
            <a:endParaRPr dirty="0"/>
          </a:p>
        </p:txBody>
      </p:sp>
    </p:spTree>
    <p:extLst>
      <p:ext uri="{BB962C8B-B14F-4D97-AF65-F5344CB8AC3E}">
        <p14:creationId xmlns:p14="http://schemas.microsoft.com/office/powerpoint/2010/main" xmlns=""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pPr/>
              <a:t>5/27/2018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pPr/>
              <a:t>‹#›</a:t>
            </a:fld>
            <a:endParaRPr dirty="0"/>
          </a:p>
        </p:txBody>
      </p:sp>
    </p:spTree>
    <p:extLst>
      <p:ext uri="{BB962C8B-B14F-4D97-AF65-F5344CB8AC3E}">
        <p14:creationId xmlns:p14="http://schemas.microsoft.com/office/powerpoint/2010/main" xmlns=""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pPr/>
              <a:t>1</a:t>
            </a:fld>
            <a:endParaRPr lang="en-US" dirty="0"/>
          </a:p>
        </p:txBody>
      </p:sp>
    </p:spTree>
    <p:extLst>
      <p:ext uri="{BB962C8B-B14F-4D97-AF65-F5344CB8AC3E}">
        <p14:creationId xmlns:p14="http://schemas.microsoft.com/office/powerpoint/2010/main" xmlns="" val="35317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pPr/>
              <a:t>2</a:t>
            </a:fld>
            <a:endParaRPr lang="en-US" dirty="0"/>
          </a:p>
        </p:txBody>
      </p:sp>
    </p:spTree>
    <p:extLst>
      <p:ext uri="{BB962C8B-B14F-4D97-AF65-F5344CB8AC3E}">
        <p14:creationId xmlns:p14="http://schemas.microsoft.com/office/powerpoint/2010/main" xmlns="" val="1131171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a:normAutofit/>
          </a:bodyPr>
          <a:lstStyle>
            <a:lvl1pPr>
              <a:defRPr sz="4800"/>
            </a:lvl1pPr>
          </a:lstStyle>
          <a:p>
            <a:r>
              <a:rPr lang="en-US"/>
              <a:t>Click to edit Master title style</a:t>
            </a:r>
            <a:endParaRPr dirty="0"/>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8" name="Date Placeholder 7"/>
          <p:cNvSpPr>
            <a:spLocks noGrp="1"/>
          </p:cNvSpPr>
          <p:nvPr>
            <p:ph type="dt" sz="half" idx="10"/>
          </p:nvPr>
        </p:nvSpPr>
        <p:spPr/>
        <p:txBody>
          <a:bodyPr/>
          <a:lstStyle>
            <a:lvl1pPr>
              <a:defRPr>
                <a:solidFill>
                  <a:schemeClr val="tx1"/>
                </a:solidFill>
              </a:defRPr>
            </a:lvl1pPr>
          </a:lstStyle>
          <a:p>
            <a:fld id="{DAD2365B-5397-4552-89D2-3C31D6B894C4}" type="datetime1">
              <a:rPr lang="en-US" smtClean="0"/>
              <a:pPr/>
              <a:t>5/27/2018</a:t>
            </a:fld>
            <a:endParaRPr lang="en-US" dirty="0"/>
          </a:p>
        </p:txBody>
      </p:sp>
      <p:sp>
        <p:nvSpPr>
          <p:cNvPr id="9" name="Footer Placeholder 8"/>
          <p:cNvSpPr>
            <a:spLocks noGrp="1"/>
          </p:cNvSpPr>
          <p:nvPr>
            <p:ph type="ftr" sz="quarter" idx="11"/>
          </p:nvPr>
        </p:nvSpPr>
        <p:spPr bwMode="ltGray"/>
        <p:txBody>
          <a:bodyPr/>
          <a:lstStyle>
            <a:lvl1pPr>
              <a:defRPr>
                <a:solidFill>
                  <a:schemeClr val="bg1"/>
                </a:solidFill>
              </a:defRPr>
            </a:lvl1pPr>
          </a:lstStyle>
          <a:p>
            <a:r>
              <a:rPr lang="en-US" dirty="0"/>
              <a:t>Add a footer</a:t>
            </a:r>
          </a:p>
        </p:txBody>
      </p:sp>
      <p:sp>
        <p:nvSpPr>
          <p:cNvPr id="10" name="Slide Number Placeholder 9"/>
          <p:cNvSpPr>
            <a:spLocks noGrp="1"/>
          </p:cNvSpPr>
          <p:nvPr>
            <p:ph type="sldNum" sz="quarter" idx="12"/>
          </p:nvPr>
        </p:nvSpPr>
        <p:spPr bwMode="ltGray"/>
        <p:txBody>
          <a:bodyPr/>
          <a:lstStyle>
            <a:lvl1pPr>
              <a:defRPr>
                <a:solidFill>
                  <a:schemeClr val="bg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xmlns="" val="17894291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718D474-84CF-40A5-B032-DFFDE135438A}" type="datetime1">
              <a:rPr lang="en-US" smtClean="0"/>
              <a:pPr/>
              <a:t>5/27/2018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xmlns="" val="28934342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67C6EF-6B90-465F-AC36-47BDECADBD65}" type="datetime1">
              <a:rPr lang="en-US" smtClean="0"/>
              <a:pPr/>
              <a:t>5/27/2018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xmlns="" val="18705634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pPr/>
              <a:t>5/27/2018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xmlns="" val="42424106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2E02F23-BD92-4B7B-9DFF-42EEC8F21ED4}" type="datetime1">
              <a:rPr lang="en-US" smtClean="0"/>
              <a:pPr/>
              <a:t>5/27/2018</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xmlns="" val="25047068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hasCustomPrompt="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814B7EA-8738-442B-ADC7-3A7E6F5C49CD}" type="datetime1">
              <a:rPr lang="en-US" smtClean="0"/>
              <a:pPr/>
              <a:t>5/27/2018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xmlns="" val="11220764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1293664"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550025"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FE5692D-78A6-499F-901A-E660774CC8EE}" type="datetime1">
              <a:rPr lang="en-US" smtClean="0"/>
              <a:pPr/>
              <a:t>5/27/2018</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xmlns="" val="35648093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776F355-F21B-43C0-ABBD-B5AEBBE279A6}" type="datetime1">
              <a:rPr lang="en-US" smtClean="0"/>
              <a:pPr/>
              <a:t>5/27/2018</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xmlns="" val="30823653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95E7-F437-40FB-91EE-0B08B57CB523}" type="datetime1">
              <a:rPr lang="en-US" smtClean="0"/>
              <a:pPr/>
              <a:t>5/27/2018</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xmlns="" val="2448483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hasCustomPrompt="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7709EEF-87D9-4049-9A5D-A2B5E4C83A85}" type="datetime1">
              <a:rPr lang="en-US" smtClean="0"/>
              <a:pPr/>
              <a:t>5/27/2018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xmlns="" val="3506913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rmAutofit/>
          </a:bodyPr>
          <a:lstStyle>
            <a:lvl1pPr algn="l">
              <a:defRPr sz="3600" b="0"/>
            </a:lvl1pPr>
          </a:lstStyle>
          <a:p>
            <a:r>
              <a:rPr lang="en-US"/>
              <a:t>Click to edit Master title style</a:t>
            </a:r>
            <a:endParaRPr dirty="0"/>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CAEBD992-82F2-4752-BCD7-4BDCCFA26099}" type="datetime1">
              <a:rPr lang="en-US" smtClean="0"/>
              <a:pPr/>
              <a:t>5/27/2018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xmlns="" val="16274257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fld id="{7590C4DA-EDE6-465C-B91D-0B6D7078AFBA}" type="datetime1">
              <a:rPr lang="en-US" smtClean="0"/>
              <a:pPr/>
              <a:t>5/27/2018</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r>
              <a:rPr lang="en-US" dirty="0"/>
              <a:t>Add a footer</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xmlns=""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Image_segmentation" TargetMode="External"/><Relationship Id="rId2" Type="http://schemas.openxmlformats.org/officeDocument/2006/relationships/hyperlink" Target="http://nptel.ac.in/courses/117105135/" TargetMode="External"/><Relationship Id="rId1" Type="http://schemas.openxmlformats.org/officeDocument/2006/relationships/slideLayout" Target="../slideLayouts/slideLayout2.xml"/><Relationship Id="rId4" Type="http://schemas.openxmlformats.org/officeDocument/2006/relationships/hyperlink" Target="https://www.cs.auckland.ac.nz/courses/compsci773s1c/lectures/ImageProcessing-html/topic3.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8012" y="609600"/>
            <a:ext cx="4118247" cy="4621823"/>
          </a:xfrm>
        </p:spPr>
        <p:txBody>
          <a:bodyPr/>
          <a:lstStyle/>
          <a:p>
            <a:r>
              <a:rPr lang="en-US" b="1" dirty="0"/>
              <a:t>Image Segmentation</a:t>
            </a:r>
          </a:p>
        </p:txBody>
      </p:sp>
      <p:sp>
        <p:nvSpPr>
          <p:cNvPr id="3" name="Subtitle 2"/>
          <p:cNvSpPr>
            <a:spLocks noGrp="1"/>
          </p:cNvSpPr>
          <p:nvPr>
            <p:ph type="subTitle" idx="1"/>
          </p:nvPr>
        </p:nvSpPr>
        <p:spPr>
          <a:xfrm>
            <a:off x="608013" y="5691336"/>
            <a:ext cx="3962400" cy="762000"/>
          </a:xfrm>
        </p:spPr>
        <p:txBody>
          <a:bodyPr>
            <a:normAutofit fontScale="62500" lnSpcReduction="20000"/>
          </a:bodyPr>
          <a:lstStyle/>
          <a:p>
            <a:r>
              <a:rPr lang="en-US" sz="2100" dirty="0"/>
              <a:t>Presentation by:-</a:t>
            </a:r>
          </a:p>
          <a:p>
            <a:endParaRPr lang="en-US" sz="2100" dirty="0"/>
          </a:p>
          <a:p>
            <a:r>
              <a:rPr lang="en-US" dirty="0"/>
              <a:t>Vishal Kumar Vishwakarma</a:t>
            </a:r>
          </a:p>
          <a:p>
            <a:r>
              <a:rPr lang="en-US" dirty="0"/>
              <a:t>Ravi Kumar</a:t>
            </a:r>
          </a:p>
        </p:txBody>
      </p:sp>
    </p:spTree>
    <p:extLst>
      <p:ext uri="{BB962C8B-B14F-4D97-AF65-F5344CB8AC3E}">
        <p14:creationId xmlns:p14="http://schemas.microsoft.com/office/powerpoint/2010/main" xmlns="" val="3440801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4532" y="345976"/>
            <a:ext cx="4909622" cy="418728"/>
          </a:xfrm>
        </p:spPr>
        <p:txBody>
          <a:bodyPr>
            <a:normAutofit fontScale="90000"/>
          </a:bodyPr>
          <a:lstStyle/>
          <a:p>
            <a:r>
              <a:rPr lang="en-US" sz="2800" b="1" dirty="0"/>
              <a:t>Discontinuity Based Techniques</a:t>
            </a:r>
          </a:p>
        </p:txBody>
      </p:sp>
      <p:cxnSp>
        <p:nvCxnSpPr>
          <p:cNvPr id="7" name="Straight Connector 6">
            <a:extLst>
              <a:ext uri="{FF2B5EF4-FFF2-40B4-BE49-F238E27FC236}">
                <a16:creationId xmlns:a16="http://schemas.microsoft.com/office/drawing/2014/main" xmlns="" id="{AFB9C3EB-247B-4FAE-8EA3-732271D02D2A}"/>
              </a:ext>
            </a:extLst>
          </p:cNvPr>
          <p:cNvCxnSpPr>
            <a:cxnSpLocks/>
          </p:cNvCxnSpPr>
          <p:nvPr/>
        </p:nvCxnSpPr>
        <p:spPr>
          <a:xfrm flipH="1">
            <a:off x="0" y="908720"/>
            <a:ext cx="12188826"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xmlns="" Requires="a14">
          <p:sp>
            <p:nvSpPr>
              <p:cNvPr id="11" name="TextBox 10">
                <a:extLst>
                  <a:ext uri="{FF2B5EF4-FFF2-40B4-BE49-F238E27FC236}">
                    <a16:creationId xmlns:a16="http://schemas.microsoft.com/office/drawing/2014/main" id="{72E89655-012F-4EE6-B046-4E337BFB335E}"/>
                  </a:ext>
                </a:extLst>
              </p:cNvPr>
              <p:cNvSpPr txBox="1"/>
              <p:nvPr/>
            </p:nvSpPr>
            <p:spPr>
              <a:xfrm>
                <a:off x="8038628" y="4293096"/>
                <a:ext cx="3613669" cy="369332"/>
              </a:xfrm>
              <a:prstGeom prst="rect">
                <a:avLst/>
              </a:prstGeom>
              <a:noFill/>
              <a:ln w="19050">
                <a:solidFill>
                  <a:schemeClr val="tx1"/>
                </a:solidFill>
              </a:ln>
            </p:spPr>
            <p:txBody>
              <a:bodyPr wrap="square" lIns="0" tIns="0" rIns="0" bIns="0" rtlCol="0" anchor="ctr" anchorCtr="1">
                <a:spAutoFit/>
              </a:bodyPr>
              <a:lstStyle/>
              <a:p>
                <a:r>
                  <a:rPr lang="pt-BR" sz="2400" dirty="0"/>
                  <a:t>R</a:t>
                </a:r>
                <a14:m>
                  <m:oMath xmlns:m="http://schemas.openxmlformats.org/officeDocument/2006/math">
                    <m:r>
                      <a:rPr lang="pt-BR"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1</m:t>
                        </m:r>
                      </m:sup>
                      <m:e>
                        <m:nary>
                          <m:naryPr>
                            <m:chr m:val="∑"/>
                            <m:ctrlPr>
                              <a:rPr lang="pt-BR"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pt-BR"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1</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𝑖𝑗</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𝑗</m:t>
                                </m:r>
                              </m:e>
                            </m:d>
                          </m:e>
                        </m:nary>
                      </m:e>
                    </m:nary>
                  </m:oMath>
                </a14:m>
                <a:endParaRPr lang="en-IN" dirty="0"/>
              </a:p>
            </p:txBody>
          </p:sp>
        </mc:Choice>
        <mc:Fallback>
          <p:sp>
            <p:nvSpPr>
              <p:cNvPr id="11" name="TextBox 10">
                <a:extLst>
                  <a:ext uri="{FF2B5EF4-FFF2-40B4-BE49-F238E27FC236}">
                    <a16:creationId xmlns:a16="http://schemas.microsoft.com/office/drawing/2014/main" xmlns="" id="{72E89655-012F-4EE6-B046-4E337BFB335E}"/>
                  </a:ext>
                </a:extLst>
              </p:cNvPr>
              <p:cNvSpPr txBox="1">
                <a:spLocks noRot="1" noChangeAspect="1" noMove="1" noResize="1" noEditPoints="1" noAdjustHandles="1" noChangeArrowheads="1" noChangeShapeType="1" noTextEdit="1"/>
              </p:cNvSpPr>
              <p:nvPr/>
            </p:nvSpPr>
            <p:spPr>
              <a:xfrm>
                <a:off x="8038628" y="4293096"/>
                <a:ext cx="3613669" cy="369332"/>
              </a:xfrm>
              <a:prstGeom prst="rect">
                <a:avLst/>
              </a:prstGeom>
              <a:blipFill>
                <a:blip r:embed="rId2"/>
                <a:stretch>
                  <a:fillRect l="-1345" t="-106250" b="-178125"/>
                </a:stretch>
              </a:blipFill>
              <a:ln w="19050">
                <a:solidFill>
                  <a:schemeClr val="tx1"/>
                </a:solidFill>
              </a:ln>
            </p:spPr>
            <p:txBody>
              <a:bodyPr/>
              <a:lstStyle/>
              <a:p>
                <a:r>
                  <a:rPr lang="en-IN">
                    <a:noFill/>
                  </a:rPr>
                  <a:t> </a:t>
                </a:r>
              </a:p>
            </p:txBody>
          </p:sp>
        </mc:Fallback>
      </mc:AlternateContent>
      <p:sp>
        <p:nvSpPr>
          <p:cNvPr id="3" name="TextBox 2">
            <a:extLst>
              <a:ext uri="{FF2B5EF4-FFF2-40B4-BE49-F238E27FC236}">
                <a16:creationId xmlns:a16="http://schemas.microsoft.com/office/drawing/2014/main" xmlns="" id="{FA4ADBE4-8650-4FC9-8878-19A2D8F1AB1F}"/>
              </a:ext>
            </a:extLst>
          </p:cNvPr>
          <p:cNvSpPr txBox="1"/>
          <p:nvPr/>
        </p:nvSpPr>
        <p:spPr>
          <a:xfrm>
            <a:off x="261764" y="1551275"/>
            <a:ext cx="7560840" cy="369332"/>
          </a:xfrm>
          <a:prstGeom prst="rect">
            <a:avLst/>
          </a:prstGeom>
          <a:noFill/>
          <a:ln>
            <a:solidFill>
              <a:schemeClr val="bg2"/>
            </a:solidFill>
          </a:ln>
        </p:spPr>
        <p:txBody>
          <a:bodyPr wrap="square" rtlCol="0" anchor="ctr" anchorCtr="1">
            <a:spAutoFit/>
          </a:bodyPr>
          <a:lstStyle/>
          <a:p>
            <a:r>
              <a:rPr lang="en-US" dirty="0"/>
              <a:t>It is the most common approach for detection of discontinuity of image.</a:t>
            </a:r>
            <a:endParaRPr lang="en-IN" dirty="0"/>
          </a:p>
        </p:txBody>
      </p:sp>
      <p:sp>
        <p:nvSpPr>
          <p:cNvPr id="5" name="TextBox 4">
            <a:extLst>
              <a:ext uri="{FF2B5EF4-FFF2-40B4-BE49-F238E27FC236}">
                <a16:creationId xmlns:a16="http://schemas.microsoft.com/office/drawing/2014/main" xmlns="" id="{989A7F28-02EE-469A-8AF0-B77FF1716829}"/>
              </a:ext>
            </a:extLst>
          </p:cNvPr>
          <p:cNvSpPr txBox="1"/>
          <p:nvPr/>
        </p:nvSpPr>
        <p:spPr>
          <a:xfrm>
            <a:off x="9118748" y="999131"/>
            <a:ext cx="2664296" cy="461665"/>
          </a:xfrm>
          <a:prstGeom prst="rect">
            <a:avLst/>
          </a:prstGeom>
          <a:noFill/>
          <a:ln>
            <a:solidFill>
              <a:schemeClr val="bg2"/>
            </a:solidFill>
          </a:ln>
        </p:spPr>
        <p:txBody>
          <a:bodyPr wrap="square" rtlCol="0" anchor="ctr" anchorCtr="1">
            <a:spAutoFit/>
          </a:bodyPr>
          <a:lstStyle/>
          <a:p>
            <a:pPr algn="r"/>
            <a:r>
              <a:rPr lang="en-US" sz="2400" b="1" u="sng" dirty="0"/>
              <a:t>Edge Detection</a:t>
            </a:r>
            <a:endParaRPr lang="en-IN" sz="2400" b="1" u="sng" dirty="0"/>
          </a:p>
        </p:txBody>
      </p:sp>
      <p:sp>
        <p:nvSpPr>
          <p:cNvPr id="10" name="TextBox 9">
            <a:extLst>
              <a:ext uri="{FF2B5EF4-FFF2-40B4-BE49-F238E27FC236}">
                <a16:creationId xmlns:a16="http://schemas.microsoft.com/office/drawing/2014/main" xmlns="" id="{33A5B12B-56FF-4361-8D9E-187E18547F3E}"/>
              </a:ext>
            </a:extLst>
          </p:cNvPr>
          <p:cNvSpPr txBox="1"/>
          <p:nvPr/>
        </p:nvSpPr>
        <p:spPr>
          <a:xfrm>
            <a:off x="379412" y="1981200"/>
            <a:ext cx="7615202" cy="370085"/>
          </a:xfrm>
          <a:prstGeom prst="rect">
            <a:avLst/>
          </a:prstGeom>
          <a:noFill/>
          <a:ln>
            <a:solidFill>
              <a:schemeClr val="bg2"/>
            </a:solidFill>
          </a:ln>
        </p:spPr>
        <p:txBody>
          <a:bodyPr wrap="square" rtlCol="0" anchor="ctr" anchorCtr="1">
            <a:spAutoFit/>
          </a:bodyPr>
          <a:lstStyle/>
          <a:p>
            <a:r>
              <a:rPr lang="en-US" b="1" dirty="0"/>
              <a:t>Edge: </a:t>
            </a:r>
            <a:r>
              <a:rPr lang="en-US" dirty="0"/>
              <a:t>It is the boundary between two regions having distinct intensity levels</a:t>
            </a:r>
            <a:endParaRPr lang="en-IN" b="1" dirty="0"/>
          </a:p>
        </p:txBody>
      </p:sp>
      <p:pic>
        <p:nvPicPr>
          <p:cNvPr id="1026" name="Picture 2"/>
          <p:cNvPicPr>
            <a:picLocks noChangeAspect="1" noChangeArrowheads="1"/>
          </p:cNvPicPr>
          <p:nvPr/>
        </p:nvPicPr>
        <p:blipFill>
          <a:blip r:embed="rId3"/>
          <a:srcRect/>
          <a:stretch>
            <a:fillRect/>
          </a:stretch>
        </p:blipFill>
        <p:spPr bwMode="auto">
          <a:xfrm>
            <a:off x="8380412" y="1752600"/>
            <a:ext cx="3665831" cy="2155588"/>
          </a:xfrm>
          <a:prstGeom prst="rect">
            <a:avLst/>
          </a:prstGeom>
          <a:noFill/>
          <a:ln w="9525">
            <a:noFill/>
            <a:miter lim="800000"/>
            <a:headEnd/>
            <a:tailEnd/>
          </a:ln>
          <a:effectLst/>
        </p:spPr>
      </p:pic>
      <p:sp>
        <p:nvSpPr>
          <p:cNvPr id="13" name="Rectangle 12"/>
          <p:cNvSpPr/>
          <p:nvPr/>
        </p:nvSpPr>
        <p:spPr>
          <a:xfrm>
            <a:off x="6780212" y="3429000"/>
            <a:ext cx="1524000" cy="228600"/>
          </a:xfrm>
          <a:prstGeom prst="rect">
            <a:avLst/>
          </a:prstGeom>
          <a:noFill/>
          <a:ln w="28575">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2</a:t>
            </a:r>
            <a:r>
              <a:rPr lang="en-US" baseline="30000" dirty="0" smtClean="0"/>
              <a:t>nd</a:t>
            </a:r>
            <a:r>
              <a:rPr lang="en-US" dirty="0" smtClean="0"/>
              <a:t> derivative</a:t>
            </a:r>
            <a:endParaRPr lang="en-US" dirty="0"/>
          </a:p>
        </p:txBody>
      </p:sp>
      <p:cxnSp>
        <p:nvCxnSpPr>
          <p:cNvPr id="15" name="Straight Arrow Connector 14"/>
          <p:cNvCxnSpPr>
            <a:stCxn id="13" idx="3"/>
          </p:cNvCxnSpPr>
          <p:nvPr/>
        </p:nvCxnSpPr>
        <p:spPr>
          <a:xfrm flipV="1">
            <a:off x="8304212" y="3429000"/>
            <a:ext cx="838200" cy="1143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33A5B12B-56FF-4361-8D9E-187E18547F3E}"/>
              </a:ext>
            </a:extLst>
          </p:cNvPr>
          <p:cNvSpPr txBox="1"/>
          <p:nvPr/>
        </p:nvSpPr>
        <p:spPr>
          <a:xfrm>
            <a:off x="496979" y="2514600"/>
            <a:ext cx="7615202" cy="646331"/>
          </a:xfrm>
          <a:prstGeom prst="rect">
            <a:avLst/>
          </a:prstGeom>
          <a:noFill/>
          <a:ln>
            <a:solidFill>
              <a:schemeClr val="bg2"/>
            </a:solidFill>
          </a:ln>
        </p:spPr>
        <p:txBody>
          <a:bodyPr wrap="square" rtlCol="0" anchor="ctr" anchorCtr="1">
            <a:spAutoFit/>
          </a:bodyPr>
          <a:lstStyle/>
          <a:p>
            <a:r>
              <a:rPr lang="en-US" dirty="0" smtClean="0"/>
              <a:t>As shown in the figure given right side, it’s obvious that 1</a:t>
            </a:r>
            <a:r>
              <a:rPr lang="en-US" baseline="30000" dirty="0" smtClean="0"/>
              <a:t>st</a:t>
            </a:r>
            <a:r>
              <a:rPr lang="en-US" dirty="0" smtClean="0"/>
              <a:t> derivativ</a:t>
            </a:r>
            <a:r>
              <a:rPr lang="en-US" dirty="0" smtClean="0"/>
              <a:t>e is </a:t>
            </a:r>
            <a:r>
              <a:rPr lang="en-US" b="1" dirty="0" smtClean="0"/>
              <a:t>positive</a:t>
            </a:r>
            <a:r>
              <a:rPr lang="en-US" dirty="0" smtClean="0"/>
              <a:t> at </a:t>
            </a:r>
            <a:r>
              <a:rPr lang="en-US" b="1" dirty="0" smtClean="0"/>
              <a:t>leading</a:t>
            </a:r>
            <a:r>
              <a:rPr lang="en-US" dirty="0" smtClean="0"/>
              <a:t> edge and </a:t>
            </a:r>
            <a:r>
              <a:rPr lang="en-US" b="1" dirty="0" smtClean="0"/>
              <a:t>negative</a:t>
            </a:r>
            <a:r>
              <a:rPr lang="en-US" dirty="0" smtClean="0"/>
              <a:t> at </a:t>
            </a:r>
            <a:r>
              <a:rPr lang="en-US" b="1" dirty="0" smtClean="0"/>
              <a:t>tailing </a:t>
            </a:r>
            <a:r>
              <a:rPr lang="en-US" dirty="0" smtClean="0"/>
              <a:t>edge.</a:t>
            </a:r>
            <a:r>
              <a:rPr lang="en-US" dirty="0" smtClean="0"/>
              <a:t> </a:t>
            </a:r>
            <a:endParaRPr lang="en-IN" dirty="0"/>
          </a:p>
        </p:txBody>
      </p:sp>
      <p:sp>
        <p:nvSpPr>
          <p:cNvPr id="18" name="TextBox 17">
            <a:extLst>
              <a:ext uri="{FF2B5EF4-FFF2-40B4-BE49-F238E27FC236}">
                <a16:creationId xmlns:a16="http://schemas.microsoft.com/office/drawing/2014/main" xmlns="" id="{33A5B12B-56FF-4361-8D9E-187E18547F3E}"/>
              </a:ext>
            </a:extLst>
          </p:cNvPr>
          <p:cNvSpPr txBox="1"/>
          <p:nvPr/>
        </p:nvSpPr>
        <p:spPr>
          <a:xfrm>
            <a:off x="150812" y="3886200"/>
            <a:ext cx="6858000" cy="369332"/>
          </a:xfrm>
          <a:prstGeom prst="rect">
            <a:avLst/>
          </a:prstGeom>
          <a:noFill/>
          <a:ln>
            <a:solidFill>
              <a:schemeClr val="bg2"/>
            </a:solidFill>
          </a:ln>
        </p:spPr>
        <p:txBody>
          <a:bodyPr wrap="square" rtlCol="0" anchor="ctr" anchorCtr="1">
            <a:spAutoFit/>
          </a:bodyPr>
          <a:lstStyle/>
          <a:p>
            <a:r>
              <a:rPr lang="en-US" dirty="0" smtClean="0"/>
              <a:t>Also 2</a:t>
            </a:r>
            <a:r>
              <a:rPr lang="en-US" baseline="30000" dirty="0" smtClean="0"/>
              <a:t>nd</a:t>
            </a:r>
            <a:r>
              <a:rPr lang="en-US" dirty="0" smtClean="0"/>
              <a:t> derivative is +ve at darker side and –ve at brighter side</a:t>
            </a:r>
            <a:endParaRPr lang="en-IN" dirty="0"/>
          </a:p>
        </p:txBody>
      </p:sp>
      <p:sp>
        <p:nvSpPr>
          <p:cNvPr id="19" name="TextBox 18">
            <a:extLst>
              <a:ext uri="{FF2B5EF4-FFF2-40B4-BE49-F238E27FC236}">
                <a16:creationId xmlns:a16="http://schemas.microsoft.com/office/drawing/2014/main" xmlns="" id="{33A5B12B-56FF-4361-8D9E-187E18547F3E}"/>
              </a:ext>
            </a:extLst>
          </p:cNvPr>
          <p:cNvSpPr txBox="1"/>
          <p:nvPr/>
        </p:nvSpPr>
        <p:spPr>
          <a:xfrm>
            <a:off x="385941" y="5011781"/>
            <a:ext cx="7615202" cy="923330"/>
          </a:xfrm>
          <a:prstGeom prst="rect">
            <a:avLst/>
          </a:prstGeom>
          <a:noFill/>
          <a:ln>
            <a:solidFill>
              <a:schemeClr val="bg2"/>
            </a:solidFill>
          </a:ln>
        </p:spPr>
        <p:txBody>
          <a:bodyPr wrap="square" rtlCol="0" anchor="ctr" anchorCtr="1">
            <a:spAutoFit/>
          </a:bodyPr>
          <a:lstStyle/>
          <a:p>
            <a:r>
              <a:rPr lang="en-IN" dirty="0" smtClean="0"/>
              <a:t>However, first derivative is used in detection </a:t>
            </a:r>
            <a:r>
              <a:rPr lang="en-IN" dirty="0" smtClean="0"/>
              <a:t>of edge as a measure of sharp variation or change of intensity value while transition from brighter to darker region and vice versa.</a:t>
            </a:r>
            <a:r>
              <a:rPr lang="en-IN" dirty="0" smtClean="0"/>
              <a:t>  </a:t>
            </a:r>
            <a:endParaRPr lang="en-IN" dirty="0"/>
          </a:p>
        </p:txBody>
      </p:sp>
      <p:sp>
        <p:nvSpPr>
          <p:cNvPr id="20" name="TextBox 19">
            <a:extLst>
              <a:ext uri="{FF2B5EF4-FFF2-40B4-BE49-F238E27FC236}">
                <a16:creationId xmlns:a16="http://schemas.microsoft.com/office/drawing/2014/main" xmlns="" id="{33A5B12B-56FF-4361-8D9E-187E18547F3E}"/>
              </a:ext>
            </a:extLst>
          </p:cNvPr>
          <p:cNvSpPr txBox="1"/>
          <p:nvPr/>
        </p:nvSpPr>
        <p:spPr>
          <a:xfrm>
            <a:off x="531812" y="4343400"/>
            <a:ext cx="4952990" cy="369332"/>
          </a:xfrm>
          <a:prstGeom prst="rect">
            <a:avLst/>
          </a:prstGeom>
          <a:noFill/>
          <a:ln>
            <a:solidFill>
              <a:schemeClr val="bg2"/>
            </a:solidFill>
          </a:ln>
        </p:spPr>
        <p:txBody>
          <a:bodyPr wrap="square" rtlCol="0" anchor="ctr" anchorCtr="1">
            <a:spAutoFit/>
          </a:bodyPr>
          <a:lstStyle/>
          <a:p>
            <a:r>
              <a:rPr lang="en-US" dirty="0" smtClean="0"/>
              <a:t>1</a:t>
            </a:r>
            <a:r>
              <a:rPr lang="en-US" baseline="30000" dirty="0" smtClean="0"/>
              <a:t>ST</a:t>
            </a:r>
            <a:r>
              <a:rPr lang="en-US" dirty="0" smtClean="0"/>
              <a:t> derivative can be found out gradient operation.</a:t>
            </a:r>
            <a:endParaRPr lang="en-IN" dirty="0"/>
          </a:p>
        </p:txBody>
      </p:sp>
    </p:spTree>
    <p:extLst>
      <p:ext uri="{BB962C8B-B14F-4D97-AF65-F5344CB8AC3E}">
        <p14:creationId xmlns:p14="http://schemas.microsoft.com/office/powerpoint/2010/main" xmlns="" val="12291216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4532" y="345976"/>
            <a:ext cx="4909622" cy="418728"/>
          </a:xfrm>
        </p:spPr>
        <p:txBody>
          <a:bodyPr>
            <a:normAutofit fontScale="90000"/>
          </a:bodyPr>
          <a:lstStyle/>
          <a:p>
            <a:r>
              <a:rPr lang="en-US" sz="2800" b="1" dirty="0"/>
              <a:t>Discontinuity Based Techniques</a:t>
            </a:r>
          </a:p>
        </p:txBody>
      </p:sp>
      <p:cxnSp>
        <p:nvCxnSpPr>
          <p:cNvPr id="7" name="Straight Connector 6">
            <a:extLst>
              <a:ext uri="{FF2B5EF4-FFF2-40B4-BE49-F238E27FC236}">
                <a16:creationId xmlns:a16="http://schemas.microsoft.com/office/drawing/2014/main" xmlns="" id="{AFB9C3EB-247B-4FAE-8EA3-732271D02D2A}"/>
              </a:ext>
            </a:extLst>
          </p:cNvPr>
          <p:cNvCxnSpPr>
            <a:cxnSpLocks/>
          </p:cNvCxnSpPr>
          <p:nvPr/>
        </p:nvCxnSpPr>
        <p:spPr>
          <a:xfrm flipH="1">
            <a:off x="0" y="908720"/>
            <a:ext cx="121888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989A7F28-02EE-469A-8AF0-B77FF1716829}"/>
              </a:ext>
            </a:extLst>
          </p:cNvPr>
          <p:cNvSpPr txBox="1"/>
          <p:nvPr/>
        </p:nvSpPr>
        <p:spPr>
          <a:xfrm>
            <a:off x="4265612" y="990600"/>
            <a:ext cx="2664296" cy="461665"/>
          </a:xfrm>
          <a:prstGeom prst="rect">
            <a:avLst/>
          </a:prstGeom>
          <a:noFill/>
          <a:ln>
            <a:solidFill>
              <a:schemeClr val="bg2"/>
            </a:solidFill>
          </a:ln>
        </p:spPr>
        <p:txBody>
          <a:bodyPr wrap="square" rtlCol="0" anchor="ctr" anchorCtr="1">
            <a:spAutoFit/>
          </a:bodyPr>
          <a:lstStyle/>
          <a:p>
            <a:pPr algn="r"/>
            <a:r>
              <a:rPr lang="en-US" sz="2400" b="1" u="sng" dirty="0"/>
              <a:t>Edge Detection</a:t>
            </a:r>
            <a:endParaRPr lang="en-IN" sz="2400" b="1" u="sng" dirty="0"/>
          </a:p>
        </p:txBody>
      </p:sp>
      <p:cxnSp>
        <p:nvCxnSpPr>
          <p:cNvPr id="20" name="Straight Connector 19"/>
          <p:cNvCxnSpPr/>
          <p:nvPr/>
        </p:nvCxnSpPr>
        <p:spPr>
          <a:xfrm rot="5400000">
            <a:off x="5180012" y="16002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3503612" y="1828800"/>
            <a:ext cx="1905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408612" y="1828800"/>
            <a:ext cx="152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3351212" y="1981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6781006" y="1981200"/>
            <a:ext cx="3040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894012" y="2170611"/>
            <a:ext cx="1676400" cy="228600"/>
          </a:xfrm>
          <a:prstGeom prst="rect">
            <a:avLst/>
          </a:prstGeom>
          <a:noFill/>
          <a:ln w="28575">
            <a:solidFill>
              <a:schemeClr val="accent2">
                <a:lumMod val="7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smtClean="0">
                <a:solidFill>
                  <a:schemeClr val="tx1">
                    <a:lumMod val="95000"/>
                    <a:lumOff val="5000"/>
                  </a:schemeClr>
                </a:solidFill>
              </a:rPr>
              <a:t>First derivative</a:t>
            </a:r>
            <a:endParaRPr lang="en-US" b="1" dirty="0">
              <a:solidFill>
                <a:schemeClr val="tx1">
                  <a:lumMod val="95000"/>
                  <a:lumOff val="5000"/>
                </a:schemeClr>
              </a:solidFill>
            </a:endParaRPr>
          </a:p>
        </p:txBody>
      </p:sp>
      <p:sp>
        <p:nvSpPr>
          <p:cNvPr id="35" name="Rectangle 34"/>
          <p:cNvSpPr/>
          <p:nvPr/>
        </p:nvSpPr>
        <p:spPr>
          <a:xfrm>
            <a:off x="6018212" y="2133600"/>
            <a:ext cx="1959416" cy="204652"/>
          </a:xfrm>
          <a:prstGeom prst="rect">
            <a:avLst/>
          </a:prstGeom>
          <a:noFill/>
          <a:ln w="28575">
            <a:solidFill>
              <a:schemeClr val="accent6">
                <a:lumMod val="7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smtClean="0">
                <a:solidFill>
                  <a:schemeClr val="tx1"/>
                </a:solidFill>
              </a:rPr>
              <a:t>Second derivative</a:t>
            </a:r>
            <a:endParaRPr lang="en-US" b="1" dirty="0">
              <a:solidFill>
                <a:schemeClr val="tx1"/>
              </a:solidFill>
            </a:endParaRPr>
          </a:p>
        </p:txBody>
      </p:sp>
      <p:cxnSp>
        <p:nvCxnSpPr>
          <p:cNvPr id="37" name="Straight Connector 36"/>
          <p:cNvCxnSpPr/>
          <p:nvPr/>
        </p:nvCxnSpPr>
        <p:spPr>
          <a:xfrm rot="5400000">
            <a:off x="3009106" y="2704306"/>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a:off x="3503612" y="2667000"/>
            <a:ext cx="3810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a:off x="3503612" y="3200400"/>
            <a:ext cx="3810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6539634" y="2731222"/>
            <a:ext cx="785948" cy="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932612" y="31242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3884612" y="2590800"/>
            <a:ext cx="2057400" cy="228600"/>
          </a:xfrm>
          <a:prstGeom prst="rect">
            <a:avLst/>
          </a:prstGeom>
          <a:noFill/>
          <a:ln w="28575">
            <a:solidFill>
              <a:schemeClr val="accent6">
                <a:lumMod val="7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200" b="1" dirty="0" smtClean="0">
                <a:solidFill>
                  <a:schemeClr val="tx1"/>
                </a:solidFill>
              </a:rPr>
              <a:t>PREWITT EDGE OPERATOR </a:t>
            </a:r>
            <a:endParaRPr lang="en-US" sz="1200" b="1" dirty="0">
              <a:solidFill>
                <a:schemeClr val="tx1"/>
              </a:solidFill>
            </a:endParaRPr>
          </a:p>
        </p:txBody>
      </p:sp>
      <p:sp>
        <p:nvSpPr>
          <p:cNvPr id="50" name="Rectangle 49"/>
          <p:cNvSpPr/>
          <p:nvPr/>
        </p:nvSpPr>
        <p:spPr>
          <a:xfrm>
            <a:off x="3893318" y="3082838"/>
            <a:ext cx="2048694" cy="269962"/>
          </a:xfrm>
          <a:prstGeom prst="rect">
            <a:avLst/>
          </a:prstGeom>
          <a:noFill/>
          <a:ln w="28575">
            <a:solidFill>
              <a:schemeClr val="accent6">
                <a:lumMod val="7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dirty="0" smtClean="0">
                <a:solidFill>
                  <a:schemeClr val="tx1"/>
                </a:solidFill>
              </a:rPr>
              <a:t>SOBAL EDGE OPERATOR</a:t>
            </a:r>
            <a:endParaRPr lang="en-US" sz="1400" dirty="0">
              <a:solidFill>
                <a:schemeClr val="tx1"/>
              </a:solidFill>
            </a:endParaRPr>
          </a:p>
        </p:txBody>
      </p:sp>
      <p:sp>
        <p:nvSpPr>
          <p:cNvPr id="52" name="Rectangle 51"/>
          <p:cNvSpPr/>
          <p:nvPr/>
        </p:nvSpPr>
        <p:spPr>
          <a:xfrm>
            <a:off x="7489960" y="2971800"/>
            <a:ext cx="1752600" cy="304800"/>
          </a:xfrm>
          <a:prstGeom prst="rect">
            <a:avLst/>
          </a:prstGeom>
          <a:noFill/>
          <a:ln w="28575">
            <a:solidFill>
              <a:schemeClr val="accent6">
                <a:lumMod val="7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56" name="TextBox 55"/>
          <p:cNvSpPr txBox="1"/>
          <p:nvPr/>
        </p:nvSpPr>
        <p:spPr>
          <a:xfrm>
            <a:off x="7770812" y="2941318"/>
            <a:ext cx="1226554" cy="369332"/>
          </a:xfrm>
          <a:prstGeom prst="rect">
            <a:avLst/>
          </a:prstGeom>
          <a:noFill/>
          <a:ln>
            <a:solidFill>
              <a:schemeClr val="bg2"/>
            </a:solidFill>
          </a:ln>
        </p:spPr>
        <p:txBody>
          <a:bodyPr wrap="none" rtlCol="0" anchor="ctr" anchorCtr="1">
            <a:spAutoFit/>
          </a:bodyPr>
          <a:lstStyle/>
          <a:p>
            <a:r>
              <a:rPr lang="en-US" dirty="0" smtClean="0"/>
              <a:t>LAPLACIAN</a:t>
            </a:r>
            <a:endParaRPr lang="en-US" dirty="0" smtClean="0"/>
          </a:p>
        </p:txBody>
      </p:sp>
      <p:sp>
        <p:nvSpPr>
          <p:cNvPr id="59" name="TextBox 58"/>
          <p:cNvSpPr txBox="1"/>
          <p:nvPr/>
        </p:nvSpPr>
        <p:spPr>
          <a:xfrm>
            <a:off x="379412" y="3810000"/>
            <a:ext cx="5562600" cy="646331"/>
          </a:xfrm>
          <a:prstGeom prst="rect">
            <a:avLst/>
          </a:prstGeom>
          <a:noFill/>
          <a:ln>
            <a:solidFill>
              <a:schemeClr val="bg2"/>
            </a:solidFill>
          </a:ln>
        </p:spPr>
        <p:txBody>
          <a:bodyPr wrap="square" rtlCol="0" anchor="ctr" anchorCtr="1">
            <a:spAutoFit/>
          </a:bodyPr>
          <a:lstStyle/>
          <a:p>
            <a:r>
              <a:rPr lang="en-US" dirty="0" smtClean="0"/>
              <a:t>Prewitt operator uses two masks one identifying horizontal edges anther vertical edges.</a:t>
            </a:r>
            <a:endParaRPr lang="en-US" dirty="0" smtClean="0"/>
          </a:p>
        </p:txBody>
      </p:sp>
      <p:sp>
        <p:nvSpPr>
          <p:cNvPr id="60" name="TextBox 59"/>
          <p:cNvSpPr txBox="1"/>
          <p:nvPr/>
        </p:nvSpPr>
        <p:spPr>
          <a:xfrm>
            <a:off x="5992146" y="3818707"/>
            <a:ext cx="5562600" cy="646331"/>
          </a:xfrm>
          <a:prstGeom prst="rect">
            <a:avLst/>
          </a:prstGeom>
          <a:noFill/>
          <a:ln>
            <a:solidFill>
              <a:schemeClr val="bg2"/>
            </a:solidFill>
          </a:ln>
        </p:spPr>
        <p:txBody>
          <a:bodyPr wrap="square" rtlCol="0" anchor="ctr" anchorCtr="1">
            <a:spAutoFit/>
          </a:bodyPr>
          <a:lstStyle/>
          <a:p>
            <a:r>
              <a:rPr lang="en-US" dirty="0" smtClean="0"/>
              <a:t>Prewitt operator uses two masks one identifying horizontal edges anther vertical edges.</a:t>
            </a:r>
            <a:endParaRPr lang="en-US" dirty="0" smtClean="0"/>
          </a:p>
        </p:txBody>
      </p:sp>
      <p:pic>
        <p:nvPicPr>
          <p:cNvPr id="2050" name="Picture 2"/>
          <p:cNvPicPr>
            <a:picLocks noChangeAspect="1" noChangeArrowheads="1"/>
          </p:cNvPicPr>
          <p:nvPr/>
        </p:nvPicPr>
        <p:blipFill>
          <a:blip r:embed="rId2"/>
          <a:srcRect/>
          <a:stretch>
            <a:fillRect/>
          </a:stretch>
        </p:blipFill>
        <p:spPr bwMode="auto">
          <a:xfrm>
            <a:off x="836612" y="4800600"/>
            <a:ext cx="3743324" cy="1702971"/>
          </a:xfrm>
          <a:prstGeom prst="rect">
            <a:avLst/>
          </a:prstGeom>
          <a:noFill/>
          <a:ln w="9525">
            <a:noFill/>
            <a:miter lim="800000"/>
            <a:headEnd/>
            <a:tailEnd/>
          </a:ln>
          <a:effectLst/>
        </p:spPr>
      </p:pic>
      <p:sp>
        <p:nvSpPr>
          <p:cNvPr id="61" name="Rectangle 60"/>
          <p:cNvSpPr/>
          <p:nvPr/>
        </p:nvSpPr>
        <p:spPr>
          <a:xfrm>
            <a:off x="1598612" y="4532811"/>
            <a:ext cx="1828800" cy="228600"/>
          </a:xfrm>
          <a:prstGeom prst="rect">
            <a:avLst/>
          </a:prstGeom>
          <a:noFill/>
          <a:ln w="28575">
            <a:solidFill>
              <a:srgbClr val="00B05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solidFill>
                  <a:schemeClr val="tx1"/>
                </a:solidFill>
              </a:rPr>
              <a:t>PREWITT MASKS</a:t>
            </a:r>
            <a:endParaRPr lang="en-US" dirty="0">
              <a:solidFill>
                <a:schemeClr val="tx1"/>
              </a:solidFill>
            </a:endParaRPr>
          </a:p>
        </p:txBody>
      </p:sp>
      <p:pic>
        <p:nvPicPr>
          <p:cNvPr id="2051" name="Picture 3"/>
          <p:cNvPicPr>
            <a:picLocks noChangeAspect="1" noChangeArrowheads="1"/>
          </p:cNvPicPr>
          <p:nvPr/>
        </p:nvPicPr>
        <p:blipFill>
          <a:blip r:embed="rId3"/>
          <a:srcRect/>
          <a:stretch>
            <a:fillRect/>
          </a:stretch>
        </p:blipFill>
        <p:spPr bwMode="auto">
          <a:xfrm>
            <a:off x="6704011" y="4806354"/>
            <a:ext cx="3810001" cy="1746846"/>
          </a:xfrm>
          <a:prstGeom prst="rect">
            <a:avLst/>
          </a:prstGeom>
          <a:noFill/>
          <a:ln w="9525">
            <a:noFill/>
            <a:miter lim="800000"/>
            <a:headEnd/>
            <a:tailEnd/>
          </a:ln>
          <a:effectLst/>
        </p:spPr>
      </p:pic>
      <p:sp>
        <p:nvSpPr>
          <p:cNvPr id="62" name="Rectangle 61"/>
          <p:cNvSpPr/>
          <p:nvPr/>
        </p:nvSpPr>
        <p:spPr>
          <a:xfrm>
            <a:off x="7746929" y="4528455"/>
            <a:ext cx="1828800" cy="228600"/>
          </a:xfrm>
          <a:prstGeom prst="rect">
            <a:avLst/>
          </a:prstGeom>
          <a:noFill/>
          <a:ln w="28575">
            <a:solidFill>
              <a:srgbClr val="00B05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solidFill>
                  <a:schemeClr val="tx1"/>
                </a:solidFill>
              </a:rPr>
              <a:t>SOBAL</a:t>
            </a:r>
            <a:r>
              <a:rPr lang="en-US" dirty="0" smtClean="0">
                <a:solidFill>
                  <a:schemeClr val="tx1"/>
                </a:solidFill>
              </a:rPr>
              <a:t> MASKS</a:t>
            </a:r>
            <a:endParaRPr lang="en-US" dirty="0">
              <a:solidFill>
                <a:schemeClr val="tx1"/>
              </a:solidFill>
            </a:endParaRPr>
          </a:p>
        </p:txBody>
      </p:sp>
    </p:spTree>
    <p:extLst>
      <p:ext uri="{BB962C8B-B14F-4D97-AF65-F5344CB8AC3E}">
        <p14:creationId xmlns:p14="http://schemas.microsoft.com/office/powerpoint/2010/main" xmlns="" val="12291216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174532" y="345976"/>
            <a:ext cx="4909622" cy="418728"/>
          </a:xfrm>
        </p:spPr>
        <p:txBody>
          <a:bodyPr>
            <a:normAutofit fontScale="90000"/>
          </a:bodyPr>
          <a:lstStyle/>
          <a:p>
            <a:r>
              <a:rPr lang="en-US" sz="2800" b="1" dirty="0"/>
              <a:t>Discontinuity Based Techniques</a:t>
            </a:r>
          </a:p>
        </p:txBody>
      </p:sp>
      <p:cxnSp>
        <p:nvCxnSpPr>
          <p:cNvPr id="5" name="Straight Connector 4">
            <a:extLst>
              <a:ext uri="{FF2B5EF4-FFF2-40B4-BE49-F238E27FC236}">
                <a16:creationId xmlns:a16="http://schemas.microsoft.com/office/drawing/2014/main" xmlns="" id="{AFB9C3EB-247B-4FAE-8EA3-732271D02D2A}"/>
              </a:ext>
            </a:extLst>
          </p:cNvPr>
          <p:cNvCxnSpPr>
            <a:cxnSpLocks/>
          </p:cNvCxnSpPr>
          <p:nvPr/>
        </p:nvCxnSpPr>
        <p:spPr>
          <a:xfrm flipH="1">
            <a:off x="0" y="908720"/>
            <a:ext cx="121888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989A7F28-02EE-469A-8AF0-B77FF1716829}"/>
              </a:ext>
            </a:extLst>
          </p:cNvPr>
          <p:cNvSpPr txBox="1"/>
          <p:nvPr/>
        </p:nvSpPr>
        <p:spPr>
          <a:xfrm>
            <a:off x="9118748" y="999131"/>
            <a:ext cx="2664296" cy="461665"/>
          </a:xfrm>
          <a:prstGeom prst="rect">
            <a:avLst/>
          </a:prstGeom>
          <a:noFill/>
          <a:ln>
            <a:solidFill>
              <a:schemeClr val="bg2"/>
            </a:solidFill>
          </a:ln>
        </p:spPr>
        <p:txBody>
          <a:bodyPr wrap="square" rtlCol="0" anchor="ctr" anchorCtr="1">
            <a:spAutoFit/>
          </a:bodyPr>
          <a:lstStyle/>
          <a:p>
            <a:pPr algn="r"/>
            <a:r>
              <a:rPr lang="en-US" sz="2400" b="1" u="sng" dirty="0"/>
              <a:t>Edge Detection</a:t>
            </a:r>
            <a:endParaRPr lang="en-IN" sz="2400" b="1" u="sng" dirty="0"/>
          </a:p>
        </p:txBody>
      </p:sp>
      <p:sp>
        <p:nvSpPr>
          <p:cNvPr id="11" name="TextBox 10"/>
          <p:cNvSpPr txBox="1"/>
          <p:nvPr/>
        </p:nvSpPr>
        <p:spPr>
          <a:xfrm>
            <a:off x="1217612" y="1676400"/>
            <a:ext cx="7696200" cy="461665"/>
          </a:xfrm>
          <a:prstGeom prst="rect">
            <a:avLst/>
          </a:prstGeom>
          <a:noFill/>
          <a:ln>
            <a:solidFill>
              <a:schemeClr val="bg2"/>
            </a:solidFill>
          </a:ln>
        </p:spPr>
        <p:txBody>
          <a:bodyPr wrap="square" rtlCol="0" anchor="ctr" anchorCtr="1">
            <a:spAutoFit/>
          </a:bodyPr>
          <a:lstStyle/>
          <a:p>
            <a:r>
              <a:rPr lang="en-US" sz="2400" b="1" dirty="0" smtClean="0">
                <a:latin typeface="Adobe Caslon Pro Bold" pitchFamily="18" charset="0"/>
              </a:rPr>
              <a:t>FIRST DERIVATIVE VS  SECOND DERIVATIVE </a:t>
            </a:r>
            <a:endParaRPr lang="en-US" sz="2400" b="1" dirty="0" smtClean="0">
              <a:latin typeface="Adobe Caslon Pro Bold" pitchFamily="18" charset="0"/>
            </a:endParaRPr>
          </a:p>
        </p:txBody>
      </p:sp>
      <p:sp>
        <p:nvSpPr>
          <p:cNvPr id="12" name="TextBox 11">
            <a:extLst>
              <a:ext uri="{FF2B5EF4-FFF2-40B4-BE49-F238E27FC236}">
                <a16:creationId xmlns:a16="http://schemas.microsoft.com/office/drawing/2014/main" xmlns="" id="{33A5B12B-56FF-4361-8D9E-187E18547F3E}"/>
              </a:ext>
            </a:extLst>
          </p:cNvPr>
          <p:cNvSpPr txBox="1"/>
          <p:nvPr/>
        </p:nvSpPr>
        <p:spPr>
          <a:xfrm>
            <a:off x="379412" y="2464531"/>
            <a:ext cx="7615202" cy="3139321"/>
          </a:xfrm>
          <a:prstGeom prst="rect">
            <a:avLst/>
          </a:prstGeom>
          <a:noFill/>
          <a:ln>
            <a:solidFill>
              <a:schemeClr val="bg2"/>
            </a:solidFill>
          </a:ln>
        </p:spPr>
        <p:txBody>
          <a:bodyPr wrap="square" rtlCol="0" anchor="ctr" anchorCtr="1">
            <a:spAutoFit/>
          </a:bodyPr>
          <a:lstStyle/>
          <a:p>
            <a:r>
              <a:rPr lang="en-IN" dirty="0" smtClean="0"/>
              <a:t>On compairing  first derivative with second derivative, first derivative is used for edge detection.</a:t>
            </a:r>
          </a:p>
          <a:p>
            <a:endParaRPr lang="en-IN" dirty="0" smtClean="0"/>
          </a:p>
          <a:p>
            <a:r>
              <a:rPr lang="en-IN" dirty="0" smtClean="0"/>
              <a:t>With second derivative operator , the problem is it is very sensitive to noise so less preferred.</a:t>
            </a:r>
            <a:r>
              <a:rPr lang="en-IN" dirty="0" smtClean="0"/>
              <a:t>  </a:t>
            </a:r>
          </a:p>
          <a:p>
            <a:endParaRPr lang="en-IN" dirty="0" smtClean="0"/>
          </a:p>
          <a:p>
            <a:r>
              <a:rPr lang="en-IN" dirty="0" smtClean="0"/>
              <a:t>However, it is used to collect  secondary information like exact location of edge and also determine whether point is belonging to darker side or brighter side by looking at the sign by using 2</a:t>
            </a:r>
            <a:r>
              <a:rPr lang="en-IN" baseline="30000" dirty="0" smtClean="0"/>
              <a:t>nd</a:t>
            </a:r>
            <a:r>
              <a:rPr lang="en-IN" dirty="0" smtClean="0"/>
              <a:t> derivative operator.</a:t>
            </a:r>
          </a:p>
          <a:p>
            <a:endParaRPr lang="en-IN" dirty="0" smtClean="0"/>
          </a:p>
          <a:p>
            <a:r>
              <a:rPr lang="en-IN" dirty="0" smtClean="0"/>
              <a:t>  </a:t>
            </a:r>
            <a:endParaRPr lang="en-IN" dirty="0"/>
          </a:p>
        </p:txBody>
      </p:sp>
      <p:pic>
        <p:nvPicPr>
          <p:cNvPr id="13" name="Picture 2"/>
          <p:cNvPicPr>
            <a:picLocks noChangeAspect="1" noChangeArrowheads="1"/>
          </p:cNvPicPr>
          <p:nvPr/>
        </p:nvPicPr>
        <p:blipFill>
          <a:blip r:embed="rId2"/>
          <a:srcRect/>
          <a:stretch>
            <a:fillRect/>
          </a:stretch>
        </p:blipFill>
        <p:spPr bwMode="auto">
          <a:xfrm>
            <a:off x="8304212" y="2209800"/>
            <a:ext cx="3665831" cy="2155588"/>
          </a:xfrm>
          <a:prstGeom prst="rect">
            <a:avLst/>
          </a:prstGeom>
          <a:noFill/>
          <a:ln w="9525">
            <a:noFill/>
            <a:miter lim="800000"/>
            <a:headEnd/>
            <a:tailEnd/>
          </a:ln>
          <a:effectLst/>
        </p:spPr>
      </p:pic>
      <p:sp>
        <p:nvSpPr>
          <p:cNvPr id="14" name="Rectangle 13"/>
          <p:cNvSpPr/>
          <p:nvPr/>
        </p:nvSpPr>
        <p:spPr>
          <a:xfrm>
            <a:off x="8380412" y="4572000"/>
            <a:ext cx="1524000" cy="228600"/>
          </a:xfrm>
          <a:prstGeom prst="rect">
            <a:avLst/>
          </a:prstGeom>
          <a:noFill/>
          <a:ln w="28575">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2</a:t>
            </a:r>
            <a:r>
              <a:rPr lang="en-US" baseline="30000" dirty="0" smtClean="0"/>
              <a:t>nd</a:t>
            </a:r>
            <a:r>
              <a:rPr lang="en-US" dirty="0" smtClean="0"/>
              <a:t> derivative</a:t>
            </a:r>
            <a:endParaRPr lang="en-US" dirty="0"/>
          </a:p>
        </p:txBody>
      </p:sp>
      <p:cxnSp>
        <p:nvCxnSpPr>
          <p:cNvPr id="15" name="Straight Arrow Connector 14"/>
          <p:cNvCxnSpPr/>
          <p:nvPr/>
        </p:nvCxnSpPr>
        <p:spPr>
          <a:xfrm flipV="1">
            <a:off x="8532812" y="4114800"/>
            <a:ext cx="609600" cy="4191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386262" y="345976"/>
            <a:ext cx="4909622" cy="418728"/>
          </a:xfrm>
        </p:spPr>
        <p:txBody>
          <a:bodyPr>
            <a:normAutofit fontScale="90000"/>
          </a:bodyPr>
          <a:lstStyle/>
          <a:p>
            <a:r>
              <a:rPr lang="en-US" sz="2800" b="1" dirty="0" smtClean="0"/>
              <a:t>S</a:t>
            </a:r>
            <a:r>
              <a:rPr lang="en-US" sz="2800" b="1" dirty="0" smtClean="0"/>
              <a:t>imilarity</a:t>
            </a:r>
            <a:r>
              <a:rPr lang="en-US" sz="2800" b="1" dirty="0" smtClean="0"/>
              <a:t> </a:t>
            </a:r>
            <a:r>
              <a:rPr lang="en-US" sz="2800" b="1" dirty="0"/>
              <a:t>Based </a:t>
            </a:r>
            <a:r>
              <a:rPr lang="en-US" sz="2800" b="1" dirty="0" smtClean="0"/>
              <a:t>Segmentation</a:t>
            </a:r>
            <a:endParaRPr lang="en-US" sz="2800" b="1" dirty="0"/>
          </a:p>
        </p:txBody>
      </p:sp>
      <p:cxnSp>
        <p:nvCxnSpPr>
          <p:cNvPr id="5" name="Straight Connector 4">
            <a:extLst>
              <a:ext uri="{FF2B5EF4-FFF2-40B4-BE49-F238E27FC236}">
                <a16:creationId xmlns:a16="http://schemas.microsoft.com/office/drawing/2014/main" xmlns="" id="{AFB9C3EB-247B-4FAE-8EA3-732271D02D2A}"/>
              </a:ext>
            </a:extLst>
          </p:cNvPr>
          <p:cNvCxnSpPr>
            <a:cxnSpLocks/>
          </p:cNvCxnSpPr>
          <p:nvPr/>
        </p:nvCxnSpPr>
        <p:spPr>
          <a:xfrm flipH="1">
            <a:off x="0" y="908720"/>
            <a:ext cx="121888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5295106" y="1333500"/>
            <a:ext cx="837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1903412" y="1752600"/>
            <a:ext cx="3810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713412" y="1752600"/>
            <a:ext cx="1905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618412" y="1752600"/>
            <a:ext cx="2514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1674812" y="1981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5087" y="2242455"/>
            <a:ext cx="2667000" cy="338554"/>
          </a:xfrm>
          <a:prstGeom prst="rect">
            <a:avLst/>
          </a:prstGeom>
          <a:noFill/>
          <a:ln>
            <a:solidFill>
              <a:schemeClr val="tx1"/>
            </a:solidFill>
          </a:ln>
        </p:spPr>
        <p:txBody>
          <a:bodyPr wrap="square" rtlCol="0" anchor="ctr" anchorCtr="1">
            <a:spAutoFit/>
          </a:bodyPr>
          <a:lstStyle/>
          <a:p>
            <a:r>
              <a:rPr lang="en-US" sz="1600" dirty="0" smtClean="0">
                <a:solidFill>
                  <a:schemeClr val="tx1">
                    <a:lumMod val="95000"/>
                    <a:lumOff val="5000"/>
                  </a:schemeClr>
                </a:solidFill>
              </a:rPr>
              <a:t>THRESHOLDING TECHNIQUE</a:t>
            </a:r>
            <a:endParaRPr lang="en-US" sz="1600" dirty="0" smtClean="0">
              <a:solidFill>
                <a:schemeClr val="tx1">
                  <a:lumMod val="95000"/>
                  <a:lumOff val="5000"/>
                </a:schemeClr>
              </a:solidFill>
            </a:endParaRPr>
          </a:p>
        </p:txBody>
      </p:sp>
      <p:cxnSp>
        <p:nvCxnSpPr>
          <p:cNvPr id="32" name="Straight Connector 31"/>
          <p:cNvCxnSpPr/>
          <p:nvPr/>
        </p:nvCxnSpPr>
        <p:spPr>
          <a:xfrm rot="5400000">
            <a:off x="1103312" y="3390900"/>
            <a:ext cx="1600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903412" y="2895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903412" y="3351212"/>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903412" y="3808412"/>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903412" y="4189412"/>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432456" y="2714896"/>
            <a:ext cx="2469009" cy="369332"/>
          </a:xfrm>
          <a:prstGeom prst="rect">
            <a:avLst/>
          </a:prstGeom>
          <a:noFill/>
          <a:ln>
            <a:solidFill>
              <a:schemeClr val="bg2"/>
            </a:solidFill>
          </a:ln>
        </p:spPr>
        <p:txBody>
          <a:bodyPr wrap="none" rtlCol="0" anchor="ctr" anchorCtr="1">
            <a:spAutoFit/>
          </a:bodyPr>
          <a:lstStyle/>
          <a:p>
            <a:r>
              <a:rPr lang="en-US" dirty="0" smtClean="0"/>
              <a:t>GLOBAL THRESHOLDING</a:t>
            </a:r>
            <a:endParaRPr lang="en-US" dirty="0" smtClean="0"/>
          </a:p>
        </p:txBody>
      </p:sp>
      <p:sp>
        <p:nvSpPr>
          <p:cNvPr id="41" name="TextBox 40"/>
          <p:cNvSpPr txBox="1"/>
          <p:nvPr/>
        </p:nvSpPr>
        <p:spPr>
          <a:xfrm>
            <a:off x="2428100" y="3193871"/>
            <a:ext cx="2635401" cy="369332"/>
          </a:xfrm>
          <a:prstGeom prst="rect">
            <a:avLst/>
          </a:prstGeom>
          <a:noFill/>
          <a:ln>
            <a:solidFill>
              <a:schemeClr val="bg2"/>
            </a:solidFill>
          </a:ln>
        </p:spPr>
        <p:txBody>
          <a:bodyPr wrap="none" rtlCol="0" anchor="ctr" anchorCtr="1">
            <a:spAutoFit/>
          </a:bodyPr>
          <a:lstStyle/>
          <a:p>
            <a:r>
              <a:rPr lang="en-US" dirty="0" smtClean="0"/>
              <a:t>DYNAMIC</a:t>
            </a:r>
            <a:r>
              <a:rPr lang="en-US" dirty="0" smtClean="0"/>
              <a:t> THRESHOLDING</a:t>
            </a:r>
            <a:endParaRPr lang="en-US" dirty="0" smtClean="0"/>
          </a:p>
        </p:txBody>
      </p:sp>
      <p:sp>
        <p:nvSpPr>
          <p:cNvPr id="42" name="TextBox 41"/>
          <p:cNvSpPr txBox="1"/>
          <p:nvPr/>
        </p:nvSpPr>
        <p:spPr>
          <a:xfrm>
            <a:off x="2415037" y="3651076"/>
            <a:ext cx="2592313" cy="369332"/>
          </a:xfrm>
          <a:prstGeom prst="rect">
            <a:avLst/>
          </a:prstGeom>
          <a:noFill/>
          <a:ln>
            <a:solidFill>
              <a:schemeClr val="bg2"/>
            </a:solidFill>
          </a:ln>
        </p:spPr>
        <p:txBody>
          <a:bodyPr wrap="none" rtlCol="0" anchor="ctr" anchorCtr="1">
            <a:spAutoFit/>
          </a:bodyPr>
          <a:lstStyle/>
          <a:p>
            <a:r>
              <a:rPr lang="en-US" dirty="0" smtClean="0"/>
              <a:t>OPTIMAL</a:t>
            </a:r>
            <a:r>
              <a:rPr lang="en-US" dirty="0" smtClean="0"/>
              <a:t> THRESHOLDING</a:t>
            </a:r>
            <a:endParaRPr lang="en-US" dirty="0" smtClean="0"/>
          </a:p>
        </p:txBody>
      </p:sp>
      <p:sp>
        <p:nvSpPr>
          <p:cNvPr id="43" name="TextBox 42"/>
          <p:cNvSpPr txBox="1"/>
          <p:nvPr/>
        </p:nvSpPr>
        <p:spPr>
          <a:xfrm>
            <a:off x="2415037" y="4016840"/>
            <a:ext cx="2323778" cy="369332"/>
          </a:xfrm>
          <a:prstGeom prst="rect">
            <a:avLst/>
          </a:prstGeom>
          <a:noFill/>
          <a:ln>
            <a:solidFill>
              <a:schemeClr val="bg2"/>
            </a:solidFill>
          </a:ln>
        </p:spPr>
        <p:txBody>
          <a:bodyPr wrap="none" rtlCol="0" anchor="ctr" anchorCtr="1">
            <a:spAutoFit/>
          </a:bodyPr>
          <a:lstStyle/>
          <a:p>
            <a:r>
              <a:rPr lang="en-US" dirty="0" smtClean="0"/>
              <a:t>LOCAL</a:t>
            </a:r>
            <a:r>
              <a:rPr lang="en-US" dirty="0" smtClean="0"/>
              <a:t> THRESHOLDING</a:t>
            </a:r>
            <a:endParaRPr lang="en-US" dirty="0" smtClean="0"/>
          </a:p>
        </p:txBody>
      </p:sp>
      <p:cxnSp>
        <p:nvCxnSpPr>
          <p:cNvPr id="44" name="Straight Arrow Connector 43"/>
          <p:cNvCxnSpPr/>
          <p:nvPr/>
        </p:nvCxnSpPr>
        <p:spPr>
          <a:xfrm rot="5400000">
            <a:off x="6059624" y="1950718"/>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288907" y="2198910"/>
            <a:ext cx="2667000" cy="307777"/>
          </a:xfrm>
          <a:prstGeom prst="rect">
            <a:avLst/>
          </a:prstGeom>
          <a:noFill/>
          <a:ln>
            <a:solidFill>
              <a:schemeClr val="tx1"/>
            </a:solidFill>
          </a:ln>
        </p:spPr>
        <p:txBody>
          <a:bodyPr wrap="square" rtlCol="0" anchor="ctr" anchorCtr="1">
            <a:spAutoFit/>
          </a:bodyPr>
          <a:lstStyle/>
          <a:p>
            <a:r>
              <a:rPr lang="en-US" sz="1400" dirty="0" smtClean="0">
                <a:solidFill>
                  <a:schemeClr val="tx1">
                    <a:lumMod val="95000"/>
                    <a:lumOff val="5000"/>
                  </a:schemeClr>
                </a:solidFill>
              </a:rPr>
              <a:t>REGION GROWING </a:t>
            </a:r>
            <a:r>
              <a:rPr lang="en-US" sz="1400" dirty="0" smtClean="0">
                <a:solidFill>
                  <a:schemeClr val="tx1">
                    <a:lumMod val="95000"/>
                    <a:lumOff val="5000"/>
                  </a:schemeClr>
                </a:solidFill>
              </a:rPr>
              <a:t>TECHNIQUE</a:t>
            </a:r>
            <a:endParaRPr lang="en-US" sz="1400" dirty="0" smtClean="0">
              <a:solidFill>
                <a:schemeClr val="tx1">
                  <a:lumMod val="95000"/>
                  <a:lumOff val="5000"/>
                </a:schemeClr>
              </a:solidFill>
            </a:endParaRPr>
          </a:p>
        </p:txBody>
      </p:sp>
      <p:sp>
        <p:nvSpPr>
          <p:cNvPr id="47" name="TextBox 46"/>
          <p:cNvSpPr txBox="1"/>
          <p:nvPr/>
        </p:nvSpPr>
        <p:spPr>
          <a:xfrm>
            <a:off x="8837612" y="2206823"/>
            <a:ext cx="2667000" cy="307777"/>
          </a:xfrm>
          <a:prstGeom prst="rect">
            <a:avLst/>
          </a:prstGeom>
          <a:noFill/>
          <a:ln>
            <a:solidFill>
              <a:schemeClr val="tx1"/>
            </a:solidFill>
          </a:ln>
        </p:spPr>
        <p:txBody>
          <a:bodyPr wrap="square" rtlCol="0" anchor="ctr" anchorCtr="1">
            <a:spAutoFit/>
          </a:bodyPr>
          <a:lstStyle/>
          <a:p>
            <a:r>
              <a:rPr lang="en-US" sz="1400" dirty="0" smtClean="0">
                <a:solidFill>
                  <a:schemeClr val="tx1">
                    <a:lumMod val="95000"/>
                    <a:lumOff val="5000"/>
                  </a:schemeClr>
                </a:solidFill>
              </a:rPr>
              <a:t>REGION GROWING </a:t>
            </a:r>
            <a:r>
              <a:rPr lang="en-US" sz="1400" dirty="0" smtClean="0">
                <a:solidFill>
                  <a:schemeClr val="tx1">
                    <a:lumMod val="95000"/>
                    <a:lumOff val="5000"/>
                  </a:schemeClr>
                </a:solidFill>
              </a:rPr>
              <a:t>TECHNIQUE</a:t>
            </a:r>
            <a:endParaRPr lang="en-US" sz="1400" dirty="0" smtClean="0">
              <a:solidFill>
                <a:schemeClr val="tx1">
                  <a:lumMod val="95000"/>
                  <a:lumOff val="5000"/>
                </a:schemeClr>
              </a:solidFill>
            </a:endParaRPr>
          </a:p>
        </p:txBody>
      </p:sp>
      <p:cxnSp>
        <p:nvCxnSpPr>
          <p:cNvPr id="50" name="Straight Arrow Connector 49"/>
          <p:cNvCxnSpPr>
            <a:endCxn id="47" idx="0"/>
          </p:cNvCxnSpPr>
          <p:nvPr/>
        </p:nvCxnSpPr>
        <p:spPr>
          <a:xfrm rot="16200000" flipH="1">
            <a:off x="9931481" y="1967191"/>
            <a:ext cx="454227" cy="25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386262" y="345976"/>
            <a:ext cx="4909622" cy="418728"/>
          </a:xfrm>
        </p:spPr>
        <p:txBody>
          <a:bodyPr>
            <a:normAutofit fontScale="90000"/>
          </a:bodyPr>
          <a:lstStyle/>
          <a:p>
            <a:r>
              <a:rPr lang="en-US" sz="2800" b="1" dirty="0" smtClean="0"/>
              <a:t>S</a:t>
            </a:r>
            <a:r>
              <a:rPr lang="en-US" sz="2800" b="1" dirty="0" smtClean="0"/>
              <a:t>imilarity</a:t>
            </a:r>
            <a:r>
              <a:rPr lang="en-US" sz="2800" b="1" dirty="0" smtClean="0"/>
              <a:t> </a:t>
            </a:r>
            <a:r>
              <a:rPr lang="en-US" sz="2800" b="1" dirty="0"/>
              <a:t>Based </a:t>
            </a:r>
            <a:r>
              <a:rPr lang="en-US" sz="2800" b="1" dirty="0" smtClean="0"/>
              <a:t>Segmentation</a:t>
            </a:r>
            <a:endParaRPr lang="en-US" sz="2800" b="1" dirty="0"/>
          </a:p>
        </p:txBody>
      </p:sp>
      <p:cxnSp>
        <p:nvCxnSpPr>
          <p:cNvPr id="5" name="Straight Connector 4">
            <a:extLst>
              <a:ext uri="{FF2B5EF4-FFF2-40B4-BE49-F238E27FC236}">
                <a16:creationId xmlns:a16="http://schemas.microsoft.com/office/drawing/2014/main" xmlns="" id="{AFB9C3EB-247B-4FAE-8EA3-732271D02D2A}"/>
              </a:ext>
            </a:extLst>
          </p:cNvPr>
          <p:cNvCxnSpPr>
            <a:cxnSpLocks/>
          </p:cNvCxnSpPr>
          <p:nvPr/>
        </p:nvCxnSpPr>
        <p:spPr>
          <a:xfrm flipH="1">
            <a:off x="0" y="908720"/>
            <a:ext cx="121888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Content Placeholder 2"/>
          <p:cNvSpPr>
            <a:spLocks noGrp="1"/>
          </p:cNvSpPr>
          <p:nvPr>
            <p:ph idx="13"/>
          </p:nvPr>
        </p:nvSpPr>
        <p:spPr>
          <a:xfrm>
            <a:off x="287555" y="1752600"/>
            <a:ext cx="7635657" cy="4800600"/>
          </a:xfrm>
        </p:spPr>
        <p:txBody>
          <a:bodyPr>
            <a:normAutofit lnSpcReduction="10000"/>
          </a:bodyPr>
          <a:lstStyle/>
          <a:p>
            <a:pPr>
              <a:buFont typeface="Wingdings" panose="05000000000000000000" pitchFamily="2" charset="2"/>
              <a:buChar char="Ø"/>
            </a:pPr>
            <a:r>
              <a:rPr lang="en-US" dirty="0" smtClean="0"/>
              <a:t>Let us assume an image f(x , y) by two dimentional function. Assuming that image brighter object against darker background or vice versa.</a:t>
            </a:r>
          </a:p>
          <a:p>
            <a:pPr>
              <a:buFont typeface="Wingdings" panose="05000000000000000000" pitchFamily="2" charset="2"/>
              <a:buChar char="Ø"/>
            </a:pPr>
            <a:r>
              <a:rPr lang="en-US" dirty="0" smtClean="0"/>
              <a:t>So we plot histogram of such an image say brighter image against darker background.</a:t>
            </a:r>
          </a:p>
          <a:p>
            <a:pPr>
              <a:buFont typeface="Wingdings" panose="05000000000000000000" pitchFamily="2" charset="2"/>
              <a:buChar char="Ø"/>
            </a:pPr>
            <a:r>
              <a:rPr lang="en-US" dirty="0" smtClean="0"/>
              <a:t> </a:t>
            </a:r>
            <a:r>
              <a:rPr lang="en-US" dirty="0" smtClean="0"/>
              <a:t> Now choose Threshold value T and follow the following criteria:</a:t>
            </a:r>
            <a:endParaRPr lang="en-US" dirty="0" smtClean="0"/>
          </a:p>
          <a:p>
            <a:pPr>
              <a:buFont typeface="Wingdings" panose="05000000000000000000" pitchFamily="2" charset="2"/>
              <a:buChar char="Ø"/>
            </a:pPr>
            <a:r>
              <a:rPr lang="en-US" dirty="0" smtClean="0"/>
              <a:t> if intensity at location (x ,y) of :</a:t>
            </a:r>
          </a:p>
          <a:p>
            <a:pPr lvl="2">
              <a:buNone/>
            </a:pPr>
            <a:r>
              <a:rPr lang="en-US" dirty="0" smtClean="0"/>
              <a:t>f(x ,y) &gt;T ( pixel belongs to object)</a:t>
            </a:r>
          </a:p>
          <a:p>
            <a:pPr lvl="2">
              <a:buNone/>
            </a:pPr>
            <a:r>
              <a:rPr lang="en-US" dirty="0" smtClean="0"/>
              <a:t>f (x, y) &lt;= T (pixel belongs to background)</a:t>
            </a:r>
          </a:p>
        </p:txBody>
      </p:sp>
      <p:sp>
        <p:nvSpPr>
          <p:cNvPr id="8" name="TextBox 7"/>
          <p:cNvSpPr txBox="1"/>
          <p:nvPr/>
        </p:nvSpPr>
        <p:spPr>
          <a:xfrm>
            <a:off x="1309053" y="1075502"/>
            <a:ext cx="7696200" cy="461665"/>
          </a:xfrm>
          <a:prstGeom prst="rect">
            <a:avLst/>
          </a:prstGeom>
          <a:noFill/>
          <a:ln>
            <a:solidFill>
              <a:schemeClr val="bg2"/>
            </a:solidFill>
          </a:ln>
        </p:spPr>
        <p:txBody>
          <a:bodyPr wrap="square" rtlCol="0" anchor="ctr" anchorCtr="1">
            <a:spAutoFit/>
          </a:bodyPr>
          <a:lstStyle/>
          <a:p>
            <a:r>
              <a:rPr lang="en-US" sz="2400" b="1" dirty="0" smtClean="0">
                <a:latin typeface="Adobe Caslon Pro Bold" pitchFamily="18" charset="0"/>
              </a:rPr>
              <a:t> HOW TO USE THIS TECHNIQUE??</a:t>
            </a:r>
            <a:endParaRPr lang="en-US" sz="2400" b="1" dirty="0" smtClean="0">
              <a:latin typeface="Adobe Caslon Pro Bold" pitchFamily="18" charset="0"/>
            </a:endParaRPr>
          </a:p>
        </p:txBody>
      </p:sp>
      <p:pic>
        <p:nvPicPr>
          <p:cNvPr id="3074" name="Picture 2"/>
          <p:cNvPicPr>
            <a:picLocks noChangeAspect="1" noChangeArrowheads="1"/>
          </p:cNvPicPr>
          <p:nvPr/>
        </p:nvPicPr>
        <p:blipFill>
          <a:blip r:embed="rId2"/>
          <a:srcRect/>
          <a:stretch>
            <a:fillRect/>
          </a:stretch>
        </p:blipFill>
        <p:spPr bwMode="auto">
          <a:xfrm>
            <a:off x="8380412" y="2209800"/>
            <a:ext cx="3048000" cy="1828800"/>
          </a:xfrm>
          <a:prstGeom prst="rect">
            <a:avLst/>
          </a:prstGeom>
          <a:noFill/>
          <a:ln w="9525">
            <a:noFill/>
            <a:miter lim="800000"/>
            <a:headEnd/>
            <a:tailEnd/>
          </a:ln>
          <a:effectLst/>
        </p:spPr>
      </p:pic>
      <p:sp>
        <p:nvSpPr>
          <p:cNvPr id="10" name="TextBox 9"/>
          <p:cNvSpPr txBox="1"/>
          <p:nvPr/>
        </p:nvSpPr>
        <p:spPr>
          <a:xfrm>
            <a:off x="9371012" y="3875310"/>
            <a:ext cx="325730" cy="523220"/>
          </a:xfrm>
          <a:prstGeom prst="rect">
            <a:avLst/>
          </a:prstGeom>
          <a:noFill/>
          <a:ln>
            <a:noFill/>
          </a:ln>
        </p:spPr>
        <p:txBody>
          <a:bodyPr wrap="none" rtlCol="0" anchor="ctr" anchorCtr="1">
            <a:spAutoFit/>
          </a:bodyPr>
          <a:lstStyle/>
          <a:p>
            <a:r>
              <a:rPr lang="en-US" sz="2800" dirty="0" smtClean="0"/>
              <a:t>z</a:t>
            </a:r>
            <a:endParaRPr lang="en-US" sz="2800" dirty="0" smtClean="0"/>
          </a:p>
        </p:txBody>
      </p:sp>
      <p:cxnSp>
        <p:nvCxnSpPr>
          <p:cNvPr id="21" name="Straight Arrow Connector 20"/>
          <p:cNvCxnSpPr/>
          <p:nvPr/>
        </p:nvCxnSpPr>
        <p:spPr>
          <a:xfrm>
            <a:off x="9632267" y="4153989"/>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755576" y="2971800"/>
            <a:ext cx="904758" cy="369332"/>
          </a:xfrm>
          <a:prstGeom prst="rect">
            <a:avLst/>
          </a:prstGeom>
          <a:noFill/>
          <a:ln>
            <a:noFill/>
          </a:ln>
        </p:spPr>
        <p:txBody>
          <a:bodyPr wrap="square" rtlCol="0" anchor="ctr" anchorCtr="1">
            <a:spAutoFit/>
          </a:bodyPr>
          <a:lstStyle/>
          <a:p>
            <a:r>
              <a:rPr lang="en-US" dirty="0" smtClean="0"/>
              <a:t>h</a:t>
            </a:r>
            <a:r>
              <a:rPr lang="en-US" dirty="0" smtClean="0"/>
              <a:t>(z) </a:t>
            </a:r>
            <a:endParaRPr lang="en-US" dirty="0" smtClean="0"/>
          </a:p>
        </p:txBody>
      </p:sp>
      <p:cxnSp>
        <p:nvCxnSpPr>
          <p:cNvPr id="24" name="Straight Arrow Connector 23"/>
          <p:cNvCxnSpPr/>
          <p:nvPr/>
        </p:nvCxnSpPr>
        <p:spPr>
          <a:xfrm rot="5400000" flipH="1" flipV="1">
            <a:off x="8027483" y="2849650"/>
            <a:ext cx="381000" cy="200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8913812" y="1752600"/>
            <a:ext cx="2971800" cy="228600"/>
          </a:xfrm>
          <a:prstGeom prst="rect">
            <a:avLst/>
          </a:prstGeom>
          <a:noFill/>
          <a:ln w="28575">
            <a:solidFill>
              <a:schemeClr val="accent6">
                <a:lumMod val="7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solidFill>
                  <a:schemeClr val="tx1"/>
                </a:solidFill>
              </a:rPr>
              <a:t>Bimodal histogram peaks </a:t>
            </a:r>
            <a:endParaRPr lang="en-US" dirty="0">
              <a:solidFill>
                <a:schemeClr val="tx1"/>
              </a:solidFill>
            </a:endParaRPr>
          </a:p>
        </p:txBody>
      </p:sp>
      <p:cxnSp>
        <p:nvCxnSpPr>
          <p:cNvPr id="27" name="Straight Arrow Connector 26"/>
          <p:cNvCxnSpPr>
            <a:stCxn id="25" idx="2"/>
          </p:cNvCxnSpPr>
          <p:nvPr/>
        </p:nvCxnSpPr>
        <p:spPr>
          <a:xfrm rot="5400000">
            <a:off x="8970962" y="1847850"/>
            <a:ext cx="1295400" cy="1562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2"/>
          </p:cNvCxnSpPr>
          <p:nvPr/>
        </p:nvCxnSpPr>
        <p:spPr>
          <a:xfrm rot="5400000">
            <a:off x="9847262" y="2190750"/>
            <a:ext cx="7620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9144590" y="3733800"/>
            <a:ext cx="381000" cy="152400"/>
          </a:xfrm>
          <a:prstGeom prst="ellipse">
            <a:avLst/>
          </a:prstGeom>
          <a:no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cxnSp>
        <p:nvCxnSpPr>
          <p:cNvPr id="34" name="Straight Arrow Connector 33"/>
          <p:cNvCxnSpPr/>
          <p:nvPr/>
        </p:nvCxnSpPr>
        <p:spPr>
          <a:xfrm rot="5400000" flipH="1" flipV="1">
            <a:off x="9306786" y="2526574"/>
            <a:ext cx="76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162004" y="2203266"/>
            <a:ext cx="412292" cy="369332"/>
          </a:xfrm>
          <a:prstGeom prst="rect">
            <a:avLst/>
          </a:prstGeom>
          <a:noFill/>
          <a:ln>
            <a:noFill/>
          </a:ln>
        </p:spPr>
        <p:txBody>
          <a:bodyPr wrap="none" rtlCol="0" anchor="ctr" anchorCtr="1">
            <a:spAutoFit/>
          </a:bodyPr>
          <a:lstStyle/>
          <a:p>
            <a:r>
              <a:rPr lang="en-US" dirty="0" smtClean="0"/>
              <a:t>=T</a:t>
            </a:r>
            <a:endParaRPr lang="en-US" dirty="0" smtClean="0"/>
          </a:p>
        </p:txBody>
      </p:sp>
      <p:cxnSp>
        <p:nvCxnSpPr>
          <p:cNvPr id="40" name="Straight Arrow Connector 39"/>
          <p:cNvCxnSpPr/>
          <p:nvPr/>
        </p:nvCxnSpPr>
        <p:spPr>
          <a:xfrm rot="5400000" flipH="1" flipV="1">
            <a:off x="8915990" y="3936274"/>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219295" y="4319447"/>
            <a:ext cx="1580614" cy="369332"/>
          </a:xfrm>
          <a:prstGeom prst="rect">
            <a:avLst/>
          </a:prstGeom>
          <a:noFill/>
          <a:ln w="28575">
            <a:solidFill>
              <a:schemeClr val="accent6">
                <a:lumMod val="75000"/>
              </a:schemeClr>
            </a:solidFill>
          </a:ln>
        </p:spPr>
        <p:txBody>
          <a:bodyPr wrap="square" rtlCol="0" anchor="ctr" anchorCtr="1">
            <a:spAutoFit/>
          </a:bodyPr>
          <a:lstStyle/>
          <a:p>
            <a:r>
              <a:rPr lang="en-US" dirty="0" smtClean="0"/>
              <a:t>Valley region</a:t>
            </a:r>
            <a:endParaRPr lang="en-US" dirty="0" smtClean="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arn(inVertic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arn(inVertical)">
                                      <p:cBhvr>
                                        <p:cTn id="22" dur="500"/>
                                        <p:tgtEl>
                                          <p:spTgt spid="6">
                                            <p:txEl>
                                              <p:pRg st="3" end="3"/>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barn(inVertical)">
                                      <p:cBhvr>
                                        <p:cTn id="25" dur="500"/>
                                        <p:tgtEl>
                                          <p:spTgt spid="6">
                                            <p:txEl>
                                              <p:pRg st="4" end="4"/>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barn(inVertical)">
                                      <p:cBhvr>
                                        <p:cTn id="28"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386262" y="345976"/>
            <a:ext cx="4909622" cy="418728"/>
          </a:xfrm>
        </p:spPr>
        <p:txBody>
          <a:bodyPr>
            <a:normAutofit fontScale="90000"/>
          </a:bodyPr>
          <a:lstStyle/>
          <a:p>
            <a:r>
              <a:rPr lang="en-US" sz="2800" b="1" dirty="0" smtClean="0"/>
              <a:t>S</a:t>
            </a:r>
            <a:r>
              <a:rPr lang="en-US" sz="2800" b="1" dirty="0" smtClean="0"/>
              <a:t>imilarity</a:t>
            </a:r>
            <a:r>
              <a:rPr lang="en-US" sz="2800" b="1" dirty="0" smtClean="0"/>
              <a:t> </a:t>
            </a:r>
            <a:r>
              <a:rPr lang="en-US" sz="2800" b="1" dirty="0"/>
              <a:t>Based </a:t>
            </a:r>
            <a:r>
              <a:rPr lang="en-US" sz="2800" b="1" dirty="0" smtClean="0"/>
              <a:t>Segmentation</a:t>
            </a:r>
            <a:endParaRPr lang="en-US" sz="2800" b="1" dirty="0"/>
          </a:p>
        </p:txBody>
      </p:sp>
      <p:cxnSp>
        <p:nvCxnSpPr>
          <p:cNvPr id="5" name="Straight Connector 4">
            <a:extLst>
              <a:ext uri="{FF2B5EF4-FFF2-40B4-BE49-F238E27FC236}">
                <a16:creationId xmlns:a16="http://schemas.microsoft.com/office/drawing/2014/main" xmlns="" id="{AFB9C3EB-247B-4FAE-8EA3-732271D02D2A}"/>
              </a:ext>
            </a:extLst>
          </p:cNvPr>
          <p:cNvCxnSpPr>
            <a:cxnSpLocks/>
          </p:cNvCxnSpPr>
          <p:nvPr/>
        </p:nvCxnSpPr>
        <p:spPr>
          <a:xfrm flipH="1">
            <a:off x="0" y="908720"/>
            <a:ext cx="121888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Content Placeholder 2"/>
          <p:cNvSpPr>
            <a:spLocks noGrp="1"/>
          </p:cNvSpPr>
          <p:nvPr>
            <p:ph idx="13"/>
          </p:nvPr>
        </p:nvSpPr>
        <p:spPr>
          <a:xfrm>
            <a:off x="287555" y="1752600"/>
            <a:ext cx="7635657" cy="4800600"/>
          </a:xfrm>
        </p:spPr>
        <p:txBody>
          <a:bodyPr>
            <a:normAutofit fontScale="92500" lnSpcReduction="20000"/>
          </a:bodyPr>
          <a:lstStyle/>
          <a:p>
            <a:pPr>
              <a:buFont typeface="Wingdings" panose="05000000000000000000" pitchFamily="2" charset="2"/>
              <a:buChar char="Ø"/>
            </a:pPr>
            <a:r>
              <a:rPr lang="en-US" dirty="0" smtClean="0"/>
              <a:t>The Thresholding value of thresholding operation can be considered as an operation that involves testing against a function T:</a:t>
            </a:r>
          </a:p>
          <a:p>
            <a:pPr>
              <a:buFont typeface="Wingdings" panose="05000000000000000000" pitchFamily="2" charset="2"/>
              <a:buChar char="Ø"/>
            </a:pPr>
            <a:r>
              <a:rPr lang="en-US" dirty="0" smtClean="0"/>
              <a:t> </a:t>
            </a:r>
            <a:r>
              <a:rPr lang="en-US" dirty="0" smtClean="0"/>
              <a:t>T=T[x y ,p(x, y), f(x ,y)]</a:t>
            </a:r>
          </a:p>
          <a:p>
            <a:pPr>
              <a:buFont typeface="Wingdings" panose="05000000000000000000" pitchFamily="2" charset="2"/>
              <a:buChar char="Ø"/>
            </a:pPr>
            <a:r>
              <a:rPr lang="en-US" dirty="0" smtClean="0"/>
              <a:t> </a:t>
            </a:r>
            <a:r>
              <a:rPr lang="en-US" dirty="0" smtClean="0"/>
              <a:t>x , y      pixel location, f( x, y)      pixel intensity at (x,y) p(x ,y)       local neighbourhood property</a:t>
            </a:r>
          </a:p>
          <a:p>
            <a:pPr>
              <a:buFont typeface="Wingdings" panose="05000000000000000000" pitchFamily="2" charset="2"/>
              <a:buChar char="Ø"/>
            </a:pPr>
            <a:r>
              <a:rPr lang="en-US" dirty="0" smtClean="0"/>
              <a:t>If T[x ,y] =Global thresholding</a:t>
            </a:r>
            <a:br>
              <a:rPr lang="en-US" dirty="0" smtClean="0"/>
            </a:br>
            <a:r>
              <a:rPr lang="en-US" dirty="0" smtClean="0"/>
              <a:t>If T[f(x, y) , p(x, y)]= adaptive thresholding</a:t>
            </a:r>
            <a:br>
              <a:rPr lang="en-US" dirty="0" smtClean="0"/>
            </a:br>
            <a:r>
              <a:rPr lang="en-US" dirty="0" smtClean="0"/>
              <a:t>if T[x, y ,f(x , y), p(x , y)]=local thresholding </a:t>
            </a:r>
          </a:p>
          <a:p>
            <a:pPr>
              <a:buFont typeface="Wingdings" panose="05000000000000000000" pitchFamily="2" charset="2"/>
              <a:buChar char="Ø"/>
            </a:pPr>
            <a:r>
              <a:rPr lang="en-US" dirty="0" smtClean="0"/>
              <a:t>Finally image obtained by thresholding is thresholded image g(x ,y) =1 for object pixel and 0 for background.</a:t>
            </a:r>
            <a:br>
              <a:rPr lang="en-US" dirty="0" smtClean="0"/>
            </a:br>
            <a:endParaRPr lang="en-US" dirty="0" smtClean="0"/>
          </a:p>
          <a:p>
            <a:pPr>
              <a:buFont typeface="Wingdings" panose="05000000000000000000" pitchFamily="2" charset="2"/>
              <a:buChar char="Ø"/>
            </a:pPr>
            <a:endParaRPr lang="en-US" dirty="0" smtClean="0"/>
          </a:p>
        </p:txBody>
      </p:sp>
      <p:sp>
        <p:nvSpPr>
          <p:cNvPr id="7" name="TextBox 6"/>
          <p:cNvSpPr txBox="1"/>
          <p:nvPr/>
        </p:nvSpPr>
        <p:spPr>
          <a:xfrm>
            <a:off x="455612" y="1075502"/>
            <a:ext cx="11506200" cy="400110"/>
          </a:xfrm>
          <a:prstGeom prst="rect">
            <a:avLst/>
          </a:prstGeom>
          <a:noFill/>
          <a:ln>
            <a:solidFill>
              <a:schemeClr val="bg2"/>
            </a:solidFill>
          </a:ln>
        </p:spPr>
        <p:txBody>
          <a:bodyPr wrap="square" rtlCol="0" anchor="ctr" anchorCtr="1">
            <a:spAutoFit/>
          </a:bodyPr>
          <a:lstStyle/>
          <a:p>
            <a:r>
              <a:rPr lang="en-US" sz="2000" b="1" dirty="0" smtClean="0">
                <a:latin typeface="Adobe Caslon Pro Bold" pitchFamily="18" charset="0"/>
              </a:rPr>
              <a:t>CRITERIA FOR THRESHOLDING OPERATION USING VARIOUS TECHNIQUES </a:t>
            </a:r>
            <a:endParaRPr lang="en-US" sz="2000" b="1" dirty="0" smtClean="0">
              <a:latin typeface="Adobe Caslon Pro Bold" pitchFamily="18" charset="0"/>
            </a:endParaRPr>
          </a:p>
        </p:txBody>
      </p:sp>
      <p:sp>
        <p:nvSpPr>
          <p:cNvPr id="8" name="Right Arrow 7"/>
          <p:cNvSpPr/>
          <p:nvPr/>
        </p:nvSpPr>
        <p:spPr>
          <a:xfrm>
            <a:off x="1193664" y="3439880"/>
            <a:ext cx="457200" cy="152400"/>
          </a:xfrm>
          <a:prstGeom prst="rightArrow">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9" name="Right Arrow 8"/>
          <p:cNvSpPr/>
          <p:nvPr/>
        </p:nvSpPr>
        <p:spPr>
          <a:xfrm>
            <a:off x="4389743" y="3435524"/>
            <a:ext cx="457200" cy="152400"/>
          </a:xfrm>
          <a:prstGeom prst="rightArrow">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10" name="Right Arrow 9"/>
          <p:cNvSpPr/>
          <p:nvPr/>
        </p:nvSpPr>
        <p:spPr>
          <a:xfrm>
            <a:off x="1463631" y="3696784"/>
            <a:ext cx="457200" cy="152400"/>
          </a:xfrm>
          <a:prstGeom prst="rightArrow">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pic>
        <p:nvPicPr>
          <p:cNvPr id="4098" name="Picture 2"/>
          <p:cNvPicPr>
            <a:picLocks noChangeAspect="1" noChangeArrowheads="1"/>
          </p:cNvPicPr>
          <p:nvPr/>
        </p:nvPicPr>
        <p:blipFill>
          <a:blip r:embed="rId2"/>
          <a:srcRect/>
          <a:stretch>
            <a:fillRect/>
          </a:stretch>
        </p:blipFill>
        <p:spPr bwMode="auto">
          <a:xfrm>
            <a:off x="8075612" y="1752600"/>
            <a:ext cx="3352800" cy="17526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8075612" y="3505200"/>
            <a:ext cx="3352800" cy="19812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arn(inVertic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arn(inVertic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arn(inVertic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386262" y="345976"/>
            <a:ext cx="4909622" cy="418728"/>
          </a:xfrm>
          <a:prstGeom prst="rect">
            <a:avLst/>
          </a:prstGeom>
        </p:spPr>
        <p:txBody>
          <a:bodyPr vert="horz" lIns="91440" tIns="45720" rIns="91440" bIns="45720" rtlCol="0" anchor="b">
            <a:normAutofit fontScale="90000"/>
          </a:body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2800" b="1" i="0" u="none" strike="noStrike" kern="1200" cap="none" spc="0" normalizeH="0" baseline="0" noProof="0" smtClean="0">
                <a:ln>
                  <a:noFill/>
                </a:ln>
                <a:solidFill>
                  <a:schemeClr val="tx2"/>
                </a:solidFill>
                <a:effectLst/>
                <a:uLnTx/>
                <a:uFillTx/>
                <a:latin typeface="+mj-lt"/>
                <a:ea typeface="+mj-ea"/>
                <a:cs typeface="+mj-cs"/>
              </a:rPr>
              <a:t>Similarity Based Segmentation</a:t>
            </a:r>
            <a:endParaRPr kumimoji="0" lang="en-US" sz="2800" b="1" i="0" u="none" strike="noStrike" kern="1200" cap="none" spc="0" normalizeH="0" baseline="0" noProof="0" dirty="0">
              <a:ln>
                <a:noFill/>
              </a:ln>
              <a:solidFill>
                <a:schemeClr val="tx2"/>
              </a:solidFill>
              <a:effectLst/>
              <a:uLnTx/>
              <a:uFillTx/>
              <a:latin typeface="+mj-lt"/>
              <a:ea typeface="+mj-ea"/>
              <a:cs typeface="+mj-cs"/>
            </a:endParaRPr>
          </a:p>
        </p:txBody>
      </p:sp>
      <p:cxnSp>
        <p:nvCxnSpPr>
          <p:cNvPr id="5" name="Straight Connector 4">
            <a:extLst>
              <a:ext uri="{FF2B5EF4-FFF2-40B4-BE49-F238E27FC236}">
                <a16:creationId xmlns:a16="http://schemas.microsoft.com/office/drawing/2014/main" xmlns="" id="{AFB9C3EB-247B-4FAE-8EA3-732271D02D2A}"/>
              </a:ext>
            </a:extLst>
          </p:cNvPr>
          <p:cNvCxnSpPr>
            <a:cxnSpLocks/>
          </p:cNvCxnSpPr>
          <p:nvPr/>
        </p:nvCxnSpPr>
        <p:spPr>
          <a:xfrm flipH="1">
            <a:off x="0" y="762000"/>
            <a:ext cx="121888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309053" y="944872"/>
            <a:ext cx="7696200" cy="461665"/>
          </a:xfrm>
          <a:prstGeom prst="rect">
            <a:avLst/>
          </a:prstGeom>
          <a:noFill/>
          <a:ln>
            <a:solidFill>
              <a:schemeClr val="bg2"/>
            </a:solidFill>
          </a:ln>
        </p:spPr>
        <p:txBody>
          <a:bodyPr wrap="square" rtlCol="0" anchor="ctr" anchorCtr="1">
            <a:spAutoFit/>
          </a:bodyPr>
          <a:lstStyle/>
          <a:p>
            <a:r>
              <a:rPr lang="en-US" sz="2400" b="1" dirty="0" smtClean="0">
                <a:latin typeface="Adobe Caslon Pro Bold" pitchFamily="18" charset="0"/>
              </a:rPr>
              <a:t> AUTOMATIC THRESHOLDING</a:t>
            </a:r>
            <a:endParaRPr lang="en-US" sz="2400" b="1" dirty="0" smtClean="0">
              <a:latin typeface="Adobe Caslon Pro Bold" pitchFamily="18" charset="0"/>
            </a:endParaRPr>
          </a:p>
        </p:txBody>
      </p:sp>
      <p:sp>
        <p:nvSpPr>
          <p:cNvPr id="7" name="Content Placeholder 2"/>
          <p:cNvSpPr>
            <a:spLocks noGrp="1"/>
          </p:cNvSpPr>
          <p:nvPr>
            <p:ph idx="13"/>
          </p:nvPr>
        </p:nvSpPr>
        <p:spPr>
          <a:xfrm>
            <a:off x="287555" y="1752600"/>
            <a:ext cx="7940457" cy="4800600"/>
          </a:xfrm>
        </p:spPr>
        <p:txBody>
          <a:bodyPr>
            <a:normAutofit/>
          </a:bodyPr>
          <a:lstStyle/>
          <a:p>
            <a:pPr marL="514350" indent="-514350">
              <a:buFont typeface="+mj-lt"/>
              <a:buAutoNum type="arabicPeriod"/>
            </a:pPr>
            <a:r>
              <a:rPr lang="en-US" dirty="0" smtClean="0"/>
              <a:t>Initialize the value of T</a:t>
            </a:r>
          </a:p>
          <a:p>
            <a:pPr marL="514350" indent="-514350">
              <a:buFont typeface="+mj-lt"/>
              <a:buAutoNum type="arabicPeriod"/>
            </a:pPr>
            <a:r>
              <a:rPr lang="en-US" dirty="0" smtClean="0"/>
              <a:t>Group the pixels in two groups G1 and G2  based on Threshold value T.</a:t>
            </a:r>
          </a:p>
          <a:p>
            <a:pPr marL="514350" indent="-514350">
              <a:buFont typeface="+mj-lt"/>
              <a:buAutoNum type="arabicPeriod"/>
            </a:pPr>
            <a:r>
              <a:rPr lang="en-US" dirty="0" smtClean="0"/>
              <a:t>Find µ1 and µ2 such that µ1 = average intensity of G1 &amp; µ2</a:t>
            </a:r>
            <a:r>
              <a:rPr lang="en-US" baseline="-25000" dirty="0" smtClean="0"/>
              <a:t> </a:t>
            </a:r>
            <a:r>
              <a:rPr lang="en-US" dirty="0" smtClean="0"/>
              <a:t>= average intensity of G2</a:t>
            </a:r>
          </a:p>
          <a:p>
            <a:pPr marL="514350" indent="-514350">
              <a:buFont typeface="+mj-lt"/>
              <a:buAutoNum type="arabicPeriod"/>
            </a:pPr>
            <a:r>
              <a:rPr lang="en-US" dirty="0" smtClean="0"/>
              <a:t>Set T=(µ1+</a:t>
            </a:r>
            <a:r>
              <a:rPr lang="en-US" dirty="0" smtClean="0"/>
              <a:t> </a:t>
            </a:r>
            <a:r>
              <a:rPr lang="en-US" dirty="0" smtClean="0"/>
              <a:t>µ2)/2</a:t>
            </a:r>
          </a:p>
          <a:p>
            <a:pPr marL="514350" indent="-514350">
              <a:buFont typeface="+mj-lt"/>
              <a:buAutoNum type="arabicPeriod"/>
            </a:pPr>
            <a:r>
              <a:rPr lang="en-US" dirty="0" smtClean="0"/>
              <a:t>Repeat the steps from 2 to 4.</a:t>
            </a:r>
            <a:endParaRPr lang="en-US" dirty="0" smtClean="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arn(inVertic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arn(inVertical)">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386262" y="345976"/>
            <a:ext cx="4909622" cy="418728"/>
          </a:xfrm>
          <a:prstGeom prst="rect">
            <a:avLst/>
          </a:prstGeom>
        </p:spPr>
        <p:txBody>
          <a:bodyPr vert="horz" lIns="91440" tIns="45720" rIns="91440" bIns="45720" rtlCol="0" anchor="b">
            <a:normAutofit fontScale="90000"/>
          </a:body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2800" b="1" i="0" u="none" strike="noStrike" kern="1200" cap="none" spc="0" normalizeH="0" baseline="0" noProof="0" smtClean="0">
                <a:ln>
                  <a:noFill/>
                </a:ln>
                <a:solidFill>
                  <a:schemeClr val="tx2"/>
                </a:solidFill>
                <a:effectLst/>
                <a:uLnTx/>
                <a:uFillTx/>
                <a:latin typeface="+mj-lt"/>
                <a:ea typeface="+mj-ea"/>
                <a:cs typeface="+mj-cs"/>
              </a:rPr>
              <a:t>Similarity Based Segmentation</a:t>
            </a:r>
            <a:endParaRPr kumimoji="0" lang="en-US" sz="2800" b="1" i="0" u="none" strike="noStrike" kern="1200" cap="none" spc="0" normalizeH="0" baseline="0" noProof="0" dirty="0">
              <a:ln>
                <a:noFill/>
              </a:ln>
              <a:solidFill>
                <a:schemeClr val="tx2"/>
              </a:solidFill>
              <a:effectLst/>
              <a:uLnTx/>
              <a:uFillTx/>
              <a:latin typeface="+mj-lt"/>
              <a:ea typeface="+mj-ea"/>
              <a:cs typeface="+mj-cs"/>
            </a:endParaRPr>
          </a:p>
        </p:txBody>
      </p:sp>
      <p:cxnSp>
        <p:nvCxnSpPr>
          <p:cNvPr id="5" name="Straight Connector 4">
            <a:extLst>
              <a:ext uri="{FF2B5EF4-FFF2-40B4-BE49-F238E27FC236}">
                <a16:creationId xmlns:a16="http://schemas.microsoft.com/office/drawing/2014/main" xmlns="" id="{AFB9C3EB-247B-4FAE-8EA3-732271D02D2A}"/>
              </a:ext>
            </a:extLst>
          </p:cNvPr>
          <p:cNvCxnSpPr>
            <a:cxnSpLocks/>
          </p:cNvCxnSpPr>
          <p:nvPr/>
        </p:nvCxnSpPr>
        <p:spPr>
          <a:xfrm flipH="1">
            <a:off x="0" y="762000"/>
            <a:ext cx="121888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309053" y="944872"/>
            <a:ext cx="7696200" cy="461665"/>
          </a:xfrm>
          <a:prstGeom prst="rect">
            <a:avLst/>
          </a:prstGeom>
          <a:noFill/>
          <a:ln>
            <a:solidFill>
              <a:schemeClr val="bg2"/>
            </a:solidFill>
          </a:ln>
        </p:spPr>
        <p:txBody>
          <a:bodyPr wrap="square" rtlCol="0" anchor="ctr" anchorCtr="1">
            <a:spAutoFit/>
          </a:bodyPr>
          <a:lstStyle/>
          <a:p>
            <a:r>
              <a:rPr lang="en-US" sz="2400" b="1" dirty="0" smtClean="0">
                <a:latin typeface="Adobe Caslon Pro Bold" pitchFamily="18" charset="0"/>
              </a:rPr>
              <a:t> OPTIMAL THRESHOLDING</a:t>
            </a:r>
            <a:endParaRPr lang="en-US" sz="2400" b="1" dirty="0" smtClean="0">
              <a:latin typeface="Adobe Caslon Pro Bold" pitchFamily="18" charset="0"/>
            </a:endParaRPr>
          </a:p>
        </p:txBody>
      </p:sp>
      <p:sp>
        <p:nvSpPr>
          <p:cNvPr id="7" name="Content Placeholder 2"/>
          <p:cNvSpPr>
            <a:spLocks noGrp="1"/>
          </p:cNvSpPr>
          <p:nvPr>
            <p:ph idx="13"/>
          </p:nvPr>
        </p:nvSpPr>
        <p:spPr>
          <a:xfrm>
            <a:off x="287555" y="1752600"/>
            <a:ext cx="11521857" cy="1219200"/>
          </a:xfrm>
        </p:spPr>
        <p:txBody>
          <a:bodyPr>
            <a:normAutofit/>
          </a:bodyPr>
          <a:lstStyle/>
          <a:p>
            <a:pPr marL="0" indent="0">
              <a:buNone/>
            </a:pPr>
            <a:r>
              <a:rPr lang="en-US" sz="2400" dirty="0" smtClean="0"/>
              <a:t>Till now we studied various thresholding techniques for segmentation but none of the processes talked about the accuracy of the thresholding. Optimal thresholding solves this problem.</a:t>
            </a:r>
            <a:endParaRPr lang="en-US" sz="2400" dirty="0" smtClean="0"/>
          </a:p>
        </p:txBody>
      </p:sp>
      <p:pic>
        <p:nvPicPr>
          <p:cNvPr id="5122" name="Picture 2"/>
          <p:cNvPicPr>
            <a:picLocks noChangeAspect="1" noChangeArrowheads="1"/>
          </p:cNvPicPr>
          <p:nvPr/>
        </p:nvPicPr>
        <p:blipFill>
          <a:blip r:embed="rId2"/>
          <a:srcRect/>
          <a:stretch>
            <a:fillRect/>
          </a:stretch>
        </p:blipFill>
        <p:spPr bwMode="auto">
          <a:xfrm>
            <a:off x="5776000" y="2971800"/>
            <a:ext cx="6023887" cy="3581400"/>
          </a:xfrm>
          <a:prstGeom prst="rect">
            <a:avLst/>
          </a:prstGeom>
          <a:noFill/>
          <a:ln w="9525">
            <a:noFill/>
            <a:miter lim="800000"/>
            <a:headEnd/>
            <a:tailEnd/>
          </a:ln>
          <a:effectLst/>
        </p:spPr>
      </p:pic>
      <p:sp>
        <p:nvSpPr>
          <p:cNvPr id="8" name="Content Placeholder 2"/>
          <p:cNvSpPr txBox="1">
            <a:spLocks/>
          </p:cNvSpPr>
          <p:nvPr/>
        </p:nvSpPr>
        <p:spPr>
          <a:xfrm>
            <a:off x="379413" y="3048000"/>
            <a:ext cx="5334000" cy="2590800"/>
          </a:xfrm>
          <a:prstGeom prst="rect">
            <a:avLst/>
          </a:prstGeom>
        </p:spPr>
        <p:txBody>
          <a:bodyPr vert="horz" lIns="91440" tIns="45720" rIns="91440" bIns="45720" rtlCol="0">
            <a:normAutofit lnSpcReduction="10000"/>
          </a:bodyPr>
          <a:lstStyle/>
          <a:p>
            <a:pPr marL="0" marR="0" lvl="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We considered the image having</a:t>
            </a:r>
            <a:r>
              <a:rPr kumimoji="0" lang="en-US" sz="2400" b="0" i="0" u="none" strike="noStrike" kern="1200" cap="none" spc="0" normalizeH="0" noProof="0" dirty="0" smtClean="0">
                <a:ln>
                  <a:noFill/>
                </a:ln>
                <a:solidFill>
                  <a:schemeClr val="tx1"/>
                </a:solidFill>
                <a:effectLst/>
                <a:uLnTx/>
                <a:uFillTx/>
                <a:latin typeface="+mn-lt"/>
                <a:ea typeface="+mn-ea"/>
                <a:cs typeface="+mn-cs"/>
              </a:rPr>
              <a:t> a brighter object against a darker background, the histogram of which is shown here. </a:t>
            </a:r>
            <a:endParaRPr lang="en-US" sz="2400" dirty="0" smtClean="0"/>
          </a:p>
          <a:p>
            <a:pPr marL="0" marR="0" lvl="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And</a:t>
            </a:r>
            <a:r>
              <a:rPr kumimoji="0" lang="en-US" sz="2400" b="0" i="0" u="none" strike="noStrike" kern="1200" cap="none" spc="0" normalizeH="0" noProof="0" dirty="0" smtClean="0">
                <a:ln>
                  <a:noFill/>
                </a:ln>
                <a:solidFill>
                  <a:schemeClr val="tx1"/>
                </a:solidFill>
                <a:effectLst/>
                <a:uLnTx/>
                <a:uFillTx/>
                <a:latin typeface="+mn-lt"/>
                <a:ea typeface="+mn-ea"/>
                <a:cs typeface="+mn-cs"/>
              </a:rPr>
              <a:t> it is depicting two regions as a combination of two PDF(probability density functions).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arn(inVertical)">
                                      <p:cBhvr>
                                        <p:cTn id="1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76200"/>
            <a:ext cx="10971372" cy="533400"/>
          </a:xfrm>
        </p:spPr>
        <p:txBody>
          <a:bodyPr/>
          <a:lstStyle/>
          <a:p>
            <a:pPr algn="r"/>
            <a:r>
              <a:rPr lang="en-US" b="1" dirty="0" smtClean="0"/>
              <a:t>References</a:t>
            </a:r>
            <a:endParaRPr lang="en-US" b="1" dirty="0"/>
          </a:p>
        </p:txBody>
      </p:sp>
      <p:sp>
        <p:nvSpPr>
          <p:cNvPr id="3" name="TextBox 2"/>
          <p:cNvSpPr txBox="1"/>
          <p:nvPr/>
        </p:nvSpPr>
        <p:spPr>
          <a:xfrm>
            <a:off x="608012" y="533400"/>
            <a:ext cx="10896600" cy="3693319"/>
          </a:xfrm>
          <a:prstGeom prst="rect">
            <a:avLst/>
          </a:prstGeom>
          <a:noFill/>
          <a:ln>
            <a:solidFill>
              <a:schemeClr val="bg2"/>
            </a:solidFill>
          </a:ln>
        </p:spPr>
        <p:txBody>
          <a:bodyPr wrap="square" rtlCol="0" anchor="ctr" anchorCtr="1">
            <a:spAutoFit/>
          </a:bodyPr>
          <a:lstStyle/>
          <a:p>
            <a:pPr>
              <a:buFont typeface="Wingdings" pitchFamily="2" charset="2"/>
              <a:buChar char="Ø"/>
            </a:pPr>
            <a:r>
              <a:rPr lang="en-US" dirty="0" smtClean="0">
                <a:hlinkClick r:id="rId2"/>
              </a:rPr>
              <a:t>http://nptel.ac.in/courses/117105135</a:t>
            </a:r>
            <a:r>
              <a:rPr lang="en-US" dirty="0" smtClean="0">
                <a:hlinkClick r:id="rId2"/>
              </a:rPr>
              <a:t>/</a:t>
            </a:r>
            <a:endParaRPr lang="en-US" dirty="0" smtClean="0"/>
          </a:p>
          <a:p>
            <a:endParaRPr lang="en-US" dirty="0" smtClean="0"/>
          </a:p>
          <a:p>
            <a:pPr>
              <a:buFont typeface="Wingdings" pitchFamily="2" charset="2"/>
              <a:buChar char="Ø"/>
            </a:pPr>
            <a:r>
              <a:rPr lang="en-US" dirty="0" smtClean="0"/>
              <a:t>A multilevel image thresholding segmentation algorithm </a:t>
            </a:r>
            <a:r>
              <a:rPr lang="en-US" dirty="0" smtClean="0"/>
              <a:t>based on </a:t>
            </a:r>
            <a:r>
              <a:rPr lang="en-US" dirty="0" smtClean="0"/>
              <a:t>two-dimensional K–L divergence and modified </a:t>
            </a:r>
            <a:r>
              <a:rPr lang="en-US" dirty="0" smtClean="0"/>
              <a:t> article swarm optimization by </a:t>
            </a:r>
            <a:r>
              <a:rPr lang="en-US" dirty="0" err="1" smtClean="0"/>
              <a:t>Xiaoli</a:t>
            </a:r>
            <a:r>
              <a:rPr lang="en-US" dirty="0" smtClean="0"/>
              <a:t> </a:t>
            </a:r>
            <a:r>
              <a:rPr lang="en-US" dirty="0" err="1" smtClean="0"/>
              <a:t>Zhaoa,c</a:t>
            </a:r>
            <a:r>
              <a:rPr lang="en-US" dirty="0" smtClean="0"/>
              <a:t>,∗, Matthew Turk b, Wei Li d, </a:t>
            </a:r>
            <a:r>
              <a:rPr lang="en-US" dirty="0" err="1" smtClean="0"/>
              <a:t>Kuo</a:t>
            </a:r>
            <a:r>
              <a:rPr lang="en-US" dirty="0" smtClean="0"/>
              <a:t>-chin </a:t>
            </a:r>
            <a:r>
              <a:rPr lang="en-US" dirty="0" err="1" smtClean="0"/>
              <a:t>Lienb</a:t>
            </a:r>
            <a:r>
              <a:rPr lang="en-US" dirty="0" smtClean="0"/>
              <a:t>, </a:t>
            </a:r>
            <a:r>
              <a:rPr lang="en-US" dirty="0" err="1" smtClean="0"/>
              <a:t>Guozhong</a:t>
            </a:r>
            <a:r>
              <a:rPr lang="en-US" dirty="0" smtClean="0"/>
              <a:t> </a:t>
            </a:r>
            <a:r>
              <a:rPr lang="en-US" dirty="0" err="1" smtClean="0"/>
              <a:t>Wanga</a:t>
            </a:r>
            <a:endParaRPr lang="en-US" dirty="0" smtClean="0"/>
          </a:p>
          <a:p>
            <a:pPr>
              <a:buFont typeface="Wingdings" pitchFamily="2" charset="2"/>
              <a:buChar char="Ø"/>
            </a:pPr>
            <a:endParaRPr lang="en-US" dirty="0" smtClean="0"/>
          </a:p>
          <a:p>
            <a:pPr>
              <a:buFont typeface="Wingdings" pitchFamily="2" charset="2"/>
              <a:buChar char="Ø"/>
            </a:pPr>
            <a:r>
              <a:rPr lang="en-US" dirty="0" smtClean="0"/>
              <a:t>Multilevel thresholding for image segmentation through a </a:t>
            </a:r>
            <a:r>
              <a:rPr lang="en-US" dirty="0" smtClean="0"/>
              <a:t>fast statistical </a:t>
            </a:r>
            <a:r>
              <a:rPr lang="en-US" dirty="0" smtClean="0"/>
              <a:t>recursive </a:t>
            </a:r>
            <a:r>
              <a:rPr lang="en-US" dirty="0" smtClean="0"/>
              <a:t>algorithm by S</a:t>
            </a:r>
            <a:r>
              <a:rPr lang="en-US" dirty="0" smtClean="0"/>
              <a:t>. </a:t>
            </a:r>
            <a:r>
              <a:rPr lang="en-US" dirty="0" err="1" smtClean="0"/>
              <a:t>Arora</a:t>
            </a:r>
            <a:r>
              <a:rPr lang="en-US" dirty="0" smtClean="0"/>
              <a:t> </a:t>
            </a:r>
            <a:r>
              <a:rPr lang="en-US" dirty="0" smtClean="0"/>
              <a:t>, </a:t>
            </a:r>
            <a:r>
              <a:rPr lang="en-US" dirty="0" err="1" smtClean="0"/>
              <a:t>J.Acharya</a:t>
            </a:r>
            <a:r>
              <a:rPr lang="en-US" dirty="0" smtClean="0"/>
              <a:t> , </a:t>
            </a:r>
            <a:r>
              <a:rPr lang="en-US" dirty="0" smtClean="0"/>
              <a:t>A. </a:t>
            </a:r>
            <a:r>
              <a:rPr lang="en-US" dirty="0" err="1" smtClean="0"/>
              <a:t>Verma</a:t>
            </a:r>
            <a:r>
              <a:rPr lang="en-US" dirty="0" smtClean="0"/>
              <a:t>, </a:t>
            </a:r>
            <a:r>
              <a:rPr lang="en-US" dirty="0" err="1" smtClean="0"/>
              <a:t>Prasanta</a:t>
            </a:r>
            <a:r>
              <a:rPr lang="en-US" dirty="0" smtClean="0"/>
              <a:t> K. </a:t>
            </a:r>
            <a:r>
              <a:rPr lang="en-US" dirty="0" err="1" smtClean="0"/>
              <a:t>Panigrahi</a:t>
            </a:r>
            <a:endParaRPr lang="en-US" dirty="0" smtClean="0"/>
          </a:p>
          <a:p>
            <a:pPr>
              <a:buFont typeface="Wingdings" pitchFamily="2" charset="2"/>
              <a:buChar char="Ø"/>
            </a:pPr>
            <a:endParaRPr lang="en-US" dirty="0" smtClean="0"/>
          </a:p>
          <a:p>
            <a:pPr>
              <a:buFont typeface="Wingdings" pitchFamily="2" charset="2"/>
              <a:buChar char="Ø"/>
            </a:pPr>
            <a:r>
              <a:rPr lang="en-US" dirty="0" smtClean="0">
                <a:hlinkClick r:id="rId3"/>
              </a:rPr>
              <a:t>https://</a:t>
            </a:r>
            <a:r>
              <a:rPr lang="en-US" dirty="0" smtClean="0">
                <a:hlinkClick r:id="rId3"/>
              </a:rPr>
              <a:t>en.wikipedia.org/wiki/Image_segmentation</a:t>
            </a:r>
            <a:endParaRPr lang="en-US" dirty="0" smtClean="0"/>
          </a:p>
          <a:p>
            <a:pPr>
              <a:buFont typeface="Wingdings" pitchFamily="2" charset="2"/>
              <a:buChar char="Ø"/>
            </a:pPr>
            <a:endParaRPr lang="en-US" dirty="0" smtClean="0"/>
          </a:p>
          <a:p>
            <a:pPr>
              <a:buFont typeface="Wingdings" pitchFamily="2" charset="2"/>
              <a:buChar char="Ø"/>
            </a:pPr>
            <a:r>
              <a:rPr lang="en-US" dirty="0" smtClean="0">
                <a:hlinkClick r:id="rId4"/>
              </a:rPr>
              <a:t>https://</a:t>
            </a:r>
            <a:r>
              <a:rPr lang="en-US" dirty="0" smtClean="0">
                <a:hlinkClick r:id="rId4"/>
              </a:rPr>
              <a:t>www.cs.auckland.ac.nz/courses/compsci773s1c/lectures/ImageProcessing-html/topic3.htm</a:t>
            </a:r>
            <a:endParaRPr lang="en-US" dirty="0" smtClean="0"/>
          </a:p>
          <a:p>
            <a:pPr>
              <a:buFont typeface="Wingdings" pitchFamily="2" charset="2"/>
              <a:buChar char="Ø"/>
            </a:pPr>
            <a:endParaRPr lang="en-US" dirty="0" smtClean="0"/>
          </a:p>
          <a:p>
            <a:pPr>
              <a:buFont typeface="Wingdings" pitchFamily="2" charset="2"/>
              <a:buChar char="Ø"/>
            </a:pPr>
            <a:r>
              <a:rPr lang="en-US" dirty="0" smtClean="0"/>
              <a:t>https://courses.cs.washington.edu/courses/cse576/book/ch10.pdf</a:t>
            </a:r>
          </a:p>
        </p:txBody>
      </p:sp>
    </p:spTree>
    <p:extLst>
      <p:ext uri="{BB962C8B-B14F-4D97-AF65-F5344CB8AC3E}">
        <p14:creationId xmlns:p14="http://schemas.microsoft.com/office/powerpoint/2010/main" xmlns="" val="42090970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t>What is Image Processing?</a:t>
            </a:r>
          </a:p>
        </p:txBody>
      </p:sp>
      <p:sp>
        <p:nvSpPr>
          <p:cNvPr id="3" name="Content Placeholder 2"/>
          <p:cNvSpPr>
            <a:spLocks noGrp="1"/>
          </p:cNvSpPr>
          <p:nvPr>
            <p:ph idx="13"/>
          </p:nvPr>
        </p:nvSpPr>
        <p:spPr>
          <a:xfrm>
            <a:off x="1424036" y="685801"/>
            <a:ext cx="10287000" cy="1375047"/>
          </a:xfrm>
        </p:spPr>
        <p:txBody>
          <a:bodyPr/>
          <a:lstStyle/>
          <a:p>
            <a:pPr>
              <a:buFont typeface="Wingdings" panose="05000000000000000000" pitchFamily="2" charset="2"/>
              <a:buChar char="Ø"/>
            </a:pPr>
            <a:r>
              <a:rPr lang="en-US" b="1" dirty="0"/>
              <a:t>Image processing</a:t>
            </a:r>
            <a:r>
              <a:rPr lang="en-US" dirty="0"/>
              <a:t> is a method to perform some operations on an </a:t>
            </a:r>
            <a:r>
              <a:rPr lang="en-US" b="1" dirty="0"/>
              <a:t>image</a:t>
            </a:r>
            <a:r>
              <a:rPr lang="en-US" dirty="0"/>
              <a:t>, in order to get an enhanced </a:t>
            </a:r>
            <a:r>
              <a:rPr lang="en-US" b="1" dirty="0"/>
              <a:t>image</a:t>
            </a:r>
            <a:r>
              <a:rPr lang="en-US" dirty="0"/>
              <a:t> or to extract some useful information from it.</a:t>
            </a:r>
          </a:p>
          <a:p>
            <a:pPr marL="0" indent="0">
              <a:buNone/>
            </a:pPr>
            <a:endParaRPr lang="en-US" dirty="0"/>
          </a:p>
        </p:txBody>
      </p:sp>
      <p:sp>
        <p:nvSpPr>
          <p:cNvPr id="4" name="Content Placeholder 2">
            <a:extLst>
              <a:ext uri="{FF2B5EF4-FFF2-40B4-BE49-F238E27FC236}">
                <a16:creationId xmlns:a16="http://schemas.microsoft.com/office/drawing/2014/main" xmlns="" id="{D1B3C0FA-1A3A-4C82-A020-3300A085A612}"/>
              </a:ext>
            </a:extLst>
          </p:cNvPr>
          <p:cNvSpPr txBox="1">
            <a:spLocks/>
          </p:cNvSpPr>
          <p:nvPr/>
        </p:nvSpPr>
        <p:spPr>
          <a:xfrm>
            <a:off x="1446212" y="2486001"/>
            <a:ext cx="10287000" cy="942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t>It aims at improving the quality of the image as far as visualization is concerned.</a:t>
            </a:r>
          </a:p>
        </p:txBody>
      </p:sp>
      <p:sp>
        <p:nvSpPr>
          <p:cNvPr id="5" name="Content Placeholder 2">
            <a:extLst>
              <a:ext uri="{FF2B5EF4-FFF2-40B4-BE49-F238E27FC236}">
                <a16:creationId xmlns:a16="http://schemas.microsoft.com/office/drawing/2014/main" xmlns="" id="{51869C58-CC10-479E-A36A-97639B27A119}"/>
              </a:ext>
            </a:extLst>
          </p:cNvPr>
          <p:cNvSpPr txBox="1">
            <a:spLocks/>
          </p:cNvSpPr>
          <p:nvPr/>
        </p:nvSpPr>
        <p:spPr>
          <a:xfrm>
            <a:off x="1413892" y="3638129"/>
            <a:ext cx="10287000" cy="942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t>In this our input is original image and output is a processed image.</a:t>
            </a:r>
          </a:p>
        </p:txBody>
      </p:sp>
    </p:spTree>
    <p:extLst>
      <p:ext uri="{BB962C8B-B14F-4D97-AF65-F5344CB8AC3E}">
        <p14:creationId xmlns:p14="http://schemas.microsoft.com/office/powerpoint/2010/main" xmlns="" val="3793488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4400" b="1" dirty="0"/>
              <a:t>Image Analysis</a:t>
            </a:r>
          </a:p>
        </p:txBody>
      </p:sp>
      <p:sp>
        <p:nvSpPr>
          <p:cNvPr id="3" name="Content Placeholder 2"/>
          <p:cNvSpPr>
            <a:spLocks noGrp="1"/>
          </p:cNvSpPr>
          <p:nvPr>
            <p:ph idx="13"/>
          </p:nvPr>
        </p:nvSpPr>
        <p:spPr>
          <a:xfrm>
            <a:off x="1293812" y="685801"/>
            <a:ext cx="10287000" cy="4237891"/>
          </a:xfrm>
        </p:spPr>
        <p:txBody>
          <a:bodyPr>
            <a:normAutofit/>
          </a:bodyPr>
          <a:lstStyle/>
          <a:p>
            <a:pPr>
              <a:buFont typeface="Wingdings" panose="05000000000000000000" pitchFamily="2" charset="2"/>
              <a:buChar char="v"/>
            </a:pPr>
            <a:r>
              <a:rPr lang="en-US" dirty="0"/>
              <a:t>Image Segmentation</a:t>
            </a:r>
          </a:p>
          <a:p>
            <a:pPr>
              <a:buFont typeface="Wingdings" panose="05000000000000000000" pitchFamily="2" charset="2"/>
              <a:buChar char="v"/>
            </a:pPr>
            <a:r>
              <a:rPr lang="en-US" dirty="0"/>
              <a:t>Different </a:t>
            </a:r>
            <a:r>
              <a:rPr lang="en-US" dirty="0" err="1"/>
              <a:t>Approches</a:t>
            </a:r>
            <a:r>
              <a:rPr lang="en-US" dirty="0"/>
              <a:t> –</a:t>
            </a:r>
          </a:p>
          <a:p>
            <a:pPr lvl="1">
              <a:buFont typeface="Wingdings" panose="05000000000000000000" pitchFamily="2" charset="2"/>
              <a:buChar char="Ø"/>
            </a:pPr>
            <a:r>
              <a:rPr lang="en-US" sz="1600" dirty="0"/>
              <a:t>Discontinuity Based</a:t>
            </a:r>
          </a:p>
          <a:p>
            <a:pPr lvl="1">
              <a:buFont typeface="Wingdings" panose="05000000000000000000" pitchFamily="2" charset="2"/>
              <a:buChar char="Ø"/>
            </a:pPr>
            <a:r>
              <a:rPr lang="en-US" sz="1600" dirty="0"/>
              <a:t>Region Based</a:t>
            </a:r>
          </a:p>
          <a:p>
            <a:pPr>
              <a:buFont typeface="Wingdings" panose="05000000000000000000" pitchFamily="2" charset="2"/>
              <a:buChar char="v"/>
            </a:pPr>
            <a:r>
              <a:rPr lang="en-US" dirty="0"/>
              <a:t>Different Edge Detection Operators</a:t>
            </a:r>
          </a:p>
          <a:p>
            <a:pPr>
              <a:buFont typeface="Wingdings" panose="05000000000000000000" pitchFamily="2" charset="2"/>
              <a:buChar char="v"/>
            </a:pPr>
            <a:r>
              <a:rPr lang="en-US" dirty="0"/>
              <a:t>Linking of Edge Points</a:t>
            </a:r>
          </a:p>
        </p:txBody>
      </p:sp>
    </p:spTree>
    <p:extLst>
      <p:ext uri="{BB962C8B-B14F-4D97-AF65-F5344CB8AC3E}">
        <p14:creationId xmlns:p14="http://schemas.microsoft.com/office/powerpoint/2010/main" xmlns="" val="42215824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332656"/>
            <a:ext cx="10297144" cy="734144"/>
          </a:xfrm>
        </p:spPr>
        <p:txBody>
          <a:bodyPr>
            <a:normAutofit/>
          </a:bodyPr>
          <a:lstStyle/>
          <a:p>
            <a:r>
              <a:rPr lang="en-US" sz="4000" b="1" dirty="0"/>
              <a:t>Image Segmentation</a:t>
            </a:r>
          </a:p>
        </p:txBody>
      </p:sp>
      <p:sp>
        <p:nvSpPr>
          <p:cNvPr id="3" name="Content Placeholder 2"/>
          <p:cNvSpPr>
            <a:spLocks noGrp="1"/>
          </p:cNvSpPr>
          <p:nvPr>
            <p:ph sz="half" idx="1"/>
          </p:nvPr>
        </p:nvSpPr>
        <p:spPr>
          <a:xfrm>
            <a:off x="477788" y="1862408"/>
            <a:ext cx="6480720" cy="918520"/>
          </a:xfrm>
        </p:spPr>
        <p:txBody>
          <a:bodyPr>
            <a:normAutofit/>
          </a:bodyPr>
          <a:lstStyle/>
          <a:p>
            <a:pPr>
              <a:buFont typeface="Wingdings" panose="05000000000000000000" pitchFamily="2" charset="2"/>
              <a:buChar char="Ø"/>
            </a:pPr>
            <a:r>
              <a:rPr lang="en-US" dirty="0"/>
              <a:t>A process of subdividing an image into its constituent parts or objects in the image</a:t>
            </a:r>
          </a:p>
        </p:txBody>
      </p:sp>
      <p:pic>
        <p:nvPicPr>
          <p:cNvPr id="12" name="Picture 11">
            <a:extLst>
              <a:ext uri="{FF2B5EF4-FFF2-40B4-BE49-F238E27FC236}">
                <a16:creationId xmlns:a16="http://schemas.microsoft.com/office/drawing/2014/main" xmlns="" id="{8F66BE2B-FEB4-40DB-AB72-63CB1D205D98}"/>
              </a:ext>
            </a:extLst>
          </p:cNvPr>
          <p:cNvPicPr>
            <a:picLocks noChangeAspect="1"/>
          </p:cNvPicPr>
          <p:nvPr/>
        </p:nvPicPr>
        <p:blipFill rotWithShape="1">
          <a:blip r:embed="rId2"/>
          <a:srcRect l="1738"/>
          <a:stretch/>
        </p:blipFill>
        <p:spPr>
          <a:xfrm>
            <a:off x="7111587" y="836712"/>
            <a:ext cx="4575423" cy="47659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Content Placeholder 2">
            <a:extLst>
              <a:ext uri="{FF2B5EF4-FFF2-40B4-BE49-F238E27FC236}">
                <a16:creationId xmlns:a16="http://schemas.microsoft.com/office/drawing/2014/main" xmlns="" id="{655927DB-92CF-471C-97D2-418CBD46A50F}"/>
              </a:ext>
            </a:extLst>
          </p:cNvPr>
          <p:cNvSpPr txBox="1">
            <a:spLocks/>
          </p:cNvSpPr>
          <p:nvPr/>
        </p:nvSpPr>
        <p:spPr>
          <a:xfrm>
            <a:off x="477788" y="3158552"/>
            <a:ext cx="6480720" cy="120655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b="1" dirty="0"/>
              <a:t>Aim:</a:t>
            </a:r>
            <a:r>
              <a:rPr lang="en-US" dirty="0"/>
              <a:t> </a:t>
            </a:r>
            <a:r>
              <a:rPr lang="en-US" dirty="0" err="1"/>
              <a:t>Analysing</a:t>
            </a:r>
            <a:r>
              <a:rPr lang="en-US" dirty="0"/>
              <a:t> substituent parts or objects once they are divided into objects to extract information.</a:t>
            </a:r>
          </a:p>
        </p:txBody>
      </p:sp>
      <p:sp>
        <p:nvSpPr>
          <p:cNvPr id="14" name="Content Placeholder 2">
            <a:extLst>
              <a:ext uri="{FF2B5EF4-FFF2-40B4-BE49-F238E27FC236}">
                <a16:creationId xmlns:a16="http://schemas.microsoft.com/office/drawing/2014/main" xmlns="" id="{282EF097-7114-4A5A-981F-26D958813CD6}"/>
              </a:ext>
            </a:extLst>
          </p:cNvPr>
          <p:cNvSpPr txBox="1">
            <a:spLocks/>
          </p:cNvSpPr>
          <p:nvPr/>
        </p:nvSpPr>
        <p:spPr>
          <a:xfrm>
            <a:off x="477788" y="4454696"/>
            <a:ext cx="6480720" cy="10625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b="1" dirty="0"/>
              <a:t>Conclusion:</a:t>
            </a:r>
            <a:r>
              <a:rPr lang="en-US" dirty="0"/>
              <a:t> Information extracted are useful for high level machine vision applications.</a:t>
            </a:r>
            <a:endParaRPr lang="en-US" b="1" dirty="0"/>
          </a:p>
        </p:txBody>
      </p:sp>
    </p:spTree>
    <p:extLst>
      <p:ext uri="{BB962C8B-B14F-4D97-AF65-F5344CB8AC3E}">
        <p14:creationId xmlns:p14="http://schemas.microsoft.com/office/powerpoint/2010/main" xmlns="" val="30986161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76" y="2564904"/>
            <a:ext cx="4104456" cy="2160240"/>
          </a:xfrm>
        </p:spPr>
        <p:txBody>
          <a:bodyPr>
            <a:normAutofit/>
          </a:bodyPr>
          <a:lstStyle/>
          <a:p>
            <a:pPr algn="r"/>
            <a:r>
              <a:rPr lang="en-US" sz="4500" b="1" dirty="0"/>
              <a:t>Level </a:t>
            </a:r>
            <a:br>
              <a:rPr lang="en-US" sz="4500" b="1" dirty="0"/>
            </a:br>
            <a:r>
              <a:rPr lang="en-US" sz="4500" b="1" dirty="0"/>
              <a:t>of Segmentation</a:t>
            </a:r>
          </a:p>
        </p:txBody>
      </p:sp>
      <p:sp>
        <p:nvSpPr>
          <p:cNvPr id="4" name="Content Placeholder 3"/>
          <p:cNvSpPr>
            <a:spLocks noGrp="1"/>
          </p:cNvSpPr>
          <p:nvPr>
            <p:ph sz="half" idx="1"/>
          </p:nvPr>
        </p:nvSpPr>
        <p:spPr>
          <a:xfrm>
            <a:off x="-1" y="774271"/>
            <a:ext cx="12188825" cy="518592"/>
          </a:xfrm>
        </p:spPr>
        <p:txBody>
          <a:bodyPr>
            <a:normAutofit fontScale="85000" lnSpcReduction="20000"/>
          </a:bodyPr>
          <a:lstStyle/>
          <a:p>
            <a:pPr algn="ctr">
              <a:buFont typeface="Wingdings" panose="05000000000000000000" pitchFamily="2" charset="2"/>
              <a:buChar char="v"/>
            </a:pPr>
            <a:r>
              <a:rPr lang="en-US" b="1" dirty="0"/>
              <a:t>Till what extent the image should be segmented</a:t>
            </a:r>
            <a:r>
              <a:rPr lang="en-US" sz="4300" b="1" dirty="0"/>
              <a:t>?</a:t>
            </a:r>
            <a:endParaRPr lang="en-US" b="1" dirty="0"/>
          </a:p>
        </p:txBody>
      </p:sp>
      <p:pic>
        <p:nvPicPr>
          <p:cNvPr id="1026" name="Picture 2" descr="Image result for image segmentation">
            <a:extLst>
              <a:ext uri="{FF2B5EF4-FFF2-40B4-BE49-F238E27FC236}">
                <a16:creationId xmlns:a16="http://schemas.microsoft.com/office/drawing/2014/main" xmlns="" id="{0A6AAE4E-B9A9-476C-9BFA-8549FC7041B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150196" y="1436779"/>
            <a:ext cx="7748978" cy="516598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15408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randombar(horizontal)">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8726" y="188640"/>
            <a:ext cx="10971372" cy="706760"/>
          </a:xfrm>
        </p:spPr>
        <p:txBody>
          <a:bodyPr>
            <a:normAutofit/>
          </a:bodyPr>
          <a:lstStyle/>
          <a:p>
            <a:pPr algn="r"/>
            <a:r>
              <a:rPr lang="en-US" sz="4000" b="1" dirty="0"/>
              <a:t>An Example</a:t>
            </a:r>
          </a:p>
        </p:txBody>
      </p:sp>
      <p:sp>
        <p:nvSpPr>
          <p:cNvPr id="9" name="Title 5">
            <a:extLst>
              <a:ext uri="{FF2B5EF4-FFF2-40B4-BE49-F238E27FC236}">
                <a16:creationId xmlns:a16="http://schemas.microsoft.com/office/drawing/2014/main" xmlns="" id="{67FEFF28-F8F4-4B9A-90C8-E05F296D394C}"/>
              </a:ext>
            </a:extLst>
          </p:cNvPr>
          <p:cNvSpPr txBox="1">
            <a:spLocks/>
          </p:cNvSpPr>
          <p:nvPr/>
        </p:nvSpPr>
        <p:spPr>
          <a:xfrm>
            <a:off x="621804" y="764704"/>
            <a:ext cx="10971372" cy="504056"/>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pPr algn="r"/>
            <a:r>
              <a:rPr lang="en-US" sz="2800" dirty="0"/>
              <a:t>Detecting the Movement of  a Vehicle</a:t>
            </a:r>
          </a:p>
        </p:txBody>
      </p:sp>
      <p:sp>
        <p:nvSpPr>
          <p:cNvPr id="11" name="Title 5">
            <a:extLst>
              <a:ext uri="{FF2B5EF4-FFF2-40B4-BE49-F238E27FC236}">
                <a16:creationId xmlns:a16="http://schemas.microsoft.com/office/drawing/2014/main" xmlns="" id="{EBDB1DA0-CB69-402A-8F28-FAFDC6C5B89D}"/>
              </a:ext>
            </a:extLst>
          </p:cNvPr>
          <p:cNvSpPr txBox="1">
            <a:spLocks/>
          </p:cNvSpPr>
          <p:nvPr/>
        </p:nvSpPr>
        <p:spPr>
          <a:xfrm>
            <a:off x="621804" y="1124744"/>
            <a:ext cx="10971372" cy="504056"/>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pPr algn="r"/>
            <a:r>
              <a:rPr lang="en-US" sz="2400" dirty="0"/>
              <a:t>To detect movement pattern of different vehicles on Road </a:t>
            </a:r>
            <a:r>
              <a:rPr lang="en-US" sz="2400" b="1" dirty="0"/>
              <a:t>:Aim</a:t>
            </a:r>
          </a:p>
        </p:txBody>
      </p:sp>
      <p:pic>
        <p:nvPicPr>
          <p:cNvPr id="3" name="Picture 2">
            <a:extLst>
              <a:ext uri="{FF2B5EF4-FFF2-40B4-BE49-F238E27FC236}">
                <a16:creationId xmlns:a16="http://schemas.microsoft.com/office/drawing/2014/main" xmlns="" id="{04CF56E7-0333-457A-A69A-4C891FE0AB1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77788" y="1652954"/>
            <a:ext cx="8739123" cy="4915757"/>
          </a:xfrm>
          <a:prstGeom prst="rect">
            <a:avLst/>
          </a:prstGeom>
        </p:spPr>
      </p:pic>
      <p:sp>
        <p:nvSpPr>
          <p:cNvPr id="12" name="Oval 11">
            <a:extLst>
              <a:ext uri="{FF2B5EF4-FFF2-40B4-BE49-F238E27FC236}">
                <a16:creationId xmlns:a16="http://schemas.microsoft.com/office/drawing/2014/main" xmlns="" id="{CCC9D70C-0D8D-4AE3-BB54-4EDEADFA4A66}"/>
              </a:ext>
            </a:extLst>
          </p:cNvPr>
          <p:cNvSpPr/>
          <p:nvPr/>
        </p:nvSpPr>
        <p:spPr>
          <a:xfrm>
            <a:off x="477788" y="1988840"/>
            <a:ext cx="8739123" cy="2088232"/>
          </a:xfrm>
          <a:prstGeom prst="ellipse">
            <a:avLst/>
          </a:prstGeom>
          <a:noFill/>
          <a:ln w="57150">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xmlns="" id="{99028203-567E-4659-8188-462B204F2F80}"/>
              </a:ext>
            </a:extLst>
          </p:cNvPr>
          <p:cNvSpPr/>
          <p:nvPr/>
        </p:nvSpPr>
        <p:spPr>
          <a:xfrm>
            <a:off x="543256" y="4213856"/>
            <a:ext cx="8608185" cy="1872208"/>
          </a:xfrm>
          <a:prstGeom prst="rect">
            <a:avLst/>
          </a:prstGeom>
          <a:noFill/>
          <a:ln w="57150">
            <a:solidFill>
              <a:srgbClr val="FFFF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xmlns="" id="{119338B8-4BE5-43D6-A8C2-7B199B32EF2E}"/>
              </a:ext>
            </a:extLst>
          </p:cNvPr>
          <p:cNvSpPr/>
          <p:nvPr/>
        </p:nvSpPr>
        <p:spPr>
          <a:xfrm>
            <a:off x="4510236" y="5308067"/>
            <a:ext cx="720080" cy="468370"/>
          </a:xfrm>
          <a:prstGeom prst="rect">
            <a:avLst/>
          </a:prstGeom>
          <a:noFill/>
          <a:ln w="38100">
            <a:solidFill>
              <a:srgbClr val="00B05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xmlns="" id="{30953D87-063D-468F-BC6F-8DB98ED76114}"/>
              </a:ext>
            </a:extLst>
          </p:cNvPr>
          <p:cNvSpPr txBox="1"/>
          <p:nvPr/>
        </p:nvSpPr>
        <p:spPr>
          <a:xfrm>
            <a:off x="9478788" y="3907795"/>
            <a:ext cx="2232249" cy="338554"/>
          </a:xfrm>
          <a:prstGeom prst="rect">
            <a:avLst/>
          </a:prstGeom>
          <a:noFill/>
          <a:ln w="38100">
            <a:solidFill>
              <a:schemeClr val="tx1"/>
            </a:solidFill>
          </a:ln>
        </p:spPr>
        <p:txBody>
          <a:bodyPr wrap="square" rtlCol="0" anchor="ctr" anchorCtr="1">
            <a:spAutoFit/>
          </a:bodyPr>
          <a:lstStyle/>
          <a:p>
            <a:r>
              <a:rPr lang="en-US" sz="1600" dirty="0"/>
              <a:t>We segment this road</a:t>
            </a:r>
            <a:endParaRPr lang="en-IN" sz="1600" dirty="0"/>
          </a:p>
        </p:txBody>
      </p:sp>
      <p:cxnSp>
        <p:nvCxnSpPr>
          <p:cNvPr id="17" name="Straight Arrow Connector 16">
            <a:extLst>
              <a:ext uri="{FF2B5EF4-FFF2-40B4-BE49-F238E27FC236}">
                <a16:creationId xmlns:a16="http://schemas.microsoft.com/office/drawing/2014/main" xmlns="" id="{F5CE6028-BCBE-4FA6-9D25-2C3FB5DE1E1E}"/>
              </a:ext>
            </a:extLst>
          </p:cNvPr>
          <p:cNvCxnSpPr>
            <a:cxnSpLocks/>
          </p:cNvCxnSpPr>
          <p:nvPr/>
        </p:nvCxnSpPr>
        <p:spPr>
          <a:xfrm flipH="1">
            <a:off x="9216910" y="4262649"/>
            <a:ext cx="1125974" cy="606511"/>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275C8E21-AAE0-4984-A4E3-66B4CD96E651}"/>
              </a:ext>
            </a:extLst>
          </p:cNvPr>
          <p:cNvSpPr txBox="1"/>
          <p:nvPr/>
        </p:nvSpPr>
        <p:spPr>
          <a:xfrm>
            <a:off x="9480026" y="5029762"/>
            <a:ext cx="2375026" cy="338554"/>
          </a:xfrm>
          <a:prstGeom prst="rect">
            <a:avLst/>
          </a:prstGeom>
          <a:noFill/>
          <a:ln w="38100">
            <a:solidFill>
              <a:schemeClr val="tx1"/>
            </a:solidFill>
          </a:ln>
        </p:spPr>
        <p:txBody>
          <a:bodyPr wrap="square" rtlCol="0" anchor="ctr" anchorCtr="1">
            <a:spAutoFit/>
          </a:bodyPr>
          <a:lstStyle/>
          <a:p>
            <a:r>
              <a:rPr lang="en-US" sz="1600" dirty="0"/>
              <a:t>Then we segment vehicle</a:t>
            </a:r>
            <a:endParaRPr lang="en-IN" sz="1600" dirty="0"/>
          </a:p>
        </p:txBody>
      </p:sp>
      <p:cxnSp>
        <p:nvCxnSpPr>
          <p:cNvPr id="24" name="Straight Arrow Connector 23">
            <a:extLst>
              <a:ext uri="{FF2B5EF4-FFF2-40B4-BE49-F238E27FC236}">
                <a16:creationId xmlns:a16="http://schemas.microsoft.com/office/drawing/2014/main" xmlns="" id="{A35E45E3-D0A9-4F5B-BA4E-799406B4ADF7}"/>
              </a:ext>
            </a:extLst>
          </p:cNvPr>
          <p:cNvCxnSpPr>
            <a:stCxn id="18" idx="1"/>
          </p:cNvCxnSpPr>
          <p:nvPr/>
        </p:nvCxnSpPr>
        <p:spPr>
          <a:xfrm flipH="1">
            <a:off x="5302324" y="5199039"/>
            <a:ext cx="4177702" cy="3432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E0DA10DF-026F-4581-AA82-500BA6CB9C6C}"/>
              </a:ext>
            </a:extLst>
          </p:cNvPr>
          <p:cNvSpPr txBox="1"/>
          <p:nvPr/>
        </p:nvSpPr>
        <p:spPr>
          <a:xfrm>
            <a:off x="9474795" y="1975229"/>
            <a:ext cx="2232249" cy="830997"/>
          </a:xfrm>
          <a:prstGeom prst="rect">
            <a:avLst/>
          </a:prstGeom>
          <a:noFill/>
          <a:ln w="38100">
            <a:solidFill>
              <a:schemeClr val="tx1"/>
            </a:solidFill>
          </a:ln>
        </p:spPr>
        <p:txBody>
          <a:bodyPr wrap="square" rtlCol="0" anchor="ctr" anchorCtr="1">
            <a:spAutoFit/>
          </a:bodyPr>
          <a:lstStyle/>
          <a:p>
            <a:pPr algn="ctr"/>
            <a:r>
              <a:rPr lang="en-US" sz="1600" dirty="0"/>
              <a:t>No need of Segmenting this part</a:t>
            </a:r>
          </a:p>
          <a:p>
            <a:pPr algn="ctr"/>
            <a:r>
              <a:rPr lang="en-US" sz="1600" dirty="0"/>
              <a:t>(Area of No interest)</a:t>
            </a:r>
            <a:endParaRPr lang="en-IN" sz="1600" dirty="0"/>
          </a:p>
        </p:txBody>
      </p:sp>
      <p:cxnSp>
        <p:nvCxnSpPr>
          <p:cNvPr id="28" name="Straight Arrow Connector 27">
            <a:extLst>
              <a:ext uri="{FF2B5EF4-FFF2-40B4-BE49-F238E27FC236}">
                <a16:creationId xmlns:a16="http://schemas.microsoft.com/office/drawing/2014/main" xmlns="" id="{6707EB1F-9E88-4B76-8697-EFEFD0F73141}"/>
              </a:ext>
            </a:extLst>
          </p:cNvPr>
          <p:cNvCxnSpPr>
            <a:stCxn id="26" idx="1"/>
          </p:cNvCxnSpPr>
          <p:nvPr/>
        </p:nvCxnSpPr>
        <p:spPr>
          <a:xfrm flipH="1">
            <a:off x="8830717" y="2390728"/>
            <a:ext cx="644078" cy="17417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0454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500"/>
                                        <p:tgtEl>
                                          <p:spTgt spid="18"/>
                                        </p:tgtEl>
                                      </p:cBhvr>
                                    </p:animEffect>
                                  </p:childTnLst>
                                </p:cTn>
                              </p:par>
                              <p:par>
                                <p:cTn id="41" presetID="22" presetClass="entr" presetSubtype="4"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down)">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wipe(down)">
                                      <p:cBhvr>
                                        <p:cTn id="53" dur="500"/>
                                        <p:tgtEl>
                                          <p:spTgt spid="26"/>
                                        </p:tgtEl>
                                      </p:cBhvr>
                                    </p:animEffect>
                                  </p:childTnLst>
                                </p:cTn>
                              </p:par>
                              <p:par>
                                <p:cTn id="54" presetID="22" presetClass="entr" presetSubtype="4"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down)">
                                      <p:cBhvr>
                                        <p:cTn id="5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animBg="1"/>
      <p:bldP spid="13" grpId="0" animBg="1"/>
      <p:bldP spid="14" grpId="0" animBg="1"/>
      <p:bldP spid="15" grpId="0" animBg="1"/>
      <p:bldP spid="18"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6501" y="116632"/>
            <a:ext cx="4694312" cy="1008112"/>
          </a:xfrm>
        </p:spPr>
        <p:txBody>
          <a:bodyPr>
            <a:normAutofit fontScale="90000"/>
          </a:bodyPr>
          <a:lstStyle/>
          <a:p>
            <a:pPr algn="r"/>
            <a:r>
              <a:rPr lang="en-US" sz="2800" dirty="0"/>
              <a:t>Different Approaches to</a:t>
            </a:r>
            <a:r>
              <a:rPr lang="en-US" sz="2800" b="1" dirty="0"/>
              <a:t> </a:t>
            </a:r>
            <a:r>
              <a:rPr lang="en-US" sz="4000" b="1" dirty="0"/>
              <a:t>Image Segmentation</a:t>
            </a:r>
            <a:endParaRPr lang="en-US" sz="2800" b="1" dirty="0"/>
          </a:p>
        </p:txBody>
      </p:sp>
      <p:sp>
        <p:nvSpPr>
          <p:cNvPr id="6" name="Title 1">
            <a:extLst>
              <a:ext uri="{FF2B5EF4-FFF2-40B4-BE49-F238E27FC236}">
                <a16:creationId xmlns:a16="http://schemas.microsoft.com/office/drawing/2014/main" xmlns="" id="{8818E52E-C1F0-42A6-9F99-477ED1D1F5C7}"/>
              </a:ext>
            </a:extLst>
          </p:cNvPr>
          <p:cNvSpPr txBox="1">
            <a:spLocks/>
          </p:cNvSpPr>
          <p:nvPr/>
        </p:nvSpPr>
        <p:spPr>
          <a:xfrm>
            <a:off x="7966620" y="1340768"/>
            <a:ext cx="3312368" cy="438944"/>
          </a:xfrm>
          <a:prstGeom prst="rect">
            <a:avLst/>
          </a:prstGeom>
        </p:spPr>
        <p:txBody>
          <a:bodyPr vert="horz" lIns="91440" tIns="45720" rIns="91440" bIns="45720" rtlCol="0" anchor="b">
            <a:normAutofit fontScale="92500"/>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pPr algn="r"/>
            <a:r>
              <a:rPr lang="en-US" sz="2800" b="1" dirty="0"/>
              <a:t>Discontinuity based</a:t>
            </a:r>
          </a:p>
        </p:txBody>
      </p:sp>
      <p:cxnSp>
        <p:nvCxnSpPr>
          <p:cNvPr id="8" name="Straight Connector 7">
            <a:extLst>
              <a:ext uri="{FF2B5EF4-FFF2-40B4-BE49-F238E27FC236}">
                <a16:creationId xmlns:a16="http://schemas.microsoft.com/office/drawing/2014/main" xmlns="" id="{E8FBD5E4-5DD3-49E0-B249-3AE0AB46FACD}"/>
              </a:ext>
            </a:extLst>
          </p:cNvPr>
          <p:cNvCxnSpPr>
            <a:cxnSpLocks/>
          </p:cNvCxnSpPr>
          <p:nvPr/>
        </p:nvCxnSpPr>
        <p:spPr>
          <a:xfrm flipH="1">
            <a:off x="0" y="1196752"/>
            <a:ext cx="1218882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2A20924-D9B5-4121-B54A-BB9598E84BC2}"/>
              </a:ext>
            </a:extLst>
          </p:cNvPr>
          <p:cNvCxnSpPr>
            <a:stCxn id="2" idx="3"/>
          </p:cNvCxnSpPr>
          <p:nvPr/>
        </p:nvCxnSpPr>
        <p:spPr>
          <a:xfrm>
            <a:off x="11580813" y="620688"/>
            <a:ext cx="27423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A8E3079F-851B-4885-98D3-0256F83AEAD0}"/>
              </a:ext>
            </a:extLst>
          </p:cNvPr>
          <p:cNvCxnSpPr>
            <a:cxnSpLocks/>
          </p:cNvCxnSpPr>
          <p:nvPr/>
        </p:nvCxnSpPr>
        <p:spPr>
          <a:xfrm>
            <a:off x="11855052" y="620688"/>
            <a:ext cx="0" cy="136815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1F9BE0D6-64A4-4E01-A810-8B73E34F5180}"/>
              </a:ext>
            </a:extLst>
          </p:cNvPr>
          <p:cNvCxnSpPr>
            <a:cxnSpLocks/>
            <a:endCxn id="6" idx="3"/>
          </p:cNvCxnSpPr>
          <p:nvPr/>
        </p:nvCxnSpPr>
        <p:spPr>
          <a:xfrm flipH="1">
            <a:off x="11278988" y="1560240"/>
            <a:ext cx="57606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xmlns="" id="{E61EB838-E22A-4AD0-A011-E09E8301A1D1}"/>
              </a:ext>
            </a:extLst>
          </p:cNvPr>
          <p:cNvSpPr txBox="1">
            <a:spLocks/>
          </p:cNvSpPr>
          <p:nvPr/>
        </p:nvSpPr>
        <p:spPr>
          <a:xfrm>
            <a:off x="7966620" y="1765920"/>
            <a:ext cx="3312368" cy="438944"/>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pPr algn="r"/>
            <a:r>
              <a:rPr lang="en-US" sz="2600" b="1" dirty="0"/>
              <a:t>Similarity based</a:t>
            </a:r>
          </a:p>
        </p:txBody>
      </p:sp>
      <p:cxnSp>
        <p:nvCxnSpPr>
          <p:cNvPr id="18" name="Straight Arrow Connector 17">
            <a:extLst>
              <a:ext uri="{FF2B5EF4-FFF2-40B4-BE49-F238E27FC236}">
                <a16:creationId xmlns:a16="http://schemas.microsoft.com/office/drawing/2014/main" xmlns="" id="{9797BA6C-77E7-4372-91DB-F5DF6F56C50C}"/>
              </a:ext>
            </a:extLst>
          </p:cNvPr>
          <p:cNvCxnSpPr/>
          <p:nvPr/>
        </p:nvCxnSpPr>
        <p:spPr>
          <a:xfrm flipH="1">
            <a:off x="11278988" y="1988840"/>
            <a:ext cx="57606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71FD719A-C5B1-4B6D-A810-8792055C5839}"/>
              </a:ext>
            </a:extLst>
          </p:cNvPr>
          <p:cNvSpPr txBox="1"/>
          <p:nvPr/>
        </p:nvSpPr>
        <p:spPr>
          <a:xfrm>
            <a:off x="549796" y="2780928"/>
            <a:ext cx="5040560" cy="369332"/>
          </a:xfrm>
          <a:prstGeom prst="rect">
            <a:avLst/>
          </a:prstGeom>
          <a:noFill/>
          <a:ln>
            <a:solidFill>
              <a:schemeClr val="bg2"/>
            </a:solidFill>
          </a:ln>
        </p:spPr>
        <p:txBody>
          <a:bodyPr wrap="square" rtlCol="0" anchor="ctr" anchorCtr="1">
            <a:spAutoFit/>
          </a:bodyPr>
          <a:lstStyle/>
          <a:p>
            <a:endParaRPr lang="en-US" dirty="0"/>
          </a:p>
        </p:txBody>
      </p:sp>
      <p:sp>
        <p:nvSpPr>
          <p:cNvPr id="23" name="TextBox 22">
            <a:extLst>
              <a:ext uri="{FF2B5EF4-FFF2-40B4-BE49-F238E27FC236}">
                <a16:creationId xmlns:a16="http://schemas.microsoft.com/office/drawing/2014/main" xmlns="" id="{CC97E146-2B34-43CD-9DE4-A1186EF3EBB2}"/>
              </a:ext>
            </a:extLst>
          </p:cNvPr>
          <p:cNvSpPr txBox="1"/>
          <p:nvPr/>
        </p:nvSpPr>
        <p:spPr>
          <a:xfrm>
            <a:off x="549796" y="2103292"/>
            <a:ext cx="3024336" cy="492443"/>
          </a:xfrm>
          <a:prstGeom prst="rect">
            <a:avLst/>
          </a:prstGeom>
          <a:noFill/>
          <a:ln>
            <a:solidFill>
              <a:schemeClr val="bg2"/>
            </a:solidFill>
          </a:ln>
        </p:spPr>
        <p:txBody>
          <a:bodyPr wrap="square" rtlCol="0" anchor="ctr" anchorCtr="1">
            <a:spAutoFit/>
          </a:bodyPr>
          <a:lstStyle/>
          <a:p>
            <a:r>
              <a:rPr lang="en-US" sz="2600" b="1" dirty="0"/>
              <a:t>Discontinuity Based</a:t>
            </a:r>
          </a:p>
        </p:txBody>
      </p:sp>
      <p:sp>
        <p:nvSpPr>
          <p:cNvPr id="26" name="TextBox 25">
            <a:extLst>
              <a:ext uri="{FF2B5EF4-FFF2-40B4-BE49-F238E27FC236}">
                <a16:creationId xmlns:a16="http://schemas.microsoft.com/office/drawing/2014/main" xmlns="" id="{8A1CC92B-3CBD-4BA3-8198-E0AA69DECE33}"/>
              </a:ext>
            </a:extLst>
          </p:cNvPr>
          <p:cNvSpPr txBox="1"/>
          <p:nvPr/>
        </p:nvSpPr>
        <p:spPr>
          <a:xfrm>
            <a:off x="549796" y="2773586"/>
            <a:ext cx="4824536" cy="1631216"/>
          </a:xfrm>
          <a:prstGeom prst="rect">
            <a:avLst/>
          </a:prstGeom>
          <a:noFill/>
          <a:ln>
            <a:solidFill>
              <a:schemeClr val="bg2"/>
            </a:solidFill>
          </a:ln>
        </p:spPr>
        <p:txBody>
          <a:bodyPr wrap="square" rtlCol="0" anchor="ctr" anchorCtr="1">
            <a:spAutoFit/>
          </a:bodyPr>
          <a:lstStyle/>
          <a:p>
            <a:r>
              <a:rPr lang="en-US" sz="2000" dirty="0"/>
              <a:t>The partition or subdivision of an image is carried out on some abrupt changes in gray or intensity level. Here we are mainly interested in say isolated points or identification of lines and edges.</a:t>
            </a:r>
            <a:endParaRPr lang="en-US" sz="2400" dirty="0"/>
          </a:p>
        </p:txBody>
      </p:sp>
      <p:sp>
        <p:nvSpPr>
          <p:cNvPr id="27" name="TextBox 26">
            <a:extLst>
              <a:ext uri="{FF2B5EF4-FFF2-40B4-BE49-F238E27FC236}">
                <a16:creationId xmlns:a16="http://schemas.microsoft.com/office/drawing/2014/main" xmlns="" id="{D855994F-F3C4-49FA-8FC3-611C598B0E46}"/>
              </a:ext>
            </a:extLst>
          </p:cNvPr>
          <p:cNvSpPr txBox="1"/>
          <p:nvPr/>
        </p:nvSpPr>
        <p:spPr>
          <a:xfrm>
            <a:off x="6096980" y="3912359"/>
            <a:ext cx="3024336" cy="492443"/>
          </a:xfrm>
          <a:prstGeom prst="rect">
            <a:avLst/>
          </a:prstGeom>
          <a:noFill/>
          <a:ln>
            <a:solidFill>
              <a:schemeClr val="bg2"/>
            </a:solidFill>
          </a:ln>
        </p:spPr>
        <p:txBody>
          <a:bodyPr wrap="square" rtlCol="0" anchor="ctr" anchorCtr="1">
            <a:spAutoFit/>
          </a:bodyPr>
          <a:lstStyle/>
          <a:p>
            <a:r>
              <a:rPr lang="en-US" sz="2600" b="1" dirty="0"/>
              <a:t>Similarity Based</a:t>
            </a:r>
          </a:p>
        </p:txBody>
      </p:sp>
      <p:sp>
        <p:nvSpPr>
          <p:cNvPr id="28" name="TextBox 27">
            <a:extLst>
              <a:ext uri="{FF2B5EF4-FFF2-40B4-BE49-F238E27FC236}">
                <a16:creationId xmlns:a16="http://schemas.microsoft.com/office/drawing/2014/main" xmlns="" id="{F162EB5C-4136-4549-8996-5267515E8339}"/>
              </a:ext>
            </a:extLst>
          </p:cNvPr>
          <p:cNvSpPr txBox="1"/>
          <p:nvPr/>
        </p:nvSpPr>
        <p:spPr>
          <a:xfrm>
            <a:off x="6238428" y="4636041"/>
            <a:ext cx="4824536" cy="1323439"/>
          </a:xfrm>
          <a:prstGeom prst="rect">
            <a:avLst/>
          </a:prstGeom>
          <a:noFill/>
          <a:ln>
            <a:solidFill>
              <a:schemeClr val="bg2"/>
            </a:solidFill>
          </a:ln>
        </p:spPr>
        <p:txBody>
          <a:bodyPr wrap="square" rtlCol="0" anchor="ctr" anchorCtr="1">
            <a:spAutoFit/>
          </a:bodyPr>
          <a:lstStyle/>
          <a:p>
            <a:r>
              <a:rPr lang="en-US" sz="2000" dirty="0"/>
              <a:t>Here we try to group those pixels in image which are similar in some sense. The simplest approach under this technique is Thresholding.</a:t>
            </a:r>
            <a:endParaRPr lang="en-US" sz="2400" dirty="0"/>
          </a:p>
        </p:txBody>
      </p:sp>
    </p:spTree>
    <p:extLst>
      <p:ext uri="{BB962C8B-B14F-4D97-AF65-F5344CB8AC3E}">
        <p14:creationId xmlns:p14="http://schemas.microsoft.com/office/powerpoint/2010/main" xmlns="" val="34156765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4532" y="345976"/>
            <a:ext cx="4909622" cy="418728"/>
          </a:xfrm>
        </p:spPr>
        <p:txBody>
          <a:bodyPr>
            <a:normAutofit fontScale="90000"/>
          </a:bodyPr>
          <a:lstStyle/>
          <a:p>
            <a:r>
              <a:rPr lang="en-US" sz="2800" b="1" dirty="0"/>
              <a:t>Discontinuity Based Techniques</a:t>
            </a:r>
          </a:p>
        </p:txBody>
      </p:sp>
      <p:cxnSp>
        <p:nvCxnSpPr>
          <p:cNvPr id="7" name="Straight Connector 6">
            <a:extLst>
              <a:ext uri="{FF2B5EF4-FFF2-40B4-BE49-F238E27FC236}">
                <a16:creationId xmlns:a16="http://schemas.microsoft.com/office/drawing/2014/main" xmlns="" id="{AFB9C3EB-247B-4FAE-8EA3-732271D02D2A}"/>
              </a:ext>
            </a:extLst>
          </p:cNvPr>
          <p:cNvCxnSpPr>
            <a:cxnSpLocks/>
          </p:cNvCxnSpPr>
          <p:nvPr/>
        </p:nvCxnSpPr>
        <p:spPr>
          <a:xfrm flipH="1">
            <a:off x="0" y="908720"/>
            <a:ext cx="121888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12AC1B2A-7BD8-4785-86A3-1892C12B1F5C}"/>
              </a:ext>
            </a:extLst>
          </p:cNvPr>
          <p:cNvSpPr txBox="1"/>
          <p:nvPr/>
        </p:nvSpPr>
        <p:spPr>
          <a:xfrm>
            <a:off x="333772" y="1126481"/>
            <a:ext cx="11665296" cy="646331"/>
          </a:xfrm>
          <a:prstGeom prst="rect">
            <a:avLst/>
          </a:prstGeom>
          <a:noFill/>
          <a:ln>
            <a:solidFill>
              <a:schemeClr val="bg2"/>
            </a:solidFill>
          </a:ln>
        </p:spPr>
        <p:txBody>
          <a:bodyPr wrap="square" rtlCol="0" anchor="ctr" anchorCtr="1">
            <a:spAutoFit/>
          </a:bodyPr>
          <a:lstStyle/>
          <a:p>
            <a:r>
              <a:rPr lang="en-US" dirty="0"/>
              <a:t>It is done by using characteristics of variations of intensity values when there is variation of intensity while transition from brighter to darker region or vice versa.</a:t>
            </a:r>
            <a:endParaRPr lang="en-IN" dirty="0"/>
          </a:p>
        </p:txBody>
      </p:sp>
      <p:sp>
        <p:nvSpPr>
          <p:cNvPr id="10" name="TextBox 9">
            <a:extLst>
              <a:ext uri="{FF2B5EF4-FFF2-40B4-BE49-F238E27FC236}">
                <a16:creationId xmlns:a16="http://schemas.microsoft.com/office/drawing/2014/main" xmlns="" id="{70EE9FD6-1C35-4292-9325-33C8247C8385}"/>
              </a:ext>
            </a:extLst>
          </p:cNvPr>
          <p:cNvSpPr txBox="1"/>
          <p:nvPr/>
        </p:nvSpPr>
        <p:spPr>
          <a:xfrm>
            <a:off x="333772" y="1911315"/>
            <a:ext cx="5688632" cy="369332"/>
          </a:xfrm>
          <a:prstGeom prst="rect">
            <a:avLst/>
          </a:prstGeom>
          <a:noFill/>
          <a:ln>
            <a:solidFill>
              <a:schemeClr val="bg2"/>
            </a:solidFill>
          </a:ln>
        </p:spPr>
        <p:txBody>
          <a:bodyPr wrap="square" rtlCol="0" anchor="ctr" anchorCtr="1">
            <a:spAutoFit/>
          </a:bodyPr>
          <a:lstStyle/>
          <a:p>
            <a:r>
              <a:rPr lang="en-US" b="1" dirty="0"/>
              <a:t>Aim : </a:t>
            </a:r>
            <a:r>
              <a:rPr lang="en-US" dirty="0"/>
              <a:t>To detect isolated Points, Lines or Edges using mask</a:t>
            </a:r>
            <a:endParaRPr lang="en-IN" b="1" dirty="0"/>
          </a:p>
        </p:txBody>
      </p:sp>
      <mc:AlternateContent xmlns:mc="http://schemas.openxmlformats.org/markup-compatibility/2006">
        <mc:Choice xmlns:a14="http://schemas.microsoft.com/office/drawing/2010/main" xmlns="" Requires="a14">
          <p:sp>
            <p:nvSpPr>
              <p:cNvPr id="11" name="TextBox 10">
                <a:extLst>
                  <a:ext uri="{FF2B5EF4-FFF2-40B4-BE49-F238E27FC236}">
                    <a16:creationId xmlns:a16="http://schemas.microsoft.com/office/drawing/2014/main" id="{72E89655-012F-4EE6-B046-4E337BFB335E}"/>
                  </a:ext>
                </a:extLst>
              </p:cNvPr>
              <p:cNvSpPr txBox="1"/>
              <p:nvPr/>
            </p:nvSpPr>
            <p:spPr>
              <a:xfrm>
                <a:off x="2192712" y="2564904"/>
                <a:ext cx="3613669" cy="369332"/>
              </a:xfrm>
              <a:prstGeom prst="rect">
                <a:avLst/>
              </a:prstGeom>
              <a:noFill/>
              <a:ln w="19050">
                <a:solidFill>
                  <a:schemeClr val="tx1"/>
                </a:solidFill>
              </a:ln>
            </p:spPr>
            <p:txBody>
              <a:bodyPr wrap="square" lIns="0" tIns="0" rIns="0" bIns="0" rtlCol="0" anchor="ctr" anchorCtr="1">
                <a:spAutoFit/>
              </a:bodyPr>
              <a:lstStyle/>
              <a:p>
                <a:r>
                  <a:rPr lang="pt-BR" sz="2400" dirty="0"/>
                  <a:t>R</a:t>
                </a:r>
                <a14:m>
                  <m:oMath xmlns:m="http://schemas.openxmlformats.org/officeDocument/2006/math">
                    <m:r>
                      <a:rPr lang="pt-BR"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1</m:t>
                        </m:r>
                      </m:sup>
                      <m:e>
                        <m:nary>
                          <m:naryPr>
                            <m:chr m:val="∑"/>
                            <m:ctrlPr>
                              <a:rPr lang="pt-BR"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pt-BR"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1</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𝑖𝑗</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𝑗</m:t>
                                </m:r>
                              </m:e>
                            </m:d>
                          </m:e>
                        </m:nary>
                      </m:e>
                    </m:nary>
                  </m:oMath>
                </a14:m>
                <a:endParaRPr lang="en-IN" dirty="0"/>
              </a:p>
            </p:txBody>
          </p:sp>
        </mc:Choice>
        <mc:Fallback>
          <p:sp>
            <p:nvSpPr>
              <p:cNvPr id="11" name="TextBox 10">
                <a:extLst>
                  <a:ext uri="{FF2B5EF4-FFF2-40B4-BE49-F238E27FC236}">
                    <a16:creationId xmlns:a16="http://schemas.microsoft.com/office/drawing/2014/main" xmlns="" id="{72E89655-012F-4EE6-B046-4E337BFB335E}"/>
                  </a:ext>
                </a:extLst>
              </p:cNvPr>
              <p:cNvSpPr txBox="1">
                <a:spLocks noRot="1" noChangeAspect="1" noMove="1" noResize="1" noEditPoints="1" noAdjustHandles="1" noChangeArrowheads="1" noChangeShapeType="1" noTextEdit="1"/>
              </p:cNvSpPr>
              <p:nvPr/>
            </p:nvSpPr>
            <p:spPr>
              <a:xfrm>
                <a:off x="2192712" y="2564904"/>
                <a:ext cx="3613669" cy="369332"/>
              </a:xfrm>
              <a:prstGeom prst="rect">
                <a:avLst/>
              </a:prstGeom>
              <a:blipFill>
                <a:blip r:embed="rId2"/>
                <a:stretch>
                  <a:fillRect l="-1345" t="-107937" b="-182540"/>
                </a:stretch>
              </a:blipFill>
              <a:ln w="19050">
                <a:solidFill>
                  <a:schemeClr val="tx1"/>
                </a:solidFill>
              </a:ln>
            </p:spPr>
            <p:txBody>
              <a:bodyPr/>
              <a:lstStyle/>
              <a:p>
                <a:r>
                  <a:rPr lang="en-IN">
                    <a:noFill/>
                  </a:rPr>
                  <a:t> </a:t>
                </a:r>
              </a:p>
            </p:txBody>
          </p:sp>
        </mc:Fallback>
      </mc:AlternateContent>
      <p:pic>
        <p:nvPicPr>
          <p:cNvPr id="13" name="Picture 12">
            <a:extLst>
              <a:ext uri="{FF2B5EF4-FFF2-40B4-BE49-F238E27FC236}">
                <a16:creationId xmlns:a16="http://schemas.microsoft.com/office/drawing/2014/main" xmlns="" id="{11F87138-E914-49DF-99CD-27EB951BC152}"/>
              </a:ext>
            </a:extLst>
          </p:cNvPr>
          <p:cNvPicPr>
            <a:picLocks noChangeAspect="1"/>
          </p:cNvPicPr>
          <p:nvPr/>
        </p:nvPicPr>
        <p:blipFill>
          <a:blip r:embed="rId3"/>
          <a:stretch>
            <a:fillRect/>
          </a:stretch>
        </p:blipFill>
        <p:spPr>
          <a:xfrm>
            <a:off x="6094412" y="1772812"/>
            <a:ext cx="1881199" cy="1872212"/>
          </a:xfrm>
          <a:prstGeom prst="rect">
            <a:avLst/>
          </a:prstGeom>
        </p:spPr>
      </p:pic>
      <p:sp>
        <p:nvSpPr>
          <p:cNvPr id="14" name="TextBox 13">
            <a:extLst>
              <a:ext uri="{FF2B5EF4-FFF2-40B4-BE49-F238E27FC236}">
                <a16:creationId xmlns:a16="http://schemas.microsoft.com/office/drawing/2014/main" xmlns="" id="{72113673-DC6B-48DB-96F6-63BDDBC0BDF3}"/>
              </a:ext>
            </a:extLst>
          </p:cNvPr>
          <p:cNvSpPr txBox="1"/>
          <p:nvPr/>
        </p:nvSpPr>
        <p:spPr>
          <a:xfrm>
            <a:off x="333772" y="3713256"/>
            <a:ext cx="9505056" cy="369332"/>
          </a:xfrm>
          <a:prstGeom prst="rect">
            <a:avLst/>
          </a:prstGeom>
          <a:noFill/>
          <a:ln>
            <a:solidFill>
              <a:schemeClr val="bg2"/>
            </a:solidFill>
          </a:ln>
        </p:spPr>
        <p:txBody>
          <a:bodyPr wrap="square" rtlCol="0" anchor="ctr" anchorCtr="1">
            <a:spAutoFit/>
          </a:bodyPr>
          <a:lstStyle/>
          <a:p>
            <a:r>
              <a:rPr lang="en-US" dirty="0"/>
              <a:t>For </a:t>
            </a:r>
            <a:r>
              <a:rPr lang="en-US" dirty="0" err="1"/>
              <a:t>eg</a:t>
            </a:r>
            <a:r>
              <a:rPr lang="en-US" dirty="0"/>
              <a:t>-  If all mask coefficient is equal to 1 then this technique will be used for image smoothening.</a:t>
            </a:r>
            <a:endParaRPr lang="en-IN" dirty="0"/>
          </a:p>
        </p:txBody>
      </p:sp>
      <p:sp>
        <p:nvSpPr>
          <p:cNvPr id="15" name="TextBox 14">
            <a:extLst>
              <a:ext uri="{FF2B5EF4-FFF2-40B4-BE49-F238E27FC236}">
                <a16:creationId xmlns:a16="http://schemas.microsoft.com/office/drawing/2014/main" xmlns="" id="{7150358D-08A7-421F-B230-F89E1831E040}"/>
              </a:ext>
            </a:extLst>
          </p:cNvPr>
          <p:cNvSpPr txBox="1"/>
          <p:nvPr/>
        </p:nvSpPr>
        <p:spPr>
          <a:xfrm>
            <a:off x="333771" y="4798893"/>
            <a:ext cx="9145017" cy="646331"/>
          </a:xfrm>
          <a:prstGeom prst="rect">
            <a:avLst/>
          </a:prstGeom>
          <a:noFill/>
          <a:ln>
            <a:solidFill>
              <a:schemeClr val="bg2"/>
            </a:solidFill>
          </a:ln>
        </p:spPr>
        <p:txBody>
          <a:bodyPr wrap="square" rtlCol="0" anchor="ctr" anchorCtr="1">
            <a:spAutoFit/>
          </a:bodyPr>
          <a:lstStyle/>
          <a:p>
            <a:pPr algn="ctr"/>
            <a:r>
              <a:rPr lang="en-US" dirty="0"/>
              <a:t>A point is detected at location (x,y) in an image where mask is centered if corresponding value</a:t>
            </a:r>
          </a:p>
          <a:p>
            <a:pPr algn="ctr"/>
            <a:r>
              <a:rPr lang="en-US" dirty="0"/>
              <a:t> |R| &gt; T (non-negative threshold value)</a:t>
            </a:r>
            <a:endParaRPr lang="en-IN" dirty="0"/>
          </a:p>
        </p:txBody>
      </p:sp>
    </p:spTree>
    <p:extLst>
      <p:ext uri="{BB962C8B-B14F-4D97-AF65-F5344CB8AC3E}">
        <p14:creationId xmlns:p14="http://schemas.microsoft.com/office/powerpoint/2010/main" xmlns="" val="39971178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4532" y="345976"/>
            <a:ext cx="4909622" cy="418728"/>
          </a:xfrm>
        </p:spPr>
        <p:txBody>
          <a:bodyPr>
            <a:normAutofit fontScale="90000"/>
          </a:bodyPr>
          <a:lstStyle/>
          <a:p>
            <a:r>
              <a:rPr lang="en-US" sz="2800" b="1" dirty="0"/>
              <a:t>Discontinuity Based Techniques</a:t>
            </a:r>
          </a:p>
        </p:txBody>
      </p:sp>
      <p:cxnSp>
        <p:nvCxnSpPr>
          <p:cNvPr id="7" name="Straight Connector 6">
            <a:extLst>
              <a:ext uri="{FF2B5EF4-FFF2-40B4-BE49-F238E27FC236}">
                <a16:creationId xmlns:a16="http://schemas.microsoft.com/office/drawing/2014/main" xmlns="" id="{AFB9C3EB-247B-4FAE-8EA3-732271D02D2A}"/>
              </a:ext>
            </a:extLst>
          </p:cNvPr>
          <p:cNvCxnSpPr>
            <a:cxnSpLocks/>
          </p:cNvCxnSpPr>
          <p:nvPr/>
        </p:nvCxnSpPr>
        <p:spPr>
          <a:xfrm flipH="1">
            <a:off x="0" y="908720"/>
            <a:ext cx="12188826"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xmlns="" Requires="a14">
          <p:sp>
            <p:nvSpPr>
              <p:cNvPr id="11" name="TextBox 10">
                <a:extLst>
                  <a:ext uri="{FF2B5EF4-FFF2-40B4-BE49-F238E27FC236}">
                    <a16:creationId xmlns:a16="http://schemas.microsoft.com/office/drawing/2014/main" id="{72E89655-012F-4EE6-B046-4E337BFB335E}"/>
                  </a:ext>
                </a:extLst>
              </p:cNvPr>
              <p:cNvSpPr txBox="1"/>
              <p:nvPr/>
            </p:nvSpPr>
            <p:spPr>
              <a:xfrm>
                <a:off x="8038628" y="4293096"/>
                <a:ext cx="3613669" cy="369332"/>
              </a:xfrm>
              <a:prstGeom prst="rect">
                <a:avLst/>
              </a:prstGeom>
              <a:noFill/>
              <a:ln w="19050">
                <a:solidFill>
                  <a:schemeClr val="tx1"/>
                </a:solidFill>
              </a:ln>
            </p:spPr>
            <p:txBody>
              <a:bodyPr wrap="square" lIns="0" tIns="0" rIns="0" bIns="0" rtlCol="0" anchor="ctr" anchorCtr="1">
                <a:spAutoFit/>
              </a:bodyPr>
              <a:lstStyle/>
              <a:p>
                <a:r>
                  <a:rPr lang="pt-BR" sz="2400" dirty="0"/>
                  <a:t>R</a:t>
                </a:r>
                <a14:m>
                  <m:oMath xmlns:m="http://schemas.openxmlformats.org/officeDocument/2006/math">
                    <m:r>
                      <a:rPr lang="pt-BR"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1</m:t>
                        </m:r>
                      </m:sup>
                      <m:e>
                        <m:nary>
                          <m:naryPr>
                            <m:chr m:val="∑"/>
                            <m:ctrlPr>
                              <a:rPr lang="pt-BR"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pt-BR"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1</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𝑖𝑗</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𝑗</m:t>
                                </m:r>
                              </m:e>
                            </m:d>
                          </m:e>
                        </m:nary>
                      </m:e>
                    </m:nary>
                  </m:oMath>
                </a14:m>
                <a:endParaRPr lang="en-IN" dirty="0"/>
              </a:p>
            </p:txBody>
          </p:sp>
        </mc:Choice>
        <mc:Fallback>
          <p:sp>
            <p:nvSpPr>
              <p:cNvPr id="11" name="TextBox 10">
                <a:extLst>
                  <a:ext uri="{FF2B5EF4-FFF2-40B4-BE49-F238E27FC236}">
                    <a16:creationId xmlns:a16="http://schemas.microsoft.com/office/drawing/2014/main" xmlns="" id="{72E89655-012F-4EE6-B046-4E337BFB335E}"/>
                  </a:ext>
                </a:extLst>
              </p:cNvPr>
              <p:cNvSpPr txBox="1">
                <a:spLocks noRot="1" noChangeAspect="1" noMove="1" noResize="1" noEditPoints="1" noAdjustHandles="1" noChangeArrowheads="1" noChangeShapeType="1" noTextEdit="1"/>
              </p:cNvSpPr>
              <p:nvPr/>
            </p:nvSpPr>
            <p:spPr>
              <a:xfrm>
                <a:off x="8038628" y="4293096"/>
                <a:ext cx="3613669" cy="369332"/>
              </a:xfrm>
              <a:prstGeom prst="rect">
                <a:avLst/>
              </a:prstGeom>
              <a:blipFill>
                <a:blip r:embed="rId2"/>
                <a:stretch>
                  <a:fillRect l="-1345" t="-106250" b="-178125"/>
                </a:stretch>
              </a:blipFill>
              <a:ln w="19050">
                <a:solidFill>
                  <a:schemeClr val="tx1"/>
                </a:solidFill>
              </a:ln>
            </p:spPr>
            <p:txBody>
              <a:bodyPr/>
              <a:lstStyle/>
              <a:p>
                <a:r>
                  <a:rPr lang="en-IN">
                    <a:noFill/>
                  </a:rPr>
                  <a:t> </a:t>
                </a:r>
              </a:p>
            </p:txBody>
          </p:sp>
        </mc:Fallback>
      </mc:AlternateContent>
      <p:sp>
        <p:nvSpPr>
          <p:cNvPr id="3" name="TextBox 2">
            <a:extLst>
              <a:ext uri="{FF2B5EF4-FFF2-40B4-BE49-F238E27FC236}">
                <a16:creationId xmlns:a16="http://schemas.microsoft.com/office/drawing/2014/main" xmlns="" id="{FA4ADBE4-8650-4FC9-8878-19A2D8F1AB1F}"/>
              </a:ext>
            </a:extLst>
          </p:cNvPr>
          <p:cNvSpPr txBox="1"/>
          <p:nvPr/>
        </p:nvSpPr>
        <p:spPr>
          <a:xfrm>
            <a:off x="261764" y="1412776"/>
            <a:ext cx="8208912" cy="646331"/>
          </a:xfrm>
          <a:prstGeom prst="rect">
            <a:avLst/>
          </a:prstGeom>
          <a:noFill/>
          <a:ln>
            <a:solidFill>
              <a:schemeClr val="bg2"/>
            </a:solidFill>
          </a:ln>
        </p:spPr>
        <p:txBody>
          <a:bodyPr wrap="square" rtlCol="0" anchor="ctr" anchorCtr="1">
            <a:spAutoFit/>
          </a:bodyPr>
          <a:lstStyle/>
          <a:p>
            <a:r>
              <a:rPr lang="en-US" dirty="0"/>
              <a:t>For Line detection we apply all the four masks, namely Horizontal, Vertical, line inclined at 45 degrees and line inclined at -45 degrees .</a:t>
            </a:r>
            <a:endParaRPr lang="en-IN" dirty="0"/>
          </a:p>
        </p:txBody>
      </p:sp>
      <p:pic>
        <p:nvPicPr>
          <p:cNvPr id="4" name="Picture 3">
            <a:extLst>
              <a:ext uri="{FF2B5EF4-FFF2-40B4-BE49-F238E27FC236}">
                <a16:creationId xmlns:a16="http://schemas.microsoft.com/office/drawing/2014/main" xmlns="" id="{526807CC-03BC-4DC5-A500-7B3CECD67AD9}"/>
              </a:ext>
            </a:extLst>
          </p:cNvPr>
          <p:cNvPicPr>
            <a:picLocks noChangeAspect="1"/>
          </p:cNvPicPr>
          <p:nvPr/>
        </p:nvPicPr>
        <p:blipFill>
          <a:blip r:embed="rId3"/>
          <a:stretch>
            <a:fillRect/>
          </a:stretch>
        </p:blipFill>
        <p:spPr>
          <a:xfrm>
            <a:off x="8550694" y="1626727"/>
            <a:ext cx="2890837" cy="2495550"/>
          </a:xfrm>
          <a:prstGeom prst="rect">
            <a:avLst/>
          </a:prstGeom>
        </p:spPr>
      </p:pic>
      <p:sp>
        <p:nvSpPr>
          <p:cNvPr id="12" name="TextBox 11">
            <a:extLst>
              <a:ext uri="{FF2B5EF4-FFF2-40B4-BE49-F238E27FC236}">
                <a16:creationId xmlns:a16="http://schemas.microsoft.com/office/drawing/2014/main" xmlns="" id="{23DA1F72-CF51-424C-B210-E65BCFDB0ACD}"/>
              </a:ext>
            </a:extLst>
          </p:cNvPr>
          <p:cNvSpPr txBox="1"/>
          <p:nvPr/>
        </p:nvSpPr>
        <p:spPr>
          <a:xfrm>
            <a:off x="549796" y="2594287"/>
            <a:ext cx="7920880" cy="1200329"/>
          </a:xfrm>
          <a:prstGeom prst="rect">
            <a:avLst/>
          </a:prstGeom>
          <a:noFill/>
          <a:ln>
            <a:solidFill>
              <a:schemeClr val="bg2"/>
            </a:solidFill>
          </a:ln>
        </p:spPr>
        <p:txBody>
          <a:bodyPr wrap="square" rtlCol="0" anchor="ctr" anchorCtr="1">
            <a:spAutoFit/>
          </a:bodyPr>
          <a:lstStyle/>
          <a:p>
            <a:r>
              <a:rPr lang="en-US" dirty="0"/>
              <a:t>The points which are detected using horizontal line detection by mask will contain all points in horizontal direction.</a:t>
            </a:r>
          </a:p>
          <a:p>
            <a:r>
              <a:rPr lang="en-US" dirty="0"/>
              <a:t>Similarly the same scenario applies for vertical, and other two detections respectively.</a:t>
            </a:r>
            <a:endParaRPr lang="en-IN" dirty="0"/>
          </a:p>
        </p:txBody>
      </p:sp>
      <p:sp>
        <p:nvSpPr>
          <p:cNvPr id="16" name="TextBox 15">
            <a:extLst>
              <a:ext uri="{FF2B5EF4-FFF2-40B4-BE49-F238E27FC236}">
                <a16:creationId xmlns:a16="http://schemas.microsoft.com/office/drawing/2014/main" xmlns="" id="{B074071C-10C2-4890-9E4E-61CCE4A461E4}"/>
              </a:ext>
            </a:extLst>
          </p:cNvPr>
          <p:cNvSpPr txBox="1"/>
          <p:nvPr/>
        </p:nvSpPr>
        <p:spPr>
          <a:xfrm>
            <a:off x="549796" y="4662428"/>
            <a:ext cx="7920880" cy="933589"/>
          </a:xfrm>
          <a:prstGeom prst="rect">
            <a:avLst/>
          </a:prstGeom>
          <a:noFill/>
          <a:ln>
            <a:solidFill>
              <a:schemeClr val="bg2"/>
            </a:solidFill>
          </a:ln>
        </p:spPr>
        <p:txBody>
          <a:bodyPr wrap="square" rtlCol="0" anchor="ctr" anchorCtr="1">
            <a:spAutoFit/>
          </a:bodyPr>
          <a:lstStyle/>
          <a:p>
            <a:r>
              <a:rPr lang="en-US" dirty="0"/>
              <a:t>Now there is condition which follows that while using masks over entire image, say </a:t>
            </a:r>
            <a:r>
              <a:rPr lang="en-US" dirty="0" err="1"/>
              <a:t>i</a:t>
            </a:r>
            <a:r>
              <a:rPr lang="en-US" sz="2000" baseline="-25000" dirty="0" err="1"/>
              <a:t>th</a:t>
            </a:r>
            <a:r>
              <a:rPr lang="en-US" dirty="0"/>
              <a:t> mask or </a:t>
            </a:r>
            <a:r>
              <a:rPr lang="en-US" dirty="0" err="1"/>
              <a:t>j</a:t>
            </a:r>
            <a:r>
              <a:rPr lang="en-US" sz="2000" baseline="-25000" dirty="0" err="1"/>
              <a:t>th</a:t>
            </a:r>
            <a:r>
              <a:rPr lang="en-US" dirty="0"/>
              <a:t> mask and if |R</a:t>
            </a:r>
            <a:r>
              <a:rPr lang="en-US" sz="2800" baseline="-25000" dirty="0"/>
              <a:t>i</a:t>
            </a:r>
            <a:r>
              <a:rPr lang="en-US" dirty="0"/>
              <a:t>|&gt;|</a:t>
            </a:r>
            <a:r>
              <a:rPr lang="en-US" dirty="0" err="1"/>
              <a:t>R</a:t>
            </a:r>
            <a:r>
              <a:rPr lang="en-US" sz="2400" baseline="-25000" dirty="0" err="1"/>
              <a:t>j</a:t>
            </a:r>
            <a:r>
              <a:rPr lang="en-US" dirty="0"/>
              <a:t>| for all </a:t>
            </a:r>
            <a:r>
              <a:rPr lang="en-US" dirty="0" err="1"/>
              <a:t>i≠j</a:t>
            </a:r>
            <a:endParaRPr lang="en-US" dirty="0"/>
          </a:p>
          <a:p>
            <a:r>
              <a:rPr lang="en-US" dirty="0"/>
              <a:t>Then points detected is more likely to be contained on line in direction of mask </a:t>
            </a:r>
            <a:r>
              <a:rPr lang="en-US" dirty="0" err="1"/>
              <a:t>i</a:t>
            </a:r>
            <a:r>
              <a:rPr lang="en-US" dirty="0"/>
              <a:t>.</a:t>
            </a:r>
            <a:endParaRPr lang="en-IN" dirty="0"/>
          </a:p>
        </p:txBody>
      </p:sp>
      <p:sp>
        <p:nvSpPr>
          <p:cNvPr id="5" name="TextBox 4">
            <a:extLst>
              <a:ext uri="{FF2B5EF4-FFF2-40B4-BE49-F238E27FC236}">
                <a16:creationId xmlns:a16="http://schemas.microsoft.com/office/drawing/2014/main" xmlns="" id="{989A7F28-02EE-469A-8AF0-B77FF1716829}"/>
              </a:ext>
            </a:extLst>
          </p:cNvPr>
          <p:cNvSpPr txBox="1"/>
          <p:nvPr/>
        </p:nvSpPr>
        <p:spPr>
          <a:xfrm>
            <a:off x="9190756" y="999131"/>
            <a:ext cx="2664296" cy="461665"/>
          </a:xfrm>
          <a:prstGeom prst="rect">
            <a:avLst/>
          </a:prstGeom>
          <a:noFill/>
          <a:ln>
            <a:solidFill>
              <a:schemeClr val="bg2"/>
            </a:solidFill>
          </a:ln>
        </p:spPr>
        <p:txBody>
          <a:bodyPr wrap="square" rtlCol="0" anchor="ctr" anchorCtr="1">
            <a:spAutoFit/>
          </a:bodyPr>
          <a:lstStyle/>
          <a:p>
            <a:pPr algn="r"/>
            <a:r>
              <a:rPr lang="en-US" sz="2400" b="1" u="sng" dirty="0"/>
              <a:t>Line Detection</a:t>
            </a:r>
            <a:endParaRPr lang="en-IN" sz="2400" b="1" u="sng" dirty="0"/>
          </a:p>
        </p:txBody>
      </p:sp>
    </p:spTree>
    <p:extLst>
      <p:ext uri="{BB962C8B-B14F-4D97-AF65-F5344CB8AC3E}">
        <p14:creationId xmlns:p14="http://schemas.microsoft.com/office/powerpoint/2010/main" xmlns="" val="9983006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xmlns=""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sales presentation on product or service</Template>
  <TotalTime>1718</TotalTime>
  <Words>1103</Words>
  <Application>Microsoft Office PowerPoint</Application>
  <PresentationFormat>Custom</PresentationFormat>
  <Paragraphs>137</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Sales presentation on product or service</vt:lpstr>
      <vt:lpstr>Image Segmentation</vt:lpstr>
      <vt:lpstr>What is Image Processing?</vt:lpstr>
      <vt:lpstr>Image Analysis</vt:lpstr>
      <vt:lpstr>Image Segmentation</vt:lpstr>
      <vt:lpstr>Level  of Segmentation</vt:lpstr>
      <vt:lpstr>An Example</vt:lpstr>
      <vt:lpstr>Different Approaches to Image Segmentation</vt:lpstr>
      <vt:lpstr>Discontinuity Based Techniques</vt:lpstr>
      <vt:lpstr>Discontinuity Based Techniques</vt:lpstr>
      <vt:lpstr>Discontinuity Based Techniques</vt:lpstr>
      <vt:lpstr>Discontinuity Based Techniques</vt:lpstr>
      <vt:lpstr>Discontinuity Based Techniques</vt:lpstr>
      <vt:lpstr>Similarity Based Segmentation</vt:lpstr>
      <vt:lpstr>Similarity Based Segmentation</vt:lpstr>
      <vt:lpstr>Similarity Based Segmentation</vt:lpstr>
      <vt:lpstr>Slide 16</vt:lpstr>
      <vt:lpstr>Slide 17</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dc:title>
  <dc:creator>Vishal Vishwakarma</dc:creator>
  <cp:lastModifiedBy>Windows User</cp:lastModifiedBy>
  <cp:revision>21</cp:revision>
  <dcterms:created xsi:type="dcterms:W3CDTF">2018-05-26T09:06:22Z</dcterms:created>
  <dcterms:modified xsi:type="dcterms:W3CDTF">2018-05-27T13:46:35Z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