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5/26/2018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5/26/2018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609600"/>
            <a:ext cx="4118247" cy="4621823"/>
          </a:xfrm>
        </p:spPr>
        <p:txBody>
          <a:bodyPr/>
          <a:lstStyle/>
          <a:p>
            <a:r>
              <a:rPr lang="en-US" b="1" dirty="0"/>
              <a:t>Image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691336"/>
            <a:ext cx="3962400" cy="762000"/>
          </a:xfrm>
        </p:spPr>
        <p:txBody>
          <a:bodyPr>
            <a:normAutofit fontScale="62500" lnSpcReduction="20000"/>
          </a:bodyPr>
          <a:lstStyle/>
          <a:p>
            <a:r>
              <a:rPr lang="en-US" sz="2100" dirty="0"/>
              <a:t>Presentation by:-</a:t>
            </a:r>
          </a:p>
          <a:p>
            <a:endParaRPr lang="en-US" sz="2100" dirty="0"/>
          </a:p>
          <a:p>
            <a:r>
              <a:rPr lang="en-US" dirty="0"/>
              <a:t>Vishal Kumar Vishwakarma</a:t>
            </a:r>
          </a:p>
          <a:p>
            <a:r>
              <a:rPr lang="en-US" dirty="0"/>
              <a:t>Ravi Kumar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What is Image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424036" y="685801"/>
            <a:ext cx="10287000" cy="1375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Image processing</a:t>
            </a:r>
            <a:r>
              <a:rPr lang="en-US" dirty="0"/>
              <a:t> is a method to perform some operations on an </a:t>
            </a:r>
            <a:r>
              <a:rPr lang="en-US" b="1" dirty="0"/>
              <a:t>image</a:t>
            </a:r>
            <a:r>
              <a:rPr lang="en-US" dirty="0"/>
              <a:t>, in order to get an enhanced </a:t>
            </a:r>
            <a:r>
              <a:rPr lang="en-US" b="1" dirty="0"/>
              <a:t>image</a:t>
            </a:r>
            <a:r>
              <a:rPr lang="en-US" dirty="0"/>
              <a:t> or to extract some useful information from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B3C0FA-1A3A-4C82-A020-3300A085A612}"/>
              </a:ext>
            </a:extLst>
          </p:cNvPr>
          <p:cNvSpPr txBox="1">
            <a:spLocks/>
          </p:cNvSpPr>
          <p:nvPr/>
        </p:nvSpPr>
        <p:spPr>
          <a:xfrm>
            <a:off x="1446212" y="2486001"/>
            <a:ext cx="10287000" cy="9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aims at improving the quality of the image as far as visualization is concerned.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869C58-CC10-479E-A36A-97639B27A119}"/>
              </a:ext>
            </a:extLst>
          </p:cNvPr>
          <p:cNvSpPr txBox="1">
            <a:spLocks/>
          </p:cNvSpPr>
          <p:nvPr/>
        </p:nvSpPr>
        <p:spPr>
          <a:xfrm>
            <a:off x="1413892" y="3638129"/>
            <a:ext cx="10287000" cy="9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our input is original image and output is a processed image.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237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Image Segmentation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Different </a:t>
            </a:r>
            <a:r>
              <a:rPr lang="en-US" dirty="0" err="1"/>
              <a:t>Approches</a:t>
            </a:r>
            <a:r>
              <a:rPr lang="en-US" dirty="0"/>
              <a:t>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Discontinuity Based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Region Based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Different Edge Detection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Linking of Edge Points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Local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Global Processing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332656"/>
            <a:ext cx="10297144" cy="734144"/>
          </a:xfrm>
        </p:spPr>
        <p:txBody>
          <a:bodyPr>
            <a:normAutofit/>
          </a:bodyPr>
          <a:lstStyle/>
          <a:p>
            <a:r>
              <a:rPr lang="en-US" sz="4000" b="1" dirty="0"/>
              <a:t>Image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88" y="1862408"/>
            <a:ext cx="6480720" cy="918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process of subdividing an image into its constituent parts or objects in the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66BE2B-FEB4-40DB-AB72-63CB1D205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"/>
          <a:stretch/>
        </p:blipFill>
        <p:spPr>
          <a:xfrm>
            <a:off x="7111587" y="836712"/>
            <a:ext cx="4575423" cy="4765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5927DB-92CF-471C-97D2-418CBD46A50F}"/>
              </a:ext>
            </a:extLst>
          </p:cNvPr>
          <p:cNvSpPr txBox="1">
            <a:spLocks/>
          </p:cNvSpPr>
          <p:nvPr/>
        </p:nvSpPr>
        <p:spPr>
          <a:xfrm>
            <a:off x="477788" y="3158552"/>
            <a:ext cx="6480720" cy="1206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Aim:</a:t>
            </a:r>
            <a:r>
              <a:rPr lang="en-US" dirty="0"/>
              <a:t> </a:t>
            </a:r>
            <a:r>
              <a:rPr lang="en-US" dirty="0" err="1"/>
              <a:t>Analysing</a:t>
            </a:r>
            <a:r>
              <a:rPr lang="en-US" dirty="0"/>
              <a:t> substituent parts or objects once they are divided into objects to extract information.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2EF097-7114-4A5A-981F-26D958813CD6}"/>
              </a:ext>
            </a:extLst>
          </p:cNvPr>
          <p:cNvSpPr txBox="1">
            <a:spLocks/>
          </p:cNvSpPr>
          <p:nvPr/>
        </p:nvSpPr>
        <p:spPr>
          <a:xfrm>
            <a:off x="477788" y="4454696"/>
            <a:ext cx="6480720" cy="106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Conclusion:</a:t>
            </a:r>
            <a:r>
              <a:rPr lang="en-US" dirty="0"/>
              <a:t> Information extracted are useful for high level machine vision applications.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276" y="2564904"/>
            <a:ext cx="4104456" cy="2160240"/>
          </a:xfrm>
        </p:spPr>
        <p:txBody>
          <a:bodyPr>
            <a:normAutofit/>
          </a:bodyPr>
          <a:lstStyle/>
          <a:p>
            <a:pPr algn="r"/>
            <a:r>
              <a:rPr lang="en-US" sz="4500" b="1" dirty="0"/>
              <a:t>Level </a:t>
            </a:r>
            <a:br>
              <a:rPr lang="en-US" sz="4500" b="1" dirty="0"/>
            </a:br>
            <a:r>
              <a:rPr lang="en-US" sz="4500" b="1" dirty="0"/>
              <a:t>of Segmentation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-1" y="774271"/>
            <a:ext cx="12188825" cy="518592"/>
          </a:xfrm>
        </p:spPr>
        <p:txBody>
          <a:bodyPr>
            <a:normAutofit fontScale="85000" lnSpcReduction="20000"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b="1" dirty="0"/>
              <a:t>Till what extent the image should be segmented</a:t>
            </a:r>
            <a:r>
              <a:rPr lang="en-US" sz="4300" b="1" dirty="0"/>
              <a:t>?</a:t>
            </a:r>
            <a:endParaRPr lang="en-US" b="1" dirty="0"/>
          </a:p>
        </p:txBody>
      </p:sp>
      <p:pic>
        <p:nvPicPr>
          <p:cNvPr id="1026" name="Picture 2" descr="Image result for image segmentation">
            <a:extLst>
              <a:ext uri="{FF2B5EF4-FFF2-40B4-BE49-F238E27FC236}">
                <a16:creationId xmlns:a16="http://schemas.microsoft.com/office/drawing/2014/main" id="{0A6AAE4E-B9A9-476C-9BFA-8549FC70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1436779"/>
            <a:ext cx="7748978" cy="516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8726" y="188640"/>
            <a:ext cx="10971372" cy="70676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/>
              <a:t>An Example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67FEFF28-F8F4-4B9A-90C8-E05F296D394C}"/>
              </a:ext>
            </a:extLst>
          </p:cNvPr>
          <p:cNvSpPr txBox="1">
            <a:spLocks/>
          </p:cNvSpPr>
          <p:nvPr/>
        </p:nvSpPr>
        <p:spPr>
          <a:xfrm>
            <a:off x="621804" y="764704"/>
            <a:ext cx="1097137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Detecting the Movement of  a Vehicle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EBDB1DA0-CB69-402A-8F28-FAFDC6C5B89D}"/>
              </a:ext>
            </a:extLst>
          </p:cNvPr>
          <p:cNvSpPr txBox="1">
            <a:spLocks/>
          </p:cNvSpPr>
          <p:nvPr/>
        </p:nvSpPr>
        <p:spPr>
          <a:xfrm>
            <a:off x="621804" y="1124744"/>
            <a:ext cx="1097137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To detect movement pattern of different vehicles on Road </a:t>
            </a:r>
            <a:r>
              <a:rPr lang="en-US" sz="2400" b="1" dirty="0"/>
              <a:t>:Aim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F56E7-0333-457A-A69A-4C891FE0A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652954"/>
            <a:ext cx="8739123" cy="491575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CC9D70C-0D8D-4AE3-BB54-4EDEADFA4A66}"/>
              </a:ext>
            </a:extLst>
          </p:cNvPr>
          <p:cNvSpPr/>
          <p:nvPr/>
        </p:nvSpPr>
        <p:spPr>
          <a:xfrm>
            <a:off x="477788" y="1988840"/>
            <a:ext cx="8739123" cy="20882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028203-567E-4659-8188-462B204F2F80}"/>
              </a:ext>
            </a:extLst>
          </p:cNvPr>
          <p:cNvSpPr/>
          <p:nvPr/>
        </p:nvSpPr>
        <p:spPr>
          <a:xfrm>
            <a:off x="543256" y="4213856"/>
            <a:ext cx="8608185" cy="187220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338B8-4BE5-43D6-A8C2-7B199B32EF2E}"/>
              </a:ext>
            </a:extLst>
          </p:cNvPr>
          <p:cNvSpPr/>
          <p:nvPr/>
        </p:nvSpPr>
        <p:spPr>
          <a:xfrm>
            <a:off x="4510236" y="5308067"/>
            <a:ext cx="720080" cy="4683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53D87-063D-468F-BC6F-8DB98ED76114}"/>
              </a:ext>
            </a:extLst>
          </p:cNvPr>
          <p:cNvSpPr txBox="1"/>
          <p:nvPr/>
        </p:nvSpPr>
        <p:spPr>
          <a:xfrm>
            <a:off x="9478788" y="3907795"/>
            <a:ext cx="2232249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We segment this road</a:t>
            </a:r>
            <a:endParaRPr lang="en-IN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CE6028-BCBE-4FA6-9D25-2C3FB5DE1E1E}"/>
              </a:ext>
            </a:extLst>
          </p:cNvPr>
          <p:cNvCxnSpPr>
            <a:cxnSpLocks/>
          </p:cNvCxnSpPr>
          <p:nvPr/>
        </p:nvCxnSpPr>
        <p:spPr>
          <a:xfrm flipH="1">
            <a:off x="9216910" y="4262649"/>
            <a:ext cx="1125974" cy="60651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5C8E21-AAE0-4984-A4E3-66B4CD96E651}"/>
              </a:ext>
            </a:extLst>
          </p:cNvPr>
          <p:cNvSpPr txBox="1"/>
          <p:nvPr/>
        </p:nvSpPr>
        <p:spPr>
          <a:xfrm>
            <a:off x="9480026" y="5029762"/>
            <a:ext cx="237502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Then we segment vehicle</a:t>
            </a:r>
            <a:endParaRPr lang="en-IN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5E45E3-D0A9-4F5B-BA4E-799406B4ADF7}"/>
              </a:ext>
            </a:extLst>
          </p:cNvPr>
          <p:cNvCxnSpPr>
            <a:stCxn id="18" idx="1"/>
          </p:cNvCxnSpPr>
          <p:nvPr/>
        </p:nvCxnSpPr>
        <p:spPr>
          <a:xfrm flipH="1">
            <a:off x="5302324" y="5199039"/>
            <a:ext cx="4177702" cy="3432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A10DF-026F-4581-AA82-500BA6CB9C6C}"/>
              </a:ext>
            </a:extLst>
          </p:cNvPr>
          <p:cNvSpPr txBox="1"/>
          <p:nvPr/>
        </p:nvSpPr>
        <p:spPr>
          <a:xfrm>
            <a:off x="9474795" y="1975229"/>
            <a:ext cx="223224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/>
              <a:t>No need of Segmenting this part</a:t>
            </a:r>
          </a:p>
          <a:p>
            <a:pPr algn="ctr"/>
            <a:r>
              <a:rPr lang="en-US" sz="1600" dirty="0"/>
              <a:t>(Area of No interest)</a:t>
            </a:r>
            <a:endParaRPr lang="en-IN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07EB1F-9E88-4B76-8697-EFEFD0F73141}"/>
              </a:ext>
            </a:extLst>
          </p:cNvPr>
          <p:cNvCxnSpPr>
            <a:stCxn id="26" idx="1"/>
          </p:cNvCxnSpPr>
          <p:nvPr/>
        </p:nvCxnSpPr>
        <p:spPr>
          <a:xfrm flipH="1">
            <a:off x="8830717" y="2390728"/>
            <a:ext cx="644078" cy="1741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501" y="116632"/>
            <a:ext cx="4694312" cy="1008112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/>
              <a:t>Different Approaches to</a:t>
            </a:r>
            <a:r>
              <a:rPr lang="en-US" sz="2800" b="1" dirty="0"/>
              <a:t> </a:t>
            </a:r>
            <a:r>
              <a:rPr lang="en-US" sz="4000" b="1" dirty="0"/>
              <a:t>Image Segmentation</a:t>
            </a:r>
            <a:endParaRPr lang="en-US" sz="2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18E52E-C1F0-42A6-9F99-477ED1D1F5C7}"/>
              </a:ext>
            </a:extLst>
          </p:cNvPr>
          <p:cNvSpPr txBox="1">
            <a:spLocks/>
          </p:cNvSpPr>
          <p:nvPr/>
        </p:nvSpPr>
        <p:spPr>
          <a:xfrm>
            <a:off x="7966620" y="1340768"/>
            <a:ext cx="3312368" cy="438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/>
              <a:t>Discontinuity based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FBD5E4-5DD3-49E0-B249-3AE0AB46FACD}"/>
              </a:ext>
            </a:extLst>
          </p:cNvPr>
          <p:cNvCxnSpPr>
            <a:cxnSpLocks/>
          </p:cNvCxnSpPr>
          <p:nvPr/>
        </p:nvCxnSpPr>
        <p:spPr>
          <a:xfrm flipH="1">
            <a:off x="45740" y="1196752"/>
            <a:ext cx="121430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20924-D9B5-4121-B54A-BB9598E84BC2}"/>
              </a:ext>
            </a:extLst>
          </p:cNvPr>
          <p:cNvCxnSpPr>
            <a:stCxn id="2" idx="3"/>
          </p:cNvCxnSpPr>
          <p:nvPr/>
        </p:nvCxnSpPr>
        <p:spPr>
          <a:xfrm>
            <a:off x="11580813" y="620688"/>
            <a:ext cx="274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E3079F-851B-4885-98D3-0256F83AEAD0}"/>
              </a:ext>
            </a:extLst>
          </p:cNvPr>
          <p:cNvCxnSpPr>
            <a:cxnSpLocks/>
          </p:cNvCxnSpPr>
          <p:nvPr/>
        </p:nvCxnSpPr>
        <p:spPr>
          <a:xfrm>
            <a:off x="11855052" y="62068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9BE0D6-64A4-4E01-A810-8B73E34F518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1278988" y="1560240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61EB838-E22A-4AD0-A011-E09E8301A1D1}"/>
              </a:ext>
            </a:extLst>
          </p:cNvPr>
          <p:cNvSpPr txBox="1">
            <a:spLocks/>
          </p:cNvSpPr>
          <p:nvPr/>
        </p:nvSpPr>
        <p:spPr>
          <a:xfrm>
            <a:off x="7966620" y="1765920"/>
            <a:ext cx="3312368" cy="438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600" b="1" dirty="0"/>
              <a:t>Similarity based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7BA6C-77E7-4372-91DB-F5DF6F56C50C}"/>
              </a:ext>
            </a:extLst>
          </p:cNvPr>
          <p:cNvCxnSpPr/>
          <p:nvPr/>
        </p:nvCxnSpPr>
        <p:spPr>
          <a:xfrm flipH="1">
            <a:off x="11278988" y="1988840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FD719A-C5B1-4B6D-A810-8792055C5839}"/>
              </a:ext>
            </a:extLst>
          </p:cNvPr>
          <p:cNvSpPr txBox="1"/>
          <p:nvPr/>
        </p:nvSpPr>
        <p:spPr>
          <a:xfrm>
            <a:off x="549796" y="2780928"/>
            <a:ext cx="50405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97E146-2B34-43CD-9DE4-A1186EF3EBB2}"/>
              </a:ext>
            </a:extLst>
          </p:cNvPr>
          <p:cNvSpPr txBox="1"/>
          <p:nvPr/>
        </p:nvSpPr>
        <p:spPr>
          <a:xfrm>
            <a:off x="909836" y="2014682"/>
            <a:ext cx="280831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/>
              <a:t>Discontinuity Based</a:t>
            </a:r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103</TotalTime>
  <Words>181</Words>
  <Application>Microsoft Office PowerPoint</Application>
  <PresentationFormat>Custom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Corbel</vt:lpstr>
      <vt:lpstr>Wingdings</vt:lpstr>
      <vt:lpstr>Sales presentation on product or service</vt:lpstr>
      <vt:lpstr>Image Segmentation</vt:lpstr>
      <vt:lpstr>What is Image Processing?</vt:lpstr>
      <vt:lpstr>Image Analysis</vt:lpstr>
      <vt:lpstr>Image Segmentation</vt:lpstr>
      <vt:lpstr>Level  of Segmentation</vt:lpstr>
      <vt:lpstr>An Example</vt:lpstr>
      <vt:lpstr>Different Approaches to Image Segmentation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Vishal Vishwakarma</dc:creator>
  <cp:lastModifiedBy>Vishal Vishwakarma</cp:lastModifiedBy>
  <cp:revision>9</cp:revision>
  <dcterms:created xsi:type="dcterms:W3CDTF">2018-05-26T09:06:22Z</dcterms:created>
  <dcterms:modified xsi:type="dcterms:W3CDTF">2018-05-26T10:49:54Z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