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2"/>
    <p:sldId id="300" r:id="rId3"/>
    <p:sldId id="299" r:id="rId4"/>
    <p:sldId id="257" r:id="rId5"/>
    <p:sldId id="307" r:id="rId6"/>
    <p:sldId id="302" r:id="rId7"/>
    <p:sldId id="303" r:id="rId8"/>
    <p:sldId id="304" r:id="rId9"/>
    <p:sldId id="305" r:id="rId10"/>
    <p:sldId id="306"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35" r:id="rId24"/>
    <p:sldId id="322" r:id="rId25"/>
    <p:sldId id="323" r:id="rId26"/>
    <p:sldId id="324" r:id="rId27"/>
    <p:sldId id="325" r:id="rId28"/>
    <p:sldId id="326" r:id="rId29"/>
    <p:sldId id="327" r:id="rId30"/>
    <p:sldId id="328" r:id="rId31"/>
    <p:sldId id="336" r:id="rId32"/>
    <p:sldId id="330" r:id="rId33"/>
    <p:sldId id="331" r:id="rId34"/>
    <p:sldId id="332" r:id="rId35"/>
    <p:sldId id="354" r:id="rId36"/>
    <p:sldId id="355" r:id="rId37"/>
    <p:sldId id="333" r:id="rId38"/>
    <p:sldId id="337" r:id="rId39"/>
    <p:sldId id="259" r:id="rId40"/>
    <p:sldId id="350" r:id="rId41"/>
    <p:sldId id="349" r:id="rId42"/>
    <p:sldId id="351" r:id="rId43"/>
    <p:sldId id="352" r:id="rId44"/>
    <p:sldId id="353" r:id="rId45"/>
    <p:sldId id="338" r:id="rId46"/>
    <p:sldId id="339" r:id="rId47"/>
    <p:sldId id="340" r:id="rId48"/>
    <p:sldId id="343" r:id="rId49"/>
    <p:sldId id="342" r:id="rId50"/>
    <p:sldId id="344" r:id="rId51"/>
    <p:sldId id="346" r:id="rId52"/>
    <p:sldId id="347" r:id="rId53"/>
    <p:sldId id="356" r:id="rId54"/>
    <p:sldId id="358" r:id="rId55"/>
    <p:sldId id="357" r:id="rId56"/>
    <p:sldId id="359" r:id="rId57"/>
    <p:sldId id="361" r:id="rId58"/>
    <p:sldId id="362" r:id="rId59"/>
    <p:sldId id="360" r:id="rId60"/>
    <p:sldId id="363" r:id="rId61"/>
    <p:sldId id="364" r:id="rId62"/>
    <p:sldId id="365" r:id="rId63"/>
    <p:sldId id="366" r:id="rId64"/>
    <p:sldId id="380" r:id="rId65"/>
    <p:sldId id="381" r:id="rId66"/>
    <p:sldId id="378" r:id="rId67"/>
    <p:sldId id="367" r:id="rId68"/>
    <p:sldId id="368" r:id="rId69"/>
    <p:sldId id="376" r:id="rId70"/>
    <p:sldId id="369" r:id="rId71"/>
    <p:sldId id="370" r:id="rId72"/>
    <p:sldId id="377" r:id="rId73"/>
    <p:sldId id="371" r:id="rId74"/>
    <p:sldId id="372" r:id="rId75"/>
    <p:sldId id="373" r:id="rId76"/>
    <p:sldId id="375" r:id="rId77"/>
    <p:sldId id="374" r:id="rId78"/>
    <p:sldId id="334" r:id="rId79"/>
    <p:sldId id="382" r:id="rId80"/>
    <p:sldId id="295" r:id="rId8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6328C-BAF1-4D19-A648-A10FD7A7FD17}" type="datetimeFigureOut">
              <a:rPr lang="en-US" smtClean="0"/>
              <a:t>12/7/2022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CA1366-698E-41CC-B900-3C55E9FD3BA6}" type="slidenum">
              <a:rPr lang="en-US" smtClean="0"/>
              <a:t>‹#›</a:t>
            </a:fld>
            <a:endParaRPr lang="en-US"/>
          </a:p>
        </p:txBody>
      </p:sp>
    </p:spTree>
    <p:extLst>
      <p:ext uri="{BB962C8B-B14F-4D97-AF65-F5344CB8AC3E}">
        <p14:creationId xmlns:p14="http://schemas.microsoft.com/office/powerpoint/2010/main" val="329119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solidFill>
                  <a:srgbClr val="333333"/>
                </a:solidFill>
                <a:latin typeface="Georgia" panose="02040502050405020303" pitchFamily="18" charset="0"/>
              </a:rPr>
              <a:t>i.e. abstract the knowledge which comes as input data in</a:t>
            </a:r>
          </a:p>
          <a:p>
            <a:pPr algn="l"/>
            <a:r>
              <a:rPr lang="en-US" sz="1200" b="0" i="0" u="none" strike="noStrike" baseline="0" dirty="0">
                <a:solidFill>
                  <a:srgbClr val="333333"/>
                </a:solidFill>
                <a:latin typeface="Georgia" panose="02040502050405020303" pitchFamily="18" charset="0"/>
              </a:rPr>
              <a:t>the form of a model. (Training).</a:t>
            </a:r>
          </a:p>
          <a:p>
            <a:pPr algn="l"/>
            <a:r>
              <a:rPr lang="en-US" sz="1200" b="0" i="0" u="none" strike="noStrike" baseline="0" dirty="0">
                <a:solidFill>
                  <a:srgbClr val="333333"/>
                </a:solidFill>
                <a:latin typeface="Georgia" panose="02040502050405020303" pitchFamily="18" charset="0"/>
              </a:rPr>
              <a:t>The generalization part is to tune up the</a:t>
            </a:r>
          </a:p>
          <a:p>
            <a:pPr algn="l"/>
            <a:r>
              <a:rPr lang="en-US" sz="1200" b="0" i="0" u="none" strike="noStrike" baseline="0" dirty="0">
                <a:solidFill>
                  <a:srgbClr val="333333"/>
                </a:solidFill>
                <a:latin typeface="Georgia" panose="02040502050405020303" pitchFamily="18" charset="0"/>
              </a:rPr>
              <a:t>abstracted knowledge to a form which can be used to</a:t>
            </a:r>
          </a:p>
          <a:p>
            <a:pPr algn="l"/>
            <a:r>
              <a:rPr lang="en-IN" sz="1200" b="0" i="0" u="none" strike="noStrike" baseline="0" dirty="0">
                <a:solidFill>
                  <a:srgbClr val="333333"/>
                </a:solidFill>
                <a:latin typeface="Georgia" panose="02040502050405020303" pitchFamily="18" charset="0"/>
              </a:rPr>
              <a:t>take future decisions.</a:t>
            </a:r>
            <a:endParaRPr lang="en-US" sz="1200" b="0" i="0" u="none" strike="noStrike" baseline="0" dirty="0">
              <a:solidFill>
                <a:srgbClr val="333333"/>
              </a:solidFill>
              <a:latin typeface="Georgia" panose="02040502050405020303" pitchFamily="18" charset="0"/>
            </a:endParaRPr>
          </a:p>
          <a:p>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11</a:t>
            </a:fld>
            <a:endParaRPr lang="en-IN"/>
          </a:p>
        </p:txBody>
      </p:sp>
    </p:spTree>
    <p:extLst>
      <p:ext uri="{BB962C8B-B14F-4D97-AF65-F5344CB8AC3E}">
        <p14:creationId xmlns:p14="http://schemas.microsoft.com/office/powerpoint/2010/main" val="59617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49</a:t>
            </a:fld>
            <a:endParaRPr lang="en-US"/>
          </a:p>
        </p:txBody>
      </p:sp>
    </p:spTree>
    <p:extLst>
      <p:ext uri="{BB962C8B-B14F-4D97-AF65-F5344CB8AC3E}">
        <p14:creationId xmlns:p14="http://schemas.microsoft.com/office/powerpoint/2010/main" val="372376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50</a:t>
            </a:fld>
            <a:endParaRPr lang="en-US"/>
          </a:p>
        </p:txBody>
      </p:sp>
    </p:spTree>
    <p:extLst>
      <p:ext uri="{BB962C8B-B14F-4D97-AF65-F5344CB8AC3E}">
        <p14:creationId xmlns:p14="http://schemas.microsoft.com/office/powerpoint/2010/main" val="300461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51</a:t>
            </a:fld>
            <a:endParaRPr lang="en-US"/>
          </a:p>
        </p:txBody>
      </p:sp>
    </p:spTree>
    <p:extLst>
      <p:ext uri="{BB962C8B-B14F-4D97-AF65-F5344CB8AC3E}">
        <p14:creationId xmlns:p14="http://schemas.microsoft.com/office/powerpoint/2010/main" val="125213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52</a:t>
            </a:fld>
            <a:endParaRPr lang="en-US"/>
          </a:p>
        </p:txBody>
      </p:sp>
    </p:spTree>
    <p:extLst>
      <p:ext uri="{BB962C8B-B14F-4D97-AF65-F5344CB8AC3E}">
        <p14:creationId xmlns:p14="http://schemas.microsoft.com/office/powerpoint/2010/main" val="148916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54</a:t>
            </a:fld>
            <a:endParaRPr lang="en-US"/>
          </a:p>
        </p:txBody>
      </p:sp>
    </p:spTree>
    <p:extLst>
      <p:ext uri="{BB962C8B-B14F-4D97-AF65-F5344CB8AC3E}">
        <p14:creationId xmlns:p14="http://schemas.microsoft.com/office/powerpoint/2010/main" val="1091294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55</a:t>
            </a:fld>
            <a:endParaRPr lang="en-US"/>
          </a:p>
        </p:txBody>
      </p:sp>
    </p:spTree>
    <p:extLst>
      <p:ext uri="{BB962C8B-B14F-4D97-AF65-F5344CB8AC3E}">
        <p14:creationId xmlns:p14="http://schemas.microsoft.com/office/powerpoint/2010/main" val="2208207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56</a:t>
            </a:fld>
            <a:endParaRPr lang="en-US"/>
          </a:p>
        </p:txBody>
      </p:sp>
    </p:spTree>
    <p:extLst>
      <p:ext uri="{BB962C8B-B14F-4D97-AF65-F5344CB8AC3E}">
        <p14:creationId xmlns:p14="http://schemas.microsoft.com/office/powerpoint/2010/main" val="304674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57</a:t>
            </a:fld>
            <a:endParaRPr lang="en-US"/>
          </a:p>
        </p:txBody>
      </p:sp>
    </p:spTree>
    <p:extLst>
      <p:ext uri="{BB962C8B-B14F-4D97-AF65-F5344CB8AC3E}">
        <p14:creationId xmlns:p14="http://schemas.microsoft.com/office/powerpoint/2010/main" val="322826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smtClean="0">
                <a:solidFill>
                  <a:schemeClr val="tx1"/>
                </a:solidFill>
                <a:effectLst/>
                <a:latin typeface="+mn-lt"/>
                <a:ea typeface="+mn-ea"/>
                <a:cs typeface="+mn-cs"/>
              </a:rPr>
              <a:t> are related as well</a:t>
            </a:r>
            <a:endParaRPr lang="en-IN"/>
          </a:p>
        </p:txBody>
      </p:sp>
      <p:sp>
        <p:nvSpPr>
          <p:cNvPr id="4" name="Slide Number Placeholder 3"/>
          <p:cNvSpPr>
            <a:spLocks noGrp="1"/>
          </p:cNvSpPr>
          <p:nvPr>
            <p:ph type="sldNum" sz="quarter" idx="10"/>
          </p:nvPr>
        </p:nvSpPr>
        <p:spPr/>
        <p:txBody>
          <a:bodyPr/>
          <a:lstStyle/>
          <a:p>
            <a:fld id="{3FCA1366-698E-41CC-B900-3C55E9FD3BA6}" type="slidenum">
              <a:rPr lang="en-US" smtClean="0"/>
              <a:t>58</a:t>
            </a:fld>
            <a:endParaRPr lang="en-US"/>
          </a:p>
        </p:txBody>
      </p:sp>
    </p:spTree>
    <p:extLst>
      <p:ext uri="{BB962C8B-B14F-4D97-AF65-F5344CB8AC3E}">
        <p14:creationId xmlns:p14="http://schemas.microsoft.com/office/powerpoint/2010/main" val="319350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59</a:t>
            </a:fld>
            <a:endParaRPr lang="en-US"/>
          </a:p>
        </p:txBody>
      </p:sp>
    </p:spTree>
    <p:extLst>
      <p:ext uri="{BB962C8B-B14F-4D97-AF65-F5344CB8AC3E}">
        <p14:creationId xmlns:p14="http://schemas.microsoft.com/office/powerpoint/2010/main" val="16219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State–action–reward–state–action</a:t>
            </a:r>
            <a:r>
              <a:rPr lang="en-US" b="0" i="0" dirty="0">
                <a:solidFill>
                  <a:srgbClr val="4D5156"/>
                </a:solidFill>
                <a:effectLst/>
                <a:latin typeface="arial" panose="020B0604020202020204" pitchFamily="34" charset="0"/>
              </a:rPr>
              <a:t> (</a:t>
            </a:r>
            <a:r>
              <a:rPr lang="en-US" b="1" i="0" dirty="0">
                <a:solidFill>
                  <a:srgbClr val="5F6368"/>
                </a:solidFill>
                <a:effectLst/>
                <a:latin typeface="arial" panose="020B0604020202020204" pitchFamily="34" charset="0"/>
              </a:rPr>
              <a:t>SARSA</a:t>
            </a:r>
            <a:r>
              <a:rPr lang="en-US" b="0" i="0" dirty="0">
                <a:solidFill>
                  <a:srgbClr val="4D5156"/>
                </a:solidFill>
                <a:effectLst/>
                <a:latin typeface="arial" panose="020B0604020202020204" pitchFamily="34" charset="0"/>
              </a:rPr>
              <a:t>)</a:t>
            </a:r>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20</a:t>
            </a:fld>
            <a:endParaRPr lang="en-IN"/>
          </a:p>
        </p:txBody>
      </p:sp>
    </p:spTree>
    <p:extLst>
      <p:ext uri="{BB962C8B-B14F-4D97-AF65-F5344CB8AC3E}">
        <p14:creationId xmlns:p14="http://schemas.microsoft.com/office/powerpoint/2010/main" val="3910567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61</a:t>
            </a:fld>
            <a:endParaRPr lang="en-US"/>
          </a:p>
        </p:txBody>
      </p:sp>
    </p:spTree>
    <p:extLst>
      <p:ext uri="{BB962C8B-B14F-4D97-AF65-F5344CB8AC3E}">
        <p14:creationId xmlns:p14="http://schemas.microsoft.com/office/powerpoint/2010/main" val="2654976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62</a:t>
            </a:fld>
            <a:endParaRPr lang="en-US"/>
          </a:p>
        </p:txBody>
      </p:sp>
    </p:spTree>
    <p:extLst>
      <p:ext uri="{BB962C8B-B14F-4D97-AF65-F5344CB8AC3E}">
        <p14:creationId xmlns:p14="http://schemas.microsoft.com/office/powerpoint/2010/main" val="680909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64</a:t>
            </a:fld>
            <a:endParaRPr lang="en-US"/>
          </a:p>
        </p:txBody>
      </p:sp>
    </p:spTree>
    <p:extLst>
      <p:ext uri="{BB962C8B-B14F-4D97-AF65-F5344CB8AC3E}">
        <p14:creationId xmlns:p14="http://schemas.microsoft.com/office/powerpoint/2010/main" val="1828202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65</a:t>
            </a:fld>
            <a:endParaRPr lang="en-US"/>
          </a:p>
        </p:txBody>
      </p:sp>
    </p:spTree>
    <p:extLst>
      <p:ext uri="{BB962C8B-B14F-4D97-AF65-F5344CB8AC3E}">
        <p14:creationId xmlns:p14="http://schemas.microsoft.com/office/powerpoint/2010/main" val="353116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67</a:t>
            </a:fld>
            <a:endParaRPr lang="en-US"/>
          </a:p>
        </p:txBody>
      </p:sp>
    </p:spTree>
    <p:extLst>
      <p:ext uri="{BB962C8B-B14F-4D97-AF65-F5344CB8AC3E}">
        <p14:creationId xmlns:p14="http://schemas.microsoft.com/office/powerpoint/2010/main" val="3666732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68</a:t>
            </a:fld>
            <a:endParaRPr lang="en-US"/>
          </a:p>
        </p:txBody>
      </p:sp>
    </p:spTree>
    <p:extLst>
      <p:ext uri="{BB962C8B-B14F-4D97-AF65-F5344CB8AC3E}">
        <p14:creationId xmlns:p14="http://schemas.microsoft.com/office/powerpoint/2010/main" val="3904532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69</a:t>
            </a:fld>
            <a:endParaRPr lang="en-US"/>
          </a:p>
        </p:txBody>
      </p:sp>
    </p:spTree>
    <p:extLst>
      <p:ext uri="{BB962C8B-B14F-4D97-AF65-F5344CB8AC3E}">
        <p14:creationId xmlns:p14="http://schemas.microsoft.com/office/powerpoint/2010/main" val="152591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70</a:t>
            </a:fld>
            <a:endParaRPr lang="en-US"/>
          </a:p>
        </p:txBody>
      </p:sp>
    </p:spTree>
    <p:extLst>
      <p:ext uri="{BB962C8B-B14F-4D97-AF65-F5344CB8AC3E}">
        <p14:creationId xmlns:p14="http://schemas.microsoft.com/office/powerpoint/2010/main" val="2409922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71</a:t>
            </a:fld>
            <a:endParaRPr lang="en-US"/>
          </a:p>
        </p:txBody>
      </p:sp>
    </p:spTree>
    <p:extLst>
      <p:ext uri="{BB962C8B-B14F-4D97-AF65-F5344CB8AC3E}">
        <p14:creationId xmlns:p14="http://schemas.microsoft.com/office/powerpoint/2010/main" val="2033915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72</a:t>
            </a:fld>
            <a:endParaRPr lang="en-US"/>
          </a:p>
        </p:txBody>
      </p:sp>
    </p:spTree>
    <p:extLst>
      <p:ext uri="{BB962C8B-B14F-4D97-AF65-F5344CB8AC3E}">
        <p14:creationId xmlns:p14="http://schemas.microsoft.com/office/powerpoint/2010/main" val="196043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24</a:t>
            </a:fld>
            <a:endParaRPr lang="en-IN"/>
          </a:p>
        </p:txBody>
      </p:sp>
    </p:spTree>
    <p:extLst>
      <p:ext uri="{BB962C8B-B14F-4D97-AF65-F5344CB8AC3E}">
        <p14:creationId xmlns:p14="http://schemas.microsoft.com/office/powerpoint/2010/main" val="325168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74</a:t>
            </a:fld>
            <a:endParaRPr lang="en-US"/>
          </a:p>
        </p:txBody>
      </p:sp>
    </p:spTree>
    <p:extLst>
      <p:ext uri="{BB962C8B-B14F-4D97-AF65-F5344CB8AC3E}">
        <p14:creationId xmlns:p14="http://schemas.microsoft.com/office/powerpoint/2010/main" val="3751162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75</a:t>
            </a:fld>
            <a:endParaRPr lang="en-US"/>
          </a:p>
        </p:txBody>
      </p:sp>
    </p:spTree>
    <p:extLst>
      <p:ext uri="{BB962C8B-B14F-4D97-AF65-F5344CB8AC3E}">
        <p14:creationId xmlns:p14="http://schemas.microsoft.com/office/powerpoint/2010/main" val="1043263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76</a:t>
            </a:fld>
            <a:endParaRPr lang="en-US"/>
          </a:p>
        </p:txBody>
      </p:sp>
    </p:spTree>
    <p:extLst>
      <p:ext uri="{BB962C8B-B14F-4D97-AF65-F5344CB8AC3E}">
        <p14:creationId xmlns:p14="http://schemas.microsoft.com/office/powerpoint/2010/main" val="4236802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https://www.analyticsvidhya.com/blog/2021/01/a-guide-to-the-naive-bayes-algorithm/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 bias and </a:t>
            </a:r>
            <a:r>
              <a:rPr lang="en-US" sz="1200" b="0" i="0" kern="1200" dirty="0" err="1" smtClean="0">
                <a:solidFill>
                  <a:schemeClr val="tx1"/>
                </a:solidFill>
                <a:effectLst/>
                <a:latin typeface="+mn-lt"/>
                <a:ea typeface="+mn-ea"/>
                <a:cs typeface="+mn-cs"/>
              </a:rPr>
              <a:t>underfitting</a:t>
            </a:r>
            <a:r>
              <a:rPr lang="en-US" sz="1200" b="0" i="0" kern="1200" dirty="0" smtClean="0">
                <a:solidFill>
                  <a:schemeClr val="tx1"/>
                </a:solidFill>
                <a:effectLst/>
                <a:latin typeface="+mn-lt"/>
                <a:ea typeface="+mn-ea"/>
                <a:cs typeface="+mn-cs"/>
              </a:rPr>
              <a:t>, high variance and </a:t>
            </a:r>
            <a:r>
              <a:rPr lang="en-US" sz="1200" b="0" i="0" kern="1200" dirty="0" err="1" smtClean="0">
                <a:solidFill>
                  <a:schemeClr val="tx1"/>
                </a:solidFill>
                <a:effectLst/>
                <a:latin typeface="+mn-lt"/>
                <a:ea typeface="+mn-ea"/>
                <a:cs typeface="+mn-cs"/>
              </a:rPr>
              <a:t>overfitting</a:t>
            </a:r>
            <a:r>
              <a:rPr lang="en-US" sz="1200" b="0" i="0" kern="1200" dirty="0" smtClean="0">
                <a:solidFill>
                  <a:schemeClr val="tx1"/>
                </a:solidFill>
                <a:effectLst/>
                <a:latin typeface="+mn-lt"/>
                <a:ea typeface="+mn-ea"/>
                <a:cs typeface="+mn-cs"/>
              </a:rPr>
              <a:t> are related as well</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77</a:t>
            </a:fld>
            <a:endParaRPr lang="en-US"/>
          </a:p>
        </p:txBody>
      </p:sp>
    </p:spTree>
    <p:extLst>
      <p:ext uri="{BB962C8B-B14F-4D97-AF65-F5344CB8AC3E}">
        <p14:creationId xmlns:p14="http://schemas.microsoft.com/office/powerpoint/2010/main" val="75034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25</a:t>
            </a:fld>
            <a:endParaRPr lang="en-IN"/>
          </a:p>
        </p:txBody>
      </p:sp>
    </p:spTree>
    <p:extLst>
      <p:ext uri="{BB962C8B-B14F-4D97-AF65-F5344CB8AC3E}">
        <p14:creationId xmlns:p14="http://schemas.microsoft.com/office/powerpoint/2010/main" val="385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26</a:t>
            </a:fld>
            <a:endParaRPr lang="en-IN"/>
          </a:p>
        </p:txBody>
      </p:sp>
    </p:spTree>
    <p:extLst>
      <p:ext uri="{BB962C8B-B14F-4D97-AF65-F5344CB8AC3E}">
        <p14:creationId xmlns:p14="http://schemas.microsoft.com/office/powerpoint/2010/main" val="242323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minimizing the mean squared error (MSE) or the sum of squares of error (SSE), also called the “residual sum of squares.” (RSS)</a:t>
            </a:r>
            <a:endParaRPr lang="en-IN" dirty="0"/>
          </a:p>
        </p:txBody>
      </p:sp>
      <p:sp>
        <p:nvSpPr>
          <p:cNvPr id="4" name="Slide Number Placeholder 3"/>
          <p:cNvSpPr>
            <a:spLocks noGrp="1"/>
          </p:cNvSpPr>
          <p:nvPr>
            <p:ph type="sldNum" sz="quarter" idx="5"/>
          </p:nvPr>
        </p:nvSpPr>
        <p:spPr/>
        <p:txBody>
          <a:bodyPr/>
          <a:lstStyle/>
          <a:p>
            <a:fld id="{69079E38-46A6-4901-9E59-202CE26667C3}" type="slidenum">
              <a:rPr lang="en-IN" smtClean="0"/>
              <a:t>27</a:t>
            </a:fld>
            <a:endParaRPr lang="en-IN"/>
          </a:p>
        </p:txBody>
      </p:sp>
    </p:spTree>
    <p:extLst>
      <p:ext uri="{BB962C8B-B14F-4D97-AF65-F5344CB8AC3E}">
        <p14:creationId xmlns:p14="http://schemas.microsoft.com/office/powerpoint/2010/main" val="340782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28</a:t>
            </a:fld>
            <a:endParaRPr lang="en-IN"/>
          </a:p>
        </p:txBody>
      </p:sp>
    </p:spTree>
    <p:extLst>
      <p:ext uri="{BB962C8B-B14F-4D97-AF65-F5344CB8AC3E}">
        <p14:creationId xmlns:p14="http://schemas.microsoft.com/office/powerpoint/2010/main" val="82292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https://towardsdatascience.com/linear-regression-part-1-types-examples-gradient-descent-example-2e8c22b05f61#:~:text=Simple%20Linear%20Regression%3A%20It%20is,characterized%20by%20multiple%20independent%20variables.</a:t>
            </a:r>
          </a:p>
        </p:txBody>
      </p:sp>
      <p:sp>
        <p:nvSpPr>
          <p:cNvPr id="4" name="Slide Number Placeholder 3"/>
          <p:cNvSpPr>
            <a:spLocks noGrp="1"/>
          </p:cNvSpPr>
          <p:nvPr>
            <p:ph type="sldNum" sz="quarter" idx="5"/>
          </p:nvPr>
        </p:nvSpPr>
        <p:spPr/>
        <p:txBody>
          <a:bodyPr/>
          <a:lstStyle/>
          <a:p>
            <a:fld id="{69079E38-46A6-4901-9E59-202CE26667C3}" type="slidenum">
              <a:rPr lang="en-IN" smtClean="0"/>
              <a:t>29</a:t>
            </a:fld>
            <a:endParaRPr lang="en-IN"/>
          </a:p>
        </p:txBody>
      </p:sp>
    </p:spTree>
    <p:extLst>
      <p:ext uri="{BB962C8B-B14F-4D97-AF65-F5344CB8AC3E}">
        <p14:creationId xmlns:p14="http://schemas.microsoft.com/office/powerpoint/2010/main" val="120501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and easy ,</a:t>
            </a:r>
            <a:r>
              <a:rPr lang="en-US" baseline="0" dirty="0" smtClean="0"/>
              <a:t> useful to calculate Gradient</a:t>
            </a:r>
            <a:endParaRPr lang="en-IN" dirty="0"/>
          </a:p>
        </p:txBody>
      </p:sp>
      <p:sp>
        <p:nvSpPr>
          <p:cNvPr id="4" name="Slide Number Placeholder 3"/>
          <p:cNvSpPr>
            <a:spLocks noGrp="1"/>
          </p:cNvSpPr>
          <p:nvPr>
            <p:ph type="sldNum" sz="quarter" idx="10"/>
          </p:nvPr>
        </p:nvSpPr>
        <p:spPr/>
        <p:txBody>
          <a:bodyPr/>
          <a:lstStyle/>
          <a:p>
            <a:fld id="{3FCA1366-698E-41CC-B900-3C55E9FD3BA6}" type="slidenum">
              <a:rPr lang="en-US" smtClean="0"/>
              <a:t>40</a:t>
            </a:fld>
            <a:endParaRPr lang="en-US"/>
          </a:p>
        </p:txBody>
      </p:sp>
    </p:spTree>
    <p:extLst>
      <p:ext uri="{BB962C8B-B14F-4D97-AF65-F5344CB8AC3E}">
        <p14:creationId xmlns:p14="http://schemas.microsoft.com/office/powerpoint/2010/main" val="21110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BE1E90-8C0E-4510-B0CB-C8788CF781F9}" type="datetime1">
              <a:rPr lang="en-US" smtClean="0"/>
              <a:t>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D12267F-9049-45EA-8625-8C558F50E59D}" type="datetime1">
              <a:rPr lang="en-US" smtClean="0"/>
              <a:t>12/7/2022</a:t>
            </a:fld>
            <a:endParaRPr lang="en-US"/>
          </a:p>
        </p:txBody>
      </p:sp>
      <p:sp>
        <p:nvSpPr>
          <p:cNvPr id="6" name="Holder 6"/>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EB0DFE5-290A-4F7D-B140-865413AB36C8}" type="datetime1">
              <a:rPr lang="en-US" smtClean="0"/>
              <a:t>12/7/2022</a:t>
            </a:fld>
            <a:endParaRPr lang="en-US"/>
          </a:p>
        </p:txBody>
      </p:sp>
      <p:sp>
        <p:nvSpPr>
          <p:cNvPr id="7" name="Holder 7"/>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8B4930E-E208-48D2-8A39-03A0361DA96C}" type="datetime1">
              <a:rPr lang="en-US" smtClean="0"/>
              <a:t>12/7/2022</a:t>
            </a:fld>
            <a:endParaRPr lang="en-US"/>
          </a:p>
        </p:txBody>
      </p:sp>
      <p:sp>
        <p:nvSpPr>
          <p:cNvPr id="5" name="Holder 5"/>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036349-3059-433C-B004-C5FFAE61E0E9}" type="datetime1">
              <a:rPr lang="en-US" smtClean="0"/>
              <a:t>12/7/2022</a:t>
            </a:fld>
            <a:endParaRPr lang="en-US"/>
          </a:p>
        </p:txBody>
      </p:sp>
      <p:sp>
        <p:nvSpPr>
          <p:cNvPr id="4" name="Holder 4"/>
          <p:cNvSpPr>
            <a:spLocks noGrp="1"/>
          </p:cNvSpPr>
          <p:nvPr>
            <p:ph type="sldNum" sz="quarter" idx="7"/>
          </p:nvPr>
        </p:nvSpPr>
        <p:spPr/>
        <p:txBody>
          <a:bodyPr lIns="0" tIns="0" rIns="0" bIns="0"/>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4240" cy="5331460"/>
          </a:xfrm>
          <a:custGeom>
            <a:avLst/>
            <a:gdLst/>
            <a:ahLst/>
            <a:cxnLst/>
            <a:rect l="l" t="t" r="r" b="b"/>
            <a:pathLst>
              <a:path w="3444240" h="5331460">
                <a:moveTo>
                  <a:pt x="3443700" y="5330999"/>
                </a:moveTo>
                <a:lnTo>
                  <a:pt x="0" y="5330999"/>
                </a:lnTo>
                <a:lnTo>
                  <a:pt x="0" y="0"/>
                </a:lnTo>
                <a:lnTo>
                  <a:pt x="3443700" y="0"/>
                </a:lnTo>
                <a:lnTo>
                  <a:pt x="3443700" y="5330999"/>
                </a:lnTo>
                <a:close/>
              </a:path>
            </a:pathLst>
          </a:custGeom>
          <a:solidFill>
            <a:srgbClr val="40BAD1"/>
          </a:solidFill>
        </p:spPr>
        <p:txBody>
          <a:bodyPr wrap="square" lIns="0" tIns="0" rIns="0" bIns="0" rtlCol="0"/>
          <a:lstStyle/>
          <a:p>
            <a:endParaRPr/>
          </a:p>
        </p:txBody>
      </p:sp>
      <p:sp>
        <p:nvSpPr>
          <p:cNvPr id="17" name="bg object 17"/>
          <p:cNvSpPr/>
          <p:nvPr/>
        </p:nvSpPr>
        <p:spPr>
          <a:xfrm>
            <a:off x="11815864" y="758951"/>
            <a:ext cx="376555" cy="5331460"/>
          </a:xfrm>
          <a:custGeom>
            <a:avLst/>
            <a:gdLst/>
            <a:ahLst/>
            <a:cxnLst/>
            <a:rect l="l" t="t" r="r" b="b"/>
            <a:pathLst>
              <a:path w="376554" h="5331460">
                <a:moveTo>
                  <a:pt x="0" y="0"/>
                </a:moveTo>
                <a:lnTo>
                  <a:pt x="376135" y="0"/>
                </a:lnTo>
                <a:lnTo>
                  <a:pt x="376135" y="5330999"/>
                </a:lnTo>
                <a:lnTo>
                  <a:pt x="0" y="5330999"/>
                </a:lnTo>
                <a:lnTo>
                  <a:pt x="0" y="0"/>
                </a:lnTo>
                <a:close/>
              </a:path>
            </a:pathLst>
          </a:custGeom>
          <a:solidFill>
            <a:srgbClr val="C8C8C8">
              <a:alpha val="49798"/>
            </a:srgbClr>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562675" y="6070725"/>
            <a:ext cx="629324" cy="787274"/>
          </a:xfrm>
          <a:prstGeom prst="rect">
            <a:avLst/>
          </a:prstGeom>
        </p:spPr>
      </p:pic>
      <p:sp>
        <p:nvSpPr>
          <p:cNvPr id="2" name="Holder 2"/>
          <p:cNvSpPr>
            <a:spLocks noGrp="1"/>
          </p:cNvSpPr>
          <p:nvPr>
            <p:ph type="title"/>
          </p:nvPr>
        </p:nvSpPr>
        <p:spPr>
          <a:xfrm>
            <a:off x="3961387" y="1029708"/>
            <a:ext cx="1332864" cy="391159"/>
          </a:xfrm>
          <a:prstGeom prst="rect">
            <a:avLst/>
          </a:prstGeom>
        </p:spPr>
        <p:txBody>
          <a:bodyPr wrap="square" lIns="0" tIns="0" rIns="0" bIns="0">
            <a:spAutoFit/>
          </a:bodyPr>
          <a:lstStyle>
            <a:lvl1pPr>
              <a:defRPr sz="2400" b="1" i="0">
                <a:solidFill>
                  <a:srgbClr val="595959"/>
                </a:solidFill>
                <a:latin typeface="Corbel"/>
                <a:cs typeface="Corbel"/>
              </a:defRPr>
            </a:lvl1pPr>
          </a:lstStyle>
          <a:p>
            <a:endParaRPr/>
          </a:p>
        </p:txBody>
      </p:sp>
      <p:sp>
        <p:nvSpPr>
          <p:cNvPr id="3" name="Holder 3"/>
          <p:cNvSpPr>
            <a:spLocks noGrp="1"/>
          </p:cNvSpPr>
          <p:nvPr>
            <p:ph type="body" idx="1"/>
          </p:nvPr>
        </p:nvSpPr>
        <p:spPr>
          <a:xfrm>
            <a:off x="4002171" y="1395468"/>
            <a:ext cx="7181850" cy="1701800"/>
          </a:xfrm>
          <a:prstGeom prst="rect">
            <a:avLst/>
          </a:prstGeom>
        </p:spPr>
        <p:txBody>
          <a:bodyPr wrap="square" lIns="0" tIns="0" rIns="0" bIns="0">
            <a:spAutoFit/>
          </a:bodyPr>
          <a:lstStyle>
            <a:lvl1pPr>
              <a:defRPr sz="24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325950" y="6437841"/>
            <a:ext cx="2279015" cy="165100"/>
          </a:xfrm>
          <a:prstGeom prst="rect">
            <a:avLst/>
          </a:prstGeom>
        </p:spPr>
        <p:txBody>
          <a:bodyPr wrap="square" lIns="0" tIns="0" rIns="0" bIns="0">
            <a:spAutoFit/>
          </a:bodyPr>
          <a:lstStyle>
            <a:lvl1pPr>
              <a:defRPr sz="1100" b="0" i="0">
                <a:solidFill>
                  <a:srgbClr val="666666"/>
                </a:solidFill>
                <a:latin typeface="Corbel"/>
                <a:cs typeface="Corbel"/>
              </a:defRPr>
            </a:lvl1pPr>
          </a:lstStyle>
          <a:p>
            <a:pPr marL="12700">
              <a:lnSpc>
                <a:spcPts val="1140"/>
              </a:lnSpc>
            </a:pPr>
            <a:r>
              <a:rPr lang="en-US" spc="-5"/>
              <a:t>Department of Computer Engineering</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04D7C830-DB38-462D-92AF-4AED46B9C3AE}" type="datetime1">
              <a:rPr lang="en-US" smtClean="0"/>
              <a:t>12/7/2022</a:t>
            </a:fld>
            <a:endParaRPr lang="en-US"/>
          </a:p>
        </p:txBody>
      </p:sp>
      <p:sp>
        <p:nvSpPr>
          <p:cNvPr id="6" name="Holder 6"/>
          <p:cNvSpPr>
            <a:spLocks noGrp="1"/>
          </p:cNvSpPr>
          <p:nvPr>
            <p:ph type="sldNum" sz="quarter" idx="7"/>
          </p:nvPr>
        </p:nvSpPr>
        <p:spPr>
          <a:xfrm>
            <a:off x="11270875" y="6468683"/>
            <a:ext cx="237490" cy="177800"/>
          </a:xfrm>
          <a:prstGeom prst="rect">
            <a:avLst/>
          </a:prstGeom>
        </p:spPr>
        <p:txBody>
          <a:bodyPr wrap="square" lIns="0" tIns="0" rIns="0" bIns="0">
            <a:spAutoFit/>
          </a:bodyPr>
          <a:lstStyle>
            <a:lvl1pPr>
              <a:defRPr sz="1200" b="1" i="0">
                <a:solidFill>
                  <a:srgbClr val="40BAD1"/>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s.aibo.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colab.research.google.com/drive/13x6JVgXhdbejVywU6bQWS8mV8HL0y7Fo?usp=shar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hyperlink" Target="https://colab.research.google.com/drive/1iqtvvlGkyBk5C5eWKlpGAXkRVbVk-Joi?usp=shar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hyperlink" Target="https://colab.research.google.com/drive/1qerX_b8boEeV2ZwpyRSyVaq-r0lmbKm4?usp=sharing"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hyperlink" Target="https://colab.research.google.com/drive/1SMaro_y73SC4WW7ZNUqIxDRw8lcUGmlO?usp=sharing"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drive.google.com/file/d/1UQyPkNJZt8Af22NUHhsUO7Ztag_61vWO/view?usp=sharing" TargetMode="External"/><Relationship Id="rId7" Type="http://schemas.openxmlformats.org/officeDocument/2006/relationships/hyperlink" Target="https://drive.google.com/file/d/1NrKbU-BbwiDKY5b6sqYlCRsxIAZk4a07/view?usp=sharing" TargetMode="External"/><Relationship Id="rId2" Type="http://schemas.openxmlformats.org/officeDocument/2006/relationships/hyperlink" Target="https://drive.google.com/file/d/11F0360HJ4Zvzig4pegV6_wA7g4Tgjrr6/view?usp=sharing" TargetMode="External"/><Relationship Id="rId1" Type="http://schemas.openxmlformats.org/officeDocument/2006/relationships/slideLayout" Target="../slideLayouts/slideLayout2.xml"/><Relationship Id="rId6" Type="http://schemas.openxmlformats.org/officeDocument/2006/relationships/hyperlink" Target="https://drive.google.com/file/d/1NOxQ636g94HkF2SDGi7VoGz14lV5Lixc/view?usp=sharing" TargetMode="External"/><Relationship Id="rId5" Type="http://schemas.openxmlformats.org/officeDocument/2006/relationships/hyperlink" Target="https://drive.google.com/file/d/159Q2CKlBF7wELcNlZOGJIiD-yPIqdsZt/view?usp=sharing" TargetMode="External"/><Relationship Id="rId4" Type="http://schemas.openxmlformats.org/officeDocument/2006/relationships/hyperlink" Target="https://drive.google.com/file/d/1E9Zqvh0kM23OzILbrWQlMn3X3XWr_E0B/view?usp=sharing"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7" name="object 7"/>
          <p:cNvSpPr txBox="1"/>
          <p:nvPr/>
        </p:nvSpPr>
        <p:spPr>
          <a:xfrm>
            <a:off x="9418449" y="5674030"/>
            <a:ext cx="2702753" cy="289823"/>
          </a:xfrm>
          <a:prstGeom prst="rect">
            <a:avLst/>
          </a:prstGeom>
        </p:spPr>
        <p:txBody>
          <a:bodyPr vert="horz" wrap="square" lIns="0" tIns="12700" rIns="0" bIns="0" rtlCol="0">
            <a:spAutoFit/>
          </a:bodyPr>
          <a:lstStyle/>
          <a:p>
            <a:pPr marL="12700">
              <a:lnSpc>
                <a:spcPct val="100000"/>
              </a:lnSpc>
              <a:spcBef>
                <a:spcPts val="100"/>
              </a:spcBef>
            </a:pPr>
            <a:r>
              <a:rPr lang="en-US" sz="1800" spc="-45" dirty="0" err="1">
                <a:solidFill>
                  <a:srgbClr val="595959"/>
                </a:solidFill>
                <a:latin typeface="Arial MT"/>
                <a:cs typeface="Arial MT"/>
              </a:rPr>
              <a:t>Ravikumar</a:t>
            </a:r>
            <a:r>
              <a:rPr lang="en-US" sz="1800" spc="-45" dirty="0">
                <a:solidFill>
                  <a:srgbClr val="595959"/>
                </a:solidFill>
                <a:latin typeface="Arial MT"/>
                <a:cs typeface="Arial MT"/>
              </a:rPr>
              <a:t> </a:t>
            </a:r>
            <a:r>
              <a:rPr lang="en-US" sz="1800" spc="-45" dirty="0" smtClean="0">
                <a:solidFill>
                  <a:srgbClr val="595959"/>
                </a:solidFill>
                <a:latin typeface="Arial MT"/>
                <a:cs typeface="Arial MT"/>
              </a:rPr>
              <a:t>R Natarajan</a:t>
            </a:r>
            <a:endParaRPr sz="1800" dirty="0">
              <a:latin typeface="Arial MT"/>
              <a:cs typeface="Arial MT"/>
            </a:endParaRPr>
          </a:p>
        </p:txBody>
      </p:sp>
      <p:sp>
        <p:nvSpPr>
          <p:cNvPr id="8" name="object 8"/>
          <p:cNvSpPr txBox="1"/>
          <p:nvPr/>
        </p:nvSpPr>
        <p:spPr>
          <a:xfrm>
            <a:off x="990600" y="2133600"/>
            <a:ext cx="6705727" cy="1756250"/>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Advance Machine Learning</a:t>
            </a:r>
            <a:endParaRPr sz="5900" dirty="0">
              <a:latin typeface="Corbel"/>
              <a:cs typeface="Corbel"/>
            </a:endParaRPr>
          </a:p>
        </p:txBody>
      </p:sp>
      <p:sp>
        <p:nvSpPr>
          <p:cNvPr id="9" name="object 9"/>
          <p:cNvSpPr txBox="1"/>
          <p:nvPr/>
        </p:nvSpPr>
        <p:spPr>
          <a:xfrm>
            <a:off x="1084377" y="4181619"/>
            <a:ext cx="2027360" cy="1010533"/>
          </a:xfrm>
          <a:prstGeom prst="rect">
            <a:avLst/>
          </a:prstGeom>
        </p:spPr>
        <p:txBody>
          <a:bodyPr vert="horz" wrap="square" lIns="0" tIns="12700" rIns="0" bIns="0" rtlCol="0">
            <a:spAutoFit/>
          </a:bodyPr>
          <a:lstStyle/>
          <a:p>
            <a:pPr marL="12700">
              <a:lnSpc>
                <a:spcPct val="100000"/>
              </a:lnSpc>
              <a:spcBef>
                <a:spcPts val="100"/>
              </a:spcBef>
            </a:pPr>
            <a:r>
              <a:rPr lang="en-IN" sz="3200" b="1" spc="-5" dirty="0" smtClean="0">
                <a:solidFill>
                  <a:schemeClr val="bg1"/>
                </a:solidFill>
                <a:latin typeface="Corbel"/>
                <a:cs typeface="Corbel"/>
              </a:rPr>
              <a:t>01CO1301</a:t>
            </a:r>
          </a:p>
          <a:p>
            <a:pPr marL="12700">
              <a:lnSpc>
                <a:spcPct val="100000"/>
              </a:lnSpc>
              <a:spcBef>
                <a:spcPts val="100"/>
              </a:spcBef>
            </a:pPr>
            <a:r>
              <a:rPr lang="en-US" sz="3200" b="1" spc="-5" dirty="0" smtClean="0">
                <a:solidFill>
                  <a:schemeClr val="bg1"/>
                </a:solidFill>
                <a:latin typeface="Corbel"/>
                <a:cs typeface="Corbel"/>
              </a:rPr>
              <a:t>4 Credits</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AFD4B-9AD9-9FD5-260B-D7D51DBF621B}"/>
              </a:ext>
            </a:extLst>
          </p:cNvPr>
          <p:cNvSpPr>
            <a:spLocks noGrp="1"/>
          </p:cNvSpPr>
          <p:nvPr>
            <p:ph type="title"/>
          </p:nvPr>
        </p:nvSpPr>
        <p:spPr>
          <a:xfrm>
            <a:off x="3961386" y="1029708"/>
            <a:ext cx="5563613" cy="391159"/>
          </a:xfrm>
        </p:spPr>
        <p:txBody>
          <a:bodyPr/>
          <a:lstStyle/>
          <a:p>
            <a:r>
              <a:rPr lang="en-IN" dirty="0"/>
              <a:t>Evaluation of Machine Learning</a:t>
            </a:r>
          </a:p>
        </p:txBody>
      </p:sp>
      <p:sp>
        <p:nvSpPr>
          <p:cNvPr id="3" name="Content Placeholder 2">
            <a:extLst>
              <a:ext uri="{FF2B5EF4-FFF2-40B4-BE49-F238E27FC236}">
                <a16:creationId xmlns="" xmlns:a16="http://schemas.microsoft.com/office/drawing/2014/main" id="{71DB3D62-A671-FFFB-4F86-415CE500D35F}"/>
              </a:ext>
            </a:extLst>
          </p:cNvPr>
          <p:cNvSpPr>
            <a:spLocks noGrp="1"/>
          </p:cNvSpPr>
          <p:nvPr>
            <p:ph idx="1"/>
          </p:nvPr>
        </p:nvSpPr>
        <p:spPr/>
        <p:txBody>
          <a:bodyPr/>
          <a:lstStyle/>
          <a:p>
            <a:r>
              <a:rPr lang="en-US" dirty="0"/>
              <a:t>Continued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 xmlns:a16="http://schemas.microsoft.com/office/drawing/2014/main" id="{460784D9-D477-2FB3-339B-5719C6DE0C2A}"/>
              </a:ext>
            </a:extLst>
          </p:cNvPr>
          <p:cNvPicPr>
            <a:picLocks noChangeAspect="1"/>
          </p:cNvPicPr>
          <p:nvPr/>
        </p:nvPicPr>
        <p:blipFill>
          <a:blip r:embed="rId2"/>
          <a:stretch>
            <a:fillRect/>
          </a:stretch>
        </p:blipFill>
        <p:spPr>
          <a:xfrm>
            <a:off x="3670817" y="1481108"/>
            <a:ext cx="7513651" cy="4835286"/>
          </a:xfrm>
          <a:prstGeom prst="rect">
            <a:avLst/>
          </a:prstGeom>
        </p:spPr>
      </p:pic>
      <p:sp>
        <p:nvSpPr>
          <p:cNvPr id="5"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Machine Learning Introduction</a:t>
            </a:r>
            <a:endParaRPr sz="3600" b="1" dirty="0">
              <a:latin typeface="Corbel"/>
              <a:cs typeface="Corbel"/>
            </a:endParaRPr>
          </a:p>
        </p:txBody>
      </p:sp>
    </p:spTree>
    <p:extLst>
      <p:ext uri="{BB962C8B-B14F-4D97-AF65-F5344CB8AC3E}">
        <p14:creationId xmlns:p14="http://schemas.microsoft.com/office/powerpoint/2010/main" val="30948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1AFFED-3C7A-7E9A-DA53-B0FC33111CDB}"/>
              </a:ext>
            </a:extLst>
          </p:cNvPr>
          <p:cNvSpPr>
            <a:spLocks noGrp="1"/>
          </p:cNvSpPr>
          <p:nvPr>
            <p:ph idx="1"/>
          </p:nvPr>
        </p:nvSpPr>
        <p:spPr>
          <a:xfrm>
            <a:off x="3581400" y="762000"/>
            <a:ext cx="8229600" cy="5601533"/>
          </a:xfrm>
        </p:spPr>
        <p:txBody>
          <a:bodyPr/>
          <a:lstStyle/>
          <a:p>
            <a:pPr marL="457200" indent="-457200">
              <a:buFont typeface="Arial" panose="020B0604020202020204" pitchFamily="34" charset="0"/>
              <a:buChar char="•"/>
            </a:pPr>
            <a:r>
              <a:rPr lang="en-US" sz="2800" dirty="0" smtClean="0">
                <a:solidFill>
                  <a:srgbClr val="FF0000"/>
                </a:solidFill>
              </a:rPr>
              <a:t>Data Input: </a:t>
            </a:r>
            <a:r>
              <a:rPr lang="en-US" sz="2800" dirty="0" smtClean="0">
                <a:solidFill>
                  <a:schemeClr val="tx1"/>
                </a:solidFill>
              </a:rPr>
              <a:t>Past data or information is utilized as a basis for future decision-making.</a:t>
            </a:r>
          </a:p>
          <a:p>
            <a:pPr marL="457200" indent="-457200">
              <a:buFont typeface="Arial" panose="020B0604020202020204" pitchFamily="34" charset="0"/>
              <a:buChar char="•"/>
            </a:pPr>
            <a:r>
              <a:rPr lang="en-US" sz="2800" dirty="0" smtClean="0">
                <a:solidFill>
                  <a:srgbClr val="FF0000"/>
                </a:solidFill>
              </a:rPr>
              <a:t>Abstraction: </a:t>
            </a:r>
            <a:r>
              <a:rPr lang="en-US" sz="2800" dirty="0" smtClean="0">
                <a:solidFill>
                  <a:schemeClr val="tx1"/>
                </a:solidFill>
              </a:rPr>
              <a:t>The </a:t>
            </a:r>
            <a:r>
              <a:rPr lang="en-US" sz="2800" dirty="0">
                <a:solidFill>
                  <a:schemeClr val="tx1"/>
                </a:solidFill>
              </a:rPr>
              <a:t>input data is represented in a broader way through the underlying </a:t>
            </a:r>
            <a:r>
              <a:rPr lang="en-US" sz="2800" dirty="0" smtClean="0">
                <a:solidFill>
                  <a:schemeClr val="tx1"/>
                </a:solidFill>
              </a:rPr>
              <a:t>algorithm.</a:t>
            </a:r>
            <a:endParaRPr lang="en-US" sz="2800" dirty="0">
              <a:solidFill>
                <a:schemeClr val="tx1"/>
              </a:solidFill>
            </a:endParaRPr>
          </a:p>
          <a:p>
            <a:pPr marL="457200" indent="-457200">
              <a:buFont typeface="Arial" panose="020B0604020202020204" pitchFamily="34" charset="0"/>
              <a:buChar char="•"/>
            </a:pPr>
            <a:r>
              <a:rPr lang="en-US" sz="2800" dirty="0" smtClean="0">
                <a:solidFill>
                  <a:srgbClr val="FF0000"/>
                </a:solidFill>
              </a:rPr>
              <a:t>Generalization: </a:t>
            </a:r>
            <a:r>
              <a:rPr lang="en-US" sz="2800" dirty="0" smtClean="0">
                <a:solidFill>
                  <a:schemeClr val="tx1"/>
                </a:solidFill>
              </a:rPr>
              <a:t>The </a:t>
            </a:r>
            <a:r>
              <a:rPr lang="en-US" sz="2800" dirty="0">
                <a:solidFill>
                  <a:schemeClr val="tx1"/>
                </a:solidFill>
              </a:rPr>
              <a:t>abstracted representation is generalized to form a framework for making </a:t>
            </a:r>
            <a:r>
              <a:rPr lang="en-US" sz="2800" dirty="0" smtClean="0">
                <a:solidFill>
                  <a:schemeClr val="tx1"/>
                </a:solidFill>
              </a:rPr>
              <a:t>decisions.</a:t>
            </a:r>
            <a:endParaRPr lang="en-US"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a:p>
            <a:pPr marL="457200" indent="-457200">
              <a:buFont typeface="Arial" panose="020B0604020202020204" pitchFamily="34" charset="0"/>
              <a:buChar char="•"/>
            </a:pPr>
            <a:endParaRPr lang="en-IN" sz="2800" dirty="0">
              <a:solidFill>
                <a:schemeClr val="tx1"/>
              </a:solidFill>
            </a:endParaRPr>
          </a:p>
        </p:txBody>
      </p:sp>
      <p:pic>
        <p:nvPicPr>
          <p:cNvPr id="4" name="Picture 3">
            <a:extLst>
              <a:ext uri="{FF2B5EF4-FFF2-40B4-BE49-F238E27FC236}">
                <a16:creationId xmlns:a16="http://schemas.microsoft.com/office/drawing/2014/main" xmlns="" id="{D5D2CA93-D07B-F120-C565-0B1B66C54ED1}"/>
              </a:ext>
            </a:extLst>
          </p:cNvPr>
          <p:cNvPicPr>
            <a:picLocks noChangeAspect="1"/>
          </p:cNvPicPr>
          <p:nvPr/>
        </p:nvPicPr>
        <p:blipFill>
          <a:blip r:embed="rId3"/>
          <a:stretch>
            <a:fillRect/>
          </a:stretch>
        </p:blipFill>
        <p:spPr>
          <a:xfrm>
            <a:off x="3975749" y="3886200"/>
            <a:ext cx="7440902" cy="2009479"/>
          </a:xfrm>
          <a:prstGeom prst="rect">
            <a:avLst/>
          </a:prstGeom>
        </p:spPr>
      </p:pic>
      <p:sp>
        <p:nvSpPr>
          <p:cNvPr id="5" name="object 2"/>
          <p:cNvSpPr txBox="1"/>
          <p:nvPr/>
        </p:nvSpPr>
        <p:spPr>
          <a:xfrm>
            <a:off x="312595" y="25908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How do machine learn?</a:t>
            </a:r>
            <a:endParaRPr sz="3600" b="1" dirty="0">
              <a:latin typeface="Corbel"/>
              <a:cs typeface="Corbel"/>
            </a:endParaRPr>
          </a:p>
        </p:txBody>
      </p:sp>
    </p:spTree>
    <p:extLst>
      <p:ext uri="{BB962C8B-B14F-4D97-AF65-F5344CB8AC3E}">
        <p14:creationId xmlns:p14="http://schemas.microsoft.com/office/powerpoint/2010/main" val="2209829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25F64C-1250-6B8B-F471-3789044CC370}"/>
              </a:ext>
            </a:extLst>
          </p:cNvPr>
          <p:cNvSpPr>
            <a:spLocks noGrp="1"/>
          </p:cNvSpPr>
          <p:nvPr>
            <p:ph idx="1"/>
          </p:nvPr>
        </p:nvSpPr>
        <p:spPr>
          <a:xfrm>
            <a:off x="3657601" y="685800"/>
            <a:ext cx="8001000" cy="2590799"/>
          </a:xfrm>
        </p:spPr>
        <p:txBody>
          <a:bodyPr>
            <a:normAutofit/>
          </a:bodyPr>
          <a:lstStyle/>
          <a:p>
            <a:pPr algn="just"/>
            <a:r>
              <a:rPr lang="en-US" sz="3200" b="1" dirty="0">
                <a:solidFill>
                  <a:srgbClr val="FF0000"/>
                </a:solidFill>
              </a:rPr>
              <a:t>AIBO</a:t>
            </a:r>
          </a:p>
          <a:p>
            <a:pPr algn="just"/>
            <a:r>
              <a:rPr lang="en-US" sz="2000" dirty="0">
                <a:solidFill>
                  <a:schemeClr val="tx1"/>
                </a:solidFill>
              </a:rPr>
              <a:t>Sony created a series of robotic pets called Aibo. It was built in 1998. Although most models sold were dog-like, other inspirations included lion-cubs. It could express emotions and could also recognize its owner. In 2006, Aibo was added to the Carnegie Mellon University’s ‘Robot Hall of Fame’. A new generation of Aibo was launched in Japan in January 2018.</a:t>
            </a:r>
          </a:p>
          <a:p>
            <a:pPr algn="just"/>
            <a:r>
              <a:rPr lang="en-IN" sz="2000" dirty="0">
                <a:hlinkClick r:id="rId2"/>
              </a:rPr>
              <a:t>https://us.aibo.com</a:t>
            </a:r>
            <a:endParaRPr lang="en-IN" sz="2000" dirty="0"/>
          </a:p>
        </p:txBody>
      </p:sp>
      <p:pic>
        <p:nvPicPr>
          <p:cNvPr id="4" name="Picture 3">
            <a:extLst>
              <a:ext uri="{FF2B5EF4-FFF2-40B4-BE49-F238E27FC236}">
                <a16:creationId xmlns:a16="http://schemas.microsoft.com/office/drawing/2014/main" xmlns="" id="{A3DCF5DC-B47F-BE33-F020-976BC7514D7D}"/>
              </a:ext>
            </a:extLst>
          </p:cNvPr>
          <p:cNvPicPr>
            <a:picLocks noChangeAspect="1"/>
          </p:cNvPicPr>
          <p:nvPr/>
        </p:nvPicPr>
        <p:blipFill>
          <a:blip r:embed="rId3"/>
          <a:stretch>
            <a:fillRect/>
          </a:stretch>
        </p:blipFill>
        <p:spPr>
          <a:xfrm>
            <a:off x="4267200" y="3156559"/>
            <a:ext cx="6400800" cy="3080184"/>
          </a:xfrm>
          <a:prstGeom prst="rect">
            <a:avLst/>
          </a:prstGeom>
        </p:spPr>
      </p:pic>
      <p:sp>
        <p:nvSpPr>
          <p:cNvPr id="5"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Did You Know?</a:t>
            </a:r>
            <a:endParaRPr sz="3600" b="1" dirty="0">
              <a:latin typeface="Corbel"/>
              <a:cs typeface="Corbel"/>
            </a:endParaRPr>
          </a:p>
        </p:txBody>
      </p:sp>
    </p:spTree>
    <p:extLst>
      <p:ext uri="{BB962C8B-B14F-4D97-AF65-F5344CB8AC3E}">
        <p14:creationId xmlns:p14="http://schemas.microsoft.com/office/powerpoint/2010/main" val="170583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FCFE1-C958-6E6C-1A09-F4C902B193AE}"/>
              </a:ext>
            </a:extLst>
          </p:cNvPr>
          <p:cNvSpPr>
            <a:spLocks noGrp="1"/>
          </p:cNvSpPr>
          <p:nvPr>
            <p:ph type="title"/>
          </p:nvPr>
        </p:nvSpPr>
        <p:spPr>
          <a:xfrm>
            <a:off x="3961387" y="1029708"/>
            <a:ext cx="1332864" cy="369332"/>
          </a:xfrm>
        </p:spPr>
        <p:txBody>
          <a:bodyPr/>
          <a:lstStyle/>
          <a:p>
            <a:endParaRPr lang="en-IN" dirty="0"/>
          </a:p>
        </p:txBody>
      </p:sp>
      <p:sp>
        <p:nvSpPr>
          <p:cNvPr id="3" name="Content Placeholder 2">
            <a:extLst>
              <a:ext uri="{FF2B5EF4-FFF2-40B4-BE49-F238E27FC236}">
                <a16:creationId xmlns:a16="http://schemas.microsoft.com/office/drawing/2014/main" xmlns="" id="{3032FFAD-7C93-AE4A-857A-1CFFD2A1C9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5218F23D-46DF-1E1C-66A1-8CC64B8D0490}"/>
              </a:ext>
            </a:extLst>
          </p:cNvPr>
          <p:cNvPicPr>
            <a:picLocks noChangeAspect="1"/>
          </p:cNvPicPr>
          <p:nvPr/>
        </p:nvPicPr>
        <p:blipFill>
          <a:blip r:embed="rId2"/>
          <a:stretch>
            <a:fillRect/>
          </a:stretch>
        </p:blipFill>
        <p:spPr>
          <a:xfrm>
            <a:off x="3624569" y="1360693"/>
            <a:ext cx="7804597" cy="3570878"/>
          </a:xfrm>
          <a:prstGeom prst="rect">
            <a:avLst/>
          </a:prstGeom>
        </p:spPr>
      </p:pic>
      <p:sp>
        <p:nvSpPr>
          <p:cNvPr id="5" name="object 2"/>
          <p:cNvSpPr txBox="1"/>
          <p:nvPr/>
        </p:nvSpPr>
        <p:spPr>
          <a:xfrm>
            <a:off x="312595" y="25908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Types of Machine Learning</a:t>
            </a:r>
            <a:endParaRPr sz="3600" b="1" dirty="0">
              <a:latin typeface="Corbel"/>
              <a:cs typeface="Corbel"/>
            </a:endParaRPr>
          </a:p>
        </p:txBody>
      </p:sp>
    </p:spTree>
    <p:extLst>
      <p:ext uri="{BB962C8B-B14F-4D97-AF65-F5344CB8AC3E}">
        <p14:creationId xmlns:p14="http://schemas.microsoft.com/office/powerpoint/2010/main" val="4234272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D3A36-9559-960A-85D5-121A9EA63C37}"/>
              </a:ext>
            </a:extLst>
          </p:cNvPr>
          <p:cNvSpPr>
            <a:spLocks noGrp="1"/>
          </p:cNvSpPr>
          <p:nvPr>
            <p:ph type="title"/>
          </p:nvPr>
        </p:nvSpPr>
        <p:spPr>
          <a:xfrm>
            <a:off x="3961387" y="1029708"/>
            <a:ext cx="1332864" cy="369332"/>
          </a:xfrm>
        </p:spPr>
        <p:txBody>
          <a:bodyPr/>
          <a:lstStyle/>
          <a:p>
            <a:endParaRPr lang="en-IN" dirty="0"/>
          </a:p>
        </p:txBody>
      </p:sp>
      <p:sp>
        <p:nvSpPr>
          <p:cNvPr id="3" name="Content Placeholder 2">
            <a:extLst>
              <a:ext uri="{FF2B5EF4-FFF2-40B4-BE49-F238E27FC236}">
                <a16:creationId xmlns:a16="http://schemas.microsoft.com/office/drawing/2014/main" xmlns="" id="{EE5B1201-394C-8283-F936-73870E17551A}"/>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xmlns="" id="{BA7EBCB4-15E3-9960-6A4C-E17A821B07F6}"/>
              </a:ext>
            </a:extLst>
          </p:cNvPr>
          <p:cNvPicPr>
            <a:picLocks noChangeAspect="1"/>
          </p:cNvPicPr>
          <p:nvPr/>
        </p:nvPicPr>
        <p:blipFill>
          <a:blip r:embed="rId2"/>
          <a:stretch>
            <a:fillRect/>
          </a:stretch>
        </p:blipFill>
        <p:spPr>
          <a:xfrm>
            <a:off x="3869268" y="1509291"/>
            <a:ext cx="7225048" cy="3830274"/>
          </a:xfrm>
          <a:prstGeom prst="rect">
            <a:avLst/>
          </a:prstGeom>
        </p:spPr>
      </p:pic>
      <p:sp>
        <p:nvSpPr>
          <p:cNvPr id="6"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Supervised Learning</a:t>
            </a:r>
            <a:endParaRPr sz="3600" b="1" dirty="0">
              <a:latin typeface="Corbel"/>
              <a:cs typeface="Corbel"/>
            </a:endParaRPr>
          </a:p>
        </p:txBody>
      </p:sp>
    </p:spTree>
    <p:extLst>
      <p:ext uri="{BB962C8B-B14F-4D97-AF65-F5344CB8AC3E}">
        <p14:creationId xmlns:p14="http://schemas.microsoft.com/office/powerpoint/2010/main" val="2834216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D3A36-9559-960A-85D5-121A9EA63C37}"/>
              </a:ext>
            </a:extLst>
          </p:cNvPr>
          <p:cNvSpPr>
            <a:spLocks noGrp="1"/>
          </p:cNvSpPr>
          <p:nvPr>
            <p:ph type="title"/>
          </p:nvPr>
        </p:nvSpPr>
        <p:spPr>
          <a:xfrm>
            <a:off x="3892013" y="762000"/>
            <a:ext cx="3353813" cy="391159"/>
          </a:xfrm>
        </p:spPr>
        <p:txBody>
          <a:bodyPr/>
          <a:lstStyle/>
          <a:p>
            <a:r>
              <a:rPr lang="en-IN" dirty="0" smtClean="0"/>
              <a:t>Supervised Learning</a:t>
            </a:r>
            <a:endParaRPr lang="en-IN" dirty="0"/>
          </a:p>
        </p:txBody>
      </p:sp>
      <p:sp>
        <p:nvSpPr>
          <p:cNvPr id="3" name="Content Placeholder 2">
            <a:extLst>
              <a:ext uri="{FF2B5EF4-FFF2-40B4-BE49-F238E27FC236}">
                <a16:creationId xmlns:a16="http://schemas.microsoft.com/office/drawing/2014/main" xmlns="" id="{EE5B1201-394C-8283-F936-73870E17551A}"/>
              </a:ext>
            </a:extLst>
          </p:cNvPr>
          <p:cNvSpPr>
            <a:spLocks noGrp="1"/>
          </p:cNvSpPr>
          <p:nvPr>
            <p:ph idx="1"/>
          </p:nvPr>
        </p:nvSpPr>
        <p:spPr>
          <a:xfrm>
            <a:off x="3892013" y="1298138"/>
            <a:ext cx="7791607" cy="2585323"/>
          </a:xfrm>
        </p:spPr>
        <p:txBody>
          <a:bodyPr/>
          <a:lstStyle/>
          <a:p>
            <a:pPr marL="342900" indent="-342900">
              <a:buFont typeface="Arial" panose="020B0604020202020204" pitchFamily="34" charset="0"/>
              <a:buChar char="•"/>
            </a:pPr>
            <a:r>
              <a:rPr lang="en-US" dirty="0">
                <a:solidFill>
                  <a:schemeClr val="tx1"/>
                </a:solidFill>
              </a:rPr>
              <a:t> Supervised learning is the types of machine learning in which machines are trained using well "</a:t>
            </a:r>
            <a:r>
              <a:rPr lang="en-US" dirty="0">
                <a:solidFill>
                  <a:srgbClr val="FF0000"/>
                </a:solidFill>
              </a:rPr>
              <a:t>labelled</a:t>
            </a:r>
            <a:r>
              <a:rPr lang="en-US" dirty="0">
                <a:solidFill>
                  <a:schemeClr val="tx1"/>
                </a:solidFill>
              </a:rPr>
              <a:t>" </a:t>
            </a:r>
            <a:r>
              <a:rPr lang="en-US" b="1" dirty="0">
                <a:solidFill>
                  <a:schemeClr val="tx1"/>
                </a:solidFill>
              </a:rPr>
              <a:t>training data</a:t>
            </a:r>
            <a:r>
              <a:rPr lang="en-US" dirty="0">
                <a:solidFill>
                  <a:schemeClr val="tx1"/>
                </a:solidFill>
              </a:rPr>
              <a:t>, and on basis of that data, machines predict the output. </a:t>
            </a:r>
          </a:p>
          <a:p>
            <a:pPr marL="342900" indent="-342900">
              <a:buFont typeface="Arial" panose="020B0604020202020204" pitchFamily="34" charset="0"/>
              <a:buChar char="•"/>
            </a:pPr>
            <a:r>
              <a:rPr lang="en-US" dirty="0">
                <a:solidFill>
                  <a:schemeClr val="tx1"/>
                </a:solidFill>
              </a:rPr>
              <a:t>The labelled data means some input data is already tagged with the correct output.</a:t>
            </a:r>
          </a:p>
          <a:p>
            <a:endParaRPr lang="en-IN" dirty="0"/>
          </a:p>
        </p:txBody>
      </p:sp>
      <p:pic>
        <p:nvPicPr>
          <p:cNvPr id="5" name="Picture 4">
            <a:extLst>
              <a:ext uri="{FF2B5EF4-FFF2-40B4-BE49-F238E27FC236}">
                <a16:creationId xmlns:a16="http://schemas.microsoft.com/office/drawing/2014/main" xmlns="" id="{59DFF492-C561-AAA7-D7C5-F8B9B318F4AD}"/>
              </a:ext>
            </a:extLst>
          </p:cNvPr>
          <p:cNvPicPr>
            <a:picLocks noChangeAspect="1"/>
          </p:cNvPicPr>
          <p:nvPr/>
        </p:nvPicPr>
        <p:blipFill>
          <a:blip r:embed="rId2"/>
          <a:stretch>
            <a:fillRect/>
          </a:stretch>
        </p:blipFill>
        <p:spPr>
          <a:xfrm>
            <a:off x="3892013" y="3864605"/>
            <a:ext cx="7614564" cy="2993395"/>
          </a:xfrm>
          <a:prstGeom prst="rect">
            <a:avLst/>
          </a:prstGeom>
        </p:spPr>
      </p:pic>
      <p:sp>
        <p:nvSpPr>
          <p:cNvPr id="6"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Supervised Learning</a:t>
            </a:r>
            <a:endParaRPr sz="3600" b="1" dirty="0">
              <a:latin typeface="Corbel"/>
              <a:cs typeface="Corbel"/>
            </a:endParaRPr>
          </a:p>
        </p:txBody>
      </p:sp>
    </p:spTree>
    <p:extLst>
      <p:ext uri="{BB962C8B-B14F-4D97-AF65-F5344CB8AC3E}">
        <p14:creationId xmlns:p14="http://schemas.microsoft.com/office/powerpoint/2010/main" val="4165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BF3F5972-E5F6-4874-E4E5-9E82B645C7DB}"/>
              </a:ext>
            </a:extLst>
          </p:cNvPr>
          <p:cNvGraphicFramePr>
            <a:graphicFrameLocks noGrp="1"/>
          </p:cNvGraphicFramePr>
          <p:nvPr>
            <p:ph idx="1"/>
            <p:extLst>
              <p:ext uri="{D42A27DB-BD31-4B8C-83A1-F6EECF244321}">
                <p14:modId xmlns:p14="http://schemas.microsoft.com/office/powerpoint/2010/main" val="1484403935"/>
              </p:ext>
            </p:extLst>
          </p:nvPr>
        </p:nvGraphicFramePr>
        <p:xfrm>
          <a:off x="3961387" y="704855"/>
          <a:ext cx="7687914" cy="5940963"/>
        </p:xfrm>
        <a:graphic>
          <a:graphicData uri="http://schemas.openxmlformats.org/drawingml/2006/table">
            <a:tbl>
              <a:tblPr firstRow="1" bandRow="1">
                <a:tableStyleId>{5940675A-B579-460E-94D1-54222C63F5DA}</a:tableStyleId>
              </a:tblPr>
              <a:tblGrid>
                <a:gridCol w="3843957">
                  <a:extLst>
                    <a:ext uri="{9D8B030D-6E8A-4147-A177-3AD203B41FA5}">
                      <a16:colId xmlns:a16="http://schemas.microsoft.com/office/drawing/2014/main" xmlns="" val="3130196129"/>
                    </a:ext>
                  </a:extLst>
                </a:gridCol>
                <a:gridCol w="3843957">
                  <a:extLst>
                    <a:ext uri="{9D8B030D-6E8A-4147-A177-3AD203B41FA5}">
                      <a16:colId xmlns:a16="http://schemas.microsoft.com/office/drawing/2014/main" xmlns="" val="4279363453"/>
                    </a:ext>
                  </a:extLst>
                </a:gridCol>
              </a:tblGrid>
              <a:tr h="5940963">
                <a:tc>
                  <a:txBody>
                    <a:bodyPr/>
                    <a:lstStyle/>
                    <a:p>
                      <a:r>
                        <a:rPr lang="en-US" b="1" dirty="0"/>
                        <a:t>Classification (</a:t>
                      </a:r>
                      <a:r>
                        <a:rPr lang="en-US" b="1" dirty="0">
                          <a:solidFill>
                            <a:srgbClr val="FF0000"/>
                          </a:solidFill>
                        </a:rPr>
                        <a:t>Discrete value output</a:t>
                      </a:r>
                      <a:r>
                        <a:rPr lang="en-US" b="1" dirty="0"/>
                        <a:t>)</a:t>
                      </a:r>
                      <a:endParaRPr lang="en-IN" b="1" dirty="0"/>
                    </a:p>
                  </a:txBody>
                  <a:tcPr/>
                </a:tc>
                <a:tc>
                  <a:txBody>
                    <a:bodyPr/>
                    <a:lstStyle/>
                    <a:p>
                      <a:r>
                        <a:rPr lang="en-US" b="1" dirty="0"/>
                        <a:t>Regression (</a:t>
                      </a:r>
                      <a:r>
                        <a:rPr lang="en-US" b="1" dirty="0">
                          <a:solidFill>
                            <a:srgbClr val="FF0000"/>
                          </a:solidFill>
                        </a:rPr>
                        <a:t>Predict real value output</a:t>
                      </a:r>
                      <a:r>
                        <a:rPr lang="en-US" b="1" dirty="0"/>
                        <a:t>)</a:t>
                      </a:r>
                      <a:endParaRPr lang="en-IN" b="1" dirty="0"/>
                    </a:p>
                  </a:txBody>
                  <a:tcPr/>
                </a:tc>
                <a:extLst>
                  <a:ext uri="{0D108BD9-81ED-4DB2-BD59-A6C34878D82A}">
                    <a16:rowId xmlns:a16="http://schemas.microsoft.com/office/drawing/2014/main" xmlns="" val="3207565177"/>
                  </a:ext>
                </a:extLst>
              </a:tr>
            </a:tbl>
          </a:graphicData>
        </a:graphic>
      </p:graphicFrame>
      <p:pic>
        <p:nvPicPr>
          <p:cNvPr id="7" name="Picture 6">
            <a:extLst>
              <a:ext uri="{FF2B5EF4-FFF2-40B4-BE49-F238E27FC236}">
                <a16:creationId xmlns:a16="http://schemas.microsoft.com/office/drawing/2014/main" xmlns="" id="{2DFAC1FD-C64D-7A7B-21C3-5D5AF603030F}"/>
              </a:ext>
            </a:extLst>
          </p:cNvPr>
          <p:cNvPicPr>
            <a:picLocks noChangeAspect="1"/>
          </p:cNvPicPr>
          <p:nvPr/>
        </p:nvPicPr>
        <p:blipFill>
          <a:blip r:embed="rId2"/>
          <a:stretch>
            <a:fillRect/>
          </a:stretch>
        </p:blipFill>
        <p:spPr>
          <a:xfrm>
            <a:off x="4877803" y="1407102"/>
            <a:ext cx="1784488" cy="2268235"/>
          </a:xfrm>
          <a:prstGeom prst="rect">
            <a:avLst/>
          </a:prstGeom>
        </p:spPr>
      </p:pic>
      <p:pic>
        <p:nvPicPr>
          <p:cNvPr id="9" name="Picture 8">
            <a:extLst>
              <a:ext uri="{FF2B5EF4-FFF2-40B4-BE49-F238E27FC236}">
                <a16:creationId xmlns:a16="http://schemas.microsoft.com/office/drawing/2014/main" xmlns="" id="{EC7CA916-834E-3C03-0EE6-F2CE93D727A5}"/>
              </a:ext>
            </a:extLst>
          </p:cNvPr>
          <p:cNvPicPr>
            <a:picLocks noChangeAspect="1"/>
          </p:cNvPicPr>
          <p:nvPr/>
        </p:nvPicPr>
        <p:blipFill>
          <a:blip r:embed="rId3"/>
          <a:stretch>
            <a:fillRect/>
          </a:stretch>
        </p:blipFill>
        <p:spPr>
          <a:xfrm>
            <a:off x="4642816" y="3750433"/>
            <a:ext cx="1784488" cy="2243967"/>
          </a:xfrm>
          <a:prstGeom prst="rect">
            <a:avLst/>
          </a:prstGeom>
        </p:spPr>
      </p:pic>
      <p:pic>
        <p:nvPicPr>
          <p:cNvPr id="10" name="Picture 2" descr="Regression in Machine Learning. Regression models are used to predict a… |  by Apoorva Dave | DataDrivenInvestor">
            <a:extLst>
              <a:ext uri="{FF2B5EF4-FFF2-40B4-BE49-F238E27FC236}">
                <a16:creationId xmlns:a16="http://schemas.microsoft.com/office/drawing/2014/main" xmlns="" id="{7B1BF203-66B8-4ABE-103D-8BE2675AE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2173" y="1873624"/>
            <a:ext cx="3218749" cy="2645368"/>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p:cNvSpPr txBox="1"/>
          <p:nvPr/>
        </p:nvSpPr>
        <p:spPr>
          <a:xfrm>
            <a:off x="312595" y="25908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Types of Supervised Learning</a:t>
            </a:r>
            <a:endParaRPr sz="3600" b="1" dirty="0">
              <a:latin typeface="Corbel"/>
              <a:cs typeface="Corbel"/>
            </a:endParaRPr>
          </a:p>
        </p:txBody>
      </p:sp>
    </p:spTree>
    <p:extLst>
      <p:ext uri="{BB962C8B-B14F-4D97-AF65-F5344CB8AC3E}">
        <p14:creationId xmlns:p14="http://schemas.microsoft.com/office/powerpoint/2010/main" val="1725401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8CFFBA-D16F-29E9-9BDC-4F4F40094DB2}"/>
              </a:ext>
            </a:extLst>
          </p:cNvPr>
          <p:cNvSpPr>
            <a:spLocks noGrp="1"/>
          </p:cNvSpPr>
          <p:nvPr>
            <p:ph idx="1"/>
          </p:nvPr>
        </p:nvSpPr>
        <p:spPr>
          <a:xfrm>
            <a:off x="3733800" y="762000"/>
            <a:ext cx="7772400" cy="4062651"/>
          </a:xfrm>
        </p:spPr>
        <p:txBody>
          <a:bodyPr/>
          <a:lstStyle/>
          <a:p>
            <a:pPr marL="342900" indent="-342900">
              <a:buFont typeface="Arial" panose="020B0604020202020204" pitchFamily="34" charset="0"/>
              <a:buChar char="•"/>
            </a:pPr>
            <a:r>
              <a:rPr lang="en-US" b="1" dirty="0" smtClean="0">
                <a:solidFill>
                  <a:schemeClr val="tx1"/>
                </a:solidFill>
              </a:rPr>
              <a:t>Unsupervised </a:t>
            </a:r>
            <a:r>
              <a:rPr lang="en-US" b="1" dirty="0">
                <a:solidFill>
                  <a:schemeClr val="tx1"/>
                </a:solidFill>
              </a:rPr>
              <a:t>learning is a machine learning technique in which </a:t>
            </a:r>
            <a:r>
              <a:rPr lang="en-US" b="1" dirty="0">
                <a:solidFill>
                  <a:srgbClr val="FF0000"/>
                </a:solidFill>
              </a:rPr>
              <a:t>models are not supervised using training dataset.</a:t>
            </a:r>
            <a:r>
              <a:rPr lang="en-US" b="1" dirty="0">
                <a:solidFill>
                  <a:schemeClr val="tx1"/>
                </a:solidFill>
              </a:rPr>
              <a:t> </a:t>
            </a:r>
          </a:p>
          <a:p>
            <a:pPr marL="342900" indent="-342900">
              <a:buFont typeface="Arial" panose="020B0604020202020204" pitchFamily="34" charset="0"/>
              <a:buChar char="•"/>
            </a:pPr>
            <a:r>
              <a:rPr lang="en-US" dirty="0">
                <a:solidFill>
                  <a:schemeClr val="tx1"/>
                </a:solidFill>
              </a:rPr>
              <a:t>Instead, models itself find the hidden patterns and insights from the given data. It can be compared to learning which takes place in the human brain while learning new things.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IN" dirty="0">
              <a:solidFill>
                <a:schemeClr val="tx1"/>
              </a:solidFill>
            </a:endParaRPr>
          </a:p>
        </p:txBody>
      </p:sp>
      <p:pic>
        <p:nvPicPr>
          <p:cNvPr id="4" name="Picture 3">
            <a:extLst>
              <a:ext uri="{FF2B5EF4-FFF2-40B4-BE49-F238E27FC236}">
                <a16:creationId xmlns:a16="http://schemas.microsoft.com/office/drawing/2014/main" xmlns="" id="{B333D0B1-DB92-84C9-DED8-9D43E13D3EF1}"/>
              </a:ext>
            </a:extLst>
          </p:cNvPr>
          <p:cNvPicPr>
            <a:picLocks noChangeAspect="1"/>
          </p:cNvPicPr>
          <p:nvPr/>
        </p:nvPicPr>
        <p:blipFill>
          <a:blip r:embed="rId2"/>
          <a:stretch>
            <a:fillRect/>
          </a:stretch>
        </p:blipFill>
        <p:spPr>
          <a:xfrm>
            <a:off x="4572000" y="2977991"/>
            <a:ext cx="6663226" cy="3637722"/>
          </a:xfrm>
          <a:prstGeom prst="rect">
            <a:avLst/>
          </a:prstGeom>
        </p:spPr>
      </p:pic>
      <p:sp>
        <p:nvSpPr>
          <p:cNvPr id="5"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Unsupervised </a:t>
            </a:r>
            <a:r>
              <a:rPr lang="en-US" sz="3600" b="1" spc="-10" dirty="0">
                <a:solidFill>
                  <a:srgbClr val="FFFFFF"/>
                </a:solidFill>
                <a:latin typeface="Corbel"/>
                <a:cs typeface="Corbel"/>
              </a:rPr>
              <a:t>Learning</a:t>
            </a:r>
            <a:endParaRPr sz="3600" b="1" dirty="0">
              <a:latin typeface="Corbel"/>
              <a:cs typeface="Corbel"/>
            </a:endParaRPr>
          </a:p>
        </p:txBody>
      </p:sp>
    </p:spTree>
    <p:extLst>
      <p:ext uri="{BB962C8B-B14F-4D97-AF65-F5344CB8AC3E}">
        <p14:creationId xmlns:p14="http://schemas.microsoft.com/office/powerpoint/2010/main" val="3786398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820F3-F9B7-BE46-0FF5-82B754C44268}"/>
              </a:ext>
            </a:extLst>
          </p:cNvPr>
          <p:cNvSpPr>
            <a:spLocks noGrp="1"/>
          </p:cNvSpPr>
          <p:nvPr>
            <p:ph type="title"/>
          </p:nvPr>
        </p:nvSpPr>
        <p:spPr>
          <a:xfrm>
            <a:off x="3961387" y="1029708"/>
            <a:ext cx="1332864" cy="369332"/>
          </a:xfrm>
        </p:spPr>
        <p:txBody>
          <a:bodyPr/>
          <a:lstStyle/>
          <a:p>
            <a:endParaRPr lang="en-IN" dirty="0"/>
          </a:p>
        </p:txBody>
      </p:sp>
      <p:graphicFrame>
        <p:nvGraphicFramePr>
          <p:cNvPr id="4" name="Table 4">
            <a:extLst>
              <a:ext uri="{FF2B5EF4-FFF2-40B4-BE49-F238E27FC236}">
                <a16:creationId xmlns:a16="http://schemas.microsoft.com/office/drawing/2014/main" xmlns="" id="{4DFDF1AF-61F8-393D-8002-2ED894E10456}"/>
              </a:ext>
            </a:extLst>
          </p:cNvPr>
          <p:cNvGraphicFramePr>
            <a:graphicFrameLocks noGrp="1"/>
          </p:cNvGraphicFramePr>
          <p:nvPr>
            <p:ph idx="1"/>
            <p:extLst>
              <p:ext uri="{D42A27DB-BD31-4B8C-83A1-F6EECF244321}">
                <p14:modId xmlns:p14="http://schemas.microsoft.com/office/powerpoint/2010/main" val="2092119700"/>
              </p:ext>
            </p:extLst>
          </p:nvPr>
        </p:nvGraphicFramePr>
        <p:xfrm>
          <a:off x="3868737" y="789539"/>
          <a:ext cx="7925696" cy="5205896"/>
        </p:xfrm>
        <a:graphic>
          <a:graphicData uri="http://schemas.openxmlformats.org/drawingml/2006/table">
            <a:tbl>
              <a:tblPr firstRow="1" bandRow="1">
                <a:tableStyleId>{5940675A-B579-460E-94D1-54222C63F5DA}</a:tableStyleId>
              </a:tblPr>
              <a:tblGrid>
                <a:gridCol w="2903124">
                  <a:extLst>
                    <a:ext uri="{9D8B030D-6E8A-4147-A177-3AD203B41FA5}">
                      <a16:colId xmlns:a16="http://schemas.microsoft.com/office/drawing/2014/main" xmlns="" val="3130196129"/>
                    </a:ext>
                  </a:extLst>
                </a:gridCol>
                <a:gridCol w="5022572">
                  <a:extLst>
                    <a:ext uri="{9D8B030D-6E8A-4147-A177-3AD203B41FA5}">
                      <a16:colId xmlns:a16="http://schemas.microsoft.com/office/drawing/2014/main" xmlns="" val="4279363453"/>
                    </a:ext>
                  </a:extLst>
                </a:gridCol>
              </a:tblGrid>
              <a:tr h="5205896">
                <a:tc>
                  <a:txBody>
                    <a:bodyPr/>
                    <a:lstStyle/>
                    <a:p>
                      <a:r>
                        <a:rPr lang="en-US" sz="2400" b="1" dirty="0">
                          <a:solidFill>
                            <a:srgbClr val="FF0000"/>
                          </a:solidFill>
                        </a:rPr>
                        <a:t>Clustering</a:t>
                      </a:r>
                      <a:endParaRPr lang="en-IN" b="1" dirty="0">
                        <a:solidFill>
                          <a:srgbClr val="FF0000"/>
                        </a:solidFill>
                      </a:endParaRPr>
                    </a:p>
                  </a:txBody>
                  <a:tcPr/>
                </a:tc>
                <a:tc>
                  <a:txBody>
                    <a:bodyPr/>
                    <a:lstStyle/>
                    <a:p>
                      <a:r>
                        <a:rPr lang="en-US" sz="2400" b="1" dirty="0">
                          <a:solidFill>
                            <a:srgbClr val="FF0000"/>
                          </a:solidFill>
                        </a:rPr>
                        <a:t>Association</a:t>
                      </a:r>
                      <a:endParaRPr lang="en-IN" b="1" dirty="0">
                        <a:solidFill>
                          <a:srgbClr val="FF0000"/>
                        </a:solidFill>
                      </a:endParaRPr>
                    </a:p>
                  </a:txBody>
                  <a:tcPr/>
                </a:tc>
                <a:extLst>
                  <a:ext uri="{0D108BD9-81ED-4DB2-BD59-A6C34878D82A}">
                    <a16:rowId xmlns:a16="http://schemas.microsoft.com/office/drawing/2014/main" xmlns="" val="3207565177"/>
                  </a:ext>
                </a:extLst>
              </a:tr>
            </a:tbl>
          </a:graphicData>
        </a:graphic>
      </p:graphicFrame>
      <p:pic>
        <p:nvPicPr>
          <p:cNvPr id="6" name="Picture 5">
            <a:extLst>
              <a:ext uri="{FF2B5EF4-FFF2-40B4-BE49-F238E27FC236}">
                <a16:creationId xmlns:a16="http://schemas.microsoft.com/office/drawing/2014/main" xmlns="" id="{9FED4270-8977-8D21-BD7F-C15C09EB59E4}"/>
              </a:ext>
            </a:extLst>
          </p:cNvPr>
          <p:cNvPicPr>
            <a:picLocks noChangeAspect="1"/>
          </p:cNvPicPr>
          <p:nvPr/>
        </p:nvPicPr>
        <p:blipFill>
          <a:blip r:embed="rId2"/>
          <a:stretch>
            <a:fillRect/>
          </a:stretch>
        </p:blipFill>
        <p:spPr>
          <a:xfrm>
            <a:off x="4404070" y="1291052"/>
            <a:ext cx="1933575" cy="2291994"/>
          </a:xfrm>
          <a:prstGeom prst="rect">
            <a:avLst/>
          </a:prstGeom>
        </p:spPr>
      </p:pic>
      <p:pic>
        <p:nvPicPr>
          <p:cNvPr id="8" name="Picture 7">
            <a:extLst>
              <a:ext uri="{FF2B5EF4-FFF2-40B4-BE49-F238E27FC236}">
                <a16:creationId xmlns:a16="http://schemas.microsoft.com/office/drawing/2014/main" xmlns="" id="{66903713-E1D2-84B4-D2D7-F46F3AB80FF5}"/>
              </a:ext>
            </a:extLst>
          </p:cNvPr>
          <p:cNvPicPr>
            <a:picLocks noChangeAspect="1"/>
          </p:cNvPicPr>
          <p:nvPr/>
        </p:nvPicPr>
        <p:blipFill>
          <a:blip r:embed="rId3"/>
          <a:stretch>
            <a:fillRect/>
          </a:stretch>
        </p:blipFill>
        <p:spPr>
          <a:xfrm>
            <a:off x="4404070" y="3709435"/>
            <a:ext cx="2089495" cy="2286000"/>
          </a:xfrm>
          <a:prstGeom prst="rect">
            <a:avLst/>
          </a:prstGeom>
        </p:spPr>
      </p:pic>
      <p:pic>
        <p:nvPicPr>
          <p:cNvPr id="9" name="Picture 8">
            <a:extLst>
              <a:ext uri="{FF2B5EF4-FFF2-40B4-BE49-F238E27FC236}">
                <a16:creationId xmlns:a16="http://schemas.microsoft.com/office/drawing/2014/main" xmlns="" id="{3A4E3886-EEEF-CF7B-9D0E-326B54F9E294}"/>
              </a:ext>
            </a:extLst>
          </p:cNvPr>
          <p:cNvPicPr>
            <a:picLocks noChangeAspect="1"/>
          </p:cNvPicPr>
          <p:nvPr/>
        </p:nvPicPr>
        <p:blipFill>
          <a:blip r:embed="rId4"/>
          <a:stretch>
            <a:fillRect/>
          </a:stretch>
        </p:blipFill>
        <p:spPr>
          <a:xfrm>
            <a:off x="6804319" y="1882441"/>
            <a:ext cx="4990114" cy="2823818"/>
          </a:xfrm>
          <a:prstGeom prst="rect">
            <a:avLst/>
          </a:prstGeom>
        </p:spPr>
      </p:pic>
      <p:sp>
        <p:nvSpPr>
          <p:cNvPr id="7" name="object 2"/>
          <p:cNvSpPr txBox="1"/>
          <p:nvPr/>
        </p:nvSpPr>
        <p:spPr>
          <a:xfrm>
            <a:off x="312595" y="2590800"/>
            <a:ext cx="2874456" cy="1574790"/>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Types of Unsupervised Learning</a:t>
            </a:r>
            <a:endParaRPr sz="3600" b="1" dirty="0">
              <a:latin typeface="Corbel"/>
              <a:cs typeface="Corbel"/>
            </a:endParaRPr>
          </a:p>
        </p:txBody>
      </p:sp>
    </p:spTree>
    <p:extLst>
      <p:ext uri="{BB962C8B-B14F-4D97-AF65-F5344CB8AC3E}">
        <p14:creationId xmlns:p14="http://schemas.microsoft.com/office/powerpoint/2010/main" val="809131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B2B3ED-589F-32BC-F016-7CFA08245FC0}"/>
              </a:ext>
            </a:extLst>
          </p:cNvPr>
          <p:cNvSpPr>
            <a:spLocks noGrp="1"/>
          </p:cNvSpPr>
          <p:nvPr>
            <p:ph idx="1"/>
          </p:nvPr>
        </p:nvSpPr>
        <p:spPr>
          <a:xfrm>
            <a:off x="3733800" y="644229"/>
            <a:ext cx="7867269" cy="4431983"/>
          </a:xfrm>
        </p:spPr>
        <p:txBody>
          <a:bodyPr/>
          <a:lstStyle/>
          <a:p>
            <a:pPr marL="342900" indent="-342900">
              <a:buFont typeface="Arial" panose="020B0604020202020204" pitchFamily="34" charset="0"/>
              <a:buChar char="•"/>
            </a:pPr>
            <a:r>
              <a:rPr lang="en-US" dirty="0">
                <a:solidFill>
                  <a:schemeClr val="tx1"/>
                </a:solidFill>
              </a:rPr>
              <a:t>Reinforcement Learning is a feedback-based (</a:t>
            </a:r>
            <a:r>
              <a:rPr lang="en-US" dirty="0">
                <a:solidFill>
                  <a:srgbClr val="FF0000"/>
                </a:solidFill>
              </a:rPr>
              <a:t>reward</a:t>
            </a:r>
            <a:r>
              <a:rPr lang="en-US" dirty="0">
                <a:solidFill>
                  <a:schemeClr val="tx1"/>
                </a:solidFill>
              </a:rPr>
              <a:t>) Machine learning technique in which an agent learns to behave in an environment by performing the actions and seeing the results of actions. </a:t>
            </a:r>
          </a:p>
          <a:p>
            <a:pPr marL="342900" indent="-342900">
              <a:buFont typeface="Arial" panose="020B0604020202020204" pitchFamily="34" charset="0"/>
              <a:buChar char="•"/>
            </a:pPr>
            <a:r>
              <a:rPr lang="en-US" dirty="0">
                <a:solidFill>
                  <a:schemeClr val="tx1"/>
                </a:solidFill>
              </a:rPr>
              <a:t>For each good action, the agent gets positive feedback, and for each bad action, the agent gets negative feedback or penalty.</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IN" dirty="0">
              <a:solidFill>
                <a:schemeClr val="tx1"/>
              </a:solidFill>
            </a:endParaRPr>
          </a:p>
        </p:txBody>
      </p:sp>
      <p:pic>
        <p:nvPicPr>
          <p:cNvPr id="4" name="Picture 3">
            <a:extLst>
              <a:ext uri="{FF2B5EF4-FFF2-40B4-BE49-F238E27FC236}">
                <a16:creationId xmlns:a16="http://schemas.microsoft.com/office/drawing/2014/main" xmlns="" id="{D76367F1-6DDB-2820-20FE-ADFB23A89C42}"/>
              </a:ext>
            </a:extLst>
          </p:cNvPr>
          <p:cNvPicPr>
            <a:picLocks noChangeAspect="1"/>
          </p:cNvPicPr>
          <p:nvPr/>
        </p:nvPicPr>
        <p:blipFill>
          <a:blip r:embed="rId2"/>
          <a:stretch>
            <a:fillRect/>
          </a:stretch>
        </p:blipFill>
        <p:spPr>
          <a:xfrm>
            <a:off x="3869268" y="3429000"/>
            <a:ext cx="7894565" cy="3294424"/>
          </a:xfrm>
          <a:prstGeom prst="rect">
            <a:avLst/>
          </a:prstGeom>
        </p:spPr>
      </p:pic>
      <p:sp>
        <p:nvSpPr>
          <p:cNvPr id="5" name="object 2"/>
          <p:cNvSpPr txBox="1"/>
          <p:nvPr/>
        </p:nvSpPr>
        <p:spPr>
          <a:xfrm>
            <a:off x="152400" y="2743200"/>
            <a:ext cx="3040205"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Reinforcement </a:t>
            </a:r>
            <a:r>
              <a:rPr lang="en-US" sz="3600" b="1" spc="-10" dirty="0">
                <a:solidFill>
                  <a:srgbClr val="FFFFFF"/>
                </a:solidFill>
                <a:latin typeface="Corbel"/>
                <a:cs typeface="Corbel"/>
              </a:rPr>
              <a:t>Learning</a:t>
            </a:r>
            <a:endParaRPr sz="3600" b="1" dirty="0">
              <a:latin typeface="Corbel"/>
              <a:cs typeface="Corbel"/>
            </a:endParaRPr>
          </a:p>
        </p:txBody>
      </p:sp>
    </p:spTree>
    <p:extLst>
      <p:ext uri="{BB962C8B-B14F-4D97-AF65-F5344CB8AC3E}">
        <p14:creationId xmlns:p14="http://schemas.microsoft.com/office/powerpoint/2010/main" val="169932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2417256"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Course Outcomes</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sp>
        <p:nvSpPr>
          <p:cNvPr id="3" name="object 3"/>
          <p:cNvSpPr txBox="1"/>
          <p:nvPr/>
        </p:nvSpPr>
        <p:spPr>
          <a:xfrm>
            <a:off x="3656984" y="609600"/>
            <a:ext cx="7732636" cy="5557932"/>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At the end of the course, students will be able to:</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understand key concepts, tools and approaches for pattern recognition on complex data </a:t>
            </a:r>
            <a:r>
              <a:rPr lang="en-US" sz="2800" spc="-5" dirty="0" smtClean="0">
                <a:latin typeface="Corbel"/>
                <a:cs typeface="Corbel"/>
              </a:rPr>
              <a:t>sets.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learn Kernel methods for handling high dimensional and non-linear </a:t>
            </a:r>
            <a:r>
              <a:rPr lang="en-US" sz="2800" spc="-5" dirty="0" smtClean="0">
                <a:latin typeface="Corbel"/>
                <a:cs typeface="Corbel"/>
              </a:rPr>
              <a:t>patterns.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implement state-of-the-art algorithms such as Support Vector Machines and Bayesian </a:t>
            </a:r>
            <a:r>
              <a:rPr lang="en-US" sz="2800" spc="-5" dirty="0" smtClean="0">
                <a:latin typeface="Corbel"/>
                <a:cs typeface="Corbel"/>
              </a:rPr>
              <a:t>networks.</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Solve real-world machine learning tasks: from data to </a:t>
            </a:r>
            <a:r>
              <a:rPr lang="en-US" sz="2800" spc="-5" dirty="0" smtClean="0">
                <a:latin typeface="Corbel"/>
                <a:cs typeface="Corbel"/>
              </a:rPr>
              <a:t>inference.</a:t>
            </a:r>
            <a:endParaRPr lang="en-US" sz="2800" spc="-5" dirty="0">
              <a:latin typeface="Corbel"/>
              <a:cs typeface="Corbel"/>
            </a:endParaRP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To </a:t>
            </a:r>
            <a:r>
              <a:rPr lang="en-US" sz="2800" spc="-5" dirty="0">
                <a:latin typeface="Corbel"/>
                <a:cs typeface="Corbel"/>
              </a:rPr>
              <a:t>apply theoretical concepts and the motivations behind different learning </a:t>
            </a:r>
            <a:r>
              <a:rPr lang="en-US" sz="2800" spc="-5" dirty="0" smtClean="0">
                <a:latin typeface="Corbel"/>
                <a:cs typeface="Corbel"/>
              </a:rPr>
              <a:t>frameworks.</a:t>
            </a:r>
            <a:endParaRPr sz="2800" dirty="0">
              <a:latin typeface="Corbel"/>
              <a:cs typeface="Corbel"/>
            </a:endParaRPr>
          </a:p>
        </p:txBody>
      </p:sp>
    </p:spTree>
    <p:extLst>
      <p:ext uri="{BB962C8B-B14F-4D97-AF65-F5344CB8AC3E}">
        <p14:creationId xmlns:p14="http://schemas.microsoft.com/office/powerpoint/2010/main" val="366064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D959C-9F64-DD76-0383-EDA4548A4662}"/>
              </a:ext>
            </a:extLst>
          </p:cNvPr>
          <p:cNvSpPr>
            <a:spLocks noGrp="1"/>
          </p:cNvSpPr>
          <p:nvPr>
            <p:ph type="title"/>
          </p:nvPr>
        </p:nvSpPr>
        <p:spPr/>
        <p:txBody>
          <a:bodyPr/>
          <a:lstStyle/>
          <a:p>
            <a:r>
              <a:rPr lang="en-US" dirty="0"/>
              <a:t>Comparison – Supervised, Unsupervised and Reinforcement Learning</a:t>
            </a:r>
            <a:endParaRPr lang="en-IN" dirty="0"/>
          </a:p>
        </p:txBody>
      </p:sp>
      <p:graphicFrame>
        <p:nvGraphicFramePr>
          <p:cNvPr id="4" name="Table 3">
            <a:extLst>
              <a:ext uri="{FF2B5EF4-FFF2-40B4-BE49-F238E27FC236}">
                <a16:creationId xmlns:a16="http://schemas.microsoft.com/office/drawing/2014/main" xmlns="" id="{90E7A0FE-AA0B-79C3-BDC0-04DDA65021CC}"/>
              </a:ext>
            </a:extLst>
          </p:cNvPr>
          <p:cNvGraphicFramePr>
            <a:graphicFrameLocks noGrp="1"/>
          </p:cNvGraphicFramePr>
          <p:nvPr>
            <p:extLst/>
          </p:nvPr>
        </p:nvGraphicFramePr>
        <p:xfrm>
          <a:off x="3564833" y="187011"/>
          <a:ext cx="8256104" cy="6599728"/>
        </p:xfrm>
        <a:graphic>
          <a:graphicData uri="http://schemas.openxmlformats.org/drawingml/2006/table">
            <a:tbl>
              <a:tblPr/>
              <a:tblGrid>
                <a:gridCol w="1378228">
                  <a:extLst>
                    <a:ext uri="{9D8B030D-6E8A-4147-A177-3AD203B41FA5}">
                      <a16:colId xmlns:a16="http://schemas.microsoft.com/office/drawing/2014/main" xmlns="" val="2591137037"/>
                    </a:ext>
                  </a:extLst>
                </a:gridCol>
                <a:gridCol w="2345635">
                  <a:extLst>
                    <a:ext uri="{9D8B030D-6E8A-4147-A177-3AD203B41FA5}">
                      <a16:colId xmlns:a16="http://schemas.microsoft.com/office/drawing/2014/main" xmlns="" val="1058179174"/>
                    </a:ext>
                  </a:extLst>
                </a:gridCol>
                <a:gridCol w="2292626">
                  <a:extLst>
                    <a:ext uri="{9D8B030D-6E8A-4147-A177-3AD203B41FA5}">
                      <a16:colId xmlns:a16="http://schemas.microsoft.com/office/drawing/2014/main" xmlns="" val="4292982993"/>
                    </a:ext>
                  </a:extLst>
                </a:gridCol>
                <a:gridCol w="2239615">
                  <a:extLst>
                    <a:ext uri="{9D8B030D-6E8A-4147-A177-3AD203B41FA5}">
                      <a16:colId xmlns:a16="http://schemas.microsoft.com/office/drawing/2014/main" xmlns="" val="258590373"/>
                    </a:ext>
                  </a:extLst>
                </a:gridCol>
              </a:tblGrid>
              <a:tr h="339563">
                <a:tc>
                  <a:txBody>
                    <a:bodyPr/>
                    <a:lstStyle/>
                    <a:p>
                      <a:pPr algn="l"/>
                      <a:r>
                        <a:rPr lang="en-IN" sz="2000" b="1" u="none" strike="noStrike">
                          <a:effectLst/>
                        </a:rPr>
                        <a:t>Criteria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n-IN" sz="2000" b="1" u="none" strike="noStrike">
                          <a:effectLst/>
                        </a:rPr>
                        <a:t>Supervised ML</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n-IN" sz="2000" b="1" u="none" strike="noStrike">
                          <a:effectLst/>
                        </a:rPr>
                        <a:t>Unsupervised ML</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n-IN" sz="2000" b="1" u="none" strike="noStrike" dirty="0">
                          <a:effectLst/>
                        </a:rPr>
                        <a:t>Reinforcement ML</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4210762006"/>
                  </a:ext>
                </a:extLst>
              </a:tr>
              <a:tr h="940756">
                <a:tc>
                  <a:txBody>
                    <a:bodyPr/>
                    <a:lstStyle/>
                    <a:p>
                      <a:r>
                        <a:rPr lang="en-IN" sz="1800" b="1" u="none" strike="noStrike" dirty="0">
                          <a:effectLst/>
                        </a:rPr>
                        <a:t>Definition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dirty="0">
                          <a:effectLst/>
                        </a:rPr>
                        <a:t>Learns by using </a:t>
                      </a:r>
                      <a:r>
                        <a:rPr lang="en-US" sz="2000" u="none" strike="noStrike" dirty="0">
                          <a:solidFill>
                            <a:srgbClr val="FF0000"/>
                          </a:solidFill>
                          <a:effectLst/>
                        </a:rPr>
                        <a:t>labelled</a:t>
                      </a:r>
                      <a:r>
                        <a:rPr lang="en-US" sz="2000" u="none" strike="noStrike" dirty="0">
                          <a:effectLst/>
                        </a:rPr>
                        <a:t> data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dirty="0">
                          <a:effectLst/>
                        </a:rPr>
                        <a:t>Trained using </a:t>
                      </a:r>
                      <a:r>
                        <a:rPr lang="en-US" sz="2000" u="none" strike="noStrike" dirty="0" err="1">
                          <a:solidFill>
                            <a:srgbClr val="FF0000"/>
                          </a:solidFill>
                          <a:effectLst/>
                        </a:rPr>
                        <a:t>unlabelled</a:t>
                      </a:r>
                      <a:r>
                        <a:rPr lang="en-US" sz="2000" u="none" strike="noStrike" dirty="0">
                          <a:effectLst/>
                        </a:rPr>
                        <a:t> data without any guidance.</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dirty="0">
                          <a:effectLst/>
                        </a:rPr>
                        <a:t>Works on interacting with the environment (</a:t>
                      </a:r>
                      <a:r>
                        <a:rPr lang="en-US" sz="2000" u="none" strike="noStrike" dirty="0">
                          <a:solidFill>
                            <a:srgbClr val="FF0000"/>
                          </a:solidFill>
                          <a:effectLst/>
                        </a:rPr>
                        <a:t>reward</a:t>
                      </a:r>
                      <a:r>
                        <a:rPr lang="en-US" sz="2000" u="none" strike="noStrike" dirty="0">
                          <a:effectLst/>
                        </a:rPr>
                        <a:t> based)</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711505067"/>
                  </a:ext>
                </a:extLst>
              </a:tr>
              <a:tr h="539961">
                <a:tc>
                  <a:txBody>
                    <a:bodyPr/>
                    <a:lstStyle/>
                    <a:p>
                      <a:r>
                        <a:rPr lang="en-IN" sz="1800" b="1" u="none" strike="noStrike" dirty="0">
                          <a:effectLst/>
                        </a:rPr>
                        <a:t>Type of data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Labelled data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Unlabelled data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No – predefined data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2529293713"/>
                  </a:ext>
                </a:extLst>
              </a:tr>
              <a:tr h="539961">
                <a:tc>
                  <a:txBody>
                    <a:bodyPr/>
                    <a:lstStyle/>
                    <a:p>
                      <a:r>
                        <a:rPr lang="en-IN" sz="1800" b="1" u="none" strike="noStrike" dirty="0">
                          <a:effectLst/>
                        </a:rPr>
                        <a:t>Type of problems</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solidFill>
                            <a:srgbClr val="7030A0"/>
                          </a:solidFill>
                          <a:effectLst/>
                        </a:rPr>
                        <a:t>Regression and classification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solidFill>
                            <a:srgbClr val="7030A0"/>
                          </a:solidFill>
                          <a:effectLst/>
                        </a:rPr>
                        <a:t>Association and Clustering</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dirty="0">
                          <a:solidFill>
                            <a:srgbClr val="7030A0"/>
                          </a:solidFill>
                          <a:effectLst/>
                        </a:rPr>
                        <a:t>Exploitation or Exploration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1190811231"/>
                  </a:ext>
                </a:extLst>
              </a:tr>
              <a:tr h="339563">
                <a:tc>
                  <a:txBody>
                    <a:bodyPr/>
                    <a:lstStyle/>
                    <a:p>
                      <a:r>
                        <a:rPr lang="en-IN" sz="1800" b="1" u="none" strike="noStrike" dirty="0">
                          <a:effectLst/>
                        </a:rPr>
                        <a:t>Supervision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solidFill>
                            <a:srgbClr val="FF0000"/>
                          </a:solidFill>
                          <a:effectLst/>
                        </a:rPr>
                        <a:t>Extra supervision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solidFill>
                            <a:srgbClr val="FF0000"/>
                          </a:solidFill>
                          <a:effectLst/>
                        </a:rPr>
                        <a:t>No supervision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dirty="0">
                          <a:solidFill>
                            <a:srgbClr val="FF0000"/>
                          </a:solidFill>
                          <a:effectLst/>
                        </a:rPr>
                        <a:t>No supervision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2655265790"/>
                  </a:ext>
                </a:extLst>
              </a:tr>
              <a:tr h="940756">
                <a:tc>
                  <a:txBody>
                    <a:bodyPr/>
                    <a:lstStyle/>
                    <a:p>
                      <a:r>
                        <a:rPr lang="en-IN" sz="1800" b="1" u="none" strike="noStrike" dirty="0">
                          <a:effectLst/>
                        </a:rPr>
                        <a:t>Algorithms</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dirty="0">
                          <a:effectLst/>
                        </a:rPr>
                        <a:t>Linear Regression, Logistic Regression, SVM, KNN, NB, DT.</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dirty="0">
                          <a:effectLst/>
                        </a:rPr>
                        <a:t>K – Means,</a:t>
                      </a:r>
                      <a:br>
                        <a:rPr lang="en-US" sz="2000" u="none" strike="noStrike" dirty="0">
                          <a:effectLst/>
                        </a:rPr>
                      </a:br>
                      <a:r>
                        <a:rPr lang="en-US" sz="2000" u="none" strike="noStrike" dirty="0">
                          <a:effectLst/>
                        </a:rPr>
                        <a:t>PCA, DBSCAN, </a:t>
                      </a:r>
                      <a:r>
                        <a:rPr lang="en-US" sz="2000" u="none" strike="noStrike" dirty="0" err="1">
                          <a:effectLst/>
                        </a:rPr>
                        <a:t>Apriori</a:t>
                      </a:r>
                      <a:endParaRPr lang="en-US" sz="2000" u="none" strike="noStrike" dirty="0">
                        <a:effectLst/>
                      </a:endParaRP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dirty="0">
                          <a:effectLst/>
                        </a:rPr>
                        <a:t>Q – Learning,</a:t>
                      </a:r>
                      <a:br>
                        <a:rPr lang="en-IN" sz="2000" u="none" strike="noStrike" dirty="0">
                          <a:effectLst/>
                        </a:rPr>
                      </a:br>
                      <a:r>
                        <a:rPr lang="en-IN" sz="2000" u="none" strike="noStrike" dirty="0">
                          <a:effectLst/>
                        </a:rPr>
                        <a:t>SARSA</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1353306731"/>
                  </a:ext>
                </a:extLst>
              </a:tr>
              <a:tr h="740358">
                <a:tc>
                  <a:txBody>
                    <a:bodyPr/>
                    <a:lstStyle/>
                    <a:p>
                      <a:r>
                        <a:rPr lang="en-IN" sz="1800" b="1" u="none" strike="noStrike" dirty="0">
                          <a:effectLst/>
                        </a:rPr>
                        <a:t>Aim</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Calculate outcomes</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Discover underlying patterns</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a:effectLst/>
                        </a:rPr>
                        <a:t>Learn a series of action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2552963251"/>
                  </a:ext>
                </a:extLst>
              </a:tr>
              <a:tr h="740358">
                <a:tc>
                  <a:txBody>
                    <a:bodyPr/>
                    <a:lstStyle/>
                    <a:p>
                      <a:r>
                        <a:rPr lang="en-IN" sz="1800" b="1" u="none" strike="noStrike" dirty="0">
                          <a:effectLst/>
                        </a:rPr>
                        <a:t>Application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Risk Evaluation, Forecast Sales</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IN" sz="2000" u="none" strike="noStrike">
                          <a:effectLst/>
                        </a:rPr>
                        <a:t>Recommendation System, Anomaly Detection</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r>
                        <a:rPr lang="en-US" sz="2000" u="none" strike="noStrike" dirty="0">
                          <a:effectLst/>
                        </a:rPr>
                        <a:t>Self Driving Cars, Gaming, Healthcare</a:t>
                      </a:r>
                    </a:p>
                  </a:txBody>
                  <a:tcPr marL="69583" marR="69583" marT="69583" marB="69583"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xmlns="" val="878667096"/>
                  </a:ext>
                </a:extLst>
              </a:tr>
            </a:tbl>
          </a:graphicData>
        </a:graphic>
      </p:graphicFrame>
      <p:sp>
        <p:nvSpPr>
          <p:cNvPr id="5" name="object 2"/>
          <p:cNvSpPr txBox="1"/>
          <p:nvPr/>
        </p:nvSpPr>
        <p:spPr>
          <a:xfrm>
            <a:off x="76200" y="2438400"/>
            <a:ext cx="3276599" cy="2228815"/>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Supervised </a:t>
            </a:r>
            <a:r>
              <a:rPr lang="en-US" sz="3600" b="1" spc="-10" dirty="0" smtClean="0">
                <a:solidFill>
                  <a:srgbClr val="FFFFFF"/>
                </a:solidFill>
                <a:latin typeface="Corbel"/>
                <a:cs typeface="Corbel"/>
              </a:rPr>
              <a:t>vs</a:t>
            </a:r>
          </a:p>
          <a:p>
            <a:pPr marL="12700" marR="5080">
              <a:lnSpc>
                <a:spcPts val="3900"/>
              </a:lnSpc>
              <a:spcBef>
                <a:spcPts val="580"/>
              </a:spcBef>
            </a:pPr>
            <a:r>
              <a:rPr lang="en-US" sz="3600" b="1" spc="-10" dirty="0" smtClean="0">
                <a:solidFill>
                  <a:srgbClr val="FFFFFF"/>
                </a:solidFill>
                <a:latin typeface="Corbel"/>
                <a:cs typeface="Corbel"/>
              </a:rPr>
              <a:t>Unsupervised vs</a:t>
            </a:r>
          </a:p>
          <a:p>
            <a:pPr marL="12700" marR="5080">
              <a:lnSpc>
                <a:spcPts val="3900"/>
              </a:lnSpc>
              <a:spcBef>
                <a:spcPts val="580"/>
              </a:spcBef>
            </a:pPr>
            <a:r>
              <a:rPr lang="en-US" sz="3600" b="1" spc="-10" dirty="0" smtClean="0">
                <a:solidFill>
                  <a:srgbClr val="FFFFFF"/>
                </a:solidFill>
                <a:latin typeface="Corbel"/>
                <a:cs typeface="Corbel"/>
              </a:rPr>
              <a:t>Reinforcement Learning</a:t>
            </a:r>
            <a:endParaRPr sz="3600" b="1" dirty="0">
              <a:latin typeface="Corbel"/>
              <a:cs typeface="Corbel"/>
            </a:endParaRPr>
          </a:p>
        </p:txBody>
      </p:sp>
    </p:spTree>
    <p:extLst>
      <p:ext uri="{BB962C8B-B14F-4D97-AF65-F5344CB8AC3E}">
        <p14:creationId xmlns:p14="http://schemas.microsoft.com/office/powerpoint/2010/main" val="1474670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4A5E3-CB0E-DCE8-C083-7E1373860CE2}"/>
              </a:ext>
            </a:extLst>
          </p:cNvPr>
          <p:cNvSpPr>
            <a:spLocks noGrp="1"/>
          </p:cNvSpPr>
          <p:nvPr>
            <p:ph type="title"/>
          </p:nvPr>
        </p:nvSpPr>
        <p:spPr/>
        <p:txBody>
          <a:bodyPr/>
          <a:lstStyle/>
          <a:p>
            <a:r>
              <a:rPr lang="en-IN" dirty="0"/>
              <a:t>Guess the types??</a:t>
            </a:r>
          </a:p>
        </p:txBody>
      </p:sp>
      <p:sp>
        <p:nvSpPr>
          <p:cNvPr id="3" name="Content Placeholder 2">
            <a:extLst>
              <a:ext uri="{FF2B5EF4-FFF2-40B4-BE49-F238E27FC236}">
                <a16:creationId xmlns:a16="http://schemas.microsoft.com/office/drawing/2014/main" xmlns="" id="{5EAE4732-D291-7188-3F99-FA51B663C6B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E3919005-7990-C608-19C7-D11E1AAE07B8}"/>
              </a:ext>
            </a:extLst>
          </p:cNvPr>
          <p:cNvPicPr>
            <a:picLocks noChangeAspect="1"/>
          </p:cNvPicPr>
          <p:nvPr/>
        </p:nvPicPr>
        <p:blipFill>
          <a:blip r:embed="rId2"/>
          <a:stretch>
            <a:fillRect/>
          </a:stretch>
        </p:blipFill>
        <p:spPr>
          <a:xfrm>
            <a:off x="3557376" y="228378"/>
            <a:ext cx="2716815" cy="6177646"/>
          </a:xfrm>
          <a:prstGeom prst="rect">
            <a:avLst/>
          </a:prstGeom>
        </p:spPr>
      </p:pic>
      <p:pic>
        <p:nvPicPr>
          <p:cNvPr id="7" name="Picture 6">
            <a:extLst>
              <a:ext uri="{FF2B5EF4-FFF2-40B4-BE49-F238E27FC236}">
                <a16:creationId xmlns:a16="http://schemas.microsoft.com/office/drawing/2014/main" xmlns="" id="{F1499F68-CF1B-4F5F-69A5-2EFB2831D7C2}"/>
              </a:ext>
            </a:extLst>
          </p:cNvPr>
          <p:cNvPicPr>
            <a:picLocks noChangeAspect="1"/>
          </p:cNvPicPr>
          <p:nvPr/>
        </p:nvPicPr>
        <p:blipFill>
          <a:blip r:embed="rId3"/>
          <a:stretch>
            <a:fillRect/>
          </a:stretch>
        </p:blipFill>
        <p:spPr>
          <a:xfrm>
            <a:off x="6649058" y="228378"/>
            <a:ext cx="2569815" cy="6473486"/>
          </a:xfrm>
          <a:prstGeom prst="rect">
            <a:avLst/>
          </a:prstGeom>
        </p:spPr>
      </p:pic>
      <p:pic>
        <p:nvPicPr>
          <p:cNvPr id="9" name="Picture 8">
            <a:extLst>
              <a:ext uri="{FF2B5EF4-FFF2-40B4-BE49-F238E27FC236}">
                <a16:creationId xmlns:a16="http://schemas.microsoft.com/office/drawing/2014/main" xmlns="" id="{DE1ED107-1549-E069-7732-295F31AD6247}"/>
              </a:ext>
            </a:extLst>
          </p:cNvPr>
          <p:cNvPicPr>
            <a:picLocks noChangeAspect="1"/>
          </p:cNvPicPr>
          <p:nvPr/>
        </p:nvPicPr>
        <p:blipFill>
          <a:blip r:embed="rId4"/>
          <a:stretch>
            <a:fillRect/>
          </a:stretch>
        </p:blipFill>
        <p:spPr>
          <a:xfrm>
            <a:off x="9397218" y="228378"/>
            <a:ext cx="2444042" cy="6177646"/>
          </a:xfrm>
          <a:prstGeom prst="rect">
            <a:avLst/>
          </a:prstGeom>
        </p:spPr>
      </p:pic>
      <p:sp>
        <p:nvSpPr>
          <p:cNvPr id="10" name="Rectangle 9">
            <a:extLst>
              <a:ext uri="{FF2B5EF4-FFF2-40B4-BE49-F238E27FC236}">
                <a16:creationId xmlns:a16="http://schemas.microsoft.com/office/drawing/2014/main" xmlns="" id="{302BAC41-F11C-645C-0E76-F3AC7E337346}"/>
              </a:ext>
            </a:extLst>
          </p:cNvPr>
          <p:cNvSpPr/>
          <p:nvPr/>
        </p:nvSpPr>
        <p:spPr>
          <a:xfrm>
            <a:off x="3557376" y="228378"/>
            <a:ext cx="2716815" cy="404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992B2E88-90BF-3053-40BB-05413A6AB4BE}"/>
              </a:ext>
            </a:extLst>
          </p:cNvPr>
          <p:cNvSpPr/>
          <p:nvPr/>
        </p:nvSpPr>
        <p:spPr>
          <a:xfrm>
            <a:off x="6508651" y="217775"/>
            <a:ext cx="2716815" cy="404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5C18BCFD-C5BD-FC4E-143E-BBE4A6BA470E}"/>
              </a:ext>
            </a:extLst>
          </p:cNvPr>
          <p:cNvSpPr/>
          <p:nvPr/>
        </p:nvSpPr>
        <p:spPr>
          <a:xfrm>
            <a:off x="9369082" y="217775"/>
            <a:ext cx="2716815" cy="404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Supervised Learning</a:t>
            </a:r>
            <a:endParaRPr sz="3600" b="1" dirty="0">
              <a:latin typeface="Corbel"/>
              <a:cs typeface="Corbel"/>
            </a:endParaRPr>
          </a:p>
        </p:txBody>
      </p:sp>
    </p:spTree>
    <p:extLst>
      <p:ext uri="{BB962C8B-B14F-4D97-AF65-F5344CB8AC3E}">
        <p14:creationId xmlns:p14="http://schemas.microsoft.com/office/powerpoint/2010/main" val="227824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4230BF-ABDA-5C14-B873-1B675C6C92B8}"/>
              </a:ext>
            </a:extLst>
          </p:cNvPr>
          <p:cNvSpPr>
            <a:spLocks noGrp="1"/>
          </p:cNvSpPr>
          <p:nvPr>
            <p:ph idx="1"/>
          </p:nvPr>
        </p:nvSpPr>
        <p:spPr>
          <a:xfrm>
            <a:off x="3657600" y="914400"/>
            <a:ext cx="8077200" cy="2585323"/>
          </a:xfrm>
        </p:spPr>
        <p:txBody>
          <a:bodyPr/>
          <a:lstStyle/>
          <a:p>
            <a:pPr marL="342900" indent="-342900">
              <a:buFont typeface="Arial" panose="020B0604020202020204" pitchFamily="34" charset="0"/>
              <a:buChar char="•"/>
            </a:pPr>
            <a:r>
              <a:rPr lang="en-US" sz="2800" dirty="0">
                <a:solidFill>
                  <a:schemeClr val="tx1"/>
                </a:solidFill>
              </a:rPr>
              <a:t>Many video games are based on artificial intelligence technique called </a:t>
            </a:r>
            <a:r>
              <a:rPr lang="en-US" sz="2800" b="1" dirty="0">
                <a:solidFill>
                  <a:srgbClr val="FF0000"/>
                </a:solidFill>
              </a:rPr>
              <a:t>Expert System</a:t>
            </a:r>
            <a:r>
              <a:rPr lang="en-US" sz="2800" dirty="0"/>
              <a:t>. </a:t>
            </a:r>
            <a:endParaRPr lang="en-US" sz="2800" dirty="0" smtClean="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solidFill>
                  <a:schemeClr val="tx1"/>
                </a:solidFill>
              </a:rPr>
              <a:t>This technique can imitate areas of human </a:t>
            </a:r>
            <a:r>
              <a:rPr lang="en-US" sz="2800" dirty="0" err="1">
                <a:solidFill>
                  <a:schemeClr val="tx1"/>
                </a:solidFill>
              </a:rPr>
              <a:t>behaviour</a:t>
            </a:r>
            <a:r>
              <a:rPr lang="en-US" sz="2800" dirty="0">
                <a:solidFill>
                  <a:schemeClr val="tx1"/>
                </a:solidFill>
              </a:rPr>
              <a:t>, with a goal to mimic the human ability of senses, perception, and reasoning.</a:t>
            </a:r>
            <a:endParaRPr lang="en-IN" sz="2800" dirty="0">
              <a:solidFill>
                <a:schemeClr val="tx1"/>
              </a:solidFill>
            </a:endParaRPr>
          </a:p>
        </p:txBody>
      </p:sp>
      <p:sp>
        <p:nvSpPr>
          <p:cNvPr id="4"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Did you know?</a:t>
            </a:r>
            <a:endParaRPr sz="3600" b="1" dirty="0">
              <a:latin typeface="Corbel"/>
              <a:cs typeface="Corbel"/>
            </a:endParaRPr>
          </a:p>
        </p:txBody>
      </p:sp>
    </p:spTree>
    <p:extLst>
      <p:ext uri="{BB962C8B-B14F-4D97-AF65-F5344CB8AC3E}">
        <p14:creationId xmlns:p14="http://schemas.microsoft.com/office/powerpoint/2010/main" val="56908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23</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685800" y="2001245"/>
            <a:ext cx="7315200" cy="3255264"/>
          </a:xfrm>
          <a:prstGeom prst="rect">
            <a:avLst/>
          </a:prstGeom>
        </p:spPr>
        <p:txBody>
          <a:bodyPr>
            <a:noAutofit/>
          </a:bodyPr>
          <a:lstStyle>
            <a:lvl1pPr>
              <a:defRPr>
                <a:latin typeface="+mj-lt"/>
                <a:ea typeface="+mj-ea"/>
                <a:cs typeface="+mj-cs"/>
              </a:defRPr>
            </a:lvl1pPr>
          </a:lstStyle>
          <a:p>
            <a:r>
              <a:rPr lang="en-US" sz="4400" kern="0" smtClean="0">
                <a:solidFill>
                  <a:schemeClr val="bg1"/>
                </a:solidFill>
              </a:rPr>
              <a:t>Linear Regression with one Variable: </a:t>
            </a:r>
            <a:r>
              <a:rPr lang="en-US" sz="2800" kern="0" smtClean="0">
                <a:solidFill>
                  <a:schemeClr val="bg1"/>
                </a:solidFill>
              </a:rPr>
              <a:t>Model and Cost Function, Model representation, Cost Function</a:t>
            </a:r>
            <a:r>
              <a:rPr lang="en-US" sz="3200" kern="0" smtClean="0">
                <a:solidFill>
                  <a:schemeClr val="bg1"/>
                </a:solidFill>
              </a:rPr>
              <a:t/>
            </a:r>
            <a:br>
              <a:rPr lang="en-US" sz="3200" kern="0" smtClean="0">
                <a:solidFill>
                  <a:schemeClr val="bg1"/>
                </a:solidFill>
              </a:rPr>
            </a:br>
            <a:r>
              <a:rPr lang="en-US" sz="4400" kern="0" smtClean="0">
                <a:solidFill>
                  <a:schemeClr val="bg1"/>
                </a:solidFill>
              </a:rPr>
              <a:t>Parameter Learning: </a:t>
            </a:r>
            <a:r>
              <a:rPr lang="en-US" sz="3200" kern="0" smtClean="0">
                <a:solidFill>
                  <a:schemeClr val="bg1"/>
                </a:solidFill>
              </a:rPr>
              <a:t>Gradient </a:t>
            </a:r>
            <a:r>
              <a:rPr lang="en-US" sz="2800" kern="0" smtClean="0">
                <a:solidFill>
                  <a:schemeClr val="bg1"/>
                </a:solidFill>
              </a:rPr>
              <a:t>Descent for single variable</a:t>
            </a:r>
            <a:endParaRPr lang="en-IN" sz="4400" kern="0" dirty="0">
              <a:solidFill>
                <a:schemeClr val="bg1"/>
              </a:solidFill>
            </a:endParaRPr>
          </a:p>
        </p:txBody>
      </p:sp>
    </p:spTree>
    <p:extLst>
      <p:ext uri="{BB962C8B-B14F-4D97-AF65-F5344CB8AC3E}">
        <p14:creationId xmlns:p14="http://schemas.microsoft.com/office/powerpoint/2010/main" val="1090032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C536FF4-54C8-C09E-4C5B-4692B1F0D013}"/>
              </a:ext>
            </a:extLst>
          </p:cNvPr>
          <p:cNvPicPr>
            <a:picLocks noChangeAspect="1"/>
          </p:cNvPicPr>
          <p:nvPr/>
        </p:nvPicPr>
        <p:blipFill>
          <a:blip r:embed="rId3"/>
          <a:stretch>
            <a:fillRect/>
          </a:stretch>
        </p:blipFill>
        <p:spPr>
          <a:xfrm>
            <a:off x="8136044" y="2234649"/>
            <a:ext cx="3311887" cy="3311887"/>
          </a:xfrm>
          <a:prstGeom prst="rect">
            <a:avLst/>
          </a:prstGeom>
        </p:spPr>
      </p:pic>
      <p:sp>
        <p:nvSpPr>
          <p:cNvPr id="3" name="Content Placeholder 2">
            <a:extLst>
              <a:ext uri="{FF2B5EF4-FFF2-40B4-BE49-F238E27FC236}">
                <a16:creationId xmlns:a16="http://schemas.microsoft.com/office/drawing/2014/main" xmlns="" id="{9BBE1D93-2489-6B90-DA04-7F9F3F192BE5}"/>
              </a:ext>
            </a:extLst>
          </p:cNvPr>
          <p:cNvSpPr>
            <a:spLocks noGrp="1"/>
          </p:cNvSpPr>
          <p:nvPr>
            <p:ph idx="1"/>
          </p:nvPr>
        </p:nvSpPr>
        <p:spPr>
          <a:xfrm>
            <a:off x="3581400" y="228600"/>
            <a:ext cx="8364934" cy="5120640"/>
          </a:xfrm>
        </p:spPr>
        <p:txBody>
          <a:bodyPr>
            <a:noAutofit/>
          </a:bodyPr>
          <a:lstStyle/>
          <a:p>
            <a:pPr marL="342900" indent="-342900">
              <a:buFont typeface="Arial" panose="020B0604020202020204" pitchFamily="34" charset="0"/>
              <a:buChar char="•"/>
            </a:pPr>
            <a:r>
              <a:rPr lang="en-US" dirty="0">
                <a:solidFill>
                  <a:schemeClr val="tx1"/>
                </a:solidFill>
              </a:rPr>
              <a:t>It is a statistical method that is used for predictive analysis. </a:t>
            </a:r>
            <a:r>
              <a:rPr lang="en-US" b="1" dirty="0">
                <a:solidFill>
                  <a:schemeClr val="tx1"/>
                </a:solidFill>
              </a:rPr>
              <a:t>Linear regression makes predictions for continuous/real or numeric variables such as sales, salary, age, product price, etc.</a:t>
            </a:r>
          </a:p>
          <a:p>
            <a:pPr marL="342900" indent="-342900">
              <a:buFont typeface="Arial" panose="020B0604020202020204" pitchFamily="34" charset="0"/>
              <a:buChar char="•"/>
            </a:pPr>
            <a:r>
              <a:rPr lang="en-US" dirty="0">
                <a:solidFill>
                  <a:srgbClr val="FF0000"/>
                </a:solidFill>
              </a:rPr>
              <a:t>Linear Regression is an approach to show the </a:t>
            </a:r>
            <a:r>
              <a:rPr lang="en-US" u="sng" dirty="0">
                <a:solidFill>
                  <a:srgbClr val="FF0000"/>
                </a:solidFill>
              </a:rPr>
              <a:t>relationship</a:t>
            </a:r>
            <a:r>
              <a:rPr lang="en-US" dirty="0">
                <a:solidFill>
                  <a:srgbClr val="FF0000"/>
                </a:solidFill>
              </a:rPr>
              <a:t> between the independent variable x and dependent variable y</a:t>
            </a:r>
            <a:r>
              <a:rPr lang="en-US" dirty="0" smtClean="0">
                <a:solidFill>
                  <a:srgbClr val="FF0000"/>
                </a:solidFill>
              </a:rPr>
              <a:t>.</a:t>
            </a:r>
          </a:p>
          <a:p>
            <a:pPr marL="342900" indent="-342900">
              <a:buFont typeface="Arial" panose="020B0604020202020204" pitchFamily="34" charset="0"/>
              <a:buChar char="•"/>
            </a:pPr>
            <a:endParaRPr lang="en-US" dirty="0">
              <a:solidFill>
                <a:srgbClr val="FF0000"/>
              </a:solidFill>
            </a:endParaRPr>
          </a:p>
          <a:p>
            <a:r>
              <a:rPr lang="en-US" sz="3600" b="1" dirty="0"/>
              <a:t> </a:t>
            </a:r>
            <a:r>
              <a:rPr lang="en-US" sz="3600" b="1" dirty="0" smtClean="0"/>
              <a:t>   </a:t>
            </a:r>
            <a:r>
              <a:rPr lang="en-US" sz="3600" b="1" dirty="0" smtClean="0">
                <a:solidFill>
                  <a:srgbClr val="FF0000"/>
                </a:solidFill>
              </a:rPr>
              <a:t>y </a:t>
            </a:r>
            <a:r>
              <a:rPr lang="en-US" sz="3600" b="1" dirty="0">
                <a:solidFill>
                  <a:srgbClr val="FF0000"/>
                </a:solidFill>
              </a:rPr>
              <a:t>= mx + c</a:t>
            </a:r>
          </a:p>
          <a:p>
            <a:pPr marL="342900" indent="-342900">
              <a:buFont typeface="Arial" panose="020B0604020202020204" pitchFamily="34" charset="0"/>
              <a:buChar char="•"/>
            </a:pPr>
            <a:r>
              <a:rPr lang="en-US" b="1" dirty="0">
                <a:solidFill>
                  <a:schemeClr val="tx1"/>
                </a:solidFill>
              </a:rPr>
              <a:t>m: slope of line</a:t>
            </a:r>
          </a:p>
          <a:p>
            <a:pPr marL="342900" indent="-342900">
              <a:buFont typeface="Arial" panose="020B0604020202020204" pitchFamily="34" charset="0"/>
              <a:buChar char="•"/>
            </a:pPr>
            <a:r>
              <a:rPr lang="en-US" b="1" dirty="0">
                <a:solidFill>
                  <a:schemeClr val="tx1"/>
                </a:solidFill>
              </a:rPr>
              <a:t>c: constant</a:t>
            </a:r>
          </a:p>
          <a:p>
            <a:pPr marL="342900" indent="-342900">
              <a:buFont typeface="Arial" panose="020B0604020202020204" pitchFamily="34" charset="0"/>
              <a:buChar char="•"/>
            </a:pPr>
            <a:r>
              <a:rPr lang="en-US" b="1" dirty="0">
                <a:solidFill>
                  <a:schemeClr val="tx1"/>
                </a:solidFill>
              </a:rPr>
              <a:t>x: Independent variable</a:t>
            </a:r>
          </a:p>
          <a:p>
            <a:pPr marL="342900" indent="-342900">
              <a:buFont typeface="Arial" panose="020B0604020202020204" pitchFamily="34" charset="0"/>
              <a:buChar char="•"/>
            </a:pPr>
            <a:r>
              <a:rPr lang="en-US" b="1" dirty="0">
                <a:solidFill>
                  <a:schemeClr val="tx1"/>
                </a:solidFill>
              </a:rPr>
              <a:t>y: Dependent variable</a:t>
            </a:r>
          </a:p>
          <a:p>
            <a:pPr marL="342900" indent="-342900">
              <a:buFont typeface="Arial" panose="020B0604020202020204" pitchFamily="34" charset="0"/>
              <a:buChar char="•"/>
            </a:pPr>
            <a:endParaRPr lang="en-US" b="1" dirty="0" smtClean="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solidFill>
                  <a:schemeClr val="tx1"/>
                </a:solidFill>
              </a:rPr>
              <a:t>Our goal is to find the fit of the line. The best fit means where the error is minimum. It can make our prediction more accurate.</a:t>
            </a:r>
            <a:endParaRPr lang="en-IN" dirty="0">
              <a:solidFill>
                <a:schemeClr val="tx1"/>
              </a:solidFill>
            </a:endParaRPr>
          </a:p>
        </p:txBody>
      </p:sp>
      <p:sp>
        <p:nvSpPr>
          <p:cNvPr id="5"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Did you know?</a:t>
            </a:r>
            <a:endParaRPr sz="3600" b="1" dirty="0">
              <a:latin typeface="Corbel"/>
              <a:cs typeface="Corbel"/>
            </a:endParaRPr>
          </a:p>
        </p:txBody>
      </p:sp>
    </p:spTree>
    <p:extLst>
      <p:ext uri="{BB962C8B-B14F-4D97-AF65-F5344CB8AC3E}">
        <p14:creationId xmlns:p14="http://schemas.microsoft.com/office/powerpoint/2010/main" val="4135474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FD3604FF-0878-3F2C-1FFB-85A9B44ECA37}"/>
              </a:ext>
            </a:extLst>
          </p:cNvPr>
          <p:cNvSpPr>
            <a:spLocks noGrp="1"/>
          </p:cNvSpPr>
          <p:nvPr>
            <p:ph idx="1"/>
          </p:nvPr>
        </p:nvSpPr>
        <p:spPr>
          <a:xfrm>
            <a:off x="3810000" y="1066800"/>
            <a:ext cx="7732629" cy="1701800"/>
          </a:xfrm>
        </p:spPr>
        <p:txBody>
          <a:bodyPr>
            <a:noAutofit/>
          </a:bodyPr>
          <a:lstStyle/>
          <a:p>
            <a:r>
              <a:rPr lang="en-US" b="1" dirty="0">
                <a:solidFill>
                  <a:schemeClr val="tx1"/>
                </a:solidFill>
              </a:rPr>
              <a:t>Types of Linear Regression</a:t>
            </a:r>
          </a:p>
          <a:p>
            <a:pPr marL="342900" indent="-342900">
              <a:buFont typeface="Arial" panose="020B0604020202020204" pitchFamily="34" charset="0"/>
              <a:buChar char="•"/>
            </a:pPr>
            <a:r>
              <a:rPr lang="en-US" dirty="0">
                <a:solidFill>
                  <a:srgbClr val="FF0000"/>
                </a:solidFill>
              </a:rPr>
              <a:t>Simple Linear Regression</a:t>
            </a:r>
          </a:p>
          <a:p>
            <a:pPr marL="342900" indent="-342900">
              <a:buFont typeface="Arial" panose="020B0604020202020204" pitchFamily="34" charset="0"/>
              <a:buChar char="•"/>
            </a:pPr>
            <a:r>
              <a:rPr lang="en-US" dirty="0">
                <a:solidFill>
                  <a:schemeClr val="tx1"/>
                </a:solidFill>
              </a:rPr>
              <a:t>If a single independent variable is used to predict the value of a numerical dependent variable, then such a Linear Regression algorithm is called Simple Linear Regression</a:t>
            </a:r>
            <a:r>
              <a:rPr lang="en-US" dirty="0" smtClean="0">
                <a:solidFill>
                  <a:schemeClr val="tx1"/>
                </a:solidFill>
              </a:rPr>
              <a:t>.</a:t>
            </a:r>
          </a:p>
          <a:p>
            <a:endParaRPr lang="en-US" dirty="0">
              <a:solidFill>
                <a:schemeClr val="tx1"/>
              </a:solidFill>
            </a:endParaRPr>
          </a:p>
          <a:p>
            <a:pPr marL="342900" indent="-342900">
              <a:buFont typeface="Arial" panose="020B0604020202020204" pitchFamily="34" charset="0"/>
              <a:buChar char="•"/>
            </a:pPr>
            <a:r>
              <a:rPr lang="en-US" dirty="0">
                <a:solidFill>
                  <a:srgbClr val="FF0000"/>
                </a:solidFill>
              </a:rPr>
              <a:t>Multiple Linear regression</a:t>
            </a:r>
          </a:p>
          <a:p>
            <a:pPr marL="342900" indent="-342900">
              <a:buFont typeface="Arial" panose="020B0604020202020204" pitchFamily="34" charset="0"/>
              <a:buChar char="•"/>
            </a:pPr>
            <a:r>
              <a:rPr lang="en-US" dirty="0">
                <a:solidFill>
                  <a:schemeClr val="tx1"/>
                </a:solidFill>
              </a:rPr>
              <a:t>If more than one independent variable is used to predict the value of a numerical dependent variable, then such a Linear Regression algorithm is called Multiple Linear Regression.</a:t>
            </a:r>
            <a:endParaRPr lang="en-IN" dirty="0">
              <a:solidFill>
                <a:schemeClr val="tx1"/>
              </a:solidFill>
            </a:endParaRPr>
          </a:p>
        </p:txBody>
      </p:sp>
      <p:sp>
        <p:nvSpPr>
          <p:cNvPr id="4" name="object 2"/>
          <p:cNvSpPr txBox="1"/>
          <p:nvPr/>
        </p:nvSpPr>
        <p:spPr>
          <a:xfrm>
            <a:off x="312595" y="25908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2585329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4F00CF8-05CE-95DA-8504-96D026BCA52E}"/>
              </a:ext>
            </a:extLst>
          </p:cNvPr>
          <p:cNvPicPr>
            <a:picLocks noChangeAspect="1"/>
          </p:cNvPicPr>
          <p:nvPr/>
        </p:nvPicPr>
        <p:blipFill>
          <a:blip r:embed="rId3"/>
          <a:stretch>
            <a:fillRect/>
          </a:stretch>
        </p:blipFill>
        <p:spPr>
          <a:xfrm>
            <a:off x="7225926" y="3702186"/>
            <a:ext cx="4458148" cy="3122228"/>
          </a:xfrm>
          <a:prstGeom prst="rect">
            <a:avLst/>
          </a:prstGeom>
        </p:spPr>
      </p:pic>
      <p:sp>
        <p:nvSpPr>
          <p:cNvPr id="4" name="Content Placeholder 3">
            <a:extLst>
              <a:ext uri="{FF2B5EF4-FFF2-40B4-BE49-F238E27FC236}">
                <a16:creationId xmlns:a16="http://schemas.microsoft.com/office/drawing/2014/main" xmlns="" id="{F189B160-071F-1C6E-EB29-24471B7A090E}"/>
              </a:ext>
            </a:extLst>
          </p:cNvPr>
          <p:cNvSpPr>
            <a:spLocks noGrp="1"/>
          </p:cNvSpPr>
          <p:nvPr>
            <p:ph idx="1"/>
          </p:nvPr>
        </p:nvSpPr>
        <p:spPr>
          <a:xfrm>
            <a:off x="3657600" y="881168"/>
            <a:ext cx="7315200" cy="5232202"/>
          </a:xfrm>
        </p:spPr>
        <p:txBody>
          <a:bodyPr/>
          <a:lstStyle/>
          <a:p>
            <a:r>
              <a:rPr lang="en-IN" sz="2800" b="1" dirty="0">
                <a:solidFill>
                  <a:schemeClr val="tx1"/>
                </a:solidFill>
              </a:rPr>
              <a:t>Linear Regression Line</a:t>
            </a:r>
          </a:p>
          <a:p>
            <a:endParaRPr lang="en-IN" dirty="0" smtClean="0">
              <a:solidFill>
                <a:schemeClr val="tx1"/>
              </a:solidFill>
            </a:endParaRPr>
          </a:p>
          <a:p>
            <a:r>
              <a:rPr lang="en-IN" dirty="0" smtClean="0">
                <a:solidFill>
                  <a:schemeClr val="tx1"/>
                </a:solidFill>
              </a:rPr>
              <a:t>Positive </a:t>
            </a:r>
            <a:r>
              <a:rPr lang="en-IN" dirty="0">
                <a:solidFill>
                  <a:schemeClr val="tx1"/>
                </a:solidFill>
              </a:rPr>
              <a:t>Linear Relationship</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r>
              <a:rPr lang="en-IN" dirty="0" smtClean="0">
                <a:solidFill>
                  <a:schemeClr val="tx1"/>
                </a:solidFill>
              </a:rPr>
              <a:t>Negative </a:t>
            </a:r>
            <a:r>
              <a:rPr lang="en-IN" dirty="0">
                <a:solidFill>
                  <a:schemeClr val="tx1"/>
                </a:solidFill>
              </a:rPr>
              <a:t>Linear Relationship</a:t>
            </a:r>
          </a:p>
          <a:p>
            <a:endParaRPr lang="en-IN" dirty="0">
              <a:solidFill>
                <a:schemeClr val="tx1"/>
              </a:solidFill>
            </a:endParaRPr>
          </a:p>
          <a:p>
            <a:endParaRPr lang="en-IN" dirty="0">
              <a:solidFill>
                <a:schemeClr val="tx1"/>
              </a:solidFill>
            </a:endParaRPr>
          </a:p>
        </p:txBody>
      </p:sp>
      <p:pic>
        <p:nvPicPr>
          <p:cNvPr id="5" name="Picture 4">
            <a:extLst>
              <a:ext uri="{FF2B5EF4-FFF2-40B4-BE49-F238E27FC236}">
                <a16:creationId xmlns:a16="http://schemas.microsoft.com/office/drawing/2014/main" xmlns="" id="{13EF588C-B544-975E-EA9F-2C907D45DC42}"/>
              </a:ext>
            </a:extLst>
          </p:cNvPr>
          <p:cNvPicPr>
            <a:picLocks noChangeAspect="1"/>
          </p:cNvPicPr>
          <p:nvPr/>
        </p:nvPicPr>
        <p:blipFill>
          <a:blip r:embed="rId4"/>
          <a:stretch>
            <a:fillRect/>
          </a:stretch>
        </p:blipFill>
        <p:spPr>
          <a:xfrm>
            <a:off x="7680440" y="830522"/>
            <a:ext cx="4003634" cy="2770808"/>
          </a:xfrm>
          <a:prstGeom prst="rect">
            <a:avLst/>
          </a:prstGeom>
        </p:spPr>
      </p:pic>
      <p:sp>
        <p:nvSpPr>
          <p:cNvPr id="6" name="object 2"/>
          <p:cNvSpPr txBox="1"/>
          <p:nvPr/>
        </p:nvSpPr>
        <p:spPr>
          <a:xfrm>
            <a:off x="304800" y="23622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9994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189B160-071F-1C6E-EB29-24471B7A090E}"/>
              </a:ext>
            </a:extLst>
          </p:cNvPr>
          <p:cNvSpPr>
            <a:spLocks noGrp="1"/>
          </p:cNvSpPr>
          <p:nvPr>
            <p:ph idx="1"/>
          </p:nvPr>
        </p:nvSpPr>
        <p:spPr>
          <a:xfrm>
            <a:off x="3581400" y="228600"/>
            <a:ext cx="8308963" cy="6464105"/>
          </a:xfrm>
        </p:spPr>
        <p:txBody>
          <a:bodyPr>
            <a:normAutofit lnSpcReduction="10000"/>
          </a:bodyPr>
          <a:lstStyle/>
          <a:p>
            <a:r>
              <a:rPr lang="en-IN" sz="2800" b="1" dirty="0">
                <a:solidFill>
                  <a:srgbClr val="FF0000"/>
                </a:solidFill>
              </a:rPr>
              <a:t>How to find “Best Fit” line?</a:t>
            </a:r>
          </a:p>
          <a:p>
            <a:pPr marL="342900" indent="-342900">
              <a:buFont typeface="Arial" panose="020B0604020202020204" pitchFamily="34" charset="0"/>
              <a:buChar char="•"/>
            </a:pPr>
            <a:r>
              <a:rPr lang="en-US" dirty="0">
                <a:solidFill>
                  <a:schemeClr val="tx1"/>
                </a:solidFill>
              </a:rPr>
              <a:t>Our main goal is to find the best fit line that means the error between predicted values and actual values should be minimized. </a:t>
            </a:r>
            <a:r>
              <a:rPr lang="en-US" dirty="0">
                <a:solidFill>
                  <a:srgbClr val="FF0000"/>
                </a:solidFill>
              </a:rPr>
              <a:t>The best fit line will have the least error.</a:t>
            </a:r>
          </a:p>
          <a:p>
            <a:pPr marL="342900" indent="-342900">
              <a:buFont typeface="Arial" panose="020B0604020202020204" pitchFamily="34" charset="0"/>
              <a:buChar char="•"/>
            </a:pPr>
            <a:r>
              <a:rPr lang="en-US" dirty="0">
                <a:solidFill>
                  <a:schemeClr val="tx1"/>
                </a:solidFill>
              </a:rPr>
              <a:t>The different values for weights or the coefficient of lines (a0, a1) gives a different line of regression, so we need to calculate the best values for a0 and a1 to find the best fit line, so to calculate this we use </a:t>
            </a:r>
            <a:r>
              <a:rPr lang="en-US" dirty="0">
                <a:solidFill>
                  <a:srgbClr val="FF0000"/>
                </a:solidFill>
              </a:rPr>
              <a:t>cost function</a:t>
            </a:r>
            <a:r>
              <a:rPr lang="en-US" dirty="0"/>
              <a:t>.</a:t>
            </a:r>
          </a:p>
          <a:p>
            <a:pPr marL="342900" indent="-342900">
              <a:buFont typeface="Arial" panose="020B0604020202020204" pitchFamily="34" charset="0"/>
              <a:buChar char="•"/>
            </a:pPr>
            <a:r>
              <a:rPr lang="en-US" b="1" dirty="0">
                <a:solidFill>
                  <a:schemeClr val="tx1"/>
                </a:solidFill>
              </a:rPr>
              <a:t>Cost function </a:t>
            </a:r>
            <a:r>
              <a:rPr lang="en-US" dirty="0">
                <a:solidFill>
                  <a:schemeClr val="tx1"/>
                </a:solidFill>
              </a:rPr>
              <a:t>optimizes the regression </a:t>
            </a:r>
            <a:r>
              <a:rPr lang="en-US" b="1" dirty="0">
                <a:solidFill>
                  <a:schemeClr val="tx1"/>
                </a:solidFill>
              </a:rPr>
              <a:t>coefficients</a:t>
            </a:r>
            <a:r>
              <a:rPr lang="en-US" dirty="0">
                <a:solidFill>
                  <a:schemeClr val="tx1"/>
                </a:solidFill>
              </a:rPr>
              <a:t> or </a:t>
            </a:r>
            <a:r>
              <a:rPr lang="en-US" b="1" dirty="0">
                <a:solidFill>
                  <a:schemeClr val="tx1"/>
                </a:solidFill>
              </a:rPr>
              <a:t>weights</a:t>
            </a:r>
            <a:r>
              <a:rPr lang="en-US" dirty="0">
                <a:solidFill>
                  <a:schemeClr val="tx1"/>
                </a:solidFill>
              </a:rPr>
              <a:t>. It measures how a linear regression model is performing.</a:t>
            </a:r>
          </a:p>
          <a:p>
            <a:pPr marL="342900" indent="-342900">
              <a:buFont typeface="Arial" panose="020B0604020202020204" pitchFamily="34" charset="0"/>
              <a:buChar char="•"/>
            </a:pPr>
            <a:r>
              <a:rPr lang="en-US" dirty="0">
                <a:solidFill>
                  <a:schemeClr val="tx1"/>
                </a:solidFill>
              </a:rPr>
              <a:t>We can use the cost function to find the accuracy of the </a:t>
            </a:r>
            <a:r>
              <a:rPr lang="en-US" dirty="0">
                <a:solidFill>
                  <a:srgbClr val="FF0000"/>
                </a:solidFill>
              </a:rPr>
              <a:t>mapping function</a:t>
            </a:r>
            <a:r>
              <a:rPr lang="en-US" dirty="0"/>
              <a:t>, </a:t>
            </a:r>
            <a:r>
              <a:rPr lang="en-US" dirty="0">
                <a:solidFill>
                  <a:schemeClr val="tx1"/>
                </a:solidFill>
              </a:rPr>
              <a:t>which maps the input variable to the output variable. This mapping function is also known as </a:t>
            </a:r>
            <a:r>
              <a:rPr lang="en-US" dirty="0">
                <a:solidFill>
                  <a:srgbClr val="FF0000"/>
                </a:solidFill>
              </a:rPr>
              <a:t>Hypothesis function</a:t>
            </a:r>
            <a:r>
              <a:rPr lang="en-US" dirty="0"/>
              <a:t>.</a:t>
            </a:r>
          </a:p>
          <a:p>
            <a:pPr marL="342900" indent="-342900">
              <a:buFont typeface="Arial" panose="020B0604020202020204" pitchFamily="34" charset="0"/>
              <a:buChar char="•"/>
            </a:pPr>
            <a:r>
              <a:rPr lang="en-US" dirty="0">
                <a:solidFill>
                  <a:schemeClr val="tx1"/>
                </a:solidFill>
              </a:rPr>
              <a:t>For Linear Regression, we use the </a:t>
            </a:r>
            <a:r>
              <a:rPr lang="en-US" dirty="0">
                <a:solidFill>
                  <a:srgbClr val="FF0000"/>
                </a:solidFill>
              </a:rPr>
              <a:t>Mean Squared Error (MSE) </a:t>
            </a:r>
            <a:r>
              <a:rPr lang="en-US" dirty="0">
                <a:solidFill>
                  <a:schemeClr val="tx1"/>
                </a:solidFill>
              </a:rPr>
              <a:t>cost function, </a:t>
            </a:r>
            <a:r>
              <a:rPr lang="en-US" u="sng" dirty="0">
                <a:solidFill>
                  <a:schemeClr val="tx1"/>
                </a:solidFill>
              </a:rPr>
              <a:t>which is the average of squared error occurred between the predicted values and actual values.</a:t>
            </a:r>
            <a:endParaRPr lang="en-IN" u="sng" dirty="0">
              <a:solidFill>
                <a:schemeClr val="tx1"/>
              </a:solidFill>
            </a:endParaRPr>
          </a:p>
          <a:p>
            <a:pPr marL="342900" indent="-342900">
              <a:buFont typeface="Arial" panose="020B0604020202020204" pitchFamily="34" charset="0"/>
              <a:buChar char="•"/>
            </a:pPr>
            <a:endParaRPr lang="en-IN" dirty="0"/>
          </a:p>
        </p:txBody>
      </p:sp>
      <p:sp>
        <p:nvSpPr>
          <p:cNvPr id="5" name="object 2"/>
          <p:cNvSpPr txBox="1"/>
          <p:nvPr/>
        </p:nvSpPr>
        <p:spPr>
          <a:xfrm>
            <a:off x="312595" y="25908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92950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189B160-071F-1C6E-EB29-24471B7A090E}"/>
              </a:ext>
            </a:extLst>
          </p:cNvPr>
          <p:cNvSpPr>
            <a:spLocks noGrp="1"/>
          </p:cNvSpPr>
          <p:nvPr>
            <p:ph idx="1"/>
          </p:nvPr>
        </p:nvSpPr>
        <p:spPr>
          <a:xfrm>
            <a:off x="3792708" y="1593346"/>
            <a:ext cx="7865892" cy="5036233"/>
          </a:xfrm>
        </p:spPr>
        <p:txBody>
          <a:bodyPr>
            <a:normAutofit/>
          </a:bodyPr>
          <a:lstStyle/>
          <a:p>
            <a:r>
              <a:rPr lang="en-US" b="1" dirty="0">
                <a:solidFill>
                  <a:schemeClr val="tx1"/>
                </a:solidFill>
              </a:rPr>
              <a:t>N=Total number of observation</a:t>
            </a:r>
          </a:p>
          <a:p>
            <a:r>
              <a:rPr lang="en-US" b="1" dirty="0">
                <a:solidFill>
                  <a:schemeClr val="tx1"/>
                </a:solidFill>
              </a:rPr>
              <a:t>Yi = Actual value</a:t>
            </a:r>
          </a:p>
          <a:p>
            <a:r>
              <a:rPr lang="en-US" b="1" dirty="0">
                <a:solidFill>
                  <a:schemeClr val="tx1"/>
                </a:solidFill>
              </a:rPr>
              <a:t>(a1xi+a0)= Predicted value</a:t>
            </a:r>
            <a:r>
              <a:rPr lang="en-US" b="1" dirty="0" smtClean="0">
                <a:solidFill>
                  <a:schemeClr val="tx1"/>
                </a:solidFill>
              </a:rPr>
              <a:t>.</a:t>
            </a:r>
          </a:p>
          <a:p>
            <a:endParaRPr lang="en-US" b="1" dirty="0"/>
          </a:p>
          <a:p>
            <a:r>
              <a:rPr lang="en-US" b="1" dirty="0">
                <a:solidFill>
                  <a:srgbClr val="FF0000"/>
                </a:solidFill>
              </a:rPr>
              <a:t>Gradient Descent</a:t>
            </a:r>
          </a:p>
          <a:p>
            <a:pPr marL="342900" indent="-342900">
              <a:buFont typeface="Arial" panose="020B0604020202020204" pitchFamily="34" charset="0"/>
              <a:buChar char="•"/>
            </a:pPr>
            <a:r>
              <a:rPr lang="en-US" dirty="0">
                <a:solidFill>
                  <a:schemeClr val="tx1"/>
                </a:solidFill>
              </a:rPr>
              <a:t>Gradient descent is used to </a:t>
            </a:r>
            <a:r>
              <a:rPr lang="en-US" dirty="0">
                <a:solidFill>
                  <a:srgbClr val="FF0000"/>
                </a:solidFill>
              </a:rPr>
              <a:t>minimize </a:t>
            </a:r>
            <a:r>
              <a:rPr lang="en-US" u="sng" dirty="0">
                <a:solidFill>
                  <a:srgbClr val="FF0000"/>
                </a:solidFill>
              </a:rPr>
              <a:t>(optimize)</a:t>
            </a:r>
            <a:r>
              <a:rPr lang="en-US" dirty="0">
                <a:solidFill>
                  <a:srgbClr val="FF0000"/>
                </a:solidFill>
              </a:rPr>
              <a:t> the MSE </a:t>
            </a:r>
            <a:r>
              <a:rPr lang="en-US" dirty="0">
                <a:solidFill>
                  <a:schemeClr val="tx1"/>
                </a:solidFill>
              </a:rPr>
              <a:t>by</a:t>
            </a:r>
            <a:r>
              <a:rPr lang="en-US" dirty="0"/>
              <a:t> </a:t>
            </a:r>
            <a:r>
              <a:rPr lang="en-US" dirty="0">
                <a:solidFill>
                  <a:schemeClr val="tx1"/>
                </a:solidFill>
              </a:rPr>
              <a:t>calculating the gradient of the cost function.</a:t>
            </a:r>
          </a:p>
          <a:p>
            <a:pPr marL="342900" indent="-342900">
              <a:buFont typeface="Arial" panose="020B0604020202020204" pitchFamily="34" charset="0"/>
              <a:buChar char="•"/>
            </a:pPr>
            <a:r>
              <a:rPr lang="en-US" dirty="0">
                <a:solidFill>
                  <a:schemeClr val="tx1"/>
                </a:solidFill>
              </a:rPr>
              <a:t>A regression model uses gradient descent to update the coefficients of the line by reducing the cost function.</a:t>
            </a:r>
          </a:p>
          <a:p>
            <a:pPr marL="342900" indent="-342900">
              <a:buFont typeface="Arial" panose="020B0604020202020204" pitchFamily="34" charset="0"/>
              <a:buChar char="•"/>
            </a:pPr>
            <a:r>
              <a:rPr lang="en-US" dirty="0">
                <a:solidFill>
                  <a:schemeClr val="tx1"/>
                </a:solidFill>
              </a:rPr>
              <a:t>It is done by a random selection of values of coefficient and then iteratively update the values to reach the minimum cost function.</a:t>
            </a:r>
            <a:endParaRPr lang="en-IN" dirty="0">
              <a:solidFill>
                <a:schemeClr val="tx1"/>
              </a:solidFill>
            </a:endParaRPr>
          </a:p>
        </p:txBody>
      </p:sp>
      <p:pic>
        <p:nvPicPr>
          <p:cNvPr id="5" name="Picture 4">
            <a:extLst>
              <a:ext uri="{FF2B5EF4-FFF2-40B4-BE49-F238E27FC236}">
                <a16:creationId xmlns:a16="http://schemas.microsoft.com/office/drawing/2014/main" xmlns="" id="{39E77682-DC98-D0A9-CCDB-08FA1FCDE8BD}"/>
              </a:ext>
            </a:extLst>
          </p:cNvPr>
          <p:cNvPicPr>
            <a:picLocks noChangeAspect="1"/>
          </p:cNvPicPr>
          <p:nvPr/>
        </p:nvPicPr>
        <p:blipFill>
          <a:blip r:embed="rId3"/>
          <a:stretch>
            <a:fillRect/>
          </a:stretch>
        </p:blipFill>
        <p:spPr>
          <a:xfrm>
            <a:off x="3792708" y="654328"/>
            <a:ext cx="6801536" cy="939018"/>
          </a:xfrm>
          <a:prstGeom prst="rect">
            <a:avLst/>
          </a:prstGeom>
        </p:spPr>
      </p:pic>
      <p:sp>
        <p:nvSpPr>
          <p:cNvPr id="6" name="object 2"/>
          <p:cNvSpPr txBox="1"/>
          <p:nvPr/>
        </p:nvSpPr>
        <p:spPr>
          <a:xfrm>
            <a:off x="304800" y="23622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2652053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189B160-071F-1C6E-EB29-24471B7A090E}"/>
              </a:ext>
            </a:extLst>
          </p:cNvPr>
          <p:cNvSpPr>
            <a:spLocks noGrp="1"/>
          </p:cNvSpPr>
          <p:nvPr>
            <p:ph idx="1"/>
          </p:nvPr>
        </p:nvSpPr>
        <p:spPr>
          <a:xfrm>
            <a:off x="3735520" y="722936"/>
            <a:ext cx="8308963" cy="1364566"/>
          </a:xfrm>
        </p:spPr>
        <p:txBody>
          <a:bodyPr>
            <a:normAutofit/>
          </a:bodyPr>
          <a:lstStyle/>
          <a:p>
            <a:r>
              <a:rPr lang="en-US" b="1" dirty="0">
                <a:solidFill>
                  <a:srgbClr val="FF0000"/>
                </a:solidFill>
              </a:rPr>
              <a:t>Gradient Descent</a:t>
            </a:r>
          </a:p>
        </p:txBody>
      </p:sp>
      <p:pic>
        <p:nvPicPr>
          <p:cNvPr id="7" name="Picture 6">
            <a:extLst>
              <a:ext uri="{FF2B5EF4-FFF2-40B4-BE49-F238E27FC236}">
                <a16:creationId xmlns:a16="http://schemas.microsoft.com/office/drawing/2014/main" xmlns="" id="{76759551-129B-8E89-8CCC-5F20A5B8350A}"/>
              </a:ext>
            </a:extLst>
          </p:cNvPr>
          <p:cNvPicPr>
            <a:picLocks noChangeAspect="1"/>
          </p:cNvPicPr>
          <p:nvPr/>
        </p:nvPicPr>
        <p:blipFill>
          <a:blip r:embed="rId3"/>
          <a:stretch>
            <a:fillRect/>
          </a:stretch>
        </p:blipFill>
        <p:spPr>
          <a:xfrm>
            <a:off x="4760394" y="1151240"/>
            <a:ext cx="3980236" cy="2443313"/>
          </a:xfrm>
          <a:prstGeom prst="rect">
            <a:avLst/>
          </a:prstGeom>
        </p:spPr>
      </p:pic>
      <p:sp>
        <p:nvSpPr>
          <p:cNvPr id="9" name="TextBox 8">
            <a:extLst>
              <a:ext uri="{FF2B5EF4-FFF2-40B4-BE49-F238E27FC236}">
                <a16:creationId xmlns:a16="http://schemas.microsoft.com/office/drawing/2014/main" xmlns="" id="{654F2B83-B0C4-220B-DB68-0BC4F7F26454}"/>
              </a:ext>
            </a:extLst>
          </p:cNvPr>
          <p:cNvSpPr txBox="1"/>
          <p:nvPr/>
        </p:nvSpPr>
        <p:spPr>
          <a:xfrm>
            <a:off x="3536333" y="3594553"/>
            <a:ext cx="7782951" cy="830997"/>
          </a:xfrm>
          <a:prstGeom prst="rect">
            <a:avLst/>
          </a:prstGeom>
          <a:noFill/>
        </p:spPr>
        <p:txBody>
          <a:bodyPr wrap="square">
            <a:spAutoFit/>
          </a:bodyPr>
          <a:lstStyle/>
          <a:p>
            <a:r>
              <a:rPr lang="en-US" sz="2400" dirty="0"/>
              <a:t>Hypothesis Example: </a:t>
            </a:r>
            <a:r>
              <a:rPr lang="en-US" sz="2400" dirty="0" err="1">
                <a:solidFill>
                  <a:srgbClr val="FF0000"/>
                </a:solidFill>
              </a:rPr>
              <a:t>hθ</a:t>
            </a:r>
            <a:r>
              <a:rPr lang="en-US" sz="2400" dirty="0">
                <a:solidFill>
                  <a:srgbClr val="FF0000"/>
                </a:solidFill>
              </a:rPr>
              <a:t>(x) = θ0+ θ1 x </a:t>
            </a:r>
            <a:r>
              <a:rPr lang="en-US" sz="2400" dirty="0"/>
              <a:t>the equation of the line </a:t>
            </a:r>
            <a:r>
              <a:rPr lang="en-US" sz="2400" b="1" dirty="0"/>
              <a:t>θ0,θ1 are parameters </a:t>
            </a:r>
            <a:r>
              <a:rPr lang="en-US" sz="2400" dirty="0"/>
              <a:t>and how the effect,</a:t>
            </a:r>
            <a:endParaRPr lang="en-IN" sz="2400" dirty="0"/>
          </a:p>
        </p:txBody>
      </p:sp>
      <p:pic>
        <p:nvPicPr>
          <p:cNvPr id="11" name="Picture 10">
            <a:extLst>
              <a:ext uri="{FF2B5EF4-FFF2-40B4-BE49-F238E27FC236}">
                <a16:creationId xmlns:a16="http://schemas.microsoft.com/office/drawing/2014/main" xmlns="" id="{0E88558F-FEBE-45C9-65FE-A9FBA9EC4D67}"/>
              </a:ext>
            </a:extLst>
          </p:cNvPr>
          <p:cNvPicPr>
            <a:picLocks noChangeAspect="1"/>
          </p:cNvPicPr>
          <p:nvPr/>
        </p:nvPicPr>
        <p:blipFill>
          <a:blip r:embed="rId4"/>
          <a:stretch>
            <a:fillRect/>
          </a:stretch>
        </p:blipFill>
        <p:spPr>
          <a:xfrm>
            <a:off x="4681799" y="4460284"/>
            <a:ext cx="5945571" cy="2355512"/>
          </a:xfrm>
          <a:prstGeom prst="rect">
            <a:avLst/>
          </a:prstGeom>
        </p:spPr>
      </p:pic>
      <p:sp>
        <p:nvSpPr>
          <p:cNvPr id="12" name="TextBox 11">
            <a:extLst>
              <a:ext uri="{FF2B5EF4-FFF2-40B4-BE49-F238E27FC236}">
                <a16:creationId xmlns:a16="http://schemas.microsoft.com/office/drawing/2014/main" xmlns="" id="{913DDB3B-20EC-FCD1-68D1-004904005754}"/>
              </a:ext>
            </a:extLst>
          </p:cNvPr>
          <p:cNvSpPr txBox="1"/>
          <p:nvPr/>
        </p:nvSpPr>
        <p:spPr>
          <a:xfrm>
            <a:off x="8740630" y="1676110"/>
            <a:ext cx="3303853" cy="646331"/>
          </a:xfrm>
          <a:prstGeom prst="rect">
            <a:avLst/>
          </a:prstGeom>
          <a:noFill/>
        </p:spPr>
        <p:txBody>
          <a:bodyPr wrap="none" rtlCol="0">
            <a:spAutoFit/>
          </a:bodyPr>
          <a:lstStyle/>
          <a:p>
            <a:r>
              <a:rPr lang="en-US" b="1" dirty="0"/>
              <a:t>Standard Learning Rate </a:t>
            </a:r>
          </a:p>
          <a:p>
            <a:r>
              <a:rPr lang="en-US" b="1" dirty="0"/>
              <a:t>LR = 0.01 (Trial &amp; Error method)</a:t>
            </a:r>
            <a:endParaRPr lang="en-IN" b="1" dirty="0"/>
          </a:p>
        </p:txBody>
      </p:sp>
      <p:sp>
        <p:nvSpPr>
          <p:cNvPr id="8" name="object 2"/>
          <p:cNvSpPr txBox="1"/>
          <p:nvPr/>
        </p:nvSpPr>
        <p:spPr>
          <a:xfrm>
            <a:off x="312595" y="25908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3613652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grpSp>
        <p:nvGrpSpPr>
          <p:cNvPr id="3" name="object 3"/>
          <p:cNvGrpSpPr/>
          <p:nvPr/>
        </p:nvGrpSpPr>
        <p:grpSpPr>
          <a:xfrm>
            <a:off x="9270262" y="761998"/>
            <a:ext cx="2922270" cy="5334000"/>
            <a:chOff x="9270262" y="761998"/>
            <a:chExt cx="2922270" cy="5334000"/>
          </a:xfrm>
        </p:grpSpPr>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9386732" y="841791"/>
              <a:ext cx="2734471" cy="913312"/>
            </a:xfrm>
            <a:prstGeom prst="rect">
              <a:avLst/>
            </a:prstGeom>
          </p:spPr>
        </p:pic>
      </p:grpSp>
      <p:sp>
        <p:nvSpPr>
          <p:cNvPr id="6" name="object 6"/>
          <p:cNvSpPr txBox="1"/>
          <p:nvPr/>
        </p:nvSpPr>
        <p:spPr>
          <a:xfrm>
            <a:off x="9418450" y="1694645"/>
            <a:ext cx="2511425" cy="597279"/>
          </a:xfrm>
          <a:prstGeom prst="rect">
            <a:avLst/>
          </a:prstGeom>
        </p:spPr>
        <p:txBody>
          <a:bodyPr vert="horz" wrap="square" lIns="0" tIns="25400" rIns="0" bIns="0" rtlCol="0">
            <a:spAutoFit/>
          </a:bodyPr>
          <a:lstStyle/>
          <a:p>
            <a:pPr marL="12700" marR="5080">
              <a:lnSpc>
                <a:spcPts val="2250"/>
              </a:lnSpc>
              <a:spcBef>
                <a:spcPts val="200"/>
              </a:spcBef>
            </a:pPr>
            <a:r>
              <a:rPr sz="1900" spc="-5" dirty="0">
                <a:solidFill>
                  <a:srgbClr val="0098A3"/>
                </a:solidFill>
                <a:latin typeface="Arial MT"/>
                <a:cs typeface="Arial MT"/>
              </a:rPr>
              <a:t>Department</a:t>
            </a:r>
            <a:r>
              <a:rPr lang="en-US" sz="1900" spc="-5" dirty="0">
                <a:solidFill>
                  <a:srgbClr val="0098A3"/>
                </a:solidFill>
                <a:latin typeface="Arial MT"/>
                <a:cs typeface="Arial MT"/>
              </a:rPr>
              <a:t> </a:t>
            </a:r>
            <a:r>
              <a:rPr sz="1900" spc="-5" dirty="0">
                <a:solidFill>
                  <a:srgbClr val="0098A3"/>
                </a:solidFill>
                <a:latin typeface="Arial MT"/>
                <a:cs typeface="Arial MT"/>
              </a:rPr>
              <a:t>of</a:t>
            </a:r>
            <a:r>
              <a:rPr lang="en-US" sz="1900" spc="-5" dirty="0">
                <a:solidFill>
                  <a:srgbClr val="0098A3"/>
                </a:solidFill>
                <a:latin typeface="Arial MT"/>
                <a:cs typeface="Arial MT"/>
              </a:rPr>
              <a:t> Computer Engineering</a:t>
            </a:r>
            <a:endParaRPr sz="1900" dirty="0">
              <a:latin typeface="Arial MT"/>
              <a:cs typeface="Arial MT"/>
            </a:endParaRPr>
          </a:p>
        </p:txBody>
      </p:sp>
      <p:sp>
        <p:nvSpPr>
          <p:cNvPr id="8" name="object 8"/>
          <p:cNvSpPr txBox="1"/>
          <p:nvPr/>
        </p:nvSpPr>
        <p:spPr>
          <a:xfrm>
            <a:off x="1142873" y="2781793"/>
            <a:ext cx="5100955" cy="935513"/>
          </a:xfrm>
          <a:prstGeom prst="rect">
            <a:avLst/>
          </a:prstGeom>
        </p:spPr>
        <p:txBody>
          <a:bodyPr vert="horz" wrap="square" lIns="0" tIns="113665" rIns="0" bIns="0" rtlCol="0">
            <a:spAutoFit/>
          </a:bodyPr>
          <a:lstStyle/>
          <a:p>
            <a:pPr marL="12700" marR="5080">
              <a:lnSpc>
                <a:spcPts val="6380"/>
              </a:lnSpc>
              <a:spcBef>
                <a:spcPts val="895"/>
              </a:spcBef>
            </a:pPr>
            <a:r>
              <a:rPr lang="en-US" sz="5900" b="1" spc="-15" dirty="0" smtClean="0">
                <a:solidFill>
                  <a:srgbClr val="FFFFFF"/>
                </a:solidFill>
                <a:latin typeface="Corbel"/>
                <a:cs typeface="Corbel"/>
              </a:rPr>
              <a:t>Key Concepts</a:t>
            </a:r>
            <a:endParaRPr sz="5900" dirty="0">
              <a:latin typeface="Corbel"/>
              <a:cs typeface="Corbel"/>
            </a:endParaRPr>
          </a:p>
        </p:txBody>
      </p:sp>
      <p:sp>
        <p:nvSpPr>
          <p:cNvPr id="9" name="object 9"/>
          <p:cNvSpPr txBox="1"/>
          <p:nvPr/>
        </p:nvSpPr>
        <p:spPr>
          <a:xfrm>
            <a:off x="1295400" y="4059149"/>
            <a:ext cx="205740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chemeClr val="bg1"/>
                </a:solidFill>
                <a:latin typeface="Corbel"/>
                <a:cs typeface="Corbel"/>
              </a:rPr>
              <a:t>Unit</a:t>
            </a:r>
            <a:r>
              <a:rPr lang="en-US" sz="3200" b="1" spc="-5" dirty="0">
                <a:solidFill>
                  <a:schemeClr val="bg1"/>
                </a:solidFill>
                <a:latin typeface="Corbel"/>
                <a:cs typeface="Corbel"/>
              </a:rPr>
              <a:t> </a:t>
            </a:r>
            <a:r>
              <a:rPr sz="3200" b="1" spc="-5" dirty="0">
                <a:solidFill>
                  <a:schemeClr val="bg1"/>
                </a:solidFill>
                <a:latin typeface="Corbel"/>
                <a:cs typeface="Corbel"/>
              </a:rPr>
              <a:t>#1</a:t>
            </a:r>
            <a:endParaRPr sz="3200" dirty="0">
              <a:solidFill>
                <a:schemeClr val="bg1"/>
              </a:solidFill>
              <a:latin typeface="Corbel"/>
              <a:cs typeface="Corbel"/>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a:t>
            </a:fld>
            <a:endParaRPr lang="en-US" dirty="0"/>
          </a:p>
        </p:txBody>
      </p:sp>
    </p:spTree>
    <p:extLst>
      <p:ext uri="{BB962C8B-B14F-4D97-AF65-F5344CB8AC3E}">
        <p14:creationId xmlns:p14="http://schemas.microsoft.com/office/powerpoint/2010/main" val="554103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71A36-D835-2799-C44F-5F338C3D24A1}"/>
              </a:ext>
            </a:extLst>
          </p:cNvPr>
          <p:cNvSpPr>
            <a:spLocks noGrp="1"/>
          </p:cNvSpPr>
          <p:nvPr>
            <p:ph type="title"/>
          </p:nvPr>
        </p:nvSpPr>
        <p:spPr>
          <a:xfrm>
            <a:off x="3961387" y="1029708"/>
            <a:ext cx="1332864" cy="369332"/>
          </a:xfrm>
        </p:spPr>
        <p:txBody>
          <a:bodyPr/>
          <a:lstStyle/>
          <a:p>
            <a:pPr algn="ctr"/>
            <a:endParaRPr lang="en-IN" dirty="0"/>
          </a:p>
        </p:txBody>
      </p:sp>
      <p:sp>
        <p:nvSpPr>
          <p:cNvPr id="3" name="Content Placeholder 2">
            <a:extLst>
              <a:ext uri="{FF2B5EF4-FFF2-40B4-BE49-F238E27FC236}">
                <a16:creationId xmlns:a16="http://schemas.microsoft.com/office/drawing/2014/main" xmlns="" id="{7D7F1DC8-F6B7-85D5-9622-841CB21CB3F2}"/>
              </a:ext>
            </a:extLst>
          </p:cNvPr>
          <p:cNvSpPr>
            <a:spLocks noGrp="1"/>
          </p:cNvSpPr>
          <p:nvPr>
            <p:ph idx="1"/>
          </p:nvPr>
        </p:nvSpPr>
        <p:spPr>
          <a:xfrm>
            <a:off x="3961387" y="2591700"/>
            <a:ext cx="7181850" cy="1701800"/>
          </a:xfrm>
        </p:spPr>
        <p:txBody>
          <a:bodyPr/>
          <a:lstStyle/>
          <a:p>
            <a:r>
              <a:rPr lang="en-IN" dirty="0">
                <a:hlinkClick r:id="rId2"/>
              </a:rPr>
              <a:t>https://colab.research.google.com/drive/13x6JVgXhdbejVywU6bQWS8mV8HL0y7Fo?usp=sharing</a:t>
            </a:r>
            <a:endParaRPr lang="en-IN" dirty="0"/>
          </a:p>
          <a:p>
            <a:pPr marL="0" indent="0">
              <a:buNone/>
            </a:pPr>
            <a:endParaRPr lang="en-IN" dirty="0"/>
          </a:p>
        </p:txBody>
      </p:sp>
      <p:sp>
        <p:nvSpPr>
          <p:cNvPr id="4" name="object 2"/>
          <p:cNvSpPr txBox="1"/>
          <p:nvPr/>
        </p:nvSpPr>
        <p:spPr>
          <a:xfrm>
            <a:off x="381000" y="1905000"/>
            <a:ext cx="2874456" cy="3075201"/>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DEMO</a:t>
            </a:r>
            <a:br>
              <a:rPr lang="en-US" sz="3600" b="1" spc="-10" dirty="0">
                <a:solidFill>
                  <a:srgbClr val="FFFFFF"/>
                </a:solidFill>
                <a:latin typeface="Corbel"/>
                <a:cs typeface="Corbel"/>
              </a:rPr>
            </a:br>
            <a:r>
              <a:rPr lang="en-US" sz="3600" b="1" spc="-10" dirty="0">
                <a:solidFill>
                  <a:srgbClr val="FFFFFF"/>
                </a:solidFill>
                <a:latin typeface="Corbel"/>
                <a:cs typeface="Corbel"/>
              </a:rPr>
              <a:t>--------------</a:t>
            </a:r>
            <a:br>
              <a:rPr lang="en-US" sz="3600" b="1" spc="-10" dirty="0">
                <a:solidFill>
                  <a:srgbClr val="FFFFFF"/>
                </a:solidFill>
                <a:latin typeface="Corbel"/>
                <a:cs typeface="Corbel"/>
              </a:rPr>
            </a:br>
            <a:r>
              <a:rPr lang="en-US" sz="3600" b="1" spc="-10" dirty="0">
                <a:solidFill>
                  <a:srgbClr val="FFFFFF"/>
                </a:solidFill>
                <a:latin typeface="Corbel"/>
                <a:cs typeface="Corbel"/>
              </a:rPr>
              <a:t>Linear Regression with One Variable</a:t>
            </a:r>
            <a:endParaRPr sz="3600" b="1" dirty="0">
              <a:latin typeface="Corbel"/>
              <a:cs typeface="Corbel"/>
            </a:endParaRPr>
          </a:p>
        </p:txBody>
      </p:sp>
    </p:spTree>
    <p:extLst>
      <p:ext uri="{BB962C8B-B14F-4D97-AF65-F5344CB8AC3E}">
        <p14:creationId xmlns:p14="http://schemas.microsoft.com/office/powerpoint/2010/main" val="2992781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31</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685800" y="2001245"/>
            <a:ext cx="7315200" cy="3255264"/>
          </a:xfrm>
          <a:prstGeom prst="rect">
            <a:avLst/>
          </a:prstGeom>
        </p:spPr>
        <p:txBody>
          <a:bodyPr>
            <a:noAutofit/>
          </a:bodyPr>
          <a:lstStyle>
            <a:lvl1pPr>
              <a:defRPr>
                <a:latin typeface="+mj-lt"/>
                <a:ea typeface="+mj-ea"/>
                <a:cs typeface="+mj-cs"/>
              </a:defRPr>
            </a:lvl1pPr>
          </a:lstStyle>
          <a:p>
            <a:r>
              <a:rPr lang="en-US" sz="4400" kern="0" dirty="0">
                <a:solidFill>
                  <a:schemeClr val="bg1"/>
                </a:solidFill>
              </a:rPr>
              <a:t>Linear Regression with Multiple Variables: Multiple Features</a:t>
            </a:r>
            <a:br>
              <a:rPr lang="en-US" sz="4400" kern="0" dirty="0">
                <a:solidFill>
                  <a:schemeClr val="bg1"/>
                </a:solidFill>
              </a:rPr>
            </a:br>
            <a:r>
              <a:rPr lang="en-US" sz="4400" kern="0" dirty="0">
                <a:solidFill>
                  <a:schemeClr val="bg1"/>
                </a:solidFill>
              </a:rPr>
              <a:t>Gradient Descent for Multiple Variables</a:t>
            </a:r>
            <a:endParaRPr lang="en-IN" sz="4400" kern="0" dirty="0">
              <a:solidFill>
                <a:schemeClr val="bg1"/>
              </a:solidFill>
            </a:endParaRPr>
          </a:p>
        </p:txBody>
      </p:sp>
    </p:spTree>
    <p:extLst>
      <p:ext uri="{BB962C8B-B14F-4D97-AF65-F5344CB8AC3E}">
        <p14:creationId xmlns:p14="http://schemas.microsoft.com/office/powerpoint/2010/main" val="715629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B7FDFD-5073-9C67-2B26-F01531F72C77}"/>
              </a:ext>
            </a:extLst>
          </p:cNvPr>
          <p:cNvSpPr>
            <a:spLocks noGrp="1"/>
          </p:cNvSpPr>
          <p:nvPr>
            <p:ph idx="1"/>
          </p:nvPr>
        </p:nvSpPr>
        <p:spPr>
          <a:xfrm>
            <a:off x="4074309" y="838200"/>
            <a:ext cx="7315200" cy="1477328"/>
          </a:xfrm>
        </p:spPr>
        <p:txBody>
          <a:bodyPr/>
          <a:lstStyle/>
          <a:p>
            <a:pPr marL="342900" indent="-342900">
              <a:buFont typeface="Arial" panose="020B0604020202020204" pitchFamily="34" charset="0"/>
              <a:buChar char="•"/>
            </a:pPr>
            <a:r>
              <a:rPr lang="en-US" dirty="0">
                <a:solidFill>
                  <a:schemeClr val="tx1"/>
                </a:solidFill>
              </a:rPr>
              <a:t>Multiple Linear Regression is one of the important regression algorithms which models the linear relationship between a single dependent continuous variable and </a:t>
            </a:r>
            <a:r>
              <a:rPr lang="en-US" dirty="0">
                <a:solidFill>
                  <a:srgbClr val="FF0000"/>
                </a:solidFill>
              </a:rPr>
              <a:t>more than one independent variable</a:t>
            </a:r>
            <a:r>
              <a:rPr lang="en-US" dirty="0"/>
              <a:t>.</a:t>
            </a:r>
            <a:endParaRPr lang="en-IN" dirty="0"/>
          </a:p>
        </p:txBody>
      </p:sp>
      <p:graphicFrame>
        <p:nvGraphicFramePr>
          <p:cNvPr id="4" name="Table 4">
            <a:extLst>
              <a:ext uri="{FF2B5EF4-FFF2-40B4-BE49-F238E27FC236}">
                <a16:creationId xmlns:a16="http://schemas.microsoft.com/office/drawing/2014/main" xmlns="" id="{2B5A5EB9-1ED4-BC82-9A8E-CC8C38FF0377}"/>
              </a:ext>
            </a:extLst>
          </p:cNvPr>
          <p:cNvGraphicFramePr>
            <a:graphicFrameLocks noGrp="1"/>
          </p:cNvGraphicFramePr>
          <p:nvPr>
            <p:extLst/>
          </p:nvPr>
        </p:nvGraphicFramePr>
        <p:xfrm>
          <a:off x="4140200" y="2548128"/>
          <a:ext cx="6832600" cy="2560320"/>
        </p:xfrm>
        <a:graphic>
          <a:graphicData uri="http://schemas.openxmlformats.org/drawingml/2006/table">
            <a:tbl>
              <a:tblPr firstRow="1" bandRow="1">
                <a:tableStyleId>{5C22544A-7EE6-4342-B048-85BDC9FD1C3A}</a:tableStyleId>
              </a:tblPr>
              <a:tblGrid>
                <a:gridCol w="1177388">
                  <a:extLst>
                    <a:ext uri="{9D8B030D-6E8A-4147-A177-3AD203B41FA5}">
                      <a16:colId xmlns:a16="http://schemas.microsoft.com/office/drawing/2014/main" xmlns="" val="776803451"/>
                    </a:ext>
                  </a:extLst>
                </a:gridCol>
                <a:gridCol w="1555652">
                  <a:extLst>
                    <a:ext uri="{9D8B030D-6E8A-4147-A177-3AD203B41FA5}">
                      <a16:colId xmlns:a16="http://schemas.microsoft.com/office/drawing/2014/main" xmlns="" val="1614601111"/>
                    </a:ext>
                  </a:extLst>
                </a:gridCol>
                <a:gridCol w="1366520">
                  <a:extLst>
                    <a:ext uri="{9D8B030D-6E8A-4147-A177-3AD203B41FA5}">
                      <a16:colId xmlns:a16="http://schemas.microsoft.com/office/drawing/2014/main" xmlns="" val="939809021"/>
                    </a:ext>
                  </a:extLst>
                </a:gridCol>
                <a:gridCol w="1366520">
                  <a:extLst>
                    <a:ext uri="{9D8B030D-6E8A-4147-A177-3AD203B41FA5}">
                      <a16:colId xmlns:a16="http://schemas.microsoft.com/office/drawing/2014/main" xmlns="" val="1860766180"/>
                    </a:ext>
                  </a:extLst>
                </a:gridCol>
                <a:gridCol w="1366520">
                  <a:extLst>
                    <a:ext uri="{9D8B030D-6E8A-4147-A177-3AD203B41FA5}">
                      <a16:colId xmlns:a16="http://schemas.microsoft.com/office/drawing/2014/main" xmlns="" val="2203482926"/>
                    </a:ext>
                  </a:extLst>
                </a:gridCol>
              </a:tblGrid>
              <a:tr h="1046298">
                <a:tc>
                  <a:txBody>
                    <a:bodyPr/>
                    <a:lstStyle/>
                    <a:p>
                      <a:r>
                        <a:rPr lang="en-US" sz="2400" dirty="0"/>
                        <a:t>Size (feet)</a:t>
                      </a:r>
                      <a:r>
                        <a:rPr lang="en-US" sz="2400" baseline="30000" dirty="0"/>
                        <a:t>2</a:t>
                      </a:r>
                    </a:p>
                    <a:p>
                      <a:r>
                        <a:rPr lang="en-US" sz="2400" baseline="0" dirty="0">
                          <a:solidFill>
                            <a:srgbClr val="FFFF00"/>
                          </a:solidFill>
                        </a:rPr>
                        <a:t>X1</a:t>
                      </a:r>
                      <a:endParaRPr lang="en-IN" sz="2400" baseline="0" dirty="0">
                        <a:solidFill>
                          <a:srgbClr val="FFFF00"/>
                        </a:solidFill>
                      </a:endParaRPr>
                    </a:p>
                  </a:txBody>
                  <a:tcPr/>
                </a:tc>
                <a:tc>
                  <a:txBody>
                    <a:bodyPr/>
                    <a:lstStyle/>
                    <a:p>
                      <a:r>
                        <a:rPr lang="en-US" sz="2400" dirty="0" err="1"/>
                        <a:t>No.of</a:t>
                      </a:r>
                      <a:r>
                        <a:rPr lang="en-US" sz="2400" dirty="0"/>
                        <a:t> Bedrooms</a:t>
                      </a:r>
                    </a:p>
                    <a:p>
                      <a:r>
                        <a:rPr lang="en-US" sz="2400" dirty="0">
                          <a:solidFill>
                            <a:srgbClr val="FFFF00"/>
                          </a:solidFill>
                        </a:rPr>
                        <a:t>x2</a:t>
                      </a:r>
                      <a:endParaRPr lang="en-IN" sz="2400" dirty="0">
                        <a:solidFill>
                          <a:srgbClr val="FFFF00"/>
                        </a:solidFill>
                      </a:endParaRPr>
                    </a:p>
                  </a:txBody>
                  <a:tcPr/>
                </a:tc>
                <a:tc>
                  <a:txBody>
                    <a:bodyPr/>
                    <a:lstStyle/>
                    <a:p>
                      <a:r>
                        <a:rPr lang="en-US" sz="2400" dirty="0" err="1"/>
                        <a:t>No.of</a:t>
                      </a:r>
                      <a:r>
                        <a:rPr lang="en-US" sz="2400" dirty="0"/>
                        <a:t> Floors</a:t>
                      </a:r>
                    </a:p>
                    <a:p>
                      <a:r>
                        <a:rPr lang="en-US" sz="2400" dirty="0">
                          <a:solidFill>
                            <a:srgbClr val="FFFF00"/>
                          </a:solidFill>
                        </a:rPr>
                        <a:t>x3</a:t>
                      </a:r>
                      <a:endParaRPr lang="en-IN" sz="2400" dirty="0">
                        <a:solidFill>
                          <a:srgbClr val="FFFF00"/>
                        </a:solidFill>
                      </a:endParaRPr>
                    </a:p>
                  </a:txBody>
                  <a:tcPr/>
                </a:tc>
                <a:tc>
                  <a:txBody>
                    <a:bodyPr/>
                    <a:lstStyle/>
                    <a:p>
                      <a:r>
                        <a:rPr lang="en-US" sz="2400" dirty="0"/>
                        <a:t>Age of Home</a:t>
                      </a:r>
                    </a:p>
                    <a:p>
                      <a:r>
                        <a:rPr lang="en-US" sz="2400" dirty="0">
                          <a:solidFill>
                            <a:srgbClr val="FFFF00"/>
                          </a:solidFill>
                        </a:rPr>
                        <a:t>x4</a:t>
                      </a:r>
                      <a:endParaRPr lang="en-IN" sz="2400" dirty="0">
                        <a:solidFill>
                          <a:srgbClr val="FFFF00"/>
                        </a:solidFill>
                      </a:endParaRPr>
                    </a:p>
                  </a:txBody>
                  <a:tcPr/>
                </a:tc>
                <a:tc>
                  <a:txBody>
                    <a:bodyPr/>
                    <a:lstStyle/>
                    <a:p>
                      <a:r>
                        <a:rPr lang="en-US" sz="2400" dirty="0"/>
                        <a:t>Price ($)</a:t>
                      </a:r>
                    </a:p>
                    <a:p>
                      <a:endParaRPr lang="en-US" sz="2400" dirty="0"/>
                    </a:p>
                    <a:p>
                      <a:r>
                        <a:rPr lang="en-US" sz="2400" dirty="0">
                          <a:solidFill>
                            <a:srgbClr val="FFFF00"/>
                          </a:solidFill>
                        </a:rPr>
                        <a:t>y</a:t>
                      </a:r>
                      <a:endParaRPr lang="en-IN" sz="2400" dirty="0">
                        <a:solidFill>
                          <a:srgbClr val="FFFF00"/>
                        </a:solidFill>
                      </a:endParaRPr>
                    </a:p>
                  </a:txBody>
                  <a:tcPr/>
                </a:tc>
                <a:extLst>
                  <a:ext uri="{0D108BD9-81ED-4DB2-BD59-A6C34878D82A}">
                    <a16:rowId xmlns:a16="http://schemas.microsoft.com/office/drawing/2014/main" xmlns="" val="721374357"/>
                  </a:ext>
                </a:extLst>
              </a:tr>
              <a:tr h="424332">
                <a:tc>
                  <a:txBody>
                    <a:bodyPr/>
                    <a:lstStyle/>
                    <a:p>
                      <a:r>
                        <a:rPr lang="en-US" sz="2400" dirty="0"/>
                        <a:t>2104</a:t>
                      </a:r>
                      <a:endParaRPr lang="en-IN" sz="2400" dirty="0"/>
                    </a:p>
                  </a:txBody>
                  <a:tcPr/>
                </a:tc>
                <a:tc>
                  <a:txBody>
                    <a:bodyPr/>
                    <a:lstStyle/>
                    <a:p>
                      <a:r>
                        <a:rPr lang="en-US" sz="2400" dirty="0"/>
                        <a:t>5</a:t>
                      </a:r>
                      <a:endParaRPr lang="en-IN" sz="2400" dirty="0"/>
                    </a:p>
                  </a:txBody>
                  <a:tcPr/>
                </a:tc>
                <a:tc>
                  <a:txBody>
                    <a:bodyPr/>
                    <a:lstStyle/>
                    <a:p>
                      <a:r>
                        <a:rPr lang="en-US" sz="2400" dirty="0"/>
                        <a:t>1</a:t>
                      </a:r>
                      <a:endParaRPr lang="en-IN" sz="2400" dirty="0"/>
                    </a:p>
                  </a:txBody>
                  <a:tcPr/>
                </a:tc>
                <a:tc>
                  <a:txBody>
                    <a:bodyPr/>
                    <a:lstStyle/>
                    <a:p>
                      <a:r>
                        <a:rPr lang="en-US" sz="2400" dirty="0"/>
                        <a:t>45</a:t>
                      </a:r>
                      <a:endParaRPr lang="en-IN" sz="2400" dirty="0"/>
                    </a:p>
                  </a:txBody>
                  <a:tcPr/>
                </a:tc>
                <a:tc>
                  <a:txBody>
                    <a:bodyPr/>
                    <a:lstStyle/>
                    <a:p>
                      <a:r>
                        <a:rPr lang="en-US" sz="2400" dirty="0"/>
                        <a:t>460</a:t>
                      </a:r>
                      <a:endParaRPr lang="en-IN" sz="2400" dirty="0"/>
                    </a:p>
                  </a:txBody>
                  <a:tcPr/>
                </a:tc>
                <a:extLst>
                  <a:ext uri="{0D108BD9-81ED-4DB2-BD59-A6C34878D82A}">
                    <a16:rowId xmlns:a16="http://schemas.microsoft.com/office/drawing/2014/main" xmlns="" val="3855655797"/>
                  </a:ext>
                </a:extLst>
              </a:tr>
              <a:tr h="424332">
                <a:tc>
                  <a:txBody>
                    <a:bodyPr/>
                    <a:lstStyle/>
                    <a:p>
                      <a:r>
                        <a:rPr lang="en-US" sz="2400" dirty="0"/>
                        <a:t>1416</a:t>
                      </a:r>
                      <a:endParaRPr lang="en-IN" sz="2400" dirty="0"/>
                    </a:p>
                  </a:txBody>
                  <a:tcPr/>
                </a:tc>
                <a:tc>
                  <a:txBody>
                    <a:bodyPr/>
                    <a:lstStyle/>
                    <a:p>
                      <a:r>
                        <a:rPr lang="en-US" sz="2400" dirty="0"/>
                        <a:t>3</a:t>
                      </a:r>
                      <a:endParaRPr lang="en-IN" sz="2400" dirty="0"/>
                    </a:p>
                  </a:txBody>
                  <a:tcPr/>
                </a:tc>
                <a:tc>
                  <a:txBody>
                    <a:bodyPr/>
                    <a:lstStyle/>
                    <a:p>
                      <a:r>
                        <a:rPr lang="en-US" sz="2400" dirty="0"/>
                        <a:t>2</a:t>
                      </a:r>
                      <a:endParaRPr lang="en-IN" sz="2400" dirty="0"/>
                    </a:p>
                  </a:txBody>
                  <a:tcPr/>
                </a:tc>
                <a:tc>
                  <a:txBody>
                    <a:bodyPr/>
                    <a:lstStyle/>
                    <a:p>
                      <a:r>
                        <a:rPr lang="en-US" sz="2400" dirty="0"/>
                        <a:t>40</a:t>
                      </a:r>
                      <a:endParaRPr lang="en-IN" sz="2400" dirty="0"/>
                    </a:p>
                  </a:txBody>
                  <a:tcPr/>
                </a:tc>
                <a:tc>
                  <a:txBody>
                    <a:bodyPr/>
                    <a:lstStyle/>
                    <a:p>
                      <a:r>
                        <a:rPr lang="en-US" sz="2400" dirty="0"/>
                        <a:t>232</a:t>
                      </a:r>
                      <a:endParaRPr lang="en-IN" sz="2400" dirty="0"/>
                    </a:p>
                  </a:txBody>
                  <a:tcPr/>
                </a:tc>
                <a:extLst>
                  <a:ext uri="{0D108BD9-81ED-4DB2-BD59-A6C34878D82A}">
                    <a16:rowId xmlns:a16="http://schemas.microsoft.com/office/drawing/2014/main" xmlns="" val="3359307226"/>
                  </a:ext>
                </a:extLst>
              </a:tr>
              <a:tr h="424332">
                <a:tc>
                  <a:txBody>
                    <a:bodyPr/>
                    <a:lstStyle/>
                    <a:p>
                      <a:r>
                        <a:rPr lang="en-US" sz="2400" dirty="0"/>
                        <a:t>1534</a:t>
                      </a:r>
                      <a:endParaRPr lang="en-IN" sz="2400" dirty="0"/>
                    </a:p>
                  </a:txBody>
                  <a:tcPr/>
                </a:tc>
                <a:tc>
                  <a:txBody>
                    <a:bodyPr/>
                    <a:lstStyle/>
                    <a:p>
                      <a:r>
                        <a:rPr lang="en-US" sz="2400" dirty="0"/>
                        <a:t>3</a:t>
                      </a:r>
                      <a:endParaRPr lang="en-IN" sz="2400" dirty="0"/>
                    </a:p>
                  </a:txBody>
                  <a:tcPr/>
                </a:tc>
                <a:tc>
                  <a:txBody>
                    <a:bodyPr/>
                    <a:lstStyle/>
                    <a:p>
                      <a:r>
                        <a:rPr lang="en-US" sz="2400" dirty="0"/>
                        <a:t>2</a:t>
                      </a:r>
                      <a:endParaRPr lang="en-IN" sz="2400" dirty="0"/>
                    </a:p>
                  </a:txBody>
                  <a:tcPr/>
                </a:tc>
                <a:tc>
                  <a:txBody>
                    <a:bodyPr/>
                    <a:lstStyle/>
                    <a:p>
                      <a:r>
                        <a:rPr lang="en-US" sz="2400" dirty="0"/>
                        <a:t>30</a:t>
                      </a:r>
                      <a:endParaRPr lang="en-IN" sz="2400" dirty="0"/>
                    </a:p>
                  </a:txBody>
                  <a:tcPr/>
                </a:tc>
                <a:tc>
                  <a:txBody>
                    <a:bodyPr/>
                    <a:lstStyle/>
                    <a:p>
                      <a:r>
                        <a:rPr lang="en-US" sz="2400" dirty="0"/>
                        <a:t>315</a:t>
                      </a:r>
                      <a:endParaRPr lang="en-IN" sz="2400" dirty="0"/>
                    </a:p>
                  </a:txBody>
                  <a:tcPr/>
                </a:tc>
                <a:extLst>
                  <a:ext uri="{0D108BD9-81ED-4DB2-BD59-A6C34878D82A}">
                    <a16:rowId xmlns:a16="http://schemas.microsoft.com/office/drawing/2014/main" xmlns="" val="3572007669"/>
                  </a:ext>
                </a:extLst>
              </a:tr>
            </a:tbl>
          </a:graphicData>
        </a:graphic>
      </p:graphicFrame>
      <p:pic>
        <p:nvPicPr>
          <p:cNvPr id="6" name="Picture 5">
            <a:extLst>
              <a:ext uri="{FF2B5EF4-FFF2-40B4-BE49-F238E27FC236}">
                <a16:creationId xmlns:a16="http://schemas.microsoft.com/office/drawing/2014/main" xmlns="" id="{4FF62A41-9087-7D54-BF85-C6F752CC2EE6}"/>
              </a:ext>
            </a:extLst>
          </p:cNvPr>
          <p:cNvPicPr>
            <a:picLocks noChangeAspect="1"/>
          </p:cNvPicPr>
          <p:nvPr/>
        </p:nvPicPr>
        <p:blipFill>
          <a:blip r:embed="rId2"/>
          <a:stretch>
            <a:fillRect/>
          </a:stretch>
        </p:blipFill>
        <p:spPr>
          <a:xfrm>
            <a:off x="3689158" y="5181600"/>
            <a:ext cx="8085502" cy="942022"/>
          </a:xfrm>
          <a:prstGeom prst="rect">
            <a:avLst/>
          </a:prstGeom>
        </p:spPr>
      </p:pic>
      <p:sp>
        <p:nvSpPr>
          <p:cNvPr id="7" name="object 2"/>
          <p:cNvSpPr txBox="1"/>
          <p:nvPr/>
        </p:nvSpPr>
        <p:spPr>
          <a:xfrm>
            <a:off x="312595" y="25908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Multiple Variables</a:t>
            </a:r>
            <a:endParaRPr sz="3600" b="1" dirty="0">
              <a:latin typeface="Corbel"/>
              <a:cs typeface="Corbel"/>
            </a:endParaRPr>
          </a:p>
        </p:txBody>
      </p:sp>
    </p:spTree>
    <p:extLst>
      <p:ext uri="{BB962C8B-B14F-4D97-AF65-F5344CB8AC3E}">
        <p14:creationId xmlns:p14="http://schemas.microsoft.com/office/powerpoint/2010/main" val="4180492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B7FDFD-5073-9C67-2B26-F01531F72C77}"/>
              </a:ext>
            </a:extLst>
          </p:cNvPr>
          <p:cNvSpPr>
            <a:spLocks noGrp="1"/>
          </p:cNvSpPr>
          <p:nvPr>
            <p:ph idx="1"/>
          </p:nvPr>
        </p:nvSpPr>
        <p:spPr>
          <a:xfrm>
            <a:off x="3581400" y="820575"/>
            <a:ext cx="7315200" cy="369332"/>
          </a:xfrm>
        </p:spPr>
        <p:txBody>
          <a:bodyPr/>
          <a:lstStyle/>
          <a:p>
            <a:r>
              <a:rPr lang="fr-FR" dirty="0">
                <a:solidFill>
                  <a:schemeClr val="tx1"/>
                </a:solidFill>
              </a:rPr>
              <a:t>Gradient </a:t>
            </a:r>
            <a:r>
              <a:rPr lang="fr-FR" dirty="0" err="1">
                <a:solidFill>
                  <a:schemeClr val="tx1"/>
                </a:solidFill>
              </a:rPr>
              <a:t>Descent</a:t>
            </a:r>
            <a:r>
              <a:rPr lang="fr-FR" dirty="0">
                <a:solidFill>
                  <a:schemeClr val="tx1"/>
                </a:solidFill>
              </a:rPr>
              <a:t> for Multiple Variables</a:t>
            </a:r>
            <a:endParaRPr lang="en-IN" dirty="0">
              <a:solidFill>
                <a:schemeClr val="tx1"/>
              </a:solidFill>
            </a:endParaRPr>
          </a:p>
        </p:txBody>
      </p:sp>
      <p:pic>
        <p:nvPicPr>
          <p:cNvPr id="9" name="Picture 8">
            <a:extLst>
              <a:ext uri="{FF2B5EF4-FFF2-40B4-BE49-F238E27FC236}">
                <a16:creationId xmlns:a16="http://schemas.microsoft.com/office/drawing/2014/main" xmlns="" id="{90856006-0098-6B75-AE92-9902D982F5B3}"/>
              </a:ext>
            </a:extLst>
          </p:cNvPr>
          <p:cNvPicPr>
            <a:picLocks noChangeAspect="1"/>
          </p:cNvPicPr>
          <p:nvPr/>
        </p:nvPicPr>
        <p:blipFill>
          <a:blip r:embed="rId2"/>
          <a:stretch>
            <a:fillRect/>
          </a:stretch>
        </p:blipFill>
        <p:spPr>
          <a:xfrm>
            <a:off x="3512160" y="1427098"/>
            <a:ext cx="8188061" cy="606523"/>
          </a:xfrm>
          <a:prstGeom prst="rect">
            <a:avLst/>
          </a:prstGeom>
        </p:spPr>
      </p:pic>
      <p:sp>
        <p:nvSpPr>
          <p:cNvPr id="10" name="Content Placeholder 2">
            <a:extLst>
              <a:ext uri="{FF2B5EF4-FFF2-40B4-BE49-F238E27FC236}">
                <a16:creationId xmlns:a16="http://schemas.microsoft.com/office/drawing/2014/main" xmlns="" id="{5295BCAC-ED71-CA0B-C9D4-8029BC74E1E8}"/>
              </a:ext>
            </a:extLst>
          </p:cNvPr>
          <p:cNvSpPr txBox="1">
            <a:spLocks/>
          </p:cNvSpPr>
          <p:nvPr/>
        </p:nvSpPr>
        <p:spPr>
          <a:xfrm>
            <a:off x="3686389" y="2450083"/>
            <a:ext cx="7315200" cy="60652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400" kern="1200">
                <a:solidFill>
                  <a:schemeClr val="tx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fr-FR" dirty="0" err="1"/>
              <a:t>Cost</a:t>
            </a:r>
            <a:r>
              <a:rPr lang="fr-FR" dirty="0"/>
              <a:t> </a:t>
            </a:r>
            <a:r>
              <a:rPr lang="fr-FR" dirty="0" err="1"/>
              <a:t>Function</a:t>
            </a:r>
            <a:endParaRPr lang="en-IN" dirty="0"/>
          </a:p>
        </p:txBody>
      </p:sp>
      <p:pic>
        <p:nvPicPr>
          <p:cNvPr id="14" name="Picture 13">
            <a:extLst>
              <a:ext uri="{FF2B5EF4-FFF2-40B4-BE49-F238E27FC236}">
                <a16:creationId xmlns:a16="http://schemas.microsoft.com/office/drawing/2014/main" xmlns="" id="{6112845F-FC25-1E6C-BDFE-D8ADAC25E0BE}"/>
              </a:ext>
            </a:extLst>
          </p:cNvPr>
          <p:cNvPicPr>
            <a:picLocks noChangeAspect="1"/>
          </p:cNvPicPr>
          <p:nvPr/>
        </p:nvPicPr>
        <p:blipFill>
          <a:blip r:embed="rId3"/>
          <a:stretch>
            <a:fillRect/>
          </a:stretch>
        </p:blipFill>
        <p:spPr>
          <a:xfrm>
            <a:off x="5890963" y="3798423"/>
            <a:ext cx="4620357" cy="3059577"/>
          </a:xfrm>
          <a:prstGeom prst="rect">
            <a:avLst/>
          </a:prstGeom>
        </p:spPr>
      </p:pic>
      <p:pic>
        <p:nvPicPr>
          <p:cNvPr id="12" name="Picture 11">
            <a:extLst>
              <a:ext uri="{FF2B5EF4-FFF2-40B4-BE49-F238E27FC236}">
                <a16:creationId xmlns:a16="http://schemas.microsoft.com/office/drawing/2014/main" xmlns="" id="{7A848FDC-1299-30E0-904E-D5F269AEC48E}"/>
              </a:ext>
            </a:extLst>
          </p:cNvPr>
          <p:cNvPicPr>
            <a:picLocks noChangeAspect="1"/>
          </p:cNvPicPr>
          <p:nvPr/>
        </p:nvPicPr>
        <p:blipFill>
          <a:blip r:embed="rId4"/>
          <a:stretch>
            <a:fillRect/>
          </a:stretch>
        </p:blipFill>
        <p:spPr>
          <a:xfrm>
            <a:off x="6668740" y="2640144"/>
            <a:ext cx="3382828" cy="1039094"/>
          </a:xfrm>
          <a:prstGeom prst="rect">
            <a:avLst/>
          </a:prstGeom>
        </p:spPr>
      </p:pic>
      <p:sp>
        <p:nvSpPr>
          <p:cNvPr id="13" name="TextBox 12">
            <a:extLst>
              <a:ext uri="{FF2B5EF4-FFF2-40B4-BE49-F238E27FC236}">
                <a16:creationId xmlns:a16="http://schemas.microsoft.com/office/drawing/2014/main" xmlns="" id="{CDF936BE-52CC-32BA-0A37-D7C0748B3927}"/>
              </a:ext>
            </a:extLst>
          </p:cNvPr>
          <p:cNvSpPr txBox="1"/>
          <p:nvPr/>
        </p:nvSpPr>
        <p:spPr>
          <a:xfrm>
            <a:off x="5890963" y="2896792"/>
            <a:ext cx="777777" cy="461665"/>
          </a:xfrm>
          <a:prstGeom prst="rect">
            <a:avLst/>
          </a:prstGeom>
          <a:noFill/>
        </p:spPr>
        <p:txBody>
          <a:bodyPr wrap="none" rtlCol="0">
            <a:spAutoFit/>
          </a:bodyPr>
          <a:lstStyle/>
          <a:p>
            <a:r>
              <a:rPr lang="en-US" sz="2400" dirty="0"/>
              <a:t>MSE</a:t>
            </a:r>
            <a:endParaRPr lang="en-IN" sz="2400" dirty="0"/>
          </a:p>
        </p:txBody>
      </p:sp>
      <p:sp>
        <p:nvSpPr>
          <p:cNvPr id="11" name="object 2"/>
          <p:cNvSpPr txBox="1"/>
          <p:nvPr/>
        </p:nvSpPr>
        <p:spPr>
          <a:xfrm>
            <a:off x="312595" y="2590800"/>
            <a:ext cx="2874456" cy="207492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Linear Regression with Multiple Variables</a:t>
            </a:r>
            <a:endParaRPr sz="3600" b="1" dirty="0">
              <a:latin typeface="Corbel"/>
              <a:cs typeface="Corbel"/>
            </a:endParaRPr>
          </a:p>
        </p:txBody>
      </p:sp>
    </p:spTree>
    <p:extLst>
      <p:ext uri="{BB962C8B-B14F-4D97-AF65-F5344CB8AC3E}">
        <p14:creationId xmlns:p14="http://schemas.microsoft.com/office/powerpoint/2010/main" val="1336206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7F1DC8-F6B7-85D5-9622-841CB21CB3F2}"/>
              </a:ext>
            </a:extLst>
          </p:cNvPr>
          <p:cNvSpPr>
            <a:spLocks noGrp="1"/>
          </p:cNvSpPr>
          <p:nvPr>
            <p:ph idx="1"/>
          </p:nvPr>
        </p:nvSpPr>
        <p:spPr>
          <a:xfrm>
            <a:off x="3962400" y="2362200"/>
            <a:ext cx="7181850" cy="1701800"/>
          </a:xfrm>
        </p:spPr>
        <p:txBody>
          <a:bodyPr/>
          <a:lstStyle/>
          <a:p>
            <a:r>
              <a:rPr lang="en-IN" dirty="0">
                <a:hlinkClick r:id="rId2"/>
              </a:rPr>
              <a:t>https://colab.research.google.com/drive/1iqtvvlGkyBk5C5eWKlpGAXkRVbVk-Joi?usp=sharing</a:t>
            </a:r>
            <a:endParaRPr lang="en-IN" dirty="0"/>
          </a:p>
          <a:p>
            <a:pPr marL="0" indent="0">
              <a:buNone/>
            </a:pPr>
            <a:endParaRPr lang="en-IN" dirty="0"/>
          </a:p>
        </p:txBody>
      </p:sp>
      <p:sp>
        <p:nvSpPr>
          <p:cNvPr id="4" name="object 2"/>
          <p:cNvSpPr txBox="1"/>
          <p:nvPr/>
        </p:nvSpPr>
        <p:spPr>
          <a:xfrm>
            <a:off x="381000" y="1808541"/>
            <a:ext cx="2874456" cy="3075201"/>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DEMO</a:t>
            </a:r>
            <a:br>
              <a:rPr lang="en-US" sz="3600" b="1" spc="-10" dirty="0">
                <a:solidFill>
                  <a:srgbClr val="FFFFFF"/>
                </a:solidFill>
                <a:latin typeface="Corbel"/>
                <a:cs typeface="Corbel"/>
              </a:rPr>
            </a:br>
            <a:r>
              <a:rPr lang="en-US" sz="3600" b="1" spc="-10" dirty="0">
                <a:solidFill>
                  <a:srgbClr val="FFFFFF"/>
                </a:solidFill>
                <a:latin typeface="Corbel"/>
                <a:cs typeface="Corbel"/>
              </a:rPr>
              <a:t>--------------</a:t>
            </a:r>
            <a:br>
              <a:rPr lang="en-US" sz="3600" b="1" spc="-10" dirty="0">
                <a:solidFill>
                  <a:srgbClr val="FFFFFF"/>
                </a:solidFill>
                <a:latin typeface="Corbel"/>
                <a:cs typeface="Corbel"/>
              </a:rPr>
            </a:br>
            <a:r>
              <a:rPr lang="en-US" sz="3600" b="1" spc="-10" dirty="0">
                <a:solidFill>
                  <a:srgbClr val="FFFFFF"/>
                </a:solidFill>
                <a:latin typeface="Corbel"/>
                <a:cs typeface="Corbel"/>
              </a:rPr>
              <a:t>Linear Regression with Multiple Variables</a:t>
            </a:r>
            <a:endParaRPr sz="3600" b="1" dirty="0">
              <a:latin typeface="Corbel"/>
              <a:cs typeface="Corbel"/>
            </a:endParaRPr>
          </a:p>
        </p:txBody>
      </p:sp>
    </p:spTree>
    <p:extLst>
      <p:ext uri="{BB962C8B-B14F-4D97-AF65-F5344CB8AC3E}">
        <p14:creationId xmlns:p14="http://schemas.microsoft.com/office/powerpoint/2010/main" val="2471958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B7FDFD-5073-9C67-2B26-F01531F72C77}"/>
              </a:ext>
            </a:extLst>
          </p:cNvPr>
          <p:cNvSpPr>
            <a:spLocks noGrp="1"/>
          </p:cNvSpPr>
          <p:nvPr>
            <p:ph idx="1"/>
          </p:nvPr>
        </p:nvSpPr>
        <p:spPr>
          <a:xfrm>
            <a:off x="3733800" y="685800"/>
            <a:ext cx="7848600" cy="5539978"/>
          </a:xfrm>
        </p:spPr>
        <p:txBody>
          <a:bodyPr/>
          <a:lstStyle/>
          <a:p>
            <a:pPr marL="342900" indent="-342900" algn="just">
              <a:buFont typeface="Arial" panose="020B0604020202020204" pitchFamily="34" charset="0"/>
              <a:buChar char="•"/>
            </a:pPr>
            <a:r>
              <a:rPr lang="en-US" dirty="0">
                <a:solidFill>
                  <a:schemeClr val="tx1"/>
                </a:solidFill>
              </a:rPr>
              <a:t>Polynomial regression is a form of regression analysis in which the relationship between the independent variable x and dependent variable y is modeled as an nth degree polynomial of x. That is, if your dataset holds the characteristic of being </a:t>
            </a:r>
            <a:r>
              <a:rPr lang="en-US" dirty="0">
                <a:solidFill>
                  <a:srgbClr val="FF0000"/>
                </a:solidFill>
              </a:rPr>
              <a:t>curved</a:t>
            </a:r>
            <a:r>
              <a:rPr lang="en-US" dirty="0">
                <a:solidFill>
                  <a:schemeClr val="tx1"/>
                </a:solidFill>
              </a:rPr>
              <a:t> when plotted in the graph, then you should go with a polynomial regression model instead of Simple or Multiple Linear regression models.</a:t>
            </a:r>
          </a:p>
          <a:p>
            <a:pPr marL="342900" indent="-342900" algn="just">
              <a:buFont typeface="Arial" panose="020B0604020202020204" pitchFamily="34" charset="0"/>
              <a:buChar char="•"/>
            </a:pPr>
            <a:endParaRPr lang="en-US" dirty="0">
              <a:solidFill>
                <a:schemeClr val="tx1"/>
              </a:solidFill>
            </a:endParaRPr>
          </a:p>
          <a:p>
            <a:pPr marL="342900" indent="-342900" algn="just">
              <a:buFont typeface="Arial" panose="020B0604020202020204" pitchFamily="34" charset="0"/>
              <a:buChar char="•"/>
            </a:pPr>
            <a:r>
              <a:rPr lang="en-US" dirty="0">
                <a:solidFill>
                  <a:schemeClr val="tx1"/>
                </a:solidFill>
              </a:rPr>
              <a:t>The equation for Polynomial Regression looks very similar to that of Multiple Linear Regression.</a:t>
            </a:r>
          </a:p>
          <a:p>
            <a:pPr marL="342900" indent="-342900" algn="just">
              <a:buFont typeface="Arial" panose="020B0604020202020204" pitchFamily="34" charset="0"/>
              <a:buChar char="•"/>
            </a:pPr>
            <a:r>
              <a:rPr lang="en-US" dirty="0" smtClean="0">
                <a:solidFill>
                  <a:srgbClr val="FF0000"/>
                </a:solidFill>
              </a:rPr>
              <a:t>y=b0+b1*x1+b2</a:t>
            </a:r>
            <a:r>
              <a:rPr lang="en-US" dirty="0">
                <a:solidFill>
                  <a:srgbClr val="FF0000"/>
                </a:solidFill>
              </a:rPr>
              <a:t>*(x1)2+....+</a:t>
            </a:r>
            <a:r>
              <a:rPr lang="en-US" dirty="0" err="1">
                <a:solidFill>
                  <a:srgbClr val="FF0000"/>
                </a:solidFill>
              </a:rPr>
              <a:t>bn</a:t>
            </a:r>
            <a:r>
              <a:rPr lang="en-US" dirty="0">
                <a:solidFill>
                  <a:srgbClr val="FF0000"/>
                </a:solidFill>
              </a:rPr>
              <a:t>*(</a:t>
            </a:r>
            <a:r>
              <a:rPr lang="en-US" dirty="0" smtClean="0">
                <a:solidFill>
                  <a:srgbClr val="FF0000"/>
                </a:solidFill>
              </a:rPr>
              <a:t>x1)n</a:t>
            </a:r>
          </a:p>
          <a:p>
            <a:pPr marL="342900" indent="-342900" algn="just">
              <a:buFont typeface="Arial" panose="020B0604020202020204" pitchFamily="34" charset="0"/>
              <a:buChar char="•"/>
            </a:pPr>
            <a:endParaRPr lang="en-US" dirty="0">
              <a:solidFill>
                <a:srgbClr val="FF0000"/>
              </a:solidFill>
            </a:endParaRPr>
          </a:p>
          <a:p>
            <a:pPr marL="342900" indent="-342900" algn="just">
              <a:buFont typeface="Arial" panose="020B0604020202020204" pitchFamily="34" charset="0"/>
              <a:buChar char="•"/>
            </a:pPr>
            <a:r>
              <a:rPr lang="en-US" dirty="0">
                <a:solidFill>
                  <a:schemeClr val="tx1"/>
                </a:solidFill>
              </a:rPr>
              <a:t>The main difference is that in Multiple Linear Regression, there are several variables of the same degree but here the </a:t>
            </a:r>
            <a:r>
              <a:rPr lang="en-US" dirty="0">
                <a:solidFill>
                  <a:srgbClr val="FF0000"/>
                </a:solidFill>
              </a:rPr>
              <a:t>single variable has different powers</a:t>
            </a:r>
            <a:r>
              <a:rPr lang="en-US" dirty="0">
                <a:solidFill>
                  <a:schemeClr val="tx1"/>
                </a:solidFill>
              </a:rPr>
              <a:t>.</a:t>
            </a:r>
            <a:endParaRPr lang="en-IN" dirty="0"/>
          </a:p>
        </p:txBody>
      </p:sp>
      <p:sp>
        <p:nvSpPr>
          <p:cNvPr id="7" name="object 2"/>
          <p:cNvSpPr txBox="1"/>
          <p:nvPr/>
        </p:nvSpPr>
        <p:spPr>
          <a:xfrm>
            <a:off x="312595" y="2590800"/>
            <a:ext cx="2874456" cy="1151597"/>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smtClean="0">
                <a:solidFill>
                  <a:srgbClr val="FFFFFF"/>
                </a:solidFill>
                <a:latin typeface="Corbel"/>
                <a:cs typeface="Corbel"/>
              </a:rPr>
              <a:t>Polynomial</a:t>
            </a:r>
          </a:p>
          <a:p>
            <a:pPr marL="12700" marR="5080">
              <a:lnSpc>
                <a:spcPts val="3900"/>
              </a:lnSpc>
              <a:spcBef>
                <a:spcPts val="580"/>
              </a:spcBef>
            </a:pPr>
            <a:r>
              <a:rPr lang="en-US" sz="3600" b="1" spc="-10" dirty="0" smtClean="0">
                <a:solidFill>
                  <a:srgbClr val="FFFFFF"/>
                </a:solidFill>
                <a:latin typeface="Corbel"/>
                <a:cs typeface="Corbel"/>
              </a:rPr>
              <a:t>Regression </a:t>
            </a:r>
            <a:endParaRPr sz="3600" b="1" dirty="0">
              <a:latin typeface="Corbel"/>
              <a:cs typeface="Corbel"/>
            </a:endParaRPr>
          </a:p>
        </p:txBody>
      </p:sp>
    </p:spTree>
    <p:extLst>
      <p:ext uri="{BB962C8B-B14F-4D97-AF65-F5344CB8AC3E}">
        <p14:creationId xmlns:p14="http://schemas.microsoft.com/office/powerpoint/2010/main" val="4087444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7F1DC8-F6B7-85D5-9622-841CB21CB3F2}"/>
              </a:ext>
            </a:extLst>
          </p:cNvPr>
          <p:cNvSpPr>
            <a:spLocks noGrp="1"/>
          </p:cNvSpPr>
          <p:nvPr>
            <p:ph idx="1"/>
          </p:nvPr>
        </p:nvSpPr>
        <p:spPr>
          <a:xfrm>
            <a:off x="3962400" y="2362200"/>
            <a:ext cx="7181850" cy="369332"/>
          </a:xfrm>
        </p:spPr>
        <p:txBody>
          <a:bodyPr/>
          <a:lstStyle/>
          <a:p>
            <a:pPr marL="0" indent="0">
              <a:buNone/>
            </a:pPr>
            <a:endParaRPr lang="en-IN" dirty="0"/>
          </a:p>
        </p:txBody>
      </p:sp>
      <p:sp>
        <p:nvSpPr>
          <p:cNvPr id="4" name="object 2"/>
          <p:cNvSpPr txBox="1"/>
          <p:nvPr/>
        </p:nvSpPr>
        <p:spPr>
          <a:xfrm>
            <a:off x="304800" y="2353101"/>
            <a:ext cx="2874456" cy="2151871"/>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DEMO</a:t>
            </a:r>
            <a:br>
              <a:rPr lang="en-US" sz="3600" b="1" spc="-10" dirty="0">
                <a:solidFill>
                  <a:srgbClr val="FFFFFF"/>
                </a:solidFill>
                <a:latin typeface="Corbel"/>
                <a:cs typeface="Corbel"/>
              </a:rPr>
            </a:br>
            <a:r>
              <a:rPr lang="en-US" sz="3600" b="1" spc="-10" dirty="0">
                <a:solidFill>
                  <a:srgbClr val="FFFFFF"/>
                </a:solidFill>
                <a:latin typeface="Corbel"/>
                <a:cs typeface="Corbel"/>
              </a:rPr>
              <a:t>--------------</a:t>
            </a:r>
            <a:br>
              <a:rPr lang="en-US" sz="3600" b="1" spc="-10" dirty="0">
                <a:solidFill>
                  <a:srgbClr val="FFFFFF"/>
                </a:solidFill>
                <a:latin typeface="Corbel"/>
                <a:cs typeface="Corbel"/>
              </a:rPr>
            </a:br>
            <a:r>
              <a:rPr lang="en-US" sz="3600" b="1" spc="-10" dirty="0" smtClean="0">
                <a:solidFill>
                  <a:srgbClr val="FFFFFF"/>
                </a:solidFill>
                <a:latin typeface="Corbel"/>
                <a:cs typeface="Corbel"/>
              </a:rPr>
              <a:t>Polynomial</a:t>
            </a:r>
          </a:p>
          <a:p>
            <a:pPr marL="12700" marR="5080">
              <a:lnSpc>
                <a:spcPts val="3900"/>
              </a:lnSpc>
              <a:spcBef>
                <a:spcPts val="580"/>
              </a:spcBef>
            </a:pPr>
            <a:r>
              <a:rPr lang="en-US" sz="3600" b="1" spc="-10" dirty="0" smtClean="0">
                <a:solidFill>
                  <a:srgbClr val="FFFFFF"/>
                </a:solidFill>
                <a:latin typeface="Corbel"/>
                <a:cs typeface="Corbel"/>
              </a:rPr>
              <a:t>Regression </a:t>
            </a:r>
            <a:endParaRPr sz="3600" b="1" dirty="0">
              <a:latin typeface="Corbel"/>
              <a:cs typeface="Corbel"/>
            </a:endParaRPr>
          </a:p>
        </p:txBody>
      </p:sp>
    </p:spTree>
    <p:extLst>
      <p:ext uri="{BB962C8B-B14F-4D97-AF65-F5344CB8AC3E}">
        <p14:creationId xmlns:p14="http://schemas.microsoft.com/office/powerpoint/2010/main" val="4083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03752-1EC0-B677-51C2-375B5430A8BC}"/>
              </a:ext>
            </a:extLst>
          </p:cNvPr>
          <p:cNvSpPr>
            <a:spLocks noGrp="1"/>
          </p:cNvSpPr>
          <p:nvPr>
            <p:ph type="title"/>
          </p:nvPr>
        </p:nvSpPr>
        <p:spPr>
          <a:xfrm>
            <a:off x="3961386" y="1029708"/>
            <a:ext cx="3430013" cy="391159"/>
          </a:xfrm>
        </p:spPr>
        <p:txBody>
          <a:bodyPr/>
          <a:lstStyle/>
          <a:p>
            <a:r>
              <a:rPr lang="en-US" dirty="0"/>
              <a:t>Did you know?</a:t>
            </a:r>
            <a:br>
              <a:rPr lang="en-US" dirty="0"/>
            </a:br>
            <a:endParaRPr lang="en-IN" dirty="0"/>
          </a:p>
        </p:txBody>
      </p:sp>
      <p:sp>
        <p:nvSpPr>
          <p:cNvPr id="3" name="Content Placeholder 2">
            <a:extLst>
              <a:ext uri="{FF2B5EF4-FFF2-40B4-BE49-F238E27FC236}">
                <a16:creationId xmlns:a16="http://schemas.microsoft.com/office/drawing/2014/main" xmlns="" id="{C6DF07B3-A3F2-10EB-0CC4-049A9A22A510}"/>
              </a:ext>
            </a:extLst>
          </p:cNvPr>
          <p:cNvSpPr>
            <a:spLocks noGrp="1"/>
          </p:cNvSpPr>
          <p:nvPr>
            <p:ph idx="1"/>
          </p:nvPr>
        </p:nvSpPr>
        <p:spPr>
          <a:xfrm>
            <a:off x="3954562" y="1600200"/>
            <a:ext cx="7856438" cy="2215991"/>
          </a:xfrm>
        </p:spPr>
        <p:txBody>
          <a:bodyPr/>
          <a:lstStyle/>
          <a:p>
            <a:pPr marL="342900" indent="-342900">
              <a:buFont typeface="Arial" panose="020B0604020202020204" pitchFamily="34" charset="0"/>
              <a:buChar char="•"/>
            </a:pPr>
            <a:r>
              <a:rPr lang="en-US" dirty="0">
                <a:solidFill>
                  <a:schemeClr val="tx1"/>
                </a:solidFill>
              </a:rPr>
              <a:t>Machine learning saves life – ML can spot 52% of breast cancer cells, a year before patients are diagnosed.</a:t>
            </a:r>
          </a:p>
          <a:p>
            <a:pPr marL="342900" indent="-342900">
              <a:buFont typeface="Arial" panose="020B0604020202020204" pitchFamily="34" charset="0"/>
              <a:buChar char="•"/>
            </a:pPr>
            <a:r>
              <a:rPr lang="en-US" dirty="0">
                <a:solidFill>
                  <a:schemeClr val="tx1"/>
                </a:solidFill>
              </a:rPr>
              <a:t>US Postal Service uses machine learning for handwriting recognition.</a:t>
            </a:r>
          </a:p>
          <a:p>
            <a:pPr marL="342900" indent="-342900">
              <a:buFont typeface="Arial" panose="020B0604020202020204" pitchFamily="34" charset="0"/>
              <a:buChar char="•"/>
            </a:pPr>
            <a:r>
              <a:rPr lang="en-US" dirty="0">
                <a:solidFill>
                  <a:srgbClr val="FF0000"/>
                </a:solidFill>
              </a:rPr>
              <a:t>Facebook’s</a:t>
            </a:r>
            <a:r>
              <a:rPr lang="en-US" dirty="0"/>
              <a:t> </a:t>
            </a:r>
            <a:r>
              <a:rPr lang="en-US" dirty="0">
                <a:solidFill>
                  <a:schemeClr val="tx1"/>
                </a:solidFill>
              </a:rPr>
              <a:t>news feed uses machine learning to </a:t>
            </a:r>
            <a:r>
              <a:rPr lang="en-US" dirty="0">
                <a:solidFill>
                  <a:srgbClr val="FF0000"/>
                </a:solidFill>
              </a:rPr>
              <a:t>personalize</a:t>
            </a:r>
            <a:r>
              <a:rPr lang="en-US" dirty="0"/>
              <a:t> </a:t>
            </a:r>
            <a:r>
              <a:rPr lang="en-US" dirty="0">
                <a:solidFill>
                  <a:schemeClr val="tx1"/>
                </a:solidFill>
              </a:rPr>
              <a:t>each member’s feed.</a:t>
            </a:r>
            <a:endParaRPr lang="en-IN" dirty="0">
              <a:solidFill>
                <a:schemeClr val="tx1"/>
              </a:solidFill>
            </a:endParaRPr>
          </a:p>
        </p:txBody>
      </p:sp>
      <p:sp>
        <p:nvSpPr>
          <p:cNvPr id="4" name="object 2"/>
          <p:cNvSpPr txBox="1"/>
          <p:nvPr/>
        </p:nvSpPr>
        <p:spPr>
          <a:xfrm>
            <a:off x="312595" y="2590800"/>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US" sz="3600" b="1" spc="-10" dirty="0">
                <a:solidFill>
                  <a:srgbClr val="FFFFFF"/>
                </a:solidFill>
                <a:latin typeface="Corbel"/>
                <a:cs typeface="Corbel"/>
              </a:rPr>
              <a:t>Did you know?</a:t>
            </a:r>
            <a:endParaRPr sz="3600" b="1" dirty="0">
              <a:latin typeface="Corbel"/>
              <a:cs typeface="Corbel"/>
            </a:endParaRPr>
          </a:p>
        </p:txBody>
      </p:sp>
    </p:spTree>
    <p:extLst>
      <p:ext uri="{BB962C8B-B14F-4D97-AF65-F5344CB8AC3E}">
        <p14:creationId xmlns:p14="http://schemas.microsoft.com/office/powerpoint/2010/main" val="344127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38</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743200"/>
            <a:ext cx="5181600" cy="1580155"/>
          </a:xfrm>
          <a:prstGeom prst="rect">
            <a:avLst/>
          </a:prstGeom>
        </p:spPr>
        <p:txBody>
          <a:bodyPr>
            <a:noAutofit/>
          </a:bodyPr>
          <a:lstStyle>
            <a:lvl1pPr>
              <a:defRPr>
                <a:latin typeface="+mj-lt"/>
                <a:ea typeface="+mj-ea"/>
                <a:cs typeface="+mj-cs"/>
              </a:defRPr>
            </a:lvl1pPr>
          </a:lstStyle>
          <a:p>
            <a:r>
              <a:rPr lang="en-US" sz="4800" b="1" kern="0" dirty="0">
                <a:solidFill>
                  <a:schemeClr val="bg1"/>
                </a:solidFill>
              </a:rPr>
              <a:t>Loss </a:t>
            </a:r>
            <a:r>
              <a:rPr lang="en-US" sz="4800" b="1" kern="0" dirty="0" smtClean="0">
                <a:solidFill>
                  <a:schemeClr val="bg1"/>
                </a:solidFill>
              </a:rPr>
              <a:t>Functions </a:t>
            </a:r>
            <a:r>
              <a:rPr lang="en-US" sz="4800" b="1" kern="0" dirty="0">
                <a:solidFill>
                  <a:schemeClr val="bg1"/>
                </a:solidFill>
              </a:rPr>
              <a:t>and </a:t>
            </a:r>
            <a:r>
              <a:rPr lang="en-US" sz="4800" b="1" kern="0" dirty="0" smtClean="0">
                <a:solidFill>
                  <a:schemeClr val="bg1"/>
                </a:solidFill>
              </a:rPr>
              <a:t>Generalization</a:t>
            </a:r>
            <a:endParaRPr lang="en-US" sz="4800" b="1" kern="0" dirty="0">
              <a:solidFill>
                <a:schemeClr val="bg1"/>
              </a:solidFill>
            </a:endParaRPr>
          </a:p>
        </p:txBody>
      </p:sp>
    </p:spTree>
    <p:extLst>
      <p:ext uri="{BB962C8B-B14F-4D97-AF65-F5344CB8AC3E}">
        <p14:creationId xmlns:p14="http://schemas.microsoft.com/office/powerpoint/2010/main" val="28064445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39</a:t>
            </a:fld>
            <a:endParaRPr dirty="0"/>
          </a:p>
        </p:txBody>
      </p:sp>
      <p:sp>
        <p:nvSpPr>
          <p:cNvPr id="4" name="object 4"/>
          <p:cNvSpPr txBox="1"/>
          <p:nvPr/>
        </p:nvSpPr>
        <p:spPr>
          <a:xfrm>
            <a:off x="3733799" y="685800"/>
            <a:ext cx="8001001" cy="5870837"/>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spc="-5" dirty="0">
                <a:latin typeface="Corbel"/>
                <a:cs typeface="Corbel"/>
              </a:rPr>
              <a:t>It’s a method of evaluating how well specific algorithm models the given data. </a:t>
            </a:r>
            <a:endParaRPr lang="en-US" sz="2400" spc="-5" dirty="0" smtClean="0">
              <a:latin typeface="Corbel"/>
              <a:cs typeface="Corbel"/>
            </a:endParaRPr>
          </a:p>
          <a:p>
            <a:pPr marL="409575" indent="-397510">
              <a:lnSpc>
                <a:spcPct val="100000"/>
              </a:lnSpc>
              <a:spcBef>
                <a:spcPts val="459"/>
              </a:spcBef>
              <a:buClr>
                <a:srgbClr val="40BAD1"/>
              </a:buClr>
              <a:buFont typeface="Arial MT"/>
              <a:buChar char="●"/>
              <a:tabLst>
                <a:tab pos="409575" algn="l"/>
                <a:tab pos="410209" algn="l"/>
              </a:tabLst>
            </a:pPr>
            <a:r>
              <a:rPr lang="en-US" sz="2400" spc="-5" dirty="0" smtClean="0">
                <a:latin typeface="Corbel"/>
                <a:cs typeface="Corbel"/>
              </a:rPr>
              <a:t>If </a:t>
            </a:r>
            <a:r>
              <a:rPr lang="en-US" sz="2400" spc="-5" dirty="0">
                <a:latin typeface="Corbel"/>
                <a:cs typeface="Corbel"/>
              </a:rPr>
              <a:t>predictions deviates too much from actual results, loss function would cough up a very large number. </a:t>
            </a:r>
            <a:endParaRPr lang="en-US" sz="2400" spc="-5" dirty="0" smtClean="0">
              <a:latin typeface="Corbel"/>
              <a:cs typeface="Corbel"/>
            </a:endParaRPr>
          </a:p>
          <a:p>
            <a:pPr marL="409575" indent="-397510">
              <a:lnSpc>
                <a:spcPct val="100000"/>
              </a:lnSpc>
              <a:spcBef>
                <a:spcPts val="459"/>
              </a:spcBef>
              <a:buClr>
                <a:srgbClr val="40BAD1"/>
              </a:buClr>
              <a:buFont typeface="Arial MT"/>
              <a:buChar char="●"/>
              <a:tabLst>
                <a:tab pos="409575" algn="l"/>
                <a:tab pos="410209" algn="l"/>
              </a:tabLst>
            </a:pPr>
            <a:r>
              <a:rPr lang="en-US" sz="2400" spc="-5" dirty="0" smtClean="0">
                <a:latin typeface="Corbel"/>
                <a:cs typeface="Corbel"/>
              </a:rPr>
              <a:t>Gradually</a:t>
            </a:r>
            <a:r>
              <a:rPr lang="en-US" sz="2400" spc="-5" dirty="0">
                <a:latin typeface="Corbel"/>
                <a:cs typeface="Corbel"/>
              </a:rPr>
              <a:t>, with the help of some optimization function, loss function learns to reduce the error in prediction. </a:t>
            </a:r>
            <a:endParaRPr lang="en-US" sz="2400" spc="-5" dirty="0" smtClean="0">
              <a:latin typeface="Corbel"/>
              <a:cs typeface="Corbel"/>
            </a:endParaRPr>
          </a:p>
          <a:p>
            <a:pPr marL="409575" indent="-397510">
              <a:spcBef>
                <a:spcPts val="459"/>
              </a:spcBef>
              <a:buClr>
                <a:srgbClr val="40BAD1"/>
              </a:buClr>
              <a:buFont typeface="Arial MT"/>
              <a:buChar char="●"/>
              <a:tabLst>
                <a:tab pos="409575" algn="l"/>
                <a:tab pos="410209" algn="l"/>
              </a:tabLst>
            </a:pPr>
            <a:r>
              <a:rPr lang="en-IN" sz="2400" b="1" dirty="0">
                <a:solidFill>
                  <a:srgbClr val="FF0000"/>
                </a:solidFill>
              </a:rPr>
              <a:t>Regression </a:t>
            </a:r>
            <a:r>
              <a:rPr lang="en-IN" sz="2400" b="1" dirty="0" smtClean="0">
                <a:solidFill>
                  <a:srgbClr val="FF0000"/>
                </a:solidFill>
              </a:rPr>
              <a:t>Losses</a:t>
            </a:r>
          </a:p>
          <a:p>
            <a:pPr marL="866775" lvl="1" indent="-397510">
              <a:spcBef>
                <a:spcPts val="459"/>
              </a:spcBef>
              <a:buClr>
                <a:srgbClr val="40BAD1"/>
              </a:buClr>
              <a:buFont typeface="Arial MT"/>
              <a:buChar char="●"/>
              <a:tabLst>
                <a:tab pos="409575" algn="l"/>
                <a:tab pos="410209" algn="l"/>
              </a:tabLst>
            </a:pPr>
            <a:r>
              <a:rPr lang="en-US" sz="2400" b="1" dirty="0"/>
              <a:t>Mean Square Error/Quadratic Loss/L2 </a:t>
            </a:r>
            <a:r>
              <a:rPr lang="en-US" sz="2400" b="1" dirty="0" smtClean="0"/>
              <a:t>Loss</a:t>
            </a:r>
          </a:p>
          <a:p>
            <a:pPr marL="866775" lvl="1" indent="-397510">
              <a:spcBef>
                <a:spcPts val="459"/>
              </a:spcBef>
              <a:buClr>
                <a:srgbClr val="40BAD1"/>
              </a:buClr>
              <a:buFont typeface="Arial MT"/>
              <a:buChar char="●"/>
              <a:tabLst>
                <a:tab pos="409575" algn="l"/>
                <a:tab pos="410209" algn="l"/>
              </a:tabLst>
            </a:pPr>
            <a:r>
              <a:rPr lang="en-IN" sz="2400" b="1" dirty="0"/>
              <a:t>Mean Absolute Error/L1 </a:t>
            </a:r>
            <a:r>
              <a:rPr lang="en-IN" sz="2400" b="1" dirty="0" smtClean="0"/>
              <a:t>Loss</a:t>
            </a:r>
          </a:p>
          <a:p>
            <a:pPr marL="866775" lvl="1" indent="-397510">
              <a:spcBef>
                <a:spcPts val="459"/>
              </a:spcBef>
              <a:buClr>
                <a:srgbClr val="40BAD1"/>
              </a:buClr>
              <a:buFont typeface="Arial MT"/>
              <a:buChar char="●"/>
              <a:tabLst>
                <a:tab pos="409575" algn="l"/>
                <a:tab pos="410209" algn="l"/>
              </a:tabLst>
            </a:pPr>
            <a:r>
              <a:rPr lang="en-IN" sz="2400" b="1" dirty="0"/>
              <a:t>Mean Bias Error</a:t>
            </a:r>
            <a:endParaRPr lang="en-IN" sz="2400" dirty="0">
              <a:latin typeface="Corbel"/>
            </a:endParaRPr>
          </a:p>
          <a:p>
            <a:pPr marL="409575" indent="-397510">
              <a:spcBef>
                <a:spcPts val="459"/>
              </a:spcBef>
              <a:buClr>
                <a:srgbClr val="40BAD1"/>
              </a:buClr>
              <a:buFont typeface="Arial MT"/>
              <a:buChar char="●"/>
              <a:tabLst>
                <a:tab pos="409575" algn="l"/>
                <a:tab pos="410209" algn="l"/>
              </a:tabLst>
            </a:pPr>
            <a:r>
              <a:rPr lang="en-IN" sz="2400" b="1" dirty="0">
                <a:solidFill>
                  <a:srgbClr val="FF0000"/>
                </a:solidFill>
              </a:rPr>
              <a:t>Classification </a:t>
            </a:r>
            <a:r>
              <a:rPr lang="en-IN" sz="2400" b="1" dirty="0" smtClean="0">
                <a:solidFill>
                  <a:srgbClr val="FF0000"/>
                </a:solidFill>
              </a:rPr>
              <a:t>Losses</a:t>
            </a:r>
          </a:p>
          <a:p>
            <a:pPr marL="866775" lvl="1" indent="-397510">
              <a:spcBef>
                <a:spcPts val="459"/>
              </a:spcBef>
              <a:buClr>
                <a:srgbClr val="40BAD1"/>
              </a:buClr>
              <a:buFont typeface="Arial MT"/>
              <a:buChar char="●"/>
              <a:tabLst>
                <a:tab pos="409575" algn="l"/>
                <a:tab pos="410209" algn="l"/>
              </a:tabLst>
            </a:pPr>
            <a:r>
              <a:rPr lang="en-US" sz="2400" b="1" dirty="0"/>
              <a:t>Hinge Loss/Multi class SVM </a:t>
            </a:r>
            <a:r>
              <a:rPr lang="en-US" sz="2400" b="1" dirty="0" smtClean="0"/>
              <a:t>Loss</a:t>
            </a:r>
          </a:p>
          <a:p>
            <a:pPr marL="866775" lvl="1" indent="-397510">
              <a:spcBef>
                <a:spcPts val="459"/>
              </a:spcBef>
              <a:buClr>
                <a:srgbClr val="40BAD1"/>
              </a:buClr>
              <a:buFont typeface="Arial MT"/>
              <a:buChar char="●"/>
              <a:tabLst>
                <a:tab pos="409575" algn="l"/>
                <a:tab pos="410209" algn="l"/>
              </a:tabLst>
            </a:pPr>
            <a:r>
              <a:rPr lang="en-IN" sz="2400" b="1" dirty="0"/>
              <a:t>Cross Entropy Loss/Negative Log Likelihood</a:t>
            </a:r>
          </a:p>
          <a:p>
            <a:pPr marL="409575" indent="-397510">
              <a:spcBef>
                <a:spcPts val="459"/>
              </a:spcBef>
              <a:buClr>
                <a:srgbClr val="40BAD1"/>
              </a:buClr>
              <a:buFont typeface="Arial MT"/>
              <a:buChar char="●"/>
              <a:tabLst>
                <a:tab pos="409575" algn="l"/>
                <a:tab pos="410209" algn="l"/>
              </a:tabLst>
            </a:pPr>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3101857"/>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Content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sp>
        <p:nvSpPr>
          <p:cNvPr id="3" name="object 3"/>
          <p:cNvSpPr txBox="1"/>
          <p:nvPr/>
        </p:nvSpPr>
        <p:spPr>
          <a:xfrm>
            <a:off x="3886200" y="1160061"/>
            <a:ext cx="6800215" cy="4457631"/>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Supervised/Unsupervised </a:t>
            </a:r>
            <a:r>
              <a:rPr lang="en-US" sz="2800" spc="-5" dirty="0" smtClean="0">
                <a:latin typeface="Corbel"/>
                <a:cs typeface="Corbel"/>
              </a:rPr>
              <a:t>Learning</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Loss </a:t>
            </a:r>
            <a:r>
              <a:rPr lang="en-US" sz="2800" spc="-5" dirty="0">
                <a:latin typeface="Corbel"/>
                <a:cs typeface="Corbel"/>
              </a:rPr>
              <a:t>functions and </a:t>
            </a:r>
            <a:r>
              <a:rPr lang="en-US" sz="2800" spc="-5" dirty="0" smtClean="0">
                <a:latin typeface="Corbel"/>
                <a:cs typeface="Corbel"/>
              </a:rPr>
              <a:t>generalization</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Probability Theory </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Parametric </a:t>
            </a:r>
            <a:r>
              <a:rPr lang="en-US" sz="2800" spc="-5" dirty="0">
                <a:latin typeface="Corbel"/>
                <a:cs typeface="Corbel"/>
              </a:rPr>
              <a:t>vs Nonparametric </a:t>
            </a:r>
            <a:r>
              <a:rPr lang="en-US" sz="2800" spc="-5" dirty="0" smtClean="0">
                <a:latin typeface="Corbel"/>
                <a:cs typeface="Corbel"/>
              </a:rPr>
              <a:t>methods</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Elements </a:t>
            </a:r>
            <a:r>
              <a:rPr lang="en-US" sz="2800" spc="-5" dirty="0">
                <a:latin typeface="Corbel"/>
                <a:cs typeface="Corbel"/>
              </a:rPr>
              <a:t>of Computational Learning</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a:latin typeface="Corbel"/>
                <a:cs typeface="Corbel"/>
              </a:rPr>
              <a:t>Theory Ensemble </a:t>
            </a:r>
            <a:r>
              <a:rPr lang="en-US" sz="2800" spc="-5" dirty="0" smtClean="0">
                <a:latin typeface="Corbel"/>
                <a:cs typeface="Corbel"/>
              </a:rPr>
              <a:t>Learning</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Bagging</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Boosting</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Random </a:t>
            </a:r>
            <a:r>
              <a:rPr lang="en-US" sz="2800" spc="-5" dirty="0">
                <a:latin typeface="Corbel"/>
                <a:cs typeface="Corbel"/>
              </a:rPr>
              <a:t>Forest</a:t>
            </a:r>
            <a:endParaRPr sz="2800" dirty="0">
              <a:latin typeface="Corbel"/>
              <a:cs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40</a:t>
            </a:fld>
            <a:endParaRPr dirty="0"/>
          </a:p>
        </p:txBody>
      </p:sp>
      <p:sp>
        <p:nvSpPr>
          <p:cNvPr id="4" name="object 4"/>
          <p:cNvSpPr txBox="1"/>
          <p:nvPr/>
        </p:nvSpPr>
        <p:spPr>
          <a:xfrm>
            <a:off x="3733799" y="685800"/>
            <a:ext cx="8001001" cy="3206005"/>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b="1" spc="-5" dirty="0">
                <a:solidFill>
                  <a:srgbClr val="FF0000"/>
                </a:solidFill>
                <a:latin typeface="Corbel"/>
                <a:cs typeface="Corbel"/>
              </a:rPr>
              <a:t>Mean Square Error </a:t>
            </a:r>
            <a:r>
              <a:rPr lang="en-US" sz="2400" b="1" spc="-5" dirty="0" smtClean="0">
                <a:solidFill>
                  <a:srgbClr val="FF0000"/>
                </a:solidFill>
                <a:latin typeface="Corbel"/>
                <a:cs typeface="Corbel"/>
              </a:rPr>
              <a:t>Loss</a:t>
            </a:r>
          </a:p>
          <a:p>
            <a:pPr marL="409575" indent="-397510">
              <a:lnSpc>
                <a:spcPct val="100000"/>
              </a:lnSpc>
              <a:spcBef>
                <a:spcPts val="459"/>
              </a:spcBef>
              <a:buClr>
                <a:srgbClr val="40BAD1"/>
              </a:buClr>
              <a:buFont typeface="Arial MT"/>
              <a:buChar char="●"/>
              <a:tabLst>
                <a:tab pos="409575" algn="l"/>
                <a:tab pos="410209" algn="l"/>
              </a:tabLst>
            </a:pPr>
            <a:r>
              <a:rPr lang="en-US" sz="2400" dirty="0"/>
              <a:t>It’s the square difference between the current output </a:t>
            </a:r>
            <a:r>
              <a:rPr lang="en-US" sz="2400" dirty="0" err="1"/>
              <a:t>y_pred</a:t>
            </a:r>
            <a:r>
              <a:rPr lang="en-US" sz="2400" dirty="0"/>
              <a:t> and the expected output </a:t>
            </a:r>
            <a:r>
              <a:rPr lang="en-US" sz="2400" dirty="0" err="1"/>
              <a:t>y_true</a:t>
            </a:r>
            <a:r>
              <a:rPr lang="en-US" sz="2400" dirty="0"/>
              <a:t> divided by the number of output. </a:t>
            </a:r>
            <a:endParaRPr lang="en-US" sz="2400" dirty="0" smtClean="0"/>
          </a:p>
          <a:p>
            <a:pPr marL="409575" indent="-397510">
              <a:lnSpc>
                <a:spcPct val="100000"/>
              </a:lnSpc>
              <a:spcBef>
                <a:spcPts val="459"/>
              </a:spcBef>
              <a:buClr>
                <a:srgbClr val="40BAD1"/>
              </a:buClr>
              <a:buFont typeface="Arial MT"/>
              <a:buChar char="●"/>
              <a:tabLst>
                <a:tab pos="409575" algn="l"/>
                <a:tab pos="410209" algn="l"/>
              </a:tabLst>
            </a:pPr>
            <a:r>
              <a:rPr lang="en-US" sz="2400" dirty="0" smtClean="0"/>
              <a:t>The </a:t>
            </a:r>
            <a:r>
              <a:rPr lang="en-US" sz="2400" dirty="0">
                <a:solidFill>
                  <a:srgbClr val="FF0000"/>
                </a:solidFill>
              </a:rPr>
              <a:t>MSE function is very sensitive to outliers </a:t>
            </a:r>
            <a:r>
              <a:rPr lang="en-US" sz="2400" dirty="0"/>
              <a:t>because the difference is a square that gives more importance to outliers. </a:t>
            </a:r>
            <a:endParaRPr lang="en-US" sz="2400" dirty="0" smtClean="0"/>
          </a:p>
          <a:p>
            <a:pPr marL="409575" indent="-397510">
              <a:lnSpc>
                <a:spcPct val="100000"/>
              </a:lnSpc>
              <a:spcBef>
                <a:spcPts val="459"/>
              </a:spcBef>
              <a:buClr>
                <a:srgbClr val="40BAD1"/>
              </a:buClr>
              <a:buFont typeface="Arial MT"/>
              <a:buChar char="●"/>
              <a:tabLst>
                <a:tab pos="409575" algn="l"/>
                <a:tab pos="410209" algn="l"/>
              </a:tabLst>
            </a:pPr>
            <a:r>
              <a:rPr lang="en-US" sz="2400" dirty="0" smtClean="0"/>
              <a:t>If </a:t>
            </a:r>
            <a:r>
              <a:rPr lang="en-US" sz="2400" dirty="0"/>
              <a:t>we had to predict one value for all targets, the prediction should be the </a:t>
            </a:r>
            <a:r>
              <a:rPr lang="en-US" sz="2400" b="1" dirty="0">
                <a:solidFill>
                  <a:srgbClr val="FF0000"/>
                </a:solidFill>
              </a:rPr>
              <a:t>mean</a:t>
            </a:r>
            <a:r>
              <a:rPr lang="en-US" sz="2400" dirty="0"/>
              <a:t>.</a:t>
            </a:r>
            <a:endParaRPr lang="en-IN" sz="2400" dirty="0"/>
          </a:p>
        </p:txBody>
      </p:sp>
      <p:pic>
        <p:nvPicPr>
          <p:cNvPr id="3" name="Picture 2"/>
          <p:cNvPicPr>
            <a:picLocks noChangeAspect="1"/>
          </p:cNvPicPr>
          <p:nvPr/>
        </p:nvPicPr>
        <p:blipFill>
          <a:blip r:embed="rId3"/>
          <a:stretch>
            <a:fillRect/>
          </a:stretch>
        </p:blipFill>
        <p:spPr>
          <a:xfrm>
            <a:off x="6889376" y="3533187"/>
            <a:ext cx="4114800" cy="3291840"/>
          </a:xfrm>
          <a:prstGeom prst="rect">
            <a:avLst/>
          </a:prstGeom>
        </p:spPr>
      </p:pic>
    </p:spTree>
    <p:extLst>
      <p:ext uri="{BB962C8B-B14F-4D97-AF65-F5344CB8AC3E}">
        <p14:creationId xmlns:p14="http://schemas.microsoft.com/office/powerpoint/2010/main" val="11533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41</a:t>
            </a:fld>
            <a:endParaRPr dirty="0"/>
          </a:p>
        </p:txBody>
      </p:sp>
      <p:sp>
        <p:nvSpPr>
          <p:cNvPr id="4" name="object 4"/>
          <p:cNvSpPr txBox="1"/>
          <p:nvPr/>
        </p:nvSpPr>
        <p:spPr>
          <a:xfrm>
            <a:off x="3733799" y="685800"/>
            <a:ext cx="8001001" cy="2403221"/>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b="1" spc="-5" dirty="0">
                <a:solidFill>
                  <a:srgbClr val="FF0000"/>
                </a:solidFill>
                <a:latin typeface="Corbel"/>
                <a:cs typeface="Corbel"/>
              </a:rPr>
              <a:t>Mean Absolute Error </a:t>
            </a:r>
            <a:r>
              <a:rPr lang="en-US" sz="2400" b="1" spc="-5" dirty="0" smtClean="0">
                <a:solidFill>
                  <a:srgbClr val="FF0000"/>
                </a:solidFill>
                <a:latin typeface="Corbel"/>
                <a:cs typeface="Corbel"/>
              </a:rPr>
              <a:t>Loss</a:t>
            </a:r>
          </a:p>
          <a:p>
            <a:pPr marL="409575" indent="-397510">
              <a:lnSpc>
                <a:spcPct val="100000"/>
              </a:lnSpc>
              <a:spcBef>
                <a:spcPts val="459"/>
              </a:spcBef>
              <a:buClr>
                <a:srgbClr val="40BAD1"/>
              </a:buClr>
              <a:buFont typeface="Arial MT"/>
              <a:buChar char="●"/>
              <a:tabLst>
                <a:tab pos="409575" algn="l"/>
                <a:tab pos="410209" algn="l"/>
              </a:tabLst>
            </a:pPr>
            <a:r>
              <a:rPr lang="en-US" sz="2400" dirty="0"/>
              <a:t>At the difference of the previous loss function, the square is replaced by an absolute value. This difference has a big impact on the behavior of the loss function which has a </a:t>
            </a:r>
            <a:r>
              <a:rPr lang="en-US" sz="2400" dirty="0">
                <a:solidFill>
                  <a:srgbClr val="FF0000"/>
                </a:solidFill>
              </a:rPr>
              <a:t>“V” form. </a:t>
            </a:r>
            <a:endParaRPr lang="en-US" sz="2400" dirty="0" smtClean="0">
              <a:solidFill>
                <a:srgbClr val="FF0000"/>
              </a:solidFill>
            </a:endParaRPr>
          </a:p>
          <a:p>
            <a:pPr marL="409575" indent="-397510">
              <a:lnSpc>
                <a:spcPct val="100000"/>
              </a:lnSpc>
              <a:spcBef>
                <a:spcPts val="459"/>
              </a:spcBef>
              <a:buClr>
                <a:srgbClr val="40BAD1"/>
              </a:buClr>
              <a:buFont typeface="Arial MT"/>
              <a:buChar char="●"/>
              <a:tabLst>
                <a:tab pos="409575" algn="l"/>
                <a:tab pos="410209" algn="l"/>
              </a:tabLst>
            </a:pPr>
            <a:r>
              <a:rPr lang="en-US" sz="2400" dirty="0"/>
              <a:t>It’s like a </a:t>
            </a:r>
            <a:r>
              <a:rPr lang="en-US" sz="2400" dirty="0">
                <a:solidFill>
                  <a:srgbClr val="FF0000"/>
                </a:solidFill>
              </a:rPr>
              <a:t>median</a:t>
            </a:r>
            <a:r>
              <a:rPr lang="en-US" sz="2400" dirty="0"/>
              <a:t>, outliers can’t really impact </a:t>
            </a:r>
            <a:r>
              <a:rPr lang="en-US" sz="2400" dirty="0" smtClean="0"/>
              <a:t>the behavior</a:t>
            </a:r>
            <a:r>
              <a:rPr lang="en-US" sz="2400" dirty="0"/>
              <a:t>.</a:t>
            </a:r>
            <a:endParaRPr lang="en-IN" sz="2400" dirty="0"/>
          </a:p>
        </p:txBody>
      </p:sp>
      <p:pic>
        <p:nvPicPr>
          <p:cNvPr id="5" name="Picture 4"/>
          <p:cNvPicPr>
            <a:picLocks noChangeAspect="1"/>
          </p:cNvPicPr>
          <p:nvPr/>
        </p:nvPicPr>
        <p:blipFill>
          <a:blip r:embed="rId2"/>
          <a:stretch>
            <a:fillRect/>
          </a:stretch>
        </p:blipFill>
        <p:spPr>
          <a:xfrm>
            <a:off x="5029200" y="3292357"/>
            <a:ext cx="4457054" cy="3565643"/>
          </a:xfrm>
          <a:prstGeom prst="rect">
            <a:avLst/>
          </a:prstGeom>
        </p:spPr>
      </p:pic>
    </p:spTree>
    <p:extLst>
      <p:ext uri="{BB962C8B-B14F-4D97-AF65-F5344CB8AC3E}">
        <p14:creationId xmlns:p14="http://schemas.microsoft.com/office/powerpoint/2010/main" val="152800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42</a:t>
            </a:fld>
            <a:endParaRPr dirty="0"/>
          </a:p>
        </p:txBody>
      </p:sp>
      <p:sp>
        <p:nvSpPr>
          <p:cNvPr id="4" name="object 4"/>
          <p:cNvSpPr txBox="1"/>
          <p:nvPr/>
        </p:nvSpPr>
        <p:spPr>
          <a:xfrm>
            <a:off x="3733799" y="685800"/>
            <a:ext cx="8001001" cy="2033889"/>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b="1" spc="-5" dirty="0">
                <a:solidFill>
                  <a:srgbClr val="FF0000"/>
                </a:solidFill>
                <a:latin typeface="Corbel"/>
                <a:cs typeface="Corbel"/>
              </a:rPr>
              <a:t>Mean Bias </a:t>
            </a:r>
            <a:r>
              <a:rPr lang="en-US" sz="2400" b="1" spc="-5" dirty="0" smtClean="0">
                <a:solidFill>
                  <a:srgbClr val="FF0000"/>
                </a:solidFill>
                <a:latin typeface="Corbel"/>
                <a:cs typeface="Corbel"/>
              </a:rPr>
              <a:t>Error</a:t>
            </a:r>
          </a:p>
          <a:p>
            <a:pPr marL="409575" indent="-397510">
              <a:lnSpc>
                <a:spcPct val="100000"/>
              </a:lnSpc>
              <a:spcBef>
                <a:spcPts val="459"/>
              </a:spcBef>
              <a:buClr>
                <a:srgbClr val="40BAD1"/>
              </a:buClr>
              <a:buFont typeface="Arial MT"/>
              <a:buChar char="●"/>
              <a:tabLst>
                <a:tab pos="409575" algn="l"/>
                <a:tab pos="410209" algn="l"/>
              </a:tabLst>
            </a:pPr>
            <a:r>
              <a:rPr lang="en-US" sz="2400" dirty="0"/>
              <a:t>This is same as MSE with the only difference that we don’t take absolute values</a:t>
            </a:r>
            <a:r>
              <a:rPr lang="en-US" sz="2400" dirty="0" smtClean="0"/>
              <a:t>.</a:t>
            </a:r>
          </a:p>
          <a:p>
            <a:pPr marL="409575" indent="-397510">
              <a:lnSpc>
                <a:spcPct val="100000"/>
              </a:lnSpc>
              <a:spcBef>
                <a:spcPts val="459"/>
              </a:spcBef>
              <a:buClr>
                <a:srgbClr val="40BAD1"/>
              </a:buClr>
              <a:buFont typeface="Arial MT"/>
              <a:buChar char="●"/>
              <a:tabLst>
                <a:tab pos="409575" algn="l"/>
                <a:tab pos="410209" algn="l"/>
              </a:tabLst>
            </a:pPr>
            <a:r>
              <a:rPr lang="en-US" sz="2400" b="1" dirty="0" smtClean="0"/>
              <a:t>It </a:t>
            </a:r>
            <a:r>
              <a:rPr lang="en-US" sz="2400" b="1" dirty="0"/>
              <a:t>could determine if the model has positive bias or negative bias.</a:t>
            </a:r>
            <a:endParaRPr lang="en-IN" sz="2400" b="1" dirty="0"/>
          </a:p>
        </p:txBody>
      </p:sp>
    </p:spTree>
    <p:extLst>
      <p:ext uri="{BB962C8B-B14F-4D97-AF65-F5344CB8AC3E}">
        <p14:creationId xmlns:p14="http://schemas.microsoft.com/office/powerpoint/2010/main" val="4000568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43</a:t>
            </a:fld>
            <a:endParaRPr dirty="0"/>
          </a:p>
        </p:txBody>
      </p:sp>
      <p:sp>
        <p:nvSpPr>
          <p:cNvPr id="4" name="object 4"/>
          <p:cNvSpPr txBox="1"/>
          <p:nvPr/>
        </p:nvSpPr>
        <p:spPr>
          <a:xfrm>
            <a:off x="3733799" y="685800"/>
            <a:ext cx="8001001" cy="2033889"/>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b="1" spc="-5" dirty="0">
                <a:solidFill>
                  <a:srgbClr val="FF0000"/>
                </a:solidFill>
                <a:latin typeface="Corbel"/>
                <a:cs typeface="Corbel"/>
              </a:rPr>
              <a:t>Hinge </a:t>
            </a:r>
            <a:r>
              <a:rPr lang="en-US" sz="2400" b="1" spc="-5" dirty="0" smtClean="0">
                <a:solidFill>
                  <a:srgbClr val="FF0000"/>
                </a:solidFill>
                <a:latin typeface="Corbel"/>
                <a:cs typeface="Corbel"/>
              </a:rPr>
              <a:t>Loss</a:t>
            </a:r>
          </a:p>
          <a:p>
            <a:pPr marL="409575" indent="-397510">
              <a:lnSpc>
                <a:spcPct val="100000"/>
              </a:lnSpc>
              <a:spcBef>
                <a:spcPts val="459"/>
              </a:spcBef>
              <a:buClr>
                <a:srgbClr val="40BAD1"/>
              </a:buClr>
              <a:buFont typeface="Arial MT"/>
              <a:buChar char="●"/>
              <a:tabLst>
                <a:tab pos="409575" algn="l"/>
                <a:tab pos="410209" algn="l"/>
              </a:tabLst>
            </a:pPr>
            <a:r>
              <a:rPr lang="en-US" sz="2400" dirty="0" smtClean="0"/>
              <a:t>The </a:t>
            </a:r>
            <a:r>
              <a:rPr lang="en-US" sz="2400" dirty="0"/>
              <a:t>Hinge loss function was developed to correct the </a:t>
            </a:r>
            <a:r>
              <a:rPr lang="en-US" sz="2400" dirty="0" err="1"/>
              <a:t>hyperplane</a:t>
            </a:r>
            <a:r>
              <a:rPr lang="en-US" sz="2400" dirty="0"/>
              <a:t> of SVM algorithm in the task of classification. </a:t>
            </a:r>
            <a:endParaRPr lang="en-US" sz="2400" dirty="0" smtClean="0"/>
          </a:p>
          <a:p>
            <a:pPr marL="409575" indent="-397510">
              <a:lnSpc>
                <a:spcPct val="100000"/>
              </a:lnSpc>
              <a:spcBef>
                <a:spcPts val="459"/>
              </a:spcBef>
              <a:buClr>
                <a:srgbClr val="40BAD1"/>
              </a:buClr>
              <a:buFont typeface="Arial MT"/>
              <a:buChar char="●"/>
              <a:tabLst>
                <a:tab pos="409575" algn="l"/>
                <a:tab pos="410209" algn="l"/>
              </a:tabLst>
            </a:pPr>
            <a:r>
              <a:rPr lang="en-US" sz="2400" dirty="0" smtClean="0"/>
              <a:t>The </a:t>
            </a:r>
            <a:r>
              <a:rPr lang="en-US" sz="2400" dirty="0"/>
              <a:t>goal is to make different penalties at the point that are not correctly predicted or too closed of the </a:t>
            </a:r>
            <a:r>
              <a:rPr lang="en-US" sz="2400" dirty="0" err="1"/>
              <a:t>hyperplane</a:t>
            </a:r>
            <a:r>
              <a:rPr lang="en-US" sz="2400" dirty="0"/>
              <a:t>.</a:t>
            </a:r>
            <a:endParaRPr lang="en-IN" sz="2400" b="1" dirty="0"/>
          </a:p>
        </p:txBody>
      </p:sp>
      <p:pic>
        <p:nvPicPr>
          <p:cNvPr id="3" name="Picture 2"/>
          <p:cNvPicPr>
            <a:picLocks noChangeAspect="1"/>
          </p:cNvPicPr>
          <p:nvPr/>
        </p:nvPicPr>
        <p:blipFill>
          <a:blip r:embed="rId2"/>
          <a:stretch>
            <a:fillRect/>
          </a:stretch>
        </p:blipFill>
        <p:spPr>
          <a:xfrm>
            <a:off x="5094954" y="2719689"/>
            <a:ext cx="5133083" cy="4106466"/>
          </a:xfrm>
          <a:prstGeom prst="rect">
            <a:avLst/>
          </a:prstGeom>
        </p:spPr>
      </p:pic>
    </p:spTree>
    <p:extLst>
      <p:ext uri="{BB962C8B-B14F-4D97-AF65-F5344CB8AC3E}">
        <p14:creationId xmlns:p14="http://schemas.microsoft.com/office/powerpoint/2010/main" val="2970706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44" y="2606557"/>
            <a:ext cx="28744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Loss </a:t>
            </a:r>
            <a:r>
              <a:rPr lang="en-IN" sz="3600" b="1" spc="-10" dirty="0" smtClean="0">
                <a:solidFill>
                  <a:srgbClr val="FFFFFF"/>
                </a:solidFill>
                <a:latin typeface="Corbel"/>
                <a:cs typeface="Corbel"/>
              </a:rPr>
              <a:t>Functions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44</a:t>
            </a:fld>
            <a:endParaRPr dirty="0"/>
          </a:p>
        </p:txBody>
      </p:sp>
      <p:sp>
        <p:nvSpPr>
          <p:cNvPr id="4" name="object 4"/>
          <p:cNvSpPr txBox="1"/>
          <p:nvPr/>
        </p:nvSpPr>
        <p:spPr>
          <a:xfrm>
            <a:off x="3733799" y="685800"/>
            <a:ext cx="8001001" cy="1664557"/>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b="1" spc="-5" dirty="0">
                <a:solidFill>
                  <a:srgbClr val="FF0000"/>
                </a:solidFill>
                <a:latin typeface="Corbel"/>
                <a:cs typeface="Corbel"/>
              </a:rPr>
              <a:t>Cross Entropy Loss/Negative Log </a:t>
            </a:r>
            <a:r>
              <a:rPr lang="en-US" sz="2400" b="1" spc="-5" dirty="0" smtClean="0">
                <a:solidFill>
                  <a:srgbClr val="FF0000"/>
                </a:solidFill>
                <a:latin typeface="Corbel"/>
                <a:cs typeface="Corbel"/>
              </a:rPr>
              <a:t>Likelihood</a:t>
            </a:r>
          </a:p>
          <a:p>
            <a:pPr marL="409575" indent="-397510">
              <a:lnSpc>
                <a:spcPct val="100000"/>
              </a:lnSpc>
              <a:spcBef>
                <a:spcPts val="459"/>
              </a:spcBef>
              <a:buClr>
                <a:srgbClr val="40BAD1"/>
              </a:buClr>
              <a:buFont typeface="Arial MT"/>
              <a:buChar char="●"/>
              <a:tabLst>
                <a:tab pos="409575" algn="l"/>
                <a:tab pos="410209" algn="l"/>
              </a:tabLst>
            </a:pPr>
            <a:r>
              <a:rPr lang="en-US" sz="2400" dirty="0" smtClean="0"/>
              <a:t>This </a:t>
            </a:r>
            <a:r>
              <a:rPr lang="en-US" sz="2400" dirty="0"/>
              <a:t>is the most common setting for classification problems. </a:t>
            </a:r>
            <a:endParaRPr lang="en-US" sz="2400" dirty="0" smtClean="0"/>
          </a:p>
          <a:p>
            <a:pPr marL="409575" indent="-397510">
              <a:lnSpc>
                <a:spcPct val="100000"/>
              </a:lnSpc>
              <a:spcBef>
                <a:spcPts val="459"/>
              </a:spcBef>
              <a:buClr>
                <a:srgbClr val="40BAD1"/>
              </a:buClr>
              <a:buFont typeface="Arial MT"/>
              <a:buChar char="●"/>
              <a:tabLst>
                <a:tab pos="409575" algn="l"/>
                <a:tab pos="410209" algn="l"/>
              </a:tabLst>
            </a:pPr>
            <a:r>
              <a:rPr lang="en-US" sz="2400" b="1" dirty="0" smtClean="0"/>
              <a:t>Cross-entropy </a:t>
            </a:r>
            <a:r>
              <a:rPr lang="en-US" sz="2400" b="1" dirty="0"/>
              <a:t>loss increases as the predicted probability diverges from the actual label.</a:t>
            </a:r>
            <a:endParaRPr lang="en-IN" sz="2400" b="1" dirty="0"/>
          </a:p>
        </p:txBody>
      </p:sp>
    </p:spTree>
    <p:extLst>
      <p:ext uri="{BB962C8B-B14F-4D97-AF65-F5344CB8AC3E}">
        <p14:creationId xmlns:p14="http://schemas.microsoft.com/office/powerpoint/2010/main" val="2100127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65" y="2960942"/>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Generalization</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45</a:t>
            </a:fld>
            <a:endParaRPr dirty="0"/>
          </a:p>
        </p:txBody>
      </p:sp>
      <p:sp>
        <p:nvSpPr>
          <p:cNvPr id="4" name="object 4"/>
          <p:cNvSpPr txBox="1"/>
          <p:nvPr/>
        </p:nvSpPr>
        <p:spPr>
          <a:xfrm>
            <a:off x="3657600" y="685800"/>
            <a:ext cx="8153400" cy="5486116"/>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spc="-5" dirty="0">
                <a:solidFill>
                  <a:srgbClr val="FF0000"/>
                </a:solidFill>
                <a:latin typeface="Corbel"/>
                <a:cs typeface="Corbel"/>
              </a:rPr>
              <a:t>The term ‘generalization’ refers to a model’s ability to adapt and react appropriately to previously unseen, fresh data chosen from the same distribution as the model’s initial input</a:t>
            </a:r>
            <a:r>
              <a:rPr lang="en-US" sz="2400" spc="-5" dirty="0" smtClean="0">
                <a:latin typeface="Corbel"/>
                <a:cs typeface="Corbel"/>
              </a:rPr>
              <a:t>.</a:t>
            </a:r>
          </a:p>
          <a:p>
            <a:pPr marL="409575" indent="-397510">
              <a:lnSpc>
                <a:spcPct val="100000"/>
              </a:lnSpc>
              <a:spcBef>
                <a:spcPts val="459"/>
              </a:spcBef>
              <a:buClr>
                <a:srgbClr val="40BAD1"/>
              </a:buClr>
              <a:buFont typeface="Arial MT"/>
              <a:buChar char="●"/>
              <a:tabLst>
                <a:tab pos="409575" algn="l"/>
                <a:tab pos="410209" algn="l"/>
              </a:tabLst>
            </a:pPr>
            <a:r>
              <a:rPr lang="en-US" sz="2400" spc="-5" dirty="0" smtClean="0">
                <a:latin typeface="Corbel"/>
                <a:cs typeface="Corbel"/>
              </a:rPr>
              <a:t> </a:t>
            </a:r>
            <a:r>
              <a:rPr lang="en-US" sz="2400" spc="-5" dirty="0">
                <a:latin typeface="Corbel"/>
                <a:cs typeface="Corbel"/>
              </a:rPr>
              <a:t>In other words, generalization assesses a model’s ability to process new data and generate accurate predictions after being trained on a training set</a:t>
            </a:r>
            <a:r>
              <a:rPr lang="en-US" sz="2400" spc="-5" dirty="0" smtClean="0">
                <a:latin typeface="Corbel"/>
                <a:cs typeface="Corbel"/>
              </a:rPr>
              <a:t>.</a:t>
            </a:r>
          </a:p>
          <a:p>
            <a:pPr marL="409575" indent="-397510">
              <a:lnSpc>
                <a:spcPct val="100000"/>
              </a:lnSpc>
              <a:spcBef>
                <a:spcPts val="459"/>
              </a:spcBef>
              <a:buClr>
                <a:srgbClr val="40BAD1"/>
              </a:buClr>
              <a:buFont typeface="Arial MT"/>
              <a:buChar char="●"/>
              <a:tabLst>
                <a:tab pos="409575" algn="l"/>
                <a:tab pos="410209" algn="l"/>
              </a:tabLst>
            </a:pPr>
            <a:r>
              <a:rPr lang="en-US" sz="2400" dirty="0">
                <a:latin typeface="Corbel"/>
                <a:cs typeface="Corbel"/>
              </a:rPr>
              <a:t>Over-training on training data will prevent a model from generalizing. In such cases, when new data is supplied, it will make inaccurate predictions. Even if the model is capable of making accurate predictions based on the training data set, it will be rendered ineffective.</a:t>
            </a:r>
          </a:p>
          <a:p>
            <a:pPr marL="409575" indent="-397510">
              <a:lnSpc>
                <a:spcPct val="100000"/>
              </a:lnSpc>
              <a:spcBef>
                <a:spcPts val="459"/>
              </a:spcBef>
              <a:buClr>
                <a:srgbClr val="40BAD1"/>
              </a:buClr>
              <a:buFont typeface="Arial MT"/>
              <a:buChar char="●"/>
              <a:tabLst>
                <a:tab pos="409575" algn="l"/>
                <a:tab pos="410209" algn="l"/>
              </a:tabLst>
            </a:pPr>
            <a:r>
              <a:rPr lang="en-US" sz="2400" dirty="0" smtClean="0">
                <a:latin typeface="Corbel"/>
                <a:cs typeface="Corbel"/>
              </a:rPr>
              <a:t>This </a:t>
            </a:r>
            <a:r>
              <a:rPr lang="en-US" sz="2400" dirty="0">
                <a:latin typeface="Corbel"/>
                <a:cs typeface="Corbel"/>
              </a:rPr>
              <a:t>is referred to as </a:t>
            </a:r>
            <a:r>
              <a:rPr lang="en-US" sz="2400" dirty="0" err="1">
                <a:solidFill>
                  <a:srgbClr val="FF0000"/>
                </a:solidFill>
                <a:latin typeface="Corbel"/>
                <a:cs typeface="Corbel"/>
              </a:rPr>
              <a:t>overfitting</a:t>
            </a:r>
            <a:r>
              <a:rPr lang="en-US" sz="2400" dirty="0" smtClean="0">
                <a:latin typeface="Corbel"/>
                <a:cs typeface="Corbel"/>
              </a:rPr>
              <a:t>.</a:t>
            </a:r>
          </a:p>
          <a:p>
            <a:pPr marL="409575" indent="-397510">
              <a:lnSpc>
                <a:spcPct val="100000"/>
              </a:lnSpc>
              <a:spcBef>
                <a:spcPts val="459"/>
              </a:spcBef>
              <a:buClr>
                <a:srgbClr val="40BAD1"/>
              </a:buClr>
              <a:buFont typeface="Arial MT"/>
              <a:buChar char="●"/>
              <a:tabLst>
                <a:tab pos="409575" algn="l"/>
                <a:tab pos="410209" algn="l"/>
              </a:tabLst>
            </a:pPr>
            <a:r>
              <a:rPr lang="en-US" sz="2400" dirty="0"/>
              <a:t>The contrary is also true (</a:t>
            </a:r>
            <a:r>
              <a:rPr lang="en-US" sz="2400" dirty="0" err="1">
                <a:solidFill>
                  <a:srgbClr val="FF0000"/>
                </a:solidFill>
              </a:rPr>
              <a:t>underfitting</a:t>
            </a:r>
            <a:r>
              <a:rPr lang="en-US" sz="2400" dirty="0"/>
              <a:t>), which occurs when a model is trained with insufficient data.</a:t>
            </a:r>
            <a:endParaRPr sz="2400" dirty="0">
              <a:latin typeface="Corbel"/>
              <a:cs typeface="Corbel"/>
            </a:endParaRPr>
          </a:p>
        </p:txBody>
      </p:sp>
    </p:spTree>
    <p:extLst>
      <p:ext uri="{BB962C8B-B14F-4D97-AF65-F5344CB8AC3E}">
        <p14:creationId xmlns:p14="http://schemas.microsoft.com/office/powerpoint/2010/main" val="132050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65" y="2960942"/>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Generalization</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46</a:t>
            </a:fld>
            <a:endParaRPr dirty="0"/>
          </a:p>
        </p:txBody>
      </p:sp>
      <p:sp>
        <p:nvSpPr>
          <p:cNvPr id="4" name="object 4"/>
          <p:cNvSpPr txBox="1"/>
          <p:nvPr/>
        </p:nvSpPr>
        <p:spPr>
          <a:xfrm>
            <a:off x="3581400" y="842413"/>
            <a:ext cx="8153400" cy="4811573"/>
          </a:xfrm>
          <a:prstGeom prst="rect">
            <a:avLst/>
          </a:prstGeom>
        </p:spPr>
        <p:txBody>
          <a:bodyPr vert="horz" wrap="square" lIns="0" tIns="58419" rIns="0" bIns="0" rtlCol="0">
            <a:spAutoFit/>
          </a:bodyPr>
          <a:lstStyle/>
          <a:p>
            <a:pPr marL="409575" indent="-397510">
              <a:lnSpc>
                <a:spcPct val="100000"/>
              </a:lnSpc>
              <a:spcBef>
                <a:spcPts val="459"/>
              </a:spcBef>
              <a:buClr>
                <a:srgbClr val="40BAD1"/>
              </a:buClr>
              <a:buFont typeface="Arial MT"/>
              <a:buChar char="●"/>
              <a:tabLst>
                <a:tab pos="409575" algn="l"/>
                <a:tab pos="410209" algn="l"/>
              </a:tabLst>
            </a:pPr>
            <a:r>
              <a:rPr lang="en-US" sz="2400" spc="-5" dirty="0">
                <a:latin typeface="Corbel"/>
                <a:cs typeface="Corbel"/>
              </a:rPr>
              <a:t>The ultimate goal of machine learning is </a:t>
            </a:r>
            <a:r>
              <a:rPr lang="en-US" sz="2400" spc="-5" dirty="0">
                <a:solidFill>
                  <a:srgbClr val="FF0000"/>
                </a:solidFill>
                <a:latin typeface="Corbel"/>
                <a:cs typeface="Corbel"/>
              </a:rPr>
              <a:t>to find statistical patterns in a training set that generalize to data outside the training set. </a:t>
            </a:r>
            <a:endParaRPr lang="en-US" sz="2400" spc="-5" dirty="0" smtClean="0">
              <a:solidFill>
                <a:srgbClr val="FF0000"/>
              </a:solidFill>
              <a:latin typeface="Corbel"/>
              <a:cs typeface="Corbel"/>
            </a:endParaRPr>
          </a:p>
          <a:p>
            <a:pPr marL="409575" indent="-397510">
              <a:lnSpc>
                <a:spcPct val="100000"/>
              </a:lnSpc>
              <a:spcBef>
                <a:spcPts val="459"/>
              </a:spcBef>
              <a:buClr>
                <a:srgbClr val="40BAD1"/>
              </a:buClr>
              <a:buFont typeface="Arial MT"/>
              <a:buChar char="●"/>
              <a:tabLst>
                <a:tab pos="409575" algn="l"/>
                <a:tab pos="410209" algn="l"/>
              </a:tabLst>
            </a:pPr>
            <a:r>
              <a:rPr lang="en-US" sz="2400" spc="-5" dirty="0" smtClean="0">
                <a:latin typeface="Corbel"/>
                <a:cs typeface="Corbel"/>
              </a:rPr>
              <a:t>Take </a:t>
            </a:r>
            <a:r>
              <a:rPr lang="en-US" sz="2400" spc="-5" dirty="0">
                <a:latin typeface="Corbel"/>
                <a:cs typeface="Corbel"/>
              </a:rPr>
              <a:t>the following simple NLP problem: Say you want to predict a word in a sequence given its preceding words.</a:t>
            </a:r>
          </a:p>
          <a:p>
            <a:pPr marL="409575" indent="-397510">
              <a:lnSpc>
                <a:spcPct val="100000"/>
              </a:lnSpc>
              <a:spcBef>
                <a:spcPts val="459"/>
              </a:spcBef>
              <a:buClr>
                <a:srgbClr val="40BAD1"/>
              </a:buClr>
              <a:buFont typeface="Arial MT"/>
              <a:buChar char="●"/>
              <a:tabLst>
                <a:tab pos="409575" algn="l"/>
                <a:tab pos="410209" algn="l"/>
              </a:tabLst>
            </a:pPr>
            <a:r>
              <a:rPr lang="en-US" sz="2400" spc="-5" dirty="0" smtClean="0">
                <a:latin typeface="Corbel"/>
                <a:cs typeface="Corbel"/>
              </a:rPr>
              <a:t>For </a:t>
            </a:r>
            <a:r>
              <a:rPr lang="en-US" sz="2400" spc="-5" dirty="0">
                <a:latin typeface="Corbel"/>
                <a:cs typeface="Corbel"/>
              </a:rPr>
              <a:t>example, the sequence </a:t>
            </a:r>
            <a:r>
              <a:rPr lang="en-US" sz="2400" spc="-5" dirty="0">
                <a:solidFill>
                  <a:srgbClr val="FF0000"/>
                </a:solidFill>
                <a:latin typeface="Corbel"/>
                <a:cs typeface="Corbel"/>
              </a:rPr>
              <a:t>“the cat ___” </a:t>
            </a:r>
            <a:r>
              <a:rPr lang="en-US" sz="2400" spc="-5" dirty="0">
                <a:latin typeface="Corbel"/>
                <a:cs typeface="Corbel"/>
              </a:rPr>
              <a:t>may be followed </a:t>
            </a:r>
            <a:r>
              <a:rPr lang="en-US" sz="2400" spc="-5" dirty="0" smtClean="0">
                <a:latin typeface="Corbel"/>
                <a:cs typeface="Corbel"/>
              </a:rPr>
              <a:t>by</a:t>
            </a:r>
          </a:p>
          <a:p>
            <a:pPr marL="409575" indent="-397510">
              <a:lnSpc>
                <a:spcPct val="100000"/>
              </a:lnSpc>
              <a:spcBef>
                <a:spcPts val="459"/>
              </a:spcBef>
              <a:buClr>
                <a:srgbClr val="40BAD1"/>
              </a:buClr>
              <a:buFont typeface="Arial MT"/>
              <a:buChar char="●"/>
              <a:tabLst>
                <a:tab pos="409575" algn="l"/>
                <a:tab pos="410209" algn="l"/>
              </a:tabLst>
            </a:pPr>
            <a:r>
              <a:rPr lang="en-IN" sz="2400" b="1" i="1" dirty="0"/>
              <a:t>sleeps</a:t>
            </a:r>
            <a:r>
              <a:rPr lang="en-IN" sz="2400" b="1" dirty="0"/>
              <a:t>, </a:t>
            </a:r>
            <a:r>
              <a:rPr lang="en-IN" sz="2400" b="1" i="1" dirty="0"/>
              <a:t>enjoys, </a:t>
            </a:r>
            <a:r>
              <a:rPr lang="en-IN" sz="2400" b="1" dirty="0"/>
              <a:t>or</a:t>
            </a:r>
            <a:r>
              <a:rPr lang="en-IN" sz="2400" b="1" i="1" dirty="0"/>
              <a:t> </a:t>
            </a:r>
            <a:r>
              <a:rPr lang="en-IN" sz="2400" b="1" i="1" dirty="0" smtClean="0"/>
              <a:t>wants</a:t>
            </a:r>
          </a:p>
          <a:p>
            <a:pPr marL="409575" indent="-397510">
              <a:lnSpc>
                <a:spcPct val="100000"/>
              </a:lnSpc>
              <a:spcBef>
                <a:spcPts val="459"/>
              </a:spcBef>
              <a:buClr>
                <a:srgbClr val="40BAD1"/>
              </a:buClr>
              <a:buFont typeface="Arial MT"/>
              <a:buChar char="●"/>
              <a:tabLst>
                <a:tab pos="409575" algn="l"/>
                <a:tab pos="410209" algn="l"/>
              </a:tabLst>
            </a:pPr>
            <a:r>
              <a:rPr lang="en-US" sz="2400" spc="-5" dirty="0">
                <a:latin typeface="Corbel"/>
                <a:cs typeface="Corbel"/>
              </a:rPr>
              <a:t>For example</a:t>
            </a:r>
            <a:r>
              <a:rPr lang="en-US" sz="2400" spc="-5" dirty="0" smtClean="0">
                <a:latin typeface="Corbel"/>
                <a:cs typeface="Corbel"/>
              </a:rPr>
              <a:t>, the sequence </a:t>
            </a:r>
            <a:r>
              <a:rPr lang="en-US" sz="2400" spc="-5" dirty="0" smtClean="0">
                <a:solidFill>
                  <a:srgbClr val="FF0000"/>
                </a:solidFill>
                <a:latin typeface="Corbel"/>
                <a:cs typeface="Corbel"/>
              </a:rPr>
              <a:t>“the plane ____”</a:t>
            </a:r>
          </a:p>
          <a:p>
            <a:pPr marL="409575" indent="-397510">
              <a:lnSpc>
                <a:spcPct val="100000"/>
              </a:lnSpc>
              <a:spcBef>
                <a:spcPts val="459"/>
              </a:spcBef>
              <a:buClr>
                <a:srgbClr val="40BAD1"/>
              </a:buClr>
              <a:buFont typeface="Arial MT"/>
              <a:buChar char="●"/>
              <a:tabLst>
                <a:tab pos="409575" algn="l"/>
                <a:tab pos="410209" algn="l"/>
              </a:tabLst>
            </a:pPr>
            <a:r>
              <a:rPr lang="en-US" sz="2400" dirty="0">
                <a:latin typeface="Corbel"/>
                <a:cs typeface="Corbel"/>
              </a:rPr>
              <a:t>W</a:t>
            </a:r>
            <a:r>
              <a:rPr lang="en-US" sz="2400" dirty="0" smtClean="0">
                <a:latin typeface="Corbel"/>
                <a:cs typeface="Corbel"/>
              </a:rPr>
              <a:t>e </a:t>
            </a:r>
            <a:r>
              <a:rPr lang="en-US" sz="2400" dirty="0">
                <a:latin typeface="Corbel"/>
                <a:cs typeface="Corbel"/>
              </a:rPr>
              <a:t>would expect the model to predict </a:t>
            </a:r>
            <a:r>
              <a:rPr lang="en-US" sz="2400" b="1" dirty="0">
                <a:latin typeface="Corbel"/>
                <a:cs typeface="Corbel"/>
              </a:rPr>
              <a:t>departs</a:t>
            </a:r>
            <a:r>
              <a:rPr lang="en-US" sz="2400" dirty="0">
                <a:latin typeface="Corbel"/>
                <a:cs typeface="Corbel"/>
              </a:rPr>
              <a:t> with a higher probability than </a:t>
            </a:r>
            <a:r>
              <a:rPr lang="en-US" sz="2400" b="1" dirty="0">
                <a:latin typeface="Corbel"/>
                <a:cs typeface="Corbel"/>
              </a:rPr>
              <a:t>depart</a:t>
            </a:r>
            <a:r>
              <a:rPr lang="en-US" sz="2400" dirty="0">
                <a:latin typeface="Corbel"/>
                <a:cs typeface="Corbel"/>
              </a:rPr>
              <a:t>, and </a:t>
            </a:r>
            <a:r>
              <a:rPr lang="en-US" sz="2400" b="1" dirty="0">
                <a:latin typeface="Corbel"/>
                <a:cs typeface="Corbel"/>
              </a:rPr>
              <a:t>leaves</a:t>
            </a:r>
            <a:r>
              <a:rPr lang="en-US" sz="2400" dirty="0">
                <a:latin typeface="Corbel"/>
                <a:cs typeface="Corbel"/>
              </a:rPr>
              <a:t> with a higher probability than </a:t>
            </a:r>
            <a:r>
              <a:rPr lang="en-US" sz="2400" b="1" dirty="0">
                <a:latin typeface="Corbel"/>
                <a:cs typeface="Corbel"/>
              </a:rPr>
              <a:t>leave</a:t>
            </a:r>
            <a:r>
              <a:rPr lang="en-US" sz="2400" dirty="0">
                <a:latin typeface="Corbel"/>
                <a:cs typeface="Corbel"/>
              </a:rPr>
              <a:t>. In that case, the model has learned a pattern that is more generally true. </a:t>
            </a:r>
            <a:endParaRPr sz="2400" dirty="0">
              <a:latin typeface="Corbel"/>
              <a:cs typeface="Corbel"/>
            </a:endParaRPr>
          </a:p>
        </p:txBody>
      </p:sp>
    </p:spTree>
    <p:extLst>
      <p:ext uri="{BB962C8B-B14F-4D97-AF65-F5344CB8AC3E}">
        <p14:creationId xmlns:p14="http://schemas.microsoft.com/office/powerpoint/2010/main" val="192348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65" y="2960942"/>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Generalization</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47</a:t>
            </a:fld>
            <a:endParaRPr dirty="0"/>
          </a:p>
        </p:txBody>
      </p:sp>
      <p:pic>
        <p:nvPicPr>
          <p:cNvPr id="5" name="Picture 4"/>
          <p:cNvPicPr>
            <a:picLocks noChangeAspect="1"/>
          </p:cNvPicPr>
          <p:nvPr/>
        </p:nvPicPr>
        <p:blipFill>
          <a:blip r:embed="rId2"/>
          <a:stretch>
            <a:fillRect/>
          </a:stretch>
        </p:blipFill>
        <p:spPr>
          <a:xfrm>
            <a:off x="3733799" y="152400"/>
            <a:ext cx="3886201" cy="3337473"/>
          </a:xfrm>
          <a:prstGeom prst="rect">
            <a:avLst/>
          </a:prstGeom>
        </p:spPr>
      </p:pic>
      <p:sp>
        <p:nvSpPr>
          <p:cNvPr id="8" name="Rectangle 7"/>
          <p:cNvSpPr/>
          <p:nvPr/>
        </p:nvSpPr>
        <p:spPr>
          <a:xfrm>
            <a:off x="8419344" y="685800"/>
            <a:ext cx="3089021" cy="1938992"/>
          </a:xfrm>
          <a:prstGeom prst="rect">
            <a:avLst/>
          </a:prstGeom>
        </p:spPr>
        <p:txBody>
          <a:bodyPr wrap="square">
            <a:spAutoFit/>
          </a:bodyPr>
          <a:lstStyle/>
          <a:p>
            <a:r>
              <a:rPr lang="en-US" sz="2400" b="1" dirty="0">
                <a:latin typeface="sohne"/>
              </a:rPr>
              <a:t>If validation loss decreases as well, the learned patterns seem to generalize.</a:t>
            </a:r>
            <a:endParaRPr lang="en-IN" sz="2400" b="1" dirty="0"/>
          </a:p>
        </p:txBody>
      </p:sp>
      <p:sp>
        <p:nvSpPr>
          <p:cNvPr id="9" name="Rectangle 8"/>
          <p:cNvSpPr/>
          <p:nvPr/>
        </p:nvSpPr>
        <p:spPr>
          <a:xfrm>
            <a:off x="3483458" y="3352800"/>
            <a:ext cx="8273083" cy="3785652"/>
          </a:xfrm>
          <a:prstGeom prst="rect">
            <a:avLst/>
          </a:prstGeom>
        </p:spPr>
        <p:txBody>
          <a:bodyPr wrap="square">
            <a:spAutoFit/>
          </a:bodyPr>
          <a:lstStyle/>
          <a:p>
            <a:pPr marL="342900" indent="-342900">
              <a:buFont typeface="Arial" panose="020B0604020202020204" pitchFamily="34" charset="0"/>
              <a:buChar char="•"/>
            </a:pPr>
            <a:r>
              <a:rPr lang="en-US" sz="2400" dirty="0">
                <a:latin typeface="Corbel" panose="020B0503020204020204" pitchFamily="34" charset="0"/>
              </a:rPr>
              <a:t>If training loss in fact does decrease as expected, it doesn’t automatically mean that whatever the model has learned is also useful. This is where the validation loss comes into play. </a:t>
            </a:r>
            <a:endParaRPr lang="en-US" sz="2400" dirty="0" smtClean="0">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Things </a:t>
            </a:r>
            <a:r>
              <a:rPr lang="en-US" sz="2400" dirty="0">
                <a:latin typeface="Corbel" panose="020B0503020204020204" pitchFamily="34" charset="0"/>
              </a:rPr>
              <a:t>look good if the validation loss decreases alongside the training loss. In that case, the learned patterns seem to generalize to the unseen validation data. </a:t>
            </a:r>
            <a:endParaRPr lang="en-US" sz="2400" dirty="0" smtClean="0">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The </a:t>
            </a:r>
            <a:r>
              <a:rPr lang="en-US" sz="2400" dirty="0">
                <a:latin typeface="Corbel" panose="020B0503020204020204" pitchFamily="34" charset="0"/>
              </a:rPr>
              <a:t>validation loss will typically be higher than the training loss, however, since not all patterns generalize, as you can see in the following graphic.</a:t>
            </a:r>
          </a:p>
          <a:p>
            <a:pPr marL="342900" indent="-342900">
              <a:buFont typeface="Arial" panose="020B0604020202020204" pitchFamily="34" charset="0"/>
              <a:buChar char="•"/>
            </a:pPr>
            <a:endParaRPr lang="en-US" sz="2400" dirty="0">
              <a:latin typeface="Corbel" panose="020B0503020204020204" pitchFamily="34" charset="0"/>
            </a:endParaRPr>
          </a:p>
        </p:txBody>
      </p:sp>
    </p:spTree>
    <p:extLst>
      <p:ext uri="{BB962C8B-B14F-4D97-AF65-F5344CB8AC3E}">
        <p14:creationId xmlns:p14="http://schemas.microsoft.com/office/powerpoint/2010/main" val="21140950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678" y="28956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Bias</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48</a:t>
            </a:fld>
            <a:endParaRPr dirty="0"/>
          </a:p>
        </p:txBody>
      </p:sp>
      <p:sp>
        <p:nvSpPr>
          <p:cNvPr id="9" name="Rectangle 8"/>
          <p:cNvSpPr/>
          <p:nvPr/>
        </p:nvSpPr>
        <p:spPr>
          <a:xfrm>
            <a:off x="3524534" y="653960"/>
            <a:ext cx="8273083" cy="5632311"/>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Corbel" panose="020B0503020204020204" pitchFamily="34" charset="0"/>
              </a:rPr>
              <a:t>Bias </a:t>
            </a:r>
            <a:r>
              <a:rPr lang="en-US" sz="2400" dirty="0">
                <a:latin typeface="Corbel" panose="020B0503020204020204" pitchFamily="34" charset="0"/>
              </a:rPr>
              <a:t>is defined as the average squared difference between predictions and true values. </a:t>
            </a:r>
            <a:r>
              <a:rPr lang="en-US" sz="2400" dirty="0">
                <a:solidFill>
                  <a:srgbClr val="FF0000"/>
                </a:solidFill>
                <a:latin typeface="Corbel" panose="020B0503020204020204" pitchFamily="34" charset="0"/>
              </a:rPr>
              <a:t>It’s a measure of how good your model fits the data. </a:t>
            </a:r>
            <a:endParaRPr lang="en-US" sz="2400" dirty="0" smtClean="0">
              <a:solidFill>
                <a:srgbClr val="FF0000"/>
              </a:solidFill>
              <a:latin typeface="Corbel" panose="020B0503020204020204" pitchFamily="34" charset="0"/>
            </a:endParaRPr>
          </a:p>
          <a:p>
            <a:pPr marL="342900" indent="-342900">
              <a:buFont typeface="Arial" panose="020B0604020202020204" pitchFamily="34" charset="0"/>
              <a:buChar char="•"/>
            </a:pPr>
            <a:endParaRPr lang="en-US" sz="2400" dirty="0" smtClean="0">
              <a:solidFill>
                <a:srgbClr val="FF0000"/>
              </a:solidFill>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Zero </a:t>
            </a:r>
            <a:r>
              <a:rPr lang="en-US" sz="2400" dirty="0">
                <a:latin typeface="Corbel" panose="020B0503020204020204" pitchFamily="34" charset="0"/>
              </a:rPr>
              <a:t>bias would mean that the model captures the true data generating process perfectly. </a:t>
            </a:r>
            <a:r>
              <a:rPr lang="en-US" sz="2400" b="1" dirty="0">
                <a:latin typeface="Corbel" panose="020B0503020204020204" pitchFamily="34" charset="0"/>
              </a:rPr>
              <a:t>Both your training and validation loss would go to zero. That is </a:t>
            </a:r>
            <a:r>
              <a:rPr lang="en-US" sz="2400" b="1" dirty="0" smtClean="0">
                <a:latin typeface="Corbel" panose="020B0503020204020204" pitchFamily="34" charset="0"/>
              </a:rPr>
              <a:t>unrealistic</a:t>
            </a:r>
            <a:r>
              <a:rPr lang="en-US" sz="2400" dirty="0" smtClean="0">
                <a:latin typeface="Corbel" panose="020B0503020204020204" pitchFamily="34" charset="0"/>
              </a:rPr>
              <a:t>.</a:t>
            </a:r>
          </a:p>
          <a:p>
            <a:pPr marL="342900" indent="-342900">
              <a:buFont typeface="Arial" panose="020B0604020202020204" pitchFamily="34" charset="0"/>
              <a:buChar char="•"/>
            </a:pPr>
            <a:endParaRPr lang="en-US" sz="2400" dirty="0" smtClean="0">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However</a:t>
            </a:r>
            <a:r>
              <a:rPr lang="en-US" sz="2400" dirty="0">
                <a:latin typeface="Corbel" panose="020B0503020204020204" pitchFamily="34" charset="0"/>
              </a:rPr>
              <a:t>, as data is almost always noisy in reality, so some bias is inevitable — called the </a:t>
            </a:r>
            <a:r>
              <a:rPr lang="en-US" sz="2400" dirty="0">
                <a:solidFill>
                  <a:srgbClr val="FF0000"/>
                </a:solidFill>
                <a:latin typeface="Corbel" panose="020B0503020204020204" pitchFamily="34" charset="0"/>
              </a:rPr>
              <a:t>irreducible error</a:t>
            </a:r>
            <a:r>
              <a:rPr lang="en-US" sz="2400" dirty="0" smtClean="0">
                <a:latin typeface="Corbel" panose="020B0503020204020204" pitchFamily="34" charset="0"/>
              </a:rPr>
              <a:t>.</a:t>
            </a:r>
          </a:p>
          <a:p>
            <a:pPr marL="342900" indent="-342900">
              <a:buFont typeface="Arial" panose="020B0604020202020204" pitchFamily="34" charset="0"/>
              <a:buChar char="•"/>
            </a:pPr>
            <a:r>
              <a:rPr lang="en-US" sz="2400" u="sng" dirty="0">
                <a:latin typeface="Corbel" panose="020B0503020204020204" pitchFamily="34" charset="0"/>
              </a:rPr>
              <a:t>if losses do not decrease as expected, it probably signals that the model is not a good fit for the data. </a:t>
            </a:r>
            <a:endParaRPr lang="en-US" sz="2400" u="sng" dirty="0" smtClean="0">
              <a:latin typeface="Corbel" panose="020B0503020204020204" pitchFamily="34" charset="0"/>
            </a:endParaRPr>
          </a:p>
          <a:p>
            <a:pPr marL="342900" indent="-342900">
              <a:buFont typeface="Arial" panose="020B0604020202020204" pitchFamily="34" charset="0"/>
              <a:buChar char="•"/>
            </a:pPr>
            <a:r>
              <a:rPr lang="en-US" sz="2400" b="1" dirty="0" smtClean="0">
                <a:latin typeface="Corbel" panose="020B0503020204020204" pitchFamily="34" charset="0"/>
              </a:rPr>
              <a:t>For </a:t>
            </a:r>
            <a:r>
              <a:rPr lang="en-US" sz="2400" b="1" dirty="0">
                <a:latin typeface="Corbel" panose="020B0503020204020204" pitchFamily="34" charset="0"/>
              </a:rPr>
              <a:t>example, if you tried to fit an exponential relationship with a linear model — it can simply not adequately capture that relationship.</a:t>
            </a:r>
          </a:p>
        </p:txBody>
      </p:sp>
    </p:spTree>
    <p:extLst>
      <p:ext uri="{BB962C8B-B14F-4D97-AF65-F5344CB8AC3E}">
        <p14:creationId xmlns:p14="http://schemas.microsoft.com/office/powerpoint/2010/main" val="32988553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678" y="28956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Variance</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49</a:t>
            </a:fld>
            <a:endParaRPr dirty="0"/>
          </a:p>
        </p:txBody>
      </p:sp>
      <p:sp>
        <p:nvSpPr>
          <p:cNvPr id="9" name="Rectangle 8"/>
          <p:cNvSpPr/>
          <p:nvPr/>
        </p:nvSpPr>
        <p:spPr>
          <a:xfrm>
            <a:off x="3505200" y="838200"/>
            <a:ext cx="8273083" cy="1569660"/>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latin typeface="Corbel" panose="020B0503020204020204" pitchFamily="34" charset="0"/>
              </a:rPr>
              <a:t>A model is said to have high variance if its predictions are sensitive to small changes in the input</a:t>
            </a:r>
            <a:r>
              <a:rPr lang="en-US" sz="2400" dirty="0" smtClean="0">
                <a:solidFill>
                  <a:srgbClr val="FF0000"/>
                </a:solidFill>
                <a:latin typeface="Corbel" panose="020B0503020204020204" pitchFamily="34" charset="0"/>
              </a:rPr>
              <a:t>.</a:t>
            </a:r>
          </a:p>
          <a:p>
            <a:pPr marL="342900" indent="-342900">
              <a:buFont typeface="Arial" panose="020B0604020202020204" pitchFamily="34" charset="0"/>
              <a:buChar char="•"/>
            </a:pPr>
            <a:r>
              <a:rPr lang="en-US" sz="2400" dirty="0">
                <a:latin typeface="Corbel" panose="020B0503020204020204" pitchFamily="34" charset="0"/>
              </a:rPr>
              <a:t>High variance often means </a:t>
            </a:r>
            <a:r>
              <a:rPr lang="en-US" sz="2400" dirty="0" err="1" smtClean="0">
                <a:latin typeface="Corbel" panose="020B0503020204020204" pitchFamily="34" charset="0"/>
              </a:rPr>
              <a:t>overfitting</a:t>
            </a:r>
            <a:r>
              <a:rPr lang="en-US" sz="2400" dirty="0" smtClean="0">
                <a:latin typeface="Corbel" panose="020B0503020204020204" pitchFamily="34" charset="0"/>
              </a:rPr>
              <a:t> </a:t>
            </a:r>
            <a:r>
              <a:rPr lang="en-US" sz="2400" dirty="0">
                <a:latin typeface="Corbel" panose="020B0503020204020204" pitchFamily="34" charset="0"/>
              </a:rPr>
              <a:t>because the model seems to have captured random noise or outliers.</a:t>
            </a:r>
          </a:p>
        </p:txBody>
      </p:sp>
    </p:spTree>
    <p:extLst>
      <p:ext uri="{BB962C8B-B14F-4D97-AF65-F5344CB8AC3E}">
        <p14:creationId xmlns:p14="http://schemas.microsoft.com/office/powerpoint/2010/main" val="1430844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Machine Learning Introduction</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sp>
        <p:nvSpPr>
          <p:cNvPr id="3" name="object 3"/>
          <p:cNvSpPr txBox="1"/>
          <p:nvPr/>
        </p:nvSpPr>
        <p:spPr>
          <a:xfrm>
            <a:off x="3581400" y="1160061"/>
            <a:ext cx="8229600" cy="4806444"/>
          </a:xfrm>
          <a:prstGeom prst="rect">
            <a:avLst/>
          </a:prstGeom>
        </p:spPr>
        <p:txBody>
          <a:bodyPr vert="horz" wrap="square" lIns="0" tIns="66040" rIns="0" bIns="0" rtlCol="0">
            <a:spAutoFit/>
          </a:bodyPr>
          <a:lstStyle/>
          <a:p>
            <a:r>
              <a:rPr lang="en-US" sz="2800" dirty="0"/>
              <a:t> ML is an interdisciplinary field</a:t>
            </a:r>
            <a:r>
              <a:rPr lang="en-US" sz="2800" dirty="0" smtClean="0"/>
              <a:t>:</a:t>
            </a:r>
            <a:endParaRPr lang="en-US" sz="2800" dirty="0"/>
          </a:p>
          <a:p>
            <a:pPr marL="914400" lvl="1" indent="-457200">
              <a:lnSpc>
                <a:spcPct val="100000"/>
              </a:lnSpc>
              <a:buFont typeface="Arial" panose="020B0604020202020204" pitchFamily="34" charset="0"/>
              <a:buChar char="•"/>
            </a:pPr>
            <a:r>
              <a:rPr lang="en-US" sz="2800" b="1" dirty="0">
                <a:solidFill>
                  <a:srgbClr val="FF0000"/>
                </a:solidFill>
              </a:rPr>
              <a:t>Data Analyst: </a:t>
            </a:r>
            <a:r>
              <a:rPr lang="en-US" sz="2800" dirty="0"/>
              <a:t>visualize, analyze data, optimization</a:t>
            </a:r>
          </a:p>
          <a:p>
            <a:pPr marL="914400" lvl="1" indent="-457200">
              <a:lnSpc>
                <a:spcPct val="100000"/>
              </a:lnSpc>
              <a:buFont typeface="Arial" panose="020B0604020202020204" pitchFamily="34" charset="0"/>
              <a:buChar char="•"/>
            </a:pPr>
            <a:r>
              <a:rPr lang="en-US" sz="2800" b="1" dirty="0">
                <a:solidFill>
                  <a:srgbClr val="FF0000"/>
                </a:solidFill>
              </a:rPr>
              <a:t>Data Engineers: </a:t>
            </a:r>
            <a:r>
              <a:rPr lang="en-US" sz="2800" dirty="0"/>
              <a:t>build and test scalable/stable/optimal ecosystems for data scientists to run their algorithms</a:t>
            </a:r>
          </a:p>
          <a:p>
            <a:pPr marL="914400" lvl="1" indent="-457200">
              <a:lnSpc>
                <a:spcPct val="100000"/>
              </a:lnSpc>
              <a:buFont typeface="Arial" panose="020B0604020202020204" pitchFamily="34" charset="0"/>
              <a:buChar char="•"/>
            </a:pPr>
            <a:r>
              <a:rPr lang="en-US" sz="2800" b="1" dirty="0">
                <a:solidFill>
                  <a:srgbClr val="FF0000"/>
                </a:solidFill>
              </a:rPr>
              <a:t>Database Administrator: </a:t>
            </a:r>
            <a:r>
              <a:rPr lang="en-US" sz="2800" dirty="0"/>
              <a:t>responsible for the proper functioning of all the databases.</a:t>
            </a:r>
          </a:p>
          <a:p>
            <a:pPr marL="914400" lvl="1" indent="-457200">
              <a:lnSpc>
                <a:spcPct val="100000"/>
              </a:lnSpc>
              <a:buFont typeface="Arial" panose="020B0604020202020204" pitchFamily="34" charset="0"/>
              <a:buChar char="•"/>
            </a:pPr>
            <a:r>
              <a:rPr lang="en-US" sz="2800" b="1" dirty="0">
                <a:solidFill>
                  <a:srgbClr val="FF0000"/>
                </a:solidFill>
              </a:rPr>
              <a:t>Data Scientist: </a:t>
            </a:r>
            <a:r>
              <a:rPr lang="en-US" sz="2800" dirty="0"/>
              <a:t>perform predictive analysis and offer actionable insights.</a:t>
            </a:r>
          </a:p>
          <a:p>
            <a:pPr marL="914400" lvl="1" indent="-457200">
              <a:lnSpc>
                <a:spcPct val="100000"/>
              </a:lnSpc>
              <a:buFont typeface="Arial" panose="020B0604020202020204" pitchFamily="34" charset="0"/>
              <a:buChar char="•"/>
            </a:pPr>
            <a:r>
              <a:rPr lang="en-US" sz="2800" b="1" dirty="0">
                <a:solidFill>
                  <a:srgbClr val="FF0000"/>
                </a:solidFill>
              </a:rPr>
              <a:t>Statistician:</a:t>
            </a:r>
            <a:r>
              <a:rPr lang="en-US" sz="2800" dirty="0">
                <a:solidFill>
                  <a:srgbClr val="FF0000"/>
                </a:solidFill>
              </a:rPr>
              <a:t> </a:t>
            </a:r>
            <a:r>
              <a:rPr lang="en-US" sz="2800" dirty="0"/>
              <a:t>extract and offer valuable insights from the data using statistical theory and tools.</a:t>
            </a:r>
          </a:p>
        </p:txBody>
      </p:sp>
    </p:spTree>
    <p:extLst>
      <p:ext uri="{BB962C8B-B14F-4D97-AF65-F5344CB8AC3E}">
        <p14:creationId xmlns:p14="http://schemas.microsoft.com/office/powerpoint/2010/main" val="390604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678" y="28956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err="1" smtClean="0">
                <a:solidFill>
                  <a:srgbClr val="FFFFFF"/>
                </a:solidFill>
                <a:latin typeface="Corbel"/>
                <a:cs typeface="Corbel"/>
              </a:rPr>
              <a:t>Overfitting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50</a:t>
            </a:fld>
            <a:endParaRPr dirty="0"/>
          </a:p>
        </p:txBody>
      </p:sp>
      <p:sp>
        <p:nvSpPr>
          <p:cNvPr id="9" name="Rectangle 8"/>
          <p:cNvSpPr/>
          <p:nvPr/>
        </p:nvSpPr>
        <p:spPr>
          <a:xfrm>
            <a:off x="3524534" y="135870"/>
            <a:ext cx="8273083"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latin typeface="Corbel" panose="020B0503020204020204" pitchFamily="34" charset="0"/>
              </a:rPr>
              <a:t>At some point during the training of a model, the validation loss usually levels out (and sometimes even starts to increase again) while the training loss continues to decrease. That signals </a:t>
            </a:r>
            <a:r>
              <a:rPr lang="en-US" sz="2400" dirty="0" err="1">
                <a:solidFill>
                  <a:srgbClr val="FF0000"/>
                </a:solidFill>
                <a:latin typeface="Corbel" panose="020B0503020204020204" pitchFamily="34" charset="0"/>
              </a:rPr>
              <a:t>overfitting</a:t>
            </a:r>
            <a:r>
              <a:rPr lang="en-US" sz="2400" dirty="0">
                <a:solidFill>
                  <a:srgbClr val="FF0000"/>
                </a:solidFill>
                <a:latin typeface="Corbel" panose="020B0503020204020204" pitchFamily="34" charset="0"/>
              </a:rPr>
              <a:t>. </a:t>
            </a:r>
            <a:endParaRPr lang="en-US" sz="2400" dirty="0" smtClean="0">
              <a:solidFill>
                <a:srgbClr val="FF0000"/>
              </a:solidFill>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In </a:t>
            </a:r>
            <a:r>
              <a:rPr lang="en-US" sz="2400" dirty="0">
                <a:latin typeface="Corbel" panose="020B0503020204020204" pitchFamily="34" charset="0"/>
              </a:rPr>
              <a:t>other words, the model is still learning patterns but they do not generalize beyond the training set (see graphic below). </a:t>
            </a:r>
            <a:endParaRPr lang="en-US" sz="2400" dirty="0" smtClean="0">
              <a:latin typeface="Corbel" panose="020B0503020204020204" pitchFamily="34" charset="0"/>
            </a:endParaRPr>
          </a:p>
          <a:p>
            <a:pPr marL="342900" indent="-342900">
              <a:buFont typeface="Arial" panose="020B0604020202020204" pitchFamily="34" charset="0"/>
              <a:buChar char="•"/>
            </a:pPr>
            <a:r>
              <a:rPr lang="en-US" sz="2400" dirty="0" err="1" smtClean="0">
                <a:latin typeface="Corbel" panose="020B0503020204020204" pitchFamily="34" charset="0"/>
              </a:rPr>
              <a:t>Overfitting</a:t>
            </a:r>
            <a:r>
              <a:rPr lang="en-US" sz="2400" dirty="0" smtClean="0">
                <a:latin typeface="Corbel" panose="020B0503020204020204" pitchFamily="34" charset="0"/>
              </a:rPr>
              <a:t> </a:t>
            </a:r>
            <a:r>
              <a:rPr lang="en-US" sz="2400" dirty="0">
                <a:latin typeface="Corbel" panose="020B0503020204020204" pitchFamily="34" charset="0"/>
              </a:rPr>
              <a:t>is particularly typical for models that have a large number of parameters, like deep neural networks.</a:t>
            </a:r>
          </a:p>
        </p:txBody>
      </p:sp>
      <p:pic>
        <p:nvPicPr>
          <p:cNvPr id="3" name="Picture 2"/>
          <p:cNvPicPr>
            <a:picLocks noChangeAspect="1"/>
          </p:cNvPicPr>
          <p:nvPr/>
        </p:nvPicPr>
        <p:blipFill>
          <a:blip r:embed="rId3"/>
          <a:stretch>
            <a:fillRect/>
          </a:stretch>
        </p:blipFill>
        <p:spPr>
          <a:xfrm>
            <a:off x="5333999" y="3182858"/>
            <a:ext cx="4054193" cy="3675142"/>
          </a:xfrm>
          <a:prstGeom prst="rect">
            <a:avLst/>
          </a:prstGeom>
        </p:spPr>
      </p:pic>
    </p:spTree>
    <p:extLst>
      <p:ext uri="{BB962C8B-B14F-4D97-AF65-F5344CB8AC3E}">
        <p14:creationId xmlns:p14="http://schemas.microsoft.com/office/powerpoint/2010/main" val="30183160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7678" y="28956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err="1" smtClean="0">
                <a:solidFill>
                  <a:srgbClr val="FFFFFF"/>
                </a:solidFill>
                <a:latin typeface="Corbel"/>
                <a:cs typeface="Corbel"/>
              </a:rPr>
              <a:t>Overfitting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51</a:t>
            </a:fld>
            <a:endParaRPr dirty="0"/>
          </a:p>
        </p:txBody>
      </p:sp>
      <p:sp>
        <p:nvSpPr>
          <p:cNvPr id="9" name="Rectangle 8"/>
          <p:cNvSpPr/>
          <p:nvPr/>
        </p:nvSpPr>
        <p:spPr>
          <a:xfrm>
            <a:off x="3657600" y="609600"/>
            <a:ext cx="8273083"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Corbel" panose="020B0503020204020204" pitchFamily="34" charset="0"/>
              </a:rPr>
              <a:t>A large gap between training and validation loss is a hint that the model does not generalize well and you may want to try to narrow that </a:t>
            </a:r>
            <a:r>
              <a:rPr lang="en-US" sz="2400" dirty="0" smtClean="0">
                <a:latin typeface="Corbel" panose="020B0503020204020204" pitchFamily="34" charset="0"/>
              </a:rPr>
              <a:t>gap. </a:t>
            </a:r>
          </a:p>
          <a:p>
            <a:pPr marL="342900" indent="-342900">
              <a:buFont typeface="Arial" panose="020B0604020202020204" pitchFamily="34" charset="0"/>
              <a:buChar char="•"/>
            </a:pPr>
            <a:r>
              <a:rPr lang="en-US" sz="2400" dirty="0" smtClean="0">
                <a:latin typeface="Corbel" panose="020B0503020204020204" pitchFamily="34" charset="0"/>
              </a:rPr>
              <a:t>That </a:t>
            </a:r>
            <a:r>
              <a:rPr lang="en-US" sz="2400" dirty="0">
                <a:latin typeface="Corbel" panose="020B0503020204020204" pitchFamily="34" charset="0"/>
              </a:rPr>
              <a:t>is to stop the </a:t>
            </a:r>
            <a:r>
              <a:rPr lang="en-US" sz="2400" dirty="0" smtClean="0">
                <a:latin typeface="Corbel" panose="020B0503020204020204" pitchFamily="34" charset="0"/>
              </a:rPr>
              <a:t>train </a:t>
            </a:r>
            <a:r>
              <a:rPr lang="en-US" sz="2400" dirty="0" smtClean="0">
                <a:solidFill>
                  <a:srgbClr val="FF0000"/>
                </a:solidFill>
                <a:latin typeface="Corbel" panose="020B0503020204020204" pitchFamily="34" charset="0"/>
              </a:rPr>
              <a:t>simplest </a:t>
            </a:r>
            <a:r>
              <a:rPr lang="en-US" sz="2400" dirty="0">
                <a:solidFill>
                  <a:srgbClr val="FF0000"/>
                </a:solidFill>
                <a:latin typeface="Corbel" panose="020B0503020204020204" pitchFamily="34" charset="0"/>
              </a:rPr>
              <a:t>solution to </a:t>
            </a:r>
            <a:r>
              <a:rPr lang="en-US" sz="2400" dirty="0" err="1">
                <a:solidFill>
                  <a:srgbClr val="FF0000"/>
                </a:solidFill>
                <a:latin typeface="Corbel" panose="020B0503020204020204" pitchFamily="34" charset="0"/>
              </a:rPr>
              <a:t>overfitting</a:t>
            </a:r>
            <a:r>
              <a:rPr lang="en-US" sz="2400" dirty="0">
                <a:solidFill>
                  <a:srgbClr val="FF0000"/>
                </a:solidFill>
                <a:latin typeface="Corbel" panose="020B0503020204020204" pitchFamily="34" charset="0"/>
              </a:rPr>
              <a:t> is </a:t>
            </a:r>
            <a:r>
              <a:rPr lang="en-US" sz="2400" dirty="0" smtClean="0">
                <a:solidFill>
                  <a:srgbClr val="FF0000"/>
                </a:solidFill>
                <a:latin typeface="Corbel" panose="020B0503020204020204" pitchFamily="34" charset="0"/>
              </a:rPr>
              <a:t>early-stopping</a:t>
            </a:r>
            <a:r>
              <a:rPr lang="en-US" sz="2400" dirty="0">
                <a:latin typeface="Corbel" panose="020B0503020204020204" pitchFamily="34" charset="0"/>
              </a:rPr>
              <a:t> </a:t>
            </a:r>
            <a:r>
              <a:rPr lang="en-US" sz="2400" dirty="0" smtClean="0">
                <a:latin typeface="Corbel" panose="020B0503020204020204" pitchFamily="34" charset="0"/>
              </a:rPr>
              <a:t>, that is to stop the training loop </a:t>
            </a:r>
            <a:r>
              <a:rPr lang="en-US" sz="2400" dirty="0">
                <a:latin typeface="Corbel" panose="020B0503020204020204" pitchFamily="34" charset="0"/>
              </a:rPr>
              <a:t>as soon as validation loss is beginning to level off.</a:t>
            </a:r>
          </a:p>
        </p:txBody>
      </p:sp>
      <p:pic>
        <p:nvPicPr>
          <p:cNvPr id="4" name="Picture 3"/>
          <p:cNvPicPr>
            <a:picLocks noChangeAspect="1"/>
          </p:cNvPicPr>
          <p:nvPr/>
        </p:nvPicPr>
        <p:blipFill>
          <a:blip r:embed="rId3"/>
          <a:stretch>
            <a:fillRect/>
          </a:stretch>
        </p:blipFill>
        <p:spPr>
          <a:xfrm>
            <a:off x="4800600" y="2917924"/>
            <a:ext cx="5000625" cy="3962400"/>
          </a:xfrm>
          <a:prstGeom prst="rect">
            <a:avLst/>
          </a:prstGeom>
        </p:spPr>
      </p:pic>
    </p:spTree>
    <p:extLst>
      <p:ext uri="{BB962C8B-B14F-4D97-AF65-F5344CB8AC3E}">
        <p14:creationId xmlns:p14="http://schemas.microsoft.com/office/powerpoint/2010/main" val="2626732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2249" y="30480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Regularization</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52</a:t>
            </a:fld>
            <a:endParaRPr dirty="0"/>
          </a:p>
        </p:txBody>
      </p:sp>
      <p:sp>
        <p:nvSpPr>
          <p:cNvPr id="9" name="Rectangle 8"/>
          <p:cNvSpPr/>
          <p:nvPr/>
        </p:nvSpPr>
        <p:spPr>
          <a:xfrm>
            <a:off x="3657600" y="609600"/>
            <a:ext cx="8273083"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Corbel" panose="020B0503020204020204" pitchFamily="34" charset="0"/>
              </a:rPr>
              <a:t>Regularization is a method to avoid high variance and </a:t>
            </a:r>
            <a:r>
              <a:rPr lang="en-US" sz="2400" dirty="0" err="1">
                <a:latin typeface="Corbel" panose="020B0503020204020204" pitchFamily="34" charset="0"/>
              </a:rPr>
              <a:t>overfitting</a:t>
            </a:r>
            <a:r>
              <a:rPr lang="en-US" sz="2400" dirty="0">
                <a:latin typeface="Corbel" panose="020B0503020204020204" pitchFamily="34" charset="0"/>
              </a:rPr>
              <a:t> as well as to increase generalization. </a:t>
            </a:r>
            <a:endParaRPr lang="en-US" sz="2400" dirty="0" smtClean="0">
              <a:latin typeface="Corbel" panose="020B0503020204020204" pitchFamily="34" charset="0"/>
            </a:endParaRPr>
          </a:p>
          <a:p>
            <a:pPr marL="342900" indent="-342900">
              <a:buFont typeface="Arial" panose="020B0604020202020204" pitchFamily="34" charset="0"/>
              <a:buChar char="•"/>
            </a:pPr>
            <a:r>
              <a:rPr lang="en-US" sz="2400" dirty="0" smtClean="0">
                <a:latin typeface="Corbel" panose="020B0503020204020204" pitchFamily="34" charset="0"/>
              </a:rPr>
              <a:t>Without </a:t>
            </a:r>
            <a:r>
              <a:rPr lang="en-US" sz="2400" dirty="0">
                <a:latin typeface="Corbel" panose="020B0503020204020204" pitchFamily="34" charset="0"/>
              </a:rPr>
              <a:t>getting into details, regularization aims to keep coefficients close to </a:t>
            </a:r>
            <a:r>
              <a:rPr lang="en-US" sz="2400" dirty="0" smtClean="0">
                <a:latin typeface="Corbel" panose="020B0503020204020204" pitchFamily="34" charset="0"/>
              </a:rPr>
              <a:t>zero (shrinking).</a:t>
            </a:r>
          </a:p>
          <a:p>
            <a:pPr marL="342900" indent="-342900">
              <a:buFont typeface="Arial" panose="020B0604020202020204" pitchFamily="34" charset="0"/>
              <a:buChar char="•"/>
            </a:pPr>
            <a:r>
              <a:rPr lang="en-US" sz="2400" dirty="0" smtClean="0"/>
              <a:t>L1 (Lasso) </a:t>
            </a:r>
            <a:r>
              <a:rPr lang="en-US" sz="2400" dirty="0"/>
              <a:t>and </a:t>
            </a:r>
            <a:r>
              <a:rPr lang="en-US" sz="2400" dirty="0" smtClean="0"/>
              <a:t>L2 (Ridge regression) </a:t>
            </a:r>
            <a:r>
              <a:rPr lang="en-US" sz="2400" dirty="0"/>
              <a:t>regularization are two widely used methods.</a:t>
            </a:r>
            <a:endParaRPr lang="en-US" sz="2400" dirty="0">
              <a:latin typeface="Corbel" panose="020B0503020204020204" pitchFamily="34" charset="0"/>
            </a:endParaRPr>
          </a:p>
        </p:txBody>
      </p:sp>
      <p:pic>
        <p:nvPicPr>
          <p:cNvPr id="3" name="Picture 2"/>
          <p:cNvPicPr>
            <a:picLocks noChangeAspect="1"/>
          </p:cNvPicPr>
          <p:nvPr/>
        </p:nvPicPr>
        <p:blipFill>
          <a:blip r:embed="rId3"/>
          <a:stretch>
            <a:fillRect/>
          </a:stretch>
        </p:blipFill>
        <p:spPr>
          <a:xfrm>
            <a:off x="5181600" y="2946595"/>
            <a:ext cx="4727331" cy="3948935"/>
          </a:xfrm>
          <a:prstGeom prst="rect">
            <a:avLst/>
          </a:prstGeom>
        </p:spPr>
      </p:pic>
    </p:spTree>
    <p:extLst>
      <p:ext uri="{BB962C8B-B14F-4D97-AF65-F5344CB8AC3E}">
        <p14:creationId xmlns:p14="http://schemas.microsoft.com/office/powerpoint/2010/main" val="21716274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53</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895600"/>
            <a:ext cx="5181600" cy="1580155"/>
          </a:xfrm>
          <a:prstGeom prst="rect">
            <a:avLst/>
          </a:prstGeom>
        </p:spPr>
        <p:txBody>
          <a:bodyPr>
            <a:noAutofit/>
          </a:bodyPr>
          <a:lstStyle>
            <a:lvl1pPr>
              <a:defRPr>
                <a:latin typeface="+mj-lt"/>
                <a:ea typeface="+mj-ea"/>
                <a:cs typeface="+mj-cs"/>
              </a:defRPr>
            </a:lvl1pPr>
          </a:lstStyle>
          <a:p>
            <a:r>
              <a:rPr lang="en-US" sz="4800" b="1" kern="0" dirty="0" smtClean="0">
                <a:solidFill>
                  <a:schemeClr val="bg1"/>
                </a:solidFill>
              </a:rPr>
              <a:t>Probability Theory</a:t>
            </a:r>
            <a:endParaRPr lang="en-US" sz="4800" b="1" kern="0" dirty="0">
              <a:solidFill>
                <a:schemeClr val="bg1"/>
              </a:solidFill>
            </a:endParaRPr>
          </a:p>
        </p:txBody>
      </p:sp>
    </p:spTree>
    <p:extLst>
      <p:ext uri="{BB962C8B-B14F-4D97-AF65-F5344CB8AC3E}">
        <p14:creationId xmlns:p14="http://schemas.microsoft.com/office/powerpoint/2010/main" val="2596056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421428"/>
            <a:ext cx="3026856" cy="1574790"/>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What is Probability Theory?</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54</a:t>
            </a:fld>
            <a:endParaRPr dirty="0"/>
          </a:p>
        </p:txBody>
      </p:sp>
      <p:sp>
        <p:nvSpPr>
          <p:cNvPr id="9" name="Rectangle 8"/>
          <p:cNvSpPr/>
          <p:nvPr/>
        </p:nvSpPr>
        <p:spPr>
          <a:xfrm>
            <a:off x="3657601" y="762000"/>
            <a:ext cx="8001000" cy="489364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Probability theory describes probabilities in terms of a probability space, typically assigning a value between 0 and 1, known as the probability measure, and a set of outcomes known as the sample space. </a:t>
            </a:r>
            <a:endParaRPr lang="en-US" sz="2400" dirty="0" smtClean="0">
              <a:latin typeface="Corbel" panose="020B0503020204020204" pitchFamily="34" charset="0"/>
            </a:endParaRPr>
          </a:p>
          <a:p>
            <a:pPr marL="342900" indent="-342900" algn="just">
              <a:buFont typeface="Arial" panose="020B0604020202020204" pitchFamily="34" charset="0"/>
              <a:buChar char="•"/>
            </a:pP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Outcomes </a:t>
            </a:r>
            <a:r>
              <a:rPr lang="en-US" sz="2400" dirty="0">
                <a:latin typeface="Corbel" panose="020B0503020204020204" pitchFamily="34" charset="0"/>
              </a:rPr>
              <a:t>are often referred to as the results of an event. Probability theory in general attempts to apply mathematical abstractions of uncertain, also known as non-deterministic, processes. </a:t>
            </a:r>
            <a:endParaRPr lang="en-US" sz="2400" dirty="0" smtClean="0">
              <a:latin typeface="Corbel" panose="020B0503020204020204" pitchFamily="34" charset="0"/>
            </a:endParaRPr>
          </a:p>
          <a:p>
            <a:pPr marL="342900" indent="-342900" algn="just">
              <a:buFont typeface="Arial" panose="020B0604020202020204" pitchFamily="34" charset="0"/>
              <a:buChar char="•"/>
            </a:pP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The </a:t>
            </a:r>
            <a:r>
              <a:rPr lang="en-US" sz="2400" dirty="0">
                <a:latin typeface="Corbel" panose="020B0503020204020204" pitchFamily="34" charset="0"/>
              </a:rPr>
              <a:t>tools that are common in probability theory are discrete and continuous random variables, probability distributions, and stochastic processes.</a:t>
            </a:r>
          </a:p>
        </p:txBody>
      </p:sp>
    </p:spTree>
    <p:extLst>
      <p:ext uri="{BB962C8B-B14F-4D97-AF65-F5344CB8AC3E}">
        <p14:creationId xmlns:p14="http://schemas.microsoft.com/office/powerpoint/2010/main" val="22121850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4577" y="2606094"/>
            <a:ext cx="3026856" cy="1574790"/>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What is Probability Theory?</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55</a:t>
            </a:fld>
            <a:endParaRPr dirty="0"/>
          </a:p>
        </p:txBody>
      </p:sp>
      <p:sp>
        <p:nvSpPr>
          <p:cNvPr id="9" name="Rectangle 8"/>
          <p:cNvSpPr/>
          <p:nvPr/>
        </p:nvSpPr>
        <p:spPr>
          <a:xfrm>
            <a:off x="3657601" y="762000"/>
            <a:ext cx="8001000"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For example: consider that you have two bags, named A and B, each containing 10 red balls and 10 black balls. If you randomly pick up the ball from any bag (without looking in the bag), you surely don’t know which ball you’re going to pick up. So here is the need of probability where we find how likely you’re going to pick up either a black or a red ball. </a:t>
            </a:r>
            <a:endParaRPr lang="en-US" sz="2400" dirty="0" smtClean="0">
              <a:latin typeface="Corbel" panose="020B0503020204020204" pitchFamily="34" charset="0"/>
            </a:endParaRP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b="1" dirty="0" smtClean="0">
                <a:solidFill>
                  <a:srgbClr val="FF0000"/>
                </a:solidFill>
              </a:rPr>
              <a:t>Conditional Probability</a:t>
            </a:r>
          </a:p>
          <a:p>
            <a:pPr marL="342900" indent="-342900" algn="just">
              <a:buFont typeface="Arial" panose="020B0604020202020204" pitchFamily="34" charset="0"/>
              <a:buChar char="•"/>
            </a:pPr>
            <a:r>
              <a:rPr lang="en-US" sz="2400" b="1" dirty="0" smtClean="0"/>
              <a:t>P(Red </a:t>
            </a:r>
            <a:r>
              <a:rPr lang="en-US" sz="2400" b="1" dirty="0"/>
              <a:t>ball)= P(Bag A). P(Red ball | Bag A) + P(Bag B). P(Red ball | Bag B)</a:t>
            </a:r>
            <a:r>
              <a:rPr lang="en-US" sz="2400" dirty="0"/>
              <a:t>, this equation finds the probability of the red ball</a:t>
            </a:r>
            <a:r>
              <a:rPr lang="en-US" sz="2400" dirty="0" smtClean="0"/>
              <a:t>.</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endParaRPr lang="en-US" sz="2400" dirty="0">
              <a:latin typeface="Corbel" panose="020B0503020204020204" pitchFamily="34" charset="0"/>
            </a:endParaRPr>
          </a:p>
        </p:txBody>
      </p:sp>
    </p:spTree>
    <p:extLst>
      <p:ext uri="{BB962C8B-B14F-4D97-AF65-F5344CB8AC3E}">
        <p14:creationId xmlns:p14="http://schemas.microsoft.com/office/powerpoint/2010/main" val="755953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049" y="2813145"/>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Conditional Probability </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56</a:t>
            </a:fld>
            <a:endParaRPr dirty="0"/>
          </a:p>
        </p:txBody>
      </p:sp>
      <p:sp>
        <p:nvSpPr>
          <p:cNvPr id="9" name="Rectangle 8"/>
          <p:cNvSpPr/>
          <p:nvPr/>
        </p:nvSpPr>
        <p:spPr>
          <a:xfrm>
            <a:off x="3657601" y="762000"/>
            <a:ext cx="8001000"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P(Bag A) = 1/2 because we’ve 2 bags out which we’ve to select Bag A.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P(Red </a:t>
            </a:r>
            <a:r>
              <a:rPr lang="en-US" sz="2400" dirty="0">
                <a:latin typeface="Corbel" panose="020B0503020204020204" pitchFamily="34" charset="0"/>
              </a:rPr>
              <a:t>ball | Bag A) should read as “probability of drawing a red ball given the bag A” here “given” word specifies the condition which is Bag A in this case, so it is 10 red balls out of 20 balls i.e. 10/20</a:t>
            </a:r>
            <a:r>
              <a:rPr lang="en-US" sz="2400" dirty="0" smtClean="0">
                <a:latin typeface="Corbel" panose="020B0503020204020204" pitchFamily="34" charset="0"/>
              </a:rPr>
              <a:t>.</a:t>
            </a:r>
            <a:endParaRPr lang="en-US" sz="2400" dirty="0">
              <a:latin typeface="Corbel" panose="020B0503020204020204" pitchFamily="34" charset="0"/>
            </a:endParaRP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a:latin typeface="Corbel" panose="020B0503020204020204" pitchFamily="34" charset="0"/>
              </a:rPr>
              <a:t>P(Red Ball)= 1/2. 10/20 + 1/2. 10/20 = 1/2</a:t>
            </a:r>
          </a:p>
        </p:txBody>
      </p:sp>
      <p:pic>
        <p:nvPicPr>
          <p:cNvPr id="3" name="Picture 2"/>
          <p:cNvPicPr>
            <a:picLocks noChangeAspect="1"/>
          </p:cNvPicPr>
          <p:nvPr/>
        </p:nvPicPr>
        <p:blipFill>
          <a:blip r:embed="rId3"/>
          <a:stretch>
            <a:fillRect/>
          </a:stretch>
        </p:blipFill>
        <p:spPr>
          <a:xfrm>
            <a:off x="5334000" y="3887798"/>
            <a:ext cx="4074722" cy="2586437"/>
          </a:xfrm>
          <a:prstGeom prst="rect">
            <a:avLst/>
          </a:prstGeom>
        </p:spPr>
      </p:pic>
    </p:spTree>
    <p:extLst>
      <p:ext uri="{BB962C8B-B14F-4D97-AF65-F5344CB8AC3E}">
        <p14:creationId xmlns:p14="http://schemas.microsoft.com/office/powerpoint/2010/main" val="986865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774" y="2641605"/>
            <a:ext cx="3026856" cy="1574790"/>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What is Probability Theory?</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57</a:t>
            </a:fld>
            <a:endParaRPr dirty="0"/>
          </a:p>
        </p:txBody>
      </p:sp>
      <p:pic>
        <p:nvPicPr>
          <p:cNvPr id="4" name="Picture 3"/>
          <p:cNvPicPr>
            <a:picLocks noChangeAspect="1"/>
          </p:cNvPicPr>
          <p:nvPr/>
        </p:nvPicPr>
        <p:blipFill>
          <a:blip r:embed="rId3"/>
          <a:stretch>
            <a:fillRect/>
          </a:stretch>
        </p:blipFill>
        <p:spPr>
          <a:xfrm>
            <a:off x="3805370" y="762000"/>
            <a:ext cx="7896772" cy="5334000"/>
          </a:xfrm>
          <a:prstGeom prst="rect">
            <a:avLst/>
          </a:prstGeom>
        </p:spPr>
      </p:pic>
      <p:pic>
        <p:nvPicPr>
          <p:cNvPr id="1026" name="Picture 2" descr="Final formula | Naive Bayes Algorithm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8472" y="1600200"/>
            <a:ext cx="4650365"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7891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438400"/>
            <a:ext cx="3026856" cy="1574790"/>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a:solidFill>
                  <a:srgbClr val="FFFFFF"/>
                </a:solidFill>
                <a:latin typeface="Corbel"/>
                <a:cs typeface="Corbel"/>
              </a:rPr>
              <a:t>What is Probability Theory?</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58</a:t>
            </a:fld>
            <a:endParaRPr dirty="0"/>
          </a:p>
        </p:txBody>
      </p:sp>
      <p:pic>
        <p:nvPicPr>
          <p:cNvPr id="1026" name="Picture 2" descr="random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6800"/>
            <a:ext cx="8398931"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345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819400"/>
            <a:ext cx="3026856" cy="1574790"/>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Naïve Bayes Algorithm Demo</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59</a:t>
            </a:fld>
            <a:endParaRPr dirty="0"/>
          </a:p>
        </p:txBody>
      </p:sp>
      <p:sp>
        <p:nvSpPr>
          <p:cNvPr id="9" name="Rectangle 8"/>
          <p:cNvSpPr/>
          <p:nvPr/>
        </p:nvSpPr>
        <p:spPr>
          <a:xfrm>
            <a:off x="3657600" y="2819400"/>
            <a:ext cx="8001000" cy="1200329"/>
          </a:xfrm>
          <a:prstGeom prst="rect">
            <a:avLst/>
          </a:prstGeom>
        </p:spPr>
        <p:txBody>
          <a:bodyPr wrap="square">
            <a:spAutoFit/>
          </a:bodyPr>
          <a:lstStyle/>
          <a:p>
            <a:pPr algn="just"/>
            <a:r>
              <a:rPr lang="en-US" sz="2400" dirty="0">
                <a:latin typeface="Corbel" panose="020B0503020204020204" pitchFamily="34" charset="0"/>
                <a:hlinkClick r:id="rId3"/>
              </a:rPr>
              <a:t>https://</a:t>
            </a:r>
            <a:r>
              <a:rPr lang="en-US" sz="2400" dirty="0" smtClean="0">
                <a:latin typeface="Corbel" panose="020B0503020204020204" pitchFamily="34" charset="0"/>
                <a:hlinkClick r:id="rId3"/>
              </a:rPr>
              <a:t>colab.research.google.com/drive/1qerX_b8boEeV2ZwpyRSyVaq-r0lmbKm4?usp=sharing</a:t>
            </a:r>
            <a:endParaRPr lang="en-US" sz="2400" dirty="0" smtClean="0">
              <a:latin typeface="Corbel" panose="020B0503020204020204" pitchFamily="34" charset="0"/>
            </a:endParaRPr>
          </a:p>
          <a:p>
            <a:pPr algn="just"/>
            <a:endParaRPr lang="en-US" sz="2400" dirty="0">
              <a:latin typeface="Corbel" panose="020B0503020204020204" pitchFamily="34" charset="0"/>
            </a:endParaRPr>
          </a:p>
        </p:txBody>
      </p:sp>
    </p:spTree>
    <p:extLst>
      <p:ext uri="{BB962C8B-B14F-4D97-AF65-F5344CB8AC3E}">
        <p14:creationId xmlns:p14="http://schemas.microsoft.com/office/powerpoint/2010/main" val="1466141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613E037-013C-960C-C6CC-2493BAECA45B}"/>
              </a:ext>
            </a:extLst>
          </p:cNvPr>
          <p:cNvPicPr>
            <a:picLocks noChangeAspect="1"/>
          </p:cNvPicPr>
          <p:nvPr/>
        </p:nvPicPr>
        <p:blipFill>
          <a:blip r:embed="rId2"/>
          <a:stretch>
            <a:fillRect/>
          </a:stretch>
        </p:blipFill>
        <p:spPr>
          <a:xfrm>
            <a:off x="3869268" y="1594978"/>
            <a:ext cx="6187777" cy="4535585"/>
          </a:xfrm>
          <a:prstGeom prst="rect">
            <a:avLst/>
          </a:prstGeom>
        </p:spPr>
      </p:pic>
      <p:sp>
        <p:nvSpPr>
          <p:cNvPr id="7" name="TextBox 6">
            <a:extLst>
              <a:ext uri="{FF2B5EF4-FFF2-40B4-BE49-F238E27FC236}">
                <a16:creationId xmlns="" xmlns:a16="http://schemas.microsoft.com/office/drawing/2014/main" id="{4768AFC0-B300-7EA3-0857-0C921C53E177}"/>
              </a:ext>
            </a:extLst>
          </p:cNvPr>
          <p:cNvSpPr txBox="1"/>
          <p:nvPr/>
        </p:nvSpPr>
        <p:spPr>
          <a:xfrm>
            <a:off x="7307713" y="1271812"/>
            <a:ext cx="4570482" cy="646331"/>
          </a:xfrm>
          <a:prstGeom prst="rect">
            <a:avLst/>
          </a:prstGeom>
          <a:noFill/>
        </p:spPr>
        <p:txBody>
          <a:bodyPr wrap="none" rtlCol="0">
            <a:spAutoFit/>
          </a:bodyPr>
          <a:lstStyle/>
          <a:p>
            <a:r>
              <a:rPr lang="en-US" dirty="0"/>
              <a:t>AI enables the machine to think (autonomous </a:t>
            </a:r>
          </a:p>
          <a:p>
            <a:r>
              <a:rPr lang="en-US" dirty="0"/>
              <a:t>decision making)</a:t>
            </a:r>
            <a:endParaRPr lang="en-IN" dirty="0"/>
          </a:p>
        </p:txBody>
      </p:sp>
      <p:sp>
        <p:nvSpPr>
          <p:cNvPr id="8" name="TextBox 7">
            <a:extLst>
              <a:ext uri="{FF2B5EF4-FFF2-40B4-BE49-F238E27FC236}">
                <a16:creationId xmlns="" xmlns:a16="http://schemas.microsoft.com/office/drawing/2014/main" id="{F6F88FC0-3706-E7E4-5E8B-EED35C47566C}"/>
              </a:ext>
            </a:extLst>
          </p:cNvPr>
          <p:cNvSpPr txBox="1"/>
          <p:nvPr/>
        </p:nvSpPr>
        <p:spPr>
          <a:xfrm>
            <a:off x="6384860" y="2709414"/>
            <a:ext cx="4560864" cy="646331"/>
          </a:xfrm>
          <a:prstGeom prst="rect">
            <a:avLst/>
          </a:prstGeom>
          <a:noFill/>
        </p:spPr>
        <p:txBody>
          <a:bodyPr wrap="none" rtlCol="0">
            <a:spAutoFit/>
          </a:bodyPr>
          <a:lstStyle/>
          <a:p>
            <a:r>
              <a:rPr lang="en-US" dirty="0"/>
              <a:t>ML generates predictions from the data using </a:t>
            </a:r>
          </a:p>
          <a:p>
            <a:r>
              <a:rPr lang="en-US" dirty="0"/>
              <a:t>Statistical tools.</a:t>
            </a:r>
            <a:endParaRPr lang="en-IN" dirty="0"/>
          </a:p>
        </p:txBody>
      </p:sp>
      <p:sp>
        <p:nvSpPr>
          <p:cNvPr id="9" name="TextBox 8">
            <a:extLst>
              <a:ext uri="{FF2B5EF4-FFF2-40B4-BE49-F238E27FC236}">
                <a16:creationId xmlns="" xmlns:a16="http://schemas.microsoft.com/office/drawing/2014/main" id="{45F9945A-BEF8-3CE1-E59E-0910114F2F41}"/>
              </a:ext>
            </a:extLst>
          </p:cNvPr>
          <p:cNvSpPr txBox="1"/>
          <p:nvPr/>
        </p:nvSpPr>
        <p:spPr>
          <a:xfrm>
            <a:off x="5843045" y="5807398"/>
            <a:ext cx="5644494" cy="646331"/>
          </a:xfrm>
          <a:prstGeom prst="rect">
            <a:avLst/>
          </a:prstGeom>
          <a:noFill/>
        </p:spPr>
        <p:txBody>
          <a:bodyPr wrap="none" rtlCol="0">
            <a:spAutoFit/>
          </a:bodyPr>
          <a:lstStyle/>
          <a:p>
            <a:r>
              <a:rPr lang="en-US" dirty="0"/>
              <a:t>DL is to mimic human brain. MNN – multi neural network </a:t>
            </a:r>
          </a:p>
          <a:p>
            <a:r>
              <a:rPr lang="en-US" dirty="0"/>
              <a:t>architecture</a:t>
            </a:r>
            <a:endParaRPr lang="en-IN" dirty="0"/>
          </a:p>
        </p:txBody>
      </p:sp>
      <p:sp>
        <p:nvSpPr>
          <p:cNvPr id="12" name="TextBox 11">
            <a:extLst>
              <a:ext uri="{FF2B5EF4-FFF2-40B4-BE49-F238E27FC236}">
                <a16:creationId xmlns="" xmlns:a16="http://schemas.microsoft.com/office/drawing/2014/main" id="{3568D81E-B9FF-C166-CA3F-32F499C77F72}"/>
              </a:ext>
            </a:extLst>
          </p:cNvPr>
          <p:cNvSpPr txBox="1"/>
          <p:nvPr/>
        </p:nvSpPr>
        <p:spPr>
          <a:xfrm>
            <a:off x="8239029" y="4258406"/>
            <a:ext cx="3700052" cy="646331"/>
          </a:xfrm>
          <a:prstGeom prst="rect">
            <a:avLst/>
          </a:prstGeom>
          <a:noFill/>
        </p:spPr>
        <p:txBody>
          <a:bodyPr wrap="none" rtlCol="0">
            <a:spAutoFit/>
          </a:bodyPr>
          <a:lstStyle/>
          <a:p>
            <a:r>
              <a:rPr lang="en-US" dirty="0"/>
              <a:t>DS is to extract valuable information </a:t>
            </a:r>
          </a:p>
          <a:p>
            <a:r>
              <a:rPr lang="en-US" dirty="0"/>
              <a:t>from the data</a:t>
            </a:r>
            <a:endParaRPr lang="en-IN" dirty="0"/>
          </a:p>
        </p:txBody>
      </p:sp>
      <p:sp>
        <p:nvSpPr>
          <p:cNvPr id="10" name="object 2"/>
          <p:cNvSpPr txBox="1"/>
          <p:nvPr/>
        </p:nvSpPr>
        <p:spPr>
          <a:xfrm>
            <a:off x="381000" y="2820803"/>
            <a:ext cx="2722056" cy="1120820"/>
          </a:xfrm>
          <a:prstGeom prst="rect">
            <a:avLst/>
          </a:prstGeom>
        </p:spPr>
        <p:txBody>
          <a:bodyPr vert="horz" wrap="square" lIns="0" tIns="12700" rIns="0" bIns="0" rtlCol="0">
            <a:spAutoFit/>
          </a:bodyPr>
          <a:lstStyle/>
          <a:p>
            <a:pPr marL="12700">
              <a:lnSpc>
                <a:spcPct val="100000"/>
              </a:lnSpc>
              <a:spcBef>
                <a:spcPts val="100"/>
              </a:spcBef>
            </a:pPr>
            <a:r>
              <a:rPr lang="it-IT" sz="3600" b="1" spc="-5" dirty="0">
                <a:solidFill>
                  <a:srgbClr val="FFFFFF"/>
                </a:solidFill>
                <a:latin typeface="Corbel"/>
                <a:cs typeface="Corbel"/>
              </a:rPr>
              <a:t>AI vs ML vs DL vs DS</a:t>
            </a:r>
          </a:p>
        </p:txBody>
      </p:sp>
    </p:spTree>
    <p:extLst>
      <p:ext uri="{BB962C8B-B14F-4D97-AF65-F5344CB8AC3E}">
        <p14:creationId xmlns:p14="http://schemas.microsoft.com/office/powerpoint/2010/main" val="36854535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60</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743200"/>
            <a:ext cx="7315200" cy="1580155"/>
          </a:xfrm>
          <a:prstGeom prst="rect">
            <a:avLst/>
          </a:prstGeom>
        </p:spPr>
        <p:txBody>
          <a:bodyPr>
            <a:noAutofit/>
          </a:bodyPr>
          <a:lstStyle>
            <a:lvl1pPr>
              <a:defRPr>
                <a:latin typeface="+mj-lt"/>
                <a:ea typeface="+mj-ea"/>
                <a:cs typeface="+mj-cs"/>
              </a:defRPr>
            </a:lvl1pPr>
          </a:lstStyle>
          <a:p>
            <a:r>
              <a:rPr lang="en-US" sz="5400" b="1" kern="0" dirty="0">
                <a:solidFill>
                  <a:schemeClr val="bg1"/>
                </a:solidFill>
              </a:rPr>
              <a:t>Parametric vs Nonparametric </a:t>
            </a:r>
            <a:r>
              <a:rPr lang="en-US" sz="5400" b="1" kern="0" dirty="0" smtClean="0">
                <a:solidFill>
                  <a:schemeClr val="bg1"/>
                </a:solidFill>
              </a:rPr>
              <a:t>Methods</a:t>
            </a:r>
            <a:endParaRPr lang="en-US" sz="5400" b="1" kern="0" dirty="0">
              <a:solidFill>
                <a:schemeClr val="bg1"/>
              </a:solidFill>
            </a:endParaRPr>
          </a:p>
        </p:txBody>
      </p:sp>
    </p:spTree>
    <p:extLst>
      <p:ext uri="{BB962C8B-B14F-4D97-AF65-F5344CB8AC3E}">
        <p14:creationId xmlns:p14="http://schemas.microsoft.com/office/powerpoint/2010/main" val="34546760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950" y="2438400"/>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Parametric Method </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61</a:t>
            </a:fld>
            <a:endParaRPr dirty="0"/>
          </a:p>
        </p:txBody>
      </p:sp>
      <p:sp>
        <p:nvSpPr>
          <p:cNvPr id="9" name="Rectangle 8"/>
          <p:cNvSpPr/>
          <p:nvPr/>
        </p:nvSpPr>
        <p:spPr>
          <a:xfrm>
            <a:off x="3541484" y="609600"/>
            <a:ext cx="8001000" cy="5632311"/>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The basic idea behind the parametric method is that there is </a:t>
            </a:r>
            <a:r>
              <a:rPr lang="en-US" sz="2400" dirty="0">
                <a:solidFill>
                  <a:srgbClr val="FF0000"/>
                </a:solidFill>
                <a:latin typeface="Corbel" panose="020B0503020204020204" pitchFamily="34" charset="0"/>
              </a:rPr>
              <a:t>a set of fixed parameters </a:t>
            </a:r>
            <a:r>
              <a:rPr lang="en-US" sz="2400" dirty="0">
                <a:latin typeface="Corbel" panose="020B0503020204020204" pitchFamily="34" charset="0"/>
              </a:rPr>
              <a:t>that uses to determine a probability model that is used in Machine Learning as well.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Parametric </a:t>
            </a:r>
            <a:r>
              <a:rPr lang="en-US" sz="2400" dirty="0">
                <a:latin typeface="Corbel" panose="020B0503020204020204" pitchFamily="34" charset="0"/>
              </a:rPr>
              <a:t>methods are those methods for which we </a:t>
            </a:r>
            <a:r>
              <a:rPr lang="en-US" sz="2400" dirty="0" smtClean="0">
                <a:latin typeface="Corbel" panose="020B0503020204020204" pitchFamily="34" charset="0"/>
              </a:rPr>
              <a:t>priory </a:t>
            </a:r>
            <a:r>
              <a:rPr lang="en-US" sz="2400" dirty="0">
                <a:latin typeface="Corbel" panose="020B0503020204020204" pitchFamily="34" charset="0"/>
              </a:rPr>
              <a:t>knows that the </a:t>
            </a:r>
            <a:r>
              <a:rPr lang="en-US" sz="2400" dirty="0">
                <a:solidFill>
                  <a:srgbClr val="FF0000"/>
                </a:solidFill>
                <a:latin typeface="Corbel" panose="020B0503020204020204" pitchFamily="34" charset="0"/>
              </a:rPr>
              <a:t>population is normal</a:t>
            </a:r>
            <a:r>
              <a:rPr lang="en-US" sz="2400" dirty="0">
                <a:latin typeface="Corbel" panose="020B0503020204020204" pitchFamily="34" charset="0"/>
              </a:rPr>
              <a:t>, or if not then we can easily approximate it using a normal distribution which is possible by invoking the </a:t>
            </a:r>
            <a:r>
              <a:rPr lang="en-US" sz="2400" dirty="0">
                <a:solidFill>
                  <a:srgbClr val="FF0000"/>
                </a:solidFill>
                <a:latin typeface="Corbel" panose="020B0503020204020204" pitchFamily="34" charset="0"/>
              </a:rPr>
              <a:t>Central Limit </a:t>
            </a:r>
            <a:r>
              <a:rPr lang="en-US" sz="2400" dirty="0" smtClean="0">
                <a:solidFill>
                  <a:srgbClr val="FF0000"/>
                </a:solidFill>
                <a:latin typeface="Corbel" panose="020B0503020204020204" pitchFamily="34" charset="0"/>
              </a:rPr>
              <a:t>Theorem CLT</a:t>
            </a:r>
            <a:r>
              <a:rPr lang="en-US" sz="2400" dirty="0" smtClean="0">
                <a:latin typeface="Corbel" panose="020B0503020204020204" pitchFamily="34" charset="0"/>
              </a:rPr>
              <a:t>. </a:t>
            </a:r>
            <a:r>
              <a:rPr lang="en-US" sz="2400" dirty="0">
                <a:latin typeface="Corbel" panose="020B0503020204020204" pitchFamily="34" charset="0"/>
              </a:rPr>
              <a:t>Parameters for using the normal distribution is as follows: </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a:latin typeface="Corbel" panose="020B0503020204020204" pitchFamily="34" charset="0"/>
              </a:rPr>
              <a:t>Mean</a:t>
            </a:r>
          </a:p>
          <a:p>
            <a:pPr marL="342900" indent="-342900" algn="just">
              <a:buFont typeface="Arial" panose="020B0604020202020204" pitchFamily="34" charset="0"/>
              <a:buChar char="•"/>
            </a:pPr>
            <a:r>
              <a:rPr lang="en-US" sz="2400" dirty="0">
                <a:latin typeface="Corbel" panose="020B0503020204020204" pitchFamily="34" charset="0"/>
              </a:rPr>
              <a:t>Standard </a:t>
            </a:r>
            <a:r>
              <a:rPr lang="en-US" sz="2400" dirty="0" smtClean="0">
                <a:latin typeface="Corbel" panose="020B0503020204020204" pitchFamily="34" charset="0"/>
              </a:rPr>
              <a:t>Deviation</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smtClean="0">
                <a:solidFill>
                  <a:srgbClr val="FF0000"/>
                </a:solidFill>
                <a:latin typeface="Corbel" panose="020B0503020204020204" pitchFamily="34" charset="0"/>
              </a:rPr>
              <a:t>Confidence interval </a:t>
            </a:r>
            <a:r>
              <a:rPr lang="en-US" sz="2400" dirty="0" smtClean="0">
                <a:latin typeface="Corbel" panose="020B0503020204020204" pitchFamily="34" charset="0"/>
              </a:rPr>
              <a:t>– is used with mean, SD, population methods to determine the classification.</a:t>
            </a:r>
          </a:p>
          <a:p>
            <a:pPr marL="342900" indent="-342900" algn="just">
              <a:buFont typeface="Arial" panose="020B0604020202020204" pitchFamily="34" charset="0"/>
              <a:buChar char="•"/>
            </a:pPr>
            <a:r>
              <a:rPr lang="fr-FR" sz="2400" dirty="0" err="1">
                <a:solidFill>
                  <a:srgbClr val="FF0000"/>
                </a:solidFill>
              </a:rPr>
              <a:t>Examples</a:t>
            </a:r>
            <a:r>
              <a:rPr lang="fr-FR" sz="2400" dirty="0">
                <a:solidFill>
                  <a:srgbClr val="FF0000"/>
                </a:solidFill>
              </a:rPr>
              <a:t>: </a:t>
            </a:r>
            <a:r>
              <a:rPr lang="fr-FR" sz="2400" dirty="0" err="1">
                <a:solidFill>
                  <a:srgbClr val="FF0000"/>
                </a:solidFill>
              </a:rPr>
              <a:t>Logistic</a:t>
            </a:r>
            <a:r>
              <a:rPr lang="fr-FR" sz="2400" dirty="0">
                <a:solidFill>
                  <a:srgbClr val="FF0000"/>
                </a:solidFill>
              </a:rPr>
              <a:t> </a:t>
            </a:r>
            <a:r>
              <a:rPr lang="fr-FR" sz="2400" dirty="0" err="1">
                <a:solidFill>
                  <a:srgbClr val="FF0000"/>
                </a:solidFill>
              </a:rPr>
              <a:t>Regression</a:t>
            </a:r>
            <a:r>
              <a:rPr lang="fr-FR" sz="2400" dirty="0">
                <a:solidFill>
                  <a:srgbClr val="FF0000"/>
                </a:solidFill>
              </a:rPr>
              <a:t>, Naïve Bayes Model, etc.</a:t>
            </a:r>
            <a:endParaRPr lang="en-US" sz="2400" dirty="0">
              <a:solidFill>
                <a:srgbClr val="FF0000"/>
              </a:solidFill>
              <a:latin typeface="Corbel" panose="020B0503020204020204" pitchFamily="34" charset="0"/>
            </a:endParaRPr>
          </a:p>
        </p:txBody>
      </p:sp>
    </p:spTree>
    <p:extLst>
      <p:ext uri="{BB962C8B-B14F-4D97-AF65-F5344CB8AC3E}">
        <p14:creationId xmlns:p14="http://schemas.microsoft.com/office/powerpoint/2010/main" val="22989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667000"/>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Nonparametric Method </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62</a:t>
            </a:fld>
            <a:endParaRPr dirty="0"/>
          </a:p>
        </p:txBody>
      </p:sp>
      <p:sp>
        <p:nvSpPr>
          <p:cNvPr id="9" name="Rectangle 8"/>
          <p:cNvSpPr/>
          <p:nvPr/>
        </p:nvSpPr>
        <p:spPr>
          <a:xfrm>
            <a:off x="3528771" y="371499"/>
            <a:ext cx="8001000" cy="674030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The basic idea behind the parametric method is </a:t>
            </a:r>
            <a:r>
              <a:rPr lang="en-US" sz="2400" dirty="0">
                <a:solidFill>
                  <a:srgbClr val="FF0000"/>
                </a:solidFill>
                <a:latin typeface="Corbel" panose="020B0503020204020204" pitchFamily="34" charset="0"/>
              </a:rPr>
              <a:t>no need to make any assumption of parameters </a:t>
            </a:r>
            <a:r>
              <a:rPr lang="en-US" sz="2400" dirty="0">
                <a:latin typeface="Corbel" panose="020B0503020204020204" pitchFamily="34" charset="0"/>
              </a:rPr>
              <a:t>for the given population or the population we are studying.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In </a:t>
            </a:r>
            <a:r>
              <a:rPr lang="en-US" sz="2400" dirty="0">
                <a:latin typeface="Corbel" panose="020B0503020204020204" pitchFamily="34" charset="0"/>
              </a:rPr>
              <a:t>fact, the methods don’t depend on the population. Here there is </a:t>
            </a:r>
            <a:r>
              <a:rPr lang="en-US" sz="2400" dirty="0">
                <a:solidFill>
                  <a:srgbClr val="FF0000"/>
                </a:solidFill>
                <a:latin typeface="Corbel" panose="020B0503020204020204" pitchFamily="34" charset="0"/>
              </a:rPr>
              <a:t>no fixed set of parameters </a:t>
            </a:r>
            <a:r>
              <a:rPr lang="en-US" sz="2400" dirty="0">
                <a:latin typeface="Corbel" panose="020B0503020204020204" pitchFamily="34" charset="0"/>
              </a:rPr>
              <a:t>are available, and also there is no distribution (normal distribution, etc.) of any kind is available for use.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This </a:t>
            </a:r>
            <a:r>
              <a:rPr lang="en-US" sz="2400" dirty="0">
                <a:latin typeface="Corbel" panose="020B0503020204020204" pitchFamily="34" charset="0"/>
              </a:rPr>
              <a:t>is also the reason that nonparametric methods are also referred to as </a:t>
            </a:r>
            <a:r>
              <a:rPr lang="en-US" sz="2400" dirty="0">
                <a:solidFill>
                  <a:srgbClr val="FF0000"/>
                </a:solidFill>
                <a:latin typeface="Corbel" panose="020B0503020204020204" pitchFamily="34" charset="0"/>
              </a:rPr>
              <a:t>distribution-free methods</a:t>
            </a:r>
            <a:r>
              <a:rPr lang="en-US" sz="2400" dirty="0" smtClean="0">
                <a:latin typeface="Corbel" panose="020B0503020204020204" pitchFamily="34" charset="0"/>
              </a:rPr>
              <a:t>.</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Low complexity so easy to apply.</a:t>
            </a:r>
          </a:p>
          <a:p>
            <a:pPr marL="342900" indent="-342900" algn="just">
              <a:buFont typeface="Arial" panose="020B0604020202020204" pitchFamily="34" charset="0"/>
              <a:buChar char="•"/>
            </a:pPr>
            <a:r>
              <a:rPr lang="en-US" sz="2400" b="1" dirty="0" smtClean="0">
                <a:latin typeface="Corbel" panose="020B0503020204020204" pitchFamily="34" charset="0"/>
              </a:rPr>
              <a:t>Methods:</a:t>
            </a:r>
            <a:endParaRPr lang="en-US" sz="2400" b="1" dirty="0">
              <a:latin typeface="Corbel" panose="020B0503020204020204" pitchFamily="34" charset="0"/>
            </a:endParaRPr>
          </a:p>
          <a:p>
            <a:pPr marL="342900" indent="-342900" algn="just">
              <a:buFont typeface="Arial" panose="020B0604020202020204" pitchFamily="34" charset="0"/>
              <a:buChar char="•"/>
            </a:pPr>
            <a:r>
              <a:rPr lang="en-IN" sz="2400" dirty="0"/>
              <a:t>Spearman correlation </a:t>
            </a:r>
            <a:r>
              <a:rPr lang="en-IN" sz="2400" dirty="0" smtClean="0"/>
              <a:t>test</a:t>
            </a:r>
          </a:p>
          <a:p>
            <a:pPr marL="342900" indent="-342900" algn="just">
              <a:buFont typeface="Arial" panose="020B0604020202020204" pitchFamily="34" charset="0"/>
              <a:buChar char="•"/>
            </a:pPr>
            <a:r>
              <a:rPr lang="en-US" sz="2400" dirty="0" smtClean="0"/>
              <a:t>Sign </a:t>
            </a:r>
            <a:r>
              <a:rPr lang="en-US" sz="2400" dirty="0"/>
              <a:t>test for population </a:t>
            </a:r>
            <a:r>
              <a:rPr lang="en-US" sz="2400" dirty="0" smtClean="0"/>
              <a:t>means</a:t>
            </a:r>
          </a:p>
          <a:p>
            <a:pPr marL="342900" indent="-342900" algn="just">
              <a:buFont typeface="Arial" panose="020B0604020202020204" pitchFamily="34" charset="0"/>
              <a:buChar char="•"/>
            </a:pPr>
            <a:r>
              <a:rPr lang="en-US" sz="2400" dirty="0" smtClean="0"/>
              <a:t>U-test </a:t>
            </a:r>
            <a:r>
              <a:rPr lang="en-US" sz="2400" dirty="0"/>
              <a:t>for two independent </a:t>
            </a:r>
            <a:r>
              <a:rPr lang="en-US" sz="2400" dirty="0" smtClean="0"/>
              <a:t>means</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IN" sz="2400" dirty="0">
                <a:solidFill>
                  <a:srgbClr val="FF0000"/>
                </a:solidFill>
              </a:rPr>
              <a:t>Examples: KNN, Decision Tree Model, etc.</a:t>
            </a:r>
            <a:endParaRPr lang="en-US" sz="2400" dirty="0">
              <a:solidFill>
                <a:srgbClr val="FF0000"/>
              </a:solidFill>
            </a:endParaRPr>
          </a:p>
          <a:p>
            <a:pPr marL="342900" indent="-342900" algn="just">
              <a:buFont typeface="Arial" panose="020B0604020202020204" pitchFamily="34" charset="0"/>
              <a:buChar char="•"/>
            </a:pPr>
            <a:endParaRPr lang="en-US" sz="2400" dirty="0">
              <a:latin typeface="Corbel" panose="020B0503020204020204" pitchFamily="34" charset="0"/>
            </a:endParaRPr>
          </a:p>
        </p:txBody>
      </p:sp>
    </p:spTree>
    <p:extLst>
      <p:ext uri="{BB962C8B-B14F-4D97-AF65-F5344CB8AC3E}">
        <p14:creationId xmlns:p14="http://schemas.microsoft.com/office/powerpoint/2010/main" val="1700860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63</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743200"/>
            <a:ext cx="7315200" cy="1580155"/>
          </a:xfrm>
          <a:prstGeom prst="rect">
            <a:avLst/>
          </a:prstGeom>
        </p:spPr>
        <p:txBody>
          <a:bodyPr>
            <a:noAutofit/>
          </a:bodyPr>
          <a:lstStyle>
            <a:lvl1pPr>
              <a:defRPr>
                <a:latin typeface="+mj-lt"/>
                <a:ea typeface="+mj-ea"/>
                <a:cs typeface="+mj-cs"/>
              </a:defRPr>
            </a:lvl1pPr>
          </a:lstStyle>
          <a:p>
            <a:r>
              <a:rPr lang="en-US" sz="5400" b="1" kern="0" dirty="0">
                <a:solidFill>
                  <a:schemeClr val="bg1"/>
                </a:solidFill>
              </a:rPr>
              <a:t>Elements of Computational Learning</a:t>
            </a:r>
          </a:p>
        </p:txBody>
      </p:sp>
    </p:spTree>
    <p:extLst>
      <p:ext uri="{BB962C8B-B14F-4D97-AF65-F5344CB8AC3E}">
        <p14:creationId xmlns:p14="http://schemas.microsoft.com/office/powerpoint/2010/main" val="786180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667000"/>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Computational Learning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64</a:t>
            </a:fld>
            <a:endParaRPr dirty="0"/>
          </a:p>
        </p:txBody>
      </p:sp>
      <p:sp>
        <p:nvSpPr>
          <p:cNvPr id="9" name="Rectangle 8"/>
          <p:cNvSpPr/>
          <p:nvPr/>
        </p:nvSpPr>
        <p:spPr>
          <a:xfrm>
            <a:off x="3657600" y="578800"/>
            <a:ext cx="8001000" cy="6001643"/>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Corbel" panose="020B0503020204020204" pitchFamily="34" charset="0"/>
              </a:rPr>
              <a:t>Difficulty in ML algorithms.</a:t>
            </a:r>
          </a:p>
          <a:p>
            <a:pPr marL="342900" indent="-342900" algn="just">
              <a:buFont typeface="Arial" panose="020B0604020202020204" pitchFamily="34" charset="0"/>
              <a:buChar char="•"/>
            </a:pPr>
            <a:r>
              <a:rPr lang="en-US" sz="2400" dirty="0" smtClean="0">
                <a:latin typeface="Corbel" panose="020B0503020204020204" pitchFamily="34" charset="0"/>
              </a:rPr>
              <a:t>Capabilities of ML algorithms.</a:t>
            </a:r>
          </a:p>
          <a:p>
            <a:pPr marL="342900" indent="-342900" algn="just">
              <a:buFont typeface="Arial" panose="020B0604020202020204" pitchFamily="34" charset="0"/>
              <a:buChar char="•"/>
            </a:pPr>
            <a:r>
              <a:rPr lang="en-US" sz="2400" dirty="0" smtClean="0">
                <a:latin typeface="Corbel" panose="020B0503020204020204" pitchFamily="34" charset="0"/>
              </a:rPr>
              <a:t>Under what conditions a successful learning is possible/not possible?</a:t>
            </a:r>
          </a:p>
          <a:p>
            <a:pPr marL="342900" indent="-342900" algn="just">
              <a:buFont typeface="Arial" panose="020B0604020202020204" pitchFamily="34" charset="0"/>
              <a:buChar char="•"/>
            </a:pP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We focus here on the problem of inductively learning an unknown target function, given only training examples of the target T and a space of candidate hypothesis.</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How many training examples are sufficient to learn the target T. (Sample complexity)</a:t>
            </a:r>
          </a:p>
          <a:p>
            <a:pPr marL="342900" indent="-342900" algn="just">
              <a:buFont typeface="Arial" panose="020B0604020202020204" pitchFamily="34" charset="0"/>
              <a:buChar char="•"/>
            </a:pPr>
            <a:r>
              <a:rPr lang="en-US" sz="2400" dirty="0" smtClean="0">
                <a:latin typeface="Corbel" panose="020B0503020204020204" pitchFamily="34" charset="0"/>
              </a:rPr>
              <a:t>How much computational effort is needed for a learner (Computational complexity)</a:t>
            </a:r>
          </a:p>
          <a:p>
            <a:pPr marL="342900" indent="-342900" algn="just">
              <a:buFont typeface="Arial" panose="020B0604020202020204" pitchFamily="34" charset="0"/>
              <a:buChar char="•"/>
            </a:pPr>
            <a:r>
              <a:rPr lang="en-US" sz="2400" dirty="0" smtClean="0">
                <a:latin typeface="Corbel" panose="020B0503020204020204" pitchFamily="34" charset="0"/>
              </a:rPr>
              <a:t>How many mistakes it makes before it finds the correct hypothesis. (Mistake bound)</a:t>
            </a:r>
          </a:p>
          <a:p>
            <a:pPr marL="342900" indent="-342900" algn="just">
              <a:buFont typeface="Arial" panose="020B0604020202020204" pitchFamily="34" charset="0"/>
              <a:buChar char="•"/>
            </a:pPr>
            <a:endParaRPr lang="en-US" sz="2400" dirty="0">
              <a:latin typeface="Corbel" panose="020B0503020204020204" pitchFamily="34" charset="0"/>
            </a:endParaRPr>
          </a:p>
        </p:txBody>
      </p:sp>
    </p:spTree>
    <p:extLst>
      <p:ext uri="{BB962C8B-B14F-4D97-AF65-F5344CB8AC3E}">
        <p14:creationId xmlns:p14="http://schemas.microsoft.com/office/powerpoint/2010/main" val="41727681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667000"/>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Computational Learning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65</a:t>
            </a:fld>
            <a:endParaRPr dirty="0"/>
          </a:p>
        </p:txBody>
      </p:sp>
      <p:sp>
        <p:nvSpPr>
          <p:cNvPr id="9" name="Rectangle 8"/>
          <p:cNvSpPr/>
          <p:nvPr/>
        </p:nvSpPr>
        <p:spPr>
          <a:xfrm>
            <a:off x="3733800" y="990600"/>
            <a:ext cx="8001000" cy="489364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Historically, support vector machines have largely been motivated and </a:t>
            </a:r>
            <a:r>
              <a:rPr lang="en-US" sz="2400" dirty="0" err="1" smtClean="0">
                <a:latin typeface="Corbel" panose="020B0503020204020204" pitchFamily="34" charset="0"/>
              </a:rPr>
              <a:t>analysed</a:t>
            </a:r>
            <a:r>
              <a:rPr lang="en-US" sz="2400" dirty="0" smtClean="0">
                <a:latin typeface="Corbel" panose="020B0503020204020204" pitchFamily="34" charset="0"/>
              </a:rPr>
              <a:t> using </a:t>
            </a:r>
            <a:r>
              <a:rPr lang="en-US" sz="2400" dirty="0">
                <a:latin typeface="Corbel" panose="020B0503020204020204" pitchFamily="34" charset="0"/>
              </a:rPr>
              <a:t>a theoretical framework known as computational learning theory, also </a:t>
            </a:r>
            <a:r>
              <a:rPr lang="en-US" sz="2400" dirty="0" smtClean="0">
                <a:latin typeface="Corbel" panose="020B0503020204020204" pitchFamily="34" charset="0"/>
              </a:rPr>
              <a:t>sometimes called </a:t>
            </a:r>
            <a:r>
              <a:rPr lang="en-US" sz="2400" b="1" dirty="0">
                <a:latin typeface="Corbel" panose="020B0503020204020204" pitchFamily="34" charset="0"/>
              </a:rPr>
              <a:t>statistical learning </a:t>
            </a:r>
            <a:r>
              <a:rPr lang="en-US" sz="2400" b="1" dirty="0" smtClean="0">
                <a:latin typeface="Corbel" panose="020B0503020204020204" pitchFamily="34" charset="0"/>
              </a:rPr>
              <a:t>theory.</a:t>
            </a:r>
          </a:p>
          <a:p>
            <a:pPr marL="342900" indent="-342900" algn="just">
              <a:buFont typeface="Arial" panose="020B0604020202020204" pitchFamily="34" charset="0"/>
              <a:buChar char="•"/>
            </a:pPr>
            <a:endParaRPr lang="en-US" sz="2400" b="1" dirty="0" smtClean="0">
              <a:latin typeface="Corbel" panose="020B0503020204020204" pitchFamily="34" charset="0"/>
            </a:endParaRPr>
          </a:p>
          <a:p>
            <a:pPr marL="342900" indent="-342900" algn="just">
              <a:buFont typeface="Arial" panose="020B0604020202020204" pitchFamily="34" charset="0"/>
              <a:buChar char="•"/>
            </a:pPr>
            <a:r>
              <a:rPr lang="en-US" sz="2400" dirty="0">
                <a:latin typeface="Corbel" panose="020B0503020204020204" pitchFamily="34" charset="0"/>
              </a:rPr>
              <a:t>This has its origins with Valiant (1984</a:t>
            </a:r>
            <a:r>
              <a:rPr lang="en-US" sz="2400" dirty="0" smtClean="0">
                <a:latin typeface="Corbel" panose="020B0503020204020204" pitchFamily="34" charset="0"/>
              </a:rPr>
              <a:t>) who </a:t>
            </a:r>
            <a:r>
              <a:rPr lang="en-US" sz="2400" dirty="0">
                <a:latin typeface="Corbel" panose="020B0503020204020204" pitchFamily="34" charset="0"/>
              </a:rPr>
              <a:t>formulated the </a:t>
            </a:r>
            <a:r>
              <a:rPr lang="en-US" sz="2400" dirty="0">
                <a:solidFill>
                  <a:srgbClr val="FF0000"/>
                </a:solidFill>
                <a:latin typeface="Corbel" panose="020B0503020204020204" pitchFamily="34" charset="0"/>
              </a:rPr>
              <a:t>probably approximately correct</a:t>
            </a:r>
            <a:r>
              <a:rPr lang="en-US" sz="2400" dirty="0">
                <a:latin typeface="Corbel" panose="020B0503020204020204" pitchFamily="34" charset="0"/>
              </a:rPr>
              <a:t>, or </a:t>
            </a:r>
            <a:r>
              <a:rPr lang="en-US" sz="2400" dirty="0">
                <a:solidFill>
                  <a:srgbClr val="FF0000"/>
                </a:solidFill>
                <a:latin typeface="Corbel" panose="020B0503020204020204" pitchFamily="34" charset="0"/>
              </a:rPr>
              <a:t>PAC</a:t>
            </a:r>
            <a:r>
              <a:rPr lang="en-US" sz="2400" dirty="0">
                <a:latin typeface="Corbel" panose="020B0503020204020204" pitchFamily="34" charset="0"/>
              </a:rPr>
              <a:t>, learning framework</a:t>
            </a:r>
            <a:r>
              <a:rPr lang="en-US" sz="2400" dirty="0" smtClean="0">
                <a:latin typeface="Corbel" panose="020B0503020204020204" pitchFamily="34" charset="0"/>
              </a:rPr>
              <a:t>.</a:t>
            </a:r>
          </a:p>
          <a:p>
            <a:pPr marL="342900" indent="-342900" algn="just">
              <a:buFont typeface="Arial" panose="020B0604020202020204" pitchFamily="34" charset="0"/>
              <a:buChar char="•"/>
            </a:pPr>
            <a:r>
              <a:rPr lang="en-US" sz="2400" b="1" dirty="0">
                <a:latin typeface="Corbel" panose="020B0503020204020204" pitchFamily="34" charset="0"/>
              </a:rPr>
              <a:t>The goal of the PAC framework is to understand how large a data set needs to be </a:t>
            </a:r>
            <a:r>
              <a:rPr lang="en-US" sz="2400" b="1" dirty="0" smtClean="0">
                <a:latin typeface="Corbel" panose="020B0503020204020204" pitchFamily="34" charset="0"/>
              </a:rPr>
              <a:t>in order </a:t>
            </a:r>
            <a:r>
              <a:rPr lang="en-US" sz="2400" b="1" dirty="0">
                <a:latin typeface="Corbel" panose="020B0503020204020204" pitchFamily="34" charset="0"/>
              </a:rPr>
              <a:t>to give good generalization. </a:t>
            </a:r>
            <a:endParaRPr lang="en-US" sz="2400" b="1"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It </a:t>
            </a:r>
            <a:r>
              <a:rPr lang="en-US" sz="2400" dirty="0">
                <a:latin typeface="Corbel" panose="020B0503020204020204" pitchFamily="34" charset="0"/>
              </a:rPr>
              <a:t>also gives bounds for the </a:t>
            </a:r>
            <a:r>
              <a:rPr lang="en-US" sz="2400" b="1" dirty="0">
                <a:latin typeface="Corbel" panose="020B0503020204020204" pitchFamily="34" charset="0"/>
              </a:rPr>
              <a:t>computational cost </a:t>
            </a:r>
            <a:r>
              <a:rPr lang="en-US" sz="2400" dirty="0" smtClean="0">
                <a:latin typeface="Corbel" panose="020B0503020204020204" pitchFamily="34" charset="0"/>
              </a:rPr>
              <a:t>of learning</a:t>
            </a:r>
            <a:r>
              <a:rPr lang="en-US" sz="2400" dirty="0">
                <a:latin typeface="Corbel" panose="020B0503020204020204" pitchFamily="34" charset="0"/>
              </a:rPr>
              <a:t>, although we do not consider these here.</a:t>
            </a:r>
          </a:p>
        </p:txBody>
      </p:sp>
    </p:spTree>
    <p:extLst>
      <p:ext uri="{BB962C8B-B14F-4D97-AF65-F5344CB8AC3E}">
        <p14:creationId xmlns:p14="http://schemas.microsoft.com/office/powerpoint/2010/main" val="2642453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66</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743200"/>
            <a:ext cx="7315200" cy="1580155"/>
          </a:xfrm>
          <a:prstGeom prst="rect">
            <a:avLst/>
          </a:prstGeom>
        </p:spPr>
        <p:txBody>
          <a:bodyPr>
            <a:noAutofit/>
          </a:bodyPr>
          <a:lstStyle>
            <a:lvl1pPr>
              <a:defRPr>
                <a:latin typeface="+mj-lt"/>
                <a:ea typeface="+mj-ea"/>
                <a:cs typeface="+mj-cs"/>
              </a:defRPr>
            </a:lvl1pPr>
          </a:lstStyle>
          <a:p>
            <a:r>
              <a:rPr lang="en-US" sz="5400" b="1" kern="0" dirty="0">
                <a:solidFill>
                  <a:schemeClr val="bg1"/>
                </a:solidFill>
              </a:rPr>
              <a:t>Theory </a:t>
            </a:r>
            <a:r>
              <a:rPr lang="en-US" sz="5400" b="1" kern="0" dirty="0" smtClean="0">
                <a:solidFill>
                  <a:schemeClr val="bg1"/>
                </a:solidFill>
              </a:rPr>
              <a:t>of Ensemble </a:t>
            </a:r>
            <a:r>
              <a:rPr lang="en-US" sz="5400" b="1" kern="0" dirty="0">
                <a:solidFill>
                  <a:schemeClr val="bg1"/>
                </a:solidFill>
              </a:rPr>
              <a:t>Learning</a:t>
            </a:r>
          </a:p>
        </p:txBody>
      </p:sp>
    </p:spTree>
    <p:extLst>
      <p:ext uri="{BB962C8B-B14F-4D97-AF65-F5344CB8AC3E}">
        <p14:creationId xmlns:p14="http://schemas.microsoft.com/office/powerpoint/2010/main" val="33773197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2667000"/>
            <a:ext cx="3026856" cy="1074653"/>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Ensemble Learning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67</a:t>
            </a:fld>
            <a:endParaRPr dirty="0"/>
          </a:p>
        </p:txBody>
      </p:sp>
      <p:sp>
        <p:nvSpPr>
          <p:cNvPr id="9" name="Rectangle 8"/>
          <p:cNvSpPr/>
          <p:nvPr/>
        </p:nvSpPr>
        <p:spPr>
          <a:xfrm>
            <a:off x="3657600" y="693889"/>
            <a:ext cx="8001000" cy="4154984"/>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Corbel" panose="020B0503020204020204" pitchFamily="34" charset="0"/>
              </a:rPr>
              <a:t>Ensemble </a:t>
            </a:r>
            <a:r>
              <a:rPr lang="en-US" sz="2400" dirty="0">
                <a:latin typeface="Corbel" panose="020B0503020204020204" pitchFamily="34" charset="0"/>
              </a:rPr>
              <a:t>modeling is a powerful way to improve the performance of your </a:t>
            </a:r>
            <a:r>
              <a:rPr lang="en-US" sz="2400" dirty="0" smtClean="0">
                <a:latin typeface="Corbel" panose="020B0503020204020204" pitchFamily="34" charset="0"/>
              </a:rPr>
              <a:t>model.</a:t>
            </a:r>
          </a:p>
          <a:p>
            <a:pPr marL="342900" indent="-342900" algn="just">
              <a:buFont typeface="Arial" panose="020B0604020202020204" pitchFamily="34" charset="0"/>
              <a:buChar char="•"/>
            </a:pP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b="1" dirty="0"/>
              <a:t>Ensemble learning</a:t>
            </a:r>
            <a:r>
              <a:rPr lang="en-US" sz="2400" dirty="0"/>
              <a:t> is a general meta approach to machine learning that </a:t>
            </a:r>
            <a:r>
              <a:rPr lang="en-US" sz="2400" dirty="0">
                <a:solidFill>
                  <a:srgbClr val="FF0000"/>
                </a:solidFill>
              </a:rPr>
              <a:t>seeks better predictive performance </a:t>
            </a:r>
            <a:r>
              <a:rPr lang="en-US" sz="2400" dirty="0"/>
              <a:t>by combining the predictions from multiple models</a:t>
            </a:r>
            <a:r>
              <a:rPr lang="en-US" sz="2400" dirty="0" smtClean="0"/>
              <a:t>.</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latin typeface="Corbel" panose="020B0503020204020204" pitchFamily="34" charset="0"/>
              </a:rPr>
              <a:t>The three main classes of ensemble learning methods are </a:t>
            </a:r>
            <a:r>
              <a:rPr lang="en-US" sz="2400" dirty="0">
                <a:solidFill>
                  <a:srgbClr val="FF0000"/>
                </a:solidFill>
                <a:latin typeface="Corbel" panose="020B0503020204020204" pitchFamily="34" charset="0"/>
              </a:rPr>
              <a:t>bagging, stacking, and boosting</a:t>
            </a:r>
            <a:r>
              <a:rPr lang="en-US" sz="2400" dirty="0">
                <a:latin typeface="Corbel" panose="020B0503020204020204" pitchFamily="34" charset="0"/>
              </a:rPr>
              <a:t>, and it is important to both have a detailed understanding of each method and to consider them on your predictive modeling project.</a:t>
            </a:r>
          </a:p>
        </p:txBody>
      </p:sp>
    </p:spTree>
    <p:extLst>
      <p:ext uri="{BB962C8B-B14F-4D97-AF65-F5344CB8AC3E}">
        <p14:creationId xmlns:p14="http://schemas.microsoft.com/office/powerpoint/2010/main" val="7389762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Bagging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68</a:t>
            </a:fld>
            <a:endParaRPr dirty="0"/>
          </a:p>
        </p:txBody>
      </p:sp>
      <p:sp>
        <p:nvSpPr>
          <p:cNvPr id="9" name="Rectangle 8"/>
          <p:cNvSpPr/>
          <p:nvPr/>
        </p:nvSpPr>
        <p:spPr>
          <a:xfrm>
            <a:off x="3657600" y="685800"/>
            <a:ext cx="8001000"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Bagging involves fitting many decision trees on different samples of the same dataset and averaging the predictions.</a:t>
            </a:r>
          </a:p>
        </p:txBody>
      </p:sp>
      <p:pic>
        <p:nvPicPr>
          <p:cNvPr id="3" name="Picture 2"/>
          <p:cNvPicPr>
            <a:picLocks noChangeAspect="1"/>
          </p:cNvPicPr>
          <p:nvPr/>
        </p:nvPicPr>
        <p:blipFill>
          <a:blip r:embed="rId3"/>
          <a:stretch>
            <a:fillRect/>
          </a:stretch>
        </p:blipFill>
        <p:spPr>
          <a:xfrm>
            <a:off x="5715000" y="1581150"/>
            <a:ext cx="4324350" cy="5276850"/>
          </a:xfrm>
          <a:prstGeom prst="rect">
            <a:avLst/>
          </a:prstGeom>
        </p:spPr>
      </p:pic>
    </p:spTree>
    <p:extLst>
      <p:ext uri="{BB962C8B-B14F-4D97-AF65-F5344CB8AC3E}">
        <p14:creationId xmlns:p14="http://schemas.microsoft.com/office/powerpoint/2010/main" val="42702608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Bagging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69</a:t>
            </a:fld>
            <a:endParaRPr dirty="0"/>
          </a:p>
        </p:txBody>
      </p:sp>
      <p:sp>
        <p:nvSpPr>
          <p:cNvPr id="9" name="Rectangle 8"/>
          <p:cNvSpPr/>
          <p:nvPr/>
        </p:nvSpPr>
        <p:spPr>
          <a:xfrm>
            <a:off x="3657600" y="685800"/>
            <a:ext cx="8001000" cy="120032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It creates a different training subset from sample training data with replacement &amp; the final output is based on majority voting. For example,  Random Forest.</a:t>
            </a:r>
          </a:p>
        </p:txBody>
      </p:sp>
      <p:pic>
        <p:nvPicPr>
          <p:cNvPr id="5" name="Picture 4"/>
          <p:cNvPicPr>
            <a:picLocks noChangeAspect="1"/>
          </p:cNvPicPr>
          <p:nvPr/>
        </p:nvPicPr>
        <p:blipFill>
          <a:blip r:embed="rId3"/>
          <a:stretch>
            <a:fillRect/>
          </a:stretch>
        </p:blipFill>
        <p:spPr>
          <a:xfrm>
            <a:off x="5410200" y="1971932"/>
            <a:ext cx="3962400" cy="4465909"/>
          </a:xfrm>
          <a:prstGeom prst="rect">
            <a:avLst/>
          </a:prstGeom>
        </p:spPr>
      </p:pic>
    </p:spTree>
    <p:extLst>
      <p:ext uri="{BB962C8B-B14F-4D97-AF65-F5344CB8AC3E}">
        <p14:creationId xmlns:p14="http://schemas.microsoft.com/office/powerpoint/2010/main" val="4045828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3A9208FF-91B8-74C8-369A-7AEE6700928A}"/>
              </a:ext>
            </a:extLst>
          </p:cNvPr>
          <p:cNvSpPr>
            <a:spLocks noGrp="1"/>
          </p:cNvSpPr>
          <p:nvPr>
            <p:ph idx="1"/>
          </p:nvPr>
        </p:nvSpPr>
        <p:spPr>
          <a:xfrm>
            <a:off x="3733800" y="828555"/>
            <a:ext cx="7726384" cy="5120640"/>
          </a:xfrm>
        </p:spPr>
        <p:txBody>
          <a:bodyPr>
            <a:normAutofit lnSpcReduction="10000"/>
          </a:bodyPr>
          <a:lstStyle/>
          <a:p>
            <a:pPr marL="342900" indent="-342900" algn="just">
              <a:lnSpc>
                <a:spcPct val="110000"/>
              </a:lnSpc>
              <a:buFont typeface="Arial" panose="020B0604020202020204" pitchFamily="34" charset="0"/>
              <a:buChar char="•"/>
            </a:pPr>
            <a:r>
              <a:rPr lang="en-US" dirty="0">
                <a:solidFill>
                  <a:schemeClr val="tx1"/>
                </a:solidFill>
              </a:rPr>
              <a:t>AI stands for </a:t>
            </a:r>
            <a:r>
              <a:rPr lang="en-US" b="1" dirty="0">
                <a:solidFill>
                  <a:schemeClr val="tx1"/>
                </a:solidFill>
              </a:rPr>
              <a:t>Artificial Intelligence</a:t>
            </a:r>
            <a:r>
              <a:rPr lang="en-US" dirty="0">
                <a:solidFill>
                  <a:schemeClr val="tx1"/>
                </a:solidFill>
              </a:rPr>
              <a:t>, and is basically the study/process which enables machines to mimic human </a:t>
            </a:r>
            <a:r>
              <a:rPr lang="en-US" dirty="0" err="1">
                <a:solidFill>
                  <a:schemeClr val="tx1"/>
                </a:solidFill>
              </a:rPr>
              <a:t>behaviour</a:t>
            </a:r>
            <a:r>
              <a:rPr lang="en-US" dirty="0">
                <a:solidFill>
                  <a:schemeClr val="tx1"/>
                </a:solidFill>
              </a:rPr>
              <a:t> through particular algorithm.	</a:t>
            </a:r>
          </a:p>
          <a:p>
            <a:pPr marL="342900" indent="-342900" algn="just">
              <a:lnSpc>
                <a:spcPct val="110000"/>
              </a:lnSpc>
              <a:buFont typeface="Arial" panose="020B0604020202020204" pitchFamily="34" charset="0"/>
              <a:buChar char="•"/>
            </a:pPr>
            <a:r>
              <a:rPr lang="en-US" dirty="0">
                <a:solidFill>
                  <a:schemeClr val="tx1"/>
                </a:solidFill>
              </a:rPr>
              <a:t>ML stands for </a:t>
            </a:r>
            <a:r>
              <a:rPr lang="en-US" b="1" dirty="0">
                <a:solidFill>
                  <a:schemeClr val="tx1"/>
                </a:solidFill>
              </a:rPr>
              <a:t>Machine Learning</a:t>
            </a:r>
            <a:r>
              <a:rPr lang="en-US" dirty="0">
                <a:solidFill>
                  <a:schemeClr val="tx1"/>
                </a:solidFill>
              </a:rPr>
              <a:t>, and is the study that uses statistical methods enabling machines to improve with experience.	</a:t>
            </a:r>
          </a:p>
          <a:p>
            <a:pPr marL="342900" indent="-342900" algn="just">
              <a:lnSpc>
                <a:spcPct val="110000"/>
              </a:lnSpc>
              <a:buFont typeface="Arial" panose="020B0604020202020204" pitchFamily="34" charset="0"/>
              <a:buChar char="•"/>
            </a:pPr>
            <a:r>
              <a:rPr lang="en-US" dirty="0">
                <a:solidFill>
                  <a:schemeClr val="tx1"/>
                </a:solidFill>
              </a:rPr>
              <a:t>DL stands for </a:t>
            </a:r>
            <a:r>
              <a:rPr lang="en-US" b="1" dirty="0">
                <a:solidFill>
                  <a:schemeClr val="tx1"/>
                </a:solidFill>
              </a:rPr>
              <a:t>Deep Learning</a:t>
            </a:r>
            <a:r>
              <a:rPr lang="en-US" dirty="0">
                <a:solidFill>
                  <a:schemeClr val="tx1"/>
                </a:solidFill>
              </a:rPr>
              <a:t>, and is the study that makes use of Neural Networks(similar to neurons present in human brain) to imitate functionality just like a human brain.</a:t>
            </a:r>
          </a:p>
          <a:p>
            <a:pPr marL="342900" indent="-342900" algn="just">
              <a:lnSpc>
                <a:spcPct val="110000"/>
              </a:lnSpc>
              <a:buFont typeface="Arial" panose="020B0604020202020204" pitchFamily="34" charset="0"/>
              <a:buChar char="•"/>
            </a:pPr>
            <a:r>
              <a:rPr lang="en-US" b="1" dirty="0">
                <a:solidFill>
                  <a:schemeClr val="tx1"/>
                </a:solidFill>
              </a:rPr>
              <a:t>Data science </a:t>
            </a:r>
            <a:r>
              <a:rPr lang="en-US" dirty="0">
                <a:solidFill>
                  <a:schemeClr val="tx1"/>
                </a:solidFill>
              </a:rPr>
              <a:t>is the field of applying advanced analytics techniques and scientific principles to extract valuable information from data for business decision-making, strategic planning and other uses.</a:t>
            </a:r>
            <a:endParaRPr lang="en-IN" dirty="0">
              <a:solidFill>
                <a:schemeClr val="tx1"/>
              </a:solidFill>
            </a:endParaRPr>
          </a:p>
        </p:txBody>
      </p:sp>
      <p:sp>
        <p:nvSpPr>
          <p:cNvPr id="4"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Machine Learning Introduction</a:t>
            </a:r>
            <a:endParaRPr sz="3600" b="1" dirty="0">
              <a:latin typeface="Corbel"/>
              <a:cs typeface="Corbel"/>
            </a:endParaRPr>
          </a:p>
        </p:txBody>
      </p:sp>
    </p:spTree>
    <p:extLst>
      <p:ext uri="{BB962C8B-B14F-4D97-AF65-F5344CB8AC3E}">
        <p14:creationId xmlns:p14="http://schemas.microsoft.com/office/powerpoint/2010/main" val="23403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Stacking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70</a:t>
            </a:fld>
            <a:endParaRPr dirty="0"/>
          </a:p>
        </p:txBody>
      </p:sp>
      <p:sp>
        <p:nvSpPr>
          <p:cNvPr id="9" name="Rectangle 8"/>
          <p:cNvSpPr/>
          <p:nvPr/>
        </p:nvSpPr>
        <p:spPr>
          <a:xfrm>
            <a:off x="3657600" y="685800"/>
            <a:ext cx="8001000" cy="120032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Stacking involves fitting many different models types on the same data and using another model to learn how to best combine the predictions.</a:t>
            </a:r>
          </a:p>
        </p:txBody>
      </p:sp>
      <p:pic>
        <p:nvPicPr>
          <p:cNvPr id="4" name="Picture 3"/>
          <p:cNvPicPr>
            <a:picLocks noChangeAspect="1"/>
          </p:cNvPicPr>
          <p:nvPr/>
        </p:nvPicPr>
        <p:blipFill>
          <a:blip r:embed="rId3"/>
          <a:stretch>
            <a:fillRect/>
          </a:stretch>
        </p:blipFill>
        <p:spPr>
          <a:xfrm>
            <a:off x="5410200" y="1900766"/>
            <a:ext cx="4286250" cy="4619625"/>
          </a:xfrm>
          <a:prstGeom prst="rect">
            <a:avLst/>
          </a:prstGeom>
        </p:spPr>
      </p:pic>
    </p:spTree>
    <p:extLst>
      <p:ext uri="{BB962C8B-B14F-4D97-AF65-F5344CB8AC3E}">
        <p14:creationId xmlns:p14="http://schemas.microsoft.com/office/powerpoint/2010/main" val="32812607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Boosting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71</a:t>
            </a:fld>
            <a:endParaRPr dirty="0"/>
          </a:p>
        </p:txBody>
      </p:sp>
      <p:sp>
        <p:nvSpPr>
          <p:cNvPr id="9" name="Rectangle 8"/>
          <p:cNvSpPr/>
          <p:nvPr/>
        </p:nvSpPr>
        <p:spPr>
          <a:xfrm>
            <a:off x="3657600" y="685800"/>
            <a:ext cx="8001000" cy="120032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Boosting involves adding ensemble members sequentially that correct the predictions made by prior models and outputs a weighted average of the predictions.</a:t>
            </a:r>
          </a:p>
        </p:txBody>
      </p:sp>
      <p:pic>
        <p:nvPicPr>
          <p:cNvPr id="3" name="Picture 2"/>
          <p:cNvPicPr>
            <a:picLocks noChangeAspect="1"/>
          </p:cNvPicPr>
          <p:nvPr/>
        </p:nvPicPr>
        <p:blipFill>
          <a:blip r:embed="rId3"/>
          <a:stretch>
            <a:fillRect/>
          </a:stretch>
        </p:blipFill>
        <p:spPr>
          <a:xfrm>
            <a:off x="5295900" y="1941133"/>
            <a:ext cx="4724400" cy="4705350"/>
          </a:xfrm>
          <a:prstGeom prst="rect">
            <a:avLst/>
          </a:prstGeom>
        </p:spPr>
      </p:pic>
    </p:spTree>
    <p:extLst>
      <p:ext uri="{BB962C8B-B14F-4D97-AF65-F5344CB8AC3E}">
        <p14:creationId xmlns:p14="http://schemas.microsoft.com/office/powerpoint/2010/main" val="14878455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Boosting</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72</a:t>
            </a:fld>
            <a:endParaRPr dirty="0"/>
          </a:p>
        </p:txBody>
      </p:sp>
      <p:sp>
        <p:nvSpPr>
          <p:cNvPr id="9" name="Rectangle 8"/>
          <p:cNvSpPr/>
          <p:nvPr/>
        </p:nvSpPr>
        <p:spPr>
          <a:xfrm>
            <a:off x="3657600" y="685800"/>
            <a:ext cx="8001000" cy="120032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 It combines weak learners into strong learners by creating sequential models such that the final model has the highest accuracy. For example,  </a:t>
            </a:r>
            <a:r>
              <a:rPr lang="en-US" sz="2400" dirty="0">
                <a:solidFill>
                  <a:srgbClr val="FF0000"/>
                </a:solidFill>
                <a:latin typeface="Corbel" panose="020B0503020204020204" pitchFamily="34" charset="0"/>
              </a:rPr>
              <a:t>ADA BOOST, XG BOOST</a:t>
            </a:r>
          </a:p>
        </p:txBody>
      </p:sp>
      <p:pic>
        <p:nvPicPr>
          <p:cNvPr id="4" name="Picture 3"/>
          <p:cNvPicPr>
            <a:picLocks noChangeAspect="1"/>
          </p:cNvPicPr>
          <p:nvPr/>
        </p:nvPicPr>
        <p:blipFill>
          <a:blip r:embed="rId3"/>
          <a:stretch>
            <a:fillRect/>
          </a:stretch>
        </p:blipFill>
        <p:spPr>
          <a:xfrm>
            <a:off x="5410200" y="1911165"/>
            <a:ext cx="4038600" cy="4735318"/>
          </a:xfrm>
          <a:prstGeom prst="rect">
            <a:avLst/>
          </a:prstGeom>
        </p:spPr>
      </p:pic>
    </p:spTree>
    <p:extLst>
      <p:ext uri="{BB962C8B-B14F-4D97-AF65-F5344CB8AC3E}">
        <p14:creationId xmlns:p14="http://schemas.microsoft.com/office/powerpoint/2010/main" val="5020106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1998"/>
            <a:ext cx="9142095" cy="5334000"/>
          </a:xfrm>
          <a:custGeom>
            <a:avLst/>
            <a:gdLst/>
            <a:ahLst/>
            <a:cxnLst/>
            <a:rect l="l" t="t" r="r" b="b"/>
            <a:pathLst>
              <a:path w="9142095" h="5334000">
                <a:moveTo>
                  <a:pt x="9141599" y="5333999"/>
                </a:moveTo>
                <a:lnTo>
                  <a:pt x="0" y="5333999"/>
                </a:lnTo>
                <a:lnTo>
                  <a:pt x="0" y="0"/>
                </a:lnTo>
                <a:lnTo>
                  <a:pt x="9141599" y="0"/>
                </a:lnTo>
                <a:lnTo>
                  <a:pt x="9141599" y="5333999"/>
                </a:lnTo>
                <a:close/>
              </a:path>
            </a:pathLst>
          </a:custGeom>
          <a:solidFill>
            <a:srgbClr val="40BAD1"/>
          </a:solidFill>
        </p:spPr>
        <p:txBody>
          <a:bodyPr wrap="square" lIns="0" tIns="0" rIns="0" bIns="0" rtlCol="0"/>
          <a:lstStyle/>
          <a:p>
            <a:endParaRPr/>
          </a:p>
        </p:txBody>
      </p:sp>
      <p:sp>
        <p:nvSpPr>
          <p:cNvPr id="4" name="object 4"/>
          <p:cNvSpPr/>
          <p:nvPr/>
        </p:nvSpPr>
        <p:spPr>
          <a:xfrm>
            <a:off x="9270262" y="761998"/>
            <a:ext cx="2922270" cy="5334000"/>
          </a:xfrm>
          <a:custGeom>
            <a:avLst/>
            <a:gdLst/>
            <a:ahLst/>
            <a:cxnLst/>
            <a:rect l="l" t="t" r="r" b="b"/>
            <a:pathLst>
              <a:path w="2922270" h="5334000">
                <a:moveTo>
                  <a:pt x="0" y="0"/>
                </a:moveTo>
                <a:lnTo>
                  <a:pt x="2921736" y="0"/>
                </a:lnTo>
                <a:lnTo>
                  <a:pt x="2921736" y="5333999"/>
                </a:lnTo>
                <a:lnTo>
                  <a:pt x="0" y="5333999"/>
                </a:lnTo>
                <a:lnTo>
                  <a:pt x="0" y="0"/>
                </a:lnTo>
                <a:close/>
              </a:path>
            </a:pathLst>
          </a:custGeom>
          <a:solidFill>
            <a:srgbClr val="C8C8C8">
              <a:alpha val="49798"/>
            </a:srgbClr>
          </a:solidFill>
        </p:spPr>
        <p:txBody>
          <a:bodyPr wrap="square" lIns="0" tIns="0" rIns="0" bIns="0" rtlCol="0"/>
          <a:lstStyle/>
          <a:p>
            <a:endParaRPr/>
          </a:p>
        </p:txBody>
      </p:sp>
      <p:sp>
        <p:nvSpPr>
          <p:cNvPr id="11" name="Footer Placeholder 10">
            <a:extLst>
              <a:ext uri="{FF2B5EF4-FFF2-40B4-BE49-F238E27FC236}">
                <a16:creationId xmlns="" xmlns:a16="http://schemas.microsoft.com/office/drawing/2014/main" id="{B7BAB643-67C3-47DF-8985-91446075E243}"/>
              </a:ext>
            </a:extLst>
          </p:cNvPr>
          <p:cNvSpPr>
            <a:spLocks noGrp="1"/>
          </p:cNvSpPr>
          <p:nvPr>
            <p:ph type="ftr" sz="quarter" idx="5"/>
          </p:nvPr>
        </p:nvSpPr>
        <p:spPr/>
        <p:txBody>
          <a:bodyPr/>
          <a:lstStyle/>
          <a:p>
            <a:pPr marL="12700">
              <a:lnSpc>
                <a:spcPts val="1140"/>
              </a:lnSpc>
            </a:pPr>
            <a:r>
              <a:rPr lang="en-US" spc="-5"/>
              <a:t>Department of Computer Engineering</a:t>
            </a:r>
            <a:endParaRPr lang="en-US" spc="-5" dirty="0"/>
          </a:p>
        </p:txBody>
      </p:sp>
      <p:sp>
        <p:nvSpPr>
          <p:cNvPr id="12" name="Slide Number Placeholder 11">
            <a:extLst>
              <a:ext uri="{FF2B5EF4-FFF2-40B4-BE49-F238E27FC236}">
                <a16:creationId xmlns="" xmlns:a16="http://schemas.microsoft.com/office/drawing/2014/main" id="{E7553A84-C1EC-4C84-B3AC-0C411ED40DD7}"/>
              </a:ext>
            </a:extLst>
          </p:cNvPr>
          <p:cNvSpPr>
            <a:spLocks noGrp="1"/>
          </p:cNvSpPr>
          <p:nvPr>
            <p:ph type="sldNum" sz="quarter" idx="7"/>
          </p:nvPr>
        </p:nvSpPr>
        <p:spPr/>
        <p:txBody>
          <a:bodyPr/>
          <a:lstStyle/>
          <a:p>
            <a:pPr marL="38100">
              <a:lnSpc>
                <a:spcPts val="1230"/>
              </a:lnSpc>
            </a:pPr>
            <a:fld id="{81D60167-4931-47E6-BA6A-407CBD079E47}" type="slidenum">
              <a:rPr lang="en-US" smtClean="0"/>
              <a:t>73</a:t>
            </a:fld>
            <a:endParaRPr lang="en-US" dirty="0"/>
          </a:p>
        </p:txBody>
      </p:sp>
      <p:sp>
        <p:nvSpPr>
          <p:cNvPr id="13" name="Title 3">
            <a:extLst>
              <a:ext uri="{FF2B5EF4-FFF2-40B4-BE49-F238E27FC236}">
                <a16:creationId xmlns:a16="http://schemas.microsoft.com/office/drawing/2014/main" xmlns="" id="{41541730-E9FD-FA48-17B8-B6C41360BC87}"/>
              </a:ext>
            </a:extLst>
          </p:cNvPr>
          <p:cNvSpPr txBox="1">
            <a:spLocks/>
          </p:cNvSpPr>
          <p:nvPr/>
        </p:nvSpPr>
        <p:spPr>
          <a:xfrm>
            <a:off x="1066800" y="2819400"/>
            <a:ext cx="7315200" cy="1580155"/>
          </a:xfrm>
          <a:prstGeom prst="rect">
            <a:avLst/>
          </a:prstGeom>
        </p:spPr>
        <p:txBody>
          <a:bodyPr>
            <a:noAutofit/>
          </a:bodyPr>
          <a:lstStyle>
            <a:lvl1pPr>
              <a:defRPr>
                <a:latin typeface="+mj-lt"/>
                <a:ea typeface="+mj-ea"/>
                <a:cs typeface="+mj-cs"/>
              </a:defRPr>
            </a:lvl1pPr>
          </a:lstStyle>
          <a:p>
            <a:r>
              <a:rPr lang="en-US" sz="5400" b="1" kern="0" dirty="0" smtClean="0">
                <a:solidFill>
                  <a:schemeClr val="bg1"/>
                </a:solidFill>
              </a:rPr>
              <a:t>Random Forest</a:t>
            </a:r>
            <a:endParaRPr lang="en-US" sz="5400" b="1" kern="0" dirty="0">
              <a:solidFill>
                <a:schemeClr val="bg1"/>
              </a:solidFill>
            </a:endParaRPr>
          </a:p>
        </p:txBody>
      </p:sp>
    </p:spTree>
    <p:extLst>
      <p:ext uri="{BB962C8B-B14F-4D97-AF65-F5344CB8AC3E}">
        <p14:creationId xmlns:p14="http://schemas.microsoft.com/office/powerpoint/2010/main" val="5669415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Random Forest</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74</a:t>
            </a:fld>
            <a:endParaRPr dirty="0"/>
          </a:p>
        </p:txBody>
      </p:sp>
      <p:sp>
        <p:nvSpPr>
          <p:cNvPr id="9" name="Rectangle 8"/>
          <p:cNvSpPr/>
          <p:nvPr/>
        </p:nvSpPr>
        <p:spPr>
          <a:xfrm>
            <a:off x="3657600" y="762000"/>
            <a:ext cx="8001000"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orbel" panose="020B0503020204020204" pitchFamily="34" charset="0"/>
              </a:rPr>
              <a:t>Random Forest is a popular machine learning algorithm that belongs to the </a:t>
            </a:r>
            <a:r>
              <a:rPr lang="en-US" sz="2400" dirty="0">
                <a:solidFill>
                  <a:srgbClr val="FF0000"/>
                </a:solidFill>
                <a:latin typeface="Corbel" panose="020B0503020204020204" pitchFamily="34" charset="0"/>
              </a:rPr>
              <a:t>supervised</a:t>
            </a:r>
            <a:r>
              <a:rPr lang="en-US" sz="2400" dirty="0">
                <a:latin typeface="Corbel" panose="020B0503020204020204" pitchFamily="34" charset="0"/>
              </a:rPr>
              <a:t> learning technique.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It </a:t>
            </a:r>
            <a:r>
              <a:rPr lang="en-US" sz="2400" dirty="0">
                <a:latin typeface="Corbel" panose="020B0503020204020204" pitchFamily="34" charset="0"/>
              </a:rPr>
              <a:t>can be used for </a:t>
            </a:r>
            <a:r>
              <a:rPr lang="en-US" sz="2400" dirty="0">
                <a:solidFill>
                  <a:srgbClr val="FF0000"/>
                </a:solidFill>
                <a:latin typeface="Corbel" panose="020B0503020204020204" pitchFamily="34" charset="0"/>
              </a:rPr>
              <a:t>both</a:t>
            </a:r>
            <a:r>
              <a:rPr lang="en-US" sz="2400" dirty="0">
                <a:latin typeface="Corbel" panose="020B0503020204020204" pitchFamily="34" charset="0"/>
              </a:rPr>
              <a:t> </a:t>
            </a:r>
            <a:r>
              <a:rPr lang="en-US" sz="2400" dirty="0">
                <a:solidFill>
                  <a:srgbClr val="FF0000"/>
                </a:solidFill>
                <a:latin typeface="Corbel" panose="020B0503020204020204" pitchFamily="34" charset="0"/>
              </a:rPr>
              <a:t>Classification</a:t>
            </a:r>
            <a:r>
              <a:rPr lang="en-US" sz="2400" dirty="0">
                <a:latin typeface="Corbel" panose="020B0503020204020204" pitchFamily="34" charset="0"/>
              </a:rPr>
              <a:t> and </a:t>
            </a:r>
            <a:r>
              <a:rPr lang="en-US" sz="2400" dirty="0">
                <a:solidFill>
                  <a:srgbClr val="FF0000"/>
                </a:solidFill>
                <a:latin typeface="Corbel" panose="020B0503020204020204" pitchFamily="34" charset="0"/>
              </a:rPr>
              <a:t>Regression</a:t>
            </a:r>
            <a:r>
              <a:rPr lang="en-US" sz="2400" dirty="0">
                <a:latin typeface="Corbel" panose="020B0503020204020204" pitchFamily="34" charset="0"/>
              </a:rPr>
              <a:t> problems in ML. </a:t>
            </a:r>
            <a:endParaRPr lang="en-US" sz="2400" dirty="0" smtClean="0">
              <a:latin typeface="Corbel" panose="020B0503020204020204" pitchFamily="34" charset="0"/>
            </a:endParaRPr>
          </a:p>
          <a:p>
            <a:pPr marL="342900" indent="-342900" algn="just">
              <a:buFont typeface="Arial" panose="020B0604020202020204" pitchFamily="34" charset="0"/>
              <a:buChar char="•"/>
            </a:pPr>
            <a:r>
              <a:rPr lang="en-US" sz="2400" dirty="0" smtClean="0">
                <a:latin typeface="Corbel" panose="020B0503020204020204" pitchFamily="34" charset="0"/>
              </a:rPr>
              <a:t>It </a:t>
            </a:r>
            <a:r>
              <a:rPr lang="en-US" sz="2400" dirty="0">
                <a:latin typeface="Corbel" panose="020B0503020204020204" pitchFamily="34" charset="0"/>
              </a:rPr>
              <a:t>is based on the concept of ensemble learning, which is a process of combining multiple classifiers to solve a complex problem and to improve the performance of the model</a:t>
            </a:r>
            <a:r>
              <a:rPr lang="en-US" sz="2400" dirty="0" smtClean="0">
                <a:latin typeface="Corbel" panose="020B0503020204020204" pitchFamily="34" charset="0"/>
              </a:rPr>
              <a:t>.</a:t>
            </a:r>
          </a:p>
          <a:p>
            <a:pPr marL="342900" indent="-342900" algn="just">
              <a:buFont typeface="Arial" panose="020B0604020202020204" pitchFamily="34" charset="0"/>
              <a:buChar char="•"/>
            </a:pPr>
            <a:endParaRPr lang="en-US" sz="2400" dirty="0">
              <a:latin typeface="Corbel" panose="020B0503020204020204" pitchFamily="34" charset="0"/>
            </a:endParaRPr>
          </a:p>
          <a:p>
            <a:pPr marL="342900" indent="-342900" algn="just">
              <a:buFont typeface="Arial" panose="020B0604020202020204" pitchFamily="34" charset="0"/>
              <a:buChar char="•"/>
            </a:pPr>
            <a:r>
              <a:rPr lang="en-US" sz="2400" b="1" dirty="0" smtClean="0">
                <a:latin typeface="Corbel" panose="020B0503020204020204" pitchFamily="34" charset="0"/>
              </a:rPr>
              <a:t>Advantages:</a:t>
            </a:r>
          </a:p>
          <a:p>
            <a:pPr marL="342900" indent="-342900" algn="just">
              <a:buFont typeface="Arial" panose="020B0604020202020204" pitchFamily="34" charset="0"/>
              <a:buChar char="•"/>
            </a:pPr>
            <a:r>
              <a:rPr lang="en-US" sz="2400" dirty="0">
                <a:latin typeface="Corbel" panose="020B0503020204020204" pitchFamily="34" charset="0"/>
              </a:rPr>
              <a:t>It takes less training time as compared to other algorithms.</a:t>
            </a:r>
          </a:p>
          <a:p>
            <a:pPr marL="342900" indent="-342900" algn="just">
              <a:buFont typeface="Arial" panose="020B0604020202020204" pitchFamily="34" charset="0"/>
              <a:buChar char="•"/>
            </a:pPr>
            <a:r>
              <a:rPr lang="en-US" sz="2400" dirty="0">
                <a:latin typeface="Corbel" panose="020B0503020204020204" pitchFamily="34" charset="0"/>
              </a:rPr>
              <a:t>It predicts output with high accuracy, even for the large dataset it runs efficiently.</a:t>
            </a:r>
          </a:p>
          <a:p>
            <a:pPr marL="342900" indent="-342900" algn="just">
              <a:buFont typeface="Arial" panose="020B0604020202020204" pitchFamily="34" charset="0"/>
              <a:buChar char="•"/>
            </a:pPr>
            <a:r>
              <a:rPr lang="en-US" sz="2400" dirty="0">
                <a:latin typeface="Corbel" panose="020B0503020204020204" pitchFamily="34" charset="0"/>
              </a:rPr>
              <a:t>It can also maintain accuracy when a large proportion of data is missing.</a:t>
            </a:r>
          </a:p>
        </p:txBody>
      </p:sp>
    </p:spTree>
    <p:extLst>
      <p:ext uri="{BB962C8B-B14F-4D97-AF65-F5344CB8AC3E}">
        <p14:creationId xmlns:p14="http://schemas.microsoft.com/office/powerpoint/2010/main" val="25584155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Random Forest</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75</a:t>
            </a:fld>
            <a:endParaRPr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3851611" y="1069816"/>
            <a:ext cx="7429500" cy="4953000"/>
          </a:xfrm>
          <a:prstGeom prst="rect">
            <a:avLst/>
          </a:prstGeom>
        </p:spPr>
      </p:pic>
    </p:spTree>
    <p:extLst>
      <p:ext uri="{BB962C8B-B14F-4D97-AF65-F5344CB8AC3E}">
        <p14:creationId xmlns:p14="http://schemas.microsoft.com/office/powerpoint/2010/main" val="2630520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574516"/>
          </a:xfrm>
          <a:prstGeom prst="rect">
            <a:avLst/>
          </a:prstGeom>
        </p:spPr>
        <p:txBody>
          <a:bodyPr vert="horz" wrap="square" lIns="0" tIns="73660" rIns="0" bIns="0" rtlCol="0">
            <a:spAutoFit/>
          </a:bodyPr>
          <a:lstStyle/>
          <a:p>
            <a:pPr marL="12700" marR="5080">
              <a:lnSpc>
                <a:spcPts val="3900"/>
              </a:lnSpc>
              <a:spcBef>
                <a:spcPts val="580"/>
              </a:spcBef>
            </a:pPr>
            <a:r>
              <a:rPr lang="en-IN" sz="3600" b="1" spc="-10" dirty="0" smtClean="0">
                <a:solidFill>
                  <a:srgbClr val="FFFFFF"/>
                </a:solidFill>
                <a:latin typeface="Corbel"/>
                <a:cs typeface="Corbel"/>
              </a:rPr>
              <a:t>Random Forest</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76</a:t>
            </a:fld>
            <a:endParaRPr dirty="0"/>
          </a:p>
        </p:txBody>
      </p:sp>
      <p:pic>
        <p:nvPicPr>
          <p:cNvPr id="4" name="Picture 3"/>
          <p:cNvPicPr>
            <a:picLocks noChangeAspect="1"/>
          </p:cNvPicPr>
          <p:nvPr/>
        </p:nvPicPr>
        <p:blipFill>
          <a:blip r:embed="rId3"/>
          <a:stretch>
            <a:fillRect/>
          </a:stretch>
        </p:blipFill>
        <p:spPr>
          <a:xfrm>
            <a:off x="4419600" y="685800"/>
            <a:ext cx="6546475" cy="5455396"/>
          </a:xfrm>
          <a:prstGeom prst="rect">
            <a:avLst/>
          </a:prstGeom>
        </p:spPr>
      </p:pic>
    </p:spTree>
    <p:extLst>
      <p:ext uri="{BB962C8B-B14F-4D97-AF65-F5344CB8AC3E}">
        <p14:creationId xmlns:p14="http://schemas.microsoft.com/office/powerpoint/2010/main" val="38278885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38" y="2971800"/>
            <a:ext cx="3026856" cy="1151597"/>
          </a:xfrm>
          <a:prstGeom prst="rect">
            <a:avLst/>
          </a:prstGeom>
        </p:spPr>
        <p:txBody>
          <a:bodyPr vert="horz" wrap="square" lIns="0" tIns="73660" rIns="0" bIns="0" rtlCol="0">
            <a:spAutoFit/>
          </a:bodyPr>
          <a:lstStyle/>
          <a:p>
            <a:pPr marL="12700" marR="5080" algn="ctr">
              <a:lnSpc>
                <a:spcPts val="3900"/>
              </a:lnSpc>
              <a:spcBef>
                <a:spcPts val="580"/>
              </a:spcBef>
            </a:pPr>
            <a:r>
              <a:rPr lang="en-IN" sz="3600" b="1" spc="-10" dirty="0" smtClean="0">
                <a:solidFill>
                  <a:srgbClr val="FFFFFF"/>
                </a:solidFill>
                <a:latin typeface="Corbel"/>
                <a:cs typeface="Corbel"/>
              </a:rPr>
              <a:t>Random Forest</a:t>
            </a:r>
          </a:p>
          <a:p>
            <a:pPr marL="12700" marR="5080" algn="ctr">
              <a:lnSpc>
                <a:spcPts val="3900"/>
              </a:lnSpc>
              <a:spcBef>
                <a:spcPts val="580"/>
              </a:spcBef>
            </a:pPr>
            <a:r>
              <a:rPr lang="en-US" sz="3600" b="1" spc="-10" dirty="0" smtClean="0">
                <a:solidFill>
                  <a:srgbClr val="FFFFFF"/>
                </a:solidFill>
                <a:latin typeface="Corbel"/>
                <a:cs typeface="Corbel"/>
              </a:rPr>
              <a:t>Demo</a:t>
            </a:r>
            <a:endParaRPr sz="3600" b="1" dirty="0">
              <a:latin typeface="Corbel"/>
              <a:cs typeface="Corbe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77</a:t>
            </a:fld>
            <a:endParaRPr dirty="0"/>
          </a:p>
        </p:txBody>
      </p:sp>
      <p:sp>
        <p:nvSpPr>
          <p:cNvPr id="4" name="Rectangle 3"/>
          <p:cNvSpPr/>
          <p:nvPr/>
        </p:nvSpPr>
        <p:spPr>
          <a:xfrm>
            <a:off x="3810000" y="2886482"/>
            <a:ext cx="7772400" cy="1015663"/>
          </a:xfrm>
          <a:prstGeom prst="rect">
            <a:avLst/>
          </a:prstGeom>
        </p:spPr>
        <p:txBody>
          <a:bodyPr wrap="square">
            <a:spAutoFit/>
          </a:bodyPr>
          <a:lstStyle/>
          <a:p>
            <a:r>
              <a:rPr lang="en-IN" sz="2000" dirty="0">
                <a:hlinkClick r:id="rId3"/>
              </a:rPr>
              <a:t>https://</a:t>
            </a:r>
            <a:r>
              <a:rPr lang="en-IN" sz="2000" dirty="0" smtClean="0">
                <a:hlinkClick r:id="rId3"/>
              </a:rPr>
              <a:t>colab.research.google.com/drive/1SMaro_y73SC4WW7ZNUqIxDRw8lcUGmlO?usp=sharing</a:t>
            </a:r>
            <a:endParaRPr lang="en-IN" sz="2000" dirty="0" smtClean="0"/>
          </a:p>
          <a:p>
            <a:endParaRPr lang="en-IN" sz="2000" dirty="0"/>
          </a:p>
        </p:txBody>
      </p:sp>
    </p:spTree>
    <p:extLst>
      <p:ext uri="{BB962C8B-B14F-4D97-AF65-F5344CB8AC3E}">
        <p14:creationId xmlns:p14="http://schemas.microsoft.com/office/powerpoint/2010/main" val="17632388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CC3F4A-88CA-CC93-CF11-DCD4EF4B372B}"/>
              </a:ext>
            </a:extLst>
          </p:cNvPr>
          <p:cNvSpPr>
            <a:spLocks noGrp="1"/>
          </p:cNvSpPr>
          <p:nvPr>
            <p:ph idx="1"/>
          </p:nvPr>
        </p:nvSpPr>
        <p:spPr>
          <a:xfrm>
            <a:off x="3733800" y="774938"/>
            <a:ext cx="7924800" cy="5120640"/>
          </a:xfrm>
        </p:spPr>
        <p:txBody>
          <a:bodyPr>
            <a:noAutofit/>
          </a:bodyPr>
          <a:lstStyle/>
          <a:p>
            <a:pPr marL="457200" indent="-457200" algn="just">
              <a:buClrTx/>
              <a:buAutoNum type="arabicPeriod"/>
              <a:defRPr/>
            </a:pPr>
            <a:r>
              <a:rPr lang="en-US" sz="16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Supervised Learning</a:t>
            </a: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Data-analytics-for-the-identification-of-fake-reviews-using-supervised-learning </a:t>
            </a: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2"/>
              </a:rPr>
              <a:t>https://drive.google.com/file/d/11F0360HJ4Zvzig4pegV6_wA7g4Tgjrr6/view?usp=sharing</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Deep Transfer Learning Based Classification Model for COVID-19 Disease</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https://drive.google.com/file/d/1UQyPkNJZt8Af22NUHhsUO7Ztag_61vWO/view?usp=sharing</a:t>
            </a:r>
            <a:endParaRPr lang="en-US" sz="1600" dirty="0">
              <a:latin typeface="Times New Roman" panose="02020603050405020304" pitchFamily="18" charset="0"/>
              <a:cs typeface="Times New Roman" panose="02020603050405020304" pitchFamily="18" charset="0"/>
            </a:endParaRP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Predictive-modelling-and-analytics-for-diabetes-using-a-machine-learning-approachApplied-Computing-and-Informatics</a:t>
            </a: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4"/>
              </a:rPr>
              <a:t>https://drive.google.com/file/d/1E9Zqvh0kM23OzILbrWQlMn3X3XWr_E0B/view?usp=sharing</a:t>
            </a: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ClrTx/>
              <a:buAutoNum type="arabicPeriod"/>
              <a:defRPr/>
            </a:pPr>
            <a:r>
              <a:rPr lang="en-US" sz="1600" b="1" dirty="0">
                <a:latin typeface="Times New Roman" panose="02020603050405020304" pitchFamily="18" charset="0"/>
                <a:cs typeface="Times New Roman" panose="02020603050405020304" pitchFamily="18" charset="0"/>
              </a:rPr>
              <a:t>Unsupervised Learning</a:t>
            </a:r>
          </a:p>
          <a:p>
            <a:pPr lvl="1" algn="just">
              <a:buClrTx/>
              <a:defRPr/>
            </a:pPr>
            <a:r>
              <a:rPr lang="en-US" sz="1600" dirty="0">
                <a:latin typeface="Times New Roman" panose="02020603050405020304" pitchFamily="18" charset="0"/>
                <a:cs typeface="Times New Roman" panose="02020603050405020304" pitchFamily="18" charset="0"/>
              </a:rPr>
              <a:t>A Classification Algorithm-Based Hybrid Diabetes Prediction Model </a:t>
            </a:r>
            <a:r>
              <a:rPr lang="en-US" sz="1600" dirty="0">
                <a:latin typeface="Times New Roman" panose="02020603050405020304" pitchFamily="18" charset="0"/>
                <a:cs typeface="Times New Roman" panose="02020603050405020304" pitchFamily="18" charset="0"/>
                <a:hlinkClick r:id="rId5"/>
              </a:rPr>
              <a:t>https://drive.google.com/file/d/159Q2CKlBF7wELcNlZOGJIiD-yPIqdsZt/view?usp=sharing</a:t>
            </a:r>
            <a:endParaRPr lang="en-US" sz="1600" dirty="0">
              <a:latin typeface="Times New Roman" panose="02020603050405020304" pitchFamily="18" charset="0"/>
              <a:cs typeface="Times New Roman" panose="02020603050405020304" pitchFamily="18" charset="0"/>
            </a:endParaRPr>
          </a:p>
          <a:p>
            <a:pPr marL="457200" indent="-457200" algn="just">
              <a:buClrTx/>
              <a:buAutoNum type="arabicPeriod"/>
              <a:defRPr/>
            </a:pPr>
            <a:r>
              <a:rPr lang="en-US" sz="16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Reinforcement Learning</a:t>
            </a: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Optimal-deep-reinforcement-learning-for-intrusion-detection-in-UAVs</a:t>
            </a: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6"/>
              </a:rPr>
              <a:t>https://drive.google.com/file/d/1NOxQ636g94HkF2SDGi7VoGz14lV5Lixc/view?usp=sharing</a:t>
            </a:r>
            <a:endParaRPr lang="en-US" sz="1600" dirty="0">
              <a:latin typeface="Times New Roman" panose="02020603050405020304" pitchFamily="18" charset="0"/>
              <a:cs typeface="Times New Roman" panose="02020603050405020304" pitchFamily="18" charset="0"/>
            </a:endParaRPr>
          </a:p>
          <a:p>
            <a:pPr lvl="1" algn="just">
              <a:buClrTx/>
              <a:defRPr/>
            </a:pPr>
            <a:r>
              <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Multiagent-deep-reinforcement-learning-a-surveyArtificial-Intelligence-Review</a:t>
            </a:r>
            <a:r>
              <a:rPr lang="en-US" sz="1600" dirty="0">
                <a:latin typeface="Times New Roman" panose="02020603050405020304" pitchFamily="18" charset="0"/>
                <a:cs typeface="Times New Roman" panose="02020603050405020304" pitchFamily="18" charset="0"/>
              </a:rPr>
              <a:t> </a:t>
            </a:r>
          </a:p>
          <a:p>
            <a:pPr lvl="1" algn="just">
              <a:buClrTx/>
              <a:defRPr/>
            </a:pPr>
            <a:r>
              <a:rPr lang="en-US" sz="1600" dirty="0">
                <a:latin typeface="Times New Roman" panose="02020603050405020304" pitchFamily="18" charset="0"/>
                <a:cs typeface="Times New Roman" panose="02020603050405020304" pitchFamily="18" charset="0"/>
                <a:hlinkClick r:id="rId7"/>
              </a:rPr>
              <a:t>https://drive.google.com/file/d/1NrKbU-BbwiDKY5b6sqYlCRsxIAZk4a07/view?usp=sharing</a:t>
            </a:r>
            <a:endParaRPr lang="en-US" sz="1600" dirty="0">
              <a:latin typeface="Times New Roman" panose="02020603050405020304" pitchFamily="18" charset="0"/>
              <a:cs typeface="Times New Roman" panose="02020603050405020304" pitchFamily="18" charset="0"/>
            </a:endParaRPr>
          </a:p>
          <a:p>
            <a:pPr lvl="1" algn="just">
              <a:buClrTx/>
              <a:defRPr/>
            </a:pPr>
            <a:endParaRPr lang="en-US" sz="1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object 2"/>
          <p:cNvSpPr txBox="1"/>
          <p:nvPr/>
        </p:nvSpPr>
        <p:spPr>
          <a:xfrm>
            <a:off x="228600" y="2509391"/>
            <a:ext cx="2874456" cy="1651734"/>
          </a:xfrm>
          <a:prstGeom prst="rect">
            <a:avLst/>
          </a:prstGeom>
        </p:spPr>
        <p:txBody>
          <a:bodyPr vert="horz" wrap="square" lIns="0" tIns="73660" rIns="0" bIns="0" rtlCol="0">
            <a:spAutoFit/>
          </a:bodyPr>
          <a:lstStyle/>
          <a:p>
            <a:pPr marL="12700" marR="5080" algn="ctr">
              <a:lnSpc>
                <a:spcPts val="3900"/>
              </a:lnSpc>
              <a:spcBef>
                <a:spcPts val="580"/>
              </a:spcBef>
            </a:pPr>
            <a:r>
              <a:rPr lang="en-US" sz="3600" b="1" spc="-10" dirty="0" smtClean="0">
                <a:solidFill>
                  <a:srgbClr val="FFFFFF"/>
                </a:solidFill>
                <a:latin typeface="Corbel"/>
                <a:cs typeface="Corbel"/>
              </a:rPr>
              <a:t>Research Papers</a:t>
            </a:r>
          </a:p>
          <a:p>
            <a:pPr marL="12700" marR="5080" algn="ctr">
              <a:lnSpc>
                <a:spcPts val="3900"/>
              </a:lnSpc>
              <a:spcBef>
                <a:spcPts val="580"/>
              </a:spcBef>
            </a:pPr>
            <a:r>
              <a:rPr lang="en-US" sz="3600" b="1" spc="-10" dirty="0" smtClean="0">
                <a:solidFill>
                  <a:srgbClr val="FFFFFF"/>
                </a:solidFill>
                <a:latin typeface="Corbel"/>
                <a:cs typeface="Corbel"/>
              </a:rPr>
              <a:t>References</a:t>
            </a:r>
            <a:endParaRPr sz="3600" b="1" dirty="0">
              <a:latin typeface="Corbel"/>
              <a:cs typeface="Corbel"/>
            </a:endParaRPr>
          </a:p>
        </p:txBody>
      </p:sp>
    </p:spTree>
    <p:extLst>
      <p:ext uri="{BB962C8B-B14F-4D97-AF65-F5344CB8AC3E}">
        <p14:creationId xmlns:p14="http://schemas.microsoft.com/office/powerpoint/2010/main" val="22231303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4382" y="3101856"/>
            <a:ext cx="1962150" cy="574040"/>
          </a:xfrm>
          <a:prstGeom prst="rect">
            <a:avLst/>
          </a:prstGeom>
        </p:spPr>
        <p:txBody>
          <a:bodyPr vert="horz" wrap="square" lIns="0" tIns="12700" rIns="0" bIns="0" rtlCol="0">
            <a:spAutoFit/>
          </a:bodyPr>
          <a:lstStyle/>
          <a:p>
            <a:pPr marL="12700">
              <a:lnSpc>
                <a:spcPct val="100000"/>
              </a:lnSpc>
              <a:spcBef>
                <a:spcPts val="100"/>
              </a:spcBef>
            </a:pPr>
            <a:r>
              <a:rPr lang="en-US" sz="3600" b="1" spc="-5" dirty="0" smtClean="0">
                <a:solidFill>
                  <a:srgbClr val="FFFFFF"/>
                </a:solidFill>
                <a:latin typeface="Corbel"/>
                <a:cs typeface="Corbel"/>
              </a:rPr>
              <a:t>Up Next</a:t>
            </a:r>
            <a:endParaRPr sz="3600" b="1" dirty="0">
              <a:latin typeface="Corbel"/>
              <a:cs typeface="Corbe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79</a:t>
            </a:fld>
            <a:endParaRPr dirty="0"/>
          </a:p>
        </p:txBody>
      </p:sp>
      <p:sp>
        <p:nvSpPr>
          <p:cNvPr id="3" name="object 3"/>
          <p:cNvSpPr txBox="1"/>
          <p:nvPr/>
        </p:nvSpPr>
        <p:spPr>
          <a:xfrm>
            <a:off x="3886200" y="1160061"/>
            <a:ext cx="6800215" cy="2972609"/>
          </a:xfrm>
          <a:prstGeom prst="rect">
            <a:avLst/>
          </a:prstGeom>
        </p:spPr>
        <p:txBody>
          <a:bodyPr vert="horz" wrap="square" lIns="0" tIns="66040" rIns="0" bIns="0" rtlCol="0">
            <a:spAutoFit/>
          </a:bodyPr>
          <a:lstStyle/>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Kernel </a:t>
            </a:r>
            <a:r>
              <a:rPr lang="en-US" sz="2800" spc="-5" dirty="0">
                <a:latin typeface="Corbel"/>
                <a:cs typeface="Corbel"/>
              </a:rPr>
              <a:t>Methods for Non-linear Data</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Support </a:t>
            </a:r>
            <a:r>
              <a:rPr lang="en-US" sz="2800" spc="-5" dirty="0">
                <a:latin typeface="Corbel"/>
                <a:cs typeface="Corbel"/>
              </a:rPr>
              <a:t>Vector Machines</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Kernel </a:t>
            </a:r>
            <a:r>
              <a:rPr lang="en-US" sz="2800" spc="-5" dirty="0">
                <a:latin typeface="Corbel"/>
                <a:cs typeface="Corbel"/>
              </a:rPr>
              <a:t>Ridge Regression</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Structure </a:t>
            </a:r>
            <a:r>
              <a:rPr lang="en-US" sz="2800" spc="-5" dirty="0">
                <a:latin typeface="Corbel"/>
                <a:cs typeface="Corbel"/>
              </a:rPr>
              <a:t>Kernels</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Kernel </a:t>
            </a:r>
            <a:r>
              <a:rPr lang="en-US" sz="2800" spc="-5" dirty="0">
                <a:latin typeface="Corbel"/>
                <a:cs typeface="Corbel"/>
              </a:rPr>
              <a:t>PCA</a:t>
            </a:r>
          </a:p>
          <a:p>
            <a:pPr marL="409575" indent="-397510">
              <a:lnSpc>
                <a:spcPct val="100000"/>
              </a:lnSpc>
              <a:spcBef>
                <a:spcPts val="520"/>
              </a:spcBef>
              <a:buClr>
                <a:srgbClr val="40BAD1"/>
              </a:buClr>
              <a:buSzPct val="91666"/>
              <a:buFont typeface="Arial MT"/>
              <a:buChar char="●"/>
              <a:tabLst>
                <a:tab pos="409575" algn="l"/>
                <a:tab pos="410209" algn="l"/>
              </a:tabLst>
            </a:pPr>
            <a:r>
              <a:rPr lang="en-US" sz="2800" spc="-5" dirty="0" smtClean="0">
                <a:latin typeface="Corbel"/>
                <a:cs typeface="Corbel"/>
              </a:rPr>
              <a:t>Latent </a:t>
            </a:r>
            <a:r>
              <a:rPr lang="en-US" sz="2800" spc="-5" dirty="0">
                <a:latin typeface="Corbel"/>
                <a:cs typeface="Corbel"/>
              </a:rPr>
              <a:t>Semantic Analysis</a:t>
            </a:r>
            <a:endParaRPr sz="2800" dirty="0">
              <a:latin typeface="Corbel"/>
              <a:cs typeface="Corbel"/>
            </a:endParaRPr>
          </a:p>
        </p:txBody>
      </p:sp>
    </p:spTree>
    <p:extLst>
      <p:ext uri="{BB962C8B-B14F-4D97-AF65-F5344CB8AC3E}">
        <p14:creationId xmlns:p14="http://schemas.microsoft.com/office/powerpoint/2010/main" val="98774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AFD4B-9AD9-9FD5-260B-D7D51DBF621B}"/>
              </a:ext>
            </a:extLst>
          </p:cNvPr>
          <p:cNvSpPr>
            <a:spLocks noGrp="1"/>
          </p:cNvSpPr>
          <p:nvPr>
            <p:ph type="title"/>
          </p:nvPr>
        </p:nvSpPr>
        <p:spPr>
          <a:xfrm>
            <a:off x="3961386" y="838200"/>
            <a:ext cx="5411214" cy="582667"/>
          </a:xfrm>
        </p:spPr>
        <p:txBody>
          <a:bodyPr/>
          <a:lstStyle/>
          <a:p>
            <a:r>
              <a:rPr lang="en-IN" dirty="0"/>
              <a:t>Evaluation of Machine Learning</a:t>
            </a:r>
          </a:p>
        </p:txBody>
      </p:sp>
      <p:sp>
        <p:nvSpPr>
          <p:cNvPr id="3" name="Content Placeholder 2">
            <a:extLst>
              <a:ext uri="{FF2B5EF4-FFF2-40B4-BE49-F238E27FC236}">
                <a16:creationId xmlns="" xmlns:a16="http://schemas.microsoft.com/office/drawing/2014/main" id="{71DB3D62-A671-FFFB-4F86-415CE500D35F}"/>
              </a:ext>
            </a:extLst>
          </p:cNvPr>
          <p:cNvSpPr>
            <a:spLocks noGrp="1"/>
          </p:cNvSpPr>
          <p:nvPr>
            <p:ph idx="1"/>
          </p:nvPr>
        </p:nvSpPr>
        <p:spPr/>
        <p:txBody>
          <a:bodyPr/>
          <a:lstStyle/>
          <a:p>
            <a:endParaRPr lang="en-IN"/>
          </a:p>
        </p:txBody>
      </p:sp>
      <p:pic>
        <p:nvPicPr>
          <p:cNvPr id="4" name="Content Placeholder 3">
            <a:extLst>
              <a:ext uri="{FF2B5EF4-FFF2-40B4-BE49-F238E27FC236}">
                <a16:creationId xmlns="" xmlns:a16="http://schemas.microsoft.com/office/drawing/2014/main" id="{B6D29286-565B-B8E6-D5F6-3774109CF2F0}"/>
              </a:ext>
            </a:extLst>
          </p:cNvPr>
          <p:cNvPicPr>
            <a:picLocks noChangeAspect="1"/>
          </p:cNvPicPr>
          <p:nvPr/>
        </p:nvPicPr>
        <p:blipFill>
          <a:blip r:embed="rId2"/>
          <a:stretch>
            <a:fillRect/>
          </a:stretch>
        </p:blipFill>
        <p:spPr>
          <a:xfrm>
            <a:off x="3869267" y="1317935"/>
            <a:ext cx="7315201" cy="4666813"/>
          </a:xfrm>
          <a:prstGeom prst="rect">
            <a:avLst/>
          </a:prstGeom>
        </p:spPr>
      </p:pic>
      <p:sp>
        <p:nvSpPr>
          <p:cNvPr id="5"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Machine Learning Introduction</a:t>
            </a:r>
            <a:endParaRPr sz="3600" b="1" dirty="0">
              <a:latin typeface="Corbel"/>
              <a:cs typeface="Corbel"/>
            </a:endParaRPr>
          </a:p>
        </p:txBody>
      </p:sp>
    </p:spTree>
    <p:extLst>
      <p:ext uri="{BB962C8B-B14F-4D97-AF65-F5344CB8AC3E}">
        <p14:creationId xmlns:p14="http://schemas.microsoft.com/office/powerpoint/2010/main" val="25450885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2362200"/>
            <a:ext cx="5736463" cy="2736647"/>
          </a:xfrm>
          <a:prstGeom prst="rect">
            <a:avLst/>
          </a:prstGeom>
        </p:spPr>
        <p:txBody>
          <a:bodyPr vert="horz" wrap="square" lIns="0" tIns="12700" rIns="0" bIns="0" rtlCol="0">
            <a:spAutoFit/>
          </a:bodyPr>
          <a:lstStyle/>
          <a:p>
            <a:pPr marL="12700">
              <a:lnSpc>
                <a:spcPct val="100000"/>
              </a:lnSpc>
              <a:spcBef>
                <a:spcPts val="100"/>
              </a:spcBef>
            </a:pPr>
            <a:r>
              <a:rPr lang="en-IN" sz="5900" b="0" spc="-5" dirty="0" smtClean="0"/>
              <a:t>End of Unit 1</a:t>
            </a:r>
            <a:br>
              <a:rPr lang="en-IN" sz="5900" b="0" spc="-5" dirty="0" smtClean="0"/>
            </a:br>
            <a:r>
              <a:rPr lang="en-IN" sz="5900" b="0" spc="-5" dirty="0" smtClean="0">
                <a:latin typeface="Corbel"/>
                <a:cs typeface="Corbel"/>
              </a:rPr>
              <a:t/>
            </a:r>
            <a:br>
              <a:rPr lang="en-IN" sz="5900" b="0" spc="-5" dirty="0" smtClean="0">
                <a:latin typeface="Corbel"/>
                <a:cs typeface="Corbel"/>
              </a:rPr>
            </a:br>
            <a:r>
              <a:rPr sz="5900" b="0" spc="-5" dirty="0" smtClean="0">
                <a:latin typeface="Corbel"/>
                <a:cs typeface="Corbel"/>
              </a:rPr>
              <a:t>Than</a:t>
            </a:r>
            <a:r>
              <a:rPr sz="5900" b="0" dirty="0" smtClean="0">
                <a:latin typeface="Corbel"/>
                <a:cs typeface="Corbel"/>
              </a:rPr>
              <a:t>k</a:t>
            </a:r>
            <a:r>
              <a:rPr sz="5900" b="0" spc="-650" dirty="0" smtClean="0">
                <a:latin typeface="Corbel"/>
                <a:cs typeface="Corbel"/>
              </a:rPr>
              <a:t> </a:t>
            </a:r>
            <a:r>
              <a:rPr sz="5900" b="0" spc="-465" dirty="0">
                <a:latin typeface="Corbel"/>
                <a:cs typeface="Corbel"/>
              </a:rPr>
              <a:t>Y</a:t>
            </a:r>
            <a:r>
              <a:rPr sz="5900" b="0" spc="-5" dirty="0">
                <a:latin typeface="Corbel"/>
                <a:cs typeface="Corbel"/>
              </a:rPr>
              <a:t>ou.</a:t>
            </a:r>
            <a:endParaRPr sz="5900" dirty="0">
              <a:latin typeface="Corbel"/>
              <a:cs typeface="Corbel"/>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0"/>
              </a:lnSpc>
            </a:pPr>
            <a:r>
              <a:rPr lang="en-US" spc="-5"/>
              <a:t>Department of Computer Engineering</a:t>
            </a:r>
            <a:endParaRPr spc="-5"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80</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EAFD4B-9AD9-9FD5-260B-D7D51DBF621B}"/>
              </a:ext>
            </a:extLst>
          </p:cNvPr>
          <p:cNvSpPr>
            <a:spLocks noGrp="1"/>
          </p:cNvSpPr>
          <p:nvPr>
            <p:ph type="title"/>
          </p:nvPr>
        </p:nvSpPr>
        <p:spPr>
          <a:xfrm>
            <a:off x="3961386" y="1029708"/>
            <a:ext cx="5335013" cy="391159"/>
          </a:xfrm>
        </p:spPr>
        <p:txBody>
          <a:bodyPr/>
          <a:lstStyle/>
          <a:p>
            <a:r>
              <a:rPr lang="en-IN" dirty="0"/>
              <a:t>Evaluation of Machine Learning</a:t>
            </a:r>
          </a:p>
        </p:txBody>
      </p:sp>
      <p:sp>
        <p:nvSpPr>
          <p:cNvPr id="3" name="Content Placeholder 2">
            <a:extLst>
              <a:ext uri="{FF2B5EF4-FFF2-40B4-BE49-F238E27FC236}">
                <a16:creationId xmlns="" xmlns:a16="http://schemas.microsoft.com/office/drawing/2014/main" id="{71DB3D62-A671-FFFB-4F86-415CE500D35F}"/>
              </a:ext>
            </a:extLst>
          </p:cNvPr>
          <p:cNvSpPr>
            <a:spLocks noGrp="1"/>
          </p:cNvSpPr>
          <p:nvPr>
            <p:ph idx="1"/>
          </p:nvPr>
        </p:nvSpPr>
        <p:spPr>
          <a:xfrm>
            <a:off x="3961387" y="1849913"/>
            <a:ext cx="7315200" cy="4053368"/>
          </a:xfrm>
        </p:spPr>
        <p:txBody>
          <a:bodyPr/>
          <a:lstStyle/>
          <a:p>
            <a:endParaRPr lang="en-US" dirty="0"/>
          </a:p>
          <a:p>
            <a:endParaRPr lang="en-IN" dirty="0"/>
          </a:p>
          <a:p>
            <a:endParaRPr lang="en-IN" dirty="0"/>
          </a:p>
          <a:p>
            <a:endParaRPr lang="en-IN" dirty="0"/>
          </a:p>
          <a:p>
            <a:endParaRPr lang="en-IN" dirty="0"/>
          </a:p>
          <a:p>
            <a:r>
              <a:rPr lang="en-IN" dirty="0"/>
              <a:t>Continued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 xmlns:a16="http://schemas.microsoft.com/office/drawing/2014/main" id="{6F1169EA-E732-F05A-3812-3C5B15529750}"/>
              </a:ext>
            </a:extLst>
          </p:cNvPr>
          <p:cNvPicPr>
            <a:picLocks noChangeAspect="1"/>
          </p:cNvPicPr>
          <p:nvPr/>
        </p:nvPicPr>
        <p:blipFill>
          <a:blip r:embed="rId2"/>
          <a:stretch>
            <a:fillRect/>
          </a:stretch>
        </p:blipFill>
        <p:spPr>
          <a:xfrm>
            <a:off x="3869268" y="1576006"/>
            <a:ext cx="7315200" cy="4601183"/>
          </a:xfrm>
          <a:prstGeom prst="rect">
            <a:avLst/>
          </a:prstGeom>
        </p:spPr>
      </p:pic>
      <p:sp>
        <p:nvSpPr>
          <p:cNvPr id="6" name="object 2"/>
          <p:cNvSpPr txBox="1"/>
          <p:nvPr/>
        </p:nvSpPr>
        <p:spPr>
          <a:xfrm>
            <a:off x="320263" y="2551467"/>
            <a:ext cx="2722056" cy="1674817"/>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FFFFFF"/>
                </a:solidFill>
                <a:latin typeface="Corbel"/>
                <a:cs typeface="Corbel"/>
              </a:rPr>
              <a:t>Machine Learning Introduction</a:t>
            </a:r>
            <a:endParaRPr sz="3600" b="1" dirty="0">
              <a:latin typeface="Corbel"/>
              <a:cs typeface="Corbel"/>
            </a:endParaRPr>
          </a:p>
        </p:txBody>
      </p:sp>
    </p:spTree>
    <p:extLst>
      <p:ext uri="{BB962C8B-B14F-4D97-AF65-F5344CB8AC3E}">
        <p14:creationId xmlns:p14="http://schemas.microsoft.com/office/powerpoint/2010/main" val="333400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781</TotalTime>
  <Words>4409</Words>
  <Application>Microsoft Office PowerPoint</Application>
  <PresentationFormat>Widescreen</PresentationFormat>
  <Paragraphs>645</Paragraphs>
  <Slides>80</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arial</vt:lpstr>
      <vt:lpstr>Arial MT</vt:lpstr>
      <vt:lpstr>Calibri</vt:lpstr>
      <vt:lpstr>Cambria</vt:lpstr>
      <vt:lpstr>Corbel</vt:lpstr>
      <vt:lpstr>Georgia</vt:lpstr>
      <vt:lpstr>sohne</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of Machine Learning</vt:lpstr>
      <vt:lpstr>Evaluation of Machine Learning</vt:lpstr>
      <vt:lpstr>Evaluation of Machine Learning</vt:lpstr>
      <vt:lpstr>PowerPoint Presentation</vt:lpstr>
      <vt:lpstr>PowerPoint Presentation</vt:lpstr>
      <vt:lpstr>PowerPoint Presentation</vt:lpstr>
      <vt:lpstr>PowerPoint Presentation</vt:lpstr>
      <vt:lpstr>Supervised Learning</vt:lpstr>
      <vt:lpstr>PowerPoint Presentation</vt:lpstr>
      <vt:lpstr>PowerPoint Presentation</vt:lpstr>
      <vt:lpstr>PowerPoint Presentation</vt:lpstr>
      <vt:lpstr>PowerPoint Presentation</vt:lpstr>
      <vt:lpstr>Comparison – Supervised, Unsupervised and Reinforcement Learning</vt:lpstr>
      <vt:lpstr>Guess the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Did you know?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Unit 1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dc:creator>
  <cp:lastModifiedBy>Microsoft account</cp:lastModifiedBy>
  <cp:revision>67</cp:revision>
  <dcterms:created xsi:type="dcterms:W3CDTF">2021-08-01T15:07:07Z</dcterms:created>
  <dcterms:modified xsi:type="dcterms:W3CDTF">2022-12-07T06:39:17Z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