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00" r:id="rId3"/>
    <p:sldId id="299" r:id="rId4"/>
    <p:sldId id="257" r:id="rId5"/>
    <p:sldId id="307" r:id="rId6"/>
    <p:sldId id="384" r:id="rId7"/>
    <p:sldId id="385" r:id="rId8"/>
    <p:sldId id="386" r:id="rId9"/>
    <p:sldId id="383" r:id="rId10"/>
    <p:sldId id="382" r:id="rId11"/>
    <p:sldId id="387" r:id="rId12"/>
    <p:sldId id="388" r:id="rId13"/>
    <p:sldId id="389" r:id="rId14"/>
    <p:sldId id="393" r:id="rId15"/>
    <p:sldId id="394" r:id="rId16"/>
    <p:sldId id="395" r:id="rId17"/>
    <p:sldId id="302" r:id="rId18"/>
    <p:sldId id="397" r:id="rId19"/>
    <p:sldId id="396" r:id="rId20"/>
    <p:sldId id="398" r:id="rId21"/>
    <p:sldId id="399" r:id="rId22"/>
    <p:sldId id="400" r:id="rId23"/>
    <p:sldId id="402" r:id="rId24"/>
    <p:sldId id="401" r:id="rId25"/>
    <p:sldId id="335" r:id="rId26"/>
    <p:sldId id="322" r:id="rId27"/>
    <p:sldId id="408" r:id="rId28"/>
    <p:sldId id="411" r:id="rId29"/>
    <p:sldId id="410" r:id="rId30"/>
    <p:sldId id="412" r:id="rId31"/>
    <p:sldId id="409" r:id="rId32"/>
    <p:sldId id="413" r:id="rId33"/>
    <p:sldId id="414" r:id="rId34"/>
    <p:sldId id="415" r:id="rId35"/>
    <p:sldId id="406" r:id="rId36"/>
    <p:sldId id="403" r:id="rId37"/>
    <p:sldId id="404" r:id="rId38"/>
    <p:sldId id="407" r:id="rId39"/>
    <p:sldId id="426" r:id="rId40"/>
    <p:sldId id="427" r:id="rId41"/>
    <p:sldId id="424" r:id="rId42"/>
    <p:sldId id="428" r:id="rId43"/>
    <p:sldId id="425" r:id="rId44"/>
    <p:sldId id="429" r:id="rId45"/>
    <p:sldId id="416" r:id="rId46"/>
    <p:sldId id="417" r:id="rId47"/>
    <p:sldId id="418" r:id="rId48"/>
    <p:sldId id="419" r:id="rId49"/>
    <p:sldId id="421" r:id="rId50"/>
    <p:sldId id="420" r:id="rId51"/>
    <p:sldId id="422" r:id="rId52"/>
    <p:sldId id="423" r:id="rId53"/>
    <p:sldId id="405" r:id="rId54"/>
    <p:sldId id="323" r:id="rId55"/>
    <p:sldId id="430" r:id="rId56"/>
    <p:sldId id="431" r:id="rId57"/>
    <p:sldId id="432" r:id="rId58"/>
    <p:sldId id="433" r:id="rId59"/>
    <p:sldId id="434" r:id="rId60"/>
    <p:sldId id="435" r:id="rId61"/>
    <p:sldId id="437" r:id="rId62"/>
    <p:sldId id="295" r:id="rId6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12/7/2022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17</a:t>
            </a:fld>
            <a:endParaRPr lang="en-US"/>
          </a:p>
        </p:txBody>
      </p:sp>
    </p:spTree>
    <p:extLst>
      <p:ext uri="{BB962C8B-B14F-4D97-AF65-F5344CB8AC3E}">
        <p14:creationId xmlns:p14="http://schemas.microsoft.com/office/powerpoint/2010/main" val="67702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35</a:t>
            </a:fld>
            <a:endParaRPr lang="en-IN"/>
          </a:p>
        </p:txBody>
      </p:sp>
    </p:spTree>
    <p:extLst>
      <p:ext uri="{BB962C8B-B14F-4D97-AF65-F5344CB8AC3E}">
        <p14:creationId xmlns:p14="http://schemas.microsoft.com/office/powerpoint/2010/main" val="3696447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https://pub.towardsai.net/principal-component-analysis-pca-with-python-examples-tutorial-67a917bae9aa#993b</a:t>
            </a:r>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38</a:t>
            </a:fld>
            <a:endParaRPr lang="en-IN"/>
          </a:p>
        </p:txBody>
      </p:sp>
    </p:spTree>
    <p:extLst>
      <p:ext uri="{BB962C8B-B14F-4D97-AF65-F5344CB8AC3E}">
        <p14:creationId xmlns:p14="http://schemas.microsoft.com/office/powerpoint/2010/main" val="57153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https://pub.towardsai.net/principal-component-analysis-pca-with-python-examples-tutorial-67a917bae9aa#993b</a:t>
            </a:r>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39</a:t>
            </a:fld>
            <a:endParaRPr lang="en-IN"/>
          </a:p>
        </p:txBody>
      </p:sp>
    </p:spTree>
    <p:extLst>
      <p:ext uri="{BB962C8B-B14F-4D97-AF65-F5344CB8AC3E}">
        <p14:creationId xmlns:p14="http://schemas.microsoft.com/office/powerpoint/2010/main" val="68496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https://pub.towardsai.net/principal-component-analysis-pca-with-python-examples-tutorial-67a917bae9aa#993b</a:t>
            </a:r>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40</a:t>
            </a:fld>
            <a:endParaRPr lang="en-IN"/>
          </a:p>
        </p:txBody>
      </p:sp>
    </p:spTree>
    <p:extLst>
      <p:ext uri="{BB962C8B-B14F-4D97-AF65-F5344CB8AC3E}">
        <p14:creationId xmlns:p14="http://schemas.microsoft.com/office/powerpoint/2010/main" val="15312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41</a:t>
            </a:fld>
            <a:endParaRPr lang="en-IN"/>
          </a:p>
        </p:txBody>
      </p:sp>
    </p:spTree>
    <p:extLst>
      <p:ext uri="{BB962C8B-B14F-4D97-AF65-F5344CB8AC3E}">
        <p14:creationId xmlns:p14="http://schemas.microsoft.com/office/powerpoint/2010/main" val="4039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42</a:t>
            </a:fld>
            <a:endParaRPr lang="en-IN"/>
          </a:p>
        </p:txBody>
      </p:sp>
    </p:spTree>
    <p:extLst>
      <p:ext uri="{BB962C8B-B14F-4D97-AF65-F5344CB8AC3E}">
        <p14:creationId xmlns:p14="http://schemas.microsoft.com/office/powerpoint/2010/main" val="343566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43</a:t>
            </a:fld>
            <a:endParaRPr lang="en-IN"/>
          </a:p>
        </p:txBody>
      </p:sp>
    </p:spTree>
    <p:extLst>
      <p:ext uri="{BB962C8B-B14F-4D97-AF65-F5344CB8AC3E}">
        <p14:creationId xmlns:p14="http://schemas.microsoft.com/office/powerpoint/2010/main" val="18199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44</a:t>
            </a:fld>
            <a:endParaRPr lang="en-IN"/>
          </a:p>
        </p:txBody>
      </p:sp>
    </p:spTree>
    <p:extLst>
      <p:ext uri="{BB962C8B-B14F-4D97-AF65-F5344CB8AC3E}">
        <p14:creationId xmlns:p14="http://schemas.microsoft.com/office/powerpoint/2010/main" val="3607163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45</a:t>
            </a:fld>
            <a:endParaRPr lang="en-IN"/>
          </a:p>
        </p:txBody>
      </p:sp>
    </p:spTree>
    <p:extLst>
      <p:ext uri="{BB962C8B-B14F-4D97-AF65-F5344CB8AC3E}">
        <p14:creationId xmlns:p14="http://schemas.microsoft.com/office/powerpoint/2010/main" val="40586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46</a:t>
            </a:fld>
            <a:endParaRPr lang="en-IN"/>
          </a:p>
        </p:txBody>
      </p:sp>
    </p:spTree>
    <p:extLst>
      <p:ext uri="{BB962C8B-B14F-4D97-AF65-F5344CB8AC3E}">
        <p14:creationId xmlns:p14="http://schemas.microsoft.com/office/powerpoint/2010/main" val="208959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26</a:t>
            </a:fld>
            <a:endParaRPr lang="en-IN"/>
          </a:p>
        </p:txBody>
      </p:sp>
    </p:spTree>
    <p:extLst>
      <p:ext uri="{BB962C8B-B14F-4D97-AF65-F5344CB8AC3E}">
        <p14:creationId xmlns:p14="http://schemas.microsoft.com/office/powerpoint/2010/main" val="325168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47</a:t>
            </a:fld>
            <a:endParaRPr lang="en-IN"/>
          </a:p>
        </p:txBody>
      </p:sp>
    </p:spTree>
    <p:extLst>
      <p:ext uri="{BB962C8B-B14F-4D97-AF65-F5344CB8AC3E}">
        <p14:creationId xmlns:p14="http://schemas.microsoft.com/office/powerpoint/2010/main" val="2813106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48</a:t>
            </a:fld>
            <a:endParaRPr lang="en-IN"/>
          </a:p>
        </p:txBody>
      </p:sp>
    </p:spTree>
    <p:extLst>
      <p:ext uri="{BB962C8B-B14F-4D97-AF65-F5344CB8AC3E}">
        <p14:creationId xmlns:p14="http://schemas.microsoft.com/office/powerpoint/2010/main" val="209977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49</a:t>
            </a:fld>
            <a:endParaRPr lang="en-IN"/>
          </a:p>
        </p:txBody>
      </p:sp>
    </p:spTree>
    <p:extLst>
      <p:ext uri="{BB962C8B-B14F-4D97-AF65-F5344CB8AC3E}">
        <p14:creationId xmlns:p14="http://schemas.microsoft.com/office/powerpoint/2010/main" val="3606728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50</a:t>
            </a:fld>
            <a:endParaRPr lang="en-IN"/>
          </a:p>
        </p:txBody>
      </p:sp>
    </p:spTree>
    <p:extLst>
      <p:ext uri="{BB962C8B-B14F-4D97-AF65-F5344CB8AC3E}">
        <p14:creationId xmlns:p14="http://schemas.microsoft.com/office/powerpoint/2010/main" val="76090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51</a:t>
            </a:fld>
            <a:endParaRPr lang="en-IN"/>
          </a:p>
        </p:txBody>
      </p:sp>
    </p:spTree>
    <p:extLst>
      <p:ext uri="{BB962C8B-B14F-4D97-AF65-F5344CB8AC3E}">
        <p14:creationId xmlns:p14="http://schemas.microsoft.com/office/powerpoint/2010/main" val="395964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52</a:t>
            </a:fld>
            <a:endParaRPr lang="en-IN"/>
          </a:p>
        </p:txBody>
      </p:sp>
    </p:spTree>
    <p:extLst>
      <p:ext uri="{BB962C8B-B14F-4D97-AF65-F5344CB8AC3E}">
        <p14:creationId xmlns:p14="http://schemas.microsoft.com/office/powerpoint/2010/main" val="10748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54</a:t>
            </a:fld>
            <a:endParaRPr lang="en-IN"/>
          </a:p>
        </p:txBody>
      </p:sp>
    </p:spTree>
    <p:extLst>
      <p:ext uri="{BB962C8B-B14F-4D97-AF65-F5344CB8AC3E}">
        <p14:creationId xmlns:p14="http://schemas.microsoft.com/office/powerpoint/2010/main" val="3850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55</a:t>
            </a:fld>
            <a:endParaRPr lang="en-IN"/>
          </a:p>
        </p:txBody>
      </p:sp>
    </p:spTree>
    <p:extLst>
      <p:ext uri="{BB962C8B-B14F-4D97-AF65-F5344CB8AC3E}">
        <p14:creationId xmlns:p14="http://schemas.microsoft.com/office/powerpoint/2010/main" val="3458990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56</a:t>
            </a:fld>
            <a:endParaRPr lang="en-IN"/>
          </a:p>
        </p:txBody>
      </p:sp>
    </p:spTree>
    <p:extLst>
      <p:ext uri="{BB962C8B-B14F-4D97-AF65-F5344CB8AC3E}">
        <p14:creationId xmlns:p14="http://schemas.microsoft.com/office/powerpoint/2010/main" val="433993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57</a:t>
            </a:fld>
            <a:endParaRPr lang="en-IN"/>
          </a:p>
        </p:txBody>
      </p:sp>
    </p:spTree>
    <p:extLst>
      <p:ext uri="{BB962C8B-B14F-4D97-AF65-F5344CB8AC3E}">
        <p14:creationId xmlns:p14="http://schemas.microsoft.com/office/powerpoint/2010/main" val="48868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27</a:t>
            </a:fld>
            <a:endParaRPr lang="en-IN"/>
          </a:p>
        </p:txBody>
      </p:sp>
    </p:spTree>
    <p:extLst>
      <p:ext uri="{BB962C8B-B14F-4D97-AF65-F5344CB8AC3E}">
        <p14:creationId xmlns:p14="http://schemas.microsoft.com/office/powerpoint/2010/main" val="2307133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58</a:t>
            </a:fld>
            <a:endParaRPr lang="en-IN"/>
          </a:p>
        </p:txBody>
      </p:sp>
    </p:spTree>
    <p:extLst>
      <p:ext uri="{BB962C8B-B14F-4D97-AF65-F5344CB8AC3E}">
        <p14:creationId xmlns:p14="http://schemas.microsoft.com/office/powerpoint/2010/main" val="2635358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59</a:t>
            </a:fld>
            <a:endParaRPr lang="en-IN"/>
          </a:p>
        </p:txBody>
      </p:sp>
    </p:spTree>
    <p:extLst>
      <p:ext uri="{BB962C8B-B14F-4D97-AF65-F5344CB8AC3E}">
        <p14:creationId xmlns:p14="http://schemas.microsoft.com/office/powerpoint/2010/main" val="2255707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60</a:t>
            </a:fld>
            <a:endParaRPr lang="en-IN"/>
          </a:p>
        </p:txBody>
      </p:sp>
    </p:spTree>
    <p:extLst>
      <p:ext uri="{BB962C8B-B14F-4D97-AF65-F5344CB8AC3E}">
        <p14:creationId xmlns:p14="http://schemas.microsoft.com/office/powerpoint/2010/main" val="33331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28</a:t>
            </a:fld>
            <a:endParaRPr lang="en-IN"/>
          </a:p>
        </p:txBody>
      </p:sp>
    </p:spTree>
    <p:extLst>
      <p:ext uri="{BB962C8B-B14F-4D97-AF65-F5344CB8AC3E}">
        <p14:creationId xmlns:p14="http://schemas.microsoft.com/office/powerpoint/2010/main" val="268673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29</a:t>
            </a:fld>
            <a:endParaRPr lang="en-IN"/>
          </a:p>
        </p:txBody>
      </p:sp>
    </p:spTree>
    <p:extLst>
      <p:ext uri="{BB962C8B-B14F-4D97-AF65-F5344CB8AC3E}">
        <p14:creationId xmlns:p14="http://schemas.microsoft.com/office/powerpoint/2010/main" val="121874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30</a:t>
            </a:fld>
            <a:endParaRPr lang="en-IN"/>
          </a:p>
        </p:txBody>
      </p:sp>
    </p:spTree>
    <p:extLst>
      <p:ext uri="{BB962C8B-B14F-4D97-AF65-F5344CB8AC3E}">
        <p14:creationId xmlns:p14="http://schemas.microsoft.com/office/powerpoint/2010/main" val="33443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32</a:t>
            </a:fld>
            <a:endParaRPr lang="en-IN"/>
          </a:p>
        </p:txBody>
      </p:sp>
    </p:spTree>
    <p:extLst>
      <p:ext uri="{BB962C8B-B14F-4D97-AF65-F5344CB8AC3E}">
        <p14:creationId xmlns:p14="http://schemas.microsoft.com/office/powerpoint/2010/main" val="376600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33</a:t>
            </a:fld>
            <a:endParaRPr lang="en-IN"/>
          </a:p>
        </p:txBody>
      </p:sp>
    </p:spTree>
    <p:extLst>
      <p:ext uri="{BB962C8B-B14F-4D97-AF65-F5344CB8AC3E}">
        <p14:creationId xmlns:p14="http://schemas.microsoft.com/office/powerpoint/2010/main" val="28093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34</a:t>
            </a:fld>
            <a:endParaRPr lang="en-IN"/>
          </a:p>
        </p:txBody>
      </p:sp>
    </p:spTree>
    <p:extLst>
      <p:ext uri="{BB962C8B-B14F-4D97-AF65-F5344CB8AC3E}">
        <p14:creationId xmlns:p14="http://schemas.microsoft.com/office/powerpoint/2010/main" val="2487165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12/7/2022</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12/7/2022</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12/7/2022</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12/7/2022</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colab.research.google.com/drive/1FnOLEq0G-T-oe5OYpWh9yMp5FxJgyUVG?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drive/16ZVcmznj8Sxfs8AqnLv4biYEC4g0V3oq?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drive/18CKUXARGsBtu9ZOt3-sa4RgOfiEzM5t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colab.research.google.com/drive/1yJRvr1gjPVrqpSVocOeH7BFm_h31ja81?usp=shar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colab.research.google.com/drive/1ydtkbihsYhOxjUCobR4JF_fotf81BAtV?usp=shar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lab.research.google.com/drive/1p8gzPONscrgZwJeqQr4g_bY7Tez3pQL-?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drive.google.com/file/d/1vyPm7fHqdqZU9xG6ODUDJdo_h2BZzoV4/view?usp=sharing" TargetMode="External"/><Relationship Id="rId7" Type="http://schemas.openxmlformats.org/officeDocument/2006/relationships/hyperlink" Target="https://drive.google.com/file/d/1vBczyhyNdszeEz1SjaxLGYg-VMJce-60/view?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drive.google.com/file/d/1GGzuPaZJLlfjIOP7PDdeSRfVM1dT7UwF/view?usp=sharing" TargetMode="External"/><Relationship Id="rId5" Type="http://schemas.openxmlformats.org/officeDocument/2006/relationships/hyperlink" Target="https://drive.google.com/file/d/1Xs_6kxsGizMpFbpfNHTQdn33P0GGrgZ-/view?usp=sharing" TargetMode="External"/><Relationship Id="rId4" Type="http://schemas.openxmlformats.org/officeDocument/2006/relationships/hyperlink" Target="https://drive.google.com/file/d/18xSI9uYFuwS-HKpZLMAGMtX4IV2Uev0C/view?usp=shar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7" name="object 7"/>
          <p:cNvSpPr txBox="1"/>
          <p:nvPr/>
        </p:nvSpPr>
        <p:spPr>
          <a:xfrm>
            <a:off x="9418449" y="5674030"/>
            <a:ext cx="2702753"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err="1">
                <a:solidFill>
                  <a:srgbClr val="595959"/>
                </a:solidFill>
                <a:latin typeface="Arial MT"/>
                <a:cs typeface="Arial MT"/>
              </a:rPr>
              <a:t>Ravikumar</a:t>
            </a:r>
            <a:r>
              <a:rPr lang="en-US" sz="1800" spc="-45" dirty="0">
                <a:solidFill>
                  <a:srgbClr val="595959"/>
                </a:solidFill>
                <a:latin typeface="Arial MT"/>
                <a:cs typeface="Arial MT"/>
              </a:rPr>
              <a:t> </a:t>
            </a:r>
            <a:r>
              <a:rPr lang="en-US" sz="1800" spc="-45" dirty="0" smtClean="0">
                <a:solidFill>
                  <a:srgbClr val="595959"/>
                </a:solidFill>
                <a:latin typeface="Arial MT"/>
                <a:cs typeface="Arial MT"/>
              </a:rPr>
              <a:t>R Natarajan</a:t>
            </a:r>
            <a:endParaRPr sz="1800" dirty="0">
              <a:latin typeface="Arial MT"/>
              <a:cs typeface="Arial MT"/>
            </a:endParaRPr>
          </a:p>
        </p:txBody>
      </p:sp>
      <p:sp>
        <p:nvSpPr>
          <p:cNvPr id="8" name="object 8"/>
          <p:cNvSpPr txBox="1"/>
          <p:nvPr/>
        </p:nvSpPr>
        <p:spPr>
          <a:xfrm>
            <a:off x="990600" y="2133600"/>
            <a:ext cx="6705727"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Advance Machine Learning</a:t>
            </a:r>
            <a:endParaRPr sz="5900" dirty="0">
              <a:latin typeface="Corbel"/>
              <a:cs typeface="Corbel"/>
            </a:endParaRPr>
          </a:p>
        </p:txBody>
      </p:sp>
      <p:sp>
        <p:nvSpPr>
          <p:cNvPr id="9" name="object 9"/>
          <p:cNvSpPr txBox="1"/>
          <p:nvPr/>
        </p:nvSpPr>
        <p:spPr>
          <a:xfrm>
            <a:off x="1084377" y="4181619"/>
            <a:ext cx="2027360" cy="1010533"/>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solidFill>
                  <a:schemeClr val="bg1"/>
                </a:solidFill>
                <a:latin typeface="Corbel"/>
                <a:cs typeface="Corbel"/>
              </a:rPr>
              <a:t>01CO1301</a:t>
            </a:r>
          </a:p>
          <a:p>
            <a:pPr marL="12700">
              <a:lnSpc>
                <a:spcPct val="100000"/>
              </a:lnSpc>
              <a:spcBef>
                <a:spcPts val="100"/>
              </a:spcBef>
            </a:pPr>
            <a:r>
              <a:rPr lang="en-US" sz="3200" b="1" spc="-5" dirty="0" smtClean="0">
                <a:solidFill>
                  <a:schemeClr val="bg1"/>
                </a:solidFill>
                <a:latin typeface="Corbel"/>
                <a:cs typeface="Corbel"/>
              </a:rPr>
              <a:t>4 Credits</a:t>
            </a:r>
            <a:endParaRPr sz="3200" dirty="0">
              <a:solidFill>
                <a:schemeClr val="bg1"/>
              </a:solidFill>
              <a:latin typeface="Corbel"/>
              <a:cs typeface="Corbel"/>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2228815"/>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Kernel Methods for Non-linear Data</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
        <p:nvSpPr>
          <p:cNvPr id="3" name="object 3"/>
          <p:cNvSpPr txBox="1"/>
          <p:nvPr/>
        </p:nvSpPr>
        <p:spPr>
          <a:xfrm>
            <a:off x="3581400" y="544396"/>
            <a:ext cx="8229600" cy="5975995"/>
          </a:xfrm>
          <a:prstGeom prst="rect">
            <a:avLst/>
          </a:prstGeom>
        </p:spPr>
        <p:txBody>
          <a:bodyPr vert="horz" wrap="square" lIns="0" tIns="66040" rIns="0" bIns="0" rtlCol="0">
            <a:spAutoFit/>
          </a:bodyPr>
          <a:lstStyle/>
          <a:p>
            <a:r>
              <a:rPr lang="en-US" sz="2400" dirty="0"/>
              <a:t>Let us say that we have two points, x= (2, 3, 4) and y= (3, 4, 5)</a:t>
            </a:r>
          </a:p>
          <a:p>
            <a:endParaRPr lang="en-US" sz="2400" dirty="0"/>
          </a:p>
          <a:p>
            <a:r>
              <a:rPr lang="en-US" sz="2400" dirty="0"/>
              <a:t>As we have seen, K(x, y) = &lt; f(x), f(y) </a:t>
            </a:r>
            <a:r>
              <a:rPr lang="en-US" sz="2400" dirty="0" smtClean="0"/>
              <a:t>&gt;.</a:t>
            </a:r>
          </a:p>
          <a:p>
            <a:r>
              <a:rPr lang="es-ES" sz="2400" dirty="0" err="1"/>
              <a:t>Let</a:t>
            </a:r>
            <a:r>
              <a:rPr lang="es-ES" sz="2400" dirty="0"/>
              <a:t> </a:t>
            </a:r>
            <a:r>
              <a:rPr lang="es-ES" sz="2400" dirty="0" err="1"/>
              <a:t>us</a:t>
            </a:r>
            <a:r>
              <a:rPr lang="es-ES" sz="2400" dirty="0"/>
              <a:t> </a:t>
            </a:r>
            <a:r>
              <a:rPr lang="es-ES" sz="2400" dirty="0" err="1"/>
              <a:t>first</a:t>
            </a:r>
            <a:r>
              <a:rPr lang="es-ES" sz="2400" dirty="0"/>
              <a:t> </a:t>
            </a:r>
            <a:r>
              <a:rPr lang="es-ES" sz="2400" dirty="0" err="1"/>
              <a:t>calculate</a:t>
            </a:r>
            <a:r>
              <a:rPr lang="es-ES" sz="2400" dirty="0"/>
              <a:t> &lt; f(x), f(y) &gt;</a:t>
            </a:r>
          </a:p>
          <a:p>
            <a:r>
              <a:rPr lang="es-ES" sz="2400" dirty="0"/>
              <a:t>f(x)=(x1x1, x1x2, x1x3, x2x1, x2x2, x2x3, x3x1, x3x2, x3x3)</a:t>
            </a:r>
            <a:br>
              <a:rPr lang="es-ES" sz="2400" dirty="0"/>
            </a:br>
            <a:r>
              <a:rPr lang="es-ES" sz="2400" dirty="0"/>
              <a:t>f(y)=(y1y1, y1y2, y1y3, y2y1, y2y2, y2y3, y3y1, y3y2, y3y3)</a:t>
            </a:r>
            <a:br>
              <a:rPr lang="es-ES" sz="2400" dirty="0"/>
            </a:br>
            <a:r>
              <a:rPr lang="es-ES" sz="2400" dirty="0"/>
              <a:t>so</a:t>
            </a:r>
            <a:r>
              <a:rPr lang="es-ES" sz="2400" dirty="0" smtClean="0"/>
              <a:t>,</a:t>
            </a:r>
          </a:p>
          <a:p>
            <a:r>
              <a:rPr lang="es-ES" sz="2400" dirty="0" smtClean="0"/>
              <a:t>f(2</a:t>
            </a:r>
            <a:r>
              <a:rPr lang="es-ES" sz="2400" dirty="0"/>
              <a:t>, 3, 4)=(4, 6, 8, 6, 9, 12, 8, 12, 16)and</a:t>
            </a:r>
            <a:br>
              <a:rPr lang="es-ES" sz="2400" dirty="0"/>
            </a:br>
            <a:endParaRPr lang="es-ES" sz="2400" dirty="0"/>
          </a:p>
          <a:p>
            <a:r>
              <a:rPr lang="es-ES" sz="2400" dirty="0" smtClean="0"/>
              <a:t>f(3 </a:t>
            </a:r>
            <a:r>
              <a:rPr lang="es-ES" sz="2400" dirty="0"/>
              <a:t>,4, 5)=(9, 12, 15, 12, 16, 20, 15, 20, 25)</a:t>
            </a:r>
            <a:br>
              <a:rPr lang="es-ES" sz="2400" dirty="0"/>
            </a:br>
            <a:r>
              <a:rPr lang="es-ES" sz="2400" dirty="0"/>
              <a:t>so </a:t>
            </a:r>
            <a:r>
              <a:rPr lang="es-ES" sz="2400" dirty="0" err="1"/>
              <a:t>the</a:t>
            </a:r>
            <a:r>
              <a:rPr lang="es-ES" sz="2400" dirty="0"/>
              <a:t> </a:t>
            </a:r>
            <a:r>
              <a:rPr lang="es-ES" sz="2400" dirty="0" err="1"/>
              <a:t>dot</a:t>
            </a:r>
            <a:r>
              <a:rPr lang="es-ES" sz="2400" dirty="0"/>
              <a:t> </a:t>
            </a:r>
            <a:r>
              <a:rPr lang="es-ES" sz="2400" dirty="0" err="1"/>
              <a:t>product</a:t>
            </a:r>
            <a:r>
              <a:rPr lang="es-ES" sz="2400" dirty="0"/>
              <a:t>,</a:t>
            </a:r>
            <a:br>
              <a:rPr lang="es-ES" sz="2400" dirty="0"/>
            </a:br>
            <a:r>
              <a:rPr lang="es-ES" sz="2400" dirty="0"/>
              <a:t>f (x). f (y) = f(2,3,4) . f(3,4,5)=</a:t>
            </a:r>
            <a:br>
              <a:rPr lang="es-ES" sz="2400" dirty="0"/>
            </a:br>
            <a:r>
              <a:rPr lang="es-ES" sz="2400" dirty="0"/>
              <a:t>(36 + 72 + 120 + 72 +144 + 240 + 120 + 240 + 400</a:t>
            </a:r>
            <a:r>
              <a:rPr lang="es-ES" sz="2400" dirty="0" smtClean="0"/>
              <a:t>)=1444 </a:t>
            </a:r>
          </a:p>
          <a:p>
            <a:r>
              <a:rPr lang="es-ES" sz="2400" dirty="0" smtClean="0"/>
              <a:t>And</a:t>
            </a:r>
            <a:r>
              <a:rPr lang="es-ES" sz="2400" dirty="0"/>
              <a:t>,</a:t>
            </a:r>
            <a:br>
              <a:rPr lang="es-ES" sz="2400" dirty="0"/>
            </a:br>
            <a:r>
              <a:rPr lang="es-ES" sz="2400" dirty="0"/>
              <a:t>K(x, y) = (2*3 + 3*4 + 4*5) ^2=(6 + 12 + 20)^2=38*38=1444.</a:t>
            </a:r>
          </a:p>
          <a:p>
            <a:endParaRPr lang="en-US" sz="2400" dirty="0"/>
          </a:p>
        </p:txBody>
      </p:sp>
    </p:spTree>
    <p:extLst>
      <p:ext uri="{BB962C8B-B14F-4D97-AF65-F5344CB8AC3E}">
        <p14:creationId xmlns:p14="http://schemas.microsoft.com/office/powerpoint/2010/main" val="396337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3" name="object 3"/>
          <p:cNvSpPr txBox="1"/>
          <p:nvPr/>
        </p:nvSpPr>
        <p:spPr>
          <a:xfrm>
            <a:off x="3733800" y="554766"/>
            <a:ext cx="8229600" cy="5668218"/>
          </a:xfrm>
          <a:prstGeom prst="rect">
            <a:avLst/>
          </a:prstGeom>
        </p:spPr>
        <p:txBody>
          <a:bodyPr vert="horz" wrap="square" lIns="0" tIns="66040" rIns="0" bIns="0" rtlCol="0">
            <a:spAutoFit/>
          </a:bodyPr>
          <a:lstStyle/>
          <a:p>
            <a:r>
              <a:rPr lang="en-US" sz="2800" b="1" dirty="0" smtClean="0"/>
              <a:t>1. Liner </a:t>
            </a:r>
            <a:r>
              <a:rPr lang="en-US" sz="2800" b="1" dirty="0"/>
              <a:t>Kernel</a:t>
            </a:r>
          </a:p>
          <a:p>
            <a:r>
              <a:rPr lang="en-US" sz="2800" dirty="0"/>
              <a:t>Let us say that we have two vectors with name x1 and Y1, then the linear kernel is defined by the dot product of these two vectors:</a:t>
            </a:r>
          </a:p>
          <a:p>
            <a:r>
              <a:rPr lang="en-US" sz="2800" dirty="0" smtClean="0">
                <a:solidFill>
                  <a:srgbClr val="FF0000"/>
                </a:solidFill>
              </a:rPr>
              <a:t>K(x1</a:t>
            </a:r>
            <a:r>
              <a:rPr lang="en-US" sz="2800" dirty="0">
                <a:solidFill>
                  <a:srgbClr val="FF0000"/>
                </a:solidFill>
              </a:rPr>
              <a:t>, x2) = x1 . x2</a:t>
            </a:r>
          </a:p>
          <a:p>
            <a:endParaRPr lang="en-US" sz="2800" dirty="0"/>
          </a:p>
          <a:p>
            <a:r>
              <a:rPr lang="en-US" sz="2800" b="1" dirty="0"/>
              <a:t>2. Polynomial Kernel</a:t>
            </a:r>
          </a:p>
          <a:p>
            <a:r>
              <a:rPr lang="en-US" sz="2800" dirty="0"/>
              <a:t>A polynomial kernel is defined by the following equation:</a:t>
            </a:r>
          </a:p>
          <a:p>
            <a:r>
              <a:rPr lang="en-US" sz="2800" dirty="0" smtClean="0">
                <a:solidFill>
                  <a:srgbClr val="FF0000"/>
                </a:solidFill>
              </a:rPr>
              <a:t>K(x1</a:t>
            </a:r>
            <a:r>
              <a:rPr lang="en-US" sz="2800" dirty="0">
                <a:solidFill>
                  <a:srgbClr val="FF0000"/>
                </a:solidFill>
              </a:rPr>
              <a:t>, x2) = (x1 . x2 + </a:t>
            </a:r>
            <a:r>
              <a:rPr lang="en-US" sz="2800" dirty="0" smtClean="0">
                <a:solidFill>
                  <a:srgbClr val="FF0000"/>
                </a:solidFill>
              </a:rPr>
              <a:t>1)d</a:t>
            </a:r>
            <a:endParaRPr lang="en-US" sz="2800" dirty="0"/>
          </a:p>
          <a:p>
            <a:endParaRPr lang="en-US" sz="2800" dirty="0"/>
          </a:p>
          <a:p>
            <a:r>
              <a:rPr lang="en-US" sz="2800" dirty="0"/>
              <a:t>Where,</a:t>
            </a:r>
          </a:p>
          <a:p>
            <a:r>
              <a:rPr lang="en-US" sz="2800" dirty="0" smtClean="0"/>
              <a:t>d </a:t>
            </a:r>
            <a:r>
              <a:rPr lang="en-US" sz="2800" dirty="0"/>
              <a:t>is the degree of the polynomial and x1 and x2 are </a:t>
            </a:r>
            <a:r>
              <a:rPr lang="en-US" sz="2800" dirty="0" smtClean="0"/>
              <a:t>vectors.</a:t>
            </a:r>
            <a:endParaRPr lang="en-US" sz="2800" dirty="0"/>
          </a:p>
        </p:txBody>
      </p:sp>
    </p:spTree>
    <p:extLst>
      <p:ext uri="{BB962C8B-B14F-4D97-AF65-F5344CB8AC3E}">
        <p14:creationId xmlns:p14="http://schemas.microsoft.com/office/powerpoint/2010/main" val="4174336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sp>
        <p:nvSpPr>
          <p:cNvPr id="3" name="object 3"/>
          <p:cNvSpPr txBox="1"/>
          <p:nvPr/>
        </p:nvSpPr>
        <p:spPr>
          <a:xfrm>
            <a:off x="3657600" y="762000"/>
            <a:ext cx="8229600" cy="4375557"/>
          </a:xfrm>
          <a:prstGeom prst="rect">
            <a:avLst/>
          </a:prstGeom>
        </p:spPr>
        <p:txBody>
          <a:bodyPr vert="horz" wrap="square" lIns="0" tIns="66040" rIns="0" bIns="0" rtlCol="0">
            <a:spAutoFit/>
          </a:bodyPr>
          <a:lstStyle/>
          <a:p>
            <a:r>
              <a:rPr lang="en-US" sz="2800" b="1" dirty="0"/>
              <a:t>3. Gaussian Kernel</a:t>
            </a:r>
          </a:p>
          <a:p>
            <a:r>
              <a:rPr lang="en-US" sz="2800" dirty="0"/>
              <a:t>This kernel is an example of a </a:t>
            </a:r>
            <a:r>
              <a:rPr lang="en-US" sz="2800" dirty="0">
                <a:solidFill>
                  <a:srgbClr val="FF0000"/>
                </a:solidFill>
              </a:rPr>
              <a:t>radial basis function </a:t>
            </a:r>
            <a:r>
              <a:rPr lang="en-US" sz="2800" dirty="0"/>
              <a:t>kernel. Below is the equation for this:</a:t>
            </a:r>
          </a:p>
          <a:p>
            <a:endParaRPr lang="en-US" sz="2800" dirty="0" smtClean="0"/>
          </a:p>
          <a:p>
            <a:endParaRPr lang="en-US" sz="2800" dirty="0"/>
          </a:p>
          <a:p>
            <a:endParaRPr lang="en-US" sz="2800" dirty="0"/>
          </a:p>
          <a:p>
            <a:r>
              <a:rPr lang="en-US" sz="2800" dirty="0" smtClean="0"/>
              <a:t>The </a:t>
            </a:r>
            <a:r>
              <a:rPr lang="en-US" sz="2800" dirty="0"/>
              <a:t>given sigma plays a very important role in the performance of the Gaussian kernel and should neither be overestimated and nor be underestimated, it should be carefully tuned according to the problem</a:t>
            </a:r>
            <a:r>
              <a:rPr lang="en-US" sz="2800" dirty="0" smtClean="0"/>
              <a:t>.</a:t>
            </a:r>
            <a:endParaRPr lang="en-US" sz="2800" dirty="0"/>
          </a:p>
        </p:txBody>
      </p:sp>
      <p:pic>
        <p:nvPicPr>
          <p:cNvPr id="6" name="Picture 5"/>
          <p:cNvPicPr>
            <a:picLocks noChangeAspect="1"/>
          </p:cNvPicPr>
          <p:nvPr/>
        </p:nvPicPr>
        <p:blipFill>
          <a:blip r:embed="rId2"/>
          <a:stretch>
            <a:fillRect/>
          </a:stretch>
        </p:blipFill>
        <p:spPr>
          <a:xfrm>
            <a:off x="4267200" y="2209800"/>
            <a:ext cx="6192908" cy="991833"/>
          </a:xfrm>
          <a:prstGeom prst="rect">
            <a:avLst/>
          </a:prstGeom>
        </p:spPr>
      </p:pic>
    </p:spTree>
    <p:extLst>
      <p:ext uri="{BB962C8B-B14F-4D97-AF65-F5344CB8AC3E}">
        <p14:creationId xmlns:p14="http://schemas.microsoft.com/office/powerpoint/2010/main" val="518630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sp>
        <p:nvSpPr>
          <p:cNvPr id="3" name="object 3"/>
          <p:cNvSpPr txBox="1"/>
          <p:nvPr/>
        </p:nvSpPr>
        <p:spPr>
          <a:xfrm>
            <a:off x="3657600" y="762000"/>
            <a:ext cx="8229600" cy="4375557"/>
          </a:xfrm>
          <a:prstGeom prst="rect">
            <a:avLst/>
          </a:prstGeom>
        </p:spPr>
        <p:txBody>
          <a:bodyPr vert="horz" wrap="square" lIns="0" tIns="66040" rIns="0" bIns="0" rtlCol="0">
            <a:spAutoFit/>
          </a:bodyPr>
          <a:lstStyle/>
          <a:p>
            <a:r>
              <a:rPr lang="en-US" sz="2800" b="1" dirty="0"/>
              <a:t>4. Exponential Kernel</a:t>
            </a:r>
          </a:p>
          <a:p>
            <a:r>
              <a:rPr lang="en-US" sz="2800" dirty="0"/>
              <a:t>This is in close relation with the previous kernel i.e. the Gaussian kernel with the only difference is – the square of the norm is removed.</a:t>
            </a:r>
          </a:p>
          <a:p>
            <a:endParaRPr lang="en-US" sz="2800" dirty="0"/>
          </a:p>
          <a:p>
            <a:r>
              <a:rPr lang="en-US" sz="2800" dirty="0"/>
              <a:t>The function of the exponential function is</a:t>
            </a:r>
            <a:r>
              <a:rPr lang="en-US" sz="2800" dirty="0" smtClean="0"/>
              <a:t>:</a:t>
            </a:r>
          </a:p>
          <a:p>
            <a:endParaRPr lang="en-US" sz="2800" dirty="0"/>
          </a:p>
          <a:p>
            <a:endParaRPr lang="en-US" sz="2800" dirty="0"/>
          </a:p>
          <a:p>
            <a:endParaRPr lang="en-US" sz="2800" dirty="0"/>
          </a:p>
          <a:p>
            <a:r>
              <a:rPr lang="en-US" sz="2800" dirty="0" smtClean="0"/>
              <a:t>This </a:t>
            </a:r>
            <a:r>
              <a:rPr lang="en-US" sz="2800" dirty="0"/>
              <a:t>is also a radial basis kernel function.</a:t>
            </a:r>
          </a:p>
        </p:txBody>
      </p:sp>
      <p:pic>
        <p:nvPicPr>
          <p:cNvPr id="7" name="Picture 6"/>
          <p:cNvPicPr>
            <a:picLocks noChangeAspect="1"/>
          </p:cNvPicPr>
          <p:nvPr/>
        </p:nvPicPr>
        <p:blipFill>
          <a:blip r:embed="rId2"/>
          <a:stretch>
            <a:fillRect/>
          </a:stretch>
        </p:blipFill>
        <p:spPr>
          <a:xfrm>
            <a:off x="5257800" y="3581400"/>
            <a:ext cx="3819525" cy="1001564"/>
          </a:xfrm>
          <a:prstGeom prst="rect">
            <a:avLst/>
          </a:prstGeom>
        </p:spPr>
      </p:pic>
    </p:spTree>
    <p:extLst>
      <p:ext uri="{BB962C8B-B14F-4D97-AF65-F5344CB8AC3E}">
        <p14:creationId xmlns:p14="http://schemas.microsoft.com/office/powerpoint/2010/main" val="980807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
        <p:nvSpPr>
          <p:cNvPr id="3" name="object 3"/>
          <p:cNvSpPr txBox="1"/>
          <p:nvPr/>
        </p:nvSpPr>
        <p:spPr>
          <a:xfrm>
            <a:off x="3657600" y="762000"/>
            <a:ext cx="8229600" cy="2221121"/>
          </a:xfrm>
          <a:prstGeom prst="rect">
            <a:avLst/>
          </a:prstGeom>
        </p:spPr>
        <p:txBody>
          <a:bodyPr vert="horz" wrap="square" lIns="0" tIns="66040" rIns="0" bIns="0" rtlCol="0">
            <a:spAutoFit/>
          </a:bodyPr>
          <a:lstStyle/>
          <a:p>
            <a:r>
              <a:rPr lang="en-US" sz="2800" b="1" dirty="0"/>
              <a:t>5. </a:t>
            </a:r>
            <a:r>
              <a:rPr lang="en-US" sz="2800" b="1" dirty="0" err="1"/>
              <a:t>Laplacian</a:t>
            </a:r>
            <a:r>
              <a:rPr lang="en-US" sz="2800" b="1" dirty="0"/>
              <a:t> Kernel</a:t>
            </a:r>
          </a:p>
          <a:p>
            <a:r>
              <a:rPr lang="en-US" sz="2800" dirty="0"/>
              <a:t>This type of kernel is less prone for changes and is totally equal to previously discussed exponential function kernel, the equation of </a:t>
            </a:r>
            <a:r>
              <a:rPr lang="en-US" sz="2800" dirty="0" err="1"/>
              <a:t>Laplacian</a:t>
            </a:r>
            <a:r>
              <a:rPr lang="en-US" sz="2800" dirty="0"/>
              <a:t> kernel is given as:</a:t>
            </a:r>
          </a:p>
          <a:p>
            <a:endParaRPr lang="en-US" sz="2800" dirty="0"/>
          </a:p>
        </p:txBody>
      </p:sp>
      <p:pic>
        <p:nvPicPr>
          <p:cNvPr id="6" name="Picture 5"/>
          <p:cNvPicPr>
            <a:picLocks noChangeAspect="1"/>
          </p:cNvPicPr>
          <p:nvPr/>
        </p:nvPicPr>
        <p:blipFill>
          <a:blip r:embed="rId2"/>
          <a:stretch>
            <a:fillRect/>
          </a:stretch>
        </p:blipFill>
        <p:spPr>
          <a:xfrm>
            <a:off x="4572000" y="3124200"/>
            <a:ext cx="5522550" cy="1433513"/>
          </a:xfrm>
          <a:prstGeom prst="rect">
            <a:avLst/>
          </a:prstGeom>
        </p:spPr>
      </p:pic>
    </p:spTree>
    <p:extLst>
      <p:ext uri="{BB962C8B-B14F-4D97-AF65-F5344CB8AC3E}">
        <p14:creationId xmlns:p14="http://schemas.microsoft.com/office/powerpoint/2010/main" val="357569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sp>
        <p:nvSpPr>
          <p:cNvPr id="3" name="object 3"/>
          <p:cNvSpPr txBox="1"/>
          <p:nvPr/>
        </p:nvSpPr>
        <p:spPr>
          <a:xfrm>
            <a:off x="3657600" y="762000"/>
            <a:ext cx="8229600" cy="4375557"/>
          </a:xfrm>
          <a:prstGeom prst="rect">
            <a:avLst/>
          </a:prstGeom>
        </p:spPr>
        <p:txBody>
          <a:bodyPr vert="horz" wrap="square" lIns="0" tIns="66040" rIns="0" bIns="0" rtlCol="0">
            <a:spAutoFit/>
          </a:bodyPr>
          <a:lstStyle/>
          <a:p>
            <a:r>
              <a:rPr lang="en-US" sz="2800" b="1" dirty="0"/>
              <a:t>6. Hyperbolic or the Sigmoid Kernel</a:t>
            </a:r>
          </a:p>
          <a:p>
            <a:r>
              <a:rPr lang="en-US" sz="2800" dirty="0"/>
              <a:t>This kernel is used in </a:t>
            </a:r>
            <a:r>
              <a:rPr lang="en-US" sz="2800" dirty="0">
                <a:solidFill>
                  <a:srgbClr val="FF0000"/>
                </a:solidFill>
              </a:rPr>
              <a:t>neural network </a:t>
            </a:r>
            <a:r>
              <a:rPr lang="en-US" sz="2800" dirty="0"/>
              <a:t>areas of machine learning. The </a:t>
            </a:r>
            <a:r>
              <a:rPr lang="en-US" sz="2800" dirty="0">
                <a:solidFill>
                  <a:srgbClr val="FF0000"/>
                </a:solidFill>
              </a:rPr>
              <a:t>activation function </a:t>
            </a:r>
            <a:r>
              <a:rPr lang="en-US" sz="2800" dirty="0"/>
              <a:t>for the sigmoid kernel is the </a:t>
            </a:r>
            <a:r>
              <a:rPr lang="en-US" sz="2800" dirty="0">
                <a:solidFill>
                  <a:srgbClr val="FF0000"/>
                </a:solidFill>
              </a:rPr>
              <a:t>bipolar sigmoid </a:t>
            </a:r>
            <a:r>
              <a:rPr lang="en-US" sz="2800" dirty="0"/>
              <a:t>function. The equation for the hyperbolic kernel function is:</a:t>
            </a:r>
          </a:p>
          <a:p>
            <a:endParaRPr lang="en-US" sz="2800" dirty="0" smtClean="0"/>
          </a:p>
          <a:p>
            <a:endParaRPr lang="en-US" sz="2800" dirty="0"/>
          </a:p>
          <a:p>
            <a:endParaRPr lang="en-US" sz="2800" dirty="0"/>
          </a:p>
          <a:p>
            <a:r>
              <a:rPr lang="en-US" sz="2800" dirty="0" smtClean="0"/>
              <a:t>This </a:t>
            </a:r>
            <a:r>
              <a:rPr lang="en-US" sz="2800" dirty="0"/>
              <a:t>kernel is very much used and popular among support vector machines.</a:t>
            </a:r>
          </a:p>
        </p:txBody>
      </p:sp>
      <p:pic>
        <p:nvPicPr>
          <p:cNvPr id="7" name="Picture 6"/>
          <p:cNvPicPr>
            <a:picLocks noChangeAspect="1"/>
          </p:cNvPicPr>
          <p:nvPr/>
        </p:nvPicPr>
        <p:blipFill>
          <a:blip r:embed="rId2"/>
          <a:stretch>
            <a:fillRect/>
          </a:stretch>
        </p:blipFill>
        <p:spPr>
          <a:xfrm>
            <a:off x="4495800" y="3200400"/>
            <a:ext cx="5521699" cy="857250"/>
          </a:xfrm>
          <a:prstGeom prst="rect">
            <a:avLst/>
          </a:prstGeom>
        </p:spPr>
      </p:pic>
    </p:spTree>
    <p:extLst>
      <p:ext uri="{BB962C8B-B14F-4D97-AF65-F5344CB8AC3E}">
        <p14:creationId xmlns:p14="http://schemas.microsoft.com/office/powerpoint/2010/main" val="1501698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Types of Kernel Functions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
        <p:nvSpPr>
          <p:cNvPr id="3" name="object 3"/>
          <p:cNvSpPr txBox="1"/>
          <p:nvPr/>
        </p:nvSpPr>
        <p:spPr>
          <a:xfrm>
            <a:off x="3657600" y="762000"/>
            <a:ext cx="8229600" cy="3513782"/>
          </a:xfrm>
          <a:prstGeom prst="rect">
            <a:avLst/>
          </a:prstGeom>
        </p:spPr>
        <p:txBody>
          <a:bodyPr vert="horz" wrap="square" lIns="0" tIns="66040" rIns="0" bIns="0" rtlCol="0">
            <a:spAutoFit/>
          </a:bodyPr>
          <a:lstStyle/>
          <a:p>
            <a:r>
              <a:rPr lang="en-US" sz="2800" b="1" dirty="0"/>
              <a:t>7. </a:t>
            </a:r>
            <a:r>
              <a:rPr lang="en-US" sz="2800" b="1" dirty="0" err="1"/>
              <a:t>Anova</a:t>
            </a:r>
            <a:r>
              <a:rPr lang="en-US" sz="2800" b="1" dirty="0"/>
              <a:t> radial basis kernel</a:t>
            </a:r>
          </a:p>
          <a:p>
            <a:r>
              <a:rPr lang="en-US" sz="2800" dirty="0"/>
              <a:t>This kernel is known to perform very well in </a:t>
            </a:r>
            <a:r>
              <a:rPr lang="en-US" sz="2800" b="1" dirty="0"/>
              <a:t>multidimensional regression problems </a:t>
            </a:r>
            <a:r>
              <a:rPr lang="en-US" sz="2800" dirty="0"/>
              <a:t>just like the Gaussian and </a:t>
            </a:r>
            <a:r>
              <a:rPr lang="en-US" sz="2800" dirty="0" err="1"/>
              <a:t>Laplacian</a:t>
            </a:r>
            <a:r>
              <a:rPr lang="en-US" sz="2800" dirty="0"/>
              <a:t> kernels. This also comes under the category of radial basis kernel.</a:t>
            </a:r>
          </a:p>
          <a:p>
            <a:endParaRPr lang="en-US" sz="2800" dirty="0"/>
          </a:p>
          <a:p>
            <a:r>
              <a:rPr lang="en-US" sz="2800" dirty="0"/>
              <a:t>The equation for </a:t>
            </a:r>
            <a:r>
              <a:rPr lang="en-US" sz="2800" dirty="0" err="1"/>
              <a:t>Anova</a:t>
            </a:r>
            <a:r>
              <a:rPr lang="en-US" sz="2800" dirty="0"/>
              <a:t> kernel is :</a:t>
            </a:r>
          </a:p>
          <a:p>
            <a:endParaRPr lang="en-US" sz="2800" dirty="0"/>
          </a:p>
        </p:txBody>
      </p:sp>
      <p:sp>
        <p:nvSpPr>
          <p:cNvPr id="6" name="AutoShape 2" descr="Anova radial basi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4267200" y="4218323"/>
            <a:ext cx="6251604" cy="1439218"/>
          </a:xfrm>
          <a:prstGeom prst="rect">
            <a:avLst/>
          </a:prstGeom>
        </p:spPr>
      </p:pic>
    </p:spTree>
    <p:extLst>
      <p:ext uri="{BB962C8B-B14F-4D97-AF65-F5344CB8AC3E}">
        <p14:creationId xmlns:p14="http://schemas.microsoft.com/office/powerpoint/2010/main" val="190391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304800" y="2646360"/>
            <a:ext cx="2722056" cy="1674817"/>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Support Vector Machine</a:t>
            </a:r>
            <a:endParaRPr lang="it-IT" sz="3600" b="1" spc="-5" dirty="0">
              <a:solidFill>
                <a:srgbClr val="FFFFFF"/>
              </a:solidFill>
              <a:latin typeface="Corbel"/>
              <a:cs typeface="Corbel"/>
            </a:endParaRPr>
          </a:p>
        </p:txBody>
      </p:sp>
      <p:sp>
        <p:nvSpPr>
          <p:cNvPr id="3" name="Rectangle 2"/>
          <p:cNvSpPr/>
          <p:nvPr/>
        </p:nvSpPr>
        <p:spPr>
          <a:xfrm>
            <a:off x="3733800" y="762000"/>
            <a:ext cx="7848600" cy="4893647"/>
          </a:xfrm>
          <a:prstGeom prst="rect">
            <a:avLst/>
          </a:prstGeom>
        </p:spPr>
        <p:txBody>
          <a:bodyPr wrap="square">
            <a:spAutoFit/>
          </a:bodyPr>
          <a:lstStyle/>
          <a:p>
            <a:pPr marL="342900" indent="-342900">
              <a:buFont typeface="Wingdings" panose="05000000000000000000" pitchFamily="2" charset="2"/>
              <a:buChar char="§"/>
            </a:pPr>
            <a:r>
              <a:rPr lang="en-US" sz="2400" dirty="0"/>
              <a:t>Support Vector Machine or SVM is one of the most popular Supervised Learning algorithms, which is used for Classification as well as Regression problems. </a:t>
            </a:r>
            <a:endParaRPr lang="en-US" sz="2400" dirty="0" smtClean="0"/>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However</a:t>
            </a:r>
            <a:r>
              <a:rPr lang="en-US" sz="2400" dirty="0"/>
              <a:t>, primarily, it is used for Classification problems in Machine Learning.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solidFill>
                  <a:srgbClr val="FF0000"/>
                </a:solidFill>
              </a:rPr>
              <a:t>The goal of the SVM algorithm is to create the best line or decision boundary that can segregate n-dimensional space into classes so that we can easily put the new data point in the correct category in the future. </a:t>
            </a:r>
            <a:endParaRPr lang="en-US" sz="2400" dirty="0" smtClean="0">
              <a:solidFill>
                <a:srgbClr val="FF0000"/>
              </a:solidFill>
            </a:endParaRP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This </a:t>
            </a:r>
            <a:r>
              <a:rPr lang="en-US" sz="2400" dirty="0"/>
              <a:t>best decision boundary is called a </a:t>
            </a:r>
            <a:r>
              <a:rPr lang="en-US" sz="2400" dirty="0" smtClean="0">
                <a:solidFill>
                  <a:srgbClr val="FF0000"/>
                </a:solidFill>
              </a:rPr>
              <a:t>hyper plane</a:t>
            </a:r>
            <a:r>
              <a:rPr lang="en-US" sz="2400" dirty="0" smtClean="0"/>
              <a:t>.</a:t>
            </a:r>
            <a:endParaRPr lang="en-IN" sz="2400" dirty="0"/>
          </a:p>
        </p:txBody>
      </p:sp>
    </p:spTree>
    <p:extLst>
      <p:ext uri="{BB962C8B-B14F-4D97-AF65-F5344CB8AC3E}">
        <p14:creationId xmlns:p14="http://schemas.microsoft.com/office/powerpoint/2010/main" val="3685453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304800" y="2646360"/>
            <a:ext cx="2722056" cy="1674817"/>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Support Vector Machine</a:t>
            </a:r>
            <a:endParaRPr lang="it-IT" sz="3600" b="1" spc="-5" dirty="0">
              <a:solidFill>
                <a:srgbClr val="FFFFFF"/>
              </a:solidFill>
              <a:latin typeface="Corbel"/>
              <a:cs typeface="Corbel"/>
            </a:endParaRPr>
          </a:p>
        </p:txBody>
      </p:sp>
      <p:pic>
        <p:nvPicPr>
          <p:cNvPr id="2" name="Picture 1"/>
          <p:cNvPicPr>
            <a:picLocks noChangeAspect="1"/>
          </p:cNvPicPr>
          <p:nvPr/>
        </p:nvPicPr>
        <p:blipFill>
          <a:blip r:embed="rId2"/>
          <a:stretch>
            <a:fillRect/>
          </a:stretch>
        </p:blipFill>
        <p:spPr>
          <a:xfrm>
            <a:off x="3886200" y="1197768"/>
            <a:ext cx="6870492" cy="4572000"/>
          </a:xfrm>
          <a:prstGeom prst="rect">
            <a:avLst/>
          </a:prstGeom>
        </p:spPr>
      </p:pic>
    </p:spTree>
    <p:extLst>
      <p:ext uri="{BB962C8B-B14F-4D97-AF65-F5344CB8AC3E}">
        <p14:creationId xmlns:p14="http://schemas.microsoft.com/office/powerpoint/2010/main" val="2360316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upport-vector machine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stretch>
            <a:fillRect/>
          </a:stretch>
        </p:blipFill>
        <p:spPr>
          <a:xfrm>
            <a:off x="4648200" y="838200"/>
            <a:ext cx="5410200" cy="5244097"/>
          </a:xfrm>
          <a:prstGeom prst="rect">
            <a:avLst/>
          </a:prstGeom>
        </p:spPr>
      </p:pic>
      <p:sp>
        <p:nvSpPr>
          <p:cNvPr id="6" name="object 2"/>
          <p:cNvSpPr txBox="1"/>
          <p:nvPr/>
        </p:nvSpPr>
        <p:spPr>
          <a:xfrm>
            <a:off x="304800" y="2646360"/>
            <a:ext cx="2722056" cy="1674817"/>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Support Vector Machine</a:t>
            </a:r>
            <a:endParaRPr lang="it-IT" sz="3600" b="1" spc="-5" dirty="0">
              <a:solidFill>
                <a:srgbClr val="FFFFFF"/>
              </a:solidFill>
              <a:latin typeface="Corbel"/>
              <a:cs typeface="Corbel"/>
            </a:endParaRPr>
          </a:p>
        </p:txBody>
      </p:sp>
    </p:spTree>
    <p:extLst>
      <p:ext uri="{BB962C8B-B14F-4D97-AF65-F5344CB8AC3E}">
        <p14:creationId xmlns:p14="http://schemas.microsoft.com/office/powerpoint/2010/main" val="221895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4172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Course Outcomes</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656984" y="609600"/>
            <a:ext cx="7732636" cy="555793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At the end of the course, students will be able to:</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understand key concepts, tools and approaches for pattern recognition on complex data </a:t>
            </a:r>
            <a:r>
              <a:rPr lang="en-US" sz="2800" spc="-5" dirty="0" smtClean="0">
                <a:latin typeface="Corbel"/>
                <a:cs typeface="Corbel"/>
              </a:rPr>
              <a:t>sets.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learn Kernel methods for handling high dimensional and non-linear </a:t>
            </a:r>
            <a:r>
              <a:rPr lang="en-US" sz="2800" spc="-5" dirty="0" smtClean="0">
                <a:latin typeface="Corbel"/>
                <a:cs typeface="Corbel"/>
              </a:rPr>
              <a:t>patterns.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implement state-of-the-art algorithms such as Support Vector Machines and Bayesian </a:t>
            </a:r>
            <a:r>
              <a:rPr lang="en-US" sz="2800" spc="-5" dirty="0" smtClean="0">
                <a:latin typeface="Corbel"/>
                <a:cs typeface="Corbel"/>
              </a:rPr>
              <a:t>networks.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Solve real-world machine learning tasks: from data to </a:t>
            </a:r>
            <a:r>
              <a:rPr lang="en-US" sz="2800" spc="-5" dirty="0" smtClean="0">
                <a:latin typeface="Corbel"/>
                <a:cs typeface="Corbel"/>
              </a:rPr>
              <a:t>inference.</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apply theoretical concepts and the motivations behind different learning </a:t>
            </a:r>
            <a:r>
              <a:rPr lang="en-US" sz="2800" spc="-5" dirty="0" smtClean="0">
                <a:latin typeface="Corbel"/>
                <a:cs typeface="Corbel"/>
              </a:rPr>
              <a:t>frameworks.</a:t>
            </a:r>
            <a:endParaRPr sz="2800" dirty="0">
              <a:latin typeface="Corbel"/>
              <a:cs typeface="Corbel"/>
            </a:endParaRPr>
          </a:p>
        </p:txBody>
      </p:sp>
    </p:spTree>
    <p:extLst>
      <p:ext uri="{BB962C8B-B14F-4D97-AF65-F5344CB8AC3E}">
        <p14:creationId xmlns:p14="http://schemas.microsoft.com/office/powerpoint/2010/main" val="366064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381000" y="2209800"/>
            <a:ext cx="2722056" cy="2228815"/>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Types of Support Vector Machine</a:t>
            </a:r>
            <a:endParaRPr lang="it-IT" sz="3600" b="1" spc="-5" dirty="0">
              <a:solidFill>
                <a:srgbClr val="FFFFFF"/>
              </a:solidFill>
              <a:latin typeface="Corbel"/>
              <a:cs typeface="Corbel"/>
            </a:endParaRPr>
          </a:p>
        </p:txBody>
      </p:sp>
      <p:sp>
        <p:nvSpPr>
          <p:cNvPr id="3" name="Rectangle 2"/>
          <p:cNvSpPr/>
          <p:nvPr/>
        </p:nvSpPr>
        <p:spPr>
          <a:xfrm>
            <a:off x="3733800" y="762000"/>
            <a:ext cx="7924800" cy="4154984"/>
          </a:xfrm>
          <a:prstGeom prst="rect">
            <a:avLst/>
          </a:prstGeom>
        </p:spPr>
        <p:txBody>
          <a:bodyPr wrap="square">
            <a:spAutoFit/>
          </a:bodyPr>
          <a:lstStyle/>
          <a:p>
            <a:pPr marL="342900" indent="-342900">
              <a:buFont typeface="Wingdings" panose="05000000000000000000" pitchFamily="2" charset="2"/>
              <a:buChar char="§"/>
            </a:pPr>
            <a:r>
              <a:rPr lang="en-US" sz="2400" b="1" dirty="0"/>
              <a:t>Linear SVM: </a:t>
            </a:r>
            <a:r>
              <a:rPr lang="en-US" sz="2400" dirty="0"/>
              <a:t>Linear SVM is used for linearly separable data, which means if a dataset can be classified into two classes by using a single straight line, then such data is termed as linearly separable data, and classifier is used called as Linear SVM classifier</a:t>
            </a:r>
            <a:r>
              <a:rPr lang="en-US" sz="2400" dirty="0" smtClean="0"/>
              <a: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b="1" dirty="0"/>
              <a:t>Non-linear SVM: </a:t>
            </a:r>
            <a:r>
              <a:rPr lang="en-US" sz="2400" dirty="0"/>
              <a:t>Non-Linear SVM is used for non-linearly separated data, which means if a dataset cannot be classified by using a straight line, then such data is termed as non-linear data and classifier used is called as Non-linear SVM classifier.</a:t>
            </a:r>
            <a:endParaRPr lang="en-IN" sz="2400" dirty="0"/>
          </a:p>
        </p:txBody>
      </p:sp>
    </p:spTree>
    <p:extLst>
      <p:ext uri="{BB962C8B-B14F-4D97-AF65-F5344CB8AC3E}">
        <p14:creationId xmlns:p14="http://schemas.microsoft.com/office/powerpoint/2010/main" val="1843992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457200" y="3124200"/>
            <a:ext cx="2722056" cy="566822"/>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Linear SVM</a:t>
            </a:r>
            <a:endParaRPr lang="it-IT" sz="3600" b="1" spc="-5" dirty="0">
              <a:solidFill>
                <a:srgbClr val="FFFFFF"/>
              </a:solidFill>
              <a:latin typeface="Corbel"/>
              <a:cs typeface="Corbel"/>
            </a:endParaRPr>
          </a:p>
        </p:txBody>
      </p:sp>
      <p:pic>
        <p:nvPicPr>
          <p:cNvPr id="2" name="Picture 1"/>
          <p:cNvPicPr>
            <a:picLocks noChangeAspect="1"/>
          </p:cNvPicPr>
          <p:nvPr/>
        </p:nvPicPr>
        <p:blipFill>
          <a:blip r:embed="rId2"/>
          <a:stretch>
            <a:fillRect/>
          </a:stretch>
        </p:blipFill>
        <p:spPr>
          <a:xfrm>
            <a:off x="3657600" y="685800"/>
            <a:ext cx="3557807" cy="2929022"/>
          </a:xfrm>
          <a:prstGeom prst="rect">
            <a:avLst/>
          </a:prstGeom>
        </p:spPr>
      </p:pic>
      <p:pic>
        <p:nvPicPr>
          <p:cNvPr id="3074" name="Picture 2"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00198"/>
            <a:ext cx="3470334" cy="2929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539007" y="3886200"/>
            <a:ext cx="3352800" cy="2724150"/>
          </a:xfrm>
          <a:prstGeom prst="rect">
            <a:avLst/>
          </a:prstGeom>
        </p:spPr>
      </p:pic>
    </p:spTree>
    <p:extLst>
      <p:ext uri="{BB962C8B-B14F-4D97-AF65-F5344CB8AC3E}">
        <p14:creationId xmlns:p14="http://schemas.microsoft.com/office/powerpoint/2010/main" val="2805913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457200" y="3124200"/>
            <a:ext cx="2722056" cy="1120820"/>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Non-linear SVM</a:t>
            </a:r>
            <a:endParaRPr lang="it-IT" sz="3600" b="1" spc="-5" dirty="0">
              <a:solidFill>
                <a:srgbClr val="FFFFFF"/>
              </a:solidFill>
              <a:latin typeface="Corbel"/>
              <a:cs typeface="Corbel"/>
            </a:endParaRPr>
          </a:p>
        </p:txBody>
      </p:sp>
      <p:sp>
        <p:nvSpPr>
          <p:cNvPr id="3" name="Rectangle 2"/>
          <p:cNvSpPr/>
          <p:nvPr/>
        </p:nvSpPr>
        <p:spPr>
          <a:xfrm>
            <a:off x="3581400" y="685800"/>
            <a:ext cx="8153400" cy="646331"/>
          </a:xfrm>
          <a:prstGeom prst="rect">
            <a:avLst/>
          </a:prstGeom>
        </p:spPr>
        <p:txBody>
          <a:bodyPr wrap="square">
            <a:spAutoFit/>
          </a:bodyPr>
          <a:lstStyle/>
          <a:p>
            <a:r>
              <a:rPr lang="en-US" dirty="0"/>
              <a:t>If data is linearly arranged, then we can separate it by using a straight line, but for non-linear data, we cannot draw a single straight line.</a:t>
            </a:r>
            <a:endParaRPr lang="en-IN" dirty="0"/>
          </a:p>
        </p:txBody>
      </p:sp>
      <p:pic>
        <p:nvPicPr>
          <p:cNvPr id="5" name="Picture 4"/>
          <p:cNvPicPr>
            <a:picLocks noChangeAspect="1"/>
          </p:cNvPicPr>
          <p:nvPr/>
        </p:nvPicPr>
        <p:blipFill>
          <a:blip r:embed="rId2"/>
          <a:stretch>
            <a:fillRect/>
          </a:stretch>
        </p:blipFill>
        <p:spPr>
          <a:xfrm>
            <a:off x="3886200" y="1483952"/>
            <a:ext cx="2863488" cy="2568620"/>
          </a:xfrm>
          <a:prstGeom prst="rect">
            <a:avLst/>
          </a:prstGeom>
        </p:spPr>
      </p:pic>
      <p:pic>
        <p:nvPicPr>
          <p:cNvPr id="6" name="Picture 5"/>
          <p:cNvPicPr>
            <a:picLocks noChangeAspect="1"/>
          </p:cNvPicPr>
          <p:nvPr/>
        </p:nvPicPr>
        <p:blipFill>
          <a:blip r:embed="rId3"/>
          <a:stretch>
            <a:fillRect/>
          </a:stretch>
        </p:blipFill>
        <p:spPr>
          <a:xfrm>
            <a:off x="8339775" y="3352800"/>
            <a:ext cx="3392750" cy="3178220"/>
          </a:xfrm>
          <a:prstGeom prst="rect">
            <a:avLst/>
          </a:prstGeom>
        </p:spPr>
      </p:pic>
      <p:sp>
        <p:nvSpPr>
          <p:cNvPr id="7" name="Rectangle 6"/>
          <p:cNvSpPr/>
          <p:nvPr/>
        </p:nvSpPr>
        <p:spPr>
          <a:xfrm>
            <a:off x="3886200" y="4245020"/>
            <a:ext cx="4648200" cy="2031325"/>
          </a:xfrm>
          <a:prstGeom prst="rect">
            <a:avLst/>
          </a:prstGeom>
        </p:spPr>
        <p:txBody>
          <a:bodyPr wrap="square">
            <a:spAutoFit/>
          </a:bodyPr>
          <a:lstStyle/>
          <a:p>
            <a:r>
              <a:rPr lang="en-US" dirty="0"/>
              <a:t>So to separate these data points, we need to add one more dimension. For linear data, we have used two dimensions x and y, so for non-linear data, we will add a third dimension z. It can be calculated as:</a:t>
            </a:r>
          </a:p>
          <a:p>
            <a:endParaRPr lang="en-US" dirty="0"/>
          </a:p>
          <a:p>
            <a:r>
              <a:rPr lang="en-US" b="1" dirty="0"/>
              <a:t>z=x2 +y2</a:t>
            </a:r>
            <a:endParaRPr lang="en-IN" b="1" dirty="0"/>
          </a:p>
        </p:txBody>
      </p:sp>
    </p:spTree>
    <p:extLst>
      <p:ext uri="{BB962C8B-B14F-4D97-AF65-F5344CB8AC3E}">
        <p14:creationId xmlns:p14="http://schemas.microsoft.com/office/powerpoint/2010/main" val="1697908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p:nvPr/>
        </p:nvSpPr>
        <p:spPr>
          <a:xfrm>
            <a:off x="457200" y="3124200"/>
            <a:ext cx="2722056" cy="566822"/>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SVM vs SVC</a:t>
            </a:r>
            <a:endParaRPr lang="it-IT" sz="3600" b="1" spc="-5" dirty="0">
              <a:solidFill>
                <a:srgbClr val="FFFFFF"/>
              </a:solidFill>
              <a:latin typeface="Corbel"/>
              <a:cs typeface="Corbel"/>
            </a:endParaRPr>
          </a:p>
        </p:txBody>
      </p:sp>
      <p:sp>
        <p:nvSpPr>
          <p:cNvPr id="3" name="Rectangle 2"/>
          <p:cNvSpPr/>
          <p:nvPr/>
        </p:nvSpPr>
        <p:spPr>
          <a:xfrm>
            <a:off x="3657600" y="2216259"/>
            <a:ext cx="8153400" cy="1815882"/>
          </a:xfrm>
          <a:prstGeom prst="rect">
            <a:avLst/>
          </a:prstGeom>
        </p:spPr>
        <p:txBody>
          <a:bodyPr wrap="square">
            <a:spAutoFit/>
          </a:bodyPr>
          <a:lstStyle/>
          <a:p>
            <a:pPr algn="just"/>
            <a:r>
              <a:rPr lang="en-US" sz="2800" dirty="0">
                <a:solidFill>
                  <a:srgbClr val="FF0000"/>
                </a:solidFill>
              </a:rPr>
              <a:t>If the </a:t>
            </a:r>
            <a:r>
              <a:rPr lang="en-US" sz="2800" dirty="0" err="1">
                <a:solidFill>
                  <a:srgbClr val="FF0000"/>
                </a:solidFill>
              </a:rPr>
              <a:t>hyperplane</a:t>
            </a:r>
            <a:r>
              <a:rPr lang="en-US" sz="2800" dirty="0">
                <a:solidFill>
                  <a:srgbClr val="FF0000"/>
                </a:solidFill>
              </a:rPr>
              <a:t> classifies the dataset linearly then the algorithm we call it as SVC </a:t>
            </a:r>
            <a:r>
              <a:rPr lang="en-US" sz="2800" dirty="0"/>
              <a:t>and </a:t>
            </a:r>
            <a:r>
              <a:rPr lang="en-US" sz="2800" dirty="0">
                <a:solidFill>
                  <a:srgbClr val="0070C0"/>
                </a:solidFill>
              </a:rPr>
              <a:t>the algorithm that separates the dataset by non-linear approach then we call it as SVM.</a:t>
            </a:r>
            <a:endParaRPr lang="en-IN" sz="2800" dirty="0">
              <a:solidFill>
                <a:srgbClr val="0070C0"/>
              </a:solidFill>
            </a:endParaRPr>
          </a:p>
        </p:txBody>
      </p:sp>
    </p:spTree>
    <p:extLst>
      <p:ext uri="{BB962C8B-B14F-4D97-AF65-F5344CB8AC3E}">
        <p14:creationId xmlns:p14="http://schemas.microsoft.com/office/powerpoint/2010/main" val="2223717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06084" y="5029200"/>
            <a:ext cx="7181850" cy="1107996"/>
          </a:xfrm>
        </p:spPr>
        <p:txBody>
          <a:bodyPr/>
          <a:lstStyle/>
          <a:p>
            <a:r>
              <a:rPr lang="en-IN" dirty="0">
                <a:hlinkClick r:id="rId2"/>
              </a:rPr>
              <a:t>https://</a:t>
            </a:r>
            <a:r>
              <a:rPr lang="en-IN" dirty="0" smtClean="0">
                <a:hlinkClick r:id="rId2"/>
              </a:rPr>
              <a:t>colab.research.google.com/drive/1FnOLEq0G-T-oe5OYpWh9yMp5FxJgyUVG?usp=sharing</a:t>
            </a:r>
            <a:endParaRPr lang="en-IN" dirty="0" smtClean="0"/>
          </a:p>
          <a:p>
            <a:endParaRPr lang="en-IN" dirty="0"/>
          </a:p>
        </p:txBody>
      </p:sp>
      <p:sp>
        <p:nvSpPr>
          <p:cNvPr id="4" name="Footer Placeholder 3"/>
          <p:cNvSpPr>
            <a:spLocks noGrp="1"/>
          </p:cNvSpPr>
          <p:nvPr>
            <p:ph type="ftr" sz="quarter" idx="5"/>
          </p:nvPr>
        </p:nvSpPr>
        <p:spPr/>
        <p:txBody>
          <a:bodyPr/>
          <a:lstStyle/>
          <a:p>
            <a:pPr marL="12700">
              <a:lnSpc>
                <a:spcPts val="1140"/>
              </a:lnSpc>
            </a:pPr>
            <a:r>
              <a:rPr lang="en-US" spc="-5" smtClean="0"/>
              <a:t>Department of Computer Engineering</a:t>
            </a:r>
            <a:endParaRPr lang="en-US" spc="-5" dirty="0"/>
          </a:p>
        </p:txBody>
      </p:sp>
      <p:sp>
        <p:nvSpPr>
          <p:cNvPr id="5" name="Slide Number Placeholder 4"/>
          <p:cNvSpPr>
            <a:spLocks noGrp="1"/>
          </p:cNvSpPr>
          <p:nvPr>
            <p:ph type="sldNum" sz="quarter" idx="7"/>
          </p:nvPr>
        </p:nvSpPr>
        <p:spPr/>
        <p:txBody>
          <a:bodyPr/>
          <a:lstStyle/>
          <a:p>
            <a:pPr marL="38100">
              <a:lnSpc>
                <a:spcPts val="1230"/>
              </a:lnSpc>
            </a:pPr>
            <a:fld id="{81D60167-4931-47E6-BA6A-407CBD079E47}" type="slidenum">
              <a:rPr lang="en-IN" smtClean="0"/>
              <a:t>24</a:t>
            </a:fld>
            <a:endParaRPr lang="en-IN" dirty="0"/>
          </a:p>
        </p:txBody>
      </p:sp>
      <p:sp>
        <p:nvSpPr>
          <p:cNvPr id="6" name="object 2"/>
          <p:cNvSpPr txBox="1"/>
          <p:nvPr/>
        </p:nvSpPr>
        <p:spPr>
          <a:xfrm>
            <a:off x="152400" y="2630606"/>
            <a:ext cx="3200400" cy="1674817"/>
          </a:xfrm>
          <a:prstGeom prst="rect">
            <a:avLst/>
          </a:prstGeom>
        </p:spPr>
        <p:txBody>
          <a:bodyPr vert="horz" wrap="square" lIns="0" tIns="12700" rIns="0" bIns="0" rtlCol="0">
            <a:spAutoFit/>
          </a:bodyPr>
          <a:lstStyle/>
          <a:p>
            <a:pPr marL="12700">
              <a:lnSpc>
                <a:spcPct val="100000"/>
              </a:lnSpc>
              <a:spcBef>
                <a:spcPts val="100"/>
              </a:spcBef>
            </a:pPr>
            <a:r>
              <a:rPr lang="it-IT" sz="3600" b="1" spc="-5" dirty="0" smtClean="0">
                <a:solidFill>
                  <a:srgbClr val="FFFFFF"/>
                </a:solidFill>
                <a:latin typeface="Corbel"/>
                <a:cs typeface="Corbel"/>
              </a:rPr>
              <a:t>Implementation of Linear and Non-linear SVM</a:t>
            </a:r>
            <a:endParaRPr lang="it-IT" sz="3600" b="1" spc="-5" dirty="0">
              <a:solidFill>
                <a:srgbClr val="FFFFFF"/>
              </a:solidFill>
              <a:latin typeface="Corbel"/>
              <a:cs typeface="Corbel"/>
            </a:endParaRPr>
          </a:p>
        </p:txBody>
      </p:sp>
      <p:pic>
        <p:nvPicPr>
          <p:cNvPr id="1026" name="Picture 2" descr="Predicting a Pulsar Star using different Machine Learning Algorithms | by  Satyam Gupt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5240418"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33800" y="838200"/>
            <a:ext cx="1562094" cy="369332"/>
          </a:xfrm>
          <a:prstGeom prst="rect">
            <a:avLst/>
          </a:prstGeom>
          <a:noFill/>
        </p:spPr>
        <p:txBody>
          <a:bodyPr wrap="none" rtlCol="0">
            <a:spAutoFit/>
          </a:bodyPr>
          <a:lstStyle/>
          <a:p>
            <a:r>
              <a:rPr lang="en-US" b="1" dirty="0" smtClean="0"/>
              <a:t>Pulsar Dataset</a:t>
            </a:r>
            <a:endParaRPr lang="en-IN" b="1" dirty="0"/>
          </a:p>
        </p:txBody>
      </p:sp>
    </p:spTree>
    <p:extLst>
      <p:ext uri="{BB962C8B-B14F-4D97-AF65-F5344CB8AC3E}">
        <p14:creationId xmlns:p14="http://schemas.microsoft.com/office/powerpoint/2010/main" val="2188829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25</a:t>
            </a:fld>
            <a:endParaRPr lang="en-US" dirty="0"/>
          </a:p>
        </p:txBody>
      </p:sp>
      <p:sp>
        <p:nvSpPr>
          <p:cNvPr id="13" name="Title 3">
            <a:extLst>
              <a:ext uri="{FF2B5EF4-FFF2-40B4-BE49-F238E27FC236}">
                <a16:creationId xmlns="" xmlns:a16="http://schemas.microsoft.com/office/drawing/2014/main" id="{41541730-E9FD-FA48-17B8-B6C41360BC87}"/>
              </a:ext>
            </a:extLst>
          </p:cNvPr>
          <p:cNvSpPr txBox="1">
            <a:spLocks/>
          </p:cNvSpPr>
          <p:nvPr/>
        </p:nvSpPr>
        <p:spPr>
          <a:xfrm>
            <a:off x="913447" y="3124200"/>
            <a:ext cx="7315200" cy="970555"/>
          </a:xfrm>
          <a:prstGeom prst="rect">
            <a:avLst/>
          </a:prstGeom>
        </p:spPr>
        <p:txBody>
          <a:bodyPr>
            <a:noAutofit/>
          </a:bodyPr>
          <a:lstStyle>
            <a:lvl1pPr>
              <a:defRPr>
                <a:latin typeface="+mj-lt"/>
                <a:ea typeface="+mj-ea"/>
                <a:cs typeface="+mj-cs"/>
              </a:defRPr>
            </a:lvl1pPr>
          </a:lstStyle>
          <a:p>
            <a:r>
              <a:rPr lang="en-US" sz="4400" b="1" kern="0" dirty="0">
                <a:solidFill>
                  <a:schemeClr val="bg1"/>
                </a:solidFill>
              </a:rPr>
              <a:t>Kernel Ridge Regression</a:t>
            </a:r>
            <a:endParaRPr lang="en-IN" sz="4400" b="1" kern="0" dirty="0">
              <a:solidFill>
                <a:schemeClr val="bg1"/>
              </a:solidFill>
            </a:endParaRPr>
          </a:p>
        </p:txBody>
      </p:sp>
    </p:spTree>
    <p:extLst>
      <p:ext uri="{BB962C8B-B14F-4D97-AF65-F5344CB8AC3E}">
        <p14:creationId xmlns:p14="http://schemas.microsoft.com/office/powerpoint/2010/main" val="1090032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657600" y="838200"/>
            <a:ext cx="8364934" cy="5120640"/>
          </a:xfrm>
        </p:spPr>
        <p:txBody>
          <a:bodyPr>
            <a:noAutofit/>
          </a:bodyPr>
          <a:lstStyle/>
          <a:p>
            <a:pPr marL="342900" indent="-342900">
              <a:buFont typeface="Arial" panose="020B0604020202020204" pitchFamily="34" charset="0"/>
              <a:buChar char="•"/>
            </a:pPr>
            <a:r>
              <a:rPr lang="en-US" dirty="0">
                <a:solidFill>
                  <a:srgbClr val="FF0000"/>
                </a:solidFill>
              </a:rPr>
              <a:t>Kernel ridge regression models are nonparametric regression models that are capable of modeling linear and nonlinear relationships between predictor variables and outcomes. </a:t>
            </a:r>
            <a:endParaRPr lang="en-US" dirty="0" smtClean="0">
              <a:solidFill>
                <a:srgbClr val="FF0000"/>
              </a:solidFill>
            </a:endParaRP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a:solidFill>
                  <a:schemeClr val="tx1"/>
                </a:solidFill>
              </a:rPr>
              <a:t>Results can be highly sensitive to choices of model </a:t>
            </a:r>
            <a:r>
              <a:rPr lang="en-US" dirty="0" err="1" smtClean="0">
                <a:solidFill>
                  <a:schemeClr val="tx1"/>
                </a:solidFill>
              </a:rPr>
              <a:t>hyperparameters</a:t>
            </a:r>
            <a:r>
              <a:rPr lang="en-US" dirty="0">
                <a:solidFill>
                  <a:schemeClr val="tx1"/>
                </a:solidFill>
              </a:rPr>
              <a:t>. </a:t>
            </a:r>
            <a:endParaRPr lang="en-US" dirty="0" smtClean="0">
              <a:solidFill>
                <a:schemeClr val="tx1"/>
              </a:solidFill>
            </a:endParaRP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Kernel </a:t>
            </a:r>
            <a:r>
              <a:rPr lang="en-US" dirty="0">
                <a:solidFill>
                  <a:schemeClr val="tx1"/>
                </a:solidFill>
              </a:rPr>
              <a:t>Ridge Regression facilitates choice of </a:t>
            </a:r>
            <a:r>
              <a:rPr lang="en-US" dirty="0" err="1">
                <a:solidFill>
                  <a:schemeClr val="tx1"/>
                </a:solidFill>
              </a:rPr>
              <a:t>hyperparameter</a:t>
            </a:r>
            <a:r>
              <a:rPr lang="en-US" dirty="0">
                <a:solidFill>
                  <a:schemeClr val="tx1"/>
                </a:solidFill>
              </a:rPr>
              <a:t> values through k-fold cross-validation on specified grids of values using the </a:t>
            </a:r>
            <a:r>
              <a:rPr lang="en-US" b="1" dirty="0" err="1">
                <a:solidFill>
                  <a:schemeClr val="tx1"/>
                </a:solidFill>
              </a:rPr>
              <a:t>sklearn.model_selection.GridSearchCV</a:t>
            </a:r>
            <a:r>
              <a:rPr lang="en-US" dirty="0">
                <a:solidFill>
                  <a:schemeClr val="tx1"/>
                </a:solidFill>
              </a:rPr>
              <a:t> class.</a:t>
            </a:r>
            <a:endParaRPr lang="en-IN" dirty="0">
              <a:solidFill>
                <a:schemeClr val="tx1"/>
              </a:solidFill>
            </a:endParaRPr>
          </a:p>
        </p:txBody>
      </p:sp>
      <p:sp>
        <p:nvSpPr>
          <p:cNvPr id="5" name="object 2"/>
          <p:cNvSpPr txBox="1"/>
          <p:nvPr/>
        </p:nvSpPr>
        <p:spPr>
          <a:xfrm>
            <a:off x="304800" y="27432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Kernel Ridge Regression</a:t>
            </a:r>
          </a:p>
        </p:txBody>
      </p:sp>
      <p:pic>
        <p:nvPicPr>
          <p:cNvPr id="2" name="Picture 1"/>
          <p:cNvPicPr>
            <a:picLocks noChangeAspect="1"/>
          </p:cNvPicPr>
          <p:nvPr/>
        </p:nvPicPr>
        <p:blipFill>
          <a:blip r:embed="rId3"/>
          <a:stretch>
            <a:fillRect/>
          </a:stretch>
        </p:blipFill>
        <p:spPr>
          <a:xfrm>
            <a:off x="5029200" y="4495800"/>
            <a:ext cx="5181600" cy="1839843"/>
          </a:xfrm>
          <a:prstGeom prst="rect">
            <a:avLst/>
          </a:prstGeom>
        </p:spPr>
      </p:pic>
    </p:spTree>
    <p:extLst>
      <p:ext uri="{BB962C8B-B14F-4D97-AF65-F5344CB8AC3E}">
        <p14:creationId xmlns:p14="http://schemas.microsoft.com/office/powerpoint/2010/main" val="4135474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657600" y="838200"/>
            <a:ext cx="5029200" cy="5120640"/>
          </a:xfrm>
        </p:spPr>
        <p:txBody>
          <a:bodyPr>
            <a:noAutofit/>
          </a:bodyPr>
          <a:lstStyle/>
          <a:p>
            <a:pPr marL="342900" indent="-342900">
              <a:buFont typeface="Arial" panose="020B0604020202020204" pitchFamily="34" charset="0"/>
              <a:buChar char="•"/>
            </a:pPr>
            <a:r>
              <a:rPr lang="en-US" dirty="0">
                <a:solidFill>
                  <a:schemeClr val="tx1"/>
                </a:solidFill>
              </a:rPr>
              <a:t>Linear regression is ubiquitous and it should be a first go-to when trying to fit data.</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For the next example, we have generated a larger database, with 21 points, in which y is calculated as: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IN" i="1" dirty="0">
                <a:solidFill>
                  <a:srgbClr val="FF0000"/>
                </a:solidFill>
              </a:rPr>
              <a:t>y</a:t>
            </a:r>
            <a:r>
              <a:rPr lang="en-IN" dirty="0">
                <a:solidFill>
                  <a:srgbClr val="FF0000"/>
                </a:solidFill>
              </a:rPr>
              <a:t>=(</a:t>
            </a:r>
            <a:r>
              <a:rPr lang="en-IN" i="1" dirty="0">
                <a:solidFill>
                  <a:srgbClr val="FF0000"/>
                </a:solidFill>
              </a:rPr>
              <a:t>x</a:t>
            </a:r>
            <a:r>
              <a:rPr lang="en-IN" dirty="0">
                <a:solidFill>
                  <a:srgbClr val="FF0000"/>
                </a:solidFill>
              </a:rPr>
              <a:t>+4)⋅(</a:t>
            </a:r>
            <a:r>
              <a:rPr lang="en-IN" i="1" dirty="0">
                <a:solidFill>
                  <a:srgbClr val="FF0000"/>
                </a:solidFill>
              </a:rPr>
              <a:t>x</a:t>
            </a:r>
            <a:r>
              <a:rPr lang="en-IN" dirty="0">
                <a:solidFill>
                  <a:srgbClr val="FF0000"/>
                </a:solidFill>
              </a:rPr>
              <a:t>+1)⋅(</a:t>
            </a:r>
            <a:r>
              <a:rPr lang="en-IN" i="1" dirty="0">
                <a:solidFill>
                  <a:srgbClr val="FF0000"/>
                </a:solidFill>
              </a:rPr>
              <a:t>x</a:t>
            </a:r>
            <a:r>
              <a:rPr lang="en-IN" dirty="0">
                <a:solidFill>
                  <a:srgbClr val="FF0000"/>
                </a:solidFill>
              </a:rPr>
              <a:t>−1)⋅(</a:t>
            </a:r>
            <a:r>
              <a:rPr lang="en-IN" i="1" dirty="0">
                <a:solidFill>
                  <a:srgbClr val="FF0000"/>
                </a:solidFill>
              </a:rPr>
              <a:t>x</a:t>
            </a:r>
            <a:r>
              <a:rPr lang="en-IN" dirty="0">
                <a:solidFill>
                  <a:srgbClr val="FF0000"/>
                </a:solidFill>
              </a:rPr>
              <a:t>−3)+</a:t>
            </a:r>
            <a:r>
              <a:rPr lang="en-IN" i="1" dirty="0" err="1">
                <a:solidFill>
                  <a:srgbClr val="FF0000"/>
                </a:solidFill>
              </a:rPr>
              <a:t>rnd</a:t>
            </a:r>
            <a:r>
              <a:rPr lang="en-IN" dirty="0">
                <a:solidFill>
                  <a:srgbClr val="FF0000"/>
                </a:solidFill>
              </a:rPr>
              <a:t>(−1,1</a:t>
            </a:r>
            <a:r>
              <a:rPr lang="en-IN" dirty="0" smtClean="0">
                <a:solidFill>
                  <a:srgbClr val="FF0000"/>
                </a:solidFill>
              </a:rPr>
              <a:t>)</a:t>
            </a:r>
          </a:p>
          <a:p>
            <a:pPr marL="342900" indent="-342900">
              <a:buFont typeface="Arial" panose="020B0604020202020204" pitchFamily="34" charset="0"/>
              <a:buChar char="•"/>
            </a:pPr>
            <a:r>
              <a:rPr lang="en-US" dirty="0" smtClean="0">
                <a:solidFill>
                  <a:schemeClr val="tx1"/>
                </a:solidFill>
              </a:rPr>
              <a:t>This </a:t>
            </a:r>
            <a:r>
              <a:rPr lang="en-US" dirty="0">
                <a:solidFill>
                  <a:schemeClr val="tx1"/>
                </a:solidFill>
              </a:rPr>
              <a:t>means that y is calculated as a 4th order </a:t>
            </a:r>
            <a:r>
              <a:rPr lang="en-US" dirty="0" smtClean="0">
                <a:solidFill>
                  <a:schemeClr val="tx1"/>
                </a:solidFill>
              </a:rPr>
              <a:t>polynomial </a:t>
            </a:r>
            <a:r>
              <a:rPr lang="en-US" dirty="0">
                <a:solidFill>
                  <a:schemeClr val="tx1"/>
                </a:solidFill>
              </a:rPr>
              <a:t>plus a random variation in the interval [-1,1]. This dataset, along with the resulting linear regression is shown in the Figure below.</a:t>
            </a:r>
            <a:endParaRPr lang="en-IN" dirty="0">
              <a:solidFill>
                <a:schemeClr val="tx1"/>
              </a:solidFill>
            </a:endParaRPr>
          </a:p>
        </p:txBody>
      </p:sp>
      <p:sp>
        <p:nvSpPr>
          <p:cNvPr id="5" name="object 2"/>
          <p:cNvSpPr txBox="1"/>
          <p:nvPr/>
        </p:nvSpPr>
        <p:spPr>
          <a:xfrm>
            <a:off x="304800" y="27432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When </a:t>
            </a:r>
            <a:r>
              <a:rPr lang="en-US" sz="3600" b="1" spc="-10" dirty="0" smtClean="0">
                <a:solidFill>
                  <a:srgbClr val="FFFFFF"/>
                </a:solidFill>
                <a:latin typeface="Corbel"/>
                <a:cs typeface="Corbel"/>
              </a:rPr>
              <a:t>Linear Regression Fails</a:t>
            </a:r>
            <a:endParaRPr lang="en-US" sz="3600" b="1" spc="-10" dirty="0">
              <a:solidFill>
                <a:srgbClr val="FFFFFF"/>
              </a:solidFill>
              <a:latin typeface="Corbel"/>
              <a:cs typeface="Corbel"/>
            </a:endParaRPr>
          </a:p>
        </p:txBody>
      </p:sp>
      <p:sp>
        <p:nvSpPr>
          <p:cNvPr id="2" name="Rectangle 1"/>
          <p:cNvSpPr/>
          <p:nvPr/>
        </p:nvSpPr>
        <p:spPr>
          <a:xfrm>
            <a:off x="8693624" y="671691"/>
            <a:ext cx="3886200" cy="5693866"/>
          </a:xfrm>
          <a:prstGeom prst="rect">
            <a:avLst/>
          </a:prstGeom>
        </p:spPr>
        <p:txBody>
          <a:bodyPr wrap="square">
            <a:spAutoFit/>
          </a:bodyPr>
          <a:lstStyle/>
          <a:p>
            <a:r>
              <a:rPr lang="en-US" sz="1600" b="1" dirty="0" err="1"/>
              <a:t>xn</a:t>
            </a:r>
            <a:r>
              <a:rPr lang="en-US" sz="1600" b="1" dirty="0"/>
              <a:t> (arbitrary units)	</a:t>
            </a:r>
            <a:r>
              <a:rPr lang="en-US" sz="1600" b="1" dirty="0" err="1"/>
              <a:t>yn</a:t>
            </a:r>
            <a:r>
              <a:rPr lang="en-US" sz="1600" b="1" dirty="0"/>
              <a:t> (arbitrary units</a:t>
            </a:r>
            <a:r>
              <a:rPr lang="en-US" sz="1600" dirty="0"/>
              <a:t>)</a:t>
            </a:r>
          </a:p>
          <a:p>
            <a:pPr lvl="2"/>
            <a:r>
              <a:rPr lang="en-US" sz="1600" dirty="0"/>
              <a:t>-5.00	-192.239</a:t>
            </a:r>
          </a:p>
          <a:p>
            <a:pPr lvl="2"/>
            <a:r>
              <a:rPr lang="en-US" sz="1600" dirty="0"/>
              <a:t>-4.50	71.537</a:t>
            </a:r>
          </a:p>
          <a:p>
            <a:pPr lvl="2"/>
            <a:r>
              <a:rPr lang="en-US" sz="1600" dirty="0"/>
              <a:t>-4.00	0.537</a:t>
            </a:r>
          </a:p>
          <a:p>
            <a:pPr lvl="2"/>
            <a:r>
              <a:rPr lang="en-US" sz="1600" dirty="0"/>
              <a:t>-3.50	-35.671</a:t>
            </a:r>
          </a:p>
          <a:p>
            <a:pPr lvl="2"/>
            <a:r>
              <a:rPr lang="en-US" sz="1600" dirty="0"/>
              <a:t>-3.00	-48.052</a:t>
            </a:r>
          </a:p>
          <a:p>
            <a:pPr lvl="2"/>
            <a:r>
              <a:rPr lang="en-US" sz="1600" dirty="0"/>
              <a:t>-2.50	-42.445</a:t>
            </a:r>
          </a:p>
          <a:p>
            <a:pPr lvl="2"/>
            <a:r>
              <a:rPr lang="en-US" sz="1600" dirty="0"/>
              <a:t>-2.00	-29.914</a:t>
            </a:r>
          </a:p>
          <a:p>
            <a:pPr lvl="2"/>
            <a:r>
              <a:rPr lang="en-US" sz="1600" dirty="0"/>
              <a:t>-1.50	-13.828</a:t>
            </a:r>
          </a:p>
          <a:p>
            <a:pPr lvl="2"/>
            <a:r>
              <a:rPr lang="en-US" sz="1600" dirty="0"/>
              <a:t>-1.00	-0.084</a:t>
            </a:r>
          </a:p>
          <a:p>
            <a:pPr lvl="2"/>
            <a:r>
              <a:rPr lang="en-US" sz="1600" dirty="0"/>
              <a:t>-0.50	8.668</a:t>
            </a:r>
          </a:p>
          <a:p>
            <a:pPr lvl="2"/>
            <a:r>
              <a:rPr lang="en-US" sz="1600" dirty="0"/>
              <a:t>0.00	11.419</a:t>
            </a:r>
          </a:p>
          <a:p>
            <a:pPr lvl="2"/>
            <a:r>
              <a:rPr lang="en-US" sz="1600" dirty="0"/>
              <a:t>0.50	8.778</a:t>
            </a:r>
          </a:p>
          <a:p>
            <a:pPr lvl="2"/>
            <a:r>
              <a:rPr lang="en-US" sz="1600" dirty="0"/>
              <a:t>1.00	0.209</a:t>
            </a:r>
          </a:p>
          <a:p>
            <a:pPr lvl="2"/>
            <a:r>
              <a:rPr lang="en-US" sz="1600" dirty="0"/>
              <a:t>1.50	-10.370</a:t>
            </a:r>
          </a:p>
          <a:p>
            <a:pPr lvl="2"/>
            <a:r>
              <a:rPr lang="en-US" sz="1600" dirty="0"/>
              <a:t>2.00	-18.790</a:t>
            </a:r>
          </a:p>
          <a:p>
            <a:pPr lvl="2"/>
            <a:r>
              <a:rPr lang="en-US" sz="1600" dirty="0"/>
              <a:t>2.50	-16.722</a:t>
            </a:r>
          </a:p>
          <a:p>
            <a:pPr lvl="2"/>
            <a:r>
              <a:rPr lang="en-US" sz="1600" dirty="0"/>
              <a:t>3.00	-0.018</a:t>
            </a:r>
          </a:p>
          <a:p>
            <a:pPr lvl="2"/>
            <a:r>
              <a:rPr lang="en-US" sz="1600" dirty="0"/>
              <a:t>3.50	42.934</a:t>
            </a:r>
          </a:p>
          <a:p>
            <a:pPr lvl="2"/>
            <a:r>
              <a:rPr lang="en-US" sz="1600" dirty="0"/>
              <a:t>4.00	120.075</a:t>
            </a:r>
          </a:p>
          <a:p>
            <a:pPr lvl="2"/>
            <a:r>
              <a:rPr lang="en-US" sz="1600" dirty="0"/>
              <a:t>4.50	245.389</a:t>
            </a:r>
          </a:p>
          <a:p>
            <a:pPr lvl="2"/>
            <a:r>
              <a:rPr lang="en-US" sz="1600" dirty="0"/>
              <a:t>5.00	431.082</a:t>
            </a:r>
            <a:endParaRPr lang="en-IN" sz="1600" dirty="0"/>
          </a:p>
        </p:txBody>
      </p:sp>
    </p:spTree>
    <p:extLst>
      <p:ext uri="{BB962C8B-B14F-4D97-AF65-F5344CB8AC3E}">
        <p14:creationId xmlns:p14="http://schemas.microsoft.com/office/powerpoint/2010/main" val="4215028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04800" y="27432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When </a:t>
            </a:r>
            <a:r>
              <a:rPr lang="en-US" sz="3600" b="1" spc="-10" dirty="0" smtClean="0">
                <a:solidFill>
                  <a:srgbClr val="FFFFFF"/>
                </a:solidFill>
                <a:latin typeface="Corbel"/>
                <a:cs typeface="Corbel"/>
              </a:rPr>
              <a:t>Linear Regression Fails</a:t>
            </a:r>
            <a:endParaRPr lang="en-US" sz="3600" b="1" spc="-10" dirty="0">
              <a:solidFill>
                <a:srgbClr val="FFFFFF"/>
              </a:solidFill>
              <a:latin typeface="Corbel"/>
              <a:cs typeface="Corbel"/>
            </a:endParaRPr>
          </a:p>
        </p:txBody>
      </p:sp>
      <p:sp>
        <p:nvSpPr>
          <p:cNvPr id="3" name="Rectangle 2"/>
          <p:cNvSpPr/>
          <p:nvPr/>
        </p:nvSpPr>
        <p:spPr>
          <a:xfrm>
            <a:off x="3733800" y="468218"/>
            <a:ext cx="6096000" cy="6124754"/>
          </a:xfrm>
          <a:prstGeom prst="rect">
            <a:avLst/>
          </a:prstGeom>
        </p:spPr>
        <p:txBody>
          <a:bodyPr>
            <a:spAutoFit/>
          </a:bodyPr>
          <a:lstStyle/>
          <a:p>
            <a:r>
              <a:rPr lang="en-IN" sz="700" dirty="0"/>
              <a:t>import math</a:t>
            </a:r>
          </a:p>
          <a:p>
            <a:r>
              <a:rPr lang="en-IN" sz="700" dirty="0"/>
              <a:t>import random</a:t>
            </a:r>
          </a:p>
          <a:p>
            <a:r>
              <a:rPr lang="en-IN" sz="700" dirty="0"/>
              <a:t>import </a:t>
            </a:r>
            <a:r>
              <a:rPr lang="en-IN" sz="700" dirty="0" err="1"/>
              <a:t>numpy</a:t>
            </a:r>
            <a:r>
              <a:rPr lang="en-IN" sz="700" dirty="0"/>
              <a:t> as np</a:t>
            </a:r>
          </a:p>
          <a:p>
            <a:r>
              <a:rPr lang="en-IN" sz="700" dirty="0"/>
              <a:t>import </a:t>
            </a:r>
            <a:r>
              <a:rPr lang="en-IN" sz="700" dirty="0" err="1"/>
              <a:t>matplotlib.pyplot</a:t>
            </a:r>
            <a:r>
              <a:rPr lang="en-IN" sz="700" dirty="0"/>
              <a:t> as </a:t>
            </a:r>
            <a:r>
              <a:rPr lang="en-IN" sz="700" dirty="0" err="1"/>
              <a:t>plt</a:t>
            </a:r>
            <a:r>
              <a:rPr lang="en-IN" sz="700" dirty="0"/>
              <a:t> </a:t>
            </a:r>
          </a:p>
          <a:p>
            <a:r>
              <a:rPr lang="en-IN" sz="700" dirty="0"/>
              <a:t>from </a:t>
            </a:r>
            <a:r>
              <a:rPr lang="en-IN" sz="700" dirty="0" err="1"/>
              <a:t>sklearn</a:t>
            </a:r>
            <a:r>
              <a:rPr lang="en-IN" sz="700" dirty="0"/>
              <a:t> import </a:t>
            </a:r>
            <a:r>
              <a:rPr lang="en-IN" sz="700" dirty="0" err="1"/>
              <a:t>linear_model</a:t>
            </a:r>
            <a:endParaRPr lang="en-IN" sz="700" dirty="0"/>
          </a:p>
          <a:p>
            <a:r>
              <a:rPr lang="en-IN" sz="700" dirty="0"/>
              <a:t>from </a:t>
            </a:r>
            <a:r>
              <a:rPr lang="en-IN" sz="700" dirty="0" err="1"/>
              <a:t>sklearn.metrics</a:t>
            </a:r>
            <a:r>
              <a:rPr lang="en-IN" sz="700" dirty="0"/>
              <a:t> import </a:t>
            </a:r>
            <a:r>
              <a:rPr lang="en-IN" sz="700" dirty="0" err="1"/>
              <a:t>mean_squared_error</a:t>
            </a:r>
            <a:r>
              <a:rPr lang="en-IN" sz="700" dirty="0"/>
              <a:t>, r2_score</a:t>
            </a:r>
          </a:p>
          <a:p>
            <a:r>
              <a:rPr lang="en-IN" sz="700" dirty="0"/>
              <a:t> </a:t>
            </a:r>
          </a:p>
          <a:p>
            <a:r>
              <a:rPr lang="en-IN" sz="700" dirty="0"/>
              <a:t># Initialize lists and set random seed</a:t>
            </a:r>
          </a:p>
          <a:p>
            <a:r>
              <a:rPr lang="en-IN" sz="700" dirty="0" err="1"/>
              <a:t>list_x</a:t>
            </a:r>
            <a:r>
              <a:rPr lang="en-IN" sz="700" dirty="0"/>
              <a:t> = []</a:t>
            </a:r>
          </a:p>
          <a:p>
            <a:r>
              <a:rPr lang="en-IN" sz="700" dirty="0" err="1"/>
              <a:t>list_y</a:t>
            </a:r>
            <a:r>
              <a:rPr lang="en-IN" sz="700" dirty="0"/>
              <a:t> = []</a:t>
            </a:r>
          </a:p>
          <a:p>
            <a:r>
              <a:rPr lang="en-IN" sz="700" dirty="0" err="1"/>
              <a:t>list_x_pred</a:t>
            </a:r>
            <a:r>
              <a:rPr lang="en-IN" sz="700" dirty="0"/>
              <a:t> = []</a:t>
            </a:r>
          </a:p>
          <a:p>
            <a:r>
              <a:rPr lang="en-IN" sz="700" dirty="0" err="1"/>
              <a:t>random.seed</a:t>
            </a:r>
            <a:r>
              <a:rPr lang="en-IN" sz="700" dirty="0"/>
              <a:t>(2020)</a:t>
            </a:r>
          </a:p>
          <a:p>
            <a:r>
              <a:rPr lang="en-IN" sz="700" dirty="0"/>
              <a:t># Create database with 21 points following quasi-</a:t>
            </a:r>
            <a:r>
              <a:rPr lang="en-IN" sz="700" dirty="0" err="1"/>
              <a:t>lienar</a:t>
            </a:r>
            <a:r>
              <a:rPr lang="en-IN" sz="700" dirty="0"/>
              <a:t> relation in interval x:[-5,5]</a:t>
            </a:r>
          </a:p>
          <a:p>
            <a:r>
              <a:rPr lang="en-IN" sz="700" dirty="0"/>
              <a:t>for </a:t>
            </a:r>
            <a:r>
              <a:rPr lang="en-IN" sz="700" dirty="0" err="1"/>
              <a:t>i</a:t>
            </a:r>
            <a:r>
              <a:rPr lang="en-IN" sz="700" dirty="0"/>
              <a:t> in range(-10,11):</a:t>
            </a:r>
          </a:p>
          <a:p>
            <a:r>
              <a:rPr lang="en-IN" sz="700" dirty="0"/>
              <a:t>    x = </a:t>
            </a:r>
            <a:r>
              <a:rPr lang="en-IN" sz="700" dirty="0" err="1"/>
              <a:t>i</a:t>
            </a:r>
            <a:r>
              <a:rPr lang="en-IN" sz="700" dirty="0"/>
              <a:t>/2</a:t>
            </a:r>
          </a:p>
          <a:p>
            <a:r>
              <a:rPr lang="en-IN" sz="700" dirty="0"/>
              <a:t>    </a:t>
            </a:r>
            <a:r>
              <a:rPr lang="en-IN" sz="700" dirty="0" err="1"/>
              <a:t>rnd_number</a:t>
            </a:r>
            <a:r>
              <a:rPr lang="en-IN" sz="700" dirty="0"/>
              <a:t>= </a:t>
            </a:r>
            <a:r>
              <a:rPr lang="en-IN" sz="700" dirty="0" err="1"/>
              <a:t>random.uniform</a:t>
            </a:r>
            <a:r>
              <a:rPr lang="en-IN" sz="700" dirty="0"/>
              <a:t>(-1,1)</a:t>
            </a:r>
          </a:p>
          <a:p>
            <a:r>
              <a:rPr lang="en-IN" sz="700" dirty="0"/>
              <a:t>    y = (x+4)*(x+1)*(x-1)*(x-3) + </a:t>
            </a:r>
            <a:r>
              <a:rPr lang="en-IN" sz="700" dirty="0" err="1"/>
              <a:t>rnd_number</a:t>
            </a:r>
            <a:endParaRPr lang="en-IN" sz="700" dirty="0"/>
          </a:p>
          <a:p>
            <a:r>
              <a:rPr lang="en-IN" sz="700" dirty="0"/>
              <a:t>    </a:t>
            </a:r>
            <a:r>
              <a:rPr lang="en-IN" sz="700" dirty="0" err="1"/>
              <a:t>list_x.append</a:t>
            </a:r>
            <a:r>
              <a:rPr lang="en-IN" sz="700" dirty="0"/>
              <a:t>(x)</a:t>
            </a:r>
          </a:p>
          <a:p>
            <a:r>
              <a:rPr lang="en-IN" sz="700" dirty="0"/>
              <a:t>    </a:t>
            </a:r>
            <a:r>
              <a:rPr lang="en-IN" sz="700" dirty="0" err="1"/>
              <a:t>list_y.append</a:t>
            </a:r>
            <a:r>
              <a:rPr lang="en-IN" sz="700" dirty="0"/>
              <a:t>(y)</a:t>
            </a:r>
          </a:p>
          <a:p>
            <a:r>
              <a:rPr lang="en-IN" sz="700" dirty="0"/>
              <a:t>    print(</a:t>
            </a:r>
            <a:r>
              <a:rPr lang="en-IN" sz="700" dirty="0" err="1"/>
              <a:t>x,y</a:t>
            </a:r>
            <a:r>
              <a:rPr lang="en-IN" sz="700" dirty="0"/>
              <a:t>)</a:t>
            </a:r>
          </a:p>
          <a:p>
            <a:r>
              <a:rPr lang="en-IN" sz="700" dirty="0"/>
              <a:t># Create list with 1060 points in interval x:[-5,5]</a:t>
            </a:r>
          </a:p>
          <a:p>
            <a:r>
              <a:rPr lang="en-IN" sz="700" dirty="0"/>
              <a:t>for </a:t>
            </a:r>
            <a:r>
              <a:rPr lang="en-IN" sz="700" dirty="0" err="1"/>
              <a:t>i</a:t>
            </a:r>
            <a:r>
              <a:rPr lang="en-IN" sz="700" dirty="0"/>
              <a:t> in range(-50,51):</a:t>
            </a:r>
          </a:p>
          <a:p>
            <a:r>
              <a:rPr lang="en-IN" sz="700" dirty="0"/>
              <a:t>    x = 0.1*</a:t>
            </a:r>
            <a:r>
              <a:rPr lang="en-IN" sz="700" dirty="0" err="1"/>
              <a:t>i</a:t>
            </a:r>
            <a:endParaRPr lang="en-IN" sz="700" dirty="0"/>
          </a:p>
          <a:p>
            <a:r>
              <a:rPr lang="en-IN" sz="700" dirty="0"/>
              <a:t>    </a:t>
            </a:r>
            <a:r>
              <a:rPr lang="en-IN" sz="700" dirty="0" err="1"/>
              <a:t>list_x_pred.append</a:t>
            </a:r>
            <a:r>
              <a:rPr lang="en-IN" sz="700" dirty="0"/>
              <a:t>(x)</a:t>
            </a:r>
          </a:p>
          <a:p>
            <a:r>
              <a:rPr lang="en-IN" sz="700" dirty="0"/>
              <a:t># Transform lists to np arrays</a:t>
            </a:r>
          </a:p>
          <a:p>
            <a:r>
              <a:rPr lang="en-IN" sz="700" dirty="0" err="1"/>
              <a:t>list_x</a:t>
            </a:r>
            <a:r>
              <a:rPr lang="en-IN" sz="700" dirty="0"/>
              <a:t> = </a:t>
            </a:r>
            <a:r>
              <a:rPr lang="en-IN" sz="700" dirty="0" err="1"/>
              <a:t>np.array</a:t>
            </a:r>
            <a:r>
              <a:rPr lang="en-IN" sz="700" dirty="0"/>
              <a:t>(</a:t>
            </a:r>
            <a:r>
              <a:rPr lang="en-IN" sz="700" dirty="0" err="1"/>
              <a:t>list_x</a:t>
            </a:r>
            <a:r>
              <a:rPr lang="en-IN" sz="700" dirty="0"/>
              <a:t>).reshape(-1, 1)</a:t>
            </a:r>
          </a:p>
          <a:p>
            <a:r>
              <a:rPr lang="en-IN" sz="700" dirty="0" err="1"/>
              <a:t>list_x_pred</a:t>
            </a:r>
            <a:r>
              <a:rPr lang="en-IN" sz="700" dirty="0"/>
              <a:t> = </a:t>
            </a:r>
            <a:r>
              <a:rPr lang="en-IN" sz="700" dirty="0" err="1"/>
              <a:t>np.array</a:t>
            </a:r>
            <a:r>
              <a:rPr lang="en-IN" sz="700" dirty="0"/>
              <a:t>(</a:t>
            </a:r>
            <a:r>
              <a:rPr lang="en-IN" sz="700" dirty="0" err="1"/>
              <a:t>list_x_pred</a:t>
            </a:r>
            <a:r>
              <a:rPr lang="en-IN" sz="700" dirty="0"/>
              <a:t>).reshape(-1, 1)</a:t>
            </a:r>
          </a:p>
          <a:p>
            <a:r>
              <a:rPr lang="en-IN" sz="700" dirty="0"/>
              <a:t># Do linear regression using database with 21 points</a:t>
            </a:r>
          </a:p>
          <a:p>
            <a:r>
              <a:rPr lang="en-IN" sz="700" dirty="0" err="1"/>
              <a:t>regr</a:t>
            </a:r>
            <a:r>
              <a:rPr lang="en-IN" sz="700" dirty="0"/>
              <a:t> = </a:t>
            </a:r>
            <a:r>
              <a:rPr lang="en-IN" sz="700" dirty="0" err="1"/>
              <a:t>linear_model.LinearRegression</a:t>
            </a:r>
            <a:r>
              <a:rPr lang="en-IN" sz="700" dirty="0"/>
              <a:t>()</a:t>
            </a:r>
          </a:p>
          <a:p>
            <a:r>
              <a:rPr lang="en-IN" sz="700" dirty="0" err="1"/>
              <a:t>regr.fit</a:t>
            </a:r>
            <a:r>
              <a:rPr lang="en-IN" sz="700" dirty="0"/>
              <a:t>(</a:t>
            </a:r>
            <a:r>
              <a:rPr lang="en-IN" sz="700" dirty="0" err="1"/>
              <a:t>list_x,list_y</a:t>
            </a:r>
            <a:r>
              <a:rPr lang="en-IN" sz="700" dirty="0"/>
              <a:t>)</a:t>
            </a:r>
          </a:p>
          <a:p>
            <a:r>
              <a:rPr lang="en-IN" sz="700" dirty="0"/>
              <a:t># Calculate value of linear </a:t>
            </a:r>
            <a:r>
              <a:rPr lang="en-IN" sz="700" dirty="0" err="1"/>
              <a:t>regressor</a:t>
            </a:r>
            <a:r>
              <a:rPr lang="en-IN" sz="700" dirty="0"/>
              <a:t> at 1060 points in interval x:[-5,5]</a:t>
            </a:r>
          </a:p>
          <a:p>
            <a:r>
              <a:rPr lang="en-IN" sz="700" dirty="0" err="1"/>
              <a:t>list_y_pred</a:t>
            </a:r>
            <a:r>
              <a:rPr lang="en-IN" sz="700" dirty="0"/>
              <a:t> = </a:t>
            </a:r>
            <a:r>
              <a:rPr lang="en-IN" sz="700" dirty="0" err="1"/>
              <a:t>regr.predict</a:t>
            </a:r>
            <a:r>
              <a:rPr lang="en-IN" sz="700" dirty="0"/>
              <a:t>(</a:t>
            </a:r>
            <a:r>
              <a:rPr lang="en-IN" sz="700" dirty="0" err="1"/>
              <a:t>list_x_pred</a:t>
            </a:r>
            <a:r>
              <a:rPr lang="en-IN" sz="700" dirty="0"/>
              <a:t>)</a:t>
            </a:r>
          </a:p>
          <a:p>
            <a:r>
              <a:rPr lang="en-IN" sz="700" dirty="0"/>
              <a:t># Calculate value of linear </a:t>
            </a:r>
            <a:r>
              <a:rPr lang="en-IN" sz="700" dirty="0" err="1"/>
              <a:t>regressor</a:t>
            </a:r>
            <a:r>
              <a:rPr lang="en-IN" sz="700" dirty="0"/>
              <a:t> at 21 points in interval x:[-5,5]</a:t>
            </a:r>
          </a:p>
          <a:p>
            <a:r>
              <a:rPr lang="en-IN" sz="700" dirty="0" err="1"/>
              <a:t>new_y</a:t>
            </a:r>
            <a:r>
              <a:rPr lang="en-IN" sz="700" dirty="0"/>
              <a:t> = </a:t>
            </a:r>
            <a:r>
              <a:rPr lang="en-IN" sz="700" dirty="0" err="1"/>
              <a:t>regr.predict</a:t>
            </a:r>
            <a:r>
              <a:rPr lang="en-IN" sz="700" dirty="0"/>
              <a:t>(</a:t>
            </a:r>
            <a:r>
              <a:rPr lang="en-IN" sz="700" dirty="0" err="1"/>
              <a:t>list_x</a:t>
            </a:r>
            <a:r>
              <a:rPr lang="en-IN" sz="700" dirty="0"/>
              <a:t>)</a:t>
            </a:r>
          </a:p>
          <a:p>
            <a:r>
              <a:rPr lang="en-IN" sz="700" dirty="0"/>
              <a:t># Print </a:t>
            </a:r>
            <a:r>
              <a:rPr lang="en-IN" sz="700" dirty="0" err="1"/>
              <a:t>rmse</a:t>
            </a:r>
            <a:r>
              <a:rPr lang="en-IN" sz="700" dirty="0"/>
              <a:t> value</a:t>
            </a:r>
          </a:p>
          <a:p>
            <a:r>
              <a:rPr lang="en-IN" sz="700" dirty="0" err="1"/>
              <a:t>rmse</a:t>
            </a:r>
            <a:r>
              <a:rPr lang="en-IN" sz="700" dirty="0"/>
              <a:t> = </a:t>
            </a:r>
            <a:r>
              <a:rPr lang="en-IN" sz="700" dirty="0" err="1"/>
              <a:t>math.sqrt</a:t>
            </a:r>
            <a:r>
              <a:rPr lang="en-IN" sz="700" dirty="0"/>
              <a:t>(</a:t>
            </a:r>
            <a:r>
              <a:rPr lang="en-IN" sz="700" dirty="0" err="1"/>
              <a:t>mean_squared_error</a:t>
            </a:r>
            <a:r>
              <a:rPr lang="en-IN" sz="700" dirty="0"/>
              <a:t>(</a:t>
            </a:r>
            <a:r>
              <a:rPr lang="en-IN" sz="700" dirty="0" err="1"/>
              <a:t>new_y</a:t>
            </a:r>
            <a:r>
              <a:rPr lang="en-IN" sz="700" dirty="0"/>
              <a:t>, </a:t>
            </a:r>
            <a:r>
              <a:rPr lang="en-IN" sz="700" dirty="0" err="1"/>
              <a:t>list_y</a:t>
            </a:r>
            <a:r>
              <a:rPr lang="en-IN" sz="700" dirty="0"/>
              <a:t>))</a:t>
            </a:r>
          </a:p>
          <a:p>
            <a:r>
              <a:rPr lang="en-IN" sz="700" dirty="0"/>
              <a:t>print('############################')</a:t>
            </a:r>
          </a:p>
          <a:p>
            <a:r>
              <a:rPr lang="en-IN" sz="700" dirty="0"/>
              <a:t>print('Root Mean Squared Error: %.1f' % </a:t>
            </a:r>
            <a:r>
              <a:rPr lang="en-IN" sz="700" dirty="0" err="1"/>
              <a:t>rmse</a:t>
            </a:r>
            <a:r>
              <a:rPr lang="en-IN" sz="700" dirty="0"/>
              <a:t>)</a:t>
            </a:r>
          </a:p>
          <a:p>
            <a:r>
              <a:rPr lang="en-IN" sz="700" dirty="0"/>
              <a:t># Set axes and labels</a:t>
            </a:r>
          </a:p>
          <a:p>
            <a:r>
              <a:rPr lang="en-IN" sz="700" dirty="0"/>
              <a:t>fig = </a:t>
            </a:r>
            <a:r>
              <a:rPr lang="en-IN" sz="700" dirty="0" err="1"/>
              <a:t>plt.figure</a:t>
            </a:r>
            <a:r>
              <a:rPr lang="en-IN" sz="700" dirty="0"/>
              <a:t>()</a:t>
            </a:r>
          </a:p>
          <a:p>
            <a:r>
              <a:rPr lang="en-IN" sz="700" dirty="0" err="1"/>
              <a:t>ax</a:t>
            </a:r>
            <a:r>
              <a:rPr lang="en-IN" sz="700" dirty="0"/>
              <a:t> = </a:t>
            </a:r>
            <a:r>
              <a:rPr lang="en-IN" sz="700" dirty="0" err="1"/>
              <a:t>fig.add_subplot</a:t>
            </a:r>
            <a:r>
              <a:rPr lang="en-IN" sz="700" dirty="0"/>
              <a:t>()</a:t>
            </a:r>
          </a:p>
          <a:p>
            <a:r>
              <a:rPr lang="en-IN" sz="700" dirty="0" err="1"/>
              <a:t>ax.set_xlim</a:t>
            </a:r>
            <a:r>
              <a:rPr lang="en-IN" sz="700" dirty="0"/>
              <a:t>(-5.5,5.5)</a:t>
            </a:r>
          </a:p>
          <a:p>
            <a:r>
              <a:rPr lang="en-IN" sz="700" dirty="0" err="1"/>
              <a:t>ax.set_ylim</a:t>
            </a:r>
            <a:r>
              <a:rPr lang="en-IN" sz="700" dirty="0"/>
              <a:t>(-100,500)</a:t>
            </a:r>
          </a:p>
          <a:p>
            <a:r>
              <a:rPr lang="en-IN" sz="700" dirty="0" err="1"/>
              <a:t>ax.xaxis.set_ticks</a:t>
            </a:r>
            <a:r>
              <a:rPr lang="en-IN" sz="700" dirty="0"/>
              <a:t>(range(-5,6))</a:t>
            </a:r>
          </a:p>
          <a:p>
            <a:r>
              <a:rPr lang="en-IN" sz="700" dirty="0" err="1"/>
              <a:t>ax.yaxis.set_ticks</a:t>
            </a:r>
            <a:r>
              <a:rPr lang="en-IN" sz="700" dirty="0"/>
              <a:t>(range(-100,600,100))</a:t>
            </a:r>
          </a:p>
          <a:p>
            <a:r>
              <a:rPr lang="en-IN" sz="700" dirty="0" err="1"/>
              <a:t>ax.set_xlabel</a:t>
            </a:r>
            <a:r>
              <a:rPr lang="en-IN" sz="700" dirty="0"/>
              <a:t>('x')</a:t>
            </a:r>
          </a:p>
          <a:p>
            <a:r>
              <a:rPr lang="en-IN" sz="700" dirty="0" err="1"/>
              <a:t>ax.set_ylabel</a:t>
            </a:r>
            <a:r>
              <a:rPr lang="en-IN" sz="700" dirty="0"/>
              <a:t>('y')</a:t>
            </a:r>
          </a:p>
          <a:p>
            <a:r>
              <a:rPr lang="en-IN" sz="700" dirty="0" err="1"/>
              <a:t>ax.annotate</a:t>
            </a:r>
            <a:r>
              <a:rPr lang="en-IN" sz="700" dirty="0"/>
              <a:t>(</a:t>
            </a:r>
            <a:r>
              <a:rPr lang="en-IN" sz="700" dirty="0" err="1"/>
              <a:t>u'$RMSE</a:t>
            </a:r>
            <a:r>
              <a:rPr lang="en-IN" sz="700" dirty="0"/>
              <a:t>$ = %.1f' % </a:t>
            </a:r>
            <a:r>
              <a:rPr lang="en-IN" sz="700" dirty="0" err="1"/>
              <a:t>rmse</a:t>
            </a:r>
            <a:r>
              <a:rPr lang="en-IN" sz="700" dirty="0"/>
              <a:t>, </a:t>
            </a:r>
            <a:r>
              <a:rPr lang="en-IN" sz="700" dirty="0" err="1"/>
              <a:t>xy</a:t>
            </a:r>
            <a:r>
              <a:rPr lang="en-IN" sz="700" dirty="0"/>
              <a:t>=(0.15,0.85), </a:t>
            </a:r>
            <a:r>
              <a:rPr lang="en-IN" sz="700" dirty="0" err="1"/>
              <a:t>xycoords</a:t>
            </a:r>
            <a:r>
              <a:rPr lang="en-IN" sz="700" dirty="0"/>
              <a:t>='axes fraction')</a:t>
            </a:r>
          </a:p>
          <a:p>
            <a:r>
              <a:rPr lang="en-IN" sz="700" dirty="0"/>
              <a:t># Plot as orange line the regression line at interval</a:t>
            </a:r>
          </a:p>
          <a:p>
            <a:r>
              <a:rPr lang="en-IN" sz="700" dirty="0" err="1"/>
              <a:t>plt.plot</a:t>
            </a:r>
            <a:r>
              <a:rPr lang="en-IN" sz="700" dirty="0"/>
              <a:t>(</a:t>
            </a:r>
            <a:r>
              <a:rPr lang="en-IN" sz="700" dirty="0" err="1"/>
              <a:t>list_x_pred,list_y_pred,color</a:t>
            </a:r>
            <a:r>
              <a:rPr lang="en-IN" sz="700" dirty="0"/>
              <a:t>='C1',linestyle='solid',</a:t>
            </a:r>
            <a:r>
              <a:rPr lang="en-IN" sz="700" dirty="0" err="1"/>
              <a:t>linewidth</a:t>
            </a:r>
            <a:r>
              <a:rPr lang="en-IN" sz="700" dirty="0"/>
              <a:t>=2)</a:t>
            </a:r>
          </a:p>
          <a:p>
            <a:r>
              <a:rPr lang="en-IN" sz="700" dirty="0"/>
              <a:t># Plot as blue points the original database</a:t>
            </a:r>
          </a:p>
          <a:p>
            <a:r>
              <a:rPr lang="en-IN" sz="700" dirty="0" err="1"/>
              <a:t>plt.scatter</a:t>
            </a:r>
            <a:r>
              <a:rPr lang="en-IN" sz="700" dirty="0"/>
              <a:t>(</a:t>
            </a:r>
            <a:r>
              <a:rPr lang="en-IN" sz="700" dirty="0" err="1"/>
              <a:t>list_x</a:t>
            </a:r>
            <a:r>
              <a:rPr lang="en-IN" sz="700" dirty="0"/>
              <a:t>, </a:t>
            </a:r>
            <a:r>
              <a:rPr lang="en-IN" sz="700" dirty="0" err="1"/>
              <a:t>list_y,color</a:t>
            </a:r>
            <a:r>
              <a:rPr lang="en-IN" sz="700" dirty="0"/>
              <a:t>='C0')</a:t>
            </a:r>
          </a:p>
          <a:p>
            <a:r>
              <a:rPr lang="en-IN" sz="700" dirty="0"/>
              <a:t># Print plot to file</a:t>
            </a:r>
          </a:p>
          <a:p>
            <a:r>
              <a:rPr lang="en-IN" sz="700" dirty="0" err="1"/>
              <a:t>file_name</a:t>
            </a:r>
            <a:r>
              <a:rPr lang="en-IN" sz="700" dirty="0"/>
              <a:t>='Figure_2.png'</a:t>
            </a:r>
          </a:p>
          <a:p>
            <a:r>
              <a:rPr lang="en-IN" sz="700" dirty="0" err="1"/>
              <a:t>plt.savefig</a:t>
            </a:r>
            <a:r>
              <a:rPr lang="en-IN" sz="700" dirty="0"/>
              <a:t>(</a:t>
            </a:r>
            <a:r>
              <a:rPr lang="en-IN" sz="700" dirty="0" err="1"/>
              <a:t>file_name,format</a:t>
            </a:r>
            <a:r>
              <a:rPr lang="en-IN" sz="700" dirty="0"/>
              <a:t>='</a:t>
            </a:r>
            <a:r>
              <a:rPr lang="en-IN" sz="700" dirty="0" err="1"/>
              <a:t>png</a:t>
            </a:r>
            <a:r>
              <a:rPr lang="en-IN" sz="700" dirty="0"/>
              <a:t>',dpi=600)</a:t>
            </a:r>
          </a:p>
          <a:p>
            <a:r>
              <a:rPr lang="en-IN" sz="700" dirty="0" err="1"/>
              <a:t>plt.close</a:t>
            </a:r>
            <a:r>
              <a:rPr lang="en-IN" sz="700" dirty="0"/>
              <a:t>()</a:t>
            </a:r>
          </a:p>
        </p:txBody>
      </p:sp>
    </p:spTree>
    <p:extLst>
      <p:ext uri="{BB962C8B-B14F-4D97-AF65-F5344CB8AC3E}">
        <p14:creationId xmlns:p14="http://schemas.microsoft.com/office/powerpoint/2010/main" val="2630801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04800" y="27432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When </a:t>
            </a:r>
            <a:r>
              <a:rPr lang="en-US" sz="3600" b="1" spc="-10" dirty="0" smtClean="0">
                <a:solidFill>
                  <a:srgbClr val="FFFFFF"/>
                </a:solidFill>
                <a:latin typeface="Corbel"/>
                <a:cs typeface="Corbel"/>
              </a:rPr>
              <a:t>Linear Regression Fails</a:t>
            </a:r>
            <a:endParaRPr lang="en-US" sz="3600" b="1" spc="-10" dirty="0">
              <a:solidFill>
                <a:srgbClr val="FFFFFF"/>
              </a:solidFill>
              <a:latin typeface="Corbel"/>
              <a:cs typeface="Corbel"/>
            </a:endParaRPr>
          </a:p>
        </p:txBody>
      </p:sp>
      <p:sp>
        <p:nvSpPr>
          <p:cNvPr id="2" name="Rectangle 1"/>
          <p:cNvSpPr/>
          <p:nvPr/>
        </p:nvSpPr>
        <p:spPr>
          <a:xfrm>
            <a:off x="8693624" y="671691"/>
            <a:ext cx="3886200" cy="5693866"/>
          </a:xfrm>
          <a:prstGeom prst="rect">
            <a:avLst/>
          </a:prstGeom>
        </p:spPr>
        <p:txBody>
          <a:bodyPr wrap="square">
            <a:spAutoFit/>
          </a:bodyPr>
          <a:lstStyle/>
          <a:p>
            <a:r>
              <a:rPr lang="en-US" sz="1600" b="1" dirty="0" err="1"/>
              <a:t>xn</a:t>
            </a:r>
            <a:r>
              <a:rPr lang="en-US" sz="1600" b="1" dirty="0"/>
              <a:t> (arbitrary units)	</a:t>
            </a:r>
            <a:r>
              <a:rPr lang="en-US" sz="1600" b="1" dirty="0" err="1"/>
              <a:t>yn</a:t>
            </a:r>
            <a:r>
              <a:rPr lang="en-US" sz="1600" b="1" dirty="0"/>
              <a:t> (arbitrary units</a:t>
            </a:r>
            <a:r>
              <a:rPr lang="en-US" sz="1600" dirty="0"/>
              <a:t>)</a:t>
            </a:r>
          </a:p>
          <a:p>
            <a:pPr lvl="2"/>
            <a:r>
              <a:rPr lang="en-US" sz="1600" dirty="0"/>
              <a:t>-5.00	-192.239</a:t>
            </a:r>
          </a:p>
          <a:p>
            <a:pPr lvl="2"/>
            <a:r>
              <a:rPr lang="en-US" sz="1600" dirty="0"/>
              <a:t>-4.50	71.537</a:t>
            </a:r>
          </a:p>
          <a:p>
            <a:pPr lvl="2"/>
            <a:r>
              <a:rPr lang="en-US" sz="1600" dirty="0"/>
              <a:t>-4.00	0.537</a:t>
            </a:r>
          </a:p>
          <a:p>
            <a:pPr lvl="2"/>
            <a:r>
              <a:rPr lang="en-US" sz="1600" dirty="0"/>
              <a:t>-3.50	-35.671</a:t>
            </a:r>
          </a:p>
          <a:p>
            <a:pPr lvl="2"/>
            <a:r>
              <a:rPr lang="en-US" sz="1600" dirty="0"/>
              <a:t>-3.00	-48.052</a:t>
            </a:r>
          </a:p>
          <a:p>
            <a:pPr lvl="2"/>
            <a:r>
              <a:rPr lang="en-US" sz="1600" dirty="0"/>
              <a:t>-2.50	-42.445</a:t>
            </a:r>
          </a:p>
          <a:p>
            <a:pPr lvl="2"/>
            <a:r>
              <a:rPr lang="en-US" sz="1600" dirty="0"/>
              <a:t>-2.00	-29.914</a:t>
            </a:r>
          </a:p>
          <a:p>
            <a:pPr lvl="2"/>
            <a:r>
              <a:rPr lang="en-US" sz="1600" dirty="0"/>
              <a:t>-1.50	-13.828</a:t>
            </a:r>
          </a:p>
          <a:p>
            <a:pPr lvl="2"/>
            <a:r>
              <a:rPr lang="en-US" sz="1600" dirty="0"/>
              <a:t>-1.00	-0.084</a:t>
            </a:r>
          </a:p>
          <a:p>
            <a:pPr lvl="2"/>
            <a:r>
              <a:rPr lang="en-US" sz="1600" dirty="0"/>
              <a:t>-0.50	8.668</a:t>
            </a:r>
          </a:p>
          <a:p>
            <a:pPr lvl="2"/>
            <a:r>
              <a:rPr lang="en-US" sz="1600" dirty="0"/>
              <a:t>0.00	11.419</a:t>
            </a:r>
          </a:p>
          <a:p>
            <a:pPr lvl="2"/>
            <a:r>
              <a:rPr lang="en-US" sz="1600" dirty="0"/>
              <a:t>0.50	8.778</a:t>
            </a:r>
          </a:p>
          <a:p>
            <a:pPr lvl="2"/>
            <a:r>
              <a:rPr lang="en-US" sz="1600" dirty="0"/>
              <a:t>1.00	0.209</a:t>
            </a:r>
          </a:p>
          <a:p>
            <a:pPr lvl="2"/>
            <a:r>
              <a:rPr lang="en-US" sz="1600" dirty="0"/>
              <a:t>1.50	-10.370</a:t>
            </a:r>
          </a:p>
          <a:p>
            <a:pPr lvl="2"/>
            <a:r>
              <a:rPr lang="en-US" sz="1600" dirty="0"/>
              <a:t>2.00	-18.790</a:t>
            </a:r>
          </a:p>
          <a:p>
            <a:pPr lvl="2"/>
            <a:r>
              <a:rPr lang="en-US" sz="1600" dirty="0"/>
              <a:t>2.50	-16.722</a:t>
            </a:r>
          </a:p>
          <a:p>
            <a:pPr lvl="2"/>
            <a:r>
              <a:rPr lang="en-US" sz="1600" dirty="0"/>
              <a:t>3.00	-0.018</a:t>
            </a:r>
          </a:p>
          <a:p>
            <a:pPr lvl="2"/>
            <a:r>
              <a:rPr lang="en-US" sz="1600" dirty="0"/>
              <a:t>3.50	42.934</a:t>
            </a:r>
          </a:p>
          <a:p>
            <a:pPr lvl="2"/>
            <a:r>
              <a:rPr lang="en-US" sz="1600" dirty="0"/>
              <a:t>4.00	120.075</a:t>
            </a:r>
          </a:p>
          <a:p>
            <a:pPr lvl="2"/>
            <a:r>
              <a:rPr lang="en-US" sz="1600" dirty="0"/>
              <a:t>4.50	245.389</a:t>
            </a:r>
          </a:p>
          <a:p>
            <a:pPr lvl="2"/>
            <a:r>
              <a:rPr lang="en-US" sz="1600" dirty="0"/>
              <a:t>5.00	431.082</a:t>
            </a:r>
            <a:endParaRPr lang="en-IN" sz="1600" dirty="0"/>
          </a:p>
        </p:txBody>
      </p:sp>
      <p:pic>
        <p:nvPicPr>
          <p:cNvPr id="1026" name="Picture 2" descr="https://i0.wp.com/www.mdelcueto.com/wp-content/uploads/2020/09/Figure_2-1-1024x768.png?resize=1024%2C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200" y="1295400"/>
            <a:ext cx="581660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10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1142873" y="2781793"/>
            <a:ext cx="5100955" cy="935513"/>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Kernel Methods</a:t>
            </a:r>
            <a:endParaRPr sz="5900" dirty="0">
              <a:latin typeface="Corbel"/>
              <a:cs typeface="Corbel"/>
            </a:endParaRPr>
          </a:p>
        </p:txBody>
      </p:sp>
      <p:sp>
        <p:nvSpPr>
          <p:cNvPr id="9" name="object 9"/>
          <p:cNvSpPr txBox="1"/>
          <p:nvPr/>
        </p:nvSpPr>
        <p:spPr>
          <a:xfrm>
            <a:off x="1295400" y="4059149"/>
            <a:ext cx="20574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bg1"/>
                </a:solidFill>
                <a:latin typeface="Corbel"/>
                <a:cs typeface="Corbel"/>
              </a:rPr>
              <a:t>Unit</a:t>
            </a:r>
            <a:r>
              <a:rPr lang="en-US" sz="3200" b="1" spc="-5" dirty="0">
                <a:solidFill>
                  <a:schemeClr val="bg1"/>
                </a:solidFill>
                <a:latin typeface="Corbel"/>
                <a:cs typeface="Corbel"/>
              </a:rPr>
              <a:t> </a:t>
            </a:r>
            <a:r>
              <a:rPr sz="3200" b="1" spc="-5" dirty="0" smtClean="0">
                <a:solidFill>
                  <a:schemeClr val="bg1"/>
                </a:solidFill>
                <a:latin typeface="Corbel"/>
                <a:cs typeface="Corbel"/>
              </a:rPr>
              <a:t>#</a:t>
            </a:r>
            <a:r>
              <a:rPr lang="en-US" sz="3200" b="1" spc="-5" dirty="0" smtClean="0">
                <a:solidFill>
                  <a:schemeClr val="bg1"/>
                </a:solidFill>
                <a:latin typeface="Corbel"/>
                <a:cs typeface="Corbel"/>
              </a:rPr>
              <a:t>2</a:t>
            </a:r>
            <a:endParaRPr sz="3200" dirty="0">
              <a:solidFill>
                <a:schemeClr val="bg1"/>
              </a:solidFill>
              <a:latin typeface="Corbel"/>
              <a:cs typeface="Corbel"/>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a:t>
            </a:fld>
            <a:endParaRPr lang="en-US" dirty="0"/>
          </a:p>
        </p:txBody>
      </p:sp>
    </p:spTree>
    <p:extLst>
      <p:ext uri="{BB962C8B-B14F-4D97-AF65-F5344CB8AC3E}">
        <p14:creationId xmlns:p14="http://schemas.microsoft.com/office/powerpoint/2010/main" val="554103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05200" y="2911305"/>
            <a:ext cx="8364934" cy="906548"/>
          </a:xfrm>
        </p:spPr>
        <p:txBody>
          <a:bodyPr>
            <a:noAutofit/>
          </a:bodyPr>
          <a:lstStyle/>
          <a:p>
            <a:pPr marL="342900" indent="-342900">
              <a:buFont typeface="Arial" panose="020B0604020202020204" pitchFamily="34" charset="0"/>
              <a:buChar char="•"/>
            </a:pPr>
            <a:r>
              <a:rPr lang="en-US" dirty="0">
                <a:solidFill>
                  <a:schemeClr val="tx1"/>
                </a:solidFill>
                <a:hlinkClick r:id="rId3"/>
              </a:rPr>
              <a:t>https://</a:t>
            </a:r>
            <a:r>
              <a:rPr lang="en-US" dirty="0" smtClean="0">
                <a:solidFill>
                  <a:schemeClr val="tx1"/>
                </a:solidFill>
                <a:hlinkClick r:id="rId3"/>
              </a:rPr>
              <a:t>colab.research.google.com/drive/16ZVcmznj8Sxfs8AqnLv4biYEC4g0V3oq?usp=sharing</a:t>
            </a:r>
            <a:endParaRPr lang="en-US" dirty="0" smtClean="0">
              <a:solidFill>
                <a:schemeClr val="tx1"/>
              </a:solidFill>
            </a:endParaRPr>
          </a:p>
          <a:p>
            <a:pPr marL="342900" indent="-342900">
              <a:buFont typeface="Arial" panose="020B0604020202020204" pitchFamily="34" charset="0"/>
              <a:buChar char="•"/>
            </a:pPr>
            <a:endParaRPr lang="en-IN" dirty="0">
              <a:solidFill>
                <a:schemeClr val="tx1"/>
              </a:solidFill>
            </a:endParaRPr>
          </a:p>
        </p:txBody>
      </p:sp>
      <p:sp>
        <p:nvSpPr>
          <p:cNvPr id="5" name="object 2"/>
          <p:cNvSpPr txBox="1"/>
          <p:nvPr/>
        </p:nvSpPr>
        <p:spPr>
          <a:xfrm>
            <a:off x="304800" y="27432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Kernel Ridge Regression</a:t>
            </a:r>
          </a:p>
        </p:txBody>
      </p:sp>
    </p:spTree>
    <p:extLst>
      <p:ext uri="{BB962C8B-B14F-4D97-AF65-F5344CB8AC3E}">
        <p14:creationId xmlns:p14="http://schemas.microsoft.com/office/powerpoint/2010/main" val="2949551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Footer Placeholder 3"/>
          <p:cNvSpPr>
            <a:spLocks noGrp="1"/>
          </p:cNvSpPr>
          <p:nvPr>
            <p:ph type="ftr" sz="quarter" idx="5"/>
          </p:nvPr>
        </p:nvSpPr>
        <p:spPr/>
        <p:txBody>
          <a:bodyPr/>
          <a:lstStyle/>
          <a:p>
            <a:pPr marL="12700">
              <a:lnSpc>
                <a:spcPts val="1140"/>
              </a:lnSpc>
            </a:pPr>
            <a:r>
              <a:rPr lang="en-US" spc="-5" smtClean="0"/>
              <a:t>Department of Computer Engineering</a:t>
            </a:r>
            <a:endParaRPr lang="en-US" spc="-5" dirty="0"/>
          </a:p>
        </p:txBody>
      </p:sp>
      <p:sp>
        <p:nvSpPr>
          <p:cNvPr id="5" name="Slide Number Placeholder 4"/>
          <p:cNvSpPr>
            <a:spLocks noGrp="1"/>
          </p:cNvSpPr>
          <p:nvPr>
            <p:ph type="sldNum" sz="quarter" idx="7"/>
          </p:nvPr>
        </p:nvSpPr>
        <p:spPr/>
        <p:txBody>
          <a:bodyPr/>
          <a:lstStyle/>
          <a:p>
            <a:pPr marL="38100">
              <a:lnSpc>
                <a:spcPts val="1230"/>
              </a:lnSpc>
            </a:pPr>
            <a:fld id="{81D60167-4931-47E6-BA6A-407CBD079E47}" type="slidenum">
              <a:rPr lang="en-IN" smtClean="0"/>
              <a:t>31</a:t>
            </a:fld>
            <a:endParaRPr lang="en-IN" dirty="0"/>
          </a:p>
        </p:txBody>
      </p:sp>
      <p:pic>
        <p:nvPicPr>
          <p:cNvPr id="6" name="Picture 5"/>
          <p:cNvPicPr>
            <a:picLocks noChangeAspect="1"/>
          </p:cNvPicPr>
          <p:nvPr/>
        </p:nvPicPr>
        <p:blipFill>
          <a:blip r:embed="rId2"/>
          <a:stretch>
            <a:fillRect/>
          </a:stretch>
        </p:blipFill>
        <p:spPr>
          <a:xfrm>
            <a:off x="3655647" y="838200"/>
            <a:ext cx="7874897" cy="5249931"/>
          </a:xfrm>
          <a:prstGeom prst="rect">
            <a:avLst/>
          </a:prstGeom>
        </p:spPr>
      </p:pic>
      <p:sp>
        <p:nvSpPr>
          <p:cNvPr id="7" name="object 2"/>
          <p:cNvSpPr txBox="1"/>
          <p:nvPr/>
        </p:nvSpPr>
        <p:spPr>
          <a:xfrm>
            <a:off x="184924" y="2425701"/>
            <a:ext cx="3124200"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Kernel Ridge </a:t>
            </a:r>
            <a:r>
              <a:rPr lang="en-US" sz="3600" b="1" spc="-10" dirty="0" smtClean="0">
                <a:solidFill>
                  <a:srgbClr val="FFFFFF"/>
                </a:solidFill>
                <a:latin typeface="Corbel"/>
                <a:cs typeface="Corbel"/>
              </a:rPr>
              <a:t>Regression after Regularization</a:t>
            </a:r>
            <a:endParaRPr lang="en-US" sz="3600" b="1" spc="-10" dirty="0">
              <a:solidFill>
                <a:srgbClr val="FFFFFF"/>
              </a:solidFill>
              <a:latin typeface="Corbel"/>
              <a:cs typeface="Corbel"/>
            </a:endParaRPr>
          </a:p>
        </p:txBody>
      </p:sp>
    </p:spTree>
    <p:extLst>
      <p:ext uri="{BB962C8B-B14F-4D97-AF65-F5344CB8AC3E}">
        <p14:creationId xmlns:p14="http://schemas.microsoft.com/office/powerpoint/2010/main" val="1080635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657600" y="838200"/>
            <a:ext cx="8077200" cy="5120640"/>
          </a:xfrm>
        </p:spPr>
        <p:txBody>
          <a:bodyPr>
            <a:noAutofit/>
          </a:bodyPr>
          <a:lstStyle/>
          <a:p>
            <a:pPr marL="342900" indent="-342900">
              <a:buFont typeface="Arial" panose="020B0604020202020204" pitchFamily="34" charset="0"/>
              <a:buChar char="•"/>
            </a:pPr>
            <a:r>
              <a:rPr lang="en-US" dirty="0">
                <a:solidFill>
                  <a:srgbClr val="FF0000"/>
                </a:solidFill>
              </a:rPr>
              <a:t>Ridge Regression is a technique used when the data suffers from </a:t>
            </a:r>
            <a:r>
              <a:rPr lang="en-US" dirty="0" err="1" smtClean="0">
                <a:solidFill>
                  <a:srgbClr val="FF0000"/>
                </a:solidFill>
              </a:rPr>
              <a:t>multicollinearity</a:t>
            </a:r>
            <a:r>
              <a:rPr lang="en-US" dirty="0" smtClean="0">
                <a:solidFill>
                  <a:srgbClr val="FF0000"/>
                </a:solidFill>
              </a:rPr>
              <a:t> </a:t>
            </a:r>
            <a:r>
              <a:rPr lang="en-US" dirty="0">
                <a:solidFill>
                  <a:srgbClr val="FF0000"/>
                </a:solidFill>
              </a:rPr>
              <a:t>(independent variables are highly correlated</a:t>
            </a:r>
            <a:r>
              <a:rPr lang="en-US" dirty="0" smtClean="0">
                <a:solidFill>
                  <a:srgbClr val="FF0000"/>
                </a:solidFill>
              </a:rPr>
              <a:t>).</a:t>
            </a:r>
          </a:p>
          <a:p>
            <a:pPr marL="342900" indent="-342900">
              <a:buFont typeface="Arial" panose="020B0604020202020204" pitchFamily="34" charset="0"/>
              <a:buChar char="•"/>
            </a:pPr>
            <a:r>
              <a:rPr lang="en-US" dirty="0" smtClean="0">
                <a:solidFill>
                  <a:schemeClr val="tx1"/>
                </a:solidFill>
              </a:rPr>
              <a:t>The </a:t>
            </a:r>
            <a:r>
              <a:rPr lang="en-US" dirty="0">
                <a:solidFill>
                  <a:schemeClr val="tx1"/>
                </a:solidFill>
              </a:rPr>
              <a:t>assumptions of this regression is same as least squared regression except normality is not to be </a:t>
            </a:r>
            <a:r>
              <a:rPr lang="en-US" dirty="0" smtClean="0">
                <a:solidFill>
                  <a:schemeClr val="tx1"/>
                </a:solidFill>
              </a:rPr>
              <a:t>assumed.</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Ridge regression shrinks the value of coefficients but doesn’t reaches zero, which suggests no feature selection </a:t>
            </a:r>
            <a:r>
              <a:rPr lang="en-US" dirty="0" smtClean="0">
                <a:solidFill>
                  <a:schemeClr val="tx1"/>
                </a:solidFill>
              </a:rPr>
              <a:t>feature.</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This is a regularization method and uses </a:t>
            </a:r>
            <a:r>
              <a:rPr lang="en-US" u="sng" dirty="0" smtClean="0">
                <a:solidFill>
                  <a:srgbClr val="00B050"/>
                </a:solidFill>
              </a:rPr>
              <a:t>L2 regularization</a:t>
            </a:r>
            <a:r>
              <a:rPr lang="en-US" dirty="0" smtClean="0">
                <a:solidFill>
                  <a:srgbClr val="00B050"/>
                </a:solidFill>
              </a:rPr>
              <a:t>.</a:t>
            </a:r>
          </a:p>
          <a:p>
            <a:pPr marL="342900" indent="-342900">
              <a:buFont typeface="Arial" panose="020B0604020202020204" pitchFamily="34" charset="0"/>
              <a:buChar char="•"/>
            </a:pPr>
            <a:endParaRPr lang="en-US" dirty="0" smtClean="0">
              <a:solidFill>
                <a:srgbClr val="00B050"/>
              </a:solidFill>
            </a:endParaRPr>
          </a:p>
          <a:p>
            <a:pPr marL="342900" indent="-342900">
              <a:buFont typeface="Arial" panose="020B0604020202020204" pitchFamily="34" charset="0"/>
              <a:buChar char="•"/>
            </a:pPr>
            <a:r>
              <a:rPr lang="en-US" dirty="0">
                <a:solidFill>
                  <a:srgbClr val="FF0000"/>
                </a:solidFill>
              </a:rPr>
              <a:t>L2 regularization </a:t>
            </a:r>
            <a:r>
              <a:rPr lang="en-US" dirty="0">
                <a:solidFill>
                  <a:schemeClr val="tx1"/>
                </a:solidFill>
              </a:rPr>
              <a:t>disperse the error terms in all the weights that leads to more accurate customized final models.</a:t>
            </a:r>
            <a:endParaRPr lang="en-IN" dirty="0">
              <a:solidFill>
                <a:schemeClr val="tx1"/>
              </a:solidFill>
            </a:endParaRPr>
          </a:p>
        </p:txBody>
      </p:sp>
      <p:sp>
        <p:nvSpPr>
          <p:cNvPr id="5" name="object 2"/>
          <p:cNvSpPr txBox="1"/>
          <p:nvPr/>
        </p:nvSpPr>
        <p:spPr>
          <a:xfrm>
            <a:off x="228600" y="2611125"/>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Summary of Kernel </a:t>
            </a:r>
            <a:r>
              <a:rPr lang="en-US" sz="3600" b="1" spc="-10" dirty="0">
                <a:solidFill>
                  <a:srgbClr val="FFFFFF"/>
                </a:solidFill>
                <a:latin typeface="Corbel"/>
                <a:cs typeface="Corbel"/>
              </a:rPr>
              <a:t>Ridge Regression</a:t>
            </a:r>
          </a:p>
        </p:txBody>
      </p:sp>
    </p:spTree>
    <p:extLst>
      <p:ext uri="{BB962C8B-B14F-4D97-AF65-F5344CB8AC3E}">
        <p14:creationId xmlns:p14="http://schemas.microsoft.com/office/powerpoint/2010/main" val="801664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0" y="5029200"/>
            <a:ext cx="4353014" cy="1552575"/>
          </a:xfrm>
          <a:prstGeom prst="rect">
            <a:avLst/>
          </a:prstGeom>
        </p:spPr>
      </p:pic>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05200" y="838200"/>
            <a:ext cx="8364934" cy="5120640"/>
          </a:xfrm>
        </p:spPr>
        <p:txBody>
          <a:bodyPr>
            <a:noAutofit/>
          </a:bodyPr>
          <a:lstStyle/>
          <a:p>
            <a:pPr marL="342900" indent="-342900">
              <a:buFont typeface="Arial" panose="020B0604020202020204" pitchFamily="34" charset="0"/>
              <a:buChar char="•"/>
            </a:pPr>
            <a:r>
              <a:rPr lang="en-US" dirty="0">
                <a:solidFill>
                  <a:srgbClr val="FF0000"/>
                </a:solidFill>
              </a:rPr>
              <a:t>Similar to Ridge Regression, Lasso (Least Absolute Shrinkage and Selection Operator) also </a:t>
            </a:r>
            <a:r>
              <a:rPr lang="en-US" u="sng" dirty="0">
                <a:solidFill>
                  <a:srgbClr val="FF0000"/>
                </a:solidFill>
              </a:rPr>
              <a:t>penalizes</a:t>
            </a:r>
            <a:r>
              <a:rPr lang="en-US" dirty="0">
                <a:solidFill>
                  <a:srgbClr val="FF0000"/>
                </a:solidFill>
              </a:rPr>
              <a:t> the absolute size of the regression coefficients. In addition, it is capable of reducing the variability and improving the accuracy of linear regression models</a:t>
            </a:r>
            <a:r>
              <a:rPr lang="en-US" dirty="0" smtClean="0">
                <a:solidFill>
                  <a:srgbClr val="FF0000"/>
                </a:solidFill>
              </a:rPr>
              <a:t>.</a:t>
            </a:r>
          </a:p>
          <a:p>
            <a:pPr marL="342900" indent="-342900">
              <a:buFont typeface="Arial" panose="020B0604020202020204" pitchFamily="34" charset="0"/>
              <a:buChar char="•"/>
            </a:pPr>
            <a:r>
              <a:rPr lang="en-US" b="1" u="sng" dirty="0" smtClean="0">
                <a:solidFill>
                  <a:schemeClr val="tx1"/>
                </a:solidFill>
              </a:rPr>
              <a:t>Lasso </a:t>
            </a:r>
            <a:r>
              <a:rPr lang="en-US" b="1" u="sng" dirty="0">
                <a:solidFill>
                  <a:schemeClr val="tx1"/>
                </a:solidFill>
              </a:rPr>
              <a:t>regression differs from ridge regression in a way that it uses absolute values in the penalty function, instead of squares. </a:t>
            </a:r>
            <a:r>
              <a:rPr lang="en-US" dirty="0">
                <a:solidFill>
                  <a:schemeClr val="tx1"/>
                </a:solidFill>
              </a:rPr>
              <a:t>This leads to penalizing (or equivalently constraining the sum of the absolute values of the estimates) values which causes some of </a:t>
            </a:r>
            <a:r>
              <a:rPr lang="en-US" b="1" dirty="0">
                <a:solidFill>
                  <a:srgbClr val="00B050"/>
                </a:solidFill>
              </a:rPr>
              <a:t>the parameter estimates to turn out exactly zero.</a:t>
            </a:r>
            <a:r>
              <a:rPr lang="en-US" dirty="0">
                <a:solidFill>
                  <a:schemeClr val="tx1"/>
                </a:solidFill>
              </a:rPr>
              <a:t> Larger the penalty applied, further the estimates get shrunk towards absolute zero. </a:t>
            </a:r>
            <a:endParaRPr lang="en-IN" dirty="0">
              <a:solidFill>
                <a:schemeClr val="tx1"/>
              </a:solidFill>
            </a:endParaRPr>
          </a:p>
        </p:txBody>
      </p:sp>
      <p:sp>
        <p:nvSpPr>
          <p:cNvPr id="5" name="object 2"/>
          <p:cNvSpPr txBox="1"/>
          <p:nvPr/>
        </p:nvSpPr>
        <p:spPr>
          <a:xfrm>
            <a:off x="228600" y="2611125"/>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Lasso Regression</a:t>
            </a:r>
            <a:endParaRPr lang="en-US" sz="3600" b="1" spc="-10" dirty="0">
              <a:solidFill>
                <a:srgbClr val="FFFFFF"/>
              </a:solidFill>
              <a:latin typeface="Corbel"/>
              <a:cs typeface="Corbel"/>
            </a:endParaRPr>
          </a:p>
        </p:txBody>
      </p:sp>
    </p:spTree>
    <p:extLst>
      <p:ext uri="{BB962C8B-B14F-4D97-AF65-F5344CB8AC3E}">
        <p14:creationId xmlns:p14="http://schemas.microsoft.com/office/powerpoint/2010/main" val="3896811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657600" y="762000"/>
            <a:ext cx="8364934" cy="5120640"/>
          </a:xfrm>
        </p:spPr>
        <p:txBody>
          <a:bodyPr>
            <a:noAutofit/>
          </a:bodyPr>
          <a:lstStyle/>
          <a:p>
            <a:pPr marL="342900" indent="-342900">
              <a:buFont typeface="Arial" panose="020B0604020202020204" pitchFamily="34" charset="0"/>
              <a:buChar char="•"/>
            </a:pPr>
            <a:r>
              <a:rPr lang="en-US" dirty="0">
                <a:solidFill>
                  <a:schemeClr val="tx1"/>
                </a:solidFill>
              </a:rPr>
              <a:t>The assumptions of lasso regression is same as least squared regression except normality is not to be </a:t>
            </a:r>
            <a:r>
              <a:rPr lang="en-US" dirty="0" smtClean="0">
                <a:solidFill>
                  <a:schemeClr val="tx1"/>
                </a:solidFill>
              </a:rPr>
              <a:t>assumed.</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rgbClr val="FF0000"/>
                </a:solidFill>
              </a:rPr>
              <a:t>Lasso Regression shrinks coefficients to zero (exactly zero), which certainly helps in feature </a:t>
            </a:r>
            <a:r>
              <a:rPr lang="en-US" dirty="0" smtClean="0">
                <a:solidFill>
                  <a:srgbClr val="FF0000"/>
                </a:solidFill>
              </a:rPr>
              <a:t>selection.</a:t>
            </a:r>
          </a:p>
          <a:p>
            <a:pPr marL="342900" indent="-342900">
              <a:buFont typeface="Arial" panose="020B0604020202020204" pitchFamily="34" charset="0"/>
              <a:buChar char="•"/>
            </a:pPr>
            <a:endParaRPr lang="en-US" dirty="0">
              <a:solidFill>
                <a:srgbClr val="FF0000"/>
              </a:solidFill>
            </a:endParaRPr>
          </a:p>
          <a:p>
            <a:pPr marL="342900" indent="-342900">
              <a:buFont typeface="Arial" panose="020B0604020202020204" pitchFamily="34" charset="0"/>
              <a:buChar char="•"/>
            </a:pPr>
            <a:r>
              <a:rPr lang="en-US" dirty="0">
                <a:solidFill>
                  <a:schemeClr val="tx1"/>
                </a:solidFill>
              </a:rPr>
              <a:t>Lasso is a regularization method and uses </a:t>
            </a:r>
            <a:r>
              <a:rPr lang="en-US" u="sng" dirty="0" smtClean="0">
                <a:solidFill>
                  <a:srgbClr val="00B050"/>
                </a:solidFill>
              </a:rPr>
              <a:t>L1 regularization</a:t>
            </a:r>
            <a:r>
              <a:rPr lang="en-US" dirty="0" smtClean="0">
                <a:solidFill>
                  <a:srgbClr val="00B050"/>
                </a:solidFill>
              </a:rPr>
              <a:t>.</a:t>
            </a:r>
            <a:endParaRPr lang="en-US" dirty="0">
              <a:solidFill>
                <a:srgbClr val="00B050"/>
              </a:solidFill>
            </a:endParaRPr>
          </a:p>
          <a:p>
            <a:pPr marL="342900" indent="-342900">
              <a:buFont typeface="Arial" panose="020B0604020202020204" pitchFamily="34" charset="0"/>
              <a:buChar char="•"/>
            </a:pPr>
            <a:r>
              <a:rPr lang="en-US" dirty="0">
                <a:solidFill>
                  <a:srgbClr val="00B050"/>
                </a:solidFill>
              </a:rPr>
              <a:t>If group of predictors are highly correlated, lasso picks only one of them and shrinks the others to </a:t>
            </a:r>
            <a:r>
              <a:rPr lang="en-US" dirty="0" smtClean="0">
                <a:solidFill>
                  <a:srgbClr val="00B050"/>
                </a:solidFill>
              </a:rPr>
              <a:t>zero.</a:t>
            </a:r>
          </a:p>
          <a:p>
            <a:pPr marL="342900" indent="-342900">
              <a:buFont typeface="Arial" panose="020B0604020202020204" pitchFamily="34" charset="0"/>
              <a:buChar char="•"/>
            </a:pPr>
            <a:endParaRPr lang="en-US" dirty="0" smtClean="0">
              <a:solidFill>
                <a:srgbClr val="00B050"/>
              </a:solidFill>
            </a:endParaRPr>
          </a:p>
          <a:p>
            <a:pPr marL="342900" indent="-342900">
              <a:buFont typeface="Arial" panose="020B0604020202020204" pitchFamily="34" charset="0"/>
              <a:buChar char="•"/>
            </a:pPr>
            <a:r>
              <a:rPr lang="en-US" dirty="0">
                <a:solidFill>
                  <a:srgbClr val="FF0000"/>
                </a:solidFill>
              </a:rPr>
              <a:t>L1 regularization </a:t>
            </a:r>
            <a:r>
              <a:rPr lang="en-US" dirty="0">
                <a:solidFill>
                  <a:schemeClr val="tx1"/>
                </a:solidFill>
              </a:rPr>
              <a:t>gives output in binary weights from 0 to 1 for the model's features and is adopted for decreasing the number of features in a huge dimensional dataset</a:t>
            </a:r>
            <a:r>
              <a:rPr lang="en-US" dirty="0" smtClean="0">
                <a:solidFill>
                  <a:schemeClr val="tx1"/>
                </a:solidFill>
              </a:rPr>
              <a:t>.</a:t>
            </a:r>
          </a:p>
          <a:p>
            <a:pPr marL="342900" indent="-342900">
              <a:buFont typeface="Arial" panose="020B0604020202020204" pitchFamily="34" charset="0"/>
              <a:buChar char="•"/>
            </a:pPr>
            <a:r>
              <a:rPr lang="en-US" dirty="0" smtClean="0">
                <a:solidFill>
                  <a:schemeClr val="tx1"/>
                </a:solidFill>
              </a:rPr>
              <a:t>Ex: F1: x + 2y + 10z + 5h + 30g = 100</a:t>
            </a:r>
          </a:p>
          <a:p>
            <a:pPr marL="342900" indent="-342900">
              <a:buFont typeface="Arial" panose="020B0604020202020204" pitchFamily="34" charset="0"/>
              <a:buChar char="•"/>
            </a:pPr>
            <a:r>
              <a:rPr lang="en-US" dirty="0" smtClean="0">
                <a:solidFill>
                  <a:schemeClr val="tx1"/>
                </a:solidFill>
              </a:rPr>
              <a:t>        F2: 10z + 30g = 120</a:t>
            </a:r>
            <a:endParaRPr lang="en-IN" dirty="0">
              <a:solidFill>
                <a:schemeClr val="tx1"/>
              </a:solidFill>
            </a:endParaRPr>
          </a:p>
        </p:txBody>
      </p:sp>
      <p:sp>
        <p:nvSpPr>
          <p:cNvPr id="5" name="object 2"/>
          <p:cNvSpPr txBox="1"/>
          <p:nvPr/>
        </p:nvSpPr>
        <p:spPr>
          <a:xfrm>
            <a:off x="228600" y="2611125"/>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Lasso Regression</a:t>
            </a:r>
            <a:endParaRPr lang="en-US" sz="3600" b="1" spc="-10" dirty="0">
              <a:solidFill>
                <a:srgbClr val="FFFFFF"/>
              </a:solidFill>
              <a:latin typeface="Corbel"/>
              <a:cs typeface="Corbel"/>
            </a:endParaRPr>
          </a:p>
        </p:txBody>
      </p:sp>
    </p:spTree>
    <p:extLst>
      <p:ext uri="{BB962C8B-B14F-4D97-AF65-F5344CB8AC3E}">
        <p14:creationId xmlns:p14="http://schemas.microsoft.com/office/powerpoint/2010/main" val="2721558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05200" y="2637663"/>
            <a:ext cx="8364934" cy="838200"/>
          </a:xfrm>
        </p:spPr>
        <p:txBody>
          <a:bodyPr>
            <a:noAutofit/>
          </a:bodyPr>
          <a:lstStyle/>
          <a:p>
            <a:pPr marL="342900" indent="-342900">
              <a:buFont typeface="Arial" panose="020B0604020202020204" pitchFamily="34" charset="0"/>
              <a:buChar char="•"/>
            </a:pPr>
            <a:r>
              <a:rPr lang="en-US" dirty="0">
                <a:solidFill>
                  <a:schemeClr val="tx1"/>
                </a:solidFill>
                <a:hlinkClick r:id="rId3"/>
              </a:rPr>
              <a:t>https://</a:t>
            </a:r>
            <a:r>
              <a:rPr lang="en-US" dirty="0" smtClean="0">
                <a:solidFill>
                  <a:schemeClr val="tx1"/>
                </a:solidFill>
                <a:hlinkClick r:id="rId3"/>
              </a:rPr>
              <a:t>colab.research.google.com/drive/18CKUXARGsBtu9ZOt3-sa4RgOfiEzM5tW?usp=sharing</a:t>
            </a:r>
            <a:endParaRPr lang="en-US" dirty="0" smtClean="0">
              <a:solidFill>
                <a:schemeClr val="tx1"/>
              </a:solidFill>
            </a:endParaRPr>
          </a:p>
          <a:p>
            <a:pPr marL="342900" indent="-342900">
              <a:buFont typeface="Arial" panose="020B0604020202020204" pitchFamily="34" charset="0"/>
              <a:buChar char="•"/>
            </a:pPr>
            <a:endParaRPr lang="en-IN" dirty="0">
              <a:solidFill>
                <a:schemeClr val="tx1"/>
              </a:solidFill>
            </a:endParaRPr>
          </a:p>
        </p:txBody>
      </p:sp>
      <p:sp>
        <p:nvSpPr>
          <p:cNvPr id="5" name="object 2"/>
          <p:cNvSpPr txBox="1"/>
          <p:nvPr/>
        </p:nvSpPr>
        <p:spPr>
          <a:xfrm>
            <a:off x="304800" y="24384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Linear, Ridge and Lasso Regression Comparison</a:t>
            </a:r>
            <a:endParaRPr sz="3600" b="1" dirty="0">
              <a:latin typeface="Corbel"/>
              <a:cs typeface="Corbel"/>
            </a:endParaRPr>
          </a:p>
        </p:txBody>
      </p:sp>
    </p:spTree>
    <p:extLst>
      <p:ext uri="{BB962C8B-B14F-4D97-AF65-F5344CB8AC3E}">
        <p14:creationId xmlns:p14="http://schemas.microsoft.com/office/powerpoint/2010/main" val="3093469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36</a:t>
            </a:fld>
            <a:endParaRPr lang="en-US" dirty="0"/>
          </a:p>
        </p:txBody>
      </p:sp>
      <p:sp>
        <p:nvSpPr>
          <p:cNvPr id="13" name="Title 3">
            <a:extLst>
              <a:ext uri="{FF2B5EF4-FFF2-40B4-BE49-F238E27FC236}">
                <a16:creationId xmlns="" xmlns:a16="http://schemas.microsoft.com/office/drawing/2014/main" id="{41541730-E9FD-FA48-17B8-B6C41360BC87}"/>
              </a:ext>
            </a:extLst>
          </p:cNvPr>
          <p:cNvSpPr txBox="1">
            <a:spLocks/>
          </p:cNvSpPr>
          <p:nvPr/>
        </p:nvSpPr>
        <p:spPr>
          <a:xfrm>
            <a:off x="913447" y="3124200"/>
            <a:ext cx="7315200" cy="970555"/>
          </a:xfrm>
          <a:prstGeom prst="rect">
            <a:avLst/>
          </a:prstGeom>
        </p:spPr>
        <p:txBody>
          <a:bodyPr>
            <a:noAutofit/>
          </a:bodyPr>
          <a:lstStyle>
            <a:lvl1pPr>
              <a:defRPr>
                <a:latin typeface="+mj-lt"/>
                <a:ea typeface="+mj-ea"/>
                <a:cs typeface="+mj-cs"/>
              </a:defRPr>
            </a:lvl1pPr>
          </a:lstStyle>
          <a:p>
            <a:r>
              <a:rPr lang="en-US" sz="4400" b="1" kern="0" dirty="0">
                <a:solidFill>
                  <a:schemeClr val="bg1"/>
                </a:solidFill>
              </a:rPr>
              <a:t>Structure Kernels</a:t>
            </a:r>
            <a:endParaRPr lang="en-IN" sz="4400" b="1" kern="0" dirty="0">
              <a:solidFill>
                <a:schemeClr val="bg1"/>
              </a:solidFill>
            </a:endParaRPr>
          </a:p>
        </p:txBody>
      </p:sp>
    </p:spTree>
    <p:extLst>
      <p:ext uri="{BB962C8B-B14F-4D97-AF65-F5344CB8AC3E}">
        <p14:creationId xmlns:p14="http://schemas.microsoft.com/office/powerpoint/2010/main" val="261988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37</a:t>
            </a:fld>
            <a:endParaRPr lang="en-US" dirty="0"/>
          </a:p>
        </p:txBody>
      </p:sp>
      <p:sp>
        <p:nvSpPr>
          <p:cNvPr id="13" name="Title 3">
            <a:extLst>
              <a:ext uri="{FF2B5EF4-FFF2-40B4-BE49-F238E27FC236}">
                <a16:creationId xmlns="" xmlns:a16="http://schemas.microsoft.com/office/drawing/2014/main" id="{41541730-E9FD-FA48-17B8-B6C41360BC87}"/>
              </a:ext>
            </a:extLst>
          </p:cNvPr>
          <p:cNvSpPr txBox="1">
            <a:spLocks/>
          </p:cNvSpPr>
          <p:nvPr/>
        </p:nvSpPr>
        <p:spPr>
          <a:xfrm>
            <a:off x="913447" y="3124200"/>
            <a:ext cx="7315200" cy="970555"/>
          </a:xfrm>
          <a:prstGeom prst="rect">
            <a:avLst/>
          </a:prstGeom>
        </p:spPr>
        <p:txBody>
          <a:bodyPr>
            <a:noAutofit/>
          </a:bodyPr>
          <a:lstStyle>
            <a:lvl1pPr>
              <a:defRPr>
                <a:latin typeface="+mj-lt"/>
                <a:ea typeface="+mj-ea"/>
                <a:cs typeface="+mj-cs"/>
              </a:defRPr>
            </a:lvl1pPr>
          </a:lstStyle>
          <a:p>
            <a:r>
              <a:rPr lang="en-US" sz="4400" b="1" kern="0" dirty="0">
                <a:solidFill>
                  <a:schemeClr val="bg1"/>
                </a:solidFill>
              </a:rPr>
              <a:t>Kernel PCA</a:t>
            </a:r>
            <a:endParaRPr lang="en-IN" sz="4400" b="1" kern="0" dirty="0">
              <a:solidFill>
                <a:schemeClr val="bg1"/>
              </a:solidFill>
            </a:endParaRPr>
          </a:p>
        </p:txBody>
      </p:sp>
    </p:spTree>
    <p:extLst>
      <p:ext uri="{BB962C8B-B14F-4D97-AF65-F5344CB8AC3E}">
        <p14:creationId xmlns:p14="http://schemas.microsoft.com/office/powerpoint/2010/main" val="3996729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dirty="0" smtClean="0">
                <a:solidFill>
                  <a:schemeClr val="tx1"/>
                </a:solidFill>
              </a:rPr>
              <a:t>It is </a:t>
            </a:r>
            <a:r>
              <a:rPr lang="en-US" dirty="0">
                <a:solidFill>
                  <a:schemeClr val="tx1"/>
                </a:solidFill>
              </a:rPr>
              <a:t>a tool which is used to </a:t>
            </a:r>
            <a:r>
              <a:rPr lang="en-US" dirty="0">
                <a:solidFill>
                  <a:srgbClr val="FF0000"/>
                </a:solidFill>
              </a:rPr>
              <a:t>reduce the dimension </a:t>
            </a:r>
            <a:r>
              <a:rPr lang="en-US" dirty="0">
                <a:solidFill>
                  <a:schemeClr val="tx1"/>
                </a:solidFill>
              </a:rPr>
              <a:t>of the data.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It </a:t>
            </a:r>
            <a:r>
              <a:rPr lang="en-US" dirty="0">
                <a:solidFill>
                  <a:schemeClr val="tx1"/>
                </a:solidFill>
              </a:rPr>
              <a:t>allows us to reduce the dimension of the data without much loss of information.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PCA </a:t>
            </a:r>
            <a:r>
              <a:rPr lang="en-US" dirty="0">
                <a:solidFill>
                  <a:schemeClr val="tx1"/>
                </a:solidFill>
              </a:rPr>
              <a:t>reduces the dimension by finding a few orthogonal linear combinations (principal components) of the original variables with the largest </a:t>
            </a:r>
            <a:r>
              <a:rPr lang="en-US" dirty="0" smtClean="0">
                <a:solidFill>
                  <a:schemeClr val="tx1"/>
                </a:solidFill>
              </a:rPr>
              <a:t>variance.</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IN" dirty="0" err="1" smtClean="0">
                <a:solidFill>
                  <a:srgbClr val="FF0000"/>
                </a:solidFill>
              </a:rPr>
              <a:t>sklearn.decomposition.KernelPCA</a:t>
            </a:r>
            <a:endParaRPr lang="en-IN" dirty="0" smtClean="0">
              <a:solidFill>
                <a:srgbClr val="FF0000"/>
              </a:solidFill>
            </a:endParaRPr>
          </a:p>
          <a:p>
            <a:pPr marL="342900" indent="-342900">
              <a:buFont typeface="Arial" panose="020B0604020202020204" pitchFamily="34" charset="0"/>
              <a:buChar char="•"/>
            </a:pPr>
            <a:endParaRPr lang="en-US" dirty="0">
              <a:solidFill>
                <a:srgbClr val="FF0000"/>
              </a:solidFill>
            </a:endParaRPr>
          </a:p>
          <a:p>
            <a:pPr marL="342900" indent="-342900">
              <a:buFont typeface="Arial" panose="020B0604020202020204" pitchFamily="34" charset="0"/>
              <a:buChar char="•"/>
            </a:pPr>
            <a:r>
              <a:rPr lang="en-US" dirty="0">
                <a:solidFill>
                  <a:schemeClr val="tx1"/>
                </a:solidFill>
              </a:rPr>
              <a:t>PCA is used to reduce the curse of dimensionality. Or, in a more neutral tone, PCA is described to be an unsupervised decomposition algorithm.</a:t>
            </a:r>
            <a:endParaRPr lang="en-IN" dirty="0">
              <a:solidFill>
                <a:schemeClr val="tx1"/>
              </a:solidFill>
            </a:endParaRPr>
          </a:p>
        </p:txBody>
      </p:sp>
      <p:sp>
        <p:nvSpPr>
          <p:cNvPr id="5" name="object 2"/>
          <p:cNvSpPr txBox="1"/>
          <p:nvPr/>
        </p:nvSpPr>
        <p:spPr>
          <a:xfrm>
            <a:off x="312595" y="25908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Principal Component Analysis - PCA</a:t>
            </a:r>
            <a:endParaRPr sz="3600" b="1" dirty="0">
              <a:latin typeface="Corbel"/>
              <a:cs typeface="Corbel"/>
            </a:endParaRPr>
          </a:p>
        </p:txBody>
      </p:sp>
    </p:spTree>
    <p:extLst>
      <p:ext uri="{BB962C8B-B14F-4D97-AF65-F5344CB8AC3E}">
        <p14:creationId xmlns:p14="http://schemas.microsoft.com/office/powerpoint/2010/main" val="284265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dirty="0" smtClean="0">
                <a:solidFill>
                  <a:schemeClr val="tx1"/>
                </a:solidFill>
              </a:rPr>
              <a:t>Dimensionality </a:t>
            </a:r>
            <a:r>
              <a:rPr lang="en-US" dirty="0">
                <a:solidFill>
                  <a:schemeClr val="tx1"/>
                </a:solidFill>
              </a:rPr>
              <a:t>in a dataset becomes a severe impediment to achieve a reasonable efficiency for most algorithms. Increasing the number of features does not always improve accuracy.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When </a:t>
            </a:r>
            <a:r>
              <a:rPr lang="en-US" dirty="0">
                <a:solidFill>
                  <a:schemeClr val="tx1"/>
                </a:solidFill>
              </a:rPr>
              <a:t>data does not have enough features, the model is likely to </a:t>
            </a:r>
            <a:r>
              <a:rPr lang="en-US" dirty="0" err="1">
                <a:solidFill>
                  <a:srgbClr val="FF0000"/>
                </a:solidFill>
              </a:rPr>
              <a:t>underfit</a:t>
            </a:r>
            <a:r>
              <a:rPr lang="en-US" dirty="0">
                <a:solidFill>
                  <a:schemeClr val="tx1"/>
                </a:solidFill>
              </a:rPr>
              <a:t>, and when data has too many features, it is likely to </a:t>
            </a:r>
            <a:r>
              <a:rPr lang="en-US" dirty="0" err="1">
                <a:solidFill>
                  <a:srgbClr val="FF0000"/>
                </a:solidFill>
              </a:rPr>
              <a:t>overfit</a:t>
            </a:r>
            <a:r>
              <a:rPr lang="en-US" dirty="0">
                <a:solidFill>
                  <a:schemeClr val="tx1"/>
                </a:solidFill>
              </a:rPr>
              <a:t>. </a:t>
            </a:r>
            <a:r>
              <a:rPr lang="en-US" b="1" dirty="0">
                <a:solidFill>
                  <a:schemeClr val="tx1"/>
                </a:solidFill>
              </a:rPr>
              <a:t>Hence it is called the curse of dimensionality</a:t>
            </a:r>
            <a:r>
              <a:rPr lang="en-US" dirty="0">
                <a:solidFill>
                  <a:schemeClr val="tx1"/>
                </a:solidFill>
              </a:rPr>
              <a:t>.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The </a:t>
            </a:r>
            <a:r>
              <a:rPr lang="en-US" dirty="0">
                <a:solidFill>
                  <a:schemeClr val="tx1"/>
                </a:solidFill>
              </a:rPr>
              <a:t>curse of dimensionality is an astonishing paradox for data scientists, based on the exploding amount of n-dimensional spaces — as the number of dimensions, n, increases.</a:t>
            </a:r>
            <a:endParaRPr lang="en-IN" dirty="0">
              <a:solidFill>
                <a:schemeClr val="tx1"/>
              </a:solidFill>
            </a:endParaRPr>
          </a:p>
        </p:txBody>
      </p:sp>
      <p:sp>
        <p:nvSpPr>
          <p:cNvPr id="5" name="object 2"/>
          <p:cNvSpPr txBox="1"/>
          <p:nvPr/>
        </p:nvSpPr>
        <p:spPr>
          <a:xfrm>
            <a:off x="312594" y="2590800"/>
            <a:ext cx="31164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Curse of Dimensionality</a:t>
            </a:r>
          </a:p>
        </p:txBody>
      </p:sp>
    </p:spTree>
    <p:extLst>
      <p:ext uri="{BB962C8B-B14F-4D97-AF65-F5344CB8AC3E}">
        <p14:creationId xmlns:p14="http://schemas.microsoft.com/office/powerpoint/2010/main" val="4078357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Content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886200" y="1160061"/>
            <a:ext cx="6800215" cy="2972609"/>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Kernel Methods for N</a:t>
            </a:r>
            <a:r>
              <a:rPr lang="en-US" sz="2800" spc="-5" dirty="0" smtClean="0">
                <a:latin typeface="Corbel"/>
                <a:cs typeface="Corbel"/>
              </a:rPr>
              <a:t>on-linear </a:t>
            </a:r>
            <a:r>
              <a:rPr lang="en-US" sz="2800" spc="-5" dirty="0">
                <a:latin typeface="Corbel"/>
                <a:cs typeface="Corbel"/>
              </a:rPr>
              <a:t>D</a:t>
            </a:r>
            <a:r>
              <a:rPr lang="en-US" sz="2800" spc="-5" dirty="0" smtClean="0">
                <a:latin typeface="Corbel"/>
                <a:cs typeface="Corbel"/>
              </a:rPr>
              <a:t>ata</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Support Vector Machines</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Kernel </a:t>
            </a:r>
            <a:r>
              <a:rPr lang="en-US" sz="2800" spc="-5" dirty="0">
                <a:latin typeface="Corbel"/>
                <a:cs typeface="Corbel"/>
              </a:rPr>
              <a:t>Ridge </a:t>
            </a:r>
            <a:r>
              <a:rPr lang="en-US" sz="2800" spc="-5" dirty="0" smtClean="0">
                <a:latin typeface="Corbel"/>
                <a:cs typeface="Corbel"/>
              </a:rPr>
              <a:t>Regression</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Structure Kernels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Kernel </a:t>
            </a:r>
            <a:r>
              <a:rPr lang="en-US" sz="2800" spc="-5" dirty="0" smtClean="0">
                <a:latin typeface="Corbel"/>
                <a:cs typeface="Corbel"/>
              </a:rPr>
              <a:t>PCA</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Latent </a:t>
            </a:r>
            <a:r>
              <a:rPr lang="en-US" sz="2800" spc="-5" dirty="0">
                <a:latin typeface="Corbel"/>
                <a:cs typeface="Corbel"/>
              </a:rPr>
              <a:t>Semantic Analysis</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dirty="0">
                <a:solidFill>
                  <a:schemeClr val="tx1"/>
                </a:solidFill>
              </a:rPr>
              <a:t>The sparseness of data is the property of being scanty or </a:t>
            </a:r>
            <a:r>
              <a:rPr lang="en-US" dirty="0">
                <a:solidFill>
                  <a:srgbClr val="FF0000"/>
                </a:solidFill>
              </a:rPr>
              <a:t>scattered</a:t>
            </a:r>
            <a:r>
              <a:rPr lang="en-US" dirty="0">
                <a:solidFill>
                  <a:schemeClr val="tx1"/>
                </a:solidFill>
              </a:rPr>
              <a:t>. It lacks denseness, and its high percentage of the variable’s cells do not contain actual data. Fundamentally </a:t>
            </a:r>
            <a:r>
              <a:rPr lang="en-US" dirty="0">
                <a:solidFill>
                  <a:srgbClr val="FF0000"/>
                </a:solidFill>
              </a:rPr>
              <a:t>full of “empty” or “N/A” values.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Points in an n-dimensional space frequently become sparse as the number of dimensions grows. The distance between points will extend to grow as the number of dimensions increases.</a:t>
            </a:r>
            <a:endParaRPr lang="en-IN" dirty="0">
              <a:solidFill>
                <a:schemeClr val="tx1"/>
              </a:solidFill>
            </a:endParaRPr>
          </a:p>
        </p:txBody>
      </p:sp>
      <p:sp>
        <p:nvSpPr>
          <p:cNvPr id="5" name="object 2"/>
          <p:cNvSpPr txBox="1"/>
          <p:nvPr/>
        </p:nvSpPr>
        <p:spPr>
          <a:xfrm>
            <a:off x="228600" y="3090937"/>
            <a:ext cx="3116405"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Sparseness</a:t>
            </a:r>
          </a:p>
        </p:txBody>
      </p:sp>
      <p:pic>
        <p:nvPicPr>
          <p:cNvPr id="2" name="Picture 1"/>
          <p:cNvPicPr>
            <a:picLocks noChangeAspect="1"/>
          </p:cNvPicPr>
          <p:nvPr/>
        </p:nvPicPr>
        <p:blipFill>
          <a:blip r:embed="rId3"/>
          <a:stretch>
            <a:fillRect/>
          </a:stretch>
        </p:blipFill>
        <p:spPr>
          <a:xfrm>
            <a:off x="4648200" y="3962400"/>
            <a:ext cx="5990088" cy="2524125"/>
          </a:xfrm>
          <a:prstGeom prst="rect">
            <a:avLst/>
          </a:prstGeom>
        </p:spPr>
      </p:pic>
    </p:spTree>
    <p:extLst>
      <p:ext uri="{BB962C8B-B14F-4D97-AF65-F5344CB8AC3E}">
        <p14:creationId xmlns:p14="http://schemas.microsoft.com/office/powerpoint/2010/main" val="3184031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4"/>
            <a:ext cx="8364934" cy="5120640"/>
          </a:xfrm>
        </p:spPr>
        <p:txBody>
          <a:bodyPr>
            <a:noAutofit/>
          </a:bodyPr>
          <a:lstStyle/>
          <a:p>
            <a:pPr marL="342900" indent="-342900">
              <a:buFont typeface="Arial" panose="020B0604020202020204" pitchFamily="34" charset="0"/>
              <a:buChar char="•"/>
            </a:pPr>
            <a:r>
              <a:rPr lang="en-US" dirty="0">
                <a:solidFill>
                  <a:schemeClr val="tx1"/>
                </a:solidFill>
              </a:rPr>
              <a:t>Dimensionality reduction eliminates some features of the dataset and creates a restricted set of features that contains all of the information needed to predict the target variables more efficiently and accurately.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Reducing the number of features normally also reduces the output variability and complexity of the learning process.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The </a:t>
            </a:r>
            <a:r>
              <a:rPr lang="en-US" dirty="0">
                <a:solidFill>
                  <a:srgbClr val="FF0000"/>
                </a:solidFill>
              </a:rPr>
              <a:t>covariance matrix </a:t>
            </a:r>
            <a:r>
              <a:rPr lang="en-US" dirty="0">
                <a:solidFill>
                  <a:schemeClr val="tx1"/>
                </a:solidFill>
              </a:rPr>
              <a:t>is an important step in the dimensionality reduction process. It is a critical process to check the correlation between different features.</a:t>
            </a:r>
            <a:endParaRPr lang="en-IN" dirty="0">
              <a:solidFill>
                <a:schemeClr val="tx1"/>
              </a:solidFill>
            </a:endParaRPr>
          </a:p>
        </p:txBody>
      </p:sp>
      <p:sp>
        <p:nvSpPr>
          <p:cNvPr id="5" name="object 2"/>
          <p:cNvSpPr txBox="1"/>
          <p:nvPr/>
        </p:nvSpPr>
        <p:spPr>
          <a:xfrm>
            <a:off x="228600" y="2840868"/>
            <a:ext cx="31164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Dimensionality Reduction</a:t>
            </a:r>
            <a:endParaRPr sz="3600" b="1" dirty="0">
              <a:latin typeface="Corbel"/>
              <a:cs typeface="Corbel"/>
            </a:endParaRPr>
          </a:p>
        </p:txBody>
      </p:sp>
    </p:spTree>
    <p:extLst>
      <p:ext uri="{BB962C8B-B14F-4D97-AF65-F5344CB8AC3E}">
        <p14:creationId xmlns:p14="http://schemas.microsoft.com/office/powerpoint/2010/main" val="2340632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382258"/>
            <a:ext cx="8364934" cy="5120640"/>
          </a:xfrm>
        </p:spPr>
        <p:txBody>
          <a:bodyPr>
            <a:noAutofit/>
          </a:bodyPr>
          <a:lstStyle/>
          <a:p>
            <a:pPr marL="342900" indent="-342900">
              <a:buFont typeface="Arial" panose="020B0604020202020204" pitchFamily="34" charset="0"/>
              <a:buChar char="•"/>
            </a:pPr>
            <a:r>
              <a:rPr lang="en-US" dirty="0">
                <a:solidFill>
                  <a:schemeClr val="tx1"/>
                </a:solidFill>
              </a:rPr>
              <a:t>There are two ways of dimensionality reduction:</a:t>
            </a:r>
          </a:p>
          <a:p>
            <a:pPr marL="342900" indent="-342900">
              <a:buFont typeface="Arial" panose="020B0604020202020204" pitchFamily="34" charset="0"/>
              <a:buChar char="•"/>
            </a:pPr>
            <a:r>
              <a:rPr lang="en-US" dirty="0" smtClean="0">
                <a:solidFill>
                  <a:schemeClr val="tx1"/>
                </a:solidFill>
              </a:rPr>
              <a:t>Feature </a:t>
            </a:r>
            <a:r>
              <a:rPr lang="en-US" dirty="0">
                <a:solidFill>
                  <a:schemeClr val="tx1"/>
                </a:solidFill>
              </a:rPr>
              <a:t>Selection</a:t>
            </a:r>
          </a:p>
          <a:p>
            <a:pPr marL="342900" indent="-342900">
              <a:buFont typeface="Arial" panose="020B0604020202020204" pitchFamily="34" charset="0"/>
              <a:buChar char="•"/>
            </a:pPr>
            <a:r>
              <a:rPr lang="en-US" dirty="0">
                <a:solidFill>
                  <a:schemeClr val="tx1"/>
                </a:solidFill>
              </a:rPr>
              <a:t>Feature </a:t>
            </a:r>
            <a:r>
              <a:rPr lang="en-US" dirty="0" smtClean="0">
                <a:solidFill>
                  <a:schemeClr val="tx1"/>
                </a:solidFill>
              </a:rPr>
              <a:t>Extraction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Dimensionality Reduction can </a:t>
            </a:r>
            <a:r>
              <a:rPr lang="en-US" u="sng" dirty="0">
                <a:solidFill>
                  <a:schemeClr val="tx1"/>
                </a:solidFill>
              </a:rPr>
              <a:t>ignore the components of lesser significance</a:t>
            </a:r>
            <a:r>
              <a:rPr lang="en-US" u="sng" dirty="0" smtClean="0">
                <a:solidFill>
                  <a:schemeClr val="tx1"/>
                </a:solidFill>
              </a:rPr>
              <a:t>.</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b="1" dirty="0">
                <a:solidFill>
                  <a:srgbClr val="FF0000"/>
                </a:solidFill>
              </a:rPr>
              <a:t>Feature Selection</a:t>
            </a:r>
          </a:p>
          <a:p>
            <a:pPr marL="342900" indent="-342900">
              <a:buFont typeface="Arial" panose="020B0604020202020204" pitchFamily="34" charset="0"/>
              <a:buChar char="•"/>
            </a:pPr>
            <a:r>
              <a:rPr lang="en-US" dirty="0">
                <a:solidFill>
                  <a:schemeClr val="tx1"/>
                </a:solidFill>
              </a:rPr>
              <a:t>In feature selection, usually, a </a:t>
            </a:r>
            <a:r>
              <a:rPr lang="en-US" b="1" dirty="0">
                <a:solidFill>
                  <a:srgbClr val="0070C0"/>
                </a:solidFill>
              </a:rPr>
              <a:t>subset of original features is selected</a:t>
            </a:r>
            <a:r>
              <a:rPr lang="en-US" dirty="0">
                <a:solidFill>
                  <a:schemeClr val="tx1"/>
                </a:solidFill>
              </a:rPr>
              <a:t>.</a:t>
            </a:r>
            <a:endParaRPr lang="en-IN" dirty="0">
              <a:solidFill>
                <a:schemeClr val="tx1"/>
              </a:solidFill>
            </a:endParaRPr>
          </a:p>
        </p:txBody>
      </p:sp>
      <p:sp>
        <p:nvSpPr>
          <p:cNvPr id="5" name="object 2"/>
          <p:cNvSpPr txBox="1"/>
          <p:nvPr/>
        </p:nvSpPr>
        <p:spPr>
          <a:xfrm>
            <a:off x="228600" y="2840868"/>
            <a:ext cx="31164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Dimensionality Reduction</a:t>
            </a:r>
            <a:endParaRPr sz="3600" b="1" dirty="0">
              <a:latin typeface="Corbel"/>
              <a:cs typeface="Corbel"/>
            </a:endParaRPr>
          </a:p>
        </p:txBody>
      </p:sp>
      <p:pic>
        <p:nvPicPr>
          <p:cNvPr id="2" name="Picture 1"/>
          <p:cNvPicPr>
            <a:picLocks noChangeAspect="1"/>
          </p:cNvPicPr>
          <p:nvPr/>
        </p:nvPicPr>
        <p:blipFill>
          <a:blip r:embed="rId3"/>
          <a:stretch>
            <a:fillRect/>
          </a:stretch>
        </p:blipFill>
        <p:spPr>
          <a:xfrm>
            <a:off x="6553200" y="3787211"/>
            <a:ext cx="2514600" cy="3070789"/>
          </a:xfrm>
          <a:prstGeom prst="rect">
            <a:avLst/>
          </a:prstGeom>
        </p:spPr>
      </p:pic>
    </p:spTree>
    <p:extLst>
      <p:ext uri="{BB962C8B-B14F-4D97-AF65-F5344CB8AC3E}">
        <p14:creationId xmlns:p14="http://schemas.microsoft.com/office/powerpoint/2010/main" val="2891639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b="1" dirty="0">
                <a:solidFill>
                  <a:srgbClr val="FF0000"/>
                </a:solidFill>
              </a:rPr>
              <a:t>Feature Extraction</a:t>
            </a:r>
          </a:p>
          <a:p>
            <a:pPr marL="342900" indent="-342900">
              <a:buFont typeface="Arial" panose="020B0604020202020204" pitchFamily="34" charset="0"/>
              <a:buChar char="•"/>
            </a:pPr>
            <a:r>
              <a:rPr lang="en-US" dirty="0">
                <a:solidFill>
                  <a:schemeClr val="tx1"/>
                </a:solidFill>
              </a:rPr>
              <a:t>In feature extraction, </a:t>
            </a:r>
            <a:r>
              <a:rPr lang="en-US" b="1" dirty="0">
                <a:solidFill>
                  <a:srgbClr val="0070C0"/>
                </a:solidFill>
              </a:rPr>
              <a:t>a set of new features are found</a:t>
            </a:r>
            <a:r>
              <a:rPr lang="en-US" dirty="0">
                <a:solidFill>
                  <a:schemeClr val="tx1"/>
                </a:solidFill>
              </a:rPr>
              <a:t>. That is found through some mapping from the existing features. Moreover, mapping can be either linear or non-linear.</a:t>
            </a:r>
            <a:endParaRPr lang="en-IN" dirty="0">
              <a:solidFill>
                <a:schemeClr val="tx1"/>
              </a:solidFill>
            </a:endParaRPr>
          </a:p>
        </p:txBody>
      </p:sp>
      <p:sp>
        <p:nvSpPr>
          <p:cNvPr id="5" name="object 2"/>
          <p:cNvSpPr txBox="1"/>
          <p:nvPr/>
        </p:nvSpPr>
        <p:spPr>
          <a:xfrm>
            <a:off x="228600" y="2840868"/>
            <a:ext cx="31164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Dimensionality Reduction</a:t>
            </a:r>
            <a:endParaRPr sz="3600" b="1" dirty="0">
              <a:latin typeface="Corbel"/>
              <a:cs typeface="Corbel"/>
            </a:endParaRPr>
          </a:p>
        </p:txBody>
      </p:sp>
      <p:pic>
        <p:nvPicPr>
          <p:cNvPr id="4" name="Picture 3"/>
          <p:cNvPicPr>
            <a:picLocks noChangeAspect="1"/>
          </p:cNvPicPr>
          <p:nvPr/>
        </p:nvPicPr>
        <p:blipFill>
          <a:blip r:embed="rId3"/>
          <a:stretch>
            <a:fillRect/>
          </a:stretch>
        </p:blipFill>
        <p:spPr>
          <a:xfrm>
            <a:off x="5181600" y="2590800"/>
            <a:ext cx="4191000" cy="3984885"/>
          </a:xfrm>
          <a:prstGeom prst="rect">
            <a:avLst/>
          </a:prstGeom>
        </p:spPr>
      </p:pic>
    </p:spTree>
    <p:extLst>
      <p:ext uri="{BB962C8B-B14F-4D97-AF65-F5344CB8AC3E}">
        <p14:creationId xmlns:p14="http://schemas.microsoft.com/office/powerpoint/2010/main" val="1938618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dirty="0">
                <a:solidFill>
                  <a:schemeClr val="tx1"/>
                </a:solidFill>
              </a:rPr>
              <a:t>Correlation varies from -1 to +1</a:t>
            </a:r>
          </a:p>
          <a:p>
            <a:pPr marL="342900" indent="-342900">
              <a:buFont typeface="Arial" panose="020B0604020202020204" pitchFamily="34" charset="0"/>
              <a:buChar char="•"/>
            </a:pPr>
            <a:endParaRPr lang="en-US" dirty="0">
              <a:solidFill>
                <a:schemeClr val="tx1"/>
              </a:solidFill>
            </a:endParaRPr>
          </a:p>
          <a:p>
            <a:r>
              <a:rPr lang="en-US" dirty="0">
                <a:solidFill>
                  <a:schemeClr val="tx1"/>
                </a:solidFill>
              </a:rPr>
              <a:t>To be precise,</a:t>
            </a:r>
          </a:p>
          <a:p>
            <a:pPr marL="342900" indent="-342900">
              <a:buFont typeface="Arial" panose="020B0604020202020204" pitchFamily="34" charset="0"/>
              <a:buChar char="•"/>
            </a:pPr>
            <a:r>
              <a:rPr lang="en-US" dirty="0" smtClean="0">
                <a:solidFill>
                  <a:schemeClr val="tx1"/>
                </a:solidFill>
              </a:rPr>
              <a:t>Values </a:t>
            </a:r>
            <a:r>
              <a:rPr lang="en-US" dirty="0">
                <a:solidFill>
                  <a:schemeClr val="tx1"/>
                </a:solidFill>
              </a:rPr>
              <a:t>that are close to +1 indicate a positive correlation.</a:t>
            </a:r>
          </a:p>
          <a:p>
            <a:pPr marL="342900" indent="-342900">
              <a:buFont typeface="Arial" panose="020B0604020202020204" pitchFamily="34" charset="0"/>
              <a:buChar char="•"/>
            </a:pPr>
            <a:r>
              <a:rPr lang="en-US" dirty="0">
                <a:solidFill>
                  <a:schemeClr val="tx1"/>
                </a:solidFill>
              </a:rPr>
              <a:t>Values close to -1 indicate a negative correlation.</a:t>
            </a:r>
          </a:p>
          <a:p>
            <a:pPr marL="342900" indent="-342900">
              <a:buFont typeface="Arial" panose="020B0604020202020204" pitchFamily="34" charset="0"/>
              <a:buChar char="•"/>
            </a:pPr>
            <a:r>
              <a:rPr lang="en-US" dirty="0">
                <a:solidFill>
                  <a:schemeClr val="tx1"/>
                </a:solidFill>
              </a:rPr>
              <a:t>Values close to 0 indicate no correlation at all.</a:t>
            </a:r>
            <a:endParaRPr lang="en-IN" dirty="0">
              <a:solidFill>
                <a:schemeClr val="tx1"/>
              </a:solidFill>
            </a:endParaRPr>
          </a:p>
        </p:txBody>
      </p:sp>
      <p:sp>
        <p:nvSpPr>
          <p:cNvPr id="5" name="object 2"/>
          <p:cNvSpPr txBox="1"/>
          <p:nvPr/>
        </p:nvSpPr>
        <p:spPr>
          <a:xfrm>
            <a:off x="228600" y="2840868"/>
            <a:ext cx="31164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Correlation Heat map</a:t>
            </a:r>
            <a:endParaRPr sz="3600" b="1" dirty="0">
              <a:latin typeface="Corbel"/>
              <a:cs typeface="Corbel"/>
            </a:endParaRPr>
          </a:p>
        </p:txBody>
      </p:sp>
      <p:pic>
        <p:nvPicPr>
          <p:cNvPr id="1026" name="Picture 2" descr="Figure 7: Heatmap of the correlation 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200400"/>
            <a:ext cx="4774711" cy="350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18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342900" indent="-342900">
              <a:buFont typeface="Arial" panose="020B0604020202020204" pitchFamily="34" charset="0"/>
              <a:buChar char="•"/>
            </a:pPr>
            <a:r>
              <a:rPr lang="en-US" dirty="0">
                <a:solidFill>
                  <a:schemeClr val="tx1"/>
                </a:solidFill>
              </a:rPr>
              <a:t>PCA is a linear method. That </a:t>
            </a:r>
            <a:r>
              <a:rPr lang="en-US" dirty="0" smtClean="0">
                <a:solidFill>
                  <a:schemeClr val="tx1"/>
                </a:solidFill>
              </a:rPr>
              <a:t>is, </a:t>
            </a:r>
            <a:r>
              <a:rPr lang="en-US" dirty="0">
                <a:solidFill>
                  <a:schemeClr val="tx1"/>
                </a:solidFill>
              </a:rPr>
              <a:t>it can only be applied to datasets which are linearly separable. It does an excellent job for datasets, which are linearly separable. But, if we use it to non-linear datasets, we might get a result which may not be the optimal dimensionality reduction. </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rgbClr val="FF0000"/>
                </a:solidFill>
              </a:rPr>
              <a:t>Kernel PCA uses a kernel function to project dataset into a higher dimensional feature space, where it is linearly separable. It is similar to the idea of Support Vector Machines</a:t>
            </a:r>
            <a:r>
              <a:rPr lang="en-US" dirty="0" smtClean="0">
                <a:solidFill>
                  <a:srgbClr val="FF0000"/>
                </a:solidFill>
              </a:rPr>
              <a:t>.</a:t>
            </a:r>
            <a:endParaRPr lang="en-IN" dirty="0" smtClean="0">
              <a:solidFill>
                <a:srgbClr val="FF0000"/>
              </a:solidFill>
            </a:endParaRP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r>
              <a:rPr lang="en-US" dirty="0">
                <a:solidFill>
                  <a:schemeClr val="tx1"/>
                </a:solidFill>
              </a:rPr>
              <a:t>There are various kernel methods like linear, polynomial, and </a:t>
            </a:r>
            <a:r>
              <a:rPr lang="en-US" dirty="0" err="1">
                <a:solidFill>
                  <a:schemeClr val="tx1"/>
                </a:solidFill>
              </a:rPr>
              <a:t>gaussian</a:t>
            </a:r>
            <a:r>
              <a:rPr lang="en-US" dirty="0">
                <a:solidFill>
                  <a:schemeClr val="tx1"/>
                </a:solidFill>
              </a:rPr>
              <a:t>.</a:t>
            </a:r>
            <a:endParaRPr lang="en-IN" dirty="0">
              <a:solidFill>
                <a:schemeClr val="tx1"/>
              </a:solidFill>
            </a:endParaRPr>
          </a:p>
        </p:txBody>
      </p:sp>
      <p:sp>
        <p:nvSpPr>
          <p:cNvPr id="5" name="object 2"/>
          <p:cNvSpPr txBox="1"/>
          <p:nvPr/>
        </p:nvSpPr>
        <p:spPr>
          <a:xfrm>
            <a:off x="381000" y="2209800"/>
            <a:ext cx="2874456" cy="2575064"/>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Kernel Principal Component Analysis - KPCA</a:t>
            </a:r>
            <a:endParaRPr sz="3600" b="1" dirty="0">
              <a:latin typeface="Corbel"/>
              <a:cs typeface="Corbel"/>
            </a:endParaRPr>
          </a:p>
        </p:txBody>
      </p:sp>
    </p:spTree>
    <p:extLst>
      <p:ext uri="{BB962C8B-B14F-4D97-AF65-F5344CB8AC3E}">
        <p14:creationId xmlns:p14="http://schemas.microsoft.com/office/powerpoint/2010/main" val="493638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457200" indent="-457200">
              <a:buFont typeface="+mj-lt"/>
              <a:buAutoNum type="arabicPeriod"/>
            </a:pPr>
            <a:r>
              <a:rPr lang="en-US" dirty="0">
                <a:solidFill>
                  <a:schemeClr val="tx1"/>
                </a:solidFill>
              </a:rPr>
              <a:t>First we will choose a kernel functions k(</a:t>
            </a:r>
            <a:r>
              <a:rPr lang="en-US" dirty="0" err="1">
                <a:solidFill>
                  <a:schemeClr val="tx1"/>
                </a:solidFill>
              </a:rPr>
              <a:t>x_i</a:t>
            </a:r>
            <a:r>
              <a:rPr lang="en-US" dirty="0">
                <a:solidFill>
                  <a:schemeClr val="tx1"/>
                </a:solidFill>
              </a:rPr>
              <a:t>, </a:t>
            </a:r>
            <a:r>
              <a:rPr lang="en-US" dirty="0" err="1">
                <a:solidFill>
                  <a:schemeClr val="tx1"/>
                </a:solidFill>
              </a:rPr>
              <a:t>x_j</a:t>
            </a:r>
            <a:r>
              <a:rPr lang="en-US" dirty="0">
                <a:solidFill>
                  <a:schemeClr val="tx1"/>
                </a:solidFill>
              </a:rPr>
              <a:t>) and let T be any transformation to a </a:t>
            </a:r>
            <a:r>
              <a:rPr lang="en-US" dirty="0">
                <a:solidFill>
                  <a:srgbClr val="FF0000"/>
                </a:solidFill>
              </a:rPr>
              <a:t>higher</a:t>
            </a:r>
            <a:r>
              <a:rPr lang="en-US" dirty="0">
                <a:solidFill>
                  <a:schemeClr val="tx1"/>
                </a:solidFill>
              </a:rPr>
              <a:t> </a:t>
            </a:r>
            <a:r>
              <a:rPr lang="en-US" dirty="0">
                <a:solidFill>
                  <a:srgbClr val="FF0000"/>
                </a:solidFill>
              </a:rPr>
              <a:t>dimension</a:t>
            </a:r>
            <a:r>
              <a:rPr lang="en-US" dirty="0">
                <a:solidFill>
                  <a:schemeClr val="tx1"/>
                </a:solidFill>
              </a:rPr>
              <a:t>.</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And like PCA, we will find the </a:t>
            </a:r>
            <a:r>
              <a:rPr lang="en-US" dirty="0">
                <a:solidFill>
                  <a:srgbClr val="FF0000"/>
                </a:solidFill>
              </a:rPr>
              <a:t>covariance</a:t>
            </a:r>
            <a:r>
              <a:rPr lang="en-US" dirty="0">
                <a:solidFill>
                  <a:schemeClr val="tx1"/>
                </a:solidFill>
              </a:rPr>
              <a:t> matrix of our data. But here, we will use kernel function to calculate this matrix. So will compute kernel matrix, which is the matrix that results from applying kernel function to all pairs of data.</a:t>
            </a:r>
          </a:p>
          <a:p>
            <a:pPr lvl="1"/>
            <a:r>
              <a:rPr lang="en-US" dirty="0">
                <a:solidFill>
                  <a:srgbClr val="FF0000"/>
                </a:solidFill>
              </a:rPr>
              <a:t>K=T(X)T(X)^</a:t>
            </a:r>
            <a:r>
              <a:rPr lang="en-US" dirty="0" smtClean="0">
                <a:solidFill>
                  <a:srgbClr val="FF0000"/>
                </a:solidFill>
              </a:rPr>
              <a:t>T</a:t>
            </a:r>
          </a:p>
          <a:p>
            <a:pPr marL="457200" indent="-457200">
              <a:buFont typeface="+mj-lt"/>
              <a:buAutoNum type="arabicPeriod"/>
            </a:pPr>
            <a:endParaRPr lang="en-US" dirty="0">
              <a:solidFill>
                <a:srgbClr val="FF0000"/>
              </a:solidFill>
            </a:endParaRPr>
          </a:p>
          <a:p>
            <a:pPr marL="457200" indent="-457200">
              <a:buFont typeface="+mj-lt"/>
              <a:buAutoNum type="arabicPeriod"/>
            </a:pPr>
            <a:r>
              <a:rPr lang="en-US" dirty="0">
                <a:solidFill>
                  <a:srgbClr val="FF0000"/>
                </a:solidFill>
              </a:rPr>
              <a:t>Center</a:t>
            </a:r>
            <a:r>
              <a:rPr lang="en-US" dirty="0">
                <a:solidFill>
                  <a:schemeClr val="tx1"/>
                </a:solidFill>
              </a:rPr>
              <a:t> our </a:t>
            </a:r>
            <a:r>
              <a:rPr lang="en-US" dirty="0" smtClean="0">
                <a:solidFill>
                  <a:schemeClr val="tx1"/>
                </a:solidFill>
              </a:rPr>
              <a:t>kernel </a:t>
            </a:r>
            <a:r>
              <a:rPr lang="en-US" dirty="0">
                <a:solidFill>
                  <a:schemeClr val="tx1"/>
                </a:solidFill>
              </a:rPr>
              <a:t>matrix (this equivalent to </a:t>
            </a:r>
            <a:r>
              <a:rPr lang="en-US" dirty="0" smtClean="0">
                <a:solidFill>
                  <a:schemeClr val="tx1"/>
                </a:solidFill>
              </a:rPr>
              <a:t>subtract </a:t>
            </a:r>
            <a:r>
              <a:rPr lang="en-US" dirty="0">
                <a:solidFill>
                  <a:schemeClr val="tx1"/>
                </a:solidFill>
              </a:rPr>
              <a:t>the mean of the transformed data and dividing by standard deviations) :</a:t>
            </a:r>
          </a:p>
          <a:p>
            <a:pPr lvl="1"/>
            <a:r>
              <a:rPr lang="en-US" dirty="0" err="1">
                <a:solidFill>
                  <a:schemeClr val="tx1"/>
                </a:solidFill>
              </a:rPr>
              <a:t>K_new</a:t>
            </a:r>
            <a:r>
              <a:rPr lang="en-US" dirty="0">
                <a:solidFill>
                  <a:schemeClr val="tx1"/>
                </a:solidFill>
              </a:rPr>
              <a:t> = K - 2(I)K + (I)K(I)</a:t>
            </a:r>
          </a:p>
          <a:p>
            <a:pPr lvl="1"/>
            <a:r>
              <a:rPr lang="en-US" dirty="0">
                <a:solidFill>
                  <a:schemeClr val="tx1"/>
                </a:solidFill>
              </a:rPr>
              <a:t>where I is a matrix that its all elements are equal to </a:t>
            </a:r>
            <a:r>
              <a:rPr lang="en-US" dirty="0" err="1">
                <a:solidFill>
                  <a:schemeClr val="tx1"/>
                </a:solidFill>
              </a:rPr>
              <a:t>i</a:t>
            </a:r>
            <a:r>
              <a:rPr lang="en-US" dirty="0">
                <a:solidFill>
                  <a:schemeClr val="tx1"/>
                </a:solidFill>
              </a:rPr>
              <a:t>/d</a:t>
            </a:r>
            <a:r>
              <a:rPr lang="en-US" dirty="0" smtClean="0">
                <a:solidFill>
                  <a:schemeClr val="tx1"/>
                </a:solidFill>
              </a:rPr>
              <a:t>.</a:t>
            </a:r>
          </a:p>
        </p:txBody>
      </p:sp>
      <p:sp>
        <p:nvSpPr>
          <p:cNvPr id="5" name="object 2"/>
          <p:cNvSpPr txBox="1"/>
          <p:nvPr/>
        </p:nvSpPr>
        <p:spPr>
          <a:xfrm>
            <a:off x="304800" y="2802396"/>
            <a:ext cx="2874456" cy="115159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Steps in</a:t>
            </a:r>
          </a:p>
          <a:p>
            <a:pPr marL="12700" marR="5080">
              <a:lnSpc>
                <a:spcPts val="3900"/>
              </a:lnSpc>
              <a:spcBef>
                <a:spcPts val="580"/>
              </a:spcBef>
            </a:pPr>
            <a:r>
              <a:rPr lang="en-US" sz="3600" b="1" spc="-10" dirty="0" smtClean="0">
                <a:solidFill>
                  <a:srgbClr val="FFFFFF"/>
                </a:solidFill>
                <a:latin typeface="Corbel"/>
                <a:cs typeface="Corbel"/>
              </a:rPr>
              <a:t> KPCA</a:t>
            </a:r>
            <a:endParaRPr sz="3600" b="1" dirty="0">
              <a:latin typeface="Corbel"/>
              <a:cs typeface="Corbel"/>
            </a:endParaRPr>
          </a:p>
        </p:txBody>
      </p:sp>
    </p:spTree>
    <p:extLst>
      <p:ext uri="{BB962C8B-B14F-4D97-AF65-F5344CB8AC3E}">
        <p14:creationId xmlns:p14="http://schemas.microsoft.com/office/powerpoint/2010/main" val="144257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457200" indent="-457200">
              <a:buFont typeface="+mj-lt"/>
              <a:buAutoNum type="arabicPeriod" startAt="4"/>
            </a:pPr>
            <a:r>
              <a:rPr lang="en-US" dirty="0" smtClean="0">
                <a:solidFill>
                  <a:schemeClr val="tx1"/>
                </a:solidFill>
              </a:rPr>
              <a:t>Then, we will find </a:t>
            </a:r>
            <a:r>
              <a:rPr lang="en-US" dirty="0" smtClean="0">
                <a:solidFill>
                  <a:srgbClr val="FF0000"/>
                </a:solidFill>
              </a:rPr>
              <a:t>eigenvectors</a:t>
            </a:r>
            <a:r>
              <a:rPr lang="en-US" dirty="0" smtClean="0">
                <a:solidFill>
                  <a:schemeClr val="tx1"/>
                </a:solidFill>
              </a:rPr>
              <a:t> and </a:t>
            </a:r>
            <a:r>
              <a:rPr lang="en-US" dirty="0" smtClean="0">
                <a:solidFill>
                  <a:srgbClr val="FF0000"/>
                </a:solidFill>
              </a:rPr>
              <a:t>eigenvalues</a:t>
            </a:r>
            <a:r>
              <a:rPr lang="en-US" dirty="0" smtClean="0">
                <a:solidFill>
                  <a:schemeClr val="tx1"/>
                </a:solidFill>
              </a:rPr>
              <a:t> of this matrix.</a:t>
            </a:r>
          </a:p>
          <a:p>
            <a:pPr marL="457200" indent="-457200">
              <a:buFont typeface="+mj-lt"/>
              <a:buAutoNum type="arabicPeriod" startAt="4"/>
            </a:pPr>
            <a:endParaRPr lang="en-US" dirty="0" smtClean="0">
              <a:solidFill>
                <a:schemeClr val="tx1"/>
              </a:solidFill>
            </a:endParaRPr>
          </a:p>
          <a:p>
            <a:pPr marL="457200" indent="-457200">
              <a:buFont typeface="+mj-lt"/>
              <a:buAutoNum type="arabicPeriod" startAt="4"/>
            </a:pPr>
            <a:r>
              <a:rPr lang="en-US" dirty="0" smtClean="0">
                <a:solidFill>
                  <a:srgbClr val="FF0000"/>
                </a:solidFill>
              </a:rPr>
              <a:t>Sort</a:t>
            </a:r>
            <a:r>
              <a:rPr lang="en-US" dirty="0" smtClean="0">
                <a:solidFill>
                  <a:schemeClr val="tx1"/>
                </a:solidFill>
              </a:rPr>
              <a:t> our </a:t>
            </a:r>
            <a:r>
              <a:rPr lang="en-US" dirty="0" smtClean="0">
                <a:solidFill>
                  <a:srgbClr val="FF0000"/>
                </a:solidFill>
              </a:rPr>
              <a:t>eigenvectors</a:t>
            </a:r>
            <a:r>
              <a:rPr lang="en-US" dirty="0" smtClean="0">
                <a:solidFill>
                  <a:schemeClr val="tx1"/>
                </a:solidFill>
              </a:rPr>
              <a:t> based on their corresponding eigenvalues in a </a:t>
            </a:r>
            <a:r>
              <a:rPr lang="en-US" dirty="0" smtClean="0">
                <a:solidFill>
                  <a:srgbClr val="FF0000"/>
                </a:solidFill>
              </a:rPr>
              <a:t>decreasing</a:t>
            </a:r>
            <a:r>
              <a:rPr lang="en-US" dirty="0" smtClean="0">
                <a:solidFill>
                  <a:schemeClr val="tx1"/>
                </a:solidFill>
              </a:rPr>
              <a:t> </a:t>
            </a:r>
            <a:r>
              <a:rPr lang="en-US" dirty="0" smtClean="0">
                <a:solidFill>
                  <a:srgbClr val="FF0000"/>
                </a:solidFill>
              </a:rPr>
              <a:t>order</a:t>
            </a:r>
            <a:r>
              <a:rPr lang="en-US" dirty="0" smtClean="0">
                <a:solidFill>
                  <a:schemeClr val="tx1"/>
                </a:solidFill>
              </a:rPr>
              <a:t>.</a:t>
            </a:r>
          </a:p>
          <a:p>
            <a:pPr marL="457200" indent="-457200">
              <a:buFont typeface="+mj-lt"/>
              <a:buAutoNum type="arabicPeriod" startAt="4"/>
            </a:pPr>
            <a:endParaRPr lang="en-US" dirty="0" smtClean="0">
              <a:solidFill>
                <a:schemeClr val="tx1"/>
              </a:solidFill>
            </a:endParaRPr>
          </a:p>
          <a:p>
            <a:pPr marL="457200" indent="-457200">
              <a:buFont typeface="+mj-lt"/>
              <a:buAutoNum type="arabicPeriod" startAt="4"/>
            </a:pPr>
            <a:r>
              <a:rPr lang="en-US" dirty="0" smtClean="0">
                <a:solidFill>
                  <a:schemeClr val="tx1"/>
                </a:solidFill>
              </a:rPr>
              <a:t>We will </a:t>
            </a:r>
            <a:r>
              <a:rPr lang="en-US" dirty="0" smtClean="0">
                <a:solidFill>
                  <a:srgbClr val="FF0000"/>
                </a:solidFill>
              </a:rPr>
              <a:t>choose what number of dimensions </a:t>
            </a:r>
            <a:r>
              <a:rPr lang="en-US" dirty="0" smtClean="0">
                <a:solidFill>
                  <a:schemeClr val="tx1"/>
                </a:solidFill>
              </a:rPr>
              <a:t>that we want our reduced dataset to be, let's call it m. Then we will choose our first m eigenvectors and concatenate them in one matrix.</a:t>
            </a:r>
          </a:p>
          <a:p>
            <a:pPr marL="457200" indent="-457200">
              <a:buFont typeface="+mj-lt"/>
              <a:buAutoNum type="arabicPeriod" startAt="4"/>
            </a:pPr>
            <a:endParaRPr lang="en-US" dirty="0" smtClean="0">
              <a:solidFill>
                <a:schemeClr val="tx1"/>
              </a:solidFill>
            </a:endParaRPr>
          </a:p>
          <a:p>
            <a:pPr marL="457200" indent="-457200">
              <a:buFont typeface="+mj-lt"/>
              <a:buAutoNum type="arabicPeriod" startAt="4"/>
            </a:pPr>
            <a:r>
              <a:rPr lang="en-US" dirty="0" smtClean="0">
                <a:solidFill>
                  <a:schemeClr val="tx1"/>
                </a:solidFill>
              </a:rPr>
              <a:t>Finally, </a:t>
            </a:r>
            <a:r>
              <a:rPr lang="en-US" dirty="0" smtClean="0">
                <a:solidFill>
                  <a:srgbClr val="FF0000"/>
                </a:solidFill>
              </a:rPr>
              <a:t>Calculate the product of that matrix </a:t>
            </a:r>
            <a:r>
              <a:rPr lang="en-US" dirty="0" smtClean="0">
                <a:solidFill>
                  <a:schemeClr val="tx1"/>
                </a:solidFill>
              </a:rPr>
              <a:t>with your data. The result will be your </a:t>
            </a:r>
            <a:r>
              <a:rPr lang="en-US" dirty="0" smtClean="0">
                <a:solidFill>
                  <a:srgbClr val="FF0000"/>
                </a:solidFill>
              </a:rPr>
              <a:t>new reduced dataset</a:t>
            </a:r>
            <a:r>
              <a:rPr lang="en-US" dirty="0" smtClean="0">
                <a:solidFill>
                  <a:schemeClr val="tx1"/>
                </a:solidFill>
              </a:rPr>
              <a:t>.</a:t>
            </a:r>
            <a:endParaRPr lang="en-IN" dirty="0">
              <a:solidFill>
                <a:schemeClr val="tx1"/>
              </a:solidFill>
            </a:endParaRPr>
          </a:p>
        </p:txBody>
      </p:sp>
      <p:sp>
        <p:nvSpPr>
          <p:cNvPr id="5" name="object 2"/>
          <p:cNvSpPr txBox="1"/>
          <p:nvPr/>
        </p:nvSpPr>
        <p:spPr>
          <a:xfrm>
            <a:off x="304800" y="2802396"/>
            <a:ext cx="2874456" cy="115159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Steps in</a:t>
            </a:r>
          </a:p>
          <a:p>
            <a:pPr marL="12700" marR="5080">
              <a:lnSpc>
                <a:spcPts val="3900"/>
              </a:lnSpc>
              <a:spcBef>
                <a:spcPts val="580"/>
              </a:spcBef>
            </a:pPr>
            <a:r>
              <a:rPr lang="en-US" sz="3600" b="1" spc="-10" dirty="0" smtClean="0">
                <a:solidFill>
                  <a:srgbClr val="FFFFFF"/>
                </a:solidFill>
                <a:latin typeface="Corbel"/>
                <a:cs typeface="Corbel"/>
              </a:rPr>
              <a:t> KPCA</a:t>
            </a:r>
            <a:endParaRPr sz="3600" b="1" dirty="0">
              <a:latin typeface="Corbel"/>
              <a:cs typeface="Corbel"/>
            </a:endParaRPr>
          </a:p>
        </p:txBody>
      </p:sp>
    </p:spTree>
    <p:extLst>
      <p:ext uri="{BB962C8B-B14F-4D97-AF65-F5344CB8AC3E}">
        <p14:creationId xmlns:p14="http://schemas.microsoft.com/office/powerpoint/2010/main" val="13091565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BE1D93-2489-6B90-DA04-7F9F3F192BE5}"/>
              </a:ext>
            </a:extLst>
          </p:cNvPr>
          <p:cNvSpPr>
            <a:spLocks noGrp="1"/>
          </p:cNvSpPr>
          <p:nvPr>
            <p:ph idx="1"/>
          </p:nvPr>
        </p:nvSpPr>
        <p:spPr>
          <a:xfrm>
            <a:off x="3581400" y="817875"/>
            <a:ext cx="8364934" cy="5120640"/>
          </a:xfrm>
        </p:spPr>
        <p:txBody>
          <a:bodyPr>
            <a:noAutofit/>
          </a:bodyPr>
          <a:lstStyle/>
          <a:p>
            <a:pPr marL="457200" indent="-457200">
              <a:buFont typeface="Arial" panose="020B0604020202020204" pitchFamily="34" charset="0"/>
              <a:buChar char="•"/>
            </a:pPr>
            <a:r>
              <a:rPr lang="en-US" dirty="0" smtClean="0">
                <a:solidFill>
                  <a:schemeClr val="tx1"/>
                </a:solidFill>
              </a:rPr>
              <a:t>These </a:t>
            </a:r>
            <a:r>
              <a:rPr lang="en-US" dirty="0">
                <a:solidFill>
                  <a:schemeClr val="tx1"/>
                </a:solidFill>
              </a:rPr>
              <a:t>are the typical applications of PCA:</a:t>
            </a:r>
          </a:p>
          <a:p>
            <a:pPr marL="457200" indent="-457200">
              <a:buFont typeface="Arial" panose="020B0604020202020204" pitchFamily="34" charset="0"/>
              <a:buChar char="•"/>
            </a:pPr>
            <a:endParaRPr lang="en-US" dirty="0">
              <a:solidFill>
                <a:schemeClr val="tx1"/>
              </a:solidFill>
            </a:endParaRPr>
          </a:p>
          <a:p>
            <a:pPr marL="457200" indent="-457200">
              <a:buFont typeface="Arial" panose="020B0604020202020204" pitchFamily="34" charset="0"/>
              <a:buChar char="•"/>
            </a:pPr>
            <a:r>
              <a:rPr lang="en-US" dirty="0">
                <a:solidFill>
                  <a:schemeClr val="tx1"/>
                </a:solidFill>
              </a:rPr>
              <a:t>Data Visualization.</a:t>
            </a:r>
          </a:p>
          <a:p>
            <a:pPr marL="457200" indent="-457200">
              <a:buFont typeface="Arial" panose="020B0604020202020204" pitchFamily="34" charset="0"/>
              <a:buChar char="•"/>
            </a:pPr>
            <a:r>
              <a:rPr lang="en-US" dirty="0">
                <a:solidFill>
                  <a:schemeClr val="tx1"/>
                </a:solidFill>
              </a:rPr>
              <a:t>Data Compression.</a:t>
            </a:r>
          </a:p>
          <a:p>
            <a:pPr marL="457200" indent="-457200">
              <a:buFont typeface="Arial" panose="020B0604020202020204" pitchFamily="34" charset="0"/>
              <a:buChar char="•"/>
            </a:pPr>
            <a:r>
              <a:rPr lang="en-US" dirty="0">
                <a:solidFill>
                  <a:schemeClr val="tx1"/>
                </a:solidFill>
              </a:rPr>
              <a:t>Noise Reduction.</a:t>
            </a:r>
          </a:p>
          <a:p>
            <a:pPr marL="457200" indent="-457200">
              <a:buFont typeface="Arial" panose="020B0604020202020204" pitchFamily="34" charset="0"/>
              <a:buChar char="•"/>
            </a:pPr>
            <a:r>
              <a:rPr lang="en-US" dirty="0">
                <a:solidFill>
                  <a:schemeClr val="tx1"/>
                </a:solidFill>
              </a:rPr>
              <a:t>Data Classification.</a:t>
            </a:r>
          </a:p>
          <a:p>
            <a:pPr marL="457200" indent="-457200">
              <a:buFont typeface="Arial" panose="020B0604020202020204" pitchFamily="34" charset="0"/>
              <a:buChar char="•"/>
            </a:pPr>
            <a:r>
              <a:rPr lang="en-US" dirty="0">
                <a:solidFill>
                  <a:schemeClr val="tx1"/>
                </a:solidFill>
              </a:rPr>
              <a:t>Image Compression.</a:t>
            </a:r>
          </a:p>
          <a:p>
            <a:pPr marL="457200" indent="-457200">
              <a:buFont typeface="Arial" panose="020B0604020202020204" pitchFamily="34" charset="0"/>
              <a:buChar char="•"/>
            </a:pPr>
            <a:r>
              <a:rPr lang="en-US" dirty="0">
                <a:solidFill>
                  <a:schemeClr val="tx1"/>
                </a:solidFill>
              </a:rPr>
              <a:t>Face Recognition.</a:t>
            </a:r>
            <a:endParaRPr lang="en-IN" dirty="0">
              <a:solidFill>
                <a:schemeClr val="tx1"/>
              </a:solidFill>
            </a:endParaRPr>
          </a:p>
        </p:txBody>
      </p:sp>
      <p:sp>
        <p:nvSpPr>
          <p:cNvPr id="5" name="object 2"/>
          <p:cNvSpPr txBox="1"/>
          <p:nvPr/>
        </p:nvSpPr>
        <p:spPr>
          <a:xfrm>
            <a:off x="304800" y="2802396"/>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Applications of PCA</a:t>
            </a:r>
          </a:p>
        </p:txBody>
      </p:sp>
    </p:spTree>
    <p:extLst>
      <p:ext uri="{BB962C8B-B14F-4D97-AF65-F5344CB8AC3E}">
        <p14:creationId xmlns:p14="http://schemas.microsoft.com/office/powerpoint/2010/main" val="733861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76200" y="2840868"/>
            <a:ext cx="3276600"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Implementation of PCA, KPCA</a:t>
            </a:r>
            <a:endParaRPr lang="en-US" sz="3600" b="1" spc="-10" dirty="0">
              <a:solidFill>
                <a:srgbClr val="FFFFFF"/>
              </a:solidFill>
              <a:latin typeface="Corbel"/>
              <a:cs typeface="Corbel"/>
            </a:endParaRPr>
          </a:p>
        </p:txBody>
      </p:sp>
      <p:pic>
        <p:nvPicPr>
          <p:cNvPr id="4" name="Picture 3"/>
          <p:cNvPicPr>
            <a:picLocks noChangeAspect="1"/>
          </p:cNvPicPr>
          <p:nvPr/>
        </p:nvPicPr>
        <p:blipFill>
          <a:blip r:embed="rId3"/>
          <a:stretch>
            <a:fillRect/>
          </a:stretch>
        </p:blipFill>
        <p:spPr>
          <a:xfrm>
            <a:off x="4419600" y="2590800"/>
            <a:ext cx="5791200" cy="3810398"/>
          </a:xfrm>
          <a:prstGeom prst="rect">
            <a:avLst/>
          </a:prstGeom>
        </p:spPr>
      </p:pic>
      <p:sp>
        <p:nvSpPr>
          <p:cNvPr id="6" name="Rectangle 5"/>
          <p:cNvSpPr/>
          <p:nvPr/>
        </p:nvSpPr>
        <p:spPr>
          <a:xfrm>
            <a:off x="3581400" y="381000"/>
            <a:ext cx="6096000" cy="2585323"/>
          </a:xfrm>
          <a:prstGeom prst="rect">
            <a:avLst/>
          </a:prstGeom>
        </p:spPr>
        <p:txBody>
          <a:bodyPr>
            <a:spAutoFit/>
          </a:bodyPr>
          <a:lstStyle/>
          <a:p>
            <a:r>
              <a:rPr lang="en-IN" b="1" dirty="0" smtClean="0"/>
              <a:t>#Create non-linear dataset</a:t>
            </a:r>
          </a:p>
          <a:p>
            <a:r>
              <a:rPr lang="en-IN" dirty="0" smtClean="0"/>
              <a:t>import </a:t>
            </a:r>
            <a:r>
              <a:rPr lang="en-IN" dirty="0" err="1"/>
              <a:t>matplotlib.pyplot</a:t>
            </a:r>
            <a:r>
              <a:rPr lang="en-IN" dirty="0"/>
              <a:t> as </a:t>
            </a:r>
            <a:r>
              <a:rPr lang="en-IN" dirty="0" err="1"/>
              <a:t>plt</a:t>
            </a:r>
            <a:endParaRPr lang="en-IN" dirty="0"/>
          </a:p>
          <a:p>
            <a:r>
              <a:rPr lang="en-IN" dirty="0"/>
              <a:t>from </a:t>
            </a:r>
            <a:r>
              <a:rPr lang="en-IN" dirty="0" err="1"/>
              <a:t>sklearn.datasets</a:t>
            </a:r>
            <a:r>
              <a:rPr lang="en-IN" dirty="0"/>
              <a:t> import </a:t>
            </a:r>
            <a:r>
              <a:rPr lang="en-IN" dirty="0" err="1"/>
              <a:t>make_moons</a:t>
            </a:r>
            <a:endParaRPr lang="en-IN" dirty="0"/>
          </a:p>
          <a:p>
            <a:r>
              <a:rPr lang="en-IN" dirty="0"/>
              <a:t>  </a:t>
            </a:r>
          </a:p>
          <a:p>
            <a:r>
              <a:rPr lang="en-IN" dirty="0"/>
              <a:t>X, y = </a:t>
            </a:r>
            <a:r>
              <a:rPr lang="en-IN" dirty="0" err="1"/>
              <a:t>make_moons</a:t>
            </a:r>
            <a:r>
              <a:rPr lang="en-IN" dirty="0"/>
              <a:t>(</a:t>
            </a:r>
            <a:r>
              <a:rPr lang="en-IN" dirty="0" err="1"/>
              <a:t>n_samples</a:t>
            </a:r>
            <a:r>
              <a:rPr lang="en-IN" dirty="0"/>
              <a:t> = 500, noise = 0.02, </a:t>
            </a:r>
            <a:r>
              <a:rPr lang="en-IN" dirty="0" err="1"/>
              <a:t>random_state</a:t>
            </a:r>
            <a:r>
              <a:rPr lang="en-IN" dirty="0"/>
              <a:t> = 417)</a:t>
            </a:r>
          </a:p>
          <a:p>
            <a:r>
              <a:rPr lang="en-IN" dirty="0"/>
              <a:t>  </a:t>
            </a:r>
          </a:p>
          <a:p>
            <a:r>
              <a:rPr lang="en-IN" dirty="0" err="1"/>
              <a:t>plt.scatter</a:t>
            </a:r>
            <a:r>
              <a:rPr lang="en-IN" dirty="0"/>
              <a:t>(X[:, 0], X[:, 1], c = y)</a:t>
            </a:r>
          </a:p>
          <a:p>
            <a:r>
              <a:rPr lang="en-IN" dirty="0" err="1"/>
              <a:t>plt.show</a:t>
            </a:r>
            <a:r>
              <a:rPr lang="en-IN" dirty="0"/>
              <a:t>()</a:t>
            </a:r>
          </a:p>
        </p:txBody>
      </p:sp>
    </p:spTree>
    <p:extLst>
      <p:ext uri="{BB962C8B-B14F-4D97-AF65-F5344CB8AC3E}">
        <p14:creationId xmlns:p14="http://schemas.microsoft.com/office/powerpoint/2010/main" val="2102527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What are Kernel Methods?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581400" y="1160061"/>
            <a:ext cx="8229600" cy="3944670"/>
          </a:xfrm>
          <a:prstGeom prst="rect">
            <a:avLst/>
          </a:prstGeom>
        </p:spPr>
        <p:txBody>
          <a:bodyPr vert="horz" wrap="square" lIns="0" tIns="66040" rIns="0" bIns="0" rtlCol="0">
            <a:spAutoFit/>
          </a:bodyPr>
          <a:lstStyle/>
          <a:p>
            <a:pPr marL="457200" indent="-457200">
              <a:buFont typeface="Wingdings" panose="05000000000000000000" pitchFamily="2" charset="2"/>
              <a:buChar char="§"/>
            </a:pPr>
            <a:r>
              <a:rPr lang="en-US" sz="2800" dirty="0"/>
              <a:t>Kernels or kernel methods (also called Kernel functions) are sets of different types of algorithms that are being used for pattern analysis</a:t>
            </a:r>
            <a:r>
              <a:rPr lang="en-US" sz="2800" dirty="0" smtClean="0"/>
              <a:t>.</a:t>
            </a:r>
          </a:p>
          <a:p>
            <a:pPr marL="457200" indent="-457200">
              <a:buFont typeface="Wingdings" panose="05000000000000000000" pitchFamily="2" charset="2"/>
              <a:buChar char="§"/>
            </a:pPr>
            <a:r>
              <a:rPr lang="en-US" sz="2800" dirty="0" smtClean="0">
                <a:solidFill>
                  <a:srgbClr val="FF0000"/>
                </a:solidFill>
              </a:rPr>
              <a:t> </a:t>
            </a:r>
            <a:r>
              <a:rPr lang="en-US" sz="2800" b="1" dirty="0">
                <a:solidFill>
                  <a:srgbClr val="FF0000"/>
                </a:solidFill>
              </a:rPr>
              <a:t>They are used to solve a non-linear problem by using a linear classifier</a:t>
            </a:r>
            <a:r>
              <a:rPr lang="en-US" sz="2800" b="1" dirty="0" smtClean="0">
                <a:solidFill>
                  <a:srgbClr val="FF0000"/>
                </a:solidFill>
              </a:rPr>
              <a:t>.</a:t>
            </a:r>
          </a:p>
          <a:p>
            <a:pPr marL="457200" indent="-457200">
              <a:buFont typeface="Wingdings" panose="05000000000000000000" pitchFamily="2" charset="2"/>
              <a:buChar char="§"/>
            </a:pPr>
            <a:r>
              <a:rPr lang="en-US" sz="2800" dirty="0"/>
              <a:t>The concept is to use a mapping function to project nonlinear combinations of the original features onto a higher-dimensional space, where the data becomes linearly separable.</a:t>
            </a:r>
          </a:p>
        </p:txBody>
      </p:sp>
    </p:spTree>
    <p:extLst>
      <p:ext uri="{BB962C8B-B14F-4D97-AF65-F5344CB8AC3E}">
        <p14:creationId xmlns:p14="http://schemas.microsoft.com/office/powerpoint/2010/main" val="390604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76200" y="2840868"/>
            <a:ext cx="3276600"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Implementation of PCA, KPCA</a:t>
            </a:r>
            <a:endParaRPr lang="en-US" sz="3600" b="1" spc="-10" dirty="0">
              <a:solidFill>
                <a:srgbClr val="FFFFFF"/>
              </a:solidFill>
              <a:latin typeface="Corbel"/>
              <a:cs typeface="Corbel"/>
            </a:endParaRPr>
          </a:p>
        </p:txBody>
      </p:sp>
      <p:sp>
        <p:nvSpPr>
          <p:cNvPr id="6" name="Rectangle 5"/>
          <p:cNvSpPr/>
          <p:nvPr/>
        </p:nvSpPr>
        <p:spPr>
          <a:xfrm>
            <a:off x="3581400" y="381000"/>
            <a:ext cx="6096000" cy="2862322"/>
          </a:xfrm>
          <a:prstGeom prst="rect">
            <a:avLst/>
          </a:prstGeom>
        </p:spPr>
        <p:txBody>
          <a:bodyPr>
            <a:spAutoFit/>
          </a:bodyPr>
          <a:lstStyle/>
          <a:p>
            <a:r>
              <a:rPr lang="en-IN" b="1" dirty="0" smtClean="0"/>
              <a:t>#Apply PCA</a:t>
            </a:r>
          </a:p>
          <a:p>
            <a:r>
              <a:rPr lang="en-IN" dirty="0"/>
              <a:t>from </a:t>
            </a:r>
            <a:r>
              <a:rPr lang="en-IN" dirty="0" err="1"/>
              <a:t>sklearn.decomposition</a:t>
            </a:r>
            <a:r>
              <a:rPr lang="en-IN" dirty="0"/>
              <a:t> import PCA</a:t>
            </a:r>
          </a:p>
          <a:p>
            <a:r>
              <a:rPr lang="en-IN" dirty="0" err="1"/>
              <a:t>pca</a:t>
            </a:r>
            <a:r>
              <a:rPr lang="en-IN" dirty="0"/>
              <a:t> = PCA(</a:t>
            </a:r>
            <a:r>
              <a:rPr lang="en-IN" dirty="0" err="1"/>
              <a:t>n_components</a:t>
            </a:r>
            <a:r>
              <a:rPr lang="en-IN" dirty="0"/>
              <a:t> = 2)</a:t>
            </a:r>
          </a:p>
          <a:p>
            <a:r>
              <a:rPr lang="en-IN" dirty="0" err="1"/>
              <a:t>X_pca</a:t>
            </a:r>
            <a:r>
              <a:rPr lang="en-IN" dirty="0"/>
              <a:t> = </a:t>
            </a:r>
            <a:r>
              <a:rPr lang="en-IN" dirty="0" err="1"/>
              <a:t>pca.fit_transform</a:t>
            </a:r>
            <a:r>
              <a:rPr lang="en-IN" dirty="0"/>
              <a:t>(X)</a:t>
            </a:r>
          </a:p>
          <a:p>
            <a:r>
              <a:rPr lang="en-IN" dirty="0"/>
              <a:t>   </a:t>
            </a:r>
          </a:p>
          <a:p>
            <a:r>
              <a:rPr lang="en-IN" dirty="0" err="1"/>
              <a:t>plt.title</a:t>
            </a:r>
            <a:r>
              <a:rPr lang="en-IN" dirty="0"/>
              <a:t>("PCA")</a:t>
            </a:r>
          </a:p>
          <a:p>
            <a:r>
              <a:rPr lang="en-IN" dirty="0" err="1"/>
              <a:t>plt.scatter</a:t>
            </a:r>
            <a:r>
              <a:rPr lang="en-IN" dirty="0"/>
              <a:t>(</a:t>
            </a:r>
            <a:r>
              <a:rPr lang="en-IN" dirty="0" err="1"/>
              <a:t>X_pca</a:t>
            </a:r>
            <a:r>
              <a:rPr lang="en-IN" dirty="0"/>
              <a:t>[:, 0], </a:t>
            </a:r>
            <a:r>
              <a:rPr lang="en-IN" dirty="0" err="1"/>
              <a:t>X_pca</a:t>
            </a:r>
            <a:r>
              <a:rPr lang="en-IN" dirty="0"/>
              <a:t>[:, 1], c = y)</a:t>
            </a:r>
          </a:p>
          <a:p>
            <a:r>
              <a:rPr lang="en-IN" dirty="0" err="1"/>
              <a:t>plt.xlabel</a:t>
            </a:r>
            <a:r>
              <a:rPr lang="en-IN" dirty="0"/>
              <a:t>("Component 1")</a:t>
            </a:r>
          </a:p>
          <a:p>
            <a:r>
              <a:rPr lang="en-IN" dirty="0" err="1"/>
              <a:t>plt.ylabel</a:t>
            </a:r>
            <a:r>
              <a:rPr lang="en-IN" dirty="0"/>
              <a:t>("Component 2")</a:t>
            </a:r>
          </a:p>
          <a:p>
            <a:r>
              <a:rPr lang="en-IN" dirty="0" err="1"/>
              <a:t>plt.show</a:t>
            </a:r>
            <a:r>
              <a:rPr lang="en-IN" dirty="0"/>
              <a:t>()</a:t>
            </a:r>
          </a:p>
        </p:txBody>
      </p:sp>
      <p:pic>
        <p:nvPicPr>
          <p:cNvPr id="7" name="Picture 6"/>
          <p:cNvPicPr>
            <a:picLocks noChangeAspect="1"/>
          </p:cNvPicPr>
          <p:nvPr/>
        </p:nvPicPr>
        <p:blipFill>
          <a:blip r:embed="rId3"/>
          <a:stretch>
            <a:fillRect/>
          </a:stretch>
        </p:blipFill>
        <p:spPr>
          <a:xfrm>
            <a:off x="4876800" y="2797791"/>
            <a:ext cx="5767353" cy="4038600"/>
          </a:xfrm>
          <a:prstGeom prst="rect">
            <a:avLst/>
          </a:prstGeom>
        </p:spPr>
      </p:pic>
    </p:spTree>
    <p:extLst>
      <p:ext uri="{BB962C8B-B14F-4D97-AF65-F5344CB8AC3E}">
        <p14:creationId xmlns:p14="http://schemas.microsoft.com/office/powerpoint/2010/main" val="3595295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76200" y="2840868"/>
            <a:ext cx="3276600"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Implementation of PCA, KPCA</a:t>
            </a:r>
            <a:endParaRPr lang="en-US" sz="3600" b="1" spc="-10" dirty="0">
              <a:solidFill>
                <a:srgbClr val="FFFFFF"/>
              </a:solidFill>
              <a:latin typeface="Corbel"/>
              <a:cs typeface="Corbel"/>
            </a:endParaRPr>
          </a:p>
        </p:txBody>
      </p:sp>
      <p:sp>
        <p:nvSpPr>
          <p:cNvPr id="6" name="Rectangle 5"/>
          <p:cNvSpPr/>
          <p:nvPr/>
        </p:nvSpPr>
        <p:spPr>
          <a:xfrm>
            <a:off x="3581400" y="381000"/>
            <a:ext cx="8077200" cy="2308324"/>
          </a:xfrm>
          <a:prstGeom prst="rect">
            <a:avLst/>
          </a:prstGeom>
        </p:spPr>
        <p:txBody>
          <a:bodyPr wrap="square">
            <a:spAutoFit/>
          </a:bodyPr>
          <a:lstStyle/>
          <a:p>
            <a:r>
              <a:rPr lang="en-IN" b="1" dirty="0" smtClean="0"/>
              <a:t>#</a:t>
            </a:r>
            <a:r>
              <a:rPr lang="en-US" b="1" dirty="0"/>
              <a:t>Applying kernel PCA on this dataset with RBF kernel with a gamma value of 15</a:t>
            </a:r>
            <a:r>
              <a:rPr lang="en-US" b="1" dirty="0" smtClean="0"/>
              <a:t>.</a:t>
            </a:r>
          </a:p>
          <a:p>
            <a:r>
              <a:rPr lang="en-IN" dirty="0"/>
              <a:t>from </a:t>
            </a:r>
            <a:r>
              <a:rPr lang="en-IN" dirty="0" err="1"/>
              <a:t>sklearn.decomposition</a:t>
            </a:r>
            <a:r>
              <a:rPr lang="en-IN" dirty="0"/>
              <a:t> import </a:t>
            </a:r>
            <a:r>
              <a:rPr lang="en-IN" dirty="0" err="1"/>
              <a:t>KernelPCA</a:t>
            </a:r>
            <a:endParaRPr lang="en-IN" dirty="0"/>
          </a:p>
          <a:p>
            <a:r>
              <a:rPr lang="en-IN" dirty="0" err="1"/>
              <a:t>kpca</a:t>
            </a:r>
            <a:r>
              <a:rPr lang="en-IN" dirty="0"/>
              <a:t> = </a:t>
            </a:r>
            <a:r>
              <a:rPr lang="en-IN" dirty="0" err="1"/>
              <a:t>KernelPCA</a:t>
            </a:r>
            <a:r>
              <a:rPr lang="en-IN" dirty="0"/>
              <a:t>(kernel ='</a:t>
            </a:r>
            <a:r>
              <a:rPr lang="en-IN" dirty="0" err="1"/>
              <a:t>rbf</a:t>
            </a:r>
            <a:r>
              <a:rPr lang="en-IN" dirty="0"/>
              <a:t>', gamma = 15)</a:t>
            </a:r>
          </a:p>
          <a:p>
            <a:r>
              <a:rPr lang="en-IN" dirty="0" err="1"/>
              <a:t>X_kpca</a:t>
            </a:r>
            <a:r>
              <a:rPr lang="en-IN" dirty="0"/>
              <a:t> = </a:t>
            </a:r>
            <a:r>
              <a:rPr lang="en-IN" dirty="0" err="1"/>
              <a:t>kpca.fit_transform</a:t>
            </a:r>
            <a:r>
              <a:rPr lang="en-IN" dirty="0"/>
              <a:t>(X)</a:t>
            </a:r>
          </a:p>
          <a:p>
            <a:r>
              <a:rPr lang="en-IN" dirty="0"/>
              <a:t>  </a:t>
            </a:r>
          </a:p>
          <a:p>
            <a:r>
              <a:rPr lang="en-IN" dirty="0" err="1"/>
              <a:t>plt.title</a:t>
            </a:r>
            <a:r>
              <a:rPr lang="en-IN" dirty="0"/>
              <a:t>("Kernel PCA")</a:t>
            </a:r>
          </a:p>
          <a:p>
            <a:r>
              <a:rPr lang="en-IN" dirty="0" err="1"/>
              <a:t>plt.scatter</a:t>
            </a:r>
            <a:r>
              <a:rPr lang="en-IN" dirty="0"/>
              <a:t>(</a:t>
            </a:r>
            <a:r>
              <a:rPr lang="en-IN" dirty="0" err="1"/>
              <a:t>X_kpca</a:t>
            </a:r>
            <a:r>
              <a:rPr lang="en-IN" dirty="0"/>
              <a:t>[:, 0], </a:t>
            </a:r>
            <a:r>
              <a:rPr lang="en-IN" dirty="0" err="1"/>
              <a:t>X_kpca</a:t>
            </a:r>
            <a:r>
              <a:rPr lang="en-IN" dirty="0"/>
              <a:t>[:, 1], c = y)</a:t>
            </a:r>
          </a:p>
          <a:p>
            <a:r>
              <a:rPr lang="en-IN" dirty="0" err="1"/>
              <a:t>plt.show</a:t>
            </a:r>
            <a:r>
              <a:rPr lang="en-IN" dirty="0"/>
              <a:t>()</a:t>
            </a:r>
          </a:p>
        </p:txBody>
      </p:sp>
      <p:pic>
        <p:nvPicPr>
          <p:cNvPr id="1026" name="Picture 2" descr="https://media.geeksforgeeks.org/wp-content/uploads/20190811163750/kernel-p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438400"/>
            <a:ext cx="5791200" cy="399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63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76200" y="2840868"/>
            <a:ext cx="3276600"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Implementation of PCA, KPCA</a:t>
            </a:r>
            <a:endParaRPr lang="en-US" sz="3600" b="1" spc="-10" dirty="0">
              <a:solidFill>
                <a:srgbClr val="FFFFFF"/>
              </a:solidFill>
              <a:latin typeface="Corbel"/>
              <a:cs typeface="Corbel"/>
            </a:endParaRPr>
          </a:p>
        </p:txBody>
      </p:sp>
      <p:sp>
        <p:nvSpPr>
          <p:cNvPr id="6" name="Rectangle 5"/>
          <p:cNvSpPr/>
          <p:nvPr/>
        </p:nvSpPr>
        <p:spPr>
          <a:xfrm>
            <a:off x="3657600" y="2590800"/>
            <a:ext cx="8077200" cy="2308324"/>
          </a:xfrm>
          <a:prstGeom prst="rect">
            <a:avLst/>
          </a:prstGeom>
        </p:spPr>
        <p:txBody>
          <a:bodyPr wrap="square">
            <a:spAutoFit/>
          </a:bodyPr>
          <a:lstStyle/>
          <a:p>
            <a:r>
              <a:rPr lang="en-IN" b="1" dirty="0">
                <a:hlinkClick r:id="rId3"/>
              </a:rPr>
              <a:t>https://</a:t>
            </a:r>
            <a:r>
              <a:rPr lang="en-IN" b="1" dirty="0" smtClean="0">
                <a:hlinkClick r:id="rId3"/>
              </a:rPr>
              <a:t>colab.research.google.com/drive/1yJRvr1gjPVrqpSVocOeH7BFm_h31ja81?usp=sharing</a:t>
            </a:r>
            <a:endParaRPr lang="en-IN" b="1" dirty="0" smtClean="0"/>
          </a:p>
          <a:p>
            <a:endParaRPr lang="en-IN" b="1" dirty="0"/>
          </a:p>
          <a:p>
            <a:endParaRPr lang="en-IN" b="1" dirty="0" smtClean="0"/>
          </a:p>
          <a:p>
            <a:r>
              <a:rPr lang="en-IN" b="1" dirty="0">
                <a:hlinkClick r:id="rId4"/>
              </a:rPr>
              <a:t>https://</a:t>
            </a:r>
            <a:r>
              <a:rPr lang="en-IN" b="1" dirty="0" smtClean="0">
                <a:hlinkClick r:id="rId4"/>
              </a:rPr>
              <a:t>colab.research.google.com/drive/1ydtkbihsYhOxjUCobR4JF_fotf81BAtV?usp=sharing</a:t>
            </a:r>
            <a:endParaRPr lang="en-IN" b="1" dirty="0" smtClean="0"/>
          </a:p>
          <a:p>
            <a:endParaRPr lang="en-IN" b="1" dirty="0" smtClean="0"/>
          </a:p>
          <a:p>
            <a:endParaRPr lang="en-IN" dirty="0"/>
          </a:p>
        </p:txBody>
      </p:sp>
    </p:spTree>
    <p:extLst>
      <p:ext uri="{BB962C8B-B14F-4D97-AF65-F5344CB8AC3E}">
        <p14:creationId xmlns:p14="http://schemas.microsoft.com/office/powerpoint/2010/main" val="38814251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a16="http://schemas.microsoft.com/office/drawing/2014/main" xmlns=""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xmlns=""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53</a:t>
            </a:fld>
            <a:endParaRPr lang="en-US" dirty="0"/>
          </a:p>
        </p:txBody>
      </p:sp>
      <p:sp>
        <p:nvSpPr>
          <p:cNvPr id="13" name="Title 3">
            <a:extLst>
              <a:ext uri="{FF2B5EF4-FFF2-40B4-BE49-F238E27FC236}">
                <a16:creationId xmlns="" xmlns:a16="http://schemas.microsoft.com/office/drawing/2014/main" id="{41541730-E9FD-FA48-17B8-B6C41360BC87}"/>
              </a:ext>
            </a:extLst>
          </p:cNvPr>
          <p:cNvSpPr txBox="1">
            <a:spLocks/>
          </p:cNvSpPr>
          <p:nvPr/>
        </p:nvSpPr>
        <p:spPr>
          <a:xfrm>
            <a:off x="913447" y="3124200"/>
            <a:ext cx="7315200" cy="970555"/>
          </a:xfrm>
          <a:prstGeom prst="rect">
            <a:avLst/>
          </a:prstGeom>
        </p:spPr>
        <p:txBody>
          <a:bodyPr>
            <a:noAutofit/>
          </a:bodyPr>
          <a:lstStyle>
            <a:lvl1pPr>
              <a:defRPr>
                <a:latin typeface="+mj-lt"/>
                <a:ea typeface="+mj-ea"/>
                <a:cs typeface="+mj-cs"/>
              </a:defRPr>
            </a:lvl1pPr>
          </a:lstStyle>
          <a:p>
            <a:r>
              <a:rPr lang="en-US" sz="4400" b="1" kern="0" dirty="0">
                <a:solidFill>
                  <a:schemeClr val="bg1"/>
                </a:solidFill>
              </a:rPr>
              <a:t>Latent Semantic Analysis</a:t>
            </a:r>
            <a:endParaRPr lang="en-IN" sz="4400" b="1" kern="0" dirty="0">
              <a:solidFill>
                <a:schemeClr val="bg1"/>
              </a:solidFill>
            </a:endParaRPr>
          </a:p>
        </p:txBody>
      </p:sp>
    </p:spTree>
    <p:extLst>
      <p:ext uri="{BB962C8B-B14F-4D97-AF65-F5344CB8AC3E}">
        <p14:creationId xmlns:p14="http://schemas.microsoft.com/office/powerpoint/2010/main" val="13579438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733800" y="381000"/>
            <a:ext cx="8001000" cy="1701800"/>
          </a:xfrm>
        </p:spPr>
        <p:txBody>
          <a:bodyPr>
            <a:noAutofit/>
          </a:bodyPr>
          <a:lstStyle/>
          <a:p>
            <a:pPr marL="342900" indent="-342900">
              <a:buFont typeface="Wingdings" panose="05000000000000000000" pitchFamily="2" charset="2"/>
              <a:buChar char="§"/>
            </a:pPr>
            <a:r>
              <a:rPr lang="en-US" dirty="0">
                <a:solidFill>
                  <a:schemeClr val="tx1"/>
                </a:solidFill>
              </a:rPr>
              <a:t>Analyzing texts is far more complicated than analyzing typical tabulated data (e.g. retail data) because texts fall under unstructured data</a:t>
            </a:r>
            <a:r>
              <a:rPr lang="en-US" dirty="0" smtClean="0">
                <a:solidFill>
                  <a:schemeClr val="tx1"/>
                </a:solidFill>
              </a:rPr>
              <a:t>.</a:t>
            </a:r>
          </a:p>
          <a:p>
            <a:pPr marL="342900" indent="-342900">
              <a:buFont typeface="Wingdings" panose="05000000000000000000" pitchFamily="2" charset="2"/>
              <a:buChar char="§"/>
            </a:pPr>
            <a:endParaRPr lang="en-US" dirty="0">
              <a:solidFill>
                <a:schemeClr val="tx1"/>
              </a:solidFill>
            </a:endParaRPr>
          </a:p>
          <a:p>
            <a:pPr marL="342900" indent="-342900">
              <a:buFont typeface="Wingdings" panose="05000000000000000000" pitchFamily="2" charset="2"/>
              <a:buChar char="§"/>
            </a:pPr>
            <a:r>
              <a:rPr lang="en-US" dirty="0">
                <a:solidFill>
                  <a:schemeClr val="tx1"/>
                </a:solidFill>
              </a:rPr>
              <a:t>Textual data, even though very important, vary considerably in lexical and morphological standpoints</a:t>
            </a:r>
            <a:r>
              <a:rPr lang="en-US" dirty="0" smtClean="0">
                <a:solidFill>
                  <a:schemeClr val="tx1"/>
                </a:solidFill>
              </a:rPr>
              <a:t>.</a:t>
            </a:r>
          </a:p>
          <a:p>
            <a:pPr marL="342900" indent="-342900">
              <a:buFont typeface="Wingdings" panose="05000000000000000000" pitchFamily="2" charset="2"/>
              <a:buChar char="§"/>
            </a:pPr>
            <a:endParaRPr lang="en-US" dirty="0">
              <a:solidFill>
                <a:schemeClr val="tx1"/>
              </a:solidFill>
            </a:endParaRPr>
          </a:p>
          <a:p>
            <a:pPr marL="342900" indent="-342900">
              <a:buFont typeface="Wingdings" panose="05000000000000000000" pitchFamily="2" charset="2"/>
              <a:buChar char="§"/>
            </a:pPr>
            <a:r>
              <a:rPr lang="en-US" sz="2000" b="1" dirty="0">
                <a:solidFill>
                  <a:srgbClr val="FF0000"/>
                </a:solidFill>
              </a:rPr>
              <a:t>Natural Language </a:t>
            </a:r>
            <a:r>
              <a:rPr lang="en-US" sz="2000" b="1" dirty="0" smtClean="0">
                <a:solidFill>
                  <a:srgbClr val="FF0000"/>
                </a:solidFill>
              </a:rPr>
              <a:t>Processing: </a:t>
            </a:r>
            <a:r>
              <a:rPr lang="en-US" sz="2000" dirty="0" smtClean="0">
                <a:solidFill>
                  <a:schemeClr val="tx1"/>
                </a:solidFill>
              </a:rPr>
              <a:t>A </a:t>
            </a:r>
            <a:r>
              <a:rPr lang="en-US" sz="2000" dirty="0">
                <a:solidFill>
                  <a:schemeClr val="tx1"/>
                </a:solidFill>
              </a:rPr>
              <a:t>family of techniques used to </a:t>
            </a:r>
            <a:r>
              <a:rPr lang="en-US" sz="2000" dirty="0" smtClean="0">
                <a:solidFill>
                  <a:schemeClr val="tx1"/>
                </a:solidFill>
              </a:rPr>
              <a:t>derive meaning </a:t>
            </a:r>
            <a:r>
              <a:rPr lang="en-US" sz="2000" dirty="0">
                <a:solidFill>
                  <a:schemeClr val="tx1"/>
                </a:solidFill>
              </a:rPr>
              <a:t>from text </a:t>
            </a:r>
            <a:r>
              <a:rPr lang="en-US" sz="2000" dirty="0" smtClean="0">
                <a:solidFill>
                  <a:schemeClr val="tx1"/>
                </a:solidFill>
              </a:rPr>
              <a:t>data.</a:t>
            </a:r>
          </a:p>
          <a:p>
            <a:pPr marL="342900" indent="-342900">
              <a:buFont typeface="Wingdings" panose="05000000000000000000" pitchFamily="2" charset="2"/>
              <a:buChar char="§"/>
            </a:pPr>
            <a:r>
              <a:rPr lang="en-US" sz="2000" b="1" dirty="0" smtClean="0">
                <a:solidFill>
                  <a:srgbClr val="FF0000"/>
                </a:solidFill>
              </a:rPr>
              <a:t>Document</a:t>
            </a:r>
            <a:r>
              <a:rPr lang="en-US" sz="2000" dirty="0" smtClean="0">
                <a:solidFill>
                  <a:schemeClr val="tx1"/>
                </a:solidFill>
              </a:rPr>
              <a:t>: A </a:t>
            </a:r>
            <a:r>
              <a:rPr lang="en-US" sz="2000" dirty="0">
                <a:solidFill>
                  <a:schemeClr val="tx1"/>
                </a:solidFill>
              </a:rPr>
              <a:t>collection of words — </a:t>
            </a:r>
            <a:r>
              <a:rPr lang="en-US" sz="2000" dirty="0" smtClean="0">
                <a:solidFill>
                  <a:schemeClr val="tx1"/>
                </a:solidFill>
              </a:rPr>
              <a:t>the instances </a:t>
            </a:r>
            <a:r>
              <a:rPr lang="en-US" sz="2000" dirty="0">
                <a:solidFill>
                  <a:schemeClr val="tx1"/>
                </a:solidFill>
              </a:rPr>
              <a:t>or “rows” of our </a:t>
            </a:r>
            <a:r>
              <a:rPr lang="en-US" sz="2000" dirty="0" smtClean="0">
                <a:solidFill>
                  <a:schemeClr val="tx1"/>
                </a:solidFill>
              </a:rPr>
              <a:t>dataset.</a:t>
            </a:r>
          </a:p>
          <a:p>
            <a:pPr marL="342900" indent="-342900">
              <a:buFont typeface="Wingdings" panose="05000000000000000000" pitchFamily="2" charset="2"/>
              <a:buChar char="§"/>
            </a:pPr>
            <a:r>
              <a:rPr lang="en-US" sz="2000" b="1" dirty="0" smtClean="0">
                <a:solidFill>
                  <a:srgbClr val="FF0000"/>
                </a:solidFill>
              </a:rPr>
              <a:t>Body: </a:t>
            </a:r>
            <a:r>
              <a:rPr lang="en-US" sz="2000" dirty="0" smtClean="0">
                <a:solidFill>
                  <a:schemeClr val="tx1"/>
                </a:solidFill>
              </a:rPr>
              <a:t>A collection </a:t>
            </a:r>
            <a:r>
              <a:rPr lang="en-US" sz="2000" dirty="0">
                <a:solidFill>
                  <a:schemeClr val="tx1"/>
                </a:solidFill>
              </a:rPr>
              <a:t>of documents—our entire data </a:t>
            </a:r>
            <a:r>
              <a:rPr lang="en-US" sz="2000" dirty="0" smtClean="0">
                <a:solidFill>
                  <a:schemeClr val="tx1"/>
                </a:solidFill>
              </a:rPr>
              <a:t>set </a:t>
            </a:r>
          </a:p>
          <a:p>
            <a:pPr marL="342900" indent="-342900">
              <a:buFont typeface="Wingdings" panose="05000000000000000000" pitchFamily="2" charset="2"/>
              <a:buChar char="§"/>
            </a:pPr>
            <a:r>
              <a:rPr lang="en-US" sz="2000" b="1" dirty="0" smtClean="0">
                <a:solidFill>
                  <a:srgbClr val="FF0000"/>
                </a:solidFill>
              </a:rPr>
              <a:t>Dictionary: </a:t>
            </a:r>
            <a:r>
              <a:rPr lang="en-US" sz="2000" dirty="0" smtClean="0">
                <a:solidFill>
                  <a:schemeClr val="tx1"/>
                </a:solidFill>
              </a:rPr>
              <a:t>The </a:t>
            </a:r>
            <a:r>
              <a:rPr lang="en-US" sz="2000" dirty="0">
                <a:solidFill>
                  <a:schemeClr val="tx1"/>
                </a:solidFill>
              </a:rPr>
              <a:t>set of all words that appear </a:t>
            </a:r>
            <a:r>
              <a:rPr lang="en-US" sz="2000" dirty="0" smtClean="0">
                <a:solidFill>
                  <a:schemeClr val="tx1"/>
                </a:solidFill>
              </a:rPr>
              <a:t>in at </a:t>
            </a:r>
            <a:r>
              <a:rPr lang="en-US" sz="2000" dirty="0">
                <a:solidFill>
                  <a:schemeClr val="tx1"/>
                </a:solidFill>
              </a:rPr>
              <a:t>least one document in our </a:t>
            </a:r>
            <a:r>
              <a:rPr lang="en-US" sz="2000" dirty="0" smtClean="0">
                <a:solidFill>
                  <a:schemeClr val="tx1"/>
                </a:solidFill>
              </a:rPr>
              <a:t>body. </a:t>
            </a:r>
          </a:p>
          <a:p>
            <a:pPr marL="342900" indent="-342900">
              <a:buFont typeface="Wingdings" panose="05000000000000000000" pitchFamily="2" charset="2"/>
              <a:buChar char="§"/>
            </a:pPr>
            <a:r>
              <a:rPr lang="en-US" sz="2000" b="1" dirty="0" smtClean="0">
                <a:solidFill>
                  <a:srgbClr val="FF0000"/>
                </a:solidFill>
              </a:rPr>
              <a:t>Topic: </a:t>
            </a:r>
            <a:r>
              <a:rPr lang="en-US" sz="2000" dirty="0" smtClean="0">
                <a:solidFill>
                  <a:schemeClr val="tx1"/>
                </a:solidFill>
              </a:rPr>
              <a:t>A collection </a:t>
            </a:r>
            <a:r>
              <a:rPr lang="en-US" sz="2000" dirty="0">
                <a:solidFill>
                  <a:schemeClr val="tx1"/>
                </a:solidFill>
              </a:rPr>
              <a:t>of words that </a:t>
            </a:r>
            <a:r>
              <a:rPr lang="en-US" sz="2000" dirty="0" smtClean="0">
                <a:solidFill>
                  <a:schemeClr val="tx1"/>
                </a:solidFill>
              </a:rPr>
              <a:t>co-occur </a:t>
            </a:r>
          </a:p>
          <a:p>
            <a:pPr marL="342900" indent="-342900">
              <a:buFont typeface="Wingdings" panose="05000000000000000000" pitchFamily="2" charset="2"/>
              <a:buChar char="§"/>
            </a:pPr>
            <a:r>
              <a:rPr lang="en-US" sz="2000" b="1" dirty="0" smtClean="0">
                <a:solidFill>
                  <a:srgbClr val="FF0000"/>
                </a:solidFill>
              </a:rPr>
              <a:t>Latent: </a:t>
            </a:r>
            <a:r>
              <a:rPr lang="en-US" sz="2000" dirty="0" smtClean="0">
                <a:solidFill>
                  <a:schemeClr val="tx1"/>
                </a:solidFill>
              </a:rPr>
              <a:t>Features </a:t>
            </a:r>
            <a:r>
              <a:rPr lang="en-US" sz="2000" dirty="0">
                <a:solidFill>
                  <a:schemeClr val="tx1"/>
                </a:solidFill>
              </a:rPr>
              <a:t>that are “</a:t>
            </a:r>
            <a:r>
              <a:rPr lang="en-US" sz="2000" b="1" dirty="0">
                <a:solidFill>
                  <a:srgbClr val="FF0000"/>
                </a:solidFill>
              </a:rPr>
              <a:t>hidden</a:t>
            </a:r>
            <a:r>
              <a:rPr lang="en-US" sz="2000" dirty="0">
                <a:solidFill>
                  <a:schemeClr val="tx1"/>
                </a:solidFill>
              </a:rPr>
              <a:t>” in </a:t>
            </a:r>
            <a:r>
              <a:rPr lang="en-US" sz="2000" dirty="0" smtClean="0">
                <a:solidFill>
                  <a:schemeClr val="tx1"/>
                </a:solidFill>
              </a:rPr>
              <a:t>the data </a:t>
            </a:r>
            <a:r>
              <a:rPr lang="en-US" sz="2000" dirty="0">
                <a:solidFill>
                  <a:schemeClr val="tx1"/>
                </a:solidFill>
              </a:rPr>
              <a:t>which can not be </a:t>
            </a:r>
            <a:r>
              <a:rPr lang="en-US" sz="2000" dirty="0" smtClean="0">
                <a:solidFill>
                  <a:schemeClr val="tx1"/>
                </a:solidFill>
              </a:rPr>
              <a:t>directly measured</a:t>
            </a:r>
            <a:r>
              <a:rPr lang="en-US" sz="2000" dirty="0">
                <a:solidFill>
                  <a:schemeClr val="tx1"/>
                </a:solidFill>
              </a:rPr>
              <a:t>. These features </a:t>
            </a:r>
            <a:r>
              <a:rPr lang="en-US" sz="2000" dirty="0" smtClean="0">
                <a:solidFill>
                  <a:schemeClr val="tx1"/>
                </a:solidFill>
              </a:rPr>
              <a:t>are essential </a:t>
            </a:r>
            <a:r>
              <a:rPr lang="en-US" sz="2000" dirty="0">
                <a:solidFill>
                  <a:schemeClr val="tx1"/>
                </a:solidFill>
              </a:rPr>
              <a:t>to the data, but are </a:t>
            </a:r>
            <a:r>
              <a:rPr lang="en-US" sz="2000" dirty="0" smtClean="0">
                <a:solidFill>
                  <a:schemeClr val="tx1"/>
                </a:solidFill>
              </a:rPr>
              <a:t>not original </a:t>
            </a:r>
            <a:r>
              <a:rPr lang="en-US" sz="2000" dirty="0">
                <a:solidFill>
                  <a:schemeClr val="tx1"/>
                </a:solidFill>
              </a:rPr>
              <a:t>features of the data set.</a:t>
            </a:r>
            <a:endParaRPr lang="en-US" dirty="0" smtClean="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4" name="object 2"/>
          <p:cNvSpPr txBox="1"/>
          <p:nvPr/>
        </p:nvSpPr>
        <p:spPr>
          <a:xfrm>
            <a:off x="381000" y="3048000"/>
            <a:ext cx="2874456"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Introduction</a:t>
            </a:r>
            <a:endParaRPr sz="3600" b="1" dirty="0">
              <a:latin typeface="Corbel"/>
              <a:cs typeface="Corbel"/>
            </a:endParaRPr>
          </a:p>
        </p:txBody>
      </p:sp>
    </p:spTree>
    <p:extLst>
      <p:ext uri="{BB962C8B-B14F-4D97-AF65-F5344CB8AC3E}">
        <p14:creationId xmlns:p14="http://schemas.microsoft.com/office/powerpoint/2010/main" val="25853297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304800"/>
            <a:ext cx="8229600" cy="1701800"/>
          </a:xfrm>
        </p:spPr>
        <p:txBody>
          <a:bodyPr>
            <a:noAutofit/>
          </a:bodyPr>
          <a:lstStyle/>
          <a:p>
            <a:pPr marL="342900" indent="-342900">
              <a:buFont typeface="Wingdings" panose="05000000000000000000" pitchFamily="2" charset="2"/>
              <a:buChar char="§"/>
            </a:pPr>
            <a:r>
              <a:rPr lang="en-US" sz="2300" dirty="0">
                <a:solidFill>
                  <a:srgbClr val="FF0000"/>
                </a:solidFill>
              </a:rPr>
              <a:t>Latent Semantic Analysis is a natural language processing method that uses the statistical approach to identify the association among the words in a document</a:t>
            </a:r>
            <a:r>
              <a:rPr lang="en-US" sz="2300" dirty="0" smtClean="0">
                <a:solidFill>
                  <a:srgbClr val="FF0000"/>
                </a:solidFill>
              </a:rPr>
              <a:t>.</a:t>
            </a:r>
          </a:p>
          <a:p>
            <a:pPr marL="342900" indent="-342900">
              <a:buFont typeface="Wingdings" panose="05000000000000000000" pitchFamily="2" charset="2"/>
              <a:buChar char="§"/>
            </a:pPr>
            <a:r>
              <a:rPr lang="en-US" sz="2300" b="1" dirty="0" smtClean="0">
                <a:solidFill>
                  <a:schemeClr val="tx1"/>
                </a:solidFill>
              </a:rPr>
              <a:t>Latent </a:t>
            </a:r>
            <a:r>
              <a:rPr lang="en-US" sz="2300" b="1" dirty="0">
                <a:solidFill>
                  <a:schemeClr val="tx1"/>
                </a:solidFill>
              </a:rPr>
              <a:t>Semantic Analysis (LSA) is a theory and method for extracting and representing the contextual-usage meaning of words by statistical computations applied to a large corpus of text.</a:t>
            </a:r>
          </a:p>
          <a:p>
            <a:pPr marL="342900" indent="-342900">
              <a:buFont typeface="Wingdings" panose="05000000000000000000" pitchFamily="2" charset="2"/>
              <a:buChar char="§"/>
            </a:pPr>
            <a:endParaRPr lang="en-US" sz="2300" dirty="0">
              <a:solidFill>
                <a:schemeClr val="tx1"/>
              </a:solidFill>
            </a:endParaRPr>
          </a:p>
          <a:p>
            <a:pPr marL="342900" indent="-342900">
              <a:buFont typeface="Wingdings" panose="05000000000000000000" pitchFamily="2" charset="2"/>
              <a:buChar char="§"/>
            </a:pPr>
            <a:r>
              <a:rPr lang="en-US" sz="2300" dirty="0">
                <a:solidFill>
                  <a:schemeClr val="tx1"/>
                </a:solidFill>
              </a:rPr>
              <a:t>LSA is an information retrieval technique which analyzes and identifies the pattern in </a:t>
            </a:r>
            <a:r>
              <a:rPr lang="en-US" sz="2300" b="1" u="sng" dirty="0">
                <a:solidFill>
                  <a:schemeClr val="tx1"/>
                </a:solidFill>
              </a:rPr>
              <a:t>unstructured collection of text </a:t>
            </a:r>
            <a:r>
              <a:rPr lang="en-US" sz="2300" dirty="0">
                <a:solidFill>
                  <a:schemeClr val="tx1"/>
                </a:solidFill>
              </a:rPr>
              <a:t>and the relationship between them.</a:t>
            </a:r>
          </a:p>
          <a:p>
            <a:pPr marL="342900" indent="-342900">
              <a:buFont typeface="Wingdings" panose="05000000000000000000" pitchFamily="2" charset="2"/>
              <a:buChar char="§"/>
            </a:pPr>
            <a:endParaRPr lang="en-US" sz="2300" dirty="0">
              <a:solidFill>
                <a:schemeClr val="tx1"/>
              </a:solidFill>
            </a:endParaRPr>
          </a:p>
          <a:p>
            <a:pPr marL="342900" indent="-342900">
              <a:buFont typeface="Wingdings" panose="05000000000000000000" pitchFamily="2" charset="2"/>
              <a:buChar char="§"/>
            </a:pPr>
            <a:r>
              <a:rPr lang="en-US" sz="2300" dirty="0">
                <a:solidFill>
                  <a:schemeClr val="tx1"/>
                </a:solidFill>
              </a:rPr>
              <a:t>LSA itself is an </a:t>
            </a:r>
            <a:r>
              <a:rPr lang="en-US" sz="2300" b="1" dirty="0">
                <a:solidFill>
                  <a:schemeClr val="tx1"/>
                </a:solidFill>
              </a:rPr>
              <a:t>unsupervised</a:t>
            </a:r>
            <a:r>
              <a:rPr lang="en-US" sz="2300" dirty="0">
                <a:solidFill>
                  <a:schemeClr val="tx1"/>
                </a:solidFill>
              </a:rPr>
              <a:t> way of uncovering synonyms in a collection of documents</a:t>
            </a:r>
            <a:r>
              <a:rPr lang="en-US" sz="2300" dirty="0" smtClean="0">
                <a:solidFill>
                  <a:schemeClr val="tx1"/>
                </a:solidFill>
              </a:rPr>
              <a:t>.</a:t>
            </a:r>
          </a:p>
          <a:p>
            <a:pPr marL="342900" indent="-342900">
              <a:buFont typeface="Wingdings" panose="05000000000000000000" pitchFamily="2" charset="2"/>
              <a:buChar char="§"/>
            </a:pPr>
            <a:r>
              <a:rPr lang="en-US" sz="2300" dirty="0" smtClean="0">
                <a:solidFill>
                  <a:schemeClr val="tx1"/>
                </a:solidFill>
              </a:rPr>
              <a:t>In </a:t>
            </a:r>
            <a:r>
              <a:rPr lang="en-US" sz="2300" dirty="0">
                <a:solidFill>
                  <a:schemeClr val="tx1"/>
                </a:solidFill>
              </a:rPr>
              <a:t>other words, </a:t>
            </a:r>
            <a:r>
              <a:rPr lang="en-US" sz="2300" u="sng" dirty="0">
                <a:solidFill>
                  <a:srgbClr val="FF0000"/>
                </a:solidFill>
              </a:rPr>
              <a:t>word frequencies </a:t>
            </a:r>
            <a:r>
              <a:rPr lang="en-US" sz="2300" dirty="0">
                <a:solidFill>
                  <a:srgbClr val="FF0000"/>
                </a:solidFill>
              </a:rPr>
              <a:t>in different documents play a key role in extracting the latent topics</a:t>
            </a:r>
            <a:r>
              <a:rPr lang="en-US" sz="2300" dirty="0">
                <a:solidFill>
                  <a:schemeClr val="tx1"/>
                </a:solidFill>
              </a:rPr>
              <a:t>. LSA tries to extract the dimensions using a machine learning algorithm called Singular Value Decomposition or SVD.</a:t>
            </a:r>
          </a:p>
        </p:txBody>
      </p:sp>
      <p:sp>
        <p:nvSpPr>
          <p:cNvPr id="4" name="object 2"/>
          <p:cNvSpPr txBox="1"/>
          <p:nvPr/>
        </p:nvSpPr>
        <p:spPr>
          <a:xfrm>
            <a:off x="1066800" y="3200400"/>
            <a:ext cx="1219200"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LSA</a:t>
            </a:r>
            <a:endParaRPr sz="3600" b="1" dirty="0">
              <a:latin typeface="Corbel"/>
              <a:cs typeface="Corbel"/>
            </a:endParaRPr>
          </a:p>
        </p:txBody>
      </p:sp>
    </p:spTree>
    <p:extLst>
      <p:ext uri="{BB962C8B-B14F-4D97-AF65-F5344CB8AC3E}">
        <p14:creationId xmlns:p14="http://schemas.microsoft.com/office/powerpoint/2010/main" val="650465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304800"/>
            <a:ext cx="8229600" cy="1701800"/>
          </a:xfrm>
        </p:spPr>
        <p:txBody>
          <a:bodyPr>
            <a:noAutofit/>
          </a:bodyPr>
          <a:lstStyle/>
          <a:p>
            <a:pPr marL="342900" indent="-342900">
              <a:buFont typeface="Wingdings" panose="05000000000000000000" pitchFamily="2" charset="2"/>
              <a:buChar char="§"/>
            </a:pPr>
            <a:r>
              <a:rPr lang="en-US" sz="2300" dirty="0">
                <a:solidFill>
                  <a:srgbClr val="FF0000"/>
                </a:solidFill>
              </a:rPr>
              <a:t>Singular Value Decomposition or SVD is essentially a matrix factorization technique. In this method, any matrix can be decomposed into three parts as shown below.</a:t>
            </a:r>
            <a:endParaRPr lang="en-US" sz="2300" dirty="0">
              <a:solidFill>
                <a:schemeClr val="tx1"/>
              </a:solidFill>
            </a:endParaRPr>
          </a:p>
        </p:txBody>
      </p:sp>
      <p:sp>
        <p:nvSpPr>
          <p:cNvPr id="4" name="object 2"/>
          <p:cNvSpPr txBox="1"/>
          <p:nvPr/>
        </p:nvSpPr>
        <p:spPr>
          <a:xfrm>
            <a:off x="1066800" y="3200400"/>
            <a:ext cx="1219200"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SVD</a:t>
            </a:r>
            <a:endParaRPr sz="3600" b="1" dirty="0">
              <a:latin typeface="Corbel"/>
              <a:cs typeface="Corbel"/>
            </a:endParaRPr>
          </a:p>
        </p:txBody>
      </p:sp>
      <p:pic>
        <p:nvPicPr>
          <p:cNvPr id="2" name="Picture 1"/>
          <p:cNvPicPr>
            <a:picLocks noChangeAspect="1"/>
          </p:cNvPicPr>
          <p:nvPr/>
        </p:nvPicPr>
        <p:blipFill>
          <a:blip r:embed="rId3"/>
          <a:stretch>
            <a:fillRect/>
          </a:stretch>
        </p:blipFill>
        <p:spPr>
          <a:xfrm>
            <a:off x="3886200" y="1600200"/>
            <a:ext cx="7273867" cy="2174716"/>
          </a:xfrm>
          <a:prstGeom prst="rect">
            <a:avLst/>
          </a:prstGeom>
        </p:spPr>
      </p:pic>
      <p:sp>
        <p:nvSpPr>
          <p:cNvPr id="3" name="Rectangle 2"/>
          <p:cNvSpPr/>
          <p:nvPr/>
        </p:nvSpPr>
        <p:spPr>
          <a:xfrm>
            <a:off x="3733800" y="3962400"/>
            <a:ext cx="8077200" cy="2677656"/>
          </a:xfrm>
          <a:prstGeom prst="rect">
            <a:avLst/>
          </a:prstGeom>
        </p:spPr>
        <p:txBody>
          <a:bodyPr wrap="square">
            <a:spAutoFit/>
          </a:bodyPr>
          <a:lstStyle/>
          <a:p>
            <a:r>
              <a:rPr lang="en-US" dirty="0"/>
              <a:t>Here, A is the document-term matrix </a:t>
            </a:r>
            <a:endParaRPr lang="en-US" dirty="0" smtClean="0"/>
          </a:p>
          <a:p>
            <a:r>
              <a:rPr lang="en-US" dirty="0" smtClean="0"/>
              <a:t>(</a:t>
            </a:r>
            <a:r>
              <a:rPr lang="en-US" dirty="0"/>
              <a:t>documents in the </a:t>
            </a:r>
            <a:r>
              <a:rPr lang="en-US" b="1" dirty="0"/>
              <a:t>rows(m</a:t>
            </a:r>
            <a:r>
              <a:rPr lang="en-US" dirty="0"/>
              <a:t>), </a:t>
            </a:r>
            <a:endParaRPr lang="en-US" dirty="0" smtClean="0"/>
          </a:p>
          <a:p>
            <a:r>
              <a:rPr lang="en-US" dirty="0" smtClean="0"/>
              <a:t>unique </a:t>
            </a:r>
            <a:r>
              <a:rPr lang="en-US" dirty="0"/>
              <a:t>words in the </a:t>
            </a:r>
            <a:r>
              <a:rPr lang="en-US" b="1" dirty="0"/>
              <a:t>columns(n</a:t>
            </a:r>
            <a:r>
              <a:rPr lang="en-US" dirty="0"/>
              <a:t>), and frequencies at the intersections of documents and words). </a:t>
            </a:r>
            <a:endParaRPr lang="en-US" dirty="0" smtClean="0"/>
          </a:p>
          <a:p>
            <a:r>
              <a:rPr lang="en-US" dirty="0" smtClean="0"/>
              <a:t>It </a:t>
            </a:r>
            <a:r>
              <a:rPr lang="en-US" dirty="0"/>
              <a:t>is to be kept in mind that in LSA, the original document-term matrix is approximated by way of multiplying three other matrices, i.e., </a:t>
            </a:r>
            <a:r>
              <a:rPr lang="en-US" dirty="0">
                <a:solidFill>
                  <a:srgbClr val="FF0000"/>
                </a:solidFill>
              </a:rPr>
              <a:t>U, ∑ and VT</a:t>
            </a:r>
            <a:r>
              <a:rPr lang="en-US" dirty="0"/>
              <a:t>. Here, </a:t>
            </a:r>
            <a:endParaRPr lang="en-US" dirty="0" smtClean="0"/>
          </a:p>
          <a:p>
            <a:r>
              <a:rPr lang="en-US" b="1" dirty="0" smtClean="0">
                <a:solidFill>
                  <a:srgbClr val="FF0000"/>
                </a:solidFill>
              </a:rPr>
              <a:t>r</a:t>
            </a:r>
            <a:r>
              <a:rPr lang="en-US" dirty="0" smtClean="0"/>
              <a:t> </a:t>
            </a:r>
            <a:r>
              <a:rPr lang="en-US" dirty="0"/>
              <a:t>is the number of aspects or topics. </a:t>
            </a:r>
            <a:endParaRPr lang="en-US" dirty="0" smtClean="0"/>
          </a:p>
          <a:p>
            <a:r>
              <a:rPr lang="en-US" dirty="0" smtClean="0"/>
              <a:t>Once </a:t>
            </a:r>
            <a:r>
              <a:rPr lang="en-US" dirty="0"/>
              <a:t>we fix r (r&lt;&lt;n) and run SVD, the outcome that comes out is called Truncated SVD </a:t>
            </a:r>
            <a:r>
              <a:rPr lang="en-US" sz="2400" dirty="0">
                <a:solidFill>
                  <a:srgbClr val="FF0000"/>
                </a:solidFill>
              </a:rPr>
              <a:t>and LSA is essentially a truncated SVD only. </a:t>
            </a:r>
            <a:endParaRPr lang="en-IN" sz="2400" dirty="0">
              <a:solidFill>
                <a:srgbClr val="FF0000"/>
              </a:solidFill>
            </a:endParaRPr>
          </a:p>
        </p:txBody>
      </p:sp>
    </p:spTree>
    <p:extLst>
      <p:ext uri="{BB962C8B-B14F-4D97-AF65-F5344CB8AC3E}">
        <p14:creationId xmlns:p14="http://schemas.microsoft.com/office/powerpoint/2010/main" val="271569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304800"/>
            <a:ext cx="8229600" cy="1701800"/>
          </a:xfrm>
        </p:spPr>
        <p:txBody>
          <a:bodyPr>
            <a:noAutofit/>
          </a:bodyPr>
          <a:lstStyle/>
          <a:p>
            <a:pPr marL="342900" indent="-342900">
              <a:buFont typeface="Wingdings" panose="05000000000000000000" pitchFamily="2" charset="2"/>
              <a:buChar char="§"/>
            </a:pPr>
            <a:r>
              <a:rPr lang="en-US" sz="2200" dirty="0">
                <a:solidFill>
                  <a:schemeClr val="tx1"/>
                </a:solidFill>
              </a:rPr>
              <a:t>SVD is used in such situations because, unlike PCA</a:t>
            </a:r>
            <a:r>
              <a:rPr lang="en-US" sz="2200" dirty="0">
                <a:solidFill>
                  <a:srgbClr val="FF0000"/>
                </a:solidFill>
              </a:rPr>
              <a:t>, SVD does not require a correlation matrix or a covariance matrix to decompose</a:t>
            </a:r>
            <a:r>
              <a:rPr lang="en-US" sz="2200" dirty="0">
                <a:solidFill>
                  <a:schemeClr val="tx1"/>
                </a:solidFill>
              </a:rPr>
              <a:t>. In that sense, SVD is free from any normality assumption of data (covariance calculation assumes a normal distribution of data). </a:t>
            </a:r>
            <a:endParaRPr lang="en-US" sz="2200" dirty="0" smtClean="0">
              <a:solidFill>
                <a:schemeClr val="tx1"/>
              </a:solidFill>
            </a:endParaRPr>
          </a:p>
          <a:p>
            <a:pPr marL="342900" indent="-342900">
              <a:buFont typeface="Wingdings" panose="05000000000000000000" pitchFamily="2" charset="2"/>
              <a:buChar char="§"/>
            </a:pPr>
            <a:r>
              <a:rPr lang="en-US" sz="2200" dirty="0" smtClean="0">
                <a:solidFill>
                  <a:schemeClr val="tx1"/>
                </a:solidFill>
              </a:rPr>
              <a:t>The </a:t>
            </a:r>
            <a:r>
              <a:rPr lang="en-US" sz="2200" dirty="0">
                <a:solidFill>
                  <a:schemeClr val="tx1"/>
                </a:solidFill>
              </a:rPr>
              <a:t>U matrix is the document-aspect matrix, V is the word-aspect matrix, and ∑ is the diagonal matrix of the singular values. Similar to PCA, SVD also combines columns of the original matrix linearly to arrive at the U matrix. </a:t>
            </a:r>
            <a:endParaRPr lang="en-US" sz="2200" dirty="0" smtClean="0">
              <a:solidFill>
                <a:schemeClr val="tx1"/>
              </a:solidFill>
            </a:endParaRPr>
          </a:p>
          <a:p>
            <a:pPr marL="342900" indent="-342900">
              <a:buFont typeface="Wingdings" panose="05000000000000000000" pitchFamily="2" charset="2"/>
              <a:buChar char="§"/>
            </a:pPr>
            <a:r>
              <a:rPr lang="en-US" sz="2200" dirty="0" smtClean="0">
                <a:solidFill>
                  <a:schemeClr val="tx1"/>
                </a:solidFill>
              </a:rPr>
              <a:t>To </a:t>
            </a:r>
            <a:r>
              <a:rPr lang="en-US" sz="2200" dirty="0">
                <a:solidFill>
                  <a:schemeClr val="tx1"/>
                </a:solidFill>
              </a:rPr>
              <a:t>arrive at the V matrix, SVD combines the rows of the original matrix linearly. </a:t>
            </a:r>
            <a:endParaRPr lang="en-US" sz="2200" dirty="0" smtClean="0">
              <a:solidFill>
                <a:schemeClr val="tx1"/>
              </a:solidFill>
            </a:endParaRPr>
          </a:p>
          <a:p>
            <a:pPr marL="342900" indent="-342900">
              <a:buFont typeface="Wingdings" panose="05000000000000000000" pitchFamily="2" charset="2"/>
              <a:buChar char="§"/>
            </a:pPr>
            <a:r>
              <a:rPr lang="en-US" sz="2200" dirty="0" smtClean="0">
                <a:solidFill>
                  <a:srgbClr val="FF0000"/>
                </a:solidFill>
              </a:rPr>
              <a:t>Thus</a:t>
            </a:r>
            <a:r>
              <a:rPr lang="en-US" sz="2200" dirty="0">
                <a:solidFill>
                  <a:srgbClr val="FF0000"/>
                </a:solidFill>
              </a:rPr>
              <a:t>, from a sparse document-term matrix, it is possible to get a dense document-aspect matrix that can be used for either document clustering or document classification using available ML tools. </a:t>
            </a:r>
            <a:endParaRPr lang="en-US" sz="2200" dirty="0" smtClean="0">
              <a:solidFill>
                <a:srgbClr val="FF0000"/>
              </a:solidFill>
            </a:endParaRPr>
          </a:p>
          <a:p>
            <a:pPr marL="342900" indent="-342900">
              <a:buFont typeface="Wingdings" panose="05000000000000000000" pitchFamily="2" charset="2"/>
              <a:buChar char="§"/>
            </a:pPr>
            <a:r>
              <a:rPr lang="en-US" sz="2200" dirty="0" smtClean="0">
                <a:solidFill>
                  <a:schemeClr val="tx1"/>
                </a:solidFill>
              </a:rPr>
              <a:t>The </a:t>
            </a:r>
            <a:r>
              <a:rPr lang="en-US" sz="2200" dirty="0">
                <a:solidFill>
                  <a:schemeClr val="tx1"/>
                </a:solidFill>
              </a:rPr>
              <a:t>V matrix, on the other hand, is the word embedding matrix (i.e. each and every word is expressed by r floating-point numbers) and this matrix can be used in other sequential modeling tasks. </a:t>
            </a:r>
            <a:endParaRPr lang="en-US" sz="2200" dirty="0" smtClean="0">
              <a:solidFill>
                <a:schemeClr val="tx1"/>
              </a:solidFill>
            </a:endParaRPr>
          </a:p>
          <a:p>
            <a:pPr marL="342900" indent="-342900">
              <a:buFont typeface="Wingdings" panose="05000000000000000000" pitchFamily="2" charset="2"/>
              <a:buChar char="§"/>
            </a:pPr>
            <a:r>
              <a:rPr lang="en-US" sz="2200" dirty="0" smtClean="0">
                <a:solidFill>
                  <a:schemeClr val="tx1"/>
                </a:solidFill>
              </a:rPr>
              <a:t>However</a:t>
            </a:r>
            <a:r>
              <a:rPr lang="en-US" sz="2200" dirty="0">
                <a:solidFill>
                  <a:schemeClr val="tx1"/>
                </a:solidFill>
              </a:rPr>
              <a:t>, for such tasks, </a:t>
            </a:r>
            <a:r>
              <a:rPr lang="en-US" sz="2200" b="1" u="sng" dirty="0">
                <a:solidFill>
                  <a:srgbClr val="FF0000"/>
                </a:solidFill>
              </a:rPr>
              <a:t>Word2Vec</a:t>
            </a:r>
            <a:r>
              <a:rPr lang="en-US" sz="2200" dirty="0">
                <a:solidFill>
                  <a:schemeClr val="tx1"/>
                </a:solidFill>
              </a:rPr>
              <a:t> and </a:t>
            </a:r>
            <a:r>
              <a:rPr lang="en-US" sz="2200" b="1" u="sng" dirty="0">
                <a:solidFill>
                  <a:srgbClr val="FF0000"/>
                </a:solidFill>
              </a:rPr>
              <a:t>Glove</a:t>
            </a:r>
            <a:r>
              <a:rPr lang="en-US" sz="2200" dirty="0">
                <a:solidFill>
                  <a:schemeClr val="tx1"/>
                </a:solidFill>
              </a:rPr>
              <a:t> </a:t>
            </a:r>
            <a:r>
              <a:rPr lang="en-US" sz="2200" b="1" u="sng" dirty="0">
                <a:solidFill>
                  <a:srgbClr val="FF0000"/>
                </a:solidFill>
              </a:rPr>
              <a:t>vectors</a:t>
            </a:r>
            <a:r>
              <a:rPr lang="en-US" sz="2200" dirty="0">
                <a:solidFill>
                  <a:schemeClr val="tx1"/>
                </a:solidFill>
              </a:rPr>
              <a:t> are available which are more popular.</a:t>
            </a:r>
          </a:p>
        </p:txBody>
      </p:sp>
      <p:sp>
        <p:nvSpPr>
          <p:cNvPr id="4" name="object 2"/>
          <p:cNvSpPr txBox="1"/>
          <p:nvPr/>
        </p:nvSpPr>
        <p:spPr>
          <a:xfrm>
            <a:off x="1066800" y="3200400"/>
            <a:ext cx="1219200"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SVD</a:t>
            </a:r>
            <a:endParaRPr sz="3600" b="1" dirty="0">
              <a:latin typeface="Corbel"/>
              <a:cs typeface="Corbel"/>
            </a:endParaRPr>
          </a:p>
        </p:txBody>
      </p:sp>
    </p:spTree>
    <p:extLst>
      <p:ext uri="{BB962C8B-B14F-4D97-AF65-F5344CB8AC3E}">
        <p14:creationId xmlns:p14="http://schemas.microsoft.com/office/powerpoint/2010/main" val="2484520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685800"/>
            <a:ext cx="8229600" cy="1701800"/>
          </a:xfrm>
        </p:spPr>
        <p:txBody>
          <a:bodyPr>
            <a:noAutofit/>
          </a:bodyPr>
          <a:lstStyle/>
          <a:p>
            <a:pPr marL="342900" indent="-342900">
              <a:buFont typeface="Wingdings" panose="05000000000000000000" pitchFamily="2" charset="2"/>
              <a:buChar char="§"/>
            </a:pPr>
            <a:r>
              <a:rPr lang="en-US" dirty="0">
                <a:solidFill>
                  <a:schemeClr val="tx1"/>
                </a:solidFill>
              </a:rPr>
              <a:t>TF-IDF is an information retrieval technique that weighs a </a:t>
            </a:r>
            <a:r>
              <a:rPr lang="en-US" b="1" dirty="0" smtClean="0">
                <a:solidFill>
                  <a:srgbClr val="FF0000"/>
                </a:solidFill>
              </a:rPr>
              <a:t>Term’s Frequency </a:t>
            </a:r>
            <a:r>
              <a:rPr lang="en-US" b="1" dirty="0">
                <a:solidFill>
                  <a:srgbClr val="FF0000"/>
                </a:solidFill>
              </a:rPr>
              <a:t>(TF) and its </a:t>
            </a:r>
            <a:r>
              <a:rPr lang="en-US" b="1" dirty="0" smtClean="0">
                <a:solidFill>
                  <a:srgbClr val="FF0000"/>
                </a:solidFill>
              </a:rPr>
              <a:t>Inverse Document Frequency </a:t>
            </a:r>
            <a:r>
              <a:rPr lang="en-US" b="1" dirty="0">
                <a:solidFill>
                  <a:srgbClr val="FF0000"/>
                </a:solidFill>
              </a:rPr>
              <a:t>(IDF</a:t>
            </a:r>
            <a:r>
              <a:rPr lang="en-US" dirty="0">
                <a:solidFill>
                  <a:schemeClr val="tx1"/>
                </a:solidFill>
              </a:rPr>
              <a:t>). Each word has its respective TF and IDF score. The product of the TF and IDF scores of a word is called the TFIDF weight of that word.</a:t>
            </a:r>
          </a:p>
          <a:p>
            <a:pPr marL="342900" indent="-342900">
              <a:buFont typeface="Wingdings" panose="05000000000000000000" pitchFamily="2" charset="2"/>
              <a:buChar char="§"/>
            </a:pPr>
            <a:endParaRPr lang="en-US" dirty="0">
              <a:solidFill>
                <a:schemeClr val="tx1"/>
              </a:solidFill>
            </a:endParaRPr>
          </a:p>
          <a:p>
            <a:pPr marL="342900" indent="-342900">
              <a:buFont typeface="Wingdings" panose="05000000000000000000" pitchFamily="2" charset="2"/>
              <a:buChar char="§"/>
            </a:pPr>
            <a:r>
              <a:rPr lang="en-US" dirty="0">
                <a:solidFill>
                  <a:schemeClr val="tx1"/>
                </a:solidFill>
              </a:rPr>
              <a:t>Put simply, the higher the TFIDF score (weight), the rarer the word and vice versa.</a:t>
            </a:r>
          </a:p>
        </p:txBody>
      </p:sp>
      <p:sp>
        <p:nvSpPr>
          <p:cNvPr id="4" name="object 2"/>
          <p:cNvSpPr txBox="1"/>
          <p:nvPr/>
        </p:nvSpPr>
        <p:spPr>
          <a:xfrm>
            <a:off x="1066800" y="3200400"/>
            <a:ext cx="1219200"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TFIDF</a:t>
            </a:r>
            <a:endParaRPr sz="3600" b="1" dirty="0">
              <a:latin typeface="Corbel"/>
              <a:cs typeface="Corbel"/>
            </a:endParaRPr>
          </a:p>
        </p:txBody>
      </p:sp>
      <p:sp>
        <p:nvSpPr>
          <p:cNvPr id="2" name="Rectangle 1"/>
          <p:cNvSpPr/>
          <p:nvPr/>
        </p:nvSpPr>
        <p:spPr>
          <a:xfrm>
            <a:off x="3595048" y="4233859"/>
            <a:ext cx="3670877" cy="1631216"/>
          </a:xfrm>
          <a:prstGeom prst="rect">
            <a:avLst/>
          </a:prstGeom>
        </p:spPr>
        <p:txBody>
          <a:bodyPr wrap="none">
            <a:spAutoFit/>
          </a:bodyPr>
          <a:lstStyle/>
          <a:p>
            <a:r>
              <a:rPr lang="en-IN" sz="2000" dirty="0" smtClean="0"/>
              <a:t>Peanuts = </a:t>
            </a:r>
            <a:r>
              <a:rPr lang="en-IN" sz="2000" b="1" i="1" dirty="0"/>
              <a:t>0.37995462060339136</a:t>
            </a:r>
            <a:endParaRPr lang="en-IN" sz="2000" dirty="0" smtClean="0"/>
          </a:p>
          <a:p>
            <a:endParaRPr lang="en-US" sz="2000" dirty="0"/>
          </a:p>
          <a:p>
            <a:r>
              <a:rPr lang="en-IN" sz="2000" b="1" dirty="0" smtClean="0">
                <a:solidFill>
                  <a:srgbClr val="00B0F0"/>
                </a:solidFill>
              </a:rPr>
              <a:t>Jumbo = </a:t>
            </a:r>
            <a:r>
              <a:rPr lang="en-IN" sz="2000" b="1" i="1" dirty="0">
                <a:solidFill>
                  <a:srgbClr val="00B0F0"/>
                </a:solidFill>
              </a:rPr>
              <a:t>0.530965343023095</a:t>
            </a:r>
            <a:endParaRPr lang="en-IN" sz="2000" b="1" dirty="0" smtClean="0">
              <a:solidFill>
                <a:srgbClr val="00B0F0"/>
              </a:solidFill>
            </a:endParaRPr>
          </a:p>
          <a:p>
            <a:endParaRPr lang="en-US" sz="2000" dirty="0"/>
          </a:p>
          <a:p>
            <a:r>
              <a:rPr lang="en-IN" sz="2000" dirty="0" smtClean="0"/>
              <a:t>Error = </a:t>
            </a:r>
            <a:r>
              <a:rPr lang="en-IN" sz="2000" b="1" i="1" dirty="0" smtClean="0"/>
              <a:t>0.2302711360436964</a:t>
            </a:r>
            <a:endParaRPr lang="en-IN" sz="2000" dirty="0"/>
          </a:p>
        </p:txBody>
      </p:sp>
      <p:sp>
        <p:nvSpPr>
          <p:cNvPr id="3" name="Rectangle 2"/>
          <p:cNvSpPr/>
          <p:nvPr/>
        </p:nvSpPr>
        <p:spPr>
          <a:xfrm>
            <a:off x="7133539" y="4139607"/>
            <a:ext cx="4343400" cy="2554545"/>
          </a:xfrm>
          <a:prstGeom prst="rect">
            <a:avLst/>
          </a:prstGeom>
        </p:spPr>
        <p:txBody>
          <a:bodyPr wrap="square">
            <a:spAutoFit/>
          </a:bodyPr>
          <a:lstStyle/>
          <a:p>
            <a:pPr algn="just"/>
            <a:r>
              <a:rPr lang="en-US" sz="2000" dirty="0"/>
              <a:t>Among the three words, “peanut”, “jumbo” and “error”, </a:t>
            </a:r>
            <a:r>
              <a:rPr lang="en-US" sz="2000" dirty="0" err="1"/>
              <a:t>tf-idf</a:t>
            </a:r>
            <a:r>
              <a:rPr lang="en-US" sz="2000" dirty="0"/>
              <a:t> gives the highest weight to “jumbo”. Why? This indicates that “jumbo” is a much rarer word than “peanut” and “error”. This is how to use the </a:t>
            </a:r>
            <a:r>
              <a:rPr lang="en-US" sz="2000" dirty="0" err="1"/>
              <a:t>tf-idf</a:t>
            </a:r>
            <a:r>
              <a:rPr lang="en-US" sz="2000" dirty="0"/>
              <a:t> to indicate the importance of words or terms inside a collection of documents.</a:t>
            </a:r>
            <a:endParaRPr lang="en-IN" sz="2000" dirty="0"/>
          </a:p>
        </p:txBody>
      </p:sp>
    </p:spTree>
    <p:extLst>
      <p:ext uri="{BB962C8B-B14F-4D97-AF65-F5344CB8AC3E}">
        <p14:creationId xmlns:p14="http://schemas.microsoft.com/office/powerpoint/2010/main" val="8187513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2924016"/>
            <a:ext cx="8229600" cy="1701800"/>
          </a:xfrm>
        </p:spPr>
        <p:txBody>
          <a:bodyPr>
            <a:noAutofit/>
          </a:bodyPr>
          <a:lstStyle/>
          <a:p>
            <a:pPr marL="342900" indent="-342900">
              <a:buFont typeface="Wingdings" panose="05000000000000000000" pitchFamily="2" charset="2"/>
              <a:buChar char="§"/>
            </a:pPr>
            <a:r>
              <a:rPr lang="en-US" dirty="0">
                <a:solidFill>
                  <a:schemeClr val="tx1"/>
                </a:solidFill>
                <a:hlinkClick r:id="rId3"/>
              </a:rPr>
              <a:t>https://colab.research.google.com/drive/1p8gzPONscrgZwJeqQr4g_bY7Tez3pQL-?</a:t>
            </a:r>
            <a:r>
              <a:rPr lang="en-US" dirty="0" smtClean="0">
                <a:solidFill>
                  <a:schemeClr val="tx1"/>
                </a:solidFill>
                <a:hlinkClick r:id="rId3"/>
              </a:rPr>
              <a:t>usp=sharing</a:t>
            </a:r>
            <a:endParaRPr lang="en-US" dirty="0" smtClean="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4" name="object 2"/>
          <p:cNvSpPr txBox="1"/>
          <p:nvPr/>
        </p:nvSpPr>
        <p:spPr>
          <a:xfrm>
            <a:off x="685800" y="3200400"/>
            <a:ext cx="2209800" cy="574516"/>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LSA Demo</a:t>
            </a:r>
            <a:endParaRPr sz="3600" b="1" dirty="0">
              <a:latin typeface="Corbel"/>
              <a:cs typeface="Corbel"/>
            </a:endParaRPr>
          </a:p>
        </p:txBody>
      </p:sp>
    </p:spTree>
    <p:extLst>
      <p:ext uri="{BB962C8B-B14F-4D97-AF65-F5344CB8AC3E}">
        <p14:creationId xmlns:p14="http://schemas.microsoft.com/office/powerpoint/2010/main" val="299837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Need of Kernel?</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
        <p:nvSpPr>
          <p:cNvPr id="3" name="object 3"/>
          <p:cNvSpPr txBox="1"/>
          <p:nvPr/>
        </p:nvSpPr>
        <p:spPr>
          <a:xfrm>
            <a:off x="3657599" y="533400"/>
            <a:ext cx="8229600" cy="2221121"/>
          </a:xfrm>
          <a:prstGeom prst="rect">
            <a:avLst/>
          </a:prstGeom>
        </p:spPr>
        <p:txBody>
          <a:bodyPr vert="horz" wrap="square" lIns="0" tIns="66040" rIns="0" bIns="0" rtlCol="0">
            <a:spAutoFit/>
          </a:bodyPr>
          <a:lstStyle/>
          <a:p>
            <a:pPr marL="457200" indent="-457200">
              <a:buFont typeface="Wingdings" panose="05000000000000000000" pitchFamily="2" charset="2"/>
              <a:buChar char="§"/>
            </a:pPr>
            <a:r>
              <a:rPr lang="en-US" sz="2800" dirty="0"/>
              <a:t>Let’s say we have a 2-dimensional dataset with two classes of observations, as illustrated in fig-1 below, we need to design a function to separate them. As it can be seen below that the given data in a 2-dimensional space is not linearly separable. </a:t>
            </a:r>
            <a:endParaRPr lang="en-US" sz="2800" b="1" dirty="0"/>
          </a:p>
        </p:txBody>
      </p:sp>
      <p:pic>
        <p:nvPicPr>
          <p:cNvPr id="6" name="Picture 5"/>
          <p:cNvPicPr>
            <a:picLocks noChangeAspect="1"/>
          </p:cNvPicPr>
          <p:nvPr/>
        </p:nvPicPr>
        <p:blipFill>
          <a:blip r:embed="rId2"/>
          <a:stretch>
            <a:fillRect/>
          </a:stretch>
        </p:blipFill>
        <p:spPr>
          <a:xfrm>
            <a:off x="4030102" y="2661174"/>
            <a:ext cx="7553325" cy="4044426"/>
          </a:xfrm>
          <a:prstGeom prst="rect">
            <a:avLst/>
          </a:prstGeom>
        </p:spPr>
      </p:pic>
    </p:spTree>
    <p:extLst>
      <p:ext uri="{BB962C8B-B14F-4D97-AF65-F5344CB8AC3E}">
        <p14:creationId xmlns:p14="http://schemas.microsoft.com/office/powerpoint/2010/main" val="35587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D3604FF-0878-3F2C-1FFB-85A9B44ECA37}"/>
              </a:ext>
            </a:extLst>
          </p:cNvPr>
          <p:cNvSpPr>
            <a:spLocks noGrp="1"/>
          </p:cNvSpPr>
          <p:nvPr>
            <p:ph idx="1"/>
          </p:nvPr>
        </p:nvSpPr>
        <p:spPr>
          <a:xfrm>
            <a:off x="3581400" y="762000"/>
            <a:ext cx="8229600" cy="1701800"/>
          </a:xfrm>
        </p:spPr>
        <p:txBody>
          <a:bodyPr>
            <a:noAutofit/>
          </a:bodyPr>
          <a:lstStyle/>
          <a:p>
            <a:pPr marL="342900" indent="-342900">
              <a:buFont typeface="Wingdings" panose="05000000000000000000" pitchFamily="2" charset="2"/>
              <a:buChar char="§"/>
            </a:pPr>
            <a:r>
              <a:rPr lang="en-US" sz="2000" b="1" dirty="0">
                <a:solidFill>
                  <a:schemeClr val="tx1"/>
                </a:solidFill>
              </a:rPr>
              <a:t>A Review of Kernel Methods in ML</a:t>
            </a:r>
          </a:p>
          <a:p>
            <a:pPr marL="342900" indent="-342900">
              <a:buFont typeface="Wingdings" panose="05000000000000000000" pitchFamily="2" charset="2"/>
              <a:buChar char="§"/>
            </a:pPr>
            <a:r>
              <a:rPr lang="en-US" sz="2000" dirty="0" smtClean="0">
                <a:solidFill>
                  <a:schemeClr val="tx1"/>
                </a:solidFill>
                <a:hlinkClick r:id="rId3"/>
              </a:rPr>
              <a:t>https</a:t>
            </a:r>
            <a:r>
              <a:rPr lang="en-US" sz="2000" dirty="0">
                <a:solidFill>
                  <a:schemeClr val="tx1"/>
                </a:solidFill>
                <a:hlinkClick r:id="rId3"/>
              </a:rPr>
              <a:t>://</a:t>
            </a:r>
            <a:r>
              <a:rPr lang="en-US" sz="2000" dirty="0" smtClean="0">
                <a:solidFill>
                  <a:schemeClr val="tx1"/>
                </a:solidFill>
                <a:hlinkClick r:id="rId3"/>
              </a:rPr>
              <a:t>drive.google.com/file/d/1vyPm7fHqdqZU9xG6ODUDJdo_h2BZzoV4/view?usp=sharing</a:t>
            </a:r>
            <a:endParaRPr lang="en-US" sz="2000" dirty="0" smtClean="0">
              <a:solidFill>
                <a:schemeClr val="tx1"/>
              </a:solidFill>
            </a:endParaRPr>
          </a:p>
          <a:p>
            <a:pPr marL="342900" indent="-342900">
              <a:buFont typeface="Wingdings" panose="05000000000000000000" pitchFamily="2" charset="2"/>
              <a:buChar char="§"/>
            </a:pPr>
            <a:r>
              <a:rPr lang="en-US" sz="2000" b="1" dirty="0">
                <a:solidFill>
                  <a:schemeClr val="tx1"/>
                </a:solidFill>
              </a:rPr>
              <a:t>A comprehensive survey on support vector machine </a:t>
            </a:r>
            <a:r>
              <a:rPr lang="en-US" sz="2000" b="1" dirty="0" err="1">
                <a:solidFill>
                  <a:schemeClr val="tx1"/>
                </a:solidFill>
              </a:rPr>
              <a:t>classification_Applications_Challenges_Trends</a:t>
            </a:r>
            <a:endParaRPr lang="en-US" sz="2000" b="1" dirty="0" smtClean="0">
              <a:solidFill>
                <a:schemeClr val="tx1"/>
              </a:solidFill>
            </a:endParaRPr>
          </a:p>
          <a:p>
            <a:pPr marL="342900" indent="-342900">
              <a:buFont typeface="Wingdings" panose="05000000000000000000" pitchFamily="2" charset="2"/>
              <a:buChar char="§"/>
            </a:pPr>
            <a:r>
              <a:rPr lang="en-US" sz="2000" dirty="0">
                <a:solidFill>
                  <a:schemeClr val="tx1"/>
                </a:solidFill>
                <a:hlinkClick r:id="rId4"/>
              </a:rPr>
              <a:t>https://</a:t>
            </a:r>
            <a:r>
              <a:rPr lang="en-US" sz="2000" dirty="0" smtClean="0">
                <a:solidFill>
                  <a:schemeClr val="tx1"/>
                </a:solidFill>
                <a:hlinkClick r:id="rId4"/>
              </a:rPr>
              <a:t>drive.google.com/file/d/18xSI9uYFuwS-HKpZLMAGMtX4IV2Uev0C/view?usp=sharing</a:t>
            </a:r>
            <a:endParaRPr lang="en-US" sz="2000" dirty="0" smtClean="0">
              <a:solidFill>
                <a:schemeClr val="tx1"/>
              </a:solidFill>
            </a:endParaRPr>
          </a:p>
          <a:p>
            <a:pPr marL="342900" indent="-342900">
              <a:buFont typeface="Wingdings" panose="05000000000000000000" pitchFamily="2" charset="2"/>
              <a:buChar char="§"/>
            </a:pPr>
            <a:r>
              <a:rPr lang="en-US" sz="2000" b="1" dirty="0">
                <a:solidFill>
                  <a:schemeClr val="tx1"/>
                </a:solidFill>
              </a:rPr>
              <a:t>Support Vector </a:t>
            </a:r>
            <a:r>
              <a:rPr lang="en-US" sz="2000" b="1" dirty="0" err="1">
                <a:solidFill>
                  <a:schemeClr val="tx1"/>
                </a:solidFill>
              </a:rPr>
              <a:t>Machines_Theory</a:t>
            </a:r>
            <a:r>
              <a:rPr lang="en-US" sz="2000" b="1" dirty="0">
                <a:solidFill>
                  <a:schemeClr val="tx1"/>
                </a:solidFill>
              </a:rPr>
              <a:t> and Applications</a:t>
            </a:r>
            <a:endParaRPr lang="en-US" sz="2000" b="1" dirty="0" smtClean="0">
              <a:solidFill>
                <a:schemeClr val="tx1"/>
              </a:solidFill>
              <a:hlinkClick r:id="rId5"/>
            </a:endParaRPr>
          </a:p>
          <a:p>
            <a:pPr marL="342900" indent="-342900">
              <a:buFont typeface="Wingdings" panose="05000000000000000000" pitchFamily="2" charset="2"/>
              <a:buChar char="§"/>
            </a:pPr>
            <a:r>
              <a:rPr lang="en-US" sz="2000" dirty="0" smtClean="0">
                <a:solidFill>
                  <a:schemeClr val="tx1"/>
                </a:solidFill>
                <a:hlinkClick r:id="rId5"/>
              </a:rPr>
              <a:t>https</a:t>
            </a:r>
            <a:r>
              <a:rPr lang="en-US" sz="2000" dirty="0">
                <a:solidFill>
                  <a:schemeClr val="tx1"/>
                </a:solidFill>
                <a:hlinkClick r:id="rId5"/>
              </a:rPr>
              <a:t>://drive.google.com/file/d/1Xs_6kxsGizMpFbpfNHTQdn33P0GGrgZ-/</a:t>
            </a:r>
            <a:r>
              <a:rPr lang="en-US" sz="2000" dirty="0" smtClean="0">
                <a:solidFill>
                  <a:schemeClr val="tx1"/>
                </a:solidFill>
                <a:hlinkClick r:id="rId5"/>
              </a:rPr>
              <a:t>view?usp=sharing</a:t>
            </a:r>
            <a:endParaRPr lang="en-US" sz="2000" dirty="0" smtClean="0">
              <a:solidFill>
                <a:schemeClr val="tx1"/>
              </a:solidFill>
            </a:endParaRPr>
          </a:p>
          <a:p>
            <a:pPr marL="342900" indent="-342900">
              <a:buFont typeface="Wingdings" panose="05000000000000000000" pitchFamily="2" charset="2"/>
              <a:buChar char="§"/>
            </a:pPr>
            <a:r>
              <a:rPr lang="en-US" sz="2000" b="1" dirty="0">
                <a:solidFill>
                  <a:schemeClr val="tx1"/>
                </a:solidFill>
              </a:rPr>
              <a:t>Extending latent semantic analysis to manage its syntactic </a:t>
            </a:r>
            <a:r>
              <a:rPr lang="en-US" sz="2000" b="1" dirty="0" smtClean="0">
                <a:solidFill>
                  <a:schemeClr val="tx1"/>
                </a:solidFill>
              </a:rPr>
              <a:t>blindness</a:t>
            </a:r>
          </a:p>
          <a:p>
            <a:pPr marL="342900" indent="-342900">
              <a:buFont typeface="Wingdings" panose="05000000000000000000" pitchFamily="2" charset="2"/>
              <a:buChar char="§"/>
            </a:pPr>
            <a:r>
              <a:rPr lang="en-US" sz="2000" dirty="0" smtClean="0">
                <a:solidFill>
                  <a:schemeClr val="tx1"/>
                </a:solidFill>
                <a:hlinkClick r:id="rId6"/>
              </a:rPr>
              <a:t>https</a:t>
            </a:r>
            <a:r>
              <a:rPr lang="en-US" sz="2000" dirty="0">
                <a:solidFill>
                  <a:schemeClr val="tx1"/>
                </a:solidFill>
                <a:hlinkClick r:id="rId6"/>
              </a:rPr>
              <a:t>://</a:t>
            </a:r>
            <a:r>
              <a:rPr lang="en-US" sz="2000" dirty="0" smtClean="0">
                <a:solidFill>
                  <a:schemeClr val="tx1"/>
                </a:solidFill>
                <a:hlinkClick r:id="rId6"/>
              </a:rPr>
              <a:t>drive.google.com/file/d/1GGzuPaZJLlfjIOP7PDdeSRfVM1dT7UwF/view?usp=sharing</a:t>
            </a:r>
            <a:endParaRPr lang="en-US" sz="2000" dirty="0" smtClean="0">
              <a:solidFill>
                <a:schemeClr val="tx1"/>
              </a:solidFill>
            </a:endParaRPr>
          </a:p>
          <a:p>
            <a:pPr marL="342900" indent="-342900">
              <a:buFont typeface="Wingdings" panose="05000000000000000000" pitchFamily="2" charset="2"/>
              <a:buChar char="§"/>
            </a:pPr>
            <a:r>
              <a:rPr lang="en-US" sz="2000" b="1" dirty="0">
                <a:solidFill>
                  <a:schemeClr val="tx1"/>
                </a:solidFill>
              </a:rPr>
              <a:t>Using Latent Semantic Analysis to Identify Research Trends in </a:t>
            </a:r>
            <a:r>
              <a:rPr lang="en-US" sz="2000" b="1" dirty="0" err="1" smtClean="0">
                <a:solidFill>
                  <a:schemeClr val="tx1"/>
                </a:solidFill>
              </a:rPr>
              <a:t>OpenStreetMap</a:t>
            </a:r>
            <a:endParaRPr lang="en-US" sz="2000" b="1" dirty="0" smtClean="0">
              <a:solidFill>
                <a:schemeClr val="tx1"/>
              </a:solidFill>
            </a:endParaRPr>
          </a:p>
          <a:p>
            <a:pPr marL="342900" indent="-342900">
              <a:buFont typeface="Wingdings" panose="05000000000000000000" pitchFamily="2" charset="2"/>
              <a:buChar char="§"/>
            </a:pPr>
            <a:r>
              <a:rPr lang="en-US" sz="2000" dirty="0" smtClean="0">
                <a:solidFill>
                  <a:schemeClr val="tx1"/>
                </a:solidFill>
                <a:hlinkClick r:id="rId7"/>
              </a:rPr>
              <a:t>https</a:t>
            </a:r>
            <a:r>
              <a:rPr lang="en-US" sz="2000" dirty="0">
                <a:solidFill>
                  <a:schemeClr val="tx1"/>
                </a:solidFill>
                <a:hlinkClick r:id="rId7"/>
              </a:rPr>
              <a:t>://</a:t>
            </a:r>
            <a:r>
              <a:rPr lang="en-US" sz="2000" dirty="0" smtClean="0">
                <a:solidFill>
                  <a:schemeClr val="tx1"/>
                </a:solidFill>
                <a:hlinkClick r:id="rId7"/>
              </a:rPr>
              <a:t>drive.google.com/file/d/1vBczyhyNdszeEz1SjaxLGYg-VMJce-60/view?usp=sharing</a:t>
            </a:r>
            <a:endParaRPr lang="en-US" sz="2000" dirty="0" smtClean="0">
              <a:solidFill>
                <a:schemeClr val="tx1"/>
              </a:solidFill>
            </a:endParaRPr>
          </a:p>
          <a:p>
            <a:pPr marL="342900" indent="-342900">
              <a:buFont typeface="Wingdings" panose="05000000000000000000" pitchFamily="2" charset="2"/>
              <a:buChar char="§"/>
            </a:pPr>
            <a:endParaRPr lang="en-US" sz="2000" dirty="0" smtClean="0">
              <a:solidFill>
                <a:schemeClr val="tx1"/>
              </a:solidFill>
            </a:endParaRPr>
          </a:p>
          <a:p>
            <a:pPr marL="342900" indent="-342900">
              <a:buFont typeface="Wingdings" panose="05000000000000000000" pitchFamily="2" charset="2"/>
              <a:buChar char="§"/>
            </a:pPr>
            <a:endParaRPr lang="en-US" sz="2000" dirty="0" smtClean="0">
              <a:solidFill>
                <a:schemeClr val="tx1"/>
              </a:solidFill>
            </a:endParaRPr>
          </a:p>
          <a:p>
            <a:pPr marL="342900" indent="-342900">
              <a:buFont typeface="Wingdings" panose="05000000000000000000" pitchFamily="2" charset="2"/>
              <a:buChar char="§"/>
            </a:pPr>
            <a:endParaRPr lang="en-US" sz="2000" dirty="0" smtClean="0">
              <a:solidFill>
                <a:schemeClr val="tx1"/>
              </a:solidFill>
            </a:endParaRPr>
          </a:p>
          <a:p>
            <a:pPr marL="342900" indent="-342900">
              <a:buFont typeface="Wingdings" panose="05000000000000000000" pitchFamily="2" charset="2"/>
              <a:buChar char="§"/>
            </a:pPr>
            <a:endParaRPr lang="en-US" sz="2000" dirty="0" smtClean="0">
              <a:solidFill>
                <a:schemeClr val="tx1"/>
              </a:solidFill>
            </a:endParaRPr>
          </a:p>
          <a:p>
            <a:pPr marL="342900" indent="-342900">
              <a:buFont typeface="Wingdings" panose="05000000000000000000" pitchFamily="2" charset="2"/>
              <a:buChar char="§"/>
            </a:pPr>
            <a:endParaRPr lang="en-US" sz="2000" dirty="0">
              <a:solidFill>
                <a:schemeClr val="tx1"/>
              </a:solidFill>
            </a:endParaRPr>
          </a:p>
        </p:txBody>
      </p:sp>
      <p:sp>
        <p:nvSpPr>
          <p:cNvPr id="4" name="object 2"/>
          <p:cNvSpPr txBox="1"/>
          <p:nvPr/>
        </p:nvSpPr>
        <p:spPr>
          <a:xfrm>
            <a:off x="609600" y="2590800"/>
            <a:ext cx="2209800" cy="1574790"/>
          </a:xfrm>
          <a:prstGeom prst="rect">
            <a:avLst/>
          </a:prstGeom>
        </p:spPr>
        <p:txBody>
          <a:bodyPr vert="horz" wrap="square" lIns="0" tIns="73660" rIns="0" bIns="0" rtlCol="0">
            <a:spAutoFit/>
          </a:bodyPr>
          <a:lstStyle/>
          <a:p>
            <a:pPr marL="12700" marR="5080" algn="ctr">
              <a:lnSpc>
                <a:spcPts val="3900"/>
              </a:lnSpc>
              <a:spcBef>
                <a:spcPts val="580"/>
              </a:spcBef>
            </a:pPr>
            <a:r>
              <a:rPr lang="en-US" sz="3600" b="1" spc="-10" dirty="0" smtClean="0">
                <a:solidFill>
                  <a:srgbClr val="FFFFFF"/>
                </a:solidFill>
                <a:latin typeface="Corbel"/>
                <a:cs typeface="Corbel"/>
              </a:rPr>
              <a:t>Research Paper References</a:t>
            </a:r>
            <a:endParaRPr sz="3600" b="1" dirty="0">
              <a:latin typeface="Corbel"/>
              <a:cs typeface="Corbel"/>
            </a:endParaRPr>
          </a:p>
        </p:txBody>
      </p:sp>
    </p:spTree>
    <p:extLst>
      <p:ext uri="{BB962C8B-B14F-4D97-AF65-F5344CB8AC3E}">
        <p14:creationId xmlns:p14="http://schemas.microsoft.com/office/powerpoint/2010/main" val="16622505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931" y="3124200"/>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Up Next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61</a:t>
            </a:fld>
            <a:endParaRPr dirty="0"/>
          </a:p>
        </p:txBody>
      </p:sp>
      <p:sp>
        <p:nvSpPr>
          <p:cNvPr id="3" name="object 3"/>
          <p:cNvSpPr txBox="1"/>
          <p:nvPr/>
        </p:nvSpPr>
        <p:spPr>
          <a:xfrm>
            <a:off x="3733800" y="1295400"/>
            <a:ext cx="6800215" cy="2972609"/>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Bayesian </a:t>
            </a:r>
            <a:r>
              <a:rPr lang="en-US" sz="2400" spc="-5" dirty="0">
                <a:latin typeface="Corbel"/>
                <a:cs typeface="Corbel"/>
              </a:rPr>
              <a:t>Methods for using Prior Knowledge and Data</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Bayesian </a:t>
            </a:r>
            <a:r>
              <a:rPr lang="en-US" sz="2400" spc="-5" dirty="0">
                <a:latin typeface="Corbel"/>
                <a:cs typeface="Corbel"/>
              </a:rPr>
              <a:t>Inference</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Bayesian </a:t>
            </a:r>
            <a:r>
              <a:rPr lang="en-US" sz="2400" spc="-5" dirty="0">
                <a:latin typeface="Corbel"/>
                <a:cs typeface="Corbel"/>
              </a:rPr>
              <a:t>Belief Networks and Graphical Models</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Probabilistic </a:t>
            </a:r>
            <a:r>
              <a:rPr lang="en-US" sz="2400" spc="-5" dirty="0">
                <a:latin typeface="Corbel"/>
                <a:cs typeface="Corbel"/>
              </a:rPr>
              <a:t>Latent Semantic Analysis</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The Expectation-Maximization(EM</a:t>
            </a:r>
            <a:r>
              <a:rPr lang="en-US" sz="2400" spc="-5" dirty="0">
                <a:latin typeface="Corbel"/>
                <a:cs typeface="Corbel"/>
              </a:rPr>
              <a:t>) Algorithm</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5" dirty="0" smtClean="0">
                <a:latin typeface="Corbel"/>
                <a:cs typeface="Corbel"/>
              </a:rPr>
              <a:t>Gaussian </a:t>
            </a:r>
            <a:r>
              <a:rPr lang="en-US" sz="2400" spc="-5" dirty="0">
                <a:latin typeface="Corbel"/>
                <a:cs typeface="Corbel"/>
              </a:rPr>
              <a:t>Processes</a:t>
            </a:r>
            <a:endParaRPr sz="2400" dirty="0">
              <a:latin typeface="Corbel"/>
              <a:cs typeface="Corbel"/>
            </a:endParaRPr>
          </a:p>
        </p:txBody>
      </p:sp>
    </p:spTree>
    <p:extLst>
      <p:ext uri="{BB962C8B-B14F-4D97-AF65-F5344CB8AC3E}">
        <p14:creationId xmlns:p14="http://schemas.microsoft.com/office/powerpoint/2010/main" val="244864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362200"/>
            <a:ext cx="5736463" cy="2736647"/>
          </a:xfrm>
          <a:prstGeom prst="rect">
            <a:avLst/>
          </a:prstGeom>
        </p:spPr>
        <p:txBody>
          <a:bodyPr vert="horz" wrap="square" lIns="0" tIns="12700" rIns="0" bIns="0" rtlCol="0">
            <a:spAutoFit/>
          </a:bodyPr>
          <a:lstStyle/>
          <a:p>
            <a:pPr marL="12700">
              <a:lnSpc>
                <a:spcPct val="100000"/>
              </a:lnSpc>
              <a:spcBef>
                <a:spcPts val="100"/>
              </a:spcBef>
            </a:pPr>
            <a:r>
              <a:rPr lang="en-IN" sz="5900" b="0" spc="-5" dirty="0" smtClean="0"/>
              <a:t>End of Unit 2</a:t>
            </a:r>
            <a:br>
              <a:rPr lang="en-IN" sz="5900" b="0" spc="-5" dirty="0" smtClean="0"/>
            </a:br>
            <a:r>
              <a:rPr lang="en-IN" sz="5900" b="0" spc="-5" dirty="0" smtClean="0">
                <a:latin typeface="Corbel"/>
                <a:cs typeface="Corbel"/>
              </a:rPr>
              <a:t/>
            </a:r>
            <a:br>
              <a:rPr lang="en-IN" sz="5900" b="0" spc="-5" dirty="0" smtClean="0">
                <a:latin typeface="Corbel"/>
                <a:cs typeface="Corbel"/>
              </a:rPr>
            </a:br>
            <a:r>
              <a:rPr sz="5900" b="0" spc="-5" dirty="0" smtClean="0">
                <a:latin typeface="Corbel"/>
                <a:cs typeface="Corbel"/>
              </a:rPr>
              <a:t>Than</a:t>
            </a:r>
            <a:r>
              <a:rPr sz="5900" b="0" dirty="0" smtClean="0">
                <a:latin typeface="Corbel"/>
                <a:cs typeface="Corbel"/>
              </a:rPr>
              <a:t>k</a:t>
            </a:r>
            <a:r>
              <a:rPr sz="5900" b="0" spc="-650" dirty="0" smtClean="0">
                <a:latin typeface="Corbel"/>
                <a:cs typeface="Corbel"/>
              </a:rPr>
              <a:t> </a:t>
            </a:r>
            <a:r>
              <a:rPr sz="5900" b="0" spc="-465" dirty="0">
                <a:latin typeface="Corbel"/>
                <a:cs typeface="Corbel"/>
              </a:rPr>
              <a:t>Y</a:t>
            </a:r>
            <a:r>
              <a:rPr sz="5900" b="0" spc="-5" dirty="0">
                <a:latin typeface="Corbel"/>
                <a:cs typeface="Corbel"/>
              </a:rPr>
              <a:t>ou.</a:t>
            </a:r>
            <a:endParaRPr sz="5900" dirty="0">
              <a:latin typeface="Corbel"/>
              <a:cs typeface="Corbe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62</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743200"/>
            <a:ext cx="27220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Need of Kernel?</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3" name="object 3"/>
          <p:cNvSpPr txBox="1"/>
          <p:nvPr/>
        </p:nvSpPr>
        <p:spPr>
          <a:xfrm>
            <a:off x="3581400" y="708655"/>
            <a:ext cx="8229600" cy="4806444"/>
          </a:xfrm>
          <a:prstGeom prst="rect">
            <a:avLst/>
          </a:prstGeom>
        </p:spPr>
        <p:txBody>
          <a:bodyPr vert="horz" wrap="square" lIns="0" tIns="66040" rIns="0" bIns="0" rtlCol="0">
            <a:spAutoFit/>
          </a:bodyPr>
          <a:lstStyle/>
          <a:p>
            <a:pPr marL="457200" indent="-457200">
              <a:buFont typeface="Wingdings" panose="05000000000000000000" pitchFamily="2" charset="2"/>
              <a:buChar char="§"/>
            </a:pPr>
            <a:r>
              <a:rPr lang="en-US" sz="2800" b="1" dirty="0" smtClean="0">
                <a:solidFill>
                  <a:srgbClr val="FF0000"/>
                </a:solidFill>
              </a:rPr>
              <a:t>What if we could translate this data into a higher-dimensional (3D) space where a linear classifier could separate the data?</a:t>
            </a:r>
          </a:p>
          <a:p>
            <a:pPr marL="457200" indent="-457200">
              <a:buFont typeface="Wingdings" panose="05000000000000000000" pitchFamily="2" charset="2"/>
              <a:buChar char="§"/>
            </a:pPr>
            <a:endParaRPr lang="en-US" sz="2800" b="1" dirty="0" smtClean="0"/>
          </a:p>
          <a:p>
            <a:pPr marL="457200" indent="-457200">
              <a:buFont typeface="Wingdings" panose="05000000000000000000" pitchFamily="2" charset="2"/>
              <a:buChar char="§"/>
            </a:pPr>
            <a:endParaRPr lang="en-US" sz="2800" b="1" dirty="0" smtClean="0"/>
          </a:p>
          <a:p>
            <a:pPr marL="457200" indent="-457200">
              <a:buFont typeface="Wingdings" panose="05000000000000000000" pitchFamily="2" charset="2"/>
              <a:buChar char="§"/>
            </a:pPr>
            <a:r>
              <a:rPr lang="en-US" sz="2800" dirty="0"/>
              <a:t>This is when the kernel technique comes in handy. The goal is to use a function that projects / transform the data in such a way that it can be separated linearly. </a:t>
            </a:r>
            <a:endParaRPr lang="en-US" sz="2800" dirty="0" smtClean="0"/>
          </a:p>
          <a:p>
            <a:pPr marL="457200" indent="-457200">
              <a:buFont typeface="Wingdings" panose="05000000000000000000" pitchFamily="2" charset="2"/>
              <a:buChar char="§"/>
            </a:pPr>
            <a:r>
              <a:rPr lang="en-US" sz="2800" dirty="0" smtClean="0"/>
              <a:t>By </a:t>
            </a:r>
            <a:r>
              <a:rPr lang="en-US" sz="2800" dirty="0"/>
              <a:t>using the maximum margin in the SVM method, data becomes linearly separable.</a:t>
            </a:r>
          </a:p>
        </p:txBody>
      </p:sp>
    </p:spTree>
    <p:extLst>
      <p:ext uri="{BB962C8B-B14F-4D97-AF65-F5344CB8AC3E}">
        <p14:creationId xmlns:p14="http://schemas.microsoft.com/office/powerpoint/2010/main" val="5324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148271"/>
            <a:ext cx="2722056"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Kernel</a:t>
            </a:r>
            <a:r>
              <a:rPr lang="en-US" sz="3600" b="1" spc="-5" dirty="0">
                <a:solidFill>
                  <a:srgbClr val="FFFFFF"/>
                </a:solidFill>
                <a:latin typeface="Corbel"/>
                <a:cs typeface="Corbel"/>
              </a:rPr>
              <a:t> </a:t>
            </a:r>
            <a:r>
              <a:rPr lang="en-US" sz="3600" b="1" spc="-5" dirty="0" smtClean="0">
                <a:solidFill>
                  <a:srgbClr val="FFFFFF"/>
                </a:solidFill>
                <a:latin typeface="Corbel"/>
                <a:cs typeface="Corbel"/>
              </a:rPr>
              <a:t>Trick</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pic>
        <p:nvPicPr>
          <p:cNvPr id="6" name="Picture 5"/>
          <p:cNvPicPr>
            <a:picLocks noChangeAspect="1"/>
          </p:cNvPicPr>
          <p:nvPr/>
        </p:nvPicPr>
        <p:blipFill>
          <a:blip r:embed="rId2"/>
          <a:stretch>
            <a:fillRect/>
          </a:stretch>
        </p:blipFill>
        <p:spPr>
          <a:xfrm>
            <a:off x="4038600" y="2590800"/>
            <a:ext cx="7043731" cy="3265806"/>
          </a:xfrm>
          <a:prstGeom prst="rect">
            <a:avLst/>
          </a:prstGeom>
        </p:spPr>
      </p:pic>
      <p:sp>
        <p:nvSpPr>
          <p:cNvPr id="7" name="Rectangle 6"/>
          <p:cNvSpPr/>
          <p:nvPr/>
        </p:nvSpPr>
        <p:spPr>
          <a:xfrm>
            <a:off x="3733800" y="762000"/>
            <a:ext cx="8001000" cy="1200329"/>
          </a:xfrm>
          <a:prstGeom prst="rect">
            <a:avLst/>
          </a:prstGeom>
        </p:spPr>
        <p:txBody>
          <a:bodyPr wrap="square">
            <a:spAutoFit/>
          </a:bodyPr>
          <a:lstStyle/>
          <a:p>
            <a:r>
              <a:rPr lang="en-US" sz="2400" dirty="0" smtClean="0"/>
              <a:t>The kernel </a:t>
            </a:r>
            <a:r>
              <a:rPr lang="en-US" sz="2400" dirty="0"/>
              <a:t>function takes in lower-dimensional inputs and outputs the dot product of converted vectors in higher-dimensional space.</a:t>
            </a:r>
            <a:endParaRPr lang="en-IN" sz="2400" dirty="0"/>
          </a:p>
        </p:txBody>
      </p:sp>
    </p:spTree>
    <p:extLst>
      <p:ext uri="{BB962C8B-B14F-4D97-AF65-F5344CB8AC3E}">
        <p14:creationId xmlns:p14="http://schemas.microsoft.com/office/powerpoint/2010/main" val="330946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2228815"/>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Kernel Methods for Non-linear Data</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3" name="object 3"/>
          <p:cNvSpPr txBox="1"/>
          <p:nvPr/>
        </p:nvSpPr>
        <p:spPr>
          <a:xfrm>
            <a:off x="3657600" y="914400"/>
            <a:ext cx="8229600" cy="4375557"/>
          </a:xfrm>
          <a:prstGeom prst="rect">
            <a:avLst/>
          </a:prstGeom>
        </p:spPr>
        <p:txBody>
          <a:bodyPr vert="horz" wrap="square" lIns="0" tIns="66040" rIns="0" bIns="0" rtlCol="0">
            <a:spAutoFit/>
          </a:bodyPr>
          <a:lstStyle/>
          <a:p>
            <a:r>
              <a:rPr lang="en-US" sz="2800" dirty="0"/>
              <a:t>In order to get a mathematical understanding of kernel, let us understand the </a:t>
            </a:r>
            <a:r>
              <a:rPr lang="en-US" sz="2800" dirty="0" err="1"/>
              <a:t>Lili</a:t>
            </a:r>
            <a:r>
              <a:rPr lang="en-US" sz="2800" dirty="0"/>
              <a:t> Jiang’s equation of kernel which is:</a:t>
            </a:r>
          </a:p>
          <a:p>
            <a:endParaRPr lang="en-US" sz="2800" dirty="0"/>
          </a:p>
          <a:p>
            <a:r>
              <a:rPr lang="en-US" sz="2800" b="1" dirty="0">
                <a:solidFill>
                  <a:srgbClr val="FF0000"/>
                </a:solidFill>
              </a:rPr>
              <a:t>K(x, y)=&lt;f(x), f(y)&gt; </a:t>
            </a:r>
            <a:r>
              <a:rPr lang="en-US" sz="2800" dirty="0"/>
              <a:t>where,</a:t>
            </a:r>
          </a:p>
          <a:p>
            <a:pPr marL="914400" lvl="1" indent="-457200">
              <a:buFont typeface="Courier New" panose="02070309020205020404" pitchFamily="49" charset="0"/>
              <a:buChar char="o"/>
            </a:pPr>
            <a:r>
              <a:rPr lang="en-US" sz="2800" dirty="0"/>
              <a:t>K is the kernel function,</a:t>
            </a:r>
          </a:p>
          <a:p>
            <a:pPr marL="914400" lvl="1" indent="-457200">
              <a:buFont typeface="Courier New" panose="02070309020205020404" pitchFamily="49" charset="0"/>
              <a:buChar char="o"/>
            </a:pPr>
            <a:r>
              <a:rPr lang="en-US" sz="2800" dirty="0"/>
              <a:t>X and Y are the dimensional inputs,</a:t>
            </a:r>
          </a:p>
          <a:p>
            <a:pPr marL="914400" lvl="1" indent="-457200">
              <a:buFont typeface="Courier New" panose="02070309020205020404" pitchFamily="49" charset="0"/>
              <a:buChar char="o"/>
            </a:pPr>
            <a:r>
              <a:rPr lang="en-US" sz="2800" dirty="0"/>
              <a:t>f is the map from n-dimensional to m-dimensional space and,</a:t>
            </a:r>
          </a:p>
          <a:p>
            <a:pPr marL="914400" lvl="1" indent="-457200">
              <a:buFont typeface="Courier New" panose="02070309020205020404" pitchFamily="49" charset="0"/>
              <a:buChar char="o"/>
            </a:pPr>
            <a:r>
              <a:rPr lang="en-US" sz="2800" dirty="0"/>
              <a:t>&lt; x, y &gt; is the dot product.</a:t>
            </a:r>
          </a:p>
        </p:txBody>
      </p:sp>
    </p:spTree>
    <p:extLst>
      <p:ext uri="{BB962C8B-B14F-4D97-AF65-F5344CB8AC3E}">
        <p14:creationId xmlns:p14="http://schemas.microsoft.com/office/powerpoint/2010/main" val="160016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1542</TotalTime>
  <Words>4102</Words>
  <Application>Microsoft Office PowerPoint</Application>
  <PresentationFormat>Widescreen</PresentationFormat>
  <Paragraphs>541</Paragraphs>
  <Slides>62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Arial MT</vt:lpstr>
      <vt:lpstr>Calibri</vt:lpstr>
      <vt:lpstr>Corbel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Unit 2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Microsoft account</cp:lastModifiedBy>
  <cp:revision>132</cp:revision>
  <dcterms:created xsi:type="dcterms:W3CDTF">2021-08-01T15:07:07Z</dcterms:created>
  <dcterms:modified xsi:type="dcterms:W3CDTF">2022-12-07T06:37:27Z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