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300" r:id="rId3"/>
    <p:sldId id="299" r:id="rId4"/>
    <p:sldId id="257" r:id="rId5"/>
    <p:sldId id="307" r:id="rId6"/>
    <p:sldId id="435" r:id="rId7"/>
    <p:sldId id="441" r:id="rId8"/>
    <p:sldId id="442" r:id="rId9"/>
    <p:sldId id="440" r:id="rId10"/>
    <p:sldId id="437" r:id="rId11"/>
    <p:sldId id="438" r:id="rId12"/>
    <p:sldId id="439" r:id="rId13"/>
    <p:sldId id="444" r:id="rId14"/>
    <p:sldId id="436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43" r:id="rId23"/>
    <p:sldId id="452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295" r:id="rId3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328C-BAF1-4D19-A648-A10FD7A7FD17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A1366-698E-41CC-B900-3C55E9FD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9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E1E90-8C0E-4510-B0CB-C8788CF781F9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267F-9049-45EA-8625-8C558F50E59D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0DFE5-290A-4F7D-B140-865413AB36C8}" type="datetime1">
              <a:rPr lang="en-US" smtClean="0"/>
              <a:t>11/17/2022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4930E-E208-48D2-8A39-03A0361DA96C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36349-3059-433C-B004-C5FFAE61E0E9}" type="datetime1">
              <a:rPr lang="en-US" smtClean="0"/>
              <a:t>11/17/2022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3700" y="5330999"/>
                </a:moveTo>
                <a:lnTo>
                  <a:pt x="0" y="5330999"/>
                </a:lnTo>
                <a:lnTo>
                  <a:pt x="0" y="0"/>
                </a:lnTo>
                <a:lnTo>
                  <a:pt x="3443700" y="0"/>
                </a:lnTo>
                <a:lnTo>
                  <a:pt x="3443700" y="5330999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15864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0"/>
                </a:moveTo>
                <a:lnTo>
                  <a:pt x="376135" y="0"/>
                </a:lnTo>
                <a:lnTo>
                  <a:pt x="376135" y="5330999"/>
                </a:lnTo>
                <a:lnTo>
                  <a:pt x="0" y="5330999"/>
                </a:lnTo>
                <a:lnTo>
                  <a:pt x="0" y="0"/>
                </a:lnTo>
                <a:close/>
              </a:path>
            </a:pathLst>
          </a:custGeom>
          <a:solidFill>
            <a:srgbClr val="C8C8C8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62675" y="6070725"/>
            <a:ext cx="629324" cy="7872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61387" y="1029708"/>
            <a:ext cx="133286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2171" y="1395468"/>
            <a:ext cx="7181850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5950" y="6437841"/>
            <a:ext cx="227901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C830-DB38-462D-92AF-4AED46B9C3AE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0875" y="6468683"/>
            <a:ext cx="2374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FOS6c516iB9O35mPV9jMhzGgXG9q4U9t?usp=sharing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nfrederickson.com/matrix-factorization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IJCjOG7mwzrKUiyjosdS33mmnqH2X7f-?usp=sharing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998"/>
            <a:ext cx="9142095" cy="5334000"/>
          </a:xfrm>
          <a:custGeom>
            <a:avLst/>
            <a:gdLst/>
            <a:ahLst/>
            <a:cxnLst/>
            <a:rect l="l" t="t" r="r" b="b"/>
            <a:pathLst>
              <a:path w="9142095" h="5334000">
                <a:moveTo>
                  <a:pt x="9141599" y="5333999"/>
                </a:moveTo>
                <a:lnTo>
                  <a:pt x="0" y="5333999"/>
                </a:lnTo>
                <a:lnTo>
                  <a:pt x="0" y="0"/>
                </a:lnTo>
                <a:lnTo>
                  <a:pt x="9141599" y="0"/>
                </a:lnTo>
                <a:lnTo>
                  <a:pt x="9141599" y="5333999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70262" y="761998"/>
            <a:ext cx="2922270" cy="5334000"/>
            <a:chOff x="9270262" y="761998"/>
            <a:chExt cx="2922270" cy="5334000"/>
          </a:xfrm>
        </p:grpSpPr>
        <p:sp>
          <p:nvSpPr>
            <p:cNvPr id="4" name="object 4"/>
            <p:cNvSpPr/>
            <p:nvPr/>
          </p:nvSpPr>
          <p:spPr>
            <a:xfrm>
              <a:off x="9270262" y="761998"/>
              <a:ext cx="2922270" cy="5334000"/>
            </a:xfrm>
            <a:custGeom>
              <a:avLst/>
              <a:gdLst/>
              <a:ahLst/>
              <a:cxnLst/>
              <a:rect l="l" t="t" r="r" b="b"/>
              <a:pathLst>
                <a:path w="2922270" h="5334000">
                  <a:moveTo>
                    <a:pt x="0" y="0"/>
                  </a:moveTo>
                  <a:lnTo>
                    <a:pt x="2921736" y="0"/>
                  </a:lnTo>
                  <a:lnTo>
                    <a:pt x="2921736" y="5333999"/>
                  </a:lnTo>
                  <a:lnTo>
                    <a:pt x="0" y="5333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C8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6732" y="841791"/>
              <a:ext cx="2734471" cy="91331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18450" y="1694645"/>
            <a:ext cx="2511425" cy="59727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</a:pPr>
            <a:r>
              <a:rPr sz="1900" spc="-5" dirty="0">
                <a:solidFill>
                  <a:srgbClr val="0098A3"/>
                </a:solidFill>
                <a:latin typeface="Arial MT"/>
                <a:cs typeface="Arial MT"/>
              </a:rPr>
              <a:t>Department</a:t>
            </a:r>
            <a:r>
              <a:rPr lang="en-US" sz="1900" spc="-5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098A3"/>
                </a:solidFill>
                <a:latin typeface="Arial MT"/>
                <a:cs typeface="Arial MT"/>
              </a:rPr>
              <a:t>of</a:t>
            </a:r>
            <a:r>
              <a:rPr lang="en-US" sz="1900" spc="-5" dirty="0">
                <a:solidFill>
                  <a:srgbClr val="0098A3"/>
                </a:solidFill>
                <a:latin typeface="Arial MT"/>
                <a:cs typeface="Arial MT"/>
              </a:rPr>
              <a:t> Computer Engineering</a:t>
            </a:r>
            <a:endParaRPr sz="19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18449" y="5674030"/>
            <a:ext cx="270275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45" dirty="0" err="1">
                <a:solidFill>
                  <a:srgbClr val="595959"/>
                </a:solidFill>
                <a:latin typeface="Arial MT"/>
                <a:cs typeface="Arial MT"/>
              </a:rPr>
              <a:t>Ravikumar</a:t>
            </a:r>
            <a:r>
              <a:rPr lang="en-US"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US" sz="1800" spc="-45" dirty="0" smtClean="0">
                <a:solidFill>
                  <a:srgbClr val="595959"/>
                </a:solidFill>
                <a:latin typeface="Arial MT"/>
                <a:cs typeface="Arial MT"/>
              </a:rPr>
              <a:t>R Natarajan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2133600"/>
            <a:ext cx="6705727" cy="175625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 marR="5080">
              <a:lnSpc>
                <a:spcPts val="6380"/>
              </a:lnSpc>
              <a:spcBef>
                <a:spcPts val="895"/>
              </a:spcBef>
            </a:pPr>
            <a:r>
              <a:rPr lang="en-US" sz="5900" b="1" spc="-15" dirty="0" smtClean="0">
                <a:solidFill>
                  <a:srgbClr val="FFFFFF"/>
                </a:solidFill>
                <a:latin typeface="Corbel"/>
                <a:cs typeface="Corbel"/>
              </a:rPr>
              <a:t>Advance Machine Learning</a:t>
            </a:r>
            <a:endParaRPr sz="5900" dirty="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4377" y="4181619"/>
            <a:ext cx="202736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spc="-5" dirty="0" smtClean="0">
                <a:solidFill>
                  <a:schemeClr val="bg1"/>
                </a:solidFill>
                <a:latin typeface="Corbel"/>
                <a:cs typeface="Corbel"/>
              </a:rPr>
              <a:t>01CO1301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5" dirty="0" smtClean="0">
                <a:solidFill>
                  <a:schemeClr val="bg1"/>
                </a:solidFill>
                <a:latin typeface="Corbel"/>
                <a:cs typeface="Corbel"/>
              </a:rPr>
              <a:t>4 Credits</a:t>
            </a:r>
            <a:endParaRPr sz="320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B7BAB643-67C3-47DF-8985-91446075E24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7553A84-C1EC-4C84-B3AC-0C411ED40D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 smtClean="0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10</a:t>
            </a:fld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574675" y="1143000"/>
            <a:ext cx="8236325" cy="4114800"/>
            <a:chOff x="3574675" y="1143000"/>
            <a:chExt cx="8236325" cy="4114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4675" y="1143000"/>
              <a:ext cx="8166060" cy="4114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41141" y="4724400"/>
              <a:ext cx="469859" cy="170857"/>
            </a:xfrm>
            <a:prstGeom prst="rect">
              <a:avLst/>
            </a:prstGeom>
          </p:spPr>
        </p:pic>
      </p:grpSp>
      <p:sp>
        <p:nvSpPr>
          <p:cNvPr id="7" name="object 2"/>
          <p:cNvSpPr txBox="1"/>
          <p:nvPr/>
        </p:nvSpPr>
        <p:spPr>
          <a:xfrm>
            <a:off x="228600" y="1981200"/>
            <a:ext cx="2722056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sz="3600" b="1" spc="-5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Bayesian Belief Network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926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 smtClean="0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11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557" y="990600"/>
            <a:ext cx="7926233" cy="4572000"/>
          </a:xfrm>
          <a:prstGeom prst="rect">
            <a:avLst/>
          </a:prstGeom>
        </p:spPr>
      </p:pic>
      <p:sp>
        <p:nvSpPr>
          <p:cNvPr id="5" name="object 2"/>
          <p:cNvSpPr txBox="1"/>
          <p:nvPr/>
        </p:nvSpPr>
        <p:spPr>
          <a:xfrm>
            <a:off x="228600" y="1981200"/>
            <a:ext cx="2722056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sz="3600" b="1" spc="-5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Bayesian Belief Network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770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 smtClean="0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12</a:t>
            </a:fld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505200" y="1219200"/>
            <a:ext cx="8610600" cy="4495800"/>
            <a:chOff x="3505200" y="1219200"/>
            <a:chExt cx="8610600" cy="4495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5200" y="1219200"/>
              <a:ext cx="8610600" cy="4495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39550" y="5105400"/>
              <a:ext cx="476250" cy="304800"/>
            </a:xfrm>
            <a:prstGeom prst="rect">
              <a:avLst/>
            </a:prstGeom>
          </p:spPr>
        </p:pic>
      </p:grpSp>
      <p:sp>
        <p:nvSpPr>
          <p:cNvPr id="7" name="object 2"/>
          <p:cNvSpPr txBox="1"/>
          <p:nvPr/>
        </p:nvSpPr>
        <p:spPr>
          <a:xfrm>
            <a:off x="228600" y="1981200"/>
            <a:ext cx="2722056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sz="3600" b="1" spc="-5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Bayesian Belief Network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64767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 smtClean="0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13</a:t>
            </a:fld>
            <a:endParaRPr lang="en-IN" dirty="0"/>
          </a:p>
        </p:txBody>
      </p:sp>
      <p:sp>
        <p:nvSpPr>
          <p:cNvPr id="7" name="object 2"/>
          <p:cNvSpPr txBox="1"/>
          <p:nvPr/>
        </p:nvSpPr>
        <p:spPr>
          <a:xfrm>
            <a:off x="228600" y="1981200"/>
            <a:ext cx="2722056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sz="3600" b="1" spc="-5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Bayesian Network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Applications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2400" y="1991422"/>
            <a:ext cx="395787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 smtClean="0"/>
              <a:t>Disease Diagnosis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Optimized Web </a:t>
            </a:r>
            <a:r>
              <a:rPr lang="en-IN" sz="2400" b="1" dirty="0" smtClean="0"/>
              <a:t>Search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Spam </a:t>
            </a:r>
            <a:r>
              <a:rPr lang="en-IN" sz="2400" b="1" dirty="0" smtClean="0"/>
              <a:t>Filtering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Gene Regulatory </a:t>
            </a:r>
            <a:r>
              <a:rPr lang="en-IN" sz="2400" b="1" dirty="0" smtClean="0"/>
              <a:t>Networks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 smtClean="0"/>
              <a:t>Bio-monitoring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5196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429" y="2384665"/>
            <a:ext cx="2722056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Bayesian Belief Network Demo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29000" y="2819400"/>
            <a:ext cx="8229600" cy="1359346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rgbClr val="FF0000"/>
                </a:solidFill>
                <a:hlinkClick r:id="rId2"/>
              </a:rPr>
              <a:t>colab.research.google.com/drive/1FOS6c516iB9O35mPV9jMhzGgXG9q4U9t?usp=sharing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556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2133600"/>
            <a:ext cx="2722056" cy="2795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FFFFFF"/>
                </a:solidFill>
                <a:latin typeface="Corbel"/>
                <a:cs typeface="Corbel"/>
              </a:rPr>
              <a:t>Probabilistic Latent Semantic Analysis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PLSA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3505200" y="684819"/>
            <a:ext cx="8153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Suppose you have hundreds of articles/sentences. You want to know what topics each of those articles/sentences talk about. An article describing allegations made on a pharmaceutical company may talk about topics like Government, Medicine or Business. Our goal is to assign these topics to documents.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One of the methods to perform this task is Probabilistic Latent Semantic Analysis (PLSA).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PLSA or Probabilistic Latent Semantic Analysis is a technique used to model information under a probabilistic framework. Latent because the topics are treated as latent or hidden variables.</a:t>
            </a:r>
          </a:p>
        </p:txBody>
      </p:sp>
    </p:spTree>
    <p:extLst>
      <p:ext uri="{BB962C8B-B14F-4D97-AF65-F5344CB8AC3E}">
        <p14:creationId xmlns:p14="http://schemas.microsoft.com/office/powerpoint/2010/main" val="23509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27" y="2667000"/>
            <a:ext cx="2722056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FFFFFF"/>
                </a:solidFill>
                <a:latin typeface="Corbel"/>
                <a:cs typeface="Corbel"/>
              </a:rPr>
              <a:t>Variables involved in </a:t>
            </a: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PLSA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3505200" y="684819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Documents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Representation: D={d1,d2,d3,…</a:t>
            </a:r>
            <a:r>
              <a:rPr lang="en-US" sz="2400" dirty="0" err="1"/>
              <a:t>dN</a:t>
            </a:r>
            <a:r>
              <a:rPr lang="en-US" sz="2400" dirty="0" smtClean="0"/>
              <a:t>}	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Words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Representation:  W={w1,w2,…</a:t>
            </a:r>
            <a:r>
              <a:rPr lang="en-US" sz="2400" dirty="0" err="1"/>
              <a:t>wM</a:t>
            </a:r>
            <a:r>
              <a:rPr lang="en-US" sz="2400" dirty="0"/>
              <a:t>}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Topic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Representation:  Z={z1,z2,…</a:t>
            </a:r>
            <a:r>
              <a:rPr lang="en-US" sz="2400" dirty="0" err="1"/>
              <a:t>zk</a:t>
            </a:r>
            <a:r>
              <a:rPr lang="en-US" sz="2400" dirty="0"/>
              <a:t>}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657600" y="312420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What is </a:t>
            </a:r>
            <a:r>
              <a:rPr lang="en-IN" sz="2400" b="1" dirty="0" smtClean="0"/>
              <a:t>PLSA?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document consists of a mixture of topics,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topic consists of a collection of words.</a:t>
            </a:r>
          </a:p>
          <a:p>
            <a:r>
              <a:rPr lang="en-US" sz="2400" dirty="0" smtClean="0"/>
              <a:t>PLSA </a:t>
            </a:r>
            <a:r>
              <a:rPr lang="en-US" sz="2400" dirty="0"/>
              <a:t>uses a probabilistic method instead of Singular Value Decomposition, which we used in LSA to tackle the problem.</a:t>
            </a:r>
          </a:p>
          <a:p>
            <a:endParaRPr lang="en-US" sz="2400" dirty="0"/>
          </a:p>
          <a:p>
            <a:r>
              <a:rPr lang="en-US" sz="2400" dirty="0"/>
              <a:t>The main goal is to find a probabilistic model with latent or </a:t>
            </a:r>
            <a:r>
              <a:rPr lang="en-US" sz="2400" b="1" dirty="0"/>
              <a:t>hidden topics </a:t>
            </a:r>
            <a:r>
              <a:rPr lang="en-US" sz="2400" dirty="0"/>
              <a:t>that can generate the data which we observe in our document-term matrix.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12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27" y="2667000"/>
            <a:ext cx="27220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PLSA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3505200" y="684819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PLSA can be understood in two different ways.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Latent </a:t>
            </a:r>
            <a:r>
              <a:rPr lang="en-US" sz="2400" b="1" dirty="0"/>
              <a:t>Variable Model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Matrix Factorization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657600" y="1979985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Latent Variable Model for </a:t>
            </a:r>
            <a:r>
              <a:rPr lang="en-IN" sz="2400" b="1" dirty="0" smtClean="0"/>
              <a:t>PLSA</a:t>
            </a:r>
          </a:p>
          <a:p>
            <a:r>
              <a:rPr lang="en-IN" sz="2400" b="1" dirty="0" smtClean="0"/>
              <a:t>Parameterization 1</a:t>
            </a:r>
          </a:p>
          <a:p>
            <a:r>
              <a:rPr lang="en-US" sz="2400" dirty="0"/>
              <a:t>In this </a:t>
            </a:r>
            <a:r>
              <a:rPr lang="en-US" sz="2400" dirty="0" smtClean="0"/>
              <a:t>parameterization, </a:t>
            </a:r>
            <a:r>
              <a:rPr lang="en-US" sz="2400" dirty="0"/>
              <a:t>we sample a document first then based on the document we sample a topic, and based on the topic we sample a word, which means d and w are conditionally independent given a hidden topic ‘z’.</a:t>
            </a:r>
            <a:endParaRPr lang="en-IN" sz="2400" dirty="0" smtClean="0"/>
          </a:p>
          <a:p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999" y="4423659"/>
            <a:ext cx="392060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6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27" y="2667000"/>
            <a:ext cx="27220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PLSA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3657600" y="6858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Assumption-1(Bag of Words)</a:t>
            </a:r>
          </a:p>
          <a:p>
            <a:r>
              <a:rPr lang="en-US" sz="2400" dirty="0"/>
              <a:t>As we discussed while learning the text </a:t>
            </a:r>
            <a:r>
              <a:rPr lang="en-US" sz="2400" dirty="0" err="1"/>
              <a:t>vectorization</a:t>
            </a:r>
            <a:r>
              <a:rPr lang="en-US" sz="2400" dirty="0"/>
              <a:t> techniques that the word ordering in the vocabulary doesn’t matter. In simple words, the joint variable (</a:t>
            </a:r>
            <a:r>
              <a:rPr lang="en-US" sz="2400" dirty="0" err="1"/>
              <a:t>d,w</a:t>
            </a:r>
            <a:r>
              <a:rPr lang="en-US" sz="2400" dirty="0"/>
              <a:t>) is sampled independently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127" y="2329909"/>
            <a:ext cx="3999767" cy="1009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57600" y="3581400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Assumption-2(Conditional Independence)</a:t>
            </a:r>
          </a:p>
          <a:p>
            <a:r>
              <a:rPr lang="en-US" sz="2400" dirty="0"/>
              <a:t>It is one of the key assumptions that we make while formulating the theory is that the words and the documents are conditionally independent. Focus on the word conditionally. This implies</a:t>
            </a:r>
          </a:p>
          <a:p>
            <a:endParaRPr lang="en-US" sz="2400" dirty="0"/>
          </a:p>
          <a:p>
            <a:r>
              <a:rPr lang="en-US" sz="2400" dirty="0"/>
              <a:t>P(</a:t>
            </a:r>
            <a:r>
              <a:rPr lang="en-US" sz="2400" dirty="0" err="1"/>
              <a:t>w,d|z</a:t>
            </a:r>
            <a:r>
              <a:rPr lang="en-US" sz="2400" dirty="0"/>
              <a:t>) = P(</a:t>
            </a:r>
            <a:r>
              <a:rPr lang="en-US" sz="2400" dirty="0" err="1"/>
              <a:t>w|z</a:t>
            </a:r>
            <a:r>
              <a:rPr lang="en-US" sz="2400" dirty="0"/>
              <a:t>)*P(</a:t>
            </a:r>
            <a:r>
              <a:rPr lang="en-US" sz="2400" dirty="0" err="1"/>
              <a:t>d|z</a:t>
            </a:r>
            <a:r>
              <a:rPr lang="en-US" sz="2400" dirty="0"/>
              <a:t>)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66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271" y="3069389"/>
            <a:ext cx="27220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PLSA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212" y="685800"/>
            <a:ext cx="7491663" cy="5334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24800" y="2133600"/>
            <a:ext cx="3048000" cy="816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55319" y="5019025"/>
            <a:ext cx="3515556" cy="816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699368"/>
            <a:ext cx="4001037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570142"/>
            <a:ext cx="40163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3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3101857"/>
            <a:ext cx="241725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Course Outcomes</a:t>
            </a:r>
            <a:endParaRPr sz="36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56984" y="609600"/>
            <a:ext cx="7732636" cy="5557932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800" spc="-5" dirty="0">
                <a:latin typeface="Corbel"/>
                <a:cs typeface="Corbel"/>
              </a:rPr>
              <a:t>At the end of the course, students will be able to:</a:t>
            </a: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800" spc="-5" dirty="0" smtClean="0">
                <a:latin typeface="Corbel"/>
                <a:cs typeface="Corbel"/>
              </a:rPr>
              <a:t>To </a:t>
            </a:r>
            <a:r>
              <a:rPr lang="en-US" sz="2800" spc="-5" dirty="0">
                <a:latin typeface="Corbel"/>
                <a:cs typeface="Corbel"/>
              </a:rPr>
              <a:t>understand key concepts, tools and approaches for pattern recognition on complex data </a:t>
            </a:r>
            <a:r>
              <a:rPr lang="en-US" sz="2800" spc="-5" dirty="0" smtClean="0">
                <a:latin typeface="Corbel"/>
                <a:cs typeface="Corbel"/>
              </a:rPr>
              <a:t>sets.</a:t>
            </a:r>
            <a:endParaRPr lang="en-US" sz="2800" spc="-5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800" spc="-5" dirty="0" smtClean="0">
                <a:latin typeface="Corbel"/>
                <a:cs typeface="Corbel"/>
              </a:rPr>
              <a:t>To </a:t>
            </a:r>
            <a:r>
              <a:rPr lang="en-US" sz="2800" spc="-5" dirty="0">
                <a:latin typeface="Corbel"/>
                <a:cs typeface="Corbel"/>
              </a:rPr>
              <a:t>learn Kernel methods for handling high dimensional and non-linear </a:t>
            </a:r>
            <a:r>
              <a:rPr lang="en-US" sz="2800" spc="-5" dirty="0" smtClean="0">
                <a:latin typeface="Corbel"/>
                <a:cs typeface="Corbel"/>
              </a:rPr>
              <a:t>patterns.</a:t>
            </a:r>
            <a:endParaRPr lang="en-US" sz="2800" spc="-5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800" spc="-5" dirty="0" smtClean="0">
                <a:latin typeface="Corbel"/>
                <a:cs typeface="Corbel"/>
              </a:rPr>
              <a:t>To </a:t>
            </a:r>
            <a:r>
              <a:rPr lang="en-US" sz="2800" spc="-5" dirty="0">
                <a:latin typeface="Corbel"/>
                <a:cs typeface="Corbel"/>
              </a:rPr>
              <a:t>implement state-of-the-art algorithms such as Support Vector Machines and Bayesian </a:t>
            </a:r>
            <a:r>
              <a:rPr lang="en-US" sz="2800" spc="-5" dirty="0" smtClean="0">
                <a:latin typeface="Corbel"/>
                <a:cs typeface="Corbel"/>
              </a:rPr>
              <a:t>networks.</a:t>
            </a:r>
            <a:endParaRPr lang="en-US" sz="2800" spc="-5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800" spc="-5" dirty="0" smtClean="0">
                <a:latin typeface="Corbel"/>
                <a:cs typeface="Corbel"/>
              </a:rPr>
              <a:t>To </a:t>
            </a:r>
            <a:r>
              <a:rPr lang="en-US" sz="2800" spc="-5" dirty="0">
                <a:latin typeface="Corbel"/>
                <a:cs typeface="Corbel"/>
              </a:rPr>
              <a:t>Solve real-world machine learning tasks: from data to </a:t>
            </a:r>
            <a:r>
              <a:rPr lang="en-US" sz="2800" spc="-5" dirty="0" smtClean="0">
                <a:latin typeface="Corbel"/>
                <a:cs typeface="Corbel"/>
              </a:rPr>
              <a:t>inference.</a:t>
            </a:r>
            <a:endParaRPr lang="en-US" sz="2800" spc="-5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800" spc="-5" dirty="0" smtClean="0">
                <a:latin typeface="Corbel"/>
                <a:cs typeface="Corbel"/>
              </a:rPr>
              <a:t>To </a:t>
            </a:r>
            <a:r>
              <a:rPr lang="en-US" sz="2800" spc="-5" dirty="0">
                <a:latin typeface="Corbel"/>
                <a:cs typeface="Corbel"/>
              </a:rPr>
              <a:t>apply theoretical concepts and the motivations behind different learning </a:t>
            </a:r>
            <a:r>
              <a:rPr lang="en-US" sz="2800" spc="-5" dirty="0" smtClean="0">
                <a:latin typeface="Corbel"/>
                <a:cs typeface="Corbel"/>
              </a:rPr>
              <a:t>frameworks.</a:t>
            </a:r>
            <a:endParaRPr sz="28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6064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27" y="2667000"/>
            <a:ext cx="27220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PLSA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3505200" y="117693"/>
            <a:ext cx="838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Matrix Factorization Model</a:t>
            </a:r>
          </a:p>
          <a:p>
            <a:r>
              <a:rPr lang="en-US" sz="2400" dirty="0"/>
              <a:t>An alternative way to represent PLSA is Matrix Factorization Model.</a:t>
            </a:r>
          </a:p>
          <a:p>
            <a:endParaRPr lang="en-US" sz="2400" dirty="0"/>
          </a:p>
          <a:p>
            <a:r>
              <a:rPr lang="en-US" sz="2400" dirty="0"/>
              <a:t>Consider a document-word matrix of dimensions N*M, where N is the number of documents and M is the size of the vocabulary. The elements of the matrix are counts of the </a:t>
            </a:r>
            <a:r>
              <a:rPr lang="en-US" sz="2400" dirty="0" err="1"/>
              <a:t>occurences</a:t>
            </a:r>
            <a:r>
              <a:rPr lang="en-US" sz="2400" dirty="0"/>
              <a:t> of a word in a document. If a word </a:t>
            </a:r>
            <a:r>
              <a:rPr lang="en-US" sz="2400" dirty="0" err="1"/>
              <a:t>wi</a:t>
            </a:r>
            <a:r>
              <a:rPr lang="en-US" sz="2400" dirty="0"/>
              <a:t> occurs once in the document </a:t>
            </a:r>
            <a:r>
              <a:rPr lang="en-US" sz="2400" dirty="0" err="1"/>
              <a:t>dj</a:t>
            </a:r>
            <a:r>
              <a:rPr lang="en-US" sz="2400" dirty="0"/>
              <a:t>, then element (</a:t>
            </a:r>
            <a:r>
              <a:rPr lang="en-US" sz="2400" dirty="0" err="1"/>
              <a:t>j,i</a:t>
            </a:r>
            <a:r>
              <a:rPr lang="en-US" sz="2400" dirty="0"/>
              <a:t>) = 1.</a:t>
            </a:r>
          </a:p>
          <a:p>
            <a:endParaRPr lang="en-US" sz="2400" dirty="0"/>
          </a:p>
          <a:p>
            <a:r>
              <a:rPr lang="en-US" sz="2400" dirty="0"/>
              <a:t>If you think of this matrix, most of the elements are 0. Say we have a document of 10 words and a vocabulary of 1000 words. Naturally, 990 elements of the row will have the value 0. Such a matrix is called a Sparse Matrix.</a:t>
            </a:r>
          </a:p>
          <a:p>
            <a:endParaRPr lang="en-US" sz="2400" dirty="0"/>
          </a:p>
          <a:p>
            <a:r>
              <a:rPr lang="en-US" sz="2400" dirty="0"/>
              <a:t>What Matrix Factorization does is it breaks this matrix (let’s call it A) into lower dimension matrices (Singular Value Decomposition)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0896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27" y="2667000"/>
            <a:ext cx="27220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PLSA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3429000" y="2438400"/>
            <a:ext cx="861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three matrices can be interpreted as —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 contains the document probabilities P(</a:t>
            </a:r>
            <a:r>
              <a:rPr lang="en-US" sz="2400" dirty="0" err="1"/>
              <a:t>d|z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 is a diagonal matrix of the prior probabilities of the topics P(z)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 corresponds to the word probability P(</a:t>
            </a:r>
            <a:r>
              <a:rPr lang="en-US" sz="2400" dirty="0" err="1"/>
              <a:t>w|z</a:t>
            </a:r>
            <a:r>
              <a:rPr lang="en-US" sz="2400" dirty="0"/>
              <a:t>)</a:t>
            </a:r>
          </a:p>
          <a:p>
            <a:r>
              <a:rPr lang="en-US" sz="2400" dirty="0"/>
              <a:t>So if you multiply the three matrices, you actually do what the below equation says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778058"/>
            <a:ext cx="5511609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458"/>
            <a:ext cx="2596444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5116056"/>
            <a:ext cx="3528204" cy="83229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28999" y="5920226"/>
            <a:ext cx="80793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 that the elements of these three matrices cannot be negative as they represent probabilities. Hence, the A matrix is decomposed using Non-Negative Matrix Factorization.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 smtClean="0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22</a:t>
            </a:fld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05200" y="7620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Advantages of </a:t>
            </a:r>
            <a:r>
              <a:rPr lang="en-US" sz="2400" b="1" dirty="0" smtClean="0"/>
              <a:t>PLSA</a:t>
            </a:r>
            <a:endParaRPr lang="en-US" sz="2400" b="1" dirty="0"/>
          </a:p>
          <a:p>
            <a:r>
              <a:rPr lang="en-US" sz="2400" dirty="0"/>
              <a:t>1. It models word-document co-occurrences as a mixture of conditionally independent multinomial distributions.</a:t>
            </a:r>
          </a:p>
          <a:p>
            <a:r>
              <a:rPr lang="en-US" sz="2400" dirty="0" smtClean="0"/>
              <a:t>2</a:t>
            </a:r>
            <a:r>
              <a:rPr lang="en-US" sz="2400" dirty="0"/>
              <a:t>. It is considered as a mixture model instead of a clustering model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3. The </a:t>
            </a:r>
            <a:r>
              <a:rPr lang="en-US" sz="2400" dirty="0"/>
              <a:t>results of </a:t>
            </a:r>
            <a:r>
              <a:rPr lang="en-US" sz="2400" dirty="0" smtClean="0"/>
              <a:t>PLSA </a:t>
            </a:r>
            <a:r>
              <a:rPr lang="en-US" sz="2400" dirty="0"/>
              <a:t>have a clear </a:t>
            </a:r>
            <a:r>
              <a:rPr lang="en-US" sz="2400" b="1" dirty="0"/>
              <a:t>probabilistic</a:t>
            </a:r>
            <a:r>
              <a:rPr lang="en-US" sz="2400" dirty="0"/>
              <a:t> interpretation.</a:t>
            </a:r>
          </a:p>
          <a:p>
            <a:r>
              <a:rPr lang="en-US" sz="2400" dirty="0" smtClean="0"/>
              <a:t>4</a:t>
            </a:r>
            <a:r>
              <a:rPr lang="en-US" sz="2400" dirty="0"/>
              <a:t>. It also allows for model combination.</a:t>
            </a:r>
          </a:p>
          <a:p>
            <a:endParaRPr lang="en-US" sz="2400" dirty="0"/>
          </a:p>
          <a:p>
            <a:r>
              <a:rPr lang="en-US" sz="2400" b="1" dirty="0"/>
              <a:t>Disadvantages of </a:t>
            </a:r>
            <a:r>
              <a:rPr lang="en-US" sz="2400" b="1" dirty="0" smtClean="0"/>
              <a:t>PLSA</a:t>
            </a:r>
            <a:endParaRPr lang="en-US" sz="2400" b="1" dirty="0"/>
          </a:p>
          <a:p>
            <a:r>
              <a:rPr lang="en-US" sz="2400" dirty="0"/>
              <a:t>1. Potentially higher computational complexity.</a:t>
            </a:r>
          </a:p>
          <a:p>
            <a:r>
              <a:rPr lang="en-US" sz="2400" dirty="0" smtClean="0"/>
              <a:t>2</a:t>
            </a:r>
            <a:r>
              <a:rPr lang="en-US" sz="2400" dirty="0"/>
              <a:t>. EM algorithm gives local maximum instead of Global Maximum.</a:t>
            </a:r>
          </a:p>
          <a:p>
            <a:r>
              <a:rPr lang="en-US" sz="2400" dirty="0" smtClean="0"/>
              <a:t>3</a:t>
            </a:r>
            <a:r>
              <a:rPr lang="en-US" sz="2400" dirty="0"/>
              <a:t>. It is prone to </a:t>
            </a:r>
            <a:r>
              <a:rPr lang="en-US" sz="2400" b="1" dirty="0" err="1"/>
              <a:t>overfitting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4</a:t>
            </a:r>
            <a:r>
              <a:rPr lang="en-US" sz="2400" dirty="0"/>
              <a:t>. It is not a well-defined generative model for new documents.</a:t>
            </a:r>
            <a:endParaRPr lang="en-IN" sz="2400" dirty="0"/>
          </a:p>
        </p:txBody>
      </p:sp>
      <p:sp>
        <p:nvSpPr>
          <p:cNvPr id="5" name="object 2"/>
          <p:cNvSpPr txBox="1"/>
          <p:nvPr/>
        </p:nvSpPr>
        <p:spPr>
          <a:xfrm>
            <a:off x="256827" y="2667000"/>
            <a:ext cx="27220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PLSA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93051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 smtClean="0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23</a:t>
            </a:fld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05200" y="3180087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hlinkClick r:id="rId2"/>
              </a:rPr>
              <a:t>https://www.benfrederickson.com/matrix-factorization</a:t>
            </a: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</p:txBody>
      </p:sp>
      <p:sp>
        <p:nvSpPr>
          <p:cNvPr id="5" name="object 2"/>
          <p:cNvSpPr txBox="1"/>
          <p:nvPr/>
        </p:nvSpPr>
        <p:spPr>
          <a:xfrm>
            <a:off x="325950" y="3028763"/>
            <a:ext cx="2722056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PLSA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Demo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20449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 smtClean="0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24</a:t>
            </a:fld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05200" y="7620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Expectation-Maximization Algorithm, or EM algorithm for short, is an approach for maximum likelihood estimation in the presence of latent variables</a:t>
            </a:r>
            <a:r>
              <a:rPr lang="en-US" sz="2400" b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latent variable model consists of </a:t>
            </a:r>
            <a:r>
              <a:rPr lang="en-US" sz="2400" b="1" dirty="0"/>
              <a:t>observable</a:t>
            </a:r>
            <a:r>
              <a:rPr lang="en-US" sz="2400" dirty="0"/>
              <a:t> variables along with </a:t>
            </a:r>
            <a:r>
              <a:rPr lang="en-US" sz="2400" b="1" dirty="0"/>
              <a:t>unobservable</a:t>
            </a:r>
            <a:r>
              <a:rPr lang="en-US" sz="2400" dirty="0"/>
              <a:t> variables. Observed variables are those variables in the dataset that can be measured whereas unobserved (latent/hidden) variables are inferred from the observed variables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algorithm is actually at the base of many unsupervised clustering algorithms in the field of machine learning.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5" name="object 2"/>
          <p:cNvSpPr txBox="1"/>
          <p:nvPr/>
        </p:nvSpPr>
        <p:spPr>
          <a:xfrm>
            <a:off x="325950" y="2002082"/>
            <a:ext cx="2722056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Expectation-Maximization </a:t>
            </a:r>
            <a:r>
              <a:rPr lang="en-US" sz="3600" b="1" spc="-5" dirty="0">
                <a:solidFill>
                  <a:srgbClr val="FFFFFF"/>
                </a:solidFill>
                <a:latin typeface="Corbel"/>
                <a:cs typeface="Corbel"/>
              </a:rPr>
              <a:t>(EM) </a:t>
            </a: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Algorithm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7717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 smtClean="0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25</a:t>
            </a:fld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05200" y="7620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Algorithm: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Given a set of incomplete data, consider a set of starting parameters.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Expectation step (E – step): Using the observed available data of the dataset, estimate (guess) the values of the missing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Maximization step (M – step): Complete data generated after the expectation (E) step is used in order to update the parameters.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Repeat step 2 and step 3 until convergence.</a:t>
            </a:r>
            <a:endParaRPr lang="en-IN" sz="2400" dirty="0"/>
          </a:p>
        </p:txBody>
      </p:sp>
      <p:sp>
        <p:nvSpPr>
          <p:cNvPr id="5" name="object 2"/>
          <p:cNvSpPr txBox="1"/>
          <p:nvPr/>
        </p:nvSpPr>
        <p:spPr>
          <a:xfrm>
            <a:off x="325950" y="2002082"/>
            <a:ext cx="2722056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Expectation-Maximization </a:t>
            </a:r>
            <a:r>
              <a:rPr lang="en-US" sz="3600" b="1" spc="-5" dirty="0">
                <a:solidFill>
                  <a:srgbClr val="FFFFFF"/>
                </a:solidFill>
                <a:latin typeface="Corbel"/>
                <a:cs typeface="Corbel"/>
              </a:rPr>
              <a:t>(EM) </a:t>
            </a: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Algorithm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50798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 smtClean="0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26</a:t>
            </a:fld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81400" y="644840"/>
            <a:ext cx="8305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Algorithm: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Given a set of incomplete data, consider a set of starting parameters.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Expectation step (E – step): Using the observed available data of the dataset, estimate (guess) the values of the missing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Maximization step (M – step): Complete data generated after the expectation (E) step is used in order to update the parameters.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Repeat step 2 and step 3 until convergence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The essence of Expectation-Maximization algorithm is to use the available observed data of the dataset to estimate the missing data and then using that data to update the values of the parameters.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325950" y="2002082"/>
            <a:ext cx="2722056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Expectation-Maximization </a:t>
            </a:r>
            <a:r>
              <a:rPr lang="en-US" sz="3600" b="1" spc="-5" dirty="0">
                <a:solidFill>
                  <a:srgbClr val="FFFFFF"/>
                </a:solidFill>
                <a:latin typeface="Corbel"/>
                <a:cs typeface="Corbel"/>
              </a:rPr>
              <a:t>(EM) </a:t>
            </a: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Algorithm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37649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 smtClean="0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27</a:t>
            </a:fld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81400" y="64484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Flow chart for EM </a:t>
            </a:r>
            <a:r>
              <a:rPr lang="en-US" sz="2400" b="1" dirty="0" smtClean="0"/>
              <a:t>algorithm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325950" y="2002082"/>
            <a:ext cx="2722056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Expectation-Maximization </a:t>
            </a:r>
            <a:r>
              <a:rPr lang="en-US" sz="3600" b="1" spc="-5" dirty="0">
                <a:solidFill>
                  <a:srgbClr val="FFFFFF"/>
                </a:solidFill>
                <a:latin typeface="Corbel"/>
                <a:cs typeface="Corbel"/>
              </a:rPr>
              <a:t>(EM) </a:t>
            </a: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Algorithm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475837"/>
            <a:ext cx="66865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62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 smtClean="0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28</a:t>
            </a:fld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81400" y="6858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Advantages of EM </a:t>
            </a:r>
            <a:r>
              <a:rPr lang="en-US" sz="2400" b="1" dirty="0" smtClean="0"/>
              <a:t>algorithm: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is always guaranteed that likelihood will increase with each iteration.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E-step and M-step are often pretty easy for many problems in terms of implementation.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Solutions to the M-steps often exist in the closed form.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Disadvantages </a:t>
            </a:r>
            <a:r>
              <a:rPr lang="en-US" sz="2400" b="1" dirty="0"/>
              <a:t>of EM </a:t>
            </a:r>
            <a:r>
              <a:rPr lang="en-US" sz="2400" b="1" dirty="0" smtClean="0"/>
              <a:t>algorithm: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has </a:t>
            </a:r>
            <a:r>
              <a:rPr lang="en-US" sz="2400" b="1" dirty="0"/>
              <a:t>slow</a:t>
            </a:r>
            <a:r>
              <a:rPr lang="en-US" sz="2400" dirty="0"/>
              <a:t> convergence.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makes convergence to the local optima only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object 2"/>
          <p:cNvSpPr txBox="1"/>
          <p:nvPr/>
        </p:nvSpPr>
        <p:spPr>
          <a:xfrm>
            <a:off x="325950" y="2002082"/>
            <a:ext cx="2722056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Expectation-Maximization </a:t>
            </a:r>
            <a:r>
              <a:rPr lang="en-US" sz="3600" b="1" spc="-5" dirty="0">
                <a:solidFill>
                  <a:srgbClr val="FFFFFF"/>
                </a:solidFill>
                <a:latin typeface="Corbel"/>
                <a:cs typeface="Corbel"/>
              </a:rPr>
              <a:t>(EM) </a:t>
            </a: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Algorithm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28417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 smtClean="0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29</a:t>
            </a:fld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81400" y="2971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2"/>
              </a:rPr>
              <a:t>https://colab.research.google.com/drive/1IJCjOG7mwzrKUiyjosdS33mmnqH2X7f-?</a:t>
            </a:r>
            <a:r>
              <a:rPr lang="en-US" sz="2400" b="1" dirty="0" smtClean="0">
                <a:hlinkClick r:id="rId2"/>
              </a:rPr>
              <a:t>usp=sharing</a:t>
            </a:r>
            <a:endParaRPr lang="en-US" sz="2400" b="1" dirty="0" smtClean="0"/>
          </a:p>
          <a:p>
            <a:endParaRPr lang="en-US" sz="2400" dirty="0"/>
          </a:p>
        </p:txBody>
      </p:sp>
      <p:sp>
        <p:nvSpPr>
          <p:cNvPr id="5" name="object 2"/>
          <p:cNvSpPr txBox="1"/>
          <p:nvPr/>
        </p:nvSpPr>
        <p:spPr>
          <a:xfrm>
            <a:off x="325950" y="2002082"/>
            <a:ext cx="2722056" cy="2795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Expectation-Maximization </a:t>
            </a:r>
            <a:r>
              <a:rPr lang="en-US" sz="3600" b="1" spc="-5" dirty="0">
                <a:solidFill>
                  <a:srgbClr val="FFFFFF"/>
                </a:solidFill>
                <a:latin typeface="Corbel"/>
                <a:cs typeface="Corbel"/>
              </a:rPr>
              <a:t>(EM) </a:t>
            </a: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Algorithm -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DEMO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6164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998"/>
            <a:ext cx="9142095" cy="5334000"/>
          </a:xfrm>
          <a:custGeom>
            <a:avLst/>
            <a:gdLst/>
            <a:ahLst/>
            <a:cxnLst/>
            <a:rect l="l" t="t" r="r" b="b"/>
            <a:pathLst>
              <a:path w="9142095" h="5334000">
                <a:moveTo>
                  <a:pt x="9141599" y="5333999"/>
                </a:moveTo>
                <a:lnTo>
                  <a:pt x="0" y="5333999"/>
                </a:lnTo>
                <a:lnTo>
                  <a:pt x="0" y="0"/>
                </a:lnTo>
                <a:lnTo>
                  <a:pt x="9141599" y="0"/>
                </a:lnTo>
                <a:lnTo>
                  <a:pt x="9141599" y="5333999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70262" y="761998"/>
            <a:ext cx="2922270" cy="5334000"/>
            <a:chOff x="9270262" y="761998"/>
            <a:chExt cx="2922270" cy="5334000"/>
          </a:xfrm>
        </p:grpSpPr>
        <p:sp>
          <p:nvSpPr>
            <p:cNvPr id="4" name="object 4"/>
            <p:cNvSpPr/>
            <p:nvPr/>
          </p:nvSpPr>
          <p:spPr>
            <a:xfrm>
              <a:off x="9270262" y="761998"/>
              <a:ext cx="2922270" cy="5334000"/>
            </a:xfrm>
            <a:custGeom>
              <a:avLst/>
              <a:gdLst/>
              <a:ahLst/>
              <a:cxnLst/>
              <a:rect l="l" t="t" r="r" b="b"/>
              <a:pathLst>
                <a:path w="2922270" h="5334000">
                  <a:moveTo>
                    <a:pt x="0" y="0"/>
                  </a:moveTo>
                  <a:lnTo>
                    <a:pt x="2921736" y="0"/>
                  </a:lnTo>
                  <a:lnTo>
                    <a:pt x="2921736" y="5333999"/>
                  </a:lnTo>
                  <a:lnTo>
                    <a:pt x="0" y="5333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C8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6732" y="841791"/>
              <a:ext cx="2734471" cy="91331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18450" y="1694645"/>
            <a:ext cx="2511425" cy="59727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</a:pPr>
            <a:r>
              <a:rPr sz="1900" spc="-5" dirty="0">
                <a:solidFill>
                  <a:srgbClr val="0098A3"/>
                </a:solidFill>
                <a:latin typeface="Arial MT"/>
                <a:cs typeface="Arial MT"/>
              </a:rPr>
              <a:t>Department</a:t>
            </a:r>
            <a:r>
              <a:rPr lang="en-US" sz="1900" spc="-5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098A3"/>
                </a:solidFill>
                <a:latin typeface="Arial MT"/>
                <a:cs typeface="Arial MT"/>
              </a:rPr>
              <a:t>of</a:t>
            </a:r>
            <a:r>
              <a:rPr lang="en-US" sz="1900" spc="-5" dirty="0">
                <a:solidFill>
                  <a:srgbClr val="0098A3"/>
                </a:solidFill>
                <a:latin typeface="Arial MT"/>
                <a:cs typeface="Arial MT"/>
              </a:rPr>
              <a:t> Computer Engineering</a:t>
            </a:r>
            <a:endParaRPr sz="19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873" y="2781793"/>
            <a:ext cx="6248527" cy="935513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 marR="5080">
              <a:lnSpc>
                <a:spcPts val="6380"/>
              </a:lnSpc>
              <a:spcBef>
                <a:spcPts val="895"/>
              </a:spcBef>
            </a:pPr>
            <a:r>
              <a:rPr lang="en-US" sz="5900" b="1" spc="-15" dirty="0" smtClean="0">
                <a:solidFill>
                  <a:srgbClr val="FFFFFF"/>
                </a:solidFill>
                <a:latin typeface="Corbel"/>
                <a:cs typeface="Corbel"/>
              </a:rPr>
              <a:t>Bayesian Methods</a:t>
            </a:r>
            <a:endParaRPr sz="5900" dirty="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5400" y="4059149"/>
            <a:ext cx="2057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bg1"/>
                </a:solidFill>
                <a:latin typeface="Corbel"/>
                <a:cs typeface="Corbel"/>
              </a:rPr>
              <a:t>Unit</a:t>
            </a:r>
            <a:r>
              <a:rPr lang="en-US" sz="3200" b="1" spc="-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b="1" spc="-5" dirty="0" smtClean="0">
                <a:solidFill>
                  <a:schemeClr val="bg1"/>
                </a:solidFill>
                <a:latin typeface="Corbel"/>
                <a:cs typeface="Corbel"/>
              </a:rPr>
              <a:t>#</a:t>
            </a:r>
            <a:r>
              <a:rPr lang="en-US" sz="3200" b="1" spc="-5" dirty="0">
                <a:solidFill>
                  <a:schemeClr val="bg1"/>
                </a:solidFill>
                <a:latin typeface="Corbel"/>
                <a:cs typeface="Corbel"/>
              </a:rPr>
              <a:t>3</a:t>
            </a:r>
            <a:endParaRPr sz="320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B7BAB643-67C3-47DF-8985-91446075E24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7553A84-C1EC-4C84-B3AC-0C411ED40D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 smtClean="0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30</a:t>
            </a:fld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05200" y="6983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Gaussian Distributions (or the Normal Distribution) since this distribution is heavily used in the field of Machine Learning and Statistics. It has a bell-shaped curve, with the observations symmetrically distributed around the mean (average) value.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given image shown has a few Gaussian distributions with different values of the mean (μ) and variance (σ2). Remember that the higher the σ (standard deviation) value more would be the spread along the axis.</a:t>
            </a:r>
          </a:p>
        </p:txBody>
      </p:sp>
      <p:sp>
        <p:nvSpPr>
          <p:cNvPr id="5" name="object 2"/>
          <p:cNvSpPr txBox="1"/>
          <p:nvPr/>
        </p:nvSpPr>
        <p:spPr>
          <a:xfrm>
            <a:off x="325950" y="2895600"/>
            <a:ext cx="272205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FFFFFF"/>
                </a:solidFill>
                <a:latin typeface="Corbel"/>
                <a:cs typeface="Corbel"/>
              </a:rPr>
              <a:t>Gaussian Distribution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517" y="3486150"/>
            <a:ext cx="54578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02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 smtClean="0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31</a:t>
            </a:fld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81400" y="762506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1-D space, the probability density function of a Gaussian distribution is given by: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where </a:t>
            </a:r>
            <a:r>
              <a:rPr lang="en-US" sz="2400" dirty="0"/>
              <a:t>μ represents the mean and σ2 represents the variance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But this would only be true for a variable in 1-D only. In the case of two variables, we will have a 3D bell curve instead of a 2D bell-shaped curve as shown below:</a:t>
            </a:r>
            <a:endParaRPr lang="en-US" sz="2400" dirty="0"/>
          </a:p>
        </p:txBody>
      </p:sp>
      <p:sp>
        <p:nvSpPr>
          <p:cNvPr id="5" name="object 2"/>
          <p:cNvSpPr txBox="1"/>
          <p:nvPr/>
        </p:nvSpPr>
        <p:spPr>
          <a:xfrm>
            <a:off x="381000" y="2971800"/>
            <a:ext cx="2722056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Gaussian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Process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  <p:pic>
        <p:nvPicPr>
          <p:cNvPr id="1028" name="Picture 4" descr="gaussian 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19200"/>
            <a:ext cx="4142311" cy="111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aussian mixture mod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697" y="4335082"/>
            <a:ext cx="3276853" cy="244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581400" y="5043063"/>
            <a:ext cx="51713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Lato"/>
              </a:rPr>
              <a:t>Hence, for a dataset having </a:t>
            </a:r>
            <a:r>
              <a:rPr lang="en-US" i="1" dirty="0">
                <a:solidFill>
                  <a:srgbClr val="222222"/>
                </a:solidFill>
                <a:latin typeface="Lato"/>
              </a:rPr>
              <a:t>d</a:t>
            </a:r>
            <a:r>
              <a:rPr lang="en-US" dirty="0">
                <a:solidFill>
                  <a:srgbClr val="222222"/>
                </a:solidFill>
                <a:latin typeface="Lato"/>
              </a:rPr>
              <a:t> features, we would have a mixture of </a:t>
            </a:r>
            <a:r>
              <a:rPr lang="en-US" i="1" dirty="0">
                <a:solidFill>
                  <a:srgbClr val="222222"/>
                </a:solidFill>
                <a:latin typeface="Lato"/>
              </a:rPr>
              <a:t>k</a:t>
            </a:r>
            <a:r>
              <a:rPr lang="en-US" dirty="0">
                <a:solidFill>
                  <a:srgbClr val="222222"/>
                </a:solidFill>
                <a:latin typeface="Lato"/>
              </a:rPr>
              <a:t> Gaussian distributions (where </a:t>
            </a:r>
            <a:r>
              <a:rPr lang="en-US" i="1" dirty="0">
                <a:solidFill>
                  <a:srgbClr val="222222"/>
                </a:solidFill>
                <a:latin typeface="Lato"/>
              </a:rPr>
              <a:t>k</a:t>
            </a:r>
            <a:r>
              <a:rPr lang="en-US" dirty="0">
                <a:solidFill>
                  <a:srgbClr val="222222"/>
                </a:solidFill>
                <a:latin typeface="Lato"/>
              </a:rPr>
              <a:t> represents the number of clusters), each having a certain mean vector and variance matrix.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804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0" y="2362200"/>
            <a:ext cx="5736463" cy="2736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900" b="0" spc="-5" dirty="0" smtClean="0"/>
              <a:t>End of Unit 3</a:t>
            </a:r>
            <a:br>
              <a:rPr lang="en-IN" sz="5900" b="0" spc="-5" dirty="0" smtClean="0"/>
            </a:br>
            <a:r>
              <a:rPr lang="en-IN" sz="5900" b="0" spc="-5" dirty="0" smtClean="0">
                <a:latin typeface="Corbel"/>
                <a:cs typeface="Corbel"/>
              </a:rPr>
              <a:t/>
            </a:r>
            <a:br>
              <a:rPr lang="en-IN" sz="5900" b="0" spc="-5" dirty="0" smtClean="0">
                <a:latin typeface="Corbel"/>
                <a:cs typeface="Corbel"/>
              </a:rPr>
            </a:br>
            <a:r>
              <a:rPr sz="5900" b="0" spc="-5" dirty="0" smtClean="0">
                <a:latin typeface="Corbel"/>
                <a:cs typeface="Corbel"/>
              </a:rPr>
              <a:t>Than</a:t>
            </a:r>
            <a:r>
              <a:rPr sz="5900" b="0" dirty="0" smtClean="0">
                <a:latin typeface="Corbel"/>
                <a:cs typeface="Corbel"/>
              </a:rPr>
              <a:t>k</a:t>
            </a:r>
            <a:r>
              <a:rPr sz="5900" b="0" spc="-650" dirty="0" smtClean="0">
                <a:latin typeface="Corbel"/>
                <a:cs typeface="Corbel"/>
              </a:rPr>
              <a:t> </a:t>
            </a:r>
            <a:r>
              <a:rPr sz="5900" b="0" spc="-465" dirty="0">
                <a:latin typeface="Corbel"/>
                <a:cs typeface="Corbel"/>
              </a:rPr>
              <a:t>Y</a:t>
            </a:r>
            <a:r>
              <a:rPr sz="5900" b="0" spc="-5" dirty="0">
                <a:latin typeface="Corbel"/>
                <a:cs typeface="Corbel"/>
              </a:rPr>
              <a:t>ou.</a:t>
            </a:r>
            <a:endParaRPr sz="5900" dirty="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3101857"/>
            <a:ext cx="1962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Content</a:t>
            </a:r>
            <a:endParaRPr sz="36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29000" y="1371600"/>
            <a:ext cx="8382000" cy="297260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800" spc="-5" dirty="0">
                <a:latin typeface="Corbel"/>
                <a:cs typeface="Corbel"/>
              </a:rPr>
              <a:t>Bayesian </a:t>
            </a:r>
            <a:r>
              <a:rPr lang="en-US" sz="2800" spc="-5" dirty="0" smtClean="0">
                <a:latin typeface="Corbel"/>
                <a:cs typeface="Corbel"/>
              </a:rPr>
              <a:t>Methods </a:t>
            </a:r>
            <a:r>
              <a:rPr lang="en-US" sz="2800" spc="-5" dirty="0">
                <a:latin typeface="Corbel"/>
                <a:cs typeface="Corbel"/>
              </a:rPr>
              <a:t>for using </a:t>
            </a:r>
            <a:r>
              <a:rPr lang="en-US" sz="2800" spc="-5" dirty="0" smtClean="0">
                <a:latin typeface="Corbel"/>
                <a:cs typeface="Corbel"/>
              </a:rPr>
              <a:t>Prior Knowledge </a:t>
            </a:r>
            <a:r>
              <a:rPr lang="en-US" sz="2800" spc="-5" dirty="0">
                <a:latin typeface="Corbel"/>
                <a:cs typeface="Corbel"/>
              </a:rPr>
              <a:t>and D</a:t>
            </a:r>
            <a:r>
              <a:rPr lang="en-US" sz="2800" spc="-5" dirty="0" smtClean="0">
                <a:latin typeface="Corbel"/>
                <a:cs typeface="Corbel"/>
              </a:rPr>
              <a:t>ata</a:t>
            </a: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800" spc="-5" dirty="0" smtClean="0">
                <a:latin typeface="Corbel"/>
                <a:cs typeface="Corbel"/>
              </a:rPr>
              <a:t>Bayesian Inference</a:t>
            </a: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800" spc="-5" dirty="0" smtClean="0">
                <a:latin typeface="Corbel"/>
                <a:cs typeface="Corbel"/>
              </a:rPr>
              <a:t>Bayesian </a:t>
            </a:r>
            <a:r>
              <a:rPr lang="en-US" sz="2800" spc="-5" dirty="0">
                <a:latin typeface="Corbel"/>
                <a:cs typeface="Corbel"/>
              </a:rPr>
              <a:t>Belief Networks and </a:t>
            </a:r>
            <a:r>
              <a:rPr lang="en-US" sz="2800" spc="-5" dirty="0" smtClean="0">
                <a:latin typeface="Corbel"/>
                <a:cs typeface="Corbel"/>
              </a:rPr>
              <a:t>Graphical Models</a:t>
            </a: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800" spc="-5" dirty="0" smtClean="0">
                <a:latin typeface="Corbel"/>
                <a:cs typeface="Corbel"/>
              </a:rPr>
              <a:t>Probabilistic </a:t>
            </a:r>
            <a:r>
              <a:rPr lang="en-US" sz="2800" spc="-5" dirty="0">
                <a:latin typeface="Corbel"/>
                <a:cs typeface="Corbel"/>
              </a:rPr>
              <a:t>Latent Semantic </a:t>
            </a:r>
            <a:r>
              <a:rPr lang="en-US" sz="2800" spc="-5" dirty="0" smtClean="0">
                <a:latin typeface="Corbel"/>
                <a:cs typeface="Corbel"/>
              </a:rPr>
              <a:t>Analysis</a:t>
            </a: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800" spc="-5" dirty="0">
                <a:latin typeface="Corbel"/>
                <a:cs typeface="Corbel"/>
              </a:rPr>
              <a:t>T</a:t>
            </a:r>
            <a:r>
              <a:rPr lang="en-US" sz="2800" spc="-5" dirty="0" smtClean="0">
                <a:latin typeface="Corbel"/>
                <a:cs typeface="Corbel"/>
              </a:rPr>
              <a:t>he </a:t>
            </a:r>
            <a:r>
              <a:rPr lang="en-US" sz="2800" spc="-5" dirty="0">
                <a:latin typeface="Corbel"/>
                <a:cs typeface="Corbel"/>
              </a:rPr>
              <a:t>Expectation-</a:t>
            </a:r>
            <a:r>
              <a:rPr lang="en-US" sz="2800" spc="-5" dirty="0" err="1">
                <a:latin typeface="Corbel"/>
                <a:cs typeface="Corbel"/>
              </a:rPr>
              <a:t>Maximisation</a:t>
            </a:r>
            <a:r>
              <a:rPr lang="en-US" sz="2800" spc="-5" dirty="0">
                <a:latin typeface="Corbel"/>
                <a:cs typeface="Corbel"/>
              </a:rPr>
              <a:t> (EM) A</a:t>
            </a:r>
            <a:r>
              <a:rPr lang="en-US" sz="2800" spc="-5" dirty="0" smtClean="0">
                <a:latin typeface="Corbel"/>
                <a:cs typeface="Corbel"/>
              </a:rPr>
              <a:t>lgorithm</a:t>
            </a: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800" spc="-5" dirty="0" smtClean="0">
                <a:latin typeface="Corbel"/>
                <a:cs typeface="Corbel"/>
              </a:rPr>
              <a:t>Gaussian </a:t>
            </a:r>
            <a:r>
              <a:rPr lang="en-US" sz="2800" spc="-5" dirty="0">
                <a:latin typeface="Corbel"/>
                <a:cs typeface="Corbel"/>
              </a:rPr>
              <a:t>Processes</a:t>
            </a:r>
            <a:endParaRPr sz="2800" dirty="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981200"/>
            <a:ext cx="2722056" cy="28084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Bayes Theorem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vs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Bayesian Method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05200" y="730010"/>
            <a:ext cx="8229600" cy="480644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</a:rPr>
              <a:t>Bayes theorem </a:t>
            </a:r>
            <a:r>
              <a:rPr lang="en-US" sz="2800" dirty="0"/>
              <a:t>helps to determine the probability of an event with random knowledge. It is used to calculate the probability of occurring one event while other one already occurred. </a:t>
            </a:r>
            <a:endParaRPr lang="en-US" sz="2800" dirty="0" smtClean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It </a:t>
            </a:r>
            <a:r>
              <a:rPr lang="en-US" sz="2800" dirty="0"/>
              <a:t>is a best method to relate the condition probability and marginal probability</a:t>
            </a:r>
            <a:r>
              <a:rPr lang="en-US" sz="2800" dirty="0" smtClean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</a:rPr>
              <a:t>Bayesian method </a:t>
            </a:r>
            <a:r>
              <a:rPr lang="en-US" sz="2800" dirty="0"/>
              <a:t>is used to calculate conditional probability in Machine Learning application that includes classification tasks.</a:t>
            </a:r>
          </a:p>
        </p:txBody>
      </p:sp>
    </p:spTree>
    <p:extLst>
      <p:ext uri="{BB962C8B-B14F-4D97-AF65-F5344CB8AC3E}">
        <p14:creationId xmlns:p14="http://schemas.microsoft.com/office/powerpoint/2010/main" val="390604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981200"/>
            <a:ext cx="2722056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sz="3600" b="1" spc="-5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Bayesian Belief Network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3505200" y="609600"/>
            <a:ext cx="846036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Most of you may already be familiar with the Naive Bayes algorithm, a fast and simple modeling technique used in classification problems. While it is used widely due to its speed and relatively good performance, </a:t>
            </a:r>
            <a:r>
              <a:rPr lang="en-US" sz="2400" b="1" dirty="0"/>
              <a:t>Naive Bayes is built on the assumption that all variables (model features) are independent, which in reality is often not true</a:t>
            </a:r>
            <a:r>
              <a:rPr lang="en-US" sz="2400" b="1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In some cases, you may want to build a model where you can specify which variables are dependent, independent, or conditionally independent (this is explained in the next section). You may also want to track real-time how event probabilities change as new evidence is introduced to the model</a:t>
            </a:r>
            <a:r>
              <a:rPr lang="en-US" sz="2400" b="1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is where the Bayesian Belief Networks come in handy as they allow you to construct a model with nodes and directed edges by clearly outlining the relationships between variables.</a:t>
            </a:r>
          </a:p>
        </p:txBody>
      </p:sp>
    </p:spTree>
    <p:extLst>
      <p:ext uri="{BB962C8B-B14F-4D97-AF65-F5344CB8AC3E}">
        <p14:creationId xmlns:p14="http://schemas.microsoft.com/office/powerpoint/2010/main" val="12297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429" y="2438400"/>
            <a:ext cx="2722056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What is Bayesian Network?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3505200" y="73024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A Bayesian Network (BN) falls under the category of </a:t>
            </a:r>
            <a:r>
              <a:rPr lang="en-US" sz="2400" dirty="0" smtClean="0">
                <a:solidFill>
                  <a:srgbClr val="FF0000"/>
                </a:solidFill>
              </a:rPr>
              <a:t>Probabilistic Graphical Modelling (PGM) </a:t>
            </a:r>
            <a:r>
              <a:rPr lang="en-US" sz="2400" dirty="0" smtClean="0"/>
              <a:t>technique that is used to compute </a:t>
            </a:r>
            <a:r>
              <a:rPr lang="en-US" sz="2400" dirty="0" smtClean="0">
                <a:solidFill>
                  <a:srgbClr val="FF0000"/>
                </a:solidFill>
              </a:rPr>
              <a:t>uncertainties</a:t>
            </a:r>
            <a:r>
              <a:rPr lang="en-US" sz="2400" dirty="0" smtClean="0"/>
              <a:t> by using the concept of probability.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 smtClean="0"/>
              <a:t>DAG (Directed Acyclic Graph)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It is used to represent BN.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DAG contains set of nodes and links, where the links denote the relationship between nodes.</a:t>
            </a:r>
          </a:p>
          <a:p>
            <a:pPr algn="just"/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354" y="3858158"/>
            <a:ext cx="3823091" cy="274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429" y="2438400"/>
            <a:ext cx="2722056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Conditional Probability and Joint Probability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3505200" y="684819"/>
            <a:ext cx="8153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Conditional Probability </a:t>
            </a:r>
            <a:r>
              <a:rPr lang="en-US" sz="2400" dirty="0" smtClean="0"/>
              <a:t>– measure of the probability of  event B where event A has already occurred.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P(A n B) = p(A/B).P(B)</a:t>
            </a:r>
          </a:p>
          <a:p>
            <a:pPr algn="just"/>
            <a:r>
              <a:rPr lang="en-US" sz="2400" dirty="0" smtClean="0"/>
              <a:t>P(B n A) = p(B/A).p(A)</a:t>
            </a:r>
          </a:p>
          <a:p>
            <a:pPr algn="just"/>
            <a:r>
              <a:rPr lang="en-US" sz="2400" dirty="0" smtClean="0"/>
              <a:t>P(B/A) = P(A/B).P(B)/P(A)</a:t>
            </a:r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Joint Probability </a:t>
            </a:r>
            <a:r>
              <a:rPr lang="en-US" sz="2400" dirty="0" smtClean="0"/>
              <a:t>– measure of two events happening at same time.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                              n</a:t>
            </a:r>
          </a:p>
          <a:p>
            <a:pPr algn="just"/>
            <a:r>
              <a:rPr lang="en-US" sz="2400" dirty="0" smtClean="0"/>
              <a:t>P(x1, x2, …… </a:t>
            </a:r>
            <a:r>
              <a:rPr lang="en-US" sz="2400" dirty="0" err="1" smtClean="0"/>
              <a:t>xn</a:t>
            </a:r>
            <a:r>
              <a:rPr lang="en-US" sz="2400" dirty="0" smtClean="0"/>
              <a:t>) = </a:t>
            </a:r>
            <a:r>
              <a:rPr lang="el-GR" sz="3600" dirty="0" smtClean="0"/>
              <a:t>π</a:t>
            </a:r>
            <a:r>
              <a:rPr lang="en-US" sz="3600" dirty="0" smtClean="0"/>
              <a:t> </a:t>
            </a:r>
            <a:r>
              <a:rPr lang="en-US" sz="2400" dirty="0" smtClean="0"/>
              <a:t>(xi/parent(x))</a:t>
            </a:r>
          </a:p>
          <a:p>
            <a:pPr algn="just"/>
            <a:r>
              <a:rPr lang="en-US" sz="2400" dirty="0"/>
              <a:t>	</a:t>
            </a:r>
            <a:r>
              <a:rPr lang="en-US" sz="2400" dirty="0" smtClean="0"/>
              <a:t>	     </a:t>
            </a:r>
            <a:r>
              <a:rPr lang="en-US" sz="2400" dirty="0" err="1" smtClean="0"/>
              <a:t>i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9753600" y="4267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0477808" y="510287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9189493" y="510287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601200" y="4876800"/>
            <a:ext cx="197893" cy="22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347846" y="4876800"/>
            <a:ext cx="202003" cy="22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68034" y="5930104"/>
            <a:ext cx="30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P(A,J,M) = P(A)*P(J/A)*P(M/A)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36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981200"/>
            <a:ext cx="2722056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sz="3600" b="1" spc="-5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FFFF"/>
                </a:solidFill>
                <a:latin typeface="Corbel"/>
                <a:cs typeface="Corbel"/>
              </a:rPr>
              <a:t>Bayesian Belief Network</a:t>
            </a:r>
            <a:endParaRPr lang="en-US" sz="36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749" y="1371600"/>
            <a:ext cx="7979616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2325</TotalTime>
  <Words>1850</Words>
  <Application>Microsoft Office PowerPoint</Application>
  <PresentationFormat>Widescreen</PresentationFormat>
  <Paragraphs>259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MT</vt:lpstr>
      <vt:lpstr>Calibri</vt:lpstr>
      <vt:lpstr>Corbel</vt:lpstr>
      <vt:lpstr>Lato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Unit 3  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Ravikumar</dc:creator>
  <cp:lastModifiedBy>Microsoft account</cp:lastModifiedBy>
  <cp:revision>168</cp:revision>
  <dcterms:created xsi:type="dcterms:W3CDTF">2021-08-01T15:07:07Z</dcterms:created>
  <dcterms:modified xsi:type="dcterms:W3CDTF">2022-11-17T17:00:12Z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