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300" r:id="rId3"/>
    <p:sldId id="299" r:id="rId4"/>
    <p:sldId id="257" r:id="rId5"/>
    <p:sldId id="307" r:id="rId6"/>
    <p:sldId id="444" r:id="rId7"/>
    <p:sldId id="445" r:id="rId8"/>
    <p:sldId id="435" r:id="rId9"/>
    <p:sldId id="441" r:id="rId10"/>
    <p:sldId id="442" r:id="rId11"/>
    <p:sldId id="443" r:id="rId12"/>
    <p:sldId id="446" r:id="rId13"/>
    <p:sldId id="447" r:id="rId14"/>
    <p:sldId id="29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6328C-BAF1-4D19-A648-A10FD7A7FD17}" type="datetimeFigureOut">
              <a:rPr lang="en-US" smtClean="0"/>
              <a:t>11/27/2022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CA1366-698E-41CC-B900-3C55E9FD3BA6}" type="slidenum">
              <a:rPr lang="en-US" smtClean="0"/>
              <a:t>‹#›</a:t>
            </a:fld>
            <a:endParaRPr lang="en-US"/>
          </a:p>
        </p:txBody>
      </p:sp>
    </p:spTree>
    <p:extLst>
      <p:ext uri="{BB962C8B-B14F-4D97-AF65-F5344CB8AC3E}">
        <p14:creationId xmlns:p14="http://schemas.microsoft.com/office/powerpoint/2010/main" val="329119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https://cmdlinetips.com/2020/12/canonical-correlation-analysis-in-python/</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5</a:t>
            </a:fld>
            <a:endParaRPr lang="en-US"/>
          </a:p>
        </p:txBody>
      </p:sp>
    </p:spTree>
    <p:extLst>
      <p:ext uri="{BB962C8B-B14F-4D97-AF65-F5344CB8AC3E}">
        <p14:creationId xmlns:p14="http://schemas.microsoft.com/office/powerpoint/2010/main" val="27786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https://www.youtube.com/watch?v=2tUuyWTtPqM</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a:t>
            </a:fld>
            <a:endParaRPr lang="en-US"/>
          </a:p>
        </p:txBody>
      </p:sp>
    </p:spTree>
    <p:extLst>
      <p:ext uri="{BB962C8B-B14F-4D97-AF65-F5344CB8AC3E}">
        <p14:creationId xmlns:p14="http://schemas.microsoft.com/office/powerpoint/2010/main" val="338356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https://www.youtube.com/watch?v=2tUuyWTtPqM</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a:t>
            </a:fld>
            <a:endParaRPr lang="en-US"/>
          </a:p>
        </p:txBody>
      </p:sp>
    </p:spTree>
    <p:extLst>
      <p:ext uri="{BB962C8B-B14F-4D97-AF65-F5344CB8AC3E}">
        <p14:creationId xmlns:p14="http://schemas.microsoft.com/office/powerpoint/2010/main" val="299814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BE1E90-8C0E-4510-B0CB-C8788CF781F9}" type="datetime1">
              <a:rPr lang="en-US" smtClean="0"/>
              <a:t>11/27/2022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D12267F-9049-45EA-8625-8C558F50E59D}" type="datetime1">
              <a:rPr lang="en-US" smtClean="0"/>
              <a:t>11/27/2022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EB0DFE5-290A-4F7D-B140-865413AB36C8}" type="datetime1">
              <a:rPr lang="en-US" smtClean="0"/>
              <a:t>11/27/2022</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B4930E-E208-48D2-8A39-03A0361DA96C}" type="datetime1">
              <a:rPr lang="en-US" smtClean="0"/>
              <a:t>11/27/2022</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036349-3059-433C-B004-C5FFAE61E0E9}" type="datetime1">
              <a:rPr lang="en-US" smtClean="0"/>
              <a:t>11/27/2022</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61387" y="1029708"/>
            <a:ext cx="1332864" cy="391159"/>
          </a:xfrm>
          <a:prstGeom prst="rect">
            <a:avLst/>
          </a:prstGeom>
        </p:spPr>
        <p:txBody>
          <a:bodyPr wrap="square" lIns="0" tIns="0" rIns="0" bIns="0">
            <a:spAutoFit/>
          </a:bodyPr>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a:xfrm>
            <a:off x="4002171" y="1395468"/>
            <a:ext cx="7181850" cy="170180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4D7C830-DB38-462D-92AF-4AED46B9C3AE}" type="datetime1">
              <a:rPr lang="en-US" smtClean="0"/>
              <a:t>11/27/2022</a:t>
            </a:fld>
            <a:endParaRPr lang="en-US"/>
          </a:p>
        </p:txBody>
      </p:sp>
      <p:sp>
        <p:nvSpPr>
          <p:cNvPr id="6" name="Holder 6"/>
          <p:cNvSpPr>
            <a:spLocks noGrp="1"/>
          </p:cNvSpPr>
          <p:nvPr>
            <p:ph type="sldNum" sz="quarter" idx="7"/>
          </p:nvPr>
        </p:nvSpPr>
        <p:spPr>
          <a:xfrm>
            <a:off x="11270875" y="6468683"/>
            <a:ext cx="237490"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ljlbarbosa/dimensionality-reduction-in-python/notebook" TargetMode="External"/><Relationship Id="rId2" Type="http://schemas.openxmlformats.org/officeDocument/2006/relationships/hyperlink" Target="https://colab.research.google.com/drive/1ohpNqMtBH9uAiGiQxuSRSxzbmmZf08-u?usp=sharing"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7" name="object 7"/>
          <p:cNvSpPr txBox="1"/>
          <p:nvPr/>
        </p:nvSpPr>
        <p:spPr>
          <a:xfrm>
            <a:off x="9418449" y="5674030"/>
            <a:ext cx="2702753" cy="289823"/>
          </a:xfrm>
          <a:prstGeom prst="rect">
            <a:avLst/>
          </a:prstGeom>
        </p:spPr>
        <p:txBody>
          <a:bodyPr vert="horz" wrap="square" lIns="0" tIns="12700" rIns="0" bIns="0" rtlCol="0">
            <a:spAutoFit/>
          </a:bodyPr>
          <a:lstStyle/>
          <a:p>
            <a:pPr marL="12700">
              <a:lnSpc>
                <a:spcPct val="100000"/>
              </a:lnSpc>
              <a:spcBef>
                <a:spcPts val="100"/>
              </a:spcBef>
            </a:pPr>
            <a:r>
              <a:rPr lang="en-US" sz="1800" spc="-45" dirty="0" err="1">
                <a:solidFill>
                  <a:srgbClr val="595959"/>
                </a:solidFill>
                <a:latin typeface="Arial MT"/>
                <a:cs typeface="Arial MT"/>
              </a:rPr>
              <a:t>Ravikumar</a:t>
            </a:r>
            <a:r>
              <a:rPr lang="en-US" sz="1800" spc="-45" dirty="0">
                <a:solidFill>
                  <a:srgbClr val="595959"/>
                </a:solidFill>
                <a:latin typeface="Arial MT"/>
                <a:cs typeface="Arial MT"/>
              </a:rPr>
              <a:t> </a:t>
            </a:r>
            <a:r>
              <a:rPr lang="en-US" sz="1800" spc="-45" dirty="0" smtClean="0">
                <a:solidFill>
                  <a:srgbClr val="595959"/>
                </a:solidFill>
                <a:latin typeface="Arial MT"/>
                <a:cs typeface="Arial MT"/>
              </a:rPr>
              <a:t>R Natarajan</a:t>
            </a:r>
            <a:endParaRPr sz="1800" dirty="0">
              <a:latin typeface="Arial MT"/>
              <a:cs typeface="Arial MT"/>
            </a:endParaRPr>
          </a:p>
        </p:txBody>
      </p:sp>
      <p:sp>
        <p:nvSpPr>
          <p:cNvPr id="8" name="object 8"/>
          <p:cNvSpPr txBox="1"/>
          <p:nvPr/>
        </p:nvSpPr>
        <p:spPr>
          <a:xfrm>
            <a:off x="990600" y="2133600"/>
            <a:ext cx="6705727" cy="1756250"/>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Advance Machine Learning</a:t>
            </a:r>
            <a:endParaRPr sz="5900" dirty="0">
              <a:latin typeface="Corbel"/>
              <a:cs typeface="Corbel"/>
            </a:endParaRPr>
          </a:p>
        </p:txBody>
      </p:sp>
      <p:sp>
        <p:nvSpPr>
          <p:cNvPr id="9" name="object 9"/>
          <p:cNvSpPr txBox="1"/>
          <p:nvPr/>
        </p:nvSpPr>
        <p:spPr>
          <a:xfrm>
            <a:off x="1084377" y="4181619"/>
            <a:ext cx="2027360" cy="1010533"/>
          </a:xfrm>
          <a:prstGeom prst="rect">
            <a:avLst/>
          </a:prstGeom>
        </p:spPr>
        <p:txBody>
          <a:bodyPr vert="horz" wrap="square" lIns="0" tIns="12700" rIns="0" bIns="0" rtlCol="0">
            <a:spAutoFit/>
          </a:bodyPr>
          <a:lstStyle/>
          <a:p>
            <a:pPr marL="12700">
              <a:lnSpc>
                <a:spcPct val="100000"/>
              </a:lnSpc>
              <a:spcBef>
                <a:spcPts val="100"/>
              </a:spcBef>
            </a:pPr>
            <a:r>
              <a:rPr lang="en-IN" sz="3200" b="1" spc="-5" dirty="0" smtClean="0">
                <a:solidFill>
                  <a:schemeClr val="bg1"/>
                </a:solidFill>
                <a:latin typeface="Corbel"/>
                <a:cs typeface="Corbel"/>
              </a:rPr>
              <a:t>01CO1301</a:t>
            </a:r>
          </a:p>
          <a:p>
            <a:pPr marL="12700">
              <a:lnSpc>
                <a:spcPct val="100000"/>
              </a:lnSpc>
              <a:spcBef>
                <a:spcPts val="100"/>
              </a:spcBef>
            </a:pPr>
            <a:r>
              <a:rPr lang="en-US" sz="3200" b="1" spc="-5" dirty="0" smtClean="0">
                <a:solidFill>
                  <a:schemeClr val="bg1"/>
                </a:solidFill>
                <a:latin typeface="Corbel"/>
                <a:cs typeface="Corbel"/>
              </a:rPr>
              <a:t>4 Credits</a:t>
            </a:r>
            <a:endParaRPr sz="3200" dirty="0">
              <a:solidFill>
                <a:schemeClr val="bg1"/>
              </a:solidFill>
              <a:latin typeface="Corbel"/>
              <a:cs typeface="Corbel"/>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851" y="3200400"/>
            <a:ext cx="2722056"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NMF</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sp>
        <p:nvSpPr>
          <p:cNvPr id="7" name="Rectangle 6"/>
          <p:cNvSpPr/>
          <p:nvPr/>
        </p:nvSpPr>
        <p:spPr>
          <a:xfrm>
            <a:off x="3505200" y="684819"/>
            <a:ext cx="8153400" cy="489364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FF0000"/>
                </a:solidFill>
              </a:rPr>
              <a:t>Nonnegative matrix factorization NMF</a:t>
            </a:r>
            <a:r>
              <a:rPr lang="en-US" sz="2400" dirty="0"/>
              <a:t> is a linear powerful technique for dimension reduction.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It </a:t>
            </a:r>
            <a:r>
              <a:rPr lang="en-US" sz="2400" dirty="0"/>
              <a:t>reduces the dimensions of data making learning algorithms faster and more effective</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This is </a:t>
            </a:r>
            <a:r>
              <a:rPr lang="en-US" sz="2400" dirty="0"/>
              <a:t>a very strong algorithm which many applications. For example, it can be applied for Recommender Systems, for Collaborative Filtering for topic modelling and for dimensionality reduction.</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Python, it can work with sparse matrix where the only restriction is that the values should be non-negative.</a:t>
            </a:r>
          </a:p>
        </p:txBody>
      </p:sp>
    </p:spTree>
    <p:extLst>
      <p:ext uri="{BB962C8B-B14F-4D97-AF65-F5344CB8AC3E}">
        <p14:creationId xmlns:p14="http://schemas.microsoft.com/office/powerpoint/2010/main" val="215736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851" y="3200400"/>
            <a:ext cx="2722056"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DEMO</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sp>
        <p:nvSpPr>
          <p:cNvPr id="7" name="Rectangle 6"/>
          <p:cNvSpPr/>
          <p:nvPr/>
        </p:nvSpPr>
        <p:spPr>
          <a:xfrm>
            <a:off x="3505200" y="1960317"/>
            <a:ext cx="8153400" cy="3046988"/>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FF0000"/>
                </a:solidFill>
                <a:hlinkClick r:id="rId2"/>
              </a:rPr>
              <a:t>https://</a:t>
            </a:r>
            <a:r>
              <a:rPr lang="en-US" sz="2400" dirty="0" smtClean="0">
                <a:solidFill>
                  <a:srgbClr val="FF0000"/>
                </a:solidFill>
                <a:hlinkClick r:id="rId2"/>
              </a:rPr>
              <a:t>colab.research.google.com/drive/1ohpNqMtBH9uAiGiQxuSRSxzbmmZf08-u?usp=sharing</a:t>
            </a:r>
            <a:endParaRPr lang="en-US" sz="2400" dirty="0" smtClean="0">
              <a:solidFill>
                <a:srgbClr val="FF0000"/>
              </a:solidFill>
            </a:endParaRPr>
          </a:p>
          <a:p>
            <a:pPr marL="342900" indent="-342900" algn="just">
              <a:buFont typeface="Arial" panose="020B0604020202020204" pitchFamily="34" charset="0"/>
              <a:buChar char="•"/>
            </a:pPr>
            <a:endParaRPr lang="en-US" sz="2400" dirty="0">
              <a:solidFill>
                <a:srgbClr val="FF0000"/>
              </a:solidFill>
            </a:endParaRPr>
          </a:p>
          <a:p>
            <a:pPr marL="342900" indent="-342900" algn="just">
              <a:buFont typeface="Arial" panose="020B0604020202020204" pitchFamily="34" charset="0"/>
              <a:buChar char="•"/>
            </a:pPr>
            <a:r>
              <a:rPr lang="en-US" sz="2400" dirty="0" err="1" smtClean="0">
                <a:solidFill>
                  <a:srgbClr val="FF0000"/>
                </a:solidFill>
              </a:rPr>
              <a:t>Kaggle</a:t>
            </a:r>
            <a:r>
              <a:rPr lang="en-US" sz="2400" dirty="0" smtClean="0">
                <a:solidFill>
                  <a:srgbClr val="FF0000"/>
                </a:solidFill>
              </a:rPr>
              <a:t> Reference</a:t>
            </a:r>
          </a:p>
          <a:p>
            <a:pPr marL="342900" indent="-342900" algn="just">
              <a:buFont typeface="Arial" panose="020B0604020202020204" pitchFamily="34" charset="0"/>
              <a:buChar char="•"/>
            </a:pPr>
            <a:r>
              <a:rPr lang="en-US" sz="2400" dirty="0">
                <a:solidFill>
                  <a:srgbClr val="FF0000"/>
                </a:solidFill>
                <a:hlinkClick r:id="rId3"/>
              </a:rPr>
              <a:t>https://</a:t>
            </a:r>
            <a:r>
              <a:rPr lang="en-US" sz="2400" dirty="0" smtClean="0">
                <a:solidFill>
                  <a:srgbClr val="FF0000"/>
                </a:solidFill>
                <a:hlinkClick r:id="rId3"/>
              </a:rPr>
              <a:t>www.kaggle.com/code/ljlbarbosa/dimensionality-reduction-in-python/notebook</a:t>
            </a:r>
            <a:endParaRPr lang="en-US" sz="2400" dirty="0" smtClean="0">
              <a:solidFill>
                <a:srgbClr val="FF0000"/>
              </a:solidFill>
            </a:endParaRPr>
          </a:p>
          <a:p>
            <a:pPr marL="342900" indent="-342900" algn="just">
              <a:buFont typeface="Arial" panose="020B0604020202020204" pitchFamily="34" charset="0"/>
              <a:buChar char="•"/>
            </a:pPr>
            <a:endParaRPr lang="en-US" sz="2400" dirty="0" smtClean="0">
              <a:solidFill>
                <a:srgbClr val="FF0000"/>
              </a:solidFill>
            </a:endParaRP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56044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140"/>
              </a:lnSpc>
            </a:pPr>
            <a:r>
              <a:rPr lang="en-US" spc="-5" smtClean="0"/>
              <a:t>Department of Computer Engineering</a:t>
            </a:r>
            <a:endParaRPr lang="en-US" spc="-5" dirty="0"/>
          </a:p>
        </p:txBody>
      </p:sp>
      <p:sp>
        <p:nvSpPr>
          <p:cNvPr id="3" name="Slide Number Placeholder 2"/>
          <p:cNvSpPr>
            <a:spLocks noGrp="1"/>
          </p:cNvSpPr>
          <p:nvPr>
            <p:ph type="sldNum" sz="quarter" idx="7"/>
          </p:nvPr>
        </p:nvSpPr>
        <p:spPr/>
        <p:txBody>
          <a:bodyPr/>
          <a:lstStyle/>
          <a:p>
            <a:pPr marL="38100">
              <a:lnSpc>
                <a:spcPts val="1230"/>
              </a:lnSpc>
            </a:pPr>
            <a:fld id="{81D60167-4931-47E6-BA6A-407CBD079E47}" type="slidenum">
              <a:rPr lang="en-IN" smtClean="0"/>
              <a:t>12</a:t>
            </a:fld>
            <a:endParaRPr lang="en-IN" dirty="0"/>
          </a:p>
        </p:txBody>
      </p:sp>
      <p:sp>
        <p:nvSpPr>
          <p:cNvPr id="4" name="Rectangle 3"/>
          <p:cNvSpPr/>
          <p:nvPr/>
        </p:nvSpPr>
        <p:spPr>
          <a:xfrm>
            <a:off x="-304800" y="2438400"/>
            <a:ext cx="3810000" cy="1633781"/>
          </a:xfrm>
          <a:prstGeom prst="rect">
            <a:avLst/>
          </a:prstGeom>
        </p:spPr>
        <p:txBody>
          <a:bodyPr wrap="square">
            <a:spAutoFit/>
          </a:bodyPr>
          <a:lstStyle/>
          <a:p>
            <a:pPr marL="469265" lvl="1" algn="ctr">
              <a:spcBef>
                <a:spcPts val="520"/>
              </a:spcBef>
              <a:buClr>
                <a:srgbClr val="40BAD1"/>
              </a:buClr>
              <a:buSzPct val="91666"/>
              <a:tabLst>
                <a:tab pos="409575" algn="l"/>
                <a:tab pos="410209" algn="l"/>
              </a:tabLst>
            </a:pPr>
            <a:r>
              <a:rPr lang="en-US" sz="3200" spc="-5" dirty="0">
                <a:solidFill>
                  <a:schemeClr val="bg1"/>
                </a:solidFill>
                <a:latin typeface="Corbel"/>
                <a:cs typeface="Corbel"/>
              </a:rPr>
              <a:t>Feature Selection vs </a:t>
            </a:r>
            <a:endParaRPr lang="en-US" sz="3200" spc="-5" dirty="0" smtClean="0">
              <a:solidFill>
                <a:schemeClr val="bg1"/>
              </a:solidFill>
              <a:latin typeface="Corbel"/>
              <a:cs typeface="Corbel"/>
            </a:endParaRPr>
          </a:p>
          <a:p>
            <a:pPr marL="469265" lvl="1" algn="ctr">
              <a:spcBef>
                <a:spcPts val="520"/>
              </a:spcBef>
              <a:buClr>
                <a:srgbClr val="40BAD1"/>
              </a:buClr>
              <a:buSzPct val="91666"/>
              <a:tabLst>
                <a:tab pos="409575" algn="l"/>
                <a:tab pos="410209" algn="l"/>
              </a:tabLst>
            </a:pPr>
            <a:r>
              <a:rPr lang="en-US" sz="3200" spc="-5" dirty="0" smtClean="0">
                <a:solidFill>
                  <a:schemeClr val="bg1"/>
                </a:solidFill>
                <a:latin typeface="Corbel"/>
                <a:cs typeface="Corbel"/>
              </a:rPr>
              <a:t>Feature </a:t>
            </a:r>
            <a:r>
              <a:rPr lang="en-US" sz="3200" spc="-5" dirty="0">
                <a:solidFill>
                  <a:schemeClr val="bg1"/>
                </a:solidFill>
                <a:latin typeface="Corbel"/>
                <a:cs typeface="Corbel"/>
              </a:rPr>
              <a:t>Extraction</a:t>
            </a:r>
            <a:endParaRPr lang="en-US" sz="3200" dirty="0">
              <a:solidFill>
                <a:schemeClr val="bg1"/>
              </a:solidFill>
              <a:latin typeface="Corbel"/>
              <a:cs typeface="Corbel"/>
            </a:endParaRPr>
          </a:p>
        </p:txBody>
      </p:sp>
      <p:sp>
        <p:nvSpPr>
          <p:cNvPr id="5" name="Rectangle 4"/>
          <p:cNvSpPr/>
          <p:nvPr/>
        </p:nvSpPr>
        <p:spPr>
          <a:xfrm>
            <a:off x="3505200" y="691006"/>
            <a:ext cx="8305800" cy="2308324"/>
          </a:xfrm>
          <a:prstGeom prst="rect">
            <a:avLst/>
          </a:prstGeom>
        </p:spPr>
        <p:txBody>
          <a:bodyPr wrap="square">
            <a:spAutoFit/>
          </a:bodyPr>
          <a:lstStyle/>
          <a:p>
            <a:r>
              <a:rPr lang="en-US" sz="2400" dirty="0" smtClean="0">
                <a:solidFill>
                  <a:srgbClr val="FF0000"/>
                </a:solidFill>
              </a:rPr>
              <a:t>Feature </a:t>
            </a:r>
            <a:r>
              <a:rPr lang="en-US" sz="2400" dirty="0">
                <a:solidFill>
                  <a:srgbClr val="FF0000"/>
                </a:solidFill>
              </a:rPr>
              <a:t>selection </a:t>
            </a:r>
            <a:r>
              <a:rPr lang="en-US" sz="2400" dirty="0"/>
              <a:t>is about selecting a subset of features out of the original features in order to reduce model complexity, enhance the computational efficiency of the models and reduce generalization error introduced due to noise by irrelevant features. The following represents some of the important feature selection techniques:</a:t>
            </a:r>
            <a:endParaRPr lang="en-IN" sz="2400" dirty="0"/>
          </a:p>
        </p:txBody>
      </p:sp>
      <p:sp>
        <p:nvSpPr>
          <p:cNvPr id="6" name="Rectangle 5"/>
          <p:cNvSpPr/>
          <p:nvPr/>
        </p:nvSpPr>
        <p:spPr>
          <a:xfrm>
            <a:off x="3505200" y="2895600"/>
            <a:ext cx="8077200" cy="3970318"/>
          </a:xfrm>
          <a:prstGeom prst="rect">
            <a:avLst/>
          </a:prstGeom>
        </p:spPr>
        <p:txBody>
          <a:bodyPr wrap="square">
            <a:spAutoFit/>
          </a:bodyPr>
          <a:lstStyle/>
          <a:p>
            <a:pPr marL="285750" indent="-285750">
              <a:buFont typeface="Arial" panose="020B0604020202020204" pitchFamily="34" charset="0"/>
              <a:buChar char="•"/>
            </a:pPr>
            <a:r>
              <a:rPr lang="en-US" b="1" dirty="0"/>
              <a:t>Regularization techniques </a:t>
            </a:r>
            <a:endParaRPr lang="en-US" b="1" dirty="0" smtClean="0"/>
          </a:p>
          <a:p>
            <a:pPr marL="285750" indent="-285750">
              <a:buFont typeface="Arial" panose="020B0604020202020204" pitchFamily="34" charset="0"/>
              <a:buChar char="•"/>
            </a:pPr>
            <a:r>
              <a:rPr lang="en-US" b="1" dirty="0" smtClean="0"/>
              <a:t>Feature </a:t>
            </a:r>
            <a:r>
              <a:rPr lang="en-US" b="1" dirty="0"/>
              <a:t>importance </a:t>
            </a:r>
            <a:r>
              <a:rPr lang="en-US" dirty="0"/>
              <a:t>techniques such as using estimator such as Random Forest algorithm to fit a model and select features based on the value of attribute such as </a:t>
            </a:r>
            <a:r>
              <a:rPr lang="en-US" dirty="0" err="1"/>
              <a:t>feature_importances</a:t>
            </a:r>
            <a:r>
              <a:rPr lang="en-US" dirty="0"/>
              <a:t>_ </a:t>
            </a:r>
          </a:p>
          <a:p>
            <a:pPr marL="285750" indent="-285750">
              <a:buFont typeface="Arial" panose="020B0604020202020204" pitchFamily="34" charset="0"/>
              <a:buChar char="•"/>
            </a:pPr>
            <a:r>
              <a:rPr lang="en-US" b="1" dirty="0"/>
              <a:t>Greedy search algorithms </a:t>
            </a:r>
            <a:r>
              <a:rPr lang="en-US" dirty="0"/>
              <a:t>such as some of the following which are useful for algorithms (such as K-nearest </a:t>
            </a:r>
            <a:r>
              <a:rPr lang="en-US" dirty="0" err="1"/>
              <a:t>neighbours</a:t>
            </a:r>
            <a:r>
              <a:rPr lang="en-US" dirty="0"/>
              <a:t>, K-NN) where regularization techniques are not supported.</a:t>
            </a:r>
          </a:p>
          <a:p>
            <a:pPr marL="285750" indent="-285750">
              <a:buFont typeface="Arial" panose="020B0604020202020204" pitchFamily="34" charset="0"/>
              <a:buChar char="•"/>
            </a:pPr>
            <a:r>
              <a:rPr lang="en-US" b="1" dirty="0" smtClean="0"/>
              <a:t>Filter </a:t>
            </a:r>
            <a:r>
              <a:rPr lang="en-US" b="1" dirty="0"/>
              <a:t>methods</a:t>
            </a:r>
            <a:r>
              <a:rPr lang="en-US" dirty="0"/>
              <a:t>: The filter model only considers the association between the feature and the class label</a:t>
            </a:r>
          </a:p>
          <a:p>
            <a:pPr marL="285750" indent="-285750">
              <a:buFont typeface="Arial" panose="020B0604020202020204" pitchFamily="34" charset="0"/>
              <a:buChar char="•"/>
            </a:pPr>
            <a:r>
              <a:rPr lang="en-US" b="1" dirty="0"/>
              <a:t>Wrapper methods</a:t>
            </a:r>
          </a:p>
          <a:p>
            <a:pPr marL="285750" indent="-285750">
              <a:buFont typeface="Arial" panose="020B0604020202020204" pitchFamily="34" charset="0"/>
              <a:buChar char="•"/>
            </a:pPr>
            <a:r>
              <a:rPr lang="en-US" b="1" dirty="0"/>
              <a:t>Embedded methods</a:t>
            </a:r>
            <a:r>
              <a:rPr lang="en-US" dirty="0"/>
              <a:t>: In embedded method, the features are selected in the training process of learning model, and the feature selection result outputs automatically while the training process is finished. Training the Lasso regression model is a classic example of embedded method for feature selection.</a:t>
            </a:r>
            <a:endParaRPr lang="en-IN" dirty="0"/>
          </a:p>
        </p:txBody>
      </p:sp>
    </p:spTree>
    <p:extLst>
      <p:ext uri="{BB962C8B-B14F-4D97-AF65-F5344CB8AC3E}">
        <p14:creationId xmlns:p14="http://schemas.microsoft.com/office/powerpoint/2010/main" val="355142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140"/>
              </a:lnSpc>
            </a:pPr>
            <a:r>
              <a:rPr lang="en-US" spc="-5" smtClean="0"/>
              <a:t>Department of Computer Engineering</a:t>
            </a:r>
            <a:endParaRPr lang="en-US" spc="-5" dirty="0"/>
          </a:p>
        </p:txBody>
      </p:sp>
      <p:sp>
        <p:nvSpPr>
          <p:cNvPr id="3" name="Slide Number Placeholder 2"/>
          <p:cNvSpPr>
            <a:spLocks noGrp="1"/>
          </p:cNvSpPr>
          <p:nvPr>
            <p:ph type="sldNum" sz="quarter" idx="7"/>
          </p:nvPr>
        </p:nvSpPr>
        <p:spPr/>
        <p:txBody>
          <a:bodyPr/>
          <a:lstStyle/>
          <a:p>
            <a:pPr marL="38100">
              <a:lnSpc>
                <a:spcPts val="1230"/>
              </a:lnSpc>
            </a:pPr>
            <a:fld id="{81D60167-4931-47E6-BA6A-407CBD079E47}" type="slidenum">
              <a:rPr lang="en-IN" smtClean="0"/>
              <a:t>13</a:t>
            </a:fld>
            <a:endParaRPr lang="en-IN" dirty="0"/>
          </a:p>
        </p:txBody>
      </p:sp>
      <p:sp>
        <p:nvSpPr>
          <p:cNvPr id="4" name="Rectangle 3"/>
          <p:cNvSpPr/>
          <p:nvPr/>
        </p:nvSpPr>
        <p:spPr>
          <a:xfrm>
            <a:off x="-304800" y="2438400"/>
            <a:ext cx="3810000" cy="1633781"/>
          </a:xfrm>
          <a:prstGeom prst="rect">
            <a:avLst/>
          </a:prstGeom>
        </p:spPr>
        <p:txBody>
          <a:bodyPr wrap="square">
            <a:spAutoFit/>
          </a:bodyPr>
          <a:lstStyle/>
          <a:p>
            <a:pPr marL="469265" lvl="1" algn="ctr">
              <a:spcBef>
                <a:spcPts val="520"/>
              </a:spcBef>
              <a:buClr>
                <a:srgbClr val="40BAD1"/>
              </a:buClr>
              <a:buSzPct val="91666"/>
              <a:tabLst>
                <a:tab pos="409575" algn="l"/>
                <a:tab pos="410209" algn="l"/>
              </a:tabLst>
            </a:pPr>
            <a:r>
              <a:rPr lang="en-US" sz="3200" spc="-5" dirty="0">
                <a:solidFill>
                  <a:schemeClr val="bg1"/>
                </a:solidFill>
                <a:latin typeface="Corbel"/>
                <a:cs typeface="Corbel"/>
              </a:rPr>
              <a:t>Feature Selection vs </a:t>
            </a:r>
            <a:endParaRPr lang="en-US" sz="3200" spc="-5" dirty="0" smtClean="0">
              <a:solidFill>
                <a:schemeClr val="bg1"/>
              </a:solidFill>
              <a:latin typeface="Corbel"/>
              <a:cs typeface="Corbel"/>
            </a:endParaRPr>
          </a:p>
          <a:p>
            <a:pPr marL="469265" lvl="1" algn="ctr">
              <a:spcBef>
                <a:spcPts val="520"/>
              </a:spcBef>
              <a:buClr>
                <a:srgbClr val="40BAD1"/>
              </a:buClr>
              <a:buSzPct val="91666"/>
              <a:tabLst>
                <a:tab pos="409575" algn="l"/>
                <a:tab pos="410209" algn="l"/>
              </a:tabLst>
            </a:pPr>
            <a:r>
              <a:rPr lang="en-US" sz="3200" spc="-5" dirty="0" smtClean="0">
                <a:solidFill>
                  <a:schemeClr val="bg1"/>
                </a:solidFill>
                <a:latin typeface="Corbel"/>
                <a:cs typeface="Corbel"/>
              </a:rPr>
              <a:t>Feature </a:t>
            </a:r>
            <a:r>
              <a:rPr lang="en-US" sz="3200" spc="-5" dirty="0">
                <a:solidFill>
                  <a:schemeClr val="bg1"/>
                </a:solidFill>
                <a:latin typeface="Corbel"/>
                <a:cs typeface="Corbel"/>
              </a:rPr>
              <a:t>Extraction</a:t>
            </a:r>
            <a:endParaRPr lang="en-US" sz="3200" dirty="0">
              <a:solidFill>
                <a:schemeClr val="bg1"/>
              </a:solidFill>
              <a:latin typeface="Corbel"/>
              <a:cs typeface="Corbel"/>
            </a:endParaRPr>
          </a:p>
        </p:txBody>
      </p:sp>
      <p:sp>
        <p:nvSpPr>
          <p:cNvPr id="5" name="Rectangle 4"/>
          <p:cNvSpPr/>
          <p:nvPr/>
        </p:nvSpPr>
        <p:spPr>
          <a:xfrm>
            <a:off x="3505200" y="691006"/>
            <a:ext cx="8305800" cy="1569660"/>
          </a:xfrm>
          <a:prstGeom prst="rect">
            <a:avLst/>
          </a:prstGeom>
        </p:spPr>
        <p:txBody>
          <a:bodyPr wrap="square">
            <a:spAutoFit/>
          </a:bodyPr>
          <a:lstStyle/>
          <a:p>
            <a:r>
              <a:rPr lang="en-US" sz="2400" dirty="0">
                <a:solidFill>
                  <a:srgbClr val="FF0000"/>
                </a:solidFill>
              </a:rPr>
              <a:t>Feature extraction </a:t>
            </a:r>
            <a:r>
              <a:rPr lang="en-US" sz="2400" dirty="0"/>
              <a:t>is about extracting/deriving information from the original features set to create a new features subspace. The primary idea behind feature extraction is to compress the data with the goal of maintaining most of the relevant information. </a:t>
            </a:r>
            <a:endParaRPr lang="en-IN" sz="2400" dirty="0"/>
          </a:p>
        </p:txBody>
      </p:sp>
      <p:sp>
        <p:nvSpPr>
          <p:cNvPr id="6" name="Rectangle 5"/>
          <p:cNvSpPr/>
          <p:nvPr/>
        </p:nvSpPr>
        <p:spPr>
          <a:xfrm>
            <a:off x="3733800" y="2616216"/>
            <a:ext cx="8077200" cy="1569660"/>
          </a:xfrm>
          <a:prstGeom prst="rect">
            <a:avLst/>
          </a:prstGeom>
        </p:spPr>
        <p:txBody>
          <a:bodyPr wrap="square">
            <a:spAutoFit/>
          </a:bodyPr>
          <a:lstStyle/>
          <a:p>
            <a:pPr marL="285750" indent="-285750">
              <a:buFont typeface="Arial" panose="020B0604020202020204" pitchFamily="34" charset="0"/>
              <a:buChar char="•"/>
            </a:pPr>
            <a:r>
              <a:rPr lang="en-US" sz="2400" dirty="0"/>
              <a:t>The following are different types of feature extraction techniques:</a:t>
            </a:r>
            <a:endParaRPr lang="en-US" sz="2400" b="1" dirty="0" smtClean="0"/>
          </a:p>
          <a:p>
            <a:pPr marL="285750" indent="-285750">
              <a:buFont typeface="Arial" panose="020B0604020202020204" pitchFamily="34" charset="0"/>
              <a:buChar char="•"/>
            </a:pPr>
            <a:r>
              <a:rPr lang="en-US" sz="2400" b="1" dirty="0" smtClean="0"/>
              <a:t>PCA</a:t>
            </a:r>
          </a:p>
          <a:p>
            <a:pPr marL="285750" indent="-285750">
              <a:buFont typeface="Arial" panose="020B0604020202020204" pitchFamily="34" charset="0"/>
              <a:buChar char="•"/>
            </a:pPr>
            <a:r>
              <a:rPr lang="en-US" sz="2400" b="1" dirty="0" smtClean="0"/>
              <a:t>LDA</a:t>
            </a:r>
            <a:endParaRPr lang="en-IN" sz="2400" dirty="0"/>
          </a:p>
        </p:txBody>
      </p:sp>
    </p:spTree>
    <p:extLst>
      <p:ext uri="{BB962C8B-B14F-4D97-AF65-F5344CB8AC3E}">
        <p14:creationId xmlns:p14="http://schemas.microsoft.com/office/powerpoint/2010/main" val="243160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362200"/>
            <a:ext cx="5736463" cy="2736647"/>
          </a:xfrm>
          <a:prstGeom prst="rect">
            <a:avLst/>
          </a:prstGeom>
        </p:spPr>
        <p:txBody>
          <a:bodyPr vert="horz" wrap="square" lIns="0" tIns="12700" rIns="0" bIns="0" rtlCol="0">
            <a:spAutoFit/>
          </a:bodyPr>
          <a:lstStyle/>
          <a:p>
            <a:pPr marL="12700">
              <a:lnSpc>
                <a:spcPct val="100000"/>
              </a:lnSpc>
              <a:spcBef>
                <a:spcPts val="100"/>
              </a:spcBef>
            </a:pPr>
            <a:r>
              <a:rPr lang="en-IN" sz="5900" b="0" spc="-5" dirty="0" smtClean="0"/>
              <a:t>End of Unit 4</a:t>
            </a:r>
            <a:br>
              <a:rPr lang="en-IN" sz="5900" b="0" spc="-5" dirty="0" smtClean="0"/>
            </a:br>
            <a:r>
              <a:rPr lang="en-IN" sz="5900" b="0" spc="-5" dirty="0" smtClean="0">
                <a:latin typeface="Corbel"/>
                <a:cs typeface="Corbel"/>
              </a:rPr>
              <a:t/>
            </a:r>
            <a:br>
              <a:rPr lang="en-IN" sz="5900" b="0" spc="-5" dirty="0" smtClean="0">
                <a:latin typeface="Corbel"/>
                <a:cs typeface="Corbel"/>
              </a:rPr>
            </a:br>
            <a:r>
              <a:rPr sz="5900" b="0" spc="-5" dirty="0" smtClean="0">
                <a:latin typeface="Corbel"/>
                <a:cs typeface="Corbel"/>
              </a:rPr>
              <a:t>Than</a:t>
            </a:r>
            <a:r>
              <a:rPr sz="5900" b="0" dirty="0" smtClean="0">
                <a:latin typeface="Corbel"/>
                <a:cs typeface="Corbel"/>
              </a:rPr>
              <a:t>k</a:t>
            </a:r>
            <a:r>
              <a:rPr sz="5900" b="0" spc="-650" dirty="0" smtClean="0">
                <a:latin typeface="Corbel"/>
                <a:cs typeface="Corbel"/>
              </a:rPr>
              <a:t> </a:t>
            </a:r>
            <a:r>
              <a:rPr sz="5900" b="0" spc="-465" dirty="0">
                <a:latin typeface="Corbel"/>
                <a:cs typeface="Corbel"/>
              </a:rPr>
              <a:t>Y</a:t>
            </a:r>
            <a:r>
              <a:rPr sz="5900" b="0" spc="-5" dirty="0">
                <a:latin typeface="Corbel"/>
                <a:cs typeface="Corbel"/>
              </a:rPr>
              <a:t>ou.</a:t>
            </a:r>
            <a:endParaRPr sz="5900" dirty="0">
              <a:latin typeface="Corbel"/>
              <a:cs typeface="Corbe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417256"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Course Outcomes</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656984" y="609600"/>
            <a:ext cx="7732636" cy="555793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At the end of the course, students will be able to:</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understand key concepts, tools and approaches for pattern recognition on complex data </a:t>
            </a:r>
            <a:r>
              <a:rPr lang="en-US" sz="2800" spc="-5" dirty="0" smtClean="0">
                <a:latin typeface="Corbel"/>
                <a:cs typeface="Corbel"/>
              </a:rPr>
              <a:t>sets.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learn Kernel methods for handling high dimensional and non-linear </a:t>
            </a:r>
            <a:r>
              <a:rPr lang="en-US" sz="2800" spc="-5" dirty="0" smtClean="0">
                <a:latin typeface="Corbel"/>
                <a:cs typeface="Corbel"/>
              </a:rPr>
              <a:t>patterns.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implement state-of-the-art algorithms such as Support Vector Machines and Bayesian </a:t>
            </a:r>
            <a:r>
              <a:rPr lang="en-US" sz="2800" spc="-5" dirty="0" smtClean="0">
                <a:latin typeface="Corbel"/>
                <a:cs typeface="Corbel"/>
              </a:rPr>
              <a:t>networks.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Solve real-world machine learning tasks: from data to </a:t>
            </a:r>
            <a:r>
              <a:rPr lang="en-US" sz="2800" spc="-5" dirty="0" smtClean="0">
                <a:latin typeface="Corbel"/>
                <a:cs typeface="Corbel"/>
              </a:rPr>
              <a:t>inference.</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apply theoretical concepts and the motivations behind different learning </a:t>
            </a:r>
            <a:r>
              <a:rPr lang="en-US" sz="2800" spc="-5" dirty="0" smtClean="0">
                <a:latin typeface="Corbel"/>
                <a:cs typeface="Corbel"/>
              </a:rPr>
              <a:t>frameworks.</a:t>
            </a:r>
            <a:endParaRPr sz="2800" dirty="0">
              <a:latin typeface="Corbel"/>
              <a:cs typeface="Corbel"/>
            </a:endParaRPr>
          </a:p>
        </p:txBody>
      </p:sp>
    </p:spTree>
    <p:extLst>
      <p:ext uri="{BB962C8B-B14F-4D97-AF65-F5344CB8AC3E}">
        <p14:creationId xmlns:p14="http://schemas.microsoft.com/office/powerpoint/2010/main" val="366064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8" name="object 8"/>
          <p:cNvSpPr txBox="1"/>
          <p:nvPr/>
        </p:nvSpPr>
        <p:spPr>
          <a:xfrm>
            <a:off x="1143000" y="2286000"/>
            <a:ext cx="6248527" cy="1756250"/>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Dimensionality Reduction</a:t>
            </a:r>
            <a:endParaRPr sz="5900" dirty="0">
              <a:latin typeface="Corbel"/>
              <a:cs typeface="Corbel"/>
            </a:endParaRPr>
          </a:p>
        </p:txBody>
      </p:sp>
      <p:sp>
        <p:nvSpPr>
          <p:cNvPr id="9" name="object 9"/>
          <p:cNvSpPr txBox="1"/>
          <p:nvPr/>
        </p:nvSpPr>
        <p:spPr>
          <a:xfrm>
            <a:off x="1295400" y="4059149"/>
            <a:ext cx="205740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bg1"/>
                </a:solidFill>
                <a:latin typeface="Corbel"/>
                <a:cs typeface="Corbel"/>
              </a:rPr>
              <a:t>Unit</a:t>
            </a:r>
            <a:r>
              <a:rPr lang="en-US" sz="3200" b="1" spc="-5" dirty="0">
                <a:solidFill>
                  <a:schemeClr val="bg1"/>
                </a:solidFill>
                <a:latin typeface="Corbel"/>
                <a:cs typeface="Corbel"/>
              </a:rPr>
              <a:t> </a:t>
            </a:r>
            <a:r>
              <a:rPr sz="3200" b="1" spc="-5" dirty="0" smtClean="0">
                <a:solidFill>
                  <a:schemeClr val="bg1"/>
                </a:solidFill>
                <a:latin typeface="Corbel"/>
                <a:cs typeface="Corbel"/>
              </a:rPr>
              <a:t>#</a:t>
            </a:r>
            <a:r>
              <a:rPr lang="en-US" sz="3200" b="1" spc="-5" dirty="0">
                <a:solidFill>
                  <a:schemeClr val="bg1"/>
                </a:solidFill>
                <a:latin typeface="Corbel"/>
                <a:cs typeface="Corbel"/>
              </a:rPr>
              <a:t>4</a:t>
            </a:r>
            <a:endParaRPr sz="3200" dirty="0">
              <a:solidFill>
                <a:schemeClr val="bg1"/>
              </a:solidFill>
              <a:latin typeface="Corbel"/>
              <a:cs typeface="Corbel"/>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a:t>
            </a:fld>
            <a:endParaRPr lang="en-US" dirty="0"/>
          </a:p>
        </p:txBody>
      </p:sp>
    </p:spTree>
    <p:extLst>
      <p:ext uri="{BB962C8B-B14F-4D97-AF65-F5344CB8AC3E}">
        <p14:creationId xmlns:p14="http://schemas.microsoft.com/office/powerpoint/2010/main" val="554103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Content</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3429000" y="1371600"/>
            <a:ext cx="8382000" cy="3467616"/>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Dimensionality </a:t>
            </a:r>
            <a:r>
              <a:rPr lang="en-US" sz="2800" spc="-5" dirty="0" smtClean="0">
                <a:latin typeface="Corbel"/>
                <a:cs typeface="Corbel"/>
              </a:rPr>
              <a:t>Reduction </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CCA</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LDA</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ICA</a:t>
            </a: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NMF </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Canonical </a:t>
            </a:r>
            <a:r>
              <a:rPr lang="en-US" sz="2800" spc="-5" dirty="0" err="1" smtClean="0">
                <a:latin typeface="Corbel"/>
                <a:cs typeface="Corbel"/>
              </a:rPr>
              <a:t>Variates</a:t>
            </a:r>
            <a:endParaRPr lang="en-US" sz="2800" spc="-5" dirty="0" smtClean="0">
              <a:latin typeface="Corbel"/>
              <a:cs typeface="Corbel"/>
            </a:endParaRPr>
          </a:p>
          <a:p>
            <a:pPr marL="866775" lvl="1" indent="-397510">
              <a:spcBef>
                <a:spcPts val="520"/>
              </a:spcBef>
              <a:buClr>
                <a:srgbClr val="40BAD1"/>
              </a:buClr>
              <a:buSzPct val="91666"/>
              <a:buFont typeface="Arial MT"/>
              <a:buChar char="●"/>
              <a:tabLst>
                <a:tab pos="409575" algn="l"/>
                <a:tab pos="410209" algn="l"/>
              </a:tabLst>
            </a:pPr>
            <a:r>
              <a:rPr lang="en-US" sz="2800" spc="-5" dirty="0" smtClean="0">
                <a:latin typeface="Corbel"/>
                <a:cs typeface="Corbel"/>
              </a:rPr>
              <a:t>Feature </a:t>
            </a:r>
            <a:r>
              <a:rPr lang="en-US" sz="2800" spc="-5" dirty="0">
                <a:latin typeface="Corbel"/>
                <a:cs typeface="Corbel"/>
              </a:rPr>
              <a:t>Selection vs Feature Extraction</a:t>
            </a:r>
            <a:endParaRPr sz="2800" dirty="0">
              <a:latin typeface="Corbel"/>
              <a:cs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CCA</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3505200" y="685800"/>
            <a:ext cx="8229600" cy="4867999"/>
          </a:xfrm>
          <a:prstGeom prst="rect">
            <a:avLst/>
          </a:prstGeom>
        </p:spPr>
        <p:txBody>
          <a:bodyPr vert="horz" wrap="square" lIns="0" tIns="66040" rIns="0" bIns="0" rtlCol="0">
            <a:spAutoFit/>
          </a:bodyPr>
          <a:lstStyle/>
          <a:p>
            <a:pPr marL="457200" indent="-457200" algn="just">
              <a:buFont typeface="Wingdings" panose="05000000000000000000" pitchFamily="2" charset="2"/>
              <a:buChar char="§"/>
            </a:pPr>
            <a:r>
              <a:rPr lang="en-US" sz="2400" dirty="0">
                <a:solidFill>
                  <a:srgbClr val="FF0000"/>
                </a:solidFill>
              </a:rPr>
              <a:t>Canonical correlation analysis (CCA) </a:t>
            </a:r>
            <a:r>
              <a:rPr lang="en-US" sz="2400" dirty="0"/>
              <a:t>is a statistical technique that identifies a sequence of pairs of </a:t>
            </a:r>
            <a:r>
              <a:rPr lang="en-US" sz="2400" b="1" dirty="0"/>
              <a:t>patterns in two multivariate data </a:t>
            </a:r>
            <a:r>
              <a:rPr lang="en-US" sz="2400" dirty="0"/>
              <a:t>sets and constructs sets of transformed variables by projecting the original data onto these patterns</a:t>
            </a:r>
            <a:r>
              <a:rPr lang="en-US" sz="2400" dirty="0" smtClean="0"/>
              <a:t>.</a:t>
            </a:r>
          </a:p>
          <a:p>
            <a:pPr marL="457200" indent="-457200" algn="just">
              <a:buFont typeface="Wingdings" panose="05000000000000000000" pitchFamily="2" charset="2"/>
              <a:buChar char="§"/>
            </a:pPr>
            <a:endParaRPr lang="en-US" sz="2400" dirty="0"/>
          </a:p>
          <a:p>
            <a:pPr marL="457200" indent="-457200" algn="just">
              <a:buFont typeface="Wingdings" panose="05000000000000000000" pitchFamily="2" charset="2"/>
              <a:buChar char="§"/>
            </a:pPr>
            <a:r>
              <a:rPr lang="en-US" sz="2400" dirty="0"/>
              <a:t>Canonical correlation analysis is used to identify and measure the associations among two sets of variables. Canonical correlation is appropriate in the same situations where multiple regression would be, but where are there are multiple </a:t>
            </a:r>
            <a:r>
              <a:rPr lang="en-US" sz="2400" dirty="0" smtClean="0"/>
              <a:t>inter-correlated </a:t>
            </a:r>
            <a:r>
              <a:rPr lang="en-US" sz="2400" dirty="0"/>
              <a:t>outcome variables.</a:t>
            </a:r>
            <a:endParaRPr lang="en-US" sz="2400" dirty="0" smtClean="0"/>
          </a:p>
          <a:p>
            <a:pPr marL="457200" indent="-457200" algn="just">
              <a:buFont typeface="Wingdings" panose="05000000000000000000" pitchFamily="2" charset="2"/>
              <a:buChar char="§"/>
            </a:pPr>
            <a:endParaRPr lang="en-US" sz="2400" dirty="0">
              <a:solidFill>
                <a:srgbClr val="FF0000"/>
              </a:solidFill>
            </a:endParaRPr>
          </a:p>
          <a:p>
            <a:pPr marL="457200" indent="-457200" algn="just">
              <a:buFont typeface="Wingdings" panose="05000000000000000000" pitchFamily="2" charset="2"/>
              <a:buChar char="§"/>
            </a:pPr>
            <a:r>
              <a:rPr lang="en-US" sz="2400" dirty="0" smtClean="0"/>
              <a:t>from </a:t>
            </a:r>
            <a:r>
              <a:rPr lang="en-US" sz="2400" dirty="0" err="1" smtClean="0"/>
              <a:t>sklearn.cross_decomposition.CCA</a:t>
            </a:r>
            <a:endParaRPr lang="en-US" sz="2400" dirty="0" smtClean="0"/>
          </a:p>
          <a:p>
            <a:pPr marL="457200" indent="-457200"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390604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CCA</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pic>
        <p:nvPicPr>
          <p:cNvPr id="6" name="Picture 5"/>
          <p:cNvPicPr>
            <a:picLocks noChangeAspect="1"/>
          </p:cNvPicPr>
          <p:nvPr/>
        </p:nvPicPr>
        <p:blipFill>
          <a:blip r:embed="rId3"/>
          <a:stretch>
            <a:fillRect/>
          </a:stretch>
        </p:blipFill>
        <p:spPr>
          <a:xfrm>
            <a:off x="3962400" y="3886200"/>
            <a:ext cx="6696075" cy="2238375"/>
          </a:xfrm>
          <a:prstGeom prst="rect">
            <a:avLst/>
          </a:prstGeom>
        </p:spPr>
      </p:pic>
      <p:pic>
        <p:nvPicPr>
          <p:cNvPr id="7" name="Picture 6"/>
          <p:cNvPicPr>
            <a:picLocks noChangeAspect="1"/>
          </p:cNvPicPr>
          <p:nvPr/>
        </p:nvPicPr>
        <p:blipFill>
          <a:blip r:embed="rId4"/>
          <a:stretch>
            <a:fillRect/>
          </a:stretch>
        </p:blipFill>
        <p:spPr>
          <a:xfrm>
            <a:off x="5213362" y="514066"/>
            <a:ext cx="4194150" cy="3087819"/>
          </a:xfrm>
          <a:prstGeom prst="rect">
            <a:avLst/>
          </a:prstGeom>
        </p:spPr>
      </p:pic>
    </p:spTree>
    <p:extLst>
      <p:ext uri="{BB962C8B-B14F-4D97-AF65-F5344CB8AC3E}">
        <p14:creationId xmlns:p14="http://schemas.microsoft.com/office/powerpoint/2010/main" val="293588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54397"/>
            <a:ext cx="2722056" cy="1120820"/>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Canonical </a:t>
            </a:r>
            <a:r>
              <a:rPr lang="en-US" sz="3600" b="1" spc="-5" dirty="0" err="1" smtClean="0">
                <a:solidFill>
                  <a:srgbClr val="FFFFFF"/>
                </a:solidFill>
                <a:latin typeface="Corbel"/>
                <a:cs typeface="Corbel"/>
              </a:rPr>
              <a:t>Variates</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a:t>
            </a:fld>
            <a:endParaRPr dirty="0"/>
          </a:p>
        </p:txBody>
      </p:sp>
      <p:sp>
        <p:nvSpPr>
          <p:cNvPr id="3" name="Rectangle 2"/>
          <p:cNvSpPr/>
          <p:nvPr/>
        </p:nvSpPr>
        <p:spPr>
          <a:xfrm>
            <a:off x="3581400" y="685800"/>
            <a:ext cx="8229600" cy="1938992"/>
          </a:xfrm>
          <a:prstGeom prst="rect">
            <a:avLst/>
          </a:prstGeom>
        </p:spPr>
        <p:txBody>
          <a:bodyPr wrap="square">
            <a:spAutoFit/>
          </a:bodyPr>
          <a:lstStyle/>
          <a:p>
            <a:pPr marL="342900" indent="-342900">
              <a:buFont typeface="Arial" panose="020B0604020202020204" pitchFamily="34" charset="0"/>
              <a:buChar char="•"/>
            </a:pPr>
            <a:r>
              <a:rPr lang="en-US" sz="2400" dirty="0"/>
              <a:t>The canonical </a:t>
            </a:r>
            <a:r>
              <a:rPr lang="en-US" sz="2400" dirty="0" err="1"/>
              <a:t>variates</a:t>
            </a:r>
            <a:r>
              <a:rPr lang="en-US" sz="2400" dirty="0"/>
              <a:t> are linear combinations of the original variables that maximally separate groups. </a:t>
            </a:r>
            <a:endParaRPr lang="en-US" sz="2400" dirty="0" smtClean="0"/>
          </a:p>
          <a:p>
            <a:pPr marL="342900" indent="-342900">
              <a:buFont typeface="Arial" panose="020B0604020202020204" pitchFamily="34" charset="0"/>
              <a:buChar char="•"/>
            </a:pPr>
            <a:r>
              <a:rPr lang="en-US" sz="2400" dirty="0" smtClean="0"/>
              <a:t>Similar </a:t>
            </a:r>
            <a:r>
              <a:rPr lang="en-US" sz="2400" dirty="0"/>
              <a:t>to PCA, individual or group mean scores can be plotted to interpret patterns of variation across the groups being analyzed.</a:t>
            </a:r>
            <a:endParaRPr lang="en-IN" sz="2400" dirty="0"/>
          </a:p>
        </p:txBody>
      </p:sp>
      <p:pic>
        <p:nvPicPr>
          <p:cNvPr id="8" name="Picture 7"/>
          <p:cNvPicPr>
            <a:picLocks noChangeAspect="1"/>
          </p:cNvPicPr>
          <p:nvPr/>
        </p:nvPicPr>
        <p:blipFill>
          <a:blip r:embed="rId3"/>
          <a:stretch>
            <a:fillRect/>
          </a:stretch>
        </p:blipFill>
        <p:spPr>
          <a:xfrm>
            <a:off x="5176705" y="2745600"/>
            <a:ext cx="4476750" cy="3876675"/>
          </a:xfrm>
          <a:prstGeom prst="rect">
            <a:avLst/>
          </a:prstGeom>
        </p:spPr>
      </p:pic>
    </p:spTree>
    <p:extLst>
      <p:ext uri="{BB962C8B-B14F-4D97-AF65-F5344CB8AC3E}">
        <p14:creationId xmlns:p14="http://schemas.microsoft.com/office/powerpoint/2010/main" val="2480385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086742"/>
            <a:ext cx="2722056"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LDA</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sp>
        <p:nvSpPr>
          <p:cNvPr id="7" name="Rectangle 6"/>
          <p:cNvSpPr/>
          <p:nvPr/>
        </p:nvSpPr>
        <p:spPr>
          <a:xfrm>
            <a:off x="3429000" y="0"/>
            <a:ext cx="8460365" cy="6740307"/>
          </a:xfrm>
          <a:prstGeom prst="rect">
            <a:avLst/>
          </a:prstGeom>
        </p:spPr>
        <p:txBody>
          <a:bodyPr wrap="square">
            <a:spAutoFit/>
          </a:bodyPr>
          <a:lstStyle/>
          <a:p>
            <a:pPr marL="342900" indent="-342900" algn="just">
              <a:buFont typeface="Arial" panose="020B0604020202020204" pitchFamily="34" charset="0"/>
              <a:buChar char="•"/>
            </a:pPr>
            <a:r>
              <a:rPr lang="en-US" sz="2400" dirty="0"/>
              <a:t>Both PCA and LDA are linear transformation techniques. However, PCA is an unsupervised while LDA is a supervised dimensionality reduction technique.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solidFill>
                  <a:srgbClr val="FF0000"/>
                </a:solidFill>
              </a:rPr>
              <a:t>LDA </a:t>
            </a:r>
            <a:r>
              <a:rPr lang="en-US" sz="2400" dirty="0" smtClean="0">
                <a:solidFill>
                  <a:srgbClr val="FF0000"/>
                </a:solidFill>
              </a:rPr>
              <a:t>(Linear Discriminant Analysis</a:t>
            </a:r>
            <a:r>
              <a:rPr lang="en-US" sz="2400" dirty="0">
                <a:solidFill>
                  <a:srgbClr val="FF0000"/>
                </a:solidFill>
              </a:rPr>
              <a:t>) tries to reduce dimensions of the feature set while retaining the information that discriminates output classes. </a:t>
            </a:r>
            <a:r>
              <a:rPr lang="en-US" sz="2400" dirty="0"/>
              <a:t>LDA tries to find a decision boundary around each cluster of a class. It then projects the data points to new dimensions in a way that the clusters are as separate from each other as possible and the individual elements within a cluster are as close to the centroid of the cluster as possible.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The </a:t>
            </a:r>
            <a:r>
              <a:rPr lang="en-US" sz="2400" dirty="0"/>
              <a:t>new dimensions are ranked on the basis of their ability to maximize the distance between the clusters and minimize the distance between the data points within a cluster and their centroids. These new dimensions form the linear discriminants of the feature set.</a:t>
            </a:r>
          </a:p>
        </p:txBody>
      </p:sp>
    </p:spTree>
    <p:extLst>
      <p:ext uri="{BB962C8B-B14F-4D97-AF65-F5344CB8AC3E}">
        <p14:creationId xmlns:p14="http://schemas.microsoft.com/office/powerpoint/2010/main" val="1229763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3276600"/>
            <a:ext cx="2722056"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spc="-5" dirty="0" smtClean="0">
                <a:solidFill>
                  <a:srgbClr val="FFFFFF"/>
                </a:solidFill>
                <a:latin typeface="Corbel"/>
                <a:cs typeface="Corbel"/>
              </a:rPr>
              <a:t>ICA</a:t>
            </a:r>
            <a:endParaRPr lang="en-US" sz="3600" b="1" spc="-5" dirty="0">
              <a:solidFill>
                <a:srgbClr val="FFFFFF"/>
              </a:solidFill>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sp>
        <p:nvSpPr>
          <p:cNvPr id="7" name="Rectangle 6"/>
          <p:cNvSpPr/>
          <p:nvPr/>
        </p:nvSpPr>
        <p:spPr>
          <a:xfrm>
            <a:off x="3505199" y="868740"/>
            <a:ext cx="8153400" cy="3046988"/>
          </a:xfrm>
          <a:prstGeom prst="rect">
            <a:avLst/>
          </a:prstGeom>
        </p:spPr>
        <p:txBody>
          <a:bodyPr wrap="square">
            <a:spAutoFit/>
          </a:bodyPr>
          <a:lstStyle/>
          <a:p>
            <a:pPr marL="342900" indent="-342900" algn="just">
              <a:buFont typeface="Arial" panose="020B0604020202020204" pitchFamily="34" charset="0"/>
              <a:buChar char="•"/>
            </a:pPr>
            <a:r>
              <a:rPr lang="en-US" sz="2400" dirty="0"/>
              <a:t>PCA is often used to compress information i.e. dimensionality reduction. While </a:t>
            </a:r>
            <a:r>
              <a:rPr lang="en-US" sz="2400" dirty="0" smtClean="0">
                <a:solidFill>
                  <a:srgbClr val="FF0000"/>
                </a:solidFill>
              </a:rPr>
              <a:t>ICA (Independent Component Analysis)</a:t>
            </a:r>
            <a:r>
              <a:rPr lang="en-US" sz="2400" dirty="0" smtClean="0"/>
              <a:t> </a:t>
            </a:r>
            <a:r>
              <a:rPr lang="en-US" sz="2400" dirty="0"/>
              <a:t>aims to separate information by transforming the input space into a maximally independent basis</a:t>
            </a:r>
            <a:r>
              <a:rPr lang="en-US" sz="2400" dirty="0" smtClean="0"/>
              <a:t>.</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dirty="0"/>
              <a:t>ICA is an important tool in neuroimaging, </a:t>
            </a:r>
            <a:r>
              <a:rPr lang="en-US" sz="2400" dirty="0" smtClean="0"/>
              <a:t>MRI</a:t>
            </a:r>
            <a:r>
              <a:rPr lang="en-US" sz="2400" dirty="0"/>
              <a:t>, and EEG analysis that helps in separating normal signals from abnormal ones.</a:t>
            </a:r>
          </a:p>
        </p:txBody>
      </p:sp>
      <p:pic>
        <p:nvPicPr>
          <p:cNvPr id="6" name="Picture 5"/>
          <p:cNvPicPr>
            <a:picLocks noChangeAspect="1"/>
          </p:cNvPicPr>
          <p:nvPr/>
        </p:nvPicPr>
        <p:blipFill>
          <a:blip r:embed="rId2"/>
          <a:stretch>
            <a:fillRect/>
          </a:stretch>
        </p:blipFill>
        <p:spPr>
          <a:xfrm>
            <a:off x="3657600" y="3843422"/>
            <a:ext cx="6242712" cy="2937747"/>
          </a:xfrm>
          <a:prstGeom prst="rect">
            <a:avLst/>
          </a:prstGeom>
        </p:spPr>
      </p:pic>
      <p:sp>
        <p:nvSpPr>
          <p:cNvPr id="8" name="Rectangle 7"/>
          <p:cNvSpPr/>
          <p:nvPr/>
        </p:nvSpPr>
        <p:spPr>
          <a:xfrm>
            <a:off x="9598920" y="4268875"/>
            <a:ext cx="2212080" cy="1477328"/>
          </a:xfrm>
          <a:prstGeom prst="rect">
            <a:avLst/>
          </a:prstGeom>
        </p:spPr>
        <p:txBody>
          <a:bodyPr wrap="square">
            <a:spAutoFit/>
          </a:bodyPr>
          <a:lstStyle/>
          <a:p>
            <a:r>
              <a:rPr lang="en-US" dirty="0">
                <a:solidFill>
                  <a:srgbClr val="202124"/>
                </a:solidFill>
                <a:latin typeface="arial" panose="020B0604020202020204" pitchFamily="34" charset="0"/>
              </a:rPr>
              <a:t>PCA looks for uncorrelated factors while ICA looks for independent </a:t>
            </a:r>
            <a:r>
              <a:rPr lang="en-US" dirty="0" smtClean="0">
                <a:solidFill>
                  <a:srgbClr val="202124"/>
                </a:solidFill>
                <a:latin typeface="arial" panose="020B0604020202020204" pitchFamily="34" charset="0"/>
              </a:rPr>
              <a:t>factors.</a:t>
            </a:r>
            <a:endParaRPr lang="en-IN" dirty="0"/>
          </a:p>
        </p:txBody>
      </p:sp>
    </p:spTree>
    <p:extLst>
      <p:ext uri="{BB962C8B-B14F-4D97-AF65-F5344CB8AC3E}">
        <p14:creationId xmlns:p14="http://schemas.microsoft.com/office/powerpoint/2010/main" val="511551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2504</TotalTime>
  <Words>876</Words>
  <Application>Microsoft Office PowerPoint</Application>
  <PresentationFormat>Widescreen</PresentationFormat>
  <Paragraphs>107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vt:lpstr>
      <vt:lpstr>Arial MT</vt:lpstr>
      <vt:lpstr>Calibri</vt:lpstr>
      <vt:lpstr>Corbel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Unit 4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dc:creator>
  <cp:lastModifiedBy>Microsoft account</cp:lastModifiedBy>
  <cp:revision>184</cp:revision>
  <dcterms:created xsi:type="dcterms:W3CDTF">2021-08-01T15:07:07Z</dcterms:created>
  <dcterms:modified xsi:type="dcterms:W3CDTF">2022-11-27T16:54:23Z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