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300" r:id="rId3"/>
    <p:sldId id="299" r:id="rId4"/>
    <p:sldId id="257" r:id="rId5"/>
    <p:sldId id="307" r:id="rId6"/>
    <p:sldId id="308" r:id="rId7"/>
    <p:sldId id="310" r:id="rId8"/>
    <p:sldId id="309" r:id="rId9"/>
    <p:sldId id="311" r:id="rId10"/>
    <p:sldId id="315" r:id="rId11"/>
    <p:sldId id="312" r:id="rId12"/>
    <p:sldId id="316" r:id="rId13"/>
    <p:sldId id="317" r:id="rId14"/>
    <p:sldId id="318" r:id="rId15"/>
    <p:sldId id="319" r:id="rId16"/>
    <p:sldId id="313" r:id="rId17"/>
    <p:sldId id="320" r:id="rId18"/>
    <p:sldId id="321" r:id="rId19"/>
    <p:sldId id="322" r:id="rId20"/>
    <p:sldId id="323" r:id="rId21"/>
    <p:sldId id="324" r:id="rId22"/>
    <p:sldId id="325" r:id="rId23"/>
    <p:sldId id="327" r:id="rId24"/>
    <p:sldId id="328" r:id="rId25"/>
    <p:sldId id="329" r:id="rId26"/>
    <p:sldId id="330" r:id="rId27"/>
    <p:sldId id="331" r:id="rId28"/>
    <p:sldId id="332" r:id="rId29"/>
    <p:sldId id="326" r:id="rId30"/>
    <p:sldId id="295" r:id="rId3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D26328C-BAF1-4D19-A648-A10FD7A7FD17}" type="datetimeFigureOut">
              <a:rPr lang="en-US" smtClean="0"/>
              <a:t>11/27/2022</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CA1366-698E-41CC-B900-3C55E9FD3BA6}" type="slidenum">
              <a:rPr lang="en-US" smtClean="0"/>
              <a:t>‹#›</a:t>
            </a:fld>
            <a:endParaRPr lang="en-US"/>
          </a:p>
        </p:txBody>
      </p:sp>
    </p:spTree>
    <p:extLst>
      <p:ext uri="{BB962C8B-B14F-4D97-AF65-F5344CB8AC3E}">
        <p14:creationId xmlns:p14="http://schemas.microsoft.com/office/powerpoint/2010/main" val="3291197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https://cmdlinetips.com/2020/12/canonical-correlation-analysis-in-python/</a:t>
            </a:r>
            <a:endParaRPr lang="en-IN" dirty="0"/>
          </a:p>
        </p:txBody>
      </p:sp>
      <p:sp>
        <p:nvSpPr>
          <p:cNvPr id="4" name="Slide Number Placeholder 3"/>
          <p:cNvSpPr>
            <a:spLocks noGrp="1"/>
          </p:cNvSpPr>
          <p:nvPr>
            <p:ph type="sldNum" sz="quarter" idx="10"/>
          </p:nvPr>
        </p:nvSpPr>
        <p:spPr/>
        <p:txBody>
          <a:bodyPr/>
          <a:lstStyle/>
          <a:p>
            <a:fld id="{3FCA1366-698E-41CC-B900-3C55E9FD3BA6}" type="slidenum">
              <a:rPr lang="en-US" smtClean="0"/>
              <a:t>5</a:t>
            </a:fld>
            <a:endParaRPr lang="en-US"/>
          </a:p>
        </p:txBody>
      </p:sp>
    </p:spTree>
    <p:extLst>
      <p:ext uri="{BB962C8B-B14F-4D97-AF65-F5344CB8AC3E}">
        <p14:creationId xmlns:p14="http://schemas.microsoft.com/office/powerpoint/2010/main" val="277865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https://cmdlinetips.com/2020/12/canonical-correlation-analysis-in-python/</a:t>
            </a:r>
            <a:endParaRPr lang="en-IN" dirty="0"/>
          </a:p>
        </p:txBody>
      </p:sp>
      <p:sp>
        <p:nvSpPr>
          <p:cNvPr id="4" name="Slide Number Placeholder 3"/>
          <p:cNvSpPr>
            <a:spLocks noGrp="1"/>
          </p:cNvSpPr>
          <p:nvPr>
            <p:ph type="sldNum" sz="quarter" idx="10"/>
          </p:nvPr>
        </p:nvSpPr>
        <p:spPr/>
        <p:txBody>
          <a:bodyPr/>
          <a:lstStyle/>
          <a:p>
            <a:fld id="{3FCA1366-698E-41CC-B900-3C55E9FD3BA6}" type="slidenum">
              <a:rPr lang="en-US" smtClean="0"/>
              <a:t>15</a:t>
            </a:fld>
            <a:endParaRPr lang="en-US"/>
          </a:p>
        </p:txBody>
      </p:sp>
    </p:spTree>
    <p:extLst>
      <p:ext uri="{BB962C8B-B14F-4D97-AF65-F5344CB8AC3E}">
        <p14:creationId xmlns:p14="http://schemas.microsoft.com/office/powerpoint/2010/main" val="1268701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https://cmdlinetips.com/2020/12/canonical-correlation-analysis-in-python/</a:t>
            </a:r>
            <a:endParaRPr lang="en-IN" dirty="0"/>
          </a:p>
        </p:txBody>
      </p:sp>
      <p:sp>
        <p:nvSpPr>
          <p:cNvPr id="4" name="Slide Number Placeholder 3"/>
          <p:cNvSpPr>
            <a:spLocks noGrp="1"/>
          </p:cNvSpPr>
          <p:nvPr>
            <p:ph type="sldNum" sz="quarter" idx="10"/>
          </p:nvPr>
        </p:nvSpPr>
        <p:spPr/>
        <p:txBody>
          <a:bodyPr/>
          <a:lstStyle/>
          <a:p>
            <a:fld id="{3FCA1366-698E-41CC-B900-3C55E9FD3BA6}" type="slidenum">
              <a:rPr lang="en-US" smtClean="0"/>
              <a:t>16</a:t>
            </a:fld>
            <a:endParaRPr lang="en-US"/>
          </a:p>
        </p:txBody>
      </p:sp>
    </p:spTree>
    <p:extLst>
      <p:ext uri="{BB962C8B-B14F-4D97-AF65-F5344CB8AC3E}">
        <p14:creationId xmlns:p14="http://schemas.microsoft.com/office/powerpoint/2010/main" val="2449297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https://cmdlinetips.com/2020/12/canonical-correlation-analysis-in-python/</a:t>
            </a:r>
            <a:endParaRPr lang="en-IN" dirty="0"/>
          </a:p>
        </p:txBody>
      </p:sp>
      <p:sp>
        <p:nvSpPr>
          <p:cNvPr id="4" name="Slide Number Placeholder 3"/>
          <p:cNvSpPr>
            <a:spLocks noGrp="1"/>
          </p:cNvSpPr>
          <p:nvPr>
            <p:ph type="sldNum" sz="quarter" idx="10"/>
          </p:nvPr>
        </p:nvSpPr>
        <p:spPr/>
        <p:txBody>
          <a:bodyPr/>
          <a:lstStyle/>
          <a:p>
            <a:fld id="{3FCA1366-698E-41CC-B900-3C55E9FD3BA6}" type="slidenum">
              <a:rPr lang="en-US" smtClean="0"/>
              <a:t>17</a:t>
            </a:fld>
            <a:endParaRPr lang="en-US"/>
          </a:p>
        </p:txBody>
      </p:sp>
    </p:spTree>
    <p:extLst>
      <p:ext uri="{BB962C8B-B14F-4D97-AF65-F5344CB8AC3E}">
        <p14:creationId xmlns:p14="http://schemas.microsoft.com/office/powerpoint/2010/main" val="2936516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https://cmdlinetips.com/2020/12/canonical-correlation-analysis-in-python/</a:t>
            </a:r>
            <a:endParaRPr lang="en-IN" dirty="0"/>
          </a:p>
        </p:txBody>
      </p:sp>
      <p:sp>
        <p:nvSpPr>
          <p:cNvPr id="4" name="Slide Number Placeholder 3"/>
          <p:cNvSpPr>
            <a:spLocks noGrp="1"/>
          </p:cNvSpPr>
          <p:nvPr>
            <p:ph type="sldNum" sz="quarter" idx="10"/>
          </p:nvPr>
        </p:nvSpPr>
        <p:spPr/>
        <p:txBody>
          <a:bodyPr/>
          <a:lstStyle/>
          <a:p>
            <a:fld id="{3FCA1366-698E-41CC-B900-3C55E9FD3BA6}" type="slidenum">
              <a:rPr lang="en-US" smtClean="0"/>
              <a:t>18</a:t>
            </a:fld>
            <a:endParaRPr lang="en-US"/>
          </a:p>
        </p:txBody>
      </p:sp>
    </p:spTree>
    <p:extLst>
      <p:ext uri="{BB962C8B-B14F-4D97-AF65-F5344CB8AC3E}">
        <p14:creationId xmlns:p14="http://schemas.microsoft.com/office/powerpoint/2010/main" val="2447129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https://cmdlinetips.com/2020/12/canonical-correlation-analysis-in-python/</a:t>
            </a:r>
            <a:endParaRPr lang="en-IN" dirty="0"/>
          </a:p>
        </p:txBody>
      </p:sp>
      <p:sp>
        <p:nvSpPr>
          <p:cNvPr id="4" name="Slide Number Placeholder 3"/>
          <p:cNvSpPr>
            <a:spLocks noGrp="1"/>
          </p:cNvSpPr>
          <p:nvPr>
            <p:ph type="sldNum" sz="quarter" idx="10"/>
          </p:nvPr>
        </p:nvSpPr>
        <p:spPr/>
        <p:txBody>
          <a:bodyPr/>
          <a:lstStyle/>
          <a:p>
            <a:fld id="{3FCA1366-698E-41CC-B900-3C55E9FD3BA6}" type="slidenum">
              <a:rPr lang="en-US" smtClean="0"/>
              <a:t>19</a:t>
            </a:fld>
            <a:endParaRPr lang="en-US"/>
          </a:p>
        </p:txBody>
      </p:sp>
    </p:spTree>
    <p:extLst>
      <p:ext uri="{BB962C8B-B14F-4D97-AF65-F5344CB8AC3E}">
        <p14:creationId xmlns:p14="http://schemas.microsoft.com/office/powerpoint/2010/main" val="954566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https://cmdlinetips.com/2020/12/canonical-correlation-analysis-in-python/</a:t>
            </a:r>
            <a:endParaRPr lang="en-IN" dirty="0"/>
          </a:p>
        </p:txBody>
      </p:sp>
      <p:sp>
        <p:nvSpPr>
          <p:cNvPr id="4" name="Slide Number Placeholder 3"/>
          <p:cNvSpPr>
            <a:spLocks noGrp="1"/>
          </p:cNvSpPr>
          <p:nvPr>
            <p:ph type="sldNum" sz="quarter" idx="10"/>
          </p:nvPr>
        </p:nvSpPr>
        <p:spPr/>
        <p:txBody>
          <a:bodyPr/>
          <a:lstStyle/>
          <a:p>
            <a:fld id="{3FCA1366-698E-41CC-B900-3C55E9FD3BA6}" type="slidenum">
              <a:rPr lang="en-US" smtClean="0"/>
              <a:t>20</a:t>
            </a:fld>
            <a:endParaRPr lang="en-US"/>
          </a:p>
        </p:txBody>
      </p:sp>
    </p:spTree>
    <p:extLst>
      <p:ext uri="{BB962C8B-B14F-4D97-AF65-F5344CB8AC3E}">
        <p14:creationId xmlns:p14="http://schemas.microsoft.com/office/powerpoint/2010/main" val="2949096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https://cmdlinetips.com/2020/12/canonical-correlation-analysis-in-python/</a:t>
            </a:r>
            <a:endParaRPr lang="en-IN" dirty="0"/>
          </a:p>
        </p:txBody>
      </p:sp>
      <p:sp>
        <p:nvSpPr>
          <p:cNvPr id="4" name="Slide Number Placeholder 3"/>
          <p:cNvSpPr>
            <a:spLocks noGrp="1"/>
          </p:cNvSpPr>
          <p:nvPr>
            <p:ph type="sldNum" sz="quarter" idx="10"/>
          </p:nvPr>
        </p:nvSpPr>
        <p:spPr/>
        <p:txBody>
          <a:bodyPr/>
          <a:lstStyle/>
          <a:p>
            <a:fld id="{3FCA1366-698E-41CC-B900-3C55E9FD3BA6}" type="slidenum">
              <a:rPr lang="en-US" smtClean="0"/>
              <a:t>21</a:t>
            </a:fld>
            <a:endParaRPr lang="en-US"/>
          </a:p>
        </p:txBody>
      </p:sp>
    </p:spTree>
    <p:extLst>
      <p:ext uri="{BB962C8B-B14F-4D97-AF65-F5344CB8AC3E}">
        <p14:creationId xmlns:p14="http://schemas.microsoft.com/office/powerpoint/2010/main" val="1797887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https://cmdlinetips.com/2020/12/canonical-correlation-analysis-in-python/</a:t>
            </a:r>
            <a:endParaRPr lang="en-IN" dirty="0"/>
          </a:p>
        </p:txBody>
      </p:sp>
      <p:sp>
        <p:nvSpPr>
          <p:cNvPr id="4" name="Slide Number Placeholder 3"/>
          <p:cNvSpPr>
            <a:spLocks noGrp="1"/>
          </p:cNvSpPr>
          <p:nvPr>
            <p:ph type="sldNum" sz="quarter" idx="10"/>
          </p:nvPr>
        </p:nvSpPr>
        <p:spPr/>
        <p:txBody>
          <a:bodyPr/>
          <a:lstStyle/>
          <a:p>
            <a:fld id="{3FCA1366-698E-41CC-B900-3C55E9FD3BA6}" type="slidenum">
              <a:rPr lang="en-US" smtClean="0"/>
              <a:t>22</a:t>
            </a:fld>
            <a:endParaRPr lang="en-US"/>
          </a:p>
        </p:txBody>
      </p:sp>
    </p:spTree>
    <p:extLst>
      <p:ext uri="{BB962C8B-B14F-4D97-AF65-F5344CB8AC3E}">
        <p14:creationId xmlns:p14="http://schemas.microsoft.com/office/powerpoint/2010/main" val="19780313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https://cmdlinetips.com/2020/12/canonical-correlation-analysis-in-python/</a:t>
            </a:r>
            <a:endParaRPr lang="en-IN" dirty="0"/>
          </a:p>
        </p:txBody>
      </p:sp>
      <p:sp>
        <p:nvSpPr>
          <p:cNvPr id="4" name="Slide Number Placeholder 3"/>
          <p:cNvSpPr>
            <a:spLocks noGrp="1"/>
          </p:cNvSpPr>
          <p:nvPr>
            <p:ph type="sldNum" sz="quarter" idx="10"/>
          </p:nvPr>
        </p:nvSpPr>
        <p:spPr/>
        <p:txBody>
          <a:bodyPr/>
          <a:lstStyle/>
          <a:p>
            <a:fld id="{3FCA1366-698E-41CC-B900-3C55E9FD3BA6}" type="slidenum">
              <a:rPr lang="en-US" smtClean="0"/>
              <a:t>23</a:t>
            </a:fld>
            <a:endParaRPr lang="en-US"/>
          </a:p>
        </p:txBody>
      </p:sp>
    </p:spTree>
    <p:extLst>
      <p:ext uri="{BB962C8B-B14F-4D97-AF65-F5344CB8AC3E}">
        <p14:creationId xmlns:p14="http://schemas.microsoft.com/office/powerpoint/2010/main" val="17493361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https://cmdlinetips.com/2020/12/canonical-correlation-analysis-in-python/</a:t>
            </a:r>
            <a:endParaRPr lang="en-IN" dirty="0"/>
          </a:p>
        </p:txBody>
      </p:sp>
      <p:sp>
        <p:nvSpPr>
          <p:cNvPr id="4" name="Slide Number Placeholder 3"/>
          <p:cNvSpPr>
            <a:spLocks noGrp="1"/>
          </p:cNvSpPr>
          <p:nvPr>
            <p:ph type="sldNum" sz="quarter" idx="10"/>
          </p:nvPr>
        </p:nvSpPr>
        <p:spPr/>
        <p:txBody>
          <a:bodyPr/>
          <a:lstStyle/>
          <a:p>
            <a:fld id="{3FCA1366-698E-41CC-B900-3C55E9FD3BA6}" type="slidenum">
              <a:rPr lang="en-US" smtClean="0"/>
              <a:t>24</a:t>
            </a:fld>
            <a:endParaRPr lang="en-US"/>
          </a:p>
        </p:txBody>
      </p:sp>
    </p:spTree>
    <p:extLst>
      <p:ext uri="{BB962C8B-B14F-4D97-AF65-F5344CB8AC3E}">
        <p14:creationId xmlns:p14="http://schemas.microsoft.com/office/powerpoint/2010/main" val="1051929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https://cmdlinetips.com/2020/12/canonical-correlation-analysis-in-python/</a:t>
            </a:r>
            <a:endParaRPr lang="en-IN" dirty="0"/>
          </a:p>
        </p:txBody>
      </p:sp>
      <p:sp>
        <p:nvSpPr>
          <p:cNvPr id="4" name="Slide Number Placeholder 3"/>
          <p:cNvSpPr>
            <a:spLocks noGrp="1"/>
          </p:cNvSpPr>
          <p:nvPr>
            <p:ph type="sldNum" sz="quarter" idx="10"/>
          </p:nvPr>
        </p:nvSpPr>
        <p:spPr/>
        <p:txBody>
          <a:bodyPr/>
          <a:lstStyle/>
          <a:p>
            <a:fld id="{3FCA1366-698E-41CC-B900-3C55E9FD3BA6}" type="slidenum">
              <a:rPr lang="en-US" smtClean="0"/>
              <a:t>6</a:t>
            </a:fld>
            <a:endParaRPr lang="en-US"/>
          </a:p>
        </p:txBody>
      </p:sp>
    </p:spTree>
    <p:extLst>
      <p:ext uri="{BB962C8B-B14F-4D97-AF65-F5344CB8AC3E}">
        <p14:creationId xmlns:p14="http://schemas.microsoft.com/office/powerpoint/2010/main" val="1788524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https://cmdlinetips.com/2020/12/canonical-correlation-analysis-in-python/</a:t>
            </a:r>
            <a:endParaRPr lang="en-IN" dirty="0"/>
          </a:p>
        </p:txBody>
      </p:sp>
      <p:sp>
        <p:nvSpPr>
          <p:cNvPr id="4" name="Slide Number Placeholder 3"/>
          <p:cNvSpPr>
            <a:spLocks noGrp="1"/>
          </p:cNvSpPr>
          <p:nvPr>
            <p:ph type="sldNum" sz="quarter" idx="10"/>
          </p:nvPr>
        </p:nvSpPr>
        <p:spPr/>
        <p:txBody>
          <a:bodyPr/>
          <a:lstStyle/>
          <a:p>
            <a:fld id="{3FCA1366-698E-41CC-B900-3C55E9FD3BA6}" type="slidenum">
              <a:rPr lang="en-US" smtClean="0"/>
              <a:t>25</a:t>
            </a:fld>
            <a:endParaRPr lang="en-US"/>
          </a:p>
        </p:txBody>
      </p:sp>
    </p:spTree>
    <p:extLst>
      <p:ext uri="{BB962C8B-B14F-4D97-AF65-F5344CB8AC3E}">
        <p14:creationId xmlns:p14="http://schemas.microsoft.com/office/powerpoint/2010/main" val="3975406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https://cmdlinetips.com/2020/12/canonical-correlation-analysis-in-python/</a:t>
            </a:r>
            <a:endParaRPr lang="en-IN" dirty="0"/>
          </a:p>
        </p:txBody>
      </p:sp>
      <p:sp>
        <p:nvSpPr>
          <p:cNvPr id="4" name="Slide Number Placeholder 3"/>
          <p:cNvSpPr>
            <a:spLocks noGrp="1"/>
          </p:cNvSpPr>
          <p:nvPr>
            <p:ph type="sldNum" sz="quarter" idx="10"/>
          </p:nvPr>
        </p:nvSpPr>
        <p:spPr/>
        <p:txBody>
          <a:bodyPr/>
          <a:lstStyle/>
          <a:p>
            <a:fld id="{3FCA1366-698E-41CC-B900-3C55E9FD3BA6}" type="slidenum">
              <a:rPr lang="en-US" smtClean="0"/>
              <a:t>26</a:t>
            </a:fld>
            <a:endParaRPr lang="en-US"/>
          </a:p>
        </p:txBody>
      </p:sp>
    </p:spTree>
    <p:extLst>
      <p:ext uri="{BB962C8B-B14F-4D97-AF65-F5344CB8AC3E}">
        <p14:creationId xmlns:p14="http://schemas.microsoft.com/office/powerpoint/2010/main" val="20713500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https://cmdlinetips.com/2020/12/canonical-correlation-analysis-in-python/</a:t>
            </a:r>
            <a:endParaRPr lang="en-IN" dirty="0"/>
          </a:p>
        </p:txBody>
      </p:sp>
      <p:sp>
        <p:nvSpPr>
          <p:cNvPr id="4" name="Slide Number Placeholder 3"/>
          <p:cNvSpPr>
            <a:spLocks noGrp="1"/>
          </p:cNvSpPr>
          <p:nvPr>
            <p:ph type="sldNum" sz="quarter" idx="10"/>
          </p:nvPr>
        </p:nvSpPr>
        <p:spPr/>
        <p:txBody>
          <a:bodyPr/>
          <a:lstStyle/>
          <a:p>
            <a:fld id="{3FCA1366-698E-41CC-B900-3C55E9FD3BA6}" type="slidenum">
              <a:rPr lang="en-US" smtClean="0"/>
              <a:t>27</a:t>
            </a:fld>
            <a:endParaRPr lang="en-US"/>
          </a:p>
        </p:txBody>
      </p:sp>
    </p:spTree>
    <p:extLst>
      <p:ext uri="{BB962C8B-B14F-4D97-AF65-F5344CB8AC3E}">
        <p14:creationId xmlns:p14="http://schemas.microsoft.com/office/powerpoint/2010/main" val="5864189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https://cmdlinetips.com/2020/12/canonical-correlation-analysis-in-python/</a:t>
            </a:r>
            <a:endParaRPr lang="en-IN" dirty="0"/>
          </a:p>
        </p:txBody>
      </p:sp>
      <p:sp>
        <p:nvSpPr>
          <p:cNvPr id="4" name="Slide Number Placeholder 3"/>
          <p:cNvSpPr>
            <a:spLocks noGrp="1"/>
          </p:cNvSpPr>
          <p:nvPr>
            <p:ph type="sldNum" sz="quarter" idx="10"/>
          </p:nvPr>
        </p:nvSpPr>
        <p:spPr/>
        <p:txBody>
          <a:bodyPr/>
          <a:lstStyle/>
          <a:p>
            <a:fld id="{3FCA1366-698E-41CC-B900-3C55E9FD3BA6}" type="slidenum">
              <a:rPr lang="en-US" smtClean="0"/>
              <a:t>28</a:t>
            </a:fld>
            <a:endParaRPr lang="en-US"/>
          </a:p>
        </p:txBody>
      </p:sp>
    </p:spTree>
    <p:extLst>
      <p:ext uri="{BB962C8B-B14F-4D97-AF65-F5344CB8AC3E}">
        <p14:creationId xmlns:p14="http://schemas.microsoft.com/office/powerpoint/2010/main" val="27561819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https://cmdlinetips.com/2020/12/canonical-correlation-analysis-in-python/</a:t>
            </a:r>
            <a:endParaRPr lang="en-IN" dirty="0"/>
          </a:p>
        </p:txBody>
      </p:sp>
      <p:sp>
        <p:nvSpPr>
          <p:cNvPr id="4" name="Slide Number Placeholder 3"/>
          <p:cNvSpPr>
            <a:spLocks noGrp="1"/>
          </p:cNvSpPr>
          <p:nvPr>
            <p:ph type="sldNum" sz="quarter" idx="10"/>
          </p:nvPr>
        </p:nvSpPr>
        <p:spPr/>
        <p:txBody>
          <a:bodyPr/>
          <a:lstStyle/>
          <a:p>
            <a:fld id="{3FCA1366-698E-41CC-B900-3C55E9FD3BA6}" type="slidenum">
              <a:rPr lang="en-US" smtClean="0"/>
              <a:t>29</a:t>
            </a:fld>
            <a:endParaRPr lang="en-US"/>
          </a:p>
        </p:txBody>
      </p:sp>
    </p:spTree>
    <p:extLst>
      <p:ext uri="{BB962C8B-B14F-4D97-AF65-F5344CB8AC3E}">
        <p14:creationId xmlns:p14="http://schemas.microsoft.com/office/powerpoint/2010/main" val="886702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https://cmdlinetips.com/2020/12/canonical-correlation-analysis-in-python/</a:t>
            </a:r>
            <a:endParaRPr lang="en-IN" dirty="0"/>
          </a:p>
        </p:txBody>
      </p:sp>
      <p:sp>
        <p:nvSpPr>
          <p:cNvPr id="4" name="Slide Number Placeholder 3"/>
          <p:cNvSpPr>
            <a:spLocks noGrp="1"/>
          </p:cNvSpPr>
          <p:nvPr>
            <p:ph type="sldNum" sz="quarter" idx="10"/>
          </p:nvPr>
        </p:nvSpPr>
        <p:spPr/>
        <p:txBody>
          <a:bodyPr/>
          <a:lstStyle/>
          <a:p>
            <a:fld id="{3FCA1366-698E-41CC-B900-3C55E9FD3BA6}" type="slidenum">
              <a:rPr lang="en-US" smtClean="0"/>
              <a:t>8</a:t>
            </a:fld>
            <a:endParaRPr lang="en-US"/>
          </a:p>
        </p:txBody>
      </p:sp>
    </p:spTree>
    <p:extLst>
      <p:ext uri="{BB962C8B-B14F-4D97-AF65-F5344CB8AC3E}">
        <p14:creationId xmlns:p14="http://schemas.microsoft.com/office/powerpoint/2010/main" val="409381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https://cmdlinetips.com/2020/12/canonical-correlation-analysis-in-python/</a:t>
            </a:r>
            <a:endParaRPr lang="en-IN" dirty="0"/>
          </a:p>
        </p:txBody>
      </p:sp>
      <p:sp>
        <p:nvSpPr>
          <p:cNvPr id="4" name="Slide Number Placeholder 3"/>
          <p:cNvSpPr>
            <a:spLocks noGrp="1"/>
          </p:cNvSpPr>
          <p:nvPr>
            <p:ph type="sldNum" sz="quarter" idx="10"/>
          </p:nvPr>
        </p:nvSpPr>
        <p:spPr/>
        <p:txBody>
          <a:bodyPr/>
          <a:lstStyle/>
          <a:p>
            <a:fld id="{3FCA1366-698E-41CC-B900-3C55E9FD3BA6}" type="slidenum">
              <a:rPr lang="en-US" smtClean="0"/>
              <a:t>9</a:t>
            </a:fld>
            <a:endParaRPr lang="en-US"/>
          </a:p>
        </p:txBody>
      </p:sp>
    </p:spTree>
    <p:extLst>
      <p:ext uri="{BB962C8B-B14F-4D97-AF65-F5344CB8AC3E}">
        <p14:creationId xmlns:p14="http://schemas.microsoft.com/office/powerpoint/2010/main" val="2019704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https://cmdlinetips.com/2020/12/canonical-correlation-analysis-in-python/</a:t>
            </a:r>
            <a:endParaRPr lang="en-IN" dirty="0"/>
          </a:p>
        </p:txBody>
      </p:sp>
      <p:sp>
        <p:nvSpPr>
          <p:cNvPr id="4" name="Slide Number Placeholder 3"/>
          <p:cNvSpPr>
            <a:spLocks noGrp="1"/>
          </p:cNvSpPr>
          <p:nvPr>
            <p:ph type="sldNum" sz="quarter" idx="10"/>
          </p:nvPr>
        </p:nvSpPr>
        <p:spPr/>
        <p:txBody>
          <a:bodyPr/>
          <a:lstStyle/>
          <a:p>
            <a:fld id="{3FCA1366-698E-41CC-B900-3C55E9FD3BA6}" type="slidenum">
              <a:rPr lang="en-US" smtClean="0"/>
              <a:t>10</a:t>
            </a:fld>
            <a:endParaRPr lang="en-US"/>
          </a:p>
        </p:txBody>
      </p:sp>
    </p:spTree>
    <p:extLst>
      <p:ext uri="{BB962C8B-B14F-4D97-AF65-F5344CB8AC3E}">
        <p14:creationId xmlns:p14="http://schemas.microsoft.com/office/powerpoint/2010/main" val="3643753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https://cmdlinetips.com/2020/12/canonical-correlation-analysis-in-python/</a:t>
            </a:r>
            <a:endParaRPr lang="en-IN" dirty="0"/>
          </a:p>
        </p:txBody>
      </p:sp>
      <p:sp>
        <p:nvSpPr>
          <p:cNvPr id="4" name="Slide Number Placeholder 3"/>
          <p:cNvSpPr>
            <a:spLocks noGrp="1"/>
          </p:cNvSpPr>
          <p:nvPr>
            <p:ph type="sldNum" sz="quarter" idx="10"/>
          </p:nvPr>
        </p:nvSpPr>
        <p:spPr/>
        <p:txBody>
          <a:bodyPr/>
          <a:lstStyle/>
          <a:p>
            <a:fld id="{3FCA1366-698E-41CC-B900-3C55E9FD3BA6}" type="slidenum">
              <a:rPr lang="en-US" smtClean="0"/>
              <a:t>11</a:t>
            </a:fld>
            <a:endParaRPr lang="en-US"/>
          </a:p>
        </p:txBody>
      </p:sp>
    </p:spTree>
    <p:extLst>
      <p:ext uri="{BB962C8B-B14F-4D97-AF65-F5344CB8AC3E}">
        <p14:creationId xmlns:p14="http://schemas.microsoft.com/office/powerpoint/2010/main" val="2400142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https://cmdlinetips.com/2020/12/canonical-correlation-analysis-in-python/</a:t>
            </a:r>
            <a:endParaRPr lang="en-IN" dirty="0"/>
          </a:p>
        </p:txBody>
      </p:sp>
      <p:sp>
        <p:nvSpPr>
          <p:cNvPr id="4" name="Slide Number Placeholder 3"/>
          <p:cNvSpPr>
            <a:spLocks noGrp="1"/>
          </p:cNvSpPr>
          <p:nvPr>
            <p:ph type="sldNum" sz="quarter" idx="10"/>
          </p:nvPr>
        </p:nvSpPr>
        <p:spPr/>
        <p:txBody>
          <a:bodyPr/>
          <a:lstStyle/>
          <a:p>
            <a:fld id="{3FCA1366-698E-41CC-B900-3C55E9FD3BA6}" type="slidenum">
              <a:rPr lang="en-US" smtClean="0"/>
              <a:t>12</a:t>
            </a:fld>
            <a:endParaRPr lang="en-US"/>
          </a:p>
        </p:txBody>
      </p:sp>
    </p:spTree>
    <p:extLst>
      <p:ext uri="{BB962C8B-B14F-4D97-AF65-F5344CB8AC3E}">
        <p14:creationId xmlns:p14="http://schemas.microsoft.com/office/powerpoint/2010/main" val="1494185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https://cmdlinetips.com/2020/12/canonical-correlation-analysis-in-python/</a:t>
            </a:r>
            <a:endParaRPr lang="en-IN" dirty="0"/>
          </a:p>
        </p:txBody>
      </p:sp>
      <p:sp>
        <p:nvSpPr>
          <p:cNvPr id="4" name="Slide Number Placeholder 3"/>
          <p:cNvSpPr>
            <a:spLocks noGrp="1"/>
          </p:cNvSpPr>
          <p:nvPr>
            <p:ph type="sldNum" sz="quarter" idx="10"/>
          </p:nvPr>
        </p:nvSpPr>
        <p:spPr/>
        <p:txBody>
          <a:bodyPr/>
          <a:lstStyle/>
          <a:p>
            <a:fld id="{3FCA1366-698E-41CC-B900-3C55E9FD3BA6}" type="slidenum">
              <a:rPr lang="en-US" smtClean="0"/>
              <a:t>13</a:t>
            </a:fld>
            <a:endParaRPr lang="en-US"/>
          </a:p>
        </p:txBody>
      </p:sp>
    </p:spTree>
    <p:extLst>
      <p:ext uri="{BB962C8B-B14F-4D97-AF65-F5344CB8AC3E}">
        <p14:creationId xmlns:p14="http://schemas.microsoft.com/office/powerpoint/2010/main" val="1060472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https://cmdlinetips.com/2020/12/canonical-correlation-analysis-in-python/</a:t>
            </a:r>
            <a:endParaRPr lang="en-IN" dirty="0"/>
          </a:p>
        </p:txBody>
      </p:sp>
      <p:sp>
        <p:nvSpPr>
          <p:cNvPr id="4" name="Slide Number Placeholder 3"/>
          <p:cNvSpPr>
            <a:spLocks noGrp="1"/>
          </p:cNvSpPr>
          <p:nvPr>
            <p:ph type="sldNum" sz="quarter" idx="10"/>
          </p:nvPr>
        </p:nvSpPr>
        <p:spPr/>
        <p:txBody>
          <a:bodyPr/>
          <a:lstStyle/>
          <a:p>
            <a:fld id="{3FCA1366-698E-41CC-B900-3C55E9FD3BA6}" type="slidenum">
              <a:rPr lang="en-US" smtClean="0"/>
              <a:t>14</a:t>
            </a:fld>
            <a:endParaRPr lang="en-US"/>
          </a:p>
        </p:txBody>
      </p:sp>
    </p:spTree>
    <p:extLst>
      <p:ext uri="{BB962C8B-B14F-4D97-AF65-F5344CB8AC3E}">
        <p14:creationId xmlns:p14="http://schemas.microsoft.com/office/powerpoint/2010/main" val="3225376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C6BE1E90-8C0E-4510-B0CB-C8788CF781F9}" type="datetime1">
              <a:rPr lang="en-US" smtClean="0"/>
              <a:t>11/27/2022</a:t>
            </a:fld>
            <a:endParaRPr lang="en-US"/>
          </a:p>
        </p:txBody>
      </p:sp>
      <p:sp>
        <p:nvSpPr>
          <p:cNvPr id="6" name="Holder 6"/>
          <p:cNvSpPr>
            <a:spLocks noGrp="1"/>
          </p:cNvSpPr>
          <p:nvPr>
            <p:ph type="sldNum" sz="quarter" idx="7"/>
          </p:nvPr>
        </p:nvSpPr>
        <p:spPr/>
        <p:txBody>
          <a:bodyPr lIns="0" tIns="0" rIns="0" bIns="0"/>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95959"/>
                </a:solidFill>
                <a:latin typeface="Corbel"/>
                <a:cs typeface="Corbel"/>
              </a:defRPr>
            </a:lvl1pPr>
          </a:lstStyle>
          <a:p>
            <a:endParaRPr/>
          </a:p>
        </p:txBody>
      </p:sp>
      <p:sp>
        <p:nvSpPr>
          <p:cNvPr id="3" name="Holder 3"/>
          <p:cNvSpPr>
            <a:spLocks noGrp="1"/>
          </p:cNvSpPr>
          <p:nvPr>
            <p:ph type="body" idx="1"/>
          </p:nvPr>
        </p:nvSpPr>
        <p:spPr/>
        <p:txBody>
          <a:bodyPr lIns="0" tIns="0" rIns="0" bIns="0"/>
          <a:lstStyle>
            <a:lvl1pPr>
              <a:defRPr sz="2400" b="0" i="0">
                <a:solidFill>
                  <a:srgbClr val="595959"/>
                </a:solidFill>
                <a:latin typeface="Corbel"/>
                <a:cs typeface="Corbel"/>
              </a:defRPr>
            </a:lvl1pPr>
          </a:lstStyle>
          <a:p>
            <a:endParaRPr/>
          </a:p>
        </p:txBody>
      </p:sp>
      <p:sp>
        <p:nvSpPr>
          <p:cNvPr id="4" name="Holder 4"/>
          <p:cNvSpPr>
            <a:spLocks noGrp="1"/>
          </p:cNvSpPr>
          <p:nvPr>
            <p:ph type="ftr" sz="quarter" idx="5"/>
          </p:nvPr>
        </p:nvSpPr>
        <p:spPr/>
        <p:txBody>
          <a:bodyPr lIns="0" tIns="0" rIns="0" bIns="0"/>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D12267F-9049-45EA-8625-8C558F50E59D}" type="datetime1">
              <a:rPr lang="en-US" smtClean="0"/>
              <a:t>11/27/2022</a:t>
            </a:fld>
            <a:endParaRPr lang="en-US"/>
          </a:p>
        </p:txBody>
      </p:sp>
      <p:sp>
        <p:nvSpPr>
          <p:cNvPr id="6" name="Holder 6"/>
          <p:cNvSpPr>
            <a:spLocks noGrp="1"/>
          </p:cNvSpPr>
          <p:nvPr>
            <p:ph type="sldNum" sz="quarter" idx="7"/>
          </p:nvPr>
        </p:nvSpPr>
        <p:spPr/>
        <p:txBody>
          <a:bodyPr lIns="0" tIns="0" rIns="0" bIns="0"/>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95959"/>
                </a:solidFill>
                <a:latin typeface="Corbel"/>
                <a:cs typeface="Corbe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EEB0DFE5-290A-4F7D-B140-865413AB36C8}" type="datetime1">
              <a:rPr lang="en-US" smtClean="0"/>
              <a:t>11/27/2022</a:t>
            </a:fld>
            <a:endParaRPr lang="en-US"/>
          </a:p>
        </p:txBody>
      </p:sp>
      <p:sp>
        <p:nvSpPr>
          <p:cNvPr id="7" name="Holder 7"/>
          <p:cNvSpPr>
            <a:spLocks noGrp="1"/>
          </p:cNvSpPr>
          <p:nvPr>
            <p:ph type="sldNum" sz="quarter" idx="7"/>
          </p:nvPr>
        </p:nvSpPr>
        <p:spPr/>
        <p:txBody>
          <a:bodyPr lIns="0" tIns="0" rIns="0" bIns="0"/>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95959"/>
                </a:solidFill>
                <a:latin typeface="Corbel"/>
                <a:cs typeface="Corbel"/>
              </a:defRPr>
            </a:lvl1pPr>
          </a:lstStyle>
          <a:p>
            <a:endParaRPr/>
          </a:p>
        </p:txBody>
      </p:sp>
      <p:sp>
        <p:nvSpPr>
          <p:cNvPr id="3" name="Holder 3"/>
          <p:cNvSpPr>
            <a:spLocks noGrp="1"/>
          </p:cNvSpPr>
          <p:nvPr>
            <p:ph type="ftr" sz="quarter" idx="5"/>
          </p:nvPr>
        </p:nvSpPr>
        <p:spPr/>
        <p:txBody>
          <a:bodyPr lIns="0" tIns="0" rIns="0" bIns="0"/>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28B4930E-E208-48D2-8A39-03A0361DA96C}" type="datetime1">
              <a:rPr lang="en-US" smtClean="0"/>
              <a:t>11/27/2022</a:t>
            </a:fld>
            <a:endParaRPr lang="en-US"/>
          </a:p>
        </p:txBody>
      </p:sp>
      <p:sp>
        <p:nvSpPr>
          <p:cNvPr id="5" name="Holder 5"/>
          <p:cNvSpPr>
            <a:spLocks noGrp="1"/>
          </p:cNvSpPr>
          <p:nvPr>
            <p:ph type="sldNum" sz="quarter" idx="7"/>
          </p:nvPr>
        </p:nvSpPr>
        <p:spPr/>
        <p:txBody>
          <a:bodyPr lIns="0" tIns="0" rIns="0" bIns="0"/>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3A036349-3059-433C-B004-C5FFAE61E0E9}" type="datetime1">
              <a:rPr lang="en-US" smtClean="0"/>
              <a:t>11/27/2022</a:t>
            </a:fld>
            <a:endParaRPr lang="en-US"/>
          </a:p>
        </p:txBody>
      </p:sp>
      <p:sp>
        <p:nvSpPr>
          <p:cNvPr id="4" name="Holder 4"/>
          <p:cNvSpPr>
            <a:spLocks noGrp="1"/>
          </p:cNvSpPr>
          <p:nvPr>
            <p:ph type="sldNum" sz="quarter" idx="7"/>
          </p:nvPr>
        </p:nvSpPr>
        <p:spPr/>
        <p:txBody>
          <a:bodyPr lIns="0" tIns="0" rIns="0" bIns="0"/>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 y="758951"/>
            <a:ext cx="3444240" cy="5331460"/>
          </a:xfrm>
          <a:custGeom>
            <a:avLst/>
            <a:gdLst/>
            <a:ahLst/>
            <a:cxnLst/>
            <a:rect l="l" t="t" r="r" b="b"/>
            <a:pathLst>
              <a:path w="3444240" h="5331460">
                <a:moveTo>
                  <a:pt x="3443700" y="5330999"/>
                </a:moveTo>
                <a:lnTo>
                  <a:pt x="0" y="5330999"/>
                </a:lnTo>
                <a:lnTo>
                  <a:pt x="0" y="0"/>
                </a:lnTo>
                <a:lnTo>
                  <a:pt x="3443700" y="0"/>
                </a:lnTo>
                <a:lnTo>
                  <a:pt x="3443700" y="5330999"/>
                </a:lnTo>
                <a:close/>
              </a:path>
            </a:pathLst>
          </a:custGeom>
          <a:solidFill>
            <a:srgbClr val="40BAD1"/>
          </a:solidFill>
        </p:spPr>
        <p:txBody>
          <a:bodyPr wrap="square" lIns="0" tIns="0" rIns="0" bIns="0" rtlCol="0"/>
          <a:lstStyle/>
          <a:p>
            <a:endParaRPr/>
          </a:p>
        </p:txBody>
      </p:sp>
      <p:sp>
        <p:nvSpPr>
          <p:cNvPr id="17" name="bg object 17"/>
          <p:cNvSpPr/>
          <p:nvPr/>
        </p:nvSpPr>
        <p:spPr>
          <a:xfrm>
            <a:off x="11815864" y="758951"/>
            <a:ext cx="376555" cy="5331460"/>
          </a:xfrm>
          <a:custGeom>
            <a:avLst/>
            <a:gdLst/>
            <a:ahLst/>
            <a:cxnLst/>
            <a:rect l="l" t="t" r="r" b="b"/>
            <a:pathLst>
              <a:path w="376554" h="5331460">
                <a:moveTo>
                  <a:pt x="0" y="0"/>
                </a:moveTo>
                <a:lnTo>
                  <a:pt x="376135" y="0"/>
                </a:lnTo>
                <a:lnTo>
                  <a:pt x="376135" y="5330999"/>
                </a:lnTo>
                <a:lnTo>
                  <a:pt x="0" y="5330999"/>
                </a:lnTo>
                <a:lnTo>
                  <a:pt x="0" y="0"/>
                </a:lnTo>
                <a:close/>
              </a:path>
            </a:pathLst>
          </a:custGeom>
          <a:solidFill>
            <a:srgbClr val="C8C8C8">
              <a:alpha val="49798"/>
            </a:srgbClr>
          </a:solidFill>
        </p:spPr>
        <p:txBody>
          <a:bodyPr wrap="square" lIns="0" tIns="0" rIns="0" bIns="0" rtlCol="0"/>
          <a:lstStyle/>
          <a:p>
            <a:endParaRPr/>
          </a:p>
        </p:txBody>
      </p:sp>
      <p:pic>
        <p:nvPicPr>
          <p:cNvPr id="18" name="bg object 18"/>
          <p:cNvPicPr/>
          <p:nvPr/>
        </p:nvPicPr>
        <p:blipFill>
          <a:blip r:embed="rId7" cstate="print"/>
          <a:stretch>
            <a:fillRect/>
          </a:stretch>
        </p:blipFill>
        <p:spPr>
          <a:xfrm>
            <a:off x="11562675" y="6070725"/>
            <a:ext cx="629324" cy="787274"/>
          </a:xfrm>
          <a:prstGeom prst="rect">
            <a:avLst/>
          </a:prstGeom>
        </p:spPr>
      </p:pic>
      <p:sp>
        <p:nvSpPr>
          <p:cNvPr id="2" name="Holder 2"/>
          <p:cNvSpPr>
            <a:spLocks noGrp="1"/>
          </p:cNvSpPr>
          <p:nvPr>
            <p:ph type="title"/>
          </p:nvPr>
        </p:nvSpPr>
        <p:spPr>
          <a:xfrm>
            <a:off x="3961387" y="1029708"/>
            <a:ext cx="1332864" cy="391159"/>
          </a:xfrm>
          <a:prstGeom prst="rect">
            <a:avLst/>
          </a:prstGeom>
        </p:spPr>
        <p:txBody>
          <a:bodyPr wrap="square" lIns="0" tIns="0" rIns="0" bIns="0">
            <a:spAutoFit/>
          </a:bodyPr>
          <a:lstStyle>
            <a:lvl1pPr>
              <a:defRPr sz="2400" b="1" i="0">
                <a:solidFill>
                  <a:srgbClr val="595959"/>
                </a:solidFill>
                <a:latin typeface="Corbel"/>
                <a:cs typeface="Corbel"/>
              </a:defRPr>
            </a:lvl1pPr>
          </a:lstStyle>
          <a:p>
            <a:endParaRPr/>
          </a:p>
        </p:txBody>
      </p:sp>
      <p:sp>
        <p:nvSpPr>
          <p:cNvPr id="3" name="Holder 3"/>
          <p:cNvSpPr>
            <a:spLocks noGrp="1"/>
          </p:cNvSpPr>
          <p:nvPr>
            <p:ph type="body" idx="1"/>
          </p:nvPr>
        </p:nvSpPr>
        <p:spPr>
          <a:xfrm>
            <a:off x="4002171" y="1395468"/>
            <a:ext cx="7181850" cy="1701800"/>
          </a:xfrm>
          <a:prstGeom prst="rect">
            <a:avLst/>
          </a:prstGeom>
        </p:spPr>
        <p:txBody>
          <a:bodyPr wrap="square" lIns="0" tIns="0" rIns="0" bIns="0">
            <a:spAutoFit/>
          </a:bodyPr>
          <a:lstStyle>
            <a:lvl1pPr>
              <a:defRPr sz="2400" b="0" i="0">
                <a:solidFill>
                  <a:srgbClr val="595959"/>
                </a:solidFill>
                <a:latin typeface="Corbel"/>
                <a:cs typeface="Corbel"/>
              </a:defRPr>
            </a:lvl1pPr>
          </a:lstStyle>
          <a:p>
            <a:endParaRPr/>
          </a:p>
        </p:txBody>
      </p:sp>
      <p:sp>
        <p:nvSpPr>
          <p:cNvPr id="4" name="Holder 4"/>
          <p:cNvSpPr>
            <a:spLocks noGrp="1"/>
          </p:cNvSpPr>
          <p:nvPr>
            <p:ph type="ftr" sz="quarter" idx="5"/>
          </p:nvPr>
        </p:nvSpPr>
        <p:spPr>
          <a:xfrm>
            <a:off x="325950" y="6437841"/>
            <a:ext cx="2279015" cy="165100"/>
          </a:xfrm>
          <a:prstGeom prst="rect">
            <a:avLst/>
          </a:prstGeom>
        </p:spPr>
        <p:txBody>
          <a:bodyPr wrap="square" lIns="0" tIns="0" rIns="0" bIns="0">
            <a:spAutoFit/>
          </a:bodyPr>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04D7C830-DB38-462D-92AF-4AED46B9C3AE}" type="datetime1">
              <a:rPr lang="en-US" smtClean="0"/>
              <a:t>11/27/2022</a:t>
            </a:fld>
            <a:endParaRPr lang="en-US"/>
          </a:p>
        </p:txBody>
      </p:sp>
      <p:sp>
        <p:nvSpPr>
          <p:cNvPr id="6" name="Holder 6"/>
          <p:cNvSpPr>
            <a:spLocks noGrp="1"/>
          </p:cNvSpPr>
          <p:nvPr>
            <p:ph type="sldNum" sz="quarter" idx="7"/>
          </p:nvPr>
        </p:nvSpPr>
        <p:spPr>
          <a:xfrm>
            <a:off x="11270875" y="6468683"/>
            <a:ext cx="237490" cy="177800"/>
          </a:xfrm>
          <a:prstGeom prst="rect">
            <a:avLst/>
          </a:prstGeom>
        </p:spPr>
        <p:txBody>
          <a:bodyPr wrap="square" lIns="0" tIns="0" rIns="0" bIns="0">
            <a:spAutoFit/>
          </a:bodyPr>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arxiv.org/pdf/1808.04521.pdf"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www.sciencedirect.com/topics/computer-science/subspace-method"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1998"/>
            <a:ext cx="9142095" cy="5334000"/>
          </a:xfrm>
          <a:custGeom>
            <a:avLst/>
            <a:gdLst/>
            <a:ahLst/>
            <a:cxnLst/>
            <a:rect l="l" t="t" r="r" b="b"/>
            <a:pathLst>
              <a:path w="9142095" h="5334000">
                <a:moveTo>
                  <a:pt x="9141599" y="5333999"/>
                </a:moveTo>
                <a:lnTo>
                  <a:pt x="0" y="5333999"/>
                </a:lnTo>
                <a:lnTo>
                  <a:pt x="0" y="0"/>
                </a:lnTo>
                <a:lnTo>
                  <a:pt x="9141599" y="0"/>
                </a:lnTo>
                <a:lnTo>
                  <a:pt x="9141599" y="5333999"/>
                </a:lnTo>
                <a:close/>
              </a:path>
            </a:pathLst>
          </a:custGeom>
          <a:solidFill>
            <a:srgbClr val="40BAD1"/>
          </a:solidFill>
        </p:spPr>
        <p:txBody>
          <a:bodyPr wrap="square" lIns="0" tIns="0" rIns="0" bIns="0" rtlCol="0"/>
          <a:lstStyle/>
          <a:p>
            <a:endParaRPr/>
          </a:p>
        </p:txBody>
      </p:sp>
      <p:grpSp>
        <p:nvGrpSpPr>
          <p:cNvPr id="3" name="object 3"/>
          <p:cNvGrpSpPr/>
          <p:nvPr/>
        </p:nvGrpSpPr>
        <p:grpSpPr>
          <a:xfrm>
            <a:off x="9270262" y="761998"/>
            <a:ext cx="2922270" cy="5334000"/>
            <a:chOff x="9270262" y="761998"/>
            <a:chExt cx="2922270" cy="5334000"/>
          </a:xfrm>
        </p:grpSpPr>
        <p:sp>
          <p:nvSpPr>
            <p:cNvPr id="4" name="object 4"/>
            <p:cNvSpPr/>
            <p:nvPr/>
          </p:nvSpPr>
          <p:spPr>
            <a:xfrm>
              <a:off x="9270262" y="761998"/>
              <a:ext cx="2922270" cy="5334000"/>
            </a:xfrm>
            <a:custGeom>
              <a:avLst/>
              <a:gdLst/>
              <a:ahLst/>
              <a:cxnLst/>
              <a:rect l="l" t="t" r="r" b="b"/>
              <a:pathLst>
                <a:path w="2922270" h="5334000">
                  <a:moveTo>
                    <a:pt x="0" y="0"/>
                  </a:moveTo>
                  <a:lnTo>
                    <a:pt x="2921736" y="0"/>
                  </a:lnTo>
                  <a:lnTo>
                    <a:pt x="2921736" y="5333999"/>
                  </a:lnTo>
                  <a:lnTo>
                    <a:pt x="0" y="5333999"/>
                  </a:lnTo>
                  <a:lnTo>
                    <a:pt x="0" y="0"/>
                  </a:lnTo>
                  <a:close/>
                </a:path>
              </a:pathLst>
            </a:custGeom>
            <a:solidFill>
              <a:srgbClr val="C8C8C8">
                <a:alpha val="49798"/>
              </a:srgbClr>
            </a:solidFill>
          </p:spPr>
          <p:txBody>
            <a:bodyPr wrap="square" lIns="0" tIns="0" rIns="0" bIns="0" rtlCol="0"/>
            <a:lstStyle/>
            <a:p>
              <a:endParaRPr/>
            </a:p>
          </p:txBody>
        </p:sp>
        <p:pic>
          <p:nvPicPr>
            <p:cNvPr id="5" name="object 5"/>
            <p:cNvPicPr/>
            <p:nvPr/>
          </p:nvPicPr>
          <p:blipFill>
            <a:blip r:embed="rId2" cstate="print"/>
            <a:stretch>
              <a:fillRect/>
            </a:stretch>
          </p:blipFill>
          <p:spPr>
            <a:xfrm>
              <a:off x="9386732" y="841791"/>
              <a:ext cx="2734471" cy="913312"/>
            </a:xfrm>
            <a:prstGeom prst="rect">
              <a:avLst/>
            </a:prstGeom>
          </p:spPr>
        </p:pic>
      </p:grpSp>
      <p:sp>
        <p:nvSpPr>
          <p:cNvPr id="6" name="object 6"/>
          <p:cNvSpPr txBox="1"/>
          <p:nvPr/>
        </p:nvSpPr>
        <p:spPr>
          <a:xfrm>
            <a:off x="9418450" y="1694645"/>
            <a:ext cx="2511425" cy="597279"/>
          </a:xfrm>
          <a:prstGeom prst="rect">
            <a:avLst/>
          </a:prstGeom>
        </p:spPr>
        <p:txBody>
          <a:bodyPr vert="horz" wrap="square" lIns="0" tIns="25400" rIns="0" bIns="0" rtlCol="0">
            <a:spAutoFit/>
          </a:bodyPr>
          <a:lstStyle/>
          <a:p>
            <a:pPr marL="12700" marR="5080">
              <a:lnSpc>
                <a:spcPts val="2250"/>
              </a:lnSpc>
              <a:spcBef>
                <a:spcPts val="200"/>
              </a:spcBef>
            </a:pPr>
            <a:r>
              <a:rPr sz="1900" spc="-5" dirty="0">
                <a:solidFill>
                  <a:srgbClr val="0098A3"/>
                </a:solidFill>
                <a:latin typeface="Arial MT"/>
                <a:cs typeface="Arial MT"/>
              </a:rPr>
              <a:t>Department</a:t>
            </a:r>
            <a:r>
              <a:rPr lang="en-US" sz="1900" spc="-5" dirty="0">
                <a:solidFill>
                  <a:srgbClr val="0098A3"/>
                </a:solidFill>
                <a:latin typeface="Arial MT"/>
                <a:cs typeface="Arial MT"/>
              </a:rPr>
              <a:t> </a:t>
            </a:r>
            <a:r>
              <a:rPr sz="1900" spc="-5" dirty="0">
                <a:solidFill>
                  <a:srgbClr val="0098A3"/>
                </a:solidFill>
                <a:latin typeface="Arial MT"/>
                <a:cs typeface="Arial MT"/>
              </a:rPr>
              <a:t>of</a:t>
            </a:r>
            <a:r>
              <a:rPr lang="en-US" sz="1900" spc="-5" dirty="0">
                <a:solidFill>
                  <a:srgbClr val="0098A3"/>
                </a:solidFill>
                <a:latin typeface="Arial MT"/>
                <a:cs typeface="Arial MT"/>
              </a:rPr>
              <a:t> Computer Engineering</a:t>
            </a:r>
            <a:endParaRPr sz="1900" dirty="0">
              <a:latin typeface="Arial MT"/>
              <a:cs typeface="Arial MT"/>
            </a:endParaRPr>
          </a:p>
        </p:txBody>
      </p:sp>
      <p:sp>
        <p:nvSpPr>
          <p:cNvPr id="7" name="object 7"/>
          <p:cNvSpPr txBox="1"/>
          <p:nvPr/>
        </p:nvSpPr>
        <p:spPr>
          <a:xfrm>
            <a:off x="9418449" y="5674030"/>
            <a:ext cx="2702753" cy="289823"/>
          </a:xfrm>
          <a:prstGeom prst="rect">
            <a:avLst/>
          </a:prstGeom>
        </p:spPr>
        <p:txBody>
          <a:bodyPr vert="horz" wrap="square" lIns="0" tIns="12700" rIns="0" bIns="0" rtlCol="0">
            <a:spAutoFit/>
          </a:bodyPr>
          <a:lstStyle/>
          <a:p>
            <a:pPr marL="12700">
              <a:lnSpc>
                <a:spcPct val="100000"/>
              </a:lnSpc>
              <a:spcBef>
                <a:spcPts val="100"/>
              </a:spcBef>
            </a:pPr>
            <a:r>
              <a:rPr lang="en-US" sz="1800" spc="-45" dirty="0" err="1">
                <a:solidFill>
                  <a:srgbClr val="595959"/>
                </a:solidFill>
                <a:latin typeface="Arial MT"/>
                <a:cs typeface="Arial MT"/>
              </a:rPr>
              <a:t>Ravikumar</a:t>
            </a:r>
            <a:r>
              <a:rPr lang="en-US" sz="1800" spc="-45" dirty="0">
                <a:solidFill>
                  <a:srgbClr val="595959"/>
                </a:solidFill>
                <a:latin typeface="Arial MT"/>
                <a:cs typeface="Arial MT"/>
              </a:rPr>
              <a:t> </a:t>
            </a:r>
            <a:r>
              <a:rPr lang="en-US" sz="1800" spc="-45" dirty="0" smtClean="0">
                <a:solidFill>
                  <a:srgbClr val="595959"/>
                </a:solidFill>
                <a:latin typeface="Arial MT"/>
                <a:cs typeface="Arial MT"/>
              </a:rPr>
              <a:t>R Natarajan</a:t>
            </a:r>
            <a:endParaRPr sz="1800" dirty="0">
              <a:latin typeface="Arial MT"/>
              <a:cs typeface="Arial MT"/>
            </a:endParaRPr>
          </a:p>
        </p:txBody>
      </p:sp>
      <p:sp>
        <p:nvSpPr>
          <p:cNvPr id="8" name="object 8"/>
          <p:cNvSpPr txBox="1"/>
          <p:nvPr/>
        </p:nvSpPr>
        <p:spPr>
          <a:xfrm>
            <a:off x="990600" y="2133600"/>
            <a:ext cx="6705727" cy="1756250"/>
          </a:xfrm>
          <a:prstGeom prst="rect">
            <a:avLst/>
          </a:prstGeom>
        </p:spPr>
        <p:txBody>
          <a:bodyPr vert="horz" wrap="square" lIns="0" tIns="113665" rIns="0" bIns="0" rtlCol="0">
            <a:spAutoFit/>
          </a:bodyPr>
          <a:lstStyle/>
          <a:p>
            <a:pPr marL="12700" marR="5080">
              <a:lnSpc>
                <a:spcPts val="6380"/>
              </a:lnSpc>
              <a:spcBef>
                <a:spcPts val="895"/>
              </a:spcBef>
            </a:pPr>
            <a:r>
              <a:rPr lang="en-US" sz="5900" b="1" spc="-15" dirty="0" smtClean="0">
                <a:solidFill>
                  <a:srgbClr val="FFFFFF"/>
                </a:solidFill>
                <a:latin typeface="Corbel"/>
                <a:cs typeface="Corbel"/>
              </a:rPr>
              <a:t>Advance Machine Learning</a:t>
            </a:r>
            <a:endParaRPr sz="5900" dirty="0">
              <a:latin typeface="Corbel"/>
              <a:cs typeface="Corbel"/>
            </a:endParaRPr>
          </a:p>
        </p:txBody>
      </p:sp>
      <p:sp>
        <p:nvSpPr>
          <p:cNvPr id="9" name="object 9"/>
          <p:cNvSpPr txBox="1"/>
          <p:nvPr/>
        </p:nvSpPr>
        <p:spPr>
          <a:xfrm>
            <a:off x="1084377" y="4181619"/>
            <a:ext cx="2027360" cy="1010533"/>
          </a:xfrm>
          <a:prstGeom prst="rect">
            <a:avLst/>
          </a:prstGeom>
        </p:spPr>
        <p:txBody>
          <a:bodyPr vert="horz" wrap="square" lIns="0" tIns="12700" rIns="0" bIns="0" rtlCol="0">
            <a:spAutoFit/>
          </a:bodyPr>
          <a:lstStyle/>
          <a:p>
            <a:pPr marL="12700">
              <a:lnSpc>
                <a:spcPct val="100000"/>
              </a:lnSpc>
              <a:spcBef>
                <a:spcPts val="100"/>
              </a:spcBef>
            </a:pPr>
            <a:r>
              <a:rPr lang="en-IN" sz="3200" b="1" spc="-5" dirty="0" smtClean="0">
                <a:solidFill>
                  <a:schemeClr val="bg1"/>
                </a:solidFill>
                <a:latin typeface="Corbel"/>
                <a:cs typeface="Corbel"/>
              </a:rPr>
              <a:t>01CO1301</a:t>
            </a:r>
          </a:p>
          <a:p>
            <a:pPr marL="12700">
              <a:lnSpc>
                <a:spcPct val="100000"/>
              </a:lnSpc>
              <a:spcBef>
                <a:spcPts val="100"/>
              </a:spcBef>
            </a:pPr>
            <a:r>
              <a:rPr lang="en-US" sz="3200" b="1" spc="-5" dirty="0" smtClean="0">
                <a:solidFill>
                  <a:schemeClr val="bg1"/>
                </a:solidFill>
                <a:latin typeface="Corbel"/>
                <a:cs typeface="Corbel"/>
              </a:rPr>
              <a:t>4 Credits</a:t>
            </a:r>
            <a:endParaRPr sz="3200" dirty="0">
              <a:solidFill>
                <a:schemeClr val="bg1"/>
              </a:solidFill>
              <a:latin typeface="Corbel"/>
              <a:cs typeface="Corbel"/>
            </a:endParaRPr>
          </a:p>
        </p:txBody>
      </p:sp>
      <p:sp>
        <p:nvSpPr>
          <p:cNvPr id="11" name="Footer Placeholder 10">
            <a:extLst>
              <a:ext uri="{FF2B5EF4-FFF2-40B4-BE49-F238E27FC236}">
                <a16:creationId xmlns="" xmlns:a16="http://schemas.microsoft.com/office/drawing/2014/main" id="{B7BAB643-67C3-47DF-8985-91446075E243}"/>
              </a:ext>
            </a:extLst>
          </p:cNvPr>
          <p:cNvSpPr>
            <a:spLocks noGrp="1"/>
          </p:cNvSpPr>
          <p:nvPr>
            <p:ph type="ftr" sz="quarter" idx="5"/>
          </p:nvPr>
        </p:nvSpPr>
        <p:spPr/>
        <p:txBody>
          <a:bodyPr/>
          <a:lstStyle/>
          <a:p>
            <a:pPr marL="12700">
              <a:lnSpc>
                <a:spcPts val="1140"/>
              </a:lnSpc>
            </a:pPr>
            <a:r>
              <a:rPr lang="en-US" spc="-5"/>
              <a:t>Department of Computer Engineering</a:t>
            </a:r>
            <a:endParaRPr lang="en-US" spc="-5" dirty="0"/>
          </a:p>
        </p:txBody>
      </p:sp>
      <p:sp>
        <p:nvSpPr>
          <p:cNvPr id="12" name="Slide Number Placeholder 11">
            <a:extLst>
              <a:ext uri="{FF2B5EF4-FFF2-40B4-BE49-F238E27FC236}">
                <a16:creationId xmlns="" xmlns:a16="http://schemas.microsoft.com/office/drawing/2014/main" id="{E7553A84-C1EC-4C84-B3AC-0C411ED40DD7}"/>
              </a:ext>
            </a:extLst>
          </p:cNvPr>
          <p:cNvSpPr>
            <a:spLocks noGrp="1"/>
          </p:cNvSpPr>
          <p:nvPr>
            <p:ph type="sldNum" sz="quarter" idx="7"/>
          </p:nvPr>
        </p:nvSpPr>
        <p:spPr/>
        <p:txBody>
          <a:bodyPr/>
          <a:lstStyle/>
          <a:p>
            <a:pPr marL="38100">
              <a:lnSpc>
                <a:spcPts val="1230"/>
              </a:lnSpc>
            </a:pPr>
            <a:fld id="{81D60167-4931-47E6-BA6A-407CBD079E47}" type="slidenum">
              <a:rPr lang="en-US" smtClean="0"/>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3054397"/>
            <a:ext cx="2722056" cy="1120820"/>
          </a:xfrm>
          <a:prstGeom prst="rect">
            <a:avLst/>
          </a:prstGeom>
        </p:spPr>
        <p:txBody>
          <a:bodyPr vert="horz" wrap="square" lIns="0" tIns="12700" rIns="0" bIns="0" rtlCol="0">
            <a:spAutoFit/>
          </a:bodyPr>
          <a:lstStyle/>
          <a:p>
            <a:pPr marL="12700" algn="ctr">
              <a:lnSpc>
                <a:spcPct val="100000"/>
              </a:lnSpc>
              <a:spcBef>
                <a:spcPts val="100"/>
              </a:spcBef>
            </a:pPr>
            <a:r>
              <a:rPr lang="en-US" sz="3600" b="1" spc="-5" dirty="0">
                <a:solidFill>
                  <a:srgbClr val="FFFFFF"/>
                </a:solidFill>
                <a:latin typeface="Corbel"/>
                <a:cs typeface="Corbel"/>
              </a:rPr>
              <a:t>Embedded Methods</a:t>
            </a:r>
            <a:endParaRPr lang="en-US" sz="3600" b="1" spc="-5" dirty="0">
              <a:solidFill>
                <a:srgbClr val="FFFFFF"/>
              </a:solidFill>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10</a:t>
            </a:fld>
            <a:endParaRPr dirty="0"/>
          </a:p>
        </p:txBody>
      </p:sp>
      <p:sp>
        <p:nvSpPr>
          <p:cNvPr id="3" name="Rectangle 2"/>
          <p:cNvSpPr/>
          <p:nvPr/>
        </p:nvSpPr>
        <p:spPr>
          <a:xfrm>
            <a:off x="3505200" y="685800"/>
            <a:ext cx="8305800" cy="4524315"/>
          </a:xfrm>
          <a:prstGeom prst="rect">
            <a:avLst/>
          </a:prstGeom>
        </p:spPr>
        <p:txBody>
          <a:bodyPr wrap="square">
            <a:spAutoFit/>
          </a:bodyPr>
          <a:lstStyle/>
          <a:p>
            <a:r>
              <a:rPr lang="en-US" sz="2400" dirty="0"/>
              <a:t>The typical steps for embedded methods involve training a machine learning algorithm using all the features, then deriving the importance of those features according to the algorithm used.  Afterward, it can remove unimportant features based on some criteria specific to the algorithm.</a:t>
            </a:r>
          </a:p>
          <a:p>
            <a:endParaRPr lang="en-US" sz="2400" dirty="0"/>
          </a:p>
          <a:p>
            <a:r>
              <a:rPr lang="en-US" sz="2400" dirty="0"/>
              <a:t>It’s implemented by algorithms that have built-in feature selection methods.</a:t>
            </a:r>
          </a:p>
          <a:p>
            <a:endParaRPr lang="en-US" sz="2400" dirty="0"/>
          </a:p>
          <a:p>
            <a:r>
              <a:rPr lang="en-US" sz="2400" dirty="0"/>
              <a:t>Some of the most popular examples of these methods are </a:t>
            </a:r>
            <a:r>
              <a:rPr lang="en-US" sz="2400" dirty="0">
                <a:solidFill>
                  <a:srgbClr val="FF0000"/>
                </a:solidFill>
              </a:rPr>
              <a:t>LASSO and RIDGE regression </a:t>
            </a:r>
            <a:r>
              <a:rPr lang="en-US" sz="2400" dirty="0"/>
              <a:t>which have inbuilt penalization functions to reduce </a:t>
            </a:r>
            <a:r>
              <a:rPr lang="en-US" sz="2400" dirty="0" err="1"/>
              <a:t>overfitting</a:t>
            </a:r>
            <a:r>
              <a:rPr lang="en-US" sz="2400" dirty="0"/>
              <a:t>.</a:t>
            </a:r>
            <a:endParaRPr lang="en-IN" sz="2400" dirty="0"/>
          </a:p>
        </p:txBody>
      </p:sp>
    </p:spTree>
    <p:extLst>
      <p:ext uri="{BB962C8B-B14F-4D97-AF65-F5344CB8AC3E}">
        <p14:creationId xmlns:p14="http://schemas.microsoft.com/office/powerpoint/2010/main" val="6715194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3054397"/>
            <a:ext cx="2722056" cy="1120820"/>
          </a:xfrm>
          <a:prstGeom prst="rect">
            <a:avLst/>
          </a:prstGeom>
        </p:spPr>
        <p:txBody>
          <a:bodyPr vert="horz" wrap="square" lIns="0" tIns="12700" rIns="0" bIns="0" rtlCol="0">
            <a:spAutoFit/>
          </a:bodyPr>
          <a:lstStyle/>
          <a:p>
            <a:pPr marL="12700" algn="ctr">
              <a:lnSpc>
                <a:spcPct val="100000"/>
              </a:lnSpc>
              <a:spcBef>
                <a:spcPts val="100"/>
              </a:spcBef>
            </a:pPr>
            <a:r>
              <a:rPr lang="en-US" sz="3600" b="1" spc="-5" dirty="0">
                <a:solidFill>
                  <a:srgbClr val="FFFFFF"/>
                </a:solidFill>
                <a:latin typeface="Corbel"/>
                <a:cs typeface="Corbel"/>
              </a:rPr>
              <a:t>LASSO Regression</a:t>
            </a:r>
            <a:endParaRPr lang="en-US" sz="3600" b="1" spc="-5" dirty="0">
              <a:solidFill>
                <a:srgbClr val="FFFFFF"/>
              </a:solidFill>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11</a:t>
            </a:fld>
            <a:endParaRPr dirty="0"/>
          </a:p>
        </p:txBody>
      </p:sp>
      <p:sp>
        <p:nvSpPr>
          <p:cNvPr id="3" name="Rectangle 2"/>
          <p:cNvSpPr/>
          <p:nvPr/>
        </p:nvSpPr>
        <p:spPr>
          <a:xfrm>
            <a:off x="3505200" y="685800"/>
            <a:ext cx="8305800" cy="5262979"/>
          </a:xfrm>
          <a:prstGeom prst="rect">
            <a:avLst/>
          </a:prstGeom>
        </p:spPr>
        <p:txBody>
          <a:bodyPr wrap="square">
            <a:spAutoFit/>
          </a:bodyPr>
          <a:lstStyle/>
          <a:p>
            <a:pPr marL="342900" indent="-342900">
              <a:buFont typeface="Arial" panose="020B0604020202020204" pitchFamily="34" charset="0"/>
              <a:buChar char="•"/>
            </a:pPr>
            <a:r>
              <a:rPr lang="en-US" sz="2400" dirty="0">
                <a:solidFill>
                  <a:srgbClr val="FF0000"/>
                </a:solidFill>
              </a:rPr>
              <a:t>LASSO stands for Least Absolute Shrinkage and Selection Operator.</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a:solidFill>
                  <a:srgbClr val="FF0000"/>
                </a:solidFill>
              </a:rPr>
              <a:t>WHY Lasso?</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When we have less or insufficient data, the model suffers from </a:t>
            </a:r>
            <a:r>
              <a:rPr lang="en-US" sz="2400" dirty="0" err="1"/>
              <a:t>underfitting</a:t>
            </a:r>
            <a:r>
              <a:rPr lang="en-US" sz="2400" dirty="0"/>
              <a:t>. </a:t>
            </a:r>
            <a:r>
              <a:rPr lang="en-US" sz="2400" dirty="0" err="1"/>
              <a:t>Underfitting</a:t>
            </a:r>
            <a:r>
              <a:rPr lang="en-US" sz="2400" dirty="0"/>
              <a:t> reduces the accuracy of our machine learning model. Its occurrence simply means that our model does not fit the data well enough.</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solidFill>
                  <a:srgbClr val="FF0000"/>
                </a:solidFill>
              </a:rPr>
              <a:t>Did you ever try to fit in oversized clothes? </a:t>
            </a:r>
            <a:r>
              <a:rPr lang="en-US" sz="2400" dirty="0"/>
              <a:t>A normal Person trying to fit in an extra-large dress refers to the </a:t>
            </a:r>
            <a:r>
              <a:rPr lang="en-US" sz="2400" dirty="0" err="1"/>
              <a:t>underfitting</a:t>
            </a:r>
            <a:r>
              <a:rPr lang="en-US" sz="2400" dirty="0"/>
              <a:t> problem. The same problem occurs in the dataset if you increase the number of features to decrease the cost function.</a:t>
            </a:r>
            <a:endParaRPr lang="en-IN" sz="2400" dirty="0"/>
          </a:p>
        </p:txBody>
      </p:sp>
    </p:spTree>
    <p:extLst>
      <p:ext uri="{BB962C8B-B14F-4D97-AF65-F5344CB8AC3E}">
        <p14:creationId xmlns:p14="http://schemas.microsoft.com/office/powerpoint/2010/main" val="3282430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3054397"/>
            <a:ext cx="2722056" cy="1120820"/>
          </a:xfrm>
          <a:prstGeom prst="rect">
            <a:avLst/>
          </a:prstGeom>
        </p:spPr>
        <p:txBody>
          <a:bodyPr vert="horz" wrap="square" lIns="0" tIns="12700" rIns="0" bIns="0" rtlCol="0">
            <a:spAutoFit/>
          </a:bodyPr>
          <a:lstStyle/>
          <a:p>
            <a:pPr marL="12700" algn="ctr">
              <a:lnSpc>
                <a:spcPct val="100000"/>
              </a:lnSpc>
              <a:spcBef>
                <a:spcPts val="100"/>
              </a:spcBef>
            </a:pPr>
            <a:r>
              <a:rPr lang="en-US" sz="3600" b="1" spc="-5" dirty="0">
                <a:solidFill>
                  <a:srgbClr val="FFFFFF"/>
                </a:solidFill>
                <a:latin typeface="Corbel"/>
                <a:cs typeface="Corbel"/>
              </a:rPr>
              <a:t>LASSO Regression</a:t>
            </a:r>
            <a:endParaRPr lang="en-US" sz="3600" b="1" spc="-5" dirty="0">
              <a:solidFill>
                <a:srgbClr val="FFFFFF"/>
              </a:solidFill>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12</a:t>
            </a:fld>
            <a:endParaRPr dirty="0"/>
          </a:p>
        </p:txBody>
      </p:sp>
      <p:pic>
        <p:nvPicPr>
          <p:cNvPr id="6" name="Picture 5"/>
          <p:cNvPicPr>
            <a:picLocks noChangeAspect="1"/>
          </p:cNvPicPr>
          <p:nvPr/>
        </p:nvPicPr>
        <p:blipFill>
          <a:blip r:embed="rId3"/>
          <a:stretch>
            <a:fillRect/>
          </a:stretch>
        </p:blipFill>
        <p:spPr>
          <a:xfrm>
            <a:off x="4267200" y="76200"/>
            <a:ext cx="5907780" cy="3406758"/>
          </a:xfrm>
          <a:prstGeom prst="rect">
            <a:avLst/>
          </a:prstGeom>
        </p:spPr>
      </p:pic>
      <p:sp>
        <p:nvSpPr>
          <p:cNvPr id="7" name="Rectangle 6"/>
          <p:cNvSpPr/>
          <p:nvPr/>
        </p:nvSpPr>
        <p:spPr>
          <a:xfrm>
            <a:off x="3509749" y="3406758"/>
            <a:ext cx="8305800" cy="2308324"/>
          </a:xfrm>
          <a:prstGeom prst="rect">
            <a:avLst/>
          </a:prstGeom>
        </p:spPr>
        <p:txBody>
          <a:bodyPr wrap="square">
            <a:spAutoFit/>
          </a:bodyPr>
          <a:lstStyle/>
          <a:p>
            <a:r>
              <a:rPr lang="en-US" sz="2400" dirty="0" err="1"/>
              <a:t>Underfit</a:t>
            </a:r>
            <a:r>
              <a:rPr lang="en-US" sz="2400" dirty="0"/>
              <a:t> happens in linear models when dealing with fewer data. If we cannot get rid of this problem, it affects the model performance. Here, Lasso regression comes into the picture. It reduces the </a:t>
            </a:r>
            <a:r>
              <a:rPr lang="en-US" sz="2400" dirty="0" err="1"/>
              <a:t>underfitting</a:t>
            </a:r>
            <a:r>
              <a:rPr lang="en-US" sz="2400" dirty="0"/>
              <a:t> problem in a dataset by using some metrics.</a:t>
            </a:r>
          </a:p>
          <a:p>
            <a:endParaRPr lang="en-US" sz="2400" dirty="0"/>
          </a:p>
        </p:txBody>
      </p:sp>
      <p:sp>
        <p:nvSpPr>
          <p:cNvPr id="8" name="Rectangle 7"/>
          <p:cNvSpPr/>
          <p:nvPr/>
        </p:nvSpPr>
        <p:spPr>
          <a:xfrm>
            <a:off x="3505200" y="5486400"/>
            <a:ext cx="8153400" cy="830997"/>
          </a:xfrm>
          <a:prstGeom prst="rect">
            <a:avLst/>
          </a:prstGeom>
        </p:spPr>
        <p:txBody>
          <a:bodyPr wrap="square">
            <a:spAutoFit/>
          </a:bodyPr>
          <a:lstStyle/>
          <a:p>
            <a:r>
              <a:rPr lang="en-US" sz="2400" dirty="0"/>
              <a:t>L1 regularization adds penalty equivalent to the absolute value of the magnitude of coefficients.</a:t>
            </a:r>
          </a:p>
        </p:txBody>
      </p:sp>
    </p:spTree>
    <p:extLst>
      <p:ext uri="{BB962C8B-B14F-4D97-AF65-F5344CB8AC3E}">
        <p14:creationId xmlns:p14="http://schemas.microsoft.com/office/powerpoint/2010/main" val="13878425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3054397"/>
            <a:ext cx="2722056" cy="1120820"/>
          </a:xfrm>
          <a:prstGeom prst="rect">
            <a:avLst/>
          </a:prstGeom>
        </p:spPr>
        <p:txBody>
          <a:bodyPr vert="horz" wrap="square" lIns="0" tIns="12700" rIns="0" bIns="0" rtlCol="0">
            <a:spAutoFit/>
          </a:bodyPr>
          <a:lstStyle/>
          <a:p>
            <a:pPr marL="12700" algn="ctr">
              <a:lnSpc>
                <a:spcPct val="100000"/>
              </a:lnSpc>
              <a:spcBef>
                <a:spcPts val="100"/>
              </a:spcBef>
            </a:pPr>
            <a:r>
              <a:rPr lang="en-US" sz="3600" b="1" spc="-5" dirty="0">
                <a:solidFill>
                  <a:srgbClr val="FFFFFF"/>
                </a:solidFill>
                <a:latin typeface="Corbel"/>
                <a:cs typeface="Corbel"/>
              </a:rPr>
              <a:t>LASSO Regression</a:t>
            </a:r>
            <a:endParaRPr lang="en-US" sz="3600" b="1" spc="-5" dirty="0">
              <a:solidFill>
                <a:srgbClr val="FFFFFF"/>
              </a:solidFill>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13</a:t>
            </a:fld>
            <a:endParaRPr dirty="0"/>
          </a:p>
        </p:txBody>
      </p:sp>
      <p:sp>
        <p:nvSpPr>
          <p:cNvPr id="3" name="Rectangle 2"/>
          <p:cNvSpPr/>
          <p:nvPr/>
        </p:nvSpPr>
        <p:spPr>
          <a:xfrm>
            <a:off x="3505200" y="838200"/>
            <a:ext cx="8229600" cy="5016758"/>
          </a:xfrm>
          <a:prstGeom prst="rect">
            <a:avLst/>
          </a:prstGeom>
        </p:spPr>
        <p:txBody>
          <a:bodyPr wrap="square">
            <a:spAutoFit/>
          </a:bodyPr>
          <a:lstStyle/>
          <a:p>
            <a:pPr marL="285750" indent="-285750">
              <a:buFont typeface="Arial" panose="020B0604020202020204" pitchFamily="34" charset="0"/>
              <a:buChar char="•"/>
            </a:pPr>
            <a:r>
              <a:rPr lang="en-US" sz="2000" b="1" dirty="0">
                <a:solidFill>
                  <a:srgbClr val="FF0000"/>
                </a:solidFill>
              </a:rPr>
              <a:t>What is LASSO?</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Lasso regression performs </a:t>
            </a:r>
            <a:r>
              <a:rPr lang="en-US" sz="2000" b="1" dirty="0"/>
              <a:t>L1</a:t>
            </a:r>
            <a:r>
              <a:rPr lang="en-US" sz="2000" dirty="0"/>
              <a:t> regularization</a:t>
            </a:r>
            <a:r>
              <a:rPr lang="en-US" sz="2000" dirty="0" smtClean="0"/>
              <a: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solidFill>
                  <a:srgbClr val="FF0000"/>
                </a:solidFill>
              </a:rPr>
              <a:t>Lasso Regression is almost identical to Ridge Regression, the only difference is the absolute value as opposed to the squaring the weights when computing the ridge regression penalty</a:t>
            </a:r>
            <a:r>
              <a:rPr lang="en-US" sz="2000" dirty="0" smtClean="0">
                <a:solidFill>
                  <a:srgbClr val="FF0000"/>
                </a:solidFill>
              </a:rPr>
              <a: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Lasso regression is like linear regression, but it uses a technique “shrinkage” where the coefficients of determination are shrunk towards zero to avoid </a:t>
            </a:r>
            <a:r>
              <a:rPr lang="en-US" sz="2000" b="1" dirty="0" err="1"/>
              <a:t>overfitting</a:t>
            </a:r>
            <a:r>
              <a:rPr lang="en-US" sz="2000" b="1" dirty="0"/>
              <a:t> and make them work better on different datasets. </a:t>
            </a:r>
            <a:endParaRPr lang="en-US" sz="2000" b="1" dirty="0" smtClean="0"/>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dirty="0"/>
              <a:t>This type of regression is used when the dataset shows high </a:t>
            </a:r>
            <a:r>
              <a:rPr lang="en-US" sz="2000" dirty="0" err="1"/>
              <a:t>multicollinearity</a:t>
            </a:r>
            <a:r>
              <a:rPr lang="en-US" sz="2000" dirty="0"/>
              <a:t> or when you want to automate variable elimination and feature selection.</a:t>
            </a:r>
            <a:endParaRPr lang="en-IN" sz="2000" dirty="0"/>
          </a:p>
        </p:txBody>
      </p:sp>
    </p:spTree>
    <p:extLst>
      <p:ext uri="{BB962C8B-B14F-4D97-AF65-F5344CB8AC3E}">
        <p14:creationId xmlns:p14="http://schemas.microsoft.com/office/powerpoint/2010/main" val="9936859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3054397"/>
            <a:ext cx="2722056" cy="1120820"/>
          </a:xfrm>
          <a:prstGeom prst="rect">
            <a:avLst/>
          </a:prstGeom>
        </p:spPr>
        <p:txBody>
          <a:bodyPr vert="horz" wrap="square" lIns="0" tIns="12700" rIns="0" bIns="0" rtlCol="0">
            <a:spAutoFit/>
          </a:bodyPr>
          <a:lstStyle/>
          <a:p>
            <a:pPr marL="12700" algn="ctr">
              <a:lnSpc>
                <a:spcPct val="100000"/>
              </a:lnSpc>
              <a:spcBef>
                <a:spcPts val="100"/>
              </a:spcBef>
            </a:pPr>
            <a:r>
              <a:rPr lang="en-US" sz="3600" b="1" spc="-5" dirty="0">
                <a:solidFill>
                  <a:srgbClr val="FFFFFF"/>
                </a:solidFill>
                <a:latin typeface="Corbel"/>
                <a:cs typeface="Corbel"/>
              </a:rPr>
              <a:t>LASSO Regression</a:t>
            </a:r>
            <a:endParaRPr lang="en-US" sz="3600" b="1" spc="-5" dirty="0">
              <a:solidFill>
                <a:srgbClr val="FFFFFF"/>
              </a:solidFill>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14</a:t>
            </a:fld>
            <a:endParaRPr dirty="0"/>
          </a:p>
        </p:txBody>
      </p:sp>
      <p:sp>
        <p:nvSpPr>
          <p:cNvPr id="6" name="Rectangle 5"/>
          <p:cNvSpPr/>
          <p:nvPr/>
        </p:nvSpPr>
        <p:spPr>
          <a:xfrm>
            <a:off x="3581400" y="685800"/>
            <a:ext cx="3392147" cy="369332"/>
          </a:xfrm>
          <a:prstGeom prst="rect">
            <a:avLst/>
          </a:prstGeom>
        </p:spPr>
        <p:txBody>
          <a:bodyPr wrap="none">
            <a:spAutoFit/>
          </a:bodyPr>
          <a:lstStyle/>
          <a:p>
            <a:r>
              <a:rPr lang="en-US" dirty="0">
                <a:solidFill>
                  <a:srgbClr val="FF0000"/>
                </a:solidFill>
              </a:rPr>
              <a:t>The Statistics of Lasso Regression?</a:t>
            </a:r>
            <a:endParaRPr lang="en-IN" dirty="0">
              <a:solidFill>
                <a:srgbClr val="FF0000"/>
              </a:solidFill>
            </a:endParaRPr>
          </a:p>
        </p:txBody>
      </p:sp>
      <p:pic>
        <p:nvPicPr>
          <p:cNvPr id="7" name="Picture 6"/>
          <p:cNvPicPr>
            <a:picLocks noChangeAspect="1"/>
          </p:cNvPicPr>
          <p:nvPr/>
        </p:nvPicPr>
        <p:blipFill>
          <a:blip r:embed="rId3"/>
          <a:stretch>
            <a:fillRect/>
          </a:stretch>
        </p:blipFill>
        <p:spPr>
          <a:xfrm>
            <a:off x="4510005" y="1143000"/>
            <a:ext cx="6760870" cy="4243150"/>
          </a:xfrm>
          <a:prstGeom prst="rect">
            <a:avLst/>
          </a:prstGeom>
        </p:spPr>
      </p:pic>
      <p:sp>
        <p:nvSpPr>
          <p:cNvPr id="8" name="Rectangle 7"/>
          <p:cNvSpPr/>
          <p:nvPr/>
        </p:nvSpPr>
        <p:spPr>
          <a:xfrm>
            <a:off x="3657600" y="5597061"/>
            <a:ext cx="7850765" cy="923330"/>
          </a:xfrm>
          <a:prstGeom prst="rect">
            <a:avLst/>
          </a:prstGeom>
        </p:spPr>
        <p:txBody>
          <a:bodyPr wrap="square">
            <a:spAutoFit/>
          </a:bodyPr>
          <a:lstStyle/>
          <a:p>
            <a:r>
              <a:rPr lang="en-US" dirty="0"/>
              <a:t>d1, d2, d3, etc., represents the distance between the actual data points and the model line in the above graph.</a:t>
            </a:r>
          </a:p>
          <a:p>
            <a:endParaRPr lang="en-US" dirty="0"/>
          </a:p>
        </p:txBody>
      </p:sp>
    </p:spTree>
    <p:extLst>
      <p:ext uri="{BB962C8B-B14F-4D97-AF65-F5344CB8AC3E}">
        <p14:creationId xmlns:p14="http://schemas.microsoft.com/office/powerpoint/2010/main" val="18428859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3054397"/>
            <a:ext cx="2722056" cy="1120820"/>
          </a:xfrm>
          <a:prstGeom prst="rect">
            <a:avLst/>
          </a:prstGeom>
        </p:spPr>
        <p:txBody>
          <a:bodyPr vert="horz" wrap="square" lIns="0" tIns="12700" rIns="0" bIns="0" rtlCol="0">
            <a:spAutoFit/>
          </a:bodyPr>
          <a:lstStyle/>
          <a:p>
            <a:pPr marL="12700" algn="ctr">
              <a:lnSpc>
                <a:spcPct val="100000"/>
              </a:lnSpc>
              <a:spcBef>
                <a:spcPts val="100"/>
              </a:spcBef>
            </a:pPr>
            <a:r>
              <a:rPr lang="en-US" sz="3600" b="1" spc="-5" dirty="0">
                <a:solidFill>
                  <a:srgbClr val="FFFFFF"/>
                </a:solidFill>
                <a:latin typeface="Corbel"/>
                <a:cs typeface="Corbel"/>
              </a:rPr>
              <a:t>LASSO Regression</a:t>
            </a:r>
            <a:endParaRPr lang="en-US" sz="3600" b="1" spc="-5" dirty="0">
              <a:solidFill>
                <a:srgbClr val="FFFFFF"/>
              </a:solidFill>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15</a:t>
            </a:fld>
            <a:endParaRPr dirty="0"/>
          </a:p>
        </p:txBody>
      </p:sp>
      <p:sp>
        <p:nvSpPr>
          <p:cNvPr id="6" name="Rectangle 5"/>
          <p:cNvSpPr/>
          <p:nvPr/>
        </p:nvSpPr>
        <p:spPr>
          <a:xfrm>
            <a:off x="3581400" y="685800"/>
            <a:ext cx="3392147" cy="369332"/>
          </a:xfrm>
          <a:prstGeom prst="rect">
            <a:avLst/>
          </a:prstGeom>
        </p:spPr>
        <p:txBody>
          <a:bodyPr wrap="none">
            <a:spAutoFit/>
          </a:bodyPr>
          <a:lstStyle/>
          <a:p>
            <a:r>
              <a:rPr lang="en-US" dirty="0">
                <a:solidFill>
                  <a:srgbClr val="FF0000"/>
                </a:solidFill>
              </a:rPr>
              <a:t>The Statistics of Lasso Regression?</a:t>
            </a:r>
            <a:endParaRPr lang="en-IN" dirty="0">
              <a:solidFill>
                <a:srgbClr val="FF0000"/>
              </a:solidFill>
            </a:endParaRPr>
          </a:p>
        </p:txBody>
      </p:sp>
      <p:sp>
        <p:nvSpPr>
          <p:cNvPr id="8" name="Rectangle 7"/>
          <p:cNvSpPr/>
          <p:nvPr/>
        </p:nvSpPr>
        <p:spPr>
          <a:xfrm>
            <a:off x="3598460" y="1225689"/>
            <a:ext cx="8222875" cy="5632311"/>
          </a:xfrm>
          <a:prstGeom prst="rect">
            <a:avLst/>
          </a:prstGeom>
        </p:spPr>
        <p:txBody>
          <a:bodyPr wrap="square">
            <a:spAutoFit/>
          </a:bodyPr>
          <a:lstStyle/>
          <a:p>
            <a:r>
              <a:rPr lang="en-US" dirty="0"/>
              <a:t>Least-squares is the sum of squares of the distance between the points from the plotted curve. </a:t>
            </a:r>
          </a:p>
          <a:p>
            <a:endParaRPr lang="en-US" dirty="0"/>
          </a:p>
          <a:p>
            <a:r>
              <a:rPr lang="en-US" dirty="0"/>
              <a:t>In linear regression, the best model is chosen in a way to minimize the least-squares.</a:t>
            </a:r>
          </a:p>
          <a:p>
            <a:endParaRPr lang="en-US" dirty="0"/>
          </a:p>
          <a:p>
            <a:r>
              <a:rPr lang="en-US" dirty="0"/>
              <a:t>While performing lasso regression, we add a penalizing factor to the least-squares. That is, the model is chosen in a way to reduce the below loss function to a minimal value. During the Lasso fitting algorithm, the model tries to minimize the difference between the predicted and estimated value of the observation with the penalty. </a:t>
            </a:r>
          </a:p>
          <a:p>
            <a:endParaRPr lang="en-US" dirty="0"/>
          </a:p>
          <a:p>
            <a:r>
              <a:rPr lang="en-US" b="1" dirty="0"/>
              <a:t>D = least-squares + lambda * summation (absolute values of the magnitude of the coefficients)</a:t>
            </a:r>
          </a:p>
          <a:p>
            <a:endParaRPr lang="en-US" dirty="0"/>
          </a:p>
          <a:p>
            <a:r>
              <a:rPr lang="en-US" dirty="0"/>
              <a:t>Lasso regression penalty consists of all the estimated parameters. Lambda can be any value between zero to infinity. This value decides how aggressive regularization is performed. It is usually chosen using cross-validation. Lasso penalizes the sum of absolute values of coefficients. As the lambda value increases, coefficients decrease and eventually become zero. </a:t>
            </a:r>
          </a:p>
          <a:p>
            <a:endParaRPr lang="en-US" dirty="0"/>
          </a:p>
          <a:p>
            <a:r>
              <a:rPr lang="en-US" dirty="0"/>
              <a:t>This way, lasso regression eliminates insignificant variables from our model. </a:t>
            </a:r>
          </a:p>
        </p:txBody>
      </p:sp>
    </p:spTree>
    <p:extLst>
      <p:ext uri="{BB962C8B-B14F-4D97-AF65-F5344CB8AC3E}">
        <p14:creationId xmlns:p14="http://schemas.microsoft.com/office/powerpoint/2010/main" val="26076715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3054397"/>
            <a:ext cx="2722056" cy="1120820"/>
          </a:xfrm>
          <a:prstGeom prst="rect">
            <a:avLst/>
          </a:prstGeom>
        </p:spPr>
        <p:txBody>
          <a:bodyPr vert="horz" wrap="square" lIns="0" tIns="12700" rIns="0" bIns="0" rtlCol="0">
            <a:spAutoFit/>
          </a:bodyPr>
          <a:lstStyle/>
          <a:p>
            <a:pPr marL="12700" algn="ctr">
              <a:lnSpc>
                <a:spcPct val="100000"/>
              </a:lnSpc>
              <a:spcBef>
                <a:spcPts val="100"/>
              </a:spcBef>
            </a:pPr>
            <a:r>
              <a:rPr lang="en-US" sz="3600" b="1" spc="-5" dirty="0" smtClean="0">
                <a:solidFill>
                  <a:srgbClr val="FFFFFF"/>
                </a:solidFill>
                <a:latin typeface="Corbel"/>
                <a:cs typeface="Corbel"/>
              </a:rPr>
              <a:t>Low Rank Approach</a:t>
            </a:r>
            <a:endParaRPr lang="en-US" sz="3600" b="1" spc="-5" dirty="0">
              <a:solidFill>
                <a:srgbClr val="FFFFFF"/>
              </a:solidFill>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16</a:t>
            </a:fld>
            <a:endParaRPr dirty="0"/>
          </a:p>
        </p:txBody>
      </p:sp>
      <p:sp>
        <p:nvSpPr>
          <p:cNvPr id="7" name="Rectangle 6"/>
          <p:cNvSpPr/>
          <p:nvPr/>
        </p:nvSpPr>
        <p:spPr>
          <a:xfrm>
            <a:off x="3733800" y="6030859"/>
            <a:ext cx="8153400" cy="646331"/>
          </a:xfrm>
          <a:prstGeom prst="rect">
            <a:avLst/>
          </a:prstGeom>
        </p:spPr>
        <p:txBody>
          <a:bodyPr wrap="square">
            <a:spAutoFit/>
          </a:bodyPr>
          <a:lstStyle/>
          <a:p>
            <a:r>
              <a:rPr lang="en-IN" b="1" dirty="0" smtClean="0"/>
              <a:t>Reference Paper</a:t>
            </a:r>
          </a:p>
          <a:p>
            <a:r>
              <a:rPr lang="en-IN" dirty="0" smtClean="0">
                <a:hlinkClick r:id="rId3"/>
              </a:rPr>
              <a:t>https</a:t>
            </a:r>
            <a:r>
              <a:rPr lang="en-IN" dirty="0">
                <a:hlinkClick r:id="rId3"/>
              </a:rPr>
              <a:t>://</a:t>
            </a:r>
            <a:r>
              <a:rPr lang="en-IN" dirty="0" smtClean="0">
                <a:hlinkClick r:id="rId3"/>
              </a:rPr>
              <a:t>arxiv.org/pdf/1808.04521.pdf</a:t>
            </a:r>
            <a:endParaRPr lang="en-IN" dirty="0" smtClean="0"/>
          </a:p>
        </p:txBody>
      </p:sp>
      <p:sp>
        <p:nvSpPr>
          <p:cNvPr id="6" name="Rectangle 5"/>
          <p:cNvSpPr/>
          <p:nvPr/>
        </p:nvSpPr>
        <p:spPr>
          <a:xfrm>
            <a:off x="3505200" y="381000"/>
            <a:ext cx="8372901" cy="5632311"/>
          </a:xfrm>
          <a:prstGeom prst="rect">
            <a:avLst/>
          </a:prstGeom>
        </p:spPr>
        <p:txBody>
          <a:bodyPr wrap="square">
            <a:spAutoFit/>
          </a:bodyPr>
          <a:lstStyle/>
          <a:p>
            <a:pPr marL="285750" indent="-285750">
              <a:buFont typeface="Arial" panose="020B0604020202020204" pitchFamily="34" charset="0"/>
              <a:buChar char="•"/>
            </a:pPr>
            <a:r>
              <a:rPr lang="en-US" sz="2000" dirty="0"/>
              <a:t>In mathematics, low-rank approximation is a minimization problem, in which the cost function measures the fit between a given matrix (the data) and an approximating matrix (the optimization variable), subject to a constraint that the approximating matrix has reduced rank. </a:t>
            </a:r>
            <a:endParaRPr lang="en-US" sz="2000" dirty="0" smtClean="0"/>
          </a:p>
          <a:p>
            <a:pPr marL="285750" indent="-285750">
              <a:buFont typeface="Arial" panose="020B0604020202020204" pitchFamily="34" charset="0"/>
              <a:buChar char="•"/>
            </a:pPr>
            <a:r>
              <a:rPr lang="en-US" sz="2000" dirty="0" smtClean="0"/>
              <a:t>The </a:t>
            </a:r>
            <a:r>
              <a:rPr lang="en-US" sz="2000" dirty="0"/>
              <a:t>problem is used for mathematical modeling and data compression. The rank constraint is related to a constraint on the complexity of a model that fits the data. </a:t>
            </a:r>
            <a:endParaRPr lang="en-US" sz="2000" dirty="0" smtClean="0"/>
          </a:p>
          <a:p>
            <a:pPr marL="285750" indent="-285750">
              <a:buFont typeface="Arial" panose="020B0604020202020204" pitchFamily="34" charset="0"/>
              <a:buChar char="•"/>
            </a:pPr>
            <a:r>
              <a:rPr lang="en-US" sz="2000" dirty="0" smtClean="0"/>
              <a:t>In </a:t>
            </a:r>
            <a:r>
              <a:rPr lang="en-US" sz="2000" dirty="0"/>
              <a:t>applications, often there are other constraints on the approximating matrix apart from the rank constraint, e.g., non-negativity and </a:t>
            </a:r>
            <a:r>
              <a:rPr lang="en-US" sz="2000" dirty="0" err="1"/>
              <a:t>Hankel</a:t>
            </a:r>
            <a:r>
              <a:rPr lang="en-US" sz="2000" dirty="0"/>
              <a:t> structure.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Low-rank approximation is closely related to:</a:t>
            </a:r>
          </a:p>
          <a:p>
            <a:pPr marL="285750" indent="-285750">
              <a:buFont typeface="Arial" panose="020B0604020202020204" pitchFamily="34" charset="0"/>
              <a:buChar char="•"/>
            </a:pPr>
            <a:r>
              <a:rPr lang="en-US" sz="2000" dirty="0" smtClean="0"/>
              <a:t>principal </a:t>
            </a:r>
            <a:r>
              <a:rPr lang="en-US" sz="2000" dirty="0"/>
              <a:t>component analysis,</a:t>
            </a:r>
          </a:p>
          <a:p>
            <a:pPr marL="285750" indent="-285750">
              <a:buFont typeface="Arial" panose="020B0604020202020204" pitchFamily="34" charset="0"/>
              <a:buChar char="•"/>
            </a:pPr>
            <a:r>
              <a:rPr lang="en-US" sz="2000" dirty="0"/>
              <a:t>factor analysis,</a:t>
            </a:r>
          </a:p>
          <a:p>
            <a:pPr marL="285750" indent="-285750">
              <a:buFont typeface="Arial" panose="020B0604020202020204" pitchFamily="34" charset="0"/>
              <a:buChar char="•"/>
            </a:pPr>
            <a:r>
              <a:rPr lang="en-US" sz="2000" dirty="0"/>
              <a:t>total least squares,</a:t>
            </a:r>
          </a:p>
          <a:p>
            <a:pPr marL="285750" indent="-285750">
              <a:buFont typeface="Arial" panose="020B0604020202020204" pitchFamily="34" charset="0"/>
              <a:buChar char="•"/>
            </a:pPr>
            <a:r>
              <a:rPr lang="en-US" sz="2000" dirty="0"/>
              <a:t>latent semantic analysis</a:t>
            </a:r>
          </a:p>
          <a:p>
            <a:pPr marL="285750" indent="-285750">
              <a:buFont typeface="Arial" panose="020B0604020202020204" pitchFamily="34" charset="0"/>
              <a:buChar char="•"/>
            </a:pPr>
            <a:r>
              <a:rPr lang="en-US" sz="2000" dirty="0"/>
              <a:t>orthogonal regression, and</a:t>
            </a:r>
          </a:p>
          <a:p>
            <a:pPr marL="285750" indent="-285750">
              <a:buFont typeface="Arial" panose="020B0604020202020204" pitchFamily="34" charset="0"/>
              <a:buChar char="•"/>
            </a:pPr>
            <a:r>
              <a:rPr lang="en-US" sz="2000" dirty="0"/>
              <a:t>dynamic mode decomposition.</a:t>
            </a:r>
            <a:endParaRPr lang="en-IN" sz="2000" dirty="0"/>
          </a:p>
        </p:txBody>
      </p:sp>
    </p:spTree>
    <p:extLst>
      <p:ext uri="{BB962C8B-B14F-4D97-AF65-F5344CB8AC3E}">
        <p14:creationId xmlns:p14="http://schemas.microsoft.com/office/powerpoint/2010/main" val="19264253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3054397"/>
            <a:ext cx="2722056" cy="1120820"/>
          </a:xfrm>
          <a:prstGeom prst="rect">
            <a:avLst/>
          </a:prstGeom>
        </p:spPr>
        <p:txBody>
          <a:bodyPr vert="horz" wrap="square" lIns="0" tIns="12700" rIns="0" bIns="0" rtlCol="0">
            <a:spAutoFit/>
          </a:bodyPr>
          <a:lstStyle/>
          <a:p>
            <a:pPr marL="12700" algn="ctr">
              <a:lnSpc>
                <a:spcPct val="100000"/>
              </a:lnSpc>
              <a:spcBef>
                <a:spcPts val="100"/>
              </a:spcBef>
            </a:pPr>
            <a:r>
              <a:rPr lang="en-US" sz="3600" b="1" spc="-5" dirty="0" smtClean="0">
                <a:solidFill>
                  <a:srgbClr val="FFFFFF"/>
                </a:solidFill>
                <a:latin typeface="Corbel"/>
                <a:cs typeface="Corbel"/>
              </a:rPr>
              <a:t>Low Rank Approach</a:t>
            </a:r>
            <a:endParaRPr lang="en-US" sz="3600" b="1" spc="-5" dirty="0">
              <a:solidFill>
                <a:srgbClr val="FFFFFF"/>
              </a:solidFill>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17</a:t>
            </a:fld>
            <a:endParaRPr dirty="0"/>
          </a:p>
        </p:txBody>
      </p:sp>
      <p:sp>
        <p:nvSpPr>
          <p:cNvPr id="6" name="Rectangle 5"/>
          <p:cNvSpPr/>
          <p:nvPr/>
        </p:nvSpPr>
        <p:spPr>
          <a:xfrm>
            <a:off x="3514299" y="838200"/>
            <a:ext cx="8372901" cy="3785652"/>
          </a:xfrm>
          <a:prstGeom prst="rect">
            <a:avLst/>
          </a:prstGeom>
        </p:spPr>
        <p:txBody>
          <a:bodyPr wrap="square">
            <a:spAutoFit/>
          </a:bodyPr>
          <a:lstStyle/>
          <a:p>
            <a:pPr marL="285750" indent="-285750">
              <a:buFont typeface="Arial" panose="020B0604020202020204" pitchFamily="34" charset="0"/>
              <a:buChar char="•"/>
            </a:pPr>
            <a:r>
              <a:rPr lang="en-US" sz="2000" b="1" dirty="0"/>
              <a:t>Applications</a:t>
            </a:r>
          </a:p>
          <a:p>
            <a:pPr marL="285750" indent="-285750">
              <a:buFont typeface="Arial" panose="020B0604020202020204" pitchFamily="34" charset="0"/>
              <a:buChar char="•"/>
            </a:pPr>
            <a:r>
              <a:rPr lang="en-US" sz="2000" dirty="0"/>
              <a:t>Linear system identification, in which case the approximating matrix is </a:t>
            </a:r>
            <a:r>
              <a:rPr lang="en-US" sz="2000" dirty="0" err="1"/>
              <a:t>Hankel</a:t>
            </a:r>
            <a:r>
              <a:rPr lang="en-US" sz="2000" dirty="0"/>
              <a:t> structured</a:t>
            </a:r>
            <a:r>
              <a:rPr lang="en-US" sz="2000" dirty="0" smtClean="0"/>
              <a:t>.</a:t>
            </a:r>
            <a:endParaRPr lang="en-US" sz="2000" dirty="0"/>
          </a:p>
          <a:p>
            <a:pPr marL="285750" indent="-285750">
              <a:buFont typeface="Arial" panose="020B0604020202020204" pitchFamily="34" charset="0"/>
              <a:buChar char="•"/>
            </a:pPr>
            <a:r>
              <a:rPr lang="en-US" sz="2000" dirty="0"/>
              <a:t>Machine learning, in which case the approximating matrix is nonlinearly structured</a:t>
            </a:r>
            <a:r>
              <a:rPr lang="en-US" sz="2000" dirty="0" smtClean="0"/>
              <a:t>.</a:t>
            </a:r>
            <a:endParaRPr lang="en-US" sz="2000" dirty="0"/>
          </a:p>
          <a:p>
            <a:pPr marL="285750" indent="-285750">
              <a:buFont typeface="Arial" panose="020B0604020202020204" pitchFamily="34" charset="0"/>
              <a:buChar char="•"/>
            </a:pPr>
            <a:r>
              <a:rPr lang="en-US" sz="2000" dirty="0"/>
              <a:t>Recommender systems, in which cases the data matrix has missing values and the approximation is categorical.</a:t>
            </a:r>
          </a:p>
          <a:p>
            <a:pPr marL="285750" indent="-285750">
              <a:buFont typeface="Arial" panose="020B0604020202020204" pitchFamily="34" charset="0"/>
              <a:buChar char="•"/>
            </a:pPr>
            <a:r>
              <a:rPr lang="en-US" sz="2000" dirty="0"/>
              <a:t>Distance matrix completion, in which case there is a positive definiteness constraint.</a:t>
            </a:r>
          </a:p>
          <a:p>
            <a:pPr marL="285750" indent="-285750">
              <a:buFont typeface="Arial" panose="020B0604020202020204" pitchFamily="34" charset="0"/>
              <a:buChar char="•"/>
            </a:pPr>
            <a:r>
              <a:rPr lang="en-US" sz="2000" dirty="0"/>
              <a:t>Natural language processing, in which case the approximation is nonnegative.</a:t>
            </a:r>
          </a:p>
          <a:p>
            <a:pPr marL="285750" indent="-285750">
              <a:buFont typeface="Arial" panose="020B0604020202020204" pitchFamily="34" charset="0"/>
              <a:buChar char="•"/>
            </a:pPr>
            <a:r>
              <a:rPr lang="en-US" sz="2000" dirty="0"/>
              <a:t>Computer algebra, in which case the approximation is Sylvester structured.</a:t>
            </a:r>
            <a:endParaRPr lang="en-IN" sz="2000" dirty="0"/>
          </a:p>
        </p:txBody>
      </p:sp>
    </p:spTree>
    <p:extLst>
      <p:ext uri="{BB962C8B-B14F-4D97-AF65-F5344CB8AC3E}">
        <p14:creationId xmlns:p14="http://schemas.microsoft.com/office/powerpoint/2010/main" val="5034395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 y="3054397"/>
            <a:ext cx="3514298" cy="997709"/>
          </a:xfrm>
          <a:prstGeom prst="rect">
            <a:avLst/>
          </a:prstGeom>
        </p:spPr>
        <p:txBody>
          <a:bodyPr vert="horz" wrap="square" lIns="0" tIns="12700" rIns="0" bIns="0" rtlCol="0">
            <a:spAutoFit/>
          </a:bodyPr>
          <a:lstStyle/>
          <a:p>
            <a:pPr marL="12700" algn="ctr">
              <a:lnSpc>
                <a:spcPct val="100000"/>
              </a:lnSpc>
              <a:spcBef>
                <a:spcPts val="100"/>
              </a:spcBef>
            </a:pPr>
            <a:r>
              <a:rPr lang="en-US" sz="3200" b="1" spc="-5" dirty="0" smtClean="0">
                <a:solidFill>
                  <a:srgbClr val="FFFFFF"/>
                </a:solidFill>
                <a:latin typeface="Corbel"/>
                <a:cs typeface="Corbel"/>
              </a:rPr>
              <a:t>Recommendation System</a:t>
            </a:r>
            <a:endParaRPr lang="en-US" sz="3200" b="1" spc="-5" dirty="0">
              <a:solidFill>
                <a:srgbClr val="FFFFFF"/>
              </a:solidFill>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18</a:t>
            </a:fld>
            <a:endParaRPr dirty="0"/>
          </a:p>
        </p:txBody>
      </p:sp>
      <p:sp>
        <p:nvSpPr>
          <p:cNvPr id="6" name="Rectangle 5"/>
          <p:cNvSpPr/>
          <p:nvPr/>
        </p:nvSpPr>
        <p:spPr>
          <a:xfrm>
            <a:off x="3352800" y="838200"/>
            <a:ext cx="8372901" cy="4708981"/>
          </a:xfrm>
          <a:prstGeom prst="rect">
            <a:avLst/>
          </a:prstGeom>
        </p:spPr>
        <p:txBody>
          <a:bodyPr wrap="square">
            <a:spAutoFit/>
          </a:bodyPr>
          <a:lstStyle/>
          <a:p>
            <a:pPr marL="285750" indent="-285750" algn="just">
              <a:buFont typeface="Arial" panose="020B0604020202020204" pitchFamily="34" charset="0"/>
              <a:buChar char="•"/>
            </a:pPr>
            <a:r>
              <a:rPr lang="en-US" sz="2000" dirty="0"/>
              <a:t>Recommender systems are the systems that are designed to recommend things to the user based on many different factors. These systems predict the most likely product that the users are most likely to purchase and are of interest to. Companies like Netflix, Amazon, etc. use recommender systems to help their users to identify the correct product or movies for them. </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The recommender system deals with a large volume of information present by filtering the most important information based on the data provided by a user and other factors that take care of the user’s preference and interest. It finds out the match between user and item and imputes the similarities between users and items for recommendation. </a:t>
            </a:r>
          </a:p>
          <a:p>
            <a:pPr algn="just"/>
            <a:endParaRPr lang="en-US" sz="2000" dirty="0"/>
          </a:p>
          <a:p>
            <a:pPr marL="285750" indent="-285750" algn="just">
              <a:buFont typeface="Arial" panose="020B0604020202020204" pitchFamily="34" charset="0"/>
              <a:buChar char="•"/>
            </a:pPr>
            <a:r>
              <a:rPr lang="en-US" sz="2000" dirty="0"/>
              <a:t>Both the users and the services provided have benefited from these kinds of systems. The quality and decision-making process has also improved through these kinds of systems.</a:t>
            </a:r>
            <a:endParaRPr lang="en-IN" sz="2000" dirty="0"/>
          </a:p>
        </p:txBody>
      </p:sp>
    </p:spTree>
    <p:extLst>
      <p:ext uri="{BB962C8B-B14F-4D97-AF65-F5344CB8AC3E}">
        <p14:creationId xmlns:p14="http://schemas.microsoft.com/office/powerpoint/2010/main" val="6243479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 y="3054397"/>
            <a:ext cx="3514298" cy="997709"/>
          </a:xfrm>
          <a:prstGeom prst="rect">
            <a:avLst/>
          </a:prstGeom>
        </p:spPr>
        <p:txBody>
          <a:bodyPr vert="horz" wrap="square" lIns="0" tIns="12700" rIns="0" bIns="0" rtlCol="0">
            <a:spAutoFit/>
          </a:bodyPr>
          <a:lstStyle/>
          <a:p>
            <a:pPr marL="12700" algn="ctr">
              <a:lnSpc>
                <a:spcPct val="100000"/>
              </a:lnSpc>
              <a:spcBef>
                <a:spcPts val="100"/>
              </a:spcBef>
            </a:pPr>
            <a:r>
              <a:rPr lang="en-US" sz="3200" b="1" spc="-5" dirty="0" smtClean="0">
                <a:solidFill>
                  <a:srgbClr val="FFFFFF"/>
                </a:solidFill>
                <a:latin typeface="Corbel"/>
                <a:cs typeface="Corbel"/>
              </a:rPr>
              <a:t>Recommendation System</a:t>
            </a:r>
            <a:endParaRPr lang="en-US" sz="3200" b="1" spc="-5" dirty="0">
              <a:solidFill>
                <a:srgbClr val="FFFFFF"/>
              </a:solidFill>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19</a:t>
            </a:fld>
            <a:endParaRPr dirty="0"/>
          </a:p>
        </p:txBody>
      </p:sp>
      <p:sp>
        <p:nvSpPr>
          <p:cNvPr id="6" name="Rectangle 5"/>
          <p:cNvSpPr/>
          <p:nvPr/>
        </p:nvSpPr>
        <p:spPr>
          <a:xfrm>
            <a:off x="3514299" y="838200"/>
            <a:ext cx="8372901" cy="4708981"/>
          </a:xfrm>
          <a:prstGeom prst="rect">
            <a:avLst/>
          </a:prstGeom>
        </p:spPr>
        <p:txBody>
          <a:bodyPr wrap="square">
            <a:spAutoFit/>
          </a:bodyPr>
          <a:lstStyle/>
          <a:p>
            <a:pPr marL="285750" indent="-285750">
              <a:buFont typeface="Arial" panose="020B0604020202020204" pitchFamily="34" charset="0"/>
              <a:buChar char="•"/>
            </a:pPr>
            <a:r>
              <a:rPr lang="en-US" sz="2000" b="1" dirty="0"/>
              <a:t>Types of Recommendation </a:t>
            </a:r>
            <a:r>
              <a:rPr lang="en-US" sz="2000" b="1" dirty="0" smtClean="0"/>
              <a:t>System</a:t>
            </a:r>
            <a:endParaRPr lang="en-US" sz="2000" b="1" dirty="0"/>
          </a:p>
          <a:p>
            <a:pPr marL="457200" indent="-457200">
              <a:buFont typeface="+mj-lt"/>
              <a:buAutoNum type="arabicPeriod"/>
            </a:pPr>
            <a:r>
              <a:rPr lang="en-US" sz="2000" dirty="0" smtClean="0"/>
              <a:t>Popularity-Based </a:t>
            </a:r>
            <a:r>
              <a:rPr lang="en-US" sz="2000" dirty="0"/>
              <a:t>Recommendation </a:t>
            </a:r>
            <a:r>
              <a:rPr lang="en-US" sz="2000" dirty="0" smtClean="0"/>
              <a:t>System</a:t>
            </a:r>
          </a:p>
          <a:p>
            <a:pPr marL="457200" indent="-457200">
              <a:buFont typeface="+mj-lt"/>
              <a:buAutoNum type="arabicPeriod"/>
            </a:pPr>
            <a:r>
              <a:rPr lang="en-IN" sz="2000" dirty="0"/>
              <a:t>Classification </a:t>
            </a:r>
            <a:r>
              <a:rPr lang="en-IN" sz="2000" dirty="0" smtClean="0"/>
              <a:t>Model</a:t>
            </a:r>
          </a:p>
          <a:p>
            <a:pPr marL="457200" indent="-457200">
              <a:buFont typeface="+mj-lt"/>
              <a:buAutoNum type="arabicPeriod"/>
            </a:pPr>
            <a:r>
              <a:rPr lang="en-IN" sz="2000" dirty="0"/>
              <a:t>Content-Based Recommendation </a:t>
            </a:r>
            <a:r>
              <a:rPr lang="en-IN" sz="2000" dirty="0" smtClean="0"/>
              <a:t>System</a:t>
            </a:r>
          </a:p>
          <a:p>
            <a:pPr marL="1371600" lvl="2" indent="-457200">
              <a:buFont typeface="+mj-lt"/>
              <a:buAutoNum type="arabicPeriod"/>
            </a:pPr>
            <a:r>
              <a:rPr lang="en-IN" sz="2000" dirty="0" smtClean="0"/>
              <a:t>Euclidean Distance</a:t>
            </a:r>
          </a:p>
          <a:p>
            <a:pPr marL="1371600" lvl="2" indent="-457200">
              <a:buFont typeface="+mj-lt"/>
              <a:buAutoNum type="arabicPeriod"/>
            </a:pPr>
            <a:r>
              <a:rPr lang="en-IN" sz="2000" dirty="0" smtClean="0"/>
              <a:t>Cosine Similarity</a:t>
            </a:r>
          </a:p>
          <a:p>
            <a:pPr marL="1371600" lvl="2" indent="-457200">
              <a:buFont typeface="+mj-lt"/>
              <a:buAutoNum type="arabicPeriod"/>
            </a:pPr>
            <a:r>
              <a:rPr lang="en-IN" sz="2000" dirty="0" err="1" smtClean="0"/>
              <a:t>Jaccard</a:t>
            </a:r>
            <a:r>
              <a:rPr lang="en-IN" sz="2000" dirty="0" smtClean="0"/>
              <a:t> </a:t>
            </a:r>
            <a:r>
              <a:rPr lang="en-IN" sz="2000" dirty="0"/>
              <a:t>Similarity</a:t>
            </a:r>
            <a:endParaRPr lang="en-IN" sz="2000" dirty="0" smtClean="0"/>
          </a:p>
          <a:p>
            <a:pPr marL="457200" indent="-457200">
              <a:buFont typeface="+mj-lt"/>
              <a:buAutoNum type="arabicPeriod"/>
            </a:pPr>
            <a:r>
              <a:rPr lang="en-IN" sz="2000" dirty="0"/>
              <a:t>Collaborative </a:t>
            </a:r>
            <a:r>
              <a:rPr lang="en-IN" sz="2000" dirty="0" smtClean="0"/>
              <a:t>Filtering</a:t>
            </a:r>
          </a:p>
          <a:p>
            <a:pPr marL="1371600" lvl="2" indent="-457200">
              <a:buFont typeface="+mj-lt"/>
              <a:buAutoNum type="arabicPeriod"/>
            </a:pPr>
            <a:r>
              <a:rPr lang="en-IN" sz="2000" dirty="0" smtClean="0"/>
              <a:t>User-based </a:t>
            </a:r>
            <a:r>
              <a:rPr lang="en-IN" sz="2000" dirty="0"/>
              <a:t>nearest-</a:t>
            </a:r>
            <a:r>
              <a:rPr lang="en-IN" sz="2000" dirty="0" err="1"/>
              <a:t>neighbor</a:t>
            </a:r>
            <a:r>
              <a:rPr lang="en-IN" sz="2000" dirty="0"/>
              <a:t> collaborative </a:t>
            </a:r>
            <a:r>
              <a:rPr lang="en-IN" sz="2000" dirty="0" smtClean="0"/>
              <a:t>filtering</a:t>
            </a:r>
          </a:p>
          <a:p>
            <a:pPr marL="1371600" lvl="2" indent="-457200">
              <a:buFont typeface="+mj-lt"/>
              <a:buAutoNum type="arabicPeriod"/>
            </a:pPr>
            <a:r>
              <a:rPr lang="en-IN" sz="2000" dirty="0" smtClean="0"/>
              <a:t>Item-based </a:t>
            </a:r>
            <a:r>
              <a:rPr lang="en-IN" sz="2000" dirty="0"/>
              <a:t>nearest-</a:t>
            </a:r>
            <a:r>
              <a:rPr lang="en-IN" sz="2000" dirty="0" err="1"/>
              <a:t>neighbor</a:t>
            </a:r>
            <a:r>
              <a:rPr lang="en-IN" sz="2000" dirty="0"/>
              <a:t> collaborative </a:t>
            </a:r>
            <a:r>
              <a:rPr lang="en-IN" sz="2000" dirty="0" smtClean="0"/>
              <a:t>filtering</a:t>
            </a:r>
          </a:p>
          <a:p>
            <a:pPr marL="1371600" lvl="2" indent="-457200">
              <a:buFont typeface="+mj-lt"/>
              <a:buAutoNum type="arabicPeriod"/>
            </a:pPr>
            <a:r>
              <a:rPr lang="en-US" sz="2000" dirty="0" smtClean="0"/>
              <a:t>Singular </a:t>
            </a:r>
            <a:r>
              <a:rPr lang="en-US" sz="2000" dirty="0"/>
              <a:t>value decomposition and </a:t>
            </a:r>
            <a:r>
              <a:rPr lang="en-US" sz="2000" dirty="0" smtClean="0"/>
              <a:t>matrix-factorization</a:t>
            </a:r>
          </a:p>
          <a:p>
            <a:pPr marL="2286000" lvl="4" indent="-457200">
              <a:buFont typeface="+mj-lt"/>
              <a:buAutoNum type="arabicPeriod"/>
            </a:pPr>
            <a:r>
              <a:rPr lang="en-US" sz="2000" dirty="0" smtClean="0"/>
              <a:t>Regularization</a:t>
            </a:r>
          </a:p>
          <a:p>
            <a:pPr marL="2286000" lvl="4" indent="-457200">
              <a:buFont typeface="+mj-lt"/>
              <a:buAutoNum type="arabicPeriod"/>
            </a:pPr>
            <a:r>
              <a:rPr lang="en-US" sz="2000" dirty="0" smtClean="0"/>
              <a:t>Bias terms</a:t>
            </a:r>
          </a:p>
          <a:p>
            <a:pPr marL="2286000" lvl="4" indent="-457200">
              <a:buFont typeface="+mj-lt"/>
              <a:buAutoNum type="arabicPeriod"/>
            </a:pPr>
            <a:r>
              <a:rPr lang="en-US" sz="2000" dirty="0" smtClean="0"/>
              <a:t>Minimizing </a:t>
            </a:r>
            <a:r>
              <a:rPr lang="en-US" sz="2000" dirty="0"/>
              <a:t>with Stochastic Gradient Descent (SGD</a:t>
            </a:r>
            <a:r>
              <a:rPr lang="en-US" sz="2000" dirty="0" smtClean="0"/>
              <a:t>)</a:t>
            </a:r>
          </a:p>
          <a:p>
            <a:pPr marL="457200" indent="-457200">
              <a:buFont typeface="+mj-lt"/>
              <a:buAutoNum type="arabicPeriod"/>
            </a:pPr>
            <a:r>
              <a:rPr lang="en-US" sz="2000" dirty="0" smtClean="0"/>
              <a:t>Hybrid recommendation system</a:t>
            </a:r>
          </a:p>
        </p:txBody>
      </p:sp>
    </p:spTree>
    <p:extLst>
      <p:ext uri="{BB962C8B-B14F-4D97-AF65-F5344CB8AC3E}">
        <p14:creationId xmlns:p14="http://schemas.microsoft.com/office/powerpoint/2010/main" val="36459892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44" y="3101857"/>
            <a:ext cx="2417256" cy="1120820"/>
          </a:xfrm>
          <a:prstGeom prst="rect">
            <a:avLst/>
          </a:prstGeom>
        </p:spPr>
        <p:txBody>
          <a:bodyPr vert="horz" wrap="square" lIns="0" tIns="12700" rIns="0" bIns="0" rtlCol="0">
            <a:spAutoFit/>
          </a:bodyPr>
          <a:lstStyle/>
          <a:p>
            <a:pPr marL="12700">
              <a:lnSpc>
                <a:spcPct val="100000"/>
              </a:lnSpc>
              <a:spcBef>
                <a:spcPts val="100"/>
              </a:spcBef>
            </a:pPr>
            <a:r>
              <a:rPr lang="en-US" sz="3600" b="1" spc="-5" dirty="0" smtClean="0">
                <a:solidFill>
                  <a:srgbClr val="FFFFFF"/>
                </a:solidFill>
                <a:latin typeface="Corbel"/>
                <a:cs typeface="Corbel"/>
              </a:rPr>
              <a:t>Course Outcomes</a:t>
            </a:r>
            <a:endParaRPr sz="3600" b="1" dirty="0">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2</a:t>
            </a:fld>
            <a:endParaRPr dirty="0"/>
          </a:p>
        </p:txBody>
      </p:sp>
      <p:sp>
        <p:nvSpPr>
          <p:cNvPr id="3" name="object 3"/>
          <p:cNvSpPr txBox="1"/>
          <p:nvPr/>
        </p:nvSpPr>
        <p:spPr>
          <a:xfrm>
            <a:off x="3656984" y="609600"/>
            <a:ext cx="7732636" cy="5557932"/>
          </a:xfrm>
          <a:prstGeom prst="rect">
            <a:avLst/>
          </a:prstGeom>
        </p:spPr>
        <p:txBody>
          <a:bodyPr vert="horz" wrap="square" lIns="0" tIns="66040" rIns="0" bIns="0" rtlCol="0">
            <a:spAutoFit/>
          </a:bodyPr>
          <a:lstStyle/>
          <a:p>
            <a:pPr marL="409575" indent="-397510">
              <a:lnSpc>
                <a:spcPct val="100000"/>
              </a:lnSpc>
              <a:spcBef>
                <a:spcPts val="520"/>
              </a:spcBef>
              <a:buClr>
                <a:srgbClr val="40BAD1"/>
              </a:buClr>
              <a:buSzPct val="91666"/>
              <a:buFont typeface="Arial MT"/>
              <a:buChar char="●"/>
              <a:tabLst>
                <a:tab pos="409575" algn="l"/>
                <a:tab pos="410209" algn="l"/>
              </a:tabLst>
            </a:pPr>
            <a:r>
              <a:rPr lang="en-US" sz="2800" spc="-5" dirty="0">
                <a:latin typeface="Corbel"/>
                <a:cs typeface="Corbel"/>
              </a:rPr>
              <a:t>At the end of the course, students will be able to:</a:t>
            </a:r>
          </a:p>
          <a:p>
            <a:pPr marL="409575" indent="-397510">
              <a:lnSpc>
                <a:spcPct val="100000"/>
              </a:lnSpc>
              <a:spcBef>
                <a:spcPts val="520"/>
              </a:spcBef>
              <a:buClr>
                <a:srgbClr val="40BAD1"/>
              </a:buClr>
              <a:buSzPct val="91666"/>
              <a:buFont typeface="Arial MT"/>
              <a:buChar char="●"/>
              <a:tabLst>
                <a:tab pos="409575" algn="l"/>
                <a:tab pos="410209" algn="l"/>
              </a:tabLst>
            </a:pPr>
            <a:r>
              <a:rPr lang="en-US" sz="2800" spc="-5" dirty="0" smtClean="0">
                <a:latin typeface="Corbel"/>
                <a:cs typeface="Corbel"/>
              </a:rPr>
              <a:t>To </a:t>
            </a:r>
            <a:r>
              <a:rPr lang="en-US" sz="2800" spc="-5" dirty="0">
                <a:latin typeface="Corbel"/>
                <a:cs typeface="Corbel"/>
              </a:rPr>
              <a:t>understand key concepts, tools and approaches for pattern recognition on complex data </a:t>
            </a:r>
            <a:r>
              <a:rPr lang="en-US" sz="2800" spc="-5" dirty="0" smtClean="0">
                <a:latin typeface="Corbel"/>
                <a:cs typeface="Corbel"/>
              </a:rPr>
              <a:t>sets.</a:t>
            </a:r>
            <a:endParaRPr lang="en-US" sz="2800" spc="-5" dirty="0">
              <a:latin typeface="Corbel"/>
              <a:cs typeface="Corbel"/>
            </a:endParaRPr>
          </a:p>
          <a:p>
            <a:pPr marL="409575" indent="-397510">
              <a:lnSpc>
                <a:spcPct val="100000"/>
              </a:lnSpc>
              <a:spcBef>
                <a:spcPts val="520"/>
              </a:spcBef>
              <a:buClr>
                <a:srgbClr val="40BAD1"/>
              </a:buClr>
              <a:buSzPct val="91666"/>
              <a:buFont typeface="Arial MT"/>
              <a:buChar char="●"/>
              <a:tabLst>
                <a:tab pos="409575" algn="l"/>
                <a:tab pos="410209" algn="l"/>
              </a:tabLst>
            </a:pPr>
            <a:r>
              <a:rPr lang="en-US" sz="2800" spc="-5" dirty="0" smtClean="0">
                <a:latin typeface="Corbel"/>
                <a:cs typeface="Corbel"/>
              </a:rPr>
              <a:t>To </a:t>
            </a:r>
            <a:r>
              <a:rPr lang="en-US" sz="2800" spc="-5" dirty="0">
                <a:latin typeface="Corbel"/>
                <a:cs typeface="Corbel"/>
              </a:rPr>
              <a:t>learn Kernel methods for handling high dimensional and non-linear </a:t>
            </a:r>
            <a:r>
              <a:rPr lang="en-US" sz="2800" spc="-5" dirty="0" smtClean="0">
                <a:latin typeface="Corbel"/>
                <a:cs typeface="Corbel"/>
              </a:rPr>
              <a:t>patterns.</a:t>
            </a:r>
            <a:endParaRPr lang="en-US" sz="2800" spc="-5" dirty="0">
              <a:latin typeface="Corbel"/>
              <a:cs typeface="Corbel"/>
            </a:endParaRPr>
          </a:p>
          <a:p>
            <a:pPr marL="409575" indent="-397510">
              <a:lnSpc>
                <a:spcPct val="100000"/>
              </a:lnSpc>
              <a:spcBef>
                <a:spcPts val="520"/>
              </a:spcBef>
              <a:buClr>
                <a:srgbClr val="40BAD1"/>
              </a:buClr>
              <a:buSzPct val="91666"/>
              <a:buFont typeface="Arial MT"/>
              <a:buChar char="●"/>
              <a:tabLst>
                <a:tab pos="409575" algn="l"/>
                <a:tab pos="410209" algn="l"/>
              </a:tabLst>
            </a:pPr>
            <a:r>
              <a:rPr lang="en-US" sz="2800" spc="-5" dirty="0" smtClean="0">
                <a:latin typeface="Corbel"/>
                <a:cs typeface="Corbel"/>
              </a:rPr>
              <a:t>To </a:t>
            </a:r>
            <a:r>
              <a:rPr lang="en-US" sz="2800" spc="-5" dirty="0">
                <a:latin typeface="Corbel"/>
                <a:cs typeface="Corbel"/>
              </a:rPr>
              <a:t>implement state-of-the-art algorithms such as Support Vector Machines and Bayesian </a:t>
            </a:r>
            <a:r>
              <a:rPr lang="en-US" sz="2800" spc="-5" dirty="0" smtClean="0">
                <a:latin typeface="Corbel"/>
                <a:cs typeface="Corbel"/>
              </a:rPr>
              <a:t>networks.</a:t>
            </a:r>
            <a:endParaRPr lang="en-US" sz="2800" spc="-5" dirty="0">
              <a:latin typeface="Corbel"/>
              <a:cs typeface="Corbel"/>
            </a:endParaRPr>
          </a:p>
          <a:p>
            <a:pPr marL="409575" indent="-397510">
              <a:lnSpc>
                <a:spcPct val="100000"/>
              </a:lnSpc>
              <a:spcBef>
                <a:spcPts val="520"/>
              </a:spcBef>
              <a:buClr>
                <a:srgbClr val="40BAD1"/>
              </a:buClr>
              <a:buSzPct val="91666"/>
              <a:buFont typeface="Arial MT"/>
              <a:buChar char="●"/>
              <a:tabLst>
                <a:tab pos="409575" algn="l"/>
                <a:tab pos="410209" algn="l"/>
              </a:tabLst>
            </a:pPr>
            <a:r>
              <a:rPr lang="en-US" sz="2800" spc="-5" dirty="0" smtClean="0">
                <a:latin typeface="Corbel"/>
                <a:cs typeface="Corbel"/>
              </a:rPr>
              <a:t>To </a:t>
            </a:r>
            <a:r>
              <a:rPr lang="en-US" sz="2800" spc="-5" dirty="0">
                <a:latin typeface="Corbel"/>
                <a:cs typeface="Corbel"/>
              </a:rPr>
              <a:t>Solve real-world machine learning tasks: from data to </a:t>
            </a:r>
            <a:r>
              <a:rPr lang="en-US" sz="2800" spc="-5" dirty="0" smtClean="0">
                <a:latin typeface="Corbel"/>
                <a:cs typeface="Corbel"/>
              </a:rPr>
              <a:t>inference.</a:t>
            </a:r>
            <a:endParaRPr lang="en-US" sz="2800" spc="-5" dirty="0">
              <a:latin typeface="Corbel"/>
              <a:cs typeface="Corbel"/>
            </a:endParaRPr>
          </a:p>
          <a:p>
            <a:pPr marL="409575" indent="-397510">
              <a:lnSpc>
                <a:spcPct val="100000"/>
              </a:lnSpc>
              <a:spcBef>
                <a:spcPts val="520"/>
              </a:spcBef>
              <a:buClr>
                <a:srgbClr val="40BAD1"/>
              </a:buClr>
              <a:buSzPct val="91666"/>
              <a:buFont typeface="Arial MT"/>
              <a:buChar char="●"/>
              <a:tabLst>
                <a:tab pos="409575" algn="l"/>
                <a:tab pos="410209" algn="l"/>
              </a:tabLst>
            </a:pPr>
            <a:r>
              <a:rPr lang="en-US" sz="2800" spc="-5" dirty="0" smtClean="0">
                <a:latin typeface="Corbel"/>
                <a:cs typeface="Corbel"/>
              </a:rPr>
              <a:t>To </a:t>
            </a:r>
            <a:r>
              <a:rPr lang="en-US" sz="2800" spc="-5" dirty="0">
                <a:latin typeface="Corbel"/>
                <a:cs typeface="Corbel"/>
              </a:rPr>
              <a:t>apply theoretical concepts and the motivations behind different learning </a:t>
            </a:r>
            <a:r>
              <a:rPr lang="en-US" sz="2800" spc="-5" dirty="0" smtClean="0">
                <a:latin typeface="Corbel"/>
                <a:cs typeface="Corbel"/>
              </a:rPr>
              <a:t>frameworks.</a:t>
            </a:r>
            <a:endParaRPr sz="2800" dirty="0">
              <a:latin typeface="Corbel"/>
              <a:cs typeface="Corbel"/>
            </a:endParaRPr>
          </a:p>
        </p:txBody>
      </p:sp>
    </p:spTree>
    <p:extLst>
      <p:ext uri="{BB962C8B-B14F-4D97-AF65-F5344CB8AC3E}">
        <p14:creationId xmlns:p14="http://schemas.microsoft.com/office/powerpoint/2010/main" val="3660649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 y="3054397"/>
            <a:ext cx="3514298" cy="997709"/>
          </a:xfrm>
          <a:prstGeom prst="rect">
            <a:avLst/>
          </a:prstGeom>
        </p:spPr>
        <p:txBody>
          <a:bodyPr vert="horz" wrap="square" lIns="0" tIns="12700" rIns="0" bIns="0" rtlCol="0">
            <a:spAutoFit/>
          </a:bodyPr>
          <a:lstStyle/>
          <a:p>
            <a:pPr marL="12700" algn="ctr">
              <a:lnSpc>
                <a:spcPct val="100000"/>
              </a:lnSpc>
              <a:spcBef>
                <a:spcPts val="100"/>
              </a:spcBef>
            </a:pPr>
            <a:r>
              <a:rPr lang="en-US" sz="3200" b="1" spc="-5" dirty="0" smtClean="0">
                <a:solidFill>
                  <a:srgbClr val="FFFFFF"/>
                </a:solidFill>
                <a:latin typeface="Corbel"/>
                <a:cs typeface="Corbel"/>
              </a:rPr>
              <a:t>Recommendation System</a:t>
            </a:r>
            <a:endParaRPr lang="en-US" sz="3200" b="1" spc="-5" dirty="0">
              <a:solidFill>
                <a:srgbClr val="FFFFFF"/>
              </a:solidFill>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20</a:t>
            </a:fld>
            <a:endParaRPr dirty="0"/>
          </a:p>
        </p:txBody>
      </p:sp>
      <p:sp>
        <p:nvSpPr>
          <p:cNvPr id="6" name="Rectangle 5"/>
          <p:cNvSpPr/>
          <p:nvPr/>
        </p:nvSpPr>
        <p:spPr>
          <a:xfrm>
            <a:off x="3492690" y="272527"/>
            <a:ext cx="8372901" cy="6247864"/>
          </a:xfrm>
          <a:prstGeom prst="rect">
            <a:avLst/>
          </a:prstGeom>
        </p:spPr>
        <p:txBody>
          <a:bodyPr wrap="square">
            <a:spAutoFit/>
          </a:bodyPr>
          <a:lstStyle/>
          <a:p>
            <a:pPr marL="285750" indent="-285750">
              <a:buFont typeface="Arial" panose="020B0604020202020204" pitchFamily="34" charset="0"/>
              <a:buChar char="•"/>
            </a:pPr>
            <a:r>
              <a:rPr lang="en-US" sz="2000" b="1" dirty="0"/>
              <a:t>Popularity-Based Recommendation System</a:t>
            </a:r>
          </a:p>
          <a:p>
            <a:pPr marL="285750" indent="-285750">
              <a:buFont typeface="Arial" panose="020B0604020202020204" pitchFamily="34" charset="0"/>
              <a:buChar char="•"/>
            </a:pPr>
            <a:r>
              <a:rPr lang="en-US" sz="2000" dirty="0" smtClean="0"/>
              <a:t>It </a:t>
            </a:r>
            <a:r>
              <a:rPr lang="en-US" sz="2000" dirty="0"/>
              <a:t>is a type of recommendation system which works on the principle of popularity and or anything which is in trend. These systems check about the product or movie which are in trend or are most popular among the users and directly recommend those.</a:t>
            </a:r>
          </a:p>
          <a:p>
            <a:pPr marL="285750" indent="-285750">
              <a:buFont typeface="Arial" panose="020B0604020202020204" pitchFamily="34" charset="0"/>
              <a:buChar char="•"/>
            </a:pPr>
            <a:r>
              <a:rPr lang="en-US" sz="2000" dirty="0" smtClean="0"/>
              <a:t>For </a:t>
            </a:r>
            <a:r>
              <a:rPr lang="en-US" sz="2000" dirty="0"/>
              <a:t>example, if a product is often purchased by most people then the system will get to know that that product is most popular so for every new user who just signed it, the system will recommend that product to that user also and chances becomes high that the new user will also purchase that. </a:t>
            </a:r>
          </a:p>
          <a:p>
            <a:pPr marL="285750" indent="-285750">
              <a:buFont typeface="Arial" panose="020B0604020202020204" pitchFamily="34" charset="0"/>
              <a:buChar char="•"/>
            </a:pPr>
            <a:r>
              <a:rPr lang="en-US" sz="2000" b="1" dirty="0" smtClean="0"/>
              <a:t>Merits of popularity based recommendation system</a:t>
            </a:r>
          </a:p>
          <a:p>
            <a:pPr marL="285750" indent="-285750">
              <a:buFont typeface="Arial" panose="020B0604020202020204" pitchFamily="34" charset="0"/>
              <a:buChar char="•"/>
            </a:pPr>
            <a:r>
              <a:rPr lang="en-US" sz="2000" dirty="0" smtClean="0"/>
              <a:t>It does not suffer from cold start problems which means on day 1 of the business also it can recommend products on various different filters.</a:t>
            </a:r>
          </a:p>
          <a:p>
            <a:pPr marL="285750" indent="-285750">
              <a:buFont typeface="Arial" panose="020B0604020202020204" pitchFamily="34" charset="0"/>
              <a:buChar char="•"/>
            </a:pPr>
            <a:r>
              <a:rPr lang="en-US" sz="2000" dirty="0" smtClean="0"/>
              <a:t>There </a:t>
            </a:r>
            <a:r>
              <a:rPr lang="en-US" sz="2000" dirty="0"/>
              <a:t>is no need for the user's historical data.</a:t>
            </a:r>
          </a:p>
          <a:p>
            <a:pPr marL="285750" indent="-285750">
              <a:buFont typeface="Arial" panose="020B0604020202020204" pitchFamily="34" charset="0"/>
              <a:buChar char="•"/>
            </a:pPr>
            <a:r>
              <a:rPr lang="en-US" sz="2000" b="1" dirty="0" smtClean="0"/>
              <a:t>Demerits </a:t>
            </a:r>
            <a:r>
              <a:rPr lang="en-US" sz="2000" b="1" dirty="0"/>
              <a:t>of popularity based recommendation system</a:t>
            </a:r>
          </a:p>
          <a:p>
            <a:pPr marL="285750" indent="-285750">
              <a:buFont typeface="Arial" panose="020B0604020202020204" pitchFamily="34" charset="0"/>
              <a:buChar char="•"/>
            </a:pPr>
            <a:r>
              <a:rPr lang="en-US" sz="2000" dirty="0" smtClean="0"/>
              <a:t>Not </a:t>
            </a:r>
            <a:r>
              <a:rPr lang="en-US" sz="2000" dirty="0"/>
              <a:t>personalized </a:t>
            </a:r>
          </a:p>
          <a:p>
            <a:pPr marL="285750" indent="-285750">
              <a:buFont typeface="Arial" panose="020B0604020202020204" pitchFamily="34" charset="0"/>
              <a:buChar char="•"/>
            </a:pPr>
            <a:r>
              <a:rPr lang="en-US" sz="2000" dirty="0" smtClean="0"/>
              <a:t>The </a:t>
            </a:r>
            <a:r>
              <a:rPr lang="en-US" sz="2000" dirty="0"/>
              <a:t>system would recommend the same sort of products/movies which are solely based upon popularity to every other user.</a:t>
            </a:r>
          </a:p>
          <a:p>
            <a:pPr marL="285750" indent="-285750">
              <a:buFont typeface="Arial" panose="020B0604020202020204" pitchFamily="34" charset="0"/>
              <a:buChar char="•"/>
            </a:pPr>
            <a:r>
              <a:rPr lang="en-US" sz="2000" b="1" dirty="0" smtClean="0"/>
              <a:t>Example</a:t>
            </a:r>
            <a:endParaRPr lang="en-US" sz="2000" b="1" dirty="0"/>
          </a:p>
          <a:p>
            <a:pPr marL="285750" indent="-285750">
              <a:buFont typeface="Arial" panose="020B0604020202020204" pitchFamily="34" charset="0"/>
              <a:buChar char="•"/>
            </a:pPr>
            <a:r>
              <a:rPr lang="en-US" sz="2000" dirty="0" smtClean="0"/>
              <a:t>Google </a:t>
            </a:r>
            <a:r>
              <a:rPr lang="en-US" sz="2000" dirty="0"/>
              <a:t>News: News filtered by trending and most popular news.</a:t>
            </a:r>
          </a:p>
          <a:p>
            <a:pPr marL="285750" indent="-285750">
              <a:buFont typeface="Arial" panose="020B0604020202020204" pitchFamily="34" charset="0"/>
              <a:buChar char="•"/>
            </a:pPr>
            <a:r>
              <a:rPr lang="en-US" sz="2000" dirty="0" smtClean="0"/>
              <a:t>YouTube</a:t>
            </a:r>
            <a:r>
              <a:rPr lang="en-US" sz="2000" dirty="0"/>
              <a:t>: Trending videos.</a:t>
            </a:r>
            <a:endParaRPr lang="en-IN" sz="2000" dirty="0"/>
          </a:p>
        </p:txBody>
      </p:sp>
    </p:spTree>
    <p:extLst>
      <p:ext uri="{BB962C8B-B14F-4D97-AF65-F5344CB8AC3E}">
        <p14:creationId xmlns:p14="http://schemas.microsoft.com/office/powerpoint/2010/main" val="42088022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 y="3054397"/>
            <a:ext cx="3514298" cy="997709"/>
          </a:xfrm>
          <a:prstGeom prst="rect">
            <a:avLst/>
          </a:prstGeom>
        </p:spPr>
        <p:txBody>
          <a:bodyPr vert="horz" wrap="square" lIns="0" tIns="12700" rIns="0" bIns="0" rtlCol="0">
            <a:spAutoFit/>
          </a:bodyPr>
          <a:lstStyle/>
          <a:p>
            <a:pPr marL="12700" algn="ctr">
              <a:lnSpc>
                <a:spcPct val="100000"/>
              </a:lnSpc>
              <a:spcBef>
                <a:spcPts val="100"/>
              </a:spcBef>
            </a:pPr>
            <a:r>
              <a:rPr lang="en-US" sz="3200" b="1" spc="-5" dirty="0" smtClean="0">
                <a:solidFill>
                  <a:srgbClr val="FFFFFF"/>
                </a:solidFill>
                <a:latin typeface="Corbel"/>
                <a:cs typeface="Corbel"/>
              </a:rPr>
              <a:t>Recommendation System</a:t>
            </a:r>
            <a:endParaRPr lang="en-US" sz="3200" b="1" spc="-5" dirty="0">
              <a:solidFill>
                <a:srgbClr val="FFFFFF"/>
              </a:solidFill>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21</a:t>
            </a:fld>
            <a:endParaRPr dirty="0"/>
          </a:p>
        </p:txBody>
      </p:sp>
      <p:sp>
        <p:nvSpPr>
          <p:cNvPr id="6" name="Rectangle 5"/>
          <p:cNvSpPr/>
          <p:nvPr/>
        </p:nvSpPr>
        <p:spPr>
          <a:xfrm>
            <a:off x="3514299" y="609600"/>
            <a:ext cx="8372901" cy="5632311"/>
          </a:xfrm>
          <a:prstGeom prst="rect">
            <a:avLst/>
          </a:prstGeom>
        </p:spPr>
        <p:txBody>
          <a:bodyPr wrap="square">
            <a:spAutoFit/>
          </a:bodyPr>
          <a:lstStyle/>
          <a:p>
            <a:pPr marL="285750" indent="-285750">
              <a:buFont typeface="Arial" panose="020B0604020202020204" pitchFamily="34" charset="0"/>
              <a:buChar char="•"/>
            </a:pPr>
            <a:r>
              <a:rPr lang="en-US" sz="2000" b="1" dirty="0"/>
              <a:t>Classification Model</a:t>
            </a:r>
          </a:p>
          <a:p>
            <a:pPr marL="285750" indent="-285750">
              <a:buFont typeface="Arial" panose="020B0604020202020204" pitchFamily="34" charset="0"/>
              <a:buChar char="•"/>
            </a:pPr>
            <a:r>
              <a:rPr lang="en-US" sz="2000" dirty="0" smtClean="0"/>
              <a:t>The </a:t>
            </a:r>
            <a:r>
              <a:rPr lang="en-US" sz="2000" dirty="0"/>
              <a:t>model that uses features of both products as well as users to predict whether a user will like a product or not</a:t>
            </a:r>
            <a:r>
              <a:rPr lang="en-US" sz="2000" dirty="0" smtClean="0"/>
              <a: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smtClean="0"/>
              <a:t>Limitations </a:t>
            </a:r>
            <a:r>
              <a:rPr lang="en-US" sz="2000" b="1" dirty="0"/>
              <a:t>of Classification Model</a:t>
            </a:r>
          </a:p>
          <a:p>
            <a:pPr marL="285750" indent="-285750">
              <a:buFont typeface="Arial" panose="020B0604020202020204" pitchFamily="34" charset="0"/>
              <a:buChar char="•"/>
            </a:pPr>
            <a:r>
              <a:rPr lang="en-US" sz="2000" dirty="0" smtClean="0"/>
              <a:t>It </a:t>
            </a:r>
            <a:r>
              <a:rPr lang="en-US" sz="2000" dirty="0"/>
              <a:t>is a rigorous task to collect a high volume of information about different users and also products.</a:t>
            </a:r>
          </a:p>
          <a:p>
            <a:pPr marL="285750" indent="-285750">
              <a:buFont typeface="Arial" panose="020B0604020202020204" pitchFamily="34" charset="0"/>
              <a:buChar char="•"/>
            </a:pPr>
            <a:r>
              <a:rPr lang="en-US" sz="2000" dirty="0" smtClean="0"/>
              <a:t>Also</a:t>
            </a:r>
            <a:r>
              <a:rPr lang="en-US" sz="2000" dirty="0"/>
              <a:t>, if the collection is done then also it can be difficult to classify. </a:t>
            </a:r>
          </a:p>
          <a:p>
            <a:pPr marL="285750" indent="-285750">
              <a:buFont typeface="Arial" panose="020B0604020202020204" pitchFamily="34" charset="0"/>
              <a:buChar char="•"/>
            </a:pPr>
            <a:r>
              <a:rPr lang="en-US" sz="2000" dirty="0" smtClean="0"/>
              <a:t>Flexibility </a:t>
            </a:r>
            <a:r>
              <a:rPr lang="en-US" sz="2000" dirty="0"/>
              <a:t>issue.</a:t>
            </a:r>
            <a:endParaRPr lang="en-IN" sz="2000" dirty="0"/>
          </a:p>
        </p:txBody>
      </p:sp>
      <p:pic>
        <p:nvPicPr>
          <p:cNvPr id="3" name="Picture 2"/>
          <p:cNvPicPr>
            <a:picLocks noChangeAspect="1"/>
          </p:cNvPicPr>
          <p:nvPr/>
        </p:nvPicPr>
        <p:blipFill>
          <a:blip r:embed="rId3"/>
          <a:stretch>
            <a:fillRect/>
          </a:stretch>
        </p:blipFill>
        <p:spPr>
          <a:xfrm>
            <a:off x="3784160" y="2057400"/>
            <a:ext cx="7833178" cy="2368170"/>
          </a:xfrm>
          <a:prstGeom prst="rect">
            <a:avLst/>
          </a:prstGeom>
        </p:spPr>
      </p:pic>
    </p:spTree>
    <p:extLst>
      <p:ext uri="{BB962C8B-B14F-4D97-AF65-F5344CB8AC3E}">
        <p14:creationId xmlns:p14="http://schemas.microsoft.com/office/powerpoint/2010/main" val="17679994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 y="3054397"/>
            <a:ext cx="3514298" cy="997709"/>
          </a:xfrm>
          <a:prstGeom prst="rect">
            <a:avLst/>
          </a:prstGeom>
        </p:spPr>
        <p:txBody>
          <a:bodyPr vert="horz" wrap="square" lIns="0" tIns="12700" rIns="0" bIns="0" rtlCol="0">
            <a:spAutoFit/>
          </a:bodyPr>
          <a:lstStyle/>
          <a:p>
            <a:pPr marL="12700" algn="ctr">
              <a:lnSpc>
                <a:spcPct val="100000"/>
              </a:lnSpc>
              <a:spcBef>
                <a:spcPts val="100"/>
              </a:spcBef>
            </a:pPr>
            <a:r>
              <a:rPr lang="en-US" sz="3200" b="1" spc="-5" dirty="0" smtClean="0">
                <a:solidFill>
                  <a:srgbClr val="FFFFFF"/>
                </a:solidFill>
                <a:latin typeface="Corbel"/>
                <a:cs typeface="Corbel"/>
              </a:rPr>
              <a:t>Recommendation System</a:t>
            </a:r>
            <a:endParaRPr lang="en-US" sz="3200" b="1" spc="-5" dirty="0">
              <a:solidFill>
                <a:srgbClr val="FFFFFF"/>
              </a:solidFill>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22</a:t>
            </a:fld>
            <a:endParaRPr dirty="0"/>
          </a:p>
        </p:txBody>
      </p:sp>
      <p:sp>
        <p:nvSpPr>
          <p:cNvPr id="6" name="Rectangle 5"/>
          <p:cNvSpPr/>
          <p:nvPr/>
        </p:nvSpPr>
        <p:spPr>
          <a:xfrm>
            <a:off x="3514299" y="838200"/>
            <a:ext cx="8372901" cy="2554545"/>
          </a:xfrm>
          <a:prstGeom prst="rect">
            <a:avLst/>
          </a:prstGeom>
        </p:spPr>
        <p:txBody>
          <a:bodyPr wrap="square">
            <a:spAutoFit/>
          </a:bodyPr>
          <a:lstStyle/>
          <a:p>
            <a:pPr marL="285750" indent="-285750">
              <a:buFont typeface="Arial" panose="020B0604020202020204" pitchFamily="34" charset="0"/>
              <a:buChar char="•"/>
            </a:pPr>
            <a:r>
              <a:rPr lang="en-US" sz="2000" b="1" dirty="0"/>
              <a:t>Content-Based Recommendation System</a:t>
            </a:r>
          </a:p>
          <a:p>
            <a:pPr marL="285750" indent="-285750">
              <a:buFont typeface="Arial" panose="020B0604020202020204" pitchFamily="34" charset="0"/>
              <a:buChar char="•"/>
            </a:pPr>
            <a:r>
              <a:rPr lang="en-US" sz="2000" dirty="0" smtClean="0"/>
              <a:t>It </a:t>
            </a:r>
            <a:r>
              <a:rPr lang="en-US" sz="2000" dirty="0"/>
              <a:t>is another type of recommendation system which works on the principle of similar content. If a user is watching a movie, then the system will check about other movies of similar content or the same genre of the movie the user is watching. There are various fundamentals attributes that are used to compute the similarity while checking about similar content. </a:t>
            </a:r>
          </a:p>
          <a:p>
            <a:pPr marL="285750" indent="-285750">
              <a:buFont typeface="Arial" panose="020B0604020202020204" pitchFamily="34" charset="0"/>
              <a:buChar char="•"/>
            </a:pPr>
            <a:r>
              <a:rPr lang="en-US" sz="2000" dirty="0" smtClean="0"/>
              <a:t>To </a:t>
            </a:r>
            <a:r>
              <a:rPr lang="en-US" sz="2000" dirty="0"/>
              <a:t>explain more about how exactly the system works, an example is stated below: </a:t>
            </a:r>
            <a:endParaRPr lang="en-IN" sz="2000" dirty="0"/>
          </a:p>
        </p:txBody>
      </p:sp>
      <p:pic>
        <p:nvPicPr>
          <p:cNvPr id="3" name="Picture 2"/>
          <p:cNvPicPr>
            <a:picLocks noChangeAspect="1"/>
          </p:cNvPicPr>
          <p:nvPr/>
        </p:nvPicPr>
        <p:blipFill>
          <a:blip r:embed="rId3"/>
          <a:stretch>
            <a:fillRect/>
          </a:stretch>
        </p:blipFill>
        <p:spPr>
          <a:xfrm>
            <a:off x="4524162" y="2984879"/>
            <a:ext cx="7689007" cy="2501521"/>
          </a:xfrm>
          <a:prstGeom prst="rect">
            <a:avLst/>
          </a:prstGeom>
        </p:spPr>
      </p:pic>
      <p:sp>
        <p:nvSpPr>
          <p:cNvPr id="7" name="Rectangle 6"/>
          <p:cNvSpPr/>
          <p:nvPr/>
        </p:nvSpPr>
        <p:spPr>
          <a:xfrm>
            <a:off x="6913138" y="5486400"/>
            <a:ext cx="2911053" cy="369332"/>
          </a:xfrm>
          <a:prstGeom prst="rect">
            <a:avLst/>
          </a:prstGeom>
        </p:spPr>
        <p:txBody>
          <a:bodyPr wrap="none">
            <a:spAutoFit/>
          </a:bodyPr>
          <a:lstStyle/>
          <a:p>
            <a:r>
              <a:rPr lang="en-US" dirty="0"/>
              <a:t>Different models of one plus.</a:t>
            </a:r>
            <a:endParaRPr lang="en-IN" dirty="0"/>
          </a:p>
        </p:txBody>
      </p:sp>
    </p:spTree>
    <p:extLst>
      <p:ext uri="{BB962C8B-B14F-4D97-AF65-F5344CB8AC3E}">
        <p14:creationId xmlns:p14="http://schemas.microsoft.com/office/powerpoint/2010/main" val="10419652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4066961" y="4267200"/>
            <a:ext cx="7267575" cy="1152525"/>
          </a:xfrm>
          <a:prstGeom prst="rect">
            <a:avLst/>
          </a:prstGeom>
        </p:spPr>
      </p:pic>
      <p:pic>
        <p:nvPicPr>
          <p:cNvPr id="10" name="Picture 9"/>
          <p:cNvPicPr>
            <a:picLocks noChangeAspect="1"/>
          </p:cNvPicPr>
          <p:nvPr/>
        </p:nvPicPr>
        <p:blipFill>
          <a:blip r:embed="rId4"/>
          <a:stretch>
            <a:fillRect/>
          </a:stretch>
        </p:blipFill>
        <p:spPr>
          <a:xfrm>
            <a:off x="4173023" y="3124200"/>
            <a:ext cx="6743700" cy="1114425"/>
          </a:xfrm>
          <a:prstGeom prst="rect">
            <a:avLst/>
          </a:prstGeom>
        </p:spPr>
      </p:pic>
      <p:sp>
        <p:nvSpPr>
          <p:cNvPr id="2" name="object 2"/>
          <p:cNvSpPr txBox="1"/>
          <p:nvPr/>
        </p:nvSpPr>
        <p:spPr>
          <a:xfrm>
            <a:off x="1" y="3054397"/>
            <a:ext cx="3514298" cy="997709"/>
          </a:xfrm>
          <a:prstGeom prst="rect">
            <a:avLst/>
          </a:prstGeom>
        </p:spPr>
        <p:txBody>
          <a:bodyPr vert="horz" wrap="square" lIns="0" tIns="12700" rIns="0" bIns="0" rtlCol="0">
            <a:spAutoFit/>
          </a:bodyPr>
          <a:lstStyle/>
          <a:p>
            <a:pPr marL="12700" algn="ctr">
              <a:lnSpc>
                <a:spcPct val="100000"/>
              </a:lnSpc>
              <a:spcBef>
                <a:spcPts val="100"/>
              </a:spcBef>
            </a:pPr>
            <a:r>
              <a:rPr lang="en-US" sz="3200" b="1" spc="-5" dirty="0" smtClean="0">
                <a:solidFill>
                  <a:srgbClr val="FFFFFF"/>
                </a:solidFill>
                <a:latin typeface="Corbel"/>
                <a:cs typeface="Corbel"/>
              </a:rPr>
              <a:t>Recommendation System</a:t>
            </a:r>
            <a:endParaRPr lang="en-US" sz="3200" b="1" spc="-5" dirty="0">
              <a:solidFill>
                <a:srgbClr val="FFFFFF"/>
              </a:solidFill>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23</a:t>
            </a:fld>
            <a:endParaRPr dirty="0"/>
          </a:p>
        </p:txBody>
      </p:sp>
      <p:sp>
        <p:nvSpPr>
          <p:cNvPr id="6" name="Rectangle 5"/>
          <p:cNvSpPr/>
          <p:nvPr/>
        </p:nvSpPr>
        <p:spPr>
          <a:xfrm>
            <a:off x="3514299" y="838200"/>
            <a:ext cx="8372901" cy="1015663"/>
          </a:xfrm>
          <a:prstGeom prst="rect">
            <a:avLst/>
          </a:prstGeom>
        </p:spPr>
        <p:txBody>
          <a:bodyPr wrap="square">
            <a:spAutoFit/>
          </a:bodyPr>
          <a:lstStyle/>
          <a:p>
            <a:pPr marL="285750" indent="-285750">
              <a:buFont typeface="Arial" panose="020B0604020202020204" pitchFamily="34" charset="0"/>
              <a:buChar char="•"/>
            </a:pPr>
            <a:r>
              <a:rPr lang="en-US" sz="2000" b="1" dirty="0"/>
              <a:t>Content-Based Recommendation System</a:t>
            </a:r>
          </a:p>
          <a:p>
            <a:pPr marL="342900" indent="-342900">
              <a:buFont typeface="Arial" panose="020B0604020202020204" pitchFamily="34" charset="0"/>
              <a:buChar char="•"/>
            </a:pPr>
            <a:r>
              <a:rPr lang="en-US" sz="2000" b="1" dirty="0"/>
              <a:t>Euclidean Distance: </a:t>
            </a:r>
            <a:r>
              <a:rPr lang="en-US" sz="2000" dirty="0"/>
              <a:t>Distance between two points can be calculated by the equation;</a:t>
            </a:r>
            <a:endParaRPr lang="en-IN" sz="2000" dirty="0"/>
          </a:p>
        </p:txBody>
      </p:sp>
      <p:pic>
        <p:nvPicPr>
          <p:cNvPr id="8" name="Picture 7"/>
          <p:cNvPicPr>
            <a:picLocks noChangeAspect="1"/>
          </p:cNvPicPr>
          <p:nvPr/>
        </p:nvPicPr>
        <p:blipFill>
          <a:blip r:embed="rId5"/>
          <a:stretch>
            <a:fillRect/>
          </a:stretch>
        </p:blipFill>
        <p:spPr>
          <a:xfrm>
            <a:off x="5638800" y="1600200"/>
            <a:ext cx="3812146" cy="914400"/>
          </a:xfrm>
          <a:prstGeom prst="rect">
            <a:avLst/>
          </a:prstGeom>
        </p:spPr>
      </p:pic>
      <p:sp>
        <p:nvSpPr>
          <p:cNvPr id="9" name="Rectangle 8"/>
          <p:cNvSpPr/>
          <p:nvPr/>
        </p:nvSpPr>
        <p:spPr>
          <a:xfrm>
            <a:off x="3664325" y="2438400"/>
            <a:ext cx="8222875" cy="923330"/>
          </a:xfrm>
          <a:prstGeom prst="rect">
            <a:avLst/>
          </a:prstGeom>
        </p:spPr>
        <p:txBody>
          <a:bodyPr wrap="square">
            <a:spAutoFit/>
          </a:bodyPr>
          <a:lstStyle/>
          <a:p>
            <a:r>
              <a:rPr lang="en-US" b="1" dirty="0"/>
              <a:t>Cosine Similarity: </a:t>
            </a:r>
            <a:r>
              <a:rPr lang="en-US" dirty="0"/>
              <a:t>Cosine of the angle between the two vectors of the item, vectors of A and B is calculated for imputing similarity. If the vectors are closer, then small will be the angle and large will be the cosine. </a:t>
            </a:r>
            <a:endParaRPr lang="en-IN" dirty="0"/>
          </a:p>
        </p:txBody>
      </p:sp>
      <p:sp>
        <p:nvSpPr>
          <p:cNvPr id="11" name="Rectangle 10"/>
          <p:cNvSpPr/>
          <p:nvPr/>
        </p:nvSpPr>
        <p:spPr>
          <a:xfrm>
            <a:off x="3664325" y="3953470"/>
            <a:ext cx="8163735" cy="923330"/>
          </a:xfrm>
          <a:prstGeom prst="rect">
            <a:avLst/>
          </a:prstGeom>
        </p:spPr>
        <p:txBody>
          <a:bodyPr wrap="square">
            <a:spAutoFit/>
          </a:bodyPr>
          <a:lstStyle/>
          <a:p>
            <a:r>
              <a:rPr lang="en-US" b="1" dirty="0" err="1"/>
              <a:t>Jaccard</a:t>
            </a:r>
            <a:r>
              <a:rPr lang="en-US" b="1" dirty="0"/>
              <a:t> Similarity: </a:t>
            </a:r>
            <a:r>
              <a:rPr lang="en-US" dirty="0"/>
              <a:t>Users who have rated item A and B divided by the total number of users who have rated either A or B gives us the similarity. It is used for comparing the similarity. </a:t>
            </a:r>
            <a:endParaRPr lang="en-IN" dirty="0"/>
          </a:p>
        </p:txBody>
      </p:sp>
    </p:spTree>
    <p:extLst>
      <p:ext uri="{BB962C8B-B14F-4D97-AF65-F5344CB8AC3E}">
        <p14:creationId xmlns:p14="http://schemas.microsoft.com/office/powerpoint/2010/main" val="16050697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 y="3054397"/>
            <a:ext cx="3514298" cy="997709"/>
          </a:xfrm>
          <a:prstGeom prst="rect">
            <a:avLst/>
          </a:prstGeom>
        </p:spPr>
        <p:txBody>
          <a:bodyPr vert="horz" wrap="square" lIns="0" tIns="12700" rIns="0" bIns="0" rtlCol="0">
            <a:spAutoFit/>
          </a:bodyPr>
          <a:lstStyle/>
          <a:p>
            <a:pPr marL="12700" algn="ctr">
              <a:lnSpc>
                <a:spcPct val="100000"/>
              </a:lnSpc>
              <a:spcBef>
                <a:spcPts val="100"/>
              </a:spcBef>
            </a:pPr>
            <a:r>
              <a:rPr lang="en-US" sz="3200" b="1" spc="-5" dirty="0" smtClean="0">
                <a:solidFill>
                  <a:srgbClr val="FFFFFF"/>
                </a:solidFill>
                <a:latin typeface="Corbel"/>
                <a:cs typeface="Corbel"/>
              </a:rPr>
              <a:t>Recommendation System</a:t>
            </a:r>
            <a:endParaRPr lang="en-US" sz="3200" b="1" spc="-5" dirty="0">
              <a:solidFill>
                <a:srgbClr val="FFFFFF"/>
              </a:solidFill>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24</a:t>
            </a:fld>
            <a:endParaRPr dirty="0"/>
          </a:p>
        </p:txBody>
      </p:sp>
      <p:sp>
        <p:nvSpPr>
          <p:cNvPr id="6" name="Rectangle 5"/>
          <p:cNvSpPr/>
          <p:nvPr/>
        </p:nvSpPr>
        <p:spPr>
          <a:xfrm>
            <a:off x="3514299" y="838200"/>
            <a:ext cx="8372901" cy="400110"/>
          </a:xfrm>
          <a:prstGeom prst="rect">
            <a:avLst/>
          </a:prstGeom>
        </p:spPr>
        <p:txBody>
          <a:bodyPr wrap="square">
            <a:spAutoFit/>
          </a:bodyPr>
          <a:lstStyle/>
          <a:p>
            <a:pPr marL="285750" indent="-285750">
              <a:buFont typeface="Arial" panose="020B0604020202020204" pitchFamily="34" charset="0"/>
              <a:buChar char="•"/>
            </a:pPr>
            <a:r>
              <a:rPr lang="en-US" sz="2000" b="1" dirty="0"/>
              <a:t>Content-Based Recommendation </a:t>
            </a:r>
            <a:r>
              <a:rPr lang="en-US" sz="2000" b="1" dirty="0" smtClean="0"/>
              <a:t>System</a:t>
            </a:r>
            <a:endParaRPr lang="en-US" sz="2000" b="1" dirty="0"/>
          </a:p>
        </p:txBody>
      </p:sp>
      <p:sp>
        <p:nvSpPr>
          <p:cNvPr id="3" name="Rectangle 2"/>
          <p:cNvSpPr/>
          <p:nvPr/>
        </p:nvSpPr>
        <p:spPr>
          <a:xfrm>
            <a:off x="3617071" y="1291171"/>
            <a:ext cx="8460365" cy="4247317"/>
          </a:xfrm>
          <a:prstGeom prst="rect">
            <a:avLst/>
          </a:prstGeom>
        </p:spPr>
        <p:txBody>
          <a:bodyPr wrap="square">
            <a:spAutoFit/>
          </a:bodyPr>
          <a:lstStyle/>
          <a:p>
            <a:r>
              <a:rPr lang="en-US" b="1" dirty="0"/>
              <a:t>Merits</a:t>
            </a:r>
          </a:p>
          <a:p>
            <a:pPr marL="285750" indent="-285750">
              <a:buFont typeface="Arial" panose="020B0604020202020204" pitchFamily="34" charset="0"/>
              <a:buChar char="•"/>
            </a:pPr>
            <a:r>
              <a:rPr lang="en-US" dirty="0"/>
              <a:t>There is no requirement for much of the user’s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just need item data that enable us to start giving recommendations to users.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content-based recommender engine does not depend on the user’s data, so even if a new user comes in, we can recommend the user as long as we have the user data to build his profile.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does not suffer from a cold start.</a:t>
            </a:r>
          </a:p>
          <a:p>
            <a:r>
              <a:rPr lang="en-US" dirty="0" smtClean="0"/>
              <a:t> </a:t>
            </a:r>
            <a:endParaRPr lang="en-US" dirty="0"/>
          </a:p>
          <a:p>
            <a:r>
              <a:rPr lang="en-US" b="1" dirty="0"/>
              <a:t>Demerits</a:t>
            </a:r>
          </a:p>
          <a:p>
            <a:pPr marL="285750" indent="-285750">
              <a:buFont typeface="Arial" panose="020B0604020202020204" pitchFamily="34" charset="0"/>
              <a:buChar char="•"/>
            </a:pPr>
            <a:r>
              <a:rPr lang="en-US" dirty="0" smtClean="0"/>
              <a:t>Items </a:t>
            </a:r>
            <a:r>
              <a:rPr lang="en-US" dirty="0"/>
              <a:t>data should be in good volume.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Features should be available to compute the similarity.</a:t>
            </a:r>
            <a:endParaRPr lang="en-IN" dirty="0"/>
          </a:p>
        </p:txBody>
      </p:sp>
    </p:spTree>
    <p:extLst>
      <p:ext uri="{BB962C8B-B14F-4D97-AF65-F5344CB8AC3E}">
        <p14:creationId xmlns:p14="http://schemas.microsoft.com/office/powerpoint/2010/main" val="30090776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 y="3054397"/>
            <a:ext cx="3514298" cy="997709"/>
          </a:xfrm>
          <a:prstGeom prst="rect">
            <a:avLst/>
          </a:prstGeom>
        </p:spPr>
        <p:txBody>
          <a:bodyPr vert="horz" wrap="square" lIns="0" tIns="12700" rIns="0" bIns="0" rtlCol="0">
            <a:spAutoFit/>
          </a:bodyPr>
          <a:lstStyle/>
          <a:p>
            <a:pPr marL="12700" algn="ctr">
              <a:lnSpc>
                <a:spcPct val="100000"/>
              </a:lnSpc>
              <a:spcBef>
                <a:spcPts val="100"/>
              </a:spcBef>
            </a:pPr>
            <a:r>
              <a:rPr lang="en-US" sz="3200" b="1" spc="-5" dirty="0" smtClean="0">
                <a:solidFill>
                  <a:srgbClr val="FFFFFF"/>
                </a:solidFill>
                <a:latin typeface="Corbel"/>
                <a:cs typeface="Corbel"/>
              </a:rPr>
              <a:t>Recommendation System</a:t>
            </a:r>
            <a:endParaRPr lang="en-US" sz="3200" b="1" spc="-5" dirty="0">
              <a:solidFill>
                <a:srgbClr val="FFFFFF"/>
              </a:solidFill>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25</a:t>
            </a:fld>
            <a:endParaRPr dirty="0"/>
          </a:p>
        </p:txBody>
      </p:sp>
      <p:sp>
        <p:nvSpPr>
          <p:cNvPr id="6" name="Rectangle 5"/>
          <p:cNvSpPr/>
          <p:nvPr/>
        </p:nvSpPr>
        <p:spPr>
          <a:xfrm>
            <a:off x="3514299" y="838200"/>
            <a:ext cx="8372901" cy="400110"/>
          </a:xfrm>
          <a:prstGeom prst="rect">
            <a:avLst/>
          </a:prstGeom>
        </p:spPr>
        <p:txBody>
          <a:bodyPr wrap="square">
            <a:spAutoFit/>
          </a:bodyPr>
          <a:lstStyle/>
          <a:p>
            <a:pPr marL="285750" indent="-285750">
              <a:buFont typeface="Arial" panose="020B0604020202020204" pitchFamily="34" charset="0"/>
              <a:buChar char="•"/>
            </a:pPr>
            <a:r>
              <a:rPr lang="en-US" sz="2000" b="1" dirty="0"/>
              <a:t>Collaborative Filtering</a:t>
            </a:r>
          </a:p>
        </p:txBody>
      </p:sp>
      <p:sp>
        <p:nvSpPr>
          <p:cNvPr id="3" name="Rectangle 2"/>
          <p:cNvSpPr/>
          <p:nvPr/>
        </p:nvSpPr>
        <p:spPr>
          <a:xfrm>
            <a:off x="3617071" y="1291171"/>
            <a:ext cx="8117729" cy="2585323"/>
          </a:xfrm>
          <a:prstGeom prst="rect">
            <a:avLst/>
          </a:prstGeom>
        </p:spPr>
        <p:txBody>
          <a:bodyPr wrap="square">
            <a:spAutoFit/>
          </a:bodyPr>
          <a:lstStyle/>
          <a:p>
            <a:pPr marL="285750" indent="-285750">
              <a:buFont typeface="Arial" panose="020B0604020202020204" pitchFamily="34" charset="0"/>
              <a:buChar char="•"/>
            </a:pPr>
            <a:r>
              <a:rPr lang="en-US" dirty="0"/>
              <a:t>It is considered to be one of the very smart recommender systems that work on the similarity between different users and also items that are widely used as an e-commerce website and also online movie websites. It checks about the taste of similar users and does recommendations.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a:t>
            </a:r>
            <a:r>
              <a:rPr lang="en-US" dirty="0"/>
              <a:t>similarity is not restricted to the taste of the user moreover there can be consideration of similarity between different items also. The system will give more efficient recommendations if we have a large volume of information about users and items.</a:t>
            </a:r>
            <a:endParaRPr lang="en-IN" dirty="0"/>
          </a:p>
        </p:txBody>
      </p:sp>
      <p:pic>
        <p:nvPicPr>
          <p:cNvPr id="7" name="Picture 6"/>
          <p:cNvPicPr>
            <a:picLocks noChangeAspect="1"/>
          </p:cNvPicPr>
          <p:nvPr/>
        </p:nvPicPr>
        <p:blipFill>
          <a:blip r:embed="rId3"/>
          <a:stretch>
            <a:fillRect/>
          </a:stretch>
        </p:blipFill>
        <p:spPr>
          <a:xfrm>
            <a:off x="4289630" y="3642020"/>
            <a:ext cx="7218735" cy="3067962"/>
          </a:xfrm>
          <a:prstGeom prst="rect">
            <a:avLst/>
          </a:prstGeom>
        </p:spPr>
      </p:pic>
    </p:spTree>
    <p:extLst>
      <p:ext uri="{BB962C8B-B14F-4D97-AF65-F5344CB8AC3E}">
        <p14:creationId xmlns:p14="http://schemas.microsoft.com/office/powerpoint/2010/main" val="35418057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 y="3054397"/>
            <a:ext cx="3514298" cy="997709"/>
          </a:xfrm>
          <a:prstGeom prst="rect">
            <a:avLst/>
          </a:prstGeom>
        </p:spPr>
        <p:txBody>
          <a:bodyPr vert="horz" wrap="square" lIns="0" tIns="12700" rIns="0" bIns="0" rtlCol="0">
            <a:spAutoFit/>
          </a:bodyPr>
          <a:lstStyle/>
          <a:p>
            <a:pPr marL="12700" algn="ctr">
              <a:lnSpc>
                <a:spcPct val="100000"/>
              </a:lnSpc>
              <a:spcBef>
                <a:spcPts val="100"/>
              </a:spcBef>
            </a:pPr>
            <a:r>
              <a:rPr lang="en-US" sz="3200" b="1" spc="-5" dirty="0" smtClean="0">
                <a:solidFill>
                  <a:srgbClr val="FFFFFF"/>
                </a:solidFill>
                <a:latin typeface="Corbel"/>
                <a:cs typeface="Corbel"/>
              </a:rPr>
              <a:t>Recommendation System</a:t>
            </a:r>
            <a:endParaRPr lang="en-US" sz="3200" b="1" spc="-5" dirty="0">
              <a:solidFill>
                <a:srgbClr val="FFFFFF"/>
              </a:solidFill>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26</a:t>
            </a:fld>
            <a:endParaRPr dirty="0"/>
          </a:p>
        </p:txBody>
      </p:sp>
      <p:sp>
        <p:nvSpPr>
          <p:cNvPr id="6" name="Rectangle 5"/>
          <p:cNvSpPr/>
          <p:nvPr/>
        </p:nvSpPr>
        <p:spPr>
          <a:xfrm>
            <a:off x="3514299" y="838200"/>
            <a:ext cx="8372901" cy="400110"/>
          </a:xfrm>
          <a:prstGeom prst="rect">
            <a:avLst/>
          </a:prstGeom>
        </p:spPr>
        <p:txBody>
          <a:bodyPr wrap="square">
            <a:spAutoFit/>
          </a:bodyPr>
          <a:lstStyle/>
          <a:p>
            <a:pPr marL="285750" indent="-285750">
              <a:buFont typeface="Arial" panose="020B0604020202020204" pitchFamily="34" charset="0"/>
              <a:buChar char="•"/>
            </a:pPr>
            <a:r>
              <a:rPr lang="en-US" sz="2000" b="1" dirty="0"/>
              <a:t>User-based nearest-neighbor collaborative filtering</a:t>
            </a:r>
          </a:p>
        </p:txBody>
      </p:sp>
      <p:pic>
        <p:nvPicPr>
          <p:cNvPr id="8" name="Picture 7"/>
          <p:cNvPicPr>
            <a:picLocks noChangeAspect="1"/>
          </p:cNvPicPr>
          <p:nvPr/>
        </p:nvPicPr>
        <p:blipFill>
          <a:blip r:embed="rId3"/>
          <a:stretch>
            <a:fillRect/>
          </a:stretch>
        </p:blipFill>
        <p:spPr>
          <a:xfrm>
            <a:off x="4495800" y="1447800"/>
            <a:ext cx="5711112" cy="3471863"/>
          </a:xfrm>
          <a:prstGeom prst="rect">
            <a:avLst/>
          </a:prstGeom>
        </p:spPr>
      </p:pic>
      <p:sp>
        <p:nvSpPr>
          <p:cNvPr id="9" name="Rectangle 8"/>
          <p:cNvSpPr/>
          <p:nvPr/>
        </p:nvSpPr>
        <p:spPr>
          <a:xfrm>
            <a:off x="3597838" y="4848615"/>
            <a:ext cx="8136961" cy="1477328"/>
          </a:xfrm>
          <a:prstGeom prst="rect">
            <a:avLst/>
          </a:prstGeom>
        </p:spPr>
        <p:txBody>
          <a:bodyPr wrap="square">
            <a:spAutoFit/>
          </a:bodyPr>
          <a:lstStyle/>
          <a:p>
            <a:r>
              <a:rPr lang="en-US" dirty="0"/>
              <a:t>user-user collaborative filtering where there are three users A, B and C respectively and their interest in fruit. The system finds out the users who have the same sort of taste of purchasing products and similarity between users is computed based upon the purchase behavior. User A and User C are similar because they have purchased similar products.</a:t>
            </a:r>
            <a:endParaRPr lang="en-IN" dirty="0"/>
          </a:p>
        </p:txBody>
      </p:sp>
    </p:spTree>
    <p:extLst>
      <p:ext uri="{BB962C8B-B14F-4D97-AF65-F5344CB8AC3E}">
        <p14:creationId xmlns:p14="http://schemas.microsoft.com/office/powerpoint/2010/main" val="18918469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 y="3054397"/>
            <a:ext cx="3514298" cy="997709"/>
          </a:xfrm>
          <a:prstGeom prst="rect">
            <a:avLst/>
          </a:prstGeom>
        </p:spPr>
        <p:txBody>
          <a:bodyPr vert="horz" wrap="square" lIns="0" tIns="12700" rIns="0" bIns="0" rtlCol="0">
            <a:spAutoFit/>
          </a:bodyPr>
          <a:lstStyle/>
          <a:p>
            <a:pPr marL="12700" algn="ctr">
              <a:lnSpc>
                <a:spcPct val="100000"/>
              </a:lnSpc>
              <a:spcBef>
                <a:spcPts val="100"/>
              </a:spcBef>
            </a:pPr>
            <a:r>
              <a:rPr lang="en-US" sz="3200" b="1" spc="-5" dirty="0" smtClean="0">
                <a:solidFill>
                  <a:srgbClr val="FFFFFF"/>
                </a:solidFill>
                <a:latin typeface="Corbel"/>
                <a:cs typeface="Corbel"/>
              </a:rPr>
              <a:t>Recommendation System</a:t>
            </a:r>
            <a:endParaRPr lang="en-US" sz="3200" b="1" spc="-5" dirty="0">
              <a:solidFill>
                <a:srgbClr val="FFFFFF"/>
              </a:solidFill>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27</a:t>
            </a:fld>
            <a:endParaRPr dirty="0"/>
          </a:p>
        </p:txBody>
      </p:sp>
      <p:sp>
        <p:nvSpPr>
          <p:cNvPr id="6" name="Rectangle 5"/>
          <p:cNvSpPr/>
          <p:nvPr/>
        </p:nvSpPr>
        <p:spPr>
          <a:xfrm>
            <a:off x="3514299" y="609600"/>
            <a:ext cx="8372901" cy="400110"/>
          </a:xfrm>
          <a:prstGeom prst="rect">
            <a:avLst/>
          </a:prstGeom>
        </p:spPr>
        <p:txBody>
          <a:bodyPr wrap="square">
            <a:spAutoFit/>
          </a:bodyPr>
          <a:lstStyle/>
          <a:p>
            <a:pPr marL="285750" indent="-285750">
              <a:buFont typeface="Arial" panose="020B0604020202020204" pitchFamily="34" charset="0"/>
              <a:buChar char="•"/>
            </a:pPr>
            <a:r>
              <a:rPr lang="en-US" sz="2000" b="1" dirty="0"/>
              <a:t>Item-based nearest-neighbor collaborative filtering</a:t>
            </a:r>
          </a:p>
        </p:txBody>
      </p:sp>
      <p:sp>
        <p:nvSpPr>
          <p:cNvPr id="9" name="Rectangle 8"/>
          <p:cNvSpPr/>
          <p:nvPr/>
        </p:nvSpPr>
        <p:spPr>
          <a:xfrm>
            <a:off x="3597838" y="4895671"/>
            <a:ext cx="8136961" cy="1200329"/>
          </a:xfrm>
          <a:prstGeom prst="rect">
            <a:avLst/>
          </a:prstGeom>
        </p:spPr>
        <p:txBody>
          <a:bodyPr wrap="square">
            <a:spAutoFit/>
          </a:bodyPr>
          <a:lstStyle/>
          <a:p>
            <a:r>
              <a:rPr lang="en-US" dirty="0"/>
              <a:t>The system checks the items that are similar to the items the user bought. The similarity between different items is computed based on the items and not the users for the prediction. Users X and Y both purchased items A and B so they are found to have similar tastes</a:t>
            </a:r>
            <a:r>
              <a:rPr lang="en-US" dirty="0" smtClean="0"/>
              <a:t>.</a:t>
            </a:r>
            <a:endParaRPr lang="en-US" dirty="0"/>
          </a:p>
        </p:txBody>
      </p:sp>
      <p:pic>
        <p:nvPicPr>
          <p:cNvPr id="3" name="Picture 2"/>
          <p:cNvPicPr>
            <a:picLocks noChangeAspect="1"/>
          </p:cNvPicPr>
          <p:nvPr/>
        </p:nvPicPr>
        <p:blipFill>
          <a:blip r:embed="rId3"/>
          <a:stretch>
            <a:fillRect/>
          </a:stretch>
        </p:blipFill>
        <p:spPr>
          <a:xfrm>
            <a:off x="5029200" y="901765"/>
            <a:ext cx="5486400" cy="4097465"/>
          </a:xfrm>
          <a:prstGeom prst="rect">
            <a:avLst/>
          </a:prstGeom>
        </p:spPr>
      </p:pic>
    </p:spTree>
    <p:extLst>
      <p:ext uri="{BB962C8B-B14F-4D97-AF65-F5344CB8AC3E}">
        <p14:creationId xmlns:p14="http://schemas.microsoft.com/office/powerpoint/2010/main" val="14211382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 y="3054397"/>
            <a:ext cx="3514298" cy="997709"/>
          </a:xfrm>
          <a:prstGeom prst="rect">
            <a:avLst/>
          </a:prstGeom>
        </p:spPr>
        <p:txBody>
          <a:bodyPr vert="horz" wrap="square" lIns="0" tIns="12700" rIns="0" bIns="0" rtlCol="0">
            <a:spAutoFit/>
          </a:bodyPr>
          <a:lstStyle/>
          <a:p>
            <a:pPr marL="12700" algn="ctr">
              <a:lnSpc>
                <a:spcPct val="100000"/>
              </a:lnSpc>
              <a:spcBef>
                <a:spcPts val="100"/>
              </a:spcBef>
            </a:pPr>
            <a:r>
              <a:rPr lang="en-US" sz="3200" b="1" spc="-5" dirty="0" smtClean="0">
                <a:solidFill>
                  <a:srgbClr val="FFFFFF"/>
                </a:solidFill>
                <a:latin typeface="Corbel"/>
                <a:cs typeface="Corbel"/>
              </a:rPr>
              <a:t>Recommendation System</a:t>
            </a:r>
            <a:endParaRPr lang="en-US" sz="3200" b="1" spc="-5" dirty="0">
              <a:solidFill>
                <a:srgbClr val="FFFFFF"/>
              </a:solidFill>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28</a:t>
            </a:fld>
            <a:endParaRPr dirty="0"/>
          </a:p>
        </p:txBody>
      </p:sp>
      <p:sp>
        <p:nvSpPr>
          <p:cNvPr id="6" name="Rectangle 5"/>
          <p:cNvSpPr/>
          <p:nvPr/>
        </p:nvSpPr>
        <p:spPr>
          <a:xfrm>
            <a:off x="3514299" y="609600"/>
            <a:ext cx="8372901" cy="400110"/>
          </a:xfrm>
          <a:prstGeom prst="rect">
            <a:avLst/>
          </a:prstGeom>
        </p:spPr>
        <p:txBody>
          <a:bodyPr wrap="square">
            <a:spAutoFit/>
          </a:bodyPr>
          <a:lstStyle/>
          <a:p>
            <a:pPr marL="285750" indent="-285750">
              <a:buFont typeface="Arial" panose="020B0604020202020204" pitchFamily="34" charset="0"/>
              <a:buChar char="•"/>
            </a:pPr>
            <a:r>
              <a:rPr lang="en-US" sz="2000" b="1" dirty="0"/>
              <a:t>Collaborative filtering</a:t>
            </a:r>
          </a:p>
        </p:txBody>
      </p:sp>
      <p:sp>
        <p:nvSpPr>
          <p:cNvPr id="9" name="Rectangle 8"/>
          <p:cNvSpPr/>
          <p:nvPr/>
        </p:nvSpPr>
        <p:spPr>
          <a:xfrm>
            <a:off x="3632268" y="1069238"/>
            <a:ext cx="8136961" cy="3416320"/>
          </a:xfrm>
          <a:prstGeom prst="rect">
            <a:avLst/>
          </a:prstGeom>
        </p:spPr>
        <p:txBody>
          <a:bodyPr wrap="square">
            <a:spAutoFit/>
          </a:bodyPr>
          <a:lstStyle/>
          <a:p>
            <a:endParaRPr lang="en-US" dirty="0"/>
          </a:p>
          <a:p>
            <a:r>
              <a:rPr lang="en-US" b="1" dirty="0"/>
              <a:t>Limitations</a:t>
            </a:r>
          </a:p>
          <a:p>
            <a:r>
              <a:rPr lang="en-US" dirty="0"/>
              <a:t> </a:t>
            </a:r>
          </a:p>
          <a:p>
            <a:pPr marL="285750" indent="-285750">
              <a:buFont typeface="Arial" panose="020B0604020202020204" pitchFamily="34" charset="0"/>
              <a:buChar char="•"/>
            </a:pPr>
            <a:r>
              <a:rPr lang="en-US" dirty="0"/>
              <a:t>Enough users required to find a match. To overcome such cold start problems, often hybrid approaches are made use of between CF and Content-based matching.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Even if there are many users and many items that are to be recommended often, problems can arise of user and rating matrix to be sparse and will become challenging to find out about the users who have rated the same item.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problem in recommending items to the user due to </a:t>
            </a:r>
            <a:r>
              <a:rPr lang="en-US" dirty="0" err="1"/>
              <a:t>sparsity</a:t>
            </a:r>
            <a:r>
              <a:rPr lang="en-US" dirty="0"/>
              <a:t> problems.</a:t>
            </a:r>
          </a:p>
        </p:txBody>
      </p:sp>
    </p:spTree>
    <p:extLst>
      <p:ext uri="{BB962C8B-B14F-4D97-AF65-F5344CB8AC3E}">
        <p14:creationId xmlns:p14="http://schemas.microsoft.com/office/powerpoint/2010/main" val="22621743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 y="3054397"/>
            <a:ext cx="3514298" cy="997709"/>
          </a:xfrm>
          <a:prstGeom prst="rect">
            <a:avLst/>
          </a:prstGeom>
        </p:spPr>
        <p:txBody>
          <a:bodyPr vert="horz" wrap="square" lIns="0" tIns="12700" rIns="0" bIns="0" rtlCol="0">
            <a:spAutoFit/>
          </a:bodyPr>
          <a:lstStyle/>
          <a:p>
            <a:pPr marL="12700" algn="ctr">
              <a:lnSpc>
                <a:spcPct val="100000"/>
              </a:lnSpc>
              <a:spcBef>
                <a:spcPts val="100"/>
              </a:spcBef>
            </a:pPr>
            <a:r>
              <a:rPr lang="en-US" sz="3200" b="1" spc="-5" dirty="0" smtClean="0">
                <a:solidFill>
                  <a:srgbClr val="FFFFFF"/>
                </a:solidFill>
                <a:latin typeface="Corbel"/>
                <a:cs typeface="Corbel"/>
              </a:rPr>
              <a:t>Recommendation System</a:t>
            </a:r>
            <a:endParaRPr lang="en-US" sz="3200" b="1" spc="-5" dirty="0">
              <a:solidFill>
                <a:srgbClr val="FFFFFF"/>
              </a:solidFill>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29</a:t>
            </a:fld>
            <a:endParaRPr dirty="0"/>
          </a:p>
        </p:txBody>
      </p:sp>
      <p:sp>
        <p:nvSpPr>
          <p:cNvPr id="6" name="Rectangle 5"/>
          <p:cNvSpPr/>
          <p:nvPr/>
        </p:nvSpPr>
        <p:spPr>
          <a:xfrm>
            <a:off x="3514299" y="838200"/>
            <a:ext cx="8372901" cy="400110"/>
          </a:xfrm>
          <a:prstGeom prst="rect">
            <a:avLst/>
          </a:prstGeom>
        </p:spPr>
        <p:txBody>
          <a:bodyPr wrap="square">
            <a:spAutoFit/>
          </a:bodyPr>
          <a:lstStyle/>
          <a:p>
            <a:pPr marL="285750" indent="-285750">
              <a:buFont typeface="Arial" panose="020B0604020202020204" pitchFamily="34" charset="0"/>
              <a:buChar char="•"/>
            </a:pPr>
            <a:r>
              <a:rPr lang="en-US" sz="2000" b="1" dirty="0" smtClean="0"/>
              <a:t>SVD – already discussed</a:t>
            </a:r>
            <a:endParaRPr lang="en-IN" sz="2000" dirty="0"/>
          </a:p>
        </p:txBody>
      </p:sp>
    </p:spTree>
    <p:extLst>
      <p:ext uri="{BB962C8B-B14F-4D97-AF65-F5344CB8AC3E}">
        <p14:creationId xmlns:p14="http://schemas.microsoft.com/office/powerpoint/2010/main" val="1087086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61998"/>
            <a:ext cx="9142095" cy="5334000"/>
          </a:xfrm>
          <a:custGeom>
            <a:avLst/>
            <a:gdLst/>
            <a:ahLst/>
            <a:cxnLst/>
            <a:rect l="l" t="t" r="r" b="b"/>
            <a:pathLst>
              <a:path w="9142095" h="5334000">
                <a:moveTo>
                  <a:pt x="9141599" y="5333999"/>
                </a:moveTo>
                <a:lnTo>
                  <a:pt x="0" y="5333999"/>
                </a:lnTo>
                <a:lnTo>
                  <a:pt x="0" y="0"/>
                </a:lnTo>
                <a:lnTo>
                  <a:pt x="9141599" y="0"/>
                </a:lnTo>
                <a:lnTo>
                  <a:pt x="9141599" y="5333999"/>
                </a:lnTo>
                <a:close/>
              </a:path>
            </a:pathLst>
          </a:custGeom>
          <a:solidFill>
            <a:srgbClr val="40BAD1"/>
          </a:solidFill>
        </p:spPr>
        <p:txBody>
          <a:bodyPr wrap="square" lIns="0" tIns="0" rIns="0" bIns="0" rtlCol="0"/>
          <a:lstStyle/>
          <a:p>
            <a:endParaRPr/>
          </a:p>
        </p:txBody>
      </p:sp>
      <p:grpSp>
        <p:nvGrpSpPr>
          <p:cNvPr id="3" name="object 3"/>
          <p:cNvGrpSpPr/>
          <p:nvPr/>
        </p:nvGrpSpPr>
        <p:grpSpPr>
          <a:xfrm>
            <a:off x="9270262" y="761998"/>
            <a:ext cx="2922270" cy="5334000"/>
            <a:chOff x="9270262" y="761998"/>
            <a:chExt cx="2922270" cy="5334000"/>
          </a:xfrm>
        </p:grpSpPr>
        <p:sp>
          <p:nvSpPr>
            <p:cNvPr id="4" name="object 4"/>
            <p:cNvSpPr/>
            <p:nvPr/>
          </p:nvSpPr>
          <p:spPr>
            <a:xfrm>
              <a:off x="9270262" y="761998"/>
              <a:ext cx="2922270" cy="5334000"/>
            </a:xfrm>
            <a:custGeom>
              <a:avLst/>
              <a:gdLst/>
              <a:ahLst/>
              <a:cxnLst/>
              <a:rect l="l" t="t" r="r" b="b"/>
              <a:pathLst>
                <a:path w="2922270" h="5334000">
                  <a:moveTo>
                    <a:pt x="0" y="0"/>
                  </a:moveTo>
                  <a:lnTo>
                    <a:pt x="2921736" y="0"/>
                  </a:lnTo>
                  <a:lnTo>
                    <a:pt x="2921736" y="5333999"/>
                  </a:lnTo>
                  <a:lnTo>
                    <a:pt x="0" y="5333999"/>
                  </a:lnTo>
                  <a:lnTo>
                    <a:pt x="0" y="0"/>
                  </a:lnTo>
                  <a:close/>
                </a:path>
              </a:pathLst>
            </a:custGeom>
            <a:solidFill>
              <a:srgbClr val="C8C8C8">
                <a:alpha val="49798"/>
              </a:srgbClr>
            </a:solidFill>
          </p:spPr>
          <p:txBody>
            <a:bodyPr wrap="square" lIns="0" tIns="0" rIns="0" bIns="0" rtlCol="0"/>
            <a:lstStyle/>
            <a:p>
              <a:endParaRPr/>
            </a:p>
          </p:txBody>
        </p:sp>
        <p:pic>
          <p:nvPicPr>
            <p:cNvPr id="5" name="object 5"/>
            <p:cNvPicPr/>
            <p:nvPr/>
          </p:nvPicPr>
          <p:blipFill>
            <a:blip r:embed="rId2" cstate="print"/>
            <a:stretch>
              <a:fillRect/>
            </a:stretch>
          </p:blipFill>
          <p:spPr>
            <a:xfrm>
              <a:off x="9386732" y="841791"/>
              <a:ext cx="2734471" cy="913312"/>
            </a:xfrm>
            <a:prstGeom prst="rect">
              <a:avLst/>
            </a:prstGeom>
          </p:spPr>
        </p:pic>
      </p:grpSp>
      <p:sp>
        <p:nvSpPr>
          <p:cNvPr id="6" name="object 6"/>
          <p:cNvSpPr txBox="1"/>
          <p:nvPr/>
        </p:nvSpPr>
        <p:spPr>
          <a:xfrm>
            <a:off x="9418450" y="1694645"/>
            <a:ext cx="2511425" cy="597279"/>
          </a:xfrm>
          <a:prstGeom prst="rect">
            <a:avLst/>
          </a:prstGeom>
        </p:spPr>
        <p:txBody>
          <a:bodyPr vert="horz" wrap="square" lIns="0" tIns="25400" rIns="0" bIns="0" rtlCol="0">
            <a:spAutoFit/>
          </a:bodyPr>
          <a:lstStyle/>
          <a:p>
            <a:pPr marL="12700" marR="5080">
              <a:lnSpc>
                <a:spcPts val="2250"/>
              </a:lnSpc>
              <a:spcBef>
                <a:spcPts val="200"/>
              </a:spcBef>
            </a:pPr>
            <a:r>
              <a:rPr sz="1900" spc="-5" dirty="0">
                <a:solidFill>
                  <a:srgbClr val="0098A3"/>
                </a:solidFill>
                <a:latin typeface="Arial MT"/>
                <a:cs typeface="Arial MT"/>
              </a:rPr>
              <a:t>Department</a:t>
            </a:r>
            <a:r>
              <a:rPr lang="en-US" sz="1900" spc="-5" dirty="0">
                <a:solidFill>
                  <a:srgbClr val="0098A3"/>
                </a:solidFill>
                <a:latin typeface="Arial MT"/>
                <a:cs typeface="Arial MT"/>
              </a:rPr>
              <a:t> </a:t>
            </a:r>
            <a:r>
              <a:rPr sz="1900" spc="-5" dirty="0">
                <a:solidFill>
                  <a:srgbClr val="0098A3"/>
                </a:solidFill>
                <a:latin typeface="Arial MT"/>
                <a:cs typeface="Arial MT"/>
              </a:rPr>
              <a:t>of</a:t>
            </a:r>
            <a:r>
              <a:rPr lang="en-US" sz="1900" spc="-5" dirty="0">
                <a:solidFill>
                  <a:srgbClr val="0098A3"/>
                </a:solidFill>
                <a:latin typeface="Arial MT"/>
                <a:cs typeface="Arial MT"/>
              </a:rPr>
              <a:t> Computer Engineering</a:t>
            </a:r>
            <a:endParaRPr sz="1900" dirty="0">
              <a:latin typeface="Arial MT"/>
              <a:cs typeface="Arial MT"/>
            </a:endParaRPr>
          </a:p>
        </p:txBody>
      </p:sp>
      <p:sp>
        <p:nvSpPr>
          <p:cNvPr id="8" name="object 8"/>
          <p:cNvSpPr txBox="1"/>
          <p:nvPr/>
        </p:nvSpPr>
        <p:spPr>
          <a:xfrm>
            <a:off x="1143000" y="2781793"/>
            <a:ext cx="6248527" cy="935513"/>
          </a:xfrm>
          <a:prstGeom prst="rect">
            <a:avLst/>
          </a:prstGeom>
        </p:spPr>
        <p:txBody>
          <a:bodyPr vert="horz" wrap="square" lIns="0" tIns="113665" rIns="0" bIns="0" rtlCol="0">
            <a:spAutoFit/>
          </a:bodyPr>
          <a:lstStyle/>
          <a:p>
            <a:pPr marL="12700" marR="5080">
              <a:lnSpc>
                <a:spcPts val="6380"/>
              </a:lnSpc>
              <a:spcBef>
                <a:spcPts val="895"/>
              </a:spcBef>
            </a:pPr>
            <a:r>
              <a:rPr lang="en-US" sz="5900" b="1" spc="-15" dirty="0" smtClean="0">
                <a:solidFill>
                  <a:srgbClr val="FFFFFF"/>
                </a:solidFill>
                <a:latin typeface="Corbel"/>
                <a:cs typeface="Corbel"/>
              </a:rPr>
              <a:t>Filter Methods</a:t>
            </a:r>
            <a:endParaRPr sz="5900" dirty="0">
              <a:latin typeface="Corbel"/>
              <a:cs typeface="Corbel"/>
            </a:endParaRPr>
          </a:p>
        </p:txBody>
      </p:sp>
      <p:sp>
        <p:nvSpPr>
          <p:cNvPr id="9" name="object 9"/>
          <p:cNvSpPr txBox="1"/>
          <p:nvPr/>
        </p:nvSpPr>
        <p:spPr>
          <a:xfrm>
            <a:off x="1295400" y="4059149"/>
            <a:ext cx="2057400" cy="505267"/>
          </a:xfrm>
          <a:prstGeom prst="rect">
            <a:avLst/>
          </a:prstGeom>
        </p:spPr>
        <p:txBody>
          <a:bodyPr vert="horz" wrap="square" lIns="0" tIns="12700" rIns="0" bIns="0" rtlCol="0">
            <a:spAutoFit/>
          </a:bodyPr>
          <a:lstStyle/>
          <a:p>
            <a:pPr marL="12700">
              <a:lnSpc>
                <a:spcPct val="100000"/>
              </a:lnSpc>
              <a:spcBef>
                <a:spcPts val="100"/>
              </a:spcBef>
            </a:pPr>
            <a:r>
              <a:rPr sz="3200" b="1" spc="-5" dirty="0">
                <a:solidFill>
                  <a:schemeClr val="bg1"/>
                </a:solidFill>
                <a:latin typeface="Corbel"/>
                <a:cs typeface="Corbel"/>
              </a:rPr>
              <a:t>Unit</a:t>
            </a:r>
            <a:r>
              <a:rPr lang="en-US" sz="3200" b="1" spc="-5" dirty="0">
                <a:solidFill>
                  <a:schemeClr val="bg1"/>
                </a:solidFill>
                <a:latin typeface="Corbel"/>
                <a:cs typeface="Corbel"/>
              </a:rPr>
              <a:t> </a:t>
            </a:r>
            <a:r>
              <a:rPr sz="3200" b="1" spc="-5" dirty="0" smtClean="0">
                <a:solidFill>
                  <a:schemeClr val="bg1"/>
                </a:solidFill>
                <a:latin typeface="Corbel"/>
                <a:cs typeface="Corbel"/>
              </a:rPr>
              <a:t>#</a:t>
            </a:r>
            <a:r>
              <a:rPr lang="en-US" sz="3200" b="1" spc="-5" dirty="0" smtClean="0">
                <a:solidFill>
                  <a:schemeClr val="bg1"/>
                </a:solidFill>
                <a:latin typeface="Corbel"/>
                <a:cs typeface="Corbel"/>
              </a:rPr>
              <a:t>5</a:t>
            </a:r>
            <a:endParaRPr sz="3200" dirty="0">
              <a:solidFill>
                <a:schemeClr val="bg1"/>
              </a:solidFill>
              <a:latin typeface="Corbel"/>
              <a:cs typeface="Corbel"/>
            </a:endParaRPr>
          </a:p>
        </p:txBody>
      </p:sp>
      <p:sp>
        <p:nvSpPr>
          <p:cNvPr id="11" name="Footer Placeholder 10">
            <a:extLst>
              <a:ext uri="{FF2B5EF4-FFF2-40B4-BE49-F238E27FC236}">
                <a16:creationId xmlns="" xmlns:a16="http://schemas.microsoft.com/office/drawing/2014/main" id="{B7BAB643-67C3-47DF-8985-91446075E243}"/>
              </a:ext>
            </a:extLst>
          </p:cNvPr>
          <p:cNvSpPr>
            <a:spLocks noGrp="1"/>
          </p:cNvSpPr>
          <p:nvPr>
            <p:ph type="ftr" sz="quarter" idx="5"/>
          </p:nvPr>
        </p:nvSpPr>
        <p:spPr/>
        <p:txBody>
          <a:bodyPr/>
          <a:lstStyle/>
          <a:p>
            <a:pPr marL="12700">
              <a:lnSpc>
                <a:spcPts val="1140"/>
              </a:lnSpc>
            </a:pPr>
            <a:r>
              <a:rPr lang="en-US" spc="-5"/>
              <a:t>Department of Computer Engineering</a:t>
            </a:r>
            <a:endParaRPr lang="en-US" spc="-5" dirty="0"/>
          </a:p>
        </p:txBody>
      </p:sp>
      <p:sp>
        <p:nvSpPr>
          <p:cNvPr id="12" name="Slide Number Placeholder 11">
            <a:extLst>
              <a:ext uri="{FF2B5EF4-FFF2-40B4-BE49-F238E27FC236}">
                <a16:creationId xmlns="" xmlns:a16="http://schemas.microsoft.com/office/drawing/2014/main" id="{E7553A84-C1EC-4C84-B3AC-0C411ED40DD7}"/>
              </a:ext>
            </a:extLst>
          </p:cNvPr>
          <p:cNvSpPr>
            <a:spLocks noGrp="1"/>
          </p:cNvSpPr>
          <p:nvPr>
            <p:ph type="sldNum" sz="quarter" idx="7"/>
          </p:nvPr>
        </p:nvSpPr>
        <p:spPr/>
        <p:txBody>
          <a:bodyPr/>
          <a:lstStyle/>
          <a:p>
            <a:pPr marL="38100">
              <a:lnSpc>
                <a:spcPts val="1230"/>
              </a:lnSpc>
            </a:pPr>
            <a:fld id="{81D60167-4931-47E6-BA6A-407CBD079E47}" type="slidenum">
              <a:rPr lang="en-US" smtClean="0"/>
              <a:t>3</a:t>
            </a:fld>
            <a:endParaRPr lang="en-US" dirty="0"/>
          </a:p>
        </p:txBody>
      </p:sp>
    </p:spTree>
    <p:extLst>
      <p:ext uri="{BB962C8B-B14F-4D97-AF65-F5344CB8AC3E}">
        <p14:creationId xmlns:p14="http://schemas.microsoft.com/office/powerpoint/2010/main" val="5541034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62400" y="2362200"/>
            <a:ext cx="5736463" cy="2736647"/>
          </a:xfrm>
          <a:prstGeom prst="rect">
            <a:avLst/>
          </a:prstGeom>
        </p:spPr>
        <p:txBody>
          <a:bodyPr vert="horz" wrap="square" lIns="0" tIns="12700" rIns="0" bIns="0" rtlCol="0">
            <a:spAutoFit/>
          </a:bodyPr>
          <a:lstStyle/>
          <a:p>
            <a:pPr marL="12700">
              <a:lnSpc>
                <a:spcPct val="100000"/>
              </a:lnSpc>
              <a:spcBef>
                <a:spcPts val="100"/>
              </a:spcBef>
            </a:pPr>
            <a:r>
              <a:rPr lang="en-IN" sz="5900" b="0" spc="-5" dirty="0" smtClean="0"/>
              <a:t>End of Unit </a:t>
            </a:r>
            <a:r>
              <a:rPr lang="en-IN" sz="5900" b="0" spc="-5" dirty="0" smtClean="0"/>
              <a:t>5</a:t>
            </a:r>
            <a:r>
              <a:rPr lang="en-IN" sz="5900" b="0" spc="-5" dirty="0" smtClean="0"/>
              <a:t/>
            </a:r>
            <a:br>
              <a:rPr lang="en-IN" sz="5900" b="0" spc="-5" dirty="0" smtClean="0"/>
            </a:br>
            <a:r>
              <a:rPr lang="en-IN" sz="5900" b="0" spc="-5" dirty="0" smtClean="0">
                <a:latin typeface="Corbel"/>
                <a:cs typeface="Corbel"/>
              </a:rPr>
              <a:t/>
            </a:r>
            <a:br>
              <a:rPr lang="en-IN" sz="5900" b="0" spc="-5" dirty="0" smtClean="0">
                <a:latin typeface="Corbel"/>
                <a:cs typeface="Corbel"/>
              </a:rPr>
            </a:br>
            <a:r>
              <a:rPr sz="5900" b="0" spc="-5" dirty="0" smtClean="0">
                <a:latin typeface="Corbel"/>
                <a:cs typeface="Corbel"/>
              </a:rPr>
              <a:t>Than</a:t>
            </a:r>
            <a:r>
              <a:rPr sz="5900" b="0" dirty="0" smtClean="0">
                <a:latin typeface="Corbel"/>
                <a:cs typeface="Corbel"/>
              </a:rPr>
              <a:t>k</a:t>
            </a:r>
            <a:r>
              <a:rPr sz="5900" b="0" spc="-650" dirty="0" smtClean="0">
                <a:latin typeface="Corbel"/>
                <a:cs typeface="Corbel"/>
              </a:rPr>
              <a:t> </a:t>
            </a:r>
            <a:r>
              <a:rPr sz="5900" b="0" spc="-465" dirty="0">
                <a:latin typeface="Corbel"/>
                <a:cs typeface="Corbel"/>
              </a:rPr>
              <a:t>Y</a:t>
            </a:r>
            <a:r>
              <a:rPr sz="5900" b="0" spc="-5" dirty="0">
                <a:latin typeface="Corbel"/>
                <a:cs typeface="Corbel"/>
              </a:rPr>
              <a:t>ou.</a:t>
            </a:r>
            <a:endParaRPr sz="5900" dirty="0">
              <a:latin typeface="Corbel"/>
              <a:cs typeface="Corbel"/>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30</a:t>
            </a:fld>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44" y="3101857"/>
            <a:ext cx="1962150" cy="574040"/>
          </a:xfrm>
          <a:prstGeom prst="rect">
            <a:avLst/>
          </a:prstGeom>
        </p:spPr>
        <p:txBody>
          <a:bodyPr vert="horz" wrap="square" lIns="0" tIns="12700" rIns="0" bIns="0" rtlCol="0">
            <a:spAutoFit/>
          </a:bodyPr>
          <a:lstStyle/>
          <a:p>
            <a:pPr marL="12700">
              <a:lnSpc>
                <a:spcPct val="100000"/>
              </a:lnSpc>
              <a:spcBef>
                <a:spcPts val="100"/>
              </a:spcBef>
            </a:pPr>
            <a:r>
              <a:rPr lang="en-US" sz="3600" b="1" spc="-5" dirty="0" smtClean="0">
                <a:solidFill>
                  <a:srgbClr val="FFFFFF"/>
                </a:solidFill>
                <a:latin typeface="Corbel"/>
                <a:cs typeface="Corbel"/>
              </a:rPr>
              <a:t>Content</a:t>
            </a:r>
            <a:endParaRPr sz="3600" b="1" dirty="0">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4</a:t>
            </a:fld>
            <a:endParaRPr dirty="0"/>
          </a:p>
        </p:txBody>
      </p:sp>
      <p:sp>
        <p:nvSpPr>
          <p:cNvPr id="3" name="object 3"/>
          <p:cNvSpPr txBox="1"/>
          <p:nvPr/>
        </p:nvSpPr>
        <p:spPr>
          <a:xfrm>
            <a:off x="3581400" y="1160061"/>
            <a:ext cx="8382000" cy="4457631"/>
          </a:xfrm>
          <a:prstGeom prst="rect">
            <a:avLst/>
          </a:prstGeom>
        </p:spPr>
        <p:txBody>
          <a:bodyPr vert="horz" wrap="square" lIns="0" tIns="66040" rIns="0" bIns="0" rtlCol="0">
            <a:spAutoFit/>
          </a:bodyPr>
          <a:lstStyle/>
          <a:p>
            <a:pPr marL="409575" indent="-397510">
              <a:lnSpc>
                <a:spcPct val="100000"/>
              </a:lnSpc>
              <a:spcBef>
                <a:spcPts val="520"/>
              </a:spcBef>
              <a:buClr>
                <a:srgbClr val="40BAD1"/>
              </a:buClr>
              <a:buSzPct val="91666"/>
              <a:buFont typeface="Arial MT"/>
              <a:buChar char="●"/>
              <a:tabLst>
                <a:tab pos="409575" algn="l"/>
                <a:tab pos="410209" algn="l"/>
              </a:tabLst>
            </a:pPr>
            <a:r>
              <a:rPr lang="en-US" sz="2800" spc="-5" dirty="0">
                <a:latin typeface="Corbel"/>
                <a:cs typeface="Corbel"/>
              </a:rPr>
              <a:t>Filter Methods </a:t>
            </a:r>
          </a:p>
          <a:p>
            <a:pPr marL="866775" lvl="1" indent="-397510">
              <a:spcBef>
                <a:spcPts val="520"/>
              </a:spcBef>
              <a:buClr>
                <a:srgbClr val="40BAD1"/>
              </a:buClr>
              <a:buSzPct val="91666"/>
              <a:buFont typeface="Arial MT"/>
              <a:buChar char="●"/>
              <a:tabLst>
                <a:tab pos="409575" algn="l"/>
                <a:tab pos="410209" algn="l"/>
              </a:tabLst>
            </a:pPr>
            <a:r>
              <a:rPr lang="en-US" sz="2800" spc="-5" dirty="0" smtClean="0">
                <a:latin typeface="Corbel"/>
                <a:cs typeface="Corbel"/>
              </a:rPr>
              <a:t>Sub-space </a:t>
            </a:r>
            <a:r>
              <a:rPr lang="en-US" sz="2800" spc="-5" dirty="0">
                <a:latin typeface="Corbel"/>
                <a:cs typeface="Corbel"/>
              </a:rPr>
              <a:t>approaches </a:t>
            </a:r>
          </a:p>
          <a:p>
            <a:pPr marL="866775" lvl="1" indent="-397510">
              <a:spcBef>
                <a:spcPts val="520"/>
              </a:spcBef>
              <a:buClr>
                <a:srgbClr val="40BAD1"/>
              </a:buClr>
              <a:buSzPct val="91666"/>
              <a:buFont typeface="Arial MT"/>
              <a:buChar char="●"/>
              <a:tabLst>
                <a:tab pos="409575" algn="l"/>
                <a:tab pos="410209" algn="l"/>
              </a:tabLst>
            </a:pPr>
            <a:r>
              <a:rPr lang="en-US" sz="2800" spc="-5" dirty="0" smtClean="0">
                <a:latin typeface="Corbel"/>
                <a:cs typeface="Corbel"/>
              </a:rPr>
              <a:t>Embedded </a:t>
            </a:r>
            <a:r>
              <a:rPr lang="en-US" sz="2800" spc="-5" dirty="0">
                <a:latin typeface="Corbel"/>
                <a:cs typeface="Corbel"/>
              </a:rPr>
              <a:t>methods </a:t>
            </a:r>
            <a:endParaRPr lang="en-US" sz="2800" spc="-5" dirty="0" smtClean="0">
              <a:latin typeface="Corbel"/>
              <a:cs typeface="Corbel"/>
            </a:endParaRPr>
          </a:p>
          <a:p>
            <a:pPr marL="866775" lvl="1" indent="-397510">
              <a:spcBef>
                <a:spcPts val="520"/>
              </a:spcBef>
              <a:buClr>
                <a:srgbClr val="40BAD1"/>
              </a:buClr>
              <a:buSzPct val="91666"/>
              <a:buFont typeface="Arial MT"/>
              <a:buChar char="●"/>
              <a:tabLst>
                <a:tab pos="409575" algn="l"/>
                <a:tab pos="410209" algn="l"/>
              </a:tabLst>
            </a:pPr>
            <a:r>
              <a:rPr lang="en-US" sz="2800" spc="-5" dirty="0" smtClean="0">
                <a:latin typeface="Corbel"/>
                <a:cs typeface="Corbel"/>
              </a:rPr>
              <a:t>Low-Rank </a:t>
            </a:r>
            <a:r>
              <a:rPr lang="en-US" sz="2800" spc="-5" dirty="0">
                <a:latin typeface="Corbel"/>
                <a:cs typeface="Corbel"/>
              </a:rPr>
              <a:t>approaches </a:t>
            </a:r>
          </a:p>
          <a:p>
            <a:pPr marL="409575" indent="-397510">
              <a:lnSpc>
                <a:spcPct val="100000"/>
              </a:lnSpc>
              <a:spcBef>
                <a:spcPts val="520"/>
              </a:spcBef>
              <a:buClr>
                <a:srgbClr val="40BAD1"/>
              </a:buClr>
              <a:buSzPct val="91666"/>
              <a:buFont typeface="Arial MT"/>
              <a:buChar char="●"/>
              <a:tabLst>
                <a:tab pos="409575" algn="l"/>
                <a:tab pos="410209" algn="l"/>
              </a:tabLst>
            </a:pPr>
            <a:r>
              <a:rPr lang="en-US" sz="2800" spc="-5" dirty="0" smtClean="0">
                <a:latin typeface="Corbel"/>
                <a:cs typeface="Corbel"/>
              </a:rPr>
              <a:t>Recommender </a:t>
            </a:r>
            <a:r>
              <a:rPr lang="en-US" sz="2800" spc="-5" dirty="0">
                <a:latin typeface="Corbel"/>
                <a:cs typeface="Corbel"/>
              </a:rPr>
              <a:t>Systems </a:t>
            </a:r>
            <a:endParaRPr lang="en-US" sz="2800" spc="-5" dirty="0" smtClean="0">
              <a:latin typeface="Corbel"/>
              <a:cs typeface="Corbel"/>
            </a:endParaRPr>
          </a:p>
          <a:p>
            <a:pPr marL="409575" indent="-397510">
              <a:lnSpc>
                <a:spcPct val="100000"/>
              </a:lnSpc>
              <a:spcBef>
                <a:spcPts val="520"/>
              </a:spcBef>
              <a:buClr>
                <a:srgbClr val="40BAD1"/>
              </a:buClr>
              <a:buSzPct val="91666"/>
              <a:buFont typeface="Arial MT"/>
              <a:buChar char="●"/>
              <a:tabLst>
                <a:tab pos="409575" algn="l"/>
                <a:tab pos="410209" algn="l"/>
              </a:tabLst>
            </a:pPr>
            <a:r>
              <a:rPr lang="en-US" sz="2800" spc="-5" dirty="0" smtClean="0">
                <a:latin typeface="Corbel"/>
                <a:cs typeface="Corbel"/>
              </a:rPr>
              <a:t>Application </a:t>
            </a:r>
            <a:r>
              <a:rPr lang="en-US" sz="2800" spc="-5" dirty="0">
                <a:latin typeface="Corbel"/>
                <a:cs typeface="Corbel"/>
              </a:rPr>
              <a:t>areas </a:t>
            </a:r>
            <a:r>
              <a:rPr lang="en-US" sz="2800" spc="-5" dirty="0" smtClean="0">
                <a:latin typeface="Corbel"/>
                <a:cs typeface="Corbel"/>
              </a:rPr>
              <a:t>– </a:t>
            </a:r>
            <a:endParaRPr lang="en-US" sz="2800" spc="-5" dirty="0">
              <a:latin typeface="Corbel"/>
              <a:cs typeface="Corbel"/>
            </a:endParaRPr>
          </a:p>
          <a:p>
            <a:pPr marL="866775" lvl="1" indent="-397510">
              <a:spcBef>
                <a:spcPts val="520"/>
              </a:spcBef>
              <a:buClr>
                <a:srgbClr val="40BAD1"/>
              </a:buClr>
              <a:buSzPct val="91666"/>
              <a:buFont typeface="Arial MT"/>
              <a:buChar char="●"/>
              <a:tabLst>
                <a:tab pos="409575" algn="l"/>
                <a:tab pos="410209" algn="l"/>
              </a:tabLst>
            </a:pPr>
            <a:r>
              <a:rPr lang="en-US" sz="2800" spc="-5" dirty="0" smtClean="0">
                <a:latin typeface="Corbel"/>
                <a:cs typeface="Corbel"/>
              </a:rPr>
              <a:t>Security </a:t>
            </a:r>
          </a:p>
          <a:p>
            <a:pPr marL="866775" lvl="1" indent="-397510">
              <a:spcBef>
                <a:spcPts val="520"/>
              </a:spcBef>
              <a:buClr>
                <a:srgbClr val="40BAD1"/>
              </a:buClr>
              <a:buSzPct val="91666"/>
              <a:buFont typeface="Arial MT"/>
              <a:buChar char="●"/>
              <a:tabLst>
                <a:tab pos="409575" algn="l"/>
                <a:tab pos="410209" algn="l"/>
              </a:tabLst>
            </a:pPr>
            <a:r>
              <a:rPr lang="en-US" sz="2800" spc="-5" dirty="0" smtClean="0">
                <a:latin typeface="Corbel"/>
                <a:cs typeface="Corbel"/>
              </a:rPr>
              <a:t>Business </a:t>
            </a:r>
          </a:p>
          <a:p>
            <a:pPr marL="866775" lvl="1" indent="-397510">
              <a:spcBef>
                <a:spcPts val="520"/>
              </a:spcBef>
              <a:buClr>
                <a:srgbClr val="40BAD1"/>
              </a:buClr>
              <a:buSzPct val="91666"/>
              <a:buFont typeface="Arial MT"/>
              <a:buChar char="●"/>
              <a:tabLst>
                <a:tab pos="409575" algn="l"/>
                <a:tab pos="410209" algn="l"/>
              </a:tabLst>
            </a:pPr>
            <a:r>
              <a:rPr lang="en-US" sz="2800" spc="-5" dirty="0" smtClean="0">
                <a:latin typeface="Corbel"/>
                <a:cs typeface="Corbel"/>
              </a:rPr>
              <a:t>Scientific</a:t>
            </a:r>
            <a:endParaRPr sz="2800" dirty="0">
              <a:latin typeface="Corbel"/>
              <a:cs typeface="Corb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3054397"/>
            <a:ext cx="2722056" cy="1120820"/>
          </a:xfrm>
          <a:prstGeom prst="rect">
            <a:avLst/>
          </a:prstGeom>
        </p:spPr>
        <p:txBody>
          <a:bodyPr vert="horz" wrap="square" lIns="0" tIns="12700" rIns="0" bIns="0" rtlCol="0">
            <a:spAutoFit/>
          </a:bodyPr>
          <a:lstStyle/>
          <a:p>
            <a:pPr marL="12700" algn="ctr">
              <a:lnSpc>
                <a:spcPct val="100000"/>
              </a:lnSpc>
              <a:spcBef>
                <a:spcPts val="100"/>
              </a:spcBef>
            </a:pPr>
            <a:r>
              <a:rPr lang="en-US" sz="3600" b="1" spc="-5" dirty="0" smtClean="0">
                <a:solidFill>
                  <a:srgbClr val="FFFFFF"/>
                </a:solidFill>
                <a:latin typeface="Corbel"/>
                <a:cs typeface="Corbel"/>
              </a:rPr>
              <a:t>Filter Methods</a:t>
            </a:r>
            <a:endParaRPr lang="en-US" sz="3600" b="1" spc="-5" dirty="0">
              <a:solidFill>
                <a:srgbClr val="FFFFFF"/>
              </a:solidFill>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5</a:t>
            </a:fld>
            <a:endParaRPr dirty="0"/>
          </a:p>
        </p:txBody>
      </p:sp>
      <p:sp>
        <p:nvSpPr>
          <p:cNvPr id="3" name="object 3"/>
          <p:cNvSpPr txBox="1"/>
          <p:nvPr/>
        </p:nvSpPr>
        <p:spPr>
          <a:xfrm>
            <a:off x="3505200" y="838200"/>
            <a:ext cx="8229600" cy="5237331"/>
          </a:xfrm>
          <a:prstGeom prst="rect">
            <a:avLst/>
          </a:prstGeom>
        </p:spPr>
        <p:txBody>
          <a:bodyPr vert="horz" wrap="square" lIns="0" tIns="66040" rIns="0" bIns="0" rtlCol="0">
            <a:spAutoFit/>
          </a:bodyPr>
          <a:lstStyle/>
          <a:p>
            <a:pPr marL="457200" indent="-457200" algn="just">
              <a:buFont typeface="Wingdings" panose="05000000000000000000" pitchFamily="2" charset="2"/>
              <a:buChar char="§"/>
            </a:pPr>
            <a:r>
              <a:rPr lang="en-US" sz="2400" dirty="0"/>
              <a:t>Filter methods are generally used as a preprocessing step. The selection of features is independent of any machine learning algorithms. </a:t>
            </a:r>
            <a:endParaRPr lang="en-US" sz="2400" dirty="0" smtClean="0"/>
          </a:p>
          <a:p>
            <a:pPr marL="457200" indent="-457200" algn="just">
              <a:buFont typeface="Wingdings" panose="05000000000000000000" pitchFamily="2" charset="2"/>
              <a:buChar char="§"/>
            </a:pPr>
            <a:r>
              <a:rPr lang="en-US" sz="2400" dirty="0" smtClean="0"/>
              <a:t>Instead</a:t>
            </a:r>
            <a:r>
              <a:rPr lang="en-US" sz="2400" dirty="0"/>
              <a:t>, features are selected on the basis of their scores in various statistical tests for their correlation with the outcome </a:t>
            </a:r>
            <a:r>
              <a:rPr lang="en-US" sz="2400" dirty="0" smtClean="0"/>
              <a:t>variable.</a:t>
            </a:r>
          </a:p>
          <a:p>
            <a:pPr marL="457200" indent="-457200" algn="just">
              <a:buFont typeface="Wingdings" panose="05000000000000000000" pitchFamily="2" charset="2"/>
              <a:buChar char="§"/>
            </a:pPr>
            <a:r>
              <a:rPr lang="en-US" sz="2400" dirty="0"/>
              <a:t>In Filter Method, features are selected on the basis of statistics measures. This method does not depend on the learning algorithm and chooses the features as a pre-processing step.</a:t>
            </a:r>
          </a:p>
          <a:p>
            <a:pPr marL="457200" indent="-457200" algn="just">
              <a:buFont typeface="Wingdings" panose="05000000000000000000" pitchFamily="2" charset="2"/>
              <a:buChar char="§"/>
            </a:pPr>
            <a:r>
              <a:rPr lang="en-US" sz="2400" dirty="0" smtClean="0"/>
              <a:t>The </a:t>
            </a:r>
            <a:r>
              <a:rPr lang="en-US" sz="2400" dirty="0"/>
              <a:t>filter method filters out the irrelevant feature and redundant columns from the model by using different metrics through ranking.</a:t>
            </a:r>
          </a:p>
          <a:p>
            <a:pPr marL="457200" indent="-457200" algn="just">
              <a:buFont typeface="Wingdings" panose="05000000000000000000" pitchFamily="2" charset="2"/>
              <a:buChar char="§"/>
            </a:pPr>
            <a:r>
              <a:rPr lang="en-US" sz="2400" dirty="0" smtClean="0"/>
              <a:t>The </a:t>
            </a:r>
            <a:r>
              <a:rPr lang="en-US" sz="2400" dirty="0"/>
              <a:t>advantage of using filter methods is that it needs low computational time and does not </a:t>
            </a:r>
            <a:r>
              <a:rPr lang="en-US" sz="2400" dirty="0" err="1"/>
              <a:t>overfit</a:t>
            </a:r>
            <a:r>
              <a:rPr lang="en-US" sz="2400" dirty="0"/>
              <a:t> the data</a:t>
            </a:r>
            <a:endParaRPr lang="en-US" sz="2400" dirty="0"/>
          </a:p>
        </p:txBody>
      </p:sp>
    </p:spTree>
    <p:extLst>
      <p:ext uri="{BB962C8B-B14F-4D97-AF65-F5344CB8AC3E}">
        <p14:creationId xmlns:p14="http://schemas.microsoft.com/office/powerpoint/2010/main" val="3906044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3054397"/>
            <a:ext cx="2722056" cy="1120820"/>
          </a:xfrm>
          <a:prstGeom prst="rect">
            <a:avLst/>
          </a:prstGeom>
        </p:spPr>
        <p:txBody>
          <a:bodyPr vert="horz" wrap="square" lIns="0" tIns="12700" rIns="0" bIns="0" rtlCol="0">
            <a:spAutoFit/>
          </a:bodyPr>
          <a:lstStyle/>
          <a:p>
            <a:pPr marL="12700" algn="ctr">
              <a:lnSpc>
                <a:spcPct val="100000"/>
              </a:lnSpc>
              <a:spcBef>
                <a:spcPts val="100"/>
              </a:spcBef>
            </a:pPr>
            <a:r>
              <a:rPr lang="en-US" sz="3600" b="1" spc="-5" dirty="0" smtClean="0">
                <a:solidFill>
                  <a:srgbClr val="FFFFFF"/>
                </a:solidFill>
                <a:latin typeface="Corbel"/>
                <a:cs typeface="Corbel"/>
              </a:rPr>
              <a:t>Filter Methods</a:t>
            </a:r>
            <a:endParaRPr lang="en-US" sz="3600" b="1" spc="-5" dirty="0">
              <a:solidFill>
                <a:srgbClr val="FFFFFF"/>
              </a:solidFill>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6</a:t>
            </a:fld>
            <a:endParaRPr dirty="0"/>
          </a:p>
        </p:txBody>
      </p:sp>
      <p:pic>
        <p:nvPicPr>
          <p:cNvPr id="6" name="Picture 5"/>
          <p:cNvPicPr>
            <a:picLocks noChangeAspect="1"/>
          </p:cNvPicPr>
          <p:nvPr/>
        </p:nvPicPr>
        <p:blipFill>
          <a:blip r:embed="rId3"/>
          <a:stretch>
            <a:fillRect/>
          </a:stretch>
        </p:blipFill>
        <p:spPr>
          <a:xfrm>
            <a:off x="5486400" y="1219200"/>
            <a:ext cx="3752850" cy="4415118"/>
          </a:xfrm>
          <a:prstGeom prst="rect">
            <a:avLst/>
          </a:prstGeom>
        </p:spPr>
      </p:pic>
    </p:spTree>
    <p:extLst>
      <p:ext uri="{BB962C8B-B14F-4D97-AF65-F5344CB8AC3E}">
        <p14:creationId xmlns:p14="http://schemas.microsoft.com/office/powerpoint/2010/main" val="7793206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pPr marL="12700">
              <a:lnSpc>
                <a:spcPts val="1140"/>
              </a:lnSpc>
            </a:pPr>
            <a:r>
              <a:rPr lang="en-US" spc="-5" smtClean="0"/>
              <a:t>Department of Computer Engineering</a:t>
            </a:r>
            <a:endParaRPr lang="en-US" spc="-5" dirty="0"/>
          </a:p>
        </p:txBody>
      </p:sp>
      <p:sp>
        <p:nvSpPr>
          <p:cNvPr id="3" name="Slide Number Placeholder 2"/>
          <p:cNvSpPr>
            <a:spLocks noGrp="1"/>
          </p:cNvSpPr>
          <p:nvPr>
            <p:ph type="sldNum" sz="quarter" idx="7"/>
          </p:nvPr>
        </p:nvSpPr>
        <p:spPr/>
        <p:txBody>
          <a:bodyPr/>
          <a:lstStyle/>
          <a:p>
            <a:pPr marL="38100">
              <a:lnSpc>
                <a:spcPts val="1230"/>
              </a:lnSpc>
            </a:pPr>
            <a:fld id="{81D60167-4931-47E6-BA6A-407CBD079E47}" type="slidenum">
              <a:rPr lang="en-IN" smtClean="0"/>
              <a:t>7</a:t>
            </a:fld>
            <a:endParaRPr lang="en-IN" dirty="0"/>
          </a:p>
        </p:txBody>
      </p:sp>
      <p:sp>
        <p:nvSpPr>
          <p:cNvPr id="4" name="Rectangle 3"/>
          <p:cNvSpPr/>
          <p:nvPr/>
        </p:nvSpPr>
        <p:spPr>
          <a:xfrm>
            <a:off x="3657600" y="838200"/>
            <a:ext cx="6096000" cy="4893647"/>
          </a:xfrm>
          <a:prstGeom prst="rect">
            <a:avLst/>
          </a:prstGeom>
        </p:spPr>
        <p:txBody>
          <a:bodyPr>
            <a:spAutoFit/>
          </a:bodyPr>
          <a:lstStyle/>
          <a:p>
            <a:pPr marL="285750" indent="-285750">
              <a:buFont typeface="Arial" panose="020B0604020202020204" pitchFamily="34" charset="0"/>
              <a:buChar char="•"/>
            </a:pPr>
            <a:r>
              <a:rPr lang="en-IN" sz="2400" b="1" dirty="0"/>
              <a:t>Filter methods:</a:t>
            </a:r>
          </a:p>
          <a:p>
            <a:pPr marL="742950" lvl="1" indent="-285750">
              <a:buFont typeface="Arial" panose="020B0604020202020204" pitchFamily="34" charset="0"/>
              <a:buChar char="•"/>
            </a:pPr>
            <a:r>
              <a:rPr lang="en-IN" sz="2400" dirty="0"/>
              <a:t>information gain</a:t>
            </a:r>
          </a:p>
          <a:p>
            <a:pPr marL="742950" lvl="1" indent="-285750">
              <a:buFont typeface="Arial" panose="020B0604020202020204" pitchFamily="34" charset="0"/>
              <a:buChar char="•"/>
            </a:pPr>
            <a:r>
              <a:rPr lang="en-IN" sz="2400" dirty="0"/>
              <a:t>chi-square test</a:t>
            </a:r>
          </a:p>
          <a:p>
            <a:pPr marL="742950" lvl="1" indent="-285750">
              <a:buFont typeface="Arial" panose="020B0604020202020204" pitchFamily="34" charset="0"/>
              <a:buChar char="•"/>
            </a:pPr>
            <a:r>
              <a:rPr lang="en-IN" sz="2400" dirty="0"/>
              <a:t>fisher score</a:t>
            </a:r>
          </a:p>
          <a:p>
            <a:pPr marL="742950" lvl="1" indent="-285750">
              <a:buFont typeface="Arial" panose="020B0604020202020204" pitchFamily="34" charset="0"/>
              <a:buChar char="•"/>
            </a:pPr>
            <a:r>
              <a:rPr lang="en-IN" sz="2400" dirty="0"/>
              <a:t>correlation coefficient</a:t>
            </a:r>
          </a:p>
          <a:p>
            <a:pPr marL="742950" lvl="1" indent="-285750">
              <a:buFont typeface="Arial" panose="020B0604020202020204" pitchFamily="34" charset="0"/>
              <a:buChar char="•"/>
            </a:pPr>
            <a:r>
              <a:rPr lang="en-IN" sz="2400" dirty="0"/>
              <a:t>variance threshold</a:t>
            </a:r>
          </a:p>
          <a:p>
            <a:pPr marL="285750" indent="-285750">
              <a:buFont typeface="Arial" panose="020B0604020202020204" pitchFamily="34" charset="0"/>
              <a:buChar char="•"/>
            </a:pPr>
            <a:r>
              <a:rPr lang="en-IN" sz="2400" b="1" dirty="0"/>
              <a:t>Wrapper methods:</a:t>
            </a:r>
          </a:p>
          <a:p>
            <a:pPr marL="742950" lvl="1" indent="-285750">
              <a:buFont typeface="Arial" panose="020B0604020202020204" pitchFamily="34" charset="0"/>
              <a:buChar char="•"/>
            </a:pPr>
            <a:r>
              <a:rPr lang="en-IN" sz="2400" dirty="0"/>
              <a:t>recursive feature elimination</a:t>
            </a:r>
          </a:p>
          <a:p>
            <a:pPr marL="742950" lvl="1" indent="-285750">
              <a:buFont typeface="Arial" panose="020B0604020202020204" pitchFamily="34" charset="0"/>
              <a:buChar char="•"/>
            </a:pPr>
            <a:r>
              <a:rPr lang="en-IN" sz="2400" dirty="0"/>
              <a:t>sequential feature selection algorithms</a:t>
            </a:r>
          </a:p>
          <a:p>
            <a:pPr marL="742950" lvl="1" indent="-285750">
              <a:buFont typeface="Arial" panose="020B0604020202020204" pitchFamily="34" charset="0"/>
              <a:buChar char="•"/>
            </a:pPr>
            <a:r>
              <a:rPr lang="en-IN" sz="2400" dirty="0"/>
              <a:t>genetic algorithms</a:t>
            </a:r>
          </a:p>
          <a:p>
            <a:pPr marL="285750" indent="-285750">
              <a:buFont typeface="Arial" panose="020B0604020202020204" pitchFamily="34" charset="0"/>
              <a:buChar char="•"/>
            </a:pPr>
            <a:r>
              <a:rPr lang="en-IN" sz="2400" b="1" dirty="0"/>
              <a:t>Embedded methods:</a:t>
            </a:r>
          </a:p>
          <a:p>
            <a:pPr marL="742950" lvl="1" indent="-285750">
              <a:buFont typeface="Arial" panose="020B0604020202020204" pitchFamily="34" charset="0"/>
              <a:buChar char="•"/>
            </a:pPr>
            <a:r>
              <a:rPr lang="en-IN" sz="2400" dirty="0"/>
              <a:t>L1 (LASSO) regularization</a:t>
            </a:r>
          </a:p>
          <a:p>
            <a:pPr marL="742950" lvl="1" indent="-285750">
              <a:buFont typeface="Arial" panose="020B0604020202020204" pitchFamily="34" charset="0"/>
              <a:buChar char="•"/>
            </a:pPr>
            <a:r>
              <a:rPr lang="en-IN" sz="2400" dirty="0"/>
              <a:t>decision tree</a:t>
            </a:r>
          </a:p>
        </p:txBody>
      </p:sp>
      <p:sp>
        <p:nvSpPr>
          <p:cNvPr id="5" name="object 2"/>
          <p:cNvSpPr txBox="1"/>
          <p:nvPr/>
        </p:nvSpPr>
        <p:spPr>
          <a:xfrm>
            <a:off x="325950" y="2895600"/>
            <a:ext cx="2722056" cy="1120820"/>
          </a:xfrm>
          <a:prstGeom prst="rect">
            <a:avLst/>
          </a:prstGeom>
        </p:spPr>
        <p:txBody>
          <a:bodyPr vert="horz" wrap="square" lIns="0" tIns="12700" rIns="0" bIns="0" rtlCol="0">
            <a:spAutoFit/>
          </a:bodyPr>
          <a:lstStyle/>
          <a:p>
            <a:pPr marL="12700" algn="ctr">
              <a:lnSpc>
                <a:spcPct val="100000"/>
              </a:lnSpc>
              <a:spcBef>
                <a:spcPts val="100"/>
              </a:spcBef>
            </a:pPr>
            <a:r>
              <a:rPr lang="en-US" sz="3600" b="1" spc="-5" dirty="0" smtClean="0">
                <a:solidFill>
                  <a:srgbClr val="FFFFFF"/>
                </a:solidFill>
                <a:latin typeface="Corbel"/>
                <a:cs typeface="Corbel"/>
              </a:rPr>
              <a:t>Filter Methods</a:t>
            </a:r>
            <a:endParaRPr lang="en-US" sz="3600" b="1" spc="-5" dirty="0">
              <a:solidFill>
                <a:srgbClr val="FFFFFF"/>
              </a:solidFill>
              <a:latin typeface="Corbel"/>
              <a:cs typeface="Corbel"/>
            </a:endParaRPr>
          </a:p>
        </p:txBody>
      </p:sp>
    </p:spTree>
    <p:extLst>
      <p:ext uri="{BB962C8B-B14F-4D97-AF65-F5344CB8AC3E}">
        <p14:creationId xmlns:p14="http://schemas.microsoft.com/office/powerpoint/2010/main" val="40630386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3054397"/>
            <a:ext cx="2722056" cy="1120820"/>
          </a:xfrm>
          <a:prstGeom prst="rect">
            <a:avLst/>
          </a:prstGeom>
        </p:spPr>
        <p:txBody>
          <a:bodyPr vert="horz" wrap="square" lIns="0" tIns="12700" rIns="0" bIns="0" rtlCol="0">
            <a:spAutoFit/>
          </a:bodyPr>
          <a:lstStyle/>
          <a:p>
            <a:pPr marL="12700" algn="ctr">
              <a:lnSpc>
                <a:spcPct val="100000"/>
              </a:lnSpc>
              <a:spcBef>
                <a:spcPts val="100"/>
              </a:spcBef>
            </a:pPr>
            <a:r>
              <a:rPr lang="en-US" sz="3600" b="1" spc="-5" dirty="0" smtClean="0">
                <a:solidFill>
                  <a:srgbClr val="FFFFFF"/>
                </a:solidFill>
                <a:latin typeface="Corbel"/>
                <a:cs typeface="Corbel"/>
              </a:rPr>
              <a:t>Sub-space </a:t>
            </a:r>
            <a:r>
              <a:rPr lang="en-US" sz="3600" b="1" spc="-5" dirty="0" smtClean="0">
                <a:solidFill>
                  <a:srgbClr val="FFFFFF"/>
                </a:solidFill>
                <a:latin typeface="Corbel"/>
                <a:cs typeface="Corbel"/>
              </a:rPr>
              <a:t>A</a:t>
            </a:r>
            <a:r>
              <a:rPr lang="en-US" sz="3600" b="1" spc="-5" dirty="0" smtClean="0">
                <a:solidFill>
                  <a:srgbClr val="FFFFFF"/>
                </a:solidFill>
                <a:latin typeface="Corbel"/>
                <a:cs typeface="Corbel"/>
              </a:rPr>
              <a:t>pproaches</a:t>
            </a:r>
            <a:endParaRPr lang="en-US" sz="3600" b="1" spc="-5" dirty="0">
              <a:solidFill>
                <a:srgbClr val="FFFFFF"/>
              </a:solidFill>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8</a:t>
            </a:fld>
            <a:endParaRPr dirty="0"/>
          </a:p>
        </p:txBody>
      </p:sp>
      <p:sp>
        <p:nvSpPr>
          <p:cNvPr id="3" name="Rectangle 2"/>
          <p:cNvSpPr/>
          <p:nvPr/>
        </p:nvSpPr>
        <p:spPr>
          <a:xfrm>
            <a:off x="3505200" y="685800"/>
            <a:ext cx="8305800" cy="2308324"/>
          </a:xfrm>
          <a:prstGeom prst="rect">
            <a:avLst/>
          </a:prstGeom>
        </p:spPr>
        <p:txBody>
          <a:bodyPr wrap="square">
            <a:spAutoFit/>
          </a:bodyPr>
          <a:lstStyle/>
          <a:p>
            <a:r>
              <a:rPr lang="en-US" sz="2400" dirty="0"/>
              <a:t>In machine learning the random subspace method, also called attribute bagging or feature </a:t>
            </a:r>
            <a:r>
              <a:rPr lang="en-US" sz="2400" dirty="0" smtClean="0"/>
              <a:t>bagging.</a:t>
            </a:r>
          </a:p>
          <a:p>
            <a:endParaRPr lang="en-US" sz="2400" dirty="0" smtClean="0"/>
          </a:p>
          <a:p>
            <a:r>
              <a:rPr lang="en-US" sz="2400" dirty="0" smtClean="0"/>
              <a:t>It is </a:t>
            </a:r>
            <a:r>
              <a:rPr lang="en-US" sz="2400" dirty="0"/>
              <a:t>an ensemble learning method that attempts to reduce the correlation between estimators in an ensemble by training them on random samples of features instead of the entire feature set.</a:t>
            </a:r>
            <a:endParaRPr lang="en-IN" sz="2400" dirty="0"/>
          </a:p>
        </p:txBody>
      </p:sp>
      <p:sp>
        <p:nvSpPr>
          <p:cNvPr id="7" name="Rectangle 6"/>
          <p:cNvSpPr/>
          <p:nvPr/>
        </p:nvSpPr>
        <p:spPr>
          <a:xfrm>
            <a:off x="3505200" y="3429000"/>
            <a:ext cx="8153400" cy="646331"/>
          </a:xfrm>
          <a:prstGeom prst="rect">
            <a:avLst/>
          </a:prstGeom>
        </p:spPr>
        <p:txBody>
          <a:bodyPr wrap="square">
            <a:spAutoFit/>
          </a:bodyPr>
          <a:lstStyle/>
          <a:p>
            <a:r>
              <a:rPr lang="en-IN" dirty="0">
                <a:hlinkClick r:id="rId3"/>
              </a:rPr>
              <a:t>https://</a:t>
            </a:r>
            <a:r>
              <a:rPr lang="en-IN" dirty="0" smtClean="0">
                <a:hlinkClick r:id="rId3"/>
              </a:rPr>
              <a:t>www.sciencedirect.com/topics/computer-science/subspace-method</a:t>
            </a:r>
            <a:endParaRPr lang="en-IN" dirty="0" smtClean="0"/>
          </a:p>
          <a:p>
            <a:endParaRPr lang="en-IN" dirty="0"/>
          </a:p>
        </p:txBody>
      </p:sp>
    </p:spTree>
    <p:extLst>
      <p:ext uri="{BB962C8B-B14F-4D97-AF65-F5344CB8AC3E}">
        <p14:creationId xmlns:p14="http://schemas.microsoft.com/office/powerpoint/2010/main" val="41612442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3054397"/>
            <a:ext cx="2722056" cy="1120820"/>
          </a:xfrm>
          <a:prstGeom prst="rect">
            <a:avLst/>
          </a:prstGeom>
        </p:spPr>
        <p:txBody>
          <a:bodyPr vert="horz" wrap="square" lIns="0" tIns="12700" rIns="0" bIns="0" rtlCol="0">
            <a:spAutoFit/>
          </a:bodyPr>
          <a:lstStyle/>
          <a:p>
            <a:pPr marL="12700" algn="ctr">
              <a:lnSpc>
                <a:spcPct val="100000"/>
              </a:lnSpc>
              <a:spcBef>
                <a:spcPts val="100"/>
              </a:spcBef>
            </a:pPr>
            <a:r>
              <a:rPr lang="en-US" sz="3600" b="1" spc="-5" dirty="0">
                <a:solidFill>
                  <a:srgbClr val="FFFFFF"/>
                </a:solidFill>
                <a:latin typeface="Corbel"/>
                <a:cs typeface="Corbel"/>
              </a:rPr>
              <a:t>Embedded Methods</a:t>
            </a:r>
            <a:endParaRPr lang="en-US" sz="3600" b="1" spc="-5" dirty="0">
              <a:solidFill>
                <a:srgbClr val="FFFFFF"/>
              </a:solidFill>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9</a:t>
            </a:fld>
            <a:endParaRPr dirty="0"/>
          </a:p>
        </p:txBody>
      </p:sp>
      <p:sp>
        <p:nvSpPr>
          <p:cNvPr id="3" name="Rectangle 2"/>
          <p:cNvSpPr/>
          <p:nvPr/>
        </p:nvSpPr>
        <p:spPr>
          <a:xfrm>
            <a:off x="3505200" y="685800"/>
            <a:ext cx="8305800" cy="1938992"/>
          </a:xfrm>
          <a:prstGeom prst="rect">
            <a:avLst/>
          </a:prstGeom>
        </p:spPr>
        <p:txBody>
          <a:bodyPr wrap="square">
            <a:spAutoFit/>
          </a:bodyPr>
          <a:lstStyle/>
          <a:p>
            <a:r>
              <a:rPr lang="en-US" sz="2400" dirty="0"/>
              <a:t>The main goal of feature selection’s embedded method is learning which features are the best in contributing to the accuracy of the machine learning model. </a:t>
            </a:r>
            <a:endParaRPr lang="en-US" sz="2400" dirty="0" smtClean="0"/>
          </a:p>
          <a:p>
            <a:endParaRPr lang="en-US" sz="2400" dirty="0"/>
          </a:p>
          <a:p>
            <a:r>
              <a:rPr lang="en-US" sz="2400" dirty="0" smtClean="0"/>
              <a:t>They </a:t>
            </a:r>
            <a:r>
              <a:rPr lang="en-US" sz="2400" dirty="0"/>
              <a:t>have built-in penalization functions to reduce </a:t>
            </a:r>
            <a:r>
              <a:rPr lang="en-US" sz="2400" dirty="0" err="1"/>
              <a:t>overfitting</a:t>
            </a:r>
            <a:r>
              <a:rPr lang="en-US" sz="2400" dirty="0"/>
              <a:t>:</a:t>
            </a:r>
            <a:endParaRPr lang="en-IN" sz="2400" dirty="0"/>
          </a:p>
        </p:txBody>
      </p:sp>
      <p:pic>
        <p:nvPicPr>
          <p:cNvPr id="6" name="Picture 5"/>
          <p:cNvPicPr>
            <a:picLocks noChangeAspect="1"/>
          </p:cNvPicPr>
          <p:nvPr/>
        </p:nvPicPr>
        <p:blipFill>
          <a:blip r:embed="rId3"/>
          <a:stretch>
            <a:fillRect/>
          </a:stretch>
        </p:blipFill>
        <p:spPr>
          <a:xfrm>
            <a:off x="4419600" y="2568983"/>
            <a:ext cx="6090009" cy="2307817"/>
          </a:xfrm>
          <a:prstGeom prst="rect">
            <a:avLst/>
          </a:prstGeom>
        </p:spPr>
      </p:pic>
      <p:sp>
        <p:nvSpPr>
          <p:cNvPr id="9" name="Rectangle 8"/>
          <p:cNvSpPr/>
          <p:nvPr/>
        </p:nvSpPr>
        <p:spPr>
          <a:xfrm>
            <a:off x="3505200" y="4876800"/>
            <a:ext cx="8305800" cy="1200329"/>
          </a:xfrm>
          <a:prstGeom prst="rect">
            <a:avLst/>
          </a:prstGeom>
        </p:spPr>
        <p:txBody>
          <a:bodyPr wrap="square">
            <a:spAutoFit/>
          </a:bodyPr>
          <a:lstStyle/>
          <a:p>
            <a:r>
              <a:rPr lang="en-US" sz="2400" dirty="0"/>
              <a:t>These encompass the benefits of both the wrapper and filter methods, by evaluating interactions of features but also maintaining reasonable computational cost.</a:t>
            </a:r>
            <a:endParaRPr lang="en-IN" sz="2400" dirty="0"/>
          </a:p>
        </p:txBody>
      </p:sp>
    </p:spTree>
    <p:extLst>
      <p:ext uri="{BB962C8B-B14F-4D97-AF65-F5344CB8AC3E}">
        <p14:creationId xmlns:p14="http://schemas.microsoft.com/office/powerpoint/2010/main" val="2681498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2581</TotalTime>
  <Words>2548</Words>
  <Application>Microsoft Office PowerPoint</Application>
  <PresentationFormat>Widescreen</PresentationFormat>
  <Paragraphs>330</Paragraphs>
  <Slides>30</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Arial MT</vt:lpstr>
      <vt:lpstr>Calibri</vt:lpstr>
      <vt:lpstr>Corbel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 of Unit 5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Ravikumar</dc:creator>
  <cp:lastModifiedBy>Microsoft account</cp:lastModifiedBy>
  <cp:revision>200</cp:revision>
  <dcterms:created xsi:type="dcterms:W3CDTF">2021-08-01T15:07:07Z</dcterms:created>
  <dcterms:modified xsi:type="dcterms:W3CDTF">2022-11-27T16:35:23Z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