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96" r:id="rId4"/>
    <p:sldId id="258" r:id="rId5"/>
    <p:sldId id="259" r:id="rId6"/>
    <p:sldId id="260" r:id="rId7"/>
    <p:sldId id="261" r:id="rId8"/>
    <p:sldId id="29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98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328C-BAF1-4D19-A648-A10FD7A7FD17}" type="datetimeFigureOut">
              <a:rPr lang="en-US" smtClean="0"/>
              <a:t>22/09/2021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A1366-698E-41CC-B900-3C55E9FD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9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O Notation	Name	Example(s)</a:t>
            </a:r>
          </a:p>
          <a:p>
            <a:r>
              <a:rPr lang="en-US" dirty="0"/>
              <a:t>O(1)	Constant	# Odd or Even number,</a:t>
            </a:r>
          </a:p>
          <a:p>
            <a:r>
              <a:rPr lang="en-US" dirty="0"/>
              <a:t># Look-up table (on average)</a:t>
            </a:r>
          </a:p>
          <a:p>
            <a:r>
              <a:rPr lang="en-US" dirty="0"/>
              <a:t>O(log n)	Logarithmic	# Finding element on sorted array with binary search</a:t>
            </a:r>
          </a:p>
          <a:p>
            <a:r>
              <a:rPr lang="en-US" dirty="0"/>
              <a:t>O(n)	Linear	# Find max element in unsorted array,</a:t>
            </a:r>
          </a:p>
          <a:p>
            <a:r>
              <a:rPr lang="en-US" dirty="0"/>
              <a:t># Duplicate elements in array with Hash Map</a:t>
            </a:r>
          </a:p>
          <a:p>
            <a:r>
              <a:rPr lang="en-US" dirty="0"/>
              <a:t>O(n log n)	</a:t>
            </a:r>
            <a:r>
              <a:rPr lang="en-US" dirty="0" err="1"/>
              <a:t>Linearithmic</a:t>
            </a:r>
            <a:r>
              <a:rPr lang="en-US" dirty="0"/>
              <a:t>	# Sorting elements in array with merge sort</a:t>
            </a:r>
          </a:p>
          <a:p>
            <a:r>
              <a:rPr lang="en-US" dirty="0"/>
              <a:t>O(n2)	Quadratic	# Duplicate elements in array **(naïve)**,</a:t>
            </a:r>
          </a:p>
          <a:p>
            <a:r>
              <a:rPr lang="en-US" dirty="0"/>
              <a:t># Sorting array with bubble sort</a:t>
            </a:r>
          </a:p>
          <a:p>
            <a:r>
              <a:rPr lang="en-US" dirty="0"/>
              <a:t>O(n3)	Cubic	# 3 variables equation solver</a:t>
            </a:r>
          </a:p>
          <a:p>
            <a:r>
              <a:rPr lang="en-US" dirty="0"/>
              <a:t>O(2n)	Exponential	# Find all subsets</a:t>
            </a:r>
          </a:p>
          <a:p>
            <a:r>
              <a:rPr lang="en-US" dirty="0"/>
              <a:t>O(n!)	Factorial	# Find all permutations of a given set/string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A1366-698E-41CC-B900-3C55E9FD3BA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4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E1E90-8C0E-4510-B0CB-C8788CF781F9}" type="datetime1">
              <a:rPr lang="en-US" smtClean="0"/>
              <a:t>22/09/2021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267F-9049-45EA-8625-8C558F50E59D}" type="datetime1">
              <a:rPr lang="en-US" smtClean="0"/>
              <a:t>22/09/2021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DFE5-290A-4F7D-B140-865413AB36C8}" type="datetime1">
              <a:rPr lang="en-US" smtClean="0"/>
              <a:t>22/09/2021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4930E-E208-48D2-8A39-03A0361DA96C}" type="datetime1">
              <a:rPr lang="en-US" smtClean="0"/>
              <a:t>22/09/2021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6349-3059-433C-B004-C5FFAE61E0E9}" type="datetime1">
              <a:rPr lang="en-US" smtClean="0"/>
              <a:t>22/09/2021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3700" y="5330999"/>
                </a:moveTo>
                <a:lnTo>
                  <a:pt x="0" y="5330999"/>
                </a:lnTo>
                <a:lnTo>
                  <a:pt x="0" y="0"/>
                </a:lnTo>
                <a:lnTo>
                  <a:pt x="3443700" y="0"/>
                </a:lnTo>
                <a:lnTo>
                  <a:pt x="3443700" y="5330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5864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0"/>
                </a:moveTo>
                <a:lnTo>
                  <a:pt x="376135" y="0"/>
                </a:lnTo>
                <a:lnTo>
                  <a:pt x="376135" y="5330999"/>
                </a:lnTo>
                <a:lnTo>
                  <a:pt x="0" y="5330999"/>
                </a:lnTo>
                <a:lnTo>
                  <a:pt x="0" y="0"/>
                </a:lnTo>
                <a:close/>
              </a:path>
            </a:pathLst>
          </a:custGeom>
          <a:solidFill>
            <a:srgbClr val="C8C8C8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62675" y="6070725"/>
            <a:ext cx="629324" cy="787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61387" y="1029708"/>
            <a:ext cx="133286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2171" y="1395468"/>
            <a:ext cx="7181850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5950" y="6437841"/>
            <a:ext cx="227901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C830-DB38-462D-92AF-4AED46B9C3AE}" type="datetime1">
              <a:rPr lang="en-US" smtClean="0"/>
              <a:t>22/09/2021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0875" y="6468683"/>
            <a:ext cx="2374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599" y="5333999"/>
                </a:moveTo>
                <a:lnTo>
                  <a:pt x="0" y="5333999"/>
                </a:lnTo>
                <a:lnTo>
                  <a:pt x="0" y="0"/>
                </a:lnTo>
                <a:lnTo>
                  <a:pt x="9141599" y="0"/>
                </a:lnTo>
                <a:lnTo>
                  <a:pt x="9141599" y="5333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3999"/>
                  </a:lnTo>
                  <a:lnTo>
                    <a:pt x="0" y="5333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18450" y="1694645"/>
            <a:ext cx="2511425" cy="59727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-5" dirty="0">
                <a:solidFill>
                  <a:srgbClr val="0098A3"/>
                </a:solidFill>
                <a:latin typeface="Arial MT"/>
                <a:cs typeface="Arial MT"/>
              </a:rPr>
              <a:t>Department</a:t>
            </a:r>
            <a:r>
              <a:rPr lang="en-US" sz="1900" spc="-5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98A3"/>
                </a:solidFill>
                <a:latin typeface="Arial MT"/>
                <a:cs typeface="Arial MT"/>
              </a:rPr>
              <a:t>of</a:t>
            </a:r>
            <a:r>
              <a:rPr lang="en-US" sz="1900" spc="-5" dirty="0">
                <a:solidFill>
                  <a:srgbClr val="0098A3"/>
                </a:solidFill>
                <a:latin typeface="Arial MT"/>
                <a:cs typeface="Arial MT"/>
              </a:rPr>
              <a:t> Computer Engineering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8450" y="5674030"/>
            <a:ext cx="22263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45" dirty="0">
                <a:solidFill>
                  <a:srgbClr val="595959"/>
                </a:solidFill>
                <a:latin typeface="Arial MT"/>
                <a:cs typeface="Arial MT"/>
              </a:rPr>
              <a:t>Ravikumar Natarajan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873" y="2781793"/>
            <a:ext cx="5100955" cy="173418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 marR="5080">
              <a:lnSpc>
                <a:spcPts val="6380"/>
              </a:lnSpc>
              <a:spcBef>
                <a:spcPts val="895"/>
              </a:spcBef>
            </a:pPr>
            <a:r>
              <a:rPr sz="5900" b="1" spc="-15" dirty="0">
                <a:solidFill>
                  <a:srgbClr val="FFFFFF"/>
                </a:solidFill>
                <a:latin typeface="Corbel"/>
                <a:cs typeface="Corbel"/>
              </a:rPr>
              <a:t>Introduction </a:t>
            </a:r>
            <a:r>
              <a:rPr sz="5900" b="1" spc="-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59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5900" b="1" spc="-1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5900" b="1" spc="-2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5900" b="1" spc="-5" dirty="0">
                <a:solidFill>
                  <a:srgbClr val="FFFFFF"/>
                </a:solidFill>
                <a:latin typeface="Corbel"/>
                <a:cs typeface="Corbel"/>
              </a:rPr>
              <a:t>Structures</a:t>
            </a:r>
            <a:endParaRPr sz="59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3040" y="4810047"/>
            <a:ext cx="111296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D7F0F6"/>
                </a:solidFill>
                <a:latin typeface="Corbel"/>
                <a:cs typeface="Corbel"/>
              </a:rPr>
              <a:t>Unit</a:t>
            </a:r>
            <a:r>
              <a:rPr lang="en-US" sz="2200" b="1" spc="-5" dirty="0">
                <a:solidFill>
                  <a:srgbClr val="D7F0F6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D7F0F6"/>
                </a:solidFill>
                <a:latin typeface="Corbel"/>
                <a:cs typeface="Corbel"/>
              </a:rPr>
              <a:t>#1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59749" y="3262610"/>
            <a:ext cx="2185035" cy="88998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Data Structure</a:t>
            </a:r>
            <a:r>
              <a:rPr lang="en-US" sz="1800" spc="-5" dirty="0">
                <a:solidFill>
                  <a:srgbClr val="0098A3"/>
                </a:solidFill>
                <a:latin typeface="Arial MT"/>
                <a:cs typeface="Arial MT"/>
              </a:rPr>
              <a:t>s</a:t>
            </a:r>
          </a:p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lang="en-US" spc="-5" dirty="0">
                <a:solidFill>
                  <a:srgbClr val="0098A3"/>
                </a:solidFill>
                <a:latin typeface="Arial MT"/>
                <a:cs typeface="Arial MT"/>
              </a:rPr>
              <a:t>Sem 3</a:t>
            </a:r>
          </a:p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3130702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7BAB643-67C3-47DF-8985-91446075E2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7553A84-C1EC-4C84-B3AC-0C411ED40D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2604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200" y="1752600"/>
            <a:ext cx="1319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sz="2200" dirty="0">
                <a:solidFill>
                  <a:srgbClr val="40BAD1"/>
                </a:solidFill>
                <a:latin typeface="Times New Roman"/>
                <a:cs typeface="Times New Roman"/>
              </a:rPr>
              <a:t>1.	</a:t>
            </a:r>
            <a:r>
              <a:rPr spc="-5" dirty="0">
                <a:solidFill>
                  <a:schemeClr val="tx1"/>
                </a:solidFill>
              </a:rPr>
              <a:t>Arrays</a:t>
            </a:r>
            <a:endParaRPr sz="2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6984" y="2171700"/>
            <a:ext cx="460842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800" spc="-5" dirty="0">
                <a:latin typeface="Corbel"/>
                <a:cs typeface="Corbel"/>
              </a:rPr>
              <a:t>Limitation</a:t>
            </a:r>
            <a:r>
              <a:rPr sz="2800" dirty="0">
                <a:latin typeface="Corbel"/>
                <a:cs typeface="Corbel"/>
              </a:rPr>
              <a:t>s</a:t>
            </a:r>
            <a:r>
              <a:rPr sz="2800" spc="-5" dirty="0">
                <a:latin typeface="Corbel"/>
                <a:cs typeface="Corbel"/>
              </a:rPr>
              <a:t> o</a:t>
            </a:r>
            <a:r>
              <a:rPr sz="2800" dirty="0">
                <a:latin typeface="Corbel"/>
                <a:cs typeface="Corbel"/>
              </a:rPr>
              <a:t>f</a:t>
            </a:r>
            <a:r>
              <a:rPr sz="2800" spc="-10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Arrays: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4184" y="2546097"/>
            <a:ext cx="7048994" cy="250940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Fixed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size</a:t>
            </a:r>
            <a:endParaRPr sz="2400" dirty="0">
              <a:latin typeface="Corbel"/>
              <a:cs typeface="Corbel"/>
            </a:endParaRPr>
          </a:p>
          <a:p>
            <a:pPr marL="409575" marR="635000" indent="-397510">
              <a:lnSpc>
                <a:spcPct val="113599"/>
              </a:lnSpc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Data elements are stored in contiguous memory </a:t>
            </a:r>
            <a:r>
              <a:rPr sz="2400" spc="-4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locations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which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may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available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always!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3599"/>
              </a:lnSpc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Adding and removing of elements is tough because of </a:t>
            </a:r>
            <a:r>
              <a:rPr sz="2400" spc="-4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shifting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elements from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their positions.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2604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1387" y="1151657"/>
            <a:ext cx="189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sz="2200" dirty="0">
                <a:solidFill>
                  <a:srgbClr val="40BAD1"/>
                </a:solidFill>
                <a:latin typeface="Times New Roman"/>
                <a:cs typeface="Times New Roman"/>
              </a:rPr>
              <a:t>2.	</a:t>
            </a:r>
            <a:r>
              <a:rPr spc="-15" dirty="0">
                <a:solidFill>
                  <a:schemeClr val="tx1"/>
                </a:solidFill>
              </a:rPr>
              <a:t>Linked</a:t>
            </a:r>
            <a:r>
              <a:rPr spc="-70" dirty="0"/>
              <a:t> </a:t>
            </a:r>
            <a:r>
              <a:rPr spc="-5" dirty="0">
                <a:solidFill>
                  <a:schemeClr val="tx1"/>
                </a:solidFill>
              </a:rPr>
              <a:t>List</a:t>
            </a:r>
            <a:endParaRPr sz="2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517418"/>
            <a:ext cx="744982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Consisting of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group of nodes which together represent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sequence.</a:t>
            </a:r>
            <a:endParaRPr sz="2400" dirty="0">
              <a:latin typeface="Corbel"/>
              <a:cs typeface="Corbel"/>
            </a:endParaRPr>
          </a:p>
          <a:p>
            <a:pPr marL="409575" marR="1955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Under the simplest form, each node is composed of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data and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reference (in other words,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link) to the next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 the sequence.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4908317"/>
            <a:ext cx="739902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This structure allows for eﬃcient insertion or removal of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from any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position 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sequence.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5525" y="4296274"/>
            <a:ext cx="1177290" cy="300082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2424" y="4296274"/>
            <a:ext cx="1177290" cy="300082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660"/>
              </a:spcBef>
            </a:pPr>
            <a:r>
              <a:rPr sz="1400" spc="-5" dirty="0">
                <a:latin typeface="Arial MT"/>
                <a:cs typeface="Arial MT"/>
              </a:rPr>
              <a:t>Reference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0787" y="3969788"/>
            <a:ext cx="4432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rbel"/>
                <a:cs typeface="Corbel"/>
              </a:rPr>
              <a:t>Node</a:t>
            </a:r>
            <a:endParaRPr sz="1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2604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1387" y="784945"/>
            <a:ext cx="189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sz="2200" dirty="0">
                <a:solidFill>
                  <a:srgbClr val="40BAD1"/>
                </a:solidFill>
                <a:latin typeface="Times New Roman"/>
                <a:cs typeface="Times New Roman"/>
              </a:rPr>
              <a:t>2.	</a:t>
            </a:r>
            <a:r>
              <a:rPr spc="-15" dirty="0">
                <a:solidFill>
                  <a:schemeClr val="tx1"/>
                </a:solidFill>
              </a:rPr>
              <a:t>Linked</a:t>
            </a:r>
            <a:r>
              <a:rPr spc="-70" dirty="0"/>
              <a:t> </a:t>
            </a:r>
            <a:r>
              <a:rPr spc="-5" dirty="0">
                <a:solidFill>
                  <a:schemeClr val="tx1"/>
                </a:solidFill>
              </a:rPr>
              <a:t>List</a:t>
            </a:r>
            <a:endParaRPr sz="2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144747"/>
            <a:ext cx="5922645" cy="8401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96875" marR="5080" indent="-396875" algn="r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396875" algn="l"/>
                <a:tab pos="397510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linked </a:t>
            </a:r>
            <a:r>
              <a:rPr sz="2400" spc="-5" dirty="0">
                <a:latin typeface="Corbel"/>
                <a:cs typeface="Corbel"/>
              </a:rPr>
              <a:t>list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whose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contain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two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ﬁelds:</a:t>
            </a:r>
            <a:endParaRPr sz="2400" dirty="0">
              <a:latin typeface="Corbel"/>
              <a:cs typeface="Corbel"/>
            </a:endParaRPr>
          </a:p>
          <a:p>
            <a:pPr marL="396875" marR="45085" lvl="1" indent="-396875" algn="r">
              <a:lnSpc>
                <a:spcPct val="100000"/>
              </a:lnSpc>
              <a:spcBef>
                <a:spcPts val="430"/>
              </a:spcBef>
              <a:buClr>
                <a:srgbClr val="40BAD1"/>
              </a:buClr>
              <a:buFont typeface="Arial MT"/>
              <a:buChar char="●"/>
              <a:tabLst>
                <a:tab pos="396875" algn="l"/>
                <a:tab pos="397510" algn="l"/>
              </a:tabLst>
            </a:pPr>
            <a:r>
              <a:rPr sz="2200" spc="-5" dirty="0">
                <a:latin typeface="Corbel"/>
                <a:cs typeface="Corbel"/>
              </a:rPr>
              <a:t>an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integer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value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a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link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next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node.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3255729"/>
            <a:ext cx="7094220" cy="285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 last node is </a:t>
            </a:r>
            <a:r>
              <a:rPr sz="2400" spc="-15" dirty="0">
                <a:latin typeface="Corbel"/>
                <a:cs typeface="Corbel"/>
              </a:rPr>
              <a:t>linked </a:t>
            </a:r>
            <a:r>
              <a:rPr sz="2400" spc="-5" dirty="0">
                <a:latin typeface="Corbel"/>
                <a:cs typeface="Corbel"/>
              </a:rPr>
              <a:t>to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terminator (NULL pointer)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used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signify 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end of the list.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Advantage:</a:t>
            </a:r>
            <a:endParaRPr sz="2400" dirty="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Provides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quick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insert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delete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operations</a:t>
            </a:r>
            <a:endParaRPr sz="22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Disadvantage:</a:t>
            </a:r>
            <a:endParaRPr sz="2400" dirty="0">
              <a:latin typeface="Corbel"/>
              <a:cs typeface="Corbel"/>
            </a:endParaRPr>
          </a:p>
          <a:p>
            <a:pPr marL="866775" marR="378460" lvl="1" indent="-397510">
              <a:lnSpc>
                <a:spcPct val="113599"/>
              </a:lnSpc>
              <a:spcBef>
                <a:spcPts val="65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Slow search operations and requires more memory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space.</a:t>
            </a:r>
            <a:endParaRPr sz="2200" dirty="0">
              <a:latin typeface="Corbel"/>
              <a:cs typeface="Corbe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136289"/>
              </p:ext>
            </p:extLst>
          </p:nvPr>
        </p:nvGraphicFramePr>
        <p:xfrm>
          <a:off x="6489437" y="2431712"/>
          <a:ext cx="4089399" cy="396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2449">
                <a:tc row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D1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D2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54545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D3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NULL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545454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37263" y="2504288"/>
            <a:ext cx="8750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rbel"/>
                <a:cs typeface="Corbel"/>
              </a:rPr>
              <a:t>Head/Start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30237" y="2638429"/>
            <a:ext cx="53340" cy="41275"/>
            <a:chOff x="7830237" y="2638429"/>
            <a:chExt cx="53340" cy="41275"/>
          </a:xfrm>
        </p:grpSpPr>
        <p:sp>
          <p:nvSpPr>
            <p:cNvPr id="9" name="object 9"/>
            <p:cNvSpPr/>
            <p:nvPr/>
          </p:nvSpPr>
          <p:spPr>
            <a:xfrm>
              <a:off x="7835000" y="26431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35000" y="26431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201837" y="2638429"/>
            <a:ext cx="53340" cy="41275"/>
            <a:chOff x="9201837" y="2638429"/>
            <a:chExt cx="53340" cy="41275"/>
          </a:xfrm>
        </p:grpSpPr>
        <p:sp>
          <p:nvSpPr>
            <p:cNvPr id="12" name="object 12"/>
            <p:cNvSpPr/>
            <p:nvPr/>
          </p:nvSpPr>
          <p:spPr>
            <a:xfrm>
              <a:off x="9206600" y="26431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06600" y="26431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012050" y="2638429"/>
            <a:ext cx="499745" cy="41275"/>
            <a:chOff x="6012050" y="2638429"/>
            <a:chExt cx="499745" cy="41275"/>
          </a:xfrm>
        </p:grpSpPr>
        <p:sp>
          <p:nvSpPr>
            <p:cNvPr id="15" name="object 15"/>
            <p:cNvSpPr/>
            <p:nvPr/>
          </p:nvSpPr>
          <p:spPr>
            <a:xfrm>
              <a:off x="6012050" y="2658924"/>
              <a:ext cx="451484" cy="0"/>
            </a:xfrm>
            <a:custGeom>
              <a:avLst/>
              <a:gdLst/>
              <a:ahLst/>
              <a:cxnLst/>
              <a:rect l="l" t="t" r="r" b="b"/>
              <a:pathLst>
                <a:path w="451485">
                  <a:moveTo>
                    <a:pt x="0" y="0"/>
                  </a:moveTo>
                  <a:lnTo>
                    <a:pt x="451349" y="0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63400" y="26431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63400" y="26431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2604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sz="2200" dirty="0">
                <a:solidFill>
                  <a:srgbClr val="40BAD1"/>
                </a:solidFill>
                <a:latin typeface="Times New Roman"/>
                <a:cs typeface="Times New Roman"/>
              </a:rPr>
              <a:t>3.	</a:t>
            </a:r>
            <a:r>
              <a:rPr spc="-5" dirty="0">
                <a:solidFill>
                  <a:schemeClr val="tx1"/>
                </a:solidFill>
              </a:rPr>
              <a:t>Stacks</a:t>
            </a:r>
            <a:endParaRPr sz="2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395468"/>
            <a:ext cx="7221855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Stack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represented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linear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array.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Ever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 stac</a:t>
            </a:r>
            <a:r>
              <a:rPr sz="2400" dirty="0">
                <a:latin typeface="Corbel"/>
                <a:cs typeface="Corbel"/>
              </a:rPr>
              <a:t>k</a:t>
            </a:r>
            <a:r>
              <a:rPr sz="2400" spc="-5" dirty="0">
                <a:latin typeface="Corbel"/>
                <a:cs typeface="Corbel"/>
              </a:rPr>
              <a:t> ha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variabl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6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P</a:t>
            </a:r>
            <a:r>
              <a:rPr sz="2400" spc="-5" dirty="0">
                <a:latin typeface="Corbel"/>
                <a:cs typeface="Corbel"/>
              </a:rPr>
              <a:t> associate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wit</a:t>
            </a:r>
            <a:r>
              <a:rPr sz="2400" dirty="0">
                <a:latin typeface="Corbel"/>
                <a:cs typeface="Corbel"/>
              </a:rPr>
              <a:t>h</a:t>
            </a:r>
            <a:r>
              <a:rPr sz="2400" spc="-5" dirty="0">
                <a:latin typeface="Corbel"/>
                <a:cs typeface="Corbel"/>
              </a:rPr>
              <a:t> it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5" dirty="0">
                <a:latin typeface="Corbel"/>
                <a:cs typeface="Corbel"/>
              </a:rPr>
              <a:t> to  store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address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topmost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stack.</a:t>
            </a:r>
            <a:endParaRPr sz="2400" dirty="0">
              <a:latin typeface="Corbel"/>
              <a:cs typeface="Corbe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43376"/>
              </p:ext>
            </p:extLst>
          </p:nvPr>
        </p:nvGraphicFramePr>
        <p:xfrm>
          <a:off x="7137362" y="3176362"/>
          <a:ext cx="682625" cy="2246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D3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D2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D1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956759" y="332425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6759" y="3773553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6759" y="422285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6759" y="4672154"/>
            <a:ext cx="744855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 MT"/>
              <a:cs typeface="Arial MT"/>
            </a:endParaRPr>
          </a:p>
          <a:p>
            <a:pPr marL="320675">
              <a:lnSpc>
                <a:spcPct val="100000"/>
              </a:lnSpc>
            </a:pPr>
            <a:r>
              <a:rPr sz="1400" spc="-5" dirty="0">
                <a:latin typeface="Corbel"/>
                <a:cs typeface="Corbel"/>
              </a:rPr>
              <a:t>Stack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9857" y="4174088"/>
            <a:ext cx="3022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Corbel"/>
                <a:cs typeface="Corbel"/>
              </a:rPr>
              <a:t>T</a:t>
            </a:r>
            <a:r>
              <a:rPr sz="1400" spc="-5" dirty="0">
                <a:latin typeface="Corbel"/>
                <a:cs typeface="Corbel"/>
              </a:rPr>
              <a:t>op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72174" y="4283879"/>
            <a:ext cx="186690" cy="41275"/>
            <a:chOff x="6572174" y="4283879"/>
            <a:chExt cx="186690" cy="41275"/>
          </a:xfrm>
        </p:grpSpPr>
        <p:sp>
          <p:nvSpPr>
            <p:cNvPr id="12" name="object 12"/>
            <p:cNvSpPr/>
            <p:nvPr/>
          </p:nvSpPr>
          <p:spPr>
            <a:xfrm>
              <a:off x="6572174" y="4304374"/>
              <a:ext cx="138430" cy="0"/>
            </a:xfrm>
            <a:custGeom>
              <a:avLst/>
              <a:gdLst/>
              <a:ahLst/>
              <a:cxnLst/>
              <a:rect l="l" t="t" r="r" b="b"/>
              <a:pathLst>
                <a:path w="138429">
                  <a:moveTo>
                    <a:pt x="0" y="0"/>
                  </a:moveTo>
                  <a:lnTo>
                    <a:pt x="138149" y="0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10324" y="4288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10324" y="4288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2604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sz="2200" dirty="0">
                <a:solidFill>
                  <a:srgbClr val="40BAD1"/>
                </a:solidFill>
                <a:latin typeface="Times New Roman"/>
                <a:cs typeface="Times New Roman"/>
              </a:rPr>
              <a:t>3.	</a:t>
            </a:r>
            <a:r>
              <a:rPr spc="-5" dirty="0">
                <a:solidFill>
                  <a:schemeClr val="tx1"/>
                </a:solidFill>
              </a:rPr>
              <a:t>Stacks</a:t>
            </a:r>
            <a:endParaRPr sz="2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395468"/>
            <a:ext cx="6468745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stack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last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ﬁrst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out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(LIFO)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data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structure.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6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P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NULL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5" dirty="0">
                <a:latin typeface="Corbel"/>
                <a:cs typeface="Corbel"/>
              </a:rPr>
              <a:t> the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indicate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stac</a:t>
            </a:r>
            <a:r>
              <a:rPr sz="2400" dirty="0">
                <a:latin typeface="Corbel"/>
                <a:cs typeface="Corbel"/>
              </a:rPr>
              <a:t>k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empty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6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P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MAX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5" dirty="0">
                <a:latin typeface="Corbel"/>
                <a:cs typeface="Corbel"/>
              </a:rPr>
              <a:t> the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indicate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stac</a:t>
            </a:r>
            <a:r>
              <a:rPr sz="2400" dirty="0">
                <a:latin typeface="Corbel"/>
                <a:cs typeface="Corbel"/>
              </a:rPr>
              <a:t>k</a:t>
            </a:r>
            <a:r>
              <a:rPr sz="2400" spc="-5" dirty="0">
                <a:latin typeface="Corbel"/>
                <a:cs typeface="Corbel"/>
              </a:rPr>
              <a:t> i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full.</a:t>
            </a:r>
            <a:endParaRPr sz="2400" dirty="0">
              <a:latin typeface="Corbel"/>
              <a:cs typeface="Corbe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64809"/>
              </p:ext>
            </p:extLst>
          </p:nvPr>
        </p:nvGraphicFramePr>
        <p:xfrm>
          <a:off x="5308562" y="3176362"/>
          <a:ext cx="682625" cy="2246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127959" y="332425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7959" y="3773553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7959" y="422285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7959" y="467215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7959" y="512145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8851" y="5569738"/>
            <a:ext cx="51180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0165" marR="5080" indent="-3810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Corbel"/>
                <a:cs typeface="Corbel"/>
              </a:rPr>
              <a:t>Empty  Stack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55857" y="5545687"/>
            <a:ext cx="3022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Corbel"/>
                <a:cs typeface="Corbel"/>
              </a:rPr>
              <a:t>T</a:t>
            </a:r>
            <a:r>
              <a:rPr sz="1400" spc="-5" dirty="0">
                <a:latin typeface="Corbel"/>
                <a:cs typeface="Corbel"/>
              </a:rPr>
              <a:t>op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95774" y="5655479"/>
            <a:ext cx="186690" cy="41275"/>
            <a:chOff x="4895774" y="5655479"/>
            <a:chExt cx="186690" cy="41275"/>
          </a:xfrm>
        </p:grpSpPr>
        <p:sp>
          <p:nvSpPr>
            <p:cNvPr id="14" name="object 14"/>
            <p:cNvSpPr/>
            <p:nvPr/>
          </p:nvSpPr>
          <p:spPr>
            <a:xfrm>
              <a:off x="4895774" y="5675974"/>
              <a:ext cx="138430" cy="0"/>
            </a:xfrm>
            <a:custGeom>
              <a:avLst/>
              <a:gdLst/>
              <a:ahLst/>
              <a:cxnLst/>
              <a:rect l="l" t="t" r="r" b="b"/>
              <a:pathLst>
                <a:path w="138429">
                  <a:moveTo>
                    <a:pt x="0" y="0"/>
                  </a:moveTo>
                  <a:lnTo>
                    <a:pt x="138149" y="0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33924" y="5660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33924" y="5660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49594"/>
              </p:ext>
            </p:extLst>
          </p:nvPr>
        </p:nvGraphicFramePr>
        <p:xfrm>
          <a:off x="7518362" y="3176362"/>
          <a:ext cx="682625" cy="2246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D3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D2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D1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7337759" y="332425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37759" y="3773553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37759" y="422285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37759" y="467215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37759" y="512145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16721" y="5569738"/>
            <a:ext cx="495300" cy="66999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9209" algn="just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Corbel"/>
                <a:cs typeface="Corbel"/>
              </a:rPr>
              <a:t>Stack </a:t>
            </a:r>
            <a:r>
              <a:rPr sz="1400" spc="-2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Wit</a:t>
            </a:r>
            <a:r>
              <a:rPr sz="1400" dirty="0">
                <a:latin typeface="Corbel"/>
                <a:cs typeface="Corbel"/>
              </a:rPr>
              <a:t>h</a:t>
            </a:r>
            <a:r>
              <a:rPr sz="1400" spc="-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3  </a:t>
            </a:r>
            <a:r>
              <a:rPr sz="1400" spc="-5" dirty="0">
                <a:latin typeface="Corbel"/>
                <a:cs typeface="Corbel"/>
              </a:rPr>
              <a:t>Data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65656" y="4174088"/>
            <a:ext cx="3022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Corbel"/>
                <a:cs typeface="Corbel"/>
              </a:rPr>
              <a:t>T</a:t>
            </a:r>
            <a:r>
              <a:rPr sz="1400" spc="-5" dirty="0">
                <a:latin typeface="Corbel"/>
                <a:cs typeface="Corbel"/>
              </a:rPr>
              <a:t>op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105574" y="4283879"/>
            <a:ext cx="186690" cy="41275"/>
            <a:chOff x="7105574" y="4283879"/>
            <a:chExt cx="186690" cy="41275"/>
          </a:xfrm>
        </p:grpSpPr>
        <p:sp>
          <p:nvSpPr>
            <p:cNvPr id="26" name="object 26"/>
            <p:cNvSpPr/>
            <p:nvPr/>
          </p:nvSpPr>
          <p:spPr>
            <a:xfrm>
              <a:off x="7105574" y="4304374"/>
              <a:ext cx="138430" cy="0"/>
            </a:xfrm>
            <a:custGeom>
              <a:avLst/>
              <a:gdLst/>
              <a:ahLst/>
              <a:cxnLst/>
              <a:rect l="l" t="t" r="r" b="b"/>
              <a:pathLst>
                <a:path w="138429">
                  <a:moveTo>
                    <a:pt x="0" y="0"/>
                  </a:moveTo>
                  <a:lnTo>
                    <a:pt x="138149" y="0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43724" y="4288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43724" y="4288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17271"/>
              </p:ext>
            </p:extLst>
          </p:nvPr>
        </p:nvGraphicFramePr>
        <p:xfrm>
          <a:off x="9880562" y="3176362"/>
          <a:ext cx="682625" cy="2246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D5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D4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D3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D2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D1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9699959" y="332425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99959" y="3773553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99959" y="422285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699959" y="467215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699959" y="512145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008466" y="5569738"/>
            <a:ext cx="4362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7302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Corbel"/>
                <a:cs typeface="Corbel"/>
              </a:rPr>
              <a:t>Full </a:t>
            </a:r>
            <a:r>
              <a:rPr sz="140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Stack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27856" y="3335888"/>
            <a:ext cx="3022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Corbel"/>
                <a:cs typeface="Corbel"/>
              </a:rPr>
              <a:t>T</a:t>
            </a:r>
            <a:r>
              <a:rPr sz="1400" spc="-5" dirty="0">
                <a:latin typeface="Corbel"/>
                <a:cs typeface="Corbel"/>
              </a:rPr>
              <a:t>op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467774" y="3445679"/>
            <a:ext cx="186690" cy="41275"/>
            <a:chOff x="9467774" y="3445679"/>
            <a:chExt cx="186690" cy="41275"/>
          </a:xfrm>
        </p:grpSpPr>
        <p:sp>
          <p:nvSpPr>
            <p:cNvPr id="38" name="object 38"/>
            <p:cNvSpPr/>
            <p:nvPr/>
          </p:nvSpPr>
          <p:spPr>
            <a:xfrm>
              <a:off x="9467774" y="3466174"/>
              <a:ext cx="138430" cy="0"/>
            </a:xfrm>
            <a:custGeom>
              <a:avLst/>
              <a:gdLst/>
              <a:ahLst/>
              <a:cxnLst/>
              <a:rect l="l" t="t" r="r" b="b"/>
              <a:pathLst>
                <a:path w="138429">
                  <a:moveTo>
                    <a:pt x="0" y="0"/>
                  </a:moveTo>
                  <a:lnTo>
                    <a:pt x="138149" y="0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605924" y="34504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605924" y="34504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2604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sz="2200" dirty="0">
                <a:solidFill>
                  <a:srgbClr val="40BAD1"/>
                </a:solidFill>
                <a:latin typeface="Times New Roman"/>
                <a:cs typeface="Times New Roman"/>
              </a:rPr>
              <a:t>3.	</a:t>
            </a:r>
            <a:r>
              <a:rPr spc="-5" dirty="0">
                <a:solidFill>
                  <a:schemeClr val="tx1"/>
                </a:solidFill>
              </a:rPr>
              <a:t>Stacks</a:t>
            </a:r>
            <a:endParaRPr sz="2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395468"/>
            <a:ext cx="7203440" cy="163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333375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Elements are removed from the stack in the </a:t>
            </a:r>
            <a:r>
              <a:rPr sz="2400" spc="-10" dirty="0">
                <a:latin typeface="Corbel"/>
                <a:cs typeface="Corbel"/>
              </a:rPr>
              <a:t>reverse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order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order of their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addition:</a:t>
            </a:r>
            <a:endParaRPr sz="2400" dirty="0">
              <a:latin typeface="Corbel"/>
              <a:cs typeface="Corbel"/>
            </a:endParaRPr>
          </a:p>
          <a:p>
            <a:pPr marL="866775" marR="5080" lvl="1" indent="-397510">
              <a:lnSpc>
                <a:spcPct val="113599"/>
              </a:lnSpc>
              <a:spcBef>
                <a:spcPts val="65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therefore, the lower elements are those that have been </a:t>
            </a:r>
            <a:r>
              <a:rPr sz="2200" spc="-4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on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 stack for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longest time.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3729092"/>
            <a:ext cx="614807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Advantage: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last-in </a:t>
            </a:r>
            <a:r>
              <a:rPr sz="2400" spc="-10" dirty="0">
                <a:latin typeface="Corbel"/>
                <a:cs typeface="Corbel"/>
              </a:rPr>
              <a:t>ﬁrst-out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(LIFO) </a:t>
            </a:r>
            <a:r>
              <a:rPr sz="2400" spc="-10" dirty="0">
                <a:latin typeface="Corbel"/>
                <a:cs typeface="Corbel"/>
              </a:rPr>
              <a:t>access.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Disadvantage:</a:t>
            </a:r>
            <a:r>
              <a:rPr sz="2400" spc="-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Slow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access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other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elements.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2604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1387" y="1029708"/>
            <a:ext cx="1339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sz="2200" dirty="0">
                <a:solidFill>
                  <a:srgbClr val="40BAD1"/>
                </a:solidFill>
                <a:latin typeface="Times New Roman"/>
                <a:cs typeface="Times New Roman"/>
              </a:rPr>
              <a:t>4.	</a:t>
            </a:r>
            <a:r>
              <a:rPr spc="-5" dirty="0">
                <a:solidFill>
                  <a:schemeClr val="tx1"/>
                </a:solidFill>
              </a:rPr>
              <a:t>Queue</a:t>
            </a:r>
            <a:endParaRPr sz="2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395468"/>
            <a:ext cx="7337425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635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Queue 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data structure in which data can be added to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end and </a:t>
            </a:r>
            <a:r>
              <a:rPr sz="2400" spc="-10" dirty="0">
                <a:latin typeface="Corbel"/>
                <a:cs typeface="Corbel"/>
              </a:rPr>
              <a:t>retrieved</a:t>
            </a:r>
            <a:r>
              <a:rPr sz="2400" spc="-5" dirty="0">
                <a:latin typeface="Corbel"/>
                <a:cs typeface="Corbel"/>
              </a:rPr>
              <a:t> from the </a:t>
            </a:r>
            <a:r>
              <a:rPr sz="2400" spc="-25" dirty="0">
                <a:latin typeface="Corbel"/>
                <a:cs typeface="Corbel"/>
              </a:rPr>
              <a:t>other.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65" dirty="0">
                <a:latin typeface="Corbel"/>
                <a:cs typeface="Corbel"/>
              </a:rPr>
              <a:t>You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think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line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grocery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store.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 ﬁrst one in the line is the ﬁrst one to be served. Just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like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queue.</a:t>
            </a:r>
            <a:endParaRPr sz="2400" dirty="0">
              <a:latin typeface="Corbel"/>
              <a:cs typeface="Corbel"/>
            </a:endParaRPr>
          </a:p>
          <a:p>
            <a:pPr marL="409575" marR="82486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queue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also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called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FIFO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(First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First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Out)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demonstrate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way it</a:t>
            </a:r>
            <a:r>
              <a:rPr sz="2400" spc="-10" dirty="0">
                <a:latin typeface="Corbel"/>
                <a:cs typeface="Corbel"/>
              </a:rPr>
              <a:t> accesses</a:t>
            </a:r>
            <a:r>
              <a:rPr sz="2400" spc="-5" dirty="0">
                <a:latin typeface="Corbel"/>
                <a:cs typeface="Corbel"/>
              </a:rPr>
              <a:t> data.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5053068"/>
            <a:ext cx="664083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Advantage: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Provides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ﬁrst-in,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ﬁrst-out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data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access.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Disadvantage:</a:t>
            </a:r>
            <a:r>
              <a:rPr sz="2400" spc="-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Slow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access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other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items.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2604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1387" y="1029708"/>
            <a:ext cx="1165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sz="2200" dirty="0">
                <a:solidFill>
                  <a:srgbClr val="40BAD1"/>
                </a:solidFill>
                <a:latin typeface="Times New Roman"/>
                <a:cs typeface="Times New Roman"/>
              </a:rPr>
              <a:t>5.	</a:t>
            </a:r>
            <a:r>
              <a:rPr spc="-155" dirty="0">
                <a:solidFill>
                  <a:schemeClr val="tx1"/>
                </a:solidFill>
              </a:rPr>
              <a:t>T</a:t>
            </a:r>
            <a:r>
              <a:rPr spc="-5" dirty="0">
                <a:solidFill>
                  <a:schemeClr val="tx1"/>
                </a:solidFill>
              </a:rPr>
              <a:t>rees</a:t>
            </a:r>
            <a:endParaRPr sz="2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395468"/>
            <a:ext cx="734695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82575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tree 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widely used data structure that simulates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hierarchical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structure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with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linked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Every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root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pointed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root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pointer.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root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NULL,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empty.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simple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unordered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tree: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21874" y="3886575"/>
            <a:ext cx="581660" cy="581660"/>
          </a:xfrm>
          <a:custGeom>
            <a:avLst/>
            <a:gdLst/>
            <a:ahLst/>
            <a:cxnLst/>
            <a:rect l="l" t="t" r="r" b="b"/>
            <a:pathLst>
              <a:path w="581659" h="581660">
                <a:moveTo>
                  <a:pt x="0" y="290549"/>
                </a:moveTo>
                <a:lnTo>
                  <a:pt x="3802" y="243421"/>
                </a:lnTo>
                <a:lnTo>
                  <a:pt x="14812" y="198713"/>
                </a:lnTo>
                <a:lnTo>
                  <a:pt x="32430" y="157025"/>
                </a:lnTo>
                <a:lnTo>
                  <a:pt x="56059" y="118954"/>
                </a:lnTo>
                <a:lnTo>
                  <a:pt x="85100" y="85100"/>
                </a:lnTo>
                <a:lnTo>
                  <a:pt x="118954" y="56059"/>
                </a:lnTo>
                <a:lnTo>
                  <a:pt x="157025" y="32430"/>
                </a:lnTo>
                <a:lnTo>
                  <a:pt x="198713" y="14812"/>
                </a:lnTo>
                <a:lnTo>
                  <a:pt x="243421" y="3802"/>
                </a:lnTo>
                <a:lnTo>
                  <a:pt x="290549" y="0"/>
                </a:lnTo>
                <a:lnTo>
                  <a:pt x="336276" y="3619"/>
                </a:lnTo>
                <a:lnTo>
                  <a:pt x="380464" y="14262"/>
                </a:lnTo>
                <a:lnTo>
                  <a:pt x="422335" y="31605"/>
                </a:lnTo>
                <a:lnTo>
                  <a:pt x="461107" y="55325"/>
                </a:lnTo>
                <a:lnTo>
                  <a:pt x="495999" y="85099"/>
                </a:lnTo>
                <a:lnTo>
                  <a:pt x="525773" y="119992"/>
                </a:lnTo>
                <a:lnTo>
                  <a:pt x="549494" y="158764"/>
                </a:lnTo>
                <a:lnTo>
                  <a:pt x="566837" y="200635"/>
                </a:lnTo>
                <a:lnTo>
                  <a:pt x="577480" y="244823"/>
                </a:lnTo>
                <a:lnTo>
                  <a:pt x="581099" y="290549"/>
                </a:lnTo>
                <a:lnTo>
                  <a:pt x="577297" y="337678"/>
                </a:lnTo>
                <a:lnTo>
                  <a:pt x="566287" y="382386"/>
                </a:lnTo>
                <a:lnTo>
                  <a:pt x="548669" y="424074"/>
                </a:lnTo>
                <a:lnTo>
                  <a:pt x="525040" y="462145"/>
                </a:lnTo>
                <a:lnTo>
                  <a:pt x="495999" y="495999"/>
                </a:lnTo>
                <a:lnTo>
                  <a:pt x="462145" y="525040"/>
                </a:lnTo>
                <a:lnTo>
                  <a:pt x="424074" y="548669"/>
                </a:lnTo>
                <a:lnTo>
                  <a:pt x="382386" y="566287"/>
                </a:lnTo>
                <a:lnTo>
                  <a:pt x="337678" y="577297"/>
                </a:lnTo>
                <a:lnTo>
                  <a:pt x="290549" y="581099"/>
                </a:lnTo>
                <a:lnTo>
                  <a:pt x="243421" y="577297"/>
                </a:lnTo>
                <a:lnTo>
                  <a:pt x="198713" y="566287"/>
                </a:lnTo>
                <a:lnTo>
                  <a:pt x="157025" y="548669"/>
                </a:lnTo>
                <a:lnTo>
                  <a:pt x="118954" y="525040"/>
                </a:lnTo>
                <a:lnTo>
                  <a:pt x="85100" y="495999"/>
                </a:lnTo>
                <a:lnTo>
                  <a:pt x="56059" y="462145"/>
                </a:lnTo>
                <a:lnTo>
                  <a:pt x="32430" y="424074"/>
                </a:lnTo>
                <a:lnTo>
                  <a:pt x="14812" y="382386"/>
                </a:lnTo>
                <a:lnTo>
                  <a:pt x="3802" y="337678"/>
                </a:lnTo>
                <a:lnTo>
                  <a:pt x="0" y="29054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50310" y="40525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88374" y="4634700"/>
            <a:ext cx="581660" cy="581660"/>
          </a:xfrm>
          <a:custGeom>
            <a:avLst/>
            <a:gdLst/>
            <a:ahLst/>
            <a:cxnLst/>
            <a:rect l="l" t="t" r="r" b="b"/>
            <a:pathLst>
              <a:path w="581659" h="581660">
                <a:moveTo>
                  <a:pt x="0" y="290549"/>
                </a:moveTo>
                <a:lnTo>
                  <a:pt x="3802" y="243421"/>
                </a:lnTo>
                <a:lnTo>
                  <a:pt x="14812" y="198713"/>
                </a:lnTo>
                <a:lnTo>
                  <a:pt x="32430" y="157025"/>
                </a:lnTo>
                <a:lnTo>
                  <a:pt x="56059" y="118954"/>
                </a:lnTo>
                <a:lnTo>
                  <a:pt x="85100" y="85100"/>
                </a:lnTo>
                <a:lnTo>
                  <a:pt x="118954" y="56059"/>
                </a:lnTo>
                <a:lnTo>
                  <a:pt x="157025" y="32430"/>
                </a:lnTo>
                <a:lnTo>
                  <a:pt x="198713" y="14812"/>
                </a:lnTo>
                <a:lnTo>
                  <a:pt x="243421" y="3802"/>
                </a:lnTo>
                <a:lnTo>
                  <a:pt x="290549" y="0"/>
                </a:lnTo>
                <a:lnTo>
                  <a:pt x="336276" y="3619"/>
                </a:lnTo>
                <a:lnTo>
                  <a:pt x="380464" y="14262"/>
                </a:lnTo>
                <a:lnTo>
                  <a:pt x="422335" y="31605"/>
                </a:lnTo>
                <a:lnTo>
                  <a:pt x="461107" y="55325"/>
                </a:lnTo>
                <a:lnTo>
                  <a:pt x="495999" y="85099"/>
                </a:lnTo>
                <a:lnTo>
                  <a:pt x="525773" y="119992"/>
                </a:lnTo>
                <a:lnTo>
                  <a:pt x="549494" y="158764"/>
                </a:lnTo>
                <a:lnTo>
                  <a:pt x="566837" y="200635"/>
                </a:lnTo>
                <a:lnTo>
                  <a:pt x="577480" y="244823"/>
                </a:lnTo>
                <a:lnTo>
                  <a:pt x="581099" y="290549"/>
                </a:lnTo>
                <a:lnTo>
                  <a:pt x="577297" y="337678"/>
                </a:lnTo>
                <a:lnTo>
                  <a:pt x="566287" y="382386"/>
                </a:lnTo>
                <a:lnTo>
                  <a:pt x="548669" y="424074"/>
                </a:lnTo>
                <a:lnTo>
                  <a:pt x="525040" y="462145"/>
                </a:lnTo>
                <a:lnTo>
                  <a:pt x="495999" y="495999"/>
                </a:lnTo>
                <a:lnTo>
                  <a:pt x="462145" y="525040"/>
                </a:lnTo>
                <a:lnTo>
                  <a:pt x="424074" y="548669"/>
                </a:lnTo>
                <a:lnTo>
                  <a:pt x="382386" y="566287"/>
                </a:lnTo>
                <a:lnTo>
                  <a:pt x="337678" y="577297"/>
                </a:lnTo>
                <a:lnTo>
                  <a:pt x="290549" y="581099"/>
                </a:lnTo>
                <a:lnTo>
                  <a:pt x="243421" y="577297"/>
                </a:lnTo>
                <a:lnTo>
                  <a:pt x="198713" y="566287"/>
                </a:lnTo>
                <a:lnTo>
                  <a:pt x="157025" y="548669"/>
                </a:lnTo>
                <a:lnTo>
                  <a:pt x="118954" y="525040"/>
                </a:lnTo>
                <a:lnTo>
                  <a:pt x="85100" y="495999"/>
                </a:lnTo>
                <a:lnTo>
                  <a:pt x="56059" y="462145"/>
                </a:lnTo>
                <a:lnTo>
                  <a:pt x="32430" y="424074"/>
                </a:lnTo>
                <a:lnTo>
                  <a:pt x="14812" y="382386"/>
                </a:lnTo>
                <a:lnTo>
                  <a:pt x="3802" y="337678"/>
                </a:lnTo>
                <a:lnTo>
                  <a:pt x="0" y="29054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6811" y="480066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55375" y="4634700"/>
            <a:ext cx="581660" cy="581660"/>
          </a:xfrm>
          <a:custGeom>
            <a:avLst/>
            <a:gdLst/>
            <a:ahLst/>
            <a:cxnLst/>
            <a:rect l="l" t="t" r="r" b="b"/>
            <a:pathLst>
              <a:path w="581659" h="581660">
                <a:moveTo>
                  <a:pt x="0" y="290549"/>
                </a:moveTo>
                <a:lnTo>
                  <a:pt x="3802" y="243421"/>
                </a:lnTo>
                <a:lnTo>
                  <a:pt x="14812" y="198713"/>
                </a:lnTo>
                <a:lnTo>
                  <a:pt x="32430" y="157025"/>
                </a:lnTo>
                <a:lnTo>
                  <a:pt x="56059" y="118954"/>
                </a:lnTo>
                <a:lnTo>
                  <a:pt x="85100" y="85100"/>
                </a:lnTo>
                <a:lnTo>
                  <a:pt x="118954" y="56059"/>
                </a:lnTo>
                <a:lnTo>
                  <a:pt x="157025" y="32430"/>
                </a:lnTo>
                <a:lnTo>
                  <a:pt x="198713" y="14812"/>
                </a:lnTo>
                <a:lnTo>
                  <a:pt x="243421" y="3802"/>
                </a:lnTo>
                <a:lnTo>
                  <a:pt x="290549" y="0"/>
                </a:lnTo>
                <a:lnTo>
                  <a:pt x="336276" y="3619"/>
                </a:lnTo>
                <a:lnTo>
                  <a:pt x="380464" y="14262"/>
                </a:lnTo>
                <a:lnTo>
                  <a:pt x="422335" y="31605"/>
                </a:lnTo>
                <a:lnTo>
                  <a:pt x="461107" y="55325"/>
                </a:lnTo>
                <a:lnTo>
                  <a:pt x="495999" y="85099"/>
                </a:lnTo>
                <a:lnTo>
                  <a:pt x="525773" y="119992"/>
                </a:lnTo>
                <a:lnTo>
                  <a:pt x="549494" y="158764"/>
                </a:lnTo>
                <a:lnTo>
                  <a:pt x="566837" y="200635"/>
                </a:lnTo>
                <a:lnTo>
                  <a:pt x="577480" y="244823"/>
                </a:lnTo>
                <a:lnTo>
                  <a:pt x="581099" y="290549"/>
                </a:lnTo>
                <a:lnTo>
                  <a:pt x="577297" y="337678"/>
                </a:lnTo>
                <a:lnTo>
                  <a:pt x="566287" y="382386"/>
                </a:lnTo>
                <a:lnTo>
                  <a:pt x="548669" y="424074"/>
                </a:lnTo>
                <a:lnTo>
                  <a:pt x="525040" y="462145"/>
                </a:lnTo>
                <a:lnTo>
                  <a:pt x="495999" y="495999"/>
                </a:lnTo>
                <a:lnTo>
                  <a:pt x="462145" y="525040"/>
                </a:lnTo>
                <a:lnTo>
                  <a:pt x="424074" y="548669"/>
                </a:lnTo>
                <a:lnTo>
                  <a:pt x="382386" y="566287"/>
                </a:lnTo>
                <a:lnTo>
                  <a:pt x="337678" y="577297"/>
                </a:lnTo>
                <a:lnTo>
                  <a:pt x="290549" y="581099"/>
                </a:lnTo>
                <a:lnTo>
                  <a:pt x="243421" y="577297"/>
                </a:lnTo>
                <a:lnTo>
                  <a:pt x="198713" y="566287"/>
                </a:lnTo>
                <a:lnTo>
                  <a:pt x="157025" y="548669"/>
                </a:lnTo>
                <a:lnTo>
                  <a:pt x="118954" y="525040"/>
                </a:lnTo>
                <a:lnTo>
                  <a:pt x="85100" y="495999"/>
                </a:lnTo>
                <a:lnTo>
                  <a:pt x="56059" y="462145"/>
                </a:lnTo>
                <a:lnTo>
                  <a:pt x="32430" y="424074"/>
                </a:lnTo>
                <a:lnTo>
                  <a:pt x="14812" y="382386"/>
                </a:lnTo>
                <a:lnTo>
                  <a:pt x="3802" y="337678"/>
                </a:lnTo>
                <a:lnTo>
                  <a:pt x="0" y="29054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3810" y="480066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43799" y="5397350"/>
            <a:ext cx="581660" cy="581660"/>
          </a:xfrm>
          <a:custGeom>
            <a:avLst/>
            <a:gdLst/>
            <a:ahLst/>
            <a:cxnLst/>
            <a:rect l="l" t="t" r="r" b="b"/>
            <a:pathLst>
              <a:path w="581659" h="581660">
                <a:moveTo>
                  <a:pt x="0" y="290549"/>
                </a:moveTo>
                <a:lnTo>
                  <a:pt x="3802" y="243421"/>
                </a:lnTo>
                <a:lnTo>
                  <a:pt x="14812" y="198713"/>
                </a:lnTo>
                <a:lnTo>
                  <a:pt x="32430" y="157025"/>
                </a:lnTo>
                <a:lnTo>
                  <a:pt x="56059" y="118954"/>
                </a:lnTo>
                <a:lnTo>
                  <a:pt x="85100" y="85100"/>
                </a:lnTo>
                <a:lnTo>
                  <a:pt x="118954" y="56059"/>
                </a:lnTo>
                <a:lnTo>
                  <a:pt x="157025" y="32430"/>
                </a:lnTo>
                <a:lnTo>
                  <a:pt x="198713" y="14812"/>
                </a:lnTo>
                <a:lnTo>
                  <a:pt x="243421" y="3802"/>
                </a:lnTo>
                <a:lnTo>
                  <a:pt x="290549" y="0"/>
                </a:lnTo>
                <a:lnTo>
                  <a:pt x="336276" y="3619"/>
                </a:lnTo>
                <a:lnTo>
                  <a:pt x="380464" y="14262"/>
                </a:lnTo>
                <a:lnTo>
                  <a:pt x="422335" y="31605"/>
                </a:lnTo>
                <a:lnTo>
                  <a:pt x="461107" y="55325"/>
                </a:lnTo>
                <a:lnTo>
                  <a:pt x="495999" y="85099"/>
                </a:lnTo>
                <a:lnTo>
                  <a:pt x="525774" y="119992"/>
                </a:lnTo>
                <a:lnTo>
                  <a:pt x="549494" y="158764"/>
                </a:lnTo>
                <a:lnTo>
                  <a:pt x="566837" y="200635"/>
                </a:lnTo>
                <a:lnTo>
                  <a:pt x="577480" y="244823"/>
                </a:lnTo>
                <a:lnTo>
                  <a:pt x="581099" y="290549"/>
                </a:lnTo>
                <a:lnTo>
                  <a:pt x="577297" y="337678"/>
                </a:lnTo>
                <a:lnTo>
                  <a:pt x="566287" y="382386"/>
                </a:lnTo>
                <a:lnTo>
                  <a:pt x="548669" y="424074"/>
                </a:lnTo>
                <a:lnTo>
                  <a:pt x="525040" y="462145"/>
                </a:lnTo>
                <a:lnTo>
                  <a:pt x="495999" y="495999"/>
                </a:lnTo>
                <a:lnTo>
                  <a:pt x="462145" y="525040"/>
                </a:lnTo>
                <a:lnTo>
                  <a:pt x="424074" y="548669"/>
                </a:lnTo>
                <a:lnTo>
                  <a:pt x="382386" y="566287"/>
                </a:lnTo>
                <a:lnTo>
                  <a:pt x="337678" y="577297"/>
                </a:lnTo>
                <a:lnTo>
                  <a:pt x="290549" y="581099"/>
                </a:lnTo>
                <a:lnTo>
                  <a:pt x="243421" y="577297"/>
                </a:lnTo>
                <a:lnTo>
                  <a:pt x="198713" y="566287"/>
                </a:lnTo>
                <a:lnTo>
                  <a:pt x="157025" y="548669"/>
                </a:lnTo>
                <a:lnTo>
                  <a:pt x="118954" y="525040"/>
                </a:lnTo>
                <a:lnTo>
                  <a:pt x="85100" y="495999"/>
                </a:lnTo>
                <a:lnTo>
                  <a:pt x="56059" y="462145"/>
                </a:lnTo>
                <a:lnTo>
                  <a:pt x="32430" y="424074"/>
                </a:lnTo>
                <a:lnTo>
                  <a:pt x="14812" y="382386"/>
                </a:lnTo>
                <a:lnTo>
                  <a:pt x="3802" y="337678"/>
                </a:lnTo>
                <a:lnTo>
                  <a:pt x="0" y="29054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72236" y="556331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21874" y="5397350"/>
            <a:ext cx="581660" cy="581660"/>
          </a:xfrm>
          <a:custGeom>
            <a:avLst/>
            <a:gdLst/>
            <a:ahLst/>
            <a:cxnLst/>
            <a:rect l="l" t="t" r="r" b="b"/>
            <a:pathLst>
              <a:path w="581659" h="581660">
                <a:moveTo>
                  <a:pt x="0" y="290549"/>
                </a:moveTo>
                <a:lnTo>
                  <a:pt x="3802" y="243421"/>
                </a:lnTo>
                <a:lnTo>
                  <a:pt x="14812" y="198713"/>
                </a:lnTo>
                <a:lnTo>
                  <a:pt x="32430" y="157025"/>
                </a:lnTo>
                <a:lnTo>
                  <a:pt x="56059" y="118954"/>
                </a:lnTo>
                <a:lnTo>
                  <a:pt x="85100" y="85100"/>
                </a:lnTo>
                <a:lnTo>
                  <a:pt x="118954" y="56059"/>
                </a:lnTo>
                <a:lnTo>
                  <a:pt x="157025" y="32430"/>
                </a:lnTo>
                <a:lnTo>
                  <a:pt x="198713" y="14812"/>
                </a:lnTo>
                <a:lnTo>
                  <a:pt x="243421" y="3802"/>
                </a:lnTo>
                <a:lnTo>
                  <a:pt x="290549" y="0"/>
                </a:lnTo>
                <a:lnTo>
                  <a:pt x="336276" y="3619"/>
                </a:lnTo>
                <a:lnTo>
                  <a:pt x="380464" y="14262"/>
                </a:lnTo>
                <a:lnTo>
                  <a:pt x="422335" y="31605"/>
                </a:lnTo>
                <a:lnTo>
                  <a:pt x="461107" y="55325"/>
                </a:lnTo>
                <a:lnTo>
                  <a:pt x="495999" y="85099"/>
                </a:lnTo>
                <a:lnTo>
                  <a:pt x="525773" y="119992"/>
                </a:lnTo>
                <a:lnTo>
                  <a:pt x="549494" y="158764"/>
                </a:lnTo>
                <a:lnTo>
                  <a:pt x="566837" y="200635"/>
                </a:lnTo>
                <a:lnTo>
                  <a:pt x="577480" y="244823"/>
                </a:lnTo>
                <a:lnTo>
                  <a:pt x="581099" y="290549"/>
                </a:lnTo>
                <a:lnTo>
                  <a:pt x="577297" y="337678"/>
                </a:lnTo>
                <a:lnTo>
                  <a:pt x="566287" y="382386"/>
                </a:lnTo>
                <a:lnTo>
                  <a:pt x="548669" y="424074"/>
                </a:lnTo>
                <a:lnTo>
                  <a:pt x="525040" y="462145"/>
                </a:lnTo>
                <a:lnTo>
                  <a:pt x="495999" y="495999"/>
                </a:lnTo>
                <a:lnTo>
                  <a:pt x="462145" y="525040"/>
                </a:lnTo>
                <a:lnTo>
                  <a:pt x="424074" y="548669"/>
                </a:lnTo>
                <a:lnTo>
                  <a:pt x="382386" y="566287"/>
                </a:lnTo>
                <a:lnTo>
                  <a:pt x="337678" y="577297"/>
                </a:lnTo>
                <a:lnTo>
                  <a:pt x="290549" y="581099"/>
                </a:lnTo>
                <a:lnTo>
                  <a:pt x="243421" y="577297"/>
                </a:lnTo>
                <a:lnTo>
                  <a:pt x="198713" y="566287"/>
                </a:lnTo>
                <a:lnTo>
                  <a:pt x="157025" y="548669"/>
                </a:lnTo>
                <a:lnTo>
                  <a:pt x="118954" y="525040"/>
                </a:lnTo>
                <a:lnTo>
                  <a:pt x="85100" y="495999"/>
                </a:lnTo>
                <a:lnTo>
                  <a:pt x="56059" y="462145"/>
                </a:lnTo>
                <a:lnTo>
                  <a:pt x="32430" y="424074"/>
                </a:lnTo>
                <a:lnTo>
                  <a:pt x="14812" y="382386"/>
                </a:lnTo>
                <a:lnTo>
                  <a:pt x="3802" y="337678"/>
                </a:lnTo>
                <a:lnTo>
                  <a:pt x="0" y="29054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50310" y="556331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44692" y="4377812"/>
            <a:ext cx="1791335" cy="1099820"/>
            <a:chOff x="6444692" y="4377812"/>
            <a:chExt cx="1791335" cy="1099820"/>
          </a:xfrm>
        </p:grpSpPr>
        <p:sp>
          <p:nvSpPr>
            <p:cNvPr id="16" name="object 16"/>
            <p:cNvSpPr/>
            <p:nvPr/>
          </p:nvSpPr>
          <p:spPr>
            <a:xfrm>
              <a:off x="7223975" y="4382575"/>
              <a:ext cx="283210" cy="295910"/>
            </a:xfrm>
            <a:custGeom>
              <a:avLst/>
              <a:gdLst/>
              <a:ahLst/>
              <a:cxnLst/>
              <a:rect l="l" t="t" r="r" b="b"/>
              <a:pathLst>
                <a:path w="283209" h="295910">
                  <a:moveTo>
                    <a:pt x="282999" y="0"/>
                  </a:moveTo>
                  <a:lnTo>
                    <a:pt x="0" y="295898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94099" y="466759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42112"/>
                  </a:moveTo>
                  <a:lnTo>
                    <a:pt x="18506" y="0"/>
                  </a:lnTo>
                  <a:lnTo>
                    <a:pt x="41245" y="21747"/>
                  </a:lnTo>
                  <a:lnTo>
                    <a:pt x="0" y="42112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94099" y="466759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18506" y="0"/>
                  </a:moveTo>
                  <a:lnTo>
                    <a:pt x="0" y="42112"/>
                  </a:lnTo>
                  <a:lnTo>
                    <a:pt x="41245" y="21747"/>
                  </a:lnTo>
                  <a:lnTo>
                    <a:pt x="18506" y="0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17875" y="4382575"/>
              <a:ext cx="283210" cy="295910"/>
            </a:xfrm>
            <a:custGeom>
              <a:avLst/>
              <a:gdLst/>
              <a:ahLst/>
              <a:cxnLst/>
              <a:rect l="l" t="t" r="r" b="b"/>
              <a:pathLst>
                <a:path w="283209" h="295910">
                  <a:moveTo>
                    <a:pt x="0" y="0"/>
                  </a:moveTo>
                  <a:lnTo>
                    <a:pt x="282999" y="295898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89505" y="466759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1245" y="42112"/>
                  </a:moveTo>
                  <a:lnTo>
                    <a:pt x="0" y="21747"/>
                  </a:lnTo>
                  <a:lnTo>
                    <a:pt x="22738" y="0"/>
                  </a:lnTo>
                  <a:lnTo>
                    <a:pt x="41245" y="42112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89505" y="466759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21747"/>
                  </a:moveTo>
                  <a:lnTo>
                    <a:pt x="41245" y="42112"/>
                  </a:lnTo>
                  <a:lnTo>
                    <a:pt x="22738" y="0"/>
                  </a:lnTo>
                  <a:lnTo>
                    <a:pt x="0" y="21747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9193" y="5130700"/>
              <a:ext cx="294640" cy="310515"/>
            </a:xfrm>
            <a:custGeom>
              <a:avLst/>
              <a:gdLst/>
              <a:ahLst/>
              <a:cxnLst/>
              <a:rect l="l" t="t" r="r" b="b"/>
              <a:pathLst>
                <a:path w="294640" h="310514">
                  <a:moveTo>
                    <a:pt x="294281" y="0"/>
                  </a:moveTo>
                  <a:lnTo>
                    <a:pt x="0" y="310424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49455" y="5430300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42193"/>
                  </a:moveTo>
                  <a:lnTo>
                    <a:pt x="18320" y="0"/>
                  </a:lnTo>
                  <a:lnTo>
                    <a:pt x="41155" y="21647"/>
                  </a:lnTo>
                  <a:lnTo>
                    <a:pt x="0" y="42193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49455" y="5430300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18320" y="0"/>
                  </a:moveTo>
                  <a:lnTo>
                    <a:pt x="0" y="42193"/>
                  </a:lnTo>
                  <a:lnTo>
                    <a:pt x="41155" y="21647"/>
                  </a:lnTo>
                  <a:lnTo>
                    <a:pt x="18320" y="0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84375" y="5130700"/>
              <a:ext cx="284480" cy="309880"/>
            </a:xfrm>
            <a:custGeom>
              <a:avLst/>
              <a:gdLst/>
              <a:ahLst/>
              <a:cxnLst/>
              <a:rect l="l" t="t" r="r" b="b"/>
              <a:pathLst>
                <a:path w="284479" h="309879">
                  <a:moveTo>
                    <a:pt x="0" y="0"/>
                  </a:moveTo>
                  <a:lnTo>
                    <a:pt x="283887" y="309767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56663" y="5429837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0804" y="42496"/>
                  </a:moveTo>
                  <a:lnTo>
                    <a:pt x="0" y="21259"/>
                  </a:lnTo>
                  <a:lnTo>
                    <a:pt x="23197" y="0"/>
                  </a:lnTo>
                  <a:lnTo>
                    <a:pt x="40804" y="42496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56663" y="5429837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21259"/>
                  </a:moveTo>
                  <a:lnTo>
                    <a:pt x="40804" y="42496"/>
                  </a:lnTo>
                  <a:lnTo>
                    <a:pt x="23197" y="0"/>
                  </a:lnTo>
                  <a:lnTo>
                    <a:pt x="0" y="21259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028170" y="3746113"/>
            <a:ext cx="378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Corbel"/>
                <a:cs typeface="Corbel"/>
              </a:rPr>
              <a:t>R</a:t>
            </a:r>
            <a:r>
              <a:rPr sz="1400" spc="-5" dirty="0">
                <a:latin typeface="Corbel"/>
                <a:cs typeface="Corbel"/>
              </a:rPr>
              <a:t>oot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2604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1387" y="1029708"/>
            <a:ext cx="1165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sz="2200" dirty="0">
                <a:solidFill>
                  <a:srgbClr val="40BAD1"/>
                </a:solidFill>
                <a:latin typeface="Times New Roman"/>
                <a:cs typeface="Times New Roman"/>
              </a:rPr>
              <a:t>5.	</a:t>
            </a:r>
            <a:r>
              <a:rPr spc="-155" dirty="0">
                <a:solidFill>
                  <a:schemeClr val="tx1"/>
                </a:solidFill>
              </a:rPr>
              <a:t>T</a:t>
            </a:r>
            <a:r>
              <a:rPr spc="-5" dirty="0">
                <a:solidFill>
                  <a:schemeClr val="tx1"/>
                </a:solidFill>
              </a:rPr>
              <a:t>rees</a:t>
            </a:r>
            <a:endParaRPr sz="2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395468"/>
            <a:ext cx="7257415" cy="117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In binary tree </a:t>
            </a:r>
            <a:r>
              <a:rPr sz="2400" spc="-10" dirty="0">
                <a:latin typeface="Corbel"/>
                <a:cs typeface="Corbel"/>
              </a:rPr>
              <a:t>every </a:t>
            </a:r>
            <a:r>
              <a:rPr sz="2400" spc="-5" dirty="0">
                <a:latin typeface="Corbel"/>
                <a:cs typeface="Corbel"/>
              </a:rPr>
              <a:t>node contains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left </a:t>
            </a:r>
            <a:r>
              <a:rPr sz="2400" spc="-20" dirty="0">
                <a:latin typeface="Corbel"/>
                <a:cs typeface="Corbel"/>
              </a:rPr>
              <a:t>pointer,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right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pointer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data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element.</a:t>
            </a:r>
            <a:endParaRPr sz="2400" dirty="0">
              <a:latin typeface="Corbel"/>
              <a:cs typeface="Corbel"/>
            </a:endParaRPr>
          </a:p>
          <a:p>
            <a:pPr marL="1534160" algn="ctr">
              <a:lnSpc>
                <a:spcPct val="100000"/>
              </a:lnSpc>
              <a:spcBef>
                <a:spcPts val="795"/>
              </a:spcBef>
            </a:pPr>
            <a:r>
              <a:rPr sz="1400" spc="-15" dirty="0">
                <a:latin typeface="Corbel"/>
                <a:cs typeface="Corbel"/>
              </a:rPr>
              <a:t>Root</a:t>
            </a:r>
            <a:endParaRPr sz="1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4100567"/>
            <a:ext cx="642239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Advantage: Provides quick search, insert, delete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operations.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Disadvantage</a:t>
            </a:r>
            <a:r>
              <a:rPr sz="2400" dirty="0">
                <a:latin typeface="Corbel"/>
                <a:cs typeface="Corbel"/>
              </a:rPr>
              <a:t>: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Complicate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deletio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 algorithm.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Example</a:t>
            </a:r>
            <a:r>
              <a:rPr sz="2400" dirty="0">
                <a:latin typeface="Corbel"/>
                <a:cs typeface="Corbel"/>
              </a:rPr>
              <a:t>:</a:t>
            </a:r>
            <a:r>
              <a:rPr sz="2400" spc="-5" dirty="0">
                <a:latin typeface="Corbel"/>
                <a:cs typeface="Corbel"/>
              </a:rPr>
              <a:t> Famil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8025" y="2581899"/>
            <a:ext cx="1540510" cy="401955"/>
          </a:xfrm>
          <a:custGeom>
            <a:avLst/>
            <a:gdLst/>
            <a:ahLst/>
            <a:cxnLst/>
            <a:rect l="l" t="t" r="r" b="b"/>
            <a:pathLst>
              <a:path w="1540509" h="401955">
                <a:moveTo>
                  <a:pt x="4749" y="0"/>
                </a:moveTo>
                <a:lnTo>
                  <a:pt x="4749" y="401899"/>
                </a:lnTo>
              </a:path>
              <a:path w="1540509" h="401955">
                <a:moveTo>
                  <a:pt x="1025349" y="0"/>
                </a:moveTo>
                <a:lnTo>
                  <a:pt x="1025349" y="401899"/>
                </a:lnTo>
              </a:path>
              <a:path w="1540509" h="401955">
                <a:moveTo>
                  <a:pt x="1535649" y="0"/>
                </a:moveTo>
                <a:lnTo>
                  <a:pt x="1535649" y="401899"/>
                </a:lnTo>
              </a:path>
              <a:path w="1540509" h="401955">
                <a:moveTo>
                  <a:pt x="0" y="4749"/>
                </a:moveTo>
                <a:lnTo>
                  <a:pt x="1540399" y="4749"/>
                </a:lnTo>
              </a:path>
              <a:path w="1540509" h="401955">
                <a:moveTo>
                  <a:pt x="0" y="397149"/>
                </a:moveTo>
                <a:lnTo>
                  <a:pt x="1540399" y="3971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3075" y="2586650"/>
            <a:ext cx="510540" cy="300082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400" dirty="0"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32893"/>
              </p:ext>
            </p:extLst>
          </p:nvPr>
        </p:nvGraphicFramePr>
        <p:xfrm>
          <a:off x="9158912" y="3130462"/>
          <a:ext cx="1531620" cy="3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097125" y="3130475"/>
            <a:ext cx="1540510" cy="401955"/>
          </a:xfrm>
          <a:custGeom>
            <a:avLst/>
            <a:gdLst/>
            <a:ahLst/>
            <a:cxnLst/>
            <a:rect l="l" t="t" r="r" b="b"/>
            <a:pathLst>
              <a:path w="1540509" h="401954">
                <a:moveTo>
                  <a:pt x="4749" y="0"/>
                </a:moveTo>
                <a:lnTo>
                  <a:pt x="4749" y="401899"/>
                </a:lnTo>
              </a:path>
              <a:path w="1540509" h="401954">
                <a:moveTo>
                  <a:pt x="1025349" y="0"/>
                </a:moveTo>
                <a:lnTo>
                  <a:pt x="1025349" y="401899"/>
                </a:lnTo>
              </a:path>
              <a:path w="1540509" h="401954">
                <a:moveTo>
                  <a:pt x="1535649" y="0"/>
                </a:moveTo>
                <a:lnTo>
                  <a:pt x="1535649" y="401899"/>
                </a:lnTo>
              </a:path>
              <a:path w="1540509" h="401954">
                <a:moveTo>
                  <a:pt x="0" y="4749"/>
                </a:moveTo>
                <a:lnTo>
                  <a:pt x="1540399" y="4749"/>
                </a:lnTo>
              </a:path>
              <a:path w="1540509" h="401954">
                <a:moveTo>
                  <a:pt x="0" y="397149"/>
                </a:moveTo>
                <a:lnTo>
                  <a:pt x="1540399" y="3971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12174" y="3135224"/>
            <a:ext cx="510540" cy="300082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372"/>
              </p:ext>
            </p:extLst>
          </p:nvPr>
        </p:nvGraphicFramePr>
        <p:xfrm>
          <a:off x="4550312" y="3738962"/>
          <a:ext cx="1531620" cy="3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47710"/>
              </p:ext>
            </p:extLst>
          </p:nvPr>
        </p:nvGraphicFramePr>
        <p:xfrm>
          <a:off x="7628012" y="3738962"/>
          <a:ext cx="1531620" cy="3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027355" y="2802275"/>
            <a:ext cx="850900" cy="330200"/>
          </a:xfrm>
          <a:custGeom>
            <a:avLst/>
            <a:gdLst/>
            <a:ahLst/>
            <a:cxnLst/>
            <a:rect l="l" t="t" r="r" b="b"/>
            <a:pathLst>
              <a:path w="850900" h="330200">
                <a:moveTo>
                  <a:pt x="850619" y="0"/>
                </a:moveTo>
                <a:lnTo>
                  <a:pt x="0" y="330027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982294" y="3112872"/>
            <a:ext cx="55880" cy="40005"/>
            <a:chOff x="6982294" y="3112872"/>
            <a:chExt cx="55880" cy="40005"/>
          </a:xfrm>
        </p:grpSpPr>
        <p:sp>
          <p:nvSpPr>
            <p:cNvPr id="15" name="object 15"/>
            <p:cNvSpPr/>
            <p:nvPr/>
          </p:nvSpPr>
          <p:spPr>
            <a:xfrm>
              <a:off x="6987057" y="311763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02"/>
                  </a:moveTo>
                  <a:lnTo>
                    <a:pt x="34607" y="0"/>
                  </a:lnTo>
                  <a:lnTo>
                    <a:pt x="45988" y="29334"/>
                  </a:lnTo>
                  <a:lnTo>
                    <a:pt x="0" y="30302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87057" y="311763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4607" y="0"/>
                  </a:moveTo>
                  <a:lnTo>
                    <a:pt x="0" y="30302"/>
                  </a:lnTo>
                  <a:lnTo>
                    <a:pt x="45988" y="29334"/>
                  </a:lnTo>
                  <a:lnTo>
                    <a:pt x="34607" y="0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428508" y="3372925"/>
            <a:ext cx="873125" cy="368300"/>
          </a:xfrm>
          <a:custGeom>
            <a:avLst/>
            <a:gdLst/>
            <a:ahLst/>
            <a:cxnLst/>
            <a:rect l="l" t="t" r="r" b="b"/>
            <a:pathLst>
              <a:path w="873125" h="368300">
                <a:moveTo>
                  <a:pt x="872840" y="0"/>
                </a:moveTo>
                <a:lnTo>
                  <a:pt x="0" y="368092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5383917" y="3721758"/>
            <a:ext cx="55880" cy="41275"/>
            <a:chOff x="5383917" y="3721758"/>
            <a:chExt cx="55880" cy="41275"/>
          </a:xfrm>
        </p:grpSpPr>
        <p:sp>
          <p:nvSpPr>
            <p:cNvPr id="19" name="object 19"/>
            <p:cNvSpPr/>
            <p:nvPr/>
          </p:nvSpPr>
          <p:spPr>
            <a:xfrm>
              <a:off x="5388680" y="3726521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0" y="31292"/>
                  </a:moveTo>
                  <a:lnTo>
                    <a:pt x="33715" y="0"/>
                  </a:lnTo>
                  <a:lnTo>
                    <a:pt x="45941" y="28992"/>
                  </a:lnTo>
                  <a:lnTo>
                    <a:pt x="0" y="31292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88680" y="3726521"/>
              <a:ext cx="46355" cy="31750"/>
            </a:xfrm>
            <a:custGeom>
              <a:avLst/>
              <a:gdLst/>
              <a:ahLst/>
              <a:cxnLst/>
              <a:rect l="l" t="t" r="r" b="b"/>
              <a:pathLst>
                <a:path w="46354" h="31750">
                  <a:moveTo>
                    <a:pt x="33715" y="0"/>
                  </a:moveTo>
                  <a:lnTo>
                    <a:pt x="0" y="31292"/>
                  </a:lnTo>
                  <a:lnTo>
                    <a:pt x="45941" y="28992"/>
                  </a:lnTo>
                  <a:lnTo>
                    <a:pt x="33715" y="0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8924125" y="2816824"/>
            <a:ext cx="974090" cy="277495"/>
          </a:xfrm>
          <a:custGeom>
            <a:avLst/>
            <a:gdLst/>
            <a:ahLst/>
            <a:cxnLst/>
            <a:rect l="l" t="t" r="r" b="b"/>
            <a:pathLst>
              <a:path w="974090" h="277494">
                <a:moveTo>
                  <a:pt x="0" y="0"/>
                </a:moveTo>
                <a:lnTo>
                  <a:pt x="973728" y="276869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9888787" y="3073799"/>
            <a:ext cx="55880" cy="40005"/>
            <a:chOff x="9888787" y="3073799"/>
            <a:chExt cx="55880" cy="40005"/>
          </a:xfrm>
        </p:grpSpPr>
        <p:sp>
          <p:nvSpPr>
            <p:cNvPr id="23" name="object 23"/>
            <p:cNvSpPr/>
            <p:nvPr/>
          </p:nvSpPr>
          <p:spPr>
            <a:xfrm>
              <a:off x="9893550" y="307856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265"/>
                  </a:moveTo>
                  <a:lnTo>
                    <a:pt x="8606" y="0"/>
                  </a:lnTo>
                  <a:lnTo>
                    <a:pt x="45880" y="26954"/>
                  </a:lnTo>
                  <a:lnTo>
                    <a:pt x="0" y="3026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93550" y="307856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265"/>
                  </a:moveTo>
                  <a:lnTo>
                    <a:pt x="45880" y="26954"/>
                  </a:lnTo>
                  <a:lnTo>
                    <a:pt x="8606" y="0"/>
                  </a:lnTo>
                  <a:lnTo>
                    <a:pt x="0" y="30265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7391100" y="3337700"/>
            <a:ext cx="969010" cy="389890"/>
          </a:xfrm>
          <a:custGeom>
            <a:avLst/>
            <a:gdLst/>
            <a:ahLst/>
            <a:cxnLst/>
            <a:rect l="l" t="t" r="r" b="b"/>
            <a:pathLst>
              <a:path w="969009" h="389889">
                <a:moveTo>
                  <a:pt x="0" y="0"/>
                </a:moveTo>
                <a:lnTo>
                  <a:pt x="968480" y="389667"/>
                </a:lnTo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8348944" y="3708009"/>
            <a:ext cx="55880" cy="40640"/>
            <a:chOff x="8348944" y="3708009"/>
            <a:chExt cx="55880" cy="40640"/>
          </a:xfrm>
        </p:grpSpPr>
        <p:sp>
          <p:nvSpPr>
            <p:cNvPr id="27" name="object 27"/>
            <p:cNvSpPr/>
            <p:nvPr/>
          </p:nvSpPr>
          <p:spPr>
            <a:xfrm>
              <a:off x="8353707" y="3712771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45974" y="30730"/>
                  </a:moveTo>
                  <a:lnTo>
                    <a:pt x="0" y="29191"/>
                  </a:lnTo>
                  <a:lnTo>
                    <a:pt x="11745" y="0"/>
                  </a:lnTo>
                  <a:lnTo>
                    <a:pt x="45974" y="3073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53707" y="3712771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29191"/>
                  </a:moveTo>
                  <a:lnTo>
                    <a:pt x="45974" y="30730"/>
                  </a:lnTo>
                  <a:lnTo>
                    <a:pt x="11745" y="0"/>
                  </a:lnTo>
                  <a:lnTo>
                    <a:pt x="0" y="29191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2604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1387" y="1029708"/>
            <a:ext cx="1270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sz="2200" dirty="0">
                <a:solidFill>
                  <a:srgbClr val="40BAD1"/>
                </a:solidFill>
                <a:latin typeface="Times New Roman"/>
                <a:cs typeface="Times New Roman"/>
              </a:rPr>
              <a:t>6.	</a:t>
            </a:r>
            <a:r>
              <a:rPr spc="-5" dirty="0">
                <a:solidFill>
                  <a:schemeClr val="tx1"/>
                </a:solidFill>
              </a:rPr>
              <a:t>Graph</a:t>
            </a:r>
            <a:endParaRPr sz="2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dirty="0">
                <a:solidFill>
                  <a:schemeClr val="tx1"/>
                </a:solidFill>
              </a:rPr>
              <a:t>A </a:t>
            </a:r>
            <a:r>
              <a:rPr spc="-5" dirty="0">
                <a:solidFill>
                  <a:schemeClr val="tx1"/>
                </a:solidFill>
              </a:rPr>
              <a:t>graph is </a:t>
            </a:r>
            <a:r>
              <a:rPr dirty="0">
                <a:solidFill>
                  <a:schemeClr val="tx1"/>
                </a:solidFill>
              </a:rPr>
              <a:t>a </a:t>
            </a:r>
            <a:r>
              <a:rPr spc="-5" dirty="0">
                <a:solidFill>
                  <a:schemeClr val="tx1"/>
                </a:solidFill>
              </a:rPr>
              <a:t>data structure that is meant to implement </a:t>
            </a:r>
            <a:r>
              <a:rPr spc="-47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the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graph concepts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from mathematics.</a:t>
            </a:r>
          </a:p>
          <a:p>
            <a:pPr marL="409575" marR="6286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pc="-5" dirty="0">
                <a:solidFill>
                  <a:schemeClr val="tx1"/>
                </a:solidFill>
              </a:rPr>
              <a:t>It is basically </a:t>
            </a:r>
            <a:r>
              <a:rPr dirty="0">
                <a:solidFill>
                  <a:schemeClr val="tx1"/>
                </a:solidFill>
              </a:rPr>
              <a:t>a </a:t>
            </a:r>
            <a:r>
              <a:rPr spc="-5" dirty="0">
                <a:solidFill>
                  <a:schemeClr val="tx1"/>
                </a:solidFill>
              </a:rPr>
              <a:t>collection of </a:t>
            </a:r>
            <a:r>
              <a:rPr spc="-10" dirty="0">
                <a:solidFill>
                  <a:schemeClr val="tx1"/>
                </a:solidFill>
              </a:rPr>
              <a:t>vertices(nodes) </a:t>
            </a:r>
            <a:r>
              <a:rPr spc="-5" dirty="0">
                <a:solidFill>
                  <a:schemeClr val="tx1"/>
                </a:solidFill>
              </a:rPr>
              <a:t>and edges </a:t>
            </a:r>
            <a:r>
              <a:rPr spc="-47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that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connect these vertices.</a:t>
            </a:r>
          </a:p>
        </p:txBody>
      </p:sp>
      <p:sp>
        <p:nvSpPr>
          <p:cNvPr id="5" name="object 5"/>
          <p:cNvSpPr/>
          <p:nvPr/>
        </p:nvSpPr>
        <p:spPr>
          <a:xfrm>
            <a:off x="5768525" y="3770912"/>
            <a:ext cx="581660" cy="581660"/>
          </a:xfrm>
          <a:custGeom>
            <a:avLst/>
            <a:gdLst/>
            <a:ahLst/>
            <a:cxnLst/>
            <a:rect l="l" t="t" r="r" b="b"/>
            <a:pathLst>
              <a:path w="581660" h="581660">
                <a:moveTo>
                  <a:pt x="0" y="290549"/>
                </a:moveTo>
                <a:lnTo>
                  <a:pt x="3802" y="243421"/>
                </a:lnTo>
                <a:lnTo>
                  <a:pt x="14812" y="198713"/>
                </a:lnTo>
                <a:lnTo>
                  <a:pt x="32430" y="157025"/>
                </a:lnTo>
                <a:lnTo>
                  <a:pt x="56059" y="118954"/>
                </a:lnTo>
                <a:lnTo>
                  <a:pt x="85100" y="85100"/>
                </a:lnTo>
                <a:lnTo>
                  <a:pt x="118954" y="56059"/>
                </a:lnTo>
                <a:lnTo>
                  <a:pt x="157025" y="32430"/>
                </a:lnTo>
                <a:lnTo>
                  <a:pt x="198713" y="14812"/>
                </a:lnTo>
                <a:lnTo>
                  <a:pt x="243421" y="3802"/>
                </a:lnTo>
                <a:lnTo>
                  <a:pt x="290549" y="0"/>
                </a:lnTo>
                <a:lnTo>
                  <a:pt x="336276" y="3619"/>
                </a:lnTo>
                <a:lnTo>
                  <a:pt x="380464" y="14262"/>
                </a:lnTo>
                <a:lnTo>
                  <a:pt x="422335" y="31605"/>
                </a:lnTo>
                <a:lnTo>
                  <a:pt x="461107" y="55325"/>
                </a:lnTo>
                <a:lnTo>
                  <a:pt x="495999" y="85099"/>
                </a:lnTo>
                <a:lnTo>
                  <a:pt x="525774" y="119992"/>
                </a:lnTo>
                <a:lnTo>
                  <a:pt x="549494" y="158764"/>
                </a:lnTo>
                <a:lnTo>
                  <a:pt x="566837" y="200635"/>
                </a:lnTo>
                <a:lnTo>
                  <a:pt x="577480" y="244823"/>
                </a:lnTo>
                <a:lnTo>
                  <a:pt x="581099" y="290549"/>
                </a:lnTo>
                <a:lnTo>
                  <a:pt x="577297" y="337678"/>
                </a:lnTo>
                <a:lnTo>
                  <a:pt x="566287" y="382386"/>
                </a:lnTo>
                <a:lnTo>
                  <a:pt x="548669" y="424074"/>
                </a:lnTo>
                <a:lnTo>
                  <a:pt x="525040" y="462145"/>
                </a:lnTo>
                <a:lnTo>
                  <a:pt x="495999" y="495999"/>
                </a:lnTo>
                <a:lnTo>
                  <a:pt x="462145" y="525040"/>
                </a:lnTo>
                <a:lnTo>
                  <a:pt x="424074" y="548669"/>
                </a:lnTo>
                <a:lnTo>
                  <a:pt x="382386" y="566287"/>
                </a:lnTo>
                <a:lnTo>
                  <a:pt x="337678" y="577297"/>
                </a:lnTo>
                <a:lnTo>
                  <a:pt x="290549" y="581099"/>
                </a:lnTo>
                <a:lnTo>
                  <a:pt x="243421" y="577297"/>
                </a:lnTo>
                <a:lnTo>
                  <a:pt x="198713" y="566287"/>
                </a:lnTo>
                <a:lnTo>
                  <a:pt x="157025" y="548669"/>
                </a:lnTo>
                <a:lnTo>
                  <a:pt x="118954" y="525040"/>
                </a:lnTo>
                <a:lnTo>
                  <a:pt x="85100" y="495999"/>
                </a:lnTo>
                <a:lnTo>
                  <a:pt x="56059" y="462145"/>
                </a:lnTo>
                <a:lnTo>
                  <a:pt x="32430" y="424074"/>
                </a:lnTo>
                <a:lnTo>
                  <a:pt x="14812" y="382386"/>
                </a:lnTo>
                <a:lnTo>
                  <a:pt x="3802" y="337678"/>
                </a:lnTo>
                <a:lnTo>
                  <a:pt x="0" y="29054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96961" y="3936875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68525" y="4863900"/>
            <a:ext cx="581660" cy="581660"/>
          </a:xfrm>
          <a:custGeom>
            <a:avLst/>
            <a:gdLst/>
            <a:ahLst/>
            <a:cxnLst/>
            <a:rect l="l" t="t" r="r" b="b"/>
            <a:pathLst>
              <a:path w="581660" h="581660">
                <a:moveTo>
                  <a:pt x="0" y="290549"/>
                </a:moveTo>
                <a:lnTo>
                  <a:pt x="3802" y="243421"/>
                </a:lnTo>
                <a:lnTo>
                  <a:pt x="14812" y="198713"/>
                </a:lnTo>
                <a:lnTo>
                  <a:pt x="32430" y="157025"/>
                </a:lnTo>
                <a:lnTo>
                  <a:pt x="56059" y="118954"/>
                </a:lnTo>
                <a:lnTo>
                  <a:pt x="85100" y="85100"/>
                </a:lnTo>
                <a:lnTo>
                  <a:pt x="118954" y="56059"/>
                </a:lnTo>
                <a:lnTo>
                  <a:pt x="157025" y="32430"/>
                </a:lnTo>
                <a:lnTo>
                  <a:pt x="198713" y="14812"/>
                </a:lnTo>
                <a:lnTo>
                  <a:pt x="243421" y="3802"/>
                </a:lnTo>
                <a:lnTo>
                  <a:pt x="290549" y="0"/>
                </a:lnTo>
                <a:lnTo>
                  <a:pt x="336276" y="3619"/>
                </a:lnTo>
                <a:lnTo>
                  <a:pt x="380464" y="14262"/>
                </a:lnTo>
                <a:lnTo>
                  <a:pt x="422335" y="31605"/>
                </a:lnTo>
                <a:lnTo>
                  <a:pt x="461107" y="55325"/>
                </a:lnTo>
                <a:lnTo>
                  <a:pt x="495999" y="85099"/>
                </a:lnTo>
                <a:lnTo>
                  <a:pt x="525774" y="119992"/>
                </a:lnTo>
                <a:lnTo>
                  <a:pt x="549494" y="158764"/>
                </a:lnTo>
                <a:lnTo>
                  <a:pt x="566837" y="200635"/>
                </a:lnTo>
                <a:lnTo>
                  <a:pt x="577480" y="244823"/>
                </a:lnTo>
                <a:lnTo>
                  <a:pt x="581099" y="290549"/>
                </a:lnTo>
                <a:lnTo>
                  <a:pt x="577297" y="337678"/>
                </a:lnTo>
                <a:lnTo>
                  <a:pt x="566287" y="382386"/>
                </a:lnTo>
                <a:lnTo>
                  <a:pt x="548669" y="424074"/>
                </a:lnTo>
                <a:lnTo>
                  <a:pt x="525040" y="462145"/>
                </a:lnTo>
                <a:lnTo>
                  <a:pt x="495999" y="495999"/>
                </a:lnTo>
                <a:lnTo>
                  <a:pt x="462145" y="525040"/>
                </a:lnTo>
                <a:lnTo>
                  <a:pt x="424074" y="548669"/>
                </a:lnTo>
                <a:lnTo>
                  <a:pt x="382386" y="566287"/>
                </a:lnTo>
                <a:lnTo>
                  <a:pt x="337678" y="577297"/>
                </a:lnTo>
                <a:lnTo>
                  <a:pt x="290549" y="581099"/>
                </a:lnTo>
                <a:lnTo>
                  <a:pt x="243421" y="577297"/>
                </a:lnTo>
                <a:lnTo>
                  <a:pt x="198713" y="566287"/>
                </a:lnTo>
                <a:lnTo>
                  <a:pt x="157025" y="548669"/>
                </a:lnTo>
                <a:lnTo>
                  <a:pt x="118954" y="525040"/>
                </a:lnTo>
                <a:lnTo>
                  <a:pt x="85100" y="495999"/>
                </a:lnTo>
                <a:lnTo>
                  <a:pt x="56059" y="462145"/>
                </a:lnTo>
                <a:lnTo>
                  <a:pt x="32430" y="424074"/>
                </a:lnTo>
                <a:lnTo>
                  <a:pt x="14812" y="382386"/>
                </a:lnTo>
                <a:lnTo>
                  <a:pt x="3802" y="337678"/>
                </a:lnTo>
                <a:lnTo>
                  <a:pt x="0" y="29054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6961" y="502986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6925" y="3770924"/>
            <a:ext cx="581660" cy="581660"/>
          </a:xfrm>
          <a:custGeom>
            <a:avLst/>
            <a:gdLst/>
            <a:ahLst/>
            <a:cxnLst/>
            <a:rect l="l" t="t" r="r" b="b"/>
            <a:pathLst>
              <a:path w="581659" h="581660">
                <a:moveTo>
                  <a:pt x="0" y="290549"/>
                </a:moveTo>
                <a:lnTo>
                  <a:pt x="3802" y="243421"/>
                </a:lnTo>
                <a:lnTo>
                  <a:pt x="14812" y="198713"/>
                </a:lnTo>
                <a:lnTo>
                  <a:pt x="32430" y="157025"/>
                </a:lnTo>
                <a:lnTo>
                  <a:pt x="56059" y="118954"/>
                </a:lnTo>
                <a:lnTo>
                  <a:pt x="85100" y="85100"/>
                </a:lnTo>
                <a:lnTo>
                  <a:pt x="118954" y="56059"/>
                </a:lnTo>
                <a:lnTo>
                  <a:pt x="157025" y="32430"/>
                </a:lnTo>
                <a:lnTo>
                  <a:pt x="198713" y="14812"/>
                </a:lnTo>
                <a:lnTo>
                  <a:pt x="243421" y="3802"/>
                </a:lnTo>
                <a:lnTo>
                  <a:pt x="290549" y="0"/>
                </a:lnTo>
                <a:lnTo>
                  <a:pt x="336276" y="3619"/>
                </a:lnTo>
                <a:lnTo>
                  <a:pt x="380464" y="14262"/>
                </a:lnTo>
                <a:lnTo>
                  <a:pt x="422335" y="31605"/>
                </a:lnTo>
                <a:lnTo>
                  <a:pt x="461107" y="55325"/>
                </a:lnTo>
                <a:lnTo>
                  <a:pt x="495999" y="85099"/>
                </a:lnTo>
                <a:lnTo>
                  <a:pt x="525773" y="119992"/>
                </a:lnTo>
                <a:lnTo>
                  <a:pt x="549494" y="158764"/>
                </a:lnTo>
                <a:lnTo>
                  <a:pt x="566837" y="200635"/>
                </a:lnTo>
                <a:lnTo>
                  <a:pt x="577480" y="244823"/>
                </a:lnTo>
                <a:lnTo>
                  <a:pt x="581099" y="290549"/>
                </a:lnTo>
                <a:lnTo>
                  <a:pt x="577297" y="337678"/>
                </a:lnTo>
                <a:lnTo>
                  <a:pt x="566287" y="382386"/>
                </a:lnTo>
                <a:lnTo>
                  <a:pt x="548669" y="424074"/>
                </a:lnTo>
                <a:lnTo>
                  <a:pt x="525040" y="462145"/>
                </a:lnTo>
                <a:lnTo>
                  <a:pt x="495999" y="495999"/>
                </a:lnTo>
                <a:lnTo>
                  <a:pt x="462145" y="525040"/>
                </a:lnTo>
                <a:lnTo>
                  <a:pt x="424074" y="548669"/>
                </a:lnTo>
                <a:lnTo>
                  <a:pt x="382386" y="566287"/>
                </a:lnTo>
                <a:lnTo>
                  <a:pt x="337678" y="577297"/>
                </a:lnTo>
                <a:lnTo>
                  <a:pt x="290549" y="581099"/>
                </a:lnTo>
                <a:lnTo>
                  <a:pt x="243421" y="577297"/>
                </a:lnTo>
                <a:lnTo>
                  <a:pt x="198713" y="566287"/>
                </a:lnTo>
                <a:lnTo>
                  <a:pt x="157025" y="548669"/>
                </a:lnTo>
                <a:lnTo>
                  <a:pt x="118954" y="525040"/>
                </a:lnTo>
                <a:lnTo>
                  <a:pt x="85100" y="495999"/>
                </a:lnTo>
                <a:lnTo>
                  <a:pt x="56059" y="462145"/>
                </a:lnTo>
                <a:lnTo>
                  <a:pt x="32430" y="424074"/>
                </a:lnTo>
                <a:lnTo>
                  <a:pt x="14812" y="382386"/>
                </a:lnTo>
                <a:lnTo>
                  <a:pt x="3802" y="337678"/>
                </a:lnTo>
                <a:lnTo>
                  <a:pt x="0" y="29054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25360" y="393688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96925" y="4863900"/>
            <a:ext cx="581660" cy="581660"/>
          </a:xfrm>
          <a:custGeom>
            <a:avLst/>
            <a:gdLst/>
            <a:ahLst/>
            <a:cxnLst/>
            <a:rect l="l" t="t" r="r" b="b"/>
            <a:pathLst>
              <a:path w="581659" h="581660">
                <a:moveTo>
                  <a:pt x="0" y="290549"/>
                </a:moveTo>
                <a:lnTo>
                  <a:pt x="3802" y="243421"/>
                </a:lnTo>
                <a:lnTo>
                  <a:pt x="14812" y="198713"/>
                </a:lnTo>
                <a:lnTo>
                  <a:pt x="32430" y="157025"/>
                </a:lnTo>
                <a:lnTo>
                  <a:pt x="56059" y="118954"/>
                </a:lnTo>
                <a:lnTo>
                  <a:pt x="85100" y="85100"/>
                </a:lnTo>
                <a:lnTo>
                  <a:pt x="118954" y="56059"/>
                </a:lnTo>
                <a:lnTo>
                  <a:pt x="157025" y="32430"/>
                </a:lnTo>
                <a:lnTo>
                  <a:pt x="198713" y="14812"/>
                </a:lnTo>
                <a:lnTo>
                  <a:pt x="243421" y="3802"/>
                </a:lnTo>
                <a:lnTo>
                  <a:pt x="290549" y="0"/>
                </a:lnTo>
                <a:lnTo>
                  <a:pt x="336276" y="3619"/>
                </a:lnTo>
                <a:lnTo>
                  <a:pt x="380464" y="14262"/>
                </a:lnTo>
                <a:lnTo>
                  <a:pt x="422335" y="31605"/>
                </a:lnTo>
                <a:lnTo>
                  <a:pt x="461107" y="55325"/>
                </a:lnTo>
                <a:lnTo>
                  <a:pt x="495999" y="85099"/>
                </a:lnTo>
                <a:lnTo>
                  <a:pt x="525773" y="119992"/>
                </a:lnTo>
                <a:lnTo>
                  <a:pt x="549494" y="158764"/>
                </a:lnTo>
                <a:lnTo>
                  <a:pt x="566837" y="200635"/>
                </a:lnTo>
                <a:lnTo>
                  <a:pt x="577480" y="244823"/>
                </a:lnTo>
                <a:lnTo>
                  <a:pt x="581099" y="290549"/>
                </a:lnTo>
                <a:lnTo>
                  <a:pt x="577297" y="337678"/>
                </a:lnTo>
                <a:lnTo>
                  <a:pt x="566287" y="382386"/>
                </a:lnTo>
                <a:lnTo>
                  <a:pt x="548669" y="424074"/>
                </a:lnTo>
                <a:lnTo>
                  <a:pt x="525040" y="462145"/>
                </a:lnTo>
                <a:lnTo>
                  <a:pt x="495999" y="495999"/>
                </a:lnTo>
                <a:lnTo>
                  <a:pt x="462145" y="525040"/>
                </a:lnTo>
                <a:lnTo>
                  <a:pt x="424074" y="548669"/>
                </a:lnTo>
                <a:lnTo>
                  <a:pt x="382386" y="566287"/>
                </a:lnTo>
                <a:lnTo>
                  <a:pt x="337678" y="577297"/>
                </a:lnTo>
                <a:lnTo>
                  <a:pt x="290549" y="581099"/>
                </a:lnTo>
                <a:lnTo>
                  <a:pt x="243421" y="577297"/>
                </a:lnTo>
                <a:lnTo>
                  <a:pt x="198713" y="566287"/>
                </a:lnTo>
                <a:lnTo>
                  <a:pt x="157025" y="548669"/>
                </a:lnTo>
                <a:lnTo>
                  <a:pt x="118954" y="525040"/>
                </a:lnTo>
                <a:lnTo>
                  <a:pt x="85100" y="495999"/>
                </a:lnTo>
                <a:lnTo>
                  <a:pt x="56059" y="462145"/>
                </a:lnTo>
                <a:lnTo>
                  <a:pt x="32430" y="424074"/>
                </a:lnTo>
                <a:lnTo>
                  <a:pt x="14812" y="382386"/>
                </a:lnTo>
                <a:lnTo>
                  <a:pt x="3802" y="337678"/>
                </a:lnTo>
                <a:lnTo>
                  <a:pt x="0" y="29054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5360" y="502986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00975" y="4317450"/>
            <a:ext cx="581660" cy="581660"/>
          </a:xfrm>
          <a:custGeom>
            <a:avLst/>
            <a:gdLst/>
            <a:ahLst/>
            <a:cxnLst/>
            <a:rect l="l" t="t" r="r" b="b"/>
            <a:pathLst>
              <a:path w="581659" h="581660">
                <a:moveTo>
                  <a:pt x="0" y="290549"/>
                </a:moveTo>
                <a:lnTo>
                  <a:pt x="3802" y="243421"/>
                </a:lnTo>
                <a:lnTo>
                  <a:pt x="14812" y="198713"/>
                </a:lnTo>
                <a:lnTo>
                  <a:pt x="32430" y="157025"/>
                </a:lnTo>
                <a:lnTo>
                  <a:pt x="56059" y="118954"/>
                </a:lnTo>
                <a:lnTo>
                  <a:pt x="85100" y="85100"/>
                </a:lnTo>
                <a:lnTo>
                  <a:pt x="118954" y="56059"/>
                </a:lnTo>
                <a:lnTo>
                  <a:pt x="157025" y="32430"/>
                </a:lnTo>
                <a:lnTo>
                  <a:pt x="198713" y="14812"/>
                </a:lnTo>
                <a:lnTo>
                  <a:pt x="243421" y="3802"/>
                </a:lnTo>
                <a:lnTo>
                  <a:pt x="290549" y="0"/>
                </a:lnTo>
                <a:lnTo>
                  <a:pt x="336276" y="3619"/>
                </a:lnTo>
                <a:lnTo>
                  <a:pt x="380464" y="14262"/>
                </a:lnTo>
                <a:lnTo>
                  <a:pt x="422335" y="31605"/>
                </a:lnTo>
                <a:lnTo>
                  <a:pt x="461107" y="55325"/>
                </a:lnTo>
                <a:lnTo>
                  <a:pt x="495999" y="85099"/>
                </a:lnTo>
                <a:lnTo>
                  <a:pt x="525773" y="119992"/>
                </a:lnTo>
                <a:lnTo>
                  <a:pt x="549494" y="158764"/>
                </a:lnTo>
                <a:lnTo>
                  <a:pt x="566837" y="200635"/>
                </a:lnTo>
                <a:lnTo>
                  <a:pt x="577480" y="244823"/>
                </a:lnTo>
                <a:lnTo>
                  <a:pt x="581099" y="290549"/>
                </a:lnTo>
                <a:lnTo>
                  <a:pt x="577297" y="337678"/>
                </a:lnTo>
                <a:lnTo>
                  <a:pt x="566287" y="382386"/>
                </a:lnTo>
                <a:lnTo>
                  <a:pt x="548669" y="424074"/>
                </a:lnTo>
                <a:lnTo>
                  <a:pt x="525040" y="462145"/>
                </a:lnTo>
                <a:lnTo>
                  <a:pt x="495999" y="495999"/>
                </a:lnTo>
                <a:lnTo>
                  <a:pt x="462145" y="525040"/>
                </a:lnTo>
                <a:lnTo>
                  <a:pt x="424074" y="548669"/>
                </a:lnTo>
                <a:lnTo>
                  <a:pt x="382386" y="566287"/>
                </a:lnTo>
                <a:lnTo>
                  <a:pt x="337678" y="577297"/>
                </a:lnTo>
                <a:lnTo>
                  <a:pt x="290549" y="581099"/>
                </a:lnTo>
                <a:lnTo>
                  <a:pt x="243421" y="577297"/>
                </a:lnTo>
                <a:lnTo>
                  <a:pt x="198713" y="566287"/>
                </a:lnTo>
                <a:lnTo>
                  <a:pt x="157025" y="548669"/>
                </a:lnTo>
                <a:lnTo>
                  <a:pt x="118954" y="525040"/>
                </a:lnTo>
                <a:lnTo>
                  <a:pt x="85100" y="495999"/>
                </a:lnTo>
                <a:lnTo>
                  <a:pt x="56059" y="462145"/>
                </a:lnTo>
                <a:lnTo>
                  <a:pt x="32430" y="424074"/>
                </a:lnTo>
                <a:lnTo>
                  <a:pt x="14812" y="382386"/>
                </a:lnTo>
                <a:lnTo>
                  <a:pt x="3802" y="337678"/>
                </a:lnTo>
                <a:lnTo>
                  <a:pt x="0" y="290549"/>
                </a:lnTo>
                <a:close/>
              </a:path>
            </a:pathLst>
          </a:custGeom>
          <a:ln w="952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29410" y="448341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38579" y="4040967"/>
            <a:ext cx="2939415" cy="1134110"/>
            <a:chOff x="6038579" y="4040967"/>
            <a:chExt cx="2939415" cy="1134110"/>
          </a:xfrm>
        </p:grpSpPr>
        <p:sp>
          <p:nvSpPr>
            <p:cNvPr id="16" name="object 16"/>
            <p:cNvSpPr/>
            <p:nvPr/>
          </p:nvSpPr>
          <p:spPr>
            <a:xfrm>
              <a:off x="6059075" y="4352012"/>
              <a:ext cx="0" cy="454659"/>
            </a:xfrm>
            <a:custGeom>
              <a:avLst/>
              <a:gdLst/>
              <a:ahLst/>
              <a:cxnLst/>
              <a:rect l="l" t="t" r="r" b="b"/>
              <a:pathLst>
                <a:path h="454660">
                  <a:moveTo>
                    <a:pt x="0" y="0"/>
                  </a:moveTo>
                  <a:lnTo>
                    <a:pt x="0" y="454649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43342" y="48066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43342" y="48066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49625" y="4061462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149" y="0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39775" y="404572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39775" y="404572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49625" y="515445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149" y="0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39775" y="5138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39775" y="5138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78025" y="4061475"/>
              <a:ext cx="954405" cy="323215"/>
            </a:xfrm>
            <a:custGeom>
              <a:avLst/>
              <a:gdLst/>
              <a:ahLst/>
              <a:cxnLst/>
              <a:rect l="l" t="t" r="r" b="b"/>
              <a:pathLst>
                <a:path w="954404" h="323214">
                  <a:moveTo>
                    <a:pt x="0" y="0"/>
                  </a:moveTo>
                  <a:lnTo>
                    <a:pt x="953865" y="322781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26847" y="4369353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805"/>
                  </a:moveTo>
                  <a:lnTo>
                    <a:pt x="10085" y="0"/>
                  </a:lnTo>
                  <a:lnTo>
                    <a:pt x="45987" y="28758"/>
                  </a:lnTo>
                  <a:lnTo>
                    <a:pt x="0" y="2980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26847" y="4369353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805"/>
                  </a:moveTo>
                  <a:lnTo>
                    <a:pt x="45987" y="28758"/>
                  </a:lnTo>
                  <a:lnTo>
                    <a:pt x="10085" y="0"/>
                  </a:lnTo>
                  <a:lnTo>
                    <a:pt x="0" y="29805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64525" y="4294738"/>
              <a:ext cx="1167765" cy="654685"/>
            </a:xfrm>
            <a:custGeom>
              <a:avLst/>
              <a:gdLst/>
              <a:ahLst/>
              <a:cxnLst/>
              <a:rect l="l" t="t" r="r" b="b"/>
              <a:pathLst>
                <a:path w="1167765" h="654685">
                  <a:moveTo>
                    <a:pt x="0" y="654261"/>
                  </a:moveTo>
                  <a:lnTo>
                    <a:pt x="1167544" y="0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24378" y="427360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81" y="34855"/>
                  </a:moveTo>
                  <a:lnTo>
                    <a:pt x="0" y="7406"/>
                  </a:lnTo>
                  <a:lnTo>
                    <a:pt x="45399" y="0"/>
                  </a:lnTo>
                  <a:lnTo>
                    <a:pt x="15381" y="3485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24378" y="427360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81" y="34855"/>
                  </a:moveTo>
                  <a:lnTo>
                    <a:pt x="45399" y="0"/>
                  </a:lnTo>
                  <a:lnTo>
                    <a:pt x="0" y="7406"/>
                  </a:lnTo>
                  <a:lnTo>
                    <a:pt x="15381" y="34855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87475" y="4352025"/>
              <a:ext cx="0" cy="454659"/>
            </a:xfrm>
            <a:custGeom>
              <a:avLst/>
              <a:gdLst/>
              <a:ahLst/>
              <a:cxnLst/>
              <a:rect l="l" t="t" r="r" b="b"/>
              <a:pathLst>
                <a:path h="454660">
                  <a:moveTo>
                    <a:pt x="0" y="0"/>
                  </a:moveTo>
                  <a:lnTo>
                    <a:pt x="0" y="454649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71742" y="48066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71742" y="48066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78025" y="4831668"/>
              <a:ext cx="954405" cy="323215"/>
            </a:xfrm>
            <a:custGeom>
              <a:avLst/>
              <a:gdLst/>
              <a:ahLst/>
              <a:cxnLst/>
              <a:rect l="l" t="t" r="r" b="b"/>
              <a:pathLst>
                <a:path w="954404" h="323214">
                  <a:moveTo>
                    <a:pt x="0" y="322781"/>
                  </a:moveTo>
                  <a:lnTo>
                    <a:pt x="953865" y="0"/>
                  </a:lnTo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26847" y="4816766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10085" y="29805"/>
                  </a:moveTo>
                  <a:lnTo>
                    <a:pt x="0" y="0"/>
                  </a:lnTo>
                  <a:lnTo>
                    <a:pt x="45987" y="1047"/>
                  </a:lnTo>
                  <a:lnTo>
                    <a:pt x="10085" y="2980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26847" y="4816766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10085" y="29805"/>
                  </a:moveTo>
                  <a:lnTo>
                    <a:pt x="45987" y="1047"/>
                  </a:lnTo>
                  <a:lnTo>
                    <a:pt x="0" y="0"/>
                  </a:lnTo>
                  <a:lnTo>
                    <a:pt x="10085" y="29805"/>
                  </a:lnTo>
                  <a:close/>
                </a:path>
              </a:pathLst>
            </a:custGeom>
            <a:ln w="9524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1857"/>
            <a:ext cx="196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Highlights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2165126"/>
            <a:ext cx="6800215" cy="2935162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800" spc="-5" dirty="0">
                <a:latin typeface="Corbel"/>
                <a:cs typeface="Corbel"/>
              </a:rPr>
              <a:t>Data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Management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concepts</a:t>
            </a:r>
            <a:endParaRPr sz="28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800" spc="-5" dirty="0">
                <a:latin typeface="Corbel"/>
                <a:cs typeface="Corbel"/>
              </a:rPr>
              <a:t>Data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types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–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primitive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and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non-primitive</a:t>
            </a:r>
            <a:endParaRPr sz="28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800" spc="-105" dirty="0">
                <a:latin typeface="Corbel"/>
                <a:cs typeface="Corbel"/>
              </a:rPr>
              <a:t>P</a:t>
            </a:r>
            <a:r>
              <a:rPr sz="2800" spc="-5" dirty="0">
                <a:latin typeface="Corbel"/>
                <a:cs typeface="Corbel"/>
              </a:rPr>
              <a:t>erformanc</a:t>
            </a:r>
            <a:r>
              <a:rPr sz="2800" dirty="0">
                <a:latin typeface="Corbel"/>
                <a:cs typeface="Corbel"/>
              </a:rPr>
              <a:t>e</a:t>
            </a:r>
            <a:r>
              <a:rPr sz="2800" spc="-1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Analysi</a:t>
            </a:r>
            <a:r>
              <a:rPr sz="2800" dirty="0">
                <a:latin typeface="Corbel"/>
                <a:cs typeface="Corbel"/>
              </a:rPr>
              <a:t>s</a:t>
            </a:r>
            <a:r>
              <a:rPr sz="2800" spc="-5" dirty="0">
                <a:latin typeface="Corbel"/>
                <a:cs typeface="Corbel"/>
              </a:rPr>
              <a:t> an</a:t>
            </a:r>
            <a:r>
              <a:rPr sz="2800" dirty="0">
                <a:latin typeface="Corbel"/>
                <a:cs typeface="Corbel"/>
              </a:rPr>
              <a:t>d</a:t>
            </a:r>
            <a:r>
              <a:rPr sz="2800" spc="-5" dirty="0">
                <a:latin typeface="Corbel"/>
                <a:cs typeface="Corbel"/>
              </a:rPr>
              <a:t> Measuremen</a:t>
            </a:r>
            <a:r>
              <a:rPr sz="2800" dirty="0">
                <a:latin typeface="Corbel"/>
                <a:cs typeface="Corbel"/>
              </a:rPr>
              <a:t>t</a:t>
            </a:r>
            <a:r>
              <a:rPr sz="2800" spc="-5" dirty="0">
                <a:latin typeface="Corbel"/>
                <a:cs typeface="Corbel"/>
              </a:rPr>
              <a:t> (Tim</a:t>
            </a:r>
            <a:r>
              <a:rPr sz="2800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 and  space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analysis of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algorithms)</a:t>
            </a:r>
            <a:endParaRPr sz="28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800" spc="-35" dirty="0">
                <a:latin typeface="Corbel"/>
                <a:cs typeface="Corbel"/>
              </a:rPr>
              <a:t>Types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of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Data</a:t>
            </a:r>
            <a:r>
              <a:rPr sz="2800" spc="-8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Structures</a:t>
            </a:r>
            <a:endParaRPr sz="28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800" spc="-5" dirty="0">
                <a:latin typeface="Corbel"/>
                <a:cs typeface="Corbel"/>
              </a:rPr>
              <a:t>Linear</a:t>
            </a:r>
            <a:r>
              <a:rPr sz="2800" spc="-2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&amp;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non-linear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Data</a:t>
            </a:r>
            <a:r>
              <a:rPr sz="2800" spc="-7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Structures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2604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1387" y="1029708"/>
            <a:ext cx="1270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sz="2200" dirty="0">
                <a:solidFill>
                  <a:srgbClr val="40BAD1"/>
                </a:solidFill>
                <a:latin typeface="Times New Roman"/>
                <a:cs typeface="Times New Roman"/>
              </a:rPr>
              <a:t>6.	</a:t>
            </a:r>
            <a:r>
              <a:rPr spc="-5" dirty="0">
                <a:solidFill>
                  <a:schemeClr val="tx1"/>
                </a:solidFill>
              </a:rPr>
              <a:t>Graph</a:t>
            </a:r>
            <a:endParaRPr sz="2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395468"/>
            <a:ext cx="712850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graph is often viewed as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generalization of the tree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structure, where complex relationship can be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represented.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3376667"/>
            <a:ext cx="6781800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Advantage: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Best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models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real-world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situations.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Disadvantages:</a:t>
            </a:r>
            <a:r>
              <a:rPr sz="2400" spc="-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Some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slow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very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complex.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2604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1380" y="1227866"/>
            <a:ext cx="3288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sz="2200" dirty="0">
                <a:solidFill>
                  <a:srgbClr val="40BAD1"/>
                </a:solidFill>
                <a:latin typeface="Times New Roman"/>
                <a:cs typeface="Times New Roman"/>
              </a:rPr>
              <a:t>1.	</a:t>
            </a:r>
            <a:r>
              <a:rPr spc="-5" dirty="0">
                <a:solidFill>
                  <a:schemeClr val="tx1"/>
                </a:solidFill>
              </a:rPr>
              <a:t>Linear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Data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Structure</a:t>
            </a:r>
            <a:endParaRPr sz="2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9364" y="1593626"/>
            <a:ext cx="6054090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Elements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stored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sequentially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45" dirty="0">
                <a:latin typeface="Corbel"/>
                <a:cs typeface="Corbel"/>
              </a:rPr>
              <a:t>We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traverse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either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forward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backward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Examples:</a:t>
            </a:r>
            <a:r>
              <a:rPr sz="2400" spc="-114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Arrays,</a:t>
            </a:r>
            <a:r>
              <a:rPr sz="2400" spc="-7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Stacks,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Queues,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Linked </a:t>
            </a:r>
            <a:r>
              <a:rPr sz="2400" spc="-5" dirty="0">
                <a:latin typeface="Corbel"/>
                <a:cs typeface="Corbel"/>
              </a:rPr>
              <a:t>list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1380" y="3628165"/>
            <a:ext cx="386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sz="2200" b="1" dirty="0">
                <a:solidFill>
                  <a:srgbClr val="40BAD1"/>
                </a:solidFill>
                <a:latin typeface="Times New Roman"/>
                <a:cs typeface="Times New Roman"/>
              </a:rPr>
              <a:t>2.	</a:t>
            </a:r>
            <a:r>
              <a:rPr sz="2400" b="1" spc="-5" dirty="0">
                <a:latin typeface="Corbel"/>
                <a:cs typeface="Corbel"/>
              </a:rPr>
              <a:t>Non-linear</a:t>
            </a:r>
            <a:r>
              <a:rPr sz="2400" b="1" spc="-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Data</a:t>
            </a:r>
            <a:r>
              <a:rPr sz="2400" b="1" spc="-10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Structure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9364" y="3993925"/>
            <a:ext cx="4515485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Not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stored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sequential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order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Branches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more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node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Can’t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traversed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single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run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Examples</a:t>
            </a:r>
            <a:r>
              <a:rPr sz="2400" dirty="0">
                <a:latin typeface="Corbel"/>
                <a:cs typeface="Corbel"/>
              </a:rPr>
              <a:t>: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Graphs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190944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Abstract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ype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998313"/>
            <a:ext cx="6950709" cy="163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25" dirty="0">
                <a:latin typeface="Corbel"/>
                <a:cs typeface="Corbel"/>
              </a:rPr>
              <a:t>ADT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way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look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Data</a:t>
            </a:r>
            <a:r>
              <a:rPr sz="2400" spc="-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Structure,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focusing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what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</a:t>
            </a:r>
            <a:r>
              <a:rPr lang="en-US" sz="2400" spc="-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does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 ignoring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how it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does its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job.</a:t>
            </a:r>
            <a:endParaRPr sz="2400" dirty="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In</a:t>
            </a:r>
            <a:r>
              <a:rPr sz="2200" spc="-10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C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for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eg.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FILE</a:t>
            </a:r>
            <a:endParaRPr sz="2200" dirty="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360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Examples</a:t>
            </a:r>
            <a:r>
              <a:rPr sz="2200" dirty="0">
                <a:latin typeface="Corbel"/>
                <a:cs typeface="Corbel"/>
              </a:rPr>
              <a:t>:</a:t>
            </a:r>
            <a:r>
              <a:rPr sz="2200" spc="-5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Stack</a:t>
            </a:r>
            <a:r>
              <a:rPr sz="2200" dirty="0">
                <a:latin typeface="Corbel"/>
                <a:cs typeface="Corbel"/>
              </a:rPr>
              <a:t>,</a:t>
            </a:r>
            <a:r>
              <a:rPr sz="2200" spc="-9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Queue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949164"/>
            <a:ext cx="6844030" cy="2994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10" dirty="0">
                <a:latin typeface="Corbel"/>
                <a:cs typeface="Corbel"/>
              </a:rPr>
              <a:t>Implementation is hidden</a:t>
            </a:r>
          </a:p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10" dirty="0">
                <a:latin typeface="Corbel"/>
                <a:cs typeface="Corbel"/>
              </a:rPr>
              <a:t>Whenever </a:t>
            </a:r>
            <a:r>
              <a:rPr sz="2400" spc="-5" dirty="0">
                <a:latin typeface="Corbel"/>
                <a:cs typeface="Corbel"/>
              </a:rPr>
              <a:t>end user uses Stack, he is concerned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about only the type of data and operations that can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performed on it.</a:t>
            </a:r>
            <a:endParaRPr sz="2400" dirty="0">
              <a:latin typeface="Corbel"/>
              <a:cs typeface="Corbel"/>
            </a:endParaRPr>
          </a:p>
          <a:p>
            <a:pPr marL="409575" marR="6540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Fundamentals of how the data is stored, is invisible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users.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will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have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push(),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pop(),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etc.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functions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30" dirty="0">
                <a:latin typeface="Corbel"/>
                <a:cs typeface="Corbel"/>
              </a:rPr>
              <a:t>only.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1857"/>
            <a:ext cx="1947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1536476"/>
            <a:ext cx="7080884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25400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80" dirty="0">
                <a:latin typeface="Corbel"/>
                <a:cs typeface="Corbel"/>
              </a:rPr>
              <a:t>“A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formally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deﬁned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procedure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performing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some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calculation”</a:t>
            </a:r>
            <a:endParaRPr sz="2400" dirty="0">
              <a:latin typeface="Corbel"/>
              <a:cs typeface="Corbel"/>
            </a:endParaRPr>
          </a:p>
          <a:p>
            <a:pPr marL="409575" marR="7493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provides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blueprint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write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program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solve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particular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program.</a:t>
            </a:r>
            <a:endParaRPr sz="2400" dirty="0">
              <a:latin typeface="Corbel"/>
              <a:cs typeface="Corbel"/>
            </a:endParaRPr>
          </a:p>
          <a:p>
            <a:pPr marL="409575" marR="112331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Algorithm 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set of instructions that solve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problem.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It is possible to have multiple algorithms to tackle the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same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problem,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but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choice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depends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time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space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complexity.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6557"/>
            <a:ext cx="2379980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Key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features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Algorithm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2374676"/>
            <a:ext cx="550545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Any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will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having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ﬁnite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steps.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Algorithm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exhibits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three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key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features: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8580" y="3212875"/>
            <a:ext cx="1778000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50215" indent="-43815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Times New Roman"/>
              <a:buAutoNum type="arabicPeriod"/>
              <a:tabLst>
                <a:tab pos="450215" algn="l"/>
                <a:tab pos="450850" algn="l"/>
              </a:tabLst>
            </a:pPr>
            <a:r>
              <a:rPr sz="2400" spc="-5" dirty="0">
                <a:latin typeface="Corbel"/>
                <a:cs typeface="Corbel"/>
              </a:rPr>
              <a:t>Sequence</a:t>
            </a:r>
            <a:endParaRPr sz="2400" dirty="0">
              <a:latin typeface="Corbel"/>
              <a:cs typeface="Corbel"/>
            </a:endParaRPr>
          </a:p>
          <a:p>
            <a:pPr marL="450215" indent="-4381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Times New Roman"/>
              <a:buAutoNum type="arabicPeriod"/>
              <a:tabLst>
                <a:tab pos="450215" algn="l"/>
                <a:tab pos="450850" algn="l"/>
              </a:tabLst>
            </a:pPr>
            <a:r>
              <a:rPr sz="2400" spc="-5" dirty="0">
                <a:latin typeface="Corbel"/>
                <a:cs typeface="Corbel"/>
              </a:rPr>
              <a:t>Decision</a:t>
            </a:r>
            <a:endParaRPr sz="2400" dirty="0">
              <a:latin typeface="Corbel"/>
              <a:cs typeface="Corbel"/>
            </a:endParaRPr>
          </a:p>
          <a:p>
            <a:pPr marL="450215" indent="-4381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Times New Roman"/>
              <a:buAutoNum type="arabicPeriod"/>
              <a:tabLst>
                <a:tab pos="450215" algn="l"/>
                <a:tab pos="450850" algn="l"/>
              </a:tabLst>
            </a:pPr>
            <a:r>
              <a:rPr sz="2400" spc="-10" dirty="0">
                <a:latin typeface="Corbel"/>
                <a:cs typeface="Corbel"/>
              </a:rPr>
              <a:t>Repetition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1857"/>
            <a:ext cx="1947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71" y="1029713"/>
            <a:ext cx="159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400" b="1" spc="-10" dirty="0">
                <a:latin typeface="Corbel"/>
                <a:cs typeface="Corbel"/>
              </a:rPr>
              <a:t>Exercise: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9500" y="1601213"/>
            <a:ext cx="5650230" cy="433503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Corbel"/>
                <a:cs typeface="Corbel"/>
              </a:rPr>
              <a:t>AIM</a:t>
            </a:r>
            <a:r>
              <a:rPr sz="2400" dirty="0">
                <a:latin typeface="Corbel"/>
                <a:cs typeface="Corbel"/>
              </a:rPr>
              <a:t>:</a:t>
            </a:r>
            <a:r>
              <a:rPr sz="2400" spc="-1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Writ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a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 algorith</a:t>
            </a:r>
            <a:r>
              <a:rPr sz="2400" dirty="0">
                <a:latin typeface="Corbel"/>
                <a:cs typeface="Corbel"/>
              </a:rPr>
              <a:t>m</a:t>
            </a:r>
            <a:r>
              <a:rPr sz="2400" spc="-5" dirty="0">
                <a:latin typeface="Corbel"/>
                <a:cs typeface="Corbel"/>
              </a:rPr>
              <a:t> 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 ﬁn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su</a:t>
            </a:r>
            <a:r>
              <a:rPr sz="2400" dirty="0">
                <a:latin typeface="Corbel"/>
                <a:cs typeface="Corbel"/>
              </a:rPr>
              <a:t>m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 ﬁrs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  </a:t>
            </a:r>
            <a:r>
              <a:rPr sz="2400" spc="-5" dirty="0">
                <a:latin typeface="Corbel"/>
                <a:cs typeface="Corbel"/>
              </a:rPr>
              <a:t>numbers.</a:t>
            </a:r>
            <a:endParaRPr sz="24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5" dirty="0">
                <a:latin typeface="Corbel"/>
                <a:cs typeface="Corbel"/>
              </a:rPr>
              <a:t>Step1: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Input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400" spc="-5" dirty="0">
                <a:latin typeface="Corbel"/>
                <a:cs typeface="Corbel"/>
              </a:rPr>
              <a:t>Step2:</a:t>
            </a:r>
            <a:r>
              <a:rPr sz="2400" spc="-7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1,</a:t>
            </a:r>
            <a:r>
              <a:rPr sz="2400" spc="-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SUM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0</a:t>
            </a:r>
          </a:p>
          <a:p>
            <a:pPr marL="12700" marR="499745">
              <a:lnSpc>
                <a:spcPct val="140600"/>
              </a:lnSpc>
            </a:pPr>
            <a:r>
              <a:rPr sz="2400" spc="-5" dirty="0">
                <a:latin typeface="Corbel"/>
                <a:cs typeface="Corbel"/>
              </a:rPr>
              <a:t>Step3</a:t>
            </a:r>
            <a:r>
              <a:rPr sz="2400" dirty="0">
                <a:latin typeface="Corbel"/>
                <a:cs typeface="Corbel"/>
              </a:rPr>
              <a:t>: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5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epea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Ste</a:t>
            </a:r>
            <a:r>
              <a:rPr sz="2400" dirty="0">
                <a:latin typeface="Corbel"/>
                <a:cs typeface="Corbel"/>
              </a:rPr>
              <a:t>p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4</a:t>
            </a:r>
            <a:r>
              <a:rPr sz="2400" spc="-5" dirty="0">
                <a:latin typeface="Corbel"/>
                <a:cs typeface="Corbel"/>
              </a:rPr>
              <a:t> an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5</a:t>
            </a:r>
            <a:r>
              <a:rPr sz="2400" spc="-1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Whil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ITR&lt;=N  Step4:</a:t>
            </a:r>
            <a:r>
              <a:rPr sz="2400" spc="-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SET</a:t>
            </a:r>
            <a:r>
              <a:rPr sz="2400" spc="-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SUM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SUM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+</a:t>
            </a:r>
            <a:r>
              <a:rPr sz="2400" spc="-5" dirty="0">
                <a:latin typeface="Corbel"/>
                <a:cs typeface="Corbel"/>
              </a:rPr>
              <a:t> ITR</a:t>
            </a:r>
            <a:endParaRPr sz="2400" dirty="0">
              <a:latin typeface="Corbel"/>
              <a:cs typeface="Corbel"/>
            </a:endParaRPr>
          </a:p>
          <a:p>
            <a:pPr marL="12700" marR="2660015">
              <a:lnSpc>
                <a:spcPct val="140600"/>
              </a:lnSpc>
            </a:pPr>
            <a:r>
              <a:rPr sz="2400" spc="-5" dirty="0">
                <a:latin typeface="Corbel"/>
                <a:cs typeface="Corbel"/>
              </a:rPr>
              <a:t>Step5:</a:t>
            </a:r>
            <a:r>
              <a:rPr sz="2400" spc="-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ITR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+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1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Step6: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PRINT</a:t>
            </a:r>
            <a:r>
              <a:rPr sz="2400" spc="-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SUM</a:t>
            </a:r>
            <a:endParaRPr sz="24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400" spc="-5" dirty="0">
                <a:latin typeface="Corbel"/>
                <a:cs typeface="Corbel"/>
              </a:rPr>
              <a:t>Step7: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END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6557"/>
            <a:ext cx="2184400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Time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Space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Complexity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1803176"/>
            <a:ext cx="709168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 analysis of algorithms is the determination of the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number of resources (such as time and </a:t>
            </a:r>
            <a:r>
              <a:rPr sz="2400" spc="-10" dirty="0">
                <a:latin typeface="Corbel"/>
                <a:cs typeface="Corbel"/>
              </a:rPr>
              <a:t>storage) </a:t>
            </a:r>
            <a:r>
              <a:rPr sz="2400" spc="-5" dirty="0">
                <a:latin typeface="Corbel"/>
                <a:cs typeface="Corbel"/>
              </a:rPr>
              <a:t> necessary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execute them.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3784375"/>
            <a:ext cx="695769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latin typeface="Corbel"/>
                <a:cs typeface="Corbel"/>
              </a:rPr>
              <a:t>Time Complexity</a:t>
            </a:r>
            <a:r>
              <a:rPr sz="2400" spc="-5" dirty="0">
                <a:latin typeface="Corbel"/>
                <a:cs typeface="Corbel"/>
              </a:rPr>
              <a:t> of an algorithm is basically the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running time of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program, as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function of the input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size.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6557"/>
            <a:ext cx="2184400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Time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Space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Complexity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1536476"/>
            <a:ext cx="675830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b="1" spc="-5" dirty="0">
                <a:latin typeface="Corbel"/>
                <a:cs typeface="Corbel"/>
              </a:rPr>
              <a:t>Space</a:t>
            </a:r>
            <a:r>
              <a:rPr sz="2400" b="1" spc="-1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Complexity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amount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computer memory that is required during the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program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execution,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function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input size.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space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needed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program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depends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on: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8580" y="3212875"/>
            <a:ext cx="651764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Times New Roman"/>
              <a:buAutoNum type="arabicPeriod"/>
              <a:tabLst>
                <a:tab pos="450215" algn="l"/>
                <a:tab pos="450850" algn="l"/>
              </a:tabLst>
            </a:pPr>
            <a:r>
              <a:rPr sz="2400" spc="-5" dirty="0">
                <a:latin typeface="Corbel"/>
                <a:cs typeface="Corbel"/>
              </a:rPr>
              <a:t>Fixed Part: that varies from problem to problem.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includes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instruction,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constants,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variables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etc.</a:t>
            </a:r>
            <a:endParaRPr sz="2400" dirty="0">
              <a:latin typeface="Corbel"/>
              <a:cs typeface="Corbel"/>
            </a:endParaRPr>
          </a:p>
          <a:p>
            <a:pPr marL="450215" marR="86360" indent="-438150">
              <a:lnSpc>
                <a:spcPct val="114599"/>
              </a:lnSpc>
              <a:buClr>
                <a:srgbClr val="40BAD1"/>
              </a:buClr>
              <a:buSzPct val="91666"/>
              <a:buFont typeface="Times New Roman"/>
              <a:buAutoNum type="arabicPeriod"/>
              <a:tabLst>
                <a:tab pos="450215" algn="l"/>
                <a:tab pos="450850" algn="l"/>
              </a:tabLst>
            </a:pPr>
            <a:r>
              <a:rPr sz="2400" spc="-5" dirty="0">
                <a:latin typeface="Corbel"/>
                <a:cs typeface="Corbel"/>
              </a:rPr>
              <a:t>Variable Part: that varies from problem to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problem.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includes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space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needed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recursion,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dynamic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value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allocation 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variables.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6557"/>
            <a:ext cx="2367915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Best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3600" spc="-1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orst 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1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verage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case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1384076"/>
            <a:ext cx="681672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Best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130" dirty="0">
                <a:latin typeface="Corbel"/>
                <a:cs typeface="Corbel"/>
              </a:rPr>
              <a:t> </a:t>
            </a:r>
            <a:r>
              <a:rPr sz="2400" spc="-90" dirty="0">
                <a:latin typeface="Corbel"/>
                <a:cs typeface="Corbel"/>
              </a:rPr>
              <a:t>W</a:t>
            </a:r>
            <a:r>
              <a:rPr sz="2400" spc="-5" dirty="0">
                <a:latin typeface="Corbel"/>
                <a:cs typeface="Corbel"/>
              </a:rPr>
              <a:t>ors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 an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spc="-5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verag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case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give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 algorithm  express what the resource usage is at least, at most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 average, </a:t>
            </a:r>
            <a:r>
              <a:rPr sz="2400" spc="-15" dirty="0">
                <a:latin typeface="Corbel"/>
                <a:cs typeface="Corbel"/>
              </a:rPr>
              <a:t>respectively.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3365275"/>
            <a:ext cx="704215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In real-time computing, the </a:t>
            </a:r>
            <a:r>
              <a:rPr sz="2400" spc="-10" dirty="0">
                <a:latin typeface="Corbel"/>
                <a:cs typeface="Corbel"/>
              </a:rPr>
              <a:t>worst-case </a:t>
            </a:r>
            <a:r>
              <a:rPr sz="2400" spc="-5" dirty="0">
                <a:latin typeface="Corbel"/>
                <a:cs typeface="Corbel"/>
              </a:rPr>
              <a:t>execution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time is often of particular concern since it is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important to know how much time might be needed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 the worst case to guarantee that the algorithm will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always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ﬁnish on time.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6557"/>
            <a:ext cx="2510155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5" dirty="0">
                <a:solidFill>
                  <a:srgbClr val="FFFFFF"/>
                </a:solidFill>
                <a:latin typeface="Corbel"/>
                <a:cs typeface="Corbel"/>
              </a:rPr>
              <a:t>Best-case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 performance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2165126"/>
            <a:ext cx="700214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 algn="just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 term </a:t>
            </a:r>
            <a:r>
              <a:rPr sz="2400" spc="-10" dirty="0">
                <a:latin typeface="Corbel"/>
                <a:cs typeface="Corbel"/>
              </a:rPr>
              <a:t>best-case </a:t>
            </a:r>
            <a:r>
              <a:rPr sz="2400" spc="-5" dirty="0">
                <a:latin typeface="Corbel"/>
                <a:cs typeface="Corbel"/>
              </a:rPr>
              <a:t>performance is used in computer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science to describe the way of an algorithm behaves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under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optimal conditions.</a:t>
            </a:r>
            <a:endParaRPr sz="2400" dirty="0">
              <a:latin typeface="Corbel"/>
              <a:cs typeface="Corbel"/>
            </a:endParaRPr>
          </a:p>
          <a:p>
            <a:pPr marL="409575" marR="83820" indent="-397510" algn="just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For example, the best case for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simple linear search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list </a:t>
            </a:r>
            <a:r>
              <a:rPr sz="2400" spc="-10" dirty="0">
                <a:latin typeface="Corbel"/>
                <a:cs typeface="Corbel"/>
              </a:rPr>
              <a:t>occurs </a:t>
            </a:r>
            <a:r>
              <a:rPr sz="2400" spc="-5" dirty="0">
                <a:latin typeface="Corbel"/>
                <a:cs typeface="Corbel"/>
              </a:rPr>
              <a:t>when the desired element is the ﬁrst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element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the list.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7227F8-3444-456E-A5A6-77DCD6BABE5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015CD-675F-4794-9A37-8B51657534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F60E6F5-28D5-47A9-95FA-DDF65FB442E5}"/>
              </a:ext>
            </a:extLst>
          </p:cNvPr>
          <p:cNvSpPr txBox="1"/>
          <p:nvPr/>
        </p:nvSpPr>
        <p:spPr>
          <a:xfrm>
            <a:off x="3810000" y="2409490"/>
            <a:ext cx="6800215" cy="20390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800" dirty="0">
                <a:latin typeface="Corbel" panose="020B0503020204020204" pitchFamily="34" charset="0"/>
              </a:rPr>
              <a:t>Define and classify various data structures, storage structures and common operations on them 	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sz="4000" dirty="0">
              <a:latin typeface="Corbel" panose="020B0503020204020204" pitchFamily="34" charset="0"/>
              <a:cs typeface="Corbe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72298-879F-4274-AEC2-69EC8EEDC21F}"/>
              </a:ext>
            </a:extLst>
          </p:cNvPr>
          <p:cNvSpPr/>
          <p:nvPr/>
        </p:nvSpPr>
        <p:spPr>
          <a:xfrm>
            <a:off x="325950" y="3045587"/>
            <a:ext cx="30226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5" dirty="0">
                <a:solidFill>
                  <a:srgbClr val="FFFFFF"/>
                </a:solidFill>
                <a:latin typeface="Corbel"/>
                <a:cs typeface="Corbel"/>
              </a:rPr>
              <a:t>Course Outcome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78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6557"/>
            <a:ext cx="2510155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25" dirty="0">
                <a:solidFill>
                  <a:srgbClr val="FFFFFF"/>
                </a:solidFill>
                <a:latin typeface="Corbel"/>
                <a:cs typeface="Corbel"/>
              </a:rPr>
              <a:t>Worst-case 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performance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1955576"/>
            <a:ext cx="690118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308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This denotes the behavior of the algorithm with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respect to the </a:t>
            </a:r>
            <a:r>
              <a:rPr sz="2400" spc="-10" dirty="0">
                <a:latin typeface="Corbel"/>
                <a:cs typeface="Corbel"/>
              </a:rPr>
              <a:t>worst-possible </a:t>
            </a:r>
            <a:r>
              <a:rPr sz="2400" spc="-5" dirty="0">
                <a:latin typeface="Corbel"/>
                <a:cs typeface="Corbel"/>
              </a:rPr>
              <a:t>case of the input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instances.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20" dirty="0">
                <a:latin typeface="Corbel"/>
                <a:cs typeface="Corbel"/>
              </a:rPr>
              <a:t>Worst-case </a:t>
            </a:r>
            <a:r>
              <a:rPr sz="2400" spc="-5" dirty="0">
                <a:latin typeface="Corbel"/>
                <a:cs typeface="Corbel"/>
              </a:rPr>
              <a:t>running time of an algorithm is an upper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bound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 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running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time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for any input.</a:t>
            </a:r>
            <a:endParaRPr sz="2400" dirty="0">
              <a:latin typeface="Corbel"/>
              <a:cs typeface="Corbel"/>
            </a:endParaRPr>
          </a:p>
          <a:p>
            <a:pPr marL="409575" marR="25844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This provides an assurance that this algorithm will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never </a:t>
            </a:r>
            <a:r>
              <a:rPr sz="2400" spc="-5" dirty="0">
                <a:latin typeface="Corbel"/>
                <a:cs typeface="Corbel"/>
              </a:rPr>
              <a:t>go </a:t>
            </a:r>
            <a:r>
              <a:rPr sz="2400" spc="-10" dirty="0">
                <a:latin typeface="Corbel"/>
                <a:cs typeface="Corbel"/>
              </a:rPr>
              <a:t>beyond</a:t>
            </a:r>
            <a:r>
              <a:rPr sz="2400" spc="-5" dirty="0">
                <a:latin typeface="Corbel"/>
                <a:cs typeface="Corbel"/>
              </a:rPr>
              <a:t> this time limit.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6557"/>
            <a:ext cx="2573020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just">
              <a:lnSpc>
                <a:spcPts val="3900"/>
              </a:lnSpc>
              <a:spcBef>
                <a:spcPts val="58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verage-case  performance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2374676"/>
            <a:ext cx="669417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1016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10" dirty="0">
                <a:latin typeface="Corbel"/>
                <a:cs typeface="Corbel"/>
              </a:rPr>
              <a:t>Running </a:t>
            </a:r>
            <a:r>
              <a:rPr sz="2400" spc="-5" dirty="0">
                <a:latin typeface="Corbel"/>
                <a:cs typeface="Corbel"/>
              </a:rPr>
              <a:t>time of an algorithm is an estimate of the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running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time for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 ‘average’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input.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It speciﬁes the expected behavior of the algorithm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when the input is randomly drawn from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given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distribution.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841E74-3242-4715-BCCB-7072DB22AD3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A601A7-CB75-4C63-BB4B-702AF01829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32</a:t>
            </a:fld>
            <a:endParaRPr lang="en-US" dirty="0"/>
          </a:p>
        </p:txBody>
      </p:sp>
      <p:pic>
        <p:nvPicPr>
          <p:cNvPr id="1026" name="Picture 2" descr="Graphical Representation Of Best Average And Worst Case | Graphics  Presentation | Background for PowerPoint | PPT Designs | Slide Designs">
            <a:extLst>
              <a:ext uri="{FF2B5EF4-FFF2-40B4-BE49-F238E27FC236}">
                <a16:creationId xmlns:a16="http://schemas.microsoft.com/office/drawing/2014/main" id="{73E38A50-9CB2-45C7-9600-F58D0E9C3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62000"/>
            <a:ext cx="6807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82B5A6E3-A467-42D3-A705-BA53F1C59176}"/>
              </a:ext>
            </a:extLst>
          </p:cNvPr>
          <p:cNvSpPr txBox="1"/>
          <p:nvPr/>
        </p:nvSpPr>
        <p:spPr>
          <a:xfrm>
            <a:off x="325944" y="2606557"/>
            <a:ext cx="2798256" cy="257506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70" dirty="0">
                <a:solidFill>
                  <a:srgbClr val="FFFFFF"/>
                </a:solidFill>
                <a:latin typeface="Corbel"/>
                <a:cs typeface="Corbel"/>
              </a:rPr>
              <a:t>Graphical Representation of Best, Average and Worst Case</a:t>
            </a:r>
            <a:endParaRPr sz="36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57820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227838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Space  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Trade-off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907826"/>
            <a:ext cx="700087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2197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There can be more than one algorithm to solve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particular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problem.</a:t>
            </a:r>
            <a:endParaRPr sz="2400" dirty="0">
              <a:latin typeface="Corbel"/>
              <a:cs typeface="Corbel"/>
            </a:endParaRPr>
          </a:p>
          <a:p>
            <a:pPr marL="409575" marR="37846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One may require less memory space and one may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require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less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CPU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time to execute.</a:t>
            </a:r>
            <a:endParaRPr sz="2400" dirty="0">
              <a:latin typeface="Corbel"/>
              <a:cs typeface="Corbel"/>
            </a:endParaRPr>
          </a:p>
          <a:p>
            <a:pPr marL="409575" marR="39941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Hence, there exists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time-space </a:t>
            </a:r>
            <a:r>
              <a:rPr sz="2400" spc="-15" dirty="0">
                <a:latin typeface="Corbel"/>
                <a:cs typeface="Corbel"/>
              </a:rPr>
              <a:t>trade-off </a:t>
            </a:r>
            <a:r>
              <a:rPr sz="2400" spc="-5" dirty="0">
                <a:latin typeface="Corbel"/>
                <a:cs typeface="Corbel"/>
              </a:rPr>
              <a:t>among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algorithms.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So, if space 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big constraint, then one might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choose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program that </a:t>
            </a:r>
            <a:r>
              <a:rPr sz="2400" spc="-15" dirty="0">
                <a:latin typeface="Corbel"/>
                <a:cs typeface="Corbel"/>
              </a:rPr>
              <a:t>takes </a:t>
            </a:r>
            <a:r>
              <a:rPr sz="2400" spc="-5" dirty="0">
                <a:latin typeface="Corbel"/>
                <a:cs typeface="Corbel"/>
              </a:rPr>
              <a:t>less space at the cost of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more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CPU time.</a:t>
            </a:r>
            <a:endParaRPr sz="2400" dirty="0">
              <a:latin typeface="Corbel"/>
              <a:cs typeface="Corbel"/>
            </a:endParaRPr>
          </a:p>
          <a:p>
            <a:pPr marL="409575" marR="15113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On the </a:t>
            </a:r>
            <a:r>
              <a:rPr sz="2400" spc="-15" dirty="0">
                <a:latin typeface="Corbel"/>
                <a:cs typeface="Corbel"/>
              </a:rPr>
              <a:t>contrary, </a:t>
            </a:r>
            <a:r>
              <a:rPr sz="2400" spc="-5" dirty="0">
                <a:latin typeface="Corbel"/>
                <a:cs typeface="Corbel"/>
              </a:rPr>
              <a:t>if time 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major constraint then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 might choose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program that minimum time to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execute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at the cost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more space.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6557"/>
            <a:ext cx="2612390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Expressing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&amp;</a:t>
            </a:r>
            <a:r>
              <a:rPr sz="36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Space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Complexity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1955576"/>
            <a:ext cx="657161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Time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&amp;</a:t>
            </a:r>
            <a:r>
              <a:rPr sz="2400" spc="-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Space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Complexity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expressed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using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function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f(n),</a:t>
            </a:r>
            <a:r>
              <a:rPr sz="2400" spc="-5" dirty="0">
                <a:latin typeface="Corbel"/>
                <a:cs typeface="Corbel"/>
              </a:rPr>
              <a:t> where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 is 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input size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10" dirty="0">
                <a:latin typeface="Corbel"/>
                <a:cs typeface="Corbel"/>
              </a:rPr>
              <a:t>Required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when: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8580" y="3212875"/>
            <a:ext cx="6649084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777240" indent="-43815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Times New Roman"/>
              <a:buAutoNum type="arabicPeriod"/>
              <a:tabLst>
                <a:tab pos="450215" algn="l"/>
                <a:tab pos="450850" algn="l"/>
              </a:tabLst>
            </a:pPr>
            <a:r>
              <a:rPr sz="2400" spc="-45" dirty="0">
                <a:latin typeface="Corbel"/>
                <a:cs typeface="Corbel"/>
              </a:rPr>
              <a:t>We </a:t>
            </a:r>
            <a:r>
              <a:rPr sz="2400" spc="-5" dirty="0">
                <a:latin typeface="Corbel"/>
                <a:cs typeface="Corbel"/>
              </a:rPr>
              <a:t>want to predict the rate of growth of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complexity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size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problem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increases</a:t>
            </a:r>
            <a:endParaRPr sz="2400" dirty="0">
              <a:latin typeface="Corbel"/>
              <a:cs typeface="Corbel"/>
            </a:endParaRPr>
          </a:p>
          <a:p>
            <a:pPr marL="450215" marR="5080" indent="-438150">
              <a:lnSpc>
                <a:spcPct val="114599"/>
              </a:lnSpc>
              <a:buClr>
                <a:srgbClr val="40BAD1"/>
              </a:buClr>
              <a:buSzPct val="91666"/>
              <a:buFont typeface="Times New Roman"/>
              <a:buAutoNum type="arabicPeriod"/>
              <a:tabLst>
                <a:tab pos="450215" algn="l"/>
                <a:tab pos="450850" algn="l"/>
              </a:tabLst>
            </a:pPr>
            <a:r>
              <a:rPr sz="2400" spc="-5" dirty="0">
                <a:latin typeface="Corbel"/>
                <a:cs typeface="Corbel"/>
              </a:rPr>
              <a:t>Multiple algorithms available, but we need to ﬁnd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most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eﬃcient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44" y="2606557"/>
            <a:ext cx="2612390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b="0" spc="-5" dirty="0">
                <a:solidFill>
                  <a:srgbClr val="FFFFFF"/>
                </a:solidFill>
                <a:latin typeface="Corbel"/>
                <a:cs typeface="Corbel"/>
              </a:rPr>
              <a:t>Expressing 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r>
              <a:rPr sz="3600" b="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&amp;</a:t>
            </a:r>
            <a:r>
              <a:rPr sz="3600" b="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Corbel"/>
                <a:cs typeface="Corbel"/>
              </a:rPr>
              <a:t>Space </a:t>
            </a:r>
            <a:r>
              <a:rPr sz="3600" b="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Corbel"/>
                <a:cs typeface="Corbel"/>
              </a:rPr>
              <a:t>Complexity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2793776"/>
            <a:ext cx="670115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Most widely used notation to express this function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f(n)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 Big-Oh notation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5" dirty="0">
                <a:latin typeface="Corbel"/>
                <a:cs typeface="Corbel"/>
              </a:rPr>
              <a:t>(O).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provides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upper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bound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complexity.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194691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Algorithm  Eﬃciency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2374676"/>
            <a:ext cx="697738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84455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If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function is linear </a:t>
            </a:r>
            <a:r>
              <a:rPr sz="2400" spc="-10" dirty="0">
                <a:latin typeface="Corbel"/>
                <a:cs typeface="Corbel"/>
              </a:rPr>
              <a:t>(without </a:t>
            </a:r>
            <a:r>
              <a:rPr sz="2400" spc="-5" dirty="0">
                <a:latin typeface="Corbel"/>
                <a:cs typeface="Corbel"/>
              </a:rPr>
              <a:t>any loop or </a:t>
            </a:r>
            <a:r>
              <a:rPr sz="2400" spc="-10" dirty="0">
                <a:latin typeface="Corbel"/>
                <a:cs typeface="Corbel"/>
              </a:rPr>
              <a:t>recursion),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running time of that algorithm can be given as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number 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instructions it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contains.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10" dirty="0">
                <a:latin typeface="Corbel"/>
                <a:cs typeface="Corbel"/>
              </a:rPr>
              <a:t>Running </a:t>
            </a:r>
            <a:r>
              <a:rPr sz="2400" spc="-5" dirty="0">
                <a:latin typeface="Corbel"/>
                <a:cs typeface="Corbel"/>
              </a:rPr>
              <a:t>time may vary because of loops or recursive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functions.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1857"/>
            <a:ext cx="2456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Linear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Loops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856391"/>
            <a:ext cx="6837680" cy="403161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09575" marR="5080" indent="-397510">
              <a:lnSpc>
                <a:spcPts val="2850"/>
              </a:lnSpc>
              <a:spcBef>
                <a:spcPts val="2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80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calculate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eﬃciency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with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single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loop,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ﬁrst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need to determine number of times the loop will be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executed.</a:t>
            </a:r>
            <a:endParaRPr sz="2400" dirty="0">
              <a:latin typeface="Corbel"/>
              <a:cs typeface="Corbel"/>
            </a:endParaRPr>
          </a:p>
          <a:p>
            <a:pPr marL="866775" marR="4018279" indent="-457200">
              <a:lnSpc>
                <a:spcPts val="3379"/>
              </a:lnSpc>
              <a:spcBef>
                <a:spcPts val="200"/>
              </a:spcBef>
            </a:pPr>
            <a:r>
              <a:rPr sz="1800" spc="-5" dirty="0">
                <a:latin typeface="Verdana"/>
                <a:cs typeface="Verdana"/>
              </a:rPr>
              <a:t>for(i=0; i&lt;100;i++)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statement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block;</a:t>
            </a:r>
            <a:endParaRPr sz="1800" dirty="0">
              <a:latin typeface="Verdana"/>
              <a:cs typeface="Verdana"/>
            </a:endParaRPr>
          </a:p>
          <a:p>
            <a:pPr marL="409575" marR="1012825" indent="-397510">
              <a:lnSpc>
                <a:spcPts val="2850"/>
              </a:lnSpc>
              <a:spcBef>
                <a:spcPts val="99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Here loop factor is 100. Eﬃciency is directly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proportional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number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iterations.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ts val="2760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general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formula: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f(n)=n</a:t>
            </a:r>
            <a:endParaRPr sz="2400" dirty="0">
              <a:latin typeface="Corbel"/>
              <a:cs typeface="Corbel"/>
            </a:endParaRPr>
          </a:p>
          <a:p>
            <a:pPr marL="866775" marR="4084954" indent="-457200">
              <a:lnSpc>
                <a:spcPct val="158100"/>
              </a:lnSpc>
              <a:spcBef>
                <a:spcPts val="10"/>
              </a:spcBef>
            </a:pPr>
            <a:r>
              <a:rPr sz="1700" spc="-5" dirty="0">
                <a:latin typeface="Verdana"/>
                <a:cs typeface="Verdana"/>
              </a:rPr>
              <a:t>for(i=0;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i&lt;100;i+=2)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statement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block;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5009291"/>
            <a:ext cx="6219825" cy="11310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09575" marR="5080" indent="-397510">
              <a:lnSpc>
                <a:spcPts val="2850"/>
              </a:lnSpc>
              <a:spcBef>
                <a:spcPts val="2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Here, the number of iterations are just half the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number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loop </a:t>
            </a:r>
            <a:r>
              <a:rPr sz="2400" spc="-25" dirty="0">
                <a:latin typeface="Corbel"/>
                <a:cs typeface="Corbel"/>
              </a:rPr>
              <a:t>factor.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ts val="2760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20" dirty="0">
                <a:latin typeface="Corbel"/>
                <a:cs typeface="Corbel"/>
              </a:rPr>
              <a:t>f(n)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n/2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1857"/>
            <a:ext cx="2444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Nested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Loop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2165126"/>
            <a:ext cx="6680200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Loops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contain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inner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loop.</a:t>
            </a:r>
            <a:endParaRPr sz="2400" dirty="0">
              <a:latin typeface="Corbel"/>
              <a:cs typeface="Corbel"/>
            </a:endParaRPr>
          </a:p>
          <a:p>
            <a:pPr marL="409575" marR="5765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In order to analyze nested loops, we need to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determine the number of iterations each loop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completes.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No.</a:t>
            </a:r>
            <a:r>
              <a:rPr sz="2400" spc="-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of</a:t>
            </a:r>
            <a:r>
              <a:rPr sz="24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iterations</a:t>
            </a:r>
            <a:r>
              <a:rPr sz="24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in</a:t>
            </a:r>
            <a:r>
              <a:rPr sz="24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inner</a:t>
            </a:r>
            <a:r>
              <a:rPr sz="24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loop</a:t>
            </a:r>
            <a:r>
              <a:rPr sz="2400" spc="-9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lang="en-US" sz="2400" spc="-95" dirty="0">
                <a:solidFill>
                  <a:srgbClr val="FF0000"/>
                </a:solidFill>
                <a:latin typeface="Corbel"/>
                <a:cs typeface="Corbel"/>
              </a:rPr>
              <a:t>*</a:t>
            </a:r>
            <a:r>
              <a:rPr sz="2400" spc="-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No.</a:t>
            </a:r>
            <a:r>
              <a:rPr sz="24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of</a:t>
            </a:r>
            <a:r>
              <a:rPr sz="24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iterations</a:t>
            </a:r>
            <a:r>
              <a:rPr sz="24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in </a:t>
            </a:r>
            <a:r>
              <a:rPr sz="2400" spc="-46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oute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 loo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p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=</a:t>
            </a:r>
            <a:r>
              <a:rPr sz="2400" spc="-17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155" dirty="0">
                <a:solidFill>
                  <a:srgbClr val="FF0000"/>
                </a:solidFill>
                <a:latin typeface="Corbel"/>
                <a:cs typeface="Corbel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ota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l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 no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.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 o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f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 iterations</a:t>
            </a:r>
            <a:endParaRPr sz="24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190944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Quadratic  Loop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4064" y="2017488"/>
            <a:ext cx="7118350" cy="283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675" marR="558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47675" algn="l"/>
                <a:tab pos="448309" algn="l"/>
              </a:tabLst>
            </a:pPr>
            <a:r>
              <a:rPr sz="2400" spc="-5" dirty="0">
                <a:latin typeface="Corbel"/>
                <a:cs typeface="Corbel"/>
              </a:rPr>
              <a:t>Number of iterations in inner loop is equal to number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iteration in outer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loop.</a:t>
            </a:r>
            <a:endParaRPr sz="2400" dirty="0">
              <a:latin typeface="Corbel"/>
              <a:cs typeface="Corbel"/>
            </a:endParaRPr>
          </a:p>
          <a:p>
            <a:pPr marL="904875" marR="3975100" indent="-457200">
              <a:lnSpc>
                <a:spcPct val="170100"/>
              </a:lnSpc>
              <a:spcBef>
                <a:spcPts val="130"/>
              </a:spcBef>
            </a:pPr>
            <a:r>
              <a:rPr sz="1800" spc="-5" dirty="0">
                <a:latin typeface="Verdana"/>
                <a:cs typeface="Verdana"/>
              </a:rPr>
              <a:t>for(i=0; i&lt;10;i++)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for(j=0;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j&lt;10;j++)</a:t>
            </a:r>
            <a:endParaRPr sz="1800" dirty="0">
              <a:latin typeface="Verdana"/>
              <a:cs typeface="Verdana"/>
            </a:endParaRPr>
          </a:p>
          <a:p>
            <a:pPr marL="1362075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latin typeface="Verdana"/>
                <a:cs typeface="Verdana"/>
              </a:rPr>
              <a:t>statement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block;</a:t>
            </a:r>
            <a:endParaRPr sz="1800" dirty="0">
              <a:latin typeface="Verdana"/>
              <a:cs typeface="Verdana"/>
            </a:endParaRPr>
          </a:p>
          <a:p>
            <a:pPr marL="447675" indent="-397510">
              <a:lnSpc>
                <a:spcPct val="100000"/>
              </a:lnSpc>
              <a:spcBef>
                <a:spcPts val="149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47675" algn="l"/>
                <a:tab pos="448309" algn="l"/>
              </a:tabLst>
            </a:pPr>
            <a:r>
              <a:rPr sz="2400" spc="-5" dirty="0">
                <a:latin typeface="Corbel"/>
                <a:cs typeface="Corbel"/>
              </a:rPr>
              <a:t>Generalized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formula:</a:t>
            </a:r>
            <a:r>
              <a:rPr sz="2400" spc="-20" dirty="0">
                <a:latin typeface="Corbel"/>
                <a:cs typeface="Corbel"/>
              </a:rPr>
              <a:t> f(n)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45" dirty="0">
                <a:latin typeface="Corbel"/>
                <a:cs typeface="Corbel"/>
              </a:rPr>
              <a:t>n</a:t>
            </a:r>
            <a:r>
              <a:rPr sz="2400" spc="67" baseline="31250" dirty="0">
                <a:latin typeface="Corbel"/>
                <a:cs typeface="Corbel"/>
              </a:rPr>
              <a:t>2</a:t>
            </a:r>
            <a:endParaRPr sz="2400" baseline="3125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6557"/>
            <a:ext cx="2559685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Management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Concepts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1265013"/>
            <a:ext cx="6956425" cy="974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800" dirty="0">
                <a:latin typeface="Corbel"/>
                <a:cs typeface="Corbel"/>
              </a:rPr>
              <a:t>A </a:t>
            </a:r>
            <a:r>
              <a:rPr sz="2800" spc="-5" dirty="0">
                <a:latin typeface="Corbel"/>
                <a:cs typeface="Corbel"/>
              </a:rPr>
              <a:t>program should give correct results but along with </a:t>
            </a:r>
            <a:r>
              <a:rPr sz="2800" spc="-47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that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it should run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eﬃciently.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880453"/>
            <a:ext cx="468463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800" spc="-5" dirty="0">
                <a:latin typeface="Corbel"/>
                <a:cs typeface="Corbel"/>
              </a:rPr>
              <a:t>Eﬃcient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program</a:t>
            </a:r>
            <a:r>
              <a:rPr sz="2800" spc="-4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executes: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9364" y="3254849"/>
            <a:ext cx="3770236" cy="84894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Minimum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time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Minimum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memory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space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2164" y="4741639"/>
            <a:ext cx="6534784" cy="974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800" spc="-80" dirty="0">
                <a:latin typeface="Corbel"/>
                <a:cs typeface="Corbel"/>
              </a:rPr>
              <a:t>To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write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eﬃcient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program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we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need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to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apply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Data </a:t>
            </a:r>
            <a:r>
              <a:rPr sz="2800" spc="-46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management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concepts.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6557"/>
            <a:ext cx="2136140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Dependent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Quadratic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Loop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969738"/>
            <a:ext cx="6716395" cy="228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Number of iterations in inner loop is dependent on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outer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loop.</a:t>
            </a:r>
            <a:endParaRPr sz="2400" dirty="0">
              <a:latin typeface="Corbel"/>
              <a:cs typeface="Corbel"/>
            </a:endParaRPr>
          </a:p>
          <a:p>
            <a:pPr marL="866775" marR="3651885" indent="-457200">
              <a:lnSpc>
                <a:spcPct val="170100"/>
              </a:lnSpc>
              <a:spcBef>
                <a:spcPts val="130"/>
              </a:spcBef>
            </a:pPr>
            <a:r>
              <a:rPr sz="1800" spc="-5" dirty="0">
                <a:latin typeface="Verdana"/>
                <a:cs typeface="Verdana"/>
              </a:rPr>
              <a:t>for(i=0; i&lt;10;i++)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for(j=0;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j&lt;=i;j++)</a:t>
            </a:r>
            <a:endParaRPr sz="1800" dirty="0">
              <a:latin typeface="Verdana"/>
              <a:cs typeface="Verdana"/>
            </a:endParaRPr>
          </a:p>
          <a:p>
            <a:pPr marL="1323975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latin typeface="Verdana"/>
                <a:cs typeface="Verdana"/>
              </a:rPr>
              <a:t>statement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block;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3360513"/>
            <a:ext cx="672655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144145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inner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loop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will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execute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as: </a:t>
            </a:r>
            <a:r>
              <a:rPr sz="2400" dirty="0">
                <a:latin typeface="Corbel"/>
                <a:cs typeface="Corbel"/>
              </a:rPr>
              <a:t>1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+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2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+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.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.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.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+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10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5" dirty="0">
                <a:latin typeface="Corbel"/>
                <a:cs typeface="Corbel"/>
              </a:rPr>
              <a:t> 55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(Average </a:t>
            </a:r>
            <a:r>
              <a:rPr sz="2400" spc="-5" dirty="0">
                <a:latin typeface="Corbel"/>
                <a:cs typeface="Corbel"/>
              </a:rPr>
              <a:t>is 5.5)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general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terms: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(n+1)/2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Inner loop will iterate number of iterations in outer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loop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plus </a:t>
            </a:r>
            <a:r>
              <a:rPr sz="2400" dirty="0">
                <a:latin typeface="Corbel"/>
                <a:cs typeface="Corbel"/>
              </a:rPr>
              <a:t>1</a:t>
            </a:r>
            <a:r>
              <a:rPr sz="2400" spc="-5" dirty="0">
                <a:latin typeface="Corbel"/>
                <a:cs typeface="Corbel"/>
              </a:rPr>
              <a:t> divided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by 2.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So,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overall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this: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f(n)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=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0" dirty="0">
                <a:latin typeface="Corbel"/>
                <a:cs typeface="Corbel"/>
              </a:rPr>
              <a:t> (n+1)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/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171894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Big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 </a:t>
            </a:r>
            <a:r>
              <a:rPr sz="3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Notation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2294666"/>
            <a:ext cx="410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Limitation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 Bi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 Notation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1264" y="2669061"/>
            <a:ext cx="6574155" cy="1930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476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Font typeface="Arial MT"/>
              <a:buChar char="●"/>
              <a:tabLst>
                <a:tab pos="447675" algn="l"/>
                <a:tab pos="448309" algn="l"/>
              </a:tabLst>
            </a:pPr>
            <a:r>
              <a:rPr sz="2200" spc="-5" dirty="0">
                <a:latin typeface="Corbel"/>
                <a:cs typeface="Corbel"/>
              </a:rPr>
              <a:t>Many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algorithms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are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hard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analyze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mathematically</a:t>
            </a:r>
            <a:endParaRPr sz="2200" dirty="0">
              <a:latin typeface="Corbel"/>
              <a:cs typeface="Corbel"/>
            </a:endParaRPr>
          </a:p>
          <a:p>
            <a:pPr marL="447675" marR="194945" indent="-397510">
              <a:lnSpc>
                <a:spcPct val="113599"/>
              </a:lnSpc>
              <a:buClr>
                <a:srgbClr val="40BAD1"/>
              </a:buClr>
              <a:buFont typeface="Arial MT"/>
              <a:buChar char="●"/>
              <a:tabLst>
                <a:tab pos="447675" algn="l"/>
                <a:tab pos="448309" algn="l"/>
              </a:tabLst>
            </a:pPr>
            <a:r>
              <a:rPr sz="2200" spc="-5" dirty="0">
                <a:latin typeface="Corbel"/>
                <a:cs typeface="Corbel"/>
              </a:rPr>
              <a:t>Big</a:t>
            </a:r>
            <a:r>
              <a:rPr sz="2200" spc="-10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O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analysis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only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tells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us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how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algorithm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grows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with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size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 the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problem,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how eﬃcient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endParaRPr sz="2200" dirty="0">
              <a:latin typeface="Corbel"/>
              <a:cs typeface="Corbel"/>
            </a:endParaRPr>
          </a:p>
          <a:p>
            <a:pPr marL="447675" marR="55880" indent="-397510">
              <a:lnSpc>
                <a:spcPct val="113599"/>
              </a:lnSpc>
              <a:buClr>
                <a:srgbClr val="40BAD1"/>
              </a:buClr>
              <a:buFont typeface="Arial MT"/>
              <a:buChar char="●"/>
              <a:tabLst>
                <a:tab pos="447675" algn="l"/>
                <a:tab pos="448309" algn="l"/>
              </a:tabLst>
            </a:pPr>
            <a:r>
              <a:rPr sz="2200" spc="-5" dirty="0">
                <a:latin typeface="Corbel"/>
                <a:cs typeface="Corbel"/>
              </a:rPr>
              <a:t>For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Big</a:t>
            </a:r>
            <a:r>
              <a:rPr sz="2200" spc="-9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O</a:t>
            </a:r>
            <a:r>
              <a:rPr sz="2200" spc="-5" dirty="0">
                <a:latin typeface="Corbel"/>
                <a:cs typeface="Corbel"/>
              </a:rPr>
              <a:t> Notation,</a:t>
            </a:r>
            <a:r>
              <a:rPr sz="2200" spc="-9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O(n</a:t>
            </a:r>
            <a:r>
              <a:rPr sz="2175" spc="-7" baseline="30651" dirty="0">
                <a:latin typeface="Corbel"/>
                <a:cs typeface="Corbel"/>
              </a:rPr>
              <a:t>2</a:t>
            </a:r>
            <a:r>
              <a:rPr sz="2200" spc="-5" dirty="0">
                <a:latin typeface="Corbel"/>
                <a:cs typeface="Corbel"/>
              </a:rPr>
              <a:t>) and</a:t>
            </a:r>
            <a:r>
              <a:rPr sz="2200" spc="-9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O(100000n</a:t>
            </a:r>
            <a:r>
              <a:rPr sz="2175" spc="-7" baseline="30651" dirty="0">
                <a:latin typeface="Corbel"/>
                <a:cs typeface="Corbel"/>
              </a:rPr>
              <a:t>2</a:t>
            </a:r>
            <a:r>
              <a:rPr sz="2200" spc="-5" dirty="0">
                <a:latin typeface="Corbel"/>
                <a:cs typeface="Corbel"/>
              </a:rPr>
              <a:t>) are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equal,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but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 real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time this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may be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a</a:t>
            </a:r>
            <a:r>
              <a:rPr sz="2200" spc="-5" dirty="0">
                <a:latin typeface="Corbel"/>
                <a:cs typeface="Corbel"/>
              </a:rPr>
              <a:t> serious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concern</a:t>
            </a:r>
            <a:endParaRPr sz="2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1857"/>
            <a:ext cx="1897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Next</a:t>
            </a:r>
            <a:r>
              <a:rPr sz="3600" spc="-1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Step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2222276"/>
            <a:ext cx="6073140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Unit#2:</a:t>
            </a:r>
            <a:endParaRPr sz="240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Linear</a:t>
            </a:r>
            <a:r>
              <a:rPr sz="2400" spc="-25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Data</a:t>
            </a:r>
            <a:r>
              <a:rPr sz="2400" spc="-75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Structures</a:t>
            </a:r>
            <a:r>
              <a:rPr sz="2400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595959"/>
                </a:solidFill>
                <a:latin typeface="Corbel"/>
                <a:cs typeface="Corbel"/>
              </a:rPr>
              <a:t>&amp;</a:t>
            </a:r>
            <a:r>
              <a:rPr sz="2400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their</a:t>
            </a:r>
            <a:r>
              <a:rPr sz="2400" spc="-20" dirty="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Corbel"/>
                <a:cs typeface="Corbel"/>
              </a:rPr>
              <a:t>representation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9364" y="3069111"/>
            <a:ext cx="1674495" cy="15670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Array</a:t>
            </a:r>
            <a:endParaRPr sz="22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Stack</a:t>
            </a:r>
            <a:endParaRPr sz="22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latin typeface="Corbel"/>
                <a:cs typeface="Corbel"/>
              </a:rPr>
              <a:t>Queue</a:t>
            </a:r>
            <a:endParaRPr sz="22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15" dirty="0">
                <a:latin typeface="Corbel"/>
                <a:cs typeface="Corbel"/>
              </a:rPr>
              <a:t>Linked</a:t>
            </a:r>
            <a:r>
              <a:rPr sz="2200" spc="-6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List</a:t>
            </a:r>
            <a:endParaRPr sz="2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0937" y="3591418"/>
            <a:ext cx="3405504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b="0" spc="-5" dirty="0">
                <a:latin typeface="Corbel"/>
                <a:cs typeface="Corbel"/>
              </a:rPr>
              <a:t>Than</a:t>
            </a:r>
            <a:r>
              <a:rPr sz="5900" b="0" dirty="0">
                <a:latin typeface="Corbel"/>
                <a:cs typeface="Corbel"/>
              </a:rPr>
              <a:t>k</a:t>
            </a:r>
            <a:r>
              <a:rPr sz="5900" b="0" spc="-650" dirty="0">
                <a:latin typeface="Corbel"/>
                <a:cs typeface="Corbel"/>
              </a:rPr>
              <a:t> </a:t>
            </a:r>
            <a:r>
              <a:rPr sz="5900" b="0" spc="-465" dirty="0">
                <a:latin typeface="Corbel"/>
                <a:cs typeface="Corbel"/>
              </a:rPr>
              <a:t>Y</a:t>
            </a:r>
            <a:r>
              <a:rPr sz="5900" b="0" spc="-5" dirty="0">
                <a:latin typeface="Corbel"/>
                <a:cs typeface="Corbel"/>
              </a:rPr>
              <a:t>ou.</a:t>
            </a:r>
            <a:endParaRPr sz="59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6557"/>
            <a:ext cx="2559685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Management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Concepts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64" y="1508853"/>
            <a:ext cx="674203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800" spc="-5" dirty="0">
                <a:latin typeface="Corbel"/>
                <a:cs typeface="Corbel"/>
              </a:rPr>
              <a:t>Data</a:t>
            </a:r>
            <a:r>
              <a:rPr sz="2800" spc="-3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Management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concept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includes,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9364" y="1883249"/>
            <a:ext cx="6481506" cy="166699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4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Data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collection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Organization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data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proper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structure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3599"/>
              </a:lnSpc>
              <a:buClr>
                <a:srgbClr val="40BAD1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10" dirty="0">
                <a:latin typeface="Corbel"/>
                <a:cs typeface="Corbel"/>
              </a:rPr>
              <a:t>Developing </a:t>
            </a:r>
            <a:r>
              <a:rPr sz="2400" spc="-5" dirty="0">
                <a:latin typeface="Corbel"/>
                <a:cs typeface="Corbel"/>
              </a:rPr>
              <a:t>and maintaining routines for quality </a:t>
            </a:r>
            <a:r>
              <a:rPr sz="2400" spc="-4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assurance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7081" y="3928236"/>
            <a:ext cx="7566072" cy="1470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800" spc="-80" dirty="0">
                <a:solidFill>
                  <a:srgbClr val="FF0000"/>
                </a:solidFill>
                <a:latin typeface="Corbel"/>
                <a:cs typeface="Corbel"/>
              </a:rPr>
              <a:t>“A</a:t>
            </a:r>
            <a:r>
              <a:rPr sz="28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data</a:t>
            </a:r>
            <a:r>
              <a:rPr sz="28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structure</a:t>
            </a:r>
            <a:r>
              <a:rPr sz="28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is</a:t>
            </a:r>
            <a:r>
              <a:rPr sz="28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FF0000"/>
                </a:solidFill>
                <a:latin typeface="Corbel"/>
                <a:cs typeface="Corbel"/>
              </a:rPr>
              <a:t>a</a:t>
            </a:r>
            <a:r>
              <a:rPr sz="28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particular</a:t>
            </a:r>
            <a:r>
              <a:rPr sz="28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way</a:t>
            </a:r>
            <a:r>
              <a:rPr sz="28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of</a:t>
            </a:r>
            <a:r>
              <a:rPr sz="28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storing</a:t>
            </a:r>
            <a:r>
              <a:rPr sz="28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and </a:t>
            </a:r>
            <a:r>
              <a:rPr sz="28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organizing data in </a:t>
            </a:r>
            <a:r>
              <a:rPr sz="2800" dirty="0">
                <a:solidFill>
                  <a:srgbClr val="FF0000"/>
                </a:solidFill>
                <a:latin typeface="Corbel"/>
                <a:cs typeface="Corbel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orbel"/>
                <a:cs typeface="Corbel"/>
              </a:rPr>
              <a:t>computer so that it can be used </a:t>
            </a:r>
            <a:r>
              <a:rPr sz="2800" spc="-47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orbel"/>
                <a:cs typeface="Corbel"/>
              </a:rPr>
              <a:t>eﬃciently.”</a:t>
            </a:r>
            <a:endParaRPr sz="2800" dirty="0">
              <a:solidFill>
                <a:srgbClr val="FF0000"/>
              </a:solidFill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1799589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 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98384" y="1005839"/>
            <a:ext cx="765541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800" spc="-5" dirty="0">
                <a:latin typeface="Corbel"/>
                <a:cs typeface="Corbel"/>
              </a:rPr>
              <a:t>When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selecting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DS,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must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perform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below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steps: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799" y="1371600"/>
            <a:ext cx="7393565" cy="2696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603885" indent="-43815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Times New Roman"/>
              <a:buAutoNum type="arabicPeriod"/>
              <a:tabLst>
                <a:tab pos="450215" algn="l"/>
                <a:tab pos="450850" algn="l"/>
              </a:tabLst>
            </a:pPr>
            <a:r>
              <a:rPr sz="2600" spc="-5" dirty="0">
                <a:latin typeface="Corbel"/>
                <a:cs typeface="Corbel"/>
              </a:rPr>
              <a:t>Analysis of the problem to determine basic </a:t>
            </a:r>
            <a:r>
              <a:rPr sz="260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operations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spc="-15" dirty="0">
                <a:latin typeface="Corbel"/>
                <a:cs typeface="Corbel"/>
              </a:rPr>
              <a:t>like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insert/delete/search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a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data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in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DS</a:t>
            </a:r>
            <a:endParaRPr sz="2600" dirty="0">
              <a:latin typeface="Corbel"/>
              <a:cs typeface="Corbel"/>
            </a:endParaRPr>
          </a:p>
          <a:p>
            <a:pPr marL="450215" indent="-4381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Times New Roman"/>
              <a:buAutoNum type="arabicPeriod"/>
              <a:tabLst>
                <a:tab pos="450215" algn="l"/>
                <a:tab pos="450850" algn="l"/>
              </a:tabLst>
            </a:pPr>
            <a:r>
              <a:rPr sz="2600" spc="-5" dirty="0">
                <a:latin typeface="Corbel"/>
                <a:cs typeface="Corbel"/>
              </a:rPr>
              <a:t>Quantify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the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resource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constraints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for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each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operation</a:t>
            </a:r>
            <a:endParaRPr sz="2600" dirty="0">
              <a:latin typeface="Corbel"/>
              <a:cs typeface="Corbel"/>
            </a:endParaRPr>
          </a:p>
          <a:p>
            <a:pPr marL="450215" indent="-43815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Times New Roman"/>
              <a:buAutoNum type="arabicPeriod"/>
              <a:tabLst>
                <a:tab pos="450215" algn="l"/>
                <a:tab pos="450850" algn="l"/>
              </a:tabLst>
            </a:pPr>
            <a:r>
              <a:rPr sz="2600" spc="-5" dirty="0">
                <a:latin typeface="Corbel"/>
                <a:cs typeface="Corbel"/>
              </a:rPr>
              <a:t>Select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DS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that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best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meets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these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requirements</a:t>
            </a:r>
            <a:endParaRPr sz="26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8384" y="4275148"/>
            <a:ext cx="7809980" cy="176522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65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800" spc="-5" dirty="0">
                <a:latin typeface="Corbel"/>
                <a:cs typeface="Corbel"/>
              </a:rPr>
              <a:t>When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developing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an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application:</a:t>
            </a:r>
            <a:endParaRPr sz="2800" dirty="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430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400" spc="-5" dirty="0">
                <a:latin typeface="Corbel"/>
                <a:cs typeface="Corbel"/>
              </a:rPr>
              <a:t>First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–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data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operations,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performed</a:t>
            </a:r>
            <a:endParaRPr sz="2400" dirty="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400" spc="-5" dirty="0">
                <a:latin typeface="Corbel"/>
                <a:cs typeface="Corbel"/>
              </a:rPr>
              <a:t>Second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–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representation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data</a:t>
            </a:r>
            <a:endParaRPr sz="2400" dirty="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359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400" spc="-5" dirty="0">
                <a:latin typeface="Corbel"/>
                <a:cs typeface="Corbel"/>
              </a:rPr>
              <a:t>Third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–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implementation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representation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1857"/>
            <a:ext cx="2094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ypes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02171" y="998305"/>
            <a:ext cx="7257415" cy="163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data type 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classiﬁcation of data, which can store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speciﬁc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type of information.</a:t>
            </a:r>
            <a:endParaRPr sz="2400" dirty="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Primitive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data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types</a:t>
            </a:r>
            <a:endParaRPr sz="2200" dirty="0">
              <a:latin typeface="Corbel"/>
              <a:cs typeface="Corbel"/>
            </a:endParaRPr>
          </a:p>
          <a:p>
            <a:pPr marL="866775" lvl="1" indent="-397510">
              <a:lnSpc>
                <a:spcPct val="100000"/>
              </a:lnSpc>
              <a:spcBef>
                <a:spcPts val="360"/>
              </a:spcBef>
              <a:buClr>
                <a:srgbClr val="40BAD1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orbel"/>
                <a:cs typeface="Corbel"/>
              </a:rPr>
              <a:t>Non-Primitive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data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types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588" y="3182746"/>
            <a:ext cx="743458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8674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Primitive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data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types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predeﬁned,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supported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by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language.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e.g. int,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30" dirty="0">
                <a:latin typeface="Corbel"/>
                <a:cs typeface="Corbel"/>
              </a:rPr>
              <a:t>char,</a:t>
            </a:r>
            <a:r>
              <a:rPr sz="2400" spc="-5" dirty="0">
                <a:latin typeface="Corbel"/>
                <a:cs typeface="Corbel"/>
              </a:rPr>
              <a:t> ﬂoat, double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Non-Primitive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data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types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deﬁned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by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language,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but are created by the </a:t>
            </a:r>
            <a:r>
              <a:rPr sz="2400" spc="-20" dirty="0">
                <a:latin typeface="Corbel"/>
                <a:cs typeface="Corbel"/>
              </a:rPr>
              <a:t>programmer. </a:t>
            </a:r>
            <a:r>
              <a:rPr sz="2400" spc="-5" dirty="0">
                <a:latin typeface="Corbel"/>
                <a:cs typeface="Corbel"/>
              </a:rPr>
              <a:t>e.g. Stack, Queue,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Lin</a:t>
            </a:r>
            <a:r>
              <a:rPr sz="2400" spc="-50" dirty="0">
                <a:latin typeface="Corbel"/>
                <a:cs typeface="Corbel"/>
              </a:rPr>
              <a:t>k</a:t>
            </a: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List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ree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Graph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created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using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basic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data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types.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682240-AAE2-41E0-8E35-EE896CAE1C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B3C2B-99DE-4AD1-9D85-2ADE52F295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4C87C-A3DC-443D-8481-27B755D7D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971550"/>
            <a:ext cx="6753225" cy="4914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4D52B4-BDC8-40C2-B982-5C2D3CED523E}"/>
              </a:ext>
            </a:extLst>
          </p:cNvPr>
          <p:cNvSpPr/>
          <p:nvPr/>
        </p:nvSpPr>
        <p:spPr>
          <a:xfrm>
            <a:off x="457200" y="3105834"/>
            <a:ext cx="2221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solidFill>
                  <a:srgbClr val="FFFFFF"/>
                </a:solidFill>
                <a:latin typeface="Corbel"/>
                <a:cs typeface="Corbel"/>
              </a:rPr>
              <a:t>Dat</a:t>
            </a:r>
            <a:r>
              <a:rPr lang="en-US" sz="36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lang="en-US"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US" sz="36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ypes</a:t>
            </a:r>
            <a:endParaRPr lang="en-US" sz="36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6223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4207"/>
            <a:ext cx="260477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Types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1387" y="1029708"/>
            <a:ext cx="1319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</a:tabLst>
            </a:pPr>
            <a:r>
              <a:rPr sz="2200" dirty="0">
                <a:solidFill>
                  <a:srgbClr val="40BAD1"/>
                </a:solidFill>
                <a:latin typeface="Times New Roman"/>
                <a:cs typeface="Times New Roman"/>
              </a:rPr>
              <a:t>1.	</a:t>
            </a:r>
            <a:r>
              <a:rPr spc="-5" dirty="0">
                <a:solidFill>
                  <a:schemeClr val="tx1"/>
                </a:solidFill>
              </a:rPr>
              <a:t>Arrays</a:t>
            </a:r>
            <a:endParaRPr sz="2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1395468"/>
            <a:ext cx="742950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198120" indent="-397510">
              <a:lnSpc>
                <a:spcPct val="114599"/>
              </a:lnSpc>
              <a:spcBef>
                <a:spcPts val="10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An array is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data structure consisting of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collection of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similar data elements, each identiﬁed by one array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index.</a:t>
            </a:r>
            <a:endParaRPr sz="2400" dirty="0">
              <a:latin typeface="Corbel"/>
              <a:cs typeface="Corbel"/>
            </a:endParaRPr>
          </a:p>
          <a:p>
            <a:pPr marL="409575" marR="5080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The elements in array are stored in consecutive memory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locations.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Array</a:t>
            </a:r>
            <a:r>
              <a:rPr sz="2400" spc="-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Syntax: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marks[5];</a:t>
            </a:r>
            <a:endParaRPr sz="2400" dirty="0">
              <a:latin typeface="Corbel"/>
              <a:cs typeface="Corbe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83389"/>
              </p:ext>
            </p:extLst>
          </p:nvPr>
        </p:nvGraphicFramePr>
        <p:xfrm>
          <a:off x="5298812" y="4730612"/>
          <a:ext cx="5883273" cy="39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60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56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434343"/>
                          </a:solidFill>
                          <a:latin typeface="Arial MT"/>
                          <a:cs typeface="Arial MT"/>
                        </a:rPr>
                        <a:t>87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36946" y="5197591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846" y="5197591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0746" y="5197591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7646" y="5197591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44546" y="5197591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2974" y="4758988"/>
            <a:ext cx="4298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rbel"/>
                <a:cs typeface="Corbel"/>
              </a:rPr>
              <a:t>Array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2974" y="5176588"/>
            <a:ext cx="4273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rbel"/>
                <a:cs typeface="Corbel"/>
              </a:rPr>
              <a:t>Index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7175" y="4435591"/>
            <a:ext cx="610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marks[0]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64075" y="4435591"/>
            <a:ext cx="610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marks[1]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40975" y="4435591"/>
            <a:ext cx="610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marks[2]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17875" y="4435591"/>
            <a:ext cx="610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marks[3]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4775" y="4435591"/>
            <a:ext cx="610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marks[4]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2974" y="4414588"/>
            <a:ext cx="7162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rbel"/>
                <a:cs typeface="Corbel"/>
              </a:rPr>
              <a:t>Elements</a:t>
            </a:r>
            <a:endParaRPr sz="14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209</TotalTime>
  <Words>2726</Words>
  <Application>Microsoft Office PowerPoint</Application>
  <PresentationFormat>Widescreen</PresentationFormat>
  <Paragraphs>410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MT</vt:lpstr>
      <vt:lpstr>Calibri</vt:lpstr>
      <vt:lpstr>Corbel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Arrays</vt:lpstr>
      <vt:lpstr>1. Arrays</vt:lpstr>
      <vt:lpstr>2. Linked List</vt:lpstr>
      <vt:lpstr>2. Linked List</vt:lpstr>
      <vt:lpstr>3. Stacks</vt:lpstr>
      <vt:lpstr>3. Stacks</vt:lpstr>
      <vt:lpstr>3. Stacks</vt:lpstr>
      <vt:lpstr>4. Queue</vt:lpstr>
      <vt:lpstr>5. Trees</vt:lpstr>
      <vt:lpstr>5. Trees</vt:lpstr>
      <vt:lpstr>6. Graph</vt:lpstr>
      <vt:lpstr>6. Graph</vt:lpstr>
      <vt:lpstr>1. Linear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Expressing  Time &amp; Space 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Ravikumar</dc:creator>
  <cp:lastModifiedBy>Ravikumar</cp:lastModifiedBy>
  <cp:revision>17</cp:revision>
  <dcterms:created xsi:type="dcterms:W3CDTF">2021-08-01T15:07:07Z</dcterms:created>
  <dcterms:modified xsi:type="dcterms:W3CDTF">2021-09-22T10:11:25Z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