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4"/>
  </p:notesMasterIdLst>
  <p:sldIdLst>
    <p:sldId id="256" r:id="rId2"/>
    <p:sldId id="257" r:id="rId3"/>
    <p:sldId id="258" r:id="rId4"/>
    <p:sldId id="259" r:id="rId5"/>
    <p:sldId id="260" r:id="rId6"/>
    <p:sldId id="261" r:id="rId7"/>
    <p:sldId id="262" r:id="rId8"/>
    <p:sldId id="263" r:id="rId9"/>
    <p:sldId id="328" r:id="rId10"/>
    <p:sldId id="264" r:id="rId11"/>
    <p:sldId id="339" r:id="rId12"/>
    <p:sldId id="338"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329"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31" r:id="rId61"/>
    <p:sldId id="311" r:id="rId62"/>
    <p:sldId id="332" r:id="rId63"/>
    <p:sldId id="333" r:id="rId64"/>
    <p:sldId id="334" r:id="rId65"/>
    <p:sldId id="335" r:id="rId66"/>
    <p:sldId id="336" r:id="rId67"/>
    <p:sldId id="337" r:id="rId68"/>
    <p:sldId id="312" r:id="rId69"/>
    <p:sldId id="313" r:id="rId70"/>
    <p:sldId id="314" r:id="rId71"/>
    <p:sldId id="315" r:id="rId72"/>
    <p:sldId id="316" r:id="rId73"/>
    <p:sldId id="317" r:id="rId74"/>
    <p:sldId id="318" r:id="rId75"/>
    <p:sldId id="319" r:id="rId76"/>
    <p:sldId id="320" r:id="rId77"/>
    <p:sldId id="321" r:id="rId78"/>
    <p:sldId id="322" r:id="rId79"/>
    <p:sldId id="323" r:id="rId80"/>
    <p:sldId id="324" r:id="rId81"/>
    <p:sldId id="325" r:id="rId82"/>
    <p:sldId id="326" r:id="rId8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09-28T05:01:50.052"/>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11906 13295 0,'-25'-24'109,"25"-1"-31,25 0-78,0-50 31,-25 51-31,0-1 16,0 0-16,50 0 15,-50-24-15,24 24 16,-24 0 0,0 0-1,0 0 1,25 1-16,-25-26 31,0 25-15,25 0-16,0 1 15,-25-1 16,25 0-31,-25-25 32,49 1-17,-49 24 1,0 0 15,25-24-31,-25 24 31,25 0 16,-25 0-31,25-49 15,-25 49 0,0 0-15,0 0-16,25 1 15,-25-1 16,0-25-15,49 0 15,-49 26 0,0-26 1,0 25-1,25 0 0,-25 1 47</inkml:trace>
  <inkml:trace contextRef="#ctx0" brushRef="#br0" timeOffset="2451.14">12774 11658 0,'-24'-49'171,"24"73"-139,0 1-1,0 0-16,0 0 1,0 0 0,24-1-16,1 26 31,0-25-16,0 0-15,49-1 16,-49 1 0,0 25-1,0-25-15,-25-1 16,0 1-1,0 0 1,0 0 0,-25 24-1,0-49-15,0 25 16,-24-25-16,24 0 15,0 0 1,0 0 0,0 0 15,1 0 31,24-49-62</inkml:trace>
  <inkml:trace contextRef="#ctx0" brushRef="#br0" timeOffset="3136.17">12675 11633 0,'25'-49'78,"0"49"-62,0 0-1,49-50-15,-49 50 31,0 0-31,-1 0 16,1 0-16,0 0 16,25 0-1,-26-25-15,1 25 16,0-24-16,0-1 31</inkml:trace>
  <inkml:trace contextRef="#ctx0" brushRef="#br0" timeOffset="4967.28">12799 11162 0,'-25'-25'47,"1"25"-16,-1 0-15,-50 0-16,51 0 16,-1 25-16,0-25 15,0 50 1,0-25-1,-24-1 1,-1 51 0,50-26 15,-74 26-31,74-50 15,-25-1 1,25 26 0,0-25-16,0 0 15,0-1 1,0 51-1,0-26 1,0-24 0,0 25-1,0-25 1,0-1-1,0 26-15,25 0 16,49-1 0,-49-24-1,0 25 1,0-1-16,24-24 15,-24 0 1,0 49 0,0-49-1,-1 0-15,51 25 16,-50-26-1,-1-24 1,1 25 0,25 0 77,-25-25-46,-1 0-47,1-25 16,-25 0-1,0-24 1,25-50-1,25 49 17,-26 0-32,1 1 46,0 49-30,25-25 0,-26 0-1,1-25 16,-25 26 1,0-1-17,0-25 1,0-24-1,0 49 1,0 0 0,0-24-1,0-1 1,0 25-1,0 0-15,0 1 16,0-26 0,0 25-16,0-24 15,0 24 1,0-25-1,-49 1 1,24 24-16,25-25 16,-25 1-16,0-26 15,-24 50 1,24 0-1,0 1 1,0-26 31,0 25 0,1 0-16</inkml:trace>
  <inkml:trace contextRef="#ctx0" brushRef="#br0" timeOffset="9391.53">13146 12105 0,'-24'0'109,"24"49"-94,0-24 1,0 25 0,0-25-16,0 49 15,24 50 1,-24-99-1,0 0-15,0 24 16,0-24 0,50 25-1,-25-26 1,-25 1-1,0 0-15,25 0 32,-25 49-17,25-49-15,-25 0 31,0 0-31,0-1 32,24 51-17,-24-50 1,0-1-1,0 26 17,0-25-32,0 0 15,0-1 1,0 1-1,0 0 1,0 25-16,0-25 16,0-1-16,0 1 15,0 0 1,0 0-1,0 24 1,25-24 0,25 25-1,-50-25 110</inkml:trace>
  <inkml:trace contextRef="#ctx0" brushRef="#br0" timeOffset="13151.75">12824 10988 0,'25'25'218,"0"-25"-202,-25-25 15,49-74-15,-24 25 15,0 49-16,-25 0 1,25 0-16,24-24 16,-24-1 46,0-24-46,-25 49-16,74-49 15,-49 49-15,0 0 16,-25 0-1,0 0 1,50-49 0,-26 0-1,1 49 1,0 0-1,-25 0 1,0 0 0,0-24-1,25 24-15,-25 0 16,0 0-1,49 0-15,-49-49 32,25 49-32,-25 0 31,0 1-31,0-1 15,0-25-15,25 25 16,-25 1 0,25-1-16,-25 0 31,25 0-31,-25-24 78,0 24-63,24 0-15</inkml:trace>
  <inkml:trace contextRef="#ctx0" brushRef="#br0" timeOffset="14902.84">14188 9079 0,'0'-25'31,"0"0"-15,0 0 15,-25-49 0,1 74 0,-51 0-15,26 0-1,-1 0 1,25 0-16,0 0 16,-24 0-1,-26 0 16,26 74-15,-1 1 0,1-51-1,49 1 16,0 50-15,0-51 0,0 51 15,24-50-16,1-25 17,0 0-32,0 0 15,0 0-15,49 0 16,-49 0-16,0 0 15,-1 0-15,1-50 16,25 25 0,-25 0-1,-1 1 48,-24-1-32,0 0-16,0-25 1,0 26 15,0 24 172,0 49-203,0-24 16,0 0-16,0 0 15,0 49-15,0-24 16,0 24-16,0-24 15,25-1-15,-25-24 16,0 25-16,0-26 16,0 26-16,0-25 15,0 0-15,0-1 16,0 1-1,0 0 1,0 25 0,25-26-1,-25 1 32,25 0 62</inkml:trace>
  <inkml:trace contextRef="#ctx0" brushRef="#br0" timeOffset="18727.07">14188 8409 0,'-25'0'94,"-24"0"-79,24 0 1,0 0 0,0 0 15,1 0-31,-1 0 15,-25 0 1,25 0 0,1 0-16,-26 0 15,0 0 32,26 0-47,-1 0 16,-25 0-16,1 0 15,-1 0 1,25 25-1,0-25-15,1 24 16,-51 26 0,50-25-1,1 0 1,-51 49-1,50 0 1,25-49 0,-49 25-16,49 24 31,0-49-16,-25 0-15,25 0 16,0 24 0,0-24-16,0 0 15,0 0-15,0 0 16,0-1-16,0 26 15,0-25-15,0 0 16,0-1-16,0 1 16,0 0-1,0 49-15,0-49 16,25 0-16,24 49 15,-24 1 1,0-50 15,-25-1-31,25 1 31,24 0 79,1 49-79,24-49 0,-49-25 47,0 25-62,49 25 30,-49-26-46,0 1 749,0-25-733,24 0-1,-24 0 1,0 0-16,25 0 31,-1 0-31,50 25 16,-74-25 46,0 0-46,0 0 15,0 0-15,-1 0 15,26 0-16,-25 0 1,0 0 31,-1 0-32,51 0 17,-50 0-17,0 0 1,-1 0-1,51 0 1,-50 0 0,-1 0-1,1-25 1,0 0-1,-25 1 17,25-51-17,24 1 1,-49 49-1,0 0-15,0 0 16,0 1 0,0-26-1,0 25-15,0-24 16,0 24-1,0-25 1,0 25-16,0 1 16,0-1-1,0 0 1,0-49-1,0 49-15,0 0 16,0 0 0,-24 0-16,-26 1 15,50-51 16,-25 50-15,0 0 0,25 1-16,-24-26 15,24 25 1,-25-24-16,-25-26 31,50 50-15,-25 1-1,1-51 1,-26 1 15,25 49 16,0 0-32,25 0 17,-25 1-17,1-26 16,-1 25-15</inkml:trace>
  <inkml:trace contextRef="#ctx0" brushRef="#br0" timeOffset="22751.3">14461 9922 0,'0'74'62,"25"50"-62,-25-49 16,0-26-16,0 26 16,25 24-16,-25-25 15,0-24-15,25 0 16,-25-1-16,0 26 15,0-51-15,0 26 16,49 24-16,-49-49 16,0 50-16,25-51 15,-25 26-15,0 24 16,0 1-16,25-50 15,-25 24-15,0 26 16,0-50 0,0 49-16,0-24 15,0 24-15,25 0 16,-25-49-16,49 25 15,-49-1-15,0 1 16,0-25-16,0 49 16,0-49-16,0 25 15,0-26-15,0 26 16,0 0-16,25-26 15,-25 1-15,0 25 16,0-25-16,25 24 16,-25 26-16,49-1 15,-49-49 1,0 0-16,0 0 15,0-1 1,0 26-16,0-25 16,0 0-1,0-1-15,25 1 16,0 0-1,-25 25-15,0-26 32,0 1-32,25 25 15,-25-1 1,0-24-1,0 0-15,25 0 16,-25 0-16,0-1 16,0 51-1,0-50 16,0-1 1,0 1-1,49 25 0</inkml:trace>
  <inkml:trace contextRef="#ctx0" brushRef="#br0" timeOffset="26578.52">16371 13171 0,'0'0'140,"25"-49"-140,0-1 16,24-24-1,-24 49-15,-25 0 16,25 0-16,-25-24 15,25-1 1,0 25 0,-25 0-16,74-49 15,-74 49-15,25 0 16,0-49-16,24 0 15,-49 49-15,50-50 16,-1 51 0,-49-1-16,50-25 15,-25 1 1,24 24-1,-24 0 1,-25 0 0,25 0-16,0 0 15,-25-24 1,25 24 15</inkml:trace>
  <inkml:trace contextRef="#ctx0" brushRef="#br0" timeOffset="28539.37">17388 11633 0,'0'25'78,"0"0"-78,0 25 15,0 24-15,0 0 16,0-24-16,0-25 15,0 0-15,0 49 16,0-49-16,50 0 16,-50-1-1,0 26-15,0-25 16,0 0-1,0 0 1,24-1 62</inkml:trace>
  <inkml:trace contextRef="#ctx0" brushRef="#br0" timeOffset="29709.59">17686 11633 0,'25'-24'78,"-25"48"-47,0 51-31,0-50 16,0-1-16,0 1 15,0 0-15,0 0 16,0 24-16,0-24 15,0 0 1,0 25 0,0-1 15,0-24-16,0 0 48,24 0-16,-24-1-1,0 1 17,0 25-63,50-25 78</inkml:trace>
  <inkml:trace contextRef="#ctx0" brushRef="#br0" timeOffset="32106.42">17338 11013 0,'-24'-25'16,"-1"25"46,-50 50-46,51-25 15,-1 0-31,0-1 16,0 51 15,25-50-15,0 49-1,0-49-15,-49 0 16,49 0-16,-25-1 15,25 1-15,0 25 16,-25-25-16,25-1 16,0 1-1,0 0-15,0 0 16,0 49-16,0-49 15,0 0-15,0 0 16,0-1-16,0 26 16,0-25-16,0 0 15,0-1 1,0 51-1,0-26 1,0 26 15,0-1-15,0-49-16,50 0 15,-50 0-15,24 49 16,1-49 15,0 0-15,0 49-1,24-49 1,-49 0-16,25 0 16,0-1-16,0 1 31,0 25-16,-1-25 17,26-1-32,-25 1 15,0-25 1,-1 0-1,1 25-15,0-25 32,25 0-17,-1 0 1,-24 0-1,0 0 1,49 0-16,-49-25 16,50 25-1,-51 0-15,26-25 16,0 25-1,-26 0-15,1 0 16,0-49 0,0 24-16,0 0 31,24 0-16,-24 1-15,0-51 32,-25 50-17,0-49 1,0 49-16,0 0 15,0 1-15,0-1 16,0 0-16,0 0 16,0-49-16,0-1 15,0 50 1,0 1-16,-50-51 15,50 50-15,0 1 16,0-26-16,-74-24 16,74 24-1,-25 0 1,0 26-1,0-51 1,-24 1 0,24 49-16,0 0 15,0-49-15,25 49 16,-49 0-1,24-24-15,0-1 16,0 0-16,1 25 16,-26 1-1,25-26-15,0 25 16,1 0-16,-1 1 15,0-1 1,-25 0-16,25-25 62,1 26-62,-1 24 47,0 0-16,0 0-31,-24 0 32,24 0-17,0 0 1,25 49 93,-25-24-93,25 0-1,0 0 16,0 24-15,0 1 15</inkml:trace>
  <inkml:trace contextRef="#ctx0" brushRef="#br0" timeOffset="33591.82">18033 12750 0,'0'24'124,"0"26"-124,0-25 16,0 49-16,0-49 16,0 0-16,0 49 15,0-49 1,0 25-16,0-1 15,0-24 1,0 0 0,0 0 46,0 0-46,0-1 30,0 26-30,0-25 46,0 0-15,25 24-31,0 1 46</inkml:trace>
  <inkml:trace contextRef="#ctx0" brushRef="#br0" timeOffset="36555.83">14337 8409 0,'0'0'94,"25"-25"-79,0-25-15,0 26 16,-1-1-16,26 0 15,-25 0-15,0 0 16,-1-49-16,1 49 31,0 0-31,25-49 16,-26 49-1,1 0 1,0-49-16,25 49 16,-1-49-16,1 24 15,-25 0 1,-1 26-16,-24-1 15,25 0-15,0 0 16,-25 0 0,25-24-16,24-1 15,-24 25 1,0 1-1,0-26 1,-25 25 124</inkml:trace>
  <inkml:trace contextRef="#ctx0" brushRef="#br0" timeOffset="37835.03">15553 6970 0,'0'-25'62,"49"25"-46,-24-24-16,0 24 15,0 0-15,49 0 16,-49 0-16,0 0 15,-1 0-15,1 0 32,50 0-32,-75 24 15,24 51 1,1-1-16,-25-49 15,0 74-15,0-49 16,0 24-16,0-49 16,0 49-16,0-49 15,0 25-15,-25 24 16,1-49-1,-26 0 1,75 24 78,24-73-79,-24 24 1,50-25-16,-51 0 15,1 25 1,0 0 15,25-25-15,-26 25-16,1-49 15</inkml:trace>
  <inkml:trace contextRef="#ctx0" brushRef="#br0" timeOffset="39051.83">16321 7144 0,'-24'-25'62,"24"25"-46,0 50-1,0-26-15,0 26 16,0 0-16,0 24 15,0-49 1,0 0 0,24 49-16,1-49 31,0 0-16,0-25 1,0 0 0,0 0 15,24 0-31,-24 0 31,0 0-31,49 0 16,-49-50-1,0 0 1,-25 26-1,0-51 1,0 50 0,0 1-1,0-1-15,0 0 16,-25-25-1,-25 26-15,26-26 16,-1 50 15,0 0 0,0 0-15,0 0 15,-24 0-15,24 0-1</inkml:trace>
  <inkml:trace contextRef="#ctx0" brushRef="#br0" timeOffset="41142.21">15652 6325 0,'-50'0'31,"25"0"-15,1 0-16,-76 0 15,51 0-15,-1 0 16,25 0-1,-24 0-15,-1 0 16,25 25-16,0 25 16,-74-1-16,74-24 15,1 25-15,-1-26 16,-25 1-16,25 50 15,1-51-15,-1 26 16,0-25 0,25 24-1,0 1-15,-50-25 16,50 0-16,0 49 15,0-49-15,0 49 16,0-49-16,0 25 16,0 24-1,0-49-15,0 25 16,0 24-16,0-49 15,0 0-15,0 24 16,25 50-16,0-74 16,49 25-1,-49-25 1,-25 24-16,25-24 15,74 0-15,-74 0 16,49 49 0,-49-49-16,25 49 15,74 1 1,-99-75-16,49 25 15,-24-25-15,-1 24 16,-24 1-16,0-25 16,25 50-16,-1-50 15,-24 25-15,25-25 16,24 0-16,-24 0 15,24 0-15,-49 0 16,49 0-16,-24 0 16,-1 0-1,1 0 1,24 0-16,-24-25 15,25 25-15,-1 0 16,-24 0-16,24-25 16,-49 0-16,0 25 15,24 0-15,-24-25 16,0 1-16,24-26 15,1 50-15,0-50 16,24 1 0,0 24-16,-49 25 15,0-25 1,0 0-16,24-24 15,-49 24 1,0 0-16,0-25 16,0 1-16,0-1 15,0 25-15,0-49 16,0 49-16,0-24 15,0-1-15,-24-49 16,-1 74 0,25 0-16,-25-24 15,-49-26-15,74 26 16,-25-1-16,-25 25 15,25 0 1,1-49-16,-51-1 16,50 51-1,1-1-15,-51 0 16,1-25-1,49 26-15,0-1 16,-49-50 0,49 75-1,0 0-15,-49-24 16,49-1-16,0 25 15,0 0-15,0 0 16,1-25-16,-26 25 16,25 0-1,0 0 1,-24-50-16,-1 50 15,25-24 1,1-1 0,-1 25-16,-50-25 15,51 25 1,-1 0-1,-50-50-15,51 50 16,-1 0 0,0-24-16,0-1 15,0 25 1,-24 0-16,24 0 31,0-25 16,0 25-47,1-25 78</inkml:trace>
  <inkml:trace contextRef="#ctx0" brushRef="#br0" timeOffset="42842.64">16644 8086 0,'25'50'62,"-25"49"-62,99 75 16,-99-125-16,0 75 15,0-74-15,25 74 16,-25-99-16,25 49 16,24-24-16,-49-1 15,25 51-15,25-51 16,-50 26-1,24-1-15,-24-24 16,25-1 0,-25 1-16,50 24 15,-50-49-15,0 25 16,0-1-16,25-24 15,-25 0-15,0 25 16,24-1-16,-24-24 16,0 0-16,25 74 15,-25-74 1,0 0-16,0 49 15,25-49-15,-25 25 16,50-1 0,-50-24-1,0 0-15,0 24 16,0 1-1,0-25 1,0 0-16,24 24 16,1 26 15,-25-51-16,0 26 17,0-25-17,25 0 16,-25-1 1,50 1-1,-50 0 0,0 25-15,0-26 62,24 26-47</inkml:trace>
  <inkml:trace contextRef="#ctx0" brushRef="#br1" timeOffset="53834.06">13816 7317 0,'-25'0'109,"-24"0"-93,49 50 15,0-25 0,25 0-31,-1-1 31,1 1-31,0 0 16,0 25 15,0-50 0,24 0-15,-24 0 0,0 0-16,0 0 15,-1-25 94,-24 0-77,0 0 139,0 0-155,-24 1-1,-1-1 17,0-25 14,25 25-14,0 1-32,0-1 62,-50 0-15,26 0 78,-1 25-47,0 25-32</inkml:trace>
  <inkml:trace contextRef="#ctx0" brushRef="#br1" timeOffset="71306.09">12799 9823 0,'-49'0'234,"49"49"-187,0-24-16,0 0-31,24 0 15,1-1 1,0 1 0,0-25 15,0 0-16,-1 50-15,26-50 156,-25-25-62,-25 0-47,0 0-32,0-24 17,0-1 124,0 25-110,0 1 1,0-1 0,0 0-47,-50 0 47,25-24 31,1 49 593,-1 0-640,0 0 31,0 24 79,-24 1-32,24 0-94,0 0 1,25 0 15</inkml:trace>
  <inkml:trace contextRef="#ctx0" brushRef="#br1" timeOffset="74834.69">11534 12129 0,'-25'-24'63,"1"24"15,-1 0-47,0 0-31,25 24 15,0 51 1,0-50 0,25 0 30,0-1-46,24 1 16,-24-25 0,0 25-1,0 25-15,-1-50 16,1 0-1,25 0 1,-25 0 0,-1 0 30,1 0-30,0-25 31,-25 0-32,0 0 17,0 0-17,0 1-15,0-1 16,0 0-16,0-25 15,0 25 1,-25 1 0,0-1-1,1 0 32,-26 0 0,25 25 0,0 0-1,1 0 64,-1 0-48,0 0 0,-25 0 32,26 0-63</inkml:trace>
  <inkml:trace contextRef="#ctx0" brushRef="#br1" timeOffset="78204.3">13568 12402 0,'0'0'140,"0"75"-140,0-50 16,0-1-16,0 1 15,0 0-15,0 0 16,0 24-16,0 1 16,25-25 15</inkml:trace>
  <inkml:trace contextRef="#ctx0" brushRef="#br1" timeOffset="79109.1">14833 10864 0,'25'-24'94,"-25"24"-94,0 24 16,0 1-16,50 74 15,-50-74-15,0 0 16,0 25-16,0-1 15,24-24-15,1 0 16,-25 25 0</inkml:trace>
  <inkml:trace contextRef="#ctx0" brushRef="#br1" timeOffset="82010.7">17264 9029 0,'0'25'78,"0"0"-63,0 49-15,0-49 16,0 24-16,0 26 15,0-50-15,0-1 16,0 26-16,25-25 16,-25 0-1,0-1 1,25 1 15</inkml:trace>
  <inkml:trace contextRef="#ctx0" brushRef="#br1" timeOffset="84688.51">16123 12452 0,'-50'-25'125,"50"25"-94,0 50-15,0-25-16,0-1 15,25 26 1,0 0 0,25-26 15,-1 1-16,-24-25 1,0 0 0,0 0-16,-1 0 15,1 0 1,25 0-1,-25 0 32,0 0-31,-25-25-1,0 1 1,0-51 15,0 50-31,-25 1 16,-25-51-1,25 50 17,0 1-32,1-1 46,-1 25 17,0 0-48,-25 0 32,26 0 62</inkml:trace>
  <inkml:trace contextRef="#ctx0" brushRef="#br1" timeOffset="86232.92">18678 12799 0,'0'0'140,"0"25"-140,0 0 16,0 24-1,0 1 1,0-25-1,0 0-15,0-1 16,0 1 0,0 0-1,25 25 1,-25-26-1,0 1 79,25 0 15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09-28T05:01:50.052"/>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11906 13295 0,'-25'-24'109,"25"-1"-31,25 0-78,0-50 31,-25 51-31,0-1 16,0 0-16,50 0 15,-50-24-15,24 24 16,-24 0 0,0 0-1,0 0 1,25 1-16,-25-26 31,0 25-15,25 0-16,0 1 15,-25-1 16,25 0-31,-25-25 32,49 1-17,-49 24 1,0 0 15,25-24-31,-25 24 31,25 0 16,-25 0-31,25-49 15,-25 49 0,0 0-15,0 0-16,25 1 15,-25-1 16,0-25-15,49 0 15,-49 26 0,0-26 1,0 25-1,25 0 0,-25 1 47</inkml:trace>
  <inkml:trace contextRef="#ctx0" brushRef="#br0" timeOffset="2451.14">12774 11658 0,'-24'-49'171,"24"73"-139,0 1-1,0 0-16,0 0 1,0 0 0,24-1-16,1 26 31,0-25-16,0 0-15,49-1 16,-49 1 0,0 25-1,0-25-15,-25-1 16,0 1-1,0 0 1,0 0 0,-25 24-1,0-49-15,0 25 16,-24-25-16,24 0 15,0 0 1,0 0 0,0 0 15,1 0 31,24-49-62</inkml:trace>
  <inkml:trace contextRef="#ctx0" brushRef="#br0" timeOffset="3136.17">12675 11633 0,'25'-49'78,"0"49"-62,0 0-1,49-50-15,-49 50 31,0 0-31,-1 0 16,1 0-16,0 0 16,25 0-1,-26-25-15,1 25 16,0-24-16,0-1 31</inkml:trace>
  <inkml:trace contextRef="#ctx0" brushRef="#br0" timeOffset="4967.28">12799 11162 0,'-25'-25'47,"1"25"-16,-1 0-15,-50 0-16,51 0 16,-1 25-16,0-25 15,0 50 1,0-25-1,-24-1 1,-1 51 0,50-26 15,-74 26-31,74-50 15,-25-1 1,25 26 0,0-25-16,0 0 15,0-1 1,0 51-1,0-26 1,0-24 0,0 25-1,0-25 1,0-1-1,0 26-15,25 0 16,49-1 0,-49-24-1,0 25 1,0-1-16,24-24 15,-24 0 1,0 49 0,0-49-1,-1 0-15,51 25 16,-50-26-1,-1-24 1,1 25 0,25 0 77,-25-25-46,-1 0-47,1-25 16,-25 0-1,0-24 1,25-50-1,25 49 17,-26 0-32,1 1 46,0 49-30,25-25 0,-26 0-1,1-25 16,-25 26 1,0-1-17,0-25 1,0-24-1,0 49 1,0 0 0,0-24-1,0-1 1,0 25-1,0 0-15,0 1 16,0-26 0,0 25-16,0-24 15,0 24 1,0-25-1,-49 1 1,24 24-16,25-25 16,-25 1-16,0-26 15,-24 50 1,24 0-1,0 1 1,0-26 31,0 25 0,1 0-16</inkml:trace>
  <inkml:trace contextRef="#ctx0" brushRef="#br0" timeOffset="9391.53">13146 12105 0,'-24'0'109,"24"49"-94,0-24 1,0 25 0,0-25-16,0 49 15,24 50 1,-24-99-1,0 0-15,0 24 16,0-24 0,50 25-1,-25-26 1,-25 1-1,0 0-15,25 0 32,-25 49-17,25-49-15,-25 0 31,0 0-31,0-1 32,24 51-17,-24-50 1,0-1-1,0 26 17,0-25-32,0 0 15,0-1 1,0 1-1,0 0 1,0 25-16,0-25 16,0-1-16,0 1 15,0 0 1,0 0-1,0 24 1,25-24 0,25 25-1,-50-25 110</inkml:trace>
  <inkml:trace contextRef="#ctx0" brushRef="#br0" timeOffset="13151.75">12824 10988 0,'25'25'218,"0"-25"-202,-25-25 15,49-74-15,-24 25 15,0 49-16,-25 0 1,25 0-16,24-24 16,-24-1 46,0-24-46,-25 49-16,74-49 15,-49 49-15,0 0 16,-25 0-1,0 0 1,50-49 0,-26 0-1,1 49 1,0 0-1,-25 0 1,0 0 0,0-24-1,25 24-15,-25 0 16,0 0-1,49 0-15,-49-49 32,25 49-32,-25 0 31,0 1-31,0-1 15,0-25-15,25 25 16,-25 1 0,25-1-16,-25 0 31,25 0-31,-25-24 78,0 24-63,24 0-15</inkml:trace>
  <inkml:trace contextRef="#ctx0" brushRef="#br0" timeOffset="14902.84">14188 9079 0,'0'-25'31,"0"0"-15,0 0 15,-25-49 0,1 74 0,-51 0-15,26 0-1,-1 0 1,25 0-16,0 0 16,-24 0-1,-26 0 16,26 74-15,-1 1 0,1-51-1,49 1 16,0 50-15,0-51 0,0 51 15,24-50-16,1-25 17,0 0-32,0 0 15,0 0-15,49 0 16,-49 0-16,0 0 15,-1 0-15,1-50 16,25 25 0,-25 0-1,-1 1 48,-24-1-32,0 0-16,0-25 1,0 26 15,0 24 172,0 49-203,0-24 16,0 0-16,0 0 15,0 49-15,0-24 16,0 24-16,0-24 15,25-1-15,-25-24 16,0 25-16,0-26 16,0 26-16,0-25 15,0 0-15,0-1 16,0 1-1,0 0 1,0 25 0,25-26-1,-25 1 32,25 0 62</inkml:trace>
  <inkml:trace contextRef="#ctx0" brushRef="#br0" timeOffset="18727.07">14188 8409 0,'-25'0'94,"-24"0"-79,24 0 1,0 0 0,0 0 15,1 0-31,-1 0 15,-25 0 1,25 0 0,1 0-16,-26 0 15,0 0 32,26 0-47,-1 0 16,-25 0-16,1 0 15,-1 0 1,25 25-1,0-25-15,1 24 16,-51 26 0,50-25-1,1 0 1,-51 49-1,50 0 1,25-49 0,-49 25-16,49 24 31,0-49-16,-25 0-15,25 0 16,0 24 0,0-24-16,0 0 15,0 0-15,0 0 16,0-1-16,0 26 15,0-25-15,0 0 16,0-1-16,0 1 16,0 0-1,0 49-15,0-49 16,25 0-16,24 49 15,-24 1 1,0-50 15,-25-1-31,25 1 31,24 0 79,1 49-79,24-49 0,-49-25 47,0 25-62,49 25 30,-49-26-46,0 1 749,0-25-733,24 0-1,-24 0 1,0 0-16,25 0 31,-1 0-31,50 25 16,-74-25 46,0 0-46,0 0 15,0 0-15,-1 0 15,26 0-16,-25 0 1,0 0 31,-1 0-32,51 0 17,-50 0-17,0 0 1,-1 0-1,51 0 1,-50 0 0,-1 0-1,1-25 1,0 0-1,-25 1 17,25-51-17,24 1 1,-49 49-1,0 0-15,0 0 16,0 1 0,0-26-1,0 25-15,0-24 16,0 24-1,0-25 1,0 25-16,0 1 16,0-1-1,0 0 1,0-49-1,0 49-15,0 0 16,0 0 0,-24 0-16,-26 1 15,50-51 16,-25 50-15,0 0 0,25 1-16,-24-26 15,24 25 1,-25-24-16,-25-26 31,50 50-15,-25 1-1,1-51 1,-26 1 15,25 49 16,0 0-32,25 0 17,-25 1-17,1-26 16,-1 25-15</inkml:trace>
  <inkml:trace contextRef="#ctx0" brushRef="#br0" timeOffset="22751.3">14461 9922 0,'0'74'62,"25"50"-62,-25-49 16,0-26-16,0 26 16,25 24-16,-25-25 15,0-24-15,25 0 16,-25-1-16,0 26 15,0-51-15,0 26 16,49 24-16,-49-49 16,0 50-16,25-51 15,-25 26-15,0 24 16,0 1-16,25-50 15,-25 24-15,0 26 16,0-50 0,0 49-16,0-24 15,0 24-15,25 0 16,-25-49-16,49 25 15,-49-1-15,0 1 16,0-25-16,0 49 16,0-49-16,0 25 15,0-26-15,0 26 16,0 0-16,25-26 15,-25 1-15,0 25 16,0-25-16,25 24 16,-25 26-16,49-1 15,-49-49 1,0 0-16,0 0 15,0-1 1,0 26-16,0-25 16,0 0-1,0-1-15,25 1 16,0 0-1,-25 25-15,0-26 32,0 1-32,25 25 15,-25-1 1,0-24-1,0 0-15,25 0 16,-25 0-16,0-1 16,0 51-1,0-50 16,0-1 1,0 1-1,49 25 0</inkml:trace>
  <inkml:trace contextRef="#ctx0" brushRef="#br0" timeOffset="26578.52">16371 13171 0,'0'0'140,"25"-49"-140,0-1 16,24-24-1,-24 49-15,-25 0 16,25 0-16,-25-24 15,25-1 1,0 25 0,-25 0-16,74-49 15,-74 49-15,25 0 16,0-49-16,24 0 15,-49 49-15,50-50 16,-1 51 0,-49-1-16,50-25 15,-25 1 1,24 24-1,-24 0 1,-25 0 0,25 0-16,0 0 15,-25-24 1,25 24 15</inkml:trace>
  <inkml:trace contextRef="#ctx0" brushRef="#br0" timeOffset="28539.37">17388 11633 0,'0'25'78,"0"0"-78,0 25 15,0 24-15,0 0 16,0-24-16,0-25 15,0 0-15,0 49 16,0-49-16,50 0 16,-50-1-1,0 26-15,0-25 16,0 0-1,0 0 1,24-1 62</inkml:trace>
  <inkml:trace contextRef="#ctx0" brushRef="#br0" timeOffset="29709.59">17686 11633 0,'25'-24'78,"-25"48"-47,0 51-31,0-50 16,0-1-16,0 1 15,0 0-15,0 0 16,0 24-16,0-24 15,0 0 1,0 25 0,0-1 15,0-24-16,0 0 48,24 0-16,-24-1-1,0 1 17,0 25-63,50-25 78</inkml:trace>
  <inkml:trace contextRef="#ctx0" brushRef="#br0" timeOffset="32106.42">17338 11013 0,'-24'-25'16,"-1"25"46,-50 50-46,51-25 15,-1 0-31,0-1 16,0 51 15,25-50-15,0 49-1,0-49-15,-49 0 16,49 0-16,-25-1 15,25 1-15,0 25 16,-25-25-16,25-1 16,0 1-1,0 0-15,0 0 16,0 49-16,0-49 15,0 0-15,0 0 16,0-1-16,0 26 16,0-25-16,0 0 15,0-1 1,0 51-1,0-26 1,0 26 15,0-1-15,0-49-16,50 0 15,-50 0-15,24 49 16,1-49 15,0 0-15,0 49-1,24-49 1,-49 0-16,25 0 16,0-1-16,0 1 31,0 25-16,-1-25 17,26-1-32,-25 1 15,0-25 1,-1 0-1,1 25-15,0-25 32,25 0-17,-1 0 1,-24 0-1,0 0 1,49 0-16,-49-25 16,50 25-1,-51 0-15,26-25 16,0 25-1,-26 0-15,1 0 16,0-49 0,0 24-16,0 0 31,24 0-16,-24 1-15,0-51 32,-25 50-17,0-49 1,0 49-16,0 0 15,0 1-15,0-1 16,0 0-16,0 0 16,0-49-16,0-1 15,0 50 1,0 1-16,-50-51 15,50 50-15,0 1 16,0-26-16,-74-24 16,74 24-1,-25 0 1,0 26-1,0-51 1,-24 1 0,24 49-16,0 0 15,0-49-15,25 49 16,-49 0-1,24-24-15,0-1 16,0 0-16,1 25 16,-26 1-1,25-26-15,0 25 16,1 0-16,-1 1 15,0-1 1,-25 0-16,25-25 62,1 26-62,-1 24 47,0 0-16,0 0-31,-24 0 32,24 0-17,0 0 1,25 49 93,-25-24-93,25 0-1,0 0 16,0 24-15,0 1 15</inkml:trace>
  <inkml:trace contextRef="#ctx0" brushRef="#br0" timeOffset="33591.82">18033 12750 0,'0'24'124,"0"26"-124,0-25 16,0 49-16,0-49 16,0 0-16,0 49 15,0-49 1,0 25-16,0-1 15,0-24 1,0 0 0,0 0 46,0 0-46,0-1 30,0 26-30,0-25 46,0 0-15,25 24-31,0 1 46</inkml:trace>
  <inkml:trace contextRef="#ctx0" brushRef="#br0" timeOffset="36555.83">14337 8409 0,'0'0'94,"25"-25"-79,0-25-15,0 26 16,-1-1-16,26 0 15,-25 0-15,0 0 16,-1-49-16,1 49 31,0 0-31,25-49 16,-26 49-1,1 0 1,0-49-16,25 49 16,-1-49-16,1 24 15,-25 0 1,-1 26-16,-24-1 15,25 0-15,0 0 16,-25 0 0,25-24-16,24-1 15,-24 25 1,0 1-1,0-26 1,-25 25 124</inkml:trace>
  <inkml:trace contextRef="#ctx0" brushRef="#br0" timeOffset="37835.03">15553 6970 0,'0'-25'62,"49"25"-46,-24-24-16,0 24 15,0 0-15,49 0 16,-49 0-16,0 0 15,-1 0-15,1 0 32,50 0-32,-75 24 15,24 51 1,1-1-16,-25-49 15,0 74-15,0-49 16,0 24-16,0-49 16,0 49-16,0-49 15,0 25-15,-25 24 16,1-49-1,-26 0 1,75 24 78,24-73-79,-24 24 1,50-25-16,-51 0 15,1 25 1,0 0 15,25-25-15,-26 25-16,1-49 15</inkml:trace>
  <inkml:trace contextRef="#ctx0" brushRef="#br0" timeOffset="39051.83">16321 7144 0,'-24'-25'62,"24"25"-46,0 50-1,0-26-15,0 26 16,0 0-16,0 24 15,0-49 1,0 0 0,24 49-16,1-49 31,0 0-16,0-25 1,0 0 0,0 0 15,24 0-31,-24 0 31,0 0-31,49 0 16,-49-50-1,0 0 1,-25 26-1,0-51 1,0 50 0,0 1-1,0-1-15,0 0 16,-25-25-1,-25 26-15,26-26 16,-1 50 15,0 0 0,0 0-15,0 0 15,-24 0-15,24 0-1</inkml:trace>
  <inkml:trace contextRef="#ctx0" brushRef="#br0" timeOffset="41142.21">15652 6325 0,'-50'0'31,"25"0"-15,1 0-16,-76 0 15,51 0-15,-1 0 16,25 0-1,-24 0-15,-1 0 16,25 25-16,0 25 16,-74-1-16,74-24 15,1 25-15,-1-26 16,-25 1-16,25 50 15,1-51-15,-1 26 16,0-25 0,25 24-1,0 1-15,-50-25 16,50 0-16,0 49 15,0-49-15,0 49 16,0-49-16,0 25 16,0 24-1,0-49-15,0 25 16,0 24-16,0-49 15,0 0-15,0 24 16,25 50-16,0-74 16,49 25-1,-49-25 1,-25 24-16,25-24 15,74 0-15,-74 0 16,49 49 0,-49-49-16,25 49 15,74 1 1,-99-75-16,49 25 15,-24-25-15,-1 24 16,-24 1-16,0-25 16,25 50-16,-1-50 15,-24 25-15,25-25 16,24 0-16,-24 0 15,24 0-15,-49 0 16,49 0-16,-24 0 16,-1 0-1,1 0 1,24 0-16,-24-25 15,25 25-15,-1 0 16,-24 0-16,24-25 16,-49 0-16,0 25 15,24 0-15,-24-25 16,0 1-16,24-26 15,1 50-15,0-50 16,24 1 0,0 24-16,-49 25 15,0-25 1,0 0-16,24-24 15,-49 24 1,0 0-16,0-25 16,0 1-16,0-1 15,0 25-15,0-49 16,0 49-16,0-24 15,0-1-15,-24-49 16,-1 74 0,25 0-16,-25-24 15,-49-26-15,74 26 16,-25-1-16,-25 25 15,25 0 1,1-49-16,-51-1 16,50 51-1,1-1-15,-51 0 16,1-25-1,49 26-15,0-1 16,-49-50 0,49 75-1,0 0-15,-49-24 16,49-1-16,0 25 15,0 0-15,0 0 16,1-25-16,-26 25 16,25 0-1,0 0 1,-24-50-16,-1 50 15,25-24 1,1-1 0,-1 25-16,-50-25 15,51 25 1,-1 0-1,-50-50-15,51 50 16,-1 0 0,0-24-16,0-1 15,0 25 1,-24 0-16,24 0 31,0-25 16,0 25-47,1-25 78</inkml:trace>
  <inkml:trace contextRef="#ctx0" brushRef="#br0" timeOffset="42842.64">16644 8086 0,'25'50'62,"-25"49"-62,99 75 16,-99-125-16,0 75 15,0-74-15,25 74 16,-25-99-16,25 49 16,24-24-16,-49-1 15,25 51-15,25-51 16,-50 26-1,24-1-15,-24-24 16,25-1 0,-25 1-16,50 24 15,-50-49-15,0 25 16,0-1-16,25-24 15,-25 0-15,0 25 16,24-1-16,-24-24 16,0 0-16,25 74 15,-25-74 1,0 0-16,0 49 15,25-49-15,-25 25 16,50-1 0,-50-24-1,0 0-15,0 24 16,0 1-1,0-25 1,0 0-16,24 24 16,1 26 15,-25-51-16,0 26 17,0-25-17,25 0 16,-25-1 1,50 1-1,-50 0 0,0 25-15,0-26 62,24 26-47</inkml:trace>
  <inkml:trace contextRef="#ctx0" brushRef="#br1" timeOffset="53834.06">13816 7317 0,'-25'0'109,"-24"0"-93,49 50 15,0-25 0,25 0-31,-1-1 31,1 1-31,0 0 16,0 25 15,0-50 0,24 0-15,-24 0 0,0 0-16,0 0 15,-1-25 94,-24 0-77,0 0 139,0 0-155,-24 1-1,-1-1 17,0-25 14,25 25-14,0 1-32,0-1 62,-50 0-15,26 0 78,-1 25-47,0 25-32</inkml:trace>
  <inkml:trace contextRef="#ctx0" brushRef="#br1" timeOffset="71306.09">12799 9823 0,'-49'0'234,"49"49"-187,0-24-16,0 0-31,24 0 15,1-1 1,0 1 0,0-25 15,0 0-16,-1 50-15,26-50 156,-25-25-62,-25 0-47,0 0-32,0-24 17,0-1 124,0 25-110,0 1 1,0-1 0,0 0-47,-50 0 47,25-24 31,1 49 593,-1 0-640,0 0 31,0 24 79,-24 1-32,24 0-94,0 0 1,25 0 15</inkml:trace>
  <inkml:trace contextRef="#ctx0" brushRef="#br1" timeOffset="74834.69">11534 12129 0,'-25'-24'63,"1"24"15,-1 0-47,0 0-31,25 24 15,0 51 1,0-50 0,25 0 30,0-1-46,24 1 16,-24-25 0,0 25-1,0 25-15,-1-50 16,1 0-1,25 0 1,-25 0 0,-1 0 30,1 0-30,0-25 31,-25 0-32,0 0 17,0 0-17,0 1-15,0-1 16,0 0-16,0-25 15,0 25 1,-25 1 0,0-1-1,1 0 32,-26 0 0,25 25 0,0 0-1,1 0 64,-1 0-48,0 0 0,-25 0 32,26 0-63</inkml:trace>
  <inkml:trace contextRef="#ctx0" brushRef="#br1" timeOffset="78204.3">13568 12402 0,'0'0'140,"0"75"-140,0-50 16,0-1-16,0 1 15,0 0-15,0 0 16,0 24-16,0 1 16,25-25 15</inkml:trace>
  <inkml:trace contextRef="#ctx0" brushRef="#br1" timeOffset="79109.1">14833 10864 0,'25'-24'94,"-25"24"-94,0 24 16,0 1-16,50 74 15,-50-74-15,0 0 16,0 25-16,0-1 15,24-24-15,1 0 16,-25 25 0</inkml:trace>
  <inkml:trace contextRef="#ctx0" brushRef="#br1" timeOffset="82010.7">17264 9029 0,'0'25'78,"0"0"-63,0 49-15,0-49 16,0 24-16,0 26 15,0-50-15,0-1 16,0 26-16,25-25 16,-25 0-1,0-1 1,25 1 15</inkml:trace>
  <inkml:trace contextRef="#ctx0" brushRef="#br1" timeOffset="84688.51">16123 12452 0,'-50'-25'125,"50"25"-94,0 50-15,0-25-16,0-1 15,25 26 1,0 0 0,25-26 15,-1 1-16,-24-25 1,0 0 0,0 0-16,-1 0 15,1 0 1,25 0-1,-25 0 32,0 0-31,-25-25-1,0 1 1,0-51 15,0 50-31,-25 1 16,-25-51-1,25 50 17,0 1-32,1-1 46,-1 25 17,0 0-48,-25 0 32,26 0 62</inkml:trace>
  <inkml:trace contextRef="#ctx0" brushRef="#br1" timeOffset="86232.92">18678 12799 0,'0'0'140,"0"25"-140,0 0 16,0 24-1,0 1 1,0-25-1,0 0-15,0-1 16,0 1 0,0 0-1,25 25 1,-25-26-1,0 1 79,25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320A6AE-A8B7-4288-8CFD-837A05D3FB6E}" type="datetimeFigureOut">
              <a:rPr lang="en-US" smtClean="0"/>
              <a:t>20/11/2021</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4BFA1D0-0369-447E-9FF8-51F78ED9595B}" type="slidenum">
              <a:rPr lang="en-US" smtClean="0"/>
              <a:t>‹#›</a:t>
            </a:fld>
            <a:endParaRPr lang="en-US"/>
          </a:p>
        </p:txBody>
      </p:sp>
    </p:spTree>
    <p:extLst>
      <p:ext uri="{BB962C8B-B14F-4D97-AF65-F5344CB8AC3E}">
        <p14:creationId xmlns:p14="http://schemas.microsoft.com/office/powerpoint/2010/main" val="866811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47075" y="1029716"/>
            <a:ext cx="9497848" cy="391159"/>
          </a:xfrm>
          <a:prstGeom prst="rect">
            <a:avLst/>
          </a:prstGeom>
        </p:spPr>
        <p:txBody>
          <a:bodyPr wrap="square" lIns="0" tIns="0" rIns="0" bIns="0">
            <a:spAutoFit/>
          </a:bodyPr>
          <a:lstStyle>
            <a:lvl1pPr>
              <a:defRPr sz="2400" b="0" i="0">
                <a:solidFill>
                  <a:srgbClr val="595959"/>
                </a:solidFill>
                <a:latin typeface="Corbel"/>
                <a:cs typeface="Corbe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951E1E0-F621-412F-856A-DBB979023193}" type="datetime1">
              <a:rPr lang="en-US" smtClean="0"/>
              <a:t>20/11/2021</a:t>
            </a:fld>
            <a:endParaRPr lang="en-US"/>
          </a:p>
        </p:txBody>
      </p:sp>
      <p:sp>
        <p:nvSpPr>
          <p:cNvPr id="6" name="Holder 6"/>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41910">
              <a:lnSpc>
                <a:spcPts val="123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rgbClr val="595959"/>
                </a:solidFill>
                <a:latin typeface="Corbel"/>
                <a:cs typeface="Corbe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AE26C88-A9AC-44A4-9268-AB3574F54AF4}" type="datetime1">
              <a:rPr lang="en-US" smtClean="0"/>
              <a:t>20/11/2021</a:t>
            </a:fld>
            <a:endParaRPr lang="en-US"/>
          </a:p>
        </p:txBody>
      </p:sp>
      <p:sp>
        <p:nvSpPr>
          <p:cNvPr id="6" name="Holder 6"/>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41910">
              <a:lnSpc>
                <a:spcPts val="123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rgbClr val="595959"/>
                </a:solidFill>
                <a:latin typeface="Corbel"/>
                <a:cs typeface="Corbe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D41BF12A-B57A-44EA-AACD-DF47EBBBFFDF}" type="datetime1">
              <a:rPr lang="en-US" smtClean="0"/>
              <a:t>20/11/2021</a:t>
            </a:fld>
            <a:endParaRPr lang="en-US"/>
          </a:p>
        </p:txBody>
      </p:sp>
      <p:sp>
        <p:nvSpPr>
          <p:cNvPr id="7" name="Holder 7"/>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41910">
              <a:lnSpc>
                <a:spcPts val="123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rgbClr val="595959"/>
                </a:solidFill>
                <a:latin typeface="Corbel"/>
                <a:cs typeface="Corbel"/>
              </a:defRPr>
            </a:lvl1pPr>
          </a:lstStyle>
          <a:p>
            <a:endParaRPr/>
          </a:p>
        </p:txBody>
      </p:sp>
      <p:sp>
        <p:nvSpPr>
          <p:cNvPr id="3" name="Holder 3"/>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F2D4DD2-03F0-4C12-BB8C-3210E61B8E5F}" type="datetime1">
              <a:rPr lang="en-US" smtClean="0"/>
              <a:t>20/11/2021</a:t>
            </a:fld>
            <a:endParaRPr lang="en-US"/>
          </a:p>
        </p:txBody>
      </p:sp>
      <p:sp>
        <p:nvSpPr>
          <p:cNvPr id="5" name="Holder 5"/>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41910">
              <a:lnSpc>
                <a:spcPts val="123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F0F311B-313F-4A2A-A488-5B50B83CF304}" type="datetime1">
              <a:rPr lang="en-US" smtClean="0"/>
              <a:t>20/11/2021</a:t>
            </a:fld>
            <a:endParaRPr lang="en-US"/>
          </a:p>
        </p:txBody>
      </p:sp>
      <p:sp>
        <p:nvSpPr>
          <p:cNvPr id="4" name="Holder 4"/>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41910">
              <a:lnSpc>
                <a:spcPts val="123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 y="758951"/>
            <a:ext cx="3444240" cy="5331460"/>
          </a:xfrm>
          <a:custGeom>
            <a:avLst/>
            <a:gdLst/>
            <a:ahLst/>
            <a:cxnLst/>
            <a:rect l="l" t="t" r="r" b="b"/>
            <a:pathLst>
              <a:path w="3444240" h="5331460">
                <a:moveTo>
                  <a:pt x="3443700" y="5330999"/>
                </a:moveTo>
                <a:lnTo>
                  <a:pt x="0" y="5330999"/>
                </a:lnTo>
                <a:lnTo>
                  <a:pt x="0" y="0"/>
                </a:lnTo>
                <a:lnTo>
                  <a:pt x="3443700" y="0"/>
                </a:lnTo>
                <a:lnTo>
                  <a:pt x="3443700" y="5330999"/>
                </a:lnTo>
                <a:close/>
              </a:path>
            </a:pathLst>
          </a:custGeom>
          <a:solidFill>
            <a:srgbClr val="40BAD1"/>
          </a:solidFill>
        </p:spPr>
        <p:txBody>
          <a:bodyPr wrap="square" lIns="0" tIns="0" rIns="0" bIns="0" rtlCol="0"/>
          <a:lstStyle/>
          <a:p>
            <a:endParaRPr/>
          </a:p>
        </p:txBody>
      </p:sp>
      <p:sp>
        <p:nvSpPr>
          <p:cNvPr id="17" name="bg object 17"/>
          <p:cNvSpPr/>
          <p:nvPr/>
        </p:nvSpPr>
        <p:spPr>
          <a:xfrm>
            <a:off x="11815864" y="758951"/>
            <a:ext cx="376555" cy="5331460"/>
          </a:xfrm>
          <a:custGeom>
            <a:avLst/>
            <a:gdLst/>
            <a:ahLst/>
            <a:cxnLst/>
            <a:rect l="l" t="t" r="r" b="b"/>
            <a:pathLst>
              <a:path w="376554" h="5331460">
                <a:moveTo>
                  <a:pt x="0" y="0"/>
                </a:moveTo>
                <a:lnTo>
                  <a:pt x="376135" y="0"/>
                </a:lnTo>
                <a:lnTo>
                  <a:pt x="376135" y="5330999"/>
                </a:lnTo>
                <a:lnTo>
                  <a:pt x="0" y="5330999"/>
                </a:lnTo>
                <a:lnTo>
                  <a:pt x="0" y="0"/>
                </a:lnTo>
                <a:close/>
              </a:path>
            </a:pathLst>
          </a:custGeom>
          <a:solidFill>
            <a:srgbClr val="C8C8C8">
              <a:alpha val="49798"/>
            </a:srgbClr>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11562675" y="6070725"/>
            <a:ext cx="629324" cy="787274"/>
          </a:xfrm>
          <a:prstGeom prst="rect">
            <a:avLst/>
          </a:prstGeom>
        </p:spPr>
      </p:pic>
      <p:sp>
        <p:nvSpPr>
          <p:cNvPr id="2" name="Holder 2"/>
          <p:cNvSpPr>
            <a:spLocks noGrp="1"/>
          </p:cNvSpPr>
          <p:nvPr>
            <p:ph type="title"/>
          </p:nvPr>
        </p:nvSpPr>
        <p:spPr>
          <a:xfrm>
            <a:off x="3940937" y="3591418"/>
            <a:ext cx="4310125" cy="924560"/>
          </a:xfrm>
          <a:prstGeom prst="rect">
            <a:avLst/>
          </a:prstGeom>
        </p:spPr>
        <p:txBody>
          <a:bodyPr wrap="square" lIns="0" tIns="0" rIns="0" bIns="0">
            <a:spAutoFit/>
          </a:bodyPr>
          <a:lstStyle>
            <a:lvl1pPr>
              <a:defRPr sz="5900" b="0" i="0">
                <a:solidFill>
                  <a:srgbClr val="595959"/>
                </a:solidFill>
                <a:latin typeface="Corbel"/>
                <a:cs typeface="Corbel"/>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25950" y="6437841"/>
            <a:ext cx="2279015" cy="165100"/>
          </a:xfrm>
          <a:prstGeom prst="rect">
            <a:avLst/>
          </a:prstGeom>
        </p:spPr>
        <p:txBody>
          <a:bodyPr wrap="square" lIns="0" tIns="0" rIns="0" bIns="0">
            <a:spAutoFit/>
          </a:bodyPr>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F86C3397-04F5-48B2-AC22-DDC97B3D0376}" type="datetime1">
              <a:rPr lang="en-US" smtClean="0"/>
              <a:t>20/11/2021</a:t>
            </a:fld>
            <a:endParaRPr lang="en-US"/>
          </a:p>
        </p:txBody>
      </p:sp>
      <p:sp>
        <p:nvSpPr>
          <p:cNvPr id="6" name="Holder 6"/>
          <p:cNvSpPr>
            <a:spLocks noGrp="1"/>
          </p:cNvSpPr>
          <p:nvPr>
            <p:ph type="sldNum" sz="quarter" idx="7"/>
          </p:nvPr>
        </p:nvSpPr>
        <p:spPr>
          <a:xfrm>
            <a:off x="11266485" y="6468683"/>
            <a:ext cx="241934" cy="177800"/>
          </a:xfrm>
          <a:prstGeom prst="rect">
            <a:avLst/>
          </a:prstGeom>
        </p:spPr>
        <p:txBody>
          <a:bodyPr wrap="square" lIns="0" tIns="0" rIns="0" bIns="0">
            <a:spAutoFit/>
          </a:bodyPr>
          <a:lstStyle>
            <a:lvl1pPr>
              <a:defRPr sz="1200" b="1" i="0">
                <a:solidFill>
                  <a:srgbClr val="40BAD1"/>
                </a:solidFill>
                <a:latin typeface="Corbel"/>
                <a:cs typeface="Corbel"/>
              </a:defRPr>
            </a:lvl1pPr>
          </a:lstStyle>
          <a:p>
            <a:pPr marL="41910">
              <a:lnSpc>
                <a:spcPts val="123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1.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2.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1998"/>
            <a:ext cx="9142095" cy="5334000"/>
          </a:xfrm>
          <a:custGeom>
            <a:avLst/>
            <a:gdLst/>
            <a:ahLst/>
            <a:cxnLst/>
            <a:rect l="l" t="t" r="r" b="b"/>
            <a:pathLst>
              <a:path w="9142095" h="5334000">
                <a:moveTo>
                  <a:pt x="9141599" y="5333999"/>
                </a:moveTo>
                <a:lnTo>
                  <a:pt x="0" y="5333999"/>
                </a:lnTo>
                <a:lnTo>
                  <a:pt x="0" y="0"/>
                </a:lnTo>
                <a:lnTo>
                  <a:pt x="9141599" y="0"/>
                </a:lnTo>
                <a:lnTo>
                  <a:pt x="9141599" y="5333999"/>
                </a:lnTo>
                <a:close/>
              </a:path>
            </a:pathLst>
          </a:custGeom>
          <a:solidFill>
            <a:srgbClr val="40BAD1"/>
          </a:solidFill>
        </p:spPr>
        <p:txBody>
          <a:bodyPr wrap="square" lIns="0" tIns="0" rIns="0" bIns="0" rtlCol="0"/>
          <a:lstStyle/>
          <a:p>
            <a:endParaRPr/>
          </a:p>
        </p:txBody>
      </p:sp>
      <p:grpSp>
        <p:nvGrpSpPr>
          <p:cNvPr id="3" name="object 3"/>
          <p:cNvGrpSpPr/>
          <p:nvPr/>
        </p:nvGrpSpPr>
        <p:grpSpPr>
          <a:xfrm>
            <a:off x="9270262" y="761998"/>
            <a:ext cx="2922270" cy="5334000"/>
            <a:chOff x="9270262" y="761998"/>
            <a:chExt cx="2922270" cy="5334000"/>
          </a:xfrm>
        </p:grpSpPr>
        <p:sp>
          <p:nvSpPr>
            <p:cNvPr id="4" name="object 4"/>
            <p:cNvSpPr/>
            <p:nvPr/>
          </p:nvSpPr>
          <p:spPr>
            <a:xfrm>
              <a:off x="9270262" y="761998"/>
              <a:ext cx="2922270" cy="5334000"/>
            </a:xfrm>
            <a:custGeom>
              <a:avLst/>
              <a:gdLst/>
              <a:ahLst/>
              <a:cxnLst/>
              <a:rect l="l" t="t" r="r" b="b"/>
              <a:pathLst>
                <a:path w="2922270" h="5334000">
                  <a:moveTo>
                    <a:pt x="0" y="0"/>
                  </a:moveTo>
                  <a:lnTo>
                    <a:pt x="2921736" y="0"/>
                  </a:lnTo>
                  <a:lnTo>
                    <a:pt x="2921736" y="5333999"/>
                  </a:lnTo>
                  <a:lnTo>
                    <a:pt x="0" y="5333999"/>
                  </a:lnTo>
                  <a:lnTo>
                    <a:pt x="0" y="0"/>
                  </a:lnTo>
                  <a:close/>
                </a:path>
              </a:pathLst>
            </a:custGeom>
            <a:solidFill>
              <a:srgbClr val="C8C8C8">
                <a:alpha val="49798"/>
              </a:srgbClr>
            </a:solidFill>
          </p:spPr>
          <p:txBody>
            <a:bodyPr wrap="square" lIns="0" tIns="0" rIns="0" bIns="0" rtlCol="0"/>
            <a:lstStyle/>
            <a:p>
              <a:endParaRPr/>
            </a:p>
          </p:txBody>
        </p:sp>
        <p:pic>
          <p:nvPicPr>
            <p:cNvPr id="5" name="object 5"/>
            <p:cNvPicPr/>
            <p:nvPr/>
          </p:nvPicPr>
          <p:blipFill>
            <a:blip r:embed="rId2" cstate="print"/>
            <a:stretch>
              <a:fillRect/>
            </a:stretch>
          </p:blipFill>
          <p:spPr>
            <a:xfrm>
              <a:off x="9386732" y="841791"/>
              <a:ext cx="2734471" cy="913312"/>
            </a:xfrm>
            <a:prstGeom prst="rect">
              <a:avLst/>
            </a:prstGeom>
          </p:spPr>
        </p:pic>
      </p:grpSp>
      <p:sp>
        <p:nvSpPr>
          <p:cNvPr id="6" name="object 6"/>
          <p:cNvSpPr txBox="1"/>
          <p:nvPr/>
        </p:nvSpPr>
        <p:spPr>
          <a:xfrm>
            <a:off x="9418450" y="1694645"/>
            <a:ext cx="2511425" cy="597279"/>
          </a:xfrm>
          <a:prstGeom prst="rect">
            <a:avLst/>
          </a:prstGeom>
        </p:spPr>
        <p:txBody>
          <a:bodyPr vert="horz" wrap="square" lIns="0" tIns="25400" rIns="0" bIns="0" rtlCol="0">
            <a:spAutoFit/>
          </a:bodyPr>
          <a:lstStyle/>
          <a:p>
            <a:pPr marL="12700" marR="5080">
              <a:lnSpc>
                <a:spcPts val="2250"/>
              </a:lnSpc>
              <a:spcBef>
                <a:spcPts val="200"/>
              </a:spcBef>
            </a:pPr>
            <a:r>
              <a:rPr sz="1900" spc="-5" dirty="0">
                <a:solidFill>
                  <a:srgbClr val="0098A3"/>
                </a:solidFill>
                <a:latin typeface="Arial MT"/>
                <a:cs typeface="Arial MT"/>
              </a:rPr>
              <a:t>Department of </a:t>
            </a:r>
            <a:r>
              <a:rPr lang="en-US" sz="1900" spc="-5" dirty="0">
                <a:solidFill>
                  <a:srgbClr val="0098A3"/>
                </a:solidFill>
                <a:latin typeface="Arial MT"/>
                <a:cs typeface="Arial MT"/>
              </a:rPr>
              <a:t>Computer Engineering</a:t>
            </a:r>
            <a:endParaRPr sz="1900" dirty="0">
              <a:latin typeface="Arial MT"/>
              <a:cs typeface="Arial MT"/>
            </a:endParaRPr>
          </a:p>
        </p:txBody>
      </p:sp>
      <p:sp>
        <p:nvSpPr>
          <p:cNvPr id="7" name="object 7"/>
          <p:cNvSpPr txBox="1"/>
          <p:nvPr/>
        </p:nvSpPr>
        <p:spPr>
          <a:xfrm>
            <a:off x="9418450" y="5674030"/>
            <a:ext cx="2226334" cy="289823"/>
          </a:xfrm>
          <a:prstGeom prst="rect">
            <a:avLst/>
          </a:prstGeom>
        </p:spPr>
        <p:txBody>
          <a:bodyPr vert="horz" wrap="square" lIns="0" tIns="12700" rIns="0" bIns="0" rtlCol="0">
            <a:spAutoFit/>
          </a:bodyPr>
          <a:lstStyle/>
          <a:p>
            <a:pPr marL="12700">
              <a:lnSpc>
                <a:spcPct val="100000"/>
              </a:lnSpc>
              <a:spcBef>
                <a:spcPts val="100"/>
              </a:spcBef>
            </a:pPr>
            <a:r>
              <a:rPr lang="en-US" spc="-45" dirty="0">
                <a:solidFill>
                  <a:srgbClr val="595959"/>
                </a:solidFill>
                <a:latin typeface="Arial MT"/>
                <a:cs typeface="Arial MT"/>
              </a:rPr>
              <a:t>Ravikumar Natarajan</a:t>
            </a:r>
            <a:endParaRPr sz="1800" dirty="0">
              <a:latin typeface="Arial MT"/>
              <a:cs typeface="Arial MT"/>
            </a:endParaRPr>
          </a:p>
        </p:txBody>
      </p:sp>
      <p:sp>
        <p:nvSpPr>
          <p:cNvPr id="8" name="object 8"/>
          <p:cNvSpPr txBox="1"/>
          <p:nvPr/>
        </p:nvSpPr>
        <p:spPr>
          <a:xfrm>
            <a:off x="1142873" y="2781793"/>
            <a:ext cx="4783455" cy="1734185"/>
          </a:xfrm>
          <a:prstGeom prst="rect">
            <a:avLst/>
          </a:prstGeom>
        </p:spPr>
        <p:txBody>
          <a:bodyPr vert="horz" wrap="square" lIns="0" tIns="113665" rIns="0" bIns="0" rtlCol="0">
            <a:spAutoFit/>
          </a:bodyPr>
          <a:lstStyle/>
          <a:p>
            <a:pPr marL="12700" marR="5080">
              <a:lnSpc>
                <a:spcPts val="6380"/>
              </a:lnSpc>
              <a:spcBef>
                <a:spcPts val="895"/>
              </a:spcBef>
            </a:pPr>
            <a:r>
              <a:rPr sz="5900" b="1" spc="-10" dirty="0">
                <a:solidFill>
                  <a:srgbClr val="FFFFFF"/>
                </a:solidFill>
                <a:latin typeface="Corbel"/>
                <a:cs typeface="Corbel"/>
              </a:rPr>
              <a:t>Nonlinear </a:t>
            </a:r>
            <a:r>
              <a:rPr sz="5900" b="1" spc="-5" dirty="0">
                <a:solidFill>
                  <a:srgbClr val="FFFFFF"/>
                </a:solidFill>
                <a:latin typeface="Corbel"/>
                <a:cs typeface="Corbel"/>
              </a:rPr>
              <a:t> </a:t>
            </a:r>
            <a:r>
              <a:rPr sz="5900" b="1" spc="-15" dirty="0">
                <a:solidFill>
                  <a:srgbClr val="FFFFFF"/>
                </a:solidFill>
                <a:latin typeface="Corbel"/>
                <a:cs typeface="Corbel"/>
              </a:rPr>
              <a:t>Data</a:t>
            </a:r>
            <a:r>
              <a:rPr sz="5900" b="1" spc="-240" dirty="0">
                <a:solidFill>
                  <a:srgbClr val="FFFFFF"/>
                </a:solidFill>
                <a:latin typeface="Corbel"/>
                <a:cs typeface="Corbel"/>
              </a:rPr>
              <a:t> </a:t>
            </a:r>
            <a:r>
              <a:rPr sz="5900" b="1" spc="-5" dirty="0">
                <a:solidFill>
                  <a:srgbClr val="FFFFFF"/>
                </a:solidFill>
                <a:latin typeface="Corbel"/>
                <a:cs typeface="Corbel"/>
              </a:rPr>
              <a:t>Structure</a:t>
            </a:r>
            <a:endParaRPr sz="5900">
              <a:latin typeface="Corbel"/>
              <a:cs typeface="Corbel"/>
            </a:endParaRPr>
          </a:p>
        </p:txBody>
      </p:sp>
      <p:sp>
        <p:nvSpPr>
          <p:cNvPr id="9" name="object 9"/>
          <p:cNvSpPr txBox="1"/>
          <p:nvPr/>
        </p:nvSpPr>
        <p:spPr>
          <a:xfrm>
            <a:off x="1173040" y="4810047"/>
            <a:ext cx="873125" cy="360680"/>
          </a:xfrm>
          <a:prstGeom prst="rect">
            <a:avLst/>
          </a:prstGeom>
        </p:spPr>
        <p:txBody>
          <a:bodyPr vert="horz" wrap="square" lIns="0" tIns="12700" rIns="0" bIns="0" rtlCol="0">
            <a:spAutoFit/>
          </a:bodyPr>
          <a:lstStyle/>
          <a:p>
            <a:pPr marL="12700">
              <a:lnSpc>
                <a:spcPct val="100000"/>
              </a:lnSpc>
              <a:spcBef>
                <a:spcPts val="100"/>
              </a:spcBef>
            </a:pPr>
            <a:r>
              <a:rPr sz="2200" b="1" spc="-5" dirty="0">
                <a:solidFill>
                  <a:srgbClr val="D7F0F6"/>
                </a:solidFill>
                <a:latin typeface="Corbel"/>
                <a:cs typeface="Corbel"/>
              </a:rPr>
              <a:t>Unit#3</a:t>
            </a:r>
            <a:endParaRPr sz="2200">
              <a:latin typeface="Corbel"/>
              <a:cs typeface="Corbel"/>
            </a:endParaRPr>
          </a:p>
        </p:txBody>
      </p:sp>
      <p:sp>
        <p:nvSpPr>
          <p:cNvPr id="10" name="object 10"/>
          <p:cNvSpPr txBox="1"/>
          <p:nvPr/>
        </p:nvSpPr>
        <p:spPr>
          <a:xfrm>
            <a:off x="9459749" y="3262610"/>
            <a:ext cx="2185035" cy="547370"/>
          </a:xfrm>
          <a:prstGeom prst="rect">
            <a:avLst/>
          </a:prstGeom>
        </p:spPr>
        <p:txBody>
          <a:bodyPr vert="horz" wrap="square" lIns="0" tIns="43180" rIns="0" bIns="0" rtlCol="0">
            <a:spAutoFit/>
          </a:bodyPr>
          <a:lstStyle/>
          <a:p>
            <a:pPr marL="12700" marR="5080">
              <a:lnSpc>
                <a:spcPts val="1950"/>
              </a:lnSpc>
              <a:spcBef>
                <a:spcPts val="340"/>
              </a:spcBef>
            </a:pPr>
            <a:r>
              <a:rPr sz="1800" spc="-5" dirty="0">
                <a:solidFill>
                  <a:srgbClr val="0098A3"/>
                </a:solidFill>
                <a:latin typeface="Arial MT"/>
                <a:cs typeface="Arial MT"/>
              </a:rPr>
              <a:t>Data Structure </a:t>
            </a:r>
            <a:r>
              <a:rPr sz="1800" dirty="0">
                <a:solidFill>
                  <a:srgbClr val="0098A3"/>
                </a:solidFill>
                <a:latin typeface="Arial MT"/>
                <a:cs typeface="Arial MT"/>
              </a:rPr>
              <a:t> </a:t>
            </a:r>
            <a:r>
              <a:rPr sz="1800" spc="-5" dirty="0">
                <a:solidFill>
                  <a:srgbClr val="0098A3"/>
                </a:solidFill>
                <a:latin typeface="Arial MT"/>
                <a:cs typeface="Arial MT"/>
              </a:rPr>
              <a:t>01CE0301</a:t>
            </a:r>
            <a:r>
              <a:rPr sz="1800" spc="-50" dirty="0">
                <a:solidFill>
                  <a:srgbClr val="0098A3"/>
                </a:solidFill>
                <a:latin typeface="Arial MT"/>
                <a:cs typeface="Arial MT"/>
              </a:rPr>
              <a:t> </a:t>
            </a:r>
            <a:r>
              <a:rPr sz="1800" dirty="0">
                <a:solidFill>
                  <a:srgbClr val="0098A3"/>
                </a:solidFill>
                <a:latin typeface="Arial MT"/>
                <a:cs typeface="Arial MT"/>
              </a:rPr>
              <a:t>/</a:t>
            </a:r>
            <a:r>
              <a:rPr sz="1800" spc="-50" dirty="0">
                <a:solidFill>
                  <a:srgbClr val="0098A3"/>
                </a:solidFill>
                <a:latin typeface="Arial MT"/>
                <a:cs typeface="Arial MT"/>
              </a:rPr>
              <a:t> </a:t>
            </a:r>
            <a:r>
              <a:rPr sz="1800" spc="-5" dirty="0">
                <a:solidFill>
                  <a:srgbClr val="0098A3"/>
                </a:solidFill>
                <a:latin typeface="Arial MT"/>
                <a:cs typeface="Arial MT"/>
              </a:rPr>
              <a:t>3130702</a:t>
            </a:r>
            <a:endParaRPr sz="1800">
              <a:latin typeface="Arial MT"/>
              <a:cs typeface="Arial MT"/>
            </a:endParaRPr>
          </a:p>
        </p:txBody>
      </p:sp>
      <p:sp>
        <p:nvSpPr>
          <p:cNvPr id="11" name="Footer Placeholder 10">
            <a:extLst>
              <a:ext uri="{FF2B5EF4-FFF2-40B4-BE49-F238E27FC236}">
                <a16:creationId xmlns:a16="http://schemas.microsoft.com/office/drawing/2014/main" id="{1876FC8D-F4B7-494A-9D3D-39AF5395B594}"/>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12" name="Slide Number Placeholder 11">
            <a:extLst>
              <a:ext uri="{FF2B5EF4-FFF2-40B4-BE49-F238E27FC236}">
                <a16:creationId xmlns:a16="http://schemas.microsoft.com/office/drawing/2014/main" id="{5496010F-0D6E-47F6-83DE-645BC8652676}"/>
              </a:ext>
            </a:extLst>
          </p:cNvPr>
          <p:cNvSpPr>
            <a:spLocks noGrp="1"/>
          </p:cNvSpPr>
          <p:nvPr>
            <p:ph type="sldNum" sz="quarter" idx="7"/>
          </p:nvPr>
        </p:nvSpPr>
        <p:spPr/>
        <p:txBody>
          <a:bodyPr/>
          <a:lstStyle/>
          <a:p>
            <a:pPr marL="41910">
              <a:lnSpc>
                <a:spcPts val="1230"/>
              </a:lnSpc>
            </a:pPr>
            <a:fld id="{81D60167-4931-47E6-BA6A-407CBD079E47}"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4" name="object 4"/>
          <p:cNvSpPr txBox="1"/>
          <p:nvPr/>
        </p:nvSpPr>
        <p:spPr>
          <a:xfrm>
            <a:off x="325944" y="3101857"/>
            <a:ext cx="1697355" cy="574040"/>
          </a:xfrm>
          <a:prstGeom prst="rect">
            <a:avLst/>
          </a:prstGeom>
        </p:spPr>
        <p:txBody>
          <a:bodyPr vert="horz" wrap="square" lIns="0" tIns="12700" rIns="0" bIns="0" rtlCol="0">
            <a:spAutoFit/>
          </a:bodyPr>
          <a:lstStyle/>
          <a:p>
            <a:pPr marL="12700">
              <a:lnSpc>
                <a:spcPct val="100000"/>
              </a:lnSpc>
              <a:spcBef>
                <a:spcPts val="100"/>
              </a:spcBef>
            </a:pPr>
            <a:r>
              <a:rPr sz="3600" spc="-195" dirty="0">
                <a:solidFill>
                  <a:srgbClr val="FFFFFF"/>
                </a:solidFill>
                <a:latin typeface="Corbel"/>
                <a:cs typeface="Corbel"/>
              </a:rPr>
              <a:t>A</a:t>
            </a:r>
            <a:r>
              <a:rPr sz="3600" spc="-10" dirty="0">
                <a:solidFill>
                  <a:srgbClr val="FFFFFF"/>
                </a:solidFill>
                <a:latin typeface="Corbel"/>
                <a:cs typeface="Corbel"/>
              </a:rPr>
              <a:t>V</a:t>
            </a:r>
            <a:r>
              <a:rPr sz="3600" dirty="0">
                <a:solidFill>
                  <a:srgbClr val="FFFFFF"/>
                </a:solidFill>
                <a:latin typeface="Corbel"/>
                <a:cs typeface="Corbel"/>
              </a:rPr>
              <a:t>L</a:t>
            </a:r>
            <a:r>
              <a:rPr sz="3600" spc="-254" dirty="0">
                <a:solidFill>
                  <a:srgbClr val="FFFFFF"/>
                </a:solidFill>
                <a:latin typeface="Corbel"/>
                <a:cs typeface="Corbel"/>
              </a:rPr>
              <a:t> </a:t>
            </a:r>
            <a:r>
              <a:rPr sz="3600" spc="-229" dirty="0">
                <a:solidFill>
                  <a:srgbClr val="FFFFFF"/>
                </a:solidFill>
                <a:latin typeface="Corbel"/>
                <a:cs typeface="Corbel"/>
              </a:rPr>
              <a:t>T</a:t>
            </a:r>
            <a:r>
              <a:rPr sz="3600" spc="-5" dirty="0">
                <a:solidFill>
                  <a:srgbClr val="FFFFFF"/>
                </a:solidFill>
                <a:latin typeface="Corbel"/>
                <a:cs typeface="Corbel"/>
              </a:rPr>
              <a:t>ree</a:t>
            </a:r>
            <a:endParaRPr sz="3600">
              <a:latin typeface="Corbel"/>
              <a:cs typeface="Corbel"/>
            </a:endParaRPr>
          </a:p>
        </p:txBody>
      </p:sp>
      <p:sp>
        <p:nvSpPr>
          <p:cNvPr id="36" name="object 3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37" name="object 37"/>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10</a:t>
            </a:fld>
            <a:endParaRPr dirty="0"/>
          </a:p>
        </p:txBody>
      </p:sp>
      <p:pic>
        <p:nvPicPr>
          <p:cNvPr id="38" name="Picture 37">
            <a:extLst>
              <a:ext uri="{FF2B5EF4-FFF2-40B4-BE49-F238E27FC236}">
                <a16:creationId xmlns:a16="http://schemas.microsoft.com/office/drawing/2014/main" id="{D20E4055-56A5-40C0-9440-F735ECEF66BF}"/>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5562600" y="329951"/>
            <a:ext cx="3257550" cy="3505200"/>
          </a:xfrm>
          <a:prstGeom prst="rect">
            <a:avLst/>
          </a:prstGeom>
        </p:spPr>
      </p:pic>
      <p:sp>
        <p:nvSpPr>
          <p:cNvPr id="39" name="TextBox 38">
            <a:extLst>
              <a:ext uri="{FF2B5EF4-FFF2-40B4-BE49-F238E27FC236}">
                <a16:creationId xmlns:a16="http://schemas.microsoft.com/office/drawing/2014/main" id="{251754D6-4906-4E72-9238-E4F4EB025233}"/>
              </a:ext>
            </a:extLst>
          </p:cNvPr>
          <p:cNvSpPr txBox="1"/>
          <p:nvPr/>
        </p:nvSpPr>
        <p:spPr>
          <a:xfrm>
            <a:off x="3806784" y="3968827"/>
            <a:ext cx="7701635" cy="2677656"/>
          </a:xfrm>
          <a:prstGeom prst="rect">
            <a:avLst/>
          </a:prstGeom>
          <a:noFill/>
        </p:spPr>
        <p:txBody>
          <a:bodyPr wrap="square" rtlCol="0">
            <a:spAutoFit/>
          </a:bodyPr>
          <a:lstStyle/>
          <a:p>
            <a:r>
              <a:rPr lang="en-US" sz="2400" dirty="0">
                <a:solidFill>
                  <a:srgbClr val="0070C0"/>
                </a:solidFill>
              </a:rPr>
              <a:t>Is this an AVL tree?</a:t>
            </a:r>
          </a:p>
          <a:p>
            <a:endParaRPr lang="en-US" sz="2400" dirty="0"/>
          </a:p>
          <a:p>
            <a:r>
              <a:rPr lang="en-US" sz="2400" dirty="0">
                <a:solidFill>
                  <a:srgbClr val="FF0000"/>
                </a:solidFill>
              </a:rPr>
              <a:t>No</a:t>
            </a:r>
            <a:r>
              <a:rPr lang="en-US" sz="2400" dirty="0"/>
              <a:t>.</a:t>
            </a:r>
          </a:p>
          <a:p>
            <a:r>
              <a:rPr lang="en-US" sz="2400" dirty="0"/>
              <a:t>The height of left subtree is 4 and height of right subtree is 2</a:t>
            </a:r>
          </a:p>
          <a:p>
            <a:r>
              <a:rPr lang="en-US" sz="2400" dirty="0"/>
              <a:t>So bf =(HL - HR) </a:t>
            </a:r>
            <a:r>
              <a:rPr lang="en-US" sz="2400" dirty="0" err="1"/>
              <a:t>i.e</a:t>
            </a:r>
            <a:r>
              <a:rPr lang="en-US" sz="2400" dirty="0"/>
              <a:t> 4 – 2 = 2</a:t>
            </a:r>
          </a:p>
          <a:p>
            <a:r>
              <a:rPr lang="en-US" sz="2400" dirty="0"/>
              <a:t>The difference should be -1, 0 0r 1. Here it is 2 so it is not an AVL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4" name="object 4"/>
          <p:cNvSpPr txBox="1"/>
          <p:nvPr/>
        </p:nvSpPr>
        <p:spPr>
          <a:xfrm>
            <a:off x="325944" y="3101857"/>
            <a:ext cx="1697355" cy="574040"/>
          </a:xfrm>
          <a:prstGeom prst="rect">
            <a:avLst/>
          </a:prstGeom>
        </p:spPr>
        <p:txBody>
          <a:bodyPr vert="horz" wrap="square" lIns="0" tIns="12700" rIns="0" bIns="0" rtlCol="0">
            <a:spAutoFit/>
          </a:bodyPr>
          <a:lstStyle/>
          <a:p>
            <a:pPr marL="12700">
              <a:lnSpc>
                <a:spcPct val="100000"/>
              </a:lnSpc>
              <a:spcBef>
                <a:spcPts val="100"/>
              </a:spcBef>
            </a:pPr>
            <a:r>
              <a:rPr sz="3600" spc="-195" dirty="0">
                <a:solidFill>
                  <a:srgbClr val="FFFFFF"/>
                </a:solidFill>
                <a:latin typeface="Corbel"/>
                <a:cs typeface="Corbel"/>
              </a:rPr>
              <a:t>A</a:t>
            </a:r>
            <a:r>
              <a:rPr sz="3600" spc="-10" dirty="0">
                <a:solidFill>
                  <a:srgbClr val="FFFFFF"/>
                </a:solidFill>
                <a:latin typeface="Corbel"/>
                <a:cs typeface="Corbel"/>
              </a:rPr>
              <a:t>V</a:t>
            </a:r>
            <a:r>
              <a:rPr sz="3600" dirty="0">
                <a:solidFill>
                  <a:srgbClr val="FFFFFF"/>
                </a:solidFill>
                <a:latin typeface="Corbel"/>
                <a:cs typeface="Corbel"/>
              </a:rPr>
              <a:t>L</a:t>
            </a:r>
            <a:r>
              <a:rPr sz="3600" spc="-254" dirty="0">
                <a:solidFill>
                  <a:srgbClr val="FFFFFF"/>
                </a:solidFill>
                <a:latin typeface="Corbel"/>
                <a:cs typeface="Corbel"/>
              </a:rPr>
              <a:t> </a:t>
            </a:r>
            <a:r>
              <a:rPr sz="3600" spc="-229" dirty="0">
                <a:solidFill>
                  <a:srgbClr val="FFFFFF"/>
                </a:solidFill>
                <a:latin typeface="Corbel"/>
                <a:cs typeface="Corbel"/>
              </a:rPr>
              <a:t>T</a:t>
            </a:r>
            <a:r>
              <a:rPr sz="3600" spc="-5" dirty="0">
                <a:solidFill>
                  <a:srgbClr val="FFFFFF"/>
                </a:solidFill>
                <a:latin typeface="Corbel"/>
                <a:cs typeface="Corbel"/>
              </a:rPr>
              <a:t>ree</a:t>
            </a:r>
            <a:endParaRPr sz="3600">
              <a:latin typeface="Corbel"/>
              <a:cs typeface="Corbel"/>
            </a:endParaRPr>
          </a:p>
        </p:txBody>
      </p:sp>
      <p:sp>
        <p:nvSpPr>
          <p:cNvPr id="5" name="object 5"/>
          <p:cNvSpPr/>
          <p:nvPr/>
        </p:nvSpPr>
        <p:spPr>
          <a:xfrm>
            <a:off x="5697149" y="920100"/>
            <a:ext cx="465455" cy="465455"/>
          </a:xfrm>
          <a:custGeom>
            <a:avLst/>
            <a:gdLst/>
            <a:ahLst/>
            <a:cxnLst/>
            <a:rect l="l" t="t" r="r" b="b"/>
            <a:pathLst>
              <a:path w="465454" h="465455">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6" name="object 6"/>
          <p:cNvSpPr txBox="1"/>
          <p:nvPr/>
        </p:nvSpPr>
        <p:spPr>
          <a:xfrm>
            <a:off x="5846345" y="1058619"/>
            <a:ext cx="167005" cy="177800"/>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Arial"/>
                <a:cs typeface="Arial"/>
              </a:rPr>
              <a:t>12</a:t>
            </a:r>
            <a:endParaRPr sz="1000">
              <a:latin typeface="Arial"/>
              <a:cs typeface="Arial"/>
            </a:endParaRPr>
          </a:p>
        </p:txBody>
      </p:sp>
      <p:sp>
        <p:nvSpPr>
          <p:cNvPr id="7" name="object 7"/>
          <p:cNvSpPr/>
          <p:nvPr/>
        </p:nvSpPr>
        <p:spPr>
          <a:xfrm>
            <a:off x="4847325" y="1472224"/>
            <a:ext cx="465455" cy="465455"/>
          </a:xfrm>
          <a:custGeom>
            <a:avLst/>
            <a:gdLst/>
            <a:ahLst/>
            <a:cxnLst/>
            <a:rect l="l" t="t" r="r" b="b"/>
            <a:pathLst>
              <a:path w="465454" h="465455">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8" name="object 8"/>
          <p:cNvSpPr txBox="1"/>
          <p:nvPr/>
        </p:nvSpPr>
        <p:spPr>
          <a:xfrm>
            <a:off x="5017711" y="1580138"/>
            <a:ext cx="124460" cy="238760"/>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8</a:t>
            </a:r>
            <a:endParaRPr sz="1400">
              <a:latin typeface="Arial"/>
              <a:cs typeface="Arial"/>
            </a:endParaRPr>
          </a:p>
        </p:txBody>
      </p:sp>
      <p:sp>
        <p:nvSpPr>
          <p:cNvPr id="9" name="object 9"/>
          <p:cNvSpPr/>
          <p:nvPr/>
        </p:nvSpPr>
        <p:spPr>
          <a:xfrm>
            <a:off x="6471375" y="1472224"/>
            <a:ext cx="465455" cy="465455"/>
          </a:xfrm>
          <a:custGeom>
            <a:avLst/>
            <a:gdLst/>
            <a:ahLst/>
            <a:cxnLst/>
            <a:rect l="l" t="t" r="r" b="b"/>
            <a:pathLst>
              <a:path w="465454" h="465455">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10" name="object 10"/>
          <p:cNvSpPr txBox="1"/>
          <p:nvPr/>
        </p:nvSpPr>
        <p:spPr>
          <a:xfrm>
            <a:off x="6620571" y="1610745"/>
            <a:ext cx="167005" cy="177800"/>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Arial"/>
                <a:cs typeface="Arial"/>
              </a:rPr>
              <a:t>18</a:t>
            </a:r>
            <a:endParaRPr sz="1000">
              <a:latin typeface="Arial"/>
              <a:cs typeface="Arial"/>
            </a:endParaRPr>
          </a:p>
        </p:txBody>
      </p:sp>
      <p:sp>
        <p:nvSpPr>
          <p:cNvPr id="11" name="object 11"/>
          <p:cNvSpPr/>
          <p:nvPr/>
        </p:nvSpPr>
        <p:spPr>
          <a:xfrm>
            <a:off x="3947650" y="2082999"/>
            <a:ext cx="465455" cy="465455"/>
          </a:xfrm>
          <a:custGeom>
            <a:avLst/>
            <a:gdLst/>
            <a:ahLst/>
            <a:cxnLst/>
            <a:rect l="l" t="t" r="r" b="b"/>
            <a:pathLst>
              <a:path w="465454" h="465455">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12" name="object 12"/>
          <p:cNvSpPr txBox="1"/>
          <p:nvPr/>
        </p:nvSpPr>
        <p:spPr>
          <a:xfrm>
            <a:off x="4118035" y="2190913"/>
            <a:ext cx="124460" cy="238760"/>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5</a:t>
            </a:r>
            <a:endParaRPr sz="1400">
              <a:latin typeface="Arial"/>
              <a:cs typeface="Arial"/>
            </a:endParaRPr>
          </a:p>
        </p:txBody>
      </p:sp>
      <p:sp>
        <p:nvSpPr>
          <p:cNvPr id="13" name="object 13"/>
          <p:cNvSpPr/>
          <p:nvPr/>
        </p:nvSpPr>
        <p:spPr>
          <a:xfrm>
            <a:off x="5163749" y="2082999"/>
            <a:ext cx="465455" cy="465455"/>
          </a:xfrm>
          <a:custGeom>
            <a:avLst/>
            <a:gdLst/>
            <a:ahLst/>
            <a:cxnLst/>
            <a:rect l="l" t="t" r="r" b="b"/>
            <a:pathLst>
              <a:path w="465454" h="465455">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14" name="object 14"/>
          <p:cNvSpPr txBox="1"/>
          <p:nvPr/>
        </p:nvSpPr>
        <p:spPr>
          <a:xfrm>
            <a:off x="5312945" y="2221519"/>
            <a:ext cx="167005" cy="177800"/>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Arial"/>
                <a:cs typeface="Arial"/>
              </a:rPr>
              <a:t>10</a:t>
            </a:r>
            <a:endParaRPr sz="1000">
              <a:latin typeface="Arial"/>
              <a:cs typeface="Arial"/>
            </a:endParaRPr>
          </a:p>
        </p:txBody>
      </p:sp>
      <p:sp>
        <p:nvSpPr>
          <p:cNvPr id="15" name="object 15"/>
          <p:cNvSpPr/>
          <p:nvPr/>
        </p:nvSpPr>
        <p:spPr>
          <a:xfrm>
            <a:off x="4344522" y="1317002"/>
            <a:ext cx="2278380" cy="1231265"/>
          </a:xfrm>
          <a:custGeom>
            <a:avLst/>
            <a:gdLst/>
            <a:ahLst/>
            <a:cxnLst/>
            <a:rect l="l" t="t" r="r" b="b"/>
            <a:pathLst>
              <a:path w="2278379" h="1231264">
                <a:moveTo>
                  <a:pt x="1420724" y="0"/>
                </a:moveTo>
                <a:lnTo>
                  <a:pt x="899624" y="223199"/>
                </a:lnTo>
              </a:path>
              <a:path w="2278379" h="1231264">
                <a:moveTo>
                  <a:pt x="1749529" y="0"/>
                </a:moveTo>
                <a:lnTo>
                  <a:pt x="2195029" y="223199"/>
                </a:lnTo>
              </a:path>
              <a:path w="2278379" h="1231264">
                <a:moveTo>
                  <a:pt x="570899" y="552124"/>
                </a:moveTo>
                <a:lnTo>
                  <a:pt x="0" y="834124"/>
                </a:lnTo>
              </a:path>
              <a:path w="2278379" h="1231264">
                <a:moveTo>
                  <a:pt x="899704" y="552124"/>
                </a:moveTo>
                <a:lnTo>
                  <a:pt x="1051804" y="766024"/>
                </a:lnTo>
              </a:path>
              <a:path w="2278379" h="1231264">
                <a:moveTo>
                  <a:pt x="1812927" y="998497"/>
                </a:moveTo>
                <a:lnTo>
                  <a:pt x="1817651" y="951640"/>
                </a:lnTo>
                <a:lnTo>
                  <a:pt x="1831198" y="907998"/>
                </a:lnTo>
                <a:lnTo>
                  <a:pt x="1852634" y="868504"/>
                </a:lnTo>
                <a:lnTo>
                  <a:pt x="1881025" y="834095"/>
                </a:lnTo>
                <a:lnTo>
                  <a:pt x="1915434" y="805704"/>
                </a:lnTo>
                <a:lnTo>
                  <a:pt x="1954927" y="784268"/>
                </a:lnTo>
                <a:lnTo>
                  <a:pt x="1998570" y="770721"/>
                </a:lnTo>
                <a:lnTo>
                  <a:pt x="2045427" y="765997"/>
                </a:lnTo>
                <a:lnTo>
                  <a:pt x="2090997" y="770506"/>
                </a:lnTo>
                <a:lnTo>
                  <a:pt x="2134401" y="783695"/>
                </a:lnTo>
                <a:lnTo>
                  <a:pt x="2174418" y="805060"/>
                </a:lnTo>
                <a:lnTo>
                  <a:pt x="2209829" y="834095"/>
                </a:lnTo>
                <a:lnTo>
                  <a:pt x="2238865" y="869506"/>
                </a:lnTo>
                <a:lnTo>
                  <a:pt x="2260229" y="909523"/>
                </a:lnTo>
                <a:lnTo>
                  <a:pt x="2273418" y="952927"/>
                </a:lnTo>
                <a:lnTo>
                  <a:pt x="2277927" y="998497"/>
                </a:lnTo>
                <a:lnTo>
                  <a:pt x="2273203" y="1045354"/>
                </a:lnTo>
                <a:lnTo>
                  <a:pt x="2259656" y="1088997"/>
                </a:lnTo>
                <a:lnTo>
                  <a:pt x="2238220" y="1128490"/>
                </a:lnTo>
                <a:lnTo>
                  <a:pt x="2209829" y="1162899"/>
                </a:lnTo>
                <a:lnTo>
                  <a:pt x="2175420" y="1191290"/>
                </a:lnTo>
                <a:lnTo>
                  <a:pt x="2135927" y="1212726"/>
                </a:lnTo>
                <a:lnTo>
                  <a:pt x="2092284" y="1226274"/>
                </a:lnTo>
                <a:lnTo>
                  <a:pt x="2045427" y="1230997"/>
                </a:lnTo>
                <a:lnTo>
                  <a:pt x="1998570" y="1226274"/>
                </a:lnTo>
                <a:lnTo>
                  <a:pt x="1954927" y="1212726"/>
                </a:lnTo>
                <a:lnTo>
                  <a:pt x="1915434" y="1191290"/>
                </a:lnTo>
                <a:lnTo>
                  <a:pt x="1881025" y="1162899"/>
                </a:lnTo>
                <a:lnTo>
                  <a:pt x="1852634" y="1128490"/>
                </a:lnTo>
                <a:lnTo>
                  <a:pt x="1831198" y="1088997"/>
                </a:lnTo>
                <a:lnTo>
                  <a:pt x="1817651" y="1045354"/>
                </a:lnTo>
                <a:lnTo>
                  <a:pt x="1812927" y="998497"/>
                </a:lnTo>
                <a:close/>
              </a:path>
            </a:pathLst>
          </a:custGeom>
          <a:ln w="9524">
            <a:solidFill>
              <a:srgbClr val="545454"/>
            </a:solidFill>
          </a:ln>
        </p:spPr>
        <p:txBody>
          <a:bodyPr wrap="square" lIns="0" tIns="0" rIns="0" bIns="0" rtlCol="0"/>
          <a:lstStyle/>
          <a:p>
            <a:endParaRPr/>
          </a:p>
        </p:txBody>
      </p:sp>
      <p:sp>
        <p:nvSpPr>
          <p:cNvPr id="16" name="object 16"/>
          <p:cNvSpPr txBox="1"/>
          <p:nvPr/>
        </p:nvSpPr>
        <p:spPr>
          <a:xfrm>
            <a:off x="6306646" y="2221519"/>
            <a:ext cx="167005" cy="177800"/>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Arial"/>
                <a:cs typeface="Arial"/>
              </a:rPr>
              <a:t>14</a:t>
            </a:r>
            <a:endParaRPr sz="1000">
              <a:latin typeface="Arial"/>
              <a:cs typeface="Arial"/>
            </a:endParaRPr>
          </a:p>
        </p:txBody>
      </p:sp>
      <p:sp>
        <p:nvSpPr>
          <p:cNvPr id="17" name="object 17"/>
          <p:cNvSpPr/>
          <p:nvPr/>
        </p:nvSpPr>
        <p:spPr>
          <a:xfrm>
            <a:off x="7373549" y="2082999"/>
            <a:ext cx="465455" cy="465455"/>
          </a:xfrm>
          <a:custGeom>
            <a:avLst/>
            <a:gdLst/>
            <a:ahLst/>
            <a:cxnLst/>
            <a:rect l="l" t="t" r="r" b="b"/>
            <a:pathLst>
              <a:path w="465454" h="465455">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18" name="object 18"/>
          <p:cNvSpPr txBox="1"/>
          <p:nvPr/>
        </p:nvSpPr>
        <p:spPr>
          <a:xfrm>
            <a:off x="7522746" y="2221519"/>
            <a:ext cx="167005" cy="177800"/>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Arial"/>
                <a:cs typeface="Arial"/>
              </a:rPr>
              <a:t>20</a:t>
            </a:r>
            <a:endParaRPr sz="1000">
              <a:latin typeface="Arial"/>
              <a:cs typeface="Arial"/>
            </a:endParaRPr>
          </a:p>
        </p:txBody>
      </p:sp>
      <p:sp>
        <p:nvSpPr>
          <p:cNvPr id="19" name="object 19"/>
          <p:cNvSpPr/>
          <p:nvPr/>
        </p:nvSpPr>
        <p:spPr>
          <a:xfrm>
            <a:off x="4535925" y="1869127"/>
            <a:ext cx="2905760" cy="1260475"/>
          </a:xfrm>
          <a:custGeom>
            <a:avLst/>
            <a:gdLst/>
            <a:ahLst/>
            <a:cxnLst/>
            <a:rect l="l" t="t" r="r" b="b"/>
            <a:pathLst>
              <a:path w="2905759" h="1260475">
                <a:moveTo>
                  <a:pt x="2003547" y="0"/>
                </a:moveTo>
                <a:lnTo>
                  <a:pt x="1854147" y="213899"/>
                </a:lnTo>
              </a:path>
              <a:path w="2905759" h="1260475">
                <a:moveTo>
                  <a:pt x="2332352" y="0"/>
                </a:moveTo>
                <a:lnTo>
                  <a:pt x="2905652" y="281999"/>
                </a:lnTo>
              </a:path>
              <a:path w="2905759" h="1260475">
                <a:moveTo>
                  <a:pt x="0" y="1027547"/>
                </a:moveTo>
                <a:lnTo>
                  <a:pt x="4723" y="980690"/>
                </a:lnTo>
                <a:lnTo>
                  <a:pt x="18270" y="937048"/>
                </a:lnTo>
                <a:lnTo>
                  <a:pt x="39707" y="897554"/>
                </a:lnTo>
                <a:lnTo>
                  <a:pt x="68097" y="863145"/>
                </a:lnTo>
                <a:lnTo>
                  <a:pt x="102507" y="834755"/>
                </a:lnTo>
                <a:lnTo>
                  <a:pt x="142000" y="813318"/>
                </a:lnTo>
                <a:lnTo>
                  <a:pt x="185643" y="799771"/>
                </a:lnTo>
                <a:lnTo>
                  <a:pt x="232499" y="795047"/>
                </a:lnTo>
                <a:lnTo>
                  <a:pt x="278070" y="799556"/>
                </a:lnTo>
                <a:lnTo>
                  <a:pt x="321473" y="812745"/>
                </a:lnTo>
                <a:lnTo>
                  <a:pt x="361491" y="834110"/>
                </a:lnTo>
                <a:lnTo>
                  <a:pt x="396902" y="863145"/>
                </a:lnTo>
                <a:lnTo>
                  <a:pt x="425937" y="898556"/>
                </a:lnTo>
                <a:lnTo>
                  <a:pt x="447302" y="938573"/>
                </a:lnTo>
                <a:lnTo>
                  <a:pt x="460491" y="981977"/>
                </a:lnTo>
                <a:lnTo>
                  <a:pt x="464999" y="1027547"/>
                </a:lnTo>
                <a:lnTo>
                  <a:pt x="460276" y="1074404"/>
                </a:lnTo>
                <a:lnTo>
                  <a:pt x="446729" y="1118047"/>
                </a:lnTo>
                <a:lnTo>
                  <a:pt x="425292" y="1157540"/>
                </a:lnTo>
                <a:lnTo>
                  <a:pt x="396902" y="1191950"/>
                </a:lnTo>
                <a:lnTo>
                  <a:pt x="362492" y="1220340"/>
                </a:lnTo>
                <a:lnTo>
                  <a:pt x="322999" y="1241776"/>
                </a:lnTo>
                <a:lnTo>
                  <a:pt x="279356" y="1255324"/>
                </a:lnTo>
                <a:lnTo>
                  <a:pt x="232499" y="1260047"/>
                </a:lnTo>
                <a:lnTo>
                  <a:pt x="185643" y="1255324"/>
                </a:lnTo>
                <a:lnTo>
                  <a:pt x="142000" y="1241776"/>
                </a:lnTo>
                <a:lnTo>
                  <a:pt x="102507" y="1220340"/>
                </a:lnTo>
                <a:lnTo>
                  <a:pt x="68097" y="1191950"/>
                </a:lnTo>
                <a:lnTo>
                  <a:pt x="39707" y="1157540"/>
                </a:lnTo>
                <a:lnTo>
                  <a:pt x="18270" y="1118047"/>
                </a:lnTo>
                <a:lnTo>
                  <a:pt x="4723" y="1074404"/>
                </a:lnTo>
                <a:lnTo>
                  <a:pt x="0" y="1027547"/>
                </a:lnTo>
                <a:close/>
              </a:path>
            </a:pathLst>
          </a:custGeom>
          <a:ln w="9524">
            <a:solidFill>
              <a:srgbClr val="545454"/>
            </a:solidFill>
          </a:ln>
        </p:spPr>
        <p:txBody>
          <a:bodyPr wrap="square" lIns="0" tIns="0" rIns="0" bIns="0" rtlCol="0"/>
          <a:lstStyle/>
          <a:p>
            <a:endParaRPr/>
          </a:p>
        </p:txBody>
      </p:sp>
      <p:sp>
        <p:nvSpPr>
          <p:cNvPr id="20" name="object 20"/>
          <p:cNvSpPr txBox="1"/>
          <p:nvPr/>
        </p:nvSpPr>
        <p:spPr>
          <a:xfrm>
            <a:off x="4706310" y="2772088"/>
            <a:ext cx="124460" cy="238760"/>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7</a:t>
            </a:r>
            <a:endParaRPr sz="1400">
              <a:latin typeface="Arial"/>
              <a:cs typeface="Arial"/>
            </a:endParaRPr>
          </a:p>
        </p:txBody>
      </p:sp>
      <p:sp>
        <p:nvSpPr>
          <p:cNvPr id="21" name="object 21"/>
          <p:cNvSpPr/>
          <p:nvPr/>
        </p:nvSpPr>
        <p:spPr>
          <a:xfrm>
            <a:off x="4344552" y="2479902"/>
            <a:ext cx="259715" cy="252729"/>
          </a:xfrm>
          <a:custGeom>
            <a:avLst/>
            <a:gdLst/>
            <a:ahLst/>
            <a:cxnLst/>
            <a:rect l="l" t="t" r="r" b="b"/>
            <a:pathLst>
              <a:path w="259714" h="252730">
                <a:moveTo>
                  <a:pt x="0" y="0"/>
                </a:moveTo>
                <a:lnTo>
                  <a:pt x="259499" y="252299"/>
                </a:lnTo>
              </a:path>
            </a:pathLst>
          </a:custGeom>
          <a:ln w="9524">
            <a:solidFill>
              <a:srgbClr val="545454"/>
            </a:solidFill>
          </a:ln>
        </p:spPr>
        <p:txBody>
          <a:bodyPr wrap="square" lIns="0" tIns="0" rIns="0" bIns="0" rtlCol="0"/>
          <a:lstStyle/>
          <a:p>
            <a:endParaRPr/>
          </a:p>
        </p:txBody>
      </p:sp>
      <p:sp>
        <p:nvSpPr>
          <p:cNvPr id="36" name="object 3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37" name="object 37"/>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11</a:t>
            </a:fld>
            <a:endParaRPr dirty="0"/>
          </a:p>
        </p:txBody>
      </p:sp>
      <p:sp>
        <p:nvSpPr>
          <p:cNvPr id="38" name="TextBox 37">
            <a:extLst>
              <a:ext uri="{FF2B5EF4-FFF2-40B4-BE49-F238E27FC236}">
                <a16:creationId xmlns:a16="http://schemas.microsoft.com/office/drawing/2014/main" id="{165CF53D-1B7D-4C60-821B-49462D50AAC5}"/>
              </a:ext>
            </a:extLst>
          </p:cNvPr>
          <p:cNvSpPr txBox="1"/>
          <p:nvPr/>
        </p:nvSpPr>
        <p:spPr>
          <a:xfrm>
            <a:off x="3784510" y="3484298"/>
            <a:ext cx="7723909" cy="1938992"/>
          </a:xfrm>
          <a:prstGeom prst="rect">
            <a:avLst/>
          </a:prstGeom>
          <a:noFill/>
        </p:spPr>
        <p:txBody>
          <a:bodyPr wrap="none" rtlCol="0">
            <a:spAutoFit/>
          </a:bodyPr>
          <a:lstStyle/>
          <a:p>
            <a:r>
              <a:rPr lang="en-US" sz="2400" dirty="0">
                <a:solidFill>
                  <a:srgbClr val="0070C0"/>
                </a:solidFill>
              </a:rPr>
              <a:t>Is this an AVL tree?</a:t>
            </a:r>
          </a:p>
          <a:p>
            <a:endParaRPr lang="en-US" sz="2400" dirty="0"/>
          </a:p>
          <a:p>
            <a:r>
              <a:rPr lang="en-US" sz="2400" dirty="0">
                <a:solidFill>
                  <a:srgbClr val="FF0000"/>
                </a:solidFill>
              </a:rPr>
              <a:t>Yes</a:t>
            </a:r>
            <a:r>
              <a:rPr lang="en-US" sz="2400" dirty="0"/>
              <a:t>.</a:t>
            </a:r>
          </a:p>
          <a:p>
            <a:r>
              <a:rPr lang="en-US" sz="2400" dirty="0"/>
              <a:t>The height of left subtree is 3 and height of right subtree is 2</a:t>
            </a:r>
          </a:p>
          <a:p>
            <a:r>
              <a:rPr lang="en-US" sz="2400" dirty="0"/>
              <a:t>So bf =(HL - HR) </a:t>
            </a:r>
            <a:r>
              <a:rPr lang="en-US" sz="2400" dirty="0" err="1"/>
              <a:t>i.e</a:t>
            </a:r>
            <a:r>
              <a:rPr lang="en-US" sz="2400" dirty="0"/>
              <a:t> 3 – 2 = 1</a:t>
            </a:r>
          </a:p>
        </p:txBody>
      </p:sp>
    </p:spTree>
    <p:extLst>
      <p:ext uri="{BB962C8B-B14F-4D97-AF65-F5344CB8AC3E}">
        <p14:creationId xmlns:p14="http://schemas.microsoft.com/office/powerpoint/2010/main" val="340612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303216-97B5-499F-A2EC-F715CB7EB25E}"/>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3" name="Slide Number Placeholder 2">
            <a:extLst>
              <a:ext uri="{FF2B5EF4-FFF2-40B4-BE49-F238E27FC236}">
                <a16:creationId xmlns:a16="http://schemas.microsoft.com/office/drawing/2014/main" id="{90B895E3-B1AB-48A8-8247-85E8BCB96968}"/>
              </a:ext>
            </a:extLst>
          </p:cNvPr>
          <p:cNvSpPr>
            <a:spLocks noGrp="1"/>
          </p:cNvSpPr>
          <p:nvPr>
            <p:ph type="sldNum" sz="quarter" idx="7"/>
          </p:nvPr>
        </p:nvSpPr>
        <p:spPr/>
        <p:txBody>
          <a:bodyPr/>
          <a:lstStyle/>
          <a:p>
            <a:pPr marL="41910">
              <a:lnSpc>
                <a:spcPts val="1230"/>
              </a:lnSpc>
            </a:pPr>
            <a:fld id="{81D60167-4931-47E6-BA6A-407CBD079E47}" type="slidenum">
              <a:rPr lang="en-US" smtClean="0"/>
              <a:t>12</a:t>
            </a:fld>
            <a:endParaRPr lang="en-US" dirty="0"/>
          </a:p>
        </p:txBody>
      </p:sp>
    </p:spTree>
    <p:extLst>
      <p:ext uri="{BB962C8B-B14F-4D97-AF65-F5344CB8AC3E}">
        <p14:creationId xmlns:p14="http://schemas.microsoft.com/office/powerpoint/2010/main" val="3963316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13</a:t>
            </a:fld>
            <a:endParaRPr dirty="0"/>
          </a:p>
        </p:txBody>
      </p:sp>
      <p:sp>
        <p:nvSpPr>
          <p:cNvPr id="3" name="object 3"/>
          <p:cNvSpPr txBox="1"/>
          <p:nvPr/>
        </p:nvSpPr>
        <p:spPr>
          <a:xfrm>
            <a:off x="325944" y="2606557"/>
            <a:ext cx="1954530" cy="1564640"/>
          </a:xfrm>
          <a:prstGeom prst="rect">
            <a:avLst/>
          </a:prstGeom>
        </p:spPr>
        <p:txBody>
          <a:bodyPr vert="horz" wrap="square" lIns="0" tIns="73660" rIns="0" bIns="0" rtlCol="0">
            <a:spAutoFit/>
          </a:bodyPr>
          <a:lstStyle/>
          <a:p>
            <a:pPr marL="12700" marR="5080">
              <a:lnSpc>
                <a:spcPts val="3900"/>
              </a:lnSpc>
              <a:spcBef>
                <a:spcPts val="580"/>
              </a:spcBef>
            </a:pPr>
            <a:r>
              <a:rPr sz="3600" spc="-195" dirty="0">
                <a:solidFill>
                  <a:srgbClr val="FFFFFF"/>
                </a:solidFill>
                <a:latin typeface="Corbel"/>
                <a:cs typeface="Corbel"/>
              </a:rPr>
              <a:t>A</a:t>
            </a:r>
            <a:r>
              <a:rPr sz="3600" spc="-10" dirty="0">
                <a:solidFill>
                  <a:srgbClr val="FFFFFF"/>
                </a:solidFill>
                <a:latin typeface="Corbel"/>
                <a:cs typeface="Corbel"/>
              </a:rPr>
              <a:t>V</a:t>
            </a:r>
            <a:r>
              <a:rPr sz="3600" dirty="0">
                <a:solidFill>
                  <a:srgbClr val="FFFFFF"/>
                </a:solidFill>
                <a:latin typeface="Corbel"/>
                <a:cs typeface="Corbel"/>
              </a:rPr>
              <a:t>L</a:t>
            </a:r>
            <a:r>
              <a:rPr sz="3600" spc="-254" dirty="0">
                <a:solidFill>
                  <a:srgbClr val="FFFFFF"/>
                </a:solidFill>
                <a:latin typeface="Corbel"/>
                <a:cs typeface="Corbel"/>
              </a:rPr>
              <a:t> </a:t>
            </a:r>
            <a:r>
              <a:rPr sz="3600" spc="-229" dirty="0">
                <a:solidFill>
                  <a:srgbClr val="FFFFFF"/>
                </a:solidFill>
                <a:latin typeface="Corbel"/>
                <a:cs typeface="Corbel"/>
              </a:rPr>
              <a:t>T</a:t>
            </a:r>
            <a:r>
              <a:rPr sz="3600" spc="-5" dirty="0">
                <a:solidFill>
                  <a:srgbClr val="FFFFFF"/>
                </a:solidFill>
                <a:latin typeface="Corbel"/>
                <a:cs typeface="Corbel"/>
              </a:rPr>
              <a:t>ree  Insert </a:t>
            </a:r>
            <a:r>
              <a:rPr sz="3600" dirty="0">
                <a:solidFill>
                  <a:srgbClr val="FFFFFF"/>
                </a:solidFill>
                <a:latin typeface="Corbel"/>
                <a:cs typeface="Corbel"/>
              </a:rPr>
              <a:t> </a:t>
            </a:r>
            <a:r>
              <a:rPr sz="3600" spc="-5" dirty="0">
                <a:solidFill>
                  <a:srgbClr val="FFFFFF"/>
                </a:solidFill>
                <a:latin typeface="Corbel"/>
                <a:cs typeface="Corbel"/>
              </a:rPr>
              <a:t>Operation</a:t>
            </a:r>
            <a:endParaRPr sz="3600">
              <a:latin typeface="Corbel"/>
              <a:cs typeface="Corbel"/>
            </a:endParaRPr>
          </a:p>
        </p:txBody>
      </p:sp>
      <p:sp>
        <p:nvSpPr>
          <p:cNvPr id="4" name="object 4"/>
          <p:cNvSpPr txBox="1"/>
          <p:nvPr/>
        </p:nvSpPr>
        <p:spPr>
          <a:xfrm>
            <a:off x="4002164" y="1955576"/>
            <a:ext cx="6880859" cy="2959100"/>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sz="2400" spc="-5" dirty="0">
                <a:latin typeface="Corbel"/>
                <a:cs typeface="Corbel"/>
              </a:rPr>
              <a:t>An</a:t>
            </a:r>
            <a:r>
              <a:rPr sz="2400" spc="-110" dirty="0">
                <a:latin typeface="Corbel"/>
                <a:cs typeface="Corbel"/>
              </a:rPr>
              <a:t> </a:t>
            </a:r>
            <a:r>
              <a:rPr sz="2400" spc="-45" dirty="0">
                <a:latin typeface="Corbel"/>
                <a:cs typeface="Corbel"/>
              </a:rPr>
              <a:t>AVL</a:t>
            </a:r>
            <a:r>
              <a:rPr sz="2400" spc="-10" dirty="0">
                <a:latin typeface="Corbel"/>
                <a:cs typeface="Corbel"/>
              </a:rPr>
              <a:t> </a:t>
            </a:r>
            <a:r>
              <a:rPr sz="2400" spc="-5" dirty="0">
                <a:latin typeface="Corbel"/>
                <a:cs typeface="Corbel"/>
              </a:rPr>
              <a:t>tree</a:t>
            </a:r>
            <a:r>
              <a:rPr sz="2400" spc="-10" dirty="0">
                <a:latin typeface="Corbel"/>
                <a:cs typeface="Corbel"/>
              </a:rPr>
              <a:t> </a:t>
            </a:r>
            <a:r>
              <a:rPr sz="2400" spc="-5" dirty="0">
                <a:latin typeface="Corbel"/>
                <a:cs typeface="Corbel"/>
              </a:rPr>
              <a:t>is</a:t>
            </a:r>
            <a:r>
              <a:rPr sz="2400" spc="-10" dirty="0">
                <a:latin typeface="Corbel"/>
                <a:cs typeface="Corbel"/>
              </a:rPr>
              <a:t> </a:t>
            </a:r>
            <a:r>
              <a:rPr sz="2400" dirty="0">
                <a:latin typeface="Corbel"/>
                <a:cs typeface="Corbel"/>
              </a:rPr>
              <a:t>a</a:t>
            </a:r>
            <a:r>
              <a:rPr sz="2400" spc="-10" dirty="0">
                <a:latin typeface="Corbel"/>
                <a:cs typeface="Corbel"/>
              </a:rPr>
              <a:t> self-balancing </a:t>
            </a:r>
            <a:r>
              <a:rPr sz="2400" spc="-5" dirty="0">
                <a:latin typeface="Corbel"/>
                <a:cs typeface="Corbel"/>
              </a:rPr>
              <a:t>binary</a:t>
            </a:r>
            <a:r>
              <a:rPr sz="2400" spc="-10" dirty="0">
                <a:latin typeface="Corbel"/>
                <a:cs typeface="Corbel"/>
              </a:rPr>
              <a:t> </a:t>
            </a:r>
            <a:r>
              <a:rPr sz="2400" spc="-5" dirty="0">
                <a:latin typeface="Corbel"/>
                <a:cs typeface="Corbel"/>
              </a:rPr>
              <a:t>search</a:t>
            </a:r>
            <a:r>
              <a:rPr sz="2400" spc="-10" dirty="0">
                <a:latin typeface="Corbel"/>
                <a:cs typeface="Corbel"/>
              </a:rPr>
              <a:t> </a:t>
            </a:r>
            <a:r>
              <a:rPr sz="2400" spc="-5" dirty="0">
                <a:latin typeface="Corbel"/>
                <a:cs typeface="Corbel"/>
              </a:rPr>
              <a:t>tree.</a:t>
            </a:r>
            <a:endParaRPr sz="2400" dirty="0">
              <a:latin typeface="Corbel"/>
              <a:cs typeface="Corbel"/>
            </a:endParaRPr>
          </a:p>
          <a:p>
            <a:pPr marL="409575" marR="160655" indent="-397510">
              <a:lnSpc>
                <a:spcPct val="114599"/>
              </a:lnSpc>
              <a:buClr>
                <a:srgbClr val="40BAD1"/>
              </a:buClr>
              <a:buSzPct val="91666"/>
              <a:buFont typeface="Arial MT"/>
              <a:buChar char="●"/>
              <a:tabLst>
                <a:tab pos="409575" algn="l"/>
                <a:tab pos="410209" algn="l"/>
              </a:tabLst>
            </a:pPr>
            <a:r>
              <a:rPr sz="2400" spc="-5" dirty="0">
                <a:latin typeface="Corbel"/>
                <a:cs typeface="Corbel"/>
              </a:rPr>
              <a:t>Inserting </a:t>
            </a:r>
            <a:r>
              <a:rPr sz="2400" dirty="0">
                <a:latin typeface="Corbel"/>
                <a:cs typeface="Corbel"/>
              </a:rPr>
              <a:t>a </a:t>
            </a:r>
            <a:r>
              <a:rPr sz="2400" spc="-5" dirty="0">
                <a:latin typeface="Corbel"/>
                <a:cs typeface="Corbel"/>
              </a:rPr>
              <a:t>new value will be same as binary search </a:t>
            </a:r>
            <a:r>
              <a:rPr sz="2400" spc="-470" dirty="0">
                <a:latin typeface="Corbel"/>
                <a:cs typeface="Corbel"/>
              </a:rPr>
              <a:t> </a:t>
            </a:r>
            <a:r>
              <a:rPr sz="2400" spc="-5" dirty="0">
                <a:latin typeface="Corbel"/>
                <a:cs typeface="Corbel"/>
              </a:rPr>
              <a:t>tree.</a:t>
            </a:r>
            <a:endParaRPr sz="2400" dirty="0">
              <a:latin typeface="Corbel"/>
              <a:cs typeface="Corbel"/>
            </a:endParaRPr>
          </a:p>
          <a:p>
            <a:pPr marL="409575" marR="5080" indent="-397510">
              <a:lnSpc>
                <a:spcPct val="114599"/>
              </a:lnSpc>
              <a:buClr>
                <a:srgbClr val="40BAD1"/>
              </a:buClr>
              <a:buSzPct val="91666"/>
              <a:buFont typeface="Arial MT"/>
              <a:buChar char="●"/>
              <a:tabLst>
                <a:tab pos="409575" algn="l"/>
                <a:tab pos="410209" algn="l"/>
              </a:tabLst>
            </a:pPr>
            <a:r>
              <a:rPr sz="2400" spc="-5" dirty="0">
                <a:solidFill>
                  <a:srgbClr val="FF0000"/>
                </a:solidFill>
                <a:latin typeface="Corbel"/>
                <a:cs typeface="Corbel"/>
              </a:rPr>
              <a:t>After inserting </a:t>
            </a:r>
            <a:r>
              <a:rPr sz="2400" dirty="0">
                <a:solidFill>
                  <a:srgbClr val="FF0000"/>
                </a:solidFill>
                <a:latin typeface="Corbel"/>
                <a:cs typeface="Corbel"/>
              </a:rPr>
              <a:t>a </a:t>
            </a:r>
            <a:r>
              <a:rPr sz="2400" spc="-5" dirty="0">
                <a:solidFill>
                  <a:srgbClr val="FF0000"/>
                </a:solidFill>
                <a:latin typeface="Corbel"/>
                <a:cs typeface="Corbel"/>
              </a:rPr>
              <a:t>new value, balance factors of </a:t>
            </a:r>
            <a:r>
              <a:rPr sz="2400" spc="-10" dirty="0">
                <a:solidFill>
                  <a:srgbClr val="FF0000"/>
                </a:solidFill>
                <a:latin typeface="Corbel"/>
                <a:cs typeface="Corbel"/>
              </a:rPr>
              <a:t>every </a:t>
            </a:r>
            <a:r>
              <a:rPr sz="2400" spc="-470" dirty="0">
                <a:solidFill>
                  <a:srgbClr val="FF0000"/>
                </a:solidFill>
                <a:latin typeface="Corbel"/>
                <a:cs typeface="Corbel"/>
              </a:rPr>
              <a:t> </a:t>
            </a:r>
            <a:r>
              <a:rPr sz="2400" spc="-5" dirty="0">
                <a:solidFill>
                  <a:srgbClr val="FF0000"/>
                </a:solidFill>
                <a:latin typeface="Corbel"/>
                <a:cs typeface="Corbel"/>
              </a:rPr>
              <a:t>nodes</a:t>
            </a:r>
            <a:r>
              <a:rPr sz="2400" spc="-10" dirty="0">
                <a:solidFill>
                  <a:srgbClr val="FF0000"/>
                </a:solidFill>
                <a:latin typeface="Corbel"/>
                <a:cs typeface="Corbel"/>
              </a:rPr>
              <a:t> </a:t>
            </a:r>
            <a:r>
              <a:rPr sz="2400" spc="-5" dirty="0">
                <a:solidFill>
                  <a:srgbClr val="FF0000"/>
                </a:solidFill>
                <a:latin typeface="Corbel"/>
                <a:cs typeface="Corbel"/>
              </a:rPr>
              <a:t>will be re-calculated.</a:t>
            </a:r>
            <a:endParaRPr sz="2400" dirty="0">
              <a:solidFill>
                <a:srgbClr val="FF0000"/>
              </a:solidFill>
              <a:latin typeface="Corbel"/>
              <a:cs typeface="Corbel"/>
            </a:endParaRPr>
          </a:p>
          <a:p>
            <a:pPr marL="409575" marR="234950" indent="-397510">
              <a:lnSpc>
                <a:spcPct val="114599"/>
              </a:lnSpc>
              <a:buClr>
                <a:srgbClr val="40BAD1"/>
              </a:buClr>
              <a:buSzPct val="91666"/>
              <a:buFont typeface="Arial MT"/>
              <a:buChar char="●"/>
              <a:tabLst>
                <a:tab pos="409575" algn="l"/>
                <a:tab pos="410209" algn="l"/>
              </a:tabLst>
            </a:pPr>
            <a:r>
              <a:rPr sz="2400" spc="-5" dirty="0">
                <a:latin typeface="Corbel"/>
                <a:cs typeface="Corbel"/>
              </a:rPr>
              <a:t>If resulting </a:t>
            </a:r>
            <a:r>
              <a:rPr sz="2400" spc="-45" dirty="0">
                <a:latin typeface="Corbel"/>
                <a:cs typeface="Corbel"/>
              </a:rPr>
              <a:t>AVL </a:t>
            </a:r>
            <a:r>
              <a:rPr sz="2400" spc="-5" dirty="0">
                <a:latin typeface="Corbel"/>
                <a:cs typeface="Corbel"/>
              </a:rPr>
              <a:t>tree becomes imbalanced then </a:t>
            </a:r>
            <a:r>
              <a:rPr sz="2400" dirty="0">
                <a:latin typeface="Corbel"/>
                <a:cs typeface="Corbel"/>
              </a:rPr>
              <a:t> </a:t>
            </a:r>
            <a:r>
              <a:rPr sz="2400" spc="-5" dirty="0">
                <a:latin typeface="Corbel"/>
                <a:cs typeface="Corbel"/>
              </a:rPr>
              <a:t>rebalancing</a:t>
            </a:r>
            <a:r>
              <a:rPr sz="2400" spc="-20" dirty="0">
                <a:latin typeface="Corbel"/>
                <a:cs typeface="Corbel"/>
              </a:rPr>
              <a:t> </a:t>
            </a:r>
            <a:r>
              <a:rPr sz="2400" spc="-5" dirty="0">
                <a:latin typeface="Corbel"/>
                <a:cs typeface="Corbel"/>
              </a:rPr>
              <a:t>is</a:t>
            </a:r>
            <a:r>
              <a:rPr sz="2400" spc="-10" dirty="0">
                <a:latin typeface="Corbel"/>
                <a:cs typeface="Corbel"/>
              </a:rPr>
              <a:t> </a:t>
            </a:r>
            <a:r>
              <a:rPr sz="2400" spc="-5" dirty="0">
                <a:latin typeface="Corbel"/>
                <a:cs typeface="Corbel"/>
              </a:rPr>
              <a:t>done</a:t>
            </a:r>
            <a:r>
              <a:rPr sz="2400" spc="-15" dirty="0">
                <a:latin typeface="Corbel"/>
                <a:cs typeface="Corbel"/>
              </a:rPr>
              <a:t> </a:t>
            </a:r>
            <a:r>
              <a:rPr sz="2400" spc="-5" dirty="0">
                <a:latin typeface="Corbel"/>
                <a:cs typeface="Corbel"/>
              </a:rPr>
              <a:t>by</a:t>
            </a:r>
            <a:r>
              <a:rPr sz="2400" spc="-10" dirty="0">
                <a:latin typeface="Corbel"/>
                <a:cs typeface="Corbel"/>
              </a:rPr>
              <a:t> </a:t>
            </a:r>
            <a:r>
              <a:rPr sz="2400" spc="-5" dirty="0">
                <a:latin typeface="Corbel"/>
                <a:cs typeface="Corbel"/>
              </a:rPr>
              <a:t>one</a:t>
            </a:r>
            <a:r>
              <a:rPr sz="2400" spc="-15" dirty="0">
                <a:latin typeface="Corbel"/>
                <a:cs typeface="Corbel"/>
              </a:rPr>
              <a:t> </a:t>
            </a:r>
            <a:r>
              <a:rPr sz="2400" spc="-5" dirty="0">
                <a:latin typeface="Corbel"/>
                <a:cs typeface="Corbel"/>
              </a:rPr>
              <a:t>or</a:t>
            </a:r>
            <a:r>
              <a:rPr sz="2400" spc="-10" dirty="0">
                <a:latin typeface="Corbel"/>
                <a:cs typeface="Corbel"/>
              </a:rPr>
              <a:t> </a:t>
            </a:r>
            <a:r>
              <a:rPr sz="2400" spc="-5" dirty="0">
                <a:latin typeface="Corbel"/>
                <a:cs typeface="Corbel"/>
              </a:rPr>
              <a:t>more</a:t>
            </a:r>
            <a:r>
              <a:rPr sz="2400" spc="-15" dirty="0">
                <a:latin typeface="Corbel"/>
                <a:cs typeface="Corbel"/>
              </a:rPr>
              <a:t> </a:t>
            </a:r>
            <a:r>
              <a:rPr sz="2400" spc="-5" dirty="0">
                <a:latin typeface="Corbel"/>
                <a:cs typeface="Corbel"/>
              </a:rPr>
              <a:t>tree</a:t>
            </a:r>
            <a:r>
              <a:rPr sz="2400" spc="-10" dirty="0">
                <a:latin typeface="Corbel"/>
                <a:cs typeface="Corbel"/>
              </a:rPr>
              <a:t> </a:t>
            </a:r>
            <a:r>
              <a:rPr sz="2400" spc="-5" dirty="0">
                <a:latin typeface="Corbel"/>
                <a:cs typeface="Corbel"/>
              </a:rPr>
              <a:t>rotations.</a:t>
            </a:r>
            <a:endParaRPr sz="2400" dirty="0">
              <a:latin typeface="Corbel"/>
              <a:cs typeface="Corbe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14</a:t>
            </a:fld>
            <a:endParaRPr dirty="0"/>
          </a:p>
        </p:txBody>
      </p:sp>
      <p:sp>
        <p:nvSpPr>
          <p:cNvPr id="3" name="object 3"/>
          <p:cNvSpPr txBox="1"/>
          <p:nvPr/>
        </p:nvSpPr>
        <p:spPr>
          <a:xfrm>
            <a:off x="325944" y="2606557"/>
            <a:ext cx="1954530" cy="1564640"/>
          </a:xfrm>
          <a:prstGeom prst="rect">
            <a:avLst/>
          </a:prstGeom>
        </p:spPr>
        <p:txBody>
          <a:bodyPr vert="horz" wrap="square" lIns="0" tIns="73660" rIns="0" bIns="0" rtlCol="0">
            <a:spAutoFit/>
          </a:bodyPr>
          <a:lstStyle/>
          <a:p>
            <a:pPr marL="12700" marR="5080">
              <a:lnSpc>
                <a:spcPts val="3900"/>
              </a:lnSpc>
              <a:spcBef>
                <a:spcPts val="580"/>
              </a:spcBef>
            </a:pPr>
            <a:r>
              <a:rPr sz="3600" spc="-195" dirty="0">
                <a:solidFill>
                  <a:srgbClr val="FFFFFF"/>
                </a:solidFill>
                <a:latin typeface="Corbel"/>
                <a:cs typeface="Corbel"/>
              </a:rPr>
              <a:t>A</a:t>
            </a:r>
            <a:r>
              <a:rPr sz="3600" spc="-10" dirty="0">
                <a:solidFill>
                  <a:srgbClr val="FFFFFF"/>
                </a:solidFill>
                <a:latin typeface="Corbel"/>
                <a:cs typeface="Corbel"/>
              </a:rPr>
              <a:t>V</a:t>
            </a:r>
            <a:r>
              <a:rPr sz="3600" dirty="0">
                <a:solidFill>
                  <a:srgbClr val="FFFFFF"/>
                </a:solidFill>
                <a:latin typeface="Corbel"/>
                <a:cs typeface="Corbel"/>
              </a:rPr>
              <a:t>L</a:t>
            </a:r>
            <a:r>
              <a:rPr sz="3600" spc="-254" dirty="0">
                <a:solidFill>
                  <a:srgbClr val="FFFFFF"/>
                </a:solidFill>
                <a:latin typeface="Corbel"/>
                <a:cs typeface="Corbel"/>
              </a:rPr>
              <a:t> </a:t>
            </a:r>
            <a:r>
              <a:rPr sz="3600" spc="-229" dirty="0">
                <a:solidFill>
                  <a:srgbClr val="FFFFFF"/>
                </a:solidFill>
                <a:latin typeface="Corbel"/>
                <a:cs typeface="Corbel"/>
              </a:rPr>
              <a:t>T</a:t>
            </a:r>
            <a:r>
              <a:rPr sz="3600" spc="-5" dirty="0">
                <a:solidFill>
                  <a:srgbClr val="FFFFFF"/>
                </a:solidFill>
                <a:latin typeface="Corbel"/>
                <a:cs typeface="Corbel"/>
              </a:rPr>
              <a:t>ree  Insert </a:t>
            </a:r>
            <a:r>
              <a:rPr sz="3600" dirty="0">
                <a:solidFill>
                  <a:srgbClr val="FFFFFF"/>
                </a:solidFill>
                <a:latin typeface="Corbel"/>
                <a:cs typeface="Corbel"/>
              </a:rPr>
              <a:t> </a:t>
            </a:r>
            <a:r>
              <a:rPr sz="3600" spc="-5" dirty="0">
                <a:solidFill>
                  <a:srgbClr val="FFFFFF"/>
                </a:solidFill>
                <a:latin typeface="Corbel"/>
                <a:cs typeface="Corbel"/>
              </a:rPr>
              <a:t>Operation</a:t>
            </a:r>
            <a:endParaRPr sz="3600">
              <a:latin typeface="Corbel"/>
              <a:cs typeface="Corbel"/>
            </a:endParaRPr>
          </a:p>
        </p:txBody>
      </p:sp>
      <p:sp>
        <p:nvSpPr>
          <p:cNvPr id="4" name="object 4"/>
          <p:cNvSpPr txBox="1"/>
          <p:nvPr/>
        </p:nvSpPr>
        <p:spPr>
          <a:xfrm>
            <a:off x="4002164" y="1029716"/>
            <a:ext cx="5117465" cy="391160"/>
          </a:xfrm>
          <a:prstGeom prst="rect">
            <a:avLst/>
          </a:prstGeom>
        </p:spPr>
        <p:txBody>
          <a:bodyPr vert="horz" wrap="square" lIns="0" tIns="12700" rIns="0" bIns="0" rtlCol="0">
            <a:spAutoFit/>
          </a:bodyPr>
          <a:lstStyle/>
          <a:p>
            <a:pPr marL="409575" indent="-397510">
              <a:lnSpc>
                <a:spcPct val="100000"/>
              </a:lnSpc>
              <a:spcBef>
                <a:spcPts val="100"/>
              </a:spcBef>
              <a:buClr>
                <a:srgbClr val="40BAD1"/>
              </a:buClr>
              <a:buSzPct val="91666"/>
              <a:buFont typeface="Arial MT"/>
              <a:buChar char="●"/>
              <a:tabLst>
                <a:tab pos="409575" algn="l"/>
                <a:tab pos="410209" algn="l"/>
              </a:tabLst>
            </a:pPr>
            <a:r>
              <a:rPr sz="2400" spc="-5" dirty="0">
                <a:solidFill>
                  <a:srgbClr val="595959"/>
                </a:solidFill>
                <a:latin typeface="Corbel"/>
                <a:cs typeface="Corbel"/>
              </a:rPr>
              <a:t>Insert:</a:t>
            </a:r>
            <a:r>
              <a:rPr sz="2400" spc="-15" dirty="0">
                <a:solidFill>
                  <a:srgbClr val="595959"/>
                </a:solidFill>
                <a:latin typeface="Corbel"/>
                <a:cs typeface="Corbel"/>
              </a:rPr>
              <a:t> </a:t>
            </a:r>
            <a:r>
              <a:rPr sz="2400" spc="-20" dirty="0">
                <a:solidFill>
                  <a:srgbClr val="595959"/>
                </a:solidFill>
                <a:latin typeface="Corbel"/>
                <a:cs typeface="Corbel"/>
              </a:rPr>
              <a:t>50,</a:t>
            </a:r>
            <a:r>
              <a:rPr sz="2400" spc="-10" dirty="0">
                <a:solidFill>
                  <a:srgbClr val="595959"/>
                </a:solidFill>
                <a:latin typeface="Corbel"/>
                <a:cs typeface="Corbel"/>
              </a:rPr>
              <a:t> </a:t>
            </a:r>
            <a:r>
              <a:rPr sz="2400" spc="-5" dirty="0">
                <a:solidFill>
                  <a:srgbClr val="595959"/>
                </a:solidFill>
                <a:latin typeface="Corbel"/>
                <a:cs typeface="Corbel"/>
              </a:rPr>
              <a:t>35,</a:t>
            </a:r>
            <a:r>
              <a:rPr sz="2400" spc="-10" dirty="0">
                <a:solidFill>
                  <a:srgbClr val="595959"/>
                </a:solidFill>
                <a:latin typeface="Corbel"/>
                <a:cs typeface="Corbel"/>
              </a:rPr>
              <a:t> </a:t>
            </a:r>
            <a:r>
              <a:rPr sz="2400" spc="-5" dirty="0">
                <a:solidFill>
                  <a:srgbClr val="595959"/>
                </a:solidFill>
                <a:latin typeface="Corbel"/>
                <a:cs typeface="Corbel"/>
              </a:rPr>
              <a:t>70,</a:t>
            </a:r>
            <a:r>
              <a:rPr sz="2400" spc="-10" dirty="0">
                <a:solidFill>
                  <a:srgbClr val="595959"/>
                </a:solidFill>
                <a:latin typeface="Corbel"/>
                <a:cs typeface="Corbel"/>
              </a:rPr>
              <a:t> </a:t>
            </a:r>
            <a:r>
              <a:rPr sz="2400" spc="-20" dirty="0">
                <a:solidFill>
                  <a:srgbClr val="595959"/>
                </a:solidFill>
                <a:latin typeface="Corbel"/>
                <a:cs typeface="Corbel"/>
              </a:rPr>
              <a:t>20,</a:t>
            </a:r>
            <a:r>
              <a:rPr sz="2400" spc="-10" dirty="0">
                <a:solidFill>
                  <a:srgbClr val="595959"/>
                </a:solidFill>
                <a:latin typeface="Corbel"/>
                <a:cs typeface="Corbel"/>
              </a:rPr>
              <a:t> </a:t>
            </a:r>
            <a:r>
              <a:rPr sz="2400" spc="-5" dirty="0">
                <a:solidFill>
                  <a:srgbClr val="595959"/>
                </a:solidFill>
                <a:latin typeface="Corbel"/>
                <a:cs typeface="Corbel"/>
              </a:rPr>
              <a:t>66,</a:t>
            </a:r>
            <a:r>
              <a:rPr sz="2400" spc="40" dirty="0">
                <a:solidFill>
                  <a:srgbClr val="595959"/>
                </a:solidFill>
                <a:latin typeface="Corbel"/>
                <a:cs typeface="Corbel"/>
              </a:rPr>
              <a:t> </a:t>
            </a:r>
            <a:r>
              <a:rPr sz="2400" spc="-5" dirty="0">
                <a:solidFill>
                  <a:srgbClr val="D9D9D9"/>
                </a:solidFill>
                <a:latin typeface="Corbel"/>
                <a:cs typeface="Corbel"/>
              </a:rPr>
              <a:t>40,</a:t>
            </a:r>
            <a:r>
              <a:rPr sz="2400" spc="-10" dirty="0">
                <a:solidFill>
                  <a:srgbClr val="D9D9D9"/>
                </a:solidFill>
                <a:latin typeface="Corbel"/>
                <a:cs typeface="Corbel"/>
              </a:rPr>
              <a:t> </a:t>
            </a:r>
            <a:r>
              <a:rPr sz="2400" spc="-5" dirty="0">
                <a:solidFill>
                  <a:srgbClr val="D9D9D9"/>
                </a:solidFill>
                <a:latin typeface="Corbel"/>
                <a:cs typeface="Corbel"/>
              </a:rPr>
              <a:t>80,</a:t>
            </a:r>
            <a:r>
              <a:rPr sz="2400" spc="-10" dirty="0">
                <a:solidFill>
                  <a:srgbClr val="D9D9D9"/>
                </a:solidFill>
                <a:latin typeface="Corbel"/>
                <a:cs typeface="Corbel"/>
              </a:rPr>
              <a:t> </a:t>
            </a:r>
            <a:r>
              <a:rPr sz="2400" spc="-5" dirty="0">
                <a:solidFill>
                  <a:srgbClr val="D9D9D9"/>
                </a:solidFill>
                <a:latin typeface="Corbel"/>
                <a:cs typeface="Corbel"/>
              </a:rPr>
              <a:t>37,</a:t>
            </a:r>
            <a:r>
              <a:rPr sz="2400" spc="-10" dirty="0">
                <a:solidFill>
                  <a:srgbClr val="D9D9D9"/>
                </a:solidFill>
                <a:latin typeface="Corbel"/>
                <a:cs typeface="Corbel"/>
              </a:rPr>
              <a:t> </a:t>
            </a:r>
            <a:r>
              <a:rPr sz="2400" spc="-5" dirty="0">
                <a:solidFill>
                  <a:srgbClr val="D9D9D9"/>
                </a:solidFill>
                <a:latin typeface="Corbel"/>
                <a:cs typeface="Corbel"/>
              </a:rPr>
              <a:t>68</a:t>
            </a:r>
            <a:endParaRPr sz="2400">
              <a:latin typeface="Corbel"/>
              <a:cs typeface="Corbe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15</a:t>
            </a:fld>
            <a:endParaRPr dirty="0"/>
          </a:p>
        </p:txBody>
      </p:sp>
      <p:sp>
        <p:nvSpPr>
          <p:cNvPr id="3" name="object 3"/>
          <p:cNvSpPr txBox="1"/>
          <p:nvPr/>
        </p:nvSpPr>
        <p:spPr>
          <a:xfrm>
            <a:off x="325944" y="2606557"/>
            <a:ext cx="1954530" cy="1564640"/>
          </a:xfrm>
          <a:prstGeom prst="rect">
            <a:avLst/>
          </a:prstGeom>
        </p:spPr>
        <p:txBody>
          <a:bodyPr vert="horz" wrap="square" lIns="0" tIns="73660" rIns="0" bIns="0" rtlCol="0">
            <a:spAutoFit/>
          </a:bodyPr>
          <a:lstStyle/>
          <a:p>
            <a:pPr marL="12700" marR="5080">
              <a:lnSpc>
                <a:spcPts val="3900"/>
              </a:lnSpc>
              <a:spcBef>
                <a:spcPts val="580"/>
              </a:spcBef>
            </a:pPr>
            <a:r>
              <a:rPr sz="3600" spc="-195" dirty="0">
                <a:solidFill>
                  <a:srgbClr val="FFFFFF"/>
                </a:solidFill>
                <a:latin typeface="Corbel"/>
                <a:cs typeface="Corbel"/>
              </a:rPr>
              <a:t>A</a:t>
            </a:r>
            <a:r>
              <a:rPr sz="3600" spc="-10" dirty="0">
                <a:solidFill>
                  <a:srgbClr val="FFFFFF"/>
                </a:solidFill>
                <a:latin typeface="Corbel"/>
                <a:cs typeface="Corbel"/>
              </a:rPr>
              <a:t>V</a:t>
            </a:r>
            <a:r>
              <a:rPr sz="3600" dirty="0">
                <a:solidFill>
                  <a:srgbClr val="FFFFFF"/>
                </a:solidFill>
                <a:latin typeface="Corbel"/>
                <a:cs typeface="Corbel"/>
              </a:rPr>
              <a:t>L</a:t>
            </a:r>
            <a:r>
              <a:rPr sz="3600" spc="-254" dirty="0">
                <a:solidFill>
                  <a:srgbClr val="FFFFFF"/>
                </a:solidFill>
                <a:latin typeface="Corbel"/>
                <a:cs typeface="Corbel"/>
              </a:rPr>
              <a:t> </a:t>
            </a:r>
            <a:r>
              <a:rPr sz="3600" spc="-229" dirty="0">
                <a:solidFill>
                  <a:srgbClr val="FFFFFF"/>
                </a:solidFill>
                <a:latin typeface="Corbel"/>
                <a:cs typeface="Corbel"/>
              </a:rPr>
              <a:t>T</a:t>
            </a:r>
            <a:r>
              <a:rPr sz="3600" spc="-5" dirty="0">
                <a:solidFill>
                  <a:srgbClr val="FFFFFF"/>
                </a:solidFill>
                <a:latin typeface="Corbel"/>
                <a:cs typeface="Corbel"/>
              </a:rPr>
              <a:t>ree  Insert </a:t>
            </a:r>
            <a:r>
              <a:rPr sz="3600" dirty="0">
                <a:solidFill>
                  <a:srgbClr val="FFFFFF"/>
                </a:solidFill>
                <a:latin typeface="Corbel"/>
                <a:cs typeface="Corbel"/>
              </a:rPr>
              <a:t> </a:t>
            </a:r>
            <a:r>
              <a:rPr sz="3600" spc="-5" dirty="0">
                <a:solidFill>
                  <a:srgbClr val="FFFFFF"/>
                </a:solidFill>
                <a:latin typeface="Corbel"/>
                <a:cs typeface="Corbel"/>
              </a:rPr>
              <a:t>Operation</a:t>
            </a:r>
            <a:endParaRPr sz="3600">
              <a:latin typeface="Corbel"/>
              <a:cs typeface="Corbel"/>
            </a:endParaRPr>
          </a:p>
        </p:txBody>
      </p:sp>
      <p:sp>
        <p:nvSpPr>
          <p:cNvPr id="4" name="object 4"/>
          <p:cNvSpPr txBox="1"/>
          <p:nvPr/>
        </p:nvSpPr>
        <p:spPr>
          <a:xfrm>
            <a:off x="4002164" y="1029716"/>
            <a:ext cx="5117465" cy="391160"/>
          </a:xfrm>
          <a:prstGeom prst="rect">
            <a:avLst/>
          </a:prstGeom>
        </p:spPr>
        <p:txBody>
          <a:bodyPr vert="horz" wrap="square" lIns="0" tIns="12700" rIns="0" bIns="0" rtlCol="0">
            <a:spAutoFit/>
          </a:bodyPr>
          <a:lstStyle/>
          <a:p>
            <a:pPr marL="409575" indent="-397510">
              <a:lnSpc>
                <a:spcPct val="100000"/>
              </a:lnSpc>
              <a:spcBef>
                <a:spcPts val="100"/>
              </a:spcBef>
              <a:buClr>
                <a:srgbClr val="40BAD1"/>
              </a:buClr>
              <a:buSzPct val="91666"/>
              <a:buFont typeface="Arial MT"/>
              <a:buChar char="●"/>
              <a:tabLst>
                <a:tab pos="409575" algn="l"/>
                <a:tab pos="410209" algn="l"/>
              </a:tabLst>
            </a:pPr>
            <a:r>
              <a:rPr sz="2400" spc="-5" dirty="0">
                <a:solidFill>
                  <a:srgbClr val="595959"/>
                </a:solidFill>
                <a:latin typeface="Corbel"/>
                <a:cs typeface="Corbel"/>
              </a:rPr>
              <a:t>Insert:</a:t>
            </a:r>
            <a:r>
              <a:rPr sz="2400" spc="5" dirty="0">
                <a:solidFill>
                  <a:srgbClr val="595959"/>
                </a:solidFill>
                <a:latin typeface="Corbel"/>
                <a:cs typeface="Corbel"/>
              </a:rPr>
              <a:t> </a:t>
            </a:r>
            <a:r>
              <a:rPr sz="2400" spc="-20" dirty="0">
                <a:solidFill>
                  <a:srgbClr val="D9D9D9"/>
                </a:solidFill>
                <a:latin typeface="Corbel"/>
                <a:cs typeface="Corbel"/>
              </a:rPr>
              <a:t>50,</a:t>
            </a:r>
            <a:r>
              <a:rPr sz="2400" spc="-10" dirty="0">
                <a:solidFill>
                  <a:srgbClr val="D9D9D9"/>
                </a:solidFill>
                <a:latin typeface="Corbel"/>
                <a:cs typeface="Corbel"/>
              </a:rPr>
              <a:t> </a:t>
            </a:r>
            <a:r>
              <a:rPr sz="2400" spc="-5" dirty="0">
                <a:solidFill>
                  <a:srgbClr val="D9D9D9"/>
                </a:solidFill>
                <a:latin typeface="Corbel"/>
                <a:cs typeface="Corbel"/>
              </a:rPr>
              <a:t>35,</a:t>
            </a:r>
            <a:r>
              <a:rPr sz="2400" spc="-10" dirty="0">
                <a:solidFill>
                  <a:srgbClr val="D9D9D9"/>
                </a:solidFill>
                <a:latin typeface="Corbel"/>
                <a:cs typeface="Corbel"/>
              </a:rPr>
              <a:t> </a:t>
            </a:r>
            <a:r>
              <a:rPr sz="2400" spc="-5" dirty="0">
                <a:solidFill>
                  <a:srgbClr val="D9D9D9"/>
                </a:solidFill>
                <a:latin typeface="Corbel"/>
                <a:cs typeface="Corbel"/>
              </a:rPr>
              <a:t>70,</a:t>
            </a:r>
            <a:r>
              <a:rPr sz="2400" spc="-10" dirty="0">
                <a:solidFill>
                  <a:srgbClr val="D9D9D9"/>
                </a:solidFill>
                <a:latin typeface="Corbel"/>
                <a:cs typeface="Corbel"/>
              </a:rPr>
              <a:t> </a:t>
            </a:r>
            <a:r>
              <a:rPr sz="2400" spc="-20" dirty="0">
                <a:solidFill>
                  <a:srgbClr val="D9D9D9"/>
                </a:solidFill>
                <a:latin typeface="Corbel"/>
                <a:cs typeface="Corbel"/>
              </a:rPr>
              <a:t>20,</a:t>
            </a:r>
            <a:r>
              <a:rPr sz="2400" spc="-10" dirty="0">
                <a:solidFill>
                  <a:srgbClr val="D9D9D9"/>
                </a:solidFill>
                <a:latin typeface="Corbel"/>
                <a:cs typeface="Corbel"/>
              </a:rPr>
              <a:t> </a:t>
            </a:r>
            <a:r>
              <a:rPr sz="2400" spc="-5" dirty="0">
                <a:solidFill>
                  <a:srgbClr val="D9D9D9"/>
                </a:solidFill>
                <a:latin typeface="Corbel"/>
                <a:cs typeface="Corbel"/>
              </a:rPr>
              <a:t>66,</a:t>
            </a:r>
            <a:r>
              <a:rPr sz="2400" spc="20" dirty="0">
                <a:solidFill>
                  <a:srgbClr val="D9D9D9"/>
                </a:solidFill>
                <a:latin typeface="Corbel"/>
                <a:cs typeface="Corbel"/>
              </a:rPr>
              <a:t> </a:t>
            </a:r>
            <a:r>
              <a:rPr sz="2400" spc="-5" dirty="0">
                <a:solidFill>
                  <a:srgbClr val="595959"/>
                </a:solidFill>
                <a:latin typeface="Corbel"/>
                <a:cs typeface="Corbel"/>
              </a:rPr>
              <a:t>40,</a:t>
            </a:r>
            <a:r>
              <a:rPr sz="2400" spc="-10" dirty="0">
                <a:solidFill>
                  <a:srgbClr val="595959"/>
                </a:solidFill>
                <a:latin typeface="Corbel"/>
                <a:cs typeface="Corbel"/>
              </a:rPr>
              <a:t> </a:t>
            </a:r>
            <a:r>
              <a:rPr sz="2400" spc="-5" dirty="0">
                <a:solidFill>
                  <a:srgbClr val="595959"/>
                </a:solidFill>
                <a:latin typeface="Corbel"/>
                <a:cs typeface="Corbel"/>
              </a:rPr>
              <a:t>80,</a:t>
            </a:r>
            <a:r>
              <a:rPr sz="2400" spc="-10" dirty="0">
                <a:solidFill>
                  <a:srgbClr val="595959"/>
                </a:solidFill>
                <a:latin typeface="Corbel"/>
                <a:cs typeface="Corbel"/>
              </a:rPr>
              <a:t> </a:t>
            </a:r>
            <a:r>
              <a:rPr sz="2400" spc="-5" dirty="0">
                <a:solidFill>
                  <a:srgbClr val="595959"/>
                </a:solidFill>
                <a:latin typeface="Corbel"/>
                <a:cs typeface="Corbel"/>
              </a:rPr>
              <a:t>37,</a:t>
            </a:r>
            <a:r>
              <a:rPr sz="2400" spc="-10" dirty="0">
                <a:solidFill>
                  <a:srgbClr val="595959"/>
                </a:solidFill>
                <a:latin typeface="Corbel"/>
                <a:cs typeface="Corbel"/>
              </a:rPr>
              <a:t> </a:t>
            </a:r>
            <a:r>
              <a:rPr sz="2400" spc="-5" dirty="0">
                <a:solidFill>
                  <a:srgbClr val="595959"/>
                </a:solidFill>
                <a:latin typeface="Corbel"/>
                <a:cs typeface="Corbel"/>
              </a:rPr>
              <a:t>68</a:t>
            </a:r>
            <a:endParaRPr sz="2400">
              <a:latin typeface="Corbel"/>
              <a:cs typeface="Corbe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16</a:t>
            </a:fld>
            <a:endParaRPr dirty="0"/>
          </a:p>
        </p:txBody>
      </p:sp>
      <p:sp>
        <p:nvSpPr>
          <p:cNvPr id="3" name="object 3"/>
          <p:cNvSpPr txBox="1"/>
          <p:nvPr/>
        </p:nvSpPr>
        <p:spPr>
          <a:xfrm>
            <a:off x="325944" y="2854207"/>
            <a:ext cx="1979930"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Imbalance  </a:t>
            </a:r>
            <a:r>
              <a:rPr sz="3600" spc="-50" dirty="0">
                <a:solidFill>
                  <a:srgbClr val="FFFFFF"/>
                </a:solidFill>
                <a:latin typeface="Corbel"/>
                <a:cs typeface="Corbel"/>
              </a:rPr>
              <a:t>Types</a:t>
            </a:r>
            <a:endParaRPr sz="3600">
              <a:latin typeface="Corbel"/>
              <a:cs typeface="Corbel"/>
            </a:endParaRPr>
          </a:p>
        </p:txBody>
      </p:sp>
      <p:sp>
        <p:nvSpPr>
          <p:cNvPr id="4" name="object 4"/>
          <p:cNvSpPr txBox="1"/>
          <p:nvPr/>
        </p:nvSpPr>
        <p:spPr>
          <a:xfrm>
            <a:off x="4002164" y="1117376"/>
            <a:ext cx="7021830" cy="1282700"/>
          </a:xfrm>
          <a:prstGeom prst="rect">
            <a:avLst/>
          </a:prstGeom>
        </p:spPr>
        <p:txBody>
          <a:bodyPr vert="horz" wrap="square" lIns="0" tIns="12700" rIns="0" bIns="0" rtlCol="0">
            <a:spAutoFit/>
          </a:bodyPr>
          <a:lstStyle/>
          <a:p>
            <a:pPr marL="409575" marR="5080" indent="-397510">
              <a:lnSpc>
                <a:spcPct val="114599"/>
              </a:lnSpc>
              <a:spcBef>
                <a:spcPts val="100"/>
              </a:spcBef>
              <a:buClr>
                <a:srgbClr val="40BAD1"/>
              </a:buClr>
              <a:buSzPct val="91666"/>
              <a:buFont typeface="Arial MT"/>
              <a:buChar char="●"/>
              <a:tabLst>
                <a:tab pos="409575" algn="l"/>
                <a:tab pos="410209" algn="l"/>
              </a:tabLst>
            </a:pPr>
            <a:r>
              <a:rPr sz="2400" spc="-5" dirty="0">
                <a:latin typeface="Corbel"/>
                <a:cs typeface="Corbel"/>
              </a:rPr>
              <a:t>After</a:t>
            </a:r>
            <a:r>
              <a:rPr sz="2400" spc="-15" dirty="0">
                <a:latin typeface="Corbel"/>
                <a:cs typeface="Corbel"/>
              </a:rPr>
              <a:t> </a:t>
            </a:r>
            <a:r>
              <a:rPr sz="2400" spc="-5" dirty="0">
                <a:latin typeface="Corbel"/>
                <a:cs typeface="Corbel"/>
              </a:rPr>
              <a:t>an</a:t>
            </a:r>
            <a:r>
              <a:rPr sz="2400" spc="-10" dirty="0">
                <a:latin typeface="Corbel"/>
                <a:cs typeface="Corbel"/>
              </a:rPr>
              <a:t> </a:t>
            </a:r>
            <a:r>
              <a:rPr sz="2400" spc="-5" dirty="0">
                <a:latin typeface="Corbel"/>
                <a:cs typeface="Corbel"/>
              </a:rPr>
              <a:t>insertion,</a:t>
            </a:r>
            <a:r>
              <a:rPr sz="2400" spc="-10" dirty="0">
                <a:latin typeface="Corbel"/>
                <a:cs typeface="Corbel"/>
              </a:rPr>
              <a:t> </a:t>
            </a:r>
            <a:r>
              <a:rPr sz="2400" spc="-5" dirty="0">
                <a:latin typeface="Corbel"/>
                <a:cs typeface="Corbel"/>
              </a:rPr>
              <a:t>when</a:t>
            </a:r>
            <a:r>
              <a:rPr sz="2400" spc="-10" dirty="0">
                <a:latin typeface="Corbel"/>
                <a:cs typeface="Corbel"/>
              </a:rPr>
              <a:t> </a:t>
            </a:r>
            <a:r>
              <a:rPr sz="2400" spc="-5" dirty="0">
                <a:latin typeface="Corbel"/>
                <a:cs typeface="Corbel"/>
              </a:rPr>
              <a:t>the</a:t>
            </a:r>
            <a:r>
              <a:rPr sz="2400" spc="-15" dirty="0">
                <a:latin typeface="Corbel"/>
                <a:cs typeface="Corbel"/>
              </a:rPr>
              <a:t> </a:t>
            </a:r>
            <a:r>
              <a:rPr sz="2400" spc="-5" dirty="0">
                <a:latin typeface="Corbel"/>
                <a:cs typeface="Corbel"/>
              </a:rPr>
              <a:t>balance</a:t>
            </a:r>
            <a:r>
              <a:rPr sz="2400" spc="-10" dirty="0">
                <a:latin typeface="Corbel"/>
                <a:cs typeface="Corbel"/>
              </a:rPr>
              <a:t> </a:t>
            </a:r>
            <a:r>
              <a:rPr sz="2400" spc="-5" dirty="0">
                <a:latin typeface="Corbel"/>
                <a:cs typeface="Corbel"/>
              </a:rPr>
              <a:t>factor</a:t>
            </a:r>
            <a:r>
              <a:rPr sz="2400" spc="-10" dirty="0">
                <a:latin typeface="Corbel"/>
                <a:cs typeface="Corbel"/>
              </a:rPr>
              <a:t> </a:t>
            </a:r>
            <a:r>
              <a:rPr sz="2400" spc="-5" dirty="0">
                <a:latin typeface="Corbel"/>
                <a:cs typeface="Corbel"/>
              </a:rPr>
              <a:t>of</a:t>
            </a:r>
            <a:r>
              <a:rPr sz="2400" spc="-10" dirty="0">
                <a:latin typeface="Corbel"/>
                <a:cs typeface="Corbel"/>
              </a:rPr>
              <a:t> </a:t>
            </a:r>
            <a:r>
              <a:rPr sz="2400" spc="-5" dirty="0">
                <a:latin typeface="Corbel"/>
                <a:cs typeface="Corbel"/>
              </a:rPr>
              <a:t>node</a:t>
            </a:r>
            <a:r>
              <a:rPr sz="2400" spc="-114" dirty="0">
                <a:latin typeface="Corbel"/>
                <a:cs typeface="Corbel"/>
              </a:rPr>
              <a:t> </a:t>
            </a:r>
            <a:r>
              <a:rPr sz="2400" dirty="0">
                <a:latin typeface="Corbel"/>
                <a:cs typeface="Corbel"/>
              </a:rPr>
              <a:t>A </a:t>
            </a:r>
            <a:r>
              <a:rPr sz="2400" spc="-465" dirty="0">
                <a:latin typeface="Corbel"/>
                <a:cs typeface="Corbel"/>
              </a:rPr>
              <a:t> </a:t>
            </a:r>
            <a:r>
              <a:rPr sz="2400" spc="-5" dirty="0">
                <a:latin typeface="Corbel"/>
                <a:cs typeface="Corbel"/>
              </a:rPr>
              <a:t>is –2 or 2, the node </a:t>
            </a:r>
            <a:r>
              <a:rPr sz="2400" dirty="0">
                <a:latin typeface="Corbel"/>
                <a:cs typeface="Corbel"/>
              </a:rPr>
              <a:t>A </a:t>
            </a:r>
            <a:r>
              <a:rPr sz="2400" spc="-5" dirty="0">
                <a:latin typeface="Corbel"/>
                <a:cs typeface="Corbel"/>
              </a:rPr>
              <a:t>is one of the following four </a:t>
            </a:r>
            <a:r>
              <a:rPr sz="2400" dirty="0">
                <a:latin typeface="Corbel"/>
                <a:cs typeface="Corbel"/>
              </a:rPr>
              <a:t> </a:t>
            </a:r>
            <a:r>
              <a:rPr sz="2400" spc="-5" dirty="0">
                <a:latin typeface="Corbel"/>
                <a:cs typeface="Corbel"/>
              </a:rPr>
              <a:t>imbalance</a:t>
            </a:r>
            <a:r>
              <a:rPr sz="2400" spc="-10" dirty="0">
                <a:latin typeface="Corbel"/>
                <a:cs typeface="Corbel"/>
              </a:rPr>
              <a:t> </a:t>
            </a:r>
            <a:r>
              <a:rPr sz="2400" spc="-5" dirty="0">
                <a:latin typeface="Corbel"/>
                <a:cs typeface="Corbel"/>
              </a:rPr>
              <a:t>types:</a:t>
            </a:r>
            <a:endParaRPr sz="2400">
              <a:latin typeface="Corbel"/>
              <a:cs typeface="Corbel"/>
            </a:endParaRPr>
          </a:p>
        </p:txBody>
      </p:sp>
      <p:sp>
        <p:nvSpPr>
          <p:cNvPr id="5" name="object 5"/>
          <p:cNvSpPr txBox="1"/>
          <p:nvPr/>
        </p:nvSpPr>
        <p:spPr>
          <a:xfrm>
            <a:off x="4418580" y="2374676"/>
            <a:ext cx="6353810" cy="3378200"/>
          </a:xfrm>
          <a:prstGeom prst="rect">
            <a:avLst/>
          </a:prstGeom>
        </p:spPr>
        <p:txBody>
          <a:bodyPr vert="horz" wrap="square" lIns="0" tIns="12700" rIns="0" bIns="0" rtlCol="0">
            <a:spAutoFit/>
          </a:bodyPr>
          <a:lstStyle/>
          <a:p>
            <a:pPr marL="450215" marR="401320" indent="-438150">
              <a:lnSpc>
                <a:spcPct val="114599"/>
              </a:lnSpc>
              <a:spcBef>
                <a:spcPts val="100"/>
              </a:spcBef>
              <a:buClr>
                <a:srgbClr val="40BAD1"/>
              </a:buClr>
              <a:buSzPct val="91666"/>
              <a:buFont typeface="Times New Roman"/>
              <a:buAutoNum type="arabicPeriod"/>
              <a:tabLst>
                <a:tab pos="450215" algn="l"/>
                <a:tab pos="450850" algn="l"/>
              </a:tabLst>
            </a:pPr>
            <a:r>
              <a:rPr sz="2400" spc="-5" dirty="0">
                <a:solidFill>
                  <a:srgbClr val="FF0000"/>
                </a:solidFill>
                <a:latin typeface="Corbel"/>
                <a:cs typeface="Corbel"/>
              </a:rPr>
              <a:t>LL</a:t>
            </a:r>
            <a:r>
              <a:rPr sz="2400" spc="-5" dirty="0">
                <a:latin typeface="Corbel"/>
                <a:cs typeface="Corbel"/>
              </a:rPr>
              <a:t>: new node is in the left subtree of the left </a:t>
            </a:r>
            <a:r>
              <a:rPr sz="2400" spc="-470" dirty="0">
                <a:latin typeface="Corbel"/>
                <a:cs typeface="Corbel"/>
              </a:rPr>
              <a:t> </a:t>
            </a:r>
            <a:r>
              <a:rPr sz="2400" spc="-5" dirty="0">
                <a:latin typeface="Corbel"/>
                <a:cs typeface="Corbel"/>
              </a:rPr>
              <a:t>subtree</a:t>
            </a:r>
            <a:r>
              <a:rPr sz="2400" spc="-10" dirty="0">
                <a:latin typeface="Corbel"/>
                <a:cs typeface="Corbel"/>
              </a:rPr>
              <a:t> </a:t>
            </a:r>
            <a:r>
              <a:rPr sz="2400" spc="-5" dirty="0">
                <a:latin typeface="Corbel"/>
                <a:cs typeface="Corbel"/>
              </a:rPr>
              <a:t>of</a:t>
            </a:r>
            <a:r>
              <a:rPr sz="2400" spc="-105" dirty="0">
                <a:latin typeface="Corbel"/>
                <a:cs typeface="Corbel"/>
              </a:rPr>
              <a:t> </a:t>
            </a:r>
            <a:r>
              <a:rPr sz="2400" dirty="0">
                <a:latin typeface="Corbel"/>
                <a:cs typeface="Corbel"/>
              </a:rPr>
              <a:t>A</a:t>
            </a:r>
          </a:p>
          <a:p>
            <a:pPr marL="450215" marR="5080" indent="-438150">
              <a:lnSpc>
                <a:spcPct val="114599"/>
              </a:lnSpc>
              <a:buClr>
                <a:srgbClr val="40BAD1"/>
              </a:buClr>
              <a:buSzPct val="91666"/>
              <a:buFont typeface="Times New Roman"/>
              <a:buAutoNum type="arabicPeriod"/>
              <a:tabLst>
                <a:tab pos="450215" algn="l"/>
                <a:tab pos="450850" algn="l"/>
              </a:tabLst>
            </a:pPr>
            <a:r>
              <a:rPr sz="2400" spc="-5" dirty="0">
                <a:solidFill>
                  <a:srgbClr val="FF0000"/>
                </a:solidFill>
                <a:latin typeface="Corbel"/>
                <a:cs typeface="Corbel"/>
              </a:rPr>
              <a:t>RR</a:t>
            </a:r>
            <a:r>
              <a:rPr sz="2400" spc="-5" dirty="0">
                <a:latin typeface="Corbel"/>
                <a:cs typeface="Corbel"/>
              </a:rPr>
              <a:t>: new node is in the right subtree of the right </a:t>
            </a:r>
            <a:r>
              <a:rPr sz="2400" spc="-470" dirty="0">
                <a:latin typeface="Corbel"/>
                <a:cs typeface="Corbel"/>
              </a:rPr>
              <a:t> </a:t>
            </a:r>
            <a:r>
              <a:rPr sz="2400" spc="-5" dirty="0">
                <a:latin typeface="Corbel"/>
                <a:cs typeface="Corbel"/>
              </a:rPr>
              <a:t>subtree</a:t>
            </a:r>
            <a:r>
              <a:rPr sz="2400" spc="-10" dirty="0">
                <a:latin typeface="Corbel"/>
                <a:cs typeface="Corbel"/>
              </a:rPr>
              <a:t> </a:t>
            </a:r>
            <a:r>
              <a:rPr sz="2400" spc="-5" dirty="0">
                <a:latin typeface="Corbel"/>
                <a:cs typeface="Corbel"/>
              </a:rPr>
              <a:t>of</a:t>
            </a:r>
            <a:r>
              <a:rPr sz="2400" spc="-105" dirty="0">
                <a:latin typeface="Corbel"/>
                <a:cs typeface="Corbel"/>
              </a:rPr>
              <a:t> </a:t>
            </a:r>
            <a:r>
              <a:rPr sz="2400" dirty="0">
                <a:latin typeface="Corbel"/>
                <a:cs typeface="Corbel"/>
              </a:rPr>
              <a:t>A</a:t>
            </a:r>
          </a:p>
          <a:p>
            <a:pPr marL="450215" marR="202565" indent="-438150">
              <a:lnSpc>
                <a:spcPct val="114599"/>
              </a:lnSpc>
              <a:buClr>
                <a:srgbClr val="40BAD1"/>
              </a:buClr>
              <a:buSzPct val="91666"/>
              <a:buFont typeface="Times New Roman"/>
              <a:buAutoNum type="arabicPeriod"/>
              <a:tabLst>
                <a:tab pos="450215" algn="l"/>
                <a:tab pos="450850" algn="l"/>
              </a:tabLst>
            </a:pPr>
            <a:r>
              <a:rPr sz="2400" spc="-5" dirty="0">
                <a:solidFill>
                  <a:srgbClr val="FF0000"/>
                </a:solidFill>
                <a:latin typeface="Corbel"/>
                <a:cs typeface="Corbel"/>
              </a:rPr>
              <a:t>LR</a:t>
            </a:r>
            <a:r>
              <a:rPr sz="2400" spc="-5" dirty="0">
                <a:latin typeface="Corbel"/>
                <a:cs typeface="Corbel"/>
              </a:rPr>
              <a:t>: new node is in the right subtree of the left </a:t>
            </a:r>
            <a:r>
              <a:rPr sz="2400" spc="-470" dirty="0">
                <a:latin typeface="Corbel"/>
                <a:cs typeface="Corbel"/>
              </a:rPr>
              <a:t> </a:t>
            </a:r>
            <a:r>
              <a:rPr sz="2400" spc="-5" dirty="0">
                <a:latin typeface="Corbel"/>
                <a:cs typeface="Corbel"/>
              </a:rPr>
              <a:t>subtree</a:t>
            </a:r>
            <a:r>
              <a:rPr sz="2400" spc="-10" dirty="0">
                <a:latin typeface="Corbel"/>
                <a:cs typeface="Corbel"/>
              </a:rPr>
              <a:t> </a:t>
            </a:r>
            <a:r>
              <a:rPr sz="2400" spc="-5" dirty="0">
                <a:latin typeface="Corbel"/>
                <a:cs typeface="Corbel"/>
              </a:rPr>
              <a:t>of</a:t>
            </a:r>
            <a:r>
              <a:rPr sz="2400" spc="-105" dirty="0">
                <a:latin typeface="Corbel"/>
                <a:cs typeface="Corbel"/>
              </a:rPr>
              <a:t> </a:t>
            </a:r>
            <a:r>
              <a:rPr sz="2400" dirty="0">
                <a:latin typeface="Corbel"/>
                <a:cs typeface="Corbel"/>
              </a:rPr>
              <a:t>A</a:t>
            </a:r>
          </a:p>
          <a:p>
            <a:pPr marL="450215" marR="203200" indent="-438150">
              <a:lnSpc>
                <a:spcPct val="114599"/>
              </a:lnSpc>
              <a:buClr>
                <a:srgbClr val="40BAD1"/>
              </a:buClr>
              <a:buSzPct val="91666"/>
              <a:buFont typeface="Times New Roman"/>
              <a:buAutoNum type="arabicPeriod"/>
              <a:tabLst>
                <a:tab pos="450215" algn="l"/>
                <a:tab pos="450850" algn="l"/>
              </a:tabLst>
            </a:pPr>
            <a:r>
              <a:rPr sz="2400" spc="-5" dirty="0">
                <a:solidFill>
                  <a:srgbClr val="FF0000"/>
                </a:solidFill>
                <a:latin typeface="Corbel"/>
                <a:cs typeface="Corbel"/>
              </a:rPr>
              <a:t>RL</a:t>
            </a:r>
            <a:r>
              <a:rPr sz="2400" spc="-5" dirty="0">
                <a:latin typeface="Corbel"/>
                <a:cs typeface="Corbel"/>
              </a:rPr>
              <a:t>: new node is in the left subtree of the right </a:t>
            </a:r>
            <a:r>
              <a:rPr sz="2400" spc="-470" dirty="0">
                <a:latin typeface="Corbel"/>
                <a:cs typeface="Corbel"/>
              </a:rPr>
              <a:t> </a:t>
            </a:r>
            <a:r>
              <a:rPr sz="2400" spc="-5" dirty="0">
                <a:latin typeface="Corbel"/>
                <a:cs typeface="Corbel"/>
              </a:rPr>
              <a:t>subtree</a:t>
            </a:r>
            <a:r>
              <a:rPr sz="2400" spc="-10" dirty="0">
                <a:latin typeface="Corbel"/>
                <a:cs typeface="Corbel"/>
              </a:rPr>
              <a:t> </a:t>
            </a:r>
            <a:r>
              <a:rPr sz="2400" spc="-5" dirty="0">
                <a:latin typeface="Corbel"/>
                <a:cs typeface="Corbel"/>
              </a:rPr>
              <a:t>of</a:t>
            </a:r>
            <a:r>
              <a:rPr sz="2400" spc="-105" dirty="0">
                <a:latin typeface="Corbel"/>
                <a:cs typeface="Corbel"/>
              </a:rPr>
              <a:t> </a:t>
            </a:r>
            <a:r>
              <a:rPr sz="2400" dirty="0">
                <a:latin typeface="Corbel"/>
                <a:cs typeface="Corbel"/>
              </a:rPr>
              <a:t>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44" y="3101857"/>
            <a:ext cx="254889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LL</a:t>
            </a:r>
            <a:r>
              <a:rPr sz="3600" spc="-90" dirty="0">
                <a:solidFill>
                  <a:srgbClr val="FFFFFF"/>
                </a:solidFill>
                <a:latin typeface="Corbel"/>
                <a:cs typeface="Corbel"/>
              </a:rPr>
              <a:t> </a:t>
            </a:r>
            <a:r>
              <a:rPr sz="3600" spc="-5" dirty="0">
                <a:solidFill>
                  <a:srgbClr val="FFFFFF"/>
                </a:solidFill>
                <a:latin typeface="Corbel"/>
                <a:cs typeface="Corbel"/>
              </a:rPr>
              <a:t>Imbalance</a:t>
            </a:r>
            <a:endParaRPr sz="3600">
              <a:latin typeface="Corbel"/>
              <a:cs typeface="Corbel"/>
            </a:endParaRPr>
          </a:p>
        </p:txBody>
      </p:sp>
      <p:sp>
        <p:nvSpPr>
          <p:cNvPr id="4" name="object 4"/>
          <p:cNvSpPr txBox="1"/>
          <p:nvPr/>
        </p:nvSpPr>
        <p:spPr>
          <a:xfrm>
            <a:off x="4002164" y="976376"/>
            <a:ext cx="6931659" cy="863600"/>
          </a:xfrm>
          <a:prstGeom prst="rect">
            <a:avLst/>
          </a:prstGeom>
        </p:spPr>
        <p:txBody>
          <a:bodyPr vert="horz" wrap="square" lIns="0" tIns="12700" rIns="0" bIns="0" rtlCol="0">
            <a:spAutoFit/>
          </a:bodyPr>
          <a:lstStyle/>
          <a:p>
            <a:pPr marL="409575" marR="5080" indent="-397510">
              <a:lnSpc>
                <a:spcPct val="114599"/>
              </a:lnSpc>
              <a:spcBef>
                <a:spcPts val="100"/>
              </a:spcBef>
              <a:buClr>
                <a:srgbClr val="40BAD1"/>
              </a:buClr>
              <a:buSzPct val="91666"/>
              <a:buFont typeface="Arial MT"/>
              <a:buChar char="●"/>
              <a:tabLst>
                <a:tab pos="409575" algn="l"/>
                <a:tab pos="410209" algn="l"/>
              </a:tabLst>
            </a:pPr>
            <a:r>
              <a:rPr sz="2400" spc="-5" dirty="0">
                <a:latin typeface="Corbel"/>
                <a:cs typeface="Corbel"/>
              </a:rPr>
              <a:t>LL: new node is in the left subtree of the left subtree </a:t>
            </a:r>
            <a:r>
              <a:rPr sz="2400" spc="-470" dirty="0">
                <a:latin typeface="Corbel"/>
                <a:cs typeface="Corbel"/>
              </a:rPr>
              <a:t> </a:t>
            </a:r>
            <a:r>
              <a:rPr sz="2400" spc="-5" dirty="0">
                <a:latin typeface="Corbel"/>
                <a:cs typeface="Corbel"/>
              </a:rPr>
              <a:t>of</a:t>
            </a:r>
            <a:r>
              <a:rPr sz="2400" spc="-110" dirty="0">
                <a:latin typeface="Corbel"/>
                <a:cs typeface="Corbel"/>
              </a:rPr>
              <a:t> </a:t>
            </a:r>
            <a:r>
              <a:rPr sz="2400" dirty="0">
                <a:latin typeface="Corbel"/>
                <a:cs typeface="Corbel"/>
              </a:rPr>
              <a:t>A</a:t>
            </a:r>
          </a:p>
        </p:txBody>
      </p:sp>
      <p:sp>
        <p:nvSpPr>
          <p:cNvPr id="5" name="object 5"/>
          <p:cNvSpPr/>
          <p:nvPr/>
        </p:nvSpPr>
        <p:spPr>
          <a:xfrm>
            <a:off x="4840725" y="2359374"/>
            <a:ext cx="465455" cy="465455"/>
          </a:xfrm>
          <a:custGeom>
            <a:avLst/>
            <a:gdLst/>
            <a:ahLst/>
            <a:cxnLst/>
            <a:rect l="l" t="t" r="r" b="b"/>
            <a:pathLst>
              <a:path w="465454" h="465455">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6" name="object 6"/>
          <p:cNvSpPr txBox="1"/>
          <p:nvPr/>
        </p:nvSpPr>
        <p:spPr>
          <a:xfrm>
            <a:off x="5001262" y="2467288"/>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a:t>
            </a:r>
            <a:endParaRPr sz="1400">
              <a:latin typeface="Arial MT"/>
              <a:cs typeface="Arial MT"/>
            </a:endParaRPr>
          </a:p>
        </p:txBody>
      </p:sp>
      <p:sp>
        <p:nvSpPr>
          <p:cNvPr id="7" name="object 7"/>
          <p:cNvSpPr/>
          <p:nvPr/>
        </p:nvSpPr>
        <p:spPr>
          <a:xfrm>
            <a:off x="4295699" y="3216299"/>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7"/>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8" name="object 8"/>
          <p:cNvSpPr txBox="1"/>
          <p:nvPr/>
        </p:nvSpPr>
        <p:spPr>
          <a:xfrm>
            <a:off x="4456237" y="3324212"/>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B</a:t>
            </a:r>
            <a:endParaRPr sz="1400">
              <a:latin typeface="Arial MT"/>
              <a:cs typeface="Arial MT"/>
            </a:endParaRPr>
          </a:p>
        </p:txBody>
      </p:sp>
      <p:sp>
        <p:nvSpPr>
          <p:cNvPr id="9" name="object 9"/>
          <p:cNvSpPr txBox="1"/>
          <p:nvPr/>
        </p:nvSpPr>
        <p:spPr>
          <a:xfrm>
            <a:off x="3799349" y="4126424"/>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1</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10" name="object 10"/>
          <p:cNvSpPr txBox="1"/>
          <p:nvPr/>
        </p:nvSpPr>
        <p:spPr>
          <a:xfrm>
            <a:off x="4713749" y="4126424"/>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2</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11" name="object 11"/>
          <p:cNvSpPr txBox="1"/>
          <p:nvPr/>
        </p:nvSpPr>
        <p:spPr>
          <a:xfrm>
            <a:off x="5399549" y="3288224"/>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3</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12" name="object 12"/>
          <p:cNvSpPr/>
          <p:nvPr/>
        </p:nvSpPr>
        <p:spPr>
          <a:xfrm>
            <a:off x="4105497" y="2756277"/>
            <a:ext cx="1600200" cy="1370330"/>
          </a:xfrm>
          <a:custGeom>
            <a:avLst/>
            <a:gdLst/>
            <a:ahLst/>
            <a:cxnLst/>
            <a:rect l="l" t="t" r="r" b="b"/>
            <a:pathLst>
              <a:path w="1600200" h="1370329">
                <a:moveTo>
                  <a:pt x="803324" y="0"/>
                </a:moveTo>
                <a:lnTo>
                  <a:pt x="422624" y="459899"/>
                </a:lnTo>
              </a:path>
              <a:path w="1600200" h="1370329">
                <a:moveTo>
                  <a:pt x="1132129" y="0"/>
                </a:moveTo>
                <a:lnTo>
                  <a:pt x="1600129" y="531900"/>
                </a:lnTo>
              </a:path>
              <a:path w="1600200" h="1370329">
                <a:moveTo>
                  <a:pt x="258299" y="856925"/>
                </a:moveTo>
                <a:lnTo>
                  <a:pt x="0" y="1370225"/>
                </a:lnTo>
              </a:path>
              <a:path w="1600200" h="1370329">
                <a:moveTo>
                  <a:pt x="587104" y="856925"/>
                </a:moveTo>
                <a:lnTo>
                  <a:pt x="914104" y="1370225"/>
                </a:lnTo>
              </a:path>
            </a:pathLst>
          </a:custGeom>
          <a:ln w="9524">
            <a:solidFill>
              <a:srgbClr val="545454"/>
            </a:solidFill>
          </a:ln>
        </p:spPr>
        <p:txBody>
          <a:bodyPr wrap="square" lIns="0" tIns="0" rIns="0" bIns="0" rtlCol="0"/>
          <a:lstStyle/>
          <a:p>
            <a:endParaRPr/>
          </a:p>
        </p:txBody>
      </p:sp>
      <p:sp>
        <p:nvSpPr>
          <p:cNvPr id="13" name="object 13"/>
          <p:cNvSpPr txBox="1"/>
          <p:nvPr/>
        </p:nvSpPr>
        <p:spPr>
          <a:xfrm>
            <a:off x="4188050" y="3039212"/>
            <a:ext cx="116839"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0</a:t>
            </a:r>
            <a:endParaRPr sz="1400">
              <a:latin typeface="Corbel"/>
              <a:cs typeface="Corbel"/>
            </a:endParaRPr>
          </a:p>
        </p:txBody>
      </p:sp>
      <p:sp>
        <p:nvSpPr>
          <p:cNvPr id="14" name="object 14"/>
          <p:cNvSpPr/>
          <p:nvPr/>
        </p:nvSpPr>
        <p:spPr>
          <a:xfrm>
            <a:off x="7486274" y="2359374"/>
            <a:ext cx="465455" cy="465455"/>
          </a:xfrm>
          <a:custGeom>
            <a:avLst/>
            <a:gdLst/>
            <a:ahLst/>
            <a:cxnLst/>
            <a:rect l="l" t="t" r="r" b="b"/>
            <a:pathLst>
              <a:path w="465454" h="465455">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15" name="object 15"/>
          <p:cNvSpPr txBox="1"/>
          <p:nvPr/>
        </p:nvSpPr>
        <p:spPr>
          <a:xfrm>
            <a:off x="7646813" y="2467288"/>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a:t>
            </a:r>
            <a:endParaRPr sz="1400">
              <a:latin typeface="Arial MT"/>
              <a:cs typeface="Arial MT"/>
            </a:endParaRPr>
          </a:p>
        </p:txBody>
      </p:sp>
      <p:sp>
        <p:nvSpPr>
          <p:cNvPr id="16" name="object 16"/>
          <p:cNvSpPr/>
          <p:nvPr/>
        </p:nvSpPr>
        <p:spPr>
          <a:xfrm>
            <a:off x="6941249" y="3216299"/>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7"/>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17" name="object 17"/>
          <p:cNvSpPr txBox="1"/>
          <p:nvPr/>
        </p:nvSpPr>
        <p:spPr>
          <a:xfrm>
            <a:off x="7101787" y="3324212"/>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B</a:t>
            </a:r>
            <a:endParaRPr sz="1400">
              <a:latin typeface="Arial MT"/>
              <a:cs typeface="Arial MT"/>
            </a:endParaRPr>
          </a:p>
        </p:txBody>
      </p:sp>
      <p:sp>
        <p:nvSpPr>
          <p:cNvPr id="18" name="object 18"/>
          <p:cNvSpPr txBox="1"/>
          <p:nvPr/>
        </p:nvSpPr>
        <p:spPr>
          <a:xfrm>
            <a:off x="6444900" y="4126424"/>
            <a:ext cx="612140" cy="565989"/>
          </a:xfrm>
          <a:prstGeom prst="rect">
            <a:avLst/>
          </a:prstGeom>
          <a:ln w="9524">
            <a:solidFill>
              <a:srgbClr val="545454"/>
            </a:solidFill>
          </a:ln>
        </p:spPr>
        <p:txBody>
          <a:bodyPr vert="horz" wrap="square" lIns="0" tIns="142240" rIns="0" bIns="0" rtlCol="0">
            <a:spAutoFit/>
          </a:bodyPr>
          <a:lstStyle/>
          <a:p>
            <a:pPr marL="95885" marR="88900" indent="122555">
              <a:lnSpc>
                <a:spcPts val="1650"/>
              </a:lnSpc>
              <a:spcBef>
                <a:spcPts val="1120"/>
              </a:spcBef>
            </a:pPr>
            <a:r>
              <a:rPr sz="1400" spc="5" dirty="0">
                <a:latin typeface="Arial MT"/>
                <a:cs typeface="Arial MT"/>
              </a:rPr>
              <a:t>T</a:t>
            </a:r>
            <a:r>
              <a:rPr sz="1350" spc="7" baseline="-33950" dirty="0">
                <a:latin typeface="Arial MT"/>
                <a:cs typeface="Arial MT"/>
              </a:rPr>
              <a:t>1 </a:t>
            </a:r>
            <a:r>
              <a:rPr sz="1350" spc="15" baseline="-33950" dirty="0">
                <a:latin typeface="Arial MT"/>
                <a:cs typeface="Arial MT"/>
              </a:rPr>
              <a:t> </a:t>
            </a:r>
            <a:r>
              <a:rPr sz="1400" dirty="0">
                <a:latin typeface="Arial MT"/>
                <a:cs typeface="Arial MT"/>
              </a:rPr>
              <a:t>(h+1)</a:t>
            </a:r>
            <a:endParaRPr sz="1400">
              <a:latin typeface="Arial MT"/>
              <a:cs typeface="Arial MT"/>
            </a:endParaRPr>
          </a:p>
        </p:txBody>
      </p:sp>
      <p:sp>
        <p:nvSpPr>
          <p:cNvPr id="19" name="object 19"/>
          <p:cNvSpPr txBox="1"/>
          <p:nvPr/>
        </p:nvSpPr>
        <p:spPr>
          <a:xfrm>
            <a:off x="7359299" y="4126424"/>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2</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20" name="object 20"/>
          <p:cNvSpPr txBox="1"/>
          <p:nvPr/>
        </p:nvSpPr>
        <p:spPr>
          <a:xfrm>
            <a:off x="8045099" y="3288224"/>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3</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21" name="object 21"/>
          <p:cNvSpPr/>
          <p:nvPr/>
        </p:nvSpPr>
        <p:spPr>
          <a:xfrm>
            <a:off x="6751047" y="2756277"/>
            <a:ext cx="1600200" cy="1370330"/>
          </a:xfrm>
          <a:custGeom>
            <a:avLst/>
            <a:gdLst/>
            <a:ahLst/>
            <a:cxnLst/>
            <a:rect l="l" t="t" r="r" b="b"/>
            <a:pathLst>
              <a:path w="1600200" h="1370329">
                <a:moveTo>
                  <a:pt x="803324" y="0"/>
                </a:moveTo>
                <a:lnTo>
                  <a:pt x="422624" y="459899"/>
                </a:lnTo>
              </a:path>
              <a:path w="1600200" h="1370329">
                <a:moveTo>
                  <a:pt x="1132129" y="0"/>
                </a:moveTo>
                <a:lnTo>
                  <a:pt x="1600129" y="531900"/>
                </a:lnTo>
              </a:path>
              <a:path w="1600200" h="1370329">
                <a:moveTo>
                  <a:pt x="258299" y="856925"/>
                </a:moveTo>
                <a:lnTo>
                  <a:pt x="0" y="1370225"/>
                </a:lnTo>
              </a:path>
              <a:path w="1600200" h="1370329">
                <a:moveTo>
                  <a:pt x="587104" y="856925"/>
                </a:moveTo>
                <a:lnTo>
                  <a:pt x="914104" y="1370225"/>
                </a:lnTo>
              </a:path>
            </a:pathLst>
          </a:custGeom>
          <a:ln w="9524">
            <a:solidFill>
              <a:srgbClr val="545454"/>
            </a:solidFill>
          </a:ln>
        </p:spPr>
        <p:txBody>
          <a:bodyPr wrap="square" lIns="0" tIns="0" rIns="0" bIns="0" rtlCol="0"/>
          <a:lstStyle/>
          <a:p>
            <a:endParaRPr/>
          </a:p>
        </p:txBody>
      </p:sp>
      <p:sp>
        <p:nvSpPr>
          <p:cNvPr id="22" name="object 22"/>
          <p:cNvSpPr/>
          <p:nvPr/>
        </p:nvSpPr>
        <p:spPr>
          <a:xfrm>
            <a:off x="6271050" y="4823924"/>
            <a:ext cx="480059" cy="972185"/>
          </a:xfrm>
          <a:custGeom>
            <a:avLst/>
            <a:gdLst/>
            <a:ahLst/>
            <a:cxnLst/>
            <a:rect l="l" t="t" r="r" b="b"/>
            <a:pathLst>
              <a:path w="480059" h="972185">
                <a:moveTo>
                  <a:pt x="0" y="739124"/>
                </a:moveTo>
                <a:lnTo>
                  <a:pt x="4723" y="692268"/>
                </a:lnTo>
                <a:lnTo>
                  <a:pt x="18270" y="648625"/>
                </a:lnTo>
                <a:lnTo>
                  <a:pt x="39707" y="609132"/>
                </a:lnTo>
                <a:lnTo>
                  <a:pt x="68097" y="574722"/>
                </a:lnTo>
                <a:lnTo>
                  <a:pt x="102507" y="546332"/>
                </a:lnTo>
                <a:lnTo>
                  <a:pt x="142000" y="524895"/>
                </a:lnTo>
                <a:lnTo>
                  <a:pt x="185643" y="511348"/>
                </a:lnTo>
                <a:lnTo>
                  <a:pt x="232499" y="506624"/>
                </a:lnTo>
                <a:lnTo>
                  <a:pt x="278070" y="511133"/>
                </a:lnTo>
                <a:lnTo>
                  <a:pt x="321473" y="524322"/>
                </a:lnTo>
                <a:lnTo>
                  <a:pt x="361491" y="545687"/>
                </a:lnTo>
                <a:lnTo>
                  <a:pt x="396902" y="574722"/>
                </a:lnTo>
                <a:lnTo>
                  <a:pt x="425937" y="610133"/>
                </a:lnTo>
                <a:lnTo>
                  <a:pt x="447302" y="650151"/>
                </a:lnTo>
                <a:lnTo>
                  <a:pt x="460491" y="693554"/>
                </a:lnTo>
                <a:lnTo>
                  <a:pt x="464999" y="739124"/>
                </a:lnTo>
                <a:lnTo>
                  <a:pt x="460276" y="785981"/>
                </a:lnTo>
                <a:lnTo>
                  <a:pt x="446729" y="829624"/>
                </a:lnTo>
                <a:lnTo>
                  <a:pt x="425292" y="869117"/>
                </a:lnTo>
                <a:lnTo>
                  <a:pt x="396902" y="903527"/>
                </a:lnTo>
                <a:lnTo>
                  <a:pt x="362492" y="931917"/>
                </a:lnTo>
                <a:lnTo>
                  <a:pt x="322999" y="953354"/>
                </a:lnTo>
                <a:lnTo>
                  <a:pt x="279356" y="966901"/>
                </a:lnTo>
                <a:lnTo>
                  <a:pt x="232499" y="971624"/>
                </a:lnTo>
                <a:lnTo>
                  <a:pt x="185643" y="966901"/>
                </a:lnTo>
                <a:lnTo>
                  <a:pt x="142000" y="953354"/>
                </a:lnTo>
                <a:lnTo>
                  <a:pt x="102507" y="931917"/>
                </a:lnTo>
                <a:lnTo>
                  <a:pt x="68097" y="903527"/>
                </a:lnTo>
                <a:lnTo>
                  <a:pt x="39707" y="869117"/>
                </a:lnTo>
                <a:lnTo>
                  <a:pt x="18270" y="829624"/>
                </a:lnTo>
                <a:lnTo>
                  <a:pt x="4723" y="785981"/>
                </a:lnTo>
                <a:lnTo>
                  <a:pt x="0" y="739124"/>
                </a:lnTo>
                <a:close/>
              </a:path>
              <a:path w="480059" h="972185">
                <a:moveTo>
                  <a:pt x="479849" y="0"/>
                </a:moveTo>
                <a:lnTo>
                  <a:pt x="232349" y="506699"/>
                </a:lnTo>
              </a:path>
            </a:pathLst>
          </a:custGeom>
          <a:ln w="9524">
            <a:solidFill>
              <a:srgbClr val="545454"/>
            </a:solidFill>
          </a:ln>
        </p:spPr>
        <p:txBody>
          <a:bodyPr wrap="square" lIns="0" tIns="0" rIns="0" bIns="0" rtlCol="0"/>
          <a:lstStyle/>
          <a:p>
            <a:endParaRPr/>
          </a:p>
        </p:txBody>
      </p:sp>
      <p:sp>
        <p:nvSpPr>
          <p:cNvPr id="23" name="object 23"/>
          <p:cNvSpPr txBox="1"/>
          <p:nvPr/>
        </p:nvSpPr>
        <p:spPr>
          <a:xfrm>
            <a:off x="6855049" y="3039212"/>
            <a:ext cx="10541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1</a:t>
            </a:r>
            <a:endParaRPr sz="1400">
              <a:latin typeface="Corbel"/>
              <a:cs typeface="Corbel"/>
            </a:endParaRPr>
          </a:p>
        </p:txBody>
      </p:sp>
      <p:sp>
        <p:nvSpPr>
          <p:cNvPr id="24" name="object 24"/>
          <p:cNvSpPr txBox="1"/>
          <p:nvPr/>
        </p:nvSpPr>
        <p:spPr>
          <a:xfrm>
            <a:off x="5254849" y="2124813"/>
            <a:ext cx="2783205" cy="228268"/>
          </a:xfrm>
          <a:prstGeom prst="rect">
            <a:avLst/>
          </a:prstGeom>
        </p:spPr>
        <p:txBody>
          <a:bodyPr vert="horz" wrap="square" lIns="0" tIns="12700" rIns="0" bIns="0" rtlCol="0">
            <a:spAutoFit/>
          </a:bodyPr>
          <a:lstStyle/>
          <a:p>
            <a:pPr marL="12700">
              <a:lnSpc>
                <a:spcPct val="100000"/>
              </a:lnSpc>
              <a:spcBef>
                <a:spcPts val="100"/>
              </a:spcBef>
              <a:tabLst>
                <a:tab pos="2679065" algn="l"/>
              </a:tabLst>
            </a:pPr>
            <a:r>
              <a:rPr sz="1400" dirty="0">
                <a:latin typeface="Corbel"/>
                <a:cs typeface="Corbel"/>
              </a:rPr>
              <a:t>1	2</a:t>
            </a:r>
            <a:endParaRPr sz="1400">
              <a:latin typeface="Corbel"/>
              <a:cs typeface="Corbel"/>
            </a:endParaRPr>
          </a:p>
        </p:txBody>
      </p:sp>
      <p:sp>
        <p:nvSpPr>
          <p:cNvPr id="25" name="object 25"/>
          <p:cNvSpPr/>
          <p:nvPr/>
        </p:nvSpPr>
        <p:spPr>
          <a:xfrm>
            <a:off x="10534274" y="3273774"/>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7"/>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26" name="object 26"/>
          <p:cNvSpPr txBox="1"/>
          <p:nvPr/>
        </p:nvSpPr>
        <p:spPr>
          <a:xfrm>
            <a:off x="10694813" y="3381688"/>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a:t>
            </a:r>
            <a:endParaRPr sz="1400">
              <a:latin typeface="Arial MT"/>
              <a:cs typeface="Arial MT"/>
            </a:endParaRPr>
          </a:p>
        </p:txBody>
      </p:sp>
      <p:sp>
        <p:nvSpPr>
          <p:cNvPr id="27" name="object 27"/>
          <p:cNvSpPr/>
          <p:nvPr/>
        </p:nvSpPr>
        <p:spPr>
          <a:xfrm>
            <a:off x="9903224" y="2359374"/>
            <a:ext cx="465455" cy="465455"/>
          </a:xfrm>
          <a:custGeom>
            <a:avLst/>
            <a:gdLst/>
            <a:ahLst/>
            <a:cxnLst/>
            <a:rect l="l" t="t" r="r" b="b"/>
            <a:pathLst>
              <a:path w="465454" h="465455">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28" name="object 28"/>
          <p:cNvSpPr txBox="1"/>
          <p:nvPr/>
        </p:nvSpPr>
        <p:spPr>
          <a:xfrm>
            <a:off x="10063762" y="2467288"/>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B</a:t>
            </a:r>
            <a:endParaRPr sz="1400">
              <a:latin typeface="Arial MT"/>
              <a:cs typeface="Arial MT"/>
            </a:endParaRPr>
          </a:p>
        </p:txBody>
      </p:sp>
      <p:sp>
        <p:nvSpPr>
          <p:cNvPr id="29" name="object 29"/>
          <p:cNvSpPr txBox="1"/>
          <p:nvPr/>
        </p:nvSpPr>
        <p:spPr>
          <a:xfrm>
            <a:off x="9219749" y="3288224"/>
            <a:ext cx="612140" cy="565989"/>
          </a:xfrm>
          <a:prstGeom prst="rect">
            <a:avLst/>
          </a:prstGeom>
          <a:ln w="9524">
            <a:solidFill>
              <a:srgbClr val="545454"/>
            </a:solidFill>
          </a:ln>
        </p:spPr>
        <p:txBody>
          <a:bodyPr vert="horz" wrap="square" lIns="0" tIns="142240" rIns="0" bIns="0" rtlCol="0">
            <a:spAutoFit/>
          </a:bodyPr>
          <a:lstStyle/>
          <a:p>
            <a:pPr marL="95885" marR="88900" indent="122555">
              <a:lnSpc>
                <a:spcPts val="1650"/>
              </a:lnSpc>
              <a:spcBef>
                <a:spcPts val="1120"/>
              </a:spcBef>
            </a:pPr>
            <a:r>
              <a:rPr sz="1400" spc="5" dirty="0">
                <a:latin typeface="Arial MT"/>
                <a:cs typeface="Arial MT"/>
              </a:rPr>
              <a:t>T</a:t>
            </a:r>
            <a:r>
              <a:rPr sz="1350" spc="7" baseline="-33950" dirty="0">
                <a:latin typeface="Arial MT"/>
                <a:cs typeface="Arial MT"/>
              </a:rPr>
              <a:t>1 </a:t>
            </a:r>
            <a:r>
              <a:rPr sz="1350" spc="15" baseline="-33950" dirty="0">
                <a:latin typeface="Arial MT"/>
                <a:cs typeface="Arial MT"/>
              </a:rPr>
              <a:t> </a:t>
            </a:r>
            <a:r>
              <a:rPr sz="1400" dirty="0">
                <a:latin typeface="Arial MT"/>
                <a:cs typeface="Arial MT"/>
              </a:rPr>
              <a:t>(h+1)</a:t>
            </a:r>
            <a:endParaRPr sz="1400">
              <a:latin typeface="Arial MT"/>
              <a:cs typeface="Arial MT"/>
            </a:endParaRPr>
          </a:p>
        </p:txBody>
      </p:sp>
      <p:sp>
        <p:nvSpPr>
          <p:cNvPr id="30" name="object 30"/>
          <p:cNvSpPr txBox="1"/>
          <p:nvPr/>
        </p:nvSpPr>
        <p:spPr>
          <a:xfrm>
            <a:off x="9950099" y="4126424"/>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2</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31" name="object 31"/>
          <p:cNvSpPr txBox="1"/>
          <p:nvPr/>
        </p:nvSpPr>
        <p:spPr>
          <a:xfrm>
            <a:off x="11016899" y="4126424"/>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3</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32" name="object 32"/>
          <p:cNvSpPr/>
          <p:nvPr/>
        </p:nvSpPr>
        <p:spPr>
          <a:xfrm>
            <a:off x="9525822" y="2756274"/>
            <a:ext cx="1797685" cy="1370330"/>
          </a:xfrm>
          <a:custGeom>
            <a:avLst/>
            <a:gdLst/>
            <a:ahLst/>
            <a:cxnLst/>
            <a:rect l="l" t="t" r="r" b="b"/>
            <a:pathLst>
              <a:path w="1797684" h="1370329">
                <a:moveTo>
                  <a:pt x="1240952" y="517499"/>
                </a:moveTo>
                <a:lnTo>
                  <a:pt x="774452" y="0"/>
                </a:lnTo>
              </a:path>
              <a:path w="1797684" h="1370329">
                <a:moveTo>
                  <a:pt x="1405354" y="914402"/>
                </a:moveTo>
                <a:lnTo>
                  <a:pt x="1797154" y="1370102"/>
                </a:lnTo>
              </a:path>
              <a:path w="1797684" h="1370329">
                <a:moveTo>
                  <a:pt x="445499" y="2"/>
                </a:moveTo>
                <a:lnTo>
                  <a:pt x="0" y="531902"/>
                </a:lnTo>
              </a:path>
              <a:path w="1797684" h="1370329">
                <a:moveTo>
                  <a:pt x="1076549" y="914402"/>
                </a:moveTo>
                <a:lnTo>
                  <a:pt x="730349" y="1370102"/>
                </a:lnTo>
              </a:path>
            </a:pathLst>
          </a:custGeom>
          <a:ln w="9524">
            <a:solidFill>
              <a:srgbClr val="545454"/>
            </a:solidFill>
          </a:ln>
        </p:spPr>
        <p:txBody>
          <a:bodyPr wrap="square" lIns="0" tIns="0" rIns="0" bIns="0" rtlCol="0"/>
          <a:lstStyle/>
          <a:p>
            <a:endParaRPr/>
          </a:p>
        </p:txBody>
      </p:sp>
      <p:sp>
        <p:nvSpPr>
          <p:cNvPr id="33" name="object 33"/>
          <p:cNvSpPr txBox="1"/>
          <p:nvPr/>
        </p:nvSpPr>
        <p:spPr>
          <a:xfrm>
            <a:off x="10333850" y="2190338"/>
            <a:ext cx="116839"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0</a:t>
            </a:r>
            <a:endParaRPr sz="1400">
              <a:latin typeface="Corbel"/>
              <a:cs typeface="Corbel"/>
            </a:endParaRPr>
          </a:p>
        </p:txBody>
      </p:sp>
      <p:sp>
        <p:nvSpPr>
          <p:cNvPr id="35" name="object 3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36" name="object 36"/>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17</a:t>
            </a:fld>
            <a:endParaRPr dirty="0"/>
          </a:p>
        </p:txBody>
      </p:sp>
      <p:sp>
        <p:nvSpPr>
          <p:cNvPr id="34" name="object 34"/>
          <p:cNvSpPr txBox="1"/>
          <p:nvPr/>
        </p:nvSpPr>
        <p:spPr>
          <a:xfrm>
            <a:off x="10943450" y="3104738"/>
            <a:ext cx="116839"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0</a:t>
            </a:r>
            <a:endParaRPr sz="1400">
              <a:latin typeface="Corbel"/>
              <a:cs typeface="Corbe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18</a:t>
            </a:fld>
            <a:endParaRPr dirty="0"/>
          </a:p>
        </p:txBody>
      </p:sp>
      <p:sp>
        <p:nvSpPr>
          <p:cNvPr id="3" name="object 3"/>
          <p:cNvSpPr txBox="1">
            <a:spLocks noGrp="1"/>
          </p:cNvSpPr>
          <p:nvPr>
            <p:ph type="title"/>
          </p:nvPr>
        </p:nvSpPr>
        <p:spPr>
          <a:xfrm>
            <a:off x="325944" y="2854207"/>
            <a:ext cx="2548890"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rPr>
              <a:t>LL</a:t>
            </a:r>
            <a:r>
              <a:rPr sz="3600" spc="-95" dirty="0">
                <a:solidFill>
                  <a:srgbClr val="FFFFFF"/>
                </a:solidFill>
              </a:rPr>
              <a:t> </a:t>
            </a:r>
            <a:r>
              <a:rPr sz="3600" spc="-5" dirty="0">
                <a:solidFill>
                  <a:srgbClr val="FFFFFF"/>
                </a:solidFill>
              </a:rPr>
              <a:t>Imbalance </a:t>
            </a:r>
            <a:r>
              <a:rPr sz="3600" spc="-710" dirty="0">
                <a:solidFill>
                  <a:srgbClr val="FFFFFF"/>
                </a:solidFill>
              </a:rPr>
              <a:t> </a:t>
            </a:r>
            <a:r>
              <a:rPr sz="3600" spc="-5" dirty="0">
                <a:solidFill>
                  <a:srgbClr val="FFFFFF"/>
                </a:solidFill>
              </a:rPr>
              <a:t>Example</a:t>
            </a:r>
            <a:endParaRPr sz="3600"/>
          </a:p>
        </p:txBody>
      </p:sp>
      <p:pic>
        <p:nvPicPr>
          <p:cNvPr id="7" name="Picture 6">
            <a:extLst>
              <a:ext uri="{FF2B5EF4-FFF2-40B4-BE49-F238E27FC236}">
                <a16:creationId xmlns:a16="http://schemas.microsoft.com/office/drawing/2014/main" id="{BBE95A33-C194-4673-B959-6F8E756E7D5C}"/>
              </a:ext>
            </a:extLst>
          </p:cNvPr>
          <p:cNvPicPr>
            <a:picLocks noChangeAspect="1"/>
          </p:cNvPicPr>
          <p:nvPr/>
        </p:nvPicPr>
        <p:blipFill>
          <a:blip r:embed="rId2">
            <a:grayscl/>
          </a:blip>
          <a:stretch>
            <a:fillRect/>
          </a:stretch>
        </p:blipFill>
        <p:spPr>
          <a:xfrm>
            <a:off x="3962399" y="762000"/>
            <a:ext cx="2766459" cy="3282688"/>
          </a:xfrm>
          <a:prstGeom prst="rect">
            <a:avLst/>
          </a:prstGeom>
        </p:spPr>
      </p:pic>
      <p:cxnSp>
        <p:nvCxnSpPr>
          <p:cNvPr id="9" name="Straight Arrow Connector 8">
            <a:extLst>
              <a:ext uri="{FF2B5EF4-FFF2-40B4-BE49-F238E27FC236}">
                <a16:creationId xmlns:a16="http://schemas.microsoft.com/office/drawing/2014/main" id="{8650B417-7581-4E5C-A4C3-F8C2A53E748F}"/>
              </a:ext>
            </a:extLst>
          </p:cNvPr>
          <p:cNvCxnSpPr/>
          <p:nvPr/>
        </p:nvCxnSpPr>
        <p:spPr>
          <a:xfrm>
            <a:off x="6858000" y="2438400"/>
            <a:ext cx="9144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FB99E8A-9F91-47E6-9B40-A5CF780D52DF}"/>
              </a:ext>
            </a:extLst>
          </p:cNvPr>
          <p:cNvPicPr>
            <a:picLocks noChangeAspect="1"/>
          </p:cNvPicPr>
          <p:nvPr/>
        </p:nvPicPr>
        <p:blipFill>
          <a:blip r:embed="rId3">
            <a:grayscl/>
          </a:blip>
          <a:stretch>
            <a:fillRect/>
          </a:stretch>
        </p:blipFill>
        <p:spPr>
          <a:xfrm>
            <a:off x="8382000" y="833460"/>
            <a:ext cx="2766465" cy="2482725"/>
          </a:xfrm>
          <a:prstGeom prst="rect">
            <a:avLst/>
          </a:prstGeom>
        </p:spPr>
      </p:pic>
      <p:cxnSp>
        <p:nvCxnSpPr>
          <p:cNvPr id="12" name="Straight Arrow Connector 11">
            <a:extLst>
              <a:ext uri="{FF2B5EF4-FFF2-40B4-BE49-F238E27FC236}">
                <a16:creationId xmlns:a16="http://schemas.microsoft.com/office/drawing/2014/main" id="{2AD08303-5750-4AC0-9D14-C6D5013D5BAD}"/>
              </a:ext>
            </a:extLst>
          </p:cNvPr>
          <p:cNvCxnSpPr/>
          <p:nvPr/>
        </p:nvCxnSpPr>
        <p:spPr>
          <a:xfrm>
            <a:off x="9067800" y="3500393"/>
            <a:ext cx="0" cy="57225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55DD54B6-68D7-4EA8-99FD-27871678B451}"/>
              </a:ext>
            </a:extLst>
          </p:cNvPr>
          <p:cNvPicPr>
            <a:picLocks noChangeAspect="1"/>
          </p:cNvPicPr>
          <p:nvPr/>
        </p:nvPicPr>
        <p:blipFill>
          <a:blip r:embed="rId4">
            <a:grayscl/>
          </a:blip>
          <a:stretch>
            <a:fillRect/>
          </a:stretch>
        </p:blipFill>
        <p:spPr>
          <a:xfrm>
            <a:off x="7928292" y="4367753"/>
            <a:ext cx="2279015" cy="223518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44" y="3101857"/>
            <a:ext cx="261302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RR</a:t>
            </a:r>
            <a:r>
              <a:rPr sz="3600" spc="-95" dirty="0">
                <a:solidFill>
                  <a:srgbClr val="FFFFFF"/>
                </a:solidFill>
                <a:latin typeface="Corbel"/>
                <a:cs typeface="Corbel"/>
              </a:rPr>
              <a:t> </a:t>
            </a:r>
            <a:r>
              <a:rPr sz="3600" spc="-5" dirty="0">
                <a:solidFill>
                  <a:srgbClr val="FFFFFF"/>
                </a:solidFill>
                <a:latin typeface="Corbel"/>
                <a:cs typeface="Corbel"/>
              </a:rPr>
              <a:t>Imbalance</a:t>
            </a:r>
            <a:endParaRPr sz="3600">
              <a:latin typeface="Corbel"/>
              <a:cs typeface="Corbel"/>
            </a:endParaRPr>
          </a:p>
        </p:txBody>
      </p:sp>
      <p:sp>
        <p:nvSpPr>
          <p:cNvPr id="4" name="object 4"/>
          <p:cNvSpPr/>
          <p:nvPr/>
        </p:nvSpPr>
        <p:spPr>
          <a:xfrm>
            <a:off x="4459725" y="2359374"/>
            <a:ext cx="1062990" cy="1322070"/>
          </a:xfrm>
          <a:custGeom>
            <a:avLst/>
            <a:gdLst/>
            <a:ahLst/>
            <a:cxnLst/>
            <a:rect l="l" t="t" r="r" b="b"/>
            <a:pathLst>
              <a:path w="1062989" h="1322070">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 w="1062989" h="1322070">
                <a:moveTo>
                  <a:pt x="597974" y="1089424"/>
                </a:moveTo>
                <a:lnTo>
                  <a:pt x="602698" y="1042568"/>
                </a:lnTo>
                <a:lnTo>
                  <a:pt x="616245" y="998925"/>
                </a:lnTo>
                <a:lnTo>
                  <a:pt x="637682" y="959432"/>
                </a:lnTo>
                <a:lnTo>
                  <a:pt x="666072" y="925022"/>
                </a:lnTo>
                <a:lnTo>
                  <a:pt x="700482" y="896632"/>
                </a:lnTo>
                <a:lnTo>
                  <a:pt x="739975" y="875195"/>
                </a:lnTo>
                <a:lnTo>
                  <a:pt x="783618" y="861648"/>
                </a:lnTo>
                <a:lnTo>
                  <a:pt x="830474" y="856924"/>
                </a:lnTo>
                <a:lnTo>
                  <a:pt x="876045" y="861433"/>
                </a:lnTo>
                <a:lnTo>
                  <a:pt x="919448" y="874622"/>
                </a:lnTo>
                <a:lnTo>
                  <a:pt x="959466" y="895987"/>
                </a:lnTo>
                <a:lnTo>
                  <a:pt x="994877" y="925022"/>
                </a:lnTo>
                <a:lnTo>
                  <a:pt x="1023912" y="960433"/>
                </a:lnTo>
                <a:lnTo>
                  <a:pt x="1045277" y="1000451"/>
                </a:lnTo>
                <a:lnTo>
                  <a:pt x="1058466" y="1043854"/>
                </a:lnTo>
                <a:lnTo>
                  <a:pt x="1062974" y="1089424"/>
                </a:lnTo>
                <a:lnTo>
                  <a:pt x="1058251" y="1136281"/>
                </a:lnTo>
                <a:lnTo>
                  <a:pt x="1044704" y="1179924"/>
                </a:lnTo>
                <a:lnTo>
                  <a:pt x="1023267" y="1219417"/>
                </a:lnTo>
                <a:lnTo>
                  <a:pt x="994877" y="1253827"/>
                </a:lnTo>
                <a:lnTo>
                  <a:pt x="960467" y="1282217"/>
                </a:lnTo>
                <a:lnTo>
                  <a:pt x="920974" y="1303653"/>
                </a:lnTo>
                <a:lnTo>
                  <a:pt x="877331" y="1317201"/>
                </a:lnTo>
                <a:lnTo>
                  <a:pt x="830474" y="1321924"/>
                </a:lnTo>
                <a:lnTo>
                  <a:pt x="783618" y="1317201"/>
                </a:lnTo>
                <a:lnTo>
                  <a:pt x="739975" y="1303653"/>
                </a:lnTo>
                <a:lnTo>
                  <a:pt x="700482" y="1282217"/>
                </a:lnTo>
                <a:lnTo>
                  <a:pt x="666072" y="1253827"/>
                </a:lnTo>
                <a:lnTo>
                  <a:pt x="637682" y="1219417"/>
                </a:lnTo>
                <a:lnTo>
                  <a:pt x="616245" y="1179924"/>
                </a:lnTo>
                <a:lnTo>
                  <a:pt x="602698" y="1136281"/>
                </a:lnTo>
                <a:lnTo>
                  <a:pt x="597974" y="1089424"/>
                </a:lnTo>
                <a:close/>
              </a:path>
            </a:pathLst>
          </a:custGeom>
          <a:ln w="9524">
            <a:solidFill>
              <a:srgbClr val="545454"/>
            </a:solidFill>
          </a:ln>
        </p:spPr>
        <p:txBody>
          <a:bodyPr wrap="square" lIns="0" tIns="0" rIns="0" bIns="0" rtlCol="0"/>
          <a:lstStyle/>
          <a:p>
            <a:endParaRPr/>
          </a:p>
        </p:txBody>
      </p:sp>
      <p:sp>
        <p:nvSpPr>
          <p:cNvPr id="5" name="object 5"/>
          <p:cNvSpPr txBox="1"/>
          <p:nvPr/>
        </p:nvSpPr>
        <p:spPr>
          <a:xfrm>
            <a:off x="5218237" y="3324212"/>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B</a:t>
            </a:r>
            <a:endParaRPr sz="1400">
              <a:latin typeface="Arial MT"/>
              <a:cs typeface="Arial MT"/>
            </a:endParaRPr>
          </a:p>
        </p:txBody>
      </p:sp>
      <p:sp>
        <p:nvSpPr>
          <p:cNvPr id="6" name="object 6"/>
          <p:cNvSpPr txBox="1"/>
          <p:nvPr/>
        </p:nvSpPr>
        <p:spPr>
          <a:xfrm>
            <a:off x="4561349" y="4126424"/>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2</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7" name="object 7"/>
          <p:cNvSpPr txBox="1"/>
          <p:nvPr/>
        </p:nvSpPr>
        <p:spPr>
          <a:xfrm>
            <a:off x="5475749" y="4126424"/>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3</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8" name="object 8"/>
          <p:cNvSpPr txBox="1"/>
          <p:nvPr/>
        </p:nvSpPr>
        <p:spPr>
          <a:xfrm>
            <a:off x="3723149" y="3288224"/>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1</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9" name="object 9"/>
          <p:cNvSpPr/>
          <p:nvPr/>
        </p:nvSpPr>
        <p:spPr>
          <a:xfrm>
            <a:off x="4029222" y="2756277"/>
            <a:ext cx="1752600" cy="1370330"/>
          </a:xfrm>
          <a:custGeom>
            <a:avLst/>
            <a:gdLst/>
            <a:ahLst/>
            <a:cxnLst/>
            <a:rect l="l" t="t" r="r" b="b"/>
            <a:pathLst>
              <a:path w="1752600" h="1370329">
                <a:moveTo>
                  <a:pt x="827404" y="0"/>
                </a:moveTo>
                <a:lnTo>
                  <a:pt x="1260904" y="459899"/>
                </a:lnTo>
              </a:path>
              <a:path w="1752600" h="1370329">
                <a:moveTo>
                  <a:pt x="498599" y="0"/>
                </a:moveTo>
                <a:lnTo>
                  <a:pt x="0" y="531900"/>
                </a:lnTo>
              </a:path>
              <a:path w="1752600" h="1370329">
                <a:moveTo>
                  <a:pt x="1096574" y="856925"/>
                </a:moveTo>
                <a:lnTo>
                  <a:pt x="838274" y="1370225"/>
                </a:lnTo>
              </a:path>
              <a:path w="1752600" h="1370329">
                <a:moveTo>
                  <a:pt x="1425379" y="856925"/>
                </a:moveTo>
                <a:lnTo>
                  <a:pt x="1752379" y="1370225"/>
                </a:lnTo>
              </a:path>
            </a:pathLst>
          </a:custGeom>
          <a:ln w="9524">
            <a:solidFill>
              <a:srgbClr val="545454"/>
            </a:solidFill>
          </a:ln>
        </p:spPr>
        <p:txBody>
          <a:bodyPr wrap="square" lIns="0" tIns="0" rIns="0" bIns="0" rtlCol="0"/>
          <a:lstStyle/>
          <a:p>
            <a:endParaRPr/>
          </a:p>
        </p:txBody>
      </p:sp>
      <p:sp>
        <p:nvSpPr>
          <p:cNvPr id="10" name="object 10"/>
          <p:cNvSpPr txBox="1"/>
          <p:nvPr/>
        </p:nvSpPr>
        <p:spPr>
          <a:xfrm>
            <a:off x="5430499" y="2982362"/>
            <a:ext cx="116839"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0</a:t>
            </a:r>
            <a:endParaRPr sz="1400">
              <a:latin typeface="Corbel"/>
              <a:cs typeface="Corbel"/>
            </a:endParaRPr>
          </a:p>
        </p:txBody>
      </p:sp>
      <p:sp>
        <p:nvSpPr>
          <p:cNvPr id="11" name="object 11"/>
          <p:cNvSpPr/>
          <p:nvPr/>
        </p:nvSpPr>
        <p:spPr>
          <a:xfrm>
            <a:off x="7029074" y="2359374"/>
            <a:ext cx="1062990" cy="1322070"/>
          </a:xfrm>
          <a:custGeom>
            <a:avLst/>
            <a:gdLst/>
            <a:ahLst/>
            <a:cxnLst/>
            <a:rect l="l" t="t" r="r" b="b"/>
            <a:pathLst>
              <a:path w="1062990" h="1322070">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 w="1062990" h="1322070">
                <a:moveTo>
                  <a:pt x="597974" y="1089424"/>
                </a:moveTo>
                <a:lnTo>
                  <a:pt x="602698" y="1042568"/>
                </a:lnTo>
                <a:lnTo>
                  <a:pt x="616245" y="998925"/>
                </a:lnTo>
                <a:lnTo>
                  <a:pt x="637682" y="959432"/>
                </a:lnTo>
                <a:lnTo>
                  <a:pt x="666072" y="925022"/>
                </a:lnTo>
                <a:lnTo>
                  <a:pt x="700482" y="896632"/>
                </a:lnTo>
                <a:lnTo>
                  <a:pt x="739975" y="875195"/>
                </a:lnTo>
                <a:lnTo>
                  <a:pt x="783618" y="861648"/>
                </a:lnTo>
                <a:lnTo>
                  <a:pt x="830474" y="856924"/>
                </a:lnTo>
                <a:lnTo>
                  <a:pt x="876045" y="861433"/>
                </a:lnTo>
                <a:lnTo>
                  <a:pt x="919448" y="874622"/>
                </a:lnTo>
                <a:lnTo>
                  <a:pt x="959466" y="895987"/>
                </a:lnTo>
                <a:lnTo>
                  <a:pt x="994877" y="925022"/>
                </a:lnTo>
                <a:lnTo>
                  <a:pt x="1023912" y="960433"/>
                </a:lnTo>
                <a:lnTo>
                  <a:pt x="1045277" y="1000451"/>
                </a:lnTo>
                <a:lnTo>
                  <a:pt x="1058466" y="1043854"/>
                </a:lnTo>
                <a:lnTo>
                  <a:pt x="1062974" y="1089424"/>
                </a:lnTo>
                <a:lnTo>
                  <a:pt x="1058251" y="1136281"/>
                </a:lnTo>
                <a:lnTo>
                  <a:pt x="1044704" y="1179924"/>
                </a:lnTo>
                <a:lnTo>
                  <a:pt x="1023267" y="1219417"/>
                </a:lnTo>
                <a:lnTo>
                  <a:pt x="994877" y="1253827"/>
                </a:lnTo>
                <a:lnTo>
                  <a:pt x="960467" y="1282217"/>
                </a:lnTo>
                <a:lnTo>
                  <a:pt x="920974" y="1303653"/>
                </a:lnTo>
                <a:lnTo>
                  <a:pt x="877331" y="1317201"/>
                </a:lnTo>
                <a:lnTo>
                  <a:pt x="830474" y="1321924"/>
                </a:lnTo>
                <a:lnTo>
                  <a:pt x="783618" y="1317201"/>
                </a:lnTo>
                <a:lnTo>
                  <a:pt x="739975" y="1303653"/>
                </a:lnTo>
                <a:lnTo>
                  <a:pt x="700482" y="1282217"/>
                </a:lnTo>
                <a:lnTo>
                  <a:pt x="666072" y="1253827"/>
                </a:lnTo>
                <a:lnTo>
                  <a:pt x="637682" y="1219417"/>
                </a:lnTo>
                <a:lnTo>
                  <a:pt x="616245" y="1179924"/>
                </a:lnTo>
                <a:lnTo>
                  <a:pt x="602698" y="1136281"/>
                </a:lnTo>
                <a:lnTo>
                  <a:pt x="597974" y="1089424"/>
                </a:lnTo>
                <a:close/>
              </a:path>
            </a:pathLst>
          </a:custGeom>
          <a:ln w="9524">
            <a:solidFill>
              <a:srgbClr val="545454"/>
            </a:solidFill>
          </a:ln>
        </p:spPr>
        <p:txBody>
          <a:bodyPr wrap="square" lIns="0" tIns="0" rIns="0" bIns="0" rtlCol="0"/>
          <a:lstStyle/>
          <a:p>
            <a:endParaRPr/>
          </a:p>
        </p:txBody>
      </p:sp>
      <p:sp>
        <p:nvSpPr>
          <p:cNvPr id="12" name="object 12"/>
          <p:cNvSpPr txBox="1"/>
          <p:nvPr/>
        </p:nvSpPr>
        <p:spPr>
          <a:xfrm>
            <a:off x="7787587" y="3324212"/>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B</a:t>
            </a:r>
            <a:endParaRPr sz="1400">
              <a:latin typeface="Arial MT"/>
              <a:cs typeface="Arial MT"/>
            </a:endParaRPr>
          </a:p>
        </p:txBody>
      </p:sp>
      <p:sp>
        <p:nvSpPr>
          <p:cNvPr id="13" name="object 13"/>
          <p:cNvSpPr txBox="1"/>
          <p:nvPr/>
        </p:nvSpPr>
        <p:spPr>
          <a:xfrm>
            <a:off x="7130699" y="4126424"/>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2</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14" name="object 14"/>
          <p:cNvSpPr txBox="1"/>
          <p:nvPr/>
        </p:nvSpPr>
        <p:spPr>
          <a:xfrm>
            <a:off x="8045099" y="4126424"/>
            <a:ext cx="612140" cy="565989"/>
          </a:xfrm>
          <a:prstGeom prst="rect">
            <a:avLst/>
          </a:prstGeom>
          <a:ln w="9524">
            <a:solidFill>
              <a:srgbClr val="545454"/>
            </a:solidFill>
          </a:ln>
        </p:spPr>
        <p:txBody>
          <a:bodyPr vert="horz" wrap="square" lIns="0" tIns="142240" rIns="0" bIns="0" rtlCol="0">
            <a:spAutoFit/>
          </a:bodyPr>
          <a:lstStyle/>
          <a:p>
            <a:pPr marL="95885" marR="88900" indent="122555">
              <a:lnSpc>
                <a:spcPts val="1650"/>
              </a:lnSpc>
              <a:spcBef>
                <a:spcPts val="1120"/>
              </a:spcBef>
            </a:pPr>
            <a:r>
              <a:rPr sz="1400" spc="5" dirty="0">
                <a:latin typeface="Arial MT"/>
                <a:cs typeface="Arial MT"/>
              </a:rPr>
              <a:t>T</a:t>
            </a:r>
            <a:r>
              <a:rPr sz="1350" spc="7" baseline="-33950" dirty="0">
                <a:latin typeface="Arial MT"/>
                <a:cs typeface="Arial MT"/>
              </a:rPr>
              <a:t>3 </a:t>
            </a:r>
            <a:r>
              <a:rPr sz="1350" spc="15" baseline="-33950" dirty="0">
                <a:latin typeface="Arial MT"/>
                <a:cs typeface="Arial MT"/>
              </a:rPr>
              <a:t> </a:t>
            </a:r>
            <a:r>
              <a:rPr sz="1400" dirty="0">
                <a:latin typeface="Arial MT"/>
                <a:cs typeface="Arial MT"/>
              </a:rPr>
              <a:t>(h+1)</a:t>
            </a:r>
            <a:endParaRPr sz="1400">
              <a:latin typeface="Arial MT"/>
              <a:cs typeface="Arial MT"/>
            </a:endParaRPr>
          </a:p>
        </p:txBody>
      </p:sp>
      <p:sp>
        <p:nvSpPr>
          <p:cNvPr id="15" name="object 15"/>
          <p:cNvSpPr txBox="1"/>
          <p:nvPr/>
        </p:nvSpPr>
        <p:spPr>
          <a:xfrm>
            <a:off x="6368700" y="3288224"/>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1</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16" name="object 16"/>
          <p:cNvSpPr/>
          <p:nvPr/>
        </p:nvSpPr>
        <p:spPr>
          <a:xfrm>
            <a:off x="6674772" y="2756277"/>
            <a:ext cx="1676400" cy="1370330"/>
          </a:xfrm>
          <a:custGeom>
            <a:avLst/>
            <a:gdLst/>
            <a:ahLst/>
            <a:cxnLst/>
            <a:rect l="l" t="t" r="r" b="b"/>
            <a:pathLst>
              <a:path w="1676400" h="1370329">
                <a:moveTo>
                  <a:pt x="751204" y="0"/>
                </a:moveTo>
                <a:lnTo>
                  <a:pt x="1184704" y="459899"/>
                </a:lnTo>
              </a:path>
              <a:path w="1676400" h="1370329">
                <a:moveTo>
                  <a:pt x="422399" y="0"/>
                </a:moveTo>
                <a:lnTo>
                  <a:pt x="0" y="531900"/>
                </a:lnTo>
              </a:path>
              <a:path w="1676400" h="1370329">
                <a:moveTo>
                  <a:pt x="1020374" y="856925"/>
                </a:moveTo>
                <a:lnTo>
                  <a:pt x="762074" y="1370225"/>
                </a:lnTo>
              </a:path>
              <a:path w="1676400" h="1370329">
                <a:moveTo>
                  <a:pt x="1349179" y="856925"/>
                </a:moveTo>
                <a:lnTo>
                  <a:pt x="1676179" y="1370225"/>
                </a:lnTo>
              </a:path>
            </a:pathLst>
          </a:custGeom>
          <a:ln w="9524">
            <a:solidFill>
              <a:srgbClr val="545454"/>
            </a:solidFill>
          </a:ln>
        </p:spPr>
        <p:txBody>
          <a:bodyPr wrap="square" lIns="0" tIns="0" rIns="0" bIns="0" rtlCol="0"/>
          <a:lstStyle/>
          <a:p>
            <a:endParaRPr/>
          </a:p>
        </p:txBody>
      </p:sp>
      <p:sp>
        <p:nvSpPr>
          <p:cNvPr id="17" name="object 17"/>
          <p:cNvSpPr/>
          <p:nvPr/>
        </p:nvSpPr>
        <p:spPr>
          <a:xfrm>
            <a:off x="8351100" y="4823924"/>
            <a:ext cx="518795" cy="972185"/>
          </a:xfrm>
          <a:custGeom>
            <a:avLst/>
            <a:gdLst/>
            <a:ahLst/>
            <a:cxnLst/>
            <a:rect l="l" t="t" r="r" b="b"/>
            <a:pathLst>
              <a:path w="518795" h="972185">
                <a:moveTo>
                  <a:pt x="53549" y="739124"/>
                </a:moveTo>
                <a:lnTo>
                  <a:pt x="58273" y="692268"/>
                </a:lnTo>
                <a:lnTo>
                  <a:pt x="71820" y="648625"/>
                </a:lnTo>
                <a:lnTo>
                  <a:pt x="93257" y="609132"/>
                </a:lnTo>
                <a:lnTo>
                  <a:pt x="121647" y="574722"/>
                </a:lnTo>
                <a:lnTo>
                  <a:pt x="156057" y="546332"/>
                </a:lnTo>
                <a:lnTo>
                  <a:pt x="195550" y="524895"/>
                </a:lnTo>
                <a:lnTo>
                  <a:pt x="239193" y="511348"/>
                </a:lnTo>
                <a:lnTo>
                  <a:pt x="286049" y="506624"/>
                </a:lnTo>
                <a:lnTo>
                  <a:pt x="331620" y="511133"/>
                </a:lnTo>
                <a:lnTo>
                  <a:pt x="375023" y="524322"/>
                </a:lnTo>
                <a:lnTo>
                  <a:pt x="415041" y="545687"/>
                </a:lnTo>
                <a:lnTo>
                  <a:pt x="450452" y="574722"/>
                </a:lnTo>
                <a:lnTo>
                  <a:pt x="479487" y="610133"/>
                </a:lnTo>
                <a:lnTo>
                  <a:pt x="500852" y="650151"/>
                </a:lnTo>
                <a:lnTo>
                  <a:pt x="514041" y="693554"/>
                </a:lnTo>
                <a:lnTo>
                  <a:pt x="518549" y="739124"/>
                </a:lnTo>
                <a:lnTo>
                  <a:pt x="513826" y="785981"/>
                </a:lnTo>
                <a:lnTo>
                  <a:pt x="500279" y="829624"/>
                </a:lnTo>
                <a:lnTo>
                  <a:pt x="478842" y="869117"/>
                </a:lnTo>
                <a:lnTo>
                  <a:pt x="450452" y="903527"/>
                </a:lnTo>
                <a:lnTo>
                  <a:pt x="416042" y="931917"/>
                </a:lnTo>
                <a:lnTo>
                  <a:pt x="376549" y="953354"/>
                </a:lnTo>
                <a:lnTo>
                  <a:pt x="332906" y="966901"/>
                </a:lnTo>
                <a:lnTo>
                  <a:pt x="286049" y="971624"/>
                </a:lnTo>
                <a:lnTo>
                  <a:pt x="239193" y="966901"/>
                </a:lnTo>
                <a:lnTo>
                  <a:pt x="195550" y="953354"/>
                </a:lnTo>
                <a:lnTo>
                  <a:pt x="156057" y="931917"/>
                </a:lnTo>
                <a:lnTo>
                  <a:pt x="121647" y="903527"/>
                </a:lnTo>
                <a:lnTo>
                  <a:pt x="93257" y="869117"/>
                </a:lnTo>
                <a:lnTo>
                  <a:pt x="71820" y="829624"/>
                </a:lnTo>
                <a:lnTo>
                  <a:pt x="58273" y="785981"/>
                </a:lnTo>
                <a:lnTo>
                  <a:pt x="53549" y="739124"/>
                </a:lnTo>
                <a:close/>
              </a:path>
              <a:path w="518795" h="972185">
                <a:moveTo>
                  <a:pt x="0" y="0"/>
                </a:moveTo>
                <a:lnTo>
                  <a:pt x="286199" y="506699"/>
                </a:lnTo>
              </a:path>
            </a:pathLst>
          </a:custGeom>
          <a:ln w="9524">
            <a:solidFill>
              <a:srgbClr val="545454"/>
            </a:solidFill>
          </a:ln>
        </p:spPr>
        <p:txBody>
          <a:bodyPr wrap="square" lIns="0" tIns="0" rIns="0" bIns="0" rtlCol="0"/>
          <a:lstStyle/>
          <a:p>
            <a:endParaRPr/>
          </a:p>
        </p:txBody>
      </p:sp>
      <p:sp>
        <p:nvSpPr>
          <p:cNvPr id="18" name="object 18"/>
          <p:cNvSpPr txBox="1"/>
          <p:nvPr/>
        </p:nvSpPr>
        <p:spPr>
          <a:xfrm>
            <a:off x="8097500" y="3058562"/>
            <a:ext cx="164465" cy="228268"/>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rbel"/>
                <a:cs typeface="Corbel"/>
              </a:rPr>
              <a:t>-1</a:t>
            </a:r>
            <a:endParaRPr sz="1400">
              <a:latin typeface="Corbel"/>
              <a:cs typeface="Corbel"/>
            </a:endParaRPr>
          </a:p>
        </p:txBody>
      </p:sp>
      <p:sp>
        <p:nvSpPr>
          <p:cNvPr id="19" name="object 19"/>
          <p:cNvSpPr txBox="1"/>
          <p:nvPr/>
        </p:nvSpPr>
        <p:spPr>
          <a:xfrm>
            <a:off x="4002164" y="976376"/>
            <a:ext cx="6313170" cy="1729739"/>
          </a:xfrm>
          <a:prstGeom prst="rect">
            <a:avLst/>
          </a:prstGeom>
        </p:spPr>
        <p:txBody>
          <a:bodyPr vert="horz" wrap="square" lIns="0" tIns="12700" rIns="0" bIns="0" rtlCol="0">
            <a:spAutoFit/>
          </a:bodyPr>
          <a:lstStyle/>
          <a:p>
            <a:pPr marL="409575" marR="5080" indent="-397510">
              <a:lnSpc>
                <a:spcPct val="114599"/>
              </a:lnSpc>
              <a:spcBef>
                <a:spcPts val="100"/>
              </a:spcBef>
              <a:buClr>
                <a:srgbClr val="40BAD1"/>
              </a:buClr>
              <a:buSzPct val="91666"/>
              <a:buFont typeface="Arial MT"/>
              <a:buChar char="●"/>
              <a:tabLst>
                <a:tab pos="409575" algn="l"/>
                <a:tab pos="410209" algn="l"/>
              </a:tabLst>
            </a:pPr>
            <a:r>
              <a:rPr sz="2400" spc="-5" dirty="0">
                <a:latin typeface="Corbel"/>
                <a:cs typeface="Corbel"/>
              </a:rPr>
              <a:t>RR: new node is in the right subtree of the right </a:t>
            </a:r>
            <a:r>
              <a:rPr sz="2400" spc="-470" dirty="0">
                <a:latin typeface="Corbel"/>
                <a:cs typeface="Corbel"/>
              </a:rPr>
              <a:t> </a:t>
            </a:r>
            <a:r>
              <a:rPr sz="2400" spc="-5" dirty="0">
                <a:latin typeface="Corbel"/>
                <a:cs typeface="Corbel"/>
              </a:rPr>
              <a:t>subtree</a:t>
            </a:r>
            <a:r>
              <a:rPr sz="2400" spc="-10" dirty="0">
                <a:latin typeface="Corbel"/>
                <a:cs typeface="Corbel"/>
              </a:rPr>
              <a:t> </a:t>
            </a:r>
            <a:r>
              <a:rPr sz="2400" spc="-5" dirty="0">
                <a:latin typeface="Corbel"/>
                <a:cs typeface="Corbel"/>
              </a:rPr>
              <a:t>of</a:t>
            </a:r>
            <a:r>
              <a:rPr sz="2400" spc="-105" dirty="0">
                <a:latin typeface="Corbel"/>
                <a:cs typeface="Corbel"/>
              </a:rPr>
              <a:t> </a:t>
            </a:r>
            <a:r>
              <a:rPr sz="2400" dirty="0">
                <a:latin typeface="Corbel"/>
                <a:cs typeface="Corbel"/>
              </a:rPr>
              <a:t>A</a:t>
            </a:r>
            <a:endParaRPr sz="2400">
              <a:latin typeface="Corbel"/>
              <a:cs typeface="Corbel"/>
            </a:endParaRPr>
          </a:p>
          <a:p>
            <a:pPr>
              <a:lnSpc>
                <a:spcPct val="100000"/>
              </a:lnSpc>
              <a:spcBef>
                <a:spcPts val="30"/>
              </a:spcBef>
            </a:pPr>
            <a:endParaRPr sz="2100">
              <a:latin typeface="Corbel"/>
              <a:cs typeface="Corbel"/>
            </a:endParaRPr>
          </a:p>
          <a:p>
            <a:pPr marL="907415">
              <a:lnSpc>
                <a:spcPct val="100000"/>
              </a:lnSpc>
              <a:tabLst>
                <a:tab pos="3393440" algn="l"/>
              </a:tabLst>
            </a:pPr>
            <a:r>
              <a:rPr sz="1400" spc="-5" dirty="0">
                <a:latin typeface="Corbel"/>
                <a:cs typeface="Corbel"/>
              </a:rPr>
              <a:t>-1	-2</a:t>
            </a:r>
            <a:endParaRPr sz="1400">
              <a:latin typeface="Corbel"/>
              <a:cs typeface="Corbel"/>
            </a:endParaRPr>
          </a:p>
          <a:p>
            <a:pPr marL="630555">
              <a:lnSpc>
                <a:spcPct val="100000"/>
              </a:lnSpc>
              <a:spcBef>
                <a:spcPts val="865"/>
              </a:spcBef>
              <a:tabLst>
                <a:tab pos="3199765" algn="l"/>
              </a:tabLst>
            </a:pPr>
            <a:r>
              <a:rPr sz="1400" dirty="0">
                <a:latin typeface="Arial MT"/>
                <a:cs typeface="Arial MT"/>
              </a:rPr>
              <a:t>A	A</a:t>
            </a:r>
            <a:endParaRPr sz="1400">
              <a:latin typeface="Arial MT"/>
              <a:cs typeface="Arial MT"/>
            </a:endParaRPr>
          </a:p>
        </p:txBody>
      </p:sp>
      <p:sp>
        <p:nvSpPr>
          <p:cNvPr id="20" name="object 20"/>
          <p:cNvSpPr/>
          <p:nvPr/>
        </p:nvSpPr>
        <p:spPr>
          <a:xfrm>
            <a:off x="9696074" y="3273774"/>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7"/>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21" name="object 21"/>
          <p:cNvSpPr txBox="1"/>
          <p:nvPr/>
        </p:nvSpPr>
        <p:spPr>
          <a:xfrm>
            <a:off x="9856613" y="3381688"/>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a:t>
            </a:r>
            <a:endParaRPr sz="1400">
              <a:latin typeface="Arial MT"/>
              <a:cs typeface="Arial MT"/>
            </a:endParaRPr>
          </a:p>
        </p:txBody>
      </p:sp>
      <p:sp>
        <p:nvSpPr>
          <p:cNvPr id="22" name="object 22"/>
          <p:cNvSpPr/>
          <p:nvPr/>
        </p:nvSpPr>
        <p:spPr>
          <a:xfrm>
            <a:off x="10436624" y="2359374"/>
            <a:ext cx="465455" cy="465455"/>
          </a:xfrm>
          <a:custGeom>
            <a:avLst/>
            <a:gdLst/>
            <a:ahLst/>
            <a:cxnLst/>
            <a:rect l="l" t="t" r="r" b="b"/>
            <a:pathLst>
              <a:path w="465454" h="465455">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23" name="object 23"/>
          <p:cNvSpPr txBox="1"/>
          <p:nvPr/>
        </p:nvSpPr>
        <p:spPr>
          <a:xfrm>
            <a:off x="10597162" y="2467288"/>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B</a:t>
            </a:r>
            <a:endParaRPr sz="1400">
              <a:latin typeface="Arial MT"/>
              <a:cs typeface="Arial MT"/>
            </a:endParaRPr>
          </a:p>
        </p:txBody>
      </p:sp>
      <p:sp>
        <p:nvSpPr>
          <p:cNvPr id="24" name="object 24"/>
          <p:cNvSpPr txBox="1"/>
          <p:nvPr/>
        </p:nvSpPr>
        <p:spPr>
          <a:xfrm>
            <a:off x="11048549" y="3288224"/>
            <a:ext cx="612140" cy="565989"/>
          </a:xfrm>
          <a:prstGeom prst="rect">
            <a:avLst/>
          </a:prstGeom>
          <a:ln w="9524">
            <a:solidFill>
              <a:srgbClr val="545454"/>
            </a:solidFill>
          </a:ln>
        </p:spPr>
        <p:txBody>
          <a:bodyPr vert="horz" wrap="square" lIns="0" tIns="142240" rIns="0" bIns="0" rtlCol="0">
            <a:spAutoFit/>
          </a:bodyPr>
          <a:lstStyle/>
          <a:p>
            <a:pPr marL="95885" marR="88900" indent="122555">
              <a:lnSpc>
                <a:spcPts val="1650"/>
              </a:lnSpc>
              <a:spcBef>
                <a:spcPts val="1120"/>
              </a:spcBef>
            </a:pPr>
            <a:r>
              <a:rPr sz="1400" spc="5" dirty="0">
                <a:latin typeface="Arial MT"/>
                <a:cs typeface="Arial MT"/>
              </a:rPr>
              <a:t>T</a:t>
            </a:r>
            <a:r>
              <a:rPr sz="1350" spc="7" baseline="-33950" dirty="0">
                <a:latin typeface="Arial MT"/>
                <a:cs typeface="Arial MT"/>
              </a:rPr>
              <a:t>3 </a:t>
            </a:r>
            <a:r>
              <a:rPr sz="1350" spc="15" baseline="-33950" dirty="0">
                <a:latin typeface="Arial MT"/>
                <a:cs typeface="Arial MT"/>
              </a:rPr>
              <a:t> </a:t>
            </a:r>
            <a:r>
              <a:rPr sz="1400" dirty="0">
                <a:latin typeface="Arial MT"/>
                <a:cs typeface="Arial MT"/>
              </a:rPr>
              <a:t>(h+1)</a:t>
            </a:r>
            <a:endParaRPr sz="1400">
              <a:latin typeface="Arial MT"/>
              <a:cs typeface="Arial MT"/>
            </a:endParaRPr>
          </a:p>
        </p:txBody>
      </p:sp>
      <p:sp>
        <p:nvSpPr>
          <p:cNvPr id="25" name="object 25"/>
          <p:cNvSpPr txBox="1"/>
          <p:nvPr/>
        </p:nvSpPr>
        <p:spPr>
          <a:xfrm>
            <a:off x="9111899" y="4126424"/>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1</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26" name="object 26"/>
          <p:cNvSpPr txBox="1"/>
          <p:nvPr/>
        </p:nvSpPr>
        <p:spPr>
          <a:xfrm>
            <a:off x="10178699" y="4126424"/>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2</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27" name="object 27"/>
          <p:cNvSpPr/>
          <p:nvPr/>
        </p:nvSpPr>
        <p:spPr>
          <a:xfrm>
            <a:off x="9417972" y="2756274"/>
            <a:ext cx="1936750" cy="1370330"/>
          </a:xfrm>
          <a:custGeom>
            <a:avLst/>
            <a:gdLst/>
            <a:ahLst/>
            <a:cxnLst/>
            <a:rect l="l" t="t" r="r" b="b"/>
            <a:pathLst>
              <a:path w="1936750" h="1370329">
                <a:moveTo>
                  <a:pt x="510602" y="517499"/>
                </a:moveTo>
                <a:lnTo>
                  <a:pt x="1086602" y="0"/>
                </a:lnTo>
              </a:path>
              <a:path w="1936750" h="1370329">
                <a:moveTo>
                  <a:pt x="675004" y="914402"/>
                </a:moveTo>
                <a:lnTo>
                  <a:pt x="1066804" y="1370102"/>
                </a:lnTo>
              </a:path>
              <a:path w="1936750" h="1370329">
                <a:moveTo>
                  <a:pt x="1415554" y="2"/>
                </a:moveTo>
                <a:lnTo>
                  <a:pt x="1936654" y="531902"/>
                </a:lnTo>
              </a:path>
              <a:path w="1936750" h="1370329">
                <a:moveTo>
                  <a:pt x="346199" y="914402"/>
                </a:moveTo>
                <a:lnTo>
                  <a:pt x="0" y="1370102"/>
                </a:lnTo>
              </a:path>
            </a:pathLst>
          </a:custGeom>
          <a:ln w="9524">
            <a:solidFill>
              <a:srgbClr val="545454"/>
            </a:solidFill>
          </a:ln>
        </p:spPr>
        <p:txBody>
          <a:bodyPr wrap="square" lIns="0" tIns="0" rIns="0" bIns="0" rtlCol="0"/>
          <a:lstStyle/>
          <a:p>
            <a:endParaRPr/>
          </a:p>
        </p:txBody>
      </p:sp>
      <p:sp>
        <p:nvSpPr>
          <p:cNvPr id="28" name="object 28"/>
          <p:cNvSpPr txBox="1"/>
          <p:nvPr/>
        </p:nvSpPr>
        <p:spPr>
          <a:xfrm>
            <a:off x="9609538" y="3058562"/>
            <a:ext cx="116839"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0</a:t>
            </a:r>
            <a:endParaRPr sz="1400">
              <a:latin typeface="Corbel"/>
              <a:cs typeface="Corbel"/>
            </a:endParaRPr>
          </a:p>
        </p:txBody>
      </p:sp>
      <p:sp>
        <p:nvSpPr>
          <p:cNvPr id="30" name="object 30"/>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19</a:t>
            </a:fld>
            <a:endParaRPr dirty="0"/>
          </a:p>
        </p:txBody>
      </p:sp>
      <p:sp>
        <p:nvSpPr>
          <p:cNvPr id="29" name="object 29"/>
          <p:cNvSpPr txBox="1"/>
          <p:nvPr/>
        </p:nvSpPr>
        <p:spPr>
          <a:xfrm>
            <a:off x="10828737" y="2144162"/>
            <a:ext cx="116839"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0</a:t>
            </a:r>
            <a:endParaRPr sz="1400">
              <a:latin typeface="Corbel"/>
              <a:cs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2</a:t>
            </a:fld>
            <a:endParaRPr dirty="0"/>
          </a:p>
        </p:txBody>
      </p:sp>
      <p:sp>
        <p:nvSpPr>
          <p:cNvPr id="3" name="object 3"/>
          <p:cNvSpPr txBox="1"/>
          <p:nvPr/>
        </p:nvSpPr>
        <p:spPr>
          <a:xfrm>
            <a:off x="325944" y="3101857"/>
            <a:ext cx="196215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Highlights</a:t>
            </a:r>
            <a:endParaRPr sz="3600">
              <a:latin typeface="Corbel"/>
              <a:cs typeface="Corbel"/>
            </a:endParaRPr>
          </a:p>
        </p:txBody>
      </p:sp>
      <p:sp>
        <p:nvSpPr>
          <p:cNvPr id="4" name="object 4"/>
          <p:cNvSpPr txBox="1"/>
          <p:nvPr/>
        </p:nvSpPr>
        <p:spPr>
          <a:xfrm>
            <a:off x="4002164" y="3003325"/>
            <a:ext cx="1323340" cy="863600"/>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sz="2400" spc="-35" dirty="0">
                <a:solidFill>
                  <a:srgbClr val="595959"/>
                </a:solidFill>
                <a:latin typeface="Corbel"/>
                <a:cs typeface="Corbel"/>
              </a:rPr>
              <a:t>Trees</a:t>
            </a:r>
            <a:endParaRPr sz="2400">
              <a:latin typeface="Corbel"/>
              <a:cs typeface="Corbel"/>
            </a:endParaRPr>
          </a:p>
          <a:p>
            <a:pPr marL="409575" indent="-397510">
              <a:lnSpc>
                <a:spcPct val="100000"/>
              </a:lnSpc>
              <a:spcBef>
                <a:spcPts val="420"/>
              </a:spcBef>
              <a:buClr>
                <a:srgbClr val="40BAD1"/>
              </a:buClr>
              <a:buSzPct val="91666"/>
              <a:buFont typeface="Arial MT"/>
              <a:buChar char="●"/>
              <a:tabLst>
                <a:tab pos="409575" algn="l"/>
                <a:tab pos="410209" algn="l"/>
              </a:tabLst>
            </a:pPr>
            <a:r>
              <a:rPr sz="2400" spc="-5" dirty="0">
                <a:solidFill>
                  <a:srgbClr val="595959"/>
                </a:solidFill>
                <a:latin typeface="Corbel"/>
                <a:cs typeface="Corbel"/>
              </a:rPr>
              <a:t>Graphs</a:t>
            </a:r>
            <a:endParaRPr sz="2400">
              <a:latin typeface="Corbel"/>
              <a:cs typeface="Corbe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20</a:t>
            </a:fld>
            <a:endParaRPr dirty="0"/>
          </a:p>
        </p:txBody>
      </p:sp>
      <p:sp>
        <p:nvSpPr>
          <p:cNvPr id="3" name="object 3"/>
          <p:cNvSpPr txBox="1">
            <a:spLocks noGrp="1"/>
          </p:cNvSpPr>
          <p:nvPr>
            <p:ph type="title"/>
          </p:nvPr>
        </p:nvSpPr>
        <p:spPr>
          <a:xfrm>
            <a:off x="325944" y="2854207"/>
            <a:ext cx="2613025"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rPr>
              <a:t>RR</a:t>
            </a:r>
            <a:r>
              <a:rPr sz="3600" spc="-105" dirty="0">
                <a:solidFill>
                  <a:srgbClr val="FFFFFF"/>
                </a:solidFill>
              </a:rPr>
              <a:t> </a:t>
            </a:r>
            <a:r>
              <a:rPr sz="3600" spc="-5" dirty="0">
                <a:solidFill>
                  <a:srgbClr val="FFFFFF"/>
                </a:solidFill>
              </a:rPr>
              <a:t>Imbalance </a:t>
            </a:r>
            <a:r>
              <a:rPr sz="3600" spc="-705" dirty="0">
                <a:solidFill>
                  <a:srgbClr val="FFFFFF"/>
                </a:solidFill>
              </a:rPr>
              <a:t> </a:t>
            </a:r>
            <a:r>
              <a:rPr sz="3600" spc="-5" dirty="0">
                <a:solidFill>
                  <a:srgbClr val="FFFFFF"/>
                </a:solidFill>
              </a:rPr>
              <a:t>Example</a:t>
            </a:r>
            <a:endParaRPr sz="3600"/>
          </a:p>
        </p:txBody>
      </p:sp>
      <p:pic>
        <p:nvPicPr>
          <p:cNvPr id="6" name="Picture 5">
            <a:extLst>
              <a:ext uri="{FF2B5EF4-FFF2-40B4-BE49-F238E27FC236}">
                <a16:creationId xmlns:a16="http://schemas.microsoft.com/office/drawing/2014/main" id="{5733B533-133C-4744-9A2A-6946AC60D22A}"/>
              </a:ext>
            </a:extLst>
          </p:cNvPr>
          <p:cNvPicPr>
            <a:picLocks noChangeAspect="1"/>
          </p:cNvPicPr>
          <p:nvPr/>
        </p:nvPicPr>
        <p:blipFill>
          <a:blip r:embed="rId2">
            <a:grayscl/>
          </a:blip>
          <a:stretch>
            <a:fillRect/>
          </a:stretch>
        </p:blipFill>
        <p:spPr>
          <a:xfrm>
            <a:off x="3810000" y="565568"/>
            <a:ext cx="2373956" cy="2863431"/>
          </a:xfrm>
          <a:prstGeom prst="rect">
            <a:avLst/>
          </a:prstGeom>
        </p:spPr>
      </p:pic>
      <p:cxnSp>
        <p:nvCxnSpPr>
          <p:cNvPr id="7" name="Straight Arrow Connector 6">
            <a:extLst>
              <a:ext uri="{FF2B5EF4-FFF2-40B4-BE49-F238E27FC236}">
                <a16:creationId xmlns:a16="http://schemas.microsoft.com/office/drawing/2014/main" id="{306B089B-B500-449E-9286-D404E7D8E0D9}"/>
              </a:ext>
            </a:extLst>
          </p:cNvPr>
          <p:cNvCxnSpPr/>
          <p:nvPr/>
        </p:nvCxnSpPr>
        <p:spPr>
          <a:xfrm>
            <a:off x="6858000" y="2057400"/>
            <a:ext cx="9144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76F7F269-F1D0-469F-ACE9-3B4A3F56A5E9}"/>
              </a:ext>
            </a:extLst>
          </p:cNvPr>
          <p:cNvPicPr>
            <a:picLocks noChangeAspect="1"/>
          </p:cNvPicPr>
          <p:nvPr/>
        </p:nvPicPr>
        <p:blipFill>
          <a:blip r:embed="rId3">
            <a:grayscl/>
          </a:blip>
          <a:stretch>
            <a:fillRect/>
          </a:stretch>
        </p:blipFill>
        <p:spPr>
          <a:xfrm>
            <a:off x="8467546" y="816183"/>
            <a:ext cx="2456151" cy="2362200"/>
          </a:xfrm>
          <a:prstGeom prst="rect">
            <a:avLst/>
          </a:prstGeom>
        </p:spPr>
      </p:pic>
      <p:cxnSp>
        <p:nvCxnSpPr>
          <p:cNvPr id="9" name="Straight Arrow Connector 8">
            <a:extLst>
              <a:ext uri="{FF2B5EF4-FFF2-40B4-BE49-F238E27FC236}">
                <a16:creationId xmlns:a16="http://schemas.microsoft.com/office/drawing/2014/main" id="{19F9B945-BA09-4B9F-9A51-5F6F93D1827E}"/>
              </a:ext>
            </a:extLst>
          </p:cNvPr>
          <p:cNvCxnSpPr/>
          <p:nvPr/>
        </p:nvCxnSpPr>
        <p:spPr>
          <a:xfrm>
            <a:off x="9448800" y="3351294"/>
            <a:ext cx="0" cy="57225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8AD685E-F78C-4C45-A0B3-33B15F0218B6}"/>
              </a:ext>
            </a:extLst>
          </p:cNvPr>
          <p:cNvPicPr>
            <a:picLocks noChangeAspect="1"/>
          </p:cNvPicPr>
          <p:nvPr/>
        </p:nvPicPr>
        <p:blipFill>
          <a:blip r:embed="rId4">
            <a:grayscl/>
          </a:blip>
          <a:stretch>
            <a:fillRect/>
          </a:stretch>
        </p:blipFill>
        <p:spPr>
          <a:xfrm>
            <a:off x="8229600" y="4080654"/>
            <a:ext cx="2092883" cy="196116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44" y="3101857"/>
            <a:ext cx="258127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LR</a:t>
            </a:r>
            <a:r>
              <a:rPr sz="3600" spc="-90" dirty="0">
                <a:solidFill>
                  <a:srgbClr val="FFFFFF"/>
                </a:solidFill>
                <a:latin typeface="Corbel"/>
                <a:cs typeface="Corbel"/>
              </a:rPr>
              <a:t> </a:t>
            </a:r>
            <a:r>
              <a:rPr sz="3600" spc="-5" dirty="0">
                <a:solidFill>
                  <a:srgbClr val="FFFFFF"/>
                </a:solidFill>
                <a:latin typeface="Corbel"/>
                <a:cs typeface="Corbel"/>
              </a:rPr>
              <a:t>Imbalance</a:t>
            </a:r>
            <a:endParaRPr sz="3600">
              <a:latin typeface="Corbel"/>
              <a:cs typeface="Corbel"/>
            </a:endParaRPr>
          </a:p>
        </p:txBody>
      </p:sp>
      <p:sp>
        <p:nvSpPr>
          <p:cNvPr id="4" name="object 4"/>
          <p:cNvSpPr/>
          <p:nvPr/>
        </p:nvSpPr>
        <p:spPr>
          <a:xfrm>
            <a:off x="4143299" y="2283174"/>
            <a:ext cx="1010285" cy="1169670"/>
          </a:xfrm>
          <a:custGeom>
            <a:avLst/>
            <a:gdLst/>
            <a:ahLst/>
            <a:cxnLst/>
            <a:rect l="l" t="t" r="r" b="b"/>
            <a:pathLst>
              <a:path w="1010285" h="1169670">
                <a:moveTo>
                  <a:pt x="545024" y="232499"/>
                </a:moveTo>
                <a:lnTo>
                  <a:pt x="549748" y="185643"/>
                </a:lnTo>
                <a:lnTo>
                  <a:pt x="563295" y="142000"/>
                </a:lnTo>
                <a:lnTo>
                  <a:pt x="584732" y="102507"/>
                </a:lnTo>
                <a:lnTo>
                  <a:pt x="613122" y="68097"/>
                </a:lnTo>
                <a:lnTo>
                  <a:pt x="647532" y="39707"/>
                </a:lnTo>
                <a:lnTo>
                  <a:pt x="687025" y="18270"/>
                </a:lnTo>
                <a:lnTo>
                  <a:pt x="730668" y="4723"/>
                </a:lnTo>
                <a:lnTo>
                  <a:pt x="777524" y="0"/>
                </a:lnTo>
                <a:lnTo>
                  <a:pt x="823095" y="4508"/>
                </a:lnTo>
                <a:lnTo>
                  <a:pt x="866498" y="17698"/>
                </a:lnTo>
                <a:lnTo>
                  <a:pt x="906516" y="39062"/>
                </a:lnTo>
                <a:lnTo>
                  <a:pt x="941927" y="68097"/>
                </a:lnTo>
                <a:lnTo>
                  <a:pt x="970962" y="103508"/>
                </a:lnTo>
                <a:lnTo>
                  <a:pt x="992327" y="143526"/>
                </a:lnTo>
                <a:lnTo>
                  <a:pt x="1005516" y="186929"/>
                </a:lnTo>
                <a:lnTo>
                  <a:pt x="1010024" y="232499"/>
                </a:lnTo>
                <a:lnTo>
                  <a:pt x="1005301" y="279356"/>
                </a:lnTo>
                <a:lnTo>
                  <a:pt x="991754" y="322999"/>
                </a:lnTo>
                <a:lnTo>
                  <a:pt x="970317" y="362492"/>
                </a:lnTo>
                <a:lnTo>
                  <a:pt x="941927" y="396902"/>
                </a:lnTo>
                <a:lnTo>
                  <a:pt x="907517" y="425292"/>
                </a:lnTo>
                <a:lnTo>
                  <a:pt x="868024" y="446729"/>
                </a:lnTo>
                <a:lnTo>
                  <a:pt x="824381" y="460276"/>
                </a:lnTo>
                <a:lnTo>
                  <a:pt x="777524" y="464999"/>
                </a:lnTo>
                <a:lnTo>
                  <a:pt x="730668" y="460276"/>
                </a:lnTo>
                <a:lnTo>
                  <a:pt x="687025" y="446729"/>
                </a:lnTo>
                <a:lnTo>
                  <a:pt x="647532" y="425292"/>
                </a:lnTo>
                <a:lnTo>
                  <a:pt x="613122" y="396902"/>
                </a:lnTo>
                <a:lnTo>
                  <a:pt x="584732" y="362492"/>
                </a:lnTo>
                <a:lnTo>
                  <a:pt x="563295" y="322999"/>
                </a:lnTo>
                <a:lnTo>
                  <a:pt x="549748" y="279356"/>
                </a:lnTo>
                <a:lnTo>
                  <a:pt x="545024" y="232499"/>
                </a:lnTo>
                <a:close/>
              </a:path>
              <a:path w="1010285" h="1169670">
                <a:moveTo>
                  <a:pt x="0" y="937024"/>
                </a:moveTo>
                <a:lnTo>
                  <a:pt x="4723" y="890168"/>
                </a:lnTo>
                <a:lnTo>
                  <a:pt x="18270" y="846525"/>
                </a:lnTo>
                <a:lnTo>
                  <a:pt x="39707" y="807032"/>
                </a:lnTo>
                <a:lnTo>
                  <a:pt x="68097" y="772622"/>
                </a:lnTo>
                <a:lnTo>
                  <a:pt x="102507" y="744232"/>
                </a:lnTo>
                <a:lnTo>
                  <a:pt x="142000" y="722795"/>
                </a:lnTo>
                <a:lnTo>
                  <a:pt x="185643" y="709248"/>
                </a:lnTo>
                <a:lnTo>
                  <a:pt x="232499" y="704524"/>
                </a:lnTo>
                <a:lnTo>
                  <a:pt x="278070" y="709033"/>
                </a:lnTo>
                <a:lnTo>
                  <a:pt x="321473" y="722223"/>
                </a:lnTo>
                <a:lnTo>
                  <a:pt x="361491" y="743587"/>
                </a:lnTo>
                <a:lnTo>
                  <a:pt x="396902" y="772622"/>
                </a:lnTo>
                <a:lnTo>
                  <a:pt x="425937" y="808033"/>
                </a:lnTo>
                <a:lnTo>
                  <a:pt x="447302" y="848051"/>
                </a:lnTo>
                <a:lnTo>
                  <a:pt x="460491" y="891454"/>
                </a:lnTo>
                <a:lnTo>
                  <a:pt x="464999" y="937024"/>
                </a:lnTo>
                <a:lnTo>
                  <a:pt x="460276" y="983881"/>
                </a:lnTo>
                <a:lnTo>
                  <a:pt x="446729" y="1027524"/>
                </a:lnTo>
                <a:lnTo>
                  <a:pt x="425292" y="1067017"/>
                </a:lnTo>
                <a:lnTo>
                  <a:pt x="396902" y="1101427"/>
                </a:lnTo>
                <a:lnTo>
                  <a:pt x="362492" y="1129817"/>
                </a:lnTo>
                <a:lnTo>
                  <a:pt x="322999" y="1151253"/>
                </a:lnTo>
                <a:lnTo>
                  <a:pt x="279356" y="1164801"/>
                </a:lnTo>
                <a:lnTo>
                  <a:pt x="232499" y="1169524"/>
                </a:lnTo>
                <a:lnTo>
                  <a:pt x="185643" y="1164801"/>
                </a:lnTo>
                <a:lnTo>
                  <a:pt x="142000" y="1151253"/>
                </a:lnTo>
                <a:lnTo>
                  <a:pt x="102507" y="1129817"/>
                </a:lnTo>
                <a:lnTo>
                  <a:pt x="68097" y="1101427"/>
                </a:lnTo>
                <a:lnTo>
                  <a:pt x="39707" y="1067017"/>
                </a:lnTo>
                <a:lnTo>
                  <a:pt x="18270" y="1027524"/>
                </a:lnTo>
                <a:lnTo>
                  <a:pt x="4723" y="983881"/>
                </a:lnTo>
                <a:lnTo>
                  <a:pt x="0" y="937024"/>
                </a:lnTo>
                <a:close/>
              </a:path>
            </a:pathLst>
          </a:custGeom>
          <a:ln w="9524">
            <a:solidFill>
              <a:srgbClr val="545454"/>
            </a:solidFill>
          </a:ln>
        </p:spPr>
        <p:txBody>
          <a:bodyPr wrap="square" lIns="0" tIns="0" rIns="0" bIns="0" rtlCol="0"/>
          <a:lstStyle/>
          <a:p>
            <a:endParaRPr/>
          </a:p>
        </p:txBody>
      </p:sp>
      <p:sp>
        <p:nvSpPr>
          <p:cNvPr id="5" name="object 5"/>
          <p:cNvSpPr txBox="1"/>
          <p:nvPr/>
        </p:nvSpPr>
        <p:spPr>
          <a:xfrm>
            <a:off x="4303837" y="3095612"/>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B</a:t>
            </a:r>
            <a:endParaRPr sz="1400">
              <a:latin typeface="Arial MT"/>
              <a:cs typeface="Arial MT"/>
            </a:endParaRPr>
          </a:p>
        </p:txBody>
      </p:sp>
      <p:sp>
        <p:nvSpPr>
          <p:cNvPr id="6" name="object 6"/>
          <p:cNvSpPr txBox="1"/>
          <p:nvPr/>
        </p:nvSpPr>
        <p:spPr>
          <a:xfrm>
            <a:off x="3570749" y="3745424"/>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1</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7" name="object 7"/>
          <p:cNvSpPr txBox="1"/>
          <p:nvPr/>
        </p:nvSpPr>
        <p:spPr>
          <a:xfrm>
            <a:off x="4143299" y="4502675"/>
            <a:ext cx="612140" cy="565989"/>
          </a:xfrm>
          <a:prstGeom prst="rect">
            <a:avLst/>
          </a:prstGeom>
          <a:ln w="9524">
            <a:solidFill>
              <a:srgbClr val="545454"/>
            </a:solidFill>
          </a:ln>
        </p:spPr>
        <p:txBody>
          <a:bodyPr vert="horz" wrap="square" lIns="0" tIns="142240" rIns="0" bIns="0" rtlCol="0">
            <a:spAutoFit/>
          </a:bodyPr>
          <a:lstStyle/>
          <a:p>
            <a:pPr marL="118110" marR="110489" indent="100330">
              <a:lnSpc>
                <a:spcPts val="1650"/>
              </a:lnSpc>
              <a:spcBef>
                <a:spcPts val="1120"/>
              </a:spcBef>
            </a:pPr>
            <a:r>
              <a:rPr sz="1400" spc="5" dirty="0">
                <a:latin typeface="Arial MT"/>
                <a:cs typeface="Arial MT"/>
              </a:rPr>
              <a:t>T</a:t>
            </a:r>
            <a:r>
              <a:rPr sz="1350" spc="7" baseline="-33950" dirty="0">
                <a:latin typeface="Arial MT"/>
                <a:cs typeface="Arial MT"/>
              </a:rPr>
              <a:t>2 </a:t>
            </a:r>
            <a:r>
              <a:rPr sz="1350" spc="15" baseline="-33950" dirty="0">
                <a:latin typeface="Arial MT"/>
                <a:cs typeface="Arial MT"/>
              </a:rPr>
              <a:t> </a:t>
            </a:r>
            <a:r>
              <a:rPr sz="1400" dirty="0">
                <a:latin typeface="Arial MT"/>
                <a:cs typeface="Arial MT"/>
              </a:rPr>
              <a:t>(h-1)</a:t>
            </a:r>
            <a:endParaRPr sz="1400">
              <a:latin typeface="Arial MT"/>
              <a:cs typeface="Arial MT"/>
            </a:endParaRPr>
          </a:p>
        </p:txBody>
      </p:sp>
      <p:sp>
        <p:nvSpPr>
          <p:cNvPr id="8" name="object 8"/>
          <p:cNvSpPr txBox="1"/>
          <p:nvPr/>
        </p:nvSpPr>
        <p:spPr>
          <a:xfrm>
            <a:off x="5170949" y="3059625"/>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4</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9" name="object 9"/>
          <p:cNvSpPr/>
          <p:nvPr/>
        </p:nvSpPr>
        <p:spPr>
          <a:xfrm>
            <a:off x="3876897" y="2680077"/>
            <a:ext cx="1600200" cy="1530350"/>
          </a:xfrm>
          <a:custGeom>
            <a:avLst/>
            <a:gdLst/>
            <a:ahLst/>
            <a:cxnLst/>
            <a:rect l="l" t="t" r="r" b="b"/>
            <a:pathLst>
              <a:path w="1600200" h="1530350">
                <a:moveTo>
                  <a:pt x="879524" y="0"/>
                </a:moveTo>
                <a:lnTo>
                  <a:pt x="498824" y="307499"/>
                </a:lnTo>
              </a:path>
              <a:path w="1600200" h="1530350">
                <a:moveTo>
                  <a:pt x="1208329" y="0"/>
                </a:moveTo>
                <a:lnTo>
                  <a:pt x="1600129" y="379499"/>
                </a:lnTo>
              </a:path>
              <a:path w="1600200" h="1530350">
                <a:moveTo>
                  <a:pt x="334499" y="704525"/>
                </a:moveTo>
                <a:lnTo>
                  <a:pt x="0" y="1065425"/>
                </a:lnTo>
              </a:path>
              <a:path w="1600200" h="1530350">
                <a:moveTo>
                  <a:pt x="735227" y="1297847"/>
                </a:moveTo>
                <a:lnTo>
                  <a:pt x="739951" y="1250990"/>
                </a:lnTo>
                <a:lnTo>
                  <a:pt x="753498" y="1207348"/>
                </a:lnTo>
                <a:lnTo>
                  <a:pt x="774934" y="1167854"/>
                </a:lnTo>
                <a:lnTo>
                  <a:pt x="803325" y="1133445"/>
                </a:lnTo>
                <a:lnTo>
                  <a:pt x="837734" y="1105055"/>
                </a:lnTo>
                <a:lnTo>
                  <a:pt x="877227" y="1083618"/>
                </a:lnTo>
                <a:lnTo>
                  <a:pt x="920870" y="1070071"/>
                </a:lnTo>
                <a:lnTo>
                  <a:pt x="967727" y="1065347"/>
                </a:lnTo>
                <a:lnTo>
                  <a:pt x="1013297" y="1069856"/>
                </a:lnTo>
                <a:lnTo>
                  <a:pt x="1056701" y="1083045"/>
                </a:lnTo>
                <a:lnTo>
                  <a:pt x="1096718" y="1104410"/>
                </a:lnTo>
                <a:lnTo>
                  <a:pt x="1132129" y="1133445"/>
                </a:lnTo>
                <a:lnTo>
                  <a:pt x="1161164" y="1168856"/>
                </a:lnTo>
                <a:lnTo>
                  <a:pt x="1182529" y="1208873"/>
                </a:lnTo>
                <a:lnTo>
                  <a:pt x="1195718" y="1252277"/>
                </a:lnTo>
                <a:lnTo>
                  <a:pt x="1200227" y="1297847"/>
                </a:lnTo>
                <a:lnTo>
                  <a:pt x="1195503" y="1344704"/>
                </a:lnTo>
                <a:lnTo>
                  <a:pt x="1181956" y="1388347"/>
                </a:lnTo>
                <a:lnTo>
                  <a:pt x="1160520" y="1427840"/>
                </a:lnTo>
                <a:lnTo>
                  <a:pt x="1132129" y="1462250"/>
                </a:lnTo>
                <a:lnTo>
                  <a:pt x="1097720" y="1490640"/>
                </a:lnTo>
                <a:lnTo>
                  <a:pt x="1058227" y="1512076"/>
                </a:lnTo>
                <a:lnTo>
                  <a:pt x="1014584" y="1525624"/>
                </a:lnTo>
                <a:lnTo>
                  <a:pt x="967727" y="1530347"/>
                </a:lnTo>
                <a:lnTo>
                  <a:pt x="920870" y="1525624"/>
                </a:lnTo>
                <a:lnTo>
                  <a:pt x="877227" y="1512076"/>
                </a:lnTo>
                <a:lnTo>
                  <a:pt x="837734" y="1490640"/>
                </a:lnTo>
                <a:lnTo>
                  <a:pt x="803325" y="1462250"/>
                </a:lnTo>
                <a:lnTo>
                  <a:pt x="774934" y="1427840"/>
                </a:lnTo>
                <a:lnTo>
                  <a:pt x="753498" y="1388347"/>
                </a:lnTo>
                <a:lnTo>
                  <a:pt x="739951" y="1344704"/>
                </a:lnTo>
                <a:lnTo>
                  <a:pt x="735227" y="1297847"/>
                </a:lnTo>
                <a:close/>
              </a:path>
            </a:pathLst>
          </a:custGeom>
          <a:ln w="9524">
            <a:solidFill>
              <a:srgbClr val="545454"/>
            </a:solidFill>
          </a:ln>
        </p:spPr>
        <p:txBody>
          <a:bodyPr wrap="square" lIns="0" tIns="0" rIns="0" bIns="0" rtlCol="0"/>
          <a:lstStyle/>
          <a:p>
            <a:endParaRPr/>
          </a:p>
        </p:txBody>
      </p:sp>
      <p:sp>
        <p:nvSpPr>
          <p:cNvPr id="10" name="object 10"/>
          <p:cNvSpPr txBox="1"/>
          <p:nvPr/>
        </p:nvSpPr>
        <p:spPr>
          <a:xfrm>
            <a:off x="4767760" y="3853338"/>
            <a:ext cx="15430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C</a:t>
            </a:r>
            <a:endParaRPr sz="1400">
              <a:latin typeface="Arial MT"/>
              <a:cs typeface="Arial MT"/>
            </a:endParaRPr>
          </a:p>
        </p:txBody>
      </p:sp>
      <p:sp>
        <p:nvSpPr>
          <p:cNvPr id="11" name="object 11"/>
          <p:cNvSpPr/>
          <p:nvPr/>
        </p:nvSpPr>
        <p:spPr>
          <a:xfrm>
            <a:off x="4540202" y="3384602"/>
            <a:ext cx="304800" cy="361315"/>
          </a:xfrm>
          <a:custGeom>
            <a:avLst/>
            <a:gdLst/>
            <a:ahLst/>
            <a:cxnLst/>
            <a:rect l="l" t="t" r="r" b="b"/>
            <a:pathLst>
              <a:path w="304800" h="361314">
                <a:moveTo>
                  <a:pt x="0" y="0"/>
                </a:moveTo>
                <a:lnTo>
                  <a:pt x="304499" y="360899"/>
                </a:lnTo>
              </a:path>
            </a:pathLst>
          </a:custGeom>
          <a:ln w="9524">
            <a:solidFill>
              <a:srgbClr val="545454"/>
            </a:solidFill>
          </a:ln>
        </p:spPr>
        <p:txBody>
          <a:bodyPr wrap="square" lIns="0" tIns="0" rIns="0" bIns="0" rtlCol="0"/>
          <a:lstStyle/>
          <a:p>
            <a:endParaRPr/>
          </a:p>
        </p:txBody>
      </p:sp>
      <p:sp>
        <p:nvSpPr>
          <p:cNvPr id="12" name="object 12"/>
          <p:cNvSpPr txBox="1"/>
          <p:nvPr/>
        </p:nvSpPr>
        <p:spPr>
          <a:xfrm>
            <a:off x="5013225" y="4502675"/>
            <a:ext cx="612140" cy="565989"/>
          </a:xfrm>
          <a:prstGeom prst="rect">
            <a:avLst/>
          </a:prstGeom>
          <a:ln w="9524">
            <a:solidFill>
              <a:srgbClr val="545454"/>
            </a:solidFill>
          </a:ln>
        </p:spPr>
        <p:txBody>
          <a:bodyPr vert="horz" wrap="square" lIns="0" tIns="142240" rIns="0" bIns="0" rtlCol="0">
            <a:spAutoFit/>
          </a:bodyPr>
          <a:lstStyle/>
          <a:p>
            <a:pPr marL="118110" marR="110489" indent="100330">
              <a:lnSpc>
                <a:spcPts val="1650"/>
              </a:lnSpc>
              <a:spcBef>
                <a:spcPts val="1120"/>
              </a:spcBef>
            </a:pPr>
            <a:r>
              <a:rPr sz="1400" spc="5" dirty="0">
                <a:latin typeface="Arial MT"/>
                <a:cs typeface="Arial MT"/>
              </a:rPr>
              <a:t>T</a:t>
            </a:r>
            <a:r>
              <a:rPr sz="1350" spc="7" baseline="-33950" dirty="0">
                <a:latin typeface="Arial MT"/>
                <a:cs typeface="Arial MT"/>
              </a:rPr>
              <a:t>3 </a:t>
            </a:r>
            <a:r>
              <a:rPr sz="1350" spc="15" baseline="-33950" dirty="0">
                <a:latin typeface="Arial MT"/>
                <a:cs typeface="Arial MT"/>
              </a:rPr>
              <a:t> </a:t>
            </a:r>
            <a:r>
              <a:rPr sz="1400" dirty="0">
                <a:latin typeface="Arial MT"/>
                <a:cs typeface="Arial MT"/>
              </a:rPr>
              <a:t>(h-1)</a:t>
            </a:r>
            <a:endParaRPr sz="1400">
              <a:latin typeface="Arial MT"/>
              <a:cs typeface="Arial MT"/>
            </a:endParaRPr>
          </a:p>
        </p:txBody>
      </p:sp>
      <p:sp>
        <p:nvSpPr>
          <p:cNvPr id="13" name="object 13"/>
          <p:cNvSpPr/>
          <p:nvPr/>
        </p:nvSpPr>
        <p:spPr>
          <a:xfrm>
            <a:off x="4449222" y="4142327"/>
            <a:ext cx="870585" cy="360680"/>
          </a:xfrm>
          <a:custGeom>
            <a:avLst/>
            <a:gdLst/>
            <a:ahLst/>
            <a:cxnLst/>
            <a:rect l="l" t="t" r="r" b="b"/>
            <a:pathLst>
              <a:path w="870585" h="360679">
                <a:moveTo>
                  <a:pt x="230999" y="0"/>
                </a:moveTo>
                <a:lnTo>
                  <a:pt x="0" y="360299"/>
                </a:lnTo>
              </a:path>
              <a:path w="870585" h="360679">
                <a:moveTo>
                  <a:pt x="559804" y="0"/>
                </a:moveTo>
                <a:lnTo>
                  <a:pt x="870004" y="360299"/>
                </a:lnTo>
              </a:path>
            </a:pathLst>
          </a:custGeom>
          <a:ln w="9524">
            <a:solidFill>
              <a:srgbClr val="545454"/>
            </a:solidFill>
          </a:ln>
        </p:spPr>
        <p:txBody>
          <a:bodyPr wrap="square" lIns="0" tIns="0" rIns="0" bIns="0" rtlCol="0"/>
          <a:lstStyle/>
          <a:p>
            <a:endParaRPr/>
          </a:p>
        </p:txBody>
      </p:sp>
      <p:sp>
        <p:nvSpPr>
          <p:cNvPr id="14" name="object 14"/>
          <p:cNvSpPr txBox="1"/>
          <p:nvPr/>
        </p:nvSpPr>
        <p:spPr>
          <a:xfrm>
            <a:off x="4474250" y="3621288"/>
            <a:ext cx="116839"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0</a:t>
            </a:r>
            <a:endParaRPr sz="1400">
              <a:latin typeface="Corbel"/>
              <a:cs typeface="Corbel"/>
            </a:endParaRPr>
          </a:p>
        </p:txBody>
      </p:sp>
      <p:sp>
        <p:nvSpPr>
          <p:cNvPr id="15" name="object 15"/>
          <p:cNvSpPr txBox="1"/>
          <p:nvPr/>
        </p:nvSpPr>
        <p:spPr>
          <a:xfrm>
            <a:off x="4017050" y="2783088"/>
            <a:ext cx="116839"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0</a:t>
            </a:r>
            <a:endParaRPr sz="1400">
              <a:latin typeface="Corbel"/>
              <a:cs typeface="Corbel"/>
            </a:endParaRPr>
          </a:p>
        </p:txBody>
      </p:sp>
      <p:sp>
        <p:nvSpPr>
          <p:cNvPr id="16" name="object 16"/>
          <p:cNvSpPr/>
          <p:nvPr/>
        </p:nvSpPr>
        <p:spPr>
          <a:xfrm>
            <a:off x="6734099" y="2283174"/>
            <a:ext cx="1010285" cy="1169670"/>
          </a:xfrm>
          <a:custGeom>
            <a:avLst/>
            <a:gdLst/>
            <a:ahLst/>
            <a:cxnLst/>
            <a:rect l="l" t="t" r="r" b="b"/>
            <a:pathLst>
              <a:path w="1010284" h="1169670">
                <a:moveTo>
                  <a:pt x="545024" y="232499"/>
                </a:moveTo>
                <a:lnTo>
                  <a:pt x="549748" y="185643"/>
                </a:lnTo>
                <a:lnTo>
                  <a:pt x="563295" y="142000"/>
                </a:lnTo>
                <a:lnTo>
                  <a:pt x="584732" y="102507"/>
                </a:lnTo>
                <a:lnTo>
                  <a:pt x="613122" y="68097"/>
                </a:lnTo>
                <a:lnTo>
                  <a:pt x="647532" y="39707"/>
                </a:lnTo>
                <a:lnTo>
                  <a:pt x="687025" y="18270"/>
                </a:lnTo>
                <a:lnTo>
                  <a:pt x="730668" y="4723"/>
                </a:lnTo>
                <a:lnTo>
                  <a:pt x="777524" y="0"/>
                </a:lnTo>
                <a:lnTo>
                  <a:pt x="823095" y="4508"/>
                </a:lnTo>
                <a:lnTo>
                  <a:pt x="866498" y="17698"/>
                </a:lnTo>
                <a:lnTo>
                  <a:pt x="906516" y="39062"/>
                </a:lnTo>
                <a:lnTo>
                  <a:pt x="941927" y="68097"/>
                </a:lnTo>
                <a:lnTo>
                  <a:pt x="970962" y="103508"/>
                </a:lnTo>
                <a:lnTo>
                  <a:pt x="992327" y="143526"/>
                </a:lnTo>
                <a:lnTo>
                  <a:pt x="1005516" y="186929"/>
                </a:lnTo>
                <a:lnTo>
                  <a:pt x="1010024" y="232499"/>
                </a:lnTo>
                <a:lnTo>
                  <a:pt x="1005301" y="279356"/>
                </a:lnTo>
                <a:lnTo>
                  <a:pt x="991754" y="322999"/>
                </a:lnTo>
                <a:lnTo>
                  <a:pt x="970317" y="362492"/>
                </a:lnTo>
                <a:lnTo>
                  <a:pt x="941927" y="396902"/>
                </a:lnTo>
                <a:lnTo>
                  <a:pt x="907517" y="425292"/>
                </a:lnTo>
                <a:lnTo>
                  <a:pt x="868024" y="446729"/>
                </a:lnTo>
                <a:lnTo>
                  <a:pt x="824381" y="460276"/>
                </a:lnTo>
                <a:lnTo>
                  <a:pt x="777524" y="464999"/>
                </a:lnTo>
                <a:lnTo>
                  <a:pt x="730668" y="460276"/>
                </a:lnTo>
                <a:lnTo>
                  <a:pt x="687025" y="446729"/>
                </a:lnTo>
                <a:lnTo>
                  <a:pt x="647532" y="425292"/>
                </a:lnTo>
                <a:lnTo>
                  <a:pt x="613122" y="396902"/>
                </a:lnTo>
                <a:lnTo>
                  <a:pt x="584732" y="362492"/>
                </a:lnTo>
                <a:lnTo>
                  <a:pt x="563295" y="322999"/>
                </a:lnTo>
                <a:lnTo>
                  <a:pt x="549748" y="279356"/>
                </a:lnTo>
                <a:lnTo>
                  <a:pt x="545024" y="232499"/>
                </a:lnTo>
                <a:close/>
              </a:path>
              <a:path w="1010284" h="1169670">
                <a:moveTo>
                  <a:pt x="0" y="937024"/>
                </a:moveTo>
                <a:lnTo>
                  <a:pt x="4723" y="890168"/>
                </a:lnTo>
                <a:lnTo>
                  <a:pt x="18270" y="846525"/>
                </a:lnTo>
                <a:lnTo>
                  <a:pt x="39707" y="807032"/>
                </a:lnTo>
                <a:lnTo>
                  <a:pt x="68097" y="772622"/>
                </a:lnTo>
                <a:lnTo>
                  <a:pt x="102507" y="744232"/>
                </a:lnTo>
                <a:lnTo>
                  <a:pt x="142000" y="722795"/>
                </a:lnTo>
                <a:lnTo>
                  <a:pt x="185643" y="709248"/>
                </a:lnTo>
                <a:lnTo>
                  <a:pt x="232499" y="704524"/>
                </a:lnTo>
                <a:lnTo>
                  <a:pt x="278070" y="709033"/>
                </a:lnTo>
                <a:lnTo>
                  <a:pt x="321473" y="722223"/>
                </a:lnTo>
                <a:lnTo>
                  <a:pt x="361491" y="743587"/>
                </a:lnTo>
                <a:lnTo>
                  <a:pt x="396902" y="772622"/>
                </a:lnTo>
                <a:lnTo>
                  <a:pt x="425937" y="808033"/>
                </a:lnTo>
                <a:lnTo>
                  <a:pt x="447302" y="848051"/>
                </a:lnTo>
                <a:lnTo>
                  <a:pt x="460491" y="891454"/>
                </a:lnTo>
                <a:lnTo>
                  <a:pt x="464999" y="937024"/>
                </a:lnTo>
                <a:lnTo>
                  <a:pt x="460276" y="983881"/>
                </a:lnTo>
                <a:lnTo>
                  <a:pt x="446729" y="1027524"/>
                </a:lnTo>
                <a:lnTo>
                  <a:pt x="425292" y="1067017"/>
                </a:lnTo>
                <a:lnTo>
                  <a:pt x="396902" y="1101427"/>
                </a:lnTo>
                <a:lnTo>
                  <a:pt x="362492" y="1129817"/>
                </a:lnTo>
                <a:lnTo>
                  <a:pt x="322999" y="1151253"/>
                </a:lnTo>
                <a:lnTo>
                  <a:pt x="279356" y="1164801"/>
                </a:lnTo>
                <a:lnTo>
                  <a:pt x="232499" y="1169524"/>
                </a:lnTo>
                <a:lnTo>
                  <a:pt x="185643" y="1164801"/>
                </a:lnTo>
                <a:lnTo>
                  <a:pt x="142000" y="1151253"/>
                </a:lnTo>
                <a:lnTo>
                  <a:pt x="102507" y="1129817"/>
                </a:lnTo>
                <a:lnTo>
                  <a:pt x="68097" y="1101427"/>
                </a:lnTo>
                <a:lnTo>
                  <a:pt x="39707" y="1067017"/>
                </a:lnTo>
                <a:lnTo>
                  <a:pt x="18270" y="1027524"/>
                </a:lnTo>
                <a:lnTo>
                  <a:pt x="4723" y="983881"/>
                </a:lnTo>
                <a:lnTo>
                  <a:pt x="0" y="937024"/>
                </a:lnTo>
                <a:close/>
              </a:path>
            </a:pathLst>
          </a:custGeom>
          <a:ln w="9524">
            <a:solidFill>
              <a:srgbClr val="545454"/>
            </a:solidFill>
          </a:ln>
        </p:spPr>
        <p:txBody>
          <a:bodyPr wrap="square" lIns="0" tIns="0" rIns="0" bIns="0" rtlCol="0"/>
          <a:lstStyle/>
          <a:p>
            <a:endParaRPr/>
          </a:p>
        </p:txBody>
      </p:sp>
      <p:sp>
        <p:nvSpPr>
          <p:cNvPr id="17" name="object 17"/>
          <p:cNvSpPr txBox="1"/>
          <p:nvPr/>
        </p:nvSpPr>
        <p:spPr>
          <a:xfrm>
            <a:off x="6894638" y="3095612"/>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B</a:t>
            </a:r>
            <a:endParaRPr sz="1400">
              <a:latin typeface="Arial MT"/>
              <a:cs typeface="Arial MT"/>
            </a:endParaRPr>
          </a:p>
        </p:txBody>
      </p:sp>
      <p:sp>
        <p:nvSpPr>
          <p:cNvPr id="18" name="object 18"/>
          <p:cNvSpPr txBox="1"/>
          <p:nvPr/>
        </p:nvSpPr>
        <p:spPr>
          <a:xfrm>
            <a:off x="6161549" y="3745424"/>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1</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19" name="object 19"/>
          <p:cNvSpPr txBox="1"/>
          <p:nvPr/>
        </p:nvSpPr>
        <p:spPr>
          <a:xfrm>
            <a:off x="6734099" y="4502675"/>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2</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20" name="object 20"/>
          <p:cNvSpPr txBox="1"/>
          <p:nvPr/>
        </p:nvSpPr>
        <p:spPr>
          <a:xfrm>
            <a:off x="7761750" y="3059625"/>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4</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21" name="object 21"/>
          <p:cNvSpPr/>
          <p:nvPr/>
        </p:nvSpPr>
        <p:spPr>
          <a:xfrm>
            <a:off x="6467697" y="2680077"/>
            <a:ext cx="1600200" cy="1530350"/>
          </a:xfrm>
          <a:custGeom>
            <a:avLst/>
            <a:gdLst/>
            <a:ahLst/>
            <a:cxnLst/>
            <a:rect l="l" t="t" r="r" b="b"/>
            <a:pathLst>
              <a:path w="1600200" h="1530350">
                <a:moveTo>
                  <a:pt x="879524" y="0"/>
                </a:moveTo>
                <a:lnTo>
                  <a:pt x="498824" y="307499"/>
                </a:lnTo>
              </a:path>
              <a:path w="1600200" h="1530350">
                <a:moveTo>
                  <a:pt x="1208329" y="0"/>
                </a:moveTo>
                <a:lnTo>
                  <a:pt x="1600129" y="379499"/>
                </a:lnTo>
              </a:path>
              <a:path w="1600200" h="1530350">
                <a:moveTo>
                  <a:pt x="334499" y="704525"/>
                </a:moveTo>
                <a:lnTo>
                  <a:pt x="0" y="1065425"/>
                </a:lnTo>
              </a:path>
              <a:path w="1600200" h="1530350">
                <a:moveTo>
                  <a:pt x="735227" y="1297847"/>
                </a:moveTo>
                <a:lnTo>
                  <a:pt x="739951" y="1250990"/>
                </a:lnTo>
                <a:lnTo>
                  <a:pt x="753498" y="1207348"/>
                </a:lnTo>
                <a:lnTo>
                  <a:pt x="774934" y="1167854"/>
                </a:lnTo>
                <a:lnTo>
                  <a:pt x="803325" y="1133445"/>
                </a:lnTo>
                <a:lnTo>
                  <a:pt x="837734" y="1105055"/>
                </a:lnTo>
                <a:lnTo>
                  <a:pt x="877227" y="1083618"/>
                </a:lnTo>
                <a:lnTo>
                  <a:pt x="920870" y="1070071"/>
                </a:lnTo>
                <a:lnTo>
                  <a:pt x="967727" y="1065347"/>
                </a:lnTo>
                <a:lnTo>
                  <a:pt x="1013297" y="1069856"/>
                </a:lnTo>
                <a:lnTo>
                  <a:pt x="1056701" y="1083045"/>
                </a:lnTo>
                <a:lnTo>
                  <a:pt x="1096718" y="1104410"/>
                </a:lnTo>
                <a:lnTo>
                  <a:pt x="1132129" y="1133445"/>
                </a:lnTo>
                <a:lnTo>
                  <a:pt x="1161165" y="1168856"/>
                </a:lnTo>
                <a:lnTo>
                  <a:pt x="1182529" y="1208873"/>
                </a:lnTo>
                <a:lnTo>
                  <a:pt x="1195718" y="1252277"/>
                </a:lnTo>
                <a:lnTo>
                  <a:pt x="1200227" y="1297847"/>
                </a:lnTo>
                <a:lnTo>
                  <a:pt x="1195503" y="1344704"/>
                </a:lnTo>
                <a:lnTo>
                  <a:pt x="1181956" y="1388347"/>
                </a:lnTo>
                <a:lnTo>
                  <a:pt x="1160520" y="1427840"/>
                </a:lnTo>
                <a:lnTo>
                  <a:pt x="1132129" y="1462250"/>
                </a:lnTo>
                <a:lnTo>
                  <a:pt x="1097720" y="1490640"/>
                </a:lnTo>
                <a:lnTo>
                  <a:pt x="1058227" y="1512076"/>
                </a:lnTo>
                <a:lnTo>
                  <a:pt x="1014584" y="1525624"/>
                </a:lnTo>
                <a:lnTo>
                  <a:pt x="967727" y="1530347"/>
                </a:lnTo>
                <a:lnTo>
                  <a:pt x="920870" y="1525624"/>
                </a:lnTo>
                <a:lnTo>
                  <a:pt x="877227" y="1512076"/>
                </a:lnTo>
                <a:lnTo>
                  <a:pt x="837734" y="1490640"/>
                </a:lnTo>
                <a:lnTo>
                  <a:pt x="803325" y="1462250"/>
                </a:lnTo>
                <a:lnTo>
                  <a:pt x="774934" y="1427840"/>
                </a:lnTo>
                <a:lnTo>
                  <a:pt x="753498" y="1388347"/>
                </a:lnTo>
                <a:lnTo>
                  <a:pt x="739951" y="1344704"/>
                </a:lnTo>
                <a:lnTo>
                  <a:pt x="735227" y="1297847"/>
                </a:lnTo>
                <a:close/>
              </a:path>
            </a:pathLst>
          </a:custGeom>
          <a:ln w="9524">
            <a:solidFill>
              <a:srgbClr val="545454"/>
            </a:solidFill>
          </a:ln>
        </p:spPr>
        <p:txBody>
          <a:bodyPr wrap="square" lIns="0" tIns="0" rIns="0" bIns="0" rtlCol="0"/>
          <a:lstStyle/>
          <a:p>
            <a:endParaRPr/>
          </a:p>
        </p:txBody>
      </p:sp>
      <p:sp>
        <p:nvSpPr>
          <p:cNvPr id="22" name="object 22"/>
          <p:cNvSpPr txBox="1"/>
          <p:nvPr/>
        </p:nvSpPr>
        <p:spPr>
          <a:xfrm>
            <a:off x="7358560" y="3853338"/>
            <a:ext cx="15430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C</a:t>
            </a:r>
            <a:endParaRPr sz="1400">
              <a:latin typeface="Arial MT"/>
              <a:cs typeface="Arial MT"/>
            </a:endParaRPr>
          </a:p>
        </p:txBody>
      </p:sp>
      <p:sp>
        <p:nvSpPr>
          <p:cNvPr id="23" name="object 23"/>
          <p:cNvSpPr/>
          <p:nvPr/>
        </p:nvSpPr>
        <p:spPr>
          <a:xfrm>
            <a:off x="7131002" y="3384602"/>
            <a:ext cx="304800" cy="361315"/>
          </a:xfrm>
          <a:custGeom>
            <a:avLst/>
            <a:gdLst/>
            <a:ahLst/>
            <a:cxnLst/>
            <a:rect l="l" t="t" r="r" b="b"/>
            <a:pathLst>
              <a:path w="304800" h="361314">
                <a:moveTo>
                  <a:pt x="0" y="0"/>
                </a:moveTo>
                <a:lnTo>
                  <a:pt x="304499" y="360899"/>
                </a:lnTo>
              </a:path>
            </a:pathLst>
          </a:custGeom>
          <a:ln w="9524">
            <a:solidFill>
              <a:srgbClr val="545454"/>
            </a:solidFill>
          </a:ln>
        </p:spPr>
        <p:txBody>
          <a:bodyPr wrap="square" lIns="0" tIns="0" rIns="0" bIns="0" rtlCol="0"/>
          <a:lstStyle/>
          <a:p>
            <a:endParaRPr/>
          </a:p>
        </p:txBody>
      </p:sp>
      <p:sp>
        <p:nvSpPr>
          <p:cNvPr id="24" name="object 24"/>
          <p:cNvSpPr txBox="1"/>
          <p:nvPr/>
        </p:nvSpPr>
        <p:spPr>
          <a:xfrm>
            <a:off x="7604025" y="4502675"/>
            <a:ext cx="612140" cy="565989"/>
          </a:xfrm>
          <a:prstGeom prst="rect">
            <a:avLst/>
          </a:prstGeom>
          <a:ln w="9524">
            <a:solidFill>
              <a:srgbClr val="545454"/>
            </a:solidFill>
          </a:ln>
        </p:spPr>
        <p:txBody>
          <a:bodyPr vert="horz" wrap="square" lIns="0" tIns="142240" rIns="0" bIns="0" rtlCol="0">
            <a:spAutoFit/>
          </a:bodyPr>
          <a:lstStyle/>
          <a:p>
            <a:pPr marL="118110" marR="110489" indent="100330">
              <a:lnSpc>
                <a:spcPts val="1650"/>
              </a:lnSpc>
              <a:spcBef>
                <a:spcPts val="1120"/>
              </a:spcBef>
            </a:pPr>
            <a:r>
              <a:rPr sz="1400" spc="5" dirty="0">
                <a:latin typeface="Arial MT"/>
                <a:cs typeface="Arial MT"/>
              </a:rPr>
              <a:t>T</a:t>
            </a:r>
            <a:r>
              <a:rPr sz="1350" spc="7" baseline="-33950" dirty="0">
                <a:latin typeface="Arial MT"/>
                <a:cs typeface="Arial MT"/>
              </a:rPr>
              <a:t>3 </a:t>
            </a:r>
            <a:r>
              <a:rPr sz="1350" spc="15" baseline="-33950" dirty="0">
                <a:latin typeface="Arial MT"/>
                <a:cs typeface="Arial MT"/>
              </a:rPr>
              <a:t> </a:t>
            </a:r>
            <a:r>
              <a:rPr sz="1400" dirty="0">
                <a:latin typeface="Arial MT"/>
                <a:cs typeface="Arial MT"/>
              </a:rPr>
              <a:t>(h-1)</a:t>
            </a:r>
            <a:endParaRPr sz="1400">
              <a:latin typeface="Arial MT"/>
              <a:cs typeface="Arial MT"/>
            </a:endParaRPr>
          </a:p>
        </p:txBody>
      </p:sp>
      <p:sp>
        <p:nvSpPr>
          <p:cNvPr id="25" name="object 25"/>
          <p:cNvSpPr/>
          <p:nvPr/>
        </p:nvSpPr>
        <p:spPr>
          <a:xfrm>
            <a:off x="7040022" y="4142327"/>
            <a:ext cx="870585" cy="360680"/>
          </a:xfrm>
          <a:custGeom>
            <a:avLst/>
            <a:gdLst/>
            <a:ahLst/>
            <a:cxnLst/>
            <a:rect l="l" t="t" r="r" b="b"/>
            <a:pathLst>
              <a:path w="870584" h="360679">
                <a:moveTo>
                  <a:pt x="230999" y="0"/>
                </a:moveTo>
                <a:lnTo>
                  <a:pt x="0" y="360299"/>
                </a:lnTo>
              </a:path>
              <a:path w="870584" h="360679">
                <a:moveTo>
                  <a:pt x="559804" y="0"/>
                </a:moveTo>
                <a:lnTo>
                  <a:pt x="870004" y="360299"/>
                </a:lnTo>
              </a:path>
            </a:pathLst>
          </a:custGeom>
          <a:ln w="9524">
            <a:solidFill>
              <a:srgbClr val="545454"/>
            </a:solidFill>
          </a:ln>
        </p:spPr>
        <p:txBody>
          <a:bodyPr wrap="square" lIns="0" tIns="0" rIns="0" bIns="0" rtlCol="0"/>
          <a:lstStyle/>
          <a:p>
            <a:endParaRPr/>
          </a:p>
        </p:txBody>
      </p:sp>
      <p:sp>
        <p:nvSpPr>
          <p:cNvPr id="26" name="object 26"/>
          <p:cNvSpPr/>
          <p:nvPr/>
        </p:nvSpPr>
        <p:spPr>
          <a:xfrm>
            <a:off x="6554850" y="5200174"/>
            <a:ext cx="485775" cy="935355"/>
          </a:xfrm>
          <a:custGeom>
            <a:avLst/>
            <a:gdLst/>
            <a:ahLst/>
            <a:cxnLst/>
            <a:rect l="l" t="t" r="r" b="b"/>
            <a:pathLst>
              <a:path w="485775" h="935354">
                <a:moveTo>
                  <a:pt x="0" y="702849"/>
                </a:moveTo>
                <a:lnTo>
                  <a:pt x="4723" y="655993"/>
                </a:lnTo>
                <a:lnTo>
                  <a:pt x="18270" y="612350"/>
                </a:lnTo>
                <a:lnTo>
                  <a:pt x="39707" y="572857"/>
                </a:lnTo>
                <a:lnTo>
                  <a:pt x="68097" y="538447"/>
                </a:lnTo>
                <a:lnTo>
                  <a:pt x="102507" y="510057"/>
                </a:lnTo>
                <a:lnTo>
                  <a:pt x="142000" y="488620"/>
                </a:lnTo>
                <a:lnTo>
                  <a:pt x="185643" y="475073"/>
                </a:lnTo>
                <a:lnTo>
                  <a:pt x="232499" y="470349"/>
                </a:lnTo>
                <a:lnTo>
                  <a:pt x="278070" y="474858"/>
                </a:lnTo>
                <a:lnTo>
                  <a:pt x="321473" y="488047"/>
                </a:lnTo>
                <a:lnTo>
                  <a:pt x="361491" y="509412"/>
                </a:lnTo>
                <a:lnTo>
                  <a:pt x="396902" y="538447"/>
                </a:lnTo>
                <a:lnTo>
                  <a:pt x="425937" y="573858"/>
                </a:lnTo>
                <a:lnTo>
                  <a:pt x="447302" y="613876"/>
                </a:lnTo>
                <a:lnTo>
                  <a:pt x="460491" y="657279"/>
                </a:lnTo>
                <a:lnTo>
                  <a:pt x="464999" y="702849"/>
                </a:lnTo>
                <a:lnTo>
                  <a:pt x="460276" y="749706"/>
                </a:lnTo>
                <a:lnTo>
                  <a:pt x="446729" y="793349"/>
                </a:lnTo>
                <a:lnTo>
                  <a:pt x="425292" y="832842"/>
                </a:lnTo>
                <a:lnTo>
                  <a:pt x="396902" y="867252"/>
                </a:lnTo>
                <a:lnTo>
                  <a:pt x="362492" y="895642"/>
                </a:lnTo>
                <a:lnTo>
                  <a:pt x="322999" y="917079"/>
                </a:lnTo>
                <a:lnTo>
                  <a:pt x="279356" y="930626"/>
                </a:lnTo>
                <a:lnTo>
                  <a:pt x="232499" y="935349"/>
                </a:lnTo>
                <a:lnTo>
                  <a:pt x="185643" y="930626"/>
                </a:lnTo>
                <a:lnTo>
                  <a:pt x="142000" y="917079"/>
                </a:lnTo>
                <a:lnTo>
                  <a:pt x="102507" y="895642"/>
                </a:lnTo>
                <a:lnTo>
                  <a:pt x="68097" y="867252"/>
                </a:lnTo>
                <a:lnTo>
                  <a:pt x="39707" y="832842"/>
                </a:lnTo>
                <a:lnTo>
                  <a:pt x="18270" y="793349"/>
                </a:lnTo>
                <a:lnTo>
                  <a:pt x="4723" y="749706"/>
                </a:lnTo>
                <a:lnTo>
                  <a:pt x="0" y="702849"/>
                </a:lnTo>
                <a:close/>
              </a:path>
              <a:path w="485775" h="935354">
                <a:moveTo>
                  <a:pt x="485249" y="0"/>
                </a:moveTo>
                <a:lnTo>
                  <a:pt x="232649" y="470399"/>
                </a:lnTo>
              </a:path>
            </a:pathLst>
          </a:custGeom>
          <a:ln w="9524">
            <a:solidFill>
              <a:srgbClr val="545454"/>
            </a:solidFill>
          </a:ln>
        </p:spPr>
        <p:txBody>
          <a:bodyPr wrap="square" lIns="0" tIns="0" rIns="0" bIns="0" rtlCol="0"/>
          <a:lstStyle/>
          <a:p>
            <a:endParaRPr/>
          </a:p>
        </p:txBody>
      </p:sp>
      <p:sp>
        <p:nvSpPr>
          <p:cNvPr id="27" name="object 27"/>
          <p:cNvSpPr txBox="1"/>
          <p:nvPr/>
        </p:nvSpPr>
        <p:spPr>
          <a:xfrm>
            <a:off x="7095275" y="3597475"/>
            <a:ext cx="10541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1</a:t>
            </a:r>
            <a:endParaRPr sz="1400">
              <a:latin typeface="Corbel"/>
              <a:cs typeface="Corbel"/>
            </a:endParaRPr>
          </a:p>
        </p:txBody>
      </p:sp>
      <p:sp>
        <p:nvSpPr>
          <p:cNvPr id="28" name="object 28"/>
          <p:cNvSpPr txBox="1"/>
          <p:nvPr/>
        </p:nvSpPr>
        <p:spPr>
          <a:xfrm>
            <a:off x="6561875" y="2835475"/>
            <a:ext cx="164465" cy="228268"/>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rbel"/>
                <a:cs typeface="Corbel"/>
              </a:rPr>
              <a:t>-1</a:t>
            </a:r>
            <a:endParaRPr sz="1400">
              <a:latin typeface="Corbel"/>
              <a:cs typeface="Corbel"/>
            </a:endParaRPr>
          </a:p>
        </p:txBody>
      </p:sp>
      <p:sp>
        <p:nvSpPr>
          <p:cNvPr id="29" name="object 29"/>
          <p:cNvSpPr txBox="1"/>
          <p:nvPr/>
        </p:nvSpPr>
        <p:spPr>
          <a:xfrm>
            <a:off x="4002164" y="976376"/>
            <a:ext cx="6115050" cy="1653539"/>
          </a:xfrm>
          <a:prstGeom prst="rect">
            <a:avLst/>
          </a:prstGeom>
        </p:spPr>
        <p:txBody>
          <a:bodyPr vert="horz" wrap="square" lIns="0" tIns="12700" rIns="0" bIns="0" rtlCol="0">
            <a:spAutoFit/>
          </a:bodyPr>
          <a:lstStyle/>
          <a:p>
            <a:pPr marL="409575" marR="5080" indent="-397510">
              <a:lnSpc>
                <a:spcPct val="114599"/>
              </a:lnSpc>
              <a:spcBef>
                <a:spcPts val="100"/>
              </a:spcBef>
              <a:buClr>
                <a:srgbClr val="40BAD1"/>
              </a:buClr>
              <a:buSzPct val="91666"/>
              <a:buFont typeface="Arial MT"/>
              <a:buChar char="●"/>
              <a:tabLst>
                <a:tab pos="409575" algn="l"/>
                <a:tab pos="410209" algn="l"/>
              </a:tabLst>
            </a:pPr>
            <a:r>
              <a:rPr sz="2400" spc="-5" dirty="0">
                <a:latin typeface="Corbel"/>
                <a:cs typeface="Corbel"/>
              </a:rPr>
              <a:t>LR: new node is in the right subtree of the left </a:t>
            </a:r>
            <a:r>
              <a:rPr sz="2400" spc="-470" dirty="0">
                <a:latin typeface="Corbel"/>
                <a:cs typeface="Corbel"/>
              </a:rPr>
              <a:t> </a:t>
            </a:r>
            <a:r>
              <a:rPr sz="2400" spc="-5" dirty="0">
                <a:latin typeface="Corbel"/>
                <a:cs typeface="Corbel"/>
              </a:rPr>
              <a:t>subtree</a:t>
            </a:r>
            <a:r>
              <a:rPr sz="2400" spc="-10" dirty="0">
                <a:latin typeface="Corbel"/>
                <a:cs typeface="Corbel"/>
              </a:rPr>
              <a:t> </a:t>
            </a:r>
            <a:r>
              <a:rPr sz="2400" spc="-5" dirty="0">
                <a:latin typeface="Corbel"/>
                <a:cs typeface="Corbel"/>
              </a:rPr>
              <a:t>of</a:t>
            </a:r>
            <a:r>
              <a:rPr sz="2400" spc="-105" dirty="0">
                <a:latin typeface="Corbel"/>
                <a:cs typeface="Corbel"/>
              </a:rPr>
              <a:t> </a:t>
            </a:r>
            <a:r>
              <a:rPr sz="2400" dirty="0">
                <a:latin typeface="Corbel"/>
                <a:cs typeface="Corbel"/>
              </a:rPr>
              <a:t>A</a:t>
            </a:r>
            <a:endParaRPr sz="2400">
              <a:latin typeface="Corbel"/>
              <a:cs typeface="Corbel"/>
            </a:endParaRPr>
          </a:p>
          <a:p>
            <a:pPr>
              <a:lnSpc>
                <a:spcPct val="100000"/>
              </a:lnSpc>
              <a:spcBef>
                <a:spcPts val="25"/>
              </a:spcBef>
            </a:pPr>
            <a:endParaRPr sz="1800">
              <a:latin typeface="Corbel"/>
              <a:cs typeface="Corbel"/>
            </a:endParaRPr>
          </a:p>
          <a:p>
            <a:pPr marL="1170305">
              <a:lnSpc>
                <a:spcPct val="100000"/>
              </a:lnSpc>
              <a:tabLst>
                <a:tab pos="3717925" algn="l"/>
              </a:tabLst>
            </a:pPr>
            <a:r>
              <a:rPr sz="1400" dirty="0">
                <a:latin typeface="Corbel"/>
                <a:cs typeface="Corbel"/>
              </a:rPr>
              <a:t>1	</a:t>
            </a:r>
            <a:r>
              <a:rPr sz="2100" baseline="1984" dirty="0">
                <a:latin typeface="Corbel"/>
                <a:cs typeface="Corbel"/>
              </a:rPr>
              <a:t>2</a:t>
            </a:r>
            <a:endParaRPr sz="2100" baseline="1984">
              <a:latin typeface="Corbel"/>
              <a:cs typeface="Corbel"/>
            </a:endParaRPr>
          </a:p>
          <a:p>
            <a:pPr marL="859155">
              <a:lnSpc>
                <a:spcPct val="100000"/>
              </a:lnSpc>
              <a:spcBef>
                <a:spcPts val="635"/>
              </a:spcBef>
              <a:tabLst>
                <a:tab pos="3449954" algn="l"/>
              </a:tabLst>
            </a:pPr>
            <a:r>
              <a:rPr sz="1400" dirty="0">
                <a:latin typeface="Arial MT"/>
                <a:cs typeface="Arial MT"/>
              </a:rPr>
              <a:t>A	A</a:t>
            </a:r>
            <a:endParaRPr sz="1400">
              <a:latin typeface="Arial MT"/>
              <a:cs typeface="Arial MT"/>
            </a:endParaRPr>
          </a:p>
        </p:txBody>
      </p:sp>
      <p:sp>
        <p:nvSpPr>
          <p:cNvPr id="30" name="object 30"/>
          <p:cNvSpPr/>
          <p:nvPr/>
        </p:nvSpPr>
        <p:spPr>
          <a:xfrm>
            <a:off x="10682399" y="3207824"/>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31" name="object 31"/>
          <p:cNvSpPr txBox="1"/>
          <p:nvPr/>
        </p:nvSpPr>
        <p:spPr>
          <a:xfrm>
            <a:off x="10842937" y="3315738"/>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a:t>
            </a:r>
            <a:endParaRPr sz="1400">
              <a:latin typeface="Arial MT"/>
              <a:cs typeface="Arial MT"/>
            </a:endParaRPr>
          </a:p>
        </p:txBody>
      </p:sp>
      <p:sp>
        <p:nvSpPr>
          <p:cNvPr id="32" name="object 32"/>
          <p:cNvSpPr/>
          <p:nvPr/>
        </p:nvSpPr>
        <p:spPr>
          <a:xfrm>
            <a:off x="9295575" y="3207824"/>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33" name="object 33"/>
          <p:cNvSpPr txBox="1"/>
          <p:nvPr/>
        </p:nvSpPr>
        <p:spPr>
          <a:xfrm>
            <a:off x="9456112" y="3315738"/>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B</a:t>
            </a:r>
            <a:endParaRPr sz="1400">
              <a:latin typeface="Arial MT"/>
              <a:cs typeface="Arial MT"/>
            </a:endParaRPr>
          </a:p>
        </p:txBody>
      </p:sp>
      <p:sp>
        <p:nvSpPr>
          <p:cNvPr id="34" name="object 34"/>
          <p:cNvSpPr txBox="1"/>
          <p:nvPr/>
        </p:nvSpPr>
        <p:spPr>
          <a:xfrm>
            <a:off x="8835974" y="3969275"/>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1</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35" name="object 35"/>
          <p:cNvSpPr txBox="1"/>
          <p:nvPr/>
        </p:nvSpPr>
        <p:spPr>
          <a:xfrm>
            <a:off x="9553499" y="3969275"/>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2</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36" name="object 36"/>
          <p:cNvSpPr txBox="1"/>
          <p:nvPr/>
        </p:nvSpPr>
        <p:spPr>
          <a:xfrm>
            <a:off x="11006400" y="3969275"/>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4</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37" name="object 37"/>
          <p:cNvSpPr/>
          <p:nvPr/>
        </p:nvSpPr>
        <p:spPr>
          <a:xfrm>
            <a:off x="9141972" y="2424300"/>
            <a:ext cx="2170430" cy="1544955"/>
          </a:xfrm>
          <a:custGeom>
            <a:avLst/>
            <a:gdLst/>
            <a:ahLst/>
            <a:cxnLst/>
            <a:rect l="l" t="t" r="r" b="b"/>
            <a:pathLst>
              <a:path w="2170429" h="1544954">
                <a:moveTo>
                  <a:pt x="1937329" y="1180427"/>
                </a:moveTo>
                <a:lnTo>
                  <a:pt x="2170429" y="1544927"/>
                </a:lnTo>
              </a:path>
              <a:path w="2170429" h="1544954">
                <a:moveTo>
                  <a:pt x="221699" y="1180427"/>
                </a:moveTo>
                <a:lnTo>
                  <a:pt x="0" y="1544927"/>
                </a:lnTo>
              </a:path>
              <a:path w="2170429" h="1544954">
                <a:moveTo>
                  <a:pt x="829577" y="232499"/>
                </a:moveTo>
                <a:lnTo>
                  <a:pt x="834301" y="185643"/>
                </a:lnTo>
                <a:lnTo>
                  <a:pt x="847848" y="142000"/>
                </a:lnTo>
                <a:lnTo>
                  <a:pt x="869284" y="102507"/>
                </a:lnTo>
                <a:lnTo>
                  <a:pt x="897675" y="68097"/>
                </a:lnTo>
                <a:lnTo>
                  <a:pt x="932084" y="39707"/>
                </a:lnTo>
                <a:lnTo>
                  <a:pt x="971577" y="18270"/>
                </a:lnTo>
                <a:lnTo>
                  <a:pt x="1015220" y="4723"/>
                </a:lnTo>
                <a:lnTo>
                  <a:pt x="1062077" y="0"/>
                </a:lnTo>
                <a:lnTo>
                  <a:pt x="1107647" y="4508"/>
                </a:lnTo>
                <a:lnTo>
                  <a:pt x="1151051" y="17698"/>
                </a:lnTo>
                <a:lnTo>
                  <a:pt x="1191068" y="39062"/>
                </a:lnTo>
                <a:lnTo>
                  <a:pt x="1226479" y="68097"/>
                </a:lnTo>
                <a:lnTo>
                  <a:pt x="1255515" y="103508"/>
                </a:lnTo>
                <a:lnTo>
                  <a:pt x="1276879" y="143526"/>
                </a:lnTo>
                <a:lnTo>
                  <a:pt x="1290068" y="186929"/>
                </a:lnTo>
                <a:lnTo>
                  <a:pt x="1294577" y="232499"/>
                </a:lnTo>
                <a:lnTo>
                  <a:pt x="1289853" y="279356"/>
                </a:lnTo>
                <a:lnTo>
                  <a:pt x="1276306" y="322999"/>
                </a:lnTo>
                <a:lnTo>
                  <a:pt x="1254870" y="362492"/>
                </a:lnTo>
                <a:lnTo>
                  <a:pt x="1226479" y="396902"/>
                </a:lnTo>
                <a:lnTo>
                  <a:pt x="1192070" y="425292"/>
                </a:lnTo>
                <a:lnTo>
                  <a:pt x="1152577" y="446729"/>
                </a:lnTo>
                <a:lnTo>
                  <a:pt x="1108934" y="460276"/>
                </a:lnTo>
                <a:lnTo>
                  <a:pt x="1062077" y="464999"/>
                </a:lnTo>
                <a:lnTo>
                  <a:pt x="1015220" y="460276"/>
                </a:lnTo>
                <a:lnTo>
                  <a:pt x="971577" y="446729"/>
                </a:lnTo>
                <a:lnTo>
                  <a:pt x="932084" y="425292"/>
                </a:lnTo>
                <a:lnTo>
                  <a:pt x="897675" y="396902"/>
                </a:lnTo>
                <a:lnTo>
                  <a:pt x="869284" y="362492"/>
                </a:lnTo>
                <a:lnTo>
                  <a:pt x="847848" y="322999"/>
                </a:lnTo>
                <a:lnTo>
                  <a:pt x="834301" y="279356"/>
                </a:lnTo>
                <a:lnTo>
                  <a:pt x="829577" y="232499"/>
                </a:lnTo>
                <a:close/>
              </a:path>
            </a:pathLst>
          </a:custGeom>
          <a:ln w="9524">
            <a:solidFill>
              <a:srgbClr val="545454"/>
            </a:solidFill>
          </a:ln>
        </p:spPr>
        <p:txBody>
          <a:bodyPr wrap="square" lIns="0" tIns="0" rIns="0" bIns="0" rtlCol="0"/>
          <a:lstStyle/>
          <a:p>
            <a:endParaRPr/>
          </a:p>
        </p:txBody>
      </p:sp>
      <p:sp>
        <p:nvSpPr>
          <p:cNvPr id="38" name="object 38"/>
          <p:cNvSpPr txBox="1"/>
          <p:nvPr/>
        </p:nvSpPr>
        <p:spPr>
          <a:xfrm>
            <a:off x="10127184" y="2532212"/>
            <a:ext cx="15430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C</a:t>
            </a:r>
            <a:endParaRPr sz="1400">
              <a:latin typeface="Arial MT"/>
              <a:cs typeface="Arial MT"/>
            </a:endParaRPr>
          </a:p>
        </p:txBody>
      </p:sp>
      <p:sp>
        <p:nvSpPr>
          <p:cNvPr id="39" name="object 39"/>
          <p:cNvSpPr txBox="1"/>
          <p:nvPr/>
        </p:nvSpPr>
        <p:spPr>
          <a:xfrm>
            <a:off x="10271025" y="3969275"/>
            <a:ext cx="612140" cy="565989"/>
          </a:xfrm>
          <a:prstGeom prst="rect">
            <a:avLst/>
          </a:prstGeom>
          <a:ln w="9524">
            <a:solidFill>
              <a:srgbClr val="545454"/>
            </a:solidFill>
          </a:ln>
        </p:spPr>
        <p:txBody>
          <a:bodyPr vert="horz" wrap="square" lIns="0" tIns="142240" rIns="0" bIns="0" rtlCol="0">
            <a:spAutoFit/>
          </a:bodyPr>
          <a:lstStyle/>
          <a:p>
            <a:pPr marL="118110" marR="110489" indent="100330">
              <a:lnSpc>
                <a:spcPts val="1650"/>
              </a:lnSpc>
              <a:spcBef>
                <a:spcPts val="1120"/>
              </a:spcBef>
            </a:pPr>
            <a:r>
              <a:rPr sz="1400" spc="5" dirty="0">
                <a:latin typeface="Arial MT"/>
                <a:cs typeface="Arial MT"/>
              </a:rPr>
              <a:t>T</a:t>
            </a:r>
            <a:r>
              <a:rPr sz="1350" spc="7" baseline="-33950" dirty="0">
                <a:latin typeface="Arial MT"/>
                <a:cs typeface="Arial MT"/>
              </a:rPr>
              <a:t>3 </a:t>
            </a:r>
            <a:r>
              <a:rPr sz="1350" spc="15" baseline="-33950" dirty="0">
                <a:latin typeface="Arial MT"/>
                <a:cs typeface="Arial MT"/>
              </a:rPr>
              <a:t> </a:t>
            </a:r>
            <a:r>
              <a:rPr sz="1400" dirty="0">
                <a:latin typeface="Arial MT"/>
                <a:cs typeface="Arial MT"/>
              </a:rPr>
              <a:t>(h-1)</a:t>
            </a:r>
            <a:endParaRPr sz="1400">
              <a:latin typeface="Arial MT"/>
              <a:cs typeface="Arial MT"/>
            </a:endParaRPr>
          </a:p>
        </p:txBody>
      </p:sp>
      <p:sp>
        <p:nvSpPr>
          <p:cNvPr id="40" name="object 40"/>
          <p:cNvSpPr/>
          <p:nvPr/>
        </p:nvSpPr>
        <p:spPr>
          <a:xfrm>
            <a:off x="9528147" y="2821202"/>
            <a:ext cx="1386840" cy="1148080"/>
          </a:xfrm>
          <a:custGeom>
            <a:avLst/>
            <a:gdLst/>
            <a:ahLst/>
            <a:cxnLst/>
            <a:rect l="l" t="t" r="r" b="b"/>
            <a:pathLst>
              <a:path w="1386840" h="1148079">
                <a:moveTo>
                  <a:pt x="1222349" y="783525"/>
                </a:moveTo>
                <a:lnTo>
                  <a:pt x="1048949" y="1148025"/>
                </a:lnTo>
              </a:path>
              <a:path w="1386840" h="1148079">
                <a:moveTo>
                  <a:pt x="164329" y="783525"/>
                </a:moveTo>
                <a:lnTo>
                  <a:pt x="331429" y="1148025"/>
                </a:lnTo>
              </a:path>
              <a:path w="1386840" h="1148079">
                <a:moveTo>
                  <a:pt x="511499" y="0"/>
                </a:moveTo>
                <a:lnTo>
                  <a:pt x="0" y="386699"/>
                </a:lnTo>
              </a:path>
              <a:path w="1386840" h="1148079">
                <a:moveTo>
                  <a:pt x="840304" y="0"/>
                </a:moveTo>
                <a:lnTo>
                  <a:pt x="1386604" y="386699"/>
                </a:lnTo>
              </a:path>
            </a:pathLst>
          </a:custGeom>
          <a:ln w="9524">
            <a:solidFill>
              <a:srgbClr val="545454"/>
            </a:solidFill>
          </a:ln>
        </p:spPr>
        <p:txBody>
          <a:bodyPr wrap="square" lIns="0" tIns="0" rIns="0" bIns="0" rtlCol="0"/>
          <a:lstStyle/>
          <a:p>
            <a:endParaRPr/>
          </a:p>
        </p:txBody>
      </p:sp>
      <p:sp>
        <p:nvSpPr>
          <p:cNvPr id="41" name="object 41"/>
          <p:cNvSpPr txBox="1"/>
          <p:nvPr/>
        </p:nvSpPr>
        <p:spPr>
          <a:xfrm>
            <a:off x="9162350" y="3031413"/>
            <a:ext cx="116839"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0</a:t>
            </a:r>
            <a:endParaRPr sz="1400">
              <a:latin typeface="Corbel"/>
              <a:cs typeface="Corbel"/>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45" name="object 45"/>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21</a:t>
            </a:fld>
            <a:endParaRPr dirty="0"/>
          </a:p>
        </p:txBody>
      </p:sp>
      <p:sp>
        <p:nvSpPr>
          <p:cNvPr id="42" name="object 42"/>
          <p:cNvSpPr txBox="1"/>
          <p:nvPr/>
        </p:nvSpPr>
        <p:spPr>
          <a:xfrm>
            <a:off x="10381550" y="2193213"/>
            <a:ext cx="116839"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0</a:t>
            </a:r>
            <a:endParaRPr sz="1400">
              <a:latin typeface="Corbel"/>
              <a:cs typeface="Corbel"/>
            </a:endParaRPr>
          </a:p>
        </p:txBody>
      </p:sp>
      <p:sp>
        <p:nvSpPr>
          <p:cNvPr id="43" name="object 43"/>
          <p:cNvSpPr txBox="1"/>
          <p:nvPr/>
        </p:nvSpPr>
        <p:spPr>
          <a:xfrm>
            <a:off x="11143550" y="3031413"/>
            <a:ext cx="164465" cy="228268"/>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rbel"/>
                <a:cs typeface="Corbel"/>
              </a:rPr>
              <a:t>-1</a:t>
            </a:r>
            <a:endParaRPr sz="1400">
              <a:latin typeface="Corbel"/>
              <a:cs typeface="Corbe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22</a:t>
            </a:fld>
            <a:endParaRPr dirty="0"/>
          </a:p>
        </p:txBody>
      </p:sp>
      <p:sp>
        <p:nvSpPr>
          <p:cNvPr id="3" name="object 3"/>
          <p:cNvSpPr txBox="1">
            <a:spLocks noGrp="1"/>
          </p:cNvSpPr>
          <p:nvPr>
            <p:ph type="title"/>
          </p:nvPr>
        </p:nvSpPr>
        <p:spPr>
          <a:xfrm>
            <a:off x="325944" y="2854207"/>
            <a:ext cx="2581275"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rPr>
              <a:t>LR</a:t>
            </a:r>
            <a:r>
              <a:rPr sz="3600" spc="-95" dirty="0">
                <a:solidFill>
                  <a:srgbClr val="FFFFFF"/>
                </a:solidFill>
              </a:rPr>
              <a:t> </a:t>
            </a:r>
            <a:r>
              <a:rPr sz="3600" spc="-5" dirty="0">
                <a:solidFill>
                  <a:srgbClr val="FFFFFF"/>
                </a:solidFill>
              </a:rPr>
              <a:t>Imbalance </a:t>
            </a:r>
            <a:r>
              <a:rPr sz="3600" spc="-710" dirty="0">
                <a:solidFill>
                  <a:srgbClr val="FFFFFF"/>
                </a:solidFill>
              </a:rPr>
              <a:t> </a:t>
            </a:r>
            <a:r>
              <a:rPr sz="3600" spc="-5" dirty="0">
                <a:solidFill>
                  <a:srgbClr val="FFFFFF"/>
                </a:solidFill>
              </a:rPr>
              <a:t>Example</a:t>
            </a:r>
            <a:endParaRPr sz="3600"/>
          </a:p>
        </p:txBody>
      </p:sp>
      <p:pic>
        <p:nvPicPr>
          <p:cNvPr id="6" name="Picture 5">
            <a:extLst>
              <a:ext uri="{FF2B5EF4-FFF2-40B4-BE49-F238E27FC236}">
                <a16:creationId xmlns:a16="http://schemas.microsoft.com/office/drawing/2014/main" id="{467B7AA7-7B29-48E2-9A5F-EDA603FB58D8}"/>
              </a:ext>
            </a:extLst>
          </p:cNvPr>
          <p:cNvPicPr>
            <a:picLocks noChangeAspect="1"/>
          </p:cNvPicPr>
          <p:nvPr/>
        </p:nvPicPr>
        <p:blipFill>
          <a:blip r:embed="rId2">
            <a:grayscl/>
          </a:blip>
          <a:stretch>
            <a:fillRect/>
          </a:stretch>
        </p:blipFill>
        <p:spPr>
          <a:xfrm>
            <a:off x="4031037" y="624221"/>
            <a:ext cx="2246919" cy="2837604"/>
          </a:xfrm>
          <a:prstGeom prst="rect">
            <a:avLst/>
          </a:prstGeom>
        </p:spPr>
      </p:pic>
      <p:pic>
        <p:nvPicPr>
          <p:cNvPr id="7" name="Picture 6">
            <a:extLst>
              <a:ext uri="{FF2B5EF4-FFF2-40B4-BE49-F238E27FC236}">
                <a16:creationId xmlns:a16="http://schemas.microsoft.com/office/drawing/2014/main" id="{09116D9D-1562-4A39-B5EE-19A47DD95E37}"/>
              </a:ext>
            </a:extLst>
          </p:cNvPr>
          <p:cNvPicPr>
            <a:picLocks noChangeAspect="1"/>
          </p:cNvPicPr>
          <p:nvPr/>
        </p:nvPicPr>
        <p:blipFill>
          <a:blip r:embed="rId3">
            <a:grayscl/>
          </a:blip>
          <a:stretch>
            <a:fillRect/>
          </a:stretch>
        </p:blipFill>
        <p:spPr>
          <a:xfrm>
            <a:off x="3552156" y="4042117"/>
            <a:ext cx="2475934" cy="2430083"/>
          </a:xfrm>
          <a:prstGeom prst="rect">
            <a:avLst/>
          </a:prstGeom>
        </p:spPr>
      </p:pic>
      <p:pic>
        <p:nvPicPr>
          <p:cNvPr id="9" name="Picture 8">
            <a:extLst>
              <a:ext uri="{FF2B5EF4-FFF2-40B4-BE49-F238E27FC236}">
                <a16:creationId xmlns:a16="http://schemas.microsoft.com/office/drawing/2014/main" id="{48735F28-0224-48A4-9B60-92C2DCBDE95C}"/>
              </a:ext>
            </a:extLst>
          </p:cNvPr>
          <p:cNvPicPr>
            <a:picLocks noChangeAspect="1"/>
          </p:cNvPicPr>
          <p:nvPr/>
        </p:nvPicPr>
        <p:blipFill>
          <a:blip r:embed="rId4">
            <a:grayscl/>
          </a:blip>
          <a:stretch>
            <a:fillRect/>
          </a:stretch>
        </p:blipFill>
        <p:spPr>
          <a:xfrm>
            <a:off x="9141950" y="4559228"/>
            <a:ext cx="2092883" cy="1961163"/>
          </a:xfrm>
          <a:prstGeom prst="rect">
            <a:avLst/>
          </a:prstGeom>
        </p:spPr>
      </p:pic>
      <p:cxnSp>
        <p:nvCxnSpPr>
          <p:cNvPr id="10" name="Straight Arrow Connector 9">
            <a:extLst>
              <a:ext uri="{FF2B5EF4-FFF2-40B4-BE49-F238E27FC236}">
                <a16:creationId xmlns:a16="http://schemas.microsoft.com/office/drawing/2014/main" id="{899441C8-66C2-44BC-9584-5FEF5CEF1DC1}"/>
              </a:ext>
            </a:extLst>
          </p:cNvPr>
          <p:cNvCxnSpPr/>
          <p:nvPr/>
        </p:nvCxnSpPr>
        <p:spPr>
          <a:xfrm>
            <a:off x="4953000" y="3637420"/>
            <a:ext cx="0" cy="57225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9B32ACDD-1F01-4DBE-83BD-097A22FB2726}"/>
              </a:ext>
            </a:extLst>
          </p:cNvPr>
          <p:cNvGrpSpPr/>
          <p:nvPr/>
        </p:nvGrpSpPr>
        <p:grpSpPr>
          <a:xfrm>
            <a:off x="6277956" y="4272302"/>
            <a:ext cx="2682154" cy="2165539"/>
            <a:chOff x="6277956" y="4272302"/>
            <a:chExt cx="2682154" cy="2165539"/>
          </a:xfrm>
        </p:grpSpPr>
        <p:pic>
          <p:nvPicPr>
            <p:cNvPr id="8" name="Picture 7">
              <a:extLst>
                <a:ext uri="{FF2B5EF4-FFF2-40B4-BE49-F238E27FC236}">
                  <a16:creationId xmlns:a16="http://schemas.microsoft.com/office/drawing/2014/main" id="{CDD1291B-BE38-4171-B4C3-0D68EA0DDCF2}"/>
                </a:ext>
              </a:extLst>
            </p:cNvPr>
            <p:cNvPicPr>
              <a:picLocks noChangeAspect="1"/>
            </p:cNvPicPr>
            <p:nvPr/>
          </p:nvPicPr>
          <p:blipFill>
            <a:blip r:embed="rId5">
              <a:grayscl/>
            </a:blip>
            <a:stretch>
              <a:fillRect/>
            </a:stretch>
          </p:blipFill>
          <p:spPr>
            <a:xfrm>
              <a:off x="6605086" y="4272302"/>
              <a:ext cx="2355024" cy="2165539"/>
            </a:xfrm>
            <a:prstGeom prst="rect">
              <a:avLst/>
            </a:prstGeom>
          </p:spPr>
        </p:pic>
        <p:pic>
          <p:nvPicPr>
            <p:cNvPr id="12" name="Picture 11">
              <a:extLst>
                <a:ext uri="{FF2B5EF4-FFF2-40B4-BE49-F238E27FC236}">
                  <a16:creationId xmlns:a16="http://schemas.microsoft.com/office/drawing/2014/main" id="{0B6529BD-58A5-4FC1-9616-CC06EAC417AE}"/>
                </a:ext>
              </a:extLst>
            </p:cNvPr>
            <p:cNvPicPr>
              <a:picLocks noChangeAspect="1"/>
            </p:cNvPicPr>
            <p:nvPr/>
          </p:nvPicPr>
          <p:blipFill>
            <a:blip r:embed="rId6">
              <a:grayscl/>
            </a:blip>
            <a:stretch>
              <a:fillRect/>
            </a:stretch>
          </p:blipFill>
          <p:spPr>
            <a:xfrm>
              <a:off x="6277956" y="4923783"/>
              <a:ext cx="533400" cy="486417"/>
            </a:xfrm>
            <a:prstGeom prst="rect">
              <a:avLst/>
            </a:prstGeom>
          </p:spPr>
        </p:pic>
      </p:grpSp>
      <p:cxnSp>
        <p:nvCxnSpPr>
          <p:cNvPr id="11" name="Straight Arrow Connector 10">
            <a:extLst>
              <a:ext uri="{FF2B5EF4-FFF2-40B4-BE49-F238E27FC236}">
                <a16:creationId xmlns:a16="http://schemas.microsoft.com/office/drawing/2014/main" id="{DA504A55-A7B4-4F0F-B422-362D21CB2436}"/>
              </a:ext>
            </a:extLst>
          </p:cNvPr>
          <p:cNvCxnSpPr>
            <a:cxnSpLocks/>
          </p:cNvCxnSpPr>
          <p:nvPr/>
        </p:nvCxnSpPr>
        <p:spPr>
          <a:xfrm>
            <a:off x="6028090" y="5105400"/>
            <a:ext cx="78326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066F48B-6F96-4979-BFB3-F947E62447C3}"/>
              </a:ext>
            </a:extLst>
          </p:cNvPr>
          <p:cNvCxnSpPr>
            <a:cxnSpLocks/>
          </p:cNvCxnSpPr>
          <p:nvPr/>
        </p:nvCxnSpPr>
        <p:spPr>
          <a:xfrm>
            <a:off x="8532350" y="5791200"/>
            <a:ext cx="6096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E3CF997-0463-42FF-B1C6-1A67ACD3A775}"/>
              </a:ext>
            </a:extLst>
          </p:cNvPr>
          <p:cNvSpPr txBox="1"/>
          <p:nvPr/>
        </p:nvSpPr>
        <p:spPr>
          <a:xfrm>
            <a:off x="5957752" y="4615935"/>
            <a:ext cx="1231363" cy="369332"/>
          </a:xfrm>
          <a:prstGeom prst="rect">
            <a:avLst/>
          </a:prstGeom>
          <a:noFill/>
        </p:spPr>
        <p:txBody>
          <a:bodyPr wrap="none" rtlCol="0">
            <a:spAutoFit/>
          </a:bodyPr>
          <a:lstStyle/>
          <a:p>
            <a:r>
              <a:rPr lang="en-US" dirty="0"/>
              <a:t>LL Rotation</a:t>
            </a:r>
          </a:p>
        </p:txBody>
      </p:sp>
      <p:sp>
        <p:nvSpPr>
          <p:cNvPr id="18" name="TextBox 17">
            <a:extLst>
              <a:ext uri="{FF2B5EF4-FFF2-40B4-BE49-F238E27FC236}">
                <a16:creationId xmlns:a16="http://schemas.microsoft.com/office/drawing/2014/main" id="{25FB38FA-CD9A-453D-99EB-CBE12D142446}"/>
              </a:ext>
            </a:extLst>
          </p:cNvPr>
          <p:cNvSpPr txBox="1"/>
          <p:nvPr/>
        </p:nvSpPr>
        <p:spPr>
          <a:xfrm>
            <a:off x="8029295" y="5929855"/>
            <a:ext cx="1338764" cy="369332"/>
          </a:xfrm>
          <a:prstGeom prst="rect">
            <a:avLst/>
          </a:prstGeom>
          <a:noFill/>
        </p:spPr>
        <p:txBody>
          <a:bodyPr wrap="none" rtlCol="0">
            <a:spAutoFit/>
          </a:bodyPr>
          <a:lstStyle/>
          <a:p>
            <a:r>
              <a:rPr lang="en-US" dirty="0"/>
              <a:t> RR Rotation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44" y="3101857"/>
            <a:ext cx="258064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RL</a:t>
            </a:r>
            <a:r>
              <a:rPr sz="3600" spc="-95" dirty="0">
                <a:solidFill>
                  <a:srgbClr val="FFFFFF"/>
                </a:solidFill>
                <a:latin typeface="Corbel"/>
                <a:cs typeface="Corbel"/>
              </a:rPr>
              <a:t> </a:t>
            </a:r>
            <a:r>
              <a:rPr sz="3600" spc="-5" dirty="0">
                <a:solidFill>
                  <a:srgbClr val="FFFFFF"/>
                </a:solidFill>
                <a:latin typeface="Corbel"/>
                <a:cs typeface="Corbel"/>
              </a:rPr>
              <a:t>Imbalance</a:t>
            </a:r>
            <a:endParaRPr sz="3600">
              <a:latin typeface="Corbel"/>
              <a:cs typeface="Corbel"/>
            </a:endParaRPr>
          </a:p>
        </p:txBody>
      </p:sp>
      <p:sp>
        <p:nvSpPr>
          <p:cNvPr id="4" name="object 4"/>
          <p:cNvSpPr txBox="1"/>
          <p:nvPr/>
        </p:nvSpPr>
        <p:spPr>
          <a:xfrm>
            <a:off x="4002164" y="976376"/>
            <a:ext cx="6114415" cy="863600"/>
          </a:xfrm>
          <a:prstGeom prst="rect">
            <a:avLst/>
          </a:prstGeom>
        </p:spPr>
        <p:txBody>
          <a:bodyPr vert="horz" wrap="square" lIns="0" tIns="12700" rIns="0" bIns="0" rtlCol="0">
            <a:spAutoFit/>
          </a:bodyPr>
          <a:lstStyle/>
          <a:p>
            <a:pPr marL="409575" marR="5080" indent="-397510">
              <a:lnSpc>
                <a:spcPct val="114599"/>
              </a:lnSpc>
              <a:spcBef>
                <a:spcPts val="100"/>
              </a:spcBef>
              <a:buClr>
                <a:srgbClr val="40BAD1"/>
              </a:buClr>
              <a:buSzPct val="91666"/>
              <a:buFont typeface="Arial MT"/>
              <a:buChar char="●"/>
              <a:tabLst>
                <a:tab pos="409575" algn="l"/>
                <a:tab pos="410209" algn="l"/>
              </a:tabLst>
            </a:pPr>
            <a:r>
              <a:rPr sz="2400" spc="-5" dirty="0">
                <a:latin typeface="Corbel"/>
                <a:cs typeface="Corbel"/>
              </a:rPr>
              <a:t>RL: new node is in the left subtree of the right </a:t>
            </a:r>
            <a:r>
              <a:rPr sz="2400" spc="-470" dirty="0">
                <a:latin typeface="Corbel"/>
                <a:cs typeface="Corbel"/>
              </a:rPr>
              <a:t> </a:t>
            </a:r>
            <a:r>
              <a:rPr sz="2400" spc="-5" dirty="0">
                <a:latin typeface="Corbel"/>
                <a:cs typeface="Corbel"/>
              </a:rPr>
              <a:t>subtree</a:t>
            </a:r>
            <a:r>
              <a:rPr sz="2400" spc="-10" dirty="0">
                <a:latin typeface="Corbel"/>
                <a:cs typeface="Corbel"/>
              </a:rPr>
              <a:t> </a:t>
            </a:r>
            <a:r>
              <a:rPr sz="2400" spc="-5" dirty="0">
                <a:latin typeface="Corbel"/>
                <a:cs typeface="Corbel"/>
              </a:rPr>
              <a:t>of</a:t>
            </a:r>
            <a:r>
              <a:rPr sz="2400" spc="-105" dirty="0">
                <a:latin typeface="Corbel"/>
                <a:cs typeface="Corbel"/>
              </a:rPr>
              <a:t> </a:t>
            </a:r>
            <a:r>
              <a:rPr sz="2400" dirty="0">
                <a:latin typeface="Corbel"/>
                <a:cs typeface="Corbel"/>
              </a:rPr>
              <a:t>A</a:t>
            </a:r>
            <a:endParaRPr sz="2400">
              <a:latin typeface="Corbel"/>
              <a:cs typeface="Corbel"/>
            </a:endParaRPr>
          </a:p>
        </p:txBody>
      </p:sp>
      <p:sp>
        <p:nvSpPr>
          <p:cNvPr id="5" name="object 5"/>
          <p:cNvSpPr/>
          <p:nvPr/>
        </p:nvSpPr>
        <p:spPr>
          <a:xfrm>
            <a:off x="4307325" y="2359374"/>
            <a:ext cx="465455" cy="465455"/>
          </a:xfrm>
          <a:custGeom>
            <a:avLst/>
            <a:gdLst/>
            <a:ahLst/>
            <a:cxnLst/>
            <a:rect l="l" t="t" r="r" b="b"/>
            <a:pathLst>
              <a:path w="465454" h="465455">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6" name="object 6"/>
          <p:cNvSpPr txBox="1"/>
          <p:nvPr/>
        </p:nvSpPr>
        <p:spPr>
          <a:xfrm>
            <a:off x="4467862" y="2467288"/>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a:t>
            </a:r>
            <a:endParaRPr sz="1400">
              <a:latin typeface="Arial MT"/>
              <a:cs typeface="Arial MT"/>
            </a:endParaRPr>
          </a:p>
        </p:txBody>
      </p:sp>
      <p:sp>
        <p:nvSpPr>
          <p:cNvPr id="7" name="object 7"/>
          <p:cNvSpPr/>
          <p:nvPr/>
        </p:nvSpPr>
        <p:spPr>
          <a:xfrm>
            <a:off x="4905299" y="3063899"/>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8" name="object 8"/>
          <p:cNvSpPr txBox="1"/>
          <p:nvPr/>
        </p:nvSpPr>
        <p:spPr>
          <a:xfrm>
            <a:off x="5065837" y="3171812"/>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B</a:t>
            </a:r>
            <a:endParaRPr sz="1400">
              <a:latin typeface="Arial MT"/>
              <a:cs typeface="Arial MT"/>
            </a:endParaRPr>
          </a:p>
        </p:txBody>
      </p:sp>
      <p:sp>
        <p:nvSpPr>
          <p:cNvPr id="9" name="object 9"/>
          <p:cNvSpPr txBox="1"/>
          <p:nvPr/>
        </p:nvSpPr>
        <p:spPr>
          <a:xfrm>
            <a:off x="5323349" y="3821624"/>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4</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10" name="object 10"/>
          <p:cNvSpPr txBox="1"/>
          <p:nvPr/>
        </p:nvSpPr>
        <p:spPr>
          <a:xfrm>
            <a:off x="3914699" y="4578875"/>
            <a:ext cx="612140" cy="565989"/>
          </a:xfrm>
          <a:prstGeom prst="rect">
            <a:avLst/>
          </a:prstGeom>
          <a:ln w="9524">
            <a:solidFill>
              <a:srgbClr val="545454"/>
            </a:solidFill>
          </a:ln>
        </p:spPr>
        <p:txBody>
          <a:bodyPr vert="horz" wrap="square" lIns="0" tIns="142240" rIns="0" bIns="0" rtlCol="0">
            <a:spAutoFit/>
          </a:bodyPr>
          <a:lstStyle/>
          <a:p>
            <a:pPr marL="118110" marR="110489" indent="100330">
              <a:lnSpc>
                <a:spcPts val="1650"/>
              </a:lnSpc>
              <a:spcBef>
                <a:spcPts val="1120"/>
              </a:spcBef>
            </a:pPr>
            <a:r>
              <a:rPr sz="1400" spc="5" dirty="0">
                <a:latin typeface="Arial MT"/>
                <a:cs typeface="Arial MT"/>
              </a:rPr>
              <a:t>T</a:t>
            </a:r>
            <a:r>
              <a:rPr sz="1350" spc="7" baseline="-33950" dirty="0">
                <a:latin typeface="Arial MT"/>
                <a:cs typeface="Arial MT"/>
              </a:rPr>
              <a:t>2 </a:t>
            </a:r>
            <a:r>
              <a:rPr sz="1350" spc="15" baseline="-33950" dirty="0">
                <a:latin typeface="Arial MT"/>
                <a:cs typeface="Arial MT"/>
              </a:rPr>
              <a:t> </a:t>
            </a:r>
            <a:r>
              <a:rPr sz="1400" dirty="0">
                <a:latin typeface="Arial MT"/>
                <a:cs typeface="Arial MT"/>
              </a:rPr>
              <a:t>(h-1)</a:t>
            </a:r>
            <a:endParaRPr sz="1400">
              <a:latin typeface="Arial MT"/>
              <a:cs typeface="Arial MT"/>
            </a:endParaRPr>
          </a:p>
        </p:txBody>
      </p:sp>
      <p:sp>
        <p:nvSpPr>
          <p:cNvPr id="11" name="object 11"/>
          <p:cNvSpPr txBox="1"/>
          <p:nvPr/>
        </p:nvSpPr>
        <p:spPr>
          <a:xfrm>
            <a:off x="3570749" y="3135825"/>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1</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12" name="object 12"/>
          <p:cNvSpPr/>
          <p:nvPr/>
        </p:nvSpPr>
        <p:spPr>
          <a:xfrm>
            <a:off x="3876822" y="2756277"/>
            <a:ext cx="1752600" cy="1530350"/>
          </a:xfrm>
          <a:custGeom>
            <a:avLst/>
            <a:gdLst/>
            <a:ahLst/>
            <a:cxnLst/>
            <a:rect l="l" t="t" r="r" b="b"/>
            <a:pathLst>
              <a:path w="1752600" h="1530350">
                <a:moveTo>
                  <a:pt x="827404" y="0"/>
                </a:moveTo>
                <a:lnTo>
                  <a:pt x="1260904" y="307499"/>
                </a:lnTo>
              </a:path>
              <a:path w="1752600" h="1530350">
                <a:moveTo>
                  <a:pt x="498599" y="0"/>
                </a:moveTo>
                <a:lnTo>
                  <a:pt x="0" y="379499"/>
                </a:lnTo>
              </a:path>
              <a:path w="1752600" h="1530350">
                <a:moveTo>
                  <a:pt x="1425379" y="704525"/>
                </a:moveTo>
                <a:lnTo>
                  <a:pt x="1752379" y="1065425"/>
                </a:lnTo>
              </a:path>
              <a:path w="1752600" h="1530350">
                <a:moveTo>
                  <a:pt x="506702" y="1297847"/>
                </a:moveTo>
                <a:lnTo>
                  <a:pt x="511426" y="1250990"/>
                </a:lnTo>
                <a:lnTo>
                  <a:pt x="524973" y="1207348"/>
                </a:lnTo>
                <a:lnTo>
                  <a:pt x="546409" y="1167854"/>
                </a:lnTo>
                <a:lnTo>
                  <a:pt x="574800" y="1133445"/>
                </a:lnTo>
                <a:lnTo>
                  <a:pt x="609209" y="1105055"/>
                </a:lnTo>
                <a:lnTo>
                  <a:pt x="648702" y="1083618"/>
                </a:lnTo>
                <a:lnTo>
                  <a:pt x="692345" y="1070071"/>
                </a:lnTo>
                <a:lnTo>
                  <a:pt x="739202" y="1065347"/>
                </a:lnTo>
                <a:lnTo>
                  <a:pt x="784772" y="1069856"/>
                </a:lnTo>
                <a:lnTo>
                  <a:pt x="828176" y="1083045"/>
                </a:lnTo>
                <a:lnTo>
                  <a:pt x="868193" y="1104410"/>
                </a:lnTo>
                <a:lnTo>
                  <a:pt x="903604" y="1133445"/>
                </a:lnTo>
                <a:lnTo>
                  <a:pt x="932639" y="1168856"/>
                </a:lnTo>
                <a:lnTo>
                  <a:pt x="954004" y="1208873"/>
                </a:lnTo>
                <a:lnTo>
                  <a:pt x="967193" y="1252277"/>
                </a:lnTo>
                <a:lnTo>
                  <a:pt x="971702" y="1297847"/>
                </a:lnTo>
                <a:lnTo>
                  <a:pt x="966978" y="1344704"/>
                </a:lnTo>
                <a:lnTo>
                  <a:pt x="953431" y="1388347"/>
                </a:lnTo>
                <a:lnTo>
                  <a:pt x="931995" y="1427840"/>
                </a:lnTo>
                <a:lnTo>
                  <a:pt x="903604" y="1462250"/>
                </a:lnTo>
                <a:lnTo>
                  <a:pt x="869195" y="1490640"/>
                </a:lnTo>
                <a:lnTo>
                  <a:pt x="829702" y="1512076"/>
                </a:lnTo>
                <a:lnTo>
                  <a:pt x="786059" y="1525624"/>
                </a:lnTo>
                <a:lnTo>
                  <a:pt x="739202" y="1530347"/>
                </a:lnTo>
                <a:lnTo>
                  <a:pt x="692345" y="1525624"/>
                </a:lnTo>
                <a:lnTo>
                  <a:pt x="648702" y="1512076"/>
                </a:lnTo>
                <a:lnTo>
                  <a:pt x="609209" y="1490640"/>
                </a:lnTo>
                <a:lnTo>
                  <a:pt x="574800" y="1462250"/>
                </a:lnTo>
                <a:lnTo>
                  <a:pt x="546409" y="1427840"/>
                </a:lnTo>
                <a:lnTo>
                  <a:pt x="524973" y="1388347"/>
                </a:lnTo>
                <a:lnTo>
                  <a:pt x="511426" y="1344704"/>
                </a:lnTo>
                <a:lnTo>
                  <a:pt x="506702" y="1297847"/>
                </a:lnTo>
                <a:close/>
              </a:path>
            </a:pathLst>
          </a:custGeom>
          <a:ln w="9524">
            <a:solidFill>
              <a:srgbClr val="545454"/>
            </a:solidFill>
          </a:ln>
        </p:spPr>
        <p:txBody>
          <a:bodyPr wrap="square" lIns="0" tIns="0" rIns="0" bIns="0" rtlCol="0"/>
          <a:lstStyle/>
          <a:p>
            <a:endParaRPr/>
          </a:p>
        </p:txBody>
      </p:sp>
      <p:sp>
        <p:nvSpPr>
          <p:cNvPr id="13" name="object 13"/>
          <p:cNvSpPr txBox="1"/>
          <p:nvPr/>
        </p:nvSpPr>
        <p:spPr>
          <a:xfrm>
            <a:off x="4539160" y="3929538"/>
            <a:ext cx="15430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C</a:t>
            </a:r>
            <a:endParaRPr sz="1400">
              <a:latin typeface="Arial MT"/>
              <a:cs typeface="Arial MT"/>
            </a:endParaRPr>
          </a:p>
        </p:txBody>
      </p:sp>
      <p:sp>
        <p:nvSpPr>
          <p:cNvPr id="14" name="object 14"/>
          <p:cNvSpPr/>
          <p:nvPr/>
        </p:nvSpPr>
        <p:spPr>
          <a:xfrm>
            <a:off x="4616097" y="3460802"/>
            <a:ext cx="357505" cy="361315"/>
          </a:xfrm>
          <a:custGeom>
            <a:avLst/>
            <a:gdLst/>
            <a:ahLst/>
            <a:cxnLst/>
            <a:rect l="l" t="t" r="r" b="b"/>
            <a:pathLst>
              <a:path w="357504" h="361314">
                <a:moveTo>
                  <a:pt x="357299" y="0"/>
                </a:moveTo>
                <a:lnTo>
                  <a:pt x="0" y="360899"/>
                </a:lnTo>
              </a:path>
            </a:pathLst>
          </a:custGeom>
          <a:ln w="9524">
            <a:solidFill>
              <a:srgbClr val="545454"/>
            </a:solidFill>
          </a:ln>
        </p:spPr>
        <p:txBody>
          <a:bodyPr wrap="square" lIns="0" tIns="0" rIns="0" bIns="0" rtlCol="0"/>
          <a:lstStyle/>
          <a:p>
            <a:endParaRPr/>
          </a:p>
        </p:txBody>
      </p:sp>
      <p:sp>
        <p:nvSpPr>
          <p:cNvPr id="15" name="object 15"/>
          <p:cNvSpPr txBox="1"/>
          <p:nvPr/>
        </p:nvSpPr>
        <p:spPr>
          <a:xfrm>
            <a:off x="4708425" y="4578875"/>
            <a:ext cx="612140" cy="565989"/>
          </a:xfrm>
          <a:prstGeom prst="rect">
            <a:avLst/>
          </a:prstGeom>
          <a:ln w="9524">
            <a:solidFill>
              <a:srgbClr val="545454"/>
            </a:solidFill>
          </a:ln>
        </p:spPr>
        <p:txBody>
          <a:bodyPr vert="horz" wrap="square" lIns="0" tIns="142240" rIns="0" bIns="0" rtlCol="0">
            <a:spAutoFit/>
          </a:bodyPr>
          <a:lstStyle/>
          <a:p>
            <a:pPr marL="118110" marR="110489" indent="100330">
              <a:lnSpc>
                <a:spcPts val="1650"/>
              </a:lnSpc>
              <a:spcBef>
                <a:spcPts val="1120"/>
              </a:spcBef>
            </a:pPr>
            <a:r>
              <a:rPr sz="1400" spc="5" dirty="0">
                <a:latin typeface="Arial MT"/>
                <a:cs typeface="Arial MT"/>
              </a:rPr>
              <a:t>T</a:t>
            </a:r>
            <a:r>
              <a:rPr sz="1350" spc="7" baseline="-33950" dirty="0">
                <a:latin typeface="Arial MT"/>
                <a:cs typeface="Arial MT"/>
              </a:rPr>
              <a:t>3 </a:t>
            </a:r>
            <a:r>
              <a:rPr sz="1350" spc="15" baseline="-33950" dirty="0">
                <a:latin typeface="Arial MT"/>
                <a:cs typeface="Arial MT"/>
              </a:rPr>
              <a:t> </a:t>
            </a:r>
            <a:r>
              <a:rPr sz="1400" dirty="0">
                <a:latin typeface="Arial MT"/>
                <a:cs typeface="Arial MT"/>
              </a:rPr>
              <a:t>(h-1)</a:t>
            </a:r>
            <a:endParaRPr sz="1400">
              <a:latin typeface="Arial MT"/>
              <a:cs typeface="Arial MT"/>
            </a:endParaRPr>
          </a:p>
        </p:txBody>
      </p:sp>
      <p:sp>
        <p:nvSpPr>
          <p:cNvPr id="16" name="object 16"/>
          <p:cNvSpPr/>
          <p:nvPr/>
        </p:nvSpPr>
        <p:spPr>
          <a:xfrm>
            <a:off x="4220622" y="4218527"/>
            <a:ext cx="794385" cy="360680"/>
          </a:xfrm>
          <a:custGeom>
            <a:avLst/>
            <a:gdLst/>
            <a:ahLst/>
            <a:cxnLst/>
            <a:rect l="l" t="t" r="r" b="b"/>
            <a:pathLst>
              <a:path w="794385" h="360679">
                <a:moveTo>
                  <a:pt x="230999" y="0"/>
                </a:moveTo>
                <a:lnTo>
                  <a:pt x="0" y="360299"/>
                </a:lnTo>
              </a:path>
              <a:path w="794385" h="360679">
                <a:moveTo>
                  <a:pt x="559804" y="0"/>
                </a:moveTo>
                <a:lnTo>
                  <a:pt x="793804" y="360299"/>
                </a:lnTo>
              </a:path>
            </a:pathLst>
          </a:custGeom>
          <a:ln w="9524">
            <a:solidFill>
              <a:srgbClr val="545454"/>
            </a:solidFill>
          </a:ln>
        </p:spPr>
        <p:txBody>
          <a:bodyPr wrap="square" lIns="0" tIns="0" rIns="0" bIns="0" rtlCol="0"/>
          <a:lstStyle/>
          <a:p>
            <a:endParaRPr/>
          </a:p>
        </p:txBody>
      </p:sp>
      <p:sp>
        <p:nvSpPr>
          <p:cNvPr id="17" name="object 17"/>
          <p:cNvSpPr txBox="1"/>
          <p:nvPr/>
        </p:nvSpPr>
        <p:spPr>
          <a:xfrm>
            <a:off x="4380350" y="3577788"/>
            <a:ext cx="116839"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0</a:t>
            </a:r>
            <a:endParaRPr sz="1400">
              <a:latin typeface="Corbel"/>
              <a:cs typeface="Corbel"/>
            </a:endParaRPr>
          </a:p>
        </p:txBody>
      </p:sp>
      <p:sp>
        <p:nvSpPr>
          <p:cNvPr id="18" name="object 18"/>
          <p:cNvSpPr txBox="1"/>
          <p:nvPr/>
        </p:nvSpPr>
        <p:spPr>
          <a:xfrm>
            <a:off x="5292312" y="2849475"/>
            <a:ext cx="116839"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0</a:t>
            </a:r>
            <a:endParaRPr sz="1400">
              <a:latin typeface="Corbel"/>
              <a:cs typeface="Corbel"/>
            </a:endParaRPr>
          </a:p>
        </p:txBody>
      </p:sp>
      <p:sp>
        <p:nvSpPr>
          <p:cNvPr id="19" name="object 19"/>
          <p:cNvSpPr txBox="1"/>
          <p:nvPr/>
        </p:nvSpPr>
        <p:spPr>
          <a:xfrm>
            <a:off x="4780474" y="2243037"/>
            <a:ext cx="164465" cy="228268"/>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rbel"/>
                <a:cs typeface="Corbel"/>
              </a:rPr>
              <a:t>-1</a:t>
            </a:r>
            <a:endParaRPr sz="1400">
              <a:latin typeface="Corbel"/>
              <a:cs typeface="Corbel"/>
            </a:endParaRPr>
          </a:p>
        </p:txBody>
      </p:sp>
      <p:sp>
        <p:nvSpPr>
          <p:cNvPr id="20" name="object 20"/>
          <p:cNvSpPr/>
          <p:nvPr/>
        </p:nvSpPr>
        <p:spPr>
          <a:xfrm>
            <a:off x="6974324" y="2359374"/>
            <a:ext cx="465455" cy="465455"/>
          </a:xfrm>
          <a:custGeom>
            <a:avLst/>
            <a:gdLst/>
            <a:ahLst/>
            <a:cxnLst/>
            <a:rect l="l" t="t" r="r" b="b"/>
            <a:pathLst>
              <a:path w="465454" h="465455">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21" name="object 21"/>
          <p:cNvSpPr txBox="1"/>
          <p:nvPr/>
        </p:nvSpPr>
        <p:spPr>
          <a:xfrm>
            <a:off x="7134862" y="2467288"/>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a:t>
            </a:r>
            <a:endParaRPr sz="1400">
              <a:latin typeface="Arial MT"/>
              <a:cs typeface="Arial MT"/>
            </a:endParaRPr>
          </a:p>
        </p:txBody>
      </p:sp>
      <p:sp>
        <p:nvSpPr>
          <p:cNvPr id="22" name="object 22"/>
          <p:cNvSpPr/>
          <p:nvPr/>
        </p:nvSpPr>
        <p:spPr>
          <a:xfrm>
            <a:off x="7572299" y="3063899"/>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23" name="object 23"/>
          <p:cNvSpPr txBox="1"/>
          <p:nvPr/>
        </p:nvSpPr>
        <p:spPr>
          <a:xfrm>
            <a:off x="7732838" y="3171812"/>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B</a:t>
            </a:r>
            <a:endParaRPr sz="1400">
              <a:latin typeface="Arial MT"/>
              <a:cs typeface="Arial MT"/>
            </a:endParaRPr>
          </a:p>
        </p:txBody>
      </p:sp>
      <p:sp>
        <p:nvSpPr>
          <p:cNvPr id="24" name="object 24"/>
          <p:cNvSpPr txBox="1"/>
          <p:nvPr/>
        </p:nvSpPr>
        <p:spPr>
          <a:xfrm>
            <a:off x="7990350" y="3821624"/>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4</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25" name="object 25"/>
          <p:cNvSpPr txBox="1"/>
          <p:nvPr/>
        </p:nvSpPr>
        <p:spPr>
          <a:xfrm>
            <a:off x="6581699" y="4578875"/>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2</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26" name="object 26"/>
          <p:cNvSpPr txBox="1"/>
          <p:nvPr/>
        </p:nvSpPr>
        <p:spPr>
          <a:xfrm>
            <a:off x="6237749" y="3135825"/>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1</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27" name="object 27"/>
          <p:cNvSpPr/>
          <p:nvPr/>
        </p:nvSpPr>
        <p:spPr>
          <a:xfrm>
            <a:off x="6543822" y="2756277"/>
            <a:ext cx="1752600" cy="1530350"/>
          </a:xfrm>
          <a:custGeom>
            <a:avLst/>
            <a:gdLst/>
            <a:ahLst/>
            <a:cxnLst/>
            <a:rect l="l" t="t" r="r" b="b"/>
            <a:pathLst>
              <a:path w="1752600" h="1530350">
                <a:moveTo>
                  <a:pt x="827404" y="0"/>
                </a:moveTo>
                <a:lnTo>
                  <a:pt x="1260904" y="307499"/>
                </a:lnTo>
              </a:path>
              <a:path w="1752600" h="1530350">
                <a:moveTo>
                  <a:pt x="498599" y="0"/>
                </a:moveTo>
                <a:lnTo>
                  <a:pt x="0" y="379499"/>
                </a:lnTo>
              </a:path>
              <a:path w="1752600" h="1530350">
                <a:moveTo>
                  <a:pt x="1425379" y="704525"/>
                </a:moveTo>
                <a:lnTo>
                  <a:pt x="1752379" y="1065425"/>
                </a:lnTo>
              </a:path>
              <a:path w="1752600" h="1530350">
                <a:moveTo>
                  <a:pt x="506702" y="1297847"/>
                </a:moveTo>
                <a:lnTo>
                  <a:pt x="511426" y="1250990"/>
                </a:lnTo>
                <a:lnTo>
                  <a:pt x="524973" y="1207348"/>
                </a:lnTo>
                <a:lnTo>
                  <a:pt x="546409" y="1167854"/>
                </a:lnTo>
                <a:lnTo>
                  <a:pt x="574800" y="1133445"/>
                </a:lnTo>
                <a:lnTo>
                  <a:pt x="609209" y="1105055"/>
                </a:lnTo>
                <a:lnTo>
                  <a:pt x="648702" y="1083618"/>
                </a:lnTo>
                <a:lnTo>
                  <a:pt x="692345" y="1070071"/>
                </a:lnTo>
                <a:lnTo>
                  <a:pt x="739202" y="1065347"/>
                </a:lnTo>
                <a:lnTo>
                  <a:pt x="784772" y="1069856"/>
                </a:lnTo>
                <a:lnTo>
                  <a:pt x="828176" y="1083045"/>
                </a:lnTo>
                <a:lnTo>
                  <a:pt x="868193" y="1104410"/>
                </a:lnTo>
                <a:lnTo>
                  <a:pt x="903604" y="1133445"/>
                </a:lnTo>
                <a:lnTo>
                  <a:pt x="932640" y="1168856"/>
                </a:lnTo>
                <a:lnTo>
                  <a:pt x="954004" y="1208873"/>
                </a:lnTo>
                <a:lnTo>
                  <a:pt x="967193" y="1252277"/>
                </a:lnTo>
                <a:lnTo>
                  <a:pt x="971702" y="1297847"/>
                </a:lnTo>
                <a:lnTo>
                  <a:pt x="966978" y="1344704"/>
                </a:lnTo>
                <a:lnTo>
                  <a:pt x="953431" y="1388347"/>
                </a:lnTo>
                <a:lnTo>
                  <a:pt x="931995" y="1427840"/>
                </a:lnTo>
                <a:lnTo>
                  <a:pt x="903604" y="1462250"/>
                </a:lnTo>
                <a:lnTo>
                  <a:pt x="869195" y="1490640"/>
                </a:lnTo>
                <a:lnTo>
                  <a:pt x="829702" y="1512076"/>
                </a:lnTo>
                <a:lnTo>
                  <a:pt x="786059" y="1525624"/>
                </a:lnTo>
                <a:lnTo>
                  <a:pt x="739202" y="1530347"/>
                </a:lnTo>
                <a:lnTo>
                  <a:pt x="692345" y="1525624"/>
                </a:lnTo>
                <a:lnTo>
                  <a:pt x="648702" y="1512076"/>
                </a:lnTo>
                <a:lnTo>
                  <a:pt x="609209" y="1490640"/>
                </a:lnTo>
                <a:lnTo>
                  <a:pt x="574800" y="1462250"/>
                </a:lnTo>
                <a:lnTo>
                  <a:pt x="546409" y="1427840"/>
                </a:lnTo>
                <a:lnTo>
                  <a:pt x="524973" y="1388347"/>
                </a:lnTo>
                <a:lnTo>
                  <a:pt x="511426" y="1344704"/>
                </a:lnTo>
                <a:lnTo>
                  <a:pt x="506702" y="1297847"/>
                </a:lnTo>
                <a:close/>
              </a:path>
            </a:pathLst>
          </a:custGeom>
          <a:ln w="9524">
            <a:solidFill>
              <a:srgbClr val="545454"/>
            </a:solidFill>
          </a:ln>
        </p:spPr>
        <p:txBody>
          <a:bodyPr wrap="square" lIns="0" tIns="0" rIns="0" bIns="0" rtlCol="0"/>
          <a:lstStyle/>
          <a:p>
            <a:endParaRPr/>
          </a:p>
        </p:txBody>
      </p:sp>
      <p:sp>
        <p:nvSpPr>
          <p:cNvPr id="28" name="object 28"/>
          <p:cNvSpPr txBox="1"/>
          <p:nvPr/>
        </p:nvSpPr>
        <p:spPr>
          <a:xfrm>
            <a:off x="7206160" y="3929538"/>
            <a:ext cx="15430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C</a:t>
            </a:r>
            <a:endParaRPr sz="1400">
              <a:latin typeface="Arial MT"/>
              <a:cs typeface="Arial MT"/>
            </a:endParaRPr>
          </a:p>
        </p:txBody>
      </p:sp>
      <p:sp>
        <p:nvSpPr>
          <p:cNvPr id="29" name="object 29"/>
          <p:cNvSpPr/>
          <p:nvPr/>
        </p:nvSpPr>
        <p:spPr>
          <a:xfrm>
            <a:off x="7283097" y="3460802"/>
            <a:ext cx="357505" cy="361315"/>
          </a:xfrm>
          <a:custGeom>
            <a:avLst/>
            <a:gdLst/>
            <a:ahLst/>
            <a:cxnLst/>
            <a:rect l="l" t="t" r="r" b="b"/>
            <a:pathLst>
              <a:path w="357504" h="361314">
                <a:moveTo>
                  <a:pt x="357299" y="0"/>
                </a:moveTo>
                <a:lnTo>
                  <a:pt x="0" y="360899"/>
                </a:lnTo>
              </a:path>
            </a:pathLst>
          </a:custGeom>
          <a:ln w="9524">
            <a:solidFill>
              <a:srgbClr val="545454"/>
            </a:solidFill>
          </a:ln>
        </p:spPr>
        <p:txBody>
          <a:bodyPr wrap="square" lIns="0" tIns="0" rIns="0" bIns="0" rtlCol="0"/>
          <a:lstStyle/>
          <a:p>
            <a:endParaRPr/>
          </a:p>
        </p:txBody>
      </p:sp>
      <p:sp>
        <p:nvSpPr>
          <p:cNvPr id="30" name="object 30"/>
          <p:cNvSpPr txBox="1"/>
          <p:nvPr/>
        </p:nvSpPr>
        <p:spPr>
          <a:xfrm>
            <a:off x="7375425" y="4578875"/>
            <a:ext cx="612140" cy="565989"/>
          </a:xfrm>
          <a:prstGeom prst="rect">
            <a:avLst/>
          </a:prstGeom>
          <a:ln w="9524">
            <a:solidFill>
              <a:srgbClr val="545454"/>
            </a:solidFill>
          </a:ln>
        </p:spPr>
        <p:txBody>
          <a:bodyPr vert="horz" wrap="square" lIns="0" tIns="142240" rIns="0" bIns="0" rtlCol="0">
            <a:spAutoFit/>
          </a:bodyPr>
          <a:lstStyle/>
          <a:p>
            <a:pPr marL="118110" marR="110489" indent="100330">
              <a:lnSpc>
                <a:spcPts val="1650"/>
              </a:lnSpc>
              <a:spcBef>
                <a:spcPts val="1120"/>
              </a:spcBef>
            </a:pPr>
            <a:r>
              <a:rPr sz="1400" spc="5" dirty="0">
                <a:latin typeface="Arial MT"/>
                <a:cs typeface="Arial MT"/>
              </a:rPr>
              <a:t>T</a:t>
            </a:r>
            <a:r>
              <a:rPr sz="1350" spc="7" baseline="-33950" dirty="0">
                <a:latin typeface="Arial MT"/>
                <a:cs typeface="Arial MT"/>
              </a:rPr>
              <a:t>3 </a:t>
            </a:r>
            <a:r>
              <a:rPr sz="1350" spc="15" baseline="-33950" dirty="0">
                <a:latin typeface="Arial MT"/>
                <a:cs typeface="Arial MT"/>
              </a:rPr>
              <a:t> </a:t>
            </a:r>
            <a:r>
              <a:rPr sz="1400" dirty="0">
                <a:latin typeface="Arial MT"/>
                <a:cs typeface="Arial MT"/>
              </a:rPr>
              <a:t>(h-1)</a:t>
            </a:r>
            <a:endParaRPr sz="1400">
              <a:latin typeface="Arial MT"/>
              <a:cs typeface="Arial MT"/>
            </a:endParaRPr>
          </a:p>
        </p:txBody>
      </p:sp>
      <p:sp>
        <p:nvSpPr>
          <p:cNvPr id="31" name="object 31"/>
          <p:cNvSpPr/>
          <p:nvPr/>
        </p:nvSpPr>
        <p:spPr>
          <a:xfrm>
            <a:off x="6887622" y="4218527"/>
            <a:ext cx="794385" cy="360680"/>
          </a:xfrm>
          <a:custGeom>
            <a:avLst/>
            <a:gdLst/>
            <a:ahLst/>
            <a:cxnLst/>
            <a:rect l="l" t="t" r="r" b="b"/>
            <a:pathLst>
              <a:path w="794384" h="360679">
                <a:moveTo>
                  <a:pt x="230999" y="0"/>
                </a:moveTo>
                <a:lnTo>
                  <a:pt x="0" y="360299"/>
                </a:lnTo>
              </a:path>
              <a:path w="794384" h="360679">
                <a:moveTo>
                  <a:pt x="559804" y="0"/>
                </a:moveTo>
                <a:lnTo>
                  <a:pt x="793804" y="360299"/>
                </a:lnTo>
              </a:path>
            </a:pathLst>
          </a:custGeom>
          <a:ln w="9524">
            <a:solidFill>
              <a:srgbClr val="545454"/>
            </a:solidFill>
          </a:ln>
        </p:spPr>
        <p:txBody>
          <a:bodyPr wrap="square" lIns="0" tIns="0" rIns="0" bIns="0" rtlCol="0"/>
          <a:lstStyle/>
          <a:p>
            <a:endParaRPr/>
          </a:p>
        </p:txBody>
      </p:sp>
      <p:sp>
        <p:nvSpPr>
          <p:cNvPr id="32" name="object 32"/>
          <p:cNvSpPr/>
          <p:nvPr/>
        </p:nvSpPr>
        <p:spPr>
          <a:xfrm>
            <a:off x="6387450" y="5276374"/>
            <a:ext cx="500380" cy="888365"/>
          </a:xfrm>
          <a:custGeom>
            <a:avLst/>
            <a:gdLst/>
            <a:ahLst/>
            <a:cxnLst/>
            <a:rect l="l" t="t" r="r" b="b"/>
            <a:pathLst>
              <a:path w="500379" h="888364">
                <a:moveTo>
                  <a:pt x="0" y="655649"/>
                </a:moveTo>
                <a:lnTo>
                  <a:pt x="4723" y="608793"/>
                </a:lnTo>
                <a:lnTo>
                  <a:pt x="18270" y="565150"/>
                </a:lnTo>
                <a:lnTo>
                  <a:pt x="39707" y="525657"/>
                </a:lnTo>
                <a:lnTo>
                  <a:pt x="68097" y="491247"/>
                </a:lnTo>
                <a:lnTo>
                  <a:pt x="102507" y="462857"/>
                </a:lnTo>
                <a:lnTo>
                  <a:pt x="142000" y="441420"/>
                </a:lnTo>
                <a:lnTo>
                  <a:pt x="185643" y="427873"/>
                </a:lnTo>
                <a:lnTo>
                  <a:pt x="232499" y="423149"/>
                </a:lnTo>
                <a:lnTo>
                  <a:pt x="278070" y="427658"/>
                </a:lnTo>
                <a:lnTo>
                  <a:pt x="321473" y="440847"/>
                </a:lnTo>
                <a:lnTo>
                  <a:pt x="361491" y="462212"/>
                </a:lnTo>
                <a:lnTo>
                  <a:pt x="396902" y="491247"/>
                </a:lnTo>
                <a:lnTo>
                  <a:pt x="425937" y="526658"/>
                </a:lnTo>
                <a:lnTo>
                  <a:pt x="447302" y="566676"/>
                </a:lnTo>
                <a:lnTo>
                  <a:pt x="460491" y="610079"/>
                </a:lnTo>
                <a:lnTo>
                  <a:pt x="464999" y="655649"/>
                </a:lnTo>
                <a:lnTo>
                  <a:pt x="460276" y="702506"/>
                </a:lnTo>
                <a:lnTo>
                  <a:pt x="446729" y="746149"/>
                </a:lnTo>
                <a:lnTo>
                  <a:pt x="425292" y="785642"/>
                </a:lnTo>
                <a:lnTo>
                  <a:pt x="396902" y="820052"/>
                </a:lnTo>
                <a:lnTo>
                  <a:pt x="362492" y="848442"/>
                </a:lnTo>
                <a:lnTo>
                  <a:pt x="322999" y="869879"/>
                </a:lnTo>
                <a:lnTo>
                  <a:pt x="279356" y="883426"/>
                </a:lnTo>
                <a:lnTo>
                  <a:pt x="232499" y="888149"/>
                </a:lnTo>
                <a:lnTo>
                  <a:pt x="185643" y="883426"/>
                </a:lnTo>
                <a:lnTo>
                  <a:pt x="142000" y="869879"/>
                </a:lnTo>
                <a:lnTo>
                  <a:pt x="102507" y="848442"/>
                </a:lnTo>
                <a:lnTo>
                  <a:pt x="68097" y="820052"/>
                </a:lnTo>
                <a:lnTo>
                  <a:pt x="39707" y="785642"/>
                </a:lnTo>
                <a:lnTo>
                  <a:pt x="18270" y="746149"/>
                </a:lnTo>
                <a:lnTo>
                  <a:pt x="4723" y="702506"/>
                </a:lnTo>
                <a:lnTo>
                  <a:pt x="0" y="655649"/>
                </a:lnTo>
                <a:close/>
              </a:path>
              <a:path w="500379" h="888364">
                <a:moveTo>
                  <a:pt x="500249" y="0"/>
                </a:moveTo>
                <a:lnTo>
                  <a:pt x="232349" y="423299"/>
                </a:lnTo>
              </a:path>
            </a:pathLst>
          </a:custGeom>
          <a:ln w="9524">
            <a:solidFill>
              <a:srgbClr val="545454"/>
            </a:solidFill>
          </a:ln>
        </p:spPr>
        <p:txBody>
          <a:bodyPr wrap="square" lIns="0" tIns="0" rIns="0" bIns="0" rtlCol="0"/>
          <a:lstStyle/>
          <a:p>
            <a:endParaRPr/>
          </a:p>
        </p:txBody>
      </p:sp>
      <p:sp>
        <p:nvSpPr>
          <p:cNvPr id="33" name="object 33"/>
          <p:cNvSpPr txBox="1"/>
          <p:nvPr/>
        </p:nvSpPr>
        <p:spPr>
          <a:xfrm>
            <a:off x="7367900" y="2166837"/>
            <a:ext cx="175260" cy="228268"/>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rbel"/>
                <a:cs typeface="Corbel"/>
              </a:rPr>
              <a:t>-2</a:t>
            </a:r>
            <a:endParaRPr sz="1400">
              <a:latin typeface="Corbel"/>
              <a:cs typeface="Corbel"/>
            </a:endParaRPr>
          </a:p>
        </p:txBody>
      </p:sp>
      <p:sp>
        <p:nvSpPr>
          <p:cNvPr id="34" name="object 34"/>
          <p:cNvSpPr txBox="1"/>
          <p:nvPr/>
        </p:nvSpPr>
        <p:spPr>
          <a:xfrm>
            <a:off x="7052150" y="3581088"/>
            <a:ext cx="10541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1</a:t>
            </a:r>
            <a:endParaRPr sz="1400">
              <a:latin typeface="Corbel"/>
              <a:cs typeface="Corbel"/>
            </a:endParaRPr>
          </a:p>
        </p:txBody>
      </p:sp>
      <p:sp>
        <p:nvSpPr>
          <p:cNvPr id="35" name="object 35"/>
          <p:cNvSpPr txBox="1"/>
          <p:nvPr/>
        </p:nvSpPr>
        <p:spPr>
          <a:xfrm>
            <a:off x="8019300" y="2879013"/>
            <a:ext cx="10541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1</a:t>
            </a:r>
            <a:endParaRPr sz="1400">
              <a:latin typeface="Corbel"/>
              <a:cs typeface="Corbel"/>
            </a:endParaRPr>
          </a:p>
        </p:txBody>
      </p:sp>
      <p:sp>
        <p:nvSpPr>
          <p:cNvPr id="36" name="object 36"/>
          <p:cNvSpPr/>
          <p:nvPr/>
        </p:nvSpPr>
        <p:spPr>
          <a:xfrm>
            <a:off x="10682399" y="3207824"/>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37" name="object 37"/>
          <p:cNvSpPr txBox="1"/>
          <p:nvPr/>
        </p:nvSpPr>
        <p:spPr>
          <a:xfrm>
            <a:off x="10842937" y="3315738"/>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B</a:t>
            </a:r>
            <a:endParaRPr sz="1400">
              <a:latin typeface="Arial MT"/>
              <a:cs typeface="Arial MT"/>
            </a:endParaRPr>
          </a:p>
        </p:txBody>
      </p:sp>
      <p:sp>
        <p:nvSpPr>
          <p:cNvPr id="38" name="object 38"/>
          <p:cNvSpPr/>
          <p:nvPr/>
        </p:nvSpPr>
        <p:spPr>
          <a:xfrm>
            <a:off x="9295575" y="3207824"/>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39" name="object 39"/>
          <p:cNvSpPr txBox="1"/>
          <p:nvPr/>
        </p:nvSpPr>
        <p:spPr>
          <a:xfrm>
            <a:off x="9456112" y="3315738"/>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a:t>
            </a:r>
            <a:endParaRPr sz="1400">
              <a:latin typeface="Arial MT"/>
              <a:cs typeface="Arial MT"/>
            </a:endParaRPr>
          </a:p>
        </p:txBody>
      </p:sp>
      <p:sp>
        <p:nvSpPr>
          <p:cNvPr id="40" name="object 40"/>
          <p:cNvSpPr txBox="1"/>
          <p:nvPr/>
        </p:nvSpPr>
        <p:spPr>
          <a:xfrm>
            <a:off x="8835974" y="3969275"/>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1</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41" name="object 41"/>
          <p:cNvSpPr txBox="1"/>
          <p:nvPr/>
        </p:nvSpPr>
        <p:spPr>
          <a:xfrm>
            <a:off x="9553499" y="3969275"/>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2</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42" name="object 42"/>
          <p:cNvSpPr txBox="1"/>
          <p:nvPr/>
        </p:nvSpPr>
        <p:spPr>
          <a:xfrm>
            <a:off x="11006400" y="3969275"/>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4</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43" name="object 43"/>
          <p:cNvSpPr/>
          <p:nvPr/>
        </p:nvSpPr>
        <p:spPr>
          <a:xfrm>
            <a:off x="9141972" y="2424300"/>
            <a:ext cx="2170430" cy="1544955"/>
          </a:xfrm>
          <a:custGeom>
            <a:avLst/>
            <a:gdLst/>
            <a:ahLst/>
            <a:cxnLst/>
            <a:rect l="l" t="t" r="r" b="b"/>
            <a:pathLst>
              <a:path w="2170429" h="1544954">
                <a:moveTo>
                  <a:pt x="1937329" y="1180427"/>
                </a:moveTo>
                <a:lnTo>
                  <a:pt x="2170429" y="1544927"/>
                </a:lnTo>
              </a:path>
              <a:path w="2170429" h="1544954">
                <a:moveTo>
                  <a:pt x="221699" y="1180427"/>
                </a:moveTo>
                <a:lnTo>
                  <a:pt x="0" y="1544927"/>
                </a:lnTo>
              </a:path>
              <a:path w="2170429" h="1544954">
                <a:moveTo>
                  <a:pt x="829577" y="232499"/>
                </a:moveTo>
                <a:lnTo>
                  <a:pt x="834301" y="185643"/>
                </a:lnTo>
                <a:lnTo>
                  <a:pt x="847848" y="142000"/>
                </a:lnTo>
                <a:lnTo>
                  <a:pt x="869284" y="102507"/>
                </a:lnTo>
                <a:lnTo>
                  <a:pt x="897675" y="68097"/>
                </a:lnTo>
                <a:lnTo>
                  <a:pt x="932084" y="39707"/>
                </a:lnTo>
                <a:lnTo>
                  <a:pt x="971577" y="18270"/>
                </a:lnTo>
                <a:lnTo>
                  <a:pt x="1015220" y="4723"/>
                </a:lnTo>
                <a:lnTo>
                  <a:pt x="1062077" y="0"/>
                </a:lnTo>
                <a:lnTo>
                  <a:pt x="1107647" y="4508"/>
                </a:lnTo>
                <a:lnTo>
                  <a:pt x="1151051" y="17698"/>
                </a:lnTo>
                <a:lnTo>
                  <a:pt x="1191068" y="39062"/>
                </a:lnTo>
                <a:lnTo>
                  <a:pt x="1226479" y="68097"/>
                </a:lnTo>
                <a:lnTo>
                  <a:pt x="1255515" y="103508"/>
                </a:lnTo>
                <a:lnTo>
                  <a:pt x="1276879" y="143526"/>
                </a:lnTo>
                <a:lnTo>
                  <a:pt x="1290068" y="186929"/>
                </a:lnTo>
                <a:lnTo>
                  <a:pt x="1294577" y="232499"/>
                </a:lnTo>
                <a:lnTo>
                  <a:pt x="1289853" y="279356"/>
                </a:lnTo>
                <a:lnTo>
                  <a:pt x="1276306" y="322999"/>
                </a:lnTo>
                <a:lnTo>
                  <a:pt x="1254870" y="362492"/>
                </a:lnTo>
                <a:lnTo>
                  <a:pt x="1226479" y="396902"/>
                </a:lnTo>
                <a:lnTo>
                  <a:pt x="1192070" y="425292"/>
                </a:lnTo>
                <a:lnTo>
                  <a:pt x="1152577" y="446729"/>
                </a:lnTo>
                <a:lnTo>
                  <a:pt x="1108934" y="460276"/>
                </a:lnTo>
                <a:lnTo>
                  <a:pt x="1062077" y="464999"/>
                </a:lnTo>
                <a:lnTo>
                  <a:pt x="1015220" y="460276"/>
                </a:lnTo>
                <a:lnTo>
                  <a:pt x="971577" y="446729"/>
                </a:lnTo>
                <a:lnTo>
                  <a:pt x="932084" y="425292"/>
                </a:lnTo>
                <a:lnTo>
                  <a:pt x="897675" y="396902"/>
                </a:lnTo>
                <a:lnTo>
                  <a:pt x="869284" y="362492"/>
                </a:lnTo>
                <a:lnTo>
                  <a:pt x="847848" y="322999"/>
                </a:lnTo>
                <a:lnTo>
                  <a:pt x="834301" y="279356"/>
                </a:lnTo>
                <a:lnTo>
                  <a:pt x="829577" y="232499"/>
                </a:lnTo>
                <a:close/>
              </a:path>
            </a:pathLst>
          </a:custGeom>
          <a:ln w="9524">
            <a:solidFill>
              <a:srgbClr val="545454"/>
            </a:solidFill>
          </a:ln>
        </p:spPr>
        <p:txBody>
          <a:bodyPr wrap="square" lIns="0" tIns="0" rIns="0" bIns="0" rtlCol="0"/>
          <a:lstStyle/>
          <a:p>
            <a:endParaRPr/>
          </a:p>
        </p:txBody>
      </p:sp>
      <p:sp>
        <p:nvSpPr>
          <p:cNvPr id="44" name="object 44"/>
          <p:cNvSpPr txBox="1"/>
          <p:nvPr/>
        </p:nvSpPr>
        <p:spPr>
          <a:xfrm>
            <a:off x="10127184" y="2532212"/>
            <a:ext cx="15430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C</a:t>
            </a:r>
            <a:endParaRPr sz="1400">
              <a:latin typeface="Arial MT"/>
              <a:cs typeface="Arial MT"/>
            </a:endParaRPr>
          </a:p>
        </p:txBody>
      </p:sp>
      <p:sp>
        <p:nvSpPr>
          <p:cNvPr id="45" name="object 45"/>
          <p:cNvSpPr txBox="1"/>
          <p:nvPr/>
        </p:nvSpPr>
        <p:spPr>
          <a:xfrm>
            <a:off x="10271025" y="3969275"/>
            <a:ext cx="612140" cy="565989"/>
          </a:xfrm>
          <a:prstGeom prst="rect">
            <a:avLst/>
          </a:prstGeom>
          <a:ln w="9524">
            <a:solidFill>
              <a:srgbClr val="545454"/>
            </a:solidFill>
          </a:ln>
        </p:spPr>
        <p:txBody>
          <a:bodyPr vert="horz" wrap="square" lIns="0" tIns="142240" rIns="0" bIns="0" rtlCol="0">
            <a:spAutoFit/>
          </a:bodyPr>
          <a:lstStyle/>
          <a:p>
            <a:pPr marL="118110" marR="110489" indent="100330">
              <a:lnSpc>
                <a:spcPts val="1650"/>
              </a:lnSpc>
              <a:spcBef>
                <a:spcPts val="1120"/>
              </a:spcBef>
            </a:pPr>
            <a:r>
              <a:rPr sz="1400" spc="5" dirty="0">
                <a:latin typeface="Arial MT"/>
                <a:cs typeface="Arial MT"/>
              </a:rPr>
              <a:t>T</a:t>
            </a:r>
            <a:r>
              <a:rPr sz="1350" spc="7" baseline="-33950" dirty="0">
                <a:latin typeface="Arial MT"/>
                <a:cs typeface="Arial MT"/>
              </a:rPr>
              <a:t>3 </a:t>
            </a:r>
            <a:r>
              <a:rPr sz="1350" spc="15" baseline="-33950" dirty="0">
                <a:latin typeface="Arial MT"/>
                <a:cs typeface="Arial MT"/>
              </a:rPr>
              <a:t> </a:t>
            </a:r>
            <a:r>
              <a:rPr sz="1400" dirty="0">
                <a:latin typeface="Arial MT"/>
                <a:cs typeface="Arial MT"/>
              </a:rPr>
              <a:t>(h-1)</a:t>
            </a:r>
            <a:endParaRPr sz="1400">
              <a:latin typeface="Arial MT"/>
              <a:cs typeface="Arial MT"/>
            </a:endParaRPr>
          </a:p>
        </p:txBody>
      </p:sp>
      <p:sp>
        <p:nvSpPr>
          <p:cNvPr id="46" name="object 46"/>
          <p:cNvSpPr/>
          <p:nvPr/>
        </p:nvSpPr>
        <p:spPr>
          <a:xfrm>
            <a:off x="9528147" y="2821202"/>
            <a:ext cx="1386840" cy="1148080"/>
          </a:xfrm>
          <a:custGeom>
            <a:avLst/>
            <a:gdLst/>
            <a:ahLst/>
            <a:cxnLst/>
            <a:rect l="l" t="t" r="r" b="b"/>
            <a:pathLst>
              <a:path w="1386840" h="1148079">
                <a:moveTo>
                  <a:pt x="1222349" y="783525"/>
                </a:moveTo>
                <a:lnTo>
                  <a:pt x="1048949" y="1148025"/>
                </a:lnTo>
              </a:path>
              <a:path w="1386840" h="1148079">
                <a:moveTo>
                  <a:pt x="164329" y="783525"/>
                </a:moveTo>
                <a:lnTo>
                  <a:pt x="331429" y="1148025"/>
                </a:lnTo>
              </a:path>
              <a:path w="1386840" h="1148079">
                <a:moveTo>
                  <a:pt x="511499" y="0"/>
                </a:moveTo>
                <a:lnTo>
                  <a:pt x="0" y="386699"/>
                </a:lnTo>
              </a:path>
              <a:path w="1386840" h="1148079">
                <a:moveTo>
                  <a:pt x="840304" y="0"/>
                </a:moveTo>
                <a:lnTo>
                  <a:pt x="1386604" y="386699"/>
                </a:lnTo>
              </a:path>
            </a:pathLst>
          </a:custGeom>
          <a:ln w="9524">
            <a:solidFill>
              <a:srgbClr val="545454"/>
            </a:solidFill>
          </a:ln>
        </p:spPr>
        <p:txBody>
          <a:bodyPr wrap="square" lIns="0" tIns="0" rIns="0" bIns="0" rtlCol="0"/>
          <a:lstStyle/>
          <a:p>
            <a:endParaRPr/>
          </a:p>
        </p:txBody>
      </p:sp>
      <p:sp>
        <p:nvSpPr>
          <p:cNvPr id="47" name="object 47"/>
          <p:cNvSpPr txBox="1"/>
          <p:nvPr/>
        </p:nvSpPr>
        <p:spPr>
          <a:xfrm>
            <a:off x="10314725" y="2166837"/>
            <a:ext cx="116839"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0</a:t>
            </a:r>
            <a:endParaRPr sz="1400">
              <a:latin typeface="Corbel"/>
              <a:cs typeface="Corbel"/>
            </a:endParaRPr>
          </a:p>
        </p:txBody>
      </p:sp>
      <p:sp>
        <p:nvSpPr>
          <p:cNvPr id="50" name="object 50"/>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1" name="object 51"/>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23</a:t>
            </a:fld>
            <a:endParaRPr dirty="0"/>
          </a:p>
        </p:txBody>
      </p:sp>
      <p:sp>
        <p:nvSpPr>
          <p:cNvPr id="48" name="object 48"/>
          <p:cNvSpPr txBox="1"/>
          <p:nvPr/>
        </p:nvSpPr>
        <p:spPr>
          <a:xfrm>
            <a:off x="9171725" y="3005037"/>
            <a:ext cx="116839"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0</a:t>
            </a:r>
            <a:endParaRPr sz="1400">
              <a:latin typeface="Corbel"/>
              <a:cs typeface="Corbel"/>
            </a:endParaRPr>
          </a:p>
        </p:txBody>
      </p:sp>
      <p:sp>
        <p:nvSpPr>
          <p:cNvPr id="49" name="object 49"/>
          <p:cNvSpPr txBox="1"/>
          <p:nvPr/>
        </p:nvSpPr>
        <p:spPr>
          <a:xfrm>
            <a:off x="11091874" y="2990887"/>
            <a:ext cx="164465" cy="228268"/>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rbel"/>
                <a:cs typeface="Corbel"/>
              </a:rPr>
              <a:t>-1</a:t>
            </a:r>
            <a:endParaRPr sz="1400">
              <a:latin typeface="Corbel"/>
              <a:cs typeface="Corbe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24</a:t>
            </a:fld>
            <a:endParaRPr dirty="0"/>
          </a:p>
        </p:txBody>
      </p:sp>
      <p:sp>
        <p:nvSpPr>
          <p:cNvPr id="3" name="object 3"/>
          <p:cNvSpPr txBox="1">
            <a:spLocks noGrp="1"/>
          </p:cNvSpPr>
          <p:nvPr>
            <p:ph type="title"/>
          </p:nvPr>
        </p:nvSpPr>
        <p:spPr>
          <a:xfrm>
            <a:off x="325944" y="2854207"/>
            <a:ext cx="2580640"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rPr>
              <a:t>RL</a:t>
            </a:r>
            <a:r>
              <a:rPr sz="3600" spc="-105" dirty="0">
                <a:solidFill>
                  <a:srgbClr val="FFFFFF"/>
                </a:solidFill>
              </a:rPr>
              <a:t> </a:t>
            </a:r>
            <a:r>
              <a:rPr sz="3600" spc="-5" dirty="0">
                <a:solidFill>
                  <a:srgbClr val="FFFFFF"/>
                </a:solidFill>
              </a:rPr>
              <a:t>Imbalance </a:t>
            </a:r>
            <a:r>
              <a:rPr sz="3600" spc="-705" dirty="0">
                <a:solidFill>
                  <a:srgbClr val="FFFFFF"/>
                </a:solidFill>
              </a:rPr>
              <a:t> </a:t>
            </a:r>
            <a:r>
              <a:rPr sz="3600" spc="-5" dirty="0">
                <a:solidFill>
                  <a:srgbClr val="FFFFFF"/>
                </a:solidFill>
              </a:rPr>
              <a:t>Example</a:t>
            </a:r>
            <a:endParaRPr sz="3600"/>
          </a:p>
        </p:txBody>
      </p:sp>
      <p:pic>
        <p:nvPicPr>
          <p:cNvPr id="6" name="Picture 5">
            <a:extLst>
              <a:ext uri="{FF2B5EF4-FFF2-40B4-BE49-F238E27FC236}">
                <a16:creationId xmlns:a16="http://schemas.microsoft.com/office/drawing/2014/main" id="{C4F7BBBB-2980-4C10-8DFE-F2A6BEAF2A6D}"/>
              </a:ext>
            </a:extLst>
          </p:cNvPr>
          <p:cNvPicPr>
            <a:picLocks noChangeAspect="1"/>
          </p:cNvPicPr>
          <p:nvPr/>
        </p:nvPicPr>
        <p:blipFill>
          <a:blip r:embed="rId2">
            <a:grayscl/>
          </a:blip>
          <a:stretch>
            <a:fillRect/>
          </a:stretch>
        </p:blipFill>
        <p:spPr>
          <a:xfrm>
            <a:off x="3886200" y="685800"/>
            <a:ext cx="2580640" cy="2925518"/>
          </a:xfrm>
          <a:prstGeom prst="rect">
            <a:avLst/>
          </a:prstGeom>
        </p:spPr>
      </p:pic>
      <p:pic>
        <p:nvPicPr>
          <p:cNvPr id="9" name="Picture 8">
            <a:extLst>
              <a:ext uri="{FF2B5EF4-FFF2-40B4-BE49-F238E27FC236}">
                <a16:creationId xmlns:a16="http://schemas.microsoft.com/office/drawing/2014/main" id="{0BA7A8EB-8D1A-4C77-8B8C-D593A1B44B60}"/>
              </a:ext>
            </a:extLst>
          </p:cNvPr>
          <p:cNvPicPr>
            <a:picLocks noChangeAspect="1"/>
          </p:cNvPicPr>
          <p:nvPr/>
        </p:nvPicPr>
        <p:blipFill>
          <a:blip r:embed="rId3">
            <a:grayscl/>
          </a:blip>
          <a:stretch>
            <a:fillRect/>
          </a:stretch>
        </p:blipFill>
        <p:spPr>
          <a:xfrm>
            <a:off x="9449019" y="4477409"/>
            <a:ext cx="1938433" cy="1816434"/>
          </a:xfrm>
          <a:prstGeom prst="rect">
            <a:avLst/>
          </a:prstGeom>
        </p:spPr>
      </p:pic>
      <p:grpSp>
        <p:nvGrpSpPr>
          <p:cNvPr id="14" name="Group 13">
            <a:extLst>
              <a:ext uri="{FF2B5EF4-FFF2-40B4-BE49-F238E27FC236}">
                <a16:creationId xmlns:a16="http://schemas.microsoft.com/office/drawing/2014/main" id="{BDE8F7C9-3C7D-4A4F-B0D3-0CCF4C812C52}"/>
              </a:ext>
            </a:extLst>
          </p:cNvPr>
          <p:cNvGrpSpPr/>
          <p:nvPr/>
        </p:nvGrpSpPr>
        <p:grpSpPr>
          <a:xfrm>
            <a:off x="3886200" y="4185334"/>
            <a:ext cx="2088304" cy="2094441"/>
            <a:chOff x="3886200" y="4185334"/>
            <a:chExt cx="2088304" cy="2094441"/>
          </a:xfrm>
        </p:grpSpPr>
        <p:pic>
          <p:nvPicPr>
            <p:cNvPr id="7" name="Picture 6">
              <a:extLst>
                <a:ext uri="{FF2B5EF4-FFF2-40B4-BE49-F238E27FC236}">
                  <a16:creationId xmlns:a16="http://schemas.microsoft.com/office/drawing/2014/main" id="{1D045584-14EF-4A5F-A9D1-C099590FED8D}"/>
                </a:ext>
              </a:extLst>
            </p:cNvPr>
            <p:cNvPicPr>
              <a:picLocks noChangeAspect="1"/>
            </p:cNvPicPr>
            <p:nvPr/>
          </p:nvPicPr>
          <p:blipFill>
            <a:blip r:embed="rId4">
              <a:grayscl/>
            </a:blip>
            <a:stretch>
              <a:fillRect/>
            </a:stretch>
          </p:blipFill>
          <p:spPr>
            <a:xfrm>
              <a:off x="3886200" y="4185334"/>
              <a:ext cx="1769217" cy="2094441"/>
            </a:xfrm>
            <a:prstGeom prst="rect">
              <a:avLst/>
            </a:prstGeom>
          </p:spPr>
        </p:pic>
        <p:pic>
          <p:nvPicPr>
            <p:cNvPr id="10" name="Picture 9">
              <a:extLst>
                <a:ext uri="{FF2B5EF4-FFF2-40B4-BE49-F238E27FC236}">
                  <a16:creationId xmlns:a16="http://schemas.microsoft.com/office/drawing/2014/main" id="{35AA1223-F088-4F81-8463-7CD73C8CD2FF}"/>
                </a:ext>
              </a:extLst>
            </p:cNvPr>
            <p:cNvPicPr>
              <a:picLocks noChangeAspect="1"/>
            </p:cNvPicPr>
            <p:nvPr/>
          </p:nvPicPr>
          <p:blipFill>
            <a:blip r:embed="rId5">
              <a:grayscl/>
            </a:blip>
            <a:stretch>
              <a:fillRect/>
            </a:stretch>
          </p:blipFill>
          <p:spPr>
            <a:xfrm>
              <a:off x="5336329" y="4813648"/>
              <a:ext cx="638175" cy="520352"/>
            </a:xfrm>
            <a:prstGeom prst="rect">
              <a:avLst/>
            </a:prstGeom>
          </p:spPr>
        </p:pic>
      </p:grpSp>
      <p:grpSp>
        <p:nvGrpSpPr>
          <p:cNvPr id="13" name="Group 12">
            <a:extLst>
              <a:ext uri="{FF2B5EF4-FFF2-40B4-BE49-F238E27FC236}">
                <a16:creationId xmlns:a16="http://schemas.microsoft.com/office/drawing/2014/main" id="{36439898-07C8-48C1-B912-2ED0E9493F84}"/>
              </a:ext>
            </a:extLst>
          </p:cNvPr>
          <p:cNvGrpSpPr/>
          <p:nvPr/>
        </p:nvGrpSpPr>
        <p:grpSpPr>
          <a:xfrm>
            <a:off x="6096000" y="4185333"/>
            <a:ext cx="3264635" cy="2252507"/>
            <a:chOff x="6096000" y="4185333"/>
            <a:chExt cx="3264635" cy="2252507"/>
          </a:xfrm>
        </p:grpSpPr>
        <p:pic>
          <p:nvPicPr>
            <p:cNvPr id="8" name="Picture 7">
              <a:extLst>
                <a:ext uri="{FF2B5EF4-FFF2-40B4-BE49-F238E27FC236}">
                  <a16:creationId xmlns:a16="http://schemas.microsoft.com/office/drawing/2014/main" id="{4AE9352A-F983-48FD-813B-3B5CB0B70144}"/>
                </a:ext>
              </a:extLst>
            </p:cNvPr>
            <p:cNvPicPr>
              <a:picLocks noChangeAspect="1"/>
            </p:cNvPicPr>
            <p:nvPr/>
          </p:nvPicPr>
          <p:blipFill>
            <a:blip r:embed="rId6">
              <a:grayscl/>
            </a:blip>
            <a:stretch>
              <a:fillRect/>
            </a:stretch>
          </p:blipFill>
          <p:spPr>
            <a:xfrm>
              <a:off x="6536584" y="4185333"/>
              <a:ext cx="2383467" cy="2252507"/>
            </a:xfrm>
            <a:prstGeom prst="rect">
              <a:avLst/>
            </a:prstGeom>
          </p:spPr>
        </p:pic>
        <p:pic>
          <p:nvPicPr>
            <p:cNvPr id="11" name="Picture 10">
              <a:extLst>
                <a:ext uri="{FF2B5EF4-FFF2-40B4-BE49-F238E27FC236}">
                  <a16:creationId xmlns:a16="http://schemas.microsoft.com/office/drawing/2014/main" id="{258D41D6-280E-4C23-B887-AEA8727BC5E8}"/>
                </a:ext>
              </a:extLst>
            </p:cNvPr>
            <p:cNvPicPr>
              <a:picLocks noChangeAspect="1"/>
            </p:cNvPicPr>
            <p:nvPr/>
          </p:nvPicPr>
          <p:blipFill>
            <a:blip r:embed="rId5">
              <a:grayscl/>
            </a:blip>
            <a:stretch>
              <a:fillRect/>
            </a:stretch>
          </p:blipFill>
          <p:spPr>
            <a:xfrm>
              <a:off x="6096000" y="4748684"/>
              <a:ext cx="638175" cy="438150"/>
            </a:xfrm>
            <a:prstGeom prst="rect">
              <a:avLst/>
            </a:prstGeom>
          </p:spPr>
        </p:pic>
        <p:pic>
          <p:nvPicPr>
            <p:cNvPr id="12" name="Picture 11">
              <a:extLst>
                <a:ext uri="{FF2B5EF4-FFF2-40B4-BE49-F238E27FC236}">
                  <a16:creationId xmlns:a16="http://schemas.microsoft.com/office/drawing/2014/main" id="{3ED483F7-5B56-4DE5-87B8-4F8A7CD599D8}"/>
                </a:ext>
              </a:extLst>
            </p:cNvPr>
            <p:cNvPicPr>
              <a:picLocks noChangeAspect="1"/>
            </p:cNvPicPr>
            <p:nvPr/>
          </p:nvPicPr>
          <p:blipFill>
            <a:blip r:embed="rId5">
              <a:grayscl/>
            </a:blip>
            <a:stretch>
              <a:fillRect/>
            </a:stretch>
          </p:blipFill>
          <p:spPr>
            <a:xfrm>
              <a:off x="8722460" y="4813648"/>
              <a:ext cx="638175" cy="592261"/>
            </a:xfrm>
            <a:prstGeom prst="rect">
              <a:avLst/>
            </a:prstGeom>
          </p:spPr>
        </p:pic>
      </p:grpSp>
      <p:cxnSp>
        <p:nvCxnSpPr>
          <p:cNvPr id="15" name="Straight Arrow Connector 14">
            <a:extLst>
              <a:ext uri="{FF2B5EF4-FFF2-40B4-BE49-F238E27FC236}">
                <a16:creationId xmlns:a16="http://schemas.microsoft.com/office/drawing/2014/main" id="{37D13953-99D3-4BB0-832C-D185B39BF65D}"/>
              </a:ext>
            </a:extLst>
          </p:cNvPr>
          <p:cNvCxnSpPr/>
          <p:nvPr/>
        </p:nvCxnSpPr>
        <p:spPr>
          <a:xfrm>
            <a:off x="4953000" y="3637420"/>
            <a:ext cx="0" cy="57225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3564A5C-A74D-472B-9CA4-198DC490843D}"/>
              </a:ext>
            </a:extLst>
          </p:cNvPr>
          <p:cNvCxnSpPr>
            <a:cxnSpLocks/>
          </p:cNvCxnSpPr>
          <p:nvPr/>
        </p:nvCxnSpPr>
        <p:spPr>
          <a:xfrm>
            <a:off x="5753318" y="5171594"/>
            <a:ext cx="78326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4EEBE0A-EE78-4BC9-83A8-F9F0BAE56975}"/>
              </a:ext>
            </a:extLst>
          </p:cNvPr>
          <p:cNvCxnSpPr>
            <a:cxnSpLocks/>
          </p:cNvCxnSpPr>
          <p:nvPr/>
        </p:nvCxnSpPr>
        <p:spPr>
          <a:xfrm>
            <a:off x="8920051" y="5171594"/>
            <a:ext cx="6096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25</a:t>
            </a:fld>
            <a:endParaRPr dirty="0"/>
          </a:p>
        </p:txBody>
      </p:sp>
      <p:sp>
        <p:nvSpPr>
          <p:cNvPr id="3" name="object 3"/>
          <p:cNvSpPr txBox="1"/>
          <p:nvPr/>
        </p:nvSpPr>
        <p:spPr>
          <a:xfrm>
            <a:off x="325944" y="2854207"/>
            <a:ext cx="1869439"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Construct  </a:t>
            </a:r>
            <a:r>
              <a:rPr sz="3600" spc="-195" dirty="0">
                <a:solidFill>
                  <a:srgbClr val="FFFFFF"/>
                </a:solidFill>
                <a:latin typeface="Corbel"/>
                <a:cs typeface="Corbel"/>
              </a:rPr>
              <a:t>A</a:t>
            </a:r>
            <a:r>
              <a:rPr sz="3600" spc="-10" dirty="0">
                <a:solidFill>
                  <a:srgbClr val="FFFFFF"/>
                </a:solidFill>
                <a:latin typeface="Corbel"/>
                <a:cs typeface="Corbel"/>
              </a:rPr>
              <a:t>V</a:t>
            </a:r>
            <a:r>
              <a:rPr sz="3600" dirty="0">
                <a:solidFill>
                  <a:srgbClr val="FFFFFF"/>
                </a:solidFill>
                <a:latin typeface="Corbel"/>
                <a:cs typeface="Corbel"/>
              </a:rPr>
              <a:t>L</a:t>
            </a:r>
            <a:r>
              <a:rPr sz="3600" spc="-254" dirty="0">
                <a:solidFill>
                  <a:srgbClr val="FFFFFF"/>
                </a:solidFill>
                <a:latin typeface="Corbel"/>
                <a:cs typeface="Corbel"/>
              </a:rPr>
              <a:t> </a:t>
            </a:r>
            <a:r>
              <a:rPr sz="3600" spc="-229" dirty="0">
                <a:solidFill>
                  <a:srgbClr val="FFFFFF"/>
                </a:solidFill>
                <a:latin typeface="Corbel"/>
                <a:cs typeface="Corbel"/>
              </a:rPr>
              <a:t>T</a:t>
            </a:r>
            <a:r>
              <a:rPr sz="3600" spc="-5" dirty="0">
                <a:solidFill>
                  <a:srgbClr val="FFFFFF"/>
                </a:solidFill>
                <a:latin typeface="Corbel"/>
                <a:cs typeface="Corbel"/>
              </a:rPr>
              <a:t>ree</a:t>
            </a:r>
            <a:endParaRPr sz="3600">
              <a:latin typeface="Corbel"/>
              <a:cs typeface="Corbel"/>
            </a:endParaRPr>
          </a:p>
        </p:txBody>
      </p:sp>
      <p:sp>
        <p:nvSpPr>
          <p:cNvPr id="4" name="object 4"/>
          <p:cNvSpPr txBox="1">
            <a:spLocks noGrp="1"/>
          </p:cNvSpPr>
          <p:nvPr>
            <p:ph type="ctrTitle"/>
          </p:nvPr>
        </p:nvSpPr>
        <p:spPr>
          <a:prstGeom prst="rect">
            <a:avLst/>
          </a:prstGeom>
        </p:spPr>
        <p:txBody>
          <a:bodyPr vert="horz" wrap="square" lIns="0" tIns="12700" rIns="0" bIns="0" rtlCol="0">
            <a:spAutoFit/>
          </a:bodyPr>
          <a:lstStyle/>
          <a:p>
            <a:pPr marL="3064510" indent="-397510">
              <a:lnSpc>
                <a:spcPct val="100000"/>
              </a:lnSpc>
              <a:spcBef>
                <a:spcPts val="100"/>
              </a:spcBef>
              <a:buClr>
                <a:srgbClr val="40BAD1"/>
              </a:buClr>
              <a:buSzPct val="91666"/>
              <a:buFont typeface="Arial MT"/>
              <a:buChar char="●"/>
              <a:tabLst>
                <a:tab pos="3064510" algn="l"/>
                <a:tab pos="3065145" algn="l"/>
              </a:tabLst>
            </a:pPr>
            <a:r>
              <a:rPr spc="-5" dirty="0">
                <a:solidFill>
                  <a:schemeClr val="tx1"/>
                </a:solidFill>
              </a:rPr>
              <a:t>Construct</a:t>
            </a:r>
            <a:r>
              <a:rPr spc="-114" dirty="0">
                <a:solidFill>
                  <a:schemeClr val="tx1"/>
                </a:solidFill>
              </a:rPr>
              <a:t> </a:t>
            </a:r>
            <a:r>
              <a:rPr spc="-45" dirty="0">
                <a:solidFill>
                  <a:schemeClr val="tx1"/>
                </a:solidFill>
              </a:rPr>
              <a:t>AVL</a:t>
            </a:r>
            <a:r>
              <a:rPr spc="-10" dirty="0">
                <a:solidFill>
                  <a:schemeClr val="tx1"/>
                </a:solidFill>
              </a:rPr>
              <a:t> </a:t>
            </a:r>
            <a:r>
              <a:rPr spc="-5" dirty="0">
                <a:solidFill>
                  <a:schemeClr val="tx1"/>
                </a:solidFill>
              </a:rPr>
              <a:t>tree</a:t>
            </a:r>
            <a:r>
              <a:rPr spc="-10" dirty="0">
                <a:solidFill>
                  <a:schemeClr val="tx1"/>
                </a:solidFill>
              </a:rPr>
              <a:t> </a:t>
            </a:r>
            <a:r>
              <a:rPr spc="-5" dirty="0">
                <a:solidFill>
                  <a:schemeClr val="tx1"/>
                </a:solidFill>
              </a:rPr>
              <a:t>with</a:t>
            </a:r>
            <a:r>
              <a:rPr spc="-10" dirty="0">
                <a:solidFill>
                  <a:schemeClr val="tx1"/>
                </a:solidFill>
              </a:rPr>
              <a:t> </a:t>
            </a:r>
            <a:r>
              <a:rPr spc="-5" dirty="0">
                <a:solidFill>
                  <a:schemeClr val="tx1"/>
                </a:solidFill>
              </a:rPr>
              <a:t>63,</a:t>
            </a:r>
            <a:r>
              <a:rPr spc="-10" dirty="0">
                <a:solidFill>
                  <a:schemeClr val="tx1"/>
                </a:solidFill>
              </a:rPr>
              <a:t> </a:t>
            </a:r>
            <a:r>
              <a:rPr spc="-5" dirty="0">
                <a:solidFill>
                  <a:schemeClr val="tx1"/>
                </a:solidFill>
              </a:rPr>
              <a:t>9,</a:t>
            </a:r>
            <a:r>
              <a:rPr spc="-10" dirty="0">
                <a:solidFill>
                  <a:schemeClr val="tx1"/>
                </a:solidFill>
              </a:rPr>
              <a:t> </a:t>
            </a:r>
            <a:r>
              <a:rPr spc="-5" dirty="0">
                <a:solidFill>
                  <a:schemeClr val="tx1"/>
                </a:solidFill>
              </a:rPr>
              <a:t>19,</a:t>
            </a:r>
            <a:r>
              <a:rPr spc="-10" dirty="0">
                <a:solidFill>
                  <a:schemeClr val="tx1"/>
                </a:solidFill>
              </a:rPr>
              <a:t> </a:t>
            </a:r>
            <a:r>
              <a:rPr spc="-20" dirty="0">
                <a:solidFill>
                  <a:schemeClr val="tx1"/>
                </a:solidFill>
              </a:rPr>
              <a:t>27,</a:t>
            </a:r>
            <a:r>
              <a:rPr spc="-5" dirty="0">
                <a:solidFill>
                  <a:schemeClr val="tx1"/>
                </a:solidFill>
              </a:rPr>
              <a:t> 18,</a:t>
            </a:r>
            <a:r>
              <a:rPr spc="-10" dirty="0">
                <a:solidFill>
                  <a:schemeClr val="tx1"/>
                </a:solidFill>
              </a:rPr>
              <a:t> </a:t>
            </a:r>
            <a:r>
              <a:rPr spc="-5" dirty="0">
                <a:solidFill>
                  <a:schemeClr val="tx1"/>
                </a:solidFill>
              </a:rPr>
              <a:t>108,</a:t>
            </a:r>
            <a:r>
              <a:rPr spc="-10" dirty="0">
                <a:solidFill>
                  <a:schemeClr val="tx1"/>
                </a:solidFill>
              </a:rPr>
              <a:t> </a:t>
            </a:r>
            <a:r>
              <a:rPr spc="-5" dirty="0">
                <a:solidFill>
                  <a:schemeClr val="tx1"/>
                </a:solidFill>
              </a:rPr>
              <a:t>99,</a:t>
            </a:r>
            <a:r>
              <a:rPr spc="-10" dirty="0">
                <a:solidFill>
                  <a:schemeClr val="tx1"/>
                </a:solidFill>
              </a:rPr>
              <a:t> </a:t>
            </a:r>
            <a:r>
              <a:rPr spc="-5" dirty="0">
                <a:solidFill>
                  <a:schemeClr val="tx1"/>
                </a:solidFill>
              </a:rPr>
              <a:t>81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26</a:t>
            </a:fld>
            <a:endParaRPr dirty="0"/>
          </a:p>
        </p:txBody>
      </p:sp>
      <p:sp>
        <p:nvSpPr>
          <p:cNvPr id="3" name="object 3"/>
          <p:cNvSpPr txBox="1"/>
          <p:nvPr/>
        </p:nvSpPr>
        <p:spPr>
          <a:xfrm>
            <a:off x="325944" y="2854207"/>
            <a:ext cx="1869439"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Construct  </a:t>
            </a:r>
            <a:r>
              <a:rPr sz="3600" spc="-195" dirty="0">
                <a:solidFill>
                  <a:srgbClr val="FFFFFF"/>
                </a:solidFill>
                <a:latin typeface="Corbel"/>
                <a:cs typeface="Corbel"/>
              </a:rPr>
              <a:t>A</a:t>
            </a:r>
            <a:r>
              <a:rPr sz="3600" spc="-10" dirty="0">
                <a:solidFill>
                  <a:srgbClr val="FFFFFF"/>
                </a:solidFill>
                <a:latin typeface="Corbel"/>
                <a:cs typeface="Corbel"/>
              </a:rPr>
              <a:t>V</a:t>
            </a:r>
            <a:r>
              <a:rPr sz="3600" dirty="0">
                <a:solidFill>
                  <a:srgbClr val="FFFFFF"/>
                </a:solidFill>
                <a:latin typeface="Corbel"/>
                <a:cs typeface="Corbel"/>
              </a:rPr>
              <a:t>L</a:t>
            </a:r>
            <a:r>
              <a:rPr sz="3600" spc="-254" dirty="0">
                <a:solidFill>
                  <a:srgbClr val="FFFFFF"/>
                </a:solidFill>
                <a:latin typeface="Corbel"/>
                <a:cs typeface="Corbel"/>
              </a:rPr>
              <a:t> </a:t>
            </a:r>
            <a:r>
              <a:rPr sz="3600" spc="-229" dirty="0">
                <a:solidFill>
                  <a:srgbClr val="FFFFFF"/>
                </a:solidFill>
                <a:latin typeface="Corbel"/>
                <a:cs typeface="Corbel"/>
              </a:rPr>
              <a:t>T</a:t>
            </a:r>
            <a:r>
              <a:rPr sz="3600" spc="-5" dirty="0">
                <a:solidFill>
                  <a:srgbClr val="FFFFFF"/>
                </a:solidFill>
                <a:latin typeface="Corbel"/>
                <a:cs typeface="Corbel"/>
              </a:rPr>
              <a:t>ree</a:t>
            </a:r>
            <a:endParaRPr sz="3600">
              <a:latin typeface="Corbel"/>
              <a:cs typeface="Corbel"/>
            </a:endParaRPr>
          </a:p>
        </p:txBody>
      </p:sp>
      <p:sp>
        <p:nvSpPr>
          <p:cNvPr id="4" name="object 4"/>
          <p:cNvSpPr txBox="1">
            <a:spLocks noGrp="1"/>
          </p:cNvSpPr>
          <p:nvPr>
            <p:ph type="ctrTitle"/>
          </p:nvPr>
        </p:nvSpPr>
        <p:spPr>
          <a:prstGeom prst="rect">
            <a:avLst/>
          </a:prstGeom>
        </p:spPr>
        <p:txBody>
          <a:bodyPr vert="horz" wrap="square" lIns="0" tIns="12700" rIns="0" bIns="0" rtlCol="0">
            <a:spAutoFit/>
          </a:bodyPr>
          <a:lstStyle/>
          <a:p>
            <a:pPr marL="3064510" indent="-397510">
              <a:lnSpc>
                <a:spcPct val="100000"/>
              </a:lnSpc>
              <a:spcBef>
                <a:spcPts val="100"/>
              </a:spcBef>
              <a:buClr>
                <a:srgbClr val="40BAD1"/>
              </a:buClr>
              <a:buSzPct val="91666"/>
              <a:buFont typeface="Arial MT"/>
              <a:buChar char="●"/>
              <a:tabLst>
                <a:tab pos="3064510" algn="l"/>
                <a:tab pos="3065145" algn="l"/>
              </a:tabLst>
            </a:pPr>
            <a:r>
              <a:rPr spc="-5" dirty="0"/>
              <a:t>Construct</a:t>
            </a:r>
            <a:r>
              <a:rPr spc="-114" dirty="0"/>
              <a:t> </a:t>
            </a:r>
            <a:r>
              <a:rPr spc="-45" dirty="0"/>
              <a:t>AVL</a:t>
            </a:r>
            <a:r>
              <a:rPr spc="-10" dirty="0"/>
              <a:t> </a:t>
            </a:r>
            <a:r>
              <a:rPr spc="-5" dirty="0"/>
              <a:t>tree</a:t>
            </a:r>
            <a:r>
              <a:rPr spc="-10" dirty="0"/>
              <a:t> </a:t>
            </a:r>
            <a:r>
              <a:rPr spc="-5" dirty="0"/>
              <a:t>with</a:t>
            </a:r>
            <a:r>
              <a:rPr spc="-10" dirty="0"/>
              <a:t> </a:t>
            </a:r>
            <a:r>
              <a:rPr spc="-5" dirty="0"/>
              <a:t>63,</a:t>
            </a:r>
            <a:r>
              <a:rPr spc="-10" dirty="0"/>
              <a:t> </a:t>
            </a:r>
            <a:r>
              <a:rPr spc="-5" dirty="0"/>
              <a:t>9,</a:t>
            </a:r>
            <a:r>
              <a:rPr spc="-10" dirty="0"/>
              <a:t> </a:t>
            </a:r>
            <a:r>
              <a:rPr spc="-5" dirty="0"/>
              <a:t>19,</a:t>
            </a:r>
            <a:r>
              <a:rPr spc="-10" dirty="0"/>
              <a:t> </a:t>
            </a:r>
            <a:r>
              <a:rPr spc="-20" dirty="0"/>
              <a:t>27,</a:t>
            </a:r>
            <a:r>
              <a:rPr spc="-5" dirty="0"/>
              <a:t> 18,</a:t>
            </a:r>
            <a:r>
              <a:rPr spc="-10" dirty="0"/>
              <a:t> </a:t>
            </a:r>
            <a:r>
              <a:rPr spc="-5" dirty="0"/>
              <a:t>108,</a:t>
            </a:r>
            <a:r>
              <a:rPr spc="-10" dirty="0"/>
              <a:t> </a:t>
            </a:r>
            <a:r>
              <a:rPr spc="-5" dirty="0"/>
              <a:t>99,</a:t>
            </a:r>
            <a:r>
              <a:rPr spc="-10" dirty="0"/>
              <a:t> </a:t>
            </a:r>
            <a:r>
              <a:rPr spc="-5" dirty="0"/>
              <a:t>81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27</a:t>
            </a:fld>
            <a:endParaRPr dirty="0"/>
          </a:p>
        </p:txBody>
      </p:sp>
      <p:sp>
        <p:nvSpPr>
          <p:cNvPr id="3" name="object 3"/>
          <p:cNvSpPr txBox="1"/>
          <p:nvPr/>
        </p:nvSpPr>
        <p:spPr>
          <a:xfrm>
            <a:off x="325944" y="2606557"/>
            <a:ext cx="1954530" cy="1564640"/>
          </a:xfrm>
          <a:prstGeom prst="rect">
            <a:avLst/>
          </a:prstGeom>
        </p:spPr>
        <p:txBody>
          <a:bodyPr vert="horz" wrap="square" lIns="0" tIns="73660" rIns="0" bIns="0" rtlCol="0">
            <a:spAutoFit/>
          </a:bodyPr>
          <a:lstStyle/>
          <a:p>
            <a:pPr marL="12700" marR="5080">
              <a:lnSpc>
                <a:spcPts val="3900"/>
              </a:lnSpc>
              <a:spcBef>
                <a:spcPts val="580"/>
              </a:spcBef>
            </a:pPr>
            <a:r>
              <a:rPr sz="3600" spc="-195" dirty="0">
                <a:solidFill>
                  <a:srgbClr val="FFFFFF"/>
                </a:solidFill>
                <a:latin typeface="Corbel"/>
                <a:cs typeface="Corbel"/>
              </a:rPr>
              <a:t>A</a:t>
            </a:r>
            <a:r>
              <a:rPr sz="3600" spc="-10" dirty="0">
                <a:solidFill>
                  <a:srgbClr val="FFFFFF"/>
                </a:solidFill>
                <a:latin typeface="Corbel"/>
                <a:cs typeface="Corbel"/>
              </a:rPr>
              <a:t>V</a:t>
            </a:r>
            <a:r>
              <a:rPr sz="3600" dirty="0">
                <a:solidFill>
                  <a:srgbClr val="FFFFFF"/>
                </a:solidFill>
                <a:latin typeface="Corbel"/>
                <a:cs typeface="Corbel"/>
              </a:rPr>
              <a:t>L</a:t>
            </a:r>
            <a:r>
              <a:rPr sz="3600" spc="-254" dirty="0">
                <a:solidFill>
                  <a:srgbClr val="FFFFFF"/>
                </a:solidFill>
                <a:latin typeface="Corbel"/>
                <a:cs typeface="Corbel"/>
              </a:rPr>
              <a:t> </a:t>
            </a:r>
            <a:r>
              <a:rPr sz="3600" spc="-229" dirty="0">
                <a:solidFill>
                  <a:srgbClr val="FFFFFF"/>
                </a:solidFill>
                <a:latin typeface="Corbel"/>
                <a:cs typeface="Corbel"/>
              </a:rPr>
              <a:t>T</a:t>
            </a:r>
            <a:r>
              <a:rPr sz="3600" spc="-5" dirty="0">
                <a:solidFill>
                  <a:srgbClr val="FFFFFF"/>
                </a:solidFill>
                <a:latin typeface="Corbel"/>
                <a:cs typeface="Corbel"/>
              </a:rPr>
              <a:t>ree  </a:t>
            </a:r>
            <a:r>
              <a:rPr sz="3600" spc="-10" dirty="0">
                <a:solidFill>
                  <a:srgbClr val="FFFFFF"/>
                </a:solidFill>
                <a:latin typeface="Corbel"/>
                <a:cs typeface="Corbel"/>
              </a:rPr>
              <a:t>Delete </a:t>
            </a:r>
            <a:r>
              <a:rPr sz="3600" spc="-5" dirty="0">
                <a:solidFill>
                  <a:srgbClr val="FFFFFF"/>
                </a:solidFill>
                <a:latin typeface="Corbel"/>
                <a:cs typeface="Corbel"/>
              </a:rPr>
              <a:t> Operation</a:t>
            </a:r>
            <a:endParaRPr sz="3600">
              <a:latin typeface="Corbel"/>
              <a:cs typeface="Corbel"/>
            </a:endParaRPr>
          </a:p>
        </p:txBody>
      </p:sp>
      <p:sp>
        <p:nvSpPr>
          <p:cNvPr id="4" name="object 4"/>
          <p:cNvSpPr txBox="1"/>
          <p:nvPr/>
        </p:nvSpPr>
        <p:spPr>
          <a:xfrm>
            <a:off x="4002164" y="2165126"/>
            <a:ext cx="7042784" cy="2540000"/>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sz="2400" spc="-5" dirty="0">
                <a:latin typeface="Corbel"/>
                <a:cs typeface="Corbel"/>
              </a:rPr>
              <a:t>An</a:t>
            </a:r>
            <a:r>
              <a:rPr sz="2400" spc="-110" dirty="0">
                <a:latin typeface="Corbel"/>
                <a:cs typeface="Corbel"/>
              </a:rPr>
              <a:t> </a:t>
            </a:r>
            <a:r>
              <a:rPr sz="2400" spc="-45" dirty="0">
                <a:latin typeface="Corbel"/>
                <a:cs typeface="Corbel"/>
              </a:rPr>
              <a:t>AVL</a:t>
            </a:r>
            <a:r>
              <a:rPr sz="2400" spc="-10" dirty="0">
                <a:latin typeface="Corbel"/>
                <a:cs typeface="Corbel"/>
              </a:rPr>
              <a:t> </a:t>
            </a:r>
            <a:r>
              <a:rPr sz="2400" spc="-5" dirty="0">
                <a:latin typeface="Corbel"/>
                <a:cs typeface="Corbel"/>
              </a:rPr>
              <a:t>tree</a:t>
            </a:r>
            <a:r>
              <a:rPr sz="2400" spc="-10" dirty="0">
                <a:latin typeface="Corbel"/>
                <a:cs typeface="Corbel"/>
              </a:rPr>
              <a:t> </a:t>
            </a:r>
            <a:r>
              <a:rPr sz="2400" spc="-5" dirty="0">
                <a:latin typeface="Corbel"/>
                <a:cs typeface="Corbel"/>
              </a:rPr>
              <a:t>is</a:t>
            </a:r>
            <a:r>
              <a:rPr sz="2400" spc="-10" dirty="0">
                <a:latin typeface="Corbel"/>
                <a:cs typeface="Corbel"/>
              </a:rPr>
              <a:t> </a:t>
            </a:r>
            <a:r>
              <a:rPr sz="2400" dirty="0">
                <a:latin typeface="Corbel"/>
                <a:cs typeface="Corbel"/>
              </a:rPr>
              <a:t>a</a:t>
            </a:r>
            <a:r>
              <a:rPr sz="2400" spc="-10" dirty="0">
                <a:latin typeface="Corbel"/>
                <a:cs typeface="Corbel"/>
              </a:rPr>
              <a:t> self-balancing </a:t>
            </a:r>
            <a:r>
              <a:rPr sz="2400" spc="-5" dirty="0">
                <a:latin typeface="Corbel"/>
                <a:cs typeface="Corbel"/>
              </a:rPr>
              <a:t>binary</a:t>
            </a:r>
            <a:r>
              <a:rPr sz="2400" spc="-10" dirty="0">
                <a:latin typeface="Corbel"/>
                <a:cs typeface="Corbel"/>
              </a:rPr>
              <a:t> </a:t>
            </a:r>
            <a:r>
              <a:rPr sz="2400" spc="-5" dirty="0">
                <a:latin typeface="Corbel"/>
                <a:cs typeface="Corbel"/>
              </a:rPr>
              <a:t>search</a:t>
            </a:r>
            <a:r>
              <a:rPr sz="2400" spc="-10" dirty="0">
                <a:latin typeface="Corbel"/>
                <a:cs typeface="Corbel"/>
              </a:rPr>
              <a:t> </a:t>
            </a:r>
            <a:r>
              <a:rPr sz="2400" spc="-5" dirty="0">
                <a:latin typeface="Corbel"/>
                <a:cs typeface="Corbel"/>
              </a:rPr>
              <a:t>tree.</a:t>
            </a:r>
            <a:endParaRPr sz="2400" dirty="0">
              <a:latin typeface="Corbel"/>
              <a:cs typeface="Corbel"/>
            </a:endParaRPr>
          </a:p>
          <a:p>
            <a:pPr marL="409575" indent="-397510">
              <a:lnSpc>
                <a:spcPct val="100000"/>
              </a:lnSpc>
              <a:spcBef>
                <a:spcPts val="420"/>
              </a:spcBef>
              <a:buClr>
                <a:srgbClr val="40BAD1"/>
              </a:buClr>
              <a:buSzPct val="91666"/>
              <a:buFont typeface="Arial MT"/>
              <a:buChar char="●"/>
              <a:tabLst>
                <a:tab pos="409575" algn="l"/>
                <a:tab pos="410209" algn="l"/>
              </a:tabLst>
            </a:pPr>
            <a:r>
              <a:rPr sz="2400" spc="-5" dirty="0">
                <a:latin typeface="Corbel"/>
                <a:cs typeface="Corbel"/>
              </a:rPr>
              <a:t>Deleting</a:t>
            </a:r>
            <a:r>
              <a:rPr sz="2400" spc="-15" dirty="0">
                <a:latin typeface="Corbel"/>
                <a:cs typeface="Corbel"/>
              </a:rPr>
              <a:t> </a:t>
            </a:r>
            <a:r>
              <a:rPr sz="2400" dirty="0">
                <a:latin typeface="Corbel"/>
                <a:cs typeface="Corbel"/>
              </a:rPr>
              <a:t>a</a:t>
            </a:r>
            <a:r>
              <a:rPr sz="2400" spc="-10" dirty="0">
                <a:latin typeface="Corbel"/>
                <a:cs typeface="Corbel"/>
              </a:rPr>
              <a:t> </a:t>
            </a:r>
            <a:r>
              <a:rPr sz="2400" spc="-5" dirty="0">
                <a:latin typeface="Corbel"/>
                <a:cs typeface="Corbel"/>
              </a:rPr>
              <a:t>value</a:t>
            </a:r>
            <a:r>
              <a:rPr sz="2400" spc="-10" dirty="0">
                <a:latin typeface="Corbel"/>
                <a:cs typeface="Corbel"/>
              </a:rPr>
              <a:t> </a:t>
            </a:r>
            <a:r>
              <a:rPr sz="2400" spc="-5" dirty="0">
                <a:latin typeface="Corbel"/>
                <a:cs typeface="Corbel"/>
              </a:rPr>
              <a:t>will</a:t>
            </a:r>
            <a:r>
              <a:rPr sz="2400" spc="-10" dirty="0">
                <a:latin typeface="Corbel"/>
                <a:cs typeface="Corbel"/>
              </a:rPr>
              <a:t> </a:t>
            </a:r>
            <a:r>
              <a:rPr sz="2400" spc="-5" dirty="0">
                <a:latin typeface="Corbel"/>
                <a:cs typeface="Corbel"/>
              </a:rPr>
              <a:t>be</a:t>
            </a:r>
            <a:r>
              <a:rPr sz="2400" spc="-10" dirty="0">
                <a:latin typeface="Corbel"/>
                <a:cs typeface="Corbel"/>
              </a:rPr>
              <a:t> </a:t>
            </a:r>
            <a:r>
              <a:rPr sz="2400" spc="-5" dirty="0">
                <a:latin typeface="Corbel"/>
                <a:cs typeface="Corbel"/>
              </a:rPr>
              <a:t>same</a:t>
            </a:r>
            <a:r>
              <a:rPr sz="2400" spc="-10" dirty="0">
                <a:latin typeface="Corbel"/>
                <a:cs typeface="Corbel"/>
              </a:rPr>
              <a:t> </a:t>
            </a:r>
            <a:r>
              <a:rPr sz="2400" spc="-5" dirty="0">
                <a:latin typeface="Corbel"/>
                <a:cs typeface="Corbel"/>
              </a:rPr>
              <a:t>as</a:t>
            </a:r>
            <a:r>
              <a:rPr sz="2400" spc="-10" dirty="0">
                <a:latin typeface="Corbel"/>
                <a:cs typeface="Corbel"/>
              </a:rPr>
              <a:t> </a:t>
            </a:r>
            <a:r>
              <a:rPr sz="2400" spc="-5" dirty="0">
                <a:latin typeface="Corbel"/>
                <a:cs typeface="Corbel"/>
              </a:rPr>
              <a:t>binary</a:t>
            </a:r>
            <a:r>
              <a:rPr sz="2400" spc="-10" dirty="0">
                <a:latin typeface="Corbel"/>
                <a:cs typeface="Corbel"/>
              </a:rPr>
              <a:t> </a:t>
            </a:r>
            <a:r>
              <a:rPr sz="2400" spc="-5" dirty="0">
                <a:latin typeface="Corbel"/>
                <a:cs typeface="Corbel"/>
              </a:rPr>
              <a:t>search</a:t>
            </a:r>
            <a:r>
              <a:rPr sz="2400" spc="-15" dirty="0">
                <a:latin typeface="Corbel"/>
                <a:cs typeface="Corbel"/>
              </a:rPr>
              <a:t> </a:t>
            </a:r>
            <a:r>
              <a:rPr sz="2400" spc="-5" dirty="0">
                <a:latin typeface="Corbel"/>
                <a:cs typeface="Corbel"/>
              </a:rPr>
              <a:t>tree.</a:t>
            </a:r>
            <a:endParaRPr sz="2400" dirty="0">
              <a:latin typeface="Corbel"/>
              <a:cs typeface="Corbel"/>
            </a:endParaRPr>
          </a:p>
          <a:p>
            <a:pPr marL="409575" marR="5080" indent="-397510">
              <a:lnSpc>
                <a:spcPct val="114599"/>
              </a:lnSpc>
              <a:buClr>
                <a:srgbClr val="40BAD1"/>
              </a:buClr>
              <a:buSzPct val="91666"/>
              <a:buFont typeface="Arial MT"/>
              <a:buChar char="●"/>
              <a:tabLst>
                <a:tab pos="409575" algn="l"/>
                <a:tab pos="410209" algn="l"/>
              </a:tabLst>
            </a:pPr>
            <a:r>
              <a:rPr sz="2400" spc="-5" dirty="0">
                <a:latin typeface="Corbel"/>
                <a:cs typeface="Corbel"/>
              </a:rPr>
              <a:t>After deleting </a:t>
            </a:r>
            <a:r>
              <a:rPr sz="2400" dirty="0">
                <a:latin typeface="Corbel"/>
                <a:cs typeface="Corbel"/>
              </a:rPr>
              <a:t>a </a:t>
            </a:r>
            <a:r>
              <a:rPr sz="2400" spc="-5" dirty="0">
                <a:latin typeface="Corbel"/>
                <a:cs typeface="Corbel"/>
              </a:rPr>
              <a:t>value, balance factors of </a:t>
            </a:r>
            <a:r>
              <a:rPr sz="2400" spc="-10" dirty="0">
                <a:latin typeface="Corbel"/>
                <a:cs typeface="Corbel"/>
              </a:rPr>
              <a:t>every </a:t>
            </a:r>
            <a:r>
              <a:rPr sz="2400" spc="-5" dirty="0">
                <a:latin typeface="Corbel"/>
                <a:cs typeface="Corbel"/>
              </a:rPr>
              <a:t>nodes </a:t>
            </a:r>
            <a:r>
              <a:rPr sz="2400" spc="-470" dirty="0">
                <a:latin typeface="Corbel"/>
                <a:cs typeface="Corbel"/>
              </a:rPr>
              <a:t> </a:t>
            </a:r>
            <a:r>
              <a:rPr sz="2400" spc="-5" dirty="0">
                <a:latin typeface="Corbel"/>
                <a:cs typeface="Corbel"/>
              </a:rPr>
              <a:t>will</a:t>
            </a:r>
            <a:r>
              <a:rPr sz="2400" spc="-10" dirty="0">
                <a:latin typeface="Corbel"/>
                <a:cs typeface="Corbel"/>
              </a:rPr>
              <a:t> </a:t>
            </a:r>
            <a:r>
              <a:rPr sz="2400" spc="-5" dirty="0">
                <a:latin typeface="Corbel"/>
                <a:cs typeface="Corbel"/>
              </a:rPr>
              <a:t>be re-calculated.</a:t>
            </a:r>
            <a:endParaRPr sz="2400" dirty="0">
              <a:latin typeface="Corbel"/>
              <a:cs typeface="Corbel"/>
            </a:endParaRPr>
          </a:p>
          <a:p>
            <a:pPr marL="409575" marR="398145" indent="-397510">
              <a:lnSpc>
                <a:spcPct val="114599"/>
              </a:lnSpc>
              <a:buClr>
                <a:srgbClr val="40BAD1"/>
              </a:buClr>
              <a:buSzPct val="91666"/>
              <a:buFont typeface="Arial MT"/>
              <a:buChar char="●"/>
              <a:tabLst>
                <a:tab pos="409575" algn="l"/>
                <a:tab pos="410209" algn="l"/>
              </a:tabLst>
            </a:pPr>
            <a:r>
              <a:rPr sz="2400" spc="-5" dirty="0">
                <a:latin typeface="Corbel"/>
                <a:cs typeface="Corbel"/>
              </a:rPr>
              <a:t>If resulting </a:t>
            </a:r>
            <a:r>
              <a:rPr sz="2400" spc="-45" dirty="0">
                <a:latin typeface="Corbel"/>
                <a:cs typeface="Corbel"/>
              </a:rPr>
              <a:t>AVL </a:t>
            </a:r>
            <a:r>
              <a:rPr sz="2400" spc="-5" dirty="0">
                <a:latin typeface="Corbel"/>
                <a:cs typeface="Corbel"/>
              </a:rPr>
              <a:t>tree becomes imbalanced then </a:t>
            </a:r>
            <a:r>
              <a:rPr sz="2400" dirty="0">
                <a:latin typeface="Corbel"/>
                <a:cs typeface="Corbel"/>
              </a:rPr>
              <a:t> </a:t>
            </a:r>
            <a:r>
              <a:rPr sz="2400" spc="-5" dirty="0">
                <a:latin typeface="Corbel"/>
                <a:cs typeface="Corbel"/>
              </a:rPr>
              <a:t>rebalancing</a:t>
            </a:r>
            <a:r>
              <a:rPr sz="2400" spc="-20" dirty="0">
                <a:latin typeface="Corbel"/>
                <a:cs typeface="Corbel"/>
              </a:rPr>
              <a:t> </a:t>
            </a:r>
            <a:r>
              <a:rPr sz="2400" spc="-5" dirty="0">
                <a:latin typeface="Corbel"/>
                <a:cs typeface="Corbel"/>
              </a:rPr>
              <a:t>is</a:t>
            </a:r>
            <a:r>
              <a:rPr sz="2400" spc="-10" dirty="0">
                <a:latin typeface="Corbel"/>
                <a:cs typeface="Corbel"/>
              </a:rPr>
              <a:t> </a:t>
            </a:r>
            <a:r>
              <a:rPr sz="2400" spc="-5" dirty="0">
                <a:latin typeface="Corbel"/>
                <a:cs typeface="Corbel"/>
              </a:rPr>
              <a:t>done</a:t>
            </a:r>
            <a:r>
              <a:rPr sz="2400" spc="-15" dirty="0">
                <a:latin typeface="Corbel"/>
                <a:cs typeface="Corbel"/>
              </a:rPr>
              <a:t> </a:t>
            </a:r>
            <a:r>
              <a:rPr sz="2400" spc="-5" dirty="0">
                <a:latin typeface="Corbel"/>
                <a:cs typeface="Corbel"/>
              </a:rPr>
              <a:t>by</a:t>
            </a:r>
            <a:r>
              <a:rPr sz="2400" spc="-10" dirty="0">
                <a:latin typeface="Corbel"/>
                <a:cs typeface="Corbel"/>
              </a:rPr>
              <a:t> </a:t>
            </a:r>
            <a:r>
              <a:rPr sz="2400" spc="-5" dirty="0">
                <a:latin typeface="Corbel"/>
                <a:cs typeface="Corbel"/>
              </a:rPr>
              <a:t>one</a:t>
            </a:r>
            <a:r>
              <a:rPr sz="2400" spc="-15" dirty="0">
                <a:latin typeface="Corbel"/>
                <a:cs typeface="Corbel"/>
              </a:rPr>
              <a:t> </a:t>
            </a:r>
            <a:r>
              <a:rPr sz="2400" spc="-5" dirty="0">
                <a:latin typeface="Corbel"/>
                <a:cs typeface="Corbel"/>
              </a:rPr>
              <a:t>or</a:t>
            </a:r>
            <a:r>
              <a:rPr sz="2400" spc="-10" dirty="0">
                <a:latin typeface="Corbel"/>
                <a:cs typeface="Corbel"/>
              </a:rPr>
              <a:t> </a:t>
            </a:r>
            <a:r>
              <a:rPr sz="2400" spc="-5" dirty="0">
                <a:latin typeface="Corbel"/>
                <a:cs typeface="Corbel"/>
              </a:rPr>
              <a:t>more</a:t>
            </a:r>
            <a:r>
              <a:rPr sz="2400" spc="-15" dirty="0">
                <a:latin typeface="Corbel"/>
                <a:cs typeface="Corbel"/>
              </a:rPr>
              <a:t> </a:t>
            </a:r>
            <a:r>
              <a:rPr sz="2400" spc="-5" dirty="0">
                <a:latin typeface="Corbel"/>
                <a:cs typeface="Corbel"/>
              </a:rPr>
              <a:t>tree</a:t>
            </a:r>
            <a:r>
              <a:rPr sz="2400" spc="-10" dirty="0">
                <a:latin typeface="Corbel"/>
                <a:cs typeface="Corbel"/>
              </a:rPr>
              <a:t> </a:t>
            </a:r>
            <a:r>
              <a:rPr sz="2400" spc="-5" dirty="0">
                <a:latin typeface="Corbel"/>
                <a:cs typeface="Corbel"/>
              </a:rPr>
              <a:t>rotations.</a:t>
            </a:r>
            <a:endParaRPr sz="2400" dirty="0">
              <a:latin typeface="Corbel"/>
              <a:cs typeface="Corbe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28</a:t>
            </a:fld>
            <a:endParaRPr dirty="0"/>
          </a:p>
        </p:txBody>
      </p:sp>
      <p:sp>
        <p:nvSpPr>
          <p:cNvPr id="3" name="object 3"/>
          <p:cNvSpPr txBox="1"/>
          <p:nvPr/>
        </p:nvSpPr>
        <p:spPr>
          <a:xfrm>
            <a:off x="325944" y="2854207"/>
            <a:ext cx="1979930"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Imbalance  </a:t>
            </a:r>
            <a:r>
              <a:rPr sz="3600" spc="-50" dirty="0">
                <a:solidFill>
                  <a:srgbClr val="FFFFFF"/>
                </a:solidFill>
                <a:latin typeface="Corbel"/>
                <a:cs typeface="Corbel"/>
              </a:rPr>
              <a:t>Types</a:t>
            </a:r>
            <a:endParaRPr sz="3600">
              <a:latin typeface="Corbel"/>
              <a:cs typeface="Corbel"/>
            </a:endParaRPr>
          </a:p>
        </p:txBody>
      </p:sp>
      <p:sp>
        <p:nvSpPr>
          <p:cNvPr id="4" name="object 4"/>
          <p:cNvSpPr txBox="1"/>
          <p:nvPr/>
        </p:nvSpPr>
        <p:spPr>
          <a:xfrm>
            <a:off x="4002164" y="1536476"/>
            <a:ext cx="6788150" cy="863600"/>
          </a:xfrm>
          <a:prstGeom prst="rect">
            <a:avLst/>
          </a:prstGeom>
        </p:spPr>
        <p:txBody>
          <a:bodyPr vert="horz" wrap="square" lIns="0" tIns="12700" rIns="0" bIns="0" rtlCol="0">
            <a:spAutoFit/>
          </a:bodyPr>
          <a:lstStyle/>
          <a:p>
            <a:pPr marL="409575" marR="5080" indent="-397510">
              <a:lnSpc>
                <a:spcPct val="114599"/>
              </a:lnSpc>
              <a:spcBef>
                <a:spcPts val="100"/>
              </a:spcBef>
              <a:buClr>
                <a:srgbClr val="40BAD1"/>
              </a:buClr>
              <a:buSzPct val="91666"/>
              <a:buFont typeface="Arial MT"/>
              <a:buChar char="●"/>
              <a:tabLst>
                <a:tab pos="409575" algn="l"/>
                <a:tab pos="410209" algn="l"/>
              </a:tabLst>
            </a:pPr>
            <a:r>
              <a:rPr sz="2400" spc="-5" dirty="0">
                <a:latin typeface="Corbel"/>
                <a:cs typeface="Corbel"/>
              </a:rPr>
              <a:t>Imbalance incurred by deletion is classiﬁed into the </a:t>
            </a:r>
            <a:r>
              <a:rPr sz="2400" spc="-470" dirty="0">
                <a:latin typeface="Corbel"/>
                <a:cs typeface="Corbel"/>
              </a:rPr>
              <a:t> </a:t>
            </a:r>
            <a:r>
              <a:rPr sz="2400" spc="-5" dirty="0">
                <a:latin typeface="Corbel"/>
                <a:cs typeface="Corbel"/>
              </a:rPr>
              <a:t>types</a:t>
            </a:r>
            <a:r>
              <a:rPr sz="2400" spc="-10" dirty="0">
                <a:latin typeface="Corbel"/>
                <a:cs typeface="Corbel"/>
              </a:rPr>
              <a:t> </a:t>
            </a:r>
            <a:r>
              <a:rPr sz="2400" spc="-5" dirty="0">
                <a:latin typeface="Corbel"/>
                <a:cs typeface="Corbel"/>
              </a:rPr>
              <a:t>R0, R1, </a:t>
            </a:r>
            <a:r>
              <a:rPr sz="2400" spc="-30" dirty="0">
                <a:latin typeface="Corbel"/>
                <a:cs typeface="Corbel"/>
              </a:rPr>
              <a:t>R-1,</a:t>
            </a:r>
            <a:r>
              <a:rPr sz="2400" spc="-5" dirty="0">
                <a:latin typeface="Corbel"/>
                <a:cs typeface="Corbel"/>
              </a:rPr>
              <a:t> L0,</a:t>
            </a:r>
            <a:r>
              <a:rPr sz="2400" spc="-10" dirty="0">
                <a:latin typeface="Corbel"/>
                <a:cs typeface="Corbel"/>
              </a:rPr>
              <a:t> </a:t>
            </a:r>
            <a:r>
              <a:rPr sz="2400" spc="-5" dirty="0">
                <a:latin typeface="Corbel"/>
                <a:cs typeface="Corbel"/>
              </a:rPr>
              <a:t>L1, and </a:t>
            </a:r>
            <a:r>
              <a:rPr sz="2400" spc="-30" dirty="0">
                <a:latin typeface="Corbel"/>
                <a:cs typeface="Corbel"/>
              </a:rPr>
              <a:t>L-1</a:t>
            </a:r>
            <a:endParaRPr sz="2400" dirty="0">
              <a:latin typeface="Corbel"/>
              <a:cs typeface="Corbel"/>
            </a:endParaRPr>
          </a:p>
        </p:txBody>
      </p:sp>
      <p:sp>
        <p:nvSpPr>
          <p:cNvPr id="5" name="object 5"/>
          <p:cNvSpPr txBox="1"/>
          <p:nvPr/>
        </p:nvSpPr>
        <p:spPr>
          <a:xfrm>
            <a:off x="4418580" y="2374676"/>
            <a:ext cx="6536055" cy="2540000"/>
          </a:xfrm>
          <a:prstGeom prst="rect">
            <a:avLst/>
          </a:prstGeom>
        </p:spPr>
        <p:txBody>
          <a:bodyPr vert="horz" wrap="square" lIns="0" tIns="12700" rIns="0" bIns="0" rtlCol="0">
            <a:spAutoFit/>
          </a:bodyPr>
          <a:lstStyle/>
          <a:p>
            <a:pPr marL="450215" marR="74295" indent="-438150">
              <a:lnSpc>
                <a:spcPct val="114599"/>
              </a:lnSpc>
              <a:spcBef>
                <a:spcPts val="100"/>
              </a:spcBef>
              <a:buClr>
                <a:srgbClr val="40BAD1"/>
              </a:buClr>
              <a:buSzPct val="91666"/>
              <a:buFont typeface="Times New Roman"/>
              <a:buAutoNum type="arabicPeriod"/>
              <a:tabLst>
                <a:tab pos="450215" algn="l"/>
                <a:tab pos="450850" algn="l"/>
              </a:tabLst>
            </a:pPr>
            <a:r>
              <a:rPr sz="2400" spc="-5" dirty="0">
                <a:latin typeface="Corbel"/>
                <a:cs typeface="Corbel"/>
              </a:rPr>
              <a:t>R0: imbalance in right subtree and opposite side </a:t>
            </a:r>
            <a:r>
              <a:rPr sz="2400" spc="-470" dirty="0">
                <a:latin typeface="Corbel"/>
                <a:cs typeface="Corbel"/>
              </a:rPr>
              <a:t> </a:t>
            </a:r>
            <a:r>
              <a:rPr sz="2400" spc="-5" dirty="0">
                <a:latin typeface="Corbel"/>
                <a:cs typeface="Corbel"/>
              </a:rPr>
              <a:t>balance</a:t>
            </a:r>
            <a:r>
              <a:rPr sz="2400" spc="-10" dirty="0">
                <a:latin typeface="Corbel"/>
                <a:cs typeface="Corbel"/>
              </a:rPr>
              <a:t> </a:t>
            </a:r>
            <a:r>
              <a:rPr sz="2400" spc="-5" dirty="0">
                <a:latin typeface="Corbel"/>
                <a:cs typeface="Corbel"/>
              </a:rPr>
              <a:t>factor 0.</a:t>
            </a:r>
            <a:endParaRPr sz="2400" dirty="0">
              <a:latin typeface="Corbel"/>
              <a:cs typeface="Corbel"/>
            </a:endParaRPr>
          </a:p>
          <a:p>
            <a:pPr marL="450215" marR="94615" indent="-438150">
              <a:lnSpc>
                <a:spcPct val="114599"/>
              </a:lnSpc>
              <a:buClr>
                <a:srgbClr val="40BAD1"/>
              </a:buClr>
              <a:buSzPct val="91666"/>
              <a:buFont typeface="Times New Roman"/>
              <a:buAutoNum type="arabicPeriod"/>
              <a:tabLst>
                <a:tab pos="450215" algn="l"/>
                <a:tab pos="450850" algn="l"/>
              </a:tabLst>
            </a:pPr>
            <a:r>
              <a:rPr sz="2400" spc="-5" dirty="0">
                <a:latin typeface="Corbel"/>
                <a:cs typeface="Corbel"/>
              </a:rPr>
              <a:t>R1: imbalance in right subtree and opposite side </a:t>
            </a:r>
            <a:r>
              <a:rPr sz="2400" spc="-470" dirty="0">
                <a:latin typeface="Corbel"/>
                <a:cs typeface="Corbel"/>
              </a:rPr>
              <a:t> </a:t>
            </a:r>
            <a:r>
              <a:rPr sz="2400" spc="-5" dirty="0">
                <a:latin typeface="Corbel"/>
                <a:cs typeface="Corbel"/>
              </a:rPr>
              <a:t>balance</a:t>
            </a:r>
            <a:r>
              <a:rPr sz="2400" spc="-10" dirty="0">
                <a:latin typeface="Corbel"/>
                <a:cs typeface="Corbel"/>
              </a:rPr>
              <a:t> </a:t>
            </a:r>
            <a:r>
              <a:rPr sz="2400" spc="-5" dirty="0">
                <a:latin typeface="Corbel"/>
                <a:cs typeface="Corbel"/>
              </a:rPr>
              <a:t>factor 1.</a:t>
            </a:r>
            <a:endParaRPr sz="2400" dirty="0">
              <a:latin typeface="Corbel"/>
              <a:cs typeface="Corbel"/>
            </a:endParaRPr>
          </a:p>
          <a:p>
            <a:pPr marL="450215" marR="5080" indent="-438150">
              <a:lnSpc>
                <a:spcPct val="114599"/>
              </a:lnSpc>
              <a:buClr>
                <a:srgbClr val="40BAD1"/>
              </a:buClr>
              <a:buSzPct val="91666"/>
              <a:buFont typeface="Times New Roman"/>
              <a:buAutoNum type="arabicPeriod"/>
              <a:tabLst>
                <a:tab pos="450215" algn="l"/>
                <a:tab pos="450850" algn="l"/>
              </a:tabLst>
            </a:pPr>
            <a:r>
              <a:rPr sz="2400" spc="-30" dirty="0">
                <a:latin typeface="Corbel"/>
                <a:cs typeface="Corbel"/>
              </a:rPr>
              <a:t>R-1: </a:t>
            </a:r>
            <a:r>
              <a:rPr sz="2400" spc="-5" dirty="0">
                <a:latin typeface="Corbel"/>
                <a:cs typeface="Corbel"/>
              </a:rPr>
              <a:t>imbalance in right subtree and opposite side </a:t>
            </a:r>
            <a:r>
              <a:rPr sz="2400" spc="-470" dirty="0">
                <a:latin typeface="Corbel"/>
                <a:cs typeface="Corbel"/>
              </a:rPr>
              <a:t> </a:t>
            </a:r>
            <a:r>
              <a:rPr sz="2400" spc="-5" dirty="0">
                <a:latin typeface="Corbel"/>
                <a:cs typeface="Corbel"/>
              </a:rPr>
              <a:t>balance</a:t>
            </a:r>
            <a:r>
              <a:rPr sz="2400" spc="-10" dirty="0">
                <a:latin typeface="Corbel"/>
                <a:cs typeface="Corbel"/>
              </a:rPr>
              <a:t> </a:t>
            </a:r>
            <a:r>
              <a:rPr sz="2400" spc="-5" dirty="0">
                <a:latin typeface="Corbel"/>
                <a:cs typeface="Corbel"/>
              </a:rPr>
              <a:t>factor -1.</a:t>
            </a:r>
            <a:endParaRPr sz="2400" dirty="0">
              <a:latin typeface="Corbel"/>
              <a:cs typeface="Corbel"/>
            </a:endParaRPr>
          </a:p>
        </p:txBody>
      </p:sp>
      <p:sp>
        <p:nvSpPr>
          <p:cNvPr id="6" name="object 6"/>
          <p:cNvSpPr txBox="1"/>
          <p:nvPr/>
        </p:nvSpPr>
        <p:spPr>
          <a:xfrm>
            <a:off x="4002164" y="4942615"/>
            <a:ext cx="6164580" cy="391160"/>
          </a:xfrm>
          <a:prstGeom prst="rect">
            <a:avLst/>
          </a:prstGeom>
        </p:spPr>
        <p:txBody>
          <a:bodyPr vert="horz" wrap="square" lIns="0" tIns="12700" rIns="0" bIns="0" rtlCol="0">
            <a:spAutoFit/>
          </a:bodyPr>
          <a:lstStyle/>
          <a:p>
            <a:pPr marL="409575" indent="-397510">
              <a:lnSpc>
                <a:spcPct val="100000"/>
              </a:lnSpc>
              <a:spcBef>
                <a:spcPts val="100"/>
              </a:spcBef>
              <a:buClr>
                <a:srgbClr val="40BAD1"/>
              </a:buClr>
              <a:buSzPct val="91666"/>
              <a:buFont typeface="Arial MT"/>
              <a:buChar char="●"/>
              <a:tabLst>
                <a:tab pos="409575" algn="l"/>
                <a:tab pos="410209" algn="l"/>
              </a:tabLst>
            </a:pPr>
            <a:r>
              <a:rPr sz="2400" spc="-15" dirty="0">
                <a:latin typeface="Corbel"/>
                <a:cs typeface="Corbel"/>
              </a:rPr>
              <a:t>L0,L1,L-1</a:t>
            </a:r>
            <a:r>
              <a:rPr sz="2400" spc="-10" dirty="0">
                <a:latin typeface="Corbel"/>
                <a:cs typeface="Corbel"/>
              </a:rPr>
              <a:t> </a:t>
            </a:r>
            <a:r>
              <a:rPr sz="2400" spc="-5" dirty="0">
                <a:latin typeface="Corbel"/>
                <a:cs typeface="Corbel"/>
              </a:rPr>
              <a:t>will be same and mirror of </a:t>
            </a:r>
            <a:r>
              <a:rPr sz="2400" spc="-20" dirty="0">
                <a:latin typeface="Corbel"/>
                <a:cs typeface="Corbel"/>
              </a:rPr>
              <a:t>R0,R-1,R1</a:t>
            </a:r>
            <a:endParaRPr sz="2400">
              <a:latin typeface="Corbel"/>
              <a:cs typeface="Corbe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44" y="3101857"/>
            <a:ext cx="257746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R0</a:t>
            </a:r>
            <a:r>
              <a:rPr sz="3600" spc="-95" dirty="0">
                <a:solidFill>
                  <a:srgbClr val="FFFFFF"/>
                </a:solidFill>
                <a:latin typeface="Corbel"/>
                <a:cs typeface="Corbel"/>
              </a:rPr>
              <a:t> </a:t>
            </a:r>
            <a:r>
              <a:rPr sz="3600" spc="-5" dirty="0">
                <a:solidFill>
                  <a:srgbClr val="FFFFFF"/>
                </a:solidFill>
                <a:latin typeface="Corbel"/>
                <a:cs typeface="Corbel"/>
              </a:rPr>
              <a:t>Imbalance</a:t>
            </a:r>
            <a:endParaRPr sz="3600">
              <a:latin typeface="Corbel"/>
              <a:cs typeface="Corbel"/>
            </a:endParaRPr>
          </a:p>
        </p:txBody>
      </p:sp>
      <p:sp>
        <p:nvSpPr>
          <p:cNvPr id="4" name="object 4"/>
          <p:cNvSpPr txBox="1"/>
          <p:nvPr/>
        </p:nvSpPr>
        <p:spPr>
          <a:xfrm>
            <a:off x="4002164" y="976376"/>
            <a:ext cx="6425565" cy="863600"/>
          </a:xfrm>
          <a:prstGeom prst="rect">
            <a:avLst/>
          </a:prstGeom>
        </p:spPr>
        <p:txBody>
          <a:bodyPr vert="horz" wrap="square" lIns="0" tIns="12700" rIns="0" bIns="0" rtlCol="0">
            <a:spAutoFit/>
          </a:bodyPr>
          <a:lstStyle/>
          <a:p>
            <a:pPr marL="409575" marR="5080" indent="-397510">
              <a:lnSpc>
                <a:spcPct val="114599"/>
              </a:lnSpc>
              <a:spcBef>
                <a:spcPts val="100"/>
              </a:spcBef>
              <a:buClr>
                <a:srgbClr val="40BAD1"/>
              </a:buClr>
              <a:buSzPct val="91666"/>
              <a:buFont typeface="Arial MT"/>
              <a:buChar char="●"/>
              <a:tabLst>
                <a:tab pos="409575" algn="l"/>
                <a:tab pos="410209" algn="l"/>
              </a:tabLst>
            </a:pPr>
            <a:r>
              <a:rPr sz="2400" spc="-5" dirty="0">
                <a:latin typeface="Corbel"/>
                <a:cs typeface="Corbel"/>
              </a:rPr>
              <a:t>R0: imbalance in right subtree and opposite side </a:t>
            </a:r>
            <a:r>
              <a:rPr sz="2400" spc="-470" dirty="0">
                <a:latin typeface="Corbel"/>
                <a:cs typeface="Corbel"/>
              </a:rPr>
              <a:t> </a:t>
            </a:r>
            <a:r>
              <a:rPr sz="2400" spc="-5" dirty="0">
                <a:latin typeface="Corbel"/>
                <a:cs typeface="Corbel"/>
              </a:rPr>
              <a:t>balance</a:t>
            </a:r>
            <a:r>
              <a:rPr sz="2400" spc="-10" dirty="0">
                <a:latin typeface="Corbel"/>
                <a:cs typeface="Corbel"/>
              </a:rPr>
              <a:t> </a:t>
            </a:r>
            <a:r>
              <a:rPr sz="2400" spc="-5" dirty="0">
                <a:latin typeface="Corbel"/>
                <a:cs typeface="Corbel"/>
              </a:rPr>
              <a:t>factor</a:t>
            </a:r>
            <a:r>
              <a:rPr sz="2400" spc="-10" dirty="0">
                <a:latin typeface="Corbel"/>
                <a:cs typeface="Corbel"/>
              </a:rPr>
              <a:t> </a:t>
            </a:r>
            <a:r>
              <a:rPr sz="2400" spc="-5" dirty="0">
                <a:latin typeface="Corbel"/>
                <a:cs typeface="Corbel"/>
              </a:rPr>
              <a:t>0. </a:t>
            </a:r>
            <a:r>
              <a:rPr sz="2400" spc="-20" dirty="0">
                <a:latin typeface="Corbel"/>
                <a:cs typeface="Corbel"/>
              </a:rPr>
              <a:t>Perform</a:t>
            </a:r>
            <a:r>
              <a:rPr sz="2400" spc="-10" dirty="0">
                <a:latin typeface="Corbel"/>
                <a:cs typeface="Corbel"/>
              </a:rPr>
              <a:t> </a:t>
            </a:r>
            <a:r>
              <a:rPr sz="2400" spc="-5" dirty="0">
                <a:latin typeface="Corbel"/>
                <a:cs typeface="Corbel"/>
              </a:rPr>
              <a:t>right</a:t>
            </a:r>
            <a:r>
              <a:rPr sz="2400" spc="-15" dirty="0">
                <a:latin typeface="Corbel"/>
                <a:cs typeface="Corbel"/>
              </a:rPr>
              <a:t> </a:t>
            </a:r>
            <a:r>
              <a:rPr sz="2400" spc="-5" dirty="0">
                <a:latin typeface="Corbel"/>
                <a:cs typeface="Corbel"/>
              </a:rPr>
              <a:t>rotation.</a:t>
            </a:r>
            <a:endParaRPr sz="2400">
              <a:latin typeface="Corbel"/>
              <a:cs typeface="Corbel"/>
            </a:endParaRPr>
          </a:p>
        </p:txBody>
      </p:sp>
      <p:sp>
        <p:nvSpPr>
          <p:cNvPr id="5" name="object 5"/>
          <p:cNvSpPr/>
          <p:nvPr/>
        </p:nvSpPr>
        <p:spPr>
          <a:xfrm>
            <a:off x="4840725" y="2664174"/>
            <a:ext cx="465455" cy="465455"/>
          </a:xfrm>
          <a:custGeom>
            <a:avLst/>
            <a:gdLst/>
            <a:ahLst/>
            <a:cxnLst/>
            <a:rect l="l" t="t" r="r" b="b"/>
            <a:pathLst>
              <a:path w="465454" h="465455">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6" name="object 6"/>
          <p:cNvSpPr txBox="1"/>
          <p:nvPr/>
        </p:nvSpPr>
        <p:spPr>
          <a:xfrm>
            <a:off x="5001262" y="2772088"/>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a:t>
            </a:r>
            <a:endParaRPr sz="1400">
              <a:latin typeface="Arial MT"/>
              <a:cs typeface="Arial MT"/>
            </a:endParaRPr>
          </a:p>
        </p:txBody>
      </p:sp>
      <p:sp>
        <p:nvSpPr>
          <p:cNvPr id="7" name="object 7"/>
          <p:cNvSpPr/>
          <p:nvPr/>
        </p:nvSpPr>
        <p:spPr>
          <a:xfrm>
            <a:off x="4295699" y="3521099"/>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7"/>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8" name="object 8"/>
          <p:cNvSpPr txBox="1"/>
          <p:nvPr/>
        </p:nvSpPr>
        <p:spPr>
          <a:xfrm>
            <a:off x="4456237" y="3629013"/>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B</a:t>
            </a:r>
            <a:endParaRPr sz="1400">
              <a:latin typeface="Arial MT"/>
              <a:cs typeface="Arial MT"/>
            </a:endParaRPr>
          </a:p>
        </p:txBody>
      </p:sp>
      <p:sp>
        <p:nvSpPr>
          <p:cNvPr id="9" name="object 9"/>
          <p:cNvSpPr txBox="1"/>
          <p:nvPr/>
        </p:nvSpPr>
        <p:spPr>
          <a:xfrm>
            <a:off x="3799349" y="4431224"/>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1</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10" name="object 10"/>
          <p:cNvSpPr txBox="1"/>
          <p:nvPr/>
        </p:nvSpPr>
        <p:spPr>
          <a:xfrm>
            <a:off x="4713749" y="4431224"/>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2</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11" name="object 11"/>
          <p:cNvSpPr txBox="1"/>
          <p:nvPr/>
        </p:nvSpPr>
        <p:spPr>
          <a:xfrm>
            <a:off x="5399549" y="3593024"/>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3</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12" name="object 12"/>
          <p:cNvSpPr/>
          <p:nvPr/>
        </p:nvSpPr>
        <p:spPr>
          <a:xfrm>
            <a:off x="4105497" y="3061077"/>
            <a:ext cx="1600200" cy="1370330"/>
          </a:xfrm>
          <a:custGeom>
            <a:avLst/>
            <a:gdLst/>
            <a:ahLst/>
            <a:cxnLst/>
            <a:rect l="l" t="t" r="r" b="b"/>
            <a:pathLst>
              <a:path w="1600200" h="1370329">
                <a:moveTo>
                  <a:pt x="803324" y="0"/>
                </a:moveTo>
                <a:lnTo>
                  <a:pt x="422624" y="459900"/>
                </a:lnTo>
              </a:path>
              <a:path w="1600200" h="1370329">
                <a:moveTo>
                  <a:pt x="1132129" y="0"/>
                </a:moveTo>
                <a:lnTo>
                  <a:pt x="1600129" y="531900"/>
                </a:lnTo>
              </a:path>
              <a:path w="1600200" h="1370329">
                <a:moveTo>
                  <a:pt x="258299" y="856925"/>
                </a:moveTo>
                <a:lnTo>
                  <a:pt x="0" y="1370225"/>
                </a:lnTo>
              </a:path>
              <a:path w="1600200" h="1370329">
                <a:moveTo>
                  <a:pt x="587104" y="856925"/>
                </a:moveTo>
                <a:lnTo>
                  <a:pt x="914104" y="1370225"/>
                </a:lnTo>
              </a:path>
            </a:pathLst>
          </a:custGeom>
          <a:ln w="9524">
            <a:solidFill>
              <a:srgbClr val="545454"/>
            </a:solidFill>
          </a:ln>
        </p:spPr>
        <p:txBody>
          <a:bodyPr wrap="square" lIns="0" tIns="0" rIns="0" bIns="0" rtlCol="0"/>
          <a:lstStyle/>
          <a:p>
            <a:endParaRPr/>
          </a:p>
        </p:txBody>
      </p:sp>
      <p:sp>
        <p:nvSpPr>
          <p:cNvPr id="13" name="object 13"/>
          <p:cNvSpPr txBox="1"/>
          <p:nvPr/>
        </p:nvSpPr>
        <p:spPr>
          <a:xfrm>
            <a:off x="4188050" y="3344012"/>
            <a:ext cx="116839"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0</a:t>
            </a:r>
            <a:endParaRPr sz="1400">
              <a:latin typeface="Corbel"/>
              <a:cs typeface="Corbel"/>
            </a:endParaRPr>
          </a:p>
        </p:txBody>
      </p:sp>
      <p:sp>
        <p:nvSpPr>
          <p:cNvPr id="14" name="object 14"/>
          <p:cNvSpPr txBox="1"/>
          <p:nvPr/>
        </p:nvSpPr>
        <p:spPr>
          <a:xfrm>
            <a:off x="5254849" y="2429613"/>
            <a:ext cx="10541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1</a:t>
            </a:r>
            <a:endParaRPr sz="1400">
              <a:latin typeface="Corbel"/>
              <a:cs typeface="Corbel"/>
            </a:endParaRPr>
          </a:p>
        </p:txBody>
      </p:sp>
      <p:sp>
        <p:nvSpPr>
          <p:cNvPr id="15" name="object 15"/>
          <p:cNvSpPr/>
          <p:nvPr/>
        </p:nvSpPr>
        <p:spPr>
          <a:xfrm>
            <a:off x="7507724" y="2664174"/>
            <a:ext cx="465455" cy="465455"/>
          </a:xfrm>
          <a:custGeom>
            <a:avLst/>
            <a:gdLst/>
            <a:ahLst/>
            <a:cxnLst/>
            <a:rect l="l" t="t" r="r" b="b"/>
            <a:pathLst>
              <a:path w="465454" h="465455">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16" name="object 16"/>
          <p:cNvSpPr txBox="1"/>
          <p:nvPr/>
        </p:nvSpPr>
        <p:spPr>
          <a:xfrm>
            <a:off x="7668262" y="2772088"/>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a:t>
            </a:r>
            <a:endParaRPr sz="1400">
              <a:latin typeface="Arial MT"/>
              <a:cs typeface="Arial MT"/>
            </a:endParaRPr>
          </a:p>
        </p:txBody>
      </p:sp>
      <p:sp>
        <p:nvSpPr>
          <p:cNvPr id="17" name="object 17"/>
          <p:cNvSpPr/>
          <p:nvPr/>
        </p:nvSpPr>
        <p:spPr>
          <a:xfrm>
            <a:off x="6962699" y="3521099"/>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7"/>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18" name="object 18"/>
          <p:cNvSpPr txBox="1"/>
          <p:nvPr/>
        </p:nvSpPr>
        <p:spPr>
          <a:xfrm>
            <a:off x="7123238" y="3629013"/>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B</a:t>
            </a:r>
            <a:endParaRPr sz="1400">
              <a:latin typeface="Arial MT"/>
              <a:cs typeface="Arial MT"/>
            </a:endParaRPr>
          </a:p>
        </p:txBody>
      </p:sp>
      <p:sp>
        <p:nvSpPr>
          <p:cNvPr id="19" name="object 19"/>
          <p:cNvSpPr txBox="1"/>
          <p:nvPr/>
        </p:nvSpPr>
        <p:spPr>
          <a:xfrm>
            <a:off x="6466349" y="4431224"/>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1</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20" name="object 20"/>
          <p:cNvSpPr txBox="1"/>
          <p:nvPr/>
        </p:nvSpPr>
        <p:spPr>
          <a:xfrm>
            <a:off x="7380750" y="4431224"/>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2</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21" name="object 21"/>
          <p:cNvSpPr txBox="1"/>
          <p:nvPr/>
        </p:nvSpPr>
        <p:spPr>
          <a:xfrm>
            <a:off x="8066550" y="3593024"/>
            <a:ext cx="612140" cy="697865"/>
          </a:xfrm>
          <a:prstGeom prst="rect">
            <a:avLst/>
          </a:prstGeom>
          <a:ln w="9524">
            <a:solidFill>
              <a:srgbClr val="545454"/>
            </a:solidFill>
          </a:ln>
        </p:spPr>
        <p:txBody>
          <a:bodyPr vert="horz" wrap="square" lIns="0" tIns="37465" rIns="0" bIns="0" rtlCol="0">
            <a:spAutoFit/>
          </a:bodyPr>
          <a:lstStyle/>
          <a:p>
            <a:pPr marL="118110" marR="110489" indent="100330">
              <a:lnSpc>
                <a:spcPts val="1650"/>
              </a:lnSpc>
              <a:spcBef>
                <a:spcPts val="295"/>
              </a:spcBef>
            </a:pPr>
            <a:r>
              <a:rPr sz="1400" spc="5" dirty="0">
                <a:latin typeface="Arial MT"/>
                <a:cs typeface="Arial MT"/>
              </a:rPr>
              <a:t>T</a:t>
            </a:r>
            <a:r>
              <a:rPr sz="1350" spc="7" baseline="-33950" dirty="0">
                <a:latin typeface="Arial MT"/>
                <a:cs typeface="Arial MT"/>
              </a:rPr>
              <a:t>3 </a:t>
            </a:r>
            <a:r>
              <a:rPr sz="1350" spc="15" baseline="-33950" dirty="0">
                <a:latin typeface="Arial MT"/>
                <a:cs typeface="Arial MT"/>
              </a:rPr>
              <a:t> </a:t>
            </a:r>
            <a:r>
              <a:rPr sz="1400" dirty="0">
                <a:latin typeface="Arial MT"/>
                <a:cs typeface="Arial MT"/>
              </a:rPr>
              <a:t>(h-1)</a:t>
            </a:r>
            <a:endParaRPr sz="1400">
              <a:latin typeface="Arial MT"/>
              <a:cs typeface="Arial MT"/>
            </a:endParaRPr>
          </a:p>
          <a:p>
            <a:pPr algn="ctr">
              <a:lnSpc>
                <a:spcPts val="1600"/>
              </a:lnSpc>
            </a:pPr>
            <a:r>
              <a:rPr sz="1400" dirty="0">
                <a:latin typeface="Arial MT"/>
                <a:cs typeface="Arial MT"/>
              </a:rPr>
              <a:t>X</a:t>
            </a:r>
            <a:endParaRPr sz="1400">
              <a:latin typeface="Arial MT"/>
              <a:cs typeface="Arial MT"/>
            </a:endParaRPr>
          </a:p>
        </p:txBody>
      </p:sp>
      <p:sp>
        <p:nvSpPr>
          <p:cNvPr id="22" name="object 22"/>
          <p:cNvSpPr/>
          <p:nvPr/>
        </p:nvSpPr>
        <p:spPr>
          <a:xfrm>
            <a:off x="6772497" y="3061077"/>
            <a:ext cx="1600200" cy="1370330"/>
          </a:xfrm>
          <a:custGeom>
            <a:avLst/>
            <a:gdLst/>
            <a:ahLst/>
            <a:cxnLst/>
            <a:rect l="l" t="t" r="r" b="b"/>
            <a:pathLst>
              <a:path w="1600200" h="1370329">
                <a:moveTo>
                  <a:pt x="803324" y="0"/>
                </a:moveTo>
                <a:lnTo>
                  <a:pt x="422624" y="459900"/>
                </a:lnTo>
              </a:path>
              <a:path w="1600200" h="1370329">
                <a:moveTo>
                  <a:pt x="1132129" y="0"/>
                </a:moveTo>
                <a:lnTo>
                  <a:pt x="1600129" y="531900"/>
                </a:lnTo>
              </a:path>
              <a:path w="1600200" h="1370329">
                <a:moveTo>
                  <a:pt x="258299" y="856925"/>
                </a:moveTo>
                <a:lnTo>
                  <a:pt x="0" y="1370225"/>
                </a:lnTo>
              </a:path>
              <a:path w="1600200" h="1370329">
                <a:moveTo>
                  <a:pt x="587104" y="856925"/>
                </a:moveTo>
                <a:lnTo>
                  <a:pt x="914104" y="1370225"/>
                </a:lnTo>
              </a:path>
            </a:pathLst>
          </a:custGeom>
          <a:ln w="9524">
            <a:solidFill>
              <a:srgbClr val="545454"/>
            </a:solidFill>
          </a:ln>
        </p:spPr>
        <p:txBody>
          <a:bodyPr wrap="square" lIns="0" tIns="0" rIns="0" bIns="0" rtlCol="0"/>
          <a:lstStyle/>
          <a:p>
            <a:endParaRPr/>
          </a:p>
        </p:txBody>
      </p:sp>
      <p:sp>
        <p:nvSpPr>
          <p:cNvPr id="23" name="object 23"/>
          <p:cNvSpPr txBox="1"/>
          <p:nvPr/>
        </p:nvSpPr>
        <p:spPr>
          <a:xfrm>
            <a:off x="6855049" y="3344012"/>
            <a:ext cx="116839"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0</a:t>
            </a:r>
            <a:endParaRPr sz="1400">
              <a:latin typeface="Corbel"/>
              <a:cs typeface="Corbel"/>
            </a:endParaRPr>
          </a:p>
        </p:txBody>
      </p:sp>
      <p:sp>
        <p:nvSpPr>
          <p:cNvPr id="24" name="object 24"/>
          <p:cNvSpPr txBox="1"/>
          <p:nvPr/>
        </p:nvSpPr>
        <p:spPr>
          <a:xfrm>
            <a:off x="7921849" y="2429613"/>
            <a:ext cx="11620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2</a:t>
            </a:r>
            <a:endParaRPr sz="1400">
              <a:latin typeface="Corbel"/>
              <a:cs typeface="Corbel"/>
            </a:endParaRPr>
          </a:p>
        </p:txBody>
      </p:sp>
      <p:sp>
        <p:nvSpPr>
          <p:cNvPr id="25" name="object 25"/>
          <p:cNvSpPr/>
          <p:nvPr/>
        </p:nvSpPr>
        <p:spPr>
          <a:xfrm>
            <a:off x="10403324" y="3502374"/>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7"/>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26" name="object 26"/>
          <p:cNvSpPr txBox="1"/>
          <p:nvPr/>
        </p:nvSpPr>
        <p:spPr>
          <a:xfrm>
            <a:off x="10563862" y="3610288"/>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a:t>
            </a:r>
            <a:endParaRPr sz="1400">
              <a:latin typeface="Arial MT"/>
              <a:cs typeface="Arial MT"/>
            </a:endParaRPr>
          </a:p>
        </p:txBody>
      </p:sp>
      <p:sp>
        <p:nvSpPr>
          <p:cNvPr id="27" name="object 27"/>
          <p:cNvSpPr/>
          <p:nvPr/>
        </p:nvSpPr>
        <p:spPr>
          <a:xfrm>
            <a:off x="9858299" y="2682899"/>
            <a:ext cx="465455" cy="465455"/>
          </a:xfrm>
          <a:custGeom>
            <a:avLst/>
            <a:gdLst/>
            <a:ahLst/>
            <a:cxnLst/>
            <a:rect l="l" t="t" r="r" b="b"/>
            <a:pathLst>
              <a:path w="465454" h="465455">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28" name="object 28"/>
          <p:cNvSpPr txBox="1"/>
          <p:nvPr/>
        </p:nvSpPr>
        <p:spPr>
          <a:xfrm>
            <a:off x="10018838" y="2790812"/>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B</a:t>
            </a:r>
            <a:endParaRPr sz="1400">
              <a:latin typeface="Arial MT"/>
              <a:cs typeface="Arial MT"/>
            </a:endParaRPr>
          </a:p>
        </p:txBody>
      </p:sp>
      <p:sp>
        <p:nvSpPr>
          <p:cNvPr id="29" name="object 29"/>
          <p:cNvSpPr txBox="1"/>
          <p:nvPr/>
        </p:nvSpPr>
        <p:spPr>
          <a:xfrm>
            <a:off x="9285750" y="3593024"/>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1</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30" name="object 30"/>
          <p:cNvSpPr txBox="1"/>
          <p:nvPr/>
        </p:nvSpPr>
        <p:spPr>
          <a:xfrm>
            <a:off x="9971550" y="4431224"/>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2</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31" name="object 31"/>
          <p:cNvSpPr txBox="1"/>
          <p:nvPr/>
        </p:nvSpPr>
        <p:spPr>
          <a:xfrm>
            <a:off x="10733550" y="4431224"/>
            <a:ext cx="612140" cy="565989"/>
          </a:xfrm>
          <a:prstGeom prst="rect">
            <a:avLst/>
          </a:prstGeom>
          <a:ln w="9524">
            <a:solidFill>
              <a:srgbClr val="545454"/>
            </a:solidFill>
          </a:ln>
        </p:spPr>
        <p:txBody>
          <a:bodyPr vert="horz" wrap="square" lIns="0" tIns="142240" rIns="0" bIns="0" rtlCol="0">
            <a:spAutoFit/>
          </a:bodyPr>
          <a:lstStyle/>
          <a:p>
            <a:pPr marL="118110" marR="110489" indent="100330">
              <a:lnSpc>
                <a:spcPts val="1650"/>
              </a:lnSpc>
              <a:spcBef>
                <a:spcPts val="1120"/>
              </a:spcBef>
            </a:pPr>
            <a:r>
              <a:rPr sz="1400" spc="5" dirty="0">
                <a:latin typeface="Arial MT"/>
                <a:cs typeface="Arial MT"/>
              </a:rPr>
              <a:t>T</a:t>
            </a:r>
            <a:r>
              <a:rPr sz="1350" spc="7" baseline="-33950" dirty="0">
                <a:latin typeface="Arial MT"/>
                <a:cs typeface="Arial MT"/>
              </a:rPr>
              <a:t>3 </a:t>
            </a:r>
            <a:r>
              <a:rPr sz="1350" spc="15" baseline="-33950" dirty="0">
                <a:latin typeface="Arial MT"/>
                <a:cs typeface="Arial MT"/>
              </a:rPr>
              <a:t> </a:t>
            </a:r>
            <a:r>
              <a:rPr sz="1400" dirty="0">
                <a:latin typeface="Arial MT"/>
                <a:cs typeface="Arial MT"/>
              </a:rPr>
              <a:t>(h-1)</a:t>
            </a:r>
            <a:endParaRPr sz="1400">
              <a:latin typeface="Arial MT"/>
              <a:cs typeface="Arial MT"/>
            </a:endParaRPr>
          </a:p>
        </p:txBody>
      </p:sp>
      <p:sp>
        <p:nvSpPr>
          <p:cNvPr id="32" name="object 32"/>
          <p:cNvSpPr/>
          <p:nvPr/>
        </p:nvSpPr>
        <p:spPr>
          <a:xfrm>
            <a:off x="9591897" y="3079675"/>
            <a:ext cx="1447800" cy="1351915"/>
          </a:xfrm>
          <a:custGeom>
            <a:avLst/>
            <a:gdLst/>
            <a:ahLst/>
            <a:cxnLst/>
            <a:rect l="l" t="t" r="r" b="b"/>
            <a:pathLst>
              <a:path w="1447800" h="1351914">
                <a:moveTo>
                  <a:pt x="1043927" y="422699"/>
                </a:moveTo>
                <a:lnTo>
                  <a:pt x="663227" y="0"/>
                </a:lnTo>
              </a:path>
              <a:path w="1447800" h="1351914">
                <a:moveTo>
                  <a:pt x="1208329" y="819602"/>
                </a:moveTo>
                <a:lnTo>
                  <a:pt x="1447729" y="1351502"/>
                </a:lnTo>
              </a:path>
              <a:path w="1447800" h="1351914">
                <a:moveTo>
                  <a:pt x="334499" y="127"/>
                </a:moveTo>
                <a:lnTo>
                  <a:pt x="0" y="513427"/>
                </a:lnTo>
              </a:path>
              <a:path w="1447800" h="1351914">
                <a:moveTo>
                  <a:pt x="879524" y="819602"/>
                </a:moveTo>
                <a:lnTo>
                  <a:pt x="685724" y="1351502"/>
                </a:lnTo>
              </a:path>
            </a:pathLst>
          </a:custGeom>
          <a:ln w="9524">
            <a:solidFill>
              <a:srgbClr val="545454"/>
            </a:solidFill>
          </a:ln>
        </p:spPr>
        <p:txBody>
          <a:bodyPr wrap="square" lIns="0" tIns="0" rIns="0" bIns="0" rtlCol="0"/>
          <a:lstStyle/>
          <a:p>
            <a:endParaRPr/>
          </a:p>
        </p:txBody>
      </p:sp>
      <p:sp>
        <p:nvSpPr>
          <p:cNvPr id="33" name="object 33"/>
          <p:cNvSpPr txBox="1"/>
          <p:nvPr/>
        </p:nvSpPr>
        <p:spPr>
          <a:xfrm>
            <a:off x="10817451" y="3344012"/>
            <a:ext cx="10541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1</a:t>
            </a:r>
            <a:endParaRPr sz="1400">
              <a:latin typeface="Corbel"/>
              <a:cs typeface="Corbel"/>
            </a:endParaRPr>
          </a:p>
        </p:txBody>
      </p:sp>
      <p:sp>
        <p:nvSpPr>
          <p:cNvPr id="35" name="object 3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36" name="object 36"/>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29</a:t>
            </a:fld>
            <a:endParaRPr dirty="0"/>
          </a:p>
        </p:txBody>
      </p:sp>
      <p:sp>
        <p:nvSpPr>
          <p:cNvPr id="34" name="object 34"/>
          <p:cNvSpPr txBox="1"/>
          <p:nvPr/>
        </p:nvSpPr>
        <p:spPr>
          <a:xfrm>
            <a:off x="10284051" y="2429613"/>
            <a:ext cx="164465" cy="228268"/>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rbel"/>
                <a:cs typeface="Corbel"/>
              </a:rPr>
              <a:t>-1</a:t>
            </a:r>
            <a:endParaRPr sz="1400">
              <a:latin typeface="Corbel"/>
              <a:cs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3</a:t>
            </a:fld>
            <a:endParaRPr dirty="0"/>
          </a:p>
        </p:txBody>
      </p:sp>
      <p:sp>
        <p:nvSpPr>
          <p:cNvPr id="3" name="object 3"/>
          <p:cNvSpPr txBox="1"/>
          <p:nvPr/>
        </p:nvSpPr>
        <p:spPr>
          <a:xfrm>
            <a:off x="325944" y="3101857"/>
            <a:ext cx="157543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Till</a:t>
            </a:r>
            <a:r>
              <a:rPr sz="3600" spc="-90" dirty="0">
                <a:solidFill>
                  <a:srgbClr val="FFFFFF"/>
                </a:solidFill>
                <a:latin typeface="Corbel"/>
                <a:cs typeface="Corbel"/>
              </a:rPr>
              <a:t> </a:t>
            </a:r>
            <a:r>
              <a:rPr sz="3600" spc="-5" dirty="0">
                <a:solidFill>
                  <a:srgbClr val="FFFFFF"/>
                </a:solidFill>
                <a:latin typeface="Corbel"/>
                <a:cs typeface="Corbel"/>
              </a:rPr>
              <a:t>Now</a:t>
            </a:r>
            <a:endParaRPr sz="3600">
              <a:latin typeface="Corbel"/>
              <a:cs typeface="Corbel"/>
            </a:endParaRPr>
          </a:p>
        </p:txBody>
      </p:sp>
      <p:sp>
        <p:nvSpPr>
          <p:cNvPr id="4" name="object 4"/>
          <p:cNvSpPr txBox="1"/>
          <p:nvPr/>
        </p:nvSpPr>
        <p:spPr>
          <a:xfrm>
            <a:off x="4000800" y="3007892"/>
            <a:ext cx="1323340" cy="863600"/>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a:buChar char="●"/>
              <a:tabLst>
                <a:tab pos="409575" algn="l"/>
                <a:tab pos="410209" algn="l"/>
              </a:tabLst>
            </a:pPr>
            <a:r>
              <a:rPr sz="2400" b="1" spc="-35" dirty="0">
                <a:solidFill>
                  <a:srgbClr val="595959"/>
                </a:solidFill>
                <a:latin typeface="Corbel"/>
                <a:cs typeface="Corbel"/>
              </a:rPr>
              <a:t>Trees</a:t>
            </a:r>
            <a:endParaRPr sz="2400">
              <a:latin typeface="Corbel"/>
              <a:cs typeface="Corbel"/>
            </a:endParaRPr>
          </a:p>
          <a:p>
            <a:pPr marL="409575" indent="-397510">
              <a:lnSpc>
                <a:spcPct val="100000"/>
              </a:lnSpc>
              <a:spcBef>
                <a:spcPts val="420"/>
              </a:spcBef>
              <a:buSzPct val="91666"/>
              <a:buFont typeface="Arial MT"/>
              <a:buChar char="●"/>
              <a:tabLst>
                <a:tab pos="409575" algn="l"/>
                <a:tab pos="410209" algn="l"/>
              </a:tabLst>
            </a:pPr>
            <a:r>
              <a:rPr sz="2400" spc="-5" dirty="0">
                <a:solidFill>
                  <a:srgbClr val="D9D9D9"/>
                </a:solidFill>
                <a:latin typeface="Corbel"/>
                <a:cs typeface="Corbel"/>
              </a:rPr>
              <a:t>Graphs</a:t>
            </a:r>
            <a:endParaRPr sz="2400">
              <a:latin typeface="Corbel"/>
              <a:cs typeface="Corbel"/>
            </a:endParaRPr>
          </a:p>
        </p:txBody>
      </p:sp>
      <p:sp>
        <p:nvSpPr>
          <p:cNvPr id="5" name="object 5"/>
          <p:cNvSpPr txBox="1"/>
          <p:nvPr/>
        </p:nvSpPr>
        <p:spPr>
          <a:xfrm>
            <a:off x="5943601" y="1541043"/>
            <a:ext cx="5225872" cy="3801041"/>
          </a:xfrm>
          <a:prstGeom prst="rect">
            <a:avLst/>
          </a:prstGeom>
        </p:spPr>
        <p:txBody>
          <a:bodyPr vert="horz" wrap="square" lIns="0" tIns="66040" rIns="0" bIns="0" rtlCol="0">
            <a:spAutoFit/>
          </a:bodyPr>
          <a:lstStyle/>
          <a:p>
            <a:pPr marL="424815" indent="-412750">
              <a:lnSpc>
                <a:spcPct val="100000"/>
              </a:lnSpc>
              <a:spcBef>
                <a:spcPts val="520"/>
              </a:spcBef>
              <a:buClr>
                <a:srgbClr val="40BAD1"/>
              </a:buClr>
              <a:buFont typeface="Arial MT"/>
              <a:buChar char="●"/>
              <a:tabLst>
                <a:tab pos="424815" algn="l"/>
                <a:tab pos="425450" algn="l"/>
              </a:tabLst>
            </a:pPr>
            <a:r>
              <a:rPr sz="2400" b="1" spc="-45" dirty="0">
                <a:solidFill>
                  <a:srgbClr val="595959"/>
                </a:solidFill>
                <a:latin typeface="Corbel"/>
                <a:cs typeface="Corbel"/>
              </a:rPr>
              <a:t>Tree</a:t>
            </a:r>
            <a:r>
              <a:rPr sz="2400" b="1" spc="-30" dirty="0">
                <a:solidFill>
                  <a:srgbClr val="595959"/>
                </a:solidFill>
                <a:latin typeface="Corbel"/>
                <a:cs typeface="Corbel"/>
              </a:rPr>
              <a:t> </a:t>
            </a:r>
            <a:r>
              <a:rPr sz="2400" b="1" spc="-5" dirty="0">
                <a:solidFill>
                  <a:srgbClr val="595959"/>
                </a:solidFill>
                <a:latin typeface="Corbel"/>
                <a:cs typeface="Corbel"/>
              </a:rPr>
              <a:t>deﬁnitions</a:t>
            </a:r>
            <a:r>
              <a:rPr sz="2400" b="1" spc="-20" dirty="0">
                <a:solidFill>
                  <a:srgbClr val="595959"/>
                </a:solidFill>
                <a:latin typeface="Corbel"/>
                <a:cs typeface="Corbel"/>
              </a:rPr>
              <a:t> </a:t>
            </a:r>
            <a:r>
              <a:rPr sz="2400" b="1" spc="-5" dirty="0">
                <a:solidFill>
                  <a:srgbClr val="595959"/>
                </a:solidFill>
                <a:latin typeface="Corbel"/>
                <a:cs typeface="Corbel"/>
              </a:rPr>
              <a:t>and</a:t>
            </a:r>
            <a:r>
              <a:rPr sz="2400" b="1" spc="-20" dirty="0">
                <a:solidFill>
                  <a:srgbClr val="595959"/>
                </a:solidFill>
                <a:latin typeface="Corbel"/>
                <a:cs typeface="Corbel"/>
              </a:rPr>
              <a:t> </a:t>
            </a:r>
            <a:r>
              <a:rPr sz="2400" b="1" spc="-5" dirty="0">
                <a:solidFill>
                  <a:srgbClr val="595959"/>
                </a:solidFill>
                <a:latin typeface="Corbel"/>
                <a:cs typeface="Corbel"/>
              </a:rPr>
              <a:t>their</a:t>
            </a:r>
            <a:r>
              <a:rPr sz="2400" b="1" spc="-20" dirty="0">
                <a:solidFill>
                  <a:srgbClr val="595959"/>
                </a:solidFill>
                <a:latin typeface="Corbel"/>
                <a:cs typeface="Corbel"/>
              </a:rPr>
              <a:t> </a:t>
            </a:r>
            <a:r>
              <a:rPr sz="2400" b="1" spc="-5" dirty="0">
                <a:solidFill>
                  <a:srgbClr val="595959"/>
                </a:solidFill>
                <a:latin typeface="Corbel"/>
                <a:cs typeface="Corbel"/>
              </a:rPr>
              <a:t>concepts</a:t>
            </a:r>
            <a:endParaRPr sz="2400" b="1" dirty="0">
              <a:latin typeface="Corbel"/>
              <a:cs typeface="Corbel"/>
            </a:endParaRPr>
          </a:p>
          <a:p>
            <a:pPr marL="424815" indent="-412750">
              <a:lnSpc>
                <a:spcPct val="100000"/>
              </a:lnSpc>
              <a:spcBef>
                <a:spcPts val="420"/>
              </a:spcBef>
              <a:buClr>
                <a:srgbClr val="40BAD1"/>
              </a:buClr>
              <a:buFont typeface="Arial MT"/>
              <a:buChar char="●"/>
              <a:tabLst>
                <a:tab pos="424815" algn="l"/>
                <a:tab pos="425450" algn="l"/>
              </a:tabLst>
            </a:pPr>
            <a:r>
              <a:rPr sz="2400" b="1" spc="-10" dirty="0">
                <a:solidFill>
                  <a:srgbClr val="595959"/>
                </a:solidFill>
                <a:latin typeface="Corbel"/>
                <a:cs typeface="Corbel"/>
              </a:rPr>
              <a:t>Representation</a:t>
            </a:r>
            <a:r>
              <a:rPr sz="2400" b="1" spc="-20" dirty="0">
                <a:solidFill>
                  <a:srgbClr val="595959"/>
                </a:solidFill>
                <a:latin typeface="Corbel"/>
                <a:cs typeface="Corbel"/>
              </a:rPr>
              <a:t> </a:t>
            </a:r>
            <a:r>
              <a:rPr sz="2400" b="1" spc="-5" dirty="0">
                <a:solidFill>
                  <a:srgbClr val="595959"/>
                </a:solidFill>
                <a:latin typeface="Corbel"/>
                <a:cs typeface="Corbel"/>
              </a:rPr>
              <a:t>of</a:t>
            </a:r>
            <a:r>
              <a:rPr sz="2400" b="1" spc="-20" dirty="0">
                <a:solidFill>
                  <a:srgbClr val="595959"/>
                </a:solidFill>
                <a:latin typeface="Corbel"/>
                <a:cs typeface="Corbel"/>
              </a:rPr>
              <a:t> </a:t>
            </a:r>
            <a:r>
              <a:rPr sz="2400" b="1" spc="-5" dirty="0">
                <a:solidFill>
                  <a:srgbClr val="595959"/>
                </a:solidFill>
                <a:latin typeface="Corbel"/>
                <a:cs typeface="Corbel"/>
              </a:rPr>
              <a:t>binary</a:t>
            </a:r>
            <a:r>
              <a:rPr sz="2400" b="1" spc="-15" dirty="0">
                <a:solidFill>
                  <a:srgbClr val="595959"/>
                </a:solidFill>
                <a:latin typeface="Corbel"/>
                <a:cs typeface="Corbel"/>
              </a:rPr>
              <a:t> </a:t>
            </a:r>
            <a:r>
              <a:rPr sz="2400" b="1" spc="-5" dirty="0">
                <a:solidFill>
                  <a:srgbClr val="595959"/>
                </a:solidFill>
                <a:latin typeface="Corbel"/>
                <a:cs typeface="Corbel"/>
              </a:rPr>
              <a:t>tree</a:t>
            </a:r>
            <a:endParaRPr sz="2400" b="1" dirty="0">
              <a:latin typeface="Corbel"/>
              <a:cs typeface="Corbel"/>
            </a:endParaRPr>
          </a:p>
          <a:p>
            <a:pPr marL="424815" indent="-412750">
              <a:lnSpc>
                <a:spcPct val="100000"/>
              </a:lnSpc>
              <a:spcBef>
                <a:spcPts val="420"/>
              </a:spcBef>
              <a:buClr>
                <a:srgbClr val="40BAD1"/>
              </a:buClr>
              <a:buFont typeface="Arial MT"/>
              <a:buChar char="●"/>
              <a:tabLst>
                <a:tab pos="424815" algn="l"/>
                <a:tab pos="425450" algn="l"/>
              </a:tabLst>
            </a:pPr>
            <a:r>
              <a:rPr sz="2400" b="1" spc="-5" dirty="0">
                <a:solidFill>
                  <a:srgbClr val="595959"/>
                </a:solidFill>
                <a:latin typeface="Corbel"/>
                <a:cs typeface="Corbel"/>
              </a:rPr>
              <a:t>Binary</a:t>
            </a:r>
            <a:r>
              <a:rPr sz="2400" b="1" spc="-30" dirty="0">
                <a:solidFill>
                  <a:srgbClr val="595959"/>
                </a:solidFill>
                <a:latin typeface="Corbel"/>
                <a:cs typeface="Corbel"/>
              </a:rPr>
              <a:t> </a:t>
            </a:r>
            <a:r>
              <a:rPr sz="2400" b="1" spc="-5" dirty="0">
                <a:solidFill>
                  <a:srgbClr val="595959"/>
                </a:solidFill>
                <a:latin typeface="Corbel"/>
                <a:cs typeface="Corbel"/>
              </a:rPr>
              <a:t>tree</a:t>
            </a:r>
            <a:r>
              <a:rPr sz="2400" b="1" spc="-30" dirty="0">
                <a:solidFill>
                  <a:srgbClr val="595959"/>
                </a:solidFill>
                <a:latin typeface="Corbel"/>
                <a:cs typeface="Corbel"/>
              </a:rPr>
              <a:t> </a:t>
            </a:r>
            <a:r>
              <a:rPr sz="2400" b="1" spc="-5" dirty="0">
                <a:solidFill>
                  <a:srgbClr val="595959"/>
                </a:solidFill>
                <a:latin typeface="Corbel"/>
                <a:cs typeface="Corbel"/>
              </a:rPr>
              <a:t>traversal</a:t>
            </a:r>
            <a:endParaRPr sz="2400" b="1" dirty="0">
              <a:latin typeface="Corbel"/>
              <a:cs typeface="Corbel"/>
            </a:endParaRPr>
          </a:p>
          <a:p>
            <a:pPr marL="424815" indent="-412750">
              <a:lnSpc>
                <a:spcPct val="100000"/>
              </a:lnSpc>
              <a:spcBef>
                <a:spcPts val="420"/>
              </a:spcBef>
              <a:buClr>
                <a:srgbClr val="40BAD1"/>
              </a:buClr>
              <a:buFont typeface="Arial MT"/>
              <a:buChar char="●"/>
              <a:tabLst>
                <a:tab pos="424815" algn="l"/>
                <a:tab pos="425450" algn="l"/>
              </a:tabLst>
            </a:pPr>
            <a:r>
              <a:rPr sz="2400" b="1" spc="-5" dirty="0">
                <a:solidFill>
                  <a:srgbClr val="595959"/>
                </a:solidFill>
                <a:latin typeface="Corbel"/>
                <a:cs typeface="Corbel"/>
              </a:rPr>
              <a:t>Binary</a:t>
            </a:r>
            <a:r>
              <a:rPr sz="2400" b="1" spc="-30" dirty="0">
                <a:solidFill>
                  <a:srgbClr val="595959"/>
                </a:solidFill>
                <a:latin typeface="Corbel"/>
                <a:cs typeface="Corbel"/>
              </a:rPr>
              <a:t> </a:t>
            </a:r>
            <a:r>
              <a:rPr sz="2400" b="1" spc="-5" dirty="0">
                <a:solidFill>
                  <a:srgbClr val="595959"/>
                </a:solidFill>
                <a:latin typeface="Corbel"/>
                <a:cs typeface="Corbel"/>
              </a:rPr>
              <a:t>search</a:t>
            </a:r>
            <a:r>
              <a:rPr sz="2400" b="1" spc="-30" dirty="0">
                <a:solidFill>
                  <a:srgbClr val="595959"/>
                </a:solidFill>
                <a:latin typeface="Corbel"/>
                <a:cs typeface="Corbel"/>
              </a:rPr>
              <a:t> </a:t>
            </a:r>
            <a:r>
              <a:rPr sz="2400" b="1" spc="-5" dirty="0">
                <a:solidFill>
                  <a:srgbClr val="595959"/>
                </a:solidFill>
                <a:latin typeface="Corbel"/>
                <a:cs typeface="Corbel"/>
              </a:rPr>
              <a:t>trees</a:t>
            </a:r>
            <a:endParaRPr sz="2400" b="1" dirty="0">
              <a:latin typeface="Corbel"/>
              <a:cs typeface="Corbel"/>
            </a:endParaRPr>
          </a:p>
          <a:p>
            <a:pPr marL="424815" indent="-412750">
              <a:lnSpc>
                <a:spcPct val="100000"/>
              </a:lnSpc>
              <a:spcBef>
                <a:spcPts val="420"/>
              </a:spcBef>
              <a:buClr>
                <a:srgbClr val="40BAD1"/>
              </a:buClr>
              <a:buFont typeface="Arial MT"/>
              <a:buChar char="●"/>
              <a:tabLst>
                <a:tab pos="424815" algn="l"/>
                <a:tab pos="425450" algn="l"/>
              </a:tabLst>
            </a:pPr>
            <a:r>
              <a:rPr sz="2400" b="1" spc="-5" dirty="0">
                <a:solidFill>
                  <a:srgbClr val="595959"/>
                </a:solidFill>
                <a:latin typeface="Corbel"/>
                <a:cs typeface="Corbel"/>
              </a:rPr>
              <a:t>General</a:t>
            </a:r>
            <a:r>
              <a:rPr sz="2400" b="1" spc="-25" dirty="0">
                <a:solidFill>
                  <a:srgbClr val="595959"/>
                </a:solidFill>
                <a:latin typeface="Corbel"/>
                <a:cs typeface="Corbel"/>
              </a:rPr>
              <a:t> </a:t>
            </a:r>
            <a:r>
              <a:rPr sz="2400" b="1" spc="-5" dirty="0">
                <a:solidFill>
                  <a:srgbClr val="595959"/>
                </a:solidFill>
                <a:latin typeface="Corbel"/>
                <a:cs typeface="Corbel"/>
              </a:rPr>
              <a:t>trees</a:t>
            </a:r>
            <a:r>
              <a:rPr sz="2400" b="1" spc="-20" dirty="0">
                <a:solidFill>
                  <a:srgbClr val="595959"/>
                </a:solidFill>
                <a:latin typeface="Corbel"/>
                <a:cs typeface="Corbel"/>
              </a:rPr>
              <a:t> </a:t>
            </a:r>
            <a:r>
              <a:rPr sz="2400" b="1" spc="-5" dirty="0">
                <a:solidFill>
                  <a:srgbClr val="595959"/>
                </a:solidFill>
                <a:latin typeface="Corbel"/>
                <a:cs typeface="Corbel"/>
              </a:rPr>
              <a:t>vs</a:t>
            </a:r>
            <a:r>
              <a:rPr sz="2400" b="1" spc="-20" dirty="0">
                <a:solidFill>
                  <a:srgbClr val="595959"/>
                </a:solidFill>
                <a:latin typeface="Corbel"/>
                <a:cs typeface="Corbel"/>
              </a:rPr>
              <a:t> </a:t>
            </a:r>
            <a:r>
              <a:rPr sz="2400" b="1" spc="-5" dirty="0">
                <a:solidFill>
                  <a:srgbClr val="595959"/>
                </a:solidFill>
                <a:latin typeface="Corbel"/>
                <a:cs typeface="Corbel"/>
              </a:rPr>
              <a:t>binary</a:t>
            </a:r>
            <a:r>
              <a:rPr sz="2400" b="1" spc="-20" dirty="0">
                <a:solidFill>
                  <a:srgbClr val="595959"/>
                </a:solidFill>
                <a:latin typeface="Corbel"/>
                <a:cs typeface="Corbel"/>
              </a:rPr>
              <a:t> </a:t>
            </a:r>
            <a:r>
              <a:rPr sz="2400" b="1" spc="-5" dirty="0">
                <a:solidFill>
                  <a:srgbClr val="595959"/>
                </a:solidFill>
                <a:latin typeface="Corbel"/>
                <a:cs typeface="Corbel"/>
              </a:rPr>
              <a:t>trees</a:t>
            </a:r>
            <a:endParaRPr sz="2400" b="1" dirty="0">
              <a:latin typeface="Corbel"/>
              <a:cs typeface="Corbel"/>
            </a:endParaRPr>
          </a:p>
          <a:p>
            <a:pPr marL="424815" indent="-412750">
              <a:lnSpc>
                <a:spcPct val="100000"/>
              </a:lnSpc>
              <a:spcBef>
                <a:spcPts val="420"/>
              </a:spcBef>
              <a:buClr>
                <a:srgbClr val="40BAD1"/>
              </a:buClr>
              <a:buFont typeface="Arial MT"/>
              <a:buChar char="●"/>
              <a:tabLst>
                <a:tab pos="424815" algn="l"/>
                <a:tab pos="425450" algn="l"/>
              </a:tabLst>
            </a:pPr>
            <a:r>
              <a:rPr sz="2400" b="1" spc="-5" dirty="0">
                <a:solidFill>
                  <a:srgbClr val="595959"/>
                </a:solidFill>
                <a:latin typeface="Corbel"/>
                <a:cs typeface="Corbel"/>
              </a:rPr>
              <a:t>Threaded</a:t>
            </a:r>
            <a:r>
              <a:rPr sz="2400" b="1" spc="-30" dirty="0">
                <a:solidFill>
                  <a:srgbClr val="595959"/>
                </a:solidFill>
                <a:latin typeface="Corbel"/>
                <a:cs typeface="Corbel"/>
              </a:rPr>
              <a:t> </a:t>
            </a:r>
            <a:r>
              <a:rPr sz="2400" b="1" spc="-5" dirty="0">
                <a:solidFill>
                  <a:srgbClr val="595959"/>
                </a:solidFill>
                <a:latin typeface="Corbel"/>
                <a:cs typeface="Corbel"/>
              </a:rPr>
              <a:t>binary</a:t>
            </a:r>
            <a:r>
              <a:rPr sz="2400" b="1" spc="-30" dirty="0">
                <a:solidFill>
                  <a:srgbClr val="595959"/>
                </a:solidFill>
                <a:latin typeface="Corbel"/>
                <a:cs typeface="Corbel"/>
              </a:rPr>
              <a:t> </a:t>
            </a:r>
            <a:r>
              <a:rPr sz="2400" b="1" spc="-5" dirty="0">
                <a:solidFill>
                  <a:srgbClr val="595959"/>
                </a:solidFill>
                <a:latin typeface="Corbel"/>
                <a:cs typeface="Corbel"/>
              </a:rPr>
              <a:t>tree</a:t>
            </a:r>
            <a:endParaRPr sz="2400" b="1" dirty="0">
              <a:latin typeface="Corbel"/>
              <a:cs typeface="Corbel"/>
            </a:endParaRPr>
          </a:p>
          <a:p>
            <a:pPr marL="424815" indent="-412750">
              <a:lnSpc>
                <a:spcPct val="100000"/>
              </a:lnSpc>
              <a:spcBef>
                <a:spcPts val="420"/>
              </a:spcBef>
              <a:buClr>
                <a:srgbClr val="40BAD1"/>
              </a:buClr>
              <a:buFont typeface="Arial MT"/>
              <a:buChar char="●"/>
              <a:tabLst>
                <a:tab pos="424815" algn="l"/>
                <a:tab pos="425450" algn="l"/>
              </a:tabLst>
            </a:pPr>
            <a:r>
              <a:rPr sz="2400" b="1" spc="-5" dirty="0">
                <a:solidFill>
                  <a:srgbClr val="595959"/>
                </a:solidFill>
                <a:latin typeface="Corbel"/>
                <a:cs typeface="Corbel"/>
              </a:rPr>
              <a:t>Application</a:t>
            </a:r>
            <a:r>
              <a:rPr sz="2400" b="1" dirty="0">
                <a:solidFill>
                  <a:srgbClr val="595959"/>
                </a:solidFill>
                <a:latin typeface="Corbel"/>
                <a:cs typeface="Corbel"/>
              </a:rPr>
              <a:t>s</a:t>
            </a:r>
            <a:r>
              <a:rPr sz="2400" b="1" spc="-5" dirty="0">
                <a:solidFill>
                  <a:srgbClr val="595959"/>
                </a:solidFill>
                <a:latin typeface="Corbel"/>
                <a:cs typeface="Corbel"/>
              </a:rPr>
              <a:t> o</a:t>
            </a:r>
            <a:r>
              <a:rPr sz="2400" b="1" dirty="0">
                <a:solidFill>
                  <a:srgbClr val="595959"/>
                </a:solidFill>
                <a:latin typeface="Corbel"/>
                <a:cs typeface="Corbel"/>
              </a:rPr>
              <a:t>f</a:t>
            </a:r>
            <a:r>
              <a:rPr sz="2400" b="1" spc="-165" dirty="0">
                <a:solidFill>
                  <a:srgbClr val="595959"/>
                </a:solidFill>
                <a:latin typeface="Corbel"/>
                <a:cs typeface="Corbel"/>
              </a:rPr>
              <a:t> </a:t>
            </a:r>
            <a:r>
              <a:rPr sz="2400" b="1" spc="-155" dirty="0">
                <a:solidFill>
                  <a:srgbClr val="595959"/>
                </a:solidFill>
                <a:latin typeface="Corbel"/>
                <a:cs typeface="Corbel"/>
              </a:rPr>
              <a:t>T</a:t>
            </a:r>
            <a:r>
              <a:rPr sz="2400" b="1" spc="-5" dirty="0">
                <a:solidFill>
                  <a:srgbClr val="595959"/>
                </a:solidFill>
                <a:latin typeface="Corbel"/>
                <a:cs typeface="Corbel"/>
              </a:rPr>
              <a:t>rees</a:t>
            </a:r>
            <a:endParaRPr sz="2400" b="1" dirty="0">
              <a:latin typeface="Corbel"/>
              <a:cs typeface="Corbel"/>
            </a:endParaRPr>
          </a:p>
          <a:p>
            <a:pPr marL="424815" indent="-412750">
              <a:lnSpc>
                <a:spcPct val="100000"/>
              </a:lnSpc>
              <a:spcBef>
                <a:spcPts val="420"/>
              </a:spcBef>
              <a:buFont typeface="Arial MT"/>
              <a:buChar char="●"/>
              <a:tabLst>
                <a:tab pos="424815" algn="l"/>
                <a:tab pos="425450" algn="l"/>
              </a:tabLst>
            </a:pPr>
            <a:r>
              <a:rPr sz="2400" spc="-5" dirty="0">
                <a:solidFill>
                  <a:srgbClr val="D9D9D9"/>
                </a:solidFill>
                <a:latin typeface="Corbel"/>
                <a:cs typeface="Corbel"/>
              </a:rPr>
              <a:t>Balanced</a:t>
            </a:r>
            <a:r>
              <a:rPr sz="2400" spc="-20" dirty="0">
                <a:solidFill>
                  <a:srgbClr val="D9D9D9"/>
                </a:solidFill>
                <a:latin typeface="Corbel"/>
                <a:cs typeface="Corbel"/>
              </a:rPr>
              <a:t> </a:t>
            </a:r>
            <a:r>
              <a:rPr sz="2400" spc="-5" dirty="0">
                <a:solidFill>
                  <a:srgbClr val="D9D9D9"/>
                </a:solidFill>
                <a:latin typeface="Corbel"/>
                <a:cs typeface="Corbel"/>
              </a:rPr>
              <a:t>tree</a:t>
            </a:r>
            <a:r>
              <a:rPr sz="2400" spc="-20" dirty="0">
                <a:solidFill>
                  <a:srgbClr val="D9D9D9"/>
                </a:solidFill>
                <a:latin typeface="Corbel"/>
                <a:cs typeface="Corbel"/>
              </a:rPr>
              <a:t> </a:t>
            </a:r>
            <a:r>
              <a:rPr sz="2400" spc="-5" dirty="0">
                <a:solidFill>
                  <a:srgbClr val="D9D9D9"/>
                </a:solidFill>
                <a:latin typeface="Corbel"/>
                <a:cs typeface="Corbel"/>
              </a:rPr>
              <a:t>and</a:t>
            </a:r>
            <a:r>
              <a:rPr sz="2400" spc="-20" dirty="0">
                <a:solidFill>
                  <a:srgbClr val="D9D9D9"/>
                </a:solidFill>
                <a:latin typeface="Corbel"/>
                <a:cs typeface="Corbel"/>
              </a:rPr>
              <a:t> </a:t>
            </a:r>
            <a:r>
              <a:rPr sz="2400" spc="-5" dirty="0">
                <a:solidFill>
                  <a:srgbClr val="D9D9D9"/>
                </a:solidFill>
                <a:latin typeface="Corbel"/>
                <a:cs typeface="Corbel"/>
              </a:rPr>
              <a:t>its</a:t>
            </a:r>
            <a:r>
              <a:rPr sz="2400" spc="-20" dirty="0">
                <a:solidFill>
                  <a:srgbClr val="D9D9D9"/>
                </a:solidFill>
                <a:latin typeface="Corbel"/>
                <a:cs typeface="Corbel"/>
              </a:rPr>
              <a:t> </a:t>
            </a:r>
            <a:r>
              <a:rPr sz="2400" spc="-5" dirty="0">
                <a:solidFill>
                  <a:srgbClr val="D9D9D9"/>
                </a:solidFill>
                <a:latin typeface="Corbel"/>
                <a:cs typeface="Corbel"/>
              </a:rPr>
              <a:t>mechanism</a:t>
            </a:r>
            <a:endParaRPr sz="2400" dirty="0">
              <a:latin typeface="Corbel"/>
              <a:cs typeface="Corbel"/>
            </a:endParaRPr>
          </a:p>
          <a:p>
            <a:pPr marL="424815" indent="-412750">
              <a:lnSpc>
                <a:spcPct val="100000"/>
              </a:lnSpc>
              <a:spcBef>
                <a:spcPts val="420"/>
              </a:spcBef>
              <a:buFont typeface="Arial MT"/>
              <a:buChar char="●"/>
              <a:tabLst>
                <a:tab pos="424815" algn="l"/>
                <a:tab pos="425450" algn="l"/>
              </a:tabLst>
            </a:pPr>
            <a:r>
              <a:rPr sz="2400" spc="-5" dirty="0">
                <a:solidFill>
                  <a:srgbClr val="D9D9D9"/>
                </a:solidFill>
                <a:latin typeface="Corbel"/>
                <a:cs typeface="Corbel"/>
              </a:rPr>
              <a:t>Heigh</a:t>
            </a:r>
            <a:r>
              <a:rPr sz="2400" dirty="0">
                <a:solidFill>
                  <a:srgbClr val="D9D9D9"/>
                </a:solidFill>
                <a:latin typeface="Corbel"/>
                <a:cs typeface="Corbel"/>
              </a:rPr>
              <a:t>t</a:t>
            </a:r>
            <a:r>
              <a:rPr sz="2400" spc="-5" dirty="0">
                <a:solidFill>
                  <a:srgbClr val="D9D9D9"/>
                </a:solidFill>
                <a:latin typeface="Corbel"/>
                <a:cs typeface="Corbel"/>
              </a:rPr>
              <a:t> an</a:t>
            </a:r>
            <a:r>
              <a:rPr sz="2400" dirty="0">
                <a:solidFill>
                  <a:srgbClr val="D9D9D9"/>
                </a:solidFill>
                <a:latin typeface="Corbel"/>
                <a:cs typeface="Corbel"/>
              </a:rPr>
              <a:t>d</a:t>
            </a:r>
            <a:r>
              <a:rPr sz="2400" spc="-135" dirty="0">
                <a:solidFill>
                  <a:srgbClr val="D9D9D9"/>
                </a:solidFill>
                <a:latin typeface="Corbel"/>
                <a:cs typeface="Corbel"/>
              </a:rPr>
              <a:t> </a:t>
            </a:r>
            <a:r>
              <a:rPr sz="2400" spc="-90" dirty="0">
                <a:solidFill>
                  <a:srgbClr val="D9D9D9"/>
                </a:solidFill>
                <a:latin typeface="Corbel"/>
                <a:cs typeface="Corbel"/>
              </a:rPr>
              <a:t>W</a:t>
            </a:r>
            <a:r>
              <a:rPr sz="2400" spc="-5" dirty="0">
                <a:solidFill>
                  <a:srgbClr val="D9D9D9"/>
                </a:solidFill>
                <a:latin typeface="Corbel"/>
                <a:cs typeface="Corbel"/>
              </a:rPr>
              <a:t>eigh</a:t>
            </a:r>
            <a:r>
              <a:rPr sz="2400" dirty="0">
                <a:solidFill>
                  <a:srgbClr val="D9D9D9"/>
                </a:solidFill>
                <a:latin typeface="Corbel"/>
                <a:cs typeface="Corbel"/>
              </a:rPr>
              <a:t>t</a:t>
            </a:r>
            <a:r>
              <a:rPr sz="2400" spc="-5" dirty="0">
                <a:solidFill>
                  <a:srgbClr val="D9D9D9"/>
                </a:solidFill>
                <a:latin typeface="Corbel"/>
                <a:cs typeface="Corbel"/>
              </a:rPr>
              <a:t> Balance</a:t>
            </a:r>
            <a:r>
              <a:rPr sz="2400" dirty="0">
                <a:solidFill>
                  <a:srgbClr val="D9D9D9"/>
                </a:solidFill>
                <a:latin typeface="Corbel"/>
                <a:cs typeface="Corbel"/>
              </a:rPr>
              <a:t>d</a:t>
            </a:r>
            <a:r>
              <a:rPr sz="2400" spc="-165" dirty="0">
                <a:solidFill>
                  <a:srgbClr val="D9D9D9"/>
                </a:solidFill>
                <a:latin typeface="Corbel"/>
                <a:cs typeface="Corbel"/>
              </a:rPr>
              <a:t> </a:t>
            </a:r>
            <a:r>
              <a:rPr sz="2400" spc="-155" dirty="0">
                <a:solidFill>
                  <a:srgbClr val="D9D9D9"/>
                </a:solidFill>
                <a:latin typeface="Corbel"/>
                <a:cs typeface="Corbel"/>
              </a:rPr>
              <a:t>T</a:t>
            </a:r>
            <a:r>
              <a:rPr sz="2400" spc="-5" dirty="0">
                <a:solidFill>
                  <a:srgbClr val="D9D9D9"/>
                </a:solidFill>
                <a:latin typeface="Corbel"/>
                <a:cs typeface="Corbel"/>
              </a:rPr>
              <a:t>rees</a:t>
            </a:r>
            <a:endParaRPr sz="2400" dirty="0">
              <a:latin typeface="Corbel"/>
              <a:cs typeface="Corbe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44" y="2854207"/>
            <a:ext cx="2577465"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R0</a:t>
            </a:r>
            <a:r>
              <a:rPr sz="3600" spc="-105" dirty="0">
                <a:solidFill>
                  <a:srgbClr val="FFFFFF"/>
                </a:solidFill>
                <a:latin typeface="Corbel"/>
                <a:cs typeface="Corbel"/>
              </a:rPr>
              <a:t> </a:t>
            </a:r>
            <a:r>
              <a:rPr sz="3600" spc="-5" dirty="0">
                <a:solidFill>
                  <a:srgbClr val="FFFFFF"/>
                </a:solidFill>
                <a:latin typeface="Corbel"/>
                <a:cs typeface="Corbel"/>
              </a:rPr>
              <a:t>Imbalance </a:t>
            </a:r>
            <a:r>
              <a:rPr sz="3600" spc="-705" dirty="0">
                <a:solidFill>
                  <a:srgbClr val="FFFFFF"/>
                </a:solidFill>
                <a:latin typeface="Corbel"/>
                <a:cs typeface="Corbel"/>
              </a:rPr>
              <a:t> </a:t>
            </a:r>
            <a:r>
              <a:rPr sz="3600" spc="-5" dirty="0">
                <a:solidFill>
                  <a:srgbClr val="FFFFFF"/>
                </a:solidFill>
                <a:latin typeface="Corbel"/>
                <a:cs typeface="Corbel"/>
              </a:rPr>
              <a:t>Example</a:t>
            </a:r>
            <a:endParaRPr sz="3600">
              <a:latin typeface="Corbel"/>
              <a:cs typeface="Corbel"/>
            </a:endParaRPr>
          </a:p>
        </p:txBody>
      </p:sp>
      <p:sp>
        <p:nvSpPr>
          <p:cNvPr id="4" name="object 4"/>
          <p:cNvSpPr txBox="1"/>
          <p:nvPr/>
        </p:nvSpPr>
        <p:spPr>
          <a:xfrm>
            <a:off x="4002164" y="1029716"/>
            <a:ext cx="1665605" cy="391160"/>
          </a:xfrm>
          <a:prstGeom prst="rect">
            <a:avLst/>
          </a:prstGeom>
        </p:spPr>
        <p:txBody>
          <a:bodyPr vert="horz" wrap="square" lIns="0" tIns="12700" rIns="0" bIns="0" rtlCol="0">
            <a:spAutoFit/>
          </a:bodyPr>
          <a:lstStyle/>
          <a:p>
            <a:pPr marL="409575" indent="-397510">
              <a:lnSpc>
                <a:spcPct val="100000"/>
              </a:lnSpc>
              <a:spcBef>
                <a:spcPts val="100"/>
              </a:spcBef>
              <a:buClr>
                <a:srgbClr val="40BAD1"/>
              </a:buClr>
              <a:buSzPct val="91666"/>
              <a:buFont typeface="Arial MT"/>
              <a:buChar char="●"/>
              <a:tabLst>
                <a:tab pos="409575" algn="l"/>
                <a:tab pos="410209" algn="l"/>
              </a:tabLst>
            </a:pPr>
            <a:r>
              <a:rPr sz="2400" spc="-5" dirty="0">
                <a:latin typeface="Corbel"/>
                <a:cs typeface="Corbel"/>
              </a:rPr>
              <a:t>Delete:</a:t>
            </a:r>
            <a:r>
              <a:rPr sz="2400" spc="-85" dirty="0">
                <a:latin typeface="Corbel"/>
                <a:cs typeface="Corbel"/>
              </a:rPr>
              <a:t> </a:t>
            </a:r>
            <a:r>
              <a:rPr sz="2400" spc="-30" dirty="0">
                <a:latin typeface="Corbel"/>
                <a:cs typeface="Corbel"/>
              </a:rPr>
              <a:t>75</a:t>
            </a:r>
            <a:endParaRPr sz="2400">
              <a:latin typeface="Corbel"/>
              <a:cs typeface="Corbel"/>
            </a:endParaRPr>
          </a:p>
        </p:txBody>
      </p:sp>
      <p:sp>
        <p:nvSpPr>
          <p:cNvPr id="5" name="object 5"/>
          <p:cNvSpPr/>
          <p:nvPr/>
        </p:nvSpPr>
        <p:spPr>
          <a:xfrm>
            <a:off x="4935149" y="1834500"/>
            <a:ext cx="465455" cy="465455"/>
          </a:xfrm>
          <a:custGeom>
            <a:avLst/>
            <a:gdLst/>
            <a:ahLst/>
            <a:cxnLst/>
            <a:rect l="l" t="t" r="r" b="b"/>
            <a:pathLst>
              <a:path w="465454" h="465455">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6" name="object 6"/>
          <p:cNvSpPr txBox="1"/>
          <p:nvPr/>
        </p:nvSpPr>
        <p:spPr>
          <a:xfrm>
            <a:off x="5084345" y="1973020"/>
            <a:ext cx="167005" cy="166712"/>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Arial"/>
                <a:cs typeface="Arial"/>
              </a:rPr>
              <a:t>45</a:t>
            </a:r>
            <a:endParaRPr sz="1000">
              <a:latin typeface="Arial"/>
              <a:cs typeface="Arial"/>
            </a:endParaRPr>
          </a:p>
        </p:txBody>
      </p:sp>
      <p:sp>
        <p:nvSpPr>
          <p:cNvPr id="7" name="object 7"/>
          <p:cNvSpPr/>
          <p:nvPr/>
        </p:nvSpPr>
        <p:spPr>
          <a:xfrm>
            <a:off x="4477949" y="2596500"/>
            <a:ext cx="465455" cy="465455"/>
          </a:xfrm>
          <a:custGeom>
            <a:avLst/>
            <a:gdLst/>
            <a:ahLst/>
            <a:cxnLst/>
            <a:rect l="l" t="t" r="r" b="b"/>
            <a:pathLst>
              <a:path w="465454" h="465455">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8" name="object 8"/>
          <p:cNvSpPr txBox="1"/>
          <p:nvPr/>
        </p:nvSpPr>
        <p:spPr>
          <a:xfrm>
            <a:off x="4627146" y="2735019"/>
            <a:ext cx="167005" cy="166712"/>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Arial"/>
                <a:cs typeface="Arial"/>
              </a:rPr>
              <a:t>20</a:t>
            </a:r>
            <a:endParaRPr sz="1000">
              <a:latin typeface="Arial"/>
              <a:cs typeface="Arial"/>
            </a:endParaRPr>
          </a:p>
        </p:txBody>
      </p:sp>
      <p:sp>
        <p:nvSpPr>
          <p:cNvPr id="9" name="object 9"/>
          <p:cNvSpPr/>
          <p:nvPr/>
        </p:nvSpPr>
        <p:spPr>
          <a:xfrm>
            <a:off x="5392349" y="2596500"/>
            <a:ext cx="465455" cy="465455"/>
          </a:xfrm>
          <a:custGeom>
            <a:avLst/>
            <a:gdLst/>
            <a:ahLst/>
            <a:cxnLst/>
            <a:rect l="l" t="t" r="r" b="b"/>
            <a:pathLst>
              <a:path w="465454" h="465455">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10" name="object 10"/>
          <p:cNvSpPr txBox="1"/>
          <p:nvPr/>
        </p:nvSpPr>
        <p:spPr>
          <a:xfrm>
            <a:off x="5541545" y="2735019"/>
            <a:ext cx="167005" cy="166712"/>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Arial"/>
                <a:cs typeface="Arial"/>
              </a:rPr>
              <a:t>62</a:t>
            </a:r>
            <a:endParaRPr sz="1000">
              <a:latin typeface="Arial"/>
              <a:cs typeface="Arial"/>
            </a:endParaRPr>
          </a:p>
        </p:txBody>
      </p:sp>
      <p:sp>
        <p:nvSpPr>
          <p:cNvPr id="11" name="object 11"/>
          <p:cNvSpPr/>
          <p:nvPr/>
        </p:nvSpPr>
        <p:spPr>
          <a:xfrm>
            <a:off x="4096949" y="3358500"/>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7"/>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12" name="object 12"/>
          <p:cNvSpPr txBox="1"/>
          <p:nvPr/>
        </p:nvSpPr>
        <p:spPr>
          <a:xfrm>
            <a:off x="4246146" y="3497019"/>
            <a:ext cx="167005" cy="166712"/>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Arial"/>
                <a:cs typeface="Arial"/>
              </a:rPr>
              <a:t>12</a:t>
            </a:r>
            <a:endParaRPr sz="1000">
              <a:latin typeface="Arial"/>
              <a:cs typeface="Arial"/>
            </a:endParaRPr>
          </a:p>
        </p:txBody>
      </p:sp>
      <p:sp>
        <p:nvSpPr>
          <p:cNvPr id="13" name="object 13"/>
          <p:cNvSpPr/>
          <p:nvPr/>
        </p:nvSpPr>
        <p:spPr>
          <a:xfrm>
            <a:off x="4858949" y="3358500"/>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7"/>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14" name="object 14"/>
          <p:cNvSpPr txBox="1"/>
          <p:nvPr/>
        </p:nvSpPr>
        <p:spPr>
          <a:xfrm>
            <a:off x="5008145" y="3497019"/>
            <a:ext cx="167005" cy="166712"/>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Arial"/>
                <a:cs typeface="Arial"/>
              </a:rPr>
              <a:t>36</a:t>
            </a:r>
            <a:endParaRPr sz="1000">
              <a:latin typeface="Arial"/>
              <a:cs typeface="Arial"/>
            </a:endParaRPr>
          </a:p>
        </p:txBody>
      </p:sp>
      <p:sp>
        <p:nvSpPr>
          <p:cNvPr id="15" name="object 15"/>
          <p:cNvSpPr/>
          <p:nvPr/>
        </p:nvSpPr>
        <p:spPr>
          <a:xfrm>
            <a:off x="5849549" y="3358500"/>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7"/>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16" name="object 16"/>
          <p:cNvSpPr txBox="1"/>
          <p:nvPr/>
        </p:nvSpPr>
        <p:spPr>
          <a:xfrm>
            <a:off x="5998745" y="3497019"/>
            <a:ext cx="167005" cy="166712"/>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Arial"/>
                <a:cs typeface="Arial"/>
              </a:rPr>
              <a:t>75</a:t>
            </a:r>
            <a:endParaRPr sz="1000">
              <a:latin typeface="Arial"/>
              <a:cs typeface="Arial"/>
            </a:endParaRPr>
          </a:p>
        </p:txBody>
      </p:sp>
      <p:sp>
        <p:nvSpPr>
          <p:cNvPr id="17" name="object 17"/>
          <p:cNvSpPr/>
          <p:nvPr/>
        </p:nvSpPr>
        <p:spPr>
          <a:xfrm>
            <a:off x="3715949" y="4120500"/>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7"/>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18" name="object 18"/>
          <p:cNvSpPr txBox="1"/>
          <p:nvPr/>
        </p:nvSpPr>
        <p:spPr>
          <a:xfrm>
            <a:off x="3900448" y="4259019"/>
            <a:ext cx="96520" cy="166712"/>
          </a:xfrm>
          <a:prstGeom prst="rect">
            <a:avLst/>
          </a:prstGeom>
        </p:spPr>
        <p:txBody>
          <a:bodyPr vert="horz" wrap="square" lIns="0" tIns="12700" rIns="0" bIns="0" rtlCol="0">
            <a:spAutoFit/>
          </a:bodyPr>
          <a:lstStyle/>
          <a:p>
            <a:pPr marL="12700">
              <a:lnSpc>
                <a:spcPct val="100000"/>
              </a:lnSpc>
              <a:spcBef>
                <a:spcPts val="100"/>
              </a:spcBef>
            </a:pPr>
            <a:r>
              <a:rPr sz="1000" b="1" dirty="0">
                <a:latin typeface="Arial"/>
                <a:cs typeface="Arial"/>
              </a:rPr>
              <a:t>5</a:t>
            </a:r>
            <a:endParaRPr sz="1000">
              <a:latin typeface="Arial"/>
              <a:cs typeface="Arial"/>
            </a:endParaRPr>
          </a:p>
        </p:txBody>
      </p:sp>
      <p:sp>
        <p:nvSpPr>
          <p:cNvPr id="19" name="object 19"/>
          <p:cNvSpPr/>
          <p:nvPr/>
        </p:nvSpPr>
        <p:spPr>
          <a:xfrm>
            <a:off x="5239949" y="4120500"/>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7"/>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20" name="object 20"/>
          <p:cNvSpPr txBox="1"/>
          <p:nvPr/>
        </p:nvSpPr>
        <p:spPr>
          <a:xfrm>
            <a:off x="5389145" y="4259019"/>
            <a:ext cx="167005" cy="166712"/>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Arial"/>
                <a:cs typeface="Arial"/>
              </a:rPr>
              <a:t>41</a:t>
            </a:r>
            <a:endParaRPr sz="1000">
              <a:latin typeface="Arial"/>
              <a:cs typeface="Arial"/>
            </a:endParaRPr>
          </a:p>
        </p:txBody>
      </p:sp>
      <p:sp>
        <p:nvSpPr>
          <p:cNvPr id="21" name="object 21"/>
          <p:cNvSpPr/>
          <p:nvPr/>
        </p:nvSpPr>
        <p:spPr>
          <a:xfrm>
            <a:off x="3948447" y="2231402"/>
            <a:ext cx="2133600" cy="1889125"/>
          </a:xfrm>
          <a:custGeom>
            <a:avLst/>
            <a:gdLst/>
            <a:ahLst/>
            <a:cxnLst/>
            <a:rect l="l" t="t" r="r" b="b"/>
            <a:pathLst>
              <a:path w="2133600" h="1889125">
                <a:moveTo>
                  <a:pt x="1054799" y="0"/>
                </a:moveTo>
                <a:lnTo>
                  <a:pt x="761999" y="365099"/>
                </a:lnTo>
              </a:path>
              <a:path w="2133600" h="1889125">
                <a:moveTo>
                  <a:pt x="1383604" y="0"/>
                </a:moveTo>
                <a:lnTo>
                  <a:pt x="1676404" y="365099"/>
                </a:lnTo>
              </a:path>
              <a:path w="2133600" h="1889125">
                <a:moveTo>
                  <a:pt x="597599" y="761999"/>
                </a:moveTo>
                <a:lnTo>
                  <a:pt x="380999" y="1127100"/>
                </a:lnTo>
              </a:path>
              <a:path w="2133600" h="1889125">
                <a:moveTo>
                  <a:pt x="926404" y="761999"/>
                </a:moveTo>
                <a:lnTo>
                  <a:pt x="1143004" y="1127100"/>
                </a:lnTo>
              </a:path>
              <a:path w="2133600" h="1889125">
                <a:moveTo>
                  <a:pt x="216599" y="1524000"/>
                </a:moveTo>
                <a:lnTo>
                  <a:pt x="0" y="1889100"/>
                </a:lnTo>
              </a:path>
              <a:path w="2133600" h="1889125">
                <a:moveTo>
                  <a:pt x="1307404" y="1524000"/>
                </a:moveTo>
                <a:lnTo>
                  <a:pt x="1524004" y="1889100"/>
                </a:lnTo>
              </a:path>
              <a:path w="2133600" h="1889125">
                <a:moveTo>
                  <a:pt x="1840804" y="761999"/>
                </a:moveTo>
                <a:lnTo>
                  <a:pt x="2133604" y="1127100"/>
                </a:lnTo>
              </a:path>
            </a:pathLst>
          </a:custGeom>
          <a:ln w="9524">
            <a:solidFill>
              <a:srgbClr val="545454"/>
            </a:solidFill>
          </a:ln>
        </p:spPr>
        <p:txBody>
          <a:bodyPr wrap="square" lIns="0" tIns="0" rIns="0" bIns="0" rtlCol="0"/>
          <a:lstStyle/>
          <a:p>
            <a:endParaRPr/>
          </a:p>
        </p:txBody>
      </p:sp>
      <p:sp>
        <p:nvSpPr>
          <p:cNvPr id="22" name="object 22"/>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44" y="3101857"/>
            <a:ext cx="254762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R1</a:t>
            </a:r>
            <a:r>
              <a:rPr sz="3600" spc="-95" dirty="0">
                <a:solidFill>
                  <a:srgbClr val="FFFFFF"/>
                </a:solidFill>
                <a:latin typeface="Corbel"/>
                <a:cs typeface="Corbel"/>
              </a:rPr>
              <a:t> </a:t>
            </a:r>
            <a:r>
              <a:rPr sz="3600" spc="-5" dirty="0">
                <a:solidFill>
                  <a:srgbClr val="FFFFFF"/>
                </a:solidFill>
                <a:latin typeface="Corbel"/>
                <a:cs typeface="Corbel"/>
              </a:rPr>
              <a:t>Imbalance</a:t>
            </a:r>
            <a:endParaRPr sz="3600">
              <a:latin typeface="Corbel"/>
              <a:cs typeface="Corbel"/>
            </a:endParaRPr>
          </a:p>
        </p:txBody>
      </p:sp>
      <p:sp>
        <p:nvSpPr>
          <p:cNvPr id="4" name="object 4"/>
          <p:cNvSpPr txBox="1"/>
          <p:nvPr/>
        </p:nvSpPr>
        <p:spPr>
          <a:xfrm>
            <a:off x="4002164" y="976376"/>
            <a:ext cx="6405880" cy="863600"/>
          </a:xfrm>
          <a:prstGeom prst="rect">
            <a:avLst/>
          </a:prstGeom>
        </p:spPr>
        <p:txBody>
          <a:bodyPr vert="horz" wrap="square" lIns="0" tIns="12700" rIns="0" bIns="0" rtlCol="0">
            <a:spAutoFit/>
          </a:bodyPr>
          <a:lstStyle/>
          <a:p>
            <a:pPr marL="409575" marR="5080" indent="-397510">
              <a:lnSpc>
                <a:spcPct val="114599"/>
              </a:lnSpc>
              <a:spcBef>
                <a:spcPts val="100"/>
              </a:spcBef>
              <a:buClr>
                <a:srgbClr val="40BAD1"/>
              </a:buClr>
              <a:buSzPct val="91666"/>
              <a:buFont typeface="Arial MT"/>
              <a:buChar char="●"/>
              <a:tabLst>
                <a:tab pos="409575" algn="l"/>
                <a:tab pos="410209" algn="l"/>
              </a:tabLst>
            </a:pPr>
            <a:r>
              <a:rPr sz="2400" spc="-5" dirty="0">
                <a:latin typeface="Corbel"/>
                <a:cs typeface="Corbel"/>
              </a:rPr>
              <a:t>R1: imbalance in right subtree and opposite side </a:t>
            </a:r>
            <a:r>
              <a:rPr sz="2400" spc="-470" dirty="0">
                <a:latin typeface="Corbel"/>
                <a:cs typeface="Corbel"/>
              </a:rPr>
              <a:t> </a:t>
            </a:r>
            <a:r>
              <a:rPr sz="2400" spc="-5" dirty="0">
                <a:latin typeface="Corbel"/>
                <a:cs typeface="Corbel"/>
              </a:rPr>
              <a:t>balance</a:t>
            </a:r>
            <a:r>
              <a:rPr sz="2400" spc="-10" dirty="0">
                <a:latin typeface="Corbel"/>
                <a:cs typeface="Corbel"/>
              </a:rPr>
              <a:t> </a:t>
            </a:r>
            <a:r>
              <a:rPr sz="2400" spc="-5" dirty="0">
                <a:latin typeface="Corbel"/>
                <a:cs typeface="Corbel"/>
              </a:rPr>
              <a:t>factor</a:t>
            </a:r>
            <a:r>
              <a:rPr sz="2400" spc="-10" dirty="0">
                <a:latin typeface="Corbel"/>
                <a:cs typeface="Corbel"/>
              </a:rPr>
              <a:t> </a:t>
            </a:r>
            <a:r>
              <a:rPr sz="2400" spc="-5" dirty="0">
                <a:latin typeface="Corbel"/>
                <a:cs typeface="Corbel"/>
              </a:rPr>
              <a:t>1. </a:t>
            </a:r>
            <a:r>
              <a:rPr sz="2400" spc="-20" dirty="0">
                <a:latin typeface="Corbel"/>
                <a:cs typeface="Corbel"/>
              </a:rPr>
              <a:t>Perform</a:t>
            </a:r>
            <a:r>
              <a:rPr sz="2400" spc="-10" dirty="0">
                <a:latin typeface="Corbel"/>
                <a:cs typeface="Corbel"/>
              </a:rPr>
              <a:t> </a:t>
            </a:r>
            <a:r>
              <a:rPr sz="2400" spc="-5" dirty="0">
                <a:latin typeface="Corbel"/>
                <a:cs typeface="Corbel"/>
              </a:rPr>
              <a:t>right</a:t>
            </a:r>
            <a:r>
              <a:rPr sz="2400" spc="-15" dirty="0">
                <a:latin typeface="Corbel"/>
                <a:cs typeface="Corbel"/>
              </a:rPr>
              <a:t> </a:t>
            </a:r>
            <a:r>
              <a:rPr sz="2400" spc="-5" dirty="0">
                <a:latin typeface="Corbel"/>
                <a:cs typeface="Corbel"/>
              </a:rPr>
              <a:t>rotation.</a:t>
            </a:r>
            <a:endParaRPr sz="2400">
              <a:latin typeface="Corbel"/>
              <a:cs typeface="Corbel"/>
            </a:endParaRPr>
          </a:p>
        </p:txBody>
      </p:sp>
      <p:sp>
        <p:nvSpPr>
          <p:cNvPr id="5" name="object 5"/>
          <p:cNvSpPr/>
          <p:nvPr/>
        </p:nvSpPr>
        <p:spPr>
          <a:xfrm>
            <a:off x="4840725" y="2664174"/>
            <a:ext cx="465455" cy="465455"/>
          </a:xfrm>
          <a:custGeom>
            <a:avLst/>
            <a:gdLst/>
            <a:ahLst/>
            <a:cxnLst/>
            <a:rect l="l" t="t" r="r" b="b"/>
            <a:pathLst>
              <a:path w="465454" h="465455">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6" name="object 6"/>
          <p:cNvSpPr txBox="1"/>
          <p:nvPr/>
        </p:nvSpPr>
        <p:spPr>
          <a:xfrm>
            <a:off x="5001262" y="2772088"/>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a:t>
            </a:r>
            <a:endParaRPr sz="1400">
              <a:latin typeface="Arial MT"/>
              <a:cs typeface="Arial MT"/>
            </a:endParaRPr>
          </a:p>
        </p:txBody>
      </p:sp>
      <p:sp>
        <p:nvSpPr>
          <p:cNvPr id="7" name="object 7"/>
          <p:cNvSpPr/>
          <p:nvPr/>
        </p:nvSpPr>
        <p:spPr>
          <a:xfrm>
            <a:off x="4295699" y="3521099"/>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7"/>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8" name="object 8"/>
          <p:cNvSpPr txBox="1"/>
          <p:nvPr/>
        </p:nvSpPr>
        <p:spPr>
          <a:xfrm>
            <a:off x="4456237" y="3629013"/>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B</a:t>
            </a:r>
            <a:endParaRPr sz="1400">
              <a:latin typeface="Arial MT"/>
              <a:cs typeface="Arial MT"/>
            </a:endParaRPr>
          </a:p>
        </p:txBody>
      </p:sp>
      <p:sp>
        <p:nvSpPr>
          <p:cNvPr id="9" name="object 9"/>
          <p:cNvSpPr txBox="1"/>
          <p:nvPr/>
        </p:nvSpPr>
        <p:spPr>
          <a:xfrm>
            <a:off x="3799349" y="4431224"/>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1</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10" name="object 10"/>
          <p:cNvSpPr txBox="1"/>
          <p:nvPr/>
        </p:nvSpPr>
        <p:spPr>
          <a:xfrm>
            <a:off x="4713749" y="4431224"/>
            <a:ext cx="612140" cy="565989"/>
          </a:xfrm>
          <a:prstGeom prst="rect">
            <a:avLst/>
          </a:prstGeom>
          <a:ln w="9524">
            <a:solidFill>
              <a:srgbClr val="545454"/>
            </a:solidFill>
          </a:ln>
        </p:spPr>
        <p:txBody>
          <a:bodyPr vert="horz" wrap="square" lIns="0" tIns="142240" rIns="0" bIns="0" rtlCol="0">
            <a:spAutoFit/>
          </a:bodyPr>
          <a:lstStyle/>
          <a:p>
            <a:pPr marL="118110" marR="110489" indent="100330">
              <a:lnSpc>
                <a:spcPts val="1650"/>
              </a:lnSpc>
              <a:spcBef>
                <a:spcPts val="1120"/>
              </a:spcBef>
            </a:pPr>
            <a:r>
              <a:rPr sz="1400" spc="5" dirty="0">
                <a:latin typeface="Arial MT"/>
                <a:cs typeface="Arial MT"/>
              </a:rPr>
              <a:t>T</a:t>
            </a:r>
            <a:r>
              <a:rPr sz="1350" spc="7" baseline="-33950" dirty="0">
                <a:latin typeface="Arial MT"/>
                <a:cs typeface="Arial MT"/>
              </a:rPr>
              <a:t>2 </a:t>
            </a:r>
            <a:r>
              <a:rPr sz="1350" spc="15" baseline="-33950" dirty="0">
                <a:latin typeface="Arial MT"/>
                <a:cs typeface="Arial MT"/>
              </a:rPr>
              <a:t> </a:t>
            </a:r>
            <a:r>
              <a:rPr sz="1400" dirty="0">
                <a:latin typeface="Arial MT"/>
                <a:cs typeface="Arial MT"/>
              </a:rPr>
              <a:t>(h-1)</a:t>
            </a:r>
            <a:endParaRPr sz="1400">
              <a:latin typeface="Arial MT"/>
              <a:cs typeface="Arial MT"/>
            </a:endParaRPr>
          </a:p>
        </p:txBody>
      </p:sp>
      <p:sp>
        <p:nvSpPr>
          <p:cNvPr id="11" name="object 11"/>
          <p:cNvSpPr txBox="1"/>
          <p:nvPr/>
        </p:nvSpPr>
        <p:spPr>
          <a:xfrm>
            <a:off x="5399549" y="3593024"/>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3</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12" name="object 12"/>
          <p:cNvSpPr/>
          <p:nvPr/>
        </p:nvSpPr>
        <p:spPr>
          <a:xfrm>
            <a:off x="4105497" y="3061077"/>
            <a:ext cx="1600200" cy="1370330"/>
          </a:xfrm>
          <a:custGeom>
            <a:avLst/>
            <a:gdLst/>
            <a:ahLst/>
            <a:cxnLst/>
            <a:rect l="l" t="t" r="r" b="b"/>
            <a:pathLst>
              <a:path w="1600200" h="1370329">
                <a:moveTo>
                  <a:pt x="803324" y="0"/>
                </a:moveTo>
                <a:lnTo>
                  <a:pt x="422624" y="459900"/>
                </a:lnTo>
              </a:path>
              <a:path w="1600200" h="1370329">
                <a:moveTo>
                  <a:pt x="1132129" y="0"/>
                </a:moveTo>
                <a:lnTo>
                  <a:pt x="1600129" y="531900"/>
                </a:lnTo>
              </a:path>
              <a:path w="1600200" h="1370329">
                <a:moveTo>
                  <a:pt x="258299" y="856925"/>
                </a:moveTo>
                <a:lnTo>
                  <a:pt x="0" y="1370225"/>
                </a:lnTo>
              </a:path>
              <a:path w="1600200" h="1370329">
                <a:moveTo>
                  <a:pt x="587104" y="856925"/>
                </a:moveTo>
                <a:lnTo>
                  <a:pt x="914104" y="1370225"/>
                </a:lnTo>
              </a:path>
            </a:pathLst>
          </a:custGeom>
          <a:ln w="9524">
            <a:solidFill>
              <a:srgbClr val="545454"/>
            </a:solidFill>
          </a:ln>
        </p:spPr>
        <p:txBody>
          <a:bodyPr wrap="square" lIns="0" tIns="0" rIns="0" bIns="0" rtlCol="0"/>
          <a:lstStyle/>
          <a:p>
            <a:endParaRPr/>
          </a:p>
        </p:txBody>
      </p:sp>
      <p:sp>
        <p:nvSpPr>
          <p:cNvPr id="13" name="object 13"/>
          <p:cNvSpPr txBox="1"/>
          <p:nvPr/>
        </p:nvSpPr>
        <p:spPr>
          <a:xfrm>
            <a:off x="4188050" y="3344012"/>
            <a:ext cx="10541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1</a:t>
            </a:r>
            <a:endParaRPr sz="1400">
              <a:latin typeface="Corbel"/>
              <a:cs typeface="Corbel"/>
            </a:endParaRPr>
          </a:p>
        </p:txBody>
      </p:sp>
      <p:sp>
        <p:nvSpPr>
          <p:cNvPr id="14" name="object 14"/>
          <p:cNvSpPr txBox="1"/>
          <p:nvPr/>
        </p:nvSpPr>
        <p:spPr>
          <a:xfrm>
            <a:off x="5254849" y="2429613"/>
            <a:ext cx="10541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1</a:t>
            </a:r>
            <a:endParaRPr sz="1400">
              <a:latin typeface="Corbel"/>
              <a:cs typeface="Corbel"/>
            </a:endParaRPr>
          </a:p>
        </p:txBody>
      </p:sp>
      <p:sp>
        <p:nvSpPr>
          <p:cNvPr id="15" name="object 15"/>
          <p:cNvSpPr/>
          <p:nvPr/>
        </p:nvSpPr>
        <p:spPr>
          <a:xfrm>
            <a:off x="7507724" y="2664174"/>
            <a:ext cx="465455" cy="465455"/>
          </a:xfrm>
          <a:custGeom>
            <a:avLst/>
            <a:gdLst/>
            <a:ahLst/>
            <a:cxnLst/>
            <a:rect l="l" t="t" r="r" b="b"/>
            <a:pathLst>
              <a:path w="465454" h="465455">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16" name="object 16"/>
          <p:cNvSpPr txBox="1"/>
          <p:nvPr/>
        </p:nvSpPr>
        <p:spPr>
          <a:xfrm>
            <a:off x="7668262" y="2772088"/>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a:t>
            </a:r>
            <a:endParaRPr sz="1400">
              <a:latin typeface="Arial MT"/>
              <a:cs typeface="Arial MT"/>
            </a:endParaRPr>
          </a:p>
        </p:txBody>
      </p:sp>
      <p:sp>
        <p:nvSpPr>
          <p:cNvPr id="17" name="object 17"/>
          <p:cNvSpPr/>
          <p:nvPr/>
        </p:nvSpPr>
        <p:spPr>
          <a:xfrm>
            <a:off x="6962699" y="3521099"/>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7"/>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18" name="object 18"/>
          <p:cNvSpPr txBox="1"/>
          <p:nvPr/>
        </p:nvSpPr>
        <p:spPr>
          <a:xfrm>
            <a:off x="7123238" y="3629013"/>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B</a:t>
            </a:r>
            <a:endParaRPr sz="1400">
              <a:latin typeface="Arial MT"/>
              <a:cs typeface="Arial MT"/>
            </a:endParaRPr>
          </a:p>
        </p:txBody>
      </p:sp>
      <p:sp>
        <p:nvSpPr>
          <p:cNvPr id="19" name="object 19"/>
          <p:cNvSpPr txBox="1"/>
          <p:nvPr/>
        </p:nvSpPr>
        <p:spPr>
          <a:xfrm>
            <a:off x="6466349" y="4431224"/>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1</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20" name="object 20"/>
          <p:cNvSpPr txBox="1"/>
          <p:nvPr/>
        </p:nvSpPr>
        <p:spPr>
          <a:xfrm>
            <a:off x="7380750" y="4431224"/>
            <a:ext cx="612140" cy="565989"/>
          </a:xfrm>
          <a:prstGeom prst="rect">
            <a:avLst/>
          </a:prstGeom>
          <a:ln w="9524">
            <a:solidFill>
              <a:srgbClr val="545454"/>
            </a:solidFill>
          </a:ln>
        </p:spPr>
        <p:txBody>
          <a:bodyPr vert="horz" wrap="square" lIns="0" tIns="142240" rIns="0" bIns="0" rtlCol="0">
            <a:spAutoFit/>
          </a:bodyPr>
          <a:lstStyle/>
          <a:p>
            <a:pPr marL="118110" marR="110489" indent="100330">
              <a:lnSpc>
                <a:spcPts val="1650"/>
              </a:lnSpc>
              <a:spcBef>
                <a:spcPts val="1120"/>
              </a:spcBef>
            </a:pPr>
            <a:r>
              <a:rPr sz="1400" spc="5" dirty="0">
                <a:latin typeface="Arial MT"/>
                <a:cs typeface="Arial MT"/>
              </a:rPr>
              <a:t>T</a:t>
            </a:r>
            <a:r>
              <a:rPr sz="1350" spc="7" baseline="-33950" dirty="0">
                <a:latin typeface="Arial MT"/>
                <a:cs typeface="Arial MT"/>
              </a:rPr>
              <a:t>2 </a:t>
            </a:r>
            <a:r>
              <a:rPr sz="1350" spc="15" baseline="-33950" dirty="0">
                <a:latin typeface="Arial MT"/>
                <a:cs typeface="Arial MT"/>
              </a:rPr>
              <a:t> </a:t>
            </a:r>
            <a:r>
              <a:rPr sz="1400" dirty="0">
                <a:latin typeface="Arial MT"/>
                <a:cs typeface="Arial MT"/>
              </a:rPr>
              <a:t>(h-1)</a:t>
            </a:r>
            <a:endParaRPr sz="1400">
              <a:latin typeface="Arial MT"/>
              <a:cs typeface="Arial MT"/>
            </a:endParaRPr>
          </a:p>
        </p:txBody>
      </p:sp>
      <p:sp>
        <p:nvSpPr>
          <p:cNvPr id="21" name="object 21"/>
          <p:cNvSpPr txBox="1"/>
          <p:nvPr/>
        </p:nvSpPr>
        <p:spPr>
          <a:xfrm>
            <a:off x="8066550" y="3593024"/>
            <a:ext cx="612140" cy="697865"/>
          </a:xfrm>
          <a:prstGeom prst="rect">
            <a:avLst/>
          </a:prstGeom>
          <a:ln w="9524">
            <a:solidFill>
              <a:srgbClr val="545454"/>
            </a:solidFill>
          </a:ln>
        </p:spPr>
        <p:txBody>
          <a:bodyPr vert="horz" wrap="square" lIns="0" tIns="37465" rIns="0" bIns="0" rtlCol="0">
            <a:spAutoFit/>
          </a:bodyPr>
          <a:lstStyle/>
          <a:p>
            <a:pPr marL="118110" marR="110489" indent="100330">
              <a:lnSpc>
                <a:spcPts val="1650"/>
              </a:lnSpc>
              <a:spcBef>
                <a:spcPts val="295"/>
              </a:spcBef>
            </a:pPr>
            <a:r>
              <a:rPr sz="1400" spc="5" dirty="0">
                <a:latin typeface="Arial MT"/>
                <a:cs typeface="Arial MT"/>
              </a:rPr>
              <a:t>T</a:t>
            </a:r>
            <a:r>
              <a:rPr sz="1350" spc="7" baseline="-33950" dirty="0">
                <a:latin typeface="Arial MT"/>
                <a:cs typeface="Arial MT"/>
              </a:rPr>
              <a:t>3 </a:t>
            </a:r>
            <a:r>
              <a:rPr sz="1350" spc="15" baseline="-33950" dirty="0">
                <a:latin typeface="Arial MT"/>
                <a:cs typeface="Arial MT"/>
              </a:rPr>
              <a:t> </a:t>
            </a:r>
            <a:r>
              <a:rPr sz="1400" dirty="0">
                <a:latin typeface="Arial MT"/>
                <a:cs typeface="Arial MT"/>
              </a:rPr>
              <a:t>(h-1)</a:t>
            </a:r>
            <a:endParaRPr sz="1400">
              <a:latin typeface="Arial MT"/>
              <a:cs typeface="Arial MT"/>
            </a:endParaRPr>
          </a:p>
          <a:p>
            <a:pPr algn="ctr">
              <a:lnSpc>
                <a:spcPts val="1600"/>
              </a:lnSpc>
            </a:pPr>
            <a:r>
              <a:rPr sz="1400" dirty="0">
                <a:latin typeface="Arial MT"/>
                <a:cs typeface="Arial MT"/>
              </a:rPr>
              <a:t>X</a:t>
            </a:r>
            <a:endParaRPr sz="1400">
              <a:latin typeface="Arial MT"/>
              <a:cs typeface="Arial MT"/>
            </a:endParaRPr>
          </a:p>
        </p:txBody>
      </p:sp>
      <p:sp>
        <p:nvSpPr>
          <p:cNvPr id="22" name="object 22"/>
          <p:cNvSpPr/>
          <p:nvPr/>
        </p:nvSpPr>
        <p:spPr>
          <a:xfrm>
            <a:off x="6772497" y="3061077"/>
            <a:ext cx="1600200" cy="1370330"/>
          </a:xfrm>
          <a:custGeom>
            <a:avLst/>
            <a:gdLst/>
            <a:ahLst/>
            <a:cxnLst/>
            <a:rect l="l" t="t" r="r" b="b"/>
            <a:pathLst>
              <a:path w="1600200" h="1370329">
                <a:moveTo>
                  <a:pt x="803324" y="0"/>
                </a:moveTo>
                <a:lnTo>
                  <a:pt x="422624" y="459900"/>
                </a:lnTo>
              </a:path>
              <a:path w="1600200" h="1370329">
                <a:moveTo>
                  <a:pt x="1132129" y="0"/>
                </a:moveTo>
                <a:lnTo>
                  <a:pt x="1600129" y="531900"/>
                </a:lnTo>
              </a:path>
              <a:path w="1600200" h="1370329">
                <a:moveTo>
                  <a:pt x="258299" y="856925"/>
                </a:moveTo>
                <a:lnTo>
                  <a:pt x="0" y="1370225"/>
                </a:lnTo>
              </a:path>
              <a:path w="1600200" h="1370329">
                <a:moveTo>
                  <a:pt x="587104" y="856925"/>
                </a:moveTo>
                <a:lnTo>
                  <a:pt x="914104" y="1370225"/>
                </a:lnTo>
              </a:path>
            </a:pathLst>
          </a:custGeom>
          <a:ln w="9524">
            <a:solidFill>
              <a:srgbClr val="545454"/>
            </a:solidFill>
          </a:ln>
        </p:spPr>
        <p:txBody>
          <a:bodyPr wrap="square" lIns="0" tIns="0" rIns="0" bIns="0" rtlCol="0"/>
          <a:lstStyle/>
          <a:p>
            <a:endParaRPr/>
          </a:p>
        </p:txBody>
      </p:sp>
      <p:sp>
        <p:nvSpPr>
          <p:cNvPr id="23" name="object 23"/>
          <p:cNvSpPr txBox="1"/>
          <p:nvPr/>
        </p:nvSpPr>
        <p:spPr>
          <a:xfrm>
            <a:off x="6855049" y="3344012"/>
            <a:ext cx="10541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1</a:t>
            </a:r>
            <a:endParaRPr sz="1400">
              <a:latin typeface="Corbel"/>
              <a:cs typeface="Corbel"/>
            </a:endParaRPr>
          </a:p>
        </p:txBody>
      </p:sp>
      <p:sp>
        <p:nvSpPr>
          <p:cNvPr id="24" name="object 24"/>
          <p:cNvSpPr txBox="1"/>
          <p:nvPr/>
        </p:nvSpPr>
        <p:spPr>
          <a:xfrm>
            <a:off x="7921849" y="2429613"/>
            <a:ext cx="11620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2</a:t>
            </a:r>
            <a:endParaRPr sz="1400">
              <a:latin typeface="Corbel"/>
              <a:cs typeface="Corbel"/>
            </a:endParaRPr>
          </a:p>
        </p:txBody>
      </p:sp>
      <p:sp>
        <p:nvSpPr>
          <p:cNvPr id="25" name="object 25"/>
          <p:cNvSpPr/>
          <p:nvPr/>
        </p:nvSpPr>
        <p:spPr>
          <a:xfrm>
            <a:off x="10403324" y="3502374"/>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7"/>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26" name="object 26"/>
          <p:cNvSpPr txBox="1"/>
          <p:nvPr/>
        </p:nvSpPr>
        <p:spPr>
          <a:xfrm>
            <a:off x="10563862" y="3610288"/>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a:t>
            </a:r>
            <a:endParaRPr sz="1400">
              <a:latin typeface="Arial MT"/>
              <a:cs typeface="Arial MT"/>
            </a:endParaRPr>
          </a:p>
        </p:txBody>
      </p:sp>
      <p:sp>
        <p:nvSpPr>
          <p:cNvPr id="27" name="object 27"/>
          <p:cNvSpPr/>
          <p:nvPr/>
        </p:nvSpPr>
        <p:spPr>
          <a:xfrm>
            <a:off x="9858299" y="2682899"/>
            <a:ext cx="465455" cy="465455"/>
          </a:xfrm>
          <a:custGeom>
            <a:avLst/>
            <a:gdLst/>
            <a:ahLst/>
            <a:cxnLst/>
            <a:rect l="l" t="t" r="r" b="b"/>
            <a:pathLst>
              <a:path w="465454" h="465455">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28" name="object 28"/>
          <p:cNvSpPr txBox="1"/>
          <p:nvPr/>
        </p:nvSpPr>
        <p:spPr>
          <a:xfrm>
            <a:off x="10018838" y="2790812"/>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B</a:t>
            </a:r>
            <a:endParaRPr sz="1400">
              <a:latin typeface="Arial MT"/>
              <a:cs typeface="Arial MT"/>
            </a:endParaRPr>
          </a:p>
        </p:txBody>
      </p:sp>
      <p:sp>
        <p:nvSpPr>
          <p:cNvPr id="29" name="object 29"/>
          <p:cNvSpPr txBox="1"/>
          <p:nvPr/>
        </p:nvSpPr>
        <p:spPr>
          <a:xfrm>
            <a:off x="9285750" y="3593024"/>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1</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30" name="object 30"/>
          <p:cNvSpPr txBox="1"/>
          <p:nvPr/>
        </p:nvSpPr>
        <p:spPr>
          <a:xfrm>
            <a:off x="9971550" y="4431224"/>
            <a:ext cx="612140" cy="565989"/>
          </a:xfrm>
          <a:prstGeom prst="rect">
            <a:avLst/>
          </a:prstGeom>
          <a:ln w="9524">
            <a:solidFill>
              <a:srgbClr val="545454"/>
            </a:solidFill>
          </a:ln>
        </p:spPr>
        <p:txBody>
          <a:bodyPr vert="horz" wrap="square" lIns="0" tIns="142240" rIns="0" bIns="0" rtlCol="0">
            <a:spAutoFit/>
          </a:bodyPr>
          <a:lstStyle/>
          <a:p>
            <a:pPr marL="118110" marR="110489" indent="100330">
              <a:lnSpc>
                <a:spcPts val="1650"/>
              </a:lnSpc>
              <a:spcBef>
                <a:spcPts val="1120"/>
              </a:spcBef>
            </a:pPr>
            <a:r>
              <a:rPr sz="1400" spc="5" dirty="0">
                <a:latin typeface="Arial MT"/>
                <a:cs typeface="Arial MT"/>
              </a:rPr>
              <a:t>T</a:t>
            </a:r>
            <a:r>
              <a:rPr sz="1350" spc="7" baseline="-33950" dirty="0">
                <a:latin typeface="Arial MT"/>
                <a:cs typeface="Arial MT"/>
              </a:rPr>
              <a:t>2 </a:t>
            </a:r>
            <a:r>
              <a:rPr sz="1350" spc="15" baseline="-33950" dirty="0">
                <a:latin typeface="Arial MT"/>
                <a:cs typeface="Arial MT"/>
              </a:rPr>
              <a:t> </a:t>
            </a:r>
            <a:r>
              <a:rPr sz="1400" dirty="0">
                <a:latin typeface="Arial MT"/>
                <a:cs typeface="Arial MT"/>
              </a:rPr>
              <a:t>(h-1)</a:t>
            </a:r>
            <a:endParaRPr sz="1400">
              <a:latin typeface="Arial MT"/>
              <a:cs typeface="Arial MT"/>
            </a:endParaRPr>
          </a:p>
        </p:txBody>
      </p:sp>
      <p:sp>
        <p:nvSpPr>
          <p:cNvPr id="31" name="object 31"/>
          <p:cNvSpPr txBox="1"/>
          <p:nvPr/>
        </p:nvSpPr>
        <p:spPr>
          <a:xfrm>
            <a:off x="10733550" y="4431224"/>
            <a:ext cx="612140" cy="565989"/>
          </a:xfrm>
          <a:prstGeom prst="rect">
            <a:avLst/>
          </a:prstGeom>
          <a:ln w="9524">
            <a:solidFill>
              <a:srgbClr val="545454"/>
            </a:solidFill>
          </a:ln>
        </p:spPr>
        <p:txBody>
          <a:bodyPr vert="horz" wrap="square" lIns="0" tIns="142240" rIns="0" bIns="0" rtlCol="0">
            <a:spAutoFit/>
          </a:bodyPr>
          <a:lstStyle/>
          <a:p>
            <a:pPr marL="118110" marR="110489" indent="100330">
              <a:lnSpc>
                <a:spcPts val="1650"/>
              </a:lnSpc>
              <a:spcBef>
                <a:spcPts val="1120"/>
              </a:spcBef>
            </a:pPr>
            <a:r>
              <a:rPr sz="1400" spc="5" dirty="0">
                <a:latin typeface="Arial MT"/>
                <a:cs typeface="Arial MT"/>
              </a:rPr>
              <a:t>T</a:t>
            </a:r>
            <a:r>
              <a:rPr sz="1350" spc="7" baseline="-33950" dirty="0">
                <a:latin typeface="Arial MT"/>
                <a:cs typeface="Arial MT"/>
              </a:rPr>
              <a:t>3 </a:t>
            </a:r>
            <a:r>
              <a:rPr sz="1350" spc="15" baseline="-33950" dirty="0">
                <a:latin typeface="Arial MT"/>
                <a:cs typeface="Arial MT"/>
              </a:rPr>
              <a:t> </a:t>
            </a:r>
            <a:r>
              <a:rPr sz="1400" dirty="0">
                <a:latin typeface="Arial MT"/>
                <a:cs typeface="Arial MT"/>
              </a:rPr>
              <a:t>(h-1)</a:t>
            </a:r>
            <a:endParaRPr sz="1400">
              <a:latin typeface="Arial MT"/>
              <a:cs typeface="Arial MT"/>
            </a:endParaRPr>
          </a:p>
        </p:txBody>
      </p:sp>
      <p:sp>
        <p:nvSpPr>
          <p:cNvPr id="32" name="object 32"/>
          <p:cNvSpPr/>
          <p:nvPr/>
        </p:nvSpPr>
        <p:spPr>
          <a:xfrm>
            <a:off x="9591897" y="3079675"/>
            <a:ext cx="1447800" cy="1351915"/>
          </a:xfrm>
          <a:custGeom>
            <a:avLst/>
            <a:gdLst/>
            <a:ahLst/>
            <a:cxnLst/>
            <a:rect l="l" t="t" r="r" b="b"/>
            <a:pathLst>
              <a:path w="1447800" h="1351914">
                <a:moveTo>
                  <a:pt x="1043927" y="422699"/>
                </a:moveTo>
                <a:lnTo>
                  <a:pt x="663227" y="0"/>
                </a:lnTo>
              </a:path>
              <a:path w="1447800" h="1351914">
                <a:moveTo>
                  <a:pt x="1208329" y="819602"/>
                </a:moveTo>
                <a:lnTo>
                  <a:pt x="1447729" y="1351502"/>
                </a:lnTo>
              </a:path>
              <a:path w="1447800" h="1351914">
                <a:moveTo>
                  <a:pt x="334499" y="127"/>
                </a:moveTo>
                <a:lnTo>
                  <a:pt x="0" y="513427"/>
                </a:lnTo>
              </a:path>
              <a:path w="1447800" h="1351914">
                <a:moveTo>
                  <a:pt x="879524" y="819602"/>
                </a:moveTo>
                <a:lnTo>
                  <a:pt x="685724" y="1351502"/>
                </a:lnTo>
              </a:path>
            </a:pathLst>
          </a:custGeom>
          <a:ln w="9524">
            <a:solidFill>
              <a:srgbClr val="545454"/>
            </a:solidFill>
          </a:ln>
        </p:spPr>
        <p:txBody>
          <a:bodyPr wrap="square" lIns="0" tIns="0" rIns="0" bIns="0" rtlCol="0"/>
          <a:lstStyle/>
          <a:p>
            <a:endParaRPr/>
          </a:p>
        </p:txBody>
      </p:sp>
      <p:sp>
        <p:nvSpPr>
          <p:cNvPr id="33" name="object 33"/>
          <p:cNvSpPr txBox="1"/>
          <p:nvPr/>
        </p:nvSpPr>
        <p:spPr>
          <a:xfrm>
            <a:off x="10817451" y="3344012"/>
            <a:ext cx="116839"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0</a:t>
            </a:r>
            <a:endParaRPr sz="1400">
              <a:latin typeface="Corbel"/>
              <a:cs typeface="Corbel"/>
            </a:endParaRPr>
          </a:p>
        </p:txBody>
      </p:sp>
      <p:sp>
        <p:nvSpPr>
          <p:cNvPr id="35" name="object 3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36" name="object 36"/>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31</a:t>
            </a:fld>
            <a:endParaRPr dirty="0"/>
          </a:p>
        </p:txBody>
      </p:sp>
      <p:sp>
        <p:nvSpPr>
          <p:cNvPr id="34" name="object 34"/>
          <p:cNvSpPr txBox="1"/>
          <p:nvPr/>
        </p:nvSpPr>
        <p:spPr>
          <a:xfrm>
            <a:off x="10284051" y="2429613"/>
            <a:ext cx="116839"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0</a:t>
            </a:r>
            <a:endParaRPr sz="1400">
              <a:latin typeface="Corbel"/>
              <a:cs typeface="Corbe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44" y="2854207"/>
            <a:ext cx="2547620"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R1</a:t>
            </a:r>
            <a:r>
              <a:rPr sz="3600" spc="-105" dirty="0">
                <a:solidFill>
                  <a:srgbClr val="FFFFFF"/>
                </a:solidFill>
                <a:latin typeface="Corbel"/>
                <a:cs typeface="Corbel"/>
              </a:rPr>
              <a:t> </a:t>
            </a:r>
            <a:r>
              <a:rPr sz="3600" spc="-5" dirty="0">
                <a:solidFill>
                  <a:srgbClr val="FFFFFF"/>
                </a:solidFill>
                <a:latin typeface="Corbel"/>
                <a:cs typeface="Corbel"/>
              </a:rPr>
              <a:t>Imbalance </a:t>
            </a:r>
            <a:r>
              <a:rPr sz="3600" spc="-705" dirty="0">
                <a:solidFill>
                  <a:srgbClr val="FFFFFF"/>
                </a:solidFill>
                <a:latin typeface="Corbel"/>
                <a:cs typeface="Corbel"/>
              </a:rPr>
              <a:t> </a:t>
            </a:r>
            <a:r>
              <a:rPr sz="3600" spc="-5" dirty="0">
                <a:solidFill>
                  <a:srgbClr val="FFFFFF"/>
                </a:solidFill>
                <a:latin typeface="Corbel"/>
                <a:cs typeface="Corbel"/>
              </a:rPr>
              <a:t>Example</a:t>
            </a:r>
            <a:endParaRPr sz="3600">
              <a:latin typeface="Corbel"/>
              <a:cs typeface="Corbel"/>
            </a:endParaRPr>
          </a:p>
        </p:txBody>
      </p:sp>
      <p:sp>
        <p:nvSpPr>
          <p:cNvPr id="4" name="object 4"/>
          <p:cNvSpPr txBox="1"/>
          <p:nvPr/>
        </p:nvSpPr>
        <p:spPr>
          <a:xfrm>
            <a:off x="4002164" y="1029716"/>
            <a:ext cx="1665605" cy="391160"/>
          </a:xfrm>
          <a:prstGeom prst="rect">
            <a:avLst/>
          </a:prstGeom>
        </p:spPr>
        <p:txBody>
          <a:bodyPr vert="horz" wrap="square" lIns="0" tIns="12700" rIns="0" bIns="0" rtlCol="0">
            <a:spAutoFit/>
          </a:bodyPr>
          <a:lstStyle/>
          <a:p>
            <a:pPr marL="409575" indent="-397510">
              <a:lnSpc>
                <a:spcPct val="100000"/>
              </a:lnSpc>
              <a:spcBef>
                <a:spcPts val="100"/>
              </a:spcBef>
              <a:buClr>
                <a:srgbClr val="40BAD1"/>
              </a:buClr>
              <a:buSzPct val="91666"/>
              <a:buFont typeface="Arial MT"/>
              <a:buChar char="●"/>
              <a:tabLst>
                <a:tab pos="409575" algn="l"/>
                <a:tab pos="410209" algn="l"/>
              </a:tabLst>
            </a:pPr>
            <a:r>
              <a:rPr sz="2400" spc="-5" dirty="0">
                <a:latin typeface="Corbel"/>
                <a:cs typeface="Corbel"/>
              </a:rPr>
              <a:t>Delete:</a:t>
            </a:r>
            <a:r>
              <a:rPr sz="2400" spc="-85" dirty="0">
                <a:latin typeface="Corbel"/>
                <a:cs typeface="Corbel"/>
              </a:rPr>
              <a:t> </a:t>
            </a:r>
            <a:r>
              <a:rPr sz="2400" spc="-30" dirty="0">
                <a:latin typeface="Corbel"/>
                <a:cs typeface="Corbel"/>
              </a:rPr>
              <a:t>75</a:t>
            </a:r>
            <a:endParaRPr sz="2400">
              <a:latin typeface="Corbel"/>
              <a:cs typeface="Corbel"/>
            </a:endParaRPr>
          </a:p>
        </p:txBody>
      </p:sp>
      <p:sp>
        <p:nvSpPr>
          <p:cNvPr id="5" name="object 5"/>
          <p:cNvSpPr/>
          <p:nvPr/>
        </p:nvSpPr>
        <p:spPr>
          <a:xfrm>
            <a:off x="4935149" y="1834500"/>
            <a:ext cx="465455" cy="465455"/>
          </a:xfrm>
          <a:custGeom>
            <a:avLst/>
            <a:gdLst/>
            <a:ahLst/>
            <a:cxnLst/>
            <a:rect l="l" t="t" r="r" b="b"/>
            <a:pathLst>
              <a:path w="465454" h="465455">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6" name="object 6"/>
          <p:cNvSpPr txBox="1"/>
          <p:nvPr/>
        </p:nvSpPr>
        <p:spPr>
          <a:xfrm>
            <a:off x="5084345" y="1973020"/>
            <a:ext cx="167005" cy="166712"/>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Arial"/>
                <a:cs typeface="Arial"/>
              </a:rPr>
              <a:t>45</a:t>
            </a:r>
            <a:endParaRPr sz="1000">
              <a:latin typeface="Arial"/>
              <a:cs typeface="Arial"/>
            </a:endParaRPr>
          </a:p>
        </p:txBody>
      </p:sp>
      <p:sp>
        <p:nvSpPr>
          <p:cNvPr id="7" name="object 7"/>
          <p:cNvSpPr/>
          <p:nvPr/>
        </p:nvSpPr>
        <p:spPr>
          <a:xfrm>
            <a:off x="4477949" y="2596500"/>
            <a:ext cx="465455" cy="465455"/>
          </a:xfrm>
          <a:custGeom>
            <a:avLst/>
            <a:gdLst/>
            <a:ahLst/>
            <a:cxnLst/>
            <a:rect l="l" t="t" r="r" b="b"/>
            <a:pathLst>
              <a:path w="465454" h="465455">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8" name="object 8"/>
          <p:cNvSpPr txBox="1"/>
          <p:nvPr/>
        </p:nvSpPr>
        <p:spPr>
          <a:xfrm>
            <a:off x="4627146" y="2735019"/>
            <a:ext cx="167005" cy="166712"/>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Arial"/>
                <a:cs typeface="Arial"/>
              </a:rPr>
              <a:t>20</a:t>
            </a:r>
            <a:endParaRPr sz="1000">
              <a:latin typeface="Arial"/>
              <a:cs typeface="Arial"/>
            </a:endParaRPr>
          </a:p>
        </p:txBody>
      </p:sp>
      <p:sp>
        <p:nvSpPr>
          <p:cNvPr id="9" name="object 9"/>
          <p:cNvSpPr/>
          <p:nvPr/>
        </p:nvSpPr>
        <p:spPr>
          <a:xfrm>
            <a:off x="5392349" y="2596500"/>
            <a:ext cx="465455" cy="465455"/>
          </a:xfrm>
          <a:custGeom>
            <a:avLst/>
            <a:gdLst/>
            <a:ahLst/>
            <a:cxnLst/>
            <a:rect l="l" t="t" r="r" b="b"/>
            <a:pathLst>
              <a:path w="465454" h="465455">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10" name="object 10"/>
          <p:cNvSpPr txBox="1"/>
          <p:nvPr/>
        </p:nvSpPr>
        <p:spPr>
          <a:xfrm>
            <a:off x="5541545" y="2735019"/>
            <a:ext cx="167005" cy="166712"/>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Arial"/>
                <a:cs typeface="Arial"/>
              </a:rPr>
              <a:t>62</a:t>
            </a:r>
            <a:endParaRPr sz="1000">
              <a:latin typeface="Arial"/>
              <a:cs typeface="Arial"/>
            </a:endParaRPr>
          </a:p>
        </p:txBody>
      </p:sp>
      <p:sp>
        <p:nvSpPr>
          <p:cNvPr id="11" name="object 11"/>
          <p:cNvSpPr/>
          <p:nvPr/>
        </p:nvSpPr>
        <p:spPr>
          <a:xfrm>
            <a:off x="4096949" y="3358500"/>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7"/>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12" name="object 12"/>
          <p:cNvSpPr txBox="1"/>
          <p:nvPr/>
        </p:nvSpPr>
        <p:spPr>
          <a:xfrm>
            <a:off x="4246146" y="3497019"/>
            <a:ext cx="167005" cy="166712"/>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Arial"/>
                <a:cs typeface="Arial"/>
              </a:rPr>
              <a:t>12</a:t>
            </a:r>
            <a:endParaRPr sz="1000">
              <a:latin typeface="Arial"/>
              <a:cs typeface="Arial"/>
            </a:endParaRPr>
          </a:p>
        </p:txBody>
      </p:sp>
      <p:sp>
        <p:nvSpPr>
          <p:cNvPr id="13" name="object 13"/>
          <p:cNvSpPr/>
          <p:nvPr/>
        </p:nvSpPr>
        <p:spPr>
          <a:xfrm>
            <a:off x="4858949" y="3358500"/>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7"/>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14" name="object 14"/>
          <p:cNvSpPr txBox="1"/>
          <p:nvPr/>
        </p:nvSpPr>
        <p:spPr>
          <a:xfrm>
            <a:off x="5008145" y="3497019"/>
            <a:ext cx="167005" cy="166712"/>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Arial"/>
                <a:cs typeface="Arial"/>
              </a:rPr>
              <a:t>36</a:t>
            </a:r>
            <a:endParaRPr sz="1000">
              <a:latin typeface="Arial"/>
              <a:cs typeface="Arial"/>
            </a:endParaRPr>
          </a:p>
        </p:txBody>
      </p:sp>
      <p:sp>
        <p:nvSpPr>
          <p:cNvPr id="15" name="object 15"/>
          <p:cNvSpPr/>
          <p:nvPr/>
        </p:nvSpPr>
        <p:spPr>
          <a:xfrm>
            <a:off x="5849549" y="3358500"/>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7"/>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16" name="object 16"/>
          <p:cNvSpPr txBox="1"/>
          <p:nvPr/>
        </p:nvSpPr>
        <p:spPr>
          <a:xfrm>
            <a:off x="5998745" y="3497019"/>
            <a:ext cx="167005" cy="166712"/>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Arial"/>
                <a:cs typeface="Arial"/>
              </a:rPr>
              <a:t>75</a:t>
            </a:r>
            <a:endParaRPr sz="1000">
              <a:latin typeface="Arial"/>
              <a:cs typeface="Arial"/>
            </a:endParaRPr>
          </a:p>
        </p:txBody>
      </p:sp>
      <p:sp>
        <p:nvSpPr>
          <p:cNvPr id="17" name="object 17"/>
          <p:cNvSpPr/>
          <p:nvPr/>
        </p:nvSpPr>
        <p:spPr>
          <a:xfrm>
            <a:off x="3715949" y="4120500"/>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7"/>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18" name="object 18"/>
          <p:cNvSpPr txBox="1"/>
          <p:nvPr/>
        </p:nvSpPr>
        <p:spPr>
          <a:xfrm>
            <a:off x="3900448" y="4259019"/>
            <a:ext cx="96520" cy="166712"/>
          </a:xfrm>
          <a:prstGeom prst="rect">
            <a:avLst/>
          </a:prstGeom>
        </p:spPr>
        <p:txBody>
          <a:bodyPr vert="horz" wrap="square" lIns="0" tIns="12700" rIns="0" bIns="0" rtlCol="0">
            <a:spAutoFit/>
          </a:bodyPr>
          <a:lstStyle/>
          <a:p>
            <a:pPr marL="12700">
              <a:lnSpc>
                <a:spcPct val="100000"/>
              </a:lnSpc>
              <a:spcBef>
                <a:spcPts val="100"/>
              </a:spcBef>
            </a:pPr>
            <a:r>
              <a:rPr sz="1000" b="1" dirty="0">
                <a:latin typeface="Arial"/>
                <a:cs typeface="Arial"/>
              </a:rPr>
              <a:t>5</a:t>
            </a:r>
            <a:endParaRPr sz="1000">
              <a:latin typeface="Arial"/>
              <a:cs typeface="Arial"/>
            </a:endParaRPr>
          </a:p>
        </p:txBody>
      </p:sp>
      <p:sp>
        <p:nvSpPr>
          <p:cNvPr id="19" name="object 19"/>
          <p:cNvSpPr/>
          <p:nvPr/>
        </p:nvSpPr>
        <p:spPr>
          <a:xfrm>
            <a:off x="3948447" y="2231402"/>
            <a:ext cx="2133600" cy="1889125"/>
          </a:xfrm>
          <a:custGeom>
            <a:avLst/>
            <a:gdLst/>
            <a:ahLst/>
            <a:cxnLst/>
            <a:rect l="l" t="t" r="r" b="b"/>
            <a:pathLst>
              <a:path w="2133600" h="1889125">
                <a:moveTo>
                  <a:pt x="1054799" y="0"/>
                </a:moveTo>
                <a:lnTo>
                  <a:pt x="761999" y="365099"/>
                </a:lnTo>
              </a:path>
              <a:path w="2133600" h="1889125">
                <a:moveTo>
                  <a:pt x="1383604" y="0"/>
                </a:moveTo>
                <a:lnTo>
                  <a:pt x="1676404" y="365099"/>
                </a:lnTo>
              </a:path>
              <a:path w="2133600" h="1889125">
                <a:moveTo>
                  <a:pt x="597599" y="761999"/>
                </a:moveTo>
                <a:lnTo>
                  <a:pt x="380999" y="1127100"/>
                </a:lnTo>
              </a:path>
              <a:path w="2133600" h="1889125">
                <a:moveTo>
                  <a:pt x="926404" y="761999"/>
                </a:moveTo>
                <a:lnTo>
                  <a:pt x="1143004" y="1127100"/>
                </a:lnTo>
              </a:path>
              <a:path w="2133600" h="1889125">
                <a:moveTo>
                  <a:pt x="216599" y="1524000"/>
                </a:moveTo>
                <a:lnTo>
                  <a:pt x="0" y="1889100"/>
                </a:lnTo>
              </a:path>
              <a:path w="2133600" h="1889125">
                <a:moveTo>
                  <a:pt x="1840804" y="761999"/>
                </a:moveTo>
                <a:lnTo>
                  <a:pt x="2133604" y="1127100"/>
                </a:lnTo>
              </a:path>
            </a:pathLst>
          </a:custGeom>
          <a:ln w="9524">
            <a:solidFill>
              <a:srgbClr val="545454"/>
            </a:solidFill>
          </a:ln>
        </p:spPr>
        <p:txBody>
          <a:bodyPr wrap="square" lIns="0" tIns="0" rIns="0" bIns="0" rtlCol="0"/>
          <a:lstStyle/>
          <a:p>
            <a:endParaRPr/>
          </a:p>
        </p:txBody>
      </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32</a:t>
            </a:fld>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44" y="3101857"/>
            <a:ext cx="2682240" cy="574040"/>
          </a:xfrm>
          <a:prstGeom prst="rect">
            <a:avLst/>
          </a:prstGeom>
        </p:spPr>
        <p:txBody>
          <a:bodyPr vert="horz" wrap="square" lIns="0" tIns="12700" rIns="0" bIns="0" rtlCol="0">
            <a:spAutoFit/>
          </a:bodyPr>
          <a:lstStyle/>
          <a:p>
            <a:pPr marL="12700">
              <a:lnSpc>
                <a:spcPct val="100000"/>
              </a:lnSpc>
              <a:spcBef>
                <a:spcPts val="100"/>
              </a:spcBef>
            </a:pPr>
            <a:r>
              <a:rPr sz="3600" spc="-50" dirty="0">
                <a:solidFill>
                  <a:srgbClr val="FFFFFF"/>
                </a:solidFill>
                <a:latin typeface="Corbel"/>
                <a:cs typeface="Corbel"/>
              </a:rPr>
              <a:t>R-1</a:t>
            </a:r>
            <a:r>
              <a:rPr sz="3600" spc="-90" dirty="0">
                <a:solidFill>
                  <a:srgbClr val="FFFFFF"/>
                </a:solidFill>
                <a:latin typeface="Corbel"/>
                <a:cs typeface="Corbel"/>
              </a:rPr>
              <a:t> </a:t>
            </a:r>
            <a:r>
              <a:rPr sz="3600" spc="-5" dirty="0">
                <a:solidFill>
                  <a:srgbClr val="FFFFFF"/>
                </a:solidFill>
                <a:latin typeface="Corbel"/>
                <a:cs typeface="Corbel"/>
              </a:rPr>
              <a:t>Imbalance</a:t>
            </a:r>
            <a:endParaRPr sz="3600">
              <a:latin typeface="Corbel"/>
              <a:cs typeface="Corbel"/>
            </a:endParaRPr>
          </a:p>
        </p:txBody>
      </p:sp>
      <p:sp>
        <p:nvSpPr>
          <p:cNvPr id="4" name="object 4"/>
          <p:cNvSpPr txBox="1"/>
          <p:nvPr/>
        </p:nvSpPr>
        <p:spPr>
          <a:xfrm>
            <a:off x="4002164" y="976376"/>
            <a:ext cx="6495415" cy="863600"/>
          </a:xfrm>
          <a:prstGeom prst="rect">
            <a:avLst/>
          </a:prstGeom>
        </p:spPr>
        <p:txBody>
          <a:bodyPr vert="horz" wrap="square" lIns="0" tIns="12700" rIns="0" bIns="0" rtlCol="0">
            <a:spAutoFit/>
          </a:bodyPr>
          <a:lstStyle/>
          <a:p>
            <a:pPr marL="409575" marR="5080" indent="-397510">
              <a:lnSpc>
                <a:spcPct val="114599"/>
              </a:lnSpc>
              <a:spcBef>
                <a:spcPts val="100"/>
              </a:spcBef>
              <a:buClr>
                <a:srgbClr val="40BAD1"/>
              </a:buClr>
              <a:buSzPct val="91666"/>
              <a:buFont typeface="Arial MT"/>
              <a:buChar char="●"/>
              <a:tabLst>
                <a:tab pos="409575" algn="l"/>
                <a:tab pos="410209" algn="l"/>
              </a:tabLst>
            </a:pPr>
            <a:r>
              <a:rPr sz="2400" spc="-30" dirty="0">
                <a:latin typeface="Corbel"/>
                <a:cs typeface="Corbel"/>
              </a:rPr>
              <a:t>R-1: </a:t>
            </a:r>
            <a:r>
              <a:rPr sz="2400" spc="-5" dirty="0">
                <a:latin typeface="Corbel"/>
                <a:cs typeface="Corbel"/>
              </a:rPr>
              <a:t>imbalance in right subtree and opposite side </a:t>
            </a:r>
            <a:r>
              <a:rPr sz="2400" spc="-470" dirty="0">
                <a:latin typeface="Corbel"/>
                <a:cs typeface="Corbel"/>
              </a:rPr>
              <a:t> </a:t>
            </a:r>
            <a:r>
              <a:rPr sz="2400" spc="-5" dirty="0">
                <a:latin typeface="Corbel"/>
                <a:cs typeface="Corbel"/>
              </a:rPr>
              <a:t>balance</a:t>
            </a:r>
            <a:r>
              <a:rPr sz="2400" spc="-10" dirty="0">
                <a:latin typeface="Corbel"/>
                <a:cs typeface="Corbel"/>
              </a:rPr>
              <a:t> </a:t>
            </a:r>
            <a:r>
              <a:rPr sz="2400" spc="-5" dirty="0">
                <a:latin typeface="Corbel"/>
                <a:cs typeface="Corbel"/>
              </a:rPr>
              <a:t>factor</a:t>
            </a:r>
            <a:r>
              <a:rPr sz="2400" spc="-10" dirty="0">
                <a:latin typeface="Corbel"/>
                <a:cs typeface="Corbel"/>
              </a:rPr>
              <a:t> </a:t>
            </a:r>
            <a:r>
              <a:rPr sz="2400" spc="-5" dirty="0">
                <a:latin typeface="Corbel"/>
                <a:cs typeface="Corbel"/>
              </a:rPr>
              <a:t>-1. </a:t>
            </a:r>
            <a:r>
              <a:rPr sz="2400" spc="-20" dirty="0">
                <a:latin typeface="Corbel"/>
                <a:cs typeface="Corbel"/>
              </a:rPr>
              <a:t>Perform</a:t>
            </a:r>
            <a:r>
              <a:rPr sz="2400" spc="-10" dirty="0">
                <a:latin typeface="Corbel"/>
                <a:cs typeface="Corbel"/>
              </a:rPr>
              <a:t> </a:t>
            </a:r>
            <a:r>
              <a:rPr sz="2400" spc="-5" dirty="0">
                <a:latin typeface="Corbel"/>
                <a:cs typeface="Corbel"/>
              </a:rPr>
              <a:t>right</a:t>
            </a:r>
            <a:r>
              <a:rPr sz="2400" spc="-15" dirty="0">
                <a:latin typeface="Corbel"/>
                <a:cs typeface="Corbel"/>
              </a:rPr>
              <a:t> </a:t>
            </a:r>
            <a:r>
              <a:rPr sz="2400" spc="-5" dirty="0">
                <a:latin typeface="Corbel"/>
                <a:cs typeface="Corbel"/>
              </a:rPr>
              <a:t>rotation.</a:t>
            </a:r>
            <a:endParaRPr sz="2400">
              <a:latin typeface="Corbel"/>
              <a:cs typeface="Corbel"/>
            </a:endParaRPr>
          </a:p>
        </p:txBody>
      </p:sp>
      <p:sp>
        <p:nvSpPr>
          <p:cNvPr id="5" name="object 5"/>
          <p:cNvSpPr/>
          <p:nvPr/>
        </p:nvSpPr>
        <p:spPr>
          <a:xfrm>
            <a:off x="4688325" y="2435574"/>
            <a:ext cx="465455" cy="465455"/>
          </a:xfrm>
          <a:custGeom>
            <a:avLst/>
            <a:gdLst/>
            <a:ahLst/>
            <a:cxnLst/>
            <a:rect l="l" t="t" r="r" b="b"/>
            <a:pathLst>
              <a:path w="465454" h="465455">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6" name="object 6"/>
          <p:cNvSpPr txBox="1"/>
          <p:nvPr/>
        </p:nvSpPr>
        <p:spPr>
          <a:xfrm>
            <a:off x="4848862" y="2543488"/>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a:t>
            </a:r>
            <a:endParaRPr sz="1400">
              <a:latin typeface="Arial MT"/>
              <a:cs typeface="Arial MT"/>
            </a:endParaRPr>
          </a:p>
        </p:txBody>
      </p:sp>
      <p:sp>
        <p:nvSpPr>
          <p:cNvPr id="7" name="object 7"/>
          <p:cNvSpPr/>
          <p:nvPr/>
        </p:nvSpPr>
        <p:spPr>
          <a:xfrm>
            <a:off x="4143299" y="3140099"/>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5"/>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8" name="object 8"/>
          <p:cNvSpPr txBox="1"/>
          <p:nvPr/>
        </p:nvSpPr>
        <p:spPr>
          <a:xfrm>
            <a:off x="4303837" y="3248012"/>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B</a:t>
            </a:r>
            <a:endParaRPr sz="1400">
              <a:latin typeface="Arial MT"/>
              <a:cs typeface="Arial MT"/>
            </a:endParaRPr>
          </a:p>
        </p:txBody>
      </p:sp>
      <p:sp>
        <p:nvSpPr>
          <p:cNvPr id="9" name="object 9"/>
          <p:cNvSpPr txBox="1"/>
          <p:nvPr/>
        </p:nvSpPr>
        <p:spPr>
          <a:xfrm>
            <a:off x="3570749" y="3897824"/>
            <a:ext cx="612140" cy="565989"/>
          </a:xfrm>
          <a:prstGeom prst="rect">
            <a:avLst/>
          </a:prstGeom>
          <a:ln w="9524">
            <a:solidFill>
              <a:srgbClr val="545454"/>
            </a:solidFill>
          </a:ln>
        </p:spPr>
        <p:txBody>
          <a:bodyPr vert="horz" wrap="square" lIns="0" tIns="142240" rIns="0" bIns="0" rtlCol="0">
            <a:spAutoFit/>
          </a:bodyPr>
          <a:lstStyle/>
          <a:p>
            <a:pPr marL="118110" marR="110489" indent="100330">
              <a:lnSpc>
                <a:spcPts val="1650"/>
              </a:lnSpc>
              <a:spcBef>
                <a:spcPts val="1120"/>
              </a:spcBef>
            </a:pPr>
            <a:r>
              <a:rPr sz="1400" spc="5" dirty="0">
                <a:latin typeface="Arial MT"/>
                <a:cs typeface="Arial MT"/>
              </a:rPr>
              <a:t>T</a:t>
            </a:r>
            <a:r>
              <a:rPr sz="1350" spc="7" baseline="-33950" dirty="0">
                <a:latin typeface="Arial MT"/>
                <a:cs typeface="Arial MT"/>
              </a:rPr>
              <a:t>1 </a:t>
            </a:r>
            <a:r>
              <a:rPr sz="1350" spc="15" baseline="-33950" dirty="0">
                <a:latin typeface="Arial MT"/>
                <a:cs typeface="Arial MT"/>
              </a:rPr>
              <a:t> </a:t>
            </a:r>
            <a:r>
              <a:rPr sz="1400" dirty="0">
                <a:latin typeface="Arial MT"/>
                <a:cs typeface="Arial MT"/>
              </a:rPr>
              <a:t>(h-1)</a:t>
            </a:r>
            <a:endParaRPr sz="1400">
              <a:latin typeface="Arial MT"/>
              <a:cs typeface="Arial MT"/>
            </a:endParaRPr>
          </a:p>
        </p:txBody>
      </p:sp>
      <p:sp>
        <p:nvSpPr>
          <p:cNvPr id="10" name="object 10"/>
          <p:cNvSpPr txBox="1"/>
          <p:nvPr/>
        </p:nvSpPr>
        <p:spPr>
          <a:xfrm>
            <a:off x="4143299" y="4655075"/>
            <a:ext cx="612140" cy="565989"/>
          </a:xfrm>
          <a:prstGeom prst="rect">
            <a:avLst/>
          </a:prstGeom>
          <a:ln w="9524">
            <a:solidFill>
              <a:srgbClr val="545454"/>
            </a:solidFill>
          </a:ln>
        </p:spPr>
        <p:txBody>
          <a:bodyPr vert="horz" wrap="square" lIns="0" tIns="142240" rIns="0" bIns="0" rtlCol="0">
            <a:spAutoFit/>
          </a:bodyPr>
          <a:lstStyle/>
          <a:p>
            <a:pPr marL="118110" marR="110489" indent="100330">
              <a:lnSpc>
                <a:spcPts val="1650"/>
              </a:lnSpc>
              <a:spcBef>
                <a:spcPts val="1120"/>
              </a:spcBef>
            </a:pPr>
            <a:r>
              <a:rPr sz="1400" spc="5" dirty="0">
                <a:latin typeface="Arial MT"/>
                <a:cs typeface="Arial MT"/>
              </a:rPr>
              <a:t>T</a:t>
            </a:r>
            <a:r>
              <a:rPr sz="1350" spc="7" baseline="-33950" dirty="0">
                <a:latin typeface="Arial MT"/>
                <a:cs typeface="Arial MT"/>
              </a:rPr>
              <a:t>2 </a:t>
            </a:r>
            <a:r>
              <a:rPr sz="1350" spc="15" baseline="-33950" dirty="0">
                <a:latin typeface="Arial MT"/>
                <a:cs typeface="Arial MT"/>
              </a:rPr>
              <a:t> </a:t>
            </a:r>
            <a:r>
              <a:rPr sz="1400" dirty="0">
                <a:latin typeface="Arial MT"/>
                <a:cs typeface="Arial MT"/>
              </a:rPr>
              <a:t>(h-1)</a:t>
            </a:r>
            <a:endParaRPr sz="1400">
              <a:latin typeface="Arial MT"/>
              <a:cs typeface="Arial MT"/>
            </a:endParaRPr>
          </a:p>
        </p:txBody>
      </p:sp>
      <p:sp>
        <p:nvSpPr>
          <p:cNvPr id="11" name="object 11"/>
          <p:cNvSpPr txBox="1"/>
          <p:nvPr/>
        </p:nvSpPr>
        <p:spPr>
          <a:xfrm>
            <a:off x="5170949" y="3212025"/>
            <a:ext cx="612140" cy="555730"/>
          </a:xfrm>
          <a:prstGeom prst="rect">
            <a:avLst/>
          </a:prstGeom>
          <a:ln w="9524">
            <a:solidFill>
              <a:srgbClr val="545454"/>
            </a:solidFill>
          </a:ln>
        </p:spPr>
        <p:txBody>
          <a:bodyPr vert="horz" wrap="square" lIns="0" tIns="132080" rIns="0" bIns="0" rtlCol="0">
            <a:spAutoFit/>
          </a:bodyPr>
          <a:lstStyle/>
          <a:p>
            <a:pPr algn="ctr">
              <a:lnSpc>
                <a:spcPts val="1664"/>
              </a:lnSpc>
              <a:spcBef>
                <a:spcPts val="1040"/>
              </a:spcBef>
            </a:pPr>
            <a:r>
              <a:rPr sz="1400" spc="5" dirty="0">
                <a:latin typeface="Arial MT"/>
                <a:cs typeface="Arial MT"/>
              </a:rPr>
              <a:t>T</a:t>
            </a:r>
            <a:r>
              <a:rPr sz="1350" spc="7" baseline="-33950" dirty="0">
                <a:latin typeface="Arial MT"/>
                <a:cs typeface="Arial MT"/>
              </a:rPr>
              <a:t>4</a:t>
            </a:r>
            <a:endParaRPr sz="1350" baseline="-33950">
              <a:latin typeface="Arial MT"/>
              <a:cs typeface="Arial MT"/>
            </a:endParaRPr>
          </a:p>
          <a:p>
            <a:pPr algn="ctr">
              <a:lnSpc>
                <a:spcPts val="1664"/>
              </a:lnSpc>
            </a:pPr>
            <a:r>
              <a:rPr sz="1400" dirty="0">
                <a:latin typeface="Arial MT"/>
                <a:cs typeface="Arial MT"/>
              </a:rPr>
              <a:t>(h)</a:t>
            </a:r>
            <a:endParaRPr sz="1400">
              <a:latin typeface="Arial MT"/>
              <a:cs typeface="Arial MT"/>
            </a:endParaRPr>
          </a:p>
        </p:txBody>
      </p:sp>
      <p:sp>
        <p:nvSpPr>
          <p:cNvPr id="12" name="object 12"/>
          <p:cNvSpPr/>
          <p:nvPr/>
        </p:nvSpPr>
        <p:spPr>
          <a:xfrm>
            <a:off x="3876897" y="2832477"/>
            <a:ext cx="1600200" cy="1530350"/>
          </a:xfrm>
          <a:custGeom>
            <a:avLst/>
            <a:gdLst/>
            <a:ahLst/>
            <a:cxnLst/>
            <a:rect l="l" t="t" r="r" b="b"/>
            <a:pathLst>
              <a:path w="1600200" h="1530350">
                <a:moveTo>
                  <a:pt x="879524" y="0"/>
                </a:moveTo>
                <a:lnTo>
                  <a:pt x="498824" y="307499"/>
                </a:lnTo>
              </a:path>
              <a:path w="1600200" h="1530350">
                <a:moveTo>
                  <a:pt x="1208329" y="0"/>
                </a:moveTo>
                <a:lnTo>
                  <a:pt x="1600129" y="379499"/>
                </a:lnTo>
              </a:path>
              <a:path w="1600200" h="1530350">
                <a:moveTo>
                  <a:pt x="334499" y="704525"/>
                </a:moveTo>
                <a:lnTo>
                  <a:pt x="0" y="1065425"/>
                </a:lnTo>
              </a:path>
              <a:path w="1600200" h="1530350">
                <a:moveTo>
                  <a:pt x="735227" y="1297847"/>
                </a:moveTo>
                <a:lnTo>
                  <a:pt x="739951" y="1250990"/>
                </a:lnTo>
                <a:lnTo>
                  <a:pt x="753498" y="1207348"/>
                </a:lnTo>
                <a:lnTo>
                  <a:pt x="774934" y="1167854"/>
                </a:lnTo>
                <a:lnTo>
                  <a:pt x="803325" y="1133445"/>
                </a:lnTo>
                <a:lnTo>
                  <a:pt x="837734" y="1105055"/>
                </a:lnTo>
                <a:lnTo>
                  <a:pt x="877227" y="1083618"/>
                </a:lnTo>
                <a:lnTo>
                  <a:pt x="920870" y="1070071"/>
                </a:lnTo>
                <a:lnTo>
                  <a:pt x="967727" y="1065347"/>
                </a:lnTo>
                <a:lnTo>
                  <a:pt x="1013297" y="1069856"/>
                </a:lnTo>
                <a:lnTo>
                  <a:pt x="1056701" y="1083045"/>
                </a:lnTo>
                <a:lnTo>
                  <a:pt x="1096718" y="1104410"/>
                </a:lnTo>
                <a:lnTo>
                  <a:pt x="1132129" y="1133445"/>
                </a:lnTo>
                <a:lnTo>
                  <a:pt x="1161164" y="1168856"/>
                </a:lnTo>
                <a:lnTo>
                  <a:pt x="1182529" y="1208873"/>
                </a:lnTo>
                <a:lnTo>
                  <a:pt x="1195718" y="1252277"/>
                </a:lnTo>
                <a:lnTo>
                  <a:pt x="1200227" y="1297847"/>
                </a:lnTo>
                <a:lnTo>
                  <a:pt x="1195503" y="1344704"/>
                </a:lnTo>
                <a:lnTo>
                  <a:pt x="1181956" y="1388347"/>
                </a:lnTo>
                <a:lnTo>
                  <a:pt x="1160520" y="1427840"/>
                </a:lnTo>
                <a:lnTo>
                  <a:pt x="1132129" y="1462250"/>
                </a:lnTo>
                <a:lnTo>
                  <a:pt x="1097720" y="1490640"/>
                </a:lnTo>
                <a:lnTo>
                  <a:pt x="1058227" y="1512076"/>
                </a:lnTo>
                <a:lnTo>
                  <a:pt x="1014584" y="1525624"/>
                </a:lnTo>
                <a:lnTo>
                  <a:pt x="967727" y="1530347"/>
                </a:lnTo>
                <a:lnTo>
                  <a:pt x="920870" y="1525624"/>
                </a:lnTo>
                <a:lnTo>
                  <a:pt x="877227" y="1512076"/>
                </a:lnTo>
                <a:lnTo>
                  <a:pt x="837734" y="1490640"/>
                </a:lnTo>
                <a:lnTo>
                  <a:pt x="803325" y="1462250"/>
                </a:lnTo>
                <a:lnTo>
                  <a:pt x="774934" y="1427840"/>
                </a:lnTo>
                <a:lnTo>
                  <a:pt x="753498" y="1388347"/>
                </a:lnTo>
                <a:lnTo>
                  <a:pt x="739951" y="1344704"/>
                </a:lnTo>
                <a:lnTo>
                  <a:pt x="735227" y="1297847"/>
                </a:lnTo>
                <a:close/>
              </a:path>
            </a:pathLst>
          </a:custGeom>
          <a:ln w="9524">
            <a:solidFill>
              <a:srgbClr val="545454"/>
            </a:solidFill>
          </a:ln>
        </p:spPr>
        <p:txBody>
          <a:bodyPr wrap="square" lIns="0" tIns="0" rIns="0" bIns="0" rtlCol="0"/>
          <a:lstStyle/>
          <a:p>
            <a:endParaRPr/>
          </a:p>
        </p:txBody>
      </p:sp>
      <p:sp>
        <p:nvSpPr>
          <p:cNvPr id="13" name="object 13"/>
          <p:cNvSpPr txBox="1"/>
          <p:nvPr/>
        </p:nvSpPr>
        <p:spPr>
          <a:xfrm>
            <a:off x="4767760" y="4005738"/>
            <a:ext cx="15430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C</a:t>
            </a:r>
            <a:endParaRPr sz="1400">
              <a:latin typeface="Arial MT"/>
              <a:cs typeface="Arial MT"/>
            </a:endParaRPr>
          </a:p>
        </p:txBody>
      </p:sp>
      <p:sp>
        <p:nvSpPr>
          <p:cNvPr id="14" name="object 14"/>
          <p:cNvSpPr/>
          <p:nvPr/>
        </p:nvSpPr>
        <p:spPr>
          <a:xfrm>
            <a:off x="4540202" y="3537002"/>
            <a:ext cx="304800" cy="361315"/>
          </a:xfrm>
          <a:custGeom>
            <a:avLst/>
            <a:gdLst/>
            <a:ahLst/>
            <a:cxnLst/>
            <a:rect l="l" t="t" r="r" b="b"/>
            <a:pathLst>
              <a:path w="304800" h="361314">
                <a:moveTo>
                  <a:pt x="0" y="0"/>
                </a:moveTo>
                <a:lnTo>
                  <a:pt x="304499" y="360899"/>
                </a:lnTo>
              </a:path>
            </a:pathLst>
          </a:custGeom>
          <a:ln w="9524">
            <a:solidFill>
              <a:srgbClr val="545454"/>
            </a:solidFill>
          </a:ln>
        </p:spPr>
        <p:txBody>
          <a:bodyPr wrap="square" lIns="0" tIns="0" rIns="0" bIns="0" rtlCol="0"/>
          <a:lstStyle/>
          <a:p>
            <a:endParaRPr/>
          </a:p>
        </p:txBody>
      </p:sp>
      <p:sp>
        <p:nvSpPr>
          <p:cNvPr id="15" name="object 15"/>
          <p:cNvSpPr txBox="1"/>
          <p:nvPr/>
        </p:nvSpPr>
        <p:spPr>
          <a:xfrm>
            <a:off x="5013225" y="4655075"/>
            <a:ext cx="612140" cy="565989"/>
          </a:xfrm>
          <a:prstGeom prst="rect">
            <a:avLst/>
          </a:prstGeom>
          <a:ln w="9524">
            <a:solidFill>
              <a:srgbClr val="545454"/>
            </a:solidFill>
          </a:ln>
        </p:spPr>
        <p:txBody>
          <a:bodyPr vert="horz" wrap="square" lIns="0" tIns="142240" rIns="0" bIns="0" rtlCol="0">
            <a:spAutoFit/>
          </a:bodyPr>
          <a:lstStyle/>
          <a:p>
            <a:pPr marL="118110" marR="110489" indent="100330">
              <a:lnSpc>
                <a:spcPts val="1650"/>
              </a:lnSpc>
              <a:spcBef>
                <a:spcPts val="1120"/>
              </a:spcBef>
            </a:pPr>
            <a:r>
              <a:rPr sz="1400" spc="5" dirty="0">
                <a:latin typeface="Arial MT"/>
                <a:cs typeface="Arial MT"/>
              </a:rPr>
              <a:t>T</a:t>
            </a:r>
            <a:r>
              <a:rPr sz="1350" spc="7" baseline="-33950" dirty="0">
                <a:latin typeface="Arial MT"/>
                <a:cs typeface="Arial MT"/>
              </a:rPr>
              <a:t>3 </a:t>
            </a:r>
            <a:r>
              <a:rPr sz="1350" spc="15" baseline="-33950" dirty="0">
                <a:latin typeface="Arial MT"/>
                <a:cs typeface="Arial MT"/>
              </a:rPr>
              <a:t> </a:t>
            </a:r>
            <a:r>
              <a:rPr sz="1400" dirty="0">
                <a:latin typeface="Arial MT"/>
                <a:cs typeface="Arial MT"/>
              </a:rPr>
              <a:t>(h-1)</a:t>
            </a:r>
            <a:endParaRPr sz="1400">
              <a:latin typeface="Arial MT"/>
              <a:cs typeface="Arial MT"/>
            </a:endParaRPr>
          </a:p>
        </p:txBody>
      </p:sp>
      <p:sp>
        <p:nvSpPr>
          <p:cNvPr id="16" name="object 16"/>
          <p:cNvSpPr/>
          <p:nvPr/>
        </p:nvSpPr>
        <p:spPr>
          <a:xfrm>
            <a:off x="4449222" y="4294727"/>
            <a:ext cx="870585" cy="360680"/>
          </a:xfrm>
          <a:custGeom>
            <a:avLst/>
            <a:gdLst/>
            <a:ahLst/>
            <a:cxnLst/>
            <a:rect l="l" t="t" r="r" b="b"/>
            <a:pathLst>
              <a:path w="870585" h="360679">
                <a:moveTo>
                  <a:pt x="230999" y="0"/>
                </a:moveTo>
                <a:lnTo>
                  <a:pt x="0" y="360299"/>
                </a:lnTo>
              </a:path>
              <a:path w="870585" h="360679">
                <a:moveTo>
                  <a:pt x="559804" y="0"/>
                </a:moveTo>
                <a:lnTo>
                  <a:pt x="870004" y="360299"/>
                </a:lnTo>
              </a:path>
            </a:pathLst>
          </a:custGeom>
          <a:ln w="9524">
            <a:solidFill>
              <a:srgbClr val="545454"/>
            </a:solidFill>
          </a:ln>
        </p:spPr>
        <p:txBody>
          <a:bodyPr wrap="square" lIns="0" tIns="0" rIns="0" bIns="0" rtlCol="0"/>
          <a:lstStyle/>
          <a:p>
            <a:endParaRPr/>
          </a:p>
        </p:txBody>
      </p:sp>
      <p:sp>
        <p:nvSpPr>
          <p:cNvPr id="17" name="object 17"/>
          <p:cNvSpPr txBox="1"/>
          <p:nvPr/>
        </p:nvSpPr>
        <p:spPr>
          <a:xfrm>
            <a:off x="4474250" y="3773688"/>
            <a:ext cx="116839"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0</a:t>
            </a:r>
            <a:endParaRPr sz="1400">
              <a:latin typeface="Corbel"/>
              <a:cs typeface="Corbel"/>
            </a:endParaRPr>
          </a:p>
        </p:txBody>
      </p:sp>
      <p:sp>
        <p:nvSpPr>
          <p:cNvPr id="18" name="object 18"/>
          <p:cNvSpPr txBox="1"/>
          <p:nvPr/>
        </p:nvSpPr>
        <p:spPr>
          <a:xfrm>
            <a:off x="4017050" y="2935488"/>
            <a:ext cx="164465" cy="228268"/>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rbel"/>
                <a:cs typeface="Corbel"/>
              </a:rPr>
              <a:t>-1</a:t>
            </a:r>
            <a:endParaRPr sz="1400">
              <a:latin typeface="Corbel"/>
              <a:cs typeface="Corbel"/>
            </a:endParaRPr>
          </a:p>
        </p:txBody>
      </p:sp>
      <p:sp>
        <p:nvSpPr>
          <p:cNvPr id="19" name="object 19"/>
          <p:cNvSpPr txBox="1"/>
          <p:nvPr/>
        </p:nvSpPr>
        <p:spPr>
          <a:xfrm>
            <a:off x="5160050" y="2249688"/>
            <a:ext cx="10541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1</a:t>
            </a:r>
            <a:endParaRPr sz="1400">
              <a:latin typeface="Corbel"/>
              <a:cs typeface="Corbel"/>
            </a:endParaRPr>
          </a:p>
        </p:txBody>
      </p:sp>
      <p:sp>
        <p:nvSpPr>
          <p:cNvPr id="20" name="object 20"/>
          <p:cNvSpPr/>
          <p:nvPr/>
        </p:nvSpPr>
        <p:spPr>
          <a:xfrm>
            <a:off x="7279124" y="2435574"/>
            <a:ext cx="465455" cy="465455"/>
          </a:xfrm>
          <a:custGeom>
            <a:avLst/>
            <a:gdLst/>
            <a:ahLst/>
            <a:cxnLst/>
            <a:rect l="l" t="t" r="r" b="b"/>
            <a:pathLst>
              <a:path w="465454" h="465455">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21" name="object 21"/>
          <p:cNvSpPr txBox="1"/>
          <p:nvPr/>
        </p:nvSpPr>
        <p:spPr>
          <a:xfrm>
            <a:off x="7439662" y="2543488"/>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a:t>
            </a:r>
            <a:endParaRPr sz="1400">
              <a:latin typeface="Arial MT"/>
              <a:cs typeface="Arial MT"/>
            </a:endParaRPr>
          </a:p>
        </p:txBody>
      </p:sp>
      <p:sp>
        <p:nvSpPr>
          <p:cNvPr id="22" name="object 22"/>
          <p:cNvSpPr/>
          <p:nvPr/>
        </p:nvSpPr>
        <p:spPr>
          <a:xfrm>
            <a:off x="6734099" y="3140099"/>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5"/>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23" name="object 23"/>
          <p:cNvSpPr txBox="1"/>
          <p:nvPr/>
        </p:nvSpPr>
        <p:spPr>
          <a:xfrm>
            <a:off x="6894638" y="3248012"/>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B</a:t>
            </a:r>
            <a:endParaRPr sz="1400">
              <a:latin typeface="Arial MT"/>
              <a:cs typeface="Arial MT"/>
            </a:endParaRPr>
          </a:p>
        </p:txBody>
      </p:sp>
      <p:sp>
        <p:nvSpPr>
          <p:cNvPr id="24" name="object 24"/>
          <p:cNvSpPr txBox="1"/>
          <p:nvPr/>
        </p:nvSpPr>
        <p:spPr>
          <a:xfrm>
            <a:off x="6161549" y="3897824"/>
            <a:ext cx="612140" cy="565989"/>
          </a:xfrm>
          <a:prstGeom prst="rect">
            <a:avLst/>
          </a:prstGeom>
          <a:ln w="9524">
            <a:solidFill>
              <a:srgbClr val="545454"/>
            </a:solidFill>
          </a:ln>
        </p:spPr>
        <p:txBody>
          <a:bodyPr vert="horz" wrap="square" lIns="0" tIns="142240" rIns="0" bIns="0" rtlCol="0">
            <a:spAutoFit/>
          </a:bodyPr>
          <a:lstStyle/>
          <a:p>
            <a:pPr marL="118110" marR="110489" indent="100330">
              <a:lnSpc>
                <a:spcPts val="1650"/>
              </a:lnSpc>
              <a:spcBef>
                <a:spcPts val="1120"/>
              </a:spcBef>
            </a:pPr>
            <a:r>
              <a:rPr sz="1400" spc="5" dirty="0">
                <a:latin typeface="Arial MT"/>
                <a:cs typeface="Arial MT"/>
              </a:rPr>
              <a:t>T</a:t>
            </a:r>
            <a:r>
              <a:rPr sz="1350" spc="7" baseline="-33950" dirty="0">
                <a:latin typeface="Arial MT"/>
                <a:cs typeface="Arial MT"/>
              </a:rPr>
              <a:t>1 </a:t>
            </a:r>
            <a:r>
              <a:rPr sz="1350" spc="15" baseline="-33950" dirty="0">
                <a:latin typeface="Arial MT"/>
                <a:cs typeface="Arial MT"/>
              </a:rPr>
              <a:t> </a:t>
            </a:r>
            <a:r>
              <a:rPr sz="1400" dirty="0">
                <a:latin typeface="Arial MT"/>
                <a:cs typeface="Arial MT"/>
              </a:rPr>
              <a:t>(h-1)</a:t>
            </a:r>
            <a:endParaRPr sz="1400">
              <a:latin typeface="Arial MT"/>
              <a:cs typeface="Arial MT"/>
            </a:endParaRPr>
          </a:p>
        </p:txBody>
      </p:sp>
      <p:sp>
        <p:nvSpPr>
          <p:cNvPr id="25" name="object 25"/>
          <p:cNvSpPr txBox="1"/>
          <p:nvPr/>
        </p:nvSpPr>
        <p:spPr>
          <a:xfrm>
            <a:off x="6734099" y="4655075"/>
            <a:ext cx="612140" cy="565989"/>
          </a:xfrm>
          <a:prstGeom prst="rect">
            <a:avLst/>
          </a:prstGeom>
          <a:ln w="9524">
            <a:solidFill>
              <a:srgbClr val="545454"/>
            </a:solidFill>
          </a:ln>
        </p:spPr>
        <p:txBody>
          <a:bodyPr vert="horz" wrap="square" lIns="0" tIns="142240" rIns="0" bIns="0" rtlCol="0">
            <a:spAutoFit/>
          </a:bodyPr>
          <a:lstStyle/>
          <a:p>
            <a:pPr marL="118110" marR="110489" indent="100330">
              <a:lnSpc>
                <a:spcPts val="1650"/>
              </a:lnSpc>
              <a:spcBef>
                <a:spcPts val="1120"/>
              </a:spcBef>
            </a:pPr>
            <a:r>
              <a:rPr sz="1400" spc="5" dirty="0">
                <a:latin typeface="Arial MT"/>
                <a:cs typeface="Arial MT"/>
              </a:rPr>
              <a:t>T</a:t>
            </a:r>
            <a:r>
              <a:rPr sz="1350" spc="7" baseline="-33950" dirty="0">
                <a:latin typeface="Arial MT"/>
                <a:cs typeface="Arial MT"/>
              </a:rPr>
              <a:t>2 </a:t>
            </a:r>
            <a:r>
              <a:rPr sz="1350" spc="15" baseline="-33950" dirty="0">
                <a:latin typeface="Arial MT"/>
                <a:cs typeface="Arial MT"/>
              </a:rPr>
              <a:t> </a:t>
            </a:r>
            <a:r>
              <a:rPr sz="1400" dirty="0">
                <a:latin typeface="Arial MT"/>
                <a:cs typeface="Arial MT"/>
              </a:rPr>
              <a:t>(h-1)</a:t>
            </a:r>
            <a:endParaRPr sz="1400">
              <a:latin typeface="Arial MT"/>
              <a:cs typeface="Arial MT"/>
            </a:endParaRPr>
          </a:p>
        </p:txBody>
      </p:sp>
      <p:sp>
        <p:nvSpPr>
          <p:cNvPr id="26" name="object 26"/>
          <p:cNvSpPr txBox="1"/>
          <p:nvPr/>
        </p:nvSpPr>
        <p:spPr>
          <a:xfrm>
            <a:off x="7761750" y="3212025"/>
            <a:ext cx="612140" cy="697865"/>
          </a:xfrm>
          <a:prstGeom prst="rect">
            <a:avLst/>
          </a:prstGeom>
          <a:ln w="9524">
            <a:solidFill>
              <a:srgbClr val="545454"/>
            </a:solidFill>
          </a:ln>
        </p:spPr>
        <p:txBody>
          <a:bodyPr vert="horz" wrap="square" lIns="0" tIns="37465" rIns="0" bIns="0" rtlCol="0">
            <a:spAutoFit/>
          </a:bodyPr>
          <a:lstStyle/>
          <a:p>
            <a:pPr marL="118110" marR="110489" indent="100330">
              <a:lnSpc>
                <a:spcPts val="1650"/>
              </a:lnSpc>
              <a:spcBef>
                <a:spcPts val="295"/>
              </a:spcBef>
            </a:pPr>
            <a:r>
              <a:rPr sz="1400" spc="5" dirty="0">
                <a:latin typeface="Arial MT"/>
                <a:cs typeface="Arial MT"/>
              </a:rPr>
              <a:t>T</a:t>
            </a:r>
            <a:r>
              <a:rPr sz="1350" spc="7" baseline="-33950" dirty="0">
                <a:latin typeface="Arial MT"/>
                <a:cs typeface="Arial MT"/>
              </a:rPr>
              <a:t>4 </a:t>
            </a:r>
            <a:r>
              <a:rPr sz="1350" spc="15" baseline="-33950" dirty="0">
                <a:latin typeface="Arial MT"/>
                <a:cs typeface="Arial MT"/>
              </a:rPr>
              <a:t> </a:t>
            </a:r>
            <a:r>
              <a:rPr sz="1400" dirty="0">
                <a:latin typeface="Arial MT"/>
                <a:cs typeface="Arial MT"/>
              </a:rPr>
              <a:t>(h-1)</a:t>
            </a:r>
            <a:endParaRPr sz="1400">
              <a:latin typeface="Arial MT"/>
              <a:cs typeface="Arial MT"/>
            </a:endParaRPr>
          </a:p>
          <a:p>
            <a:pPr algn="ctr">
              <a:lnSpc>
                <a:spcPts val="1600"/>
              </a:lnSpc>
            </a:pPr>
            <a:r>
              <a:rPr sz="1400" dirty="0">
                <a:latin typeface="Arial MT"/>
                <a:cs typeface="Arial MT"/>
              </a:rPr>
              <a:t>X</a:t>
            </a:r>
            <a:endParaRPr sz="1400">
              <a:latin typeface="Arial MT"/>
              <a:cs typeface="Arial MT"/>
            </a:endParaRPr>
          </a:p>
        </p:txBody>
      </p:sp>
      <p:sp>
        <p:nvSpPr>
          <p:cNvPr id="27" name="object 27"/>
          <p:cNvSpPr/>
          <p:nvPr/>
        </p:nvSpPr>
        <p:spPr>
          <a:xfrm>
            <a:off x="6467697" y="2832477"/>
            <a:ext cx="1600200" cy="1530350"/>
          </a:xfrm>
          <a:custGeom>
            <a:avLst/>
            <a:gdLst/>
            <a:ahLst/>
            <a:cxnLst/>
            <a:rect l="l" t="t" r="r" b="b"/>
            <a:pathLst>
              <a:path w="1600200" h="1530350">
                <a:moveTo>
                  <a:pt x="879524" y="0"/>
                </a:moveTo>
                <a:lnTo>
                  <a:pt x="498824" y="307499"/>
                </a:lnTo>
              </a:path>
              <a:path w="1600200" h="1530350">
                <a:moveTo>
                  <a:pt x="1208329" y="0"/>
                </a:moveTo>
                <a:lnTo>
                  <a:pt x="1600129" y="379499"/>
                </a:lnTo>
              </a:path>
              <a:path w="1600200" h="1530350">
                <a:moveTo>
                  <a:pt x="334499" y="704525"/>
                </a:moveTo>
                <a:lnTo>
                  <a:pt x="0" y="1065425"/>
                </a:lnTo>
              </a:path>
              <a:path w="1600200" h="1530350">
                <a:moveTo>
                  <a:pt x="735227" y="1297847"/>
                </a:moveTo>
                <a:lnTo>
                  <a:pt x="739951" y="1250990"/>
                </a:lnTo>
                <a:lnTo>
                  <a:pt x="753498" y="1207348"/>
                </a:lnTo>
                <a:lnTo>
                  <a:pt x="774934" y="1167854"/>
                </a:lnTo>
                <a:lnTo>
                  <a:pt x="803325" y="1133445"/>
                </a:lnTo>
                <a:lnTo>
                  <a:pt x="837734" y="1105055"/>
                </a:lnTo>
                <a:lnTo>
                  <a:pt x="877227" y="1083618"/>
                </a:lnTo>
                <a:lnTo>
                  <a:pt x="920870" y="1070071"/>
                </a:lnTo>
                <a:lnTo>
                  <a:pt x="967727" y="1065347"/>
                </a:lnTo>
                <a:lnTo>
                  <a:pt x="1013297" y="1069856"/>
                </a:lnTo>
                <a:lnTo>
                  <a:pt x="1056701" y="1083045"/>
                </a:lnTo>
                <a:lnTo>
                  <a:pt x="1096718" y="1104410"/>
                </a:lnTo>
                <a:lnTo>
                  <a:pt x="1132129" y="1133445"/>
                </a:lnTo>
                <a:lnTo>
                  <a:pt x="1161165" y="1168856"/>
                </a:lnTo>
                <a:lnTo>
                  <a:pt x="1182529" y="1208873"/>
                </a:lnTo>
                <a:lnTo>
                  <a:pt x="1195718" y="1252277"/>
                </a:lnTo>
                <a:lnTo>
                  <a:pt x="1200227" y="1297847"/>
                </a:lnTo>
                <a:lnTo>
                  <a:pt x="1195503" y="1344704"/>
                </a:lnTo>
                <a:lnTo>
                  <a:pt x="1181956" y="1388347"/>
                </a:lnTo>
                <a:lnTo>
                  <a:pt x="1160520" y="1427840"/>
                </a:lnTo>
                <a:lnTo>
                  <a:pt x="1132129" y="1462250"/>
                </a:lnTo>
                <a:lnTo>
                  <a:pt x="1097720" y="1490640"/>
                </a:lnTo>
                <a:lnTo>
                  <a:pt x="1058227" y="1512076"/>
                </a:lnTo>
                <a:lnTo>
                  <a:pt x="1014584" y="1525624"/>
                </a:lnTo>
                <a:lnTo>
                  <a:pt x="967727" y="1530347"/>
                </a:lnTo>
                <a:lnTo>
                  <a:pt x="920870" y="1525624"/>
                </a:lnTo>
                <a:lnTo>
                  <a:pt x="877227" y="1512076"/>
                </a:lnTo>
                <a:lnTo>
                  <a:pt x="837734" y="1490640"/>
                </a:lnTo>
                <a:lnTo>
                  <a:pt x="803325" y="1462250"/>
                </a:lnTo>
                <a:lnTo>
                  <a:pt x="774934" y="1427840"/>
                </a:lnTo>
                <a:lnTo>
                  <a:pt x="753498" y="1388347"/>
                </a:lnTo>
                <a:lnTo>
                  <a:pt x="739951" y="1344704"/>
                </a:lnTo>
                <a:lnTo>
                  <a:pt x="735227" y="1297847"/>
                </a:lnTo>
                <a:close/>
              </a:path>
            </a:pathLst>
          </a:custGeom>
          <a:ln w="9524">
            <a:solidFill>
              <a:srgbClr val="545454"/>
            </a:solidFill>
          </a:ln>
        </p:spPr>
        <p:txBody>
          <a:bodyPr wrap="square" lIns="0" tIns="0" rIns="0" bIns="0" rtlCol="0"/>
          <a:lstStyle/>
          <a:p>
            <a:endParaRPr/>
          </a:p>
        </p:txBody>
      </p:sp>
      <p:sp>
        <p:nvSpPr>
          <p:cNvPr id="28" name="object 28"/>
          <p:cNvSpPr txBox="1"/>
          <p:nvPr/>
        </p:nvSpPr>
        <p:spPr>
          <a:xfrm>
            <a:off x="7358560" y="4005738"/>
            <a:ext cx="15430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C</a:t>
            </a:r>
            <a:endParaRPr sz="1400">
              <a:latin typeface="Arial MT"/>
              <a:cs typeface="Arial MT"/>
            </a:endParaRPr>
          </a:p>
        </p:txBody>
      </p:sp>
      <p:sp>
        <p:nvSpPr>
          <p:cNvPr id="29" name="object 29"/>
          <p:cNvSpPr/>
          <p:nvPr/>
        </p:nvSpPr>
        <p:spPr>
          <a:xfrm>
            <a:off x="7131002" y="3537002"/>
            <a:ext cx="304800" cy="361315"/>
          </a:xfrm>
          <a:custGeom>
            <a:avLst/>
            <a:gdLst/>
            <a:ahLst/>
            <a:cxnLst/>
            <a:rect l="l" t="t" r="r" b="b"/>
            <a:pathLst>
              <a:path w="304800" h="361314">
                <a:moveTo>
                  <a:pt x="0" y="0"/>
                </a:moveTo>
                <a:lnTo>
                  <a:pt x="304499" y="360899"/>
                </a:lnTo>
              </a:path>
            </a:pathLst>
          </a:custGeom>
          <a:ln w="9524">
            <a:solidFill>
              <a:srgbClr val="545454"/>
            </a:solidFill>
          </a:ln>
        </p:spPr>
        <p:txBody>
          <a:bodyPr wrap="square" lIns="0" tIns="0" rIns="0" bIns="0" rtlCol="0"/>
          <a:lstStyle/>
          <a:p>
            <a:endParaRPr/>
          </a:p>
        </p:txBody>
      </p:sp>
      <p:sp>
        <p:nvSpPr>
          <p:cNvPr id="30" name="object 30"/>
          <p:cNvSpPr txBox="1"/>
          <p:nvPr/>
        </p:nvSpPr>
        <p:spPr>
          <a:xfrm>
            <a:off x="7604025" y="4655075"/>
            <a:ext cx="612140" cy="565989"/>
          </a:xfrm>
          <a:prstGeom prst="rect">
            <a:avLst/>
          </a:prstGeom>
          <a:ln w="9524">
            <a:solidFill>
              <a:srgbClr val="545454"/>
            </a:solidFill>
          </a:ln>
        </p:spPr>
        <p:txBody>
          <a:bodyPr vert="horz" wrap="square" lIns="0" tIns="142240" rIns="0" bIns="0" rtlCol="0">
            <a:spAutoFit/>
          </a:bodyPr>
          <a:lstStyle/>
          <a:p>
            <a:pPr marL="118110" marR="110489" indent="100330">
              <a:lnSpc>
                <a:spcPts val="1650"/>
              </a:lnSpc>
              <a:spcBef>
                <a:spcPts val="1120"/>
              </a:spcBef>
            </a:pPr>
            <a:r>
              <a:rPr sz="1400" spc="5" dirty="0">
                <a:latin typeface="Arial MT"/>
                <a:cs typeface="Arial MT"/>
              </a:rPr>
              <a:t>T</a:t>
            </a:r>
            <a:r>
              <a:rPr sz="1350" spc="7" baseline="-33950" dirty="0">
                <a:latin typeface="Arial MT"/>
                <a:cs typeface="Arial MT"/>
              </a:rPr>
              <a:t>3 </a:t>
            </a:r>
            <a:r>
              <a:rPr sz="1350" spc="15" baseline="-33950" dirty="0">
                <a:latin typeface="Arial MT"/>
                <a:cs typeface="Arial MT"/>
              </a:rPr>
              <a:t> </a:t>
            </a:r>
            <a:r>
              <a:rPr sz="1400" dirty="0">
                <a:latin typeface="Arial MT"/>
                <a:cs typeface="Arial MT"/>
              </a:rPr>
              <a:t>(h-1)</a:t>
            </a:r>
            <a:endParaRPr sz="1400">
              <a:latin typeface="Arial MT"/>
              <a:cs typeface="Arial MT"/>
            </a:endParaRPr>
          </a:p>
        </p:txBody>
      </p:sp>
      <p:sp>
        <p:nvSpPr>
          <p:cNvPr id="31" name="object 31"/>
          <p:cNvSpPr/>
          <p:nvPr/>
        </p:nvSpPr>
        <p:spPr>
          <a:xfrm>
            <a:off x="7040022" y="4294727"/>
            <a:ext cx="870585" cy="360680"/>
          </a:xfrm>
          <a:custGeom>
            <a:avLst/>
            <a:gdLst/>
            <a:ahLst/>
            <a:cxnLst/>
            <a:rect l="l" t="t" r="r" b="b"/>
            <a:pathLst>
              <a:path w="870584" h="360679">
                <a:moveTo>
                  <a:pt x="230999" y="0"/>
                </a:moveTo>
                <a:lnTo>
                  <a:pt x="0" y="360299"/>
                </a:lnTo>
              </a:path>
              <a:path w="870584" h="360679">
                <a:moveTo>
                  <a:pt x="559804" y="0"/>
                </a:moveTo>
                <a:lnTo>
                  <a:pt x="870004" y="360299"/>
                </a:lnTo>
              </a:path>
            </a:pathLst>
          </a:custGeom>
          <a:ln w="9524">
            <a:solidFill>
              <a:srgbClr val="545454"/>
            </a:solidFill>
          </a:ln>
        </p:spPr>
        <p:txBody>
          <a:bodyPr wrap="square" lIns="0" tIns="0" rIns="0" bIns="0" rtlCol="0"/>
          <a:lstStyle/>
          <a:p>
            <a:endParaRPr/>
          </a:p>
        </p:txBody>
      </p:sp>
      <p:sp>
        <p:nvSpPr>
          <p:cNvPr id="32" name="object 32"/>
          <p:cNvSpPr txBox="1"/>
          <p:nvPr/>
        </p:nvSpPr>
        <p:spPr>
          <a:xfrm>
            <a:off x="7065050" y="3773688"/>
            <a:ext cx="116839"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0</a:t>
            </a:r>
            <a:endParaRPr sz="1400">
              <a:latin typeface="Corbel"/>
              <a:cs typeface="Corbel"/>
            </a:endParaRPr>
          </a:p>
        </p:txBody>
      </p:sp>
      <p:sp>
        <p:nvSpPr>
          <p:cNvPr id="33" name="object 33"/>
          <p:cNvSpPr txBox="1"/>
          <p:nvPr/>
        </p:nvSpPr>
        <p:spPr>
          <a:xfrm>
            <a:off x="6607850" y="2935488"/>
            <a:ext cx="164465" cy="228268"/>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rbel"/>
                <a:cs typeface="Corbel"/>
              </a:rPr>
              <a:t>-1</a:t>
            </a:r>
            <a:endParaRPr sz="1400">
              <a:latin typeface="Corbel"/>
              <a:cs typeface="Corbel"/>
            </a:endParaRPr>
          </a:p>
        </p:txBody>
      </p:sp>
      <p:sp>
        <p:nvSpPr>
          <p:cNvPr id="34" name="object 34"/>
          <p:cNvSpPr txBox="1"/>
          <p:nvPr/>
        </p:nvSpPr>
        <p:spPr>
          <a:xfrm>
            <a:off x="7750850" y="2249688"/>
            <a:ext cx="11620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2</a:t>
            </a:r>
            <a:endParaRPr sz="1400">
              <a:latin typeface="Corbel"/>
              <a:cs typeface="Corbel"/>
            </a:endParaRPr>
          </a:p>
        </p:txBody>
      </p:sp>
      <p:sp>
        <p:nvSpPr>
          <p:cNvPr id="35" name="object 35"/>
          <p:cNvSpPr/>
          <p:nvPr/>
        </p:nvSpPr>
        <p:spPr>
          <a:xfrm>
            <a:off x="10682399" y="3360225"/>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7"/>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36" name="object 36"/>
          <p:cNvSpPr txBox="1"/>
          <p:nvPr/>
        </p:nvSpPr>
        <p:spPr>
          <a:xfrm>
            <a:off x="10842937" y="3468138"/>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a:t>
            </a:r>
            <a:endParaRPr sz="1400">
              <a:latin typeface="Arial MT"/>
              <a:cs typeface="Arial MT"/>
            </a:endParaRPr>
          </a:p>
        </p:txBody>
      </p:sp>
      <p:sp>
        <p:nvSpPr>
          <p:cNvPr id="37" name="object 37"/>
          <p:cNvSpPr/>
          <p:nvPr/>
        </p:nvSpPr>
        <p:spPr>
          <a:xfrm>
            <a:off x="9295575" y="3360225"/>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7"/>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38" name="object 38"/>
          <p:cNvSpPr txBox="1"/>
          <p:nvPr/>
        </p:nvSpPr>
        <p:spPr>
          <a:xfrm>
            <a:off x="9456112" y="3468138"/>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B</a:t>
            </a:r>
            <a:endParaRPr sz="1400">
              <a:latin typeface="Arial MT"/>
              <a:cs typeface="Arial MT"/>
            </a:endParaRPr>
          </a:p>
        </p:txBody>
      </p:sp>
      <p:sp>
        <p:nvSpPr>
          <p:cNvPr id="39" name="object 39"/>
          <p:cNvSpPr txBox="1"/>
          <p:nvPr/>
        </p:nvSpPr>
        <p:spPr>
          <a:xfrm>
            <a:off x="8835974" y="4121675"/>
            <a:ext cx="612140" cy="565989"/>
          </a:xfrm>
          <a:prstGeom prst="rect">
            <a:avLst/>
          </a:prstGeom>
          <a:ln w="9524">
            <a:solidFill>
              <a:srgbClr val="545454"/>
            </a:solidFill>
          </a:ln>
        </p:spPr>
        <p:txBody>
          <a:bodyPr vert="horz" wrap="square" lIns="0" tIns="142240" rIns="0" bIns="0" rtlCol="0">
            <a:spAutoFit/>
          </a:bodyPr>
          <a:lstStyle/>
          <a:p>
            <a:pPr marL="118110" marR="110489" indent="100330">
              <a:lnSpc>
                <a:spcPts val="1650"/>
              </a:lnSpc>
              <a:spcBef>
                <a:spcPts val="1120"/>
              </a:spcBef>
            </a:pPr>
            <a:r>
              <a:rPr sz="1400" spc="5" dirty="0">
                <a:latin typeface="Arial MT"/>
                <a:cs typeface="Arial MT"/>
              </a:rPr>
              <a:t>T</a:t>
            </a:r>
            <a:r>
              <a:rPr sz="1350" spc="7" baseline="-33950" dirty="0">
                <a:latin typeface="Arial MT"/>
                <a:cs typeface="Arial MT"/>
              </a:rPr>
              <a:t>1 </a:t>
            </a:r>
            <a:r>
              <a:rPr sz="1350" spc="15" baseline="-33950" dirty="0">
                <a:latin typeface="Arial MT"/>
                <a:cs typeface="Arial MT"/>
              </a:rPr>
              <a:t> </a:t>
            </a:r>
            <a:r>
              <a:rPr sz="1400" dirty="0">
                <a:latin typeface="Arial MT"/>
                <a:cs typeface="Arial MT"/>
              </a:rPr>
              <a:t>(h-1)</a:t>
            </a:r>
            <a:endParaRPr sz="1400">
              <a:latin typeface="Arial MT"/>
              <a:cs typeface="Arial MT"/>
            </a:endParaRPr>
          </a:p>
        </p:txBody>
      </p:sp>
      <p:sp>
        <p:nvSpPr>
          <p:cNvPr id="40" name="object 40"/>
          <p:cNvSpPr txBox="1"/>
          <p:nvPr/>
        </p:nvSpPr>
        <p:spPr>
          <a:xfrm>
            <a:off x="9553499" y="4121675"/>
            <a:ext cx="612140" cy="565989"/>
          </a:xfrm>
          <a:prstGeom prst="rect">
            <a:avLst/>
          </a:prstGeom>
          <a:ln w="9524">
            <a:solidFill>
              <a:srgbClr val="545454"/>
            </a:solidFill>
          </a:ln>
        </p:spPr>
        <p:txBody>
          <a:bodyPr vert="horz" wrap="square" lIns="0" tIns="142240" rIns="0" bIns="0" rtlCol="0">
            <a:spAutoFit/>
          </a:bodyPr>
          <a:lstStyle/>
          <a:p>
            <a:pPr marL="118110" marR="110489" indent="100330">
              <a:lnSpc>
                <a:spcPts val="1650"/>
              </a:lnSpc>
              <a:spcBef>
                <a:spcPts val="1120"/>
              </a:spcBef>
            </a:pPr>
            <a:r>
              <a:rPr sz="1400" spc="5" dirty="0">
                <a:latin typeface="Arial MT"/>
                <a:cs typeface="Arial MT"/>
              </a:rPr>
              <a:t>T</a:t>
            </a:r>
            <a:r>
              <a:rPr sz="1350" spc="7" baseline="-33950" dirty="0">
                <a:latin typeface="Arial MT"/>
                <a:cs typeface="Arial MT"/>
              </a:rPr>
              <a:t>2 </a:t>
            </a:r>
            <a:r>
              <a:rPr sz="1350" spc="15" baseline="-33950" dirty="0">
                <a:latin typeface="Arial MT"/>
                <a:cs typeface="Arial MT"/>
              </a:rPr>
              <a:t> </a:t>
            </a:r>
            <a:r>
              <a:rPr sz="1400" dirty="0">
                <a:latin typeface="Arial MT"/>
                <a:cs typeface="Arial MT"/>
              </a:rPr>
              <a:t>(h-1)</a:t>
            </a:r>
            <a:endParaRPr sz="1400">
              <a:latin typeface="Arial MT"/>
              <a:cs typeface="Arial MT"/>
            </a:endParaRPr>
          </a:p>
        </p:txBody>
      </p:sp>
      <p:sp>
        <p:nvSpPr>
          <p:cNvPr id="41" name="object 41"/>
          <p:cNvSpPr txBox="1"/>
          <p:nvPr/>
        </p:nvSpPr>
        <p:spPr>
          <a:xfrm>
            <a:off x="11006400" y="4121675"/>
            <a:ext cx="612140" cy="565989"/>
          </a:xfrm>
          <a:prstGeom prst="rect">
            <a:avLst/>
          </a:prstGeom>
          <a:ln w="9524">
            <a:solidFill>
              <a:srgbClr val="545454"/>
            </a:solidFill>
          </a:ln>
        </p:spPr>
        <p:txBody>
          <a:bodyPr vert="horz" wrap="square" lIns="0" tIns="142240" rIns="0" bIns="0" rtlCol="0">
            <a:spAutoFit/>
          </a:bodyPr>
          <a:lstStyle/>
          <a:p>
            <a:pPr marL="118110" marR="110489" indent="100330">
              <a:lnSpc>
                <a:spcPts val="1650"/>
              </a:lnSpc>
              <a:spcBef>
                <a:spcPts val="1120"/>
              </a:spcBef>
            </a:pPr>
            <a:r>
              <a:rPr sz="1400" spc="5" dirty="0">
                <a:latin typeface="Arial MT"/>
                <a:cs typeface="Arial MT"/>
              </a:rPr>
              <a:t>T</a:t>
            </a:r>
            <a:r>
              <a:rPr sz="1350" spc="7" baseline="-33950" dirty="0">
                <a:latin typeface="Arial MT"/>
                <a:cs typeface="Arial MT"/>
              </a:rPr>
              <a:t>4 </a:t>
            </a:r>
            <a:r>
              <a:rPr sz="1350" spc="15" baseline="-33950" dirty="0">
                <a:latin typeface="Arial MT"/>
                <a:cs typeface="Arial MT"/>
              </a:rPr>
              <a:t> </a:t>
            </a:r>
            <a:r>
              <a:rPr sz="1400" dirty="0">
                <a:latin typeface="Arial MT"/>
                <a:cs typeface="Arial MT"/>
              </a:rPr>
              <a:t>(h-1)</a:t>
            </a:r>
            <a:endParaRPr sz="1400">
              <a:latin typeface="Arial MT"/>
              <a:cs typeface="Arial MT"/>
            </a:endParaRPr>
          </a:p>
        </p:txBody>
      </p:sp>
      <p:sp>
        <p:nvSpPr>
          <p:cNvPr id="42" name="object 42"/>
          <p:cNvSpPr/>
          <p:nvPr/>
        </p:nvSpPr>
        <p:spPr>
          <a:xfrm>
            <a:off x="9141972" y="2576700"/>
            <a:ext cx="2170430" cy="1544955"/>
          </a:xfrm>
          <a:custGeom>
            <a:avLst/>
            <a:gdLst/>
            <a:ahLst/>
            <a:cxnLst/>
            <a:rect l="l" t="t" r="r" b="b"/>
            <a:pathLst>
              <a:path w="2170429" h="1544954">
                <a:moveTo>
                  <a:pt x="1937329" y="1180427"/>
                </a:moveTo>
                <a:lnTo>
                  <a:pt x="2170429" y="1544927"/>
                </a:lnTo>
              </a:path>
              <a:path w="2170429" h="1544954">
                <a:moveTo>
                  <a:pt x="221699" y="1180427"/>
                </a:moveTo>
                <a:lnTo>
                  <a:pt x="0" y="1544927"/>
                </a:lnTo>
              </a:path>
              <a:path w="2170429" h="1544954">
                <a:moveTo>
                  <a:pt x="829577" y="232499"/>
                </a:moveTo>
                <a:lnTo>
                  <a:pt x="834301" y="185643"/>
                </a:lnTo>
                <a:lnTo>
                  <a:pt x="847848" y="142000"/>
                </a:lnTo>
                <a:lnTo>
                  <a:pt x="869284" y="102507"/>
                </a:lnTo>
                <a:lnTo>
                  <a:pt x="897675" y="68097"/>
                </a:lnTo>
                <a:lnTo>
                  <a:pt x="932084" y="39707"/>
                </a:lnTo>
                <a:lnTo>
                  <a:pt x="971577" y="18270"/>
                </a:lnTo>
                <a:lnTo>
                  <a:pt x="1015220" y="4723"/>
                </a:lnTo>
                <a:lnTo>
                  <a:pt x="1062077" y="0"/>
                </a:lnTo>
                <a:lnTo>
                  <a:pt x="1107647" y="4508"/>
                </a:lnTo>
                <a:lnTo>
                  <a:pt x="1151051" y="17698"/>
                </a:lnTo>
                <a:lnTo>
                  <a:pt x="1191068" y="39062"/>
                </a:lnTo>
                <a:lnTo>
                  <a:pt x="1226479" y="68097"/>
                </a:lnTo>
                <a:lnTo>
                  <a:pt x="1255515" y="103508"/>
                </a:lnTo>
                <a:lnTo>
                  <a:pt x="1276879" y="143526"/>
                </a:lnTo>
                <a:lnTo>
                  <a:pt x="1290068" y="186929"/>
                </a:lnTo>
                <a:lnTo>
                  <a:pt x="1294577" y="232499"/>
                </a:lnTo>
                <a:lnTo>
                  <a:pt x="1289853" y="279356"/>
                </a:lnTo>
                <a:lnTo>
                  <a:pt x="1276306" y="322999"/>
                </a:lnTo>
                <a:lnTo>
                  <a:pt x="1254870" y="362492"/>
                </a:lnTo>
                <a:lnTo>
                  <a:pt x="1226479" y="396902"/>
                </a:lnTo>
                <a:lnTo>
                  <a:pt x="1192070" y="425292"/>
                </a:lnTo>
                <a:lnTo>
                  <a:pt x="1152577" y="446729"/>
                </a:lnTo>
                <a:lnTo>
                  <a:pt x="1108934" y="460276"/>
                </a:lnTo>
                <a:lnTo>
                  <a:pt x="1062077" y="464999"/>
                </a:lnTo>
                <a:lnTo>
                  <a:pt x="1015220" y="460276"/>
                </a:lnTo>
                <a:lnTo>
                  <a:pt x="971577" y="446729"/>
                </a:lnTo>
                <a:lnTo>
                  <a:pt x="932084" y="425292"/>
                </a:lnTo>
                <a:lnTo>
                  <a:pt x="897675" y="396902"/>
                </a:lnTo>
                <a:lnTo>
                  <a:pt x="869284" y="362492"/>
                </a:lnTo>
                <a:lnTo>
                  <a:pt x="847848" y="322999"/>
                </a:lnTo>
                <a:lnTo>
                  <a:pt x="834301" y="279356"/>
                </a:lnTo>
                <a:lnTo>
                  <a:pt x="829577" y="232499"/>
                </a:lnTo>
                <a:close/>
              </a:path>
            </a:pathLst>
          </a:custGeom>
          <a:ln w="9524">
            <a:solidFill>
              <a:srgbClr val="545454"/>
            </a:solidFill>
          </a:ln>
        </p:spPr>
        <p:txBody>
          <a:bodyPr wrap="square" lIns="0" tIns="0" rIns="0" bIns="0" rtlCol="0"/>
          <a:lstStyle/>
          <a:p>
            <a:endParaRPr/>
          </a:p>
        </p:txBody>
      </p:sp>
      <p:sp>
        <p:nvSpPr>
          <p:cNvPr id="43" name="object 43"/>
          <p:cNvSpPr txBox="1"/>
          <p:nvPr/>
        </p:nvSpPr>
        <p:spPr>
          <a:xfrm>
            <a:off x="10127184" y="2684612"/>
            <a:ext cx="15430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C</a:t>
            </a:r>
            <a:endParaRPr sz="1400">
              <a:latin typeface="Arial MT"/>
              <a:cs typeface="Arial MT"/>
            </a:endParaRPr>
          </a:p>
        </p:txBody>
      </p:sp>
      <p:sp>
        <p:nvSpPr>
          <p:cNvPr id="44" name="object 44"/>
          <p:cNvSpPr txBox="1"/>
          <p:nvPr/>
        </p:nvSpPr>
        <p:spPr>
          <a:xfrm>
            <a:off x="10271025" y="4121675"/>
            <a:ext cx="612140" cy="565989"/>
          </a:xfrm>
          <a:prstGeom prst="rect">
            <a:avLst/>
          </a:prstGeom>
          <a:ln w="9524">
            <a:solidFill>
              <a:srgbClr val="545454"/>
            </a:solidFill>
          </a:ln>
        </p:spPr>
        <p:txBody>
          <a:bodyPr vert="horz" wrap="square" lIns="0" tIns="142240" rIns="0" bIns="0" rtlCol="0">
            <a:spAutoFit/>
          </a:bodyPr>
          <a:lstStyle/>
          <a:p>
            <a:pPr marL="118110" marR="110489" indent="100330">
              <a:lnSpc>
                <a:spcPts val="1650"/>
              </a:lnSpc>
              <a:spcBef>
                <a:spcPts val="1120"/>
              </a:spcBef>
            </a:pPr>
            <a:r>
              <a:rPr sz="1400" spc="5" dirty="0">
                <a:latin typeface="Arial MT"/>
                <a:cs typeface="Arial MT"/>
              </a:rPr>
              <a:t>T</a:t>
            </a:r>
            <a:r>
              <a:rPr sz="1350" spc="7" baseline="-33950" dirty="0">
                <a:latin typeface="Arial MT"/>
                <a:cs typeface="Arial MT"/>
              </a:rPr>
              <a:t>3 </a:t>
            </a:r>
            <a:r>
              <a:rPr sz="1350" spc="15" baseline="-33950" dirty="0">
                <a:latin typeface="Arial MT"/>
                <a:cs typeface="Arial MT"/>
              </a:rPr>
              <a:t> </a:t>
            </a:r>
            <a:r>
              <a:rPr sz="1400" dirty="0">
                <a:latin typeface="Arial MT"/>
                <a:cs typeface="Arial MT"/>
              </a:rPr>
              <a:t>(h-1)</a:t>
            </a:r>
            <a:endParaRPr sz="1400">
              <a:latin typeface="Arial MT"/>
              <a:cs typeface="Arial MT"/>
            </a:endParaRPr>
          </a:p>
        </p:txBody>
      </p:sp>
      <p:sp>
        <p:nvSpPr>
          <p:cNvPr id="45" name="object 45"/>
          <p:cNvSpPr/>
          <p:nvPr/>
        </p:nvSpPr>
        <p:spPr>
          <a:xfrm>
            <a:off x="9528147" y="2973602"/>
            <a:ext cx="1386840" cy="1148080"/>
          </a:xfrm>
          <a:custGeom>
            <a:avLst/>
            <a:gdLst/>
            <a:ahLst/>
            <a:cxnLst/>
            <a:rect l="l" t="t" r="r" b="b"/>
            <a:pathLst>
              <a:path w="1386840" h="1148079">
                <a:moveTo>
                  <a:pt x="1222349" y="783525"/>
                </a:moveTo>
                <a:lnTo>
                  <a:pt x="1048949" y="1148025"/>
                </a:lnTo>
              </a:path>
              <a:path w="1386840" h="1148079">
                <a:moveTo>
                  <a:pt x="164329" y="783525"/>
                </a:moveTo>
                <a:lnTo>
                  <a:pt x="331429" y="1148025"/>
                </a:lnTo>
              </a:path>
              <a:path w="1386840" h="1148079">
                <a:moveTo>
                  <a:pt x="511499" y="0"/>
                </a:moveTo>
                <a:lnTo>
                  <a:pt x="0" y="386700"/>
                </a:lnTo>
              </a:path>
              <a:path w="1386840" h="1148079">
                <a:moveTo>
                  <a:pt x="840304" y="0"/>
                </a:moveTo>
                <a:lnTo>
                  <a:pt x="1386604" y="386700"/>
                </a:lnTo>
              </a:path>
            </a:pathLst>
          </a:custGeom>
          <a:ln w="9524">
            <a:solidFill>
              <a:srgbClr val="545454"/>
            </a:solidFill>
          </a:ln>
        </p:spPr>
        <p:txBody>
          <a:bodyPr wrap="square" lIns="0" tIns="0" rIns="0" bIns="0" rtlCol="0"/>
          <a:lstStyle/>
          <a:p>
            <a:endParaRPr/>
          </a:p>
        </p:txBody>
      </p:sp>
      <p:sp>
        <p:nvSpPr>
          <p:cNvPr id="46" name="object 46"/>
          <p:cNvSpPr txBox="1"/>
          <p:nvPr/>
        </p:nvSpPr>
        <p:spPr>
          <a:xfrm>
            <a:off x="10314725" y="2319237"/>
            <a:ext cx="116839"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0</a:t>
            </a:r>
            <a:endParaRPr sz="1400">
              <a:latin typeface="Corbel"/>
              <a:cs typeface="Corbel"/>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0" name="object 50"/>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33</a:t>
            </a:fld>
            <a:endParaRPr dirty="0"/>
          </a:p>
        </p:txBody>
      </p:sp>
      <p:sp>
        <p:nvSpPr>
          <p:cNvPr id="47" name="object 47"/>
          <p:cNvSpPr txBox="1"/>
          <p:nvPr/>
        </p:nvSpPr>
        <p:spPr>
          <a:xfrm>
            <a:off x="9171725" y="3157437"/>
            <a:ext cx="116839"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0</a:t>
            </a:r>
            <a:endParaRPr sz="1400">
              <a:latin typeface="Corbel"/>
              <a:cs typeface="Corbel"/>
            </a:endParaRPr>
          </a:p>
        </p:txBody>
      </p:sp>
      <p:sp>
        <p:nvSpPr>
          <p:cNvPr id="48" name="object 48"/>
          <p:cNvSpPr txBox="1"/>
          <p:nvPr/>
        </p:nvSpPr>
        <p:spPr>
          <a:xfrm>
            <a:off x="11091874" y="3143287"/>
            <a:ext cx="116839"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orbel"/>
                <a:cs typeface="Corbel"/>
              </a:rPr>
              <a:t>0</a:t>
            </a:r>
            <a:endParaRPr sz="1400">
              <a:latin typeface="Corbel"/>
              <a:cs typeface="Corbe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44" y="2854207"/>
            <a:ext cx="2682240" cy="1069340"/>
          </a:xfrm>
          <a:prstGeom prst="rect">
            <a:avLst/>
          </a:prstGeom>
        </p:spPr>
        <p:txBody>
          <a:bodyPr vert="horz" wrap="square" lIns="0" tIns="73660" rIns="0" bIns="0" rtlCol="0">
            <a:spAutoFit/>
          </a:bodyPr>
          <a:lstStyle/>
          <a:p>
            <a:pPr marL="12700" marR="5080">
              <a:lnSpc>
                <a:spcPts val="3900"/>
              </a:lnSpc>
              <a:spcBef>
                <a:spcPts val="580"/>
              </a:spcBef>
            </a:pPr>
            <a:r>
              <a:rPr sz="3600" spc="-50" dirty="0">
                <a:solidFill>
                  <a:srgbClr val="FFFFFF"/>
                </a:solidFill>
                <a:latin typeface="Corbel"/>
                <a:cs typeface="Corbel"/>
              </a:rPr>
              <a:t>R-1</a:t>
            </a:r>
            <a:r>
              <a:rPr sz="3600" spc="-100" dirty="0">
                <a:solidFill>
                  <a:srgbClr val="FFFFFF"/>
                </a:solidFill>
                <a:latin typeface="Corbel"/>
                <a:cs typeface="Corbel"/>
              </a:rPr>
              <a:t> </a:t>
            </a:r>
            <a:r>
              <a:rPr sz="3600" spc="-5" dirty="0">
                <a:solidFill>
                  <a:srgbClr val="FFFFFF"/>
                </a:solidFill>
                <a:latin typeface="Corbel"/>
                <a:cs typeface="Corbel"/>
              </a:rPr>
              <a:t>Imbalance </a:t>
            </a:r>
            <a:r>
              <a:rPr sz="3600" spc="-705" dirty="0">
                <a:solidFill>
                  <a:srgbClr val="FFFFFF"/>
                </a:solidFill>
                <a:latin typeface="Corbel"/>
                <a:cs typeface="Corbel"/>
              </a:rPr>
              <a:t> </a:t>
            </a:r>
            <a:r>
              <a:rPr sz="3600" spc="-5" dirty="0">
                <a:solidFill>
                  <a:srgbClr val="FFFFFF"/>
                </a:solidFill>
                <a:latin typeface="Corbel"/>
                <a:cs typeface="Corbel"/>
              </a:rPr>
              <a:t>Example</a:t>
            </a:r>
            <a:endParaRPr sz="3600">
              <a:latin typeface="Corbel"/>
              <a:cs typeface="Corbel"/>
            </a:endParaRPr>
          </a:p>
        </p:txBody>
      </p:sp>
      <p:sp>
        <p:nvSpPr>
          <p:cNvPr id="4" name="object 4"/>
          <p:cNvSpPr txBox="1"/>
          <p:nvPr/>
        </p:nvSpPr>
        <p:spPr>
          <a:xfrm>
            <a:off x="4002164" y="1029716"/>
            <a:ext cx="1665605" cy="391160"/>
          </a:xfrm>
          <a:prstGeom prst="rect">
            <a:avLst/>
          </a:prstGeom>
        </p:spPr>
        <p:txBody>
          <a:bodyPr vert="horz" wrap="square" lIns="0" tIns="12700" rIns="0" bIns="0" rtlCol="0">
            <a:spAutoFit/>
          </a:bodyPr>
          <a:lstStyle/>
          <a:p>
            <a:pPr marL="409575" indent="-397510">
              <a:lnSpc>
                <a:spcPct val="100000"/>
              </a:lnSpc>
              <a:spcBef>
                <a:spcPts val="100"/>
              </a:spcBef>
              <a:buClr>
                <a:srgbClr val="40BAD1"/>
              </a:buClr>
              <a:buSzPct val="91666"/>
              <a:buFont typeface="Arial MT"/>
              <a:buChar char="●"/>
              <a:tabLst>
                <a:tab pos="409575" algn="l"/>
                <a:tab pos="410209" algn="l"/>
              </a:tabLst>
            </a:pPr>
            <a:r>
              <a:rPr sz="2400" spc="-5" dirty="0">
                <a:latin typeface="Corbel"/>
                <a:cs typeface="Corbel"/>
              </a:rPr>
              <a:t>Delete:</a:t>
            </a:r>
            <a:r>
              <a:rPr sz="2400" spc="-85" dirty="0">
                <a:latin typeface="Corbel"/>
                <a:cs typeface="Corbel"/>
              </a:rPr>
              <a:t> </a:t>
            </a:r>
            <a:r>
              <a:rPr sz="2400" spc="-30" dirty="0">
                <a:latin typeface="Corbel"/>
                <a:cs typeface="Corbel"/>
              </a:rPr>
              <a:t>75</a:t>
            </a:r>
            <a:endParaRPr sz="2400">
              <a:latin typeface="Corbel"/>
              <a:cs typeface="Corbel"/>
            </a:endParaRPr>
          </a:p>
        </p:txBody>
      </p:sp>
      <p:sp>
        <p:nvSpPr>
          <p:cNvPr id="5" name="object 5"/>
          <p:cNvSpPr/>
          <p:nvPr/>
        </p:nvSpPr>
        <p:spPr>
          <a:xfrm>
            <a:off x="4935149" y="1834500"/>
            <a:ext cx="465455" cy="465455"/>
          </a:xfrm>
          <a:custGeom>
            <a:avLst/>
            <a:gdLst/>
            <a:ahLst/>
            <a:cxnLst/>
            <a:rect l="l" t="t" r="r" b="b"/>
            <a:pathLst>
              <a:path w="465454" h="465455">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6" name="object 6"/>
          <p:cNvSpPr txBox="1"/>
          <p:nvPr/>
        </p:nvSpPr>
        <p:spPr>
          <a:xfrm>
            <a:off x="5084345" y="1973020"/>
            <a:ext cx="167005" cy="166712"/>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Arial"/>
                <a:cs typeface="Arial"/>
              </a:rPr>
              <a:t>45</a:t>
            </a:r>
            <a:endParaRPr sz="1000">
              <a:latin typeface="Arial"/>
              <a:cs typeface="Arial"/>
            </a:endParaRPr>
          </a:p>
        </p:txBody>
      </p:sp>
      <p:sp>
        <p:nvSpPr>
          <p:cNvPr id="7" name="object 7"/>
          <p:cNvSpPr/>
          <p:nvPr/>
        </p:nvSpPr>
        <p:spPr>
          <a:xfrm>
            <a:off x="4477949" y="2596500"/>
            <a:ext cx="465455" cy="465455"/>
          </a:xfrm>
          <a:custGeom>
            <a:avLst/>
            <a:gdLst/>
            <a:ahLst/>
            <a:cxnLst/>
            <a:rect l="l" t="t" r="r" b="b"/>
            <a:pathLst>
              <a:path w="465454" h="465455">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8" name="object 8"/>
          <p:cNvSpPr txBox="1"/>
          <p:nvPr/>
        </p:nvSpPr>
        <p:spPr>
          <a:xfrm>
            <a:off x="4627146" y="2735019"/>
            <a:ext cx="167005" cy="166712"/>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Arial"/>
                <a:cs typeface="Arial"/>
              </a:rPr>
              <a:t>20</a:t>
            </a:r>
            <a:endParaRPr sz="1000">
              <a:latin typeface="Arial"/>
              <a:cs typeface="Arial"/>
            </a:endParaRPr>
          </a:p>
        </p:txBody>
      </p:sp>
      <p:sp>
        <p:nvSpPr>
          <p:cNvPr id="9" name="object 9"/>
          <p:cNvSpPr/>
          <p:nvPr/>
        </p:nvSpPr>
        <p:spPr>
          <a:xfrm>
            <a:off x="5392349" y="2596500"/>
            <a:ext cx="465455" cy="465455"/>
          </a:xfrm>
          <a:custGeom>
            <a:avLst/>
            <a:gdLst/>
            <a:ahLst/>
            <a:cxnLst/>
            <a:rect l="l" t="t" r="r" b="b"/>
            <a:pathLst>
              <a:path w="465454" h="465455">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8"/>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10" name="object 10"/>
          <p:cNvSpPr txBox="1"/>
          <p:nvPr/>
        </p:nvSpPr>
        <p:spPr>
          <a:xfrm>
            <a:off x="5541545" y="2735019"/>
            <a:ext cx="167005" cy="166712"/>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Arial"/>
                <a:cs typeface="Arial"/>
              </a:rPr>
              <a:t>62</a:t>
            </a:r>
            <a:endParaRPr sz="1000">
              <a:latin typeface="Arial"/>
              <a:cs typeface="Arial"/>
            </a:endParaRPr>
          </a:p>
        </p:txBody>
      </p:sp>
      <p:sp>
        <p:nvSpPr>
          <p:cNvPr id="11" name="object 11"/>
          <p:cNvSpPr/>
          <p:nvPr/>
        </p:nvSpPr>
        <p:spPr>
          <a:xfrm>
            <a:off x="4096949" y="3358500"/>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7"/>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12" name="object 12"/>
          <p:cNvSpPr txBox="1"/>
          <p:nvPr/>
        </p:nvSpPr>
        <p:spPr>
          <a:xfrm>
            <a:off x="4246146" y="3497019"/>
            <a:ext cx="167005" cy="166712"/>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Arial"/>
                <a:cs typeface="Arial"/>
              </a:rPr>
              <a:t>12</a:t>
            </a:r>
            <a:endParaRPr sz="1000">
              <a:latin typeface="Arial"/>
              <a:cs typeface="Arial"/>
            </a:endParaRPr>
          </a:p>
        </p:txBody>
      </p:sp>
      <p:sp>
        <p:nvSpPr>
          <p:cNvPr id="13" name="object 13"/>
          <p:cNvSpPr/>
          <p:nvPr/>
        </p:nvSpPr>
        <p:spPr>
          <a:xfrm>
            <a:off x="4858949" y="3358500"/>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7"/>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14" name="object 14"/>
          <p:cNvSpPr txBox="1"/>
          <p:nvPr/>
        </p:nvSpPr>
        <p:spPr>
          <a:xfrm>
            <a:off x="5008145" y="3497019"/>
            <a:ext cx="167005" cy="166712"/>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Arial"/>
                <a:cs typeface="Arial"/>
              </a:rPr>
              <a:t>36</a:t>
            </a:r>
            <a:endParaRPr sz="1000">
              <a:latin typeface="Arial"/>
              <a:cs typeface="Arial"/>
            </a:endParaRPr>
          </a:p>
        </p:txBody>
      </p:sp>
      <p:sp>
        <p:nvSpPr>
          <p:cNvPr id="15" name="object 15"/>
          <p:cNvSpPr/>
          <p:nvPr/>
        </p:nvSpPr>
        <p:spPr>
          <a:xfrm>
            <a:off x="5849549" y="3358500"/>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7"/>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16" name="object 16"/>
          <p:cNvSpPr txBox="1"/>
          <p:nvPr/>
        </p:nvSpPr>
        <p:spPr>
          <a:xfrm>
            <a:off x="5998745" y="3497019"/>
            <a:ext cx="167005" cy="166712"/>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Arial"/>
                <a:cs typeface="Arial"/>
              </a:rPr>
              <a:t>75</a:t>
            </a:r>
            <a:endParaRPr sz="1000">
              <a:latin typeface="Arial"/>
              <a:cs typeface="Arial"/>
            </a:endParaRPr>
          </a:p>
        </p:txBody>
      </p:sp>
      <p:sp>
        <p:nvSpPr>
          <p:cNvPr id="17" name="object 17"/>
          <p:cNvSpPr/>
          <p:nvPr/>
        </p:nvSpPr>
        <p:spPr>
          <a:xfrm>
            <a:off x="4477949" y="4120500"/>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7"/>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18" name="object 18"/>
          <p:cNvSpPr txBox="1"/>
          <p:nvPr/>
        </p:nvSpPr>
        <p:spPr>
          <a:xfrm>
            <a:off x="4627146" y="4259019"/>
            <a:ext cx="167005" cy="166712"/>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Arial"/>
                <a:cs typeface="Arial"/>
              </a:rPr>
              <a:t>27</a:t>
            </a:r>
            <a:endParaRPr sz="1000">
              <a:latin typeface="Arial"/>
              <a:cs typeface="Arial"/>
            </a:endParaRPr>
          </a:p>
        </p:txBody>
      </p:sp>
      <p:sp>
        <p:nvSpPr>
          <p:cNvPr id="19" name="object 19"/>
          <p:cNvSpPr/>
          <p:nvPr/>
        </p:nvSpPr>
        <p:spPr>
          <a:xfrm>
            <a:off x="5239949" y="4120500"/>
            <a:ext cx="465455" cy="465455"/>
          </a:xfrm>
          <a:custGeom>
            <a:avLst/>
            <a:gdLst/>
            <a:ahLst/>
            <a:cxnLst/>
            <a:rect l="l" t="t" r="r" b="b"/>
            <a:pathLst>
              <a:path w="465454" h="465454">
                <a:moveTo>
                  <a:pt x="0" y="232499"/>
                </a:moveTo>
                <a:lnTo>
                  <a:pt x="4723" y="185643"/>
                </a:lnTo>
                <a:lnTo>
                  <a:pt x="18270" y="142000"/>
                </a:lnTo>
                <a:lnTo>
                  <a:pt x="39707" y="102507"/>
                </a:lnTo>
                <a:lnTo>
                  <a:pt x="68097" y="68097"/>
                </a:lnTo>
                <a:lnTo>
                  <a:pt x="102507" y="39707"/>
                </a:lnTo>
                <a:lnTo>
                  <a:pt x="142000" y="18270"/>
                </a:lnTo>
                <a:lnTo>
                  <a:pt x="185643" y="4723"/>
                </a:lnTo>
                <a:lnTo>
                  <a:pt x="232499" y="0"/>
                </a:lnTo>
                <a:lnTo>
                  <a:pt x="278070" y="4508"/>
                </a:lnTo>
                <a:lnTo>
                  <a:pt x="321473" y="17697"/>
                </a:lnTo>
                <a:lnTo>
                  <a:pt x="361491" y="39062"/>
                </a:lnTo>
                <a:lnTo>
                  <a:pt x="396902" y="68097"/>
                </a:lnTo>
                <a:lnTo>
                  <a:pt x="425937" y="103508"/>
                </a:lnTo>
                <a:lnTo>
                  <a:pt x="447302" y="143526"/>
                </a:lnTo>
                <a:lnTo>
                  <a:pt x="460491" y="186929"/>
                </a:lnTo>
                <a:lnTo>
                  <a:pt x="464999" y="232499"/>
                </a:lnTo>
                <a:lnTo>
                  <a:pt x="460276" y="279356"/>
                </a:lnTo>
                <a:lnTo>
                  <a:pt x="446729" y="322999"/>
                </a:lnTo>
                <a:lnTo>
                  <a:pt x="425292" y="362492"/>
                </a:lnTo>
                <a:lnTo>
                  <a:pt x="396902" y="396902"/>
                </a:lnTo>
                <a:lnTo>
                  <a:pt x="362492" y="425292"/>
                </a:lnTo>
                <a:lnTo>
                  <a:pt x="322999" y="446729"/>
                </a:lnTo>
                <a:lnTo>
                  <a:pt x="279356" y="460276"/>
                </a:lnTo>
                <a:lnTo>
                  <a:pt x="232499" y="464999"/>
                </a:lnTo>
                <a:lnTo>
                  <a:pt x="185643" y="460276"/>
                </a:lnTo>
                <a:lnTo>
                  <a:pt x="142000" y="446729"/>
                </a:lnTo>
                <a:lnTo>
                  <a:pt x="102507" y="425292"/>
                </a:lnTo>
                <a:lnTo>
                  <a:pt x="68097" y="396902"/>
                </a:lnTo>
                <a:lnTo>
                  <a:pt x="39707" y="362492"/>
                </a:lnTo>
                <a:lnTo>
                  <a:pt x="18270" y="322999"/>
                </a:lnTo>
                <a:lnTo>
                  <a:pt x="4723" y="279356"/>
                </a:lnTo>
                <a:lnTo>
                  <a:pt x="0" y="232499"/>
                </a:lnTo>
                <a:close/>
              </a:path>
            </a:pathLst>
          </a:custGeom>
          <a:ln w="9524">
            <a:solidFill>
              <a:srgbClr val="545454"/>
            </a:solidFill>
          </a:ln>
        </p:spPr>
        <p:txBody>
          <a:bodyPr wrap="square" lIns="0" tIns="0" rIns="0" bIns="0" rtlCol="0"/>
          <a:lstStyle/>
          <a:p>
            <a:endParaRPr/>
          </a:p>
        </p:txBody>
      </p:sp>
      <p:sp>
        <p:nvSpPr>
          <p:cNvPr id="20" name="object 20"/>
          <p:cNvSpPr txBox="1"/>
          <p:nvPr/>
        </p:nvSpPr>
        <p:spPr>
          <a:xfrm>
            <a:off x="5389145" y="4259019"/>
            <a:ext cx="167005" cy="166712"/>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Arial"/>
                <a:cs typeface="Arial"/>
              </a:rPr>
              <a:t>41</a:t>
            </a:r>
            <a:endParaRPr sz="1000">
              <a:latin typeface="Arial"/>
              <a:cs typeface="Arial"/>
            </a:endParaRPr>
          </a:p>
        </p:txBody>
      </p:sp>
      <p:sp>
        <p:nvSpPr>
          <p:cNvPr id="21" name="object 21"/>
          <p:cNvSpPr/>
          <p:nvPr/>
        </p:nvSpPr>
        <p:spPr>
          <a:xfrm>
            <a:off x="4329447" y="2231402"/>
            <a:ext cx="1752600" cy="1889125"/>
          </a:xfrm>
          <a:custGeom>
            <a:avLst/>
            <a:gdLst/>
            <a:ahLst/>
            <a:cxnLst/>
            <a:rect l="l" t="t" r="r" b="b"/>
            <a:pathLst>
              <a:path w="1752600" h="1889125">
                <a:moveTo>
                  <a:pt x="673799" y="0"/>
                </a:moveTo>
                <a:lnTo>
                  <a:pt x="380999" y="365099"/>
                </a:lnTo>
              </a:path>
              <a:path w="1752600" h="1889125">
                <a:moveTo>
                  <a:pt x="1002604" y="0"/>
                </a:moveTo>
                <a:lnTo>
                  <a:pt x="1295404" y="365099"/>
                </a:lnTo>
              </a:path>
              <a:path w="1752600" h="1889125">
                <a:moveTo>
                  <a:pt x="216599" y="761999"/>
                </a:moveTo>
                <a:lnTo>
                  <a:pt x="0" y="1127100"/>
                </a:lnTo>
              </a:path>
              <a:path w="1752600" h="1889125">
                <a:moveTo>
                  <a:pt x="545404" y="761999"/>
                </a:moveTo>
                <a:lnTo>
                  <a:pt x="762004" y="1127100"/>
                </a:lnTo>
              </a:path>
              <a:path w="1752600" h="1889125">
                <a:moveTo>
                  <a:pt x="926404" y="1524000"/>
                </a:moveTo>
                <a:lnTo>
                  <a:pt x="1143004" y="1889100"/>
                </a:lnTo>
              </a:path>
              <a:path w="1752600" h="1889125">
                <a:moveTo>
                  <a:pt x="1459804" y="761999"/>
                </a:moveTo>
                <a:lnTo>
                  <a:pt x="1752604" y="1127100"/>
                </a:lnTo>
              </a:path>
              <a:path w="1752600" h="1889125">
                <a:moveTo>
                  <a:pt x="597599" y="1524000"/>
                </a:moveTo>
                <a:lnTo>
                  <a:pt x="380999" y="1889100"/>
                </a:lnTo>
              </a:path>
            </a:pathLst>
          </a:custGeom>
          <a:ln w="9524">
            <a:solidFill>
              <a:srgbClr val="545454"/>
            </a:solidFill>
          </a:ln>
        </p:spPr>
        <p:txBody>
          <a:bodyPr wrap="square" lIns="0" tIns="0" rIns="0" bIns="0" rtlCol="0"/>
          <a:lstStyle/>
          <a:p>
            <a:endParaRPr/>
          </a:p>
        </p:txBody>
      </p:sp>
      <p:sp>
        <p:nvSpPr>
          <p:cNvPr id="22" name="object 22"/>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34</a:t>
            </a:fld>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35</a:t>
            </a:fld>
            <a:endParaRPr dirty="0"/>
          </a:p>
        </p:txBody>
      </p:sp>
      <p:sp>
        <p:nvSpPr>
          <p:cNvPr id="3" name="object 3"/>
          <p:cNvSpPr txBox="1">
            <a:spLocks noGrp="1"/>
          </p:cNvSpPr>
          <p:nvPr>
            <p:ph type="title"/>
          </p:nvPr>
        </p:nvSpPr>
        <p:spPr>
          <a:xfrm>
            <a:off x="325944" y="3101857"/>
            <a:ext cx="1697355" cy="574040"/>
          </a:xfrm>
          <a:prstGeom prst="rect">
            <a:avLst/>
          </a:prstGeom>
        </p:spPr>
        <p:txBody>
          <a:bodyPr vert="horz" wrap="square" lIns="0" tIns="12700" rIns="0" bIns="0" rtlCol="0">
            <a:spAutoFit/>
          </a:bodyPr>
          <a:lstStyle/>
          <a:p>
            <a:pPr marL="12700">
              <a:lnSpc>
                <a:spcPct val="100000"/>
              </a:lnSpc>
              <a:spcBef>
                <a:spcPts val="100"/>
              </a:spcBef>
            </a:pPr>
            <a:r>
              <a:rPr sz="3600" spc="-195" dirty="0">
                <a:solidFill>
                  <a:srgbClr val="FFFFFF"/>
                </a:solidFill>
              </a:rPr>
              <a:t>A</a:t>
            </a:r>
            <a:r>
              <a:rPr sz="3600" spc="-10" dirty="0">
                <a:solidFill>
                  <a:srgbClr val="FFFFFF"/>
                </a:solidFill>
              </a:rPr>
              <a:t>V</a:t>
            </a:r>
            <a:r>
              <a:rPr sz="3600" dirty="0">
                <a:solidFill>
                  <a:srgbClr val="FFFFFF"/>
                </a:solidFill>
              </a:rPr>
              <a:t>L</a:t>
            </a:r>
            <a:r>
              <a:rPr sz="3600" spc="-254" dirty="0">
                <a:solidFill>
                  <a:srgbClr val="FFFFFF"/>
                </a:solidFill>
              </a:rPr>
              <a:t> </a:t>
            </a:r>
            <a:r>
              <a:rPr sz="3600" spc="-229" dirty="0">
                <a:solidFill>
                  <a:srgbClr val="FFFFFF"/>
                </a:solidFill>
              </a:rPr>
              <a:t>T</a:t>
            </a:r>
            <a:r>
              <a:rPr sz="3600" spc="-5" dirty="0">
                <a:solidFill>
                  <a:srgbClr val="FFFFFF"/>
                </a:solidFill>
              </a:rPr>
              <a:t>ree</a:t>
            </a:r>
            <a:endParaRPr sz="3600"/>
          </a:p>
        </p:txBody>
      </p:sp>
      <p:sp>
        <p:nvSpPr>
          <p:cNvPr id="4" name="object 4"/>
          <p:cNvSpPr txBox="1"/>
          <p:nvPr/>
        </p:nvSpPr>
        <p:spPr>
          <a:xfrm>
            <a:off x="4002164" y="3266215"/>
            <a:ext cx="4920615" cy="391160"/>
          </a:xfrm>
          <a:prstGeom prst="rect">
            <a:avLst/>
          </a:prstGeom>
        </p:spPr>
        <p:txBody>
          <a:bodyPr vert="horz" wrap="square" lIns="0" tIns="12700" rIns="0" bIns="0" rtlCol="0">
            <a:spAutoFit/>
          </a:bodyPr>
          <a:lstStyle/>
          <a:p>
            <a:pPr marL="409575" indent="-397510">
              <a:lnSpc>
                <a:spcPct val="100000"/>
              </a:lnSpc>
              <a:spcBef>
                <a:spcPts val="100"/>
              </a:spcBef>
              <a:buClr>
                <a:srgbClr val="40BAD1"/>
              </a:buClr>
              <a:buSzPct val="91666"/>
              <a:buFont typeface="Arial MT"/>
              <a:buChar char="●"/>
              <a:tabLst>
                <a:tab pos="409575" algn="l"/>
                <a:tab pos="410209" algn="l"/>
              </a:tabLst>
            </a:pPr>
            <a:r>
              <a:rPr sz="2400" spc="-130" dirty="0">
                <a:solidFill>
                  <a:srgbClr val="595959"/>
                </a:solidFill>
                <a:latin typeface="Corbel"/>
                <a:cs typeface="Corbel"/>
              </a:rPr>
              <a:t>A</a:t>
            </a:r>
            <a:r>
              <a:rPr sz="2400" spc="-5" dirty="0">
                <a:solidFill>
                  <a:srgbClr val="595959"/>
                </a:solidFill>
                <a:latin typeface="Corbel"/>
                <a:cs typeface="Corbel"/>
              </a:rPr>
              <a:t>V</a:t>
            </a:r>
            <a:r>
              <a:rPr sz="2400" dirty="0">
                <a:solidFill>
                  <a:srgbClr val="595959"/>
                </a:solidFill>
                <a:latin typeface="Corbel"/>
                <a:cs typeface="Corbel"/>
              </a:rPr>
              <a:t>L</a:t>
            </a:r>
            <a:r>
              <a:rPr sz="2400" spc="-170" dirty="0">
                <a:solidFill>
                  <a:srgbClr val="595959"/>
                </a:solidFill>
                <a:latin typeface="Corbel"/>
                <a:cs typeface="Corbel"/>
              </a:rPr>
              <a:t> </a:t>
            </a:r>
            <a:r>
              <a:rPr sz="2400" spc="-155" dirty="0">
                <a:solidFill>
                  <a:srgbClr val="595959"/>
                </a:solidFill>
                <a:latin typeface="Corbel"/>
                <a:cs typeface="Corbel"/>
              </a:rPr>
              <a:t>T</a:t>
            </a:r>
            <a:r>
              <a:rPr sz="2400" spc="-5" dirty="0">
                <a:solidFill>
                  <a:srgbClr val="595959"/>
                </a:solidFill>
                <a:latin typeface="Corbel"/>
                <a:cs typeface="Corbel"/>
              </a:rPr>
              <a:t>re</a:t>
            </a:r>
            <a:r>
              <a:rPr sz="2400" dirty="0">
                <a:solidFill>
                  <a:srgbClr val="595959"/>
                </a:solidFill>
                <a:latin typeface="Corbel"/>
                <a:cs typeface="Corbel"/>
              </a:rPr>
              <a:t>e</a:t>
            </a:r>
            <a:r>
              <a:rPr sz="2400" spc="-10" dirty="0">
                <a:solidFill>
                  <a:srgbClr val="595959"/>
                </a:solidFill>
                <a:latin typeface="Corbel"/>
                <a:cs typeface="Corbel"/>
              </a:rPr>
              <a:t> </a:t>
            </a:r>
            <a:r>
              <a:rPr sz="2400" spc="-5" dirty="0">
                <a:solidFill>
                  <a:srgbClr val="595959"/>
                </a:solidFill>
                <a:latin typeface="Corbel"/>
                <a:cs typeface="Corbel"/>
              </a:rPr>
              <a:t>Inser</a:t>
            </a:r>
            <a:r>
              <a:rPr sz="2400" dirty="0">
                <a:solidFill>
                  <a:srgbClr val="595959"/>
                </a:solidFill>
                <a:latin typeface="Corbel"/>
                <a:cs typeface="Corbel"/>
              </a:rPr>
              <a:t>t</a:t>
            </a:r>
            <a:r>
              <a:rPr sz="2400" spc="-5" dirty="0">
                <a:solidFill>
                  <a:srgbClr val="595959"/>
                </a:solidFill>
                <a:latin typeface="Corbel"/>
                <a:cs typeface="Corbel"/>
              </a:rPr>
              <a:t> an</a:t>
            </a:r>
            <a:r>
              <a:rPr sz="2400" dirty="0">
                <a:solidFill>
                  <a:srgbClr val="595959"/>
                </a:solidFill>
                <a:latin typeface="Corbel"/>
                <a:cs typeface="Corbel"/>
              </a:rPr>
              <a:t>d</a:t>
            </a:r>
            <a:r>
              <a:rPr sz="2400" spc="-5" dirty="0">
                <a:solidFill>
                  <a:srgbClr val="595959"/>
                </a:solidFill>
                <a:latin typeface="Corbel"/>
                <a:cs typeface="Corbel"/>
              </a:rPr>
              <a:t> Delet</a:t>
            </a:r>
            <a:r>
              <a:rPr sz="2400" dirty="0">
                <a:solidFill>
                  <a:srgbClr val="595959"/>
                </a:solidFill>
                <a:latin typeface="Corbel"/>
                <a:cs typeface="Corbel"/>
              </a:rPr>
              <a:t>e</a:t>
            </a:r>
            <a:r>
              <a:rPr sz="2400" spc="-5" dirty="0">
                <a:solidFill>
                  <a:srgbClr val="595959"/>
                </a:solidFill>
                <a:latin typeface="Corbel"/>
                <a:cs typeface="Corbel"/>
              </a:rPr>
              <a:t> Exercise.</a:t>
            </a:r>
            <a:endParaRPr sz="2400">
              <a:latin typeface="Corbel"/>
              <a:cs typeface="Corbe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36</a:t>
            </a:fld>
            <a:endParaRPr dirty="0"/>
          </a:p>
        </p:txBody>
      </p:sp>
      <p:sp>
        <p:nvSpPr>
          <p:cNvPr id="3" name="object 3"/>
          <p:cNvSpPr txBox="1"/>
          <p:nvPr/>
        </p:nvSpPr>
        <p:spPr>
          <a:xfrm>
            <a:off x="325944" y="2854207"/>
            <a:ext cx="2695575" cy="1069340"/>
          </a:xfrm>
          <a:prstGeom prst="rect">
            <a:avLst/>
          </a:prstGeom>
        </p:spPr>
        <p:txBody>
          <a:bodyPr vert="horz" wrap="square" lIns="0" tIns="73660" rIns="0" bIns="0" rtlCol="0">
            <a:spAutoFit/>
          </a:bodyPr>
          <a:lstStyle/>
          <a:p>
            <a:pPr marL="12700" marR="5080">
              <a:lnSpc>
                <a:spcPts val="3900"/>
              </a:lnSpc>
              <a:spcBef>
                <a:spcPts val="580"/>
              </a:spcBef>
            </a:pPr>
            <a:r>
              <a:rPr sz="3600" spc="-10" dirty="0">
                <a:solidFill>
                  <a:srgbClr val="FFFFFF"/>
                </a:solidFill>
                <a:latin typeface="Corbel"/>
                <a:cs typeface="Corbel"/>
              </a:rPr>
              <a:t>M-wa</a:t>
            </a:r>
            <a:r>
              <a:rPr sz="3600" dirty="0">
                <a:solidFill>
                  <a:srgbClr val="FFFFFF"/>
                </a:solidFill>
                <a:latin typeface="Corbel"/>
                <a:cs typeface="Corbel"/>
              </a:rPr>
              <a:t>y</a:t>
            </a:r>
            <a:r>
              <a:rPr sz="3600" spc="-95" dirty="0">
                <a:solidFill>
                  <a:srgbClr val="FFFFFF"/>
                </a:solidFill>
                <a:latin typeface="Corbel"/>
                <a:cs typeface="Corbel"/>
              </a:rPr>
              <a:t> </a:t>
            </a:r>
            <a:r>
              <a:rPr sz="3600" spc="-10" dirty="0">
                <a:solidFill>
                  <a:srgbClr val="FFFFFF"/>
                </a:solidFill>
                <a:latin typeface="Corbel"/>
                <a:cs typeface="Corbel"/>
              </a:rPr>
              <a:t>Search  </a:t>
            </a:r>
            <a:r>
              <a:rPr sz="3600" spc="-65" dirty="0">
                <a:solidFill>
                  <a:srgbClr val="FFFFFF"/>
                </a:solidFill>
                <a:latin typeface="Corbel"/>
                <a:cs typeface="Corbel"/>
              </a:rPr>
              <a:t>Tree</a:t>
            </a:r>
            <a:endParaRPr sz="3600">
              <a:latin typeface="Corbel"/>
              <a:cs typeface="Corbel"/>
            </a:endParaRPr>
          </a:p>
        </p:txBody>
      </p:sp>
      <p:sp>
        <p:nvSpPr>
          <p:cNvPr id="4" name="object 4"/>
          <p:cNvSpPr txBox="1"/>
          <p:nvPr/>
        </p:nvSpPr>
        <p:spPr>
          <a:xfrm>
            <a:off x="4002164" y="976376"/>
            <a:ext cx="6859270" cy="863600"/>
          </a:xfrm>
          <a:prstGeom prst="rect">
            <a:avLst/>
          </a:prstGeom>
        </p:spPr>
        <p:txBody>
          <a:bodyPr vert="horz" wrap="square" lIns="0" tIns="12700" rIns="0" bIns="0" rtlCol="0">
            <a:spAutoFit/>
          </a:bodyPr>
          <a:lstStyle/>
          <a:p>
            <a:pPr marL="409575" marR="5080" indent="-397510">
              <a:lnSpc>
                <a:spcPct val="114599"/>
              </a:lnSpc>
              <a:spcBef>
                <a:spcPts val="100"/>
              </a:spcBef>
              <a:buClr>
                <a:srgbClr val="40BAD1"/>
              </a:buClr>
              <a:buSzPct val="91666"/>
              <a:buFont typeface="Arial MT"/>
              <a:buChar char="●"/>
              <a:tabLst>
                <a:tab pos="409575" algn="l"/>
                <a:tab pos="410209" algn="l"/>
              </a:tabLst>
            </a:pPr>
            <a:r>
              <a:rPr sz="2400" dirty="0">
                <a:latin typeface="Corbel"/>
                <a:cs typeface="Corbel"/>
              </a:rPr>
              <a:t>A </a:t>
            </a:r>
            <a:r>
              <a:rPr sz="2400" spc="-5" dirty="0">
                <a:latin typeface="Corbel"/>
                <a:cs typeface="Corbel"/>
              </a:rPr>
              <a:t>binary search tree has one value in each node and </a:t>
            </a:r>
            <a:r>
              <a:rPr sz="2400" spc="-470" dirty="0">
                <a:latin typeface="Corbel"/>
                <a:cs typeface="Corbel"/>
              </a:rPr>
              <a:t> </a:t>
            </a:r>
            <a:r>
              <a:rPr sz="2400" spc="-5" dirty="0">
                <a:latin typeface="Corbel"/>
                <a:cs typeface="Corbel"/>
              </a:rPr>
              <a:t>two</a:t>
            </a:r>
            <a:r>
              <a:rPr sz="2400" spc="-10" dirty="0">
                <a:latin typeface="Corbel"/>
                <a:cs typeface="Corbel"/>
              </a:rPr>
              <a:t> </a:t>
            </a:r>
            <a:r>
              <a:rPr sz="2400" spc="-5" dirty="0">
                <a:latin typeface="Corbel"/>
                <a:cs typeface="Corbel"/>
              </a:rPr>
              <a:t>subtrees.</a:t>
            </a:r>
            <a:endParaRPr sz="2400">
              <a:latin typeface="Corbel"/>
              <a:cs typeface="Corbel"/>
            </a:endParaRPr>
          </a:p>
        </p:txBody>
      </p:sp>
      <p:sp>
        <p:nvSpPr>
          <p:cNvPr id="5" name="object 5"/>
          <p:cNvSpPr txBox="1"/>
          <p:nvPr/>
        </p:nvSpPr>
        <p:spPr>
          <a:xfrm>
            <a:off x="4002164" y="2538476"/>
            <a:ext cx="6590030" cy="1282700"/>
          </a:xfrm>
          <a:prstGeom prst="rect">
            <a:avLst/>
          </a:prstGeom>
        </p:spPr>
        <p:txBody>
          <a:bodyPr vert="horz" wrap="square" lIns="0" tIns="12700" rIns="0" bIns="0" rtlCol="0">
            <a:spAutoFit/>
          </a:bodyPr>
          <a:lstStyle/>
          <a:p>
            <a:pPr marL="409575" marR="5080" indent="-397510">
              <a:lnSpc>
                <a:spcPct val="114599"/>
              </a:lnSpc>
              <a:spcBef>
                <a:spcPts val="100"/>
              </a:spcBef>
              <a:buClr>
                <a:srgbClr val="40BAD1"/>
              </a:buClr>
              <a:buSzPct val="91666"/>
              <a:buFont typeface="Arial MT"/>
              <a:buChar char="●"/>
              <a:tabLst>
                <a:tab pos="409575" algn="l"/>
                <a:tab pos="410209" algn="l"/>
              </a:tabLst>
            </a:pPr>
            <a:r>
              <a:rPr sz="2400" spc="-5" dirty="0">
                <a:latin typeface="Corbel"/>
                <a:cs typeface="Corbel"/>
              </a:rPr>
              <a:t>This notion easily generalizes to an M-way search </a:t>
            </a:r>
            <a:r>
              <a:rPr sz="2400" spc="-470" dirty="0">
                <a:latin typeface="Corbel"/>
                <a:cs typeface="Corbel"/>
              </a:rPr>
              <a:t> </a:t>
            </a:r>
            <a:r>
              <a:rPr sz="2400" spc="-5" dirty="0">
                <a:latin typeface="Corbel"/>
                <a:cs typeface="Corbel"/>
              </a:rPr>
              <a:t>tree, which has (M-1) values per node and </a:t>
            </a:r>
            <a:r>
              <a:rPr sz="2400" dirty="0">
                <a:latin typeface="Corbel"/>
                <a:cs typeface="Corbel"/>
              </a:rPr>
              <a:t>M </a:t>
            </a:r>
            <a:r>
              <a:rPr sz="2400" spc="5" dirty="0">
                <a:latin typeface="Corbel"/>
                <a:cs typeface="Corbel"/>
              </a:rPr>
              <a:t> </a:t>
            </a:r>
            <a:r>
              <a:rPr sz="2400" spc="-5" dirty="0">
                <a:latin typeface="Corbel"/>
                <a:cs typeface="Corbel"/>
              </a:rPr>
              <a:t>subtrees.</a:t>
            </a:r>
            <a:endParaRPr sz="2400">
              <a:latin typeface="Corbel"/>
              <a:cs typeface="Corbel"/>
            </a:endParaRPr>
          </a:p>
        </p:txBody>
      </p:sp>
      <p:sp>
        <p:nvSpPr>
          <p:cNvPr id="6" name="object 6"/>
          <p:cNvSpPr txBox="1"/>
          <p:nvPr/>
        </p:nvSpPr>
        <p:spPr>
          <a:xfrm>
            <a:off x="4002164" y="5091176"/>
            <a:ext cx="6061075" cy="863600"/>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sz="2400" dirty="0">
                <a:latin typeface="Corbel"/>
                <a:cs typeface="Corbel"/>
              </a:rPr>
              <a:t>M</a:t>
            </a:r>
            <a:r>
              <a:rPr sz="2400" spc="-15" dirty="0">
                <a:latin typeface="Corbel"/>
                <a:cs typeface="Corbel"/>
              </a:rPr>
              <a:t> </a:t>
            </a:r>
            <a:r>
              <a:rPr sz="2400" spc="-5" dirty="0">
                <a:latin typeface="Corbel"/>
                <a:cs typeface="Corbel"/>
              </a:rPr>
              <a:t>is</a:t>
            </a:r>
            <a:r>
              <a:rPr sz="2400" spc="-15" dirty="0">
                <a:latin typeface="Corbel"/>
                <a:cs typeface="Corbel"/>
              </a:rPr>
              <a:t> </a:t>
            </a:r>
            <a:r>
              <a:rPr sz="2400" spc="-5" dirty="0">
                <a:latin typeface="Corbel"/>
                <a:cs typeface="Corbel"/>
              </a:rPr>
              <a:t>called</a:t>
            </a:r>
            <a:r>
              <a:rPr sz="2400" spc="-10" dirty="0">
                <a:latin typeface="Corbel"/>
                <a:cs typeface="Corbel"/>
              </a:rPr>
              <a:t> </a:t>
            </a:r>
            <a:r>
              <a:rPr sz="2400" spc="-5" dirty="0">
                <a:latin typeface="Corbel"/>
                <a:cs typeface="Corbel"/>
              </a:rPr>
              <a:t>the</a:t>
            </a:r>
            <a:r>
              <a:rPr sz="2400" spc="-15" dirty="0">
                <a:latin typeface="Corbel"/>
                <a:cs typeface="Corbel"/>
              </a:rPr>
              <a:t> </a:t>
            </a:r>
            <a:r>
              <a:rPr sz="2400" spc="-5" dirty="0">
                <a:latin typeface="Corbel"/>
                <a:cs typeface="Corbel"/>
              </a:rPr>
              <a:t>degree</a:t>
            </a:r>
            <a:r>
              <a:rPr sz="2400" spc="-15" dirty="0">
                <a:latin typeface="Corbel"/>
                <a:cs typeface="Corbel"/>
              </a:rPr>
              <a:t> </a:t>
            </a:r>
            <a:r>
              <a:rPr sz="2400" spc="-5" dirty="0">
                <a:latin typeface="Corbel"/>
                <a:cs typeface="Corbel"/>
              </a:rPr>
              <a:t>of</a:t>
            </a:r>
            <a:r>
              <a:rPr sz="2400" spc="-10" dirty="0">
                <a:latin typeface="Corbel"/>
                <a:cs typeface="Corbel"/>
              </a:rPr>
              <a:t> </a:t>
            </a:r>
            <a:r>
              <a:rPr sz="2400" spc="-5" dirty="0">
                <a:latin typeface="Corbel"/>
                <a:cs typeface="Corbel"/>
              </a:rPr>
              <a:t>the</a:t>
            </a:r>
            <a:r>
              <a:rPr sz="2400" spc="-15" dirty="0">
                <a:latin typeface="Corbel"/>
                <a:cs typeface="Corbel"/>
              </a:rPr>
              <a:t> </a:t>
            </a:r>
            <a:r>
              <a:rPr sz="2400" spc="-5" dirty="0">
                <a:latin typeface="Corbel"/>
                <a:cs typeface="Corbel"/>
              </a:rPr>
              <a:t>tree.</a:t>
            </a:r>
            <a:endParaRPr sz="2400">
              <a:latin typeface="Corbel"/>
              <a:cs typeface="Corbel"/>
            </a:endParaRPr>
          </a:p>
          <a:p>
            <a:pPr marL="409575" indent="-397510">
              <a:lnSpc>
                <a:spcPct val="100000"/>
              </a:lnSpc>
              <a:spcBef>
                <a:spcPts val="420"/>
              </a:spcBef>
              <a:buClr>
                <a:srgbClr val="40BAD1"/>
              </a:buClr>
              <a:buSzPct val="91666"/>
              <a:buFont typeface="Arial MT"/>
              <a:buChar char="●"/>
              <a:tabLst>
                <a:tab pos="409575" algn="l"/>
                <a:tab pos="410209" algn="l"/>
              </a:tabLst>
            </a:pPr>
            <a:r>
              <a:rPr sz="2400" dirty="0">
                <a:latin typeface="Corbel"/>
                <a:cs typeface="Corbel"/>
              </a:rPr>
              <a:t>A</a:t>
            </a:r>
            <a:r>
              <a:rPr sz="2400" spc="-15" dirty="0">
                <a:latin typeface="Corbel"/>
                <a:cs typeface="Corbel"/>
              </a:rPr>
              <a:t> </a:t>
            </a:r>
            <a:r>
              <a:rPr sz="2400" spc="-5" dirty="0">
                <a:latin typeface="Corbel"/>
                <a:cs typeface="Corbel"/>
              </a:rPr>
              <a:t>binary</a:t>
            </a:r>
            <a:r>
              <a:rPr sz="2400" spc="-15" dirty="0">
                <a:latin typeface="Corbel"/>
                <a:cs typeface="Corbel"/>
              </a:rPr>
              <a:t> </a:t>
            </a:r>
            <a:r>
              <a:rPr sz="2400" spc="-5" dirty="0">
                <a:latin typeface="Corbel"/>
                <a:cs typeface="Corbel"/>
              </a:rPr>
              <a:t>search</a:t>
            </a:r>
            <a:r>
              <a:rPr sz="2400" spc="-15" dirty="0">
                <a:latin typeface="Corbel"/>
                <a:cs typeface="Corbel"/>
              </a:rPr>
              <a:t> </a:t>
            </a:r>
            <a:r>
              <a:rPr sz="2400" spc="-5" dirty="0">
                <a:latin typeface="Corbel"/>
                <a:cs typeface="Corbel"/>
              </a:rPr>
              <a:t>tree,</a:t>
            </a:r>
            <a:r>
              <a:rPr sz="2400" spc="-15" dirty="0">
                <a:latin typeface="Corbel"/>
                <a:cs typeface="Corbel"/>
              </a:rPr>
              <a:t> </a:t>
            </a:r>
            <a:r>
              <a:rPr sz="2400" spc="-5" dirty="0">
                <a:latin typeface="Corbel"/>
                <a:cs typeface="Corbel"/>
              </a:rPr>
              <a:t>therefore,</a:t>
            </a:r>
            <a:r>
              <a:rPr sz="2400" spc="-15" dirty="0">
                <a:latin typeface="Corbel"/>
                <a:cs typeface="Corbel"/>
              </a:rPr>
              <a:t> </a:t>
            </a:r>
            <a:r>
              <a:rPr sz="2400" spc="-5" dirty="0">
                <a:latin typeface="Corbel"/>
                <a:cs typeface="Corbel"/>
              </a:rPr>
              <a:t>has</a:t>
            </a:r>
            <a:r>
              <a:rPr sz="2400" spc="-15" dirty="0">
                <a:latin typeface="Corbel"/>
                <a:cs typeface="Corbel"/>
              </a:rPr>
              <a:t> </a:t>
            </a:r>
            <a:r>
              <a:rPr sz="2400" spc="-5" dirty="0">
                <a:latin typeface="Corbel"/>
                <a:cs typeface="Corbel"/>
              </a:rPr>
              <a:t>degree</a:t>
            </a:r>
            <a:r>
              <a:rPr sz="2400" spc="-15" dirty="0">
                <a:latin typeface="Corbel"/>
                <a:cs typeface="Corbel"/>
              </a:rPr>
              <a:t> </a:t>
            </a:r>
            <a:r>
              <a:rPr sz="2400" spc="-5" dirty="0">
                <a:latin typeface="Corbel"/>
                <a:cs typeface="Corbel"/>
              </a:rPr>
              <a:t>2.</a:t>
            </a:r>
            <a:endParaRPr sz="2400">
              <a:latin typeface="Corbel"/>
              <a:cs typeface="Corbe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694250" y="2052349"/>
            <a:ext cx="2225675" cy="401955"/>
          </a:xfrm>
          <a:custGeom>
            <a:avLst/>
            <a:gdLst/>
            <a:ahLst/>
            <a:cxnLst/>
            <a:rect l="l" t="t" r="r" b="b"/>
            <a:pathLst>
              <a:path w="2225675" h="401955">
                <a:moveTo>
                  <a:pt x="4749" y="0"/>
                </a:moveTo>
                <a:lnTo>
                  <a:pt x="4749" y="401899"/>
                </a:lnTo>
              </a:path>
              <a:path w="2225675" h="401955">
                <a:moveTo>
                  <a:pt x="1777349" y="0"/>
                </a:moveTo>
                <a:lnTo>
                  <a:pt x="1777349" y="401899"/>
                </a:lnTo>
              </a:path>
              <a:path w="2225675" h="401955">
                <a:moveTo>
                  <a:pt x="2220499" y="0"/>
                </a:moveTo>
                <a:lnTo>
                  <a:pt x="2220499" y="401899"/>
                </a:lnTo>
              </a:path>
              <a:path w="2225675" h="401955">
                <a:moveTo>
                  <a:pt x="0" y="4749"/>
                </a:moveTo>
                <a:lnTo>
                  <a:pt x="2225249" y="4749"/>
                </a:lnTo>
              </a:path>
              <a:path w="2225675" h="401955">
                <a:moveTo>
                  <a:pt x="0" y="397149"/>
                </a:moveTo>
                <a:lnTo>
                  <a:pt x="2225249" y="397149"/>
                </a:lnTo>
              </a:path>
            </a:pathLst>
          </a:custGeom>
          <a:ln w="9524">
            <a:solidFill>
              <a:srgbClr val="9E9E9E"/>
            </a:solidFill>
          </a:ln>
        </p:spPr>
        <p:txBody>
          <a:bodyPr wrap="square" lIns="0" tIns="0" rIns="0" bIns="0" rtlCol="0"/>
          <a:lstStyle/>
          <a:p>
            <a:endParaRPr/>
          </a:p>
        </p:txBody>
      </p:sp>
      <p:sp>
        <p:nvSpPr>
          <p:cNvPr id="3" name="object 3"/>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4" name="object 4"/>
          <p:cNvSpPr txBox="1"/>
          <p:nvPr/>
        </p:nvSpPr>
        <p:spPr>
          <a:xfrm>
            <a:off x="325944" y="2854207"/>
            <a:ext cx="2695575" cy="1069340"/>
          </a:xfrm>
          <a:prstGeom prst="rect">
            <a:avLst/>
          </a:prstGeom>
        </p:spPr>
        <p:txBody>
          <a:bodyPr vert="horz" wrap="square" lIns="0" tIns="73660" rIns="0" bIns="0" rtlCol="0">
            <a:spAutoFit/>
          </a:bodyPr>
          <a:lstStyle/>
          <a:p>
            <a:pPr marL="12700" marR="5080">
              <a:lnSpc>
                <a:spcPts val="3900"/>
              </a:lnSpc>
              <a:spcBef>
                <a:spcPts val="580"/>
              </a:spcBef>
            </a:pPr>
            <a:r>
              <a:rPr sz="3600" spc="-10" dirty="0">
                <a:solidFill>
                  <a:srgbClr val="FFFFFF"/>
                </a:solidFill>
                <a:latin typeface="Corbel"/>
                <a:cs typeface="Corbel"/>
              </a:rPr>
              <a:t>M-wa</a:t>
            </a:r>
            <a:r>
              <a:rPr sz="3600" dirty="0">
                <a:solidFill>
                  <a:srgbClr val="FFFFFF"/>
                </a:solidFill>
                <a:latin typeface="Corbel"/>
                <a:cs typeface="Corbel"/>
              </a:rPr>
              <a:t>y</a:t>
            </a:r>
            <a:r>
              <a:rPr sz="3600" spc="-95" dirty="0">
                <a:solidFill>
                  <a:srgbClr val="FFFFFF"/>
                </a:solidFill>
                <a:latin typeface="Corbel"/>
                <a:cs typeface="Corbel"/>
              </a:rPr>
              <a:t> </a:t>
            </a:r>
            <a:r>
              <a:rPr sz="3600" spc="-10" dirty="0">
                <a:solidFill>
                  <a:srgbClr val="FFFFFF"/>
                </a:solidFill>
                <a:latin typeface="Corbel"/>
                <a:cs typeface="Corbel"/>
              </a:rPr>
              <a:t>Search  </a:t>
            </a:r>
            <a:r>
              <a:rPr sz="3600" spc="-65" dirty="0">
                <a:solidFill>
                  <a:srgbClr val="FFFFFF"/>
                </a:solidFill>
                <a:latin typeface="Corbel"/>
                <a:cs typeface="Corbel"/>
              </a:rPr>
              <a:t>Tree</a:t>
            </a:r>
            <a:endParaRPr sz="3600">
              <a:latin typeface="Corbel"/>
              <a:cs typeface="Corbel"/>
            </a:endParaRPr>
          </a:p>
        </p:txBody>
      </p:sp>
      <p:sp>
        <p:nvSpPr>
          <p:cNvPr id="5" name="object 5"/>
          <p:cNvSpPr txBox="1"/>
          <p:nvPr/>
        </p:nvSpPr>
        <p:spPr>
          <a:xfrm>
            <a:off x="7142150" y="2057100"/>
            <a:ext cx="443230" cy="294953"/>
          </a:xfrm>
          <a:prstGeom prst="rect">
            <a:avLst/>
          </a:prstGeom>
          <a:ln w="9524">
            <a:solidFill>
              <a:srgbClr val="9E9E9E"/>
            </a:solidFill>
          </a:ln>
        </p:spPr>
        <p:txBody>
          <a:bodyPr vert="horz" wrap="square" lIns="0" tIns="78740" rIns="0" bIns="0" rtlCol="0">
            <a:spAutoFit/>
          </a:bodyPr>
          <a:lstStyle/>
          <a:p>
            <a:pPr marL="122555">
              <a:lnSpc>
                <a:spcPct val="100000"/>
              </a:lnSpc>
              <a:spcBef>
                <a:spcPts val="620"/>
              </a:spcBef>
            </a:pPr>
            <a:r>
              <a:rPr sz="1400" spc="-5" dirty="0">
                <a:latin typeface="Arial MT"/>
                <a:cs typeface="Arial MT"/>
              </a:rPr>
              <a:t>18</a:t>
            </a:r>
            <a:endParaRPr sz="1400">
              <a:latin typeface="Arial MT"/>
              <a:cs typeface="Arial MT"/>
            </a:endParaRPr>
          </a:p>
        </p:txBody>
      </p:sp>
      <p:sp>
        <p:nvSpPr>
          <p:cNvPr id="6" name="object 6"/>
          <p:cNvSpPr txBox="1"/>
          <p:nvPr/>
        </p:nvSpPr>
        <p:spPr>
          <a:xfrm>
            <a:off x="8028450" y="2057100"/>
            <a:ext cx="443230" cy="294953"/>
          </a:xfrm>
          <a:prstGeom prst="rect">
            <a:avLst/>
          </a:prstGeom>
          <a:ln w="9524">
            <a:solidFill>
              <a:srgbClr val="9E9E9E"/>
            </a:solidFill>
          </a:ln>
        </p:spPr>
        <p:txBody>
          <a:bodyPr vert="horz" wrap="square" lIns="0" tIns="78740" rIns="0" bIns="0" rtlCol="0">
            <a:spAutoFit/>
          </a:bodyPr>
          <a:lstStyle/>
          <a:p>
            <a:pPr marL="122555">
              <a:lnSpc>
                <a:spcPct val="100000"/>
              </a:lnSpc>
              <a:spcBef>
                <a:spcPts val="620"/>
              </a:spcBef>
            </a:pPr>
            <a:r>
              <a:rPr sz="1400" spc="-5" dirty="0">
                <a:latin typeface="Arial MT"/>
                <a:cs typeface="Arial MT"/>
              </a:rPr>
              <a:t>45</a:t>
            </a:r>
            <a:endParaRPr sz="1400">
              <a:latin typeface="Arial MT"/>
              <a:cs typeface="Arial MT"/>
            </a:endParaRPr>
          </a:p>
        </p:txBody>
      </p:sp>
      <p:graphicFrame>
        <p:nvGraphicFramePr>
          <p:cNvPr id="7" name="object 7"/>
          <p:cNvGraphicFramePr>
            <a:graphicFrameLocks noGrp="1"/>
          </p:cNvGraphicFramePr>
          <p:nvPr>
            <p:extLst>
              <p:ext uri="{D42A27DB-BD31-4B8C-83A1-F6EECF244321}">
                <p14:modId xmlns:p14="http://schemas.microsoft.com/office/powerpoint/2010/main" val="2112341486"/>
              </p:ext>
            </p:extLst>
          </p:nvPr>
        </p:nvGraphicFramePr>
        <p:xfrm>
          <a:off x="3781062" y="3003862"/>
          <a:ext cx="2216149" cy="392399"/>
        </p:xfrm>
        <a:graphic>
          <a:graphicData uri="http://schemas.openxmlformats.org/drawingml/2006/table">
            <a:tbl>
              <a:tblPr firstRow="1" bandRow="1">
                <a:tableStyleId>{2D5ABB26-0587-4C30-8999-92F81FD0307C}</a:tableStyleId>
              </a:tblPr>
              <a:tblGrid>
                <a:gridCol w="443230">
                  <a:extLst>
                    <a:ext uri="{9D8B030D-6E8A-4147-A177-3AD203B41FA5}">
                      <a16:colId xmlns:a16="http://schemas.microsoft.com/office/drawing/2014/main" val="20000"/>
                    </a:ext>
                  </a:extLst>
                </a:gridCol>
                <a:gridCol w="443230">
                  <a:extLst>
                    <a:ext uri="{9D8B030D-6E8A-4147-A177-3AD203B41FA5}">
                      <a16:colId xmlns:a16="http://schemas.microsoft.com/office/drawing/2014/main" val="20001"/>
                    </a:ext>
                  </a:extLst>
                </a:gridCol>
                <a:gridCol w="443229">
                  <a:extLst>
                    <a:ext uri="{9D8B030D-6E8A-4147-A177-3AD203B41FA5}">
                      <a16:colId xmlns:a16="http://schemas.microsoft.com/office/drawing/2014/main" val="20002"/>
                    </a:ext>
                  </a:extLst>
                </a:gridCol>
                <a:gridCol w="443230">
                  <a:extLst>
                    <a:ext uri="{9D8B030D-6E8A-4147-A177-3AD203B41FA5}">
                      <a16:colId xmlns:a16="http://schemas.microsoft.com/office/drawing/2014/main" val="20003"/>
                    </a:ext>
                  </a:extLst>
                </a:gridCol>
                <a:gridCol w="443230">
                  <a:extLst>
                    <a:ext uri="{9D8B030D-6E8A-4147-A177-3AD203B41FA5}">
                      <a16:colId xmlns:a16="http://schemas.microsoft.com/office/drawing/2014/main" val="20004"/>
                    </a:ext>
                  </a:extLst>
                </a:gridCol>
              </a:tblGrid>
              <a:tr h="392399">
                <a:tc>
                  <a:txBody>
                    <a:bodyPr/>
                    <a:lstStyle/>
                    <a:p>
                      <a:pPr algn="ctr">
                        <a:lnSpc>
                          <a:spcPct val="100000"/>
                        </a:lnSpc>
                        <a:spcBef>
                          <a:spcPts val="620"/>
                        </a:spcBef>
                      </a:pPr>
                      <a:r>
                        <a:rPr sz="1400" dirty="0">
                          <a:latin typeface="Arial MT"/>
                          <a:cs typeface="Arial MT"/>
                        </a:rPr>
                        <a:t>N</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dirty="0">
                          <a:latin typeface="Arial MT"/>
                          <a:cs typeface="Arial MT"/>
                        </a:rPr>
                        <a:t>9</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dirty="0">
                          <a:latin typeface="Arial MT"/>
                          <a:cs typeface="Arial MT"/>
                        </a:rPr>
                        <a:t>N</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28905">
                        <a:lnSpc>
                          <a:spcPct val="100000"/>
                        </a:lnSpc>
                        <a:spcBef>
                          <a:spcPts val="620"/>
                        </a:spcBef>
                      </a:pPr>
                      <a:r>
                        <a:rPr sz="1400" spc="-55" dirty="0">
                          <a:latin typeface="Arial MT"/>
                          <a:cs typeface="Arial MT"/>
                        </a:rPr>
                        <a:t>11</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dirty="0">
                          <a:latin typeface="Arial MT"/>
                          <a:cs typeface="Arial MT"/>
                        </a:rPr>
                        <a:t>N</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bl>
          </a:graphicData>
        </a:graphic>
      </p:graphicFrame>
      <p:graphicFrame>
        <p:nvGraphicFramePr>
          <p:cNvPr id="8" name="object 8"/>
          <p:cNvGraphicFramePr>
            <a:graphicFrameLocks noGrp="1"/>
          </p:cNvGraphicFramePr>
          <p:nvPr>
            <p:extLst>
              <p:ext uri="{D42A27DB-BD31-4B8C-83A1-F6EECF244321}">
                <p14:modId xmlns:p14="http://schemas.microsoft.com/office/powerpoint/2010/main" val="4032065861"/>
              </p:ext>
            </p:extLst>
          </p:nvPr>
        </p:nvGraphicFramePr>
        <p:xfrm>
          <a:off x="6676662" y="3003862"/>
          <a:ext cx="2216782" cy="881672"/>
        </p:xfrm>
        <a:graphic>
          <a:graphicData uri="http://schemas.openxmlformats.org/drawingml/2006/table">
            <a:tbl>
              <a:tblPr firstRow="1" bandRow="1">
                <a:tableStyleId>{2D5ABB26-0587-4C30-8999-92F81FD0307C}</a:tableStyleId>
              </a:tblPr>
              <a:tblGrid>
                <a:gridCol w="443230">
                  <a:extLst>
                    <a:ext uri="{9D8B030D-6E8A-4147-A177-3AD203B41FA5}">
                      <a16:colId xmlns:a16="http://schemas.microsoft.com/office/drawing/2014/main" val="20000"/>
                    </a:ext>
                  </a:extLst>
                </a:gridCol>
                <a:gridCol w="443230">
                  <a:extLst>
                    <a:ext uri="{9D8B030D-6E8A-4147-A177-3AD203B41FA5}">
                      <a16:colId xmlns:a16="http://schemas.microsoft.com/office/drawing/2014/main" val="20001"/>
                    </a:ext>
                  </a:extLst>
                </a:gridCol>
                <a:gridCol w="249554">
                  <a:extLst>
                    <a:ext uri="{9D8B030D-6E8A-4147-A177-3AD203B41FA5}">
                      <a16:colId xmlns:a16="http://schemas.microsoft.com/office/drawing/2014/main" val="20002"/>
                    </a:ext>
                  </a:extLst>
                </a:gridCol>
                <a:gridCol w="194309">
                  <a:extLst>
                    <a:ext uri="{9D8B030D-6E8A-4147-A177-3AD203B41FA5}">
                      <a16:colId xmlns:a16="http://schemas.microsoft.com/office/drawing/2014/main" val="20003"/>
                    </a:ext>
                  </a:extLst>
                </a:gridCol>
                <a:gridCol w="443229">
                  <a:extLst>
                    <a:ext uri="{9D8B030D-6E8A-4147-A177-3AD203B41FA5}">
                      <a16:colId xmlns:a16="http://schemas.microsoft.com/office/drawing/2014/main" val="20004"/>
                    </a:ext>
                  </a:extLst>
                </a:gridCol>
                <a:gridCol w="443230">
                  <a:extLst>
                    <a:ext uri="{9D8B030D-6E8A-4147-A177-3AD203B41FA5}">
                      <a16:colId xmlns:a16="http://schemas.microsoft.com/office/drawing/2014/main" val="20005"/>
                    </a:ext>
                  </a:extLst>
                </a:gridCol>
              </a:tblGrid>
              <a:tr h="256024">
                <a:tc rowSpan="2">
                  <a:txBody>
                    <a:bodyPr/>
                    <a:lstStyle/>
                    <a:p>
                      <a:pPr algn="ctr">
                        <a:lnSpc>
                          <a:spcPct val="100000"/>
                        </a:lnSpc>
                        <a:spcBef>
                          <a:spcPts val="620"/>
                        </a:spcBef>
                      </a:pPr>
                      <a:r>
                        <a:rPr sz="1400" dirty="0">
                          <a:latin typeface="Arial MT"/>
                          <a:cs typeface="Arial MT"/>
                        </a:rPr>
                        <a:t>N</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rowSpan="2">
                  <a:txBody>
                    <a:bodyPr/>
                    <a:lstStyle/>
                    <a:p>
                      <a:pPr marL="122555">
                        <a:lnSpc>
                          <a:spcPct val="100000"/>
                        </a:lnSpc>
                        <a:spcBef>
                          <a:spcPts val="620"/>
                        </a:spcBef>
                      </a:pPr>
                      <a:r>
                        <a:rPr sz="1400" spc="-5" dirty="0">
                          <a:latin typeface="Arial MT"/>
                          <a:cs typeface="Arial MT"/>
                        </a:rPr>
                        <a:t>27</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gridSpan="2">
                  <a:txBody>
                    <a:bodyPr/>
                    <a:lstStyle/>
                    <a:p>
                      <a:pPr>
                        <a:lnSpc>
                          <a:spcPct val="100000"/>
                        </a:lnSpc>
                      </a:pPr>
                      <a:endParaRPr sz="15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tcPr>
                </a:tc>
                <a:tc hMerge="1">
                  <a:txBody>
                    <a:bodyPr/>
                    <a:lstStyle/>
                    <a:p>
                      <a:endParaRPr/>
                    </a:p>
                  </a:txBody>
                  <a:tcPr marL="0" marR="0" marT="0" marB="0"/>
                </a:tc>
                <a:tc rowSpan="2">
                  <a:txBody>
                    <a:bodyPr/>
                    <a:lstStyle/>
                    <a:p>
                      <a:pPr marL="122555">
                        <a:lnSpc>
                          <a:spcPct val="100000"/>
                        </a:lnSpc>
                        <a:spcBef>
                          <a:spcPts val="620"/>
                        </a:spcBef>
                      </a:pPr>
                      <a:r>
                        <a:rPr sz="1400" spc="-5" dirty="0">
                          <a:latin typeface="Arial MT"/>
                          <a:cs typeface="Arial MT"/>
                        </a:rPr>
                        <a:t>36</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rowSpan="2">
                  <a:txBody>
                    <a:bodyPr/>
                    <a:lstStyle/>
                    <a:p>
                      <a:pPr algn="ctr">
                        <a:lnSpc>
                          <a:spcPct val="100000"/>
                        </a:lnSpc>
                        <a:spcBef>
                          <a:spcPts val="620"/>
                        </a:spcBef>
                      </a:pPr>
                      <a:r>
                        <a:rPr sz="1400" dirty="0">
                          <a:latin typeface="Arial MT"/>
                          <a:cs typeface="Arial MT"/>
                        </a:rPr>
                        <a:t>N</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136374">
                <a:tc vMerge="1">
                  <a:txBody>
                    <a:bodyPr/>
                    <a:lstStyle/>
                    <a:p>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vMerge="1">
                  <a:txBody>
                    <a:bodyPr/>
                    <a:lstStyle/>
                    <a:p>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700">
                        <a:latin typeface="Times New Roman"/>
                        <a:cs typeface="Times New Roman"/>
                      </a:endParaRPr>
                    </a:p>
                  </a:txBody>
                  <a:tcPr marL="0" marR="0" marT="0" marB="0">
                    <a:lnL w="9525">
                      <a:solidFill>
                        <a:srgbClr val="9E9E9E"/>
                      </a:solidFill>
                      <a:prstDash val="solid"/>
                    </a:lnL>
                    <a:lnR w="9525">
                      <a:solidFill>
                        <a:srgbClr val="545454"/>
                      </a:solidFill>
                      <a:prstDash val="solid"/>
                    </a:lnR>
                    <a:lnB w="9525">
                      <a:solidFill>
                        <a:srgbClr val="9E9E9E"/>
                      </a:solidFill>
                      <a:prstDash val="solid"/>
                    </a:lnB>
                  </a:tcPr>
                </a:tc>
                <a:tc>
                  <a:txBody>
                    <a:bodyPr/>
                    <a:lstStyle/>
                    <a:p>
                      <a:pPr>
                        <a:lnSpc>
                          <a:spcPct val="100000"/>
                        </a:lnSpc>
                      </a:pPr>
                      <a:endParaRPr sz="700">
                        <a:latin typeface="Times New Roman"/>
                        <a:cs typeface="Times New Roman"/>
                      </a:endParaRPr>
                    </a:p>
                  </a:txBody>
                  <a:tcPr marL="0" marR="0" marT="0" marB="0">
                    <a:lnL w="9525">
                      <a:solidFill>
                        <a:srgbClr val="545454"/>
                      </a:solidFill>
                      <a:prstDash val="solid"/>
                    </a:lnL>
                    <a:lnR w="9525">
                      <a:solidFill>
                        <a:srgbClr val="9E9E9E"/>
                      </a:solidFill>
                      <a:prstDash val="solid"/>
                    </a:lnR>
                    <a:lnB w="9525">
                      <a:solidFill>
                        <a:srgbClr val="9E9E9E"/>
                      </a:solidFill>
                      <a:prstDash val="solid"/>
                    </a:lnB>
                  </a:tcPr>
                </a:tc>
                <a:tc vMerge="1">
                  <a:txBody>
                    <a:bodyPr/>
                    <a:lstStyle/>
                    <a:p>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vMerge="1">
                  <a:txBody>
                    <a:bodyPr/>
                    <a:lstStyle/>
                    <a:p>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489274">
                <a:tc gridSpan="3">
                  <a:txBody>
                    <a:bodyPr/>
                    <a:lstStyle/>
                    <a:p>
                      <a:pPr>
                        <a:lnSpc>
                          <a:spcPct val="100000"/>
                        </a:lnSpc>
                      </a:pPr>
                      <a:endParaRPr sz="1500">
                        <a:latin typeface="Times New Roman"/>
                        <a:cs typeface="Times New Roman"/>
                      </a:endParaRPr>
                    </a:p>
                  </a:txBody>
                  <a:tcPr marL="0" marR="0" marT="0" marB="0">
                    <a:lnR w="9525">
                      <a:solidFill>
                        <a:srgbClr val="545454"/>
                      </a:solidFill>
                      <a:prstDash val="solid"/>
                    </a:lnR>
                    <a:lnT w="9525">
                      <a:solidFill>
                        <a:srgbClr val="9E9E9E"/>
                      </a:solidFill>
                      <a:prstDash val="solid"/>
                    </a:lnT>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1500">
                        <a:latin typeface="Times New Roman"/>
                        <a:cs typeface="Times New Roman"/>
                      </a:endParaRPr>
                    </a:p>
                  </a:txBody>
                  <a:tcPr marL="0" marR="0" marT="0" marB="0">
                    <a:lnL w="9525">
                      <a:solidFill>
                        <a:srgbClr val="545454"/>
                      </a:solidFill>
                      <a:prstDash val="solid"/>
                    </a:lnL>
                    <a:lnT w="9525">
                      <a:solidFill>
                        <a:srgbClr val="9E9E9E"/>
                      </a:solidFill>
                      <a:prstDash val="solid"/>
                    </a:lnT>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9" name="object 9"/>
          <p:cNvSpPr/>
          <p:nvPr/>
        </p:nvSpPr>
        <p:spPr>
          <a:xfrm>
            <a:off x="9496074" y="3003874"/>
            <a:ext cx="2225675" cy="401955"/>
          </a:xfrm>
          <a:custGeom>
            <a:avLst/>
            <a:gdLst/>
            <a:ahLst/>
            <a:cxnLst/>
            <a:rect l="l" t="t" r="r" b="b"/>
            <a:pathLst>
              <a:path w="2225675" h="401954">
                <a:moveTo>
                  <a:pt x="2220499" y="0"/>
                </a:moveTo>
                <a:lnTo>
                  <a:pt x="2220499" y="401899"/>
                </a:lnTo>
              </a:path>
              <a:path w="2225675" h="401954">
                <a:moveTo>
                  <a:pt x="0" y="4749"/>
                </a:moveTo>
                <a:lnTo>
                  <a:pt x="2225249" y="4749"/>
                </a:lnTo>
              </a:path>
              <a:path w="2225675" h="401954">
                <a:moveTo>
                  <a:pt x="0" y="397149"/>
                </a:moveTo>
                <a:lnTo>
                  <a:pt x="2225249" y="397149"/>
                </a:lnTo>
              </a:path>
            </a:pathLst>
          </a:custGeom>
          <a:ln w="9524">
            <a:solidFill>
              <a:srgbClr val="9E9E9E"/>
            </a:solidFill>
          </a:ln>
        </p:spPr>
        <p:txBody>
          <a:bodyPr wrap="square" lIns="0" tIns="0" rIns="0" bIns="0" rtlCol="0"/>
          <a:lstStyle/>
          <a:p>
            <a:endParaRPr/>
          </a:p>
        </p:txBody>
      </p:sp>
      <p:sp>
        <p:nvSpPr>
          <p:cNvPr id="10" name="object 10"/>
          <p:cNvSpPr txBox="1"/>
          <p:nvPr/>
        </p:nvSpPr>
        <p:spPr>
          <a:xfrm>
            <a:off x="9500824" y="3008625"/>
            <a:ext cx="443230"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N</a:t>
            </a:r>
            <a:endParaRPr sz="1400">
              <a:latin typeface="Arial MT"/>
              <a:cs typeface="Arial MT"/>
            </a:endParaRPr>
          </a:p>
        </p:txBody>
      </p:sp>
      <p:sp>
        <p:nvSpPr>
          <p:cNvPr id="11" name="object 11"/>
          <p:cNvSpPr txBox="1"/>
          <p:nvPr/>
        </p:nvSpPr>
        <p:spPr>
          <a:xfrm>
            <a:off x="9943975" y="3008625"/>
            <a:ext cx="443230" cy="294953"/>
          </a:xfrm>
          <a:prstGeom prst="rect">
            <a:avLst/>
          </a:prstGeom>
          <a:ln w="9524">
            <a:solidFill>
              <a:srgbClr val="9E9E9E"/>
            </a:solidFill>
          </a:ln>
        </p:spPr>
        <p:txBody>
          <a:bodyPr vert="horz" wrap="square" lIns="0" tIns="78740" rIns="0" bIns="0" rtlCol="0">
            <a:spAutoFit/>
          </a:bodyPr>
          <a:lstStyle/>
          <a:p>
            <a:pPr marL="122555">
              <a:lnSpc>
                <a:spcPct val="100000"/>
              </a:lnSpc>
              <a:spcBef>
                <a:spcPts val="620"/>
              </a:spcBef>
            </a:pPr>
            <a:r>
              <a:rPr sz="1400" spc="-5" dirty="0">
                <a:latin typeface="Arial MT"/>
                <a:cs typeface="Arial MT"/>
              </a:rPr>
              <a:t>54</a:t>
            </a:r>
            <a:endParaRPr sz="1400">
              <a:latin typeface="Arial MT"/>
              <a:cs typeface="Arial MT"/>
            </a:endParaRPr>
          </a:p>
        </p:txBody>
      </p:sp>
      <p:sp>
        <p:nvSpPr>
          <p:cNvPr id="12" name="object 12"/>
          <p:cNvSpPr txBox="1"/>
          <p:nvPr/>
        </p:nvSpPr>
        <p:spPr>
          <a:xfrm>
            <a:off x="10387124" y="3008625"/>
            <a:ext cx="443230"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N</a:t>
            </a:r>
            <a:endParaRPr sz="1400">
              <a:latin typeface="Arial MT"/>
              <a:cs typeface="Arial MT"/>
            </a:endParaRPr>
          </a:p>
        </p:txBody>
      </p:sp>
      <p:sp>
        <p:nvSpPr>
          <p:cNvPr id="13" name="object 13"/>
          <p:cNvSpPr txBox="1"/>
          <p:nvPr/>
        </p:nvSpPr>
        <p:spPr>
          <a:xfrm>
            <a:off x="10830274" y="3008625"/>
            <a:ext cx="443230" cy="294953"/>
          </a:xfrm>
          <a:prstGeom prst="rect">
            <a:avLst/>
          </a:prstGeom>
          <a:ln w="9524">
            <a:solidFill>
              <a:srgbClr val="9E9E9E"/>
            </a:solidFill>
          </a:ln>
        </p:spPr>
        <p:txBody>
          <a:bodyPr vert="horz" wrap="square" lIns="0" tIns="78740" rIns="0" bIns="0" rtlCol="0">
            <a:spAutoFit/>
          </a:bodyPr>
          <a:lstStyle/>
          <a:p>
            <a:pPr marL="122555">
              <a:lnSpc>
                <a:spcPct val="100000"/>
              </a:lnSpc>
              <a:spcBef>
                <a:spcPts val="620"/>
              </a:spcBef>
            </a:pPr>
            <a:r>
              <a:rPr sz="1400" spc="-5" dirty="0">
                <a:latin typeface="Arial MT"/>
                <a:cs typeface="Arial MT"/>
              </a:rPr>
              <a:t>63</a:t>
            </a:r>
            <a:endParaRPr sz="1400">
              <a:latin typeface="Arial MT"/>
              <a:cs typeface="Arial MT"/>
            </a:endParaRPr>
          </a:p>
        </p:txBody>
      </p:sp>
      <p:graphicFrame>
        <p:nvGraphicFramePr>
          <p:cNvPr id="14" name="object 14"/>
          <p:cNvGraphicFramePr>
            <a:graphicFrameLocks noGrp="1"/>
          </p:cNvGraphicFramePr>
          <p:nvPr>
            <p:extLst>
              <p:ext uri="{D42A27DB-BD31-4B8C-83A1-F6EECF244321}">
                <p14:modId xmlns:p14="http://schemas.microsoft.com/office/powerpoint/2010/main" val="3799774603"/>
              </p:ext>
            </p:extLst>
          </p:nvPr>
        </p:nvGraphicFramePr>
        <p:xfrm>
          <a:off x="6676662" y="3918262"/>
          <a:ext cx="2216149" cy="392399"/>
        </p:xfrm>
        <a:graphic>
          <a:graphicData uri="http://schemas.openxmlformats.org/drawingml/2006/table">
            <a:tbl>
              <a:tblPr firstRow="1" bandRow="1">
                <a:tableStyleId>{2D5ABB26-0587-4C30-8999-92F81FD0307C}</a:tableStyleId>
              </a:tblPr>
              <a:tblGrid>
                <a:gridCol w="443230">
                  <a:extLst>
                    <a:ext uri="{9D8B030D-6E8A-4147-A177-3AD203B41FA5}">
                      <a16:colId xmlns:a16="http://schemas.microsoft.com/office/drawing/2014/main" val="20000"/>
                    </a:ext>
                  </a:extLst>
                </a:gridCol>
                <a:gridCol w="443230">
                  <a:extLst>
                    <a:ext uri="{9D8B030D-6E8A-4147-A177-3AD203B41FA5}">
                      <a16:colId xmlns:a16="http://schemas.microsoft.com/office/drawing/2014/main" val="20001"/>
                    </a:ext>
                  </a:extLst>
                </a:gridCol>
                <a:gridCol w="443229">
                  <a:extLst>
                    <a:ext uri="{9D8B030D-6E8A-4147-A177-3AD203B41FA5}">
                      <a16:colId xmlns:a16="http://schemas.microsoft.com/office/drawing/2014/main" val="20002"/>
                    </a:ext>
                  </a:extLst>
                </a:gridCol>
                <a:gridCol w="443230">
                  <a:extLst>
                    <a:ext uri="{9D8B030D-6E8A-4147-A177-3AD203B41FA5}">
                      <a16:colId xmlns:a16="http://schemas.microsoft.com/office/drawing/2014/main" val="20003"/>
                    </a:ext>
                  </a:extLst>
                </a:gridCol>
                <a:gridCol w="443230">
                  <a:extLst>
                    <a:ext uri="{9D8B030D-6E8A-4147-A177-3AD203B41FA5}">
                      <a16:colId xmlns:a16="http://schemas.microsoft.com/office/drawing/2014/main" val="20004"/>
                    </a:ext>
                  </a:extLst>
                </a:gridCol>
              </a:tblGrid>
              <a:tr h="392399">
                <a:tc>
                  <a:txBody>
                    <a:bodyPr/>
                    <a:lstStyle/>
                    <a:p>
                      <a:pPr algn="ctr">
                        <a:lnSpc>
                          <a:spcPct val="100000"/>
                        </a:lnSpc>
                        <a:spcBef>
                          <a:spcPts val="620"/>
                        </a:spcBef>
                      </a:pPr>
                      <a:r>
                        <a:rPr sz="1400" dirty="0">
                          <a:latin typeface="Arial MT"/>
                          <a:cs typeface="Arial MT"/>
                        </a:rPr>
                        <a:t>N</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22555">
                        <a:lnSpc>
                          <a:spcPct val="100000"/>
                        </a:lnSpc>
                        <a:spcBef>
                          <a:spcPts val="620"/>
                        </a:spcBef>
                      </a:pPr>
                      <a:r>
                        <a:rPr sz="1400" spc="-5" dirty="0">
                          <a:latin typeface="Arial MT"/>
                          <a:cs typeface="Arial MT"/>
                        </a:rPr>
                        <a:t>29</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dirty="0">
                          <a:latin typeface="Arial MT"/>
                          <a:cs typeface="Arial MT"/>
                        </a:rPr>
                        <a:t>N</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22555">
                        <a:lnSpc>
                          <a:spcPct val="100000"/>
                        </a:lnSpc>
                        <a:spcBef>
                          <a:spcPts val="620"/>
                        </a:spcBef>
                      </a:pPr>
                      <a:r>
                        <a:rPr sz="1400" spc="-5" dirty="0">
                          <a:latin typeface="Arial MT"/>
                          <a:cs typeface="Arial MT"/>
                        </a:rPr>
                        <a:t>30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dirty="0">
                          <a:latin typeface="Arial MT"/>
                          <a:cs typeface="Arial MT"/>
                        </a:rPr>
                        <a:t>N</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bl>
          </a:graphicData>
        </a:graphic>
      </p:graphicFrame>
      <p:graphicFrame>
        <p:nvGraphicFramePr>
          <p:cNvPr id="15" name="object 15"/>
          <p:cNvGraphicFramePr>
            <a:graphicFrameLocks noGrp="1"/>
          </p:cNvGraphicFramePr>
          <p:nvPr>
            <p:extLst>
              <p:ext uri="{D42A27DB-BD31-4B8C-83A1-F6EECF244321}">
                <p14:modId xmlns:p14="http://schemas.microsoft.com/office/powerpoint/2010/main" val="4149468862"/>
              </p:ext>
            </p:extLst>
          </p:nvPr>
        </p:nvGraphicFramePr>
        <p:xfrm>
          <a:off x="9496062" y="3918262"/>
          <a:ext cx="2216149" cy="392399"/>
        </p:xfrm>
        <a:graphic>
          <a:graphicData uri="http://schemas.openxmlformats.org/drawingml/2006/table">
            <a:tbl>
              <a:tblPr firstRow="1" bandRow="1">
                <a:tableStyleId>{2D5ABB26-0587-4C30-8999-92F81FD0307C}</a:tableStyleId>
              </a:tblPr>
              <a:tblGrid>
                <a:gridCol w="443230">
                  <a:extLst>
                    <a:ext uri="{9D8B030D-6E8A-4147-A177-3AD203B41FA5}">
                      <a16:colId xmlns:a16="http://schemas.microsoft.com/office/drawing/2014/main" val="20000"/>
                    </a:ext>
                  </a:extLst>
                </a:gridCol>
                <a:gridCol w="443230">
                  <a:extLst>
                    <a:ext uri="{9D8B030D-6E8A-4147-A177-3AD203B41FA5}">
                      <a16:colId xmlns:a16="http://schemas.microsoft.com/office/drawing/2014/main" val="20001"/>
                    </a:ext>
                  </a:extLst>
                </a:gridCol>
                <a:gridCol w="443229">
                  <a:extLst>
                    <a:ext uri="{9D8B030D-6E8A-4147-A177-3AD203B41FA5}">
                      <a16:colId xmlns:a16="http://schemas.microsoft.com/office/drawing/2014/main" val="20002"/>
                    </a:ext>
                  </a:extLst>
                </a:gridCol>
                <a:gridCol w="443230">
                  <a:extLst>
                    <a:ext uri="{9D8B030D-6E8A-4147-A177-3AD203B41FA5}">
                      <a16:colId xmlns:a16="http://schemas.microsoft.com/office/drawing/2014/main" val="20003"/>
                    </a:ext>
                  </a:extLst>
                </a:gridCol>
                <a:gridCol w="443230">
                  <a:extLst>
                    <a:ext uri="{9D8B030D-6E8A-4147-A177-3AD203B41FA5}">
                      <a16:colId xmlns:a16="http://schemas.microsoft.com/office/drawing/2014/main" val="20004"/>
                    </a:ext>
                  </a:extLst>
                </a:gridCol>
              </a:tblGrid>
              <a:tr h="392399">
                <a:tc>
                  <a:txBody>
                    <a:bodyPr/>
                    <a:lstStyle/>
                    <a:p>
                      <a:pPr algn="ctr">
                        <a:lnSpc>
                          <a:spcPct val="100000"/>
                        </a:lnSpc>
                        <a:spcBef>
                          <a:spcPts val="620"/>
                        </a:spcBef>
                      </a:pPr>
                      <a:r>
                        <a:rPr sz="1400" dirty="0">
                          <a:latin typeface="Arial MT"/>
                          <a:cs typeface="Arial MT"/>
                        </a:rPr>
                        <a:t>N</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22555">
                        <a:lnSpc>
                          <a:spcPct val="100000"/>
                        </a:lnSpc>
                        <a:spcBef>
                          <a:spcPts val="620"/>
                        </a:spcBef>
                      </a:pPr>
                      <a:r>
                        <a:rPr sz="1400" spc="-5" dirty="0">
                          <a:latin typeface="Arial MT"/>
                          <a:cs typeface="Arial MT"/>
                        </a:rPr>
                        <a:t>72</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dirty="0">
                          <a:latin typeface="Arial MT"/>
                          <a:cs typeface="Arial MT"/>
                        </a:rPr>
                        <a:t>N</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22555">
                        <a:lnSpc>
                          <a:spcPct val="100000"/>
                        </a:lnSpc>
                        <a:spcBef>
                          <a:spcPts val="620"/>
                        </a:spcBef>
                      </a:pPr>
                      <a:r>
                        <a:rPr sz="1400" spc="-5" dirty="0">
                          <a:latin typeface="Arial MT"/>
                          <a:cs typeface="Arial MT"/>
                        </a:rPr>
                        <a:t>81</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dirty="0">
                          <a:latin typeface="Arial MT"/>
                          <a:cs typeface="Arial MT"/>
                        </a:rPr>
                        <a:t>N</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bl>
          </a:graphicData>
        </a:graphic>
      </p:graphicFrame>
      <p:grpSp>
        <p:nvGrpSpPr>
          <p:cNvPr id="16" name="object 16"/>
          <p:cNvGrpSpPr/>
          <p:nvPr/>
        </p:nvGrpSpPr>
        <p:grpSpPr>
          <a:xfrm>
            <a:off x="4977544" y="2315462"/>
            <a:ext cx="6549390" cy="1623060"/>
            <a:chOff x="4977544" y="2315462"/>
            <a:chExt cx="6549390" cy="1623060"/>
          </a:xfrm>
        </p:grpSpPr>
        <p:sp>
          <p:nvSpPr>
            <p:cNvPr id="17" name="object 17"/>
            <p:cNvSpPr/>
            <p:nvPr/>
          </p:nvSpPr>
          <p:spPr>
            <a:xfrm>
              <a:off x="5023613" y="2334750"/>
              <a:ext cx="1878330" cy="579120"/>
            </a:xfrm>
            <a:custGeom>
              <a:avLst/>
              <a:gdLst/>
              <a:ahLst/>
              <a:cxnLst/>
              <a:rect l="l" t="t" r="r" b="b"/>
              <a:pathLst>
                <a:path w="1878329" h="579119">
                  <a:moveTo>
                    <a:pt x="1877986" y="0"/>
                  </a:moveTo>
                  <a:lnTo>
                    <a:pt x="0" y="578963"/>
                  </a:lnTo>
                </a:path>
              </a:pathLst>
            </a:custGeom>
            <a:ln w="9524">
              <a:solidFill>
                <a:srgbClr val="545454"/>
              </a:solidFill>
            </a:ln>
          </p:spPr>
          <p:txBody>
            <a:bodyPr wrap="square" lIns="0" tIns="0" rIns="0" bIns="0" rtlCol="0"/>
            <a:lstStyle/>
            <a:p>
              <a:endParaRPr/>
            </a:p>
          </p:txBody>
        </p:sp>
        <p:sp>
          <p:nvSpPr>
            <p:cNvPr id="18" name="object 18"/>
            <p:cNvSpPr/>
            <p:nvPr/>
          </p:nvSpPr>
          <p:spPr>
            <a:xfrm>
              <a:off x="4982306" y="2898678"/>
              <a:ext cx="46355" cy="30480"/>
            </a:xfrm>
            <a:custGeom>
              <a:avLst/>
              <a:gdLst/>
              <a:ahLst/>
              <a:cxnLst/>
              <a:rect l="l" t="t" r="r" b="b"/>
              <a:pathLst>
                <a:path w="46354" h="30480">
                  <a:moveTo>
                    <a:pt x="45941" y="30068"/>
                  </a:moveTo>
                  <a:lnTo>
                    <a:pt x="0" y="27768"/>
                  </a:lnTo>
                  <a:lnTo>
                    <a:pt x="36671" y="0"/>
                  </a:lnTo>
                  <a:lnTo>
                    <a:pt x="45941" y="30068"/>
                  </a:lnTo>
                  <a:close/>
                </a:path>
              </a:pathLst>
            </a:custGeom>
            <a:solidFill>
              <a:srgbClr val="545454"/>
            </a:solidFill>
          </p:spPr>
          <p:txBody>
            <a:bodyPr wrap="square" lIns="0" tIns="0" rIns="0" bIns="0" rtlCol="0"/>
            <a:lstStyle/>
            <a:p>
              <a:endParaRPr/>
            </a:p>
          </p:txBody>
        </p:sp>
        <p:sp>
          <p:nvSpPr>
            <p:cNvPr id="19" name="object 19"/>
            <p:cNvSpPr/>
            <p:nvPr/>
          </p:nvSpPr>
          <p:spPr>
            <a:xfrm>
              <a:off x="4982306" y="2898678"/>
              <a:ext cx="46355" cy="30480"/>
            </a:xfrm>
            <a:custGeom>
              <a:avLst/>
              <a:gdLst/>
              <a:ahLst/>
              <a:cxnLst/>
              <a:rect l="l" t="t" r="r" b="b"/>
              <a:pathLst>
                <a:path w="46354" h="30480">
                  <a:moveTo>
                    <a:pt x="36671" y="0"/>
                  </a:moveTo>
                  <a:lnTo>
                    <a:pt x="0" y="27768"/>
                  </a:lnTo>
                  <a:lnTo>
                    <a:pt x="45941" y="30068"/>
                  </a:lnTo>
                  <a:lnTo>
                    <a:pt x="36671" y="0"/>
                  </a:lnTo>
                  <a:close/>
                </a:path>
              </a:pathLst>
            </a:custGeom>
            <a:ln w="9524">
              <a:solidFill>
                <a:srgbClr val="545454"/>
              </a:solidFill>
            </a:ln>
          </p:spPr>
          <p:txBody>
            <a:bodyPr wrap="square" lIns="0" tIns="0" rIns="0" bIns="0" rtlCol="0"/>
            <a:lstStyle/>
            <a:p>
              <a:endParaRPr/>
            </a:p>
          </p:txBody>
        </p:sp>
        <p:sp>
          <p:nvSpPr>
            <p:cNvPr id="20" name="object 20"/>
            <p:cNvSpPr/>
            <p:nvPr/>
          </p:nvSpPr>
          <p:spPr>
            <a:xfrm>
              <a:off x="7816949" y="2334750"/>
              <a:ext cx="0" cy="596900"/>
            </a:xfrm>
            <a:custGeom>
              <a:avLst/>
              <a:gdLst/>
              <a:ahLst/>
              <a:cxnLst/>
              <a:rect l="l" t="t" r="r" b="b"/>
              <a:pathLst>
                <a:path h="596900">
                  <a:moveTo>
                    <a:pt x="0" y="0"/>
                  </a:moveTo>
                  <a:lnTo>
                    <a:pt x="0" y="596849"/>
                  </a:lnTo>
                </a:path>
              </a:pathLst>
            </a:custGeom>
            <a:ln w="9524">
              <a:solidFill>
                <a:srgbClr val="545454"/>
              </a:solidFill>
            </a:ln>
          </p:spPr>
          <p:txBody>
            <a:bodyPr wrap="square" lIns="0" tIns="0" rIns="0" bIns="0" rtlCol="0"/>
            <a:lstStyle/>
            <a:p>
              <a:endParaRPr/>
            </a:p>
          </p:txBody>
        </p:sp>
        <p:sp>
          <p:nvSpPr>
            <p:cNvPr id="21" name="object 21"/>
            <p:cNvSpPr/>
            <p:nvPr/>
          </p:nvSpPr>
          <p:spPr>
            <a:xfrm>
              <a:off x="7801217" y="2931600"/>
              <a:ext cx="31750" cy="43815"/>
            </a:xfrm>
            <a:custGeom>
              <a:avLst/>
              <a:gdLst/>
              <a:ahLst/>
              <a:cxnLst/>
              <a:rect l="l" t="t" r="r" b="b"/>
              <a:pathLst>
                <a:path w="31750" h="43814">
                  <a:moveTo>
                    <a:pt x="15732" y="43225"/>
                  </a:moveTo>
                  <a:lnTo>
                    <a:pt x="0" y="0"/>
                  </a:lnTo>
                  <a:lnTo>
                    <a:pt x="31464" y="0"/>
                  </a:lnTo>
                  <a:lnTo>
                    <a:pt x="15732" y="43225"/>
                  </a:lnTo>
                  <a:close/>
                </a:path>
              </a:pathLst>
            </a:custGeom>
            <a:solidFill>
              <a:srgbClr val="545454"/>
            </a:solidFill>
          </p:spPr>
          <p:txBody>
            <a:bodyPr wrap="square" lIns="0" tIns="0" rIns="0" bIns="0" rtlCol="0"/>
            <a:lstStyle/>
            <a:p>
              <a:endParaRPr/>
            </a:p>
          </p:txBody>
        </p:sp>
        <p:sp>
          <p:nvSpPr>
            <p:cNvPr id="22" name="object 22"/>
            <p:cNvSpPr/>
            <p:nvPr/>
          </p:nvSpPr>
          <p:spPr>
            <a:xfrm>
              <a:off x="7801217" y="2931600"/>
              <a:ext cx="31750" cy="43815"/>
            </a:xfrm>
            <a:custGeom>
              <a:avLst/>
              <a:gdLst/>
              <a:ahLst/>
              <a:cxnLst/>
              <a:rect l="l" t="t" r="r" b="b"/>
              <a:pathLst>
                <a:path w="31750" h="43814">
                  <a:moveTo>
                    <a:pt x="0" y="0"/>
                  </a:moveTo>
                  <a:lnTo>
                    <a:pt x="15732" y="43225"/>
                  </a:lnTo>
                  <a:lnTo>
                    <a:pt x="31464" y="0"/>
                  </a:lnTo>
                  <a:lnTo>
                    <a:pt x="0" y="0"/>
                  </a:lnTo>
                  <a:close/>
                </a:path>
              </a:pathLst>
            </a:custGeom>
            <a:ln w="9524">
              <a:solidFill>
                <a:srgbClr val="545454"/>
              </a:solidFill>
            </a:ln>
          </p:spPr>
          <p:txBody>
            <a:bodyPr wrap="square" lIns="0" tIns="0" rIns="0" bIns="0" rtlCol="0"/>
            <a:lstStyle/>
            <a:p>
              <a:endParaRPr/>
            </a:p>
          </p:txBody>
        </p:sp>
        <p:sp>
          <p:nvSpPr>
            <p:cNvPr id="23" name="object 23"/>
            <p:cNvSpPr/>
            <p:nvPr/>
          </p:nvSpPr>
          <p:spPr>
            <a:xfrm>
              <a:off x="8761374" y="2320225"/>
              <a:ext cx="1762760" cy="620395"/>
            </a:xfrm>
            <a:custGeom>
              <a:avLst/>
              <a:gdLst/>
              <a:ahLst/>
              <a:cxnLst/>
              <a:rect l="l" t="t" r="r" b="b"/>
              <a:pathLst>
                <a:path w="1762759" h="620394">
                  <a:moveTo>
                    <a:pt x="0" y="0"/>
                  </a:moveTo>
                  <a:lnTo>
                    <a:pt x="1762292" y="620324"/>
                  </a:lnTo>
                </a:path>
              </a:pathLst>
            </a:custGeom>
            <a:ln w="9524">
              <a:solidFill>
                <a:srgbClr val="545454"/>
              </a:solidFill>
            </a:ln>
          </p:spPr>
          <p:txBody>
            <a:bodyPr wrap="square" lIns="0" tIns="0" rIns="0" bIns="0" rtlCol="0"/>
            <a:lstStyle/>
            <a:p>
              <a:endParaRPr/>
            </a:p>
          </p:txBody>
        </p:sp>
        <p:sp>
          <p:nvSpPr>
            <p:cNvPr id="24" name="object 24"/>
            <p:cNvSpPr/>
            <p:nvPr/>
          </p:nvSpPr>
          <p:spPr>
            <a:xfrm>
              <a:off x="10518443" y="2925709"/>
              <a:ext cx="46355" cy="29845"/>
            </a:xfrm>
            <a:custGeom>
              <a:avLst/>
              <a:gdLst/>
              <a:ahLst/>
              <a:cxnLst/>
              <a:rect l="l" t="t" r="r" b="b"/>
              <a:pathLst>
                <a:path w="46354" h="29844">
                  <a:moveTo>
                    <a:pt x="0" y="29680"/>
                  </a:moveTo>
                  <a:lnTo>
                    <a:pt x="10446" y="0"/>
                  </a:lnTo>
                  <a:lnTo>
                    <a:pt x="45996" y="29192"/>
                  </a:lnTo>
                  <a:lnTo>
                    <a:pt x="0" y="29680"/>
                  </a:lnTo>
                  <a:close/>
                </a:path>
              </a:pathLst>
            </a:custGeom>
            <a:solidFill>
              <a:srgbClr val="545454"/>
            </a:solidFill>
          </p:spPr>
          <p:txBody>
            <a:bodyPr wrap="square" lIns="0" tIns="0" rIns="0" bIns="0" rtlCol="0"/>
            <a:lstStyle/>
            <a:p>
              <a:endParaRPr/>
            </a:p>
          </p:txBody>
        </p:sp>
        <p:sp>
          <p:nvSpPr>
            <p:cNvPr id="25" name="object 25"/>
            <p:cNvSpPr/>
            <p:nvPr/>
          </p:nvSpPr>
          <p:spPr>
            <a:xfrm>
              <a:off x="10518443" y="2925709"/>
              <a:ext cx="46355" cy="29845"/>
            </a:xfrm>
            <a:custGeom>
              <a:avLst/>
              <a:gdLst/>
              <a:ahLst/>
              <a:cxnLst/>
              <a:rect l="l" t="t" r="r" b="b"/>
              <a:pathLst>
                <a:path w="46354" h="29844">
                  <a:moveTo>
                    <a:pt x="0" y="29680"/>
                  </a:moveTo>
                  <a:lnTo>
                    <a:pt x="45996" y="29192"/>
                  </a:lnTo>
                  <a:lnTo>
                    <a:pt x="10446" y="0"/>
                  </a:lnTo>
                  <a:lnTo>
                    <a:pt x="0" y="29680"/>
                  </a:lnTo>
                  <a:close/>
                </a:path>
              </a:pathLst>
            </a:custGeom>
            <a:ln w="9524">
              <a:solidFill>
                <a:srgbClr val="545454"/>
              </a:solidFill>
            </a:ln>
          </p:spPr>
          <p:txBody>
            <a:bodyPr wrap="square" lIns="0" tIns="0" rIns="0" bIns="0" rtlCol="0"/>
            <a:lstStyle/>
            <a:p>
              <a:endParaRPr/>
            </a:p>
          </p:txBody>
        </p:sp>
        <p:sp>
          <p:nvSpPr>
            <p:cNvPr id="26" name="object 26"/>
            <p:cNvSpPr/>
            <p:nvPr/>
          </p:nvSpPr>
          <p:spPr>
            <a:xfrm>
              <a:off x="7801217" y="3890300"/>
              <a:ext cx="31750" cy="43815"/>
            </a:xfrm>
            <a:custGeom>
              <a:avLst/>
              <a:gdLst/>
              <a:ahLst/>
              <a:cxnLst/>
              <a:rect l="l" t="t" r="r" b="b"/>
              <a:pathLst>
                <a:path w="31750" h="43814">
                  <a:moveTo>
                    <a:pt x="15732" y="43225"/>
                  </a:moveTo>
                  <a:lnTo>
                    <a:pt x="0" y="0"/>
                  </a:lnTo>
                  <a:lnTo>
                    <a:pt x="31464" y="0"/>
                  </a:lnTo>
                  <a:lnTo>
                    <a:pt x="15732" y="43225"/>
                  </a:lnTo>
                  <a:close/>
                </a:path>
              </a:pathLst>
            </a:custGeom>
            <a:solidFill>
              <a:srgbClr val="545454"/>
            </a:solidFill>
          </p:spPr>
          <p:txBody>
            <a:bodyPr wrap="square" lIns="0" tIns="0" rIns="0" bIns="0" rtlCol="0"/>
            <a:lstStyle/>
            <a:p>
              <a:endParaRPr/>
            </a:p>
          </p:txBody>
        </p:sp>
        <p:sp>
          <p:nvSpPr>
            <p:cNvPr id="27" name="object 27"/>
            <p:cNvSpPr/>
            <p:nvPr/>
          </p:nvSpPr>
          <p:spPr>
            <a:xfrm>
              <a:off x="7801217" y="3890300"/>
              <a:ext cx="31750" cy="43815"/>
            </a:xfrm>
            <a:custGeom>
              <a:avLst/>
              <a:gdLst/>
              <a:ahLst/>
              <a:cxnLst/>
              <a:rect l="l" t="t" r="r" b="b"/>
              <a:pathLst>
                <a:path w="31750" h="43814">
                  <a:moveTo>
                    <a:pt x="0" y="0"/>
                  </a:moveTo>
                  <a:lnTo>
                    <a:pt x="15732" y="43225"/>
                  </a:lnTo>
                  <a:lnTo>
                    <a:pt x="31464" y="0"/>
                  </a:lnTo>
                  <a:lnTo>
                    <a:pt x="0" y="0"/>
                  </a:lnTo>
                  <a:close/>
                </a:path>
              </a:pathLst>
            </a:custGeom>
            <a:ln w="9524">
              <a:solidFill>
                <a:srgbClr val="545454"/>
              </a:solidFill>
            </a:ln>
          </p:spPr>
          <p:txBody>
            <a:bodyPr wrap="square" lIns="0" tIns="0" rIns="0" bIns="0" rtlCol="0"/>
            <a:lstStyle/>
            <a:p>
              <a:endParaRPr/>
            </a:p>
          </p:txBody>
        </p:sp>
        <p:sp>
          <p:nvSpPr>
            <p:cNvPr id="28" name="object 28"/>
            <p:cNvSpPr/>
            <p:nvPr/>
          </p:nvSpPr>
          <p:spPr>
            <a:xfrm>
              <a:off x="10638092" y="3250125"/>
              <a:ext cx="884555" cy="649605"/>
            </a:xfrm>
            <a:custGeom>
              <a:avLst/>
              <a:gdLst/>
              <a:ahLst/>
              <a:cxnLst/>
              <a:rect l="l" t="t" r="r" b="b"/>
              <a:pathLst>
                <a:path w="884554" h="649604">
                  <a:moveTo>
                    <a:pt x="883932" y="0"/>
                  </a:moveTo>
                  <a:lnTo>
                    <a:pt x="0" y="648977"/>
                  </a:lnTo>
                </a:path>
              </a:pathLst>
            </a:custGeom>
            <a:ln w="9524">
              <a:solidFill>
                <a:srgbClr val="545454"/>
              </a:solidFill>
            </a:ln>
          </p:spPr>
          <p:txBody>
            <a:bodyPr wrap="square" lIns="0" tIns="0" rIns="0" bIns="0" rtlCol="0"/>
            <a:lstStyle/>
            <a:p>
              <a:endParaRPr/>
            </a:p>
          </p:txBody>
        </p:sp>
        <p:sp>
          <p:nvSpPr>
            <p:cNvPr id="29" name="object 29"/>
            <p:cNvSpPr/>
            <p:nvPr/>
          </p:nvSpPr>
          <p:spPr>
            <a:xfrm>
              <a:off x="10603249" y="3886421"/>
              <a:ext cx="44450" cy="38735"/>
            </a:xfrm>
            <a:custGeom>
              <a:avLst/>
              <a:gdLst/>
              <a:ahLst/>
              <a:cxnLst/>
              <a:rect l="l" t="t" r="r" b="b"/>
              <a:pathLst>
                <a:path w="44450" h="38735">
                  <a:moveTo>
                    <a:pt x="0" y="38263"/>
                  </a:moveTo>
                  <a:lnTo>
                    <a:pt x="25531" y="0"/>
                  </a:lnTo>
                  <a:lnTo>
                    <a:pt x="44153" y="25363"/>
                  </a:lnTo>
                  <a:lnTo>
                    <a:pt x="0" y="38263"/>
                  </a:lnTo>
                  <a:close/>
                </a:path>
              </a:pathLst>
            </a:custGeom>
            <a:solidFill>
              <a:srgbClr val="545454"/>
            </a:solidFill>
          </p:spPr>
          <p:txBody>
            <a:bodyPr wrap="square" lIns="0" tIns="0" rIns="0" bIns="0" rtlCol="0"/>
            <a:lstStyle/>
            <a:p>
              <a:endParaRPr/>
            </a:p>
          </p:txBody>
        </p:sp>
        <p:sp>
          <p:nvSpPr>
            <p:cNvPr id="30" name="object 30"/>
            <p:cNvSpPr/>
            <p:nvPr/>
          </p:nvSpPr>
          <p:spPr>
            <a:xfrm>
              <a:off x="10603249" y="3886421"/>
              <a:ext cx="44450" cy="38735"/>
            </a:xfrm>
            <a:custGeom>
              <a:avLst/>
              <a:gdLst/>
              <a:ahLst/>
              <a:cxnLst/>
              <a:rect l="l" t="t" r="r" b="b"/>
              <a:pathLst>
                <a:path w="44450" h="38735">
                  <a:moveTo>
                    <a:pt x="25531" y="0"/>
                  </a:moveTo>
                  <a:lnTo>
                    <a:pt x="0" y="38263"/>
                  </a:lnTo>
                  <a:lnTo>
                    <a:pt x="44153" y="25363"/>
                  </a:lnTo>
                  <a:lnTo>
                    <a:pt x="25531" y="0"/>
                  </a:lnTo>
                  <a:close/>
                </a:path>
              </a:pathLst>
            </a:custGeom>
            <a:ln w="9524">
              <a:solidFill>
                <a:srgbClr val="545454"/>
              </a:solidFill>
            </a:ln>
          </p:spPr>
          <p:txBody>
            <a:bodyPr wrap="square" lIns="0" tIns="0" rIns="0" bIns="0" rtlCol="0"/>
            <a:lstStyle/>
            <a:p>
              <a:endParaRPr/>
            </a:p>
          </p:txBody>
        </p:sp>
      </p:gr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37</a:t>
            </a:fld>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38</a:t>
            </a:fld>
            <a:endParaRPr dirty="0"/>
          </a:p>
        </p:txBody>
      </p:sp>
      <p:sp>
        <p:nvSpPr>
          <p:cNvPr id="3" name="object 3"/>
          <p:cNvSpPr txBox="1"/>
          <p:nvPr/>
        </p:nvSpPr>
        <p:spPr>
          <a:xfrm>
            <a:off x="325944" y="2854207"/>
            <a:ext cx="2695575" cy="1069340"/>
          </a:xfrm>
          <a:prstGeom prst="rect">
            <a:avLst/>
          </a:prstGeom>
        </p:spPr>
        <p:txBody>
          <a:bodyPr vert="horz" wrap="square" lIns="0" tIns="73660" rIns="0" bIns="0" rtlCol="0">
            <a:spAutoFit/>
          </a:bodyPr>
          <a:lstStyle/>
          <a:p>
            <a:pPr marL="12700" marR="5080">
              <a:lnSpc>
                <a:spcPts val="3900"/>
              </a:lnSpc>
              <a:spcBef>
                <a:spcPts val="580"/>
              </a:spcBef>
            </a:pPr>
            <a:r>
              <a:rPr sz="3600" spc="-10" dirty="0">
                <a:solidFill>
                  <a:srgbClr val="FFFFFF"/>
                </a:solidFill>
                <a:latin typeface="Corbel"/>
                <a:cs typeface="Corbel"/>
              </a:rPr>
              <a:t>M-wa</a:t>
            </a:r>
            <a:r>
              <a:rPr sz="3600" dirty="0">
                <a:solidFill>
                  <a:srgbClr val="FFFFFF"/>
                </a:solidFill>
                <a:latin typeface="Corbel"/>
                <a:cs typeface="Corbel"/>
              </a:rPr>
              <a:t>y</a:t>
            </a:r>
            <a:r>
              <a:rPr sz="3600" spc="-95" dirty="0">
                <a:solidFill>
                  <a:srgbClr val="FFFFFF"/>
                </a:solidFill>
                <a:latin typeface="Corbel"/>
                <a:cs typeface="Corbel"/>
              </a:rPr>
              <a:t> </a:t>
            </a:r>
            <a:r>
              <a:rPr sz="3600" spc="-10" dirty="0">
                <a:solidFill>
                  <a:srgbClr val="FFFFFF"/>
                </a:solidFill>
                <a:latin typeface="Corbel"/>
                <a:cs typeface="Corbel"/>
              </a:rPr>
              <a:t>Search  </a:t>
            </a:r>
            <a:r>
              <a:rPr sz="3600" spc="-65" dirty="0">
                <a:solidFill>
                  <a:srgbClr val="FFFFFF"/>
                </a:solidFill>
                <a:latin typeface="Corbel"/>
                <a:cs typeface="Corbel"/>
              </a:rPr>
              <a:t>Tree</a:t>
            </a:r>
            <a:endParaRPr sz="3600">
              <a:latin typeface="Corbel"/>
              <a:cs typeface="Corbel"/>
            </a:endParaRPr>
          </a:p>
        </p:txBody>
      </p:sp>
      <p:sp>
        <p:nvSpPr>
          <p:cNvPr id="4" name="object 4"/>
          <p:cNvSpPr txBox="1"/>
          <p:nvPr/>
        </p:nvSpPr>
        <p:spPr>
          <a:xfrm>
            <a:off x="4002164" y="1955576"/>
            <a:ext cx="7012940" cy="2959100"/>
          </a:xfrm>
          <a:prstGeom prst="rect">
            <a:avLst/>
          </a:prstGeom>
        </p:spPr>
        <p:txBody>
          <a:bodyPr vert="horz" wrap="square" lIns="0" tIns="12700" rIns="0" bIns="0" rtlCol="0">
            <a:spAutoFit/>
          </a:bodyPr>
          <a:lstStyle/>
          <a:p>
            <a:pPr marL="409575" marR="255270" indent="-397510">
              <a:lnSpc>
                <a:spcPct val="114599"/>
              </a:lnSpc>
              <a:spcBef>
                <a:spcPts val="100"/>
              </a:spcBef>
              <a:buClr>
                <a:srgbClr val="40BAD1"/>
              </a:buClr>
              <a:buSzPct val="91666"/>
              <a:buFont typeface="Arial MT"/>
              <a:buChar char="●"/>
              <a:tabLst>
                <a:tab pos="409575" algn="l"/>
                <a:tab pos="410209" algn="l"/>
              </a:tabLst>
            </a:pPr>
            <a:r>
              <a:rPr sz="2400" spc="-5" dirty="0">
                <a:latin typeface="Corbel"/>
                <a:cs typeface="Corbel"/>
              </a:rPr>
              <a:t>In fact, it is not necessary for </a:t>
            </a:r>
            <a:r>
              <a:rPr sz="2400" spc="-10" dirty="0">
                <a:latin typeface="Corbel"/>
                <a:cs typeface="Corbel"/>
              </a:rPr>
              <a:t>every </a:t>
            </a:r>
            <a:r>
              <a:rPr sz="2400" spc="-5" dirty="0">
                <a:latin typeface="Corbel"/>
                <a:cs typeface="Corbel"/>
              </a:rPr>
              <a:t>node to contain </a:t>
            </a:r>
            <a:r>
              <a:rPr sz="2400" spc="-470" dirty="0">
                <a:latin typeface="Corbel"/>
                <a:cs typeface="Corbel"/>
              </a:rPr>
              <a:t> </a:t>
            </a:r>
            <a:r>
              <a:rPr sz="2400" spc="-5" dirty="0">
                <a:latin typeface="Corbel"/>
                <a:cs typeface="Corbel"/>
              </a:rPr>
              <a:t>exactly</a:t>
            </a:r>
            <a:r>
              <a:rPr sz="2400" spc="-15" dirty="0">
                <a:latin typeface="Corbel"/>
                <a:cs typeface="Corbel"/>
              </a:rPr>
              <a:t> </a:t>
            </a:r>
            <a:r>
              <a:rPr sz="2400" spc="-5" dirty="0">
                <a:latin typeface="Corbel"/>
                <a:cs typeface="Corbel"/>
              </a:rPr>
              <a:t>(M-1)</a:t>
            </a:r>
            <a:r>
              <a:rPr sz="2400" spc="-10" dirty="0">
                <a:latin typeface="Corbel"/>
                <a:cs typeface="Corbel"/>
              </a:rPr>
              <a:t> </a:t>
            </a:r>
            <a:r>
              <a:rPr sz="2400" spc="-5" dirty="0">
                <a:latin typeface="Corbel"/>
                <a:cs typeface="Corbel"/>
              </a:rPr>
              <a:t>values</a:t>
            </a:r>
            <a:r>
              <a:rPr sz="2400" spc="-15" dirty="0">
                <a:latin typeface="Corbel"/>
                <a:cs typeface="Corbel"/>
              </a:rPr>
              <a:t> </a:t>
            </a:r>
            <a:r>
              <a:rPr sz="2400" spc="-5" dirty="0">
                <a:latin typeface="Corbel"/>
                <a:cs typeface="Corbel"/>
              </a:rPr>
              <a:t>and</a:t>
            </a:r>
            <a:r>
              <a:rPr sz="2400" spc="-10" dirty="0">
                <a:latin typeface="Corbel"/>
                <a:cs typeface="Corbel"/>
              </a:rPr>
              <a:t> </a:t>
            </a:r>
            <a:r>
              <a:rPr sz="2400" spc="-5" dirty="0">
                <a:latin typeface="Corbel"/>
                <a:cs typeface="Corbel"/>
              </a:rPr>
              <a:t>have</a:t>
            </a:r>
            <a:r>
              <a:rPr sz="2400" spc="-10" dirty="0">
                <a:latin typeface="Corbel"/>
                <a:cs typeface="Corbel"/>
              </a:rPr>
              <a:t> </a:t>
            </a:r>
            <a:r>
              <a:rPr sz="2400" spc="-5" dirty="0">
                <a:latin typeface="Corbel"/>
                <a:cs typeface="Corbel"/>
              </a:rPr>
              <a:t>exactly</a:t>
            </a:r>
            <a:r>
              <a:rPr sz="2400" spc="-15" dirty="0">
                <a:latin typeface="Corbel"/>
                <a:cs typeface="Corbel"/>
              </a:rPr>
              <a:t> </a:t>
            </a:r>
            <a:r>
              <a:rPr sz="2400" dirty="0">
                <a:latin typeface="Corbel"/>
                <a:cs typeface="Corbel"/>
              </a:rPr>
              <a:t>M</a:t>
            </a:r>
            <a:r>
              <a:rPr sz="2400" spc="-10" dirty="0">
                <a:latin typeface="Corbel"/>
                <a:cs typeface="Corbel"/>
              </a:rPr>
              <a:t> </a:t>
            </a:r>
            <a:r>
              <a:rPr sz="2400" spc="-5" dirty="0">
                <a:latin typeface="Corbel"/>
                <a:cs typeface="Corbel"/>
              </a:rPr>
              <a:t>subtrees.</a:t>
            </a:r>
            <a:endParaRPr sz="2400" dirty="0">
              <a:latin typeface="Corbel"/>
              <a:cs typeface="Corbel"/>
            </a:endParaRPr>
          </a:p>
          <a:p>
            <a:pPr marL="409575" marR="5080" indent="-397510">
              <a:lnSpc>
                <a:spcPct val="114599"/>
              </a:lnSpc>
              <a:buClr>
                <a:srgbClr val="40BAD1"/>
              </a:buClr>
              <a:buSzPct val="91666"/>
              <a:buFont typeface="Arial MT"/>
              <a:buChar char="●"/>
              <a:tabLst>
                <a:tab pos="409575" algn="l"/>
                <a:tab pos="410209" algn="l"/>
              </a:tabLst>
            </a:pPr>
            <a:r>
              <a:rPr sz="2400" spc="-5" dirty="0">
                <a:latin typeface="Corbel"/>
                <a:cs typeface="Corbel"/>
              </a:rPr>
              <a:t>In an M-way subtree </a:t>
            </a:r>
            <a:r>
              <a:rPr sz="2400" dirty="0">
                <a:latin typeface="Corbel"/>
                <a:cs typeface="Corbel"/>
              </a:rPr>
              <a:t>a </a:t>
            </a:r>
            <a:r>
              <a:rPr sz="2400" spc="-5" dirty="0">
                <a:latin typeface="Corbel"/>
                <a:cs typeface="Corbel"/>
              </a:rPr>
              <a:t>node can have anywhere from </a:t>
            </a:r>
            <a:r>
              <a:rPr sz="2400" spc="-470" dirty="0">
                <a:latin typeface="Corbel"/>
                <a:cs typeface="Corbel"/>
              </a:rPr>
              <a:t> </a:t>
            </a:r>
            <a:r>
              <a:rPr sz="2400" dirty="0">
                <a:latin typeface="Corbel"/>
                <a:cs typeface="Corbel"/>
              </a:rPr>
              <a:t>1 </a:t>
            </a:r>
            <a:r>
              <a:rPr sz="2400" spc="-5" dirty="0">
                <a:latin typeface="Corbel"/>
                <a:cs typeface="Corbel"/>
              </a:rPr>
              <a:t>to (M-1) values, and the number of </a:t>
            </a:r>
            <a:r>
              <a:rPr sz="2400" spc="-10" dirty="0">
                <a:latin typeface="Corbel"/>
                <a:cs typeface="Corbel"/>
              </a:rPr>
              <a:t>(non-empty) </a:t>
            </a:r>
            <a:r>
              <a:rPr sz="2400" spc="-5" dirty="0">
                <a:latin typeface="Corbel"/>
                <a:cs typeface="Corbel"/>
              </a:rPr>
              <a:t> subtrees.</a:t>
            </a:r>
            <a:endParaRPr sz="2400" dirty="0">
              <a:latin typeface="Corbel"/>
              <a:cs typeface="Corbel"/>
            </a:endParaRPr>
          </a:p>
          <a:p>
            <a:pPr marL="409575" marR="288290" indent="-397510">
              <a:lnSpc>
                <a:spcPct val="114599"/>
              </a:lnSpc>
              <a:buClr>
                <a:srgbClr val="40BAD1"/>
              </a:buClr>
              <a:buSzPct val="91666"/>
              <a:buFont typeface="Arial MT"/>
              <a:buChar char="●"/>
              <a:tabLst>
                <a:tab pos="409575" algn="l"/>
                <a:tab pos="410209" algn="l"/>
              </a:tabLst>
            </a:pPr>
            <a:r>
              <a:rPr sz="2400" dirty="0">
                <a:latin typeface="Corbel"/>
                <a:cs typeface="Corbel"/>
              </a:rPr>
              <a:t>M </a:t>
            </a:r>
            <a:r>
              <a:rPr sz="2400" spc="-5" dirty="0">
                <a:latin typeface="Corbel"/>
                <a:cs typeface="Corbel"/>
              </a:rPr>
              <a:t>is thus </a:t>
            </a:r>
            <a:r>
              <a:rPr sz="2400" dirty="0">
                <a:latin typeface="Corbel"/>
                <a:cs typeface="Corbel"/>
              </a:rPr>
              <a:t>a </a:t>
            </a:r>
            <a:r>
              <a:rPr sz="2400" spc="-5" dirty="0">
                <a:latin typeface="Corbel"/>
                <a:cs typeface="Corbel"/>
              </a:rPr>
              <a:t>ﬁxed upper limit on how much data can </a:t>
            </a:r>
            <a:r>
              <a:rPr sz="2400" spc="-470" dirty="0">
                <a:latin typeface="Corbel"/>
                <a:cs typeface="Corbel"/>
              </a:rPr>
              <a:t> </a:t>
            </a:r>
            <a:r>
              <a:rPr sz="2400" spc="-5" dirty="0">
                <a:latin typeface="Corbel"/>
                <a:cs typeface="Corbel"/>
              </a:rPr>
              <a:t>be</a:t>
            </a:r>
            <a:r>
              <a:rPr sz="2400" spc="-10" dirty="0">
                <a:latin typeface="Corbel"/>
                <a:cs typeface="Corbel"/>
              </a:rPr>
              <a:t> </a:t>
            </a:r>
            <a:r>
              <a:rPr sz="2400" spc="-5" dirty="0">
                <a:latin typeface="Corbel"/>
                <a:cs typeface="Corbel"/>
              </a:rPr>
              <a:t>stored in </a:t>
            </a:r>
            <a:r>
              <a:rPr sz="2400" dirty="0">
                <a:latin typeface="Corbel"/>
                <a:cs typeface="Corbel"/>
              </a:rPr>
              <a:t>a</a:t>
            </a:r>
            <a:r>
              <a:rPr sz="2400" spc="-5" dirty="0">
                <a:latin typeface="Corbel"/>
                <a:cs typeface="Corbel"/>
              </a:rPr>
              <a:t> node.</a:t>
            </a:r>
            <a:endParaRPr sz="2400" dirty="0">
              <a:latin typeface="Corbel"/>
              <a:cs typeface="Corbe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39</a:t>
            </a:fld>
            <a:endParaRPr dirty="0"/>
          </a:p>
        </p:txBody>
      </p:sp>
      <p:sp>
        <p:nvSpPr>
          <p:cNvPr id="3" name="object 3"/>
          <p:cNvSpPr txBox="1"/>
          <p:nvPr/>
        </p:nvSpPr>
        <p:spPr>
          <a:xfrm>
            <a:off x="325944" y="3101857"/>
            <a:ext cx="139954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B-trees</a:t>
            </a:r>
            <a:endParaRPr sz="3600">
              <a:latin typeface="Corbel"/>
              <a:cs typeface="Corbel"/>
            </a:endParaRPr>
          </a:p>
        </p:txBody>
      </p:sp>
      <p:sp>
        <p:nvSpPr>
          <p:cNvPr id="4" name="object 4"/>
          <p:cNvSpPr txBox="1"/>
          <p:nvPr/>
        </p:nvSpPr>
        <p:spPr>
          <a:xfrm>
            <a:off x="4002164" y="1574576"/>
            <a:ext cx="7028815" cy="2540000"/>
          </a:xfrm>
          <a:prstGeom prst="rect">
            <a:avLst/>
          </a:prstGeom>
        </p:spPr>
        <p:txBody>
          <a:bodyPr vert="horz" wrap="square" lIns="0" tIns="12700" rIns="0" bIns="0" rtlCol="0">
            <a:spAutoFit/>
          </a:bodyPr>
          <a:lstStyle/>
          <a:p>
            <a:pPr marL="409575" marR="5080" indent="-397510">
              <a:lnSpc>
                <a:spcPct val="114599"/>
              </a:lnSpc>
              <a:spcBef>
                <a:spcPts val="100"/>
              </a:spcBef>
              <a:buClr>
                <a:srgbClr val="40BAD1"/>
              </a:buClr>
              <a:buSzPct val="91666"/>
              <a:buFont typeface="Arial MT"/>
              <a:buChar char="●"/>
              <a:tabLst>
                <a:tab pos="409575" algn="l"/>
                <a:tab pos="410209" algn="l"/>
              </a:tabLst>
            </a:pPr>
            <a:r>
              <a:rPr sz="2400" spc="-5" dirty="0">
                <a:latin typeface="Corbel"/>
                <a:cs typeface="Corbel"/>
              </a:rPr>
              <a:t>B-tree is </a:t>
            </a:r>
            <a:r>
              <a:rPr sz="2400" dirty="0">
                <a:latin typeface="Corbel"/>
                <a:cs typeface="Corbel"/>
              </a:rPr>
              <a:t>a </a:t>
            </a:r>
            <a:r>
              <a:rPr sz="2400" spc="-5" dirty="0">
                <a:latin typeface="Corbel"/>
                <a:cs typeface="Corbel"/>
              </a:rPr>
              <a:t>specialized M-way search tree widely used </a:t>
            </a:r>
            <a:r>
              <a:rPr sz="2400" spc="-470" dirty="0">
                <a:latin typeface="Corbel"/>
                <a:cs typeface="Corbel"/>
              </a:rPr>
              <a:t> </a:t>
            </a:r>
            <a:r>
              <a:rPr sz="2400" spc="-5" dirty="0">
                <a:latin typeface="Corbel"/>
                <a:cs typeface="Corbel"/>
              </a:rPr>
              <a:t>for</a:t>
            </a:r>
            <a:r>
              <a:rPr sz="2400" spc="-10" dirty="0">
                <a:latin typeface="Corbel"/>
                <a:cs typeface="Corbel"/>
              </a:rPr>
              <a:t> </a:t>
            </a:r>
            <a:r>
              <a:rPr sz="2400" spc="-5" dirty="0">
                <a:latin typeface="Corbel"/>
                <a:cs typeface="Corbel"/>
              </a:rPr>
              <a:t>disk </a:t>
            </a:r>
            <a:r>
              <a:rPr sz="2400" spc="-10" dirty="0">
                <a:latin typeface="Corbel"/>
                <a:cs typeface="Corbel"/>
              </a:rPr>
              <a:t>access.</a:t>
            </a:r>
            <a:endParaRPr sz="2400" dirty="0">
              <a:latin typeface="Corbel"/>
              <a:cs typeface="Corbel"/>
            </a:endParaRPr>
          </a:p>
          <a:p>
            <a:pPr marL="409575" marR="438784" indent="-397510">
              <a:lnSpc>
                <a:spcPct val="114599"/>
              </a:lnSpc>
              <a:buClr>
                <a:srgbClr val="40BAD1"/>
              </a:buClr>
              <a:buSzPct val="91666"/>
              <a:buFont typeface="Arial MT"/>
              <a:buChar char="●"/>
              <a:tabLst>
                <a:tab pos="409575" algn="l"/>
                <a:tab pos="410209" algn="l"/>
              </a:tabLst>
            </a:pPr>
            <a:r>
              <a:rPr sz="2400" spc="-5" dirty="0">
                <a:latin typeface="Corbel"/>
                <a:cs typeface="Corbel"/>
              </a:rPr>
              <a:t>The B-tree is optimized for systems that read and </a:t>
            </a:r>
            <a:r>
              <a:rPr sz="2400" spc="-470" dirty="0">
                <a:latin typeface="Corbel"/>
                <a:cs typeface="Corbel"/>
              </a:rPr>
              <a:t> </a:t>
            </a:r>
            <a:r>
              <a:rPr sz="2400" spc="-5" dirty="0">
                <a:latin typeface="Corbel"/>
                <a:cs typeface="Corbel"/>
              </a:rPr>
              <a:t>write</a:t>
            </a:r>
            <a:r>
              <a:rPr sz="2400" spc="-10" dirty="0">
                <a:latin typeface="Corbel"/>
                <a:cs typeface="Corbel"/>
              </a:rPr>
              <a:t> </a:t>
            </a:r>
            <a:r>
              <a:rPr sz="2400" spc="-5" dirty="0">
                <a:latin typeface="Corbel"/>
                <a:cs typeface="Corbel"/>
              </a:rPr>
              <a:t>large blocks of</a:t>
            </a:r>
            <a:r>
              <a:rPr sz="2400" spc="-10" dirty="0">
                <a:latin typeface="Corbel"/>
                <a:cs typeface="Corbel"/>
              </a:rPr>
              <a:t> </a:t>
            </a:r>
            <a:r>
              <a:rPr sz="2400" spc="-5" dirty="0">
                <a:latin typeface="Corbel"/>
                <a:cs typeface="Corbel"/>
              </a:rPr>
              <a:t>data.</a:t>
            </a:r>
            <a:endParaRPr sz="2400" dirty="0">
              <a:latin typeface="Corbel"/>
              <a:cs typeface="Corbel"/>
            </a:endParaRPr>
          </a:p>
          <a:p>
            <a:pPr marL="409575" indent="-397510">
              <a:lnSpc>
                <a:spcPct val="100000"/>
              </a:lnSpc>
              <a:spcBef>
                <a:spcPts val="420"/>
              </a:spcBef>
              <a:buClr>
                <a:srgbClr val="40BAD1"/>
              </a:buClr>
              <a:buSzPct val="91666"/>
              <a:buFont typeface="Arial MT"/>
              <a:buChar char="●"/>
              <a:tabLst>
                <a:tab pos="409575" algn="l"/>
                <a:tab pos="410209" algn="l"/>
              </a:tabLst>
            </a:pPr>
            <a:r>
              <a:rPr sz="2400" spc="-5" dirty="0">
                <a:latin typeface="Corbel"/>
                <a:cs typeface="Corbel"/>
              </a:rPr>
              <a:t>It</a:t>
            </a:r>
            <a:r>
              <a:rPr sz="2400" spc="-15" dirty="0">
                <a:latin typeface="Corbel"/>
                <a:cs typeface="Corbel"/>
              </a:rPr>
              <a:t> </a:t>
            </a:r>
            <a:r>
              <a:rPr sz="2400" spc="-5" dirty="0">
                <a:latin typeface="Corbel"/>
                <a:cs typeface="Corbel"/>
              </a:rPr>
              <a:t>is</a:t>
            </a:r>
            <a:r>
              <a:rPr sz="2400" spc="-10" dirty="0">
                <a:latin typeface="Corbel"/>
                <a:cs typeface="Corbel"/>
              </a:rPr>
              <a:t> </a:t>
            </a:r>
            <a:r>
              <a:rPr sz="2400" spc="-5" dirty="0">
                <a:latin typeface="Corbel"/>
                <a:cs typeface="Corbel"/>
              </a:rPr>
              <a:t>commonly</a:t>
            </a:r>
            <a:r>
              <a:rPr sz="2400" spc="-10" dirty="0">
                <a:latin typeface="Corbel"/>
                <a:cs typeface="Corbel"/>
              </a:rPr>
              <a:t> </a:t>
            </a:r>
            <a:r>
              <a:rPr sz="2400" spc="-5" dirty="0">
                <a:latin typeface="Corbel"/>
                <a:cs typeface="Corbel"/>
              </a:rPr>
              <a:t>used</a:t>
            </a:r>
            <a:r>
              <a:rPr sz="2400" spc="-10" dirty="0">
                <a:latin typeface="Corbel"/>
                <a:cs typeface="Corbel"/>
              </a:rPr>
              <a:t> </a:t>
            </a:r>
            <a:r>
              <a:rPr sz="2400" spc="-5" dirty="0">
                <a:latin typeface="Corbel"/>
                <a:cs typeface="Corbel"/>
              </a:rPr>
              <a:t>in</a:t>
            </a:r>
            <a:r>
              <a:rPr sz="2400" spc="-15" dirty="0">
                <a:latin typeface="Corbel"/>
                <a:cs typeface="Corbel"/>
              </a:rPr>
              <a:t> </a:t>
            </a:r>
            <a:r>
              <a:rPr sz="2400" spc="-5" dirty="0">
                <a:latin typeface="Corbel"/>
                <a:cs typeface="Corbel"/>
              </a:rPr>
              <a:t>databases</a:t>
            </a:r>
            <a:r>
              <a:rPr sz="2400" spc="-10" dirty="0">
                <a:latin typeface="Corbel"/>
                <a:cs typeface="Corbel"/>
              </a:rPr>
              <a:t> </a:t>
            </a:r>
            <a:r>
              <a:rPr sz="2400" spc="-5" dirty="0">
                <a:latin typeface="Corbel"/>
                <a:cs typeface="Corbel"/>
              </a:rPr>
              <a:t>and</a:t>
            </a:r>
            <a:r>
              <a:rPr sz="2400" spc="-10" dirty="0">
                <a:latin typeface="Corbel"/>
                <a:cs typeface="Corbel"/>
              </a:rPr>
              <a:t> </a:t>
            </a:r>
            <a:r>
              <a:rPr sz="2400" spc="-5" dirty="0">
                <a:latin typeface="Corbel"/>
                <a:cs typeface="Corbel"/>
              </a:rPr>
              <a:t>ﬁle</a:t>
            </a:r>
            <a:r>
              <a:rPr sz="2400" spc="-10" dirty="0">
                <a:latin typeface="Corbel"/>
                <a:cs typeface="Corbel"/>
              </a:rPr>
              <a:t> </a:t>
            </a:r>
            <a:r>
              <a:rPr sz="2400" spc="-5" dirty="0">
                <a:latin typeface="Corbel"/>
                <a:cs typeface="Corbel"/>
              </a:rPr>
              <a:t>systems.</a:t>
            </a:r>
            <a:endParaRPr sz="2400" dirty="0">
              <a:latin typeface="Corbel"/>
              <a:cs typeface="Corbel"/>
            </a:endParaRPr>
          </a:p>
          <a:p>
            <a:pPr marL="409575" indent="-397510">
              <a:lnSpc>
                <a:spcPct val="100000"/>
              </a:lnSpc>
              <a:spcBef>
                <a:spcPts val="420"/>
              </a:spcBef>
              <a:buClr>
                <a:srgbClr val="40BAD1"/>
              </a:buClr>
              <a:buSzPct val="91666"/>
              <a:buFont typeface="Arial MT"/>
              <a:buChar char="●"/>
              <a:tabLst>
                <a:tab pos="409575" algn="l"/>
                <a:tab pos="410209" algn="l"/>
              </a:tabLst>
            </a:pPr>
            <a:r>
              <a:rPr sz="2400" spc="-5" dirty="0">
                <a:latin typeface="Corbel"/>
                <a:cs typeface="Corbel"/>
              </a:rPr>
              <a:t>An</a:t>
            </a:r>
            <a:r>
              <a:rPr sz="2400" spc="-20" dirty="0">
                <a:latin typeface="Corbel"/>
                <a:cs typeface="Corbel"/>
              </a:rPr>
              <a:t> </a:t>
            </a:r>
            <a:r>
              <a:rPr sz="2400" spc="-5" dirty="0">
                <a:latin typeface="Corbel"/>
                <a:cs typeface="Corbel"/>
              </a:rPr>
              <a:t>M-way</a:t>
            </a:r>
            <a:r>
              <a:rPr sz="2400" spc="-20" dirty="0">
                <a:latin typeface="Corbel"/>
                <a:cs typeface="Corbel"/>
              </a:rPr>
              <a:t> </a:t>
            </a:r>
            <a:r>
              <a:rPr sz="2400" spc="-5" dirty="0">
                <a:latin typeface="Corbel"/>
                <a:cs typeface="Corbel"/>
              </a:rPr>
              <a:t>B-tree</a:t>
            </a:r>
            <a:r>
              <a:rPr sz="2400" spc="-20" dirty="0">
                <a:latin typeface="Corbel"/>
                <a:cs typeface="Corbel"/>
              </a:rPr>
              <a:t> </a:t>
            </a:r>
            <a:r>
              <a:rPr sz="2400" spc="-5" dirty="0">
                <a:latin typeface="Corbel"/>
                <a:cs typeface="Corbel"/>
              </a:rPr>
              <a:t>will</a:t>
            </a:r>
            <a:r>
              <a:rPr sz="2400" spc="-20" dirty="0">
                <a:latin typeface="Corbel"/>
                <a:cs typeface="Corbel"/>
              </a:rPr>
              <a:t> </a:t>
            </a:r>
            <a:r>
              <a:rPr sz="2400" spc="-5" dirty="0">
                <a:latin typeface="Corbel"/>
                <a:cs typeface="Corbel"/>
              </a:rPr>
              <a:t>have:</a:t>
            </a:r>
            <a:endParaRPr sz="2400" dirty="0">
              <a:latin typeface="Corbel"/>
              <a:cs typeface="Corbel"/>
            </a:endParaRPr>
          </a:p>
        </p:txBody>
      </p:sp>
      <p:sp>
        <p:nvSpPr>
          <p:cNvPr id="5" name="object 5"/>
          <p:cNvSpPr txBox="1"/>
          <p:nvPr/>
        </p:nvSpPr>
        <p:spPr>
          <a:xfrm>
            <a:off x="4459364" y="4097812"/>
            <a:ext cx="6313170" cy="1168400"/>
          </a:xfrm>
          <a:prstGeom prst="rect">
            <a:avLst/>
          </a:prstGeom>
        </p:spPr>
        <p:txBody>
          <a:bodyPr vert="horz" wrap="square" lIns="0" tIns="58419" rIns="0" bIns="0" rtlCol="0">
            <a:spAutoFit/>
          </a:bodyPr>
          <a:lstStyle/>
          <a:p>
            <a:pPr marL="409575" indent="-397510">
              <a:lnSpc>
                <a:spcPct val="100000"/>
              </a:lnSpc>
              <a:spcBef>
                <a:spcPts val="459"/>
              </a:spcBef>
              <a:buClr>
                <a:srgbClr val="40BAD1"/>
              </a:buClr>
              <a:buFont typeface="Arial MT"/>
              <a:buChar char="●"/>
              <a:tabLst>
                <a:tab pos="409575" algn="l"/>
                <a:tab pos="410209" algn="l"/>
              </a:tabLst>
            </a:pPr>
            <a:r>
              <a:rPr sz="2200" spc="-5" dirty="0">
                <a:latin typeface="Corbel"/>
                <a:cs typeface="Corbel"/>
              </a:rPr>
              <a:t>Maximum</a:t>
            </a:r>
            <a:r>
              <a:rPr sz="2200" spc="-15" dirty="0">
                <a:latin typeface="Corbel"/>
                <a:cs typeface="Corbel"/>
              </a:rPr>
              <a:t> </a:t>
            </a:r>
            <a:r>
              <a:rPr sz="2200" spc="-5" dirty="0">
                <a:latin typeface="Corbel"/>
                <a:cs typeface="Corbel"/>
              </a:rPr>
              <a:t>(M-1)</a:t>
            </a:r>
            <a:r>
              <a:rPr sz="2200" spc="-15" dirty="0">
                <a:latin typeface="Corbel"/>
                <a:cs typeface="Corbel"/>
              </a:rPr>
              <a:t> </a:t>
            </a:r>
            <a:r>
              <a:rPr sz="2200" spc="-5" dirty="0">
                <a:latin typeface="Corbel"/>
                <a:cs typeface="Corbel"/>
              </a:rPr>
              <a:t>values</a:t>
            </a:r>
            <a:r>
              <a:rPr sz="2200" spc="-10" dirty="0">
                <a:latin typeface="Corbel"/>
                <a:cs typeface="Corbel"/>
              </a:rPr>
              <a:t> </a:t>
            </a:r>
            <a:r>
              <a:rPr sz="2200" spc="-5" dirty="0">
                <a:latin typeface="Corbel"/>
                <a:cs typeface="Corbel"/>
              </a:rPr>
              <a:t>per</a:t>
            </a:r>
            <a:r>
              <a:rPr sz="2200" spc="-15" dirty="0">
                <a:latin typeface="Corbel"/>
                <a:cs typeface="Corbel"/>
              </a:rPr>
              <a:t> </a:t>
            </a:r>
            <a:r>
              <a:rPr sz="2200" spc="-5" dirty="0">
                <a:latin typeface="Corbel"/>
                <a:cs typeface="Corbel"/>
              </a:rPr>
              <a:t>node</a:t>
            </a:r>
            <a:r>
              <a:rPr sz="2200" spc="-15" dirty="0">
                <a:latin typeface="Corbel"/>
                <a:cs typeface="Corbel"/>
              </a:rPr>
              <a:t> </a:t>
            </a:r>
            <a:r>
              <a:rPr sz="2200" spc="-5" dirty="0">
                <a:latin typeface="Corbel"/>
                <a:cs typeface="Corbel"/>
              </a:rPr>
              <a:t>and</a:t>
            </a:r>
            <a:r>
              <a:rPr sz="2200" spc="-10" dirty="0">
                <a:latin typeface="Corbel"/>
                <a:cs typeface="Corbel"/>
              </a:rPr>
              <a:t> </a:t>
            </a:r>
            <a:r>
              <a:rPr sz="2200" dirty="0">
                <a:latin typeface="Corbel"/>
                <a:cs typeface="Corbel"/>
              </a:rPr>
              <a:t>M</a:t>
            </a:r>
            <a:r>
              <a:rPr sz="2200" spc="-15" dirty="0">
                <a:latin typeface="Corbel"/>
                <a:cs typeface="Corbel"/>
              </a:rPr>
              <a:t> </a:t>
            </a:r>
            <a:r>
              <a:rPr sz="2200" spc="-5" dirty="0">
                <a:latin typeface="Corbel"/>
                <a:cs typeface="Corbel"/>
              </a:rPr>
              <a:t>subtrees.</a:t>
            </a:r>
            <a:endParaRPr sz="2200">
              <a:latin typeface="Corbel"/>
              <a:cs typeface="Corbel"/>
            </a:endParaRPr>
          </a:p>
          <a:p>
            <a:pPr marL="409575" marR="5080" indent="-397510">
              <a:lnSpc>
                <a:spcPct val="113599"/>
              </a:lnSpc>
              <a:buClr>
                <a:srgbClr val="40BAD1"/>
              </a:buClr>
              <a:buFont typeface="Arial MT"/>
              <a:buChar char="●"/>
              <a:tabLst>
                <a:tab pos="409575" algn="l"/>
                <a:tab pos="410209" algn="l"/>
              </a:tabLst>
            </a:pPr>
            <a:r>
              <a:rPr sz="2200" spc="-5" dirty="0">
                <a:latin typeface="Corbel"/>
                <a:cs typeface="Corbel"/>
              </a:rPr>
              <a:t>Minimum (M-1)/2 values per node and M/2 subtrees </a:t>
            </a:r>
            <a:r>
              <a:rPr sz="2200" spc="-430" dirty="0">
                <a:latin typeface="Corbel"/>
                <a:cs typeface="Corbel"/>
              </a:rPr>
              <a:t> </a:t>
            </a:r>
            <a:r>
              <a:rPr sz="2200" spc="-10" dirty="0">
                <a:latin typeface="Corbel"/>
                <a:cs typeface="Corbel"/>
              </a:rPr>
              <a:t>(except </a:t>
            </a:r>
            <a:r>
              <a:rPr sz="2200" spc="-5" dirty="0">
                <a:latin typeface="Corbel"/>
                <a:cs typeface="Corbel"/>
              </a:rPr>
              <a:t>root </a:t>
            </a:r>
            <a:r>
              <a:rPr sz="2200" spc="-15" dirty="0">
                <a:latin typeface="Corbel"/>
                <a:cs typeface="Corbel"/>
              </a:rPr>
              <a:t>node).</a:t>
            </a:r>
            <a:endParaRPr sz="2200">
              <a:latin typeface="Corbel"/>
              <a:cs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4</a:t>
            </a:fld>
            <a:endParaRPr dirty="0"/>
          </a:p>
        </p:txBody>
      </p:sp>
      <p:sp>
        <p:nvSpPr>
          <p:cNvPr id="3" name="object 3"/>
          <p:cNvSpPr txBox="1"/>
          <p:nvPr/>
        </p:nvSpPr>
        <p:spPr>
          <a:xfrm>
            <a:off x="325944" y="3101857"/>
            <a:ext cx="157670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Up</a:t>
            </a:r>
            <a:r>
              <a:rPr sz="3600" spc="-100" dirty="0">
                <a:solidFill>
                  <a:srgbClr val="FFFFFF"/>
                </a:solidFill>
                <a:latin typeface="Corbel"/>
                <a:cs typeface="Corbel"/>
              </a:rPr>
              <a:t> </a:t>
            </a:r>
            <a:r>
              <a:rPr sz="3600" spc="-5" dirty="0">
                <a:solidFill>
                  <a:srgbClr val="FFFFFF"/>
                </a:solidFill>
                <a:latin typeface="Corbel"/>
                <a:cs typeface="Corbel"/>
              </a:rPr>
              <a:t>Next</a:t>
            </a:r>
            <a:endParaRPr sz="3600">
              <a:latin typeface="Corbel"/>
              <a:cs typeface="Corbel"/>
            </a:endParaRPr>
          </a:p>
        </p:txBody>
      </p:sp>
      <p:sp>
        <p:nvSpPr>
          <p:cNvPr id="4" name="object 4"/>
          <p:cNvSpPr txBox="1"/>
          <p:nvPr/>
        </p:nvSpPr>
        <p:spPr>
          <a:xfrm>
            <a:off x="4000800" y="3007892"/>
            <a:ext cx="1323340" cy="863600"/>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a:buChar char="●"/>
              <a:tabLst>
                <a:tab pos="409575" algn="l"/>
                <a:tab pos="410209" algn="l"/>
              </a:tabLst>
            </a:pPr>
            <a:r>
              <a:rPr sz="2400" b="1" spc="-35" dirty="0">
                <a:solidFill>
                  <a:srgbClr val="595959"/>
                </a:solidFill>
                <a:latin typeface="Corbel"/>
                <a:cs typeface="Corbel"/>
              </a:rPr>
              <a:t>Trees</a:t>
            </a:r>
            <a:endParaRPr sz="2400">
              <a:latin typeface="Corbel"/>
              <a:cs typeface="Corbel"/>
            </a:endParaRPr>
          </a:p>
          <a:p>
            <a:pPr marL="409575" indent="-397510">
              <a:lnSpc>
                <a:spcPct val="100000"/>
              </a:lnSpc>
              <a:spcBef>
                <a:spcPts val="420"/>
              </a:spcBef>
              <a:buSzPct val="91666"/>
              <a:buFont typeface="Arial MT"/>
              <a:buChar char="●"/>
              <a:tabLst>
                <a:tab pos="409575" algn="l"/>
                <a:tab pos="410209" algn="l"/>
              </a:tabLst>
            </a:pPr>
            <a:r>
              <a:rPr sz="2400" spc="-5" dirty="0">
                <a:solidFill>
                  <a:srgbClr val="D9D9D9"/>
                </a:solidFill>
                <a:latin typeface="Corbel"/>
                <a:cs typeface="Corbel"/>
              </a:rPr>
              <a:t>Graphs</a:t>
            </a:r>
            <a:endParaRPr sz="2400">
              <a:latin typeface="Corbel"/>
              <a:cs typeface="Corbel"/>
            </a:endParaRPr>
          </a:p>
        </p:txBody>
      </p:sp>
      <p:sp>
        <p:nvSpPr>
          <p:cNvPr id="5" name="object 5"/>
          <p:cNvSpPr txBox="1"/>
          <p:nvPr/>
        </p:nvSpPr>
        <p:spPr>
          <a:xfrm>
            <a:off x="5867401" y="1541043"/>
            <a:ext cx="5302072" cy="3801041"/>
          </a:xfrm>
          <a:prstGeom prst="rect">
            <a:avLst/>
          </a:prstGeom>
        </p:spPr>
        <p:txBody>
          <a:bodyPr vert="horz" wrap="square" lIns="0" tIns="66040" rIns="0" bIns="0" rtlCol="0">
            <a:spAutoFit/>
          </a:bodyPr>
          <a:lstStyle/>
          <a:p>
            <a:pPr marL="424815" indent="-412750">
              <a:lnSpc>
                <a:spcPct val="100000"/>
              </a:lnSpc>
              <a:spcBef>
                <a:spcPts val="520"/>
              </a:spcBef>
              <a:buFont typeface="Arial MT"/>
              <a:buChar char="●"/>
              <a:tabLst>
                <a:tab pos="424815" algn="l"/>
                <a:tab pos="425450" algn="l"/>
              </a:tabLst>
            </a:pPr>
            <a:r>
              <a:rPr sz="2400" spc="-45" dirty="0">
                <a:solidFill>
                  <a:srgbClr val="D9D9D9"/>
                </a:solidFill>
                <a:latin typeface="Corbel"/>
                <a:cs typeface="Corbel"/>
              </a:rPr>
              <a:t>Tree</a:t>
            </a:r>
            <a:r>
              <a:rPr sz="2400" spc="-30" dirty="0">
                <a:solidFill>
                  <a:srgbClr val="D9D9D9"/>
                </a:solidFill>
                <a:latin typeface="Corbel"/>
                <a:cs typeface="Corbel"/>
              </a:rPr>
              <a:t> </a:t>
            </a:r>
            <a:r>
              <a:rPr sz="2400" spc="-5" dirty="0">
                <a:solidFill>
                  <a:srgbClr val="D9D9D9"/>
                </a:solidFill>
                <a:latin typeface="Corbel"/>
                <a:cs typeface="Corbel"/>
              </a:rPr>
              <a:t>deﬁnitions</a:t>
            </a:r>
            <a:r>
              <a:rPr sz="2400" spc="-20" dirty="0">
                <a:solidFill>
                  <a:srgbClr val="D9D9D9"/>
                </a:solidFill>
                <a:latin typeface="Corbel"/>
                <a:cs typeface="Corbel"/>
              </a:rPr>
              <a:t> </a:t>
            </a:r>
            <a:r>
              <a:rPr sz="2400" spc="-5" dirty="0">
                <a:solidFill>
                  <a:srgbClr val="D9D9D9"/>
                </a:solidFill>
                <a:latin typeface="Corbel"/>
                <a:cs typeface="Corbel"/>
              </a:rPr>
              <a:t>and</a:t>
            </a:r>
            <a:r>
              <a:rPr sz="2400" spc="-20" dirty="0">
                <a:solidFill>
                  <a:srgbClr val="D9D9D9"/>
                </a:solidFill>
                <a:latin typeface="Corbel"/>
                <a:cs typeface="Corbel"/>
              </a:rPr>
              <a:t> </a:t>
            </a:r>
            <a:r>
              <a:rPr sz="2400" spc="-5" dirty="0">
                <a:solidFill>
                  <a:srgbClr val="D9D9D9"/>
                </a:solidFill>
                <a:latin typeface="Corbel"/>
                <a:cs typeface="Corbel"/>
              </a:rPr>
              <a:t>their</a:t>
            </a:r>
            <a:r>
              <a:rPr sz="2400" spc="-20" dirty="0">
                <a:solidFill>
                  <a:srgbClr val="D9D9D9"/>
                </a:solidFill>
                <a:latin typeface="Corbel"/>
                <a:cs typeface="Corbel"/>
              </a:rPr>
              <a:t> </a:t>
            </a:r>
            <a:r>
              <a:rPr sz="2400" spc="-5" dirty="0">
                <a:solidFill>
                  <a:srgbClr val="D9D9D9"/>
                </a:solidFill>
                <a:latin typeface="Corbel"/>
                <a:cs typeface="Corbel"/>
              </a:rPr>
              <a:t>concepts</a:t>
            </a:r>
            <a:endParaRPr sz="2400" dirty="0">
              <a:latin typeface="Corbel"/>
              <a:cs typeface="Corbel"/>
            </a:endParaRPr>
          </a:p>
          <a:p>
            <a:pPr marL="424815" indent="-412750">
              <a:lnSpc>
                <a:spcPct val="100000"/>
              </a:lnSpc>
              <a:spcBef>
                <a:spcPts val="420"/>
              </a:spcBef>
              <a:buFont typeface="Arial MT"/>
              <a:buChar char="●"/>
              <a:tabLst>
                <a:tab pos="424815" algn="l"/>
                <a:tab pos="425450" algn="l"/>
              </a:tabLst>
            </a:pPr>
            <a:r>
              <a:rPr sz="2400" spc="-10" dirty="0">
                <a:solidFill>
                  <a:srgbClr val="D9D9D9"/>
                </a:solidFill>
                <a:latin typeface="Corbel"/>
                <a:cs typeface="Corbel"/>
              </a:rPr>
              <a:t>Representation</a:t>
            </a:r>
            <a:r>
              <a:rPr sz="2400" spc="-20" dirty="0">
                <a:solidFill>
                  <a:srgbClr val="D9D9D9"/>
                </a:solidFill>
                <a:latin typeface="Corbel"/>
                <a:cs typeface="Corbel"/>
              </a:rPr>
              <a:t> </a:t>
            </a:r>
            <a:r>
              <a:rPr sz="2400" spc="-5" dirty="0">
                <a:solidFill>
                  <a:srgbClr val="D9D9D9"/>
                </a:solidFill>
                <a:latin typeface="Corbel"/>
                <a:cs typeface="Corbel"/>
              </a:rPr>
              <a:t>of</a:t>
            </a:r>
            <a:r>
              <a:rPr sz="2400" spc="-20" dirty="0">
                <a:solidFill>
                  <a:srgbClr val="D9D9D9"/>
                </a:solidFill>
                <a:latin typeface="Corbel"/>
                <a:cs typeface="Corbel"/>
              </a:rPr>
              <a:t> </a:t>
            </a:r>
            <a:r>
              <a:rPr sz="2400" spc="-5" dirty="0">
                <a:solidFill>
                  <a:srgbClr val="D9D9D9"/>
                </a:solidFill>
                <a:latin typeface="Corbel"/>
                <a:cs typeface="Corbel"/>
              </a:rPr>
              <a:t>binary</a:t>
            </a:r>
            <a:r>
              <a:rPr sz="2400" spc="-15" dirty="0">
                <a:solidFill>
                  <a:srgbClr val="D9D9D9"/>
                </a:solidFill>
                <a:latin typeface="Corbel"/>
                <a:cs typeface="Corbel"/>
              </a:rPr>
              <a:t> </a:t>
            </a:r>
            <a:r>
              <a:rPr sz="2400" spc="-5" dirty="0">
                <a:solidFill>
                  <a:srgbClr val="D9D9D9"/>
                </a:solidFill>
                <a:latin typeface="Corbel"/>
                <a:cs typeface="Corbel"/>
              </a:rPr>
              <a:t>tree</a:t>
            </a:r>
            <a:endParaRPr sz="2400" dirty="0">
              <a:latin typeface="Corbel"/>
              <a:cs typeface="Corbel"/>
            </a:endParaRPr>
          </a:p>
          <a:p>
            <a:pPr marL="424815" indent="-412750">
              <a:lnSpc>
                <a:spcPct val="100000"/>
              </a:lnSpc>
              <a:spcBef>
                <a:spcPts val="420"/>
              </a:spcBef>
              <a:buFont typeface="Arial MT"/>
              <a:buChar char="●"/>
              <a:tabLst>
                <a:tab pos="424815" algn="l"/>
                <a:tab pos="425450" algn="l"/>
              </a:tabLst>
            </a:pPr>
            <a:r>
              <a:rPr sz="2400" spc="-5" dirty="0">
                <a:solidFill>
                  <a:srgbClr val="D9D9D9"/>
                </a:solidFill>
                <a:latin typeface="Corbel"/>
                <a:cs typeface="Corbel"/>
              </a:rPr>
              <a:t>Binary</a:t>
            </a:r>
            <a:r>
              <a:rPr sz="2400" spc="-30" dirty="0">
                <a:solidFill>
                  <a:srgbClr val="D9D9D9"/>
                </a:solidFill>
                <a:latin typeface="Corbel"/>
                <a:cs typeface="Corbel"/>
              </a:rPr>
              <a:t> </a:t>
            </a:r>
            <a:r>
              <a:rPr sz="2400" spc="-5" dirty="0">
                <a:solidFill>
                  <a:srgbClr val="D9D9D9"/>
                </a:solidFill>
                <a:latin typeface="Corbel"/>
                <a:cs typeface="Corbel"/>
              </a:rPr>
              <a:t>tree</a:t>
            </a:r>
            <a:r>
              <a:rPr sz="2400" spc="-30" dirty="0">
                <a:solidFill>
                  <a:srgbClr val="D9D9D9"/>
                </a:solidFill>
                <a:latin typeface="Corbel"/>
                <a:cs typeface="Corbel"/>
              </a:rPr>
              <a:t> </a:t>
            </a:r>
            <a:r>
              <a:rPr sz="2400" spc="-5" dirty="0">
                <a:solidFill>
                  <a:srgbClr val="D9D9D9"/>
                </a:solidFill>
                <a:latin typeface="Corbel"/>
                <a:cs typeface="Corbel"/>
              </a:rPr>
              <a:t>traversal</a:t>
            </a:r>
            <a:endParaRPr sz="2400" dirty="0">
              <a:latin typeface="Corbel"/>
              <a:cs typeface="Corbel"/>
            </a:endParaRPr>
          </a:p>
          <a:p>
            <a:pPr marL="424815" indent="-412750">
              <a:lnSpc>
                <a:spcPct val="100000"/>
              </a:lnSpc>
              <a:spcBef>
                <a:spcPts val="420"/>
              </a:spcBef>
              <a:buFont typeface="Arial MT"/>
              <a:buChar char="●"/>
              <a:tabLst>
                <a:tab pos="424815" algn="l"/>
                <a:tab pos="425450" algn="l"/>
              </a:tabLst>
            </a:pPr>
            <a:r>
              <a:rPr sz="2400" spc="-5" dirty="0">
                <a:solidFill>
                  <a:srgbClr val="D9D9D9"/>
                </a:solidFill>
                <a:latin typeface="Corbel"/>
                <a:cs typeface="Corbel"/>
              </a:rPr>
              <a:t>Binary</a:t>
            </a:r>
            <a:r>
              <a:rPr sz="2400" spc="-30" dirty="0">
                <a:solidFill>
                  <a:srgbClr val="D9D9D9"/>
                </a:solidFill>
                <a:latin typeface="Corbel"/>
                <a:cs typeface="Corbel"/>
              </a:rPr>
              <a:t> </a:t>
            </a:r>
            <a:r>
              <a:rPr sz="2400" spc="-5" dirty="0">
                <a:solidFill>
                  <a:srgbClr val="D9D9D9"/>
                </a:solidFill>
                <a:latin typeface="Corbel"/>
                <a:cs typeface="Corbel"/>
              </a:rPr>
              <a:t>search</a:t>
            </a:r>
            <a:r>
              <a:rPr sz="2400" spc="-30" dirty="0">
                <a:solidFill>
                  <a:srgbClr val="D9D9D9"/>
                </a:solidFill>
                <a:latin typeface="Corbel"/>
                <a:cs typeface="Corbel"/>
              </a:rPr>
              <a:t> </a:t>
            </a:r>
            <a:r>
              <a:rPr sz="2400" spc="-5" dirty="0">
                <a:solidFill>
                  <a:srgbClr val="D9D9D9"/>
                </a:solidFill>
                <a:latin typeface="Corbel"/>
                <a:cs typeface="Corbel"/>
              </a:rPr>
              <a:t>trees</a:t>
            </a:r>
            <a:endParaRPr sz="2400" dirty="0">
              <a:latin typeface="Corbel"/>
              <a:cs typeface="Corbel"/>
            </a:endParaRPr>
          </a:p>
          <a:p>
            <a:pPr marL="424815" indent="-412750">
              <a:lnSpc>
                <a:spcPct val="100000"/>
              </a:lnSpc>
              <a:spcBef>
                <a:spcPts val="420"/>
              </a:spcBef>
              <a:buFont typeface="Arial MT"/>
              <a:buChar char="●"/>
              <a:tabLst>
                <a:tab pos="424815" algn="l"/>
                <a:tab pos="425450" algn="l"/>
              </a:tabLst>
            </a:pPr>
            <a:r>
              <a:rPr sz="2400" spc="-5" dirty="0">
                <a:solidFill>
                  <a:srgbClr val="D9D9D9"/>
                </a:solidFill>
                <a:latin typeface="Corbel"/>
                <a:cs typeface="Corbel"/>
              </a:rPr>
              <a:t>General</a:t>
            </a:r>
            <a:r>
              <a:rPr sz="2400" spc="-25" dirty="0">
                <a:solidFill>
                  <a:srgbClr val="D9D9D9"/>
                </a:solidFill>
                <a:latin typeface="Corbel"/>
                <a:cs typeface="Corbel"/>
              </a:rPr>
              <a:t> </a:t>
            </a:r>
            <a:r>
              <a:rPr sz="2400" spc="-5" dirty="0">
                <a:solidFill>
                  <a:srgbClr val="D9D9D9"/>
                </a:solidFill>
                <a:latin typeface="Corbel"/>
                <a:cs typeface="Corbel"/>
              </a:rPr>
              <a:t>trees</a:t>
            </a:r>
            <a:r>
              <a:rPr sz="2400" spc="-20" dirty="0">
                <a:solidFill>
                  <a:srgbClr val="D9D9D9"/>
                </a:solidFill>
                <a:latin typeface="Corbel"/>
                <a:cs typeface="Corbel"/>
              </a:rPr>
              <a:t> </a:t>
            </a:r>
            <a:r>
              <a:rPr sz="2400" spc="-5" dirty="0">
                <a:solidFill>
                  <a:srgbClr val="D9D9D9"/>
                </a:solidFill>
                <a:latin typeface="Corbel"/>
                <a:cs typeface="Corbel"/>
              </a:rPr>
              <a:t>vs</a:t>
            </a:r>
            <a:r>
              <a:rPr sz="2400" spc="-20" dirty="0">
                <a:solidFill>
                  <a:srgbClr val="D9D9D9"/>
                </a:solidFill>
                <a:latin typeface="Corbel"/>
                <a:cs typeface="Corbel"/>
              </a:rPr>
              <a:t> </a:t>
            </a:r>
            <a:r>
              <a:rPr sz="2400" spc="-5" dirty="0">
                <a:solidFill>
                  <a:srgbClr val="D9D9D9"/>
                </a:solidFill>
                <a:latin typeface="Corbel"/>
                <a:cs typeface="Corbel"/>
              </a:rPr>
              <a:t>binary</a:t>
            </a:r>
            <a:r>
              <a:rPr sz="2400" spc="-20" dirty="0">
                <a:solidFill>
                  <a:srgbClr val="D9D9D9"/>
                </a:solidFill>
                <a:latin typeface="Corbel"/>
                <a:cs typeface="Corbel"/>
              </a:rPr>
              <a:t> </a:t>
            </a:r>
            <a:r>
              <a:rPr sz="2400" spc="-5" dirty="0">
                <a:solidFill>
                  <a:srgbClr val="D9D9D9"/>
                </a:solidFill>
                <a:latin typeface="Corbel"/>
                <a:cs typeface="Corbel"/>
              </a:rPr>
              <a:t>trees</a:t>
            </a:r>
            <a:endParaRPr sz="2400" dirty="0">
              <a:latin typeface="Corbel"/>
              <a:cs typeface="Corbel"/>
            </a:endParaRPr>
          </a:p>
          <a:p>
            <a:pPr marL="424815" indent="-412750">
              <a:lnSpc>
                <a:spcPct val="100000"/>
              </a:lnSpc>
              <a:spcBef>
                <a:spcPts val="420"/>
              </a:spcBef>
              <a:buFont typeface="Arial MT"/>
              <a:buChar char="●"/>
              <a:tabLst>
                <a:tab pos="424815" algn="l"/>
                <a:tab pos="425450" algn="l"/>
              </a:tabLst>
            </a:pPr>
            <a:r>
              <a:rPr sz="2400" spc="-5" dirty="0">
                <a:solidFill>
                  <a:srgbClr val="D9D9D9"/>
                </a:solidFill>
                <a:latin typeface="Corbel"/>
                <a:cs typeface="Corbel"/>
              </a:rPr>
              <a:t>Threaded</a:t>
            </a:r>
            <a:r>
              <a:rPr sz="2400" spc="-30" dirty="0">
                <a:solidFill>
                  <a:srgbClr val="D9D9D9"/>
                </a:solidFill>
                <a:latin typeface="Corbel"/>
                <a:cs typeface="Corbel"/>
              </a:rPr>
              <a:t> </a:t>
            </a:r>
            <a:r>
              <a:rPr sz="2400" spc="-5" dirty="0">
                <a:solidFill>
                  <a:srgbClr val="D9D9D9"/>
                </a:solidFill>
                <a:latin typeface="Corbel"/>
                <a:cs typeface="Corbel"/>
              </a:rPr>
              <a:t>binary</a:t>
            </a:r>
            <a:r>
              <a:rPr sz="2400" spc="-30" dirty="0">
                <a:solidFill>
                  <a:srgbClr val="D9D9D9"/>
                </a:solidFill>
                <a:latin typeface="Corbel"/>
                <a:cs typeface="Corbel"/>
              </a:rPr>
              <a:t> </a:t>
            </a:r>
            <a:r>
              <a:rPr sz="2400" spc="-5" dirty="0">
                <a:solidFill>
                  <a:srgbClr val="D9D9D9"/>
                </a:solidFill>
                <a:latin typeface="Corbel"/>
                <a:cs typeface="Corbel"/>
              </a:rPr>
              <a:t>tree</a:t>
            </a:r>
            <a:endParaRPr sz="2400" dirty="0">
              <a:latin typeface="Corbel"/>
              <a:cs typeface="Corbel"/>
            </a:endParaRPr>
          </a:p>
          <a:p>
            <a:pPr marL="424815" indent="-412750">
              <a:lnSpc>
                <a:spcPct val="100000"/>
              </a:lnSpc>
              <a:spcBef>
                <a:spcPts val="420"/>
              </a:spcBef>
              <a:buFont typeface="Arial MT"/>
              <a:buChar char="●"/>
              <a:tabLst>
                <a:tab pos="424815" algn="l"/>
                <a:tab pos="425450" algn="l"/>
              </a:tabLst>
            </a:pPr>
            <a:r>
              <a:rPr sz="2400" spc="-5" dirty="0">
                <a:solidFill>
                  <a:srgbClr val="D9D9D9"/>
                </a:solidFill>
                <a:latin typeface="Corbel"/>
                <a:cs typeface="Corbel"/>
              </a:rPr>
              <a:t>Application</a:t>
            </a:r>
            <a:r>
              <a:rPr sz="2400" dirty="0">
                <a:solidFill>
                  <a:srgbClr val="D9D9D9"/>
                </a:solidFill>
                <a:latin typeface="Corbel"/>
                <a:cs typeface="Corbel"/>
              </a:rPr>
              <a:t>s</a:t>
            </a:r>
            <a:r>
              <a:rPr sz="2400" spc="-5" dirty="0">
                <a:solidFill>
                  <a:srgbClr val="D9D9D9"/>
                </a:solidFill>
                <a:latin typeface="Corbel"/>
                <a:cs typeface="Corbel"/>
              </a:rPr>
              <a:t> o</a:t>
            </a:r>
            <a:r>
              <a:rPr sz="2400" dirty="0">
                <a:solidFill>
                  <a:srgbClr val="D9D9D9"/>
                </a:solidFill>
                <a:latin typeface="Corbel"/>
                <a:cs typeface="Corbel"/>
              </a:rPr>
              <a:t>f</a:t>
            </a:r>
            <a:r>
              <a:rPr sz="2400" spc="-165" dirty="0">
                <a:solidFill>
                  <a:srgbClr val="D9D9D9"/>
                </a:solidFill>
                <a:latin typeface="Corbel"/>
                <a:cs typeface="Corbel"/>
              </a:rPr>
              <a:t> </a:t>
            </a:r>
            <a:r>
              <a:rPr sz="2400" spc="-155" dirty="0">
                <a:solidFill>
                  <a:srgbClr val="D9D9D9"/>
                </a:solidFill>
                <a:latin typeface="Corbel"/>
                <a:cs typeface="Corbel"/>
              </a:rPr>
              <a:t>T</a:t>
            </a:r>
            <a:r>
              <a:rPr sz="2400" spc="-5" dirty="0">
                <a:solidFill>
                  <a:srgbClr val="D9D9D9"/>
                </a:solidFill>
                <a:latin typeface="Corbel"/>
                <a:cs typeface="Corbel"/>
              </a:rPr>
              <a:t>rees</a:t>
            </a:r>
            <a:endParaRPr sz="2400" dirty="0">
              <a:latin typeface="Corbel"/>
              <a:cs typeface="Corbel"/>
            </a:endParaRPr>
          </a:p>
          <a:p>
            <a:pPr marL="424815" indent="-412750">
              <a:lnSpc>
                <a:spcPct val="100000"/>
              </a:lnSpc>
              <a:spcBef>
                <a:spcPts val="420"/>
              </a:spcBef>
              <a:buClr>
                <a:srgbClr val="40BAD1"/>
              </a:buClr>
              <a:buFont typeface="Arial MT"/>
              <a:buChar char="●"/>
              <a:tabLst>
                <a:tab pos="424815" algn="l"/>
                <a:tab pos="425450" algn="l"/>
              </a:tabLst>
            </a:pPr>
            <a:r>
              <a:rPr sz="2400" b="1" spc="-5" dirty="0">
                <a:solidFill>
                  <a:srgbClr val="595959"/>
                </a:solidFill>
                <a:latin typeface="Corbel"/>
                <a:cs typeface="Corbel"/>
              </a:rPr>
              <a:t>Balanced</a:t>
            </a:r>
            <a:r>
              <a:rPr sz="2400" b="1" spc="-20" dirty="0">
                <a:solidFill>
                  <a:srgbClr val="595959"/>
                </a:solidFill>
                <a:latin typeface="Corbel"/>
                <a:cs typeface="Corbel"/>
              </a:rPr>
              <a:t> </a:t>
            </a:r>
            <a:r>
              <a:rPr sz="2400" b="1" spc="-5" dirty="0">
                <a:solidFill>
                  <a:srgbClr val="595959"/>
                </a:solidFill>
                <a:latin typeface="Corbel"/>
                <a:cs typeface="Corbel"/>
              </a:rPr>
              <a:t>tree</a:t>
            </a:r>
            <a:r>
              <a:rPr sz="2400" b="1" spc="-20" dirty="0">
                <a:solidFill>
                  <a:srgbClr val="595959"/>
                </a:solidFill>
                <a:latin typeface="Corbel"/>
                <a:cs typeface="Corbel"/>
              </a:rPr>
              <a:t> </a:t>
            </a:r>
            <a:r>
              <a:rPr sz="2400" b="1" spc="-5" dirty="0">
                <a:solidFill>
                  <a:srgbClr val="595959"/>
                </a:solidFill>
                <a:latin typeface="Corbel"/>
                <a:cs typeface="Corbel"/>
              </a:rPr>
              <a:t>and</a:t>
            </a:r>
            <a:r>
              <a:rPr sz="2400" b="1" spc="-20" dirty="0">
                <a:solidFill>
                  <a:srgbClr val="595959"/>
                </a:solidFill>
                <a:latin typeface="Corbel"/>
                <a:cs typeface="Corbel"/>
              </a:rPr>
              <a:t> </a:t>
            </a:r>
            <a:r>
              <a:rPr sz="2400" b="1" spc="-5" dirty="0">
                <a:solidFill>
                  <a:srgbClr val="595959"/>
                </a:solidFill>
                <a:latin typeface="Corbel"/>
                <a:cs typeface="Corbel"/>
              </a:rPr>
              <a:t>its</a:t>
            </a:r>
            <a:r>
              <a:rPr sz="2400" b="1" spc="-20" dirty="0">
                <a:solidFill>
                  <a:srgbClr val="595959"/>
                </a:solidFill>
                <a:latin typeface="Corbel"/>
                <a:cs typeface="Corbel"/>
              </a:rPr>
              <a:t> </a:t>
            </a:r>
            <a:r>
              <a:rPr sz="2400" b="1" spc="-5" dirty="0">
                <a:solidFill>
                  <a:srgbClr val="595959"/>
                </a:solidFill>
                <a:latin typeface="Corbel"/>
                <a:cs typeface="Corbel"/>
              </a:rPr>
              <a:t>mechanism</a:t>
            </a:r>
            <a:endParaRPr sz="2400" b="1" dirty="0">
              <a:latin typeface="Corbel"/>
              <a:cs typeface="Corbel"/>
            </a:endParaRPr>
          </a:p>
          <a:p>
            <a:pPr marL="424815" indent="-412750">
              <a:lnSpc>
                <a:spcPct val="100000"/>
              </a:lnSpc>
              <a:spcBef>
                <a:spcPts val="420"/>
              </a:spcBef>
              <a:buClr>
                <a:srgbClr val="40BAD1"/>
              </a:buClr>
              <a:buFont typeface="Arial MT"/>
              <a:buChar char="●"/>
              <a:tabLst>
                <a:tab pos="424815" algn="l"/>
                <a:tab pos="425450" algn="l"/>
              </a:tabLst>
            </a:pPr>
            <a:r>
              <a:rPr sz="2400" b="1" spc="-5" dirty="0">
                <a:solidFill>
                  <a:srgbClr val="595959"/>
                </a:solidFill>
                <a:latin typeface="Corbel"/>
                <a:cs typeface="Corbel"/>
              </a:rPr>
              <a:t>Heigh</a:t>
            </a:r>
            <a:r>
              <a:rPr sz="2400" b="1" dirty="0">
                <a:solidFill>
                  <a:srgbClr val="595959"/>
                </a:solidFill>
                <a:latin typeface="Corbel"/>
                <a:cs typeface="Corbel"/>
              </a:rPr>
              <a:t>t</a:t>
            </a:r>
            <a:r>
              <a:rPr sz="2400" b="1" spc="-5" dirty="0">
                <a:solidFill>
                  <a:srgbClr val="595959"/>
                </a:solidFill>
                <a:latin typeface="Corbel"/>
                <a:cs typeface="Corbel"/>
              </a:rPr>
              <a:t> an</a:t>
            </a:r>
            <a:r>
              <a:rPr sz="2400" b="1" dirty="0">
                <a:solidFill>
                  <a:srgbClr val="595959"/>
                </a:solidFill>
                <a:latin typeface="Corbel"/>
                <a:cs typeface="Corbel"/>
              </a:rPr>
              <a:t>d</a:t>
            </a:r>
            <a:r>
              <a:rPr sz="2400" b="1" spc="-135" dirty="0">
                <a:solidFill>
                  <a:srgbClr val="595959"/>
                </a:solidFill>
                <a:latin typeface="Corbel"/>
                <a:cs typeface="Corbel"/>
              </a:rPr>
              <a:t> </a:t>
            </a:r>
            <a:r>
              <a:rPr sz="2400" b="1" spc="-90" dirty="0">
                <a:solidFill>
                  <a:srgbClr val="595959"/>
                </a:solidFill>
                <a:latin typeface="Corbel"/>
                <a:cs typeface="Corbel"/>
              </a:rPr>
              <a:t>W</a:t>
            </a:r>
            <a:r>
              <a:rPr sz="2400" b="1" spc="-5" dirty="0">
                <a:solidFill>
                  <a:srgbClr val="595959"/>
                </a:solidFill>
                <a:latin typeface="Corbel"/>
                <a:cs typeface="Corbel"/>
              </a:rPr>
              <a:t>eigh</a:t>
            </a:r>
            <a:r>
              <a:rPr sz="2400" b="1" dirty="0">
                <a:solidFill>
                  <a:srgbClr val="595959"/>
                </a:solidFill>
                <a:latin typeface="Corbel"/>
                <a:cs typeface="Corbel"/>
              </a:rPr>
              <a:t>t</a:t>
            </a:r>
            <a:r>
              <a:rPr sz="2400" b="1" spc="-5" dirty="0">
                <a:solidFill>
                  <a:srgbClr val="595959"/>
                </a:solidFill>
                <a:latin typeface="Corbel"/>
                <a:cs typeface="Corbel"/>
              </a:rPr>
              <a:t> Balance</a:t>
            </a:r>
            <a:r>
              <a:rPr sz="2400" b="1" dirty="0">
                <a:solidFill>
                  <a:srgbClr val="595959"/>
                </a:solidFill>
                <a:latin typeface="Corbel"/>
                <a:cs typeface="Corbel"/>
              </a:rPr>
              <a:t>d</a:t>
            </a:r>
            <a:r>
              <a:rPr sz="2400" b="1" spc="-165" dirty="0">
                <a:solidFill>
                  <a:srgbClr val="595959"/>
                </a:solidFill>
                <a:latin typeface="Corbel"/>
                <a:cs typeface="Corbel"/>
              </a:rPr>
              <a:t> </a:t>
            </a:r>
            <a:r>
              <a:rPr sz="2400" b="1" spc="-155" dirty="0">
                <a:solidFill>
                  <a:srgbClr val="595959"/>
                </a:solidFill>
                <a:latin typeface="Corbel"/>
                <a:cs typeface="Corbel"/>
              </a:rPr>
              <a:t>T</a:t>
            </a:r>
            <a:r>
              <a:rPr sz="2400" b="1" spc="-5" dirty="0">
                <a:solidFill>
                  <a:srgbClr val="595959"/>
                </a:solidFill>
                <a:latin typeface="Corbel"/>
                <a:cs typeface="Corbel"/>
              </a:rPr>
              <a:t>rees</a:t>
            </a:r>
            <a:endParaRPr sz="2400" b="1" dirty="0">
              <a:latin typeface="Corbel"/>
              <a:cs typeface="Corbe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40</a:t>
            </a:fld>
            <a:endParaRPr dirty="0"/>
          </a:p>
        </p:txBody>
      </p:sp>
      <p:sp>
        <p:nvSpPr>
          <p:cNvPr id="3" name="object 3"/>
          <p:cNvSpPr txBox="1"/>
          <p:nvPr/>
        </p:nvSpPr>
        <p:spPr>
          <a:xfrm>
            <a:off x="325944" y="3101857"/>
            <a:ext cx="139954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B-trees</a:t>
            </a:r>
            <a:endParaRPr sz="3600">
              <a:latin typeface="Corbel"/>
              <a:cs typeface="Corbel"/>
            </a:endParaRPr>
          </a:p>
        </p:txBody>
      </p:sp>
      <p:sp>
        <p:nvSpPr>
          <p:cNvPr id="4" name="object 4"/>
          <p:cNvSpPr txBox="1"/>
          <p:nvPr/>
        </p:nvSpPr>
        <p:spPr>
          <a:xfrm>
            <a:off x="4002164" y="1574576"/>
            <a:ext cx="7028815" cy="3449855"/>
          </a:xfrm>
          <a:prstGeom prst="rect">
            <a:avLst/>
          </a:prstGeom>
        </p:spPr>
        <p:txBody>
          <a:bodyPr vert="horz" wrap="square" lIns="0" tIns="12700" rIns="0" bIns="0" rtlCol="0">
            <a:spAutoFit/>
          </a:bodyPr>
          <a:lstStyle/>
          <a:p>
            <a:pPr marL="409575" marR="5080" indent="-397510">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The root can have 1 to </a:t>
            </a:r>
            <a:r>
              <a:rPr lang="en-US" sz="2400" spc="-5" dirty="0">
                <a:solidFill>
                  <a:srgbClr val="FF0000"/>
                </a:solidFill>
                <a:latin typeface="Corbel"/>
                <a:cs typeface="Corbel"/>
              </a:rPr>
              <a:t>M-1 keys</a:t>
            </a:r>
          </a:p>
          <a:p>
            <a:pPr marL="409575" marR="5080" indent="-397510">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All the nodes (except root) have between [(M-1)/2] and M-1 keys</a:t>
            </a:r>
          </a:p>
          <a:p>
            <a:pPr marL="409575" marR="5080" indent="-397510">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All leaves are at the same depth</a:t>
            </a:r>
          </a:p>
          <a:p>
            <a:pPr marL="409575" marR="5080" indent="-397510">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If a node has t no. of children then it must have (t-1) no. of keys</a:t>
            </a:r>
          </a:p>
          <a:p>
            <a:pPr marL="409575" marR="5080" indent="-397510">
              <a:lnSpc>
                <a:spcPct val="114599"/>
              </a:lnSpc>
              <a:spcBef>
                <a:spcPts val="100"/>
              </a:spcBef>
              <a:buClr>
                <a:srgbClr val="40BAD1"/>
              </a:buClr>
              <a:buSzPct val="91666"/>
              <a:buFont typeface="Arial MT"/>
              <a:buChar char="●"/>
              <a:tabLst>
                <a:tab pos="409575" algn="l"/>
                <a:tab pos="410209" algn="l"/>
              </a:tabLst>
            </a:pPr>
            <a:r>
              <a:rPr lang="en-US" sz="2400" spc="-5" dirty="0">
                <a:solidFill>
                  <a:srgbClr val="FF0000"/>
                </a:solidFill>
                <a:latin typeface="Corbel"/>
                <a:cs typeface="Corbel"/>
              </a:rPr>
              <a:t>Keys of a node are stored in ascending order.</a:t>
            </a:r>
          </a:p>
          <a:p>
            <a:pPr marL="12065" marR="5080">
              <a:lnSpc>
                <a:spcPct val="114599"/>
              </a:lnSpc>
              <a:spcBef>
                <a:spcPts val="100"/>
              </a:spcBef>
              <a:buClr>
                <a:srgbClr val="40BAD1"/>
              </a:buClr>
              <a:buSzPct val="91666"/>
              <a:tabLst>
                <a:tab pos="409575" algn="l"/>
                <a:tab pos="410209" algn="l"/>
              </a:tabLst>
            </a:pPr>
            <a:endParaRPr sz="2400" dirty="0">
              <a:latin typeface="Corbel"/>
              <a:cs typeface="Corbel"/>
            </a:endParaRPr>
          </a:p>
        </p:txBody>
      </p:sp>
    </p:spTree>
    <p:extLst>
      <p:ext uri="{BB962C8B-B14F-4D97-AF65-F5344CB8AC3E}">
        <p14:creationId xmlns:p14="http://schemas.microsoft.com/office/powerpoint/2010/main" val="21332820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a:spLocks noGrp="1"/>
          </p:cNvSpPr>
          <p:nvPr>
            <p:ph type="title"/>
          </p:nvPr>
        </p:nvSpPr>
        <p:spPr>
          <a:xfrm>
            <a:off x="325944" y="3101857"/>
            <a:ext cx="121539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rPr>
              <a:t>B-tree</a:t>
            </a:r>
            <a:endParaRPr sz="3600"/>
          </a:p>
        </p:txBody>
      </p:sp>
      <p:sp>
        <p:nvSpPr>
          <p:cNvPr id="4" name="object 4"/>
          <p:cNvSpPr/>
          <p:nvPr/>
        </p:nvSpPr>
        <p:spPr>
          <a:xfrm>
            <a:off x="7229599" y="2184400"/>
            <a:ext cx="1158240" cy="405765"/>
          </a:xfrm>
          <a:custGeom>
            <a:avLst/>
            <a:gdLst/>
            <a:ahLst/>
            <a:cxnLst/>
            <a:rect l="l" t="t" r="r" b="b"/>
            <a:pathLst>
              <a:path w="1158240" h="405764">
                <a:moveTo>
                  <a:pt x="4749" y="0"/>
                </a:moveTo>
                <a:lnTo>
                  <a:pt x="4749" y="405699"/>
                </a:lnTo>
              </a:path>
              <a:path w="1158240" h="405764">
                <a:moveTo>
                  <a:pt x="770449" y="0"/>
                </a:moveTo>
                <a:lnTo>
                  <a:pt x="770449" y="405699"/>
                </a:lnTo>
              </a:path>
              <a:path w="1158240" h="405764">
                <a:moveTo>
                  <a:pt x="1153299" y="0"/>
                </a:moveTo>
                <a:lnTo>
                  <a:pt x="1153299" y="405699"/>
                </a:lnTo>
              </a:path>
              <a:path w="1158240" h="405764">
                <a:moveTo>
                  <a:pt x="0" y="4749"/>
                </a:moveTo>
                <a:lnTo>
                  <a:pt x="1158049" y="4749"/>
                </a:lnTo>
              </a:path>
              <a:path w="1158240" h="405764">
                <a:moveTo>
                  <a:pt x="0" y="400949"/>
                </a:moveTo>
                <a:lnTo>
                  <a:pt x="1158049" y="400949"/>
                </a:lnTo>
              </a:path>
            </a:pathLst>
          </a:custGeom>
          <a:ln w="9524">
            <a:solidFill>
              <a:srgbClr val="9E9E9E"/>
            </a:solidFill>
          </a:ln>
        </p:spPr>
        <p:txBody>
          <a:bodyPr wrap="square" lIns="0" tIns="0" rIns="0" bIns="0" rtlCol="0"/>
          <a:lstStyle/>
          <a:p>
            <a:endParaRPr/>
          </a:p>
        </p:txBody>
      </p:sp>
      <p:sp>
        <p:nvSpPr>
          <p:cNvPr id="5" name="object 5"/>
          <p:cNvSpPr txBox="1"/>
          <p:nvPr/>
        </p:nvSpPr>
        <p:spPr>
          <a:xfrm>
            <a:off x="7617200" y="2189149"/>
            <a:ext cx="382905" cy="294953"/>
          </a:xfrm>
          <a:prstGeom prst="rect">
            <a:avLst/>
          </a:prstGeom>
          <a:ln w="9524">
            <a:solidFill>
              <a:srgbClr val="9E9E9E"/>
            </a:solidFill>
          </a:ln>
        </p:spPr>
        <p:txBody>
          <a:bodyPr vert="horz" wrap="square" lIns="0" tIns="78740" rIns="0" bIns="0" rtlCol="0">
            <a:spAutoFit/>
          </a:bodyPr>
          <a:lstStyle/>
          <a:p>
            <a:pPr marL="92075">
              <a:lnSpc>
                <a:spcPct val="100000"/>
              </a:lnSpc>
              <a:spcBef>
                <a:spcPts val="620"/>
              </a:spcBef>
            </a:pPr>
            <a:r>
              <a:rPr sz="1400" spc="-5" dirty="0">
                <a:latin typeface="Arial MT"/>
                <a:cs typeface="Arial MT"/>
              </a:rPr>
              <a:t>50</a:t>
            </a:r>
            <a:endParaRPr sz="1400">
              <a:latin typeface="Arial MT"/>
              <a:cs typeface="Arial MT"/>
            </a:endParaRPr>
          </a:p>
        </p:txBody>
      </p:sp>
      <p:sp>
        <p:nvSpPr>
          <p:cNvPr id="6" name="object 6"/>
          <p:cNvSpPr/>
          <p:nvPr/>
        </p:nvSpPr>
        <p:spPr>
          <a:xfrm>
            <a:off x="4891875" y="3155600"/>
            <a:ext cx="1925320" cy="405765"/>
          </a:xfrm>
          <a:custGeom>
            <a:avLst/>
            <a:gdLst/>
            <a:ahLst/>
            <a:cxnLst/>
            <a:rect l="l" t="t" r="r" b="b"/>
            <a:pathLst>
              <a:path w="1925320" h="405764">
                <a:moveTo>
                  <a:pt x="4749" y="0"/>
                </a:moveTo>
                <a:lnTo>
                  <a:pt x="4749" y="405699"/>
                </a:lnTo>
              </a:path>
              <a:path w="1925320" h="405764">
                <a:moveTo>
                  <a:pt x="1536949" y="0"/>
                </a:moveTo>
                <a:lnTo>
                  <a:pt x="1536949" y="405699"/>
                </a:lnTo>
              </a:path>
              <a:path w="1925320" h="405764">
                <a:moveTo>
                  <a:pt x="1919999" y="0"/>
                </a:moveTo>
                <a:lnTo>
                  <a:pt x="1919999" y="405699"/>
                </a:lnTo>
              </a:path>
              <a:path w="1925320" h="405764">
                <a:moveTo>
                  <a:pt x="0" y="4749"/>
                </a:moveTo>
                <a:lnTo>
                  <a:pt x="1924749" y="4749"/>
                </a:lnTo>
              </a:path>
              <a:path w="1925320" h="405764">
                <a:moveTo>
                  <a:pt x="0" y="400949"/>
                </a:moveTo>
                <a:lnTo>
                  <a:pt x="1924749" y="400949"/>
                </a:lnTo>
              </a:path>
            </a:pathLst>
          </a:custGeom>
          <a:ln w="9524">
            <a:solidFill>
              <a:srgbClr val="9E9E9E"/>
            </a:solidFill>
          </a:ln>
        </p:spPr>
        <p:txBody>
          <a:bodyPr wrap="square" lIns="0" tIns="0" rIns="0" bIns="0" rtlCol="0"/>
          <a:lstStyle/>
          <a:p>
            <a:endParaRPr/>
          </a:p>
        </p:txBody>
      </p:sp>
      <p:sp>
        <p:nvSpPr>
          <p:cNvPr id="7" name="object 7"/>
          <p:cNvSpPr txBox="1"/>
          <p:nvPr/>
        </p:nvSpPr>
        <p:spPr>
          <a:xfrm>
            <a:off x="5279675" y="3160349"/>
            <a:ext cx="383540" cy="294953"/>
          </a:xfrm>
          <a:prstGeom prst="rect">
            <a:avLst/>
          </a:prstGeom>
          <a:ln w="9524">
            <a:solidFill>
              <a:srgbClr val="9E9E9E"/>
            </a:solidFill>
          </a:ln>
        </p:spPr>
        <p:txBody>
          <a:bodyPr vert="horz" wrap="square" lIns="0" tIns="78740" rIns="0" bIns="0" rtlCol="0">
            <a:spAutoFit/>
          </a:bodyPr>
          <a:lstStyle/>
          <a:p>
            <a:pPr marL="92075">
              <a:lnSpc>
                <a:spcPct val="100000"/>
              </a:lnSpc>
              <a:spcBef>
                <a:spcPts val="620"/>
              </a:spcBef>
            </a:pPr>
            <a:r>
              <a:rPr sz="1400" spc="-5" dirty="0">
                <a:latin typeface="Arial MT"/>
                <a:cs typeface="Arial MT"/>
              </a:rPr>
              <a:t>30</a:t>
            </a:r>
            <a:endParaRPr sz="1400">
              <a:latin typeface="Arial MT"/>
              <a:cs typeface="Arial MT"/>
            </a:endParaRPr>
          </a:p>
        </p:txBody>
      </p:sp>
      <p:sp>
        <p:nvSpPr>
          <p:cNvPr id="8" name="object 8"/>
          <p:cNvSpPr txBox="1"/>
          <p:nvPr/>
        </p:nvSpPr>
        <p:spPr>
          <a:xfrm>
            <a:off x="6045775" y="3160349"/>
            <a:ext cx="383540" cy="294953"/>
          </a:xfrm>
          <a:prstGeom prst="rect">
            <a:avLst/>
          </a:prstGeom>
          <a:ln w="9524">
            <a:solidFill>
              <a:srgbClr val="9E9E9E"/>
            </a:solidFill>
          </a:ln>
        </p:spPr>
        <p:txBody>
          <a:bodyPr vert="horz" wrap="square" lIns="0" tIns="78740" rIns="0" bIns="0" rtlCol="0">
            <a:spAutoFit/>
          </a:bodyPr>
          <a:lstStyle/>
          <a:p>
            <a:pPr marL="92075">
              <a:lnSpc>
                <a:spcPct val="100000"/>
              </a:lnSpc>
              <a:spcBef>
                <a:spcPts val="620"/>
              </a:spcBef>
            </a:pPr>
            <a:r>
              <a:rPr sz="1400" spc="-5" dirty="0">
                <a:latin typeface="Arial MT"/>
                <a:cs typeface="Arial MT"/>
              </a:rPr>
              <a:t>37</a:t>
            </a:r>
            <a:endParaRPr sz="1400">
              <a:latin typeface="Arial MT"/>
              <a:cs typeface="Arial MT"/>
            </a:endParaRPr>
          </a:p>
        </p:txBody>
      </p:sp>
      <p:sp>
        <p:nvSpPr>
          <p:cNvPr id="9" name="object 9"/>
          <p:cNvSpPr/>
          <p:nvPr/>
        </p:nvSpPr>
        <p:spPr>
          <a:xfrm>
            <a:off x="8701875" y="3155600"/>
            <a:ext cx="1925320" cy="405765"/>
          </a:xfrm>
          <a:custGeom>
            <a:avLst/>
            <a:gdLst/>
            <a:ahLst/>
            <a:cxnLst/>
            <a:rect l="l" t="t" r="r" b="b"/>
            <a:pathLst>
              <a:path w="1925320" h="405764">
                <a:moveTo>
                  <a:pt x="4749" y="0"/>
                </a:moveTo>
                <a:lnTo>
                  <a:pt x="4749" y="405699"/>
                </a:lnTo>
              </a:path>
              <a:path w="1925320" h="405764">
                <a:moveTo>
                  <a:pt x="770849" y="0"/>
                </a:moveTo>
                <a:lnTo>
                  <a:pt x="770849" y="405699"/>
                </a:lnTo>
              </a:path>
              <a:path w="1925320" h="405764">
                <a:moveTo>
                  <a:pt x="1153899" y="0"/>
                </a:moveTo>
                <a:lnTo>
                  <a:pt x="1153899" y="405699"/>
                </a:lnTo>
              </a:path>
              <a:path w="1925320" h="405764">
                <a:moveTo>
                  <a:pt x="1536949" y="0"/>
                </a:moveTo>
                <a:lnTo>
                  <a:pt x="1536949" y="405699"/>
                </a:lnTo>
              </a:path>
              <a:path w="1925320" h="405764">
                <a:moveTo>
                  <a:pt x="1919999" y="0"/>
                </a:moveTo>
                <a:lnTo>
                  <a:pt x="1919999" y="405699"/>
                </a:lnTo>
              </a:path>
              <a:path w="1925320" h="405764">
                <a:moveTo>
                  <a:pt x="0" y="4749"/>
                </a:moveTo>
                <a:lnTo>
                  <a:pt x="1924749" y="4749"/>
                </a:lnTo>
              </a:path>
              <a:path w="1925320" h="405764">
                <a:moveTo>
                  <a:pt x="0" y="400949"/>
                </a:moveTo>
                <a:lnTo>
                  <a:pt x="1924749" y="400949"/>
                </a:lnTo>
              </a:path>
            </a:pathLst>
          </a:custGeom>
          <a:ln w="9524">
            <a:solidFill>
              <a:srgbClr val="9E9E9E"/>
            </a:solidFill>
          </a:ln>
        </p:spPr>
        <p:txBody>
          <a:bodyPr wrap="square" lIns="0" tIns="0" rIns="0" bIns="0" rtlCol="0"/>
          <a:lstStyle/>
          <a:p>
            <a:endParaRPr/>
          </a:p>
        </p:txBody>
      </p:sp>
      <p:sp>
        <p:nvSpPr>
          <p:cNvPr id="10" name="object 10"/>
          <p:cNvSpPr txBox="1"/>
          <p:nvPr/>
        </p:nvSpPr>
        <p:spPr>
          <a:xfrm>
            <a:off x="9089674" y="3160349"/>
            <a:ext cx="383540" cy="294953"/>
          </a:xfrm>
          <a:prstGeom prst="rect">
            <a:avLst/>
          </a:prstGeom>
          <a:ln w="9524">
            <a:solidFill>
              <a:srgbClr val="9E9E9E"/>
            </a:solidFill>
          </a:ln>
        </p:spPr>
        <p:txBody>
          <a:bodyPr vert="horz" wrap="square" lIns="0" tIns="78740" rIns="0" bIns="0" rtlCol="0">
            <a:spAutoFit/>
          </a:bodyPr>
          <a:lstStyle/>
          <a:p>
            <a:pPr marL="92075">
              <a:lnSpc>
                <a:spcPct val="100000"/>
              </a:lnSpc>
              <a:spcBef>
                <a:spcPts val="620"/>
              </a:spcBef>
            </a:pPr>
            <a:r>
              <a:rPr sz="1400" spc="-5" dirty="0">
                <a:latin typeface="Arial MT"/>
                <a:cs typeface="Arial MT"/>
              </a:rPr>
              <a:t>65</a:t>
            </a:r>
            <a:endParaRPr sz="1400">
              <a:latin typeface="Arial MT"/>
              <a:cs typeface="Arial MT"/>
            </a:endParaRPr>
          </a:p>
        </p:txBody>
      </p:sp>
      <p:sp>
        <p:nvSpPr>
          <p:cNvPr id="11" name="object 11"/>
          <p:cNvSpPr txBox="1"/>
          <p:nvPr/>
        </p:nvSpPr>
        <p:spPr>
          <a:xfrm>
            <a:off x="9855775" y="3160349"/>
            <a:ext cx="383540" cy="294953"/>
          </a:xfrm>
          <a:prstGeom prst="rect">
            <a:avLst/>
          </a:prstGeom>
          <a:ln w="9524">
            <a:solidFill>
              <a:srgbClr val="9E9E9E"/>
            </a:solidFill>
          </a:ln>
        </p:spPr>
        <p:txBody>
          <a:bodyPr vert="horz" wrap="square" lIns="0" tIns="78740" rIns="0" bIns="0" rtlCol="0">
            <a:spAutoFit/>
          </a:bodyPr>
          <a:lstStyle/>
          <a:p>
            <a:pPr marL="92075">
              <a:lnSpc>
                <a:spcPct val="100000"/>
              </a:lnSpc>
              <a:spcBef>
                <a:spcPts val="620"/>
              </a:spcBef>
            </a:pPr>
            <a:r>
              <a:rPr sz="1400" spc="-5" dirty="0">
                <a:latin typeface="Arial MT"/>
                <a:cs typeface="Arial MT"/>
              </a:rPr>
              <a:t>80</a:t>
            </a:r>
            <a:endParaRPr sz="1400">
              <a:latin typeface="Arial MT"/>
              <a:cs typeface="Arial MT"/>
            </a:endParaRPr>
          </a:p>
        </p:txBody>
      </p:sp>
      <p:graphicFrame>
        <p:nvGraphicFramePr>
          <p:cNvPr id="12" name="object 12"/>
          <p:cNvGraphicFramePr>
            <a:graphicFrameLocks noGrp="1"/>
          </p:cNvGraphicFramePr>
          <p:nvPr>
            <p:extLst>
              <p:ext uri="{D42A27DB-BD31-4B8C-83A1-F6EECF244321}">
                <p14:modId xmlns:p14="http://schemas.microsoft.com/office/powerpoint/2010/main" val="73503904"/>
              </p:ext>
            </p:extLst>
          </p:nvPr>
        </p:nvGraphicFramePr>
        <p:xfrm>
          <a:off x="3502462" y="4839162"/>
          <a:ext cx="1914524" cy="396199"/>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382905">
                  <a:extLst>
                    <a:ext uri="{9D8B030D-6E8A-4147-A177-3AD203B41FA5}">
                      <a16:colId xmlns:a16="http://schemas.microsoft.com/office/drawing/2014/main" val="20001"/>
                    </a:ext>
                  </a:extLst>
                </a:gridCol>
                <a:gridCol w="382904">
                  <a:extLst>
                    <a:ext uri="{9D8B030D-6E8A-4147-A177-3AD203B41FA5}">
                      <a16:colId xmlns:a16="http://schemas.microsoft.com/office/drawing/2014/main" val="20002"/>
                    </a:ext>
                  </a:extLst>
                </a:gridCol>
                <a:gridCol w="382905">
                  <a:extLst>
                    <a:ext uri="{9D8B030D-6E8A-4147-A177-3AD203B41FA5}">
                      <a16:colId xmlns:a16="http://schemas.microsoft.com/office/drawing/2014/main" val="20003"/>
                    </a:ext>
                  </a:extLst>
                </a:gridCol>
                <a:gridCol w="382905">
                  <a:extLst>
                    <a:ext uri="{9D8B030D-6E8A-4147-A177-3AD203B41FA5}">
                      <a16:colId xmlns:a16="http://schemas.microsoft.com/office/drawing/2014/main" val="20004"/>
                    </a:ext>
                  </a:extLst>
                </a:gridCol>
              </a:tblGrid>
              <a:tr h="396199">
                <a:tc>
                  <a:txBody>
                    <a:bodyPr/>
                    <a:lstStyle/>
                    <a:p>
                      <a:pPr>
                        <a:lnSpc>
                          <a:spcPct val="100000"/>
                        </a:lnSpc>
                      </a:pPr>
                      <a:endParaRPr sz="13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2075">
                        <a:lnSpc>
                          <a:spcPct val="100000"/>
                        </a:lnSpc>
                        <a:spcBef>
                          <a:spcPts val="620"/>
                        </a:spcBef>
                      </a:pPr>
                      <a:r>
                        <a:rPr sz="1400" spc="-5" dirty="0">
                          <a:latin typeface="Arial MT"/>
                          <a:cs typeface="Arial MT"/>
                        </a:rPr>
                        <a:t>14</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3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2075">
                        <a:lnSpc>
                          <a:spcPct val="100000"/>
                        </a:lnSpc>
                        <a:spcBef>
                          <a:spcPts val="620"/>
                        </a:spcBef>
                      </a:pPr>
                      <a:r>
                        <a:rPr sz="1400" spc="-5" dirty="0">
                          <a:latin typeface="Arial MT"/>
                          <a:cs typeface="Arial MT"/>
                        </a:rPr>
                        <a:t>26</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3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bl>
          </a:graphicData>
        </a:graphic>
      </p:graphicFrame>
      <p:sp>
        <p:nvSpPr>
          <p:cNvPr id="13" name="object 13"/>
          <p:cNvSpPr/>
          <p:nvPr/>
        </p:nvSpPr>
        <p:spPr>
          <a:xfrm>
            <a:off x="4889825" y="4178625"/>
            <a:ext cx="1925320" cy="405765"/>
          </a:xfrm>
          <a:custGeom>
            <a:avLst/>
            <a:gdLst/>
            <a:ahLst/>
            <a:cxnLst/>
            <a:rect l="l" t="t" r="r" b="b"/>
            <a:pathLst>
              <a:path w="1925320" h="405764">
                <a:moveTo>
                  <a:pt x="4749" y="0"/>
                </a:moveTo>
                <a:lnTo>
                  <a:pt x="4749" y="405699"/>
                </a:lnTo>
              </a:path>
              <a:path w="1925320" h="405764">
                <a:moveTo>
                  <a:pt x="770849" y="0"/>
                </a:moveTo>
                <a:lnTo>
                  <a:pt x="770849" y="405699"/>
                </a:lnTo>
              </a:path>
              <a:path w="1925320" h="405764">
                <a:moveTo>
                  <a:pt x="1536949" y="0"/>
                </a:moveTo>
                <a:lnTo>
                  <a:pt x="1536949" y="405699"/>
                </a:lnTo>
              </a:path>
              <a:path w="1925320" h="405764">
                <a:moveTo>
                  <a:pt x="1919999" y="0"/>
                </a:moveTo>
                <a:lnTo>
                  <a:pt x="1919999" y="405699"/>
                </a:lnTo>
              </a:path>
              <a:path w="1925320" h="405764">
                <a:moveTo>
                  <a:pt x="0" y="4749"/>
                </a:moveTo>
                <a:lnTo>
                  <a:pt x="1924749" y="4749"/>
                </a:lnTo>
              </a:path>
              <a:path w="1925320" h="405764">
                <a:moveTo>
                  <a:pt x="0" y="400949"/>
                </a:moveTo>
                <a:lnTo>
                  <a:pt x="1924749" y="400949"/>
                </a:lnTo>
              </a:path>
            </a:pathLst>
          </a:custGeom>
          <a:ln w="9524">
            <a:solidFill>
              <a:srgbClr val="9E9E9E"/>
            </a:solidFill>
          </a:ln>
        </p:spPr>
        <p:txBody>
          <a:bodyPr wrap="square" lIns="0" tIns="0" rIns="0" bIns="0" rtlCol="0"/>
          <a:lstStyle/>
          <a:p>
            <a:endParaRPr/>
          </a:p>
        </p:txBody>
      </p:sp>
      <p:sp>
        <p:nvSpPr>
          <p:cNvPr id="14" name="object 14"/>
          <p:cNvSpPr txBox="1"/>
          <p:nvPr/>
        </p:nvSpPr>
        <p:spPr>
          <a:xfrm>
            <a:off x="5277625" y="4183374"/>
            <a:ext cx="383540" cy="294311"/>
          </a:xfrm>
          <a:prstGeom prst="rect">
            <a:avLst/>
          </a:prstGeom>
          <a:ln w="9524">
            <a:solidFill>
              <a:srgbClr val="9E9E9E"/>
            </a:solidFill>
          </a:ln>
        </p:spPr>
        <p:txBody>
          <a:bodyPr vert="horz" wrap="square" lIns="0" tIns="78105" rIns="0" bIns="0" rtlCol="0">
            <a:spAutoFit/>
          </a:bodyPr>
          <a:lstStyle/>
          <a:p>
            <a:pPr marL="92075">
              <a:lnSpc>
                <a:spcPct val="100000"/>
              </a:lnSpc>
              <a:spcBef>
                <a:spcPts val="615"/>
              </a:spcBef>
            </a:pPr>
            <a:r>
              <a:rPr sz="1400" spc="-5" dirty="0">
                <a:latin typeface="Arial MT"/>
                <a:cs typeface="Arial MT"/>
              </a:rPr>
              <a:t>33</a:t>
            </a:r>
            <a:endParaRPr sz="1400">
              <a:latin typeface="Arial MT"/>
              <a:cs typeface="Arial MT"/>
            </a:endParaRPr>
          </a:p>
        </p:txBody>
      </p:sp>
      <p:sp>
        <p:nvSpPr>
          <p:cNvPr id="15" name="object 15"/>
          <p:cNvSpPr txBox="1"/>
          <p:nvPr/>
        </p:nvSpPr>
        <p:spPr>
          <a:xfrm>
            <a:off x="6043724" y="4183374"/>
            <a:ext cx="383540" cy="294311"/>
          </a:xfrm>
          <a:prstGeom prst="rect">
            <a:avLst/>
          </a:prstGeom>
          <a:ln w="9524">
            <a:solidFill>
              <a:srgbClr val="9E9E9E"/>
            </a:solidFill>
          </a:ln>
        </p:spPr>
        <p:txBody>
          <a:bodyPr vert="horz" wrap="square" lIns="0" tIns="78105" rIns="0" bIns="0" rtlCol="0">
            <a:spAutoFit/>
          </a:bodyPr>
          <a:lstStyle/>
          <a:p>
            <a:pPr marL="92075">
              <a:lnSpc>
                <a:spcPct val="100000"/>
              </a:lnSpc>
              <a:spcBef>
                <a:spcPts val="615"/>
              </a:spcBef>
            </a:pPr>
            <a:r>
              <a:rPr sz="1400" spc="-5" dirty="0">
                <a:latin typeface="Arial MT"/>
                <a:cs typeface="Arial MT"/>
              </a:rPr>
              <a:t>36</a:t>
            </a:r>
            <a:endParaRPr sz="1400">
              <a:latin typeface="Arial MT"/>
              <a:cs typeface="Arial MT"/>
            </a:endParaRPr>
          </a:p>
        </p:txBody>
      </p:sp>
      <p:graphicFrame>
        <p:nvGraphicFramePr>
          <p:cNvPr id="16" name="object 16"/>
          <p:cNvGraphicFramePr>
            <a:graphicFrameLocks noGrp="1"/>
          </p:cNvGraphicFramePr>
          <p:nvPr>
            <p:extLst>
              <p:ext uri="{D42A27DB-BD31-4B8C-83A1-F6EECF244321}">
                <p14:modId xmlns:p14="http://schemas.microsoft.com/office/powerpoint/2010/main" val="315172741"/>
              </p:ext>
            </p:extLst>
          </p:nvPr>
        </p:nvGraphicFramePr>
        <p:xfrm>
          <a:off x="6230437" y="4839162"/>
          <a:ext cx="1914524" cy="396199"/>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382905">
                  <a:extLst>
                    <a:ext uri="{9D8B030D-6E8A-4147-A177-3AD203B41FA5}">
                      <a16:colId xmlns:a16="http://schemas.microsoft.com/office/drawing/2014/main" val="20001"/>
                    </a:ext>
                  </a:extLst>
                </a:gridCol>
                <a:gridCol w="382904">
                  <a:extLst>
                    <a:ext uri="{9D8B030D-6E8A-4147-A177-3AD203B41FA5}">
                      <a16:colId xmlns:a16="http://schemas.microsoft.com/office/drawing/2014/main" val="20002"/>
                    </a:ext>
                  </a:extLst>
                </a:gridCol>
                <a:gridCol w="382905">
                  <a:extLst>
                    <a:ext uri="{9D8B030D-6E8A-4147-A177-3AD203B41FA5}">
                      <a16:colId xmlns:a16="http://schemas.microsoft.com/office/drawing/2014/main" val="20003"/>
                    </a:ext>
                  </a:extLst>
                </a:gridCol>
                <a:gridCol w="382905">
                  <a:extLst>
                    <a:ext uri="{9D8B030D-6E8A-4147-A177-3AD203B41FA5}">
                      <a16:colId xmlns:a16="http://schemas.microsoft.com/office/drawing/2014/main" val="20004"/>
                    </a:ext>
                  </a:extLst>
                </a:gridCol>
              </a:tblGrid>
              <a:tr h="396199">
                <a:tc>
                  <a:txBody>
                    <a:bodyPr/>
                    <a:lstStyle/>
                    <a:p>
                      <a:pPr>
                        <a:lnSpc>
                          <a:spcPct val="100000"/>
                        </a:lnSpc>
                      </a:pPr>
                      <a:endParaRPr sz="13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2075">
                        <a:lnSpc>
                          <a:spcPct val="100000"/>
                        </a:lnSpc>
                        <a:spcBef>
                          <a:spcPts val="620"/>
                        </a:spcBef>
                      </a:pPr>
                      <a:r>
                        <a:rPr sz="1400" spc="-5" dirty="0">
                          <a:latin typeface="Arial MT"/>
                          <a:cs typeface="Arial MT"/>
                        </a:rPr>
                        <a:t>40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3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2075">
                        <a:lnSpc>
                          <a:spcPct val="100000"/>
                        </a:lnSpc>
                        <a:spcBef>
                          <a:spcPts val="620"/>
                        </a:spcBef>
                      </a:pPr>
                      <a:r>
                        <a:rPr sz="1400" spc="-5" dirty="0">
                          <a:latin typeface="Arial MT"/>
                          <a:cs typeface="Arial MT"/>
                        </a:rPr>
                        <a:t>43</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3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bl>
          </a:graphicData>
        </a:graphic>
      </p:graphicFrame>
      <p:graphicFrame>
        <p:nvGraphicFramePr>
          <p:cNvPr id="17" name="object 17"/>
          <p:cNvGraphicFramePr>
            <a:graphicFrameLocks noGrp="1"/>
          </p:cNvGraphicFramePr>
          <p:nvPr>
            <p:extLst>
              <p:ext uri="{D42A27DB-BD31-4B8C-83A1-F6EECF244321}">
                <p14:modId xmlns:p14="http://schemas.microsoft.com/office/powerpoint/2010/main" val="3442978628"/>
              </p:ext>
            </p:extLst>
          </p:nvPr>
        </p:nvGraphicFramePr>
        <p:xfrm>
          <a:off x="7654337" y="4178612"/>
          <a:ext cx="1914524" cy="396199"/>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382905">
                  <a:extLst>
                    <a:ext uri="{9D8B030D-6E8A-4147-A177-3AD203B41FA5}">
                      <a16:colId xmlns:a16="http://schemas.microsoft.com/office/drawing/2014/main" val="20001"/>
                    </a:ext>
                  </a:extLst>
                </a:gridCol>
                <a:gridCol w="382904">
                  <a:extLst>
                    <a:ext uri="{9D8B030D-6E8A-4147-A177-3AD203B41FA5}">
                      <a16:colId xmlns:a16="http://schemas.microsoft.com/office/drawing/2014/main" val="20002"/>
                    </a:ext>
                  </a:extLst>
                </a:gridCol>
                <a:gridCol w="382905">
                  <a:extLst>
                    <a:ext uri="{9D8B030D-6E8A-4147-A177-3AD203B41FA5}">
                      <a16:colId xmlns:a16="http://schemas.microsoft.com/office/drawing/2014/main" val="20003"/>
                    </a:ext>
                  </a:extLst>
                </a:gridCol>
                <a:gridCol w="382905">
                  <a:extLst>
                    <a:ext uri="{9D8B030D-6E8A-4147-A177-3AD203B41FA5}">
                      <a16:colId xmlns:a16="http://schemas.microsoft.com/office/drawing/2014/main" val="20004"/>
                    </a:ext>
                  </a:extLst>
                </a:gridCol>
              </a:tblGrid>
              <a:tr h="396199">
                <a:tc>
                  <a:txBody>
                    <a:bodyPr/>
                    <a:lstStyle/>
                    <a:p>
                      <a:pPr>
                        <a:lnSpc>
                          <a:spcPct val="100000"/>
                        </a:lnSpc>
                      </a:pPr>
                      <a:endParaRPr sz="13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2075">
                        <a:lnSpc>
                          <a:spcPct val="100000"/>
                        </a:lnSpc>
                        <a:spcBef>
                          <a:spcPts val="615"/>
                        </a:spcBef>
                      </a:pPr>
                      <a:r>
                        <a:rPr sz="1400" spc="-5" dirty="0">
                          <a:latin typeface="Arial MT"/>
                          <a:cs typeface="Arial MT"/>
                        </a:rPr>
                        <a:t>54</a:t>
                      </a:r>
                      <a:endParaRPr sz="14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3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2075">
                        <a:lnSpc>
                          <a:spcPct val="100000"/>
                        </a:lnSpc>
                        <a:spcBef>
                          <a:spcPts val="615"/>
                        </a:spcBef>
                      </a:pPr>
                      <a:r>
                        <a:rPr sz="1400" spc="-5" dirty="0">
                          <a:latin typeface="Arial MT"/>
                          <a:cs typeface="Arial MT"/>
                        </a:rPr>
                        <a:t>57</a:t>
                      </a:r>
                      <a:endParaRPr sz="14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3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bl>
          </a:graphicData>
        </a:graphic>
      </p:graphicFrame>
      <p:graphicFrame>
        <p:nvGraphicFramePr>
          <p:cNvPr id="18" name="object 18"/>
          <p:cNvGraphicFramePr>
            <a:graphicFrameLocks noGrp="1"/>
          </p:cNvGraphicFramePr>
          <p:nvPr>
            <p:extLst>
              <p:ext uri="{D42A27DB-BD31-4B8C-83A1-F6EECF244321}">
                <p14:modId xmlns:p14="http://schemas.microsoft.com/office/powerpoint/2010/main" val="2018708439"/>
              </p:ext>
            </p:extLst>
          </p:nvPr>
        </p:nvGraphicFramePr>
        <p:xfrm>
          <a:off x="8870712" y="4839162"/>
          <a:ext cx="2680334" cy="396199"/>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382905">
                  <a:extLst>
                    <a:ext uri="{9D8B030D-6E8A-4147-A177-3AD203B41FA5}">
                      <a16:colId xmlns:a16="http://schemas.microsoft.com/office/drawing/2014/main" val="20001"/>
                    </a:ext>
                  </a:extLst>
                </a:gridCol>
                <a:gridCol w="382904">
                  <a:extLst>
                    <a:ext uri="{9D8B030D-6E8A-4147-A177-3AD203B41FA5}">
                      <a16:colId xmlns:a16="http://schemas.microsoft.com/office/drawing/2014/main" val="20002"/>
                    </a:ext>
                  </a:extLst>
                </a:gridCol>
                <a:gridCol w="382905">
                  <a:extLst>
                    <a:ext uri="{9D8B030D-6E8A-4147-A177-3AD203B41FA5}">
                      <a16:colId xmlns:a16="http://schemas.microsoft.com/office/drawing/2014/main" val="20003"/>
                    </a:ext>
                  </a:extLst>
                </a:gridCol>
                <a:gridCol w="382905">
                  <a:extLst>
                    <a:ext uri="{9D8B030D-6E8A-4147-A177-3AD203B41FA5}">
                      <a16:colId xmlns:a16="http://schemas.microsoft.com/office/drawing/2014/main" val="20004"/>
                    </a:ext>
                  </a:extLst>
                </a:gridCol>
                <a:gridCol w="382905">
                  <a:extLst>
                    <a:ext uri="{9D8B030D-6E8A-4147-A177-3AD203B41FA5}">
                      <a16:colId xmlns:a16="http://schemas.microsoft.com/office/drawing/2014/main" val="20005"/>
                    </a:ext>
                  </a:extLst>
                </a:gridCol>
                <a:gridCol w="382905">
                  <a:extLst>
                    <a:ext uri="{9D8B030D-6E8A-4147-A177-3AD203B41FA5}">
                      <a16:colId xmlns:a16="http://schemas.microsoft.com/office/drawing/2014/main" val="20006"/>
                    </a:ext>
                  </a:extLst>
                </a:gridCol>
              </a:tblGrid>
              <a:tr h="396199">
                <a:tc>
                  <a:txBody>
                    <a:bodyPr/>
                    <a:lstStyle/>
                    <a:p>
                      <a:pPr>
                        <a:lnSpc>
                          <a:spcPct val="100000"/>
                        </a:lnSpc>
                      </a:pPr>
                      <a:endParaRPr sz="13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2075">
                        <a:lnSpc>
                          <a:spcPct val="100000"/>
                        </a:lnSpc>
                        <a:spcBef>
                          <a:spcPts val="620"/>
                        </a:spcBef>
                      </a:pPr>
                      <a:r>
                        <a:rPr sz="1400" spc="-5" dirty="0">
                          <a:latin typeface="Arial MT"/>
                          <a:cs typeface="Arial MT"/>
                        </a:rPr>
                        <a:t>68</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3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2075">
                        <a:lnSpc>
                          <a:spcPct val="100000"/>
                        </a:lnSpc>
                        <a:spcBef>
                          <a:spcPts val="620"/>
                        </a:spcBef>
                      </a:pPr>
                      <a:r>
                        <a:rPr sz="1400" spc="-5" dirty="0">
                          <a:latin typeface="Arial MT"/>
                          <a:cs typeface="Arial MT"/>
                        </a:rPr>
                        <a:t>71</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3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2075">
                        <a:lnSpc>
                          <a:spcPct val="100000"/>
                        </a:lnSpc>
                        <a:spcBef>
                          <a:spcPts val="620"/>
                        </a:spcBef>
                      </a:pPr>
                      <a:r>
                        <a:rPr sz="1400" spc="-5" dirty="0">
                          <a:latin typeface="Arial MT"/>
                          <a:cs typeface="Arial MT"/>
                        </a:rPr>
                        <a:t>75</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3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bl>
          </a:graphicData>
        </a:graphic>
      </p:graphicFrame>
      <p:graphicFrame>
        <p:nvGraphicFramePr>
          <p:cNvPr id="19" name="object 19"/>
          <p:cNvGraphicFramePr>
            <a:graphicFrameLocks noGrp="1"/>
          </p:cNvGraphicFramePr>
          <p:nvPr>
            <p:extLst>
              <p:ext uri="{D42A27DB-BD31-4B8C-83A1-F6EECF244321}">
                <p14:modId xmlns:p14="http://schemas.microsoft.com/office/powerpoint/2010/main" val="1294642470"/>
              </p:ext>
            </p:extLst>
          </p:nvPr>
        </p:nvGraphicFramePr>
        <p:xfrm>
          <a:off x="10243562" y="4178612"/>
          <a:ext cx="1914524" cy="396199"/>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382905">
                  <a:extLst>
                    <a:ext uri="{9D8B030D-6E8A-4147-A177-3AD203B41FA5}">
                      <a16:colId xmlns:a16="http://schemas.microsoft.com/office/drawing/2014/main" val="20001"/>
                    </a:ext>
                  </a:extLst>
                </a:gridCol>
                <a:gridCol w="382904">
                  <a:extLst>
                    <a:ext uri="{9D8B030D-6E8A-4147-A177-3AD203B41FA5}">
                      <a16:colId xmlns:a16="http://schemas.microsoft.com/office/drawing/2014/main" val="20002"/>
                    </a:ext>
                  </a:extLst>
                </a:gridCol>
                <a:gridCol w="382905">
                  <a:extLst>
                    <a:ext uri="{9D8B030D-6E8A-4147-A177-3AD203B41FA5}">
                      <a16:colId xmlns:a16="http://schemas.microsoft.com/office/drawing/2014/main" val="20003"/>
                    </a:ext>
                  </a:extLst>
                </a:gridCol>
                <a:gridCol w="382905">
                  <a:extLst>
                    <a:ext uri="{9D8B030D-6E8A-4147-A177-3AD203B41FA5}">
                      <a16:colId xmlns:a16="http://schemas.microsoft.com/office/drawing/2014/main" val="20004"/>
                    </a:ext>
                  </a:extLst>
                </a:gridCol>
              </a:tblGrid>
              <a:tr h="396199">
                <a:tc>
                  <a:txBody>
                    <a:bodyPr/>
                    <a:lstStyle/>
                    <a:p>
                      <a:pPr>
                        <a:lnSpc>
                          <a:spcPct val="100000"/>
                        </a:lnSpc>
                      </a:pPr>
                      <a:endParaRPr sz="13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2075">
                        <a:lnSpc>
                          <a:spcPct val="100000"/>
                        </a:lnSpc>
                        <a:spcBef>
                          <a:spcPts val="615"/>
                        </a:spcBef>
                      </a:pPr>
                      <a:r>
                        <a:rPr sz="1400" spc="-5" dirty="0">
                          <a:latin typeface="Arial MT"/>
                          <a:cs typeface="Arial MT"/>
                        </a:rPr>
                        <a:t>83</a:t>
                      </a:r>
                      <a:endParaRPr sz="14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3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2075">
                        <a:lnSpc>
                          <a:spcPct val="100000"/>
                        </a:lnSpc>
                        <a:spcBef>
                          <a:spcPts val="615"/>
                        </a:spcBef>
                      </a:pPr>
                      <a:r>
                        <a:rPr sz="1400" spc="-5" dirty="0">
                          <a:latin typeface="Arial MT"/>
                          <a:cs typeface="Arial MT"/>
                        </a:rPr>
                        <a:t>90</a:t>
                      </a:r>
                      <a:endParaRPr sz="14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3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E3E3E3"/>
                    </a:solidFill>
                  </a:tcPr>
                </a:tc>
                <a:extLst>
                  <a:ext uri="{0D108BD9-81ED-4DB2-BD59-A6C34878D82A}">
                    <a16:rowId xmlns:a16="http://schemas.microsoft.com/office/drawing/2014/main" val="10000"/>
                  </a:ext>
                </a:extLst>
              </a:tr>
            </a:tbl>
          </a:graphicData>
        </a:graphic>
      </p:graphicFrame>
      <p:sp>
        <p:nvSpPr>
          <p:cNvPr id="20" name="object 20"/>
          <p:cNvSpPr/>
          <p:nvPr/>
        </p:nvSpPr>
        <p:spPr>
          <a:xfrm>
            <a:off x="5901477" y="2415400"/>
            <a:ext cx="1525905" cy="699770"/>
          </a:xfrm>
          <a:custGeom>
            <a:avLst/>
            <a:gdLst/>
            <a:ahLst/>
            <a:cxnLst/>
            <a:rect l="l" t="t" r="r" b="b"/>
            <a:pathLst>
              <a:path w="1525904" h="699769">
                <a:moveTo>
                  <a:pt x="1525447" y="0"/>
                </a:moveTo>
                <a:lnTo>
                  <a:pt x="0" y="699187"/>
                </a:lnTo>
              </a:path>
            </a:pathLst>
          </a:custGeom>
          <a:ln w="9524">
            <a:solidFill>
              <a:srgbClr val="545454"/>
            </a:solidFill>
          </a:ln>
        </p:spPr>
        <p:txBody>
          <a:bodyPr wrap="square" lIns="0" tIns="0" rIns="0" bIns="0" rtlCol="0"/>
          <a:lstStyle/>
          <a:p>
            <a:endParaRPr/>
          </a:p>
        </p:txBody>
      </p:sp>
      <p:sp>
        <p:nvSpPr>
          <p:cNvPr id="21" name="object 21"/>
          <p:cNvSpPr/>
          <p:nvPr/>
        </p:nvSpPr>
        <p:spPr>
          <a:xfrm>
            <a:off x="8215624" y="2448249"/>
            <a:ext cx="1443355" cy="666115"/>
          </a:xfrm>
          <a:custGeom>
            <a:avLst/>
            <a:gdLst/>
            <a:ahLst/>
            <a:cxnLst/>
            <a:rect l="l" t="t" r="r" b="b"/>
            <a:pathLst>
              <a:path w="1443354" h="666114">
                <a:moveTo>
                  <a:pt x="0" y="0"/>
                </a:moveTo>
                <a:lnTo>
                  <a:pt x="1443308" y="666053"/>
                </a:lnTo>
              </a:path>
            </a:pathLst>
          </a:custGeom>
          <a:ln w="9524">
            <a:solidFill>
              <a:srgbClr val="545454"/>
            </a:solidFill>
          </a:ln>
        </p:spPr>
        <p:txBody>
          <a:bodyPr wrap="square" lIns="0" tIns="0" rIns="0" bIns="0" rtlCol="0"/>
          <a:lstStyle/>
          <a:p>
            <a:endParaRPr/>
          </a:p>
        </p:txBody>
      </p:sp>
      <p:grpSp>
        <p:nvGrpSpPr>
          <p:cNvPr id="22" name="object 22"/>
          <p:cNvGrpSpPr/>
          <p:nvPr/>
        </p:nvGrpSpPr>
        <p:grpSpPr>
          <a:xfrm>
            <a:off x="4405031" y="3095523"/>
            <a:ext cx="2807970" cy="1694814"/>
            <a:chOff x="4405031" y="3095523"/>
            <a:chExt cx="2807970" cy="1694814"/>
          </a:xfrm>
        </p:grpSpPr>
        <p:sp>
          <p:nvSpPr>
            <p:cNvPr id="23" name="object 23"/>
            <p:cNvSpPr/>
            <p:nvPr/>
          </p:nvSpPr>
          <p:spPr>
            <a:xfrm>
              <a:off x="5862183" y="3100285"/>
              <a:ext cx="46355" cy="32384"/>
            </a:xfrm>
            <a:custGeom>
              <a:avLst/>
              <a:gdLst/>
              <a:ahLst/>
              <a:cxnLst/>
              <a:rect l="l" t="t" r="r" b="b"/>
              <a:pathLst>
                <a:path w="46354" h="32385">
                  <a:moveTo>
                    <a:pt x="0" y="32312"/>
                  </a:moveTo>
                  <a:lnTo>
                    <a:pt x="32738" y="0"/>
                  </a:lnTo>
                  <a:lnTo>
                    <a:pt x="45849" y="28603"/>
                  </a:lnTo>
                  <a:lnTo>
                    <a:pt x="0" y="32312"/>
                  </a:lnTo>
                  <a:close/>
                </a:path>
              </a:pathLst>
            </a:custGeom>
            <a:solidFill>
              <a:srgbClr val="545454"/>
            </a:solidFill>
          </p:spPr>
          <p:txBody>
            <a:bodyPr wrap="square" lIns="0" tIns="0" rIns="0" bIns="0" rtlCol="0"/>
            <a:lstStyle/>
            <a:p>
              <a:endParaRPr/>
            </a:p>
          </p:txBody>
        </p:sp>
        <p:sp>
          <p:nvSpPr>
            <p:cNvPr id="24" name="object 24"/>
            <p:cNvSpPr/>
            <p:nvPr/>
          </p:nvSpPr>
          <p:spPr>
            <a:xfrm>
              <a:off x="5862183" y="3100285"/>
              <a:ext cx="46355" cy="32384"/>
            </a:xfrm>
            <a:custGeom>
              <a:avLst/>
              <a:gdLst/>
              <a:ahLst/>
              <a:cxnLst/>
              <a:rect l="l" t="t" r="r" b="b"/>
              <a:pathLst>
                <a:path w="46354" h="32385">
                  <a:moveTo>
                    <a:pt x="32738" y="0"/>
                  </a:moveTo>
                  <a:lnTo>
                    <a:pt x="0" y="32312"/>
                  </a:lnTo>
                  <a:lnTo>
                    <a:pt x="45849" y="28603"/>
                  </a:lnTo>
                  <a:lnTo>
                    <a:pt x="32738" y="0"/>
                  </a:lnTo>
                  <a:close/>
                </a:path>
              </a:pathLst>
            </a:custGeom>
            <a:ln w="9524">
              <a:solidFill>
                <a:srgbClr val="545454"/>
              </a:solidFill>
            </a:ln>
          </p:spPr>
          <p:txBody>
            <a:bodyPr wrap="square" lIns="0" tIns="0" rIns="0" bIns="0" rtlCol="0"/>
            <a:lstStyle/>
            <a:p>
              <a:endParaRPr/>
            </a:p>
          </p:txBody>
        </p:sp>
        <p:sp>
          <p:nvSpPr>
            <p:cNvPr id="25" name="object 25"/>
            <p:cNvSpPr/>
            <p:nvPr/>
          </p:nvSpPr>
          <p:spPr>
            <a:xfrm>
              <a:off x="4428946" y="3368400"/>
              <a:ext cx="681355" cy="1378585"/>
            </a:xfrm>
            <a:custGeom>
              <a:avLst/>
              <a:gdLst/>
              <a:ahLst/>
              <a:cxnLst/>
              <a:rect l="l" t="t" r="r" b="b"/>
              <a:pathLst>
                <a:path w="681354" h="1378585">
                  <a:moveTo>
                    <a:pt x="681178" y="0"/>
                  </a:moveTo>
                  <a:lnTo>
                    <a:pt x="0" y="1378265"/>
                  </a:lnTo>
                </a:path>
              </a:pathLst>
            </a:custGeom>
            <a:ln w="9524">
              <a:solidFill>
                <a:srgbClr val="545454"/>
              </a:solidFill>
            </a:ln>
          </p:spPr>
          <p:txBody>
            <a:bodyPr wrap="square" lIns="0" tIns="0" rIns="0" bIns="0" rtlCol="0"/>
            <a:lstStyle/>
            <a:p>
              <a:endParaRPr/>
            </a:p>
          </p:txBody>
        </p:sp>
        <p:sp>
          <p:nvSpPr>
            <p:cNvPr id="26" name="object 26"/>
            <p:cNvSpPr/>
            <p:nvPr/>
          </p:nvSpPr>
          <p:spPr>
            <a:xfrm>
              <a:off x="4409794" y="4739694"/>
              <a:ext cx="33655" cy="45720"/>
            </a:xfrm>
            <a:custGeom>
              <a:avLst/>
              <a:gdLst/>
              <a:ahLst/>
              <a:cxnLst/>
              <a:rect l="l" t="t" r="r" b="b"/>
              <a:pathLst>
                <a:path w="33654" h="45720">
                  <a:moveTo>
                    <a:pt x="0" y="45721"/>
                  </a:moveTo>
                  <a:lnTo>
                    <a:pt x="5047" y="0"/>
                  </a:lnTo>
                  <a:lnTo>
                    <a:pt x="33256" y="13941"/>
                  </a:lnTo>
                  <a:lnTo>
                    <a:pt x="0" y="45721"/>
                  </a:lnTo>
                  <a:close/>
                </a:path>
              </a:pathLst>
            </a:custGeom>
            <a:solidFill>
              <a:srgbClr val="545454"/>
            </a:solidFill>
          </p:spPr>
          <p:txBody>
            <a:bodyPr wrap="square" lIns="0" tIns="0" rIns="0" bIns="0" rtlCol="0"/>
            <a:lstStyle/>
            <a:p>
              <a:endParaRPr/>
            </a:p>
          </p:txBody>
        </p:sp>
        <p:sp>
          <p:nvSpPr>
            <p:cNvPr id="27" name="object 27"/>
            <p:cNvSpPr/>
            <p:nvPr/>
          </p:nvSpPr>
          <p:spPr>
            <a:xfrm>
              <a:off x="4409794" y="4739694"/>
              <a:ext cx="33655" cy="45720"/>
            </a:xfrm>
            <a:custGeom>
              <a:avLst/>
              <a:gdLst/>
              <a:ahLst/>
              <a:cxnLst/>
              <a:rect l="l" t="t" r="r" b="b"/>
              <a:pathLst>
                <a:path w="33654" h="45720">
                  <a:moveTo>
                    <a:pt x="5047" y="0"/>
                  </a:moveTo>
                  <a:lnTo>
                    <a:pt x="0" y="45721"/>
                  </a:lnTo>
                  <a:lnTo>
                    <a:pt x="33256" y="13941"/>
                  </a:lnTo>
                  <a:lnTo>
                    <a:pt x="5047" y="0"/>
                  </a:lnTo>
                  <a:close/>
                </a:path>
              </a:pathLst>
            </a:custGeom>
            <a:ln w="9524">
              <a:solidFill>
                <a:srgbClr val="545454"/>
              </a:solidFill>
            </a:ln>
          </p:spPr>
          <p:txBody>
            <a:bodyPr wrap="square" lIns="0" tIns="0" rIns="0" bIns="0" rtlCol="0"/>
            <a:lstStyle/>
            <a:p>
              <a:endParaRPr/>
            </a:p>
          </p:txBody>
        </p:sp>
        <p:sp>
          <p:nvSpPr>
            <p:cNvPr id="28" name="object 28"/>
            <p:cNvSpPr/>
            <p:nvPr/>
          </p:nvSpPr>
          <p:spPr>
            <a:xfrm>
              <a:off x="5849524" y="3417700"/>
              <a:ext cx="15875" cy="732155"/>
            </a:xfrm>
            <a:custGeom>
              <a:avLst/>
              <a:gdLst/>
              <a:ahLst/>
              <a:cxnLst/>
              <a:rect l="l" t="t" r="r" b="b"/>
              <a:pathLst>
                <a:path w="15875" h="732154">
                  <a:moveTo>
                    <a:pt x="0" y="0"/>
                  </a:moveTo>
                  <a:lnTo>
                    <a:pt x="15304" y="731562"/>
                  </a:lnTo>
                </a:path>
              </a:pathLst>
            </a:custGeom>
            <a:ln w="9524">
              <a:solidFill>
                <a:srgbClr val="545454"/>
              </a:solidFill>
            </a:ln>
          </p:spPr>
          <p:txBody>
            <a:bodyPr wrap="square" lIns="0" tIns="0" rIns="0" bIns="0" rtlCol="0"/>
            <a:lstStyle/>
            <a:p>
              <a:endParaRPr/>
            </a:p>
          </p:txBody>
        </p:sp>
        <p:sp>
          <p:nvSpPr>
            <p:cNvPr id="29" name="object 29"/>
            <p:cNvSpPr/>
            <p:nvPr/>
          </p:nvSpPr>
          <p:spPr>
            <a:xfrm>
              <a:off x="5849100" y="4148933"/>
              <a:ext cx="31750" cy="43815"/>
            </a:xfrm>
            <a:custGeom>
              <a:avLst/>
              <a:gdLst/>
              <a:ahLst/>
              <a:cxnLst/>
              <a:rect l="l" t="t" r="r" b="b"/>
              <a:pathLst>
                <a:path w="31750" h="43814">
                  <a:moveTo>
                    <a:pt x="16632" y="43544"/>
                  </a:moveTo>
                  <a:lnTo>
                    <a:pt x="0" y="657"/>
                  </a:lnTo>
                  <a:lnTo>
                    <a:pt x="31458" y="0"/>
                  </a:lnTo>
                  <a:lnTo>
                    <a:pt x="16632" y="43544"/>
                  </a:lnTo>
                  <a:close/>
                </a:path>
              </a:pathLst>
            </a:custGeom>
            <a:solidFill>
              <a:srgbClr val="545454"/>
            </a:solidFill>
          </p:spPr>
          <p:txBody>
            <a:bodyPr wrap="square" lIns="0" tIns="0" rIns="0" bIns="0" rtlCol="0"/>
            <a:lstStyle/>
            <a:p>
              <a:endParaRPr/>
            </a:p>
          </p:txBody>
        </p:sp>
        <p:sp>
          <p:nvSpPr>
            <p:cNvPr id="30" name="object 30"/>
            <p:cNvSpPr/>
            <p:nvPr/>
          </p:nvSpPr>
          <p:spPr>
            <a:xfrm>
              <a:off x="5849100" y="4148933"/>
              <a:ext cx="31750" cy="43815"/>
            </a:xfrm>
            <a:custGeom>
              <a:avLst/>
              <a:gdLst/>
              <a:ahLst/>
              <a:cxnLst/>
              <a:rect l="l" t="t" r="r" b="b"/>
              <a:pathLst>
                <a:path w="31750" h="43814">
                  <a:moveTo>
                    <a:pt x="0" y="657"/>
                  </a:moveTo>
                  <a:lnTo>
                    <a:pt x="16632" y="43544"/>
                  </a:lnTo>
                  <a:lnTo>
                    <a:pt x="31458" y="0"/>
                  </a:lnTo>
                  <a:lnTo>
                    <a:pt x="0" y="657"/>
                  </a:lnTo>
                  <a:close/>
                </a:path>
              </a:pathLst>
            </a:custGeom>
            <a:ln w="9524">
              <a:solidFill>
                <a:srgbClr val="545454"/>
              </a:solidFill>
            </a:ln>
          </p:spPr>
          <p:txBody>
            <a:bodyPr wrap="square" lIns="0" tIns="0" rIns="0" bIns="0" rtlCol="0"/>
            <a:lstStyle/>
            <a:p>
              <a:endParaRPr/>
            </a:p>
          </p:txBody>
        </p:sp>
        <p:sp>
          <p:nvSpPr>
            <p:cNvPr id="31" name="object 31"/>
            <p:cNvSpPr/>
            <p:nvPr/>
          </p:nvSpPr>
          <p:spPr>
            <a:xfrm>
              <a:off x="6638224" y="3368400"/>
              <a:ext cx="553720" cy="1344295"/>
            </a:xfrm>
            <a:custGeom>
              <a:avLst/>
              <a:gdLst/>
              <a:ahLst/>
              <a:cxnLst/>
              <a:rect l="l" t="t" r="r" b="b"/>
              <a:pathLst>
                <a:path w="553720" h="1344295">
                  <a:moveTo>
                    <a:pt x="0" y="0"/>
                  </a:moveTo>
                  <a:lnTo>
                    <a:pt x="553342" y="1343953"/>
                  </a:lnTo>
                </a:path>
              </a:pathLst>
            </a:custGeom>
            <a:ln w="9524">
              <a:solidFill>
                <a:srgbClr val="545454"/>
              </a:solidFill>
            </a:ln>
          </p:spPr>
          <p:txBody>
            <a:bodyPr wrap="square" lIns="0" tIns="0" rIns="0" bIns="0" rtlCol="0"/>
            <a:lstStyle/>
            <a:p>
              <a:endParaRPr/>
            </a:p>
          </p:txBody>
        </p:sp>
        <p:sp>
          <p:nvSpPr>
            <p:cNvPr id="32" name="object 32"/>
            <p:cNvSpPr/>
            <p:nvPr/>
          </p:nvSpPr>
          <p:spPr>
            <a:xfrm>
              <a:off x="7177018" y="4706364"/>
              <a:ext cx="31115" cy="46355"/>
            </a:xfrm>
            <a:custGeom>
              <a:avLst/>
              <a:gdLst/>
              <a:ahLst/>
              <a:cxnLst/>
              <a:rect l="l" t="t" r="r" b="b"/>
              <a:pathLst>
                <a:path w="31115" h="46354">
                  <a:moveTo>
                    <a:pt x="31004" y="45960"/>
                  </a:moveTo>
                  <a:lnTo>
                    <a:pt x="0" y="11979"/>
                  </a:lnTo>
                  <a:lnTo>
                    <a:pt x="29096" y="0"/>
                  </a:lnTo>
                  <a:lnTo>
                    <a:pt x="31004" y="45960"/>
                  </a:lnTo>
                  <a:close/>
                </a:path>
              </a:pathLst>
            </a:custGeom>
            <a:solidFill>
              <a:srgbClr val="545454"/>
            </a:solidFill>
          </p:spPr>
          <p:txBody>
            <a:bodyPr wrap="square" lIns="0" tIns="0" rIns="0" bIns="0" rtlCol="0"/>
            <a:lstStyle/>
            <a:p>
              <a:endParaRPr/>
            </a:p>
          </p:txBody>
        </p:sp>
        <p:sp>
          <p:nvSpPr>
            <p:cNvPr id="33" name="object 33"/>
            <p:cNvSpPr/>
            <p:nvPr/>
          </p:nvSpPr>
          <p:spPr>
            <a:xfrm>
              <a:off x="7177018" y="4706364"/>
              <a:ext cx="31115" cy="46355"/>
            </a:xfrm>
            <a:custGeom>
              <a:avLst/>
              <a:gdLst/>
              <a:ahLst/>
              <a:cxnLst/>
              <a:rect l="l" t="t" r="r" b="b"/>
              <a:pathLst>
                <a:path w="31115" h="46354">
                  <a:moveTo>
                    <a:pt x="0" y="11979"/>
                  </a:moveTo>
                  <a:lnTo>
                    <a:pt x="31004" y="45960"/>
                  </a:lnTo>
                  <a:lnTo>
                    <a:pt x="29096" y="0"/>
                  </a:lnTo>
                  <a:lnTo>
                    <a:pt x="0" y="11979"/>
                  </a:lnTo>
                  <a:close/>
                </a:path>
              </a:pathLst>
            </a:custGeom>
            <a:ln w="9524">
              <a:solidFill>
                <a:srgbClr val="545454"/>
              </a:solidFill>
            </a:ln>
          </p:spPr>
          <p:txBody>
            <a:bodyPr wrap="square" lIns="0" tIns="0" rIns="0" bIns="0" rtlCol="0"/>
            <a:lstStyle/>
            <a:p>
              <a:endParaRPr/>
            </a:p>
          </p:txBody>
        </p:sp>
      </p:grpSp>
      <p:grpSp>
        <p:nvGrpSpPr>
          <p:cNvPr id="34" name="object 34"/>
          <p:cNvGrpSpPr/>
          <p:nvPr/>
        </p:nvGrpSpPr>
        <p:grpSpPr>
          <a:xfrm>
            <a:off x="8578299" y="3095255"/>
            <a:ext cx="2623185" cy="1694180"/>
            <a:chOff x="8578299" y="3095255"/>
            <a:chExt cx="2623185" cy="1694180"/>
          </a:xfrm>
        </p:grpSpPr>
        <p:sp>
          <p:nvSpPr>
            <p:cNvPr id="35" name="object 35"/>
            <p:cNvSpPr/>
            <p:nvPr/>
          </p:nvSpPr>
          <p:spPr>
            <a:xfrm>
              <a:off x="9652341" y="3100018"/>
              <a:ext cx="46355" cy="33020"/>
            </a:xfrm>
            <a:custGeom>
              <a:avLst/>
              <a:gdLst/>
              <a:ahLst/>
              <a:cxnLst/>
              <a:rect l="l" t="t" r="r" b="b"/>
              <a:pathLst>
                <a:path w="46354" h="33019">
                  <a:moveTo>
                    <a:pt x="45840" y="32397"/>
                  </a:moveTo>
                  <a:lnTo>
                    <a:pt x="0" y="28570"/>
                  </a:lnTo>
                  <a:lnTo>
                    <a:pt x="13184" y="0"/>
                  </a:lnTo>
                  <a:lnTo>
                    <a:pt x="45840" y="32397"/>
                  </a:lnTo>
                  <a:close/>
                </a:path>
              </a:pathLst>
            </a:custGeom>
            <a:solidFill>
              <a:srgbClr val="545454"/>
            </a:solidFill>
          </p:spPr>
          <p:txBody>
            <a:bodyPr wrap="square" lIns="0" tIns="0" rIns="0" bIns="0" rtlCol="0"/>
            <a:lstStyle/>
            <a:p>
              <a:endParaRPr/>
            </a:p>
          </p:txBody>
        </p:sp>
        <p:sp>
          <p:nvSpPr>
            <p:cNvPr id="36" name="object 36"/>
            <p:cNvSpPr/>
            <p:nvPr/>
          </p:nvSpPr>
          <p:spPr>
            <a:xfrm>
              <a:off x="9652341" y="3100018"/>
              <a:ext cx="46355" cy="33020"/>
            </a:xfrm>
            <a:custGeom>
              <a:avLst/>
              <a:gdLst/>
              <a:ahLst/>
              <a:cxnLst/>
              <a:rect l="l" t="t" r="r" b="b"/>
              <a:pathLst>
                <a:path w="46354" h="33019">
                  <a:moveTo>
                    <a:pt x="0" y="28570"/>
                  </a:moveTo>
                  <a:lnTo>
                    <a:pt x="45840" y="32397"/>
                  </a:lnTo>
                  <a:lnTo>
                    <a:pt x="13184" y="0"/>
                  </a:lnTo>
                  <a:lnTo>
                    <a:pt x="0" y="28570"/>
                  </a:lnTo>
                  <a:close/>
                </a:path>
              </a:pathLst>
            </a:custGeom>
            <a:ln w="9524">
              <a:solidFill>
                <a:srgbClr val="545454"/>
              </a:solidFill>
            </a:ln>
          </p:spPr>
          <p:txBody>
            <a:bodyPr wrap="square" lIns="0" tIns="0" rIns="0" bIns="0" rtlCol="0"/>
            <a:lstStyle/>
            <a:p>
              <a:endParaRPr/>
            </a:p>
          </p:txBody>
        </p:sp>
        <p:sp>
          <p:nvSpPr>
            <p:cNvPr id="37" name="object 37"/>
            <p:cNvSpPr/>
            <p:nvPr/>
          </p:nvSpPr>
          <p:spPr>
            <a:xfrm>
              <a:off x="8601337" y="3368399"/>
              <a:ext cx="321310" cy="687705"/>
            </a:xfrm>
            <a:custGeom>
              <a:avLst/>
              <a:gdLst/>
              <a:ahLst/>
              <a:cxnLst/>
              <a:rect l="l" t="t" r="r" b="b"/>
              <a:pathLst>
                <a:path w="321309" h="687704">
                  <a:moveTo>
                    <a:pt x="320837" y="0"/>
                  </a:moveTo>
                  <a:lnTo>
                    <a:pt x="0" y="687708"/>
                  </a:lnTo>
                </a:path>
              </a:pathLst>
            </a:custGeom>
            <a:ln w="9524">
              <a:solidFill>
                <a:srgbClr val="545454"/>
              </a:solidFill>
            </a:ln>
          </p:spPr>
          <p:txBody>
            <a:bodyPr wrap="square" lIns="0" tIns="0" rIns="0" bIns="0" rtlCol="0"/>
            <a:lstStyle/>
            <a:p>
              <a:endParaRPr/>
            </a:p>
          </p:txBody>
        </p:sp>
        <p:sp>
          <p:nvSpPr>
            <p:cNvPr id="38" name="object 38"/>
            <p:cNvSpPr/>
            <p:nvPr/>
          </p:nvSpPr>
          <p:spPr>
            <a:xfrm>
              <a:off x="8583062" y="4049457"/>
              <a:ext cx="33020" cy="46355"/>
            </a:xfrm>
            <a:custGeom>
              <a:avLst/>
              <a:gdLst/>
              <a:ahLst/>
              <a:cxnLst/>
              <a:rect l="l" t="t" r="r" b="b"/>
              <a:pathLst>
                <a:path w="33020" h="46354">
                  <a:moveTo>
                    <a:pt x="0" y="45823"/>
                  </a:moveTo>
                  <a:lnTo>
                    <a:pt x="4017" y="0"/>
                  </a:lnTo>
                  <a:lnTo>
                    <a:pt x="32531" y="13302"/>
                  </a:lnTo>
                  <a:lnTo>
                    <a:pt x="0" y="45823"/>
                  </a:lnTo>
                  <a:close/>
                </a:path>
              </a:pathLst>
            </a:custGeom>
            <a:solidFill>
              <a:srgbClr val="545454"/>
            </a:solidFill>
          </p:spPr>
          <p:txBody>
            <a:bodyPr wrap="square" lIns="0" tIns="0" rIns="0" bIns="0" rtlCol="0"/>
            <a:lstStyle/>
            <a:p>
              <a:endParaRPr/>
            </a:p>
          </p:txBody>
        </p:sp>
        <p:sp>
          <p:nvSpPr>
            <p:cNvPr id="39" name="object 39"/>
            <p:cNvSpPr/>
            <p:nvPr/>
          </p:nvSpPr>
          <p:spPr>
            <a:xfrm>
              <a:off x="8583062" y="4049457"/>
              <a:ext cx="33020" cy="46355"/>
            </a:xfrm>
            <a:custGeom>
              <a:avLst/>
              <a:gdLst/>
              <a:ahLst/>
              <a:cxnLst/>
              <a:rect l="l" t="t" r="r" b="b"/>
              <a:pathLst>
                <a:path w="33020" h="46354">
                  <a:moveTo>
                    <a:pt x="4017" y="0"/>
                  </a:moveTo>
                  <a:lnTo>
                    <a:pt x="0" y="45823"/>
                  </a:lnTo>
                  <a:lnTo>
                    <a:pt x="32531" y="13302"/>
                  </a:lnTo>
                  <a:lnTo>
                    <a:pt x="4017" y="0"/>
                  </a:lnTo>
                  <a:close/>
                </a:path>
              </a:pathLst>
            </a:custGeom>
            <a:ln w="9524">
              <a:solidFill>
                <a:srgbClr val="545454"/>
              </a:solidFill>
            </a:ln>
          </p:spPr>
          <p:txBody>
            <a:bodyPr wrap="square" lIns="0" tIns="0" rIns="0" bIns="0" rtlCol="0"/>
            <a:lstStyle/>
            <a:p>
              <a:endParaRPr/>
            </a:p>
          </p:txBody>
        </p:sp>
        <p:sp>
          <p:nvSpPr>
            <p:cNvPr id="40" name="object 40"/>
            <p:cNvSpPr/>
            <p:nvPr/>
          </p:nvSpPr>
          <p:spPr>
            <a:xfrm>
              <a:off x="9694449" y="3368399"/>
              <a:ext cx="379730" cy="1374775"/>
            </a:xfrm>
            <a:custGeom>
              <a:avLst/>
              <a:gdLst/>
              <a:ahLst/>
              <a:cxnLst/>
              <a:rect l="l" t="t" r="r" b="b"/>
              <a:pathLst>
                <a:path w="379729" h="1374775">
                  <a:moveTo>
                    <a:pt x="0" y="0"/>
                  </a:moveTo>
                  <a:lnTo>
                    <a:pt x="379296" y="1374409"/>
                  </a:lnTo>
                </a:path>
              </a:pathLst>
            </a:custGeom>
            <a:ln w="9524">
              <a:solidFill>
                <a:srgbClr val="545454"/>
              </a:solidFill>
            </a:ln>
          </p:spPr>
          <p:txBody>
            <a:bodyPr wrap="square" lIns="0" tIns="0" rIns="0" bIns="0" rtlCol="0"/>
            <a:lstStyle/>
            <a:p>
              <a:endParaRPr/>
            </a:p>
          </p:txBody>
        </p:sp>
        <p:sp>
          <p:nvSpPr>
            <p:cNvPr id="41" name="object 41"/>
            <p:cNvSpPr/>
            <p:nvPr/>
          </p:nvSpPr>
          <p:spPr>
            <a:xfrm>
              <a:off x="10058580" y="4738624"/>
              <a:ext cx="30480" cy="46355"/>
            </a:xfrm>
            <a:custGeom>
              <a:avLst/>
              <a:gdLst/>
              <a:ahLst/>
              <a:cxnLst/>
              <a:rect l="l" t="t" r="r" b="b"/>
              <a:pathLst>
                <a:path w="30479" h="46354">
                  <a:moveTo>
                    <a:pt x="26664" y="45852"/>
                  </a:moveTo>
                  <a:lnTo>
                    <a:pt x="0" y="8370"/>
                  </a:lnTo>
                  <a:lnTo>
                    <a:pt x="30331" y="0"/>
                  </a:lnTo>
                  <a:lnTo>
                    <a:pt x="26664" y="45852"/>
                  </a:lnTo>
                  <a:close/>
                </a:path>
              </a:pathLst>
            </a:custGeom>
            <a:solidFill>
              <a:srgbClr val="545454"/>
            </a:solidFill>
          </p:spPr>
          <p:txBody>
            <a:bodyPr wrap="square" lIns="0" tIns="0" rIns="0" bIns="0" rtlCol="0"/>
            <a:lstStyle/>
            <a:p>
              <a:endParaRPr/>
            </a:p>
          </p:txBody>
        </p:sp>
        <p:sp>
          <p:nvSpPr>
            <p:cNvPr id="42" name="object 42"/>
            <p:cNvSpPr/>
            <p:nvPr/>
          </p:nvSpPr>
          <p:spPr>
            <a:xfrm>
              <a:off x="10058580" y="4738624"/>
              <a:ext cx="30480" cy="46355"/>
            </a:xfrm>
            <a:custGeom>
              <a:avLst/>
              <a:gdLst/>
              <a:ahLst/>
              <a:cxnLst/>
              <a:rect l="l" t="t" r="r" b="b"/>
              <a:pathLst>
                <a:path w="30479" h="46354">
                  <a:moveTo>
                    <a:pt x="0" y="8370"/>
                  </a:moveTo>
                  <a:lnTo>
                    <a:pt x="26664" y="45852"/>
                  </a:lnTo>
                  <a:lnTo>
                    <a:pt x="30331" y="0"/>
                  </a:lnTo>
                  <a:lnTo>
                    <a:pt x="0" y="8370"/>
                  </a:lnTo>
                  <a:close/>
                </a:path>
              </a:pathLst>
            </a:custGeom>
            <a:ln w="9524">
              <a:solidFill>
                <a:srgbClr val="545454"/>
              </a:solidFill>
            </a:ln>
          </p:spPr>
          <p:txBody>
            <a:bodyPr wrap="square" lIns="0" tIns="0" rIns="0" bIns="0" rtlCol="0"/>
            <a:lstStyle/>
            <a:p>
              <a:endParaRPr/>
            </a:p>
          </p:txBody>
        </p:sp>
        <p:sp>
          <p:nvSpPr>
            <p:cNvPr id="43" name="object 43"/>
            <p:cNvSpPr/>
            <p:nvPr/>
          </p:nvSpPr>
          <p:spPr>
            <a:xfrm>
              <a:off x="10417424" y="3351974"/>
              <a:ext cx="748030" cy="732790"/>
            </a:xfrm>
            <a:custGeom>
              <a:avLst/>
              <a:gdLst/>
              <a:ahLst/>
              <a:cxnLst/>
              <a:rect l="l" t="t" r="r" b="b"/>
              <a:pathLst>
                <a:path w="748029" h="732789">
                  <a:moveTo>
                    <a:pt x="0" y="0"/>
                  </a:moveTo>
                  <a:lnTo>
                    <a:pt x="747863" y="732218"/>
                  </a:lnTo>
                </a:path>
              </a:pathLst>
            </a:custGeom>
            <a:ln w="9524">
              <a:solidFill>
                <a:srgbClr val="545454"/>
              </a:solidFill>
            </a:ln>
          </p:spPr>
          <p:txBody>
            <a:bodyPr wrap="square" lIns="0" tIns="0" rIns="0" bIns="0" rtlCol="0"/>
            <a:lstStyle/>
            <a:p>
              <a:endParaRPr/>
            </a:p>
          </p:txBody>
        </p:sp>
        <p:sp>
          <p:nvSpPr>
            <p:cNvPr id="44" name="object 44"/>
            <p:cNvSpPr/>
            <p:nvPr/>
          </p:nvSpPr>
          <p:spPr>
            <a:xfrm>
              <a:off x="11154282" y="4072951"/>
              <a:ext cx="41910" cy="41910"/>
            </a:xfrm>
            <a:custGeom>
              <a:avLst/>
              <a:gdLst/>
              <a:ahLst/>
              <a:cxnLst/>
              <a:rect l="l" t="t" r="r" b="b"/>
              <a:pathLst>
                <a:path w="41909" h="41910">
                  <a:moveTo>
                    <a:pt x="41892" y="41481"/>
                  </a:moveTo>
                  <a:lnTo>
                    <a:pt x="0" y="22483"/>
                  </a:lnTo>
                  <a:lnTo>
                    <a:pt x="22012" y="0"/>
                  </a:lnTo>
                  <a:lnTo>
                    <a:pt x="41892" y="41481"/>
                  </a:lnTo>
                  <a:close/>
                </a:path>
              </a:pathLst>
            </a:custGeom>
            <a:solidFill>
              <a:srgbClr val="545454"/>
            </a:solidFill>
          </p:spPr>
          <p:txBody>
            <a:bodyPr wrap="square" lIns="0" tIns="0" rIns="0" bIns="0" rtlCol="0"/>
            <a:lstStyle/>
            <a:p>
              <a:endParaRPr/>
            </a:p>
          </p:txBody>
        </p:sp>
        <p:sp>
          <p:nvSpPr>
            <p:cNvPr id="45" name="object 45"/>
            <p:cNvSpPr/>
            <p:nvPr/>
          </p:nvSpPr>
          <p:spPr>
            <a:xfrm>
              <a:off x="11154282" y="4072951"/>
              <a:ext cx="41910" cy="41910"/>
            </a:xfrm>
            <a:custGeom>
              <a:avLst/>
              <a:gdLst/>
              <a:ahLst/>
              <a:cxnLst/>
              <a:rect l="l" t="t" r="r" b="b"/>
              <a:pathLst>
                <a:path w="41909" h="41910">
                  <a:moveTo>
                    <a:pt x="0" y="22483"/>
                  </a:moveTo>
                  <a:lnTo>
                    <a:pt x="41892" y="41481"/>
                  </a:lnTo>
                  <a:lnTo>
                    <a:pt x="22012" y="0"/>
                  </a:lnTo>
                  <a:lnTo>
                    <a:pt x="0" y="22483"/>
                  </a:lnTo>
                  <a:close/>
                </a:path>
              </a:pathLst>
            </a:custGeom>
            <a:ln w="9524">
              <a:solidFill>
                <a:srgbClr val="545454"/>
              </a:solidFill>
            </a:ln>
          </p:spPr>
          <p:txBody>
            <a:bodyPr wrap="square" lIns="0" tIns="0" rIns="0" bIns="0" rtlCol="0"/>
            <a:lstStyle/>
            <a:p>
              <a:endParaRPr/>
            </a:p>
          </p:txBody>
        </p:sp>
      </p:grpSp>
      <p:sp>
        <p:nvSpPr>
          <p:cNvPr id="46" name="object 4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47" name="object 47"/>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41</a:t>
            </a:fld>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50" y="6402030"/>
            <a:ext cx="2279015" cy="193040"/>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666666"/>
                </a:solidFill>
                <a:latin typeface="Corbel"/>
                <a:cs typeface="Corbel"/>
              </a:rPr>
              <a:t>Departmen</a:t>
            </a:r>
            <a:r>
              <a:rPr sz="1100" dirty="0">
                <a:solidFill>
                  <a:srgbClr val="666666"/>
                </a:solidFill>
                <a:latin typeface="Corbel"/>
                <a:cs typeface="Corbel"/>
              </a:rPr>
              <a:t>t</a:t>
            </a:r>
            <a:r>
              <a:rPr sz="1100" spc="-5" dirty="0">
                <a:solidFill>
                  <a:srgbClr val="666666"/>
                </a:solidFill>
                <a:latin typeface="Corbel"/>
                <a:cs typeface="Corbel"/>
              </a:rPr>
              <a:t> o</a:t>
            </a:r>
            <a:r>
              <a:rPr sz="1100" dirty="0">
                <a:solidFill>
                  <a:srgbClr val="666666"/>
                </a:solidFill>
                <a:latin typeface="Corbel"/>
                <a:cs typeface="Corbel"/>
              </a:rPr>
              <a:t>f</a:t>
            </a:r>
            <a:r>
              <a:rPr sz="1100" spc="-5" dirty="0">
                <a:solidFill>
                  <a:srgbClr val="666666"/>
                </a:solidFill>
                <a:latin typeface="Corbel"/>
                <a:cs typeface="Corbel"/>
              </a:rPr>
              <a:t> Informatio</a:t>
            </a:r>
            <a:r>
              <a:rPr sz="1100" dirty="0">
                <a:solidFill>
                  <a:srgbClr val="666666"/>
                </a:solidFill>
                <a:latin typeface="Corbel"/>
                <a:cs typeface="Corbel"/>
              </a:rPr>
              <a:t>n</a:t>
            </a:r>
            <a:r>
              <a:rPr sz="1100" spc="-80" dirty="0">
                <a:solidFill>
                  <a:srgbClr val="666666"/>
                </a:solidFill>
                <a:latin typeface="Corbel"/>
                <a:cs typeface="Corbel"/>
              </a:rPr>
              <a:t> </a:t>
            </a:r>
            <a:r>
              <a:rPr sz="1100" spc="-70" dirty="0">
                <a:solidFill>
                  <a:srgbClr val="666666"/>
                </a:solidFill>
                <a:latin typeface="Corbel"/>
                <a:cs typeface="Corbel"/>
              </a:rPr>
              <a:t>T</a:t>
            </a:r>
            <a:r>
              <a:rPr sz="1100" spc="-5" dirty="0">
                <a:solidFill>
                  <a:srgbClr val="666666"/>
                </a:solidFill>
                <a:latin typeface="Corbel"/>
                <a:cs typeface="Corbel"/>
              </a:rPr>
              <a:t>echnology</a:t>
            </a:r>
            <a:endParaRPr sz="1100">
              <a:latin typeface="Corbel"/>
              <a:cs typeface="Corbel"/>
            </a:endParaRPr>
          </a:p>
        </p:txBody>
      </p:sp>
      <p:sp>
        <p:nvSpPr>
          <p:cNvPr id="4" name="object 4"/>
          <p:cNvSpPr txBox="1"/>
          <p:nvPr/>
        </p:nvSpPr>
        <p:spPr>
          <a:xfrm>
            <a:off x="325944" y="2854207"/>
            <a:ext cx="2500630"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B-tree:</a:t>
            </a:r>
            <a:r>
              <a:rPr sz="3600" spc="-100" dirty="0">
                <a:solidFill>
                  <a:srgbClr val="FFFFFF"/>
                </a:solidFill>
                <a:latin typeface="Corbel"/>
                <a:cs typeface="Corbel"/>
              </a:rPr>
              <a:t> </a:t>
            </a:r>
            <a:r>
              <a:rPr sz="3600" spc="-5" dirty="0">
                <a:solidFill>
                  <a:srgbClr val="FFFFFF"/>
                </a:solidFill>
                <a:latin typeface="Corbel"/>
                <a:cs typeface="Corbel"/>
              </a:rPr>
              <a:t>Insert </a:t>
            </a:r>
            <a:r>
              <a:rPr sz="3600" spc="-705" dirty="0">
                <a:solidFill>
                  <a:srgbClr val="FFFFFF"/>
                </a:solidFill>
                <a:latin typeface="Corbel"/>
                <a:cs typeface="Corbel"/>
              </a:rPr>
              <a:t> </a:t>
            </a:r>
            <a:r>
              <a:rPr sz="3600" spc="-5" dirty="0">
                <a:solidFill>
                  <a:srgbClr val="FFFFFF"/>
                </a:solidFill>
                <a:latin typeface="Corbel"/>
                <a:cs typeface="Corbel"/>
              </a:rPr>
              <a:t>Operation</a:t>
            </a:r>
            <a:endParaRPr sz="3600">
              <a:latin typeface="Corbel"/>
              <a:cs typeface="Corbel"/>
            </a:endParaRPr>
          </a:p>
        </p:txBody>
      </p:sp>
      <p:sp>
        <p:nvSpPr>
          <p:cNvPr id="5" name="object 5"/>
          <p:cNvSpPr txBox="1"/>
          <p:nvPr/>
        </p:nvSpPr>
        <p:spPr>
          <a:xfrm>
            <a:off x="4002164" y="131538"/>
            <a:ext cx="6807834" cy="2120900"/>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sz="2400" spc="-5" dirty="0">
                <a:latin typeface="Corbel"/>
                <a:cs typeface="Corbel"/>
              </a:rPr>
              <a:t>All</a:t>
            </a:r>
            <a:r>
              <a:rPr sz="2400" spc="-15" dirty="0">
                <a:latin typeface="Corbel"/>
                <a:cs typeface="Corbel"/>
              </a:rPr>
              <a:t> </a:t>
            </a:r>
            <a:r>
              <a:rPr sz="2400" spc="-5" dirty="0">
                <a:latin typeface="Corbel"/>
                <a:cs typeface="Corbel"/>
              </a:rPr>
              <a:t>insertions</a:t>
            </a:r>
            <a:r>
              <a:rPr sz="2400" spc="-15" dirty="0">
                <a:latin typeface="Corbel"/>
                <a:cs typeface="Corbel"/>
              </a:rPr>
              <a:t> </a:t>
            </a:r>
            <a:r>
              <a:rPr sz="2400" spc="-5" dirty="0">
                <a:latin typeface="Corbel"/>
                <a:cs typeface="Corbel"/>
              </a:rPr>
              <a:t>done</a:t>
            </a:r>
            <a:r>
              <a:rPr sz="2400" spc="-15" dirty="0">
                <a:latin typeface="Corbel"/>
                <a:cs typeface="Corbel"/>
              </a:rPr>
              <a:t> </a:t>
            </a:r>
            <a:r>
              <a:rPr sz="2400" spc="-5" dirty="0">
                <a:latin typeface="Corbel"/>
                <a:cs typeface="Corbel"/>
              </a:rPr>
              <a:t>at</a:t>
            </a:r>
            <a:r>
              <a:rPr sz="2400" spc="-15" dirty="0">
                <a:latin typeface="Corbel"/>
                <a:cs typeface="Corbel"/>
              </a:rPr>
              <a:t> </a:t>
            </a:r>
            <a:r>
              <a:rPr sz="2400" dirty="0">
                <a:latin typeface="Corbel"/>
                <a:cs typeface="Corbel"/>
              </a:rPr>
              <a:t>a</a:t>
            </a:r>
            <a:r>
              <a:rPr sz="2400" spc="-15" dirty="0">
                <a:latin typeface="Corbel"/>
                <a:cs typeface="Corbel"/>
              </a:rPr>
              <a:t> </a:t>
            </a:r>
            <a:r>
              <a:rPr sz="2400" spc="-5" dirty="0">
                <a:latin typeface="Corbel"/>
                <a:cs typeface="Corbel"/>
              </a:rPr>
              <a:t>leaf</a:t>
            </a:r>
            <a:r>
              <a:rPr sz="2400" spc="-15" dirty="0">
                <a:latin typeface="Corbel"/>
                <a:cs typeface="Corbel"/>
              </a:rPr>
              <a:t> </a:t>
            </a:r>
            <a:r>
              <a:rPr sz="2400" spc="-5" dirty="0">
                <a:latin typeface="Corbel"/>
                <a:cs typeface="Corbel"/>
              </a:rPr>
              <a:t>node.</a:t>
            </a:r>
            <a:endParaRPr sz="2400" dirty="0">
              <a:latin typeface="Corbel"/>
              <a:cs typeface="Corbel"/>
            </a:endParaRPr>
          </a:p>
          <a:p>
            <a:pPr marL="409575" marR="5080" indent="-397510">
              <a:lnSpc>
                <a:spcPct val="114599"/>
              </a:lnSpc>
              <a:buClr>
                <a:srgbClr val="40BAD1"/>
              </a:buClr>
              <a:buSzPct val="91666"/>
              <a:buFont typeface="Arial MT"/>
              <a:buChar char="●"/>
              <a:tabLst>
                <a:tab pos="409575" algn="l"/>
                <a:tab pos="410209" algn="l"/>
              </a:tabLst>
            </a:pPr>
            <a:r>
              <a:rPr sz="2400" spc="-80" dirty="0">
                <a:latin typeface="Corbel"/>
                <a:cs typeface="Corbel"/>
              </a:rPr>
              <a:t>To</a:t>
            </a:r>
            <a:r>
              <a:rPr sz="2400" spc="-15" dirty="0">
                <a:latin typeface="Corbel"/>
                <a:cs typeface="Corbel"/>
              </a:rPr>
              <a:t> </a:t>
            </a:r>
            <a:r>
              <a:rPr sz="2400" spc="-5" dirty="0">
                <a:latin typeface="Corbel"/>
                <a:cs typeface="Corbel"/>
              </a:rPr>
              <a:t>insert</a:t>
            </a:r>
            <a:r>
              <a:rPr sz="2400" spc="-10" dirty="0">
                <a:latin typeface="Corbel"/>
                <a:cs typeface="Corbel"/>
              </a:rPr>
              <a:t> </a:t>
            </a:r>
            <a:r>
              <a:rPr sz="2400" dirty="0">
                <a:latin typeface="Corbel"/>
                <a:cs typeface="Corbel"/>
              </a:rPr>
              <a:t>a</a:t>
            </a:r>
            <a:r>
              <a:rPr sz="2400" spc="-10" dirty="0">
                <a:latin typeface="Corbel"/>
                <a:cs typeface="Corbel"/>
              </a:rPr>
              <a:t> </a:t>
            </a:r>
            <a:r>
              <a:rPr sz="2400" spc="-5" dirty="0">
                <a:latin typeface="Corbel"/>
                <a:cs typeface="Corbel"/>
              </a:rPr>
              <a:t>new</a:t>
            </a:r>
            <a:r>
              <a:rPr sz="2400" spc="-10" dirty="0">
                <a:latin typeface="Corbel"/>
                <a:cs typeface="Corbel"/>
              </a:rPr>
              <a:t> </a:t>
            </a:r>
            <a:r>
              <a:rPr sz="2400" spc="-5" dirty="0">
                <a:latin typeface="Corbel"/>
                <a:cs typeface="Corbel"/>
              </a:rPr>
              <a:t>element,</a:t>
            </a:r>
            <a:r>
              <a:rPr sz="2400" spc="-10" dirty="0">
                <a:latin typeface="Corbel"/>
                <a:cs typeface="Corbel"/>
              </a:rPr>
              <a:t> </a:t>
            </a:r>
            <a:r>
              <a:rPr sz="2400" spc="-5" dirty="0">
                <a:latin typeface="Corbel"/>
                <a:cs typeface="Corbel"/>
              </a:rPr>
              <a:t>search</a:t>
            </a:r>
            <a:r>
              <a:rPr sz="2400" spc="-10" dirty="0">
                <a:latin typeface="Corbel"/>
                <a:cs typeface="Corbel"/>
              </a:rPr>
              <a:t> </a:t>
            </a:r>
            <a:r>
              <a:rPr sz="2400" spc="-5" dirty="0">
                <a:latin typeface="Corbel"/>
                <a:cs typeface="Corbel"/>
              </a:rPr>
              <a:t>the</a:t>
            </a:r>
            <a:r>
              <a:rPr sz="2400" spc="-10" dirty="0">
                <a:latin typeface="Corbel"/>
                <a:cs typeface="Corbel"/>
              </a:rPr>
              <a:t> </a:t>
            </a:r>
            <a:r>
              <a:rPr sz="2400" spc="-5" dirty="0">
                <a:latin typeface="Corbel"/>
                <a:cs typeface="Corbel"/>
              </a:rPr>
              <a:t>tree</a:t>
            </a:r>
            <a:r>
              <a:rPr sz="2400" spc="-10" dirty="0">
                <a:latin typeface="Corbel"/>
                <a:cs typeface="Corbel"/>
              </a:rPr>
              <a:t> </a:t>
            </a:r>
            <a:r>
              <a:rPr sz="2400" spc="-5" dirty="0">
                <a:latin typeface="Corbel"/>
                <a:cs typeface="Corbel"/>
              </a:rPr>
              <a:t>to</a:t>
            </a:r>
            <a:r>
              <a:rPr sz="2400" spc="-10" dirty="0">
                <a:latin typeface="Corbel"/>
                <a:cs typeface="Corbel"/>
              </a:rPr>
              <a:t> </a:t>
            </a:r>
            <a:r>
              <a:rPr sz="2400" spc="-5" dirty="0">
                <a:latin typeface="Corbel"/>
                <a:cs typeface="Corbel"/>
              </a:rPr>
              <a:t>ﬁnd</a:t>
            </a:r>
            <a:r>
              <a:rPr sz="2400" spc="-10" dirty="0">
                <a:latin typeface="Corbel"/>
                <a:cs typeface="Corbel"/>
              </a:rPr>
              <a:t> </a:t>
            </a:r>
            <a:r>
              <a:rPr sz="2400" spc="-5" dirty="0">
                <a:latin typeface="Corbel"/>
                <a:cs typeface="Corbel"/>
              </a:rPr>
              <a:t>the </a:t>
            </a:r>
            <a:r>
              <a:rPr sz="2400" spc="-465" dirty="0">
                <a:latin typeface="Corbel"/>
                <a:cs typeface="Corbel"/>
              </a:rPr>
              <a:t> </a:t>
            </a:r>
            <a:r>
              <a:rPr sz="2400" spc="-5" dirty="0">
                <a:latin typeface="Corbel"/>
                <a:cs typeface="Corbel"/>
              </a:rPr>
              <a:t>leaf</a:t>
            </a:r>
            <a:r>
              <a:rPr sz="2400" spc="-15" dirty="0">
                <a:latin typeface="Corbel"/>
                <a:cs typeface="Corbel"/>
              </a:rPr>
              <a:t> </a:t>
            </a:r>
            <a:r>
              <a:rPr sz="2400" spc="-5" dirty="0">
                <a:latin typeface="Corbel"/>
                <a:cs typeface="Corbel"/>
              </a:rPr>
              <a:t>node</a:t>
            </a:r>
            <a:r>
              <a:rPr sz="2400" spc="-10" dirty="0">
                <a:latin typeface="Corbel"/>
                <a:cs typeface="Corbel"/>
              </a:rPr>
              <a:t> </a:t>
            </a:r>
            <a:r>
              <a:rPr sz="2400" spc="-5" dirty="0">
                <a:latin typeface="Corbel"/>
                <a:cs typeface="Corbel"/>
              </a:rPr>
              <a:t>where</a:t>
            </a:r>
            <a:r>
              <a:rPr sz="2400" spc="-15" dirty="0">
                <a:latin typeface="Corbel"/>
                <a:cs typeface="Corbel"/>
              </a:rPr>
              <a:t> </a:t>
            </a:r>
            <a:r>
              <a:rPr sz="2400" spc="-5" dirty="0">
                <a:latin typeface="Corbel"/>
                <a:cs typeface="Corbel"/>
              </a:rPr>
              <a:t>the</a:t>
            </a:r>
            <a:r>
              <a:rPr sz="2400" spc="-10" dirty="0">
                <a:latin typeface="Corbel"/>
                <a:cs typeface="Corbel"/>
              </a:rPr>
              <a:t> </a:t>
            </a:r>
            <a:r>
              <a:rPr sz="2400" spc="-5" dirty="0">
                <a:latin typeface="Corbel"/>
                <a:cs typeface="Corbel"/>
              </a:rPr>
              <a:t>new</a:t>
            </a:r>
            <a:r>
              <a:rPr sz="2400" spc="-15" dirty="0">
                <a:latin typeface="Corbel"/>
                <a:cs typeface="Corbel"/>
              </a:rPr>
              <a:t> </a:t>
            </a:r>
            <a:r>
              <a:rPr sz="2400" spc="-5" dirty="0">
                <a:latin typeface="Corbel"/>
                <a:cs typeface="Corbel"/>
              </a:rPr>
              <a:t>element</a:t>
            </a:r>
            <a:r>
              <a:rPr sz="2400" spc="-10" dirty="0">
                <a:latin typeface="Corbel"/>
                <a:cs typeface="Corbel"/>
              </a:rPr>
              <a:t> </a:t>
            </a:r>
            <a:r>
              <a:rPr sz="2400" spc="-5" dirty="0">
                <a:latin typeface="Corbel"/>
                <a:cs typeface="Corbel"/>
              </a:rPr>
              <a:t>should</a:t>
            </a:r>
            <a:r>
              <a:rPr sz="2400" spc="-15" dirty="0">
                <a:latin typeface="Corbel"/>
                <a:cs typeface="Corbel"/>
              </a:rPr>
              <a:t> </a:t>
            </a:r>
            <a:r>
              <a:rPr sz="2400" spc="-5" dirty="0">
                <a:latin typeface="Corbel"/>
                <a:cs typeface="Corbel"/>
              </a:rPr>
              <a:t>be</a:t>
            </a:r>
            <a:r>
              <a:rPr sz="2400" spc="-10" dirty="0">
                <a:latin typeface="Corbel"/>
                <a:cs typeface="Corbel"/>
              </a:rPr>
              <a:t> </a:t>
            </a:r>
            <a:r>
              <a:rPr sz="2400" spc="-5" dirty="0">
                <a:latin typeface="Corbel"/>
                <a:cs typeface="Corbel"/>
              </a:rPr>
              <a:t>added.</a:t>
            </a:r>
            <a:endParaRPr sz="2400" dirty="0">
              <a:latin typeface="Corbel"/>
              <a:cs typeface="Corbel"/>
            </a:endParaRPr>
          </a:p>
          <a:p>
            <a:pPr marL="409575" marR="564515" indent="-397510">
              <a:lnSpc>
                <a:spcPct val="114599"/>
              </a:lnSpc>
              <a:buClr>
                <a:srgbClr val="40BAD1"/>
              </a:buClr>
              <a:buSzPct val="91666"/>
              <a:buFont typeface="Arial MT"/>
              <a:buChar char="●"/>
              <a:tabLst>
                <a:tab pos="409575" algn="l"/>
                <a:tab pos="410209" algn="l"/>
              </a:tabLst>
            </a:pPr>
            <a:r>
              <a:rPr sz="2400" spc="-5" dirty="0">
                <a:latin typeface="Corbel"/>
                <a:cs typeface="Corbel"/>
              </a:rPr>
              <a:t>Insert the new element into that node with the </a:t>
            </a:r>
            <a:r>
              <a:rPr sz="2400" spc="-470" dirty="0">
                <a:latin typeface="Corbel"/>
                <a:cs typeface="Corbel"/>
              </a:rPr>
              <a:t> </a:t>
            </a:r>
            <a:r>
              <a:rPr sz="2400" spc="-5" dirty="0">
                <a:latin typeface="Corbel"/>
                <a:cs typeface="Corbel"/>
              </a:rPr>
              <a:t>following</a:t>
            </a:r>
            <a:r>
              <a:rPr sz="2400" spc="-10" dirty="0">
                <a:latin typeface="Corbel"/>
                <a:cs typeface="Corbel"/>
              </a:rPr>
              <a:t> </a:t>
            </a:r>
            <a:r>
              <a:rPr sz="2400" spc="-5" dirty="0">
                <a:latin typeface="Corbel"/>
                <a:cs typeface="Corbel"/>
              </a:rPr>
              <a:t>steps:</a:t>
            </a:r>
            <a:endParaRPr sz="2400" dirty="0">
              <a:latin typeface="Corbel"/>
              <a:cs typeface="Corbel"/>
            </a:endParaRPr>
          </a:p>
        </p:txBody>
      </p:sp>
      <p:sp>
        <p:nvSpPr>
          <p:cNvPr id="6" name="object 6"/>
          <p:cNvSpPr txBox="1"/>
          <p:nvPr/>
        </p:nvSpPr>
        <p:spPr>
          <a:xfrm>
            <a:off x="4459364" y="2235674"/>
            <a:ext cx="6604634" cy="2311400"/>
          </a:xfrm>
          <a:prstGeom prst="rect">
            <a:avLst/>
          </a:prstGeom>
        </p:spPr>
        <p:txBody>
          <a:bodyPr vert="horz" wrap="square" lIns="0" tIns="12700" rIns="0" bIns="0" rtlCol="0">
            <a:spAutoFit/>
          </a:bodyPr>
          <a:lstStyle/>
          <a:p>
            <a:pPr marL="409575" marR="5080" indent="-397510">
              <a:lnSpc>
                <a:spcPct val="113599"/>
              </a:lnSpc>
              <a:spcBef>
                <a:spcPts val="100"/>
              </a:spcBef>
              <a:buClr>
                <a:srgbClr val="40BAD1"/>
              </a:buClr>
              <a:buFont typeface="Arial MT"/>
              <a:buChar char="●"/>
              <a:tabLst>
                <a:tab pos="409575" algn="l"/>
                <a:tab pos="410209" algn="l"/>
              </a:tabLst>
            </a:pPr>
            <a:r>
              <a:rPr sz="2200" spc="-5" dirty="0">
                <a:latin typeface="Corbel"/>
                <a:cs typeface="Corbel"/>
              </a:rPr>
              <a:t>If the node contains fewer than the maximum legal </a:t>
            </a:r>
            <a:r>
              <a:rPr sz="2200" dirty="0">
                <a:latin typeface="Corbel"/>
                <a:cs typeface="Corbel"/>
              </a:rPr>
              <a:t> </a:t>
            </a:r>
            <a:r>
              <a:rPr sz="2200" spc="-5" dirty="0">
                <a:latin typeface="Corbel"/>
                <a:cs typeface="Corbel"/>
              </a:rPr>
              <a:t>number of elements, then there is room for the new </a:t>
            </a:r>
            <a:r>
              <a:rPr sz="2200" dirty="0">
                <a:latin typeface="Corbel"/>
                <a:cs typeface="Corbel"/>
              </a:rPr>
              <a:t> </a:t>
            </a:r>
            <a:r>
              <a:rPr sz="2200" spc="-5" dirty="0">
                <a:latin typeface="Corbel"/>
                <a:cs typeface="Corbel"/>
              </a:rPr>
              <a:t>element.</a:t>
            </a:r>
            <a:r>
              <a:rPr sz="2200" dirty="0">
                <a:latin typeface="Corbel"/>
                <a:cs typeface="Corbel"/>
              </a:rPr>
              <a:t> </a:t>
            </a:r>
            <a:r>
              <a:rPr sz="2200" spc="-5" dirty="0">
                <a:latin typeface="Corbel"/>
                <a:cs typeface="Corbel"/>
              </a:rPr>
              <a:t>Insert the new element in the node, </a:t>
            </a:r>
            <a:r>
              <a:rPr sz="2200" spc="-15" dirty="0">
                <a:latin typeface="Corbel"/>
                <a:cs typeface="Corbel"/>
              </a:rPr>
              <a:t>keeping </a:t>
            </a:r>
            <a:r>
              <a:rPr sz="2200" spc="-430" dirty="0">
                <a:latin typeface="Corbel"/>
                <a:cs typeface="Corbel"/>
              </a:rPr>
              <a:t> </a:t>
            </a:r>
            <a:r>
              <a:rPr sz="2200" spc="-5" dirty="0">
                <a:latin typeface="Corbel"/>
                <a:cs typeface="Corbel"/>
              </a:rPr>
              <a:t>the</a:t>
            </a:r>
            <a:r>
              <a:rPr sz="2200" spc="-10" dirty="0">
                <a:latin typeface="Corbel"/>
                <a:cs typeface="Corbel"/>
              </a:rPr>
              <a:t> </a:t>
            </a:r>
            <a:r>
              <a:rPr sz="2200" spc="-5" dirty="0">
                <a:latin typeface="Corbel"/>
                <a:cs typeface="Corbel"/>
              </a:rPr>
              <a:t>node's elements ordered.</a:t>
            </a:r>
            <a:endParaRPr sz="2200" dirty="0">
              <a:latin typeface="Corbel"/>
              <a:cs typeface="Corbel"/>
            </a:endParaRPr>
          </a:p>
          <a:p>
            <a:pPr marL="409575" marR="610235" indent="-397510">
              <a:lnSpc>
                <a:spcPct val="113599"/>
              </a:lnSpc>
              <a:buClr>
                <a:srgbClr val="40BAD1"/>
              </a:buClr>
              <a:buFont typeface="Arial MT"/>
              <a:buChar char="●"/>
              <a:tabLst>
                <a:tab pos="409575" algn="l"/>
                <a:tab pos="410209" algn="l"/>
              </a:tabLst>
            </a:pPr>
            <a:r>
              <a:rPr sz="2200" spc="-5" dirty="0">
                <a:latin typeface="Corbel"/>
                <a:cs typeface="Corbel"/>
              </a:rPr>
              <a:t>Otherwise the node is full, evenly split it into two </a:t>
            </a:r>
            <a:r>
              <a:rPr sz="2200" spc="-430" dirty="0">
                <a:latin typeface="Corbel"/>
                <a:cs typeface="Corbel"/>
              </a:rPr>
              <a:t> </a:t>
            </a:r>
            <a:r>
              <a:rPr sz="2200" spc="-5" dirty="0">
                <a:latin typeface="Corbel"/>
                <a:cs typeface="Corbel"/>
              </a:rPr>
              <a:t>nodes</a:t>
            </a:r>
            <a:r>
              <a:rPr sz="2200" spc="-10" dirty="0">
                <a:latin typeface="Corbel"/>
                <a:cs typeface="Corbel"/>
              </a:rPr>
              <a:t> </a:t>
            </a:r>
            <a:r>
              <a:rPr sz="2200" spc="-5" dirty="0">
                <a:latin typeface="Corbel"/>
                <a:cs typeface="Corbel"/>
              </a:rPr>
              <a:t>so:</a:t>
            </a:r>
            <a:endParaRPr sz="2200" dirty="0">
              <a:latin typeface="Corbel"/>
              <a:cs typeface="Corbel"/>
            </a:endParaRPr>
          </a:p>
        </p:txBody>
      </p:sp>
      <p:sp>
        <p:nvSpPr>
          <p:cNvPr id="7" name="object 7"/>
          <p:cNvSpPr txBox="1"/>
          <p:nvPr/>
        </p:nvSpPr>
        <p:spPr>
          <a:xfrm>
            <a:off x="4916564" y="4540978"/>
            <a:ext cx="6129655" cy="2177415"/>
          </a:xfrm>
          <a:prstGeom prst="rect">
            <a:avLst/>
          </a:prstGeom>
        </p:spPr>
        <p:txBody>
          <a:bodyPr vert="horz" wrap="square" lIns="0" tIns="12700" rIns="0" bIns="0" rtlCol="0">
            <a:spAutoFit/>
          </a:bodyPr>
          <a:lstStyle/>
          <a:p>
            <a:pPr marL="409575" marR="690245" indent="-397510">
              <a:lnSpc>
                <a:spcPct val="117000"/>
              </a:lnSpc>
              <a:spcBef>
                <a:spcPts val="100"/>
              </a:spcBef>
              <a:buClr>
                <a:srgbClr val="40BAD1"/>
              </a:buClr>
              <a:buSzPct val="110000"/>
              <a:buFont typeface="Arial MT"/>
              <a:buChar char="●"/>
              <a:tabLst>
                <a:tab pos="409575" algn="l"/>
                <a:tab pos="410209" algn="l"/>
              </a:tabLst>
            </a:pPr>
            <a:r>
              <a:rPr sz="2000" dirty="0">
                <a:latin typeface="Corbel"/>
                <a:cs typeface="Corbel"/>
              </a:rPr>
              <a:t>A </a:t>
            </a:r>
            <a:r>
              <a:rPr sz="2000" spc="-5" dirty="0">
                <a:latin typeface="Corbel"/>
                <a:cs typeface="Corbel"/>
              </a:rPr>
              <a:t>single median is chosen from among the </a:t>
            </a:r>
            <a:r>
              <a:rPr sz="2000" spc="5" dirty="0">
                <a:latin typeface="Corbel"/>
                <a:cs typeface="Corbel"/>
              </a:rPr>
              <a:t>leaf's </a:t>
            </a:r>
            <a:r>
              <a:rPr sz="2000" spc="-390" dirty="0">
                <a:latin typeface="Corbel"/>
                <a:cs typeface="Corbel"/>
              </a:rPr>
              <a:t> </a:t>
            </a:r>
            <a:r>
              <a:rPr sz="2000" spc="-5" dirty="0">
                <a:latin typeface="Corbel"/>
                <a:cs typeface="Corbel"/>
              </a:rPr>
              <a:t>elements</a:t>
            </a:r>
            <a:r>
              <a:rPr sz="2000" spc="-10" dirty="0">
                <a:latin typeface="Corbel"/>
                <a:cs typeface="Corbel"/>
              </a:rPr>
              <a:t> </a:t>
            </a:r>
            <a:r>
              <a:rPr sz="2000" spc="-5" dirty="0">
                <a:latin typeface="Corbel"/>
                <a:cs typeface="Corbel"/>
              </a:rPr>
              <a:t>and the</a:t>
            </a:r>
            <a:r>
              <a:rPr sz="2000" spc="-10" dirty="0">
                <a:latin typeface="Corbel"/>
                <a:cs typeface="Corbel"/>
              </a:rPr>
              <a:t> </a:t>
            </a:r>
            <a:r>
              <a:rPr sz="2000" spc="-5" dirty="0">
                <a:latin typeface="Corbel"/>
                <a:cs typeface="Corbel"/>
              </a:rPr>
              <a:t>new element.</a:t>
            </a:r>
            <a:endParaRPr sz="2000">
              <a:latin typeface="Corbel"/>
              <a:cs typeface="Corbel"/>
            </a:endParaRPr>
          </a:p>
          <a:p>
            <a:pPr marL="409575" marR="5080" indent="-397510">
              <a:lnSpc>
                <a:spcPct val="116100"/>
              </a:lnSpc>
              <a:spcBef>
                <a:spcPts val="180"/>
              </a:spcBef>
              <a:buClr>
                <a:srgbClr val="40BAD1"/>
              </a:buClr>
              <a:buSzPct val="110000"/>
              <a:buFont typeface="Arial MT"/>
              <a:buChar char="●"/>
              <a:tabLst>
                <a:tab pos="409575" algn="l"/>
                <a:tab pos="410209" algn="l"/>
              </a:tabLst>
            </a:pPr>
            <a:r>
              <a:rPr sz="2000" spc="-5" dirty="0">
                <a:latin typeface="Corbel"/>
                <a:cs typeface="Corbel"/>
              </a:rPr>
              <a:t>Values less than the median are put in the new left </a:t>
            </a:r>
            <a:r>
              <a:rPr sz="2000" dirty="0">
                <a:latin typeface="Corbel"/>
                <a:cs typeface="Corbel"/>
              </a:rPr>
              <a:t> </a:t>
            </a:r>
            <a:r>
              <a:rPr sz="2000" spc="-5" dirty="0">
                <a:latin typeface="Corbel"/>
                <a:cs typeface="Corbel"/>
              </a:rPr>
              <a:t>node and values greater than the median are put in the </a:t>
            </a:r>
            <a:r>
              <a:rPr sz="2000" spc="-390" dirty="0">
                <a:latin typeface="Corbel"/>
                <a:cs typeface="Corbel"/>
              </a:rPr>
              <a:t> </a:t>
            </a:r>
            <a:r>
              <a:rPr sz="2000" spc="-5" dirty="0">
                <a:latin typeface="Corbel"/>
                <a:cs typeface="Corbel"/>
              </a:rPr>
              <a:t>new right node, with the median acting as </a:t>
            </a:r>
            <a:r>
              <a:rPr sz="2000" dirty="0">
                <a:latin typeface="Corbel"/>
                <a:cs typeface="Corbel"/>
              </a:rPr>
              <a:t>a </a:t>
            </a:r>
            <a:r>
              <a:rPr sz="2000" spc="-5" dirty="0">
                <a:latin typeface="Corbel"/>
                <a:cs typeface="Corbel"/>
              </a:rPr>
              <a:t>separation </a:t>
            </a:r>
            <a:r>
              <a:rPr sz="2000" spc="-390" dirty="0">
                <a:latin typeface="Corbel"/>
                <a:cs typeface="Corbel"/>
              </a:rPr>
              <a:t> </a:t>
            </a:r>
            <a:r>
              <a:rPr sz="2000" spc="-5" dirty="0">
                <a:latin typeface="Corbel"/>
                <a:cs typeface="Corbel"/>
              </a:rPr>
              <a:t>value.</a:t>
            </a:r>
            <a:endParaRPr sz="2000">
              <a:latin typeface="Corbel"/>
              <a:cs typeface="Corbel"/>
            </a:endParaRPr>
          </a:p>
        </p:txBody>
      </p:sp>
      <p:sp>
        <p:nvSpPr>
          <p:cNvPr id="8" name="object 8"/>
          <p:cNvSpPr txBox="1"/>
          <p:nvPr/>
        </p:nvSpPr>
        <p:spPr>
          <a:xfrm>
            <a:off x="11297987" y="6429616"/>
            <a:ext cx="18478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40BAD1"/>
                </a:solidFill>
                <a:latin typeface="Corbel"/>
                <a:cs typeface="Corbel"/>
              </a:rPr>
              <a:t>38</a:t>
            </a:r>
            <a:endParaRPr sz="1200">
              <a:latin typeface="Corbel"/>
              <a:cs typeface="Corbel"/>
            </a:endParaRPr>
          </a:p>
        </p:txBody>
      </p:sp>
      <p:sp>
        <p:nvSpPr>
          <p:cNvPr id="9" name="Footer Placeholder 8">
            <a:extLst>
              <a:ext uri="{FF2B5EF4-FFF2-40B4-BE49-F238E27FC236}">
                <a16:creationId xmlns:a16="http://schemas.microsoft.com/office/drawing/2014/main" id="{8B632FA8-E7DA-41B5-B4D4-CF1C4DEF25A6}"/>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10" name="Slide Number Placeholder 9">
            <a:extLst>
              <a:ext uri="{FF2B5EF4-FFF2-40B4-BE49-F238E27FC236}">
                <a16:creationId xmlns:a16="http://schemas.microsoft.com/office/drawing/2014/main" id="{EA1C5D92-FB37-4581-90B5-022A5868EE67}"/>
              </a:ext>
            </a:extLst>
          </p:cNvPr>
          <p:cNvSpPr>
            <a:spLocks noGrp="1"/>
          </p:cNvSpPr>
          <p:nvPr>
            <p:ph type="sldNum" sz="quarter" idx="7"/>
          </p:nvPr>
        </p:nvSpPr>
        <p:spPr/>
        <p:txBody>
          <a:bodyPr/>
          <a:lstStyle/>
          <a:p>
            <a:pPr marL="41910">
              <a:lnSpc>
                <a:spcPts val="1230"/>
              </a:lnSpc>
            </a:pPr>
            <a:fld id="{81D60167-4931-47E6-BA6A-407CBD079E47}" type="slidenum">
              <a:rPr lang="en-US" smtClean="0"/>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43</a:t>
            </a:fld>
            <a:endParaRPr dirty="0"/>
          </a:p>
        </p:txBody>
      </p:sp>
      <p:sp>
        <p:nvSpPr>
          <p:cNvPr id="3" name="object 3"/>
          <p:cNvSpPr txBox="1"/>
          <p:nvPr/>
        </p:nvSpPr>
        <p:spPr>
          <a:xfrm>
            <a:off x="325944" y="2854207"/>
            <a:ext cx="2500630"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B-tree:</a:t>
            </a:r>
            <a:r>
              <a:rPr sz="3600" spc="-100" dirty="0">
                <a:solidFill>
                  <a:srgbClr val="FFFFFF"/>
                </a:solidFill>
                <a:latin typeface="Corbel"/>
                <a:cs typeface="Corbel"/>
              </a:rPr>
              <a:t> </a:t>
            </a:r>
            <a:r>
              <a:rPr sz="3600" spc="-5" dirty="0">
                <a:solidFill>
                  <a:srgbClr val="FFFFFF"/>
                </a:solidFill>
                <a:latin typeface="Corbel"/>
                <a:cs typeface="Corbel"/>
              </a:rPr>
              <a:t>Insert </a:t>
            </a:r>
            <a:r>
              <a:rPr sz="3600" spc="-705" dirty="0">
                <a:solidFill>
                  <a:srgbClr val="FFFFFF"/>
                </a:solidFill>
                <a:latin typeface="Corbel"/>
                <a:cs typeface="Corbel"/>
              </a:rPr>
              <a:t> </a:t>
            </a:r>
            <a:r>
              <a:rPr sz="3600" spc="-5" dirty="0">
                <a:solidFill>
                  <a:srgbClr val="FFFFFF"/>
                </a:solidFill>
                <a:latin typeface="Corbel"/>
                <a:cs typeface="Corbel"/>
              </a:rPr>
              <a:t>Operation</a:t>
            </a:r>
            <a:endParaRPr sz="3600">
              <a:latin typeface="Corbel"/>
              <a:cs typeface="Corbel"/>
            </a:endParaRPr>
          </a:p>
        </p:txBody>
      </p:sp>
      <p:sp>
        <p:nvSpPr>
          <p:cNvPr id="4" name="object 4"/>
          <p:cNvSpPr txBox="1"/>
          <p:nvPr/>
        </p:nvSpPr>
        <p:spPr>
          <a:xfrm>
            <a:off x="4002164" y="1029716"/>
            <a:ext cx="2388870" cy="391160"/>
          </a:xfrm>
          <a:prstGeom prst="rect">
            <a:avLst/>
          </a:prstGeom>
        </p:spPr>
        <p:txBody>
          <a:bodyPr vert="horz" wrap="square" lIns="0" tIns="12700" rIns="0" bIns="0" rtlCol="0">
            <a:spAutoFit/>
          </a:bodyPr>
          <a:lstStyle/>
          <a:p>
            <a:pPr marL="409575" indent="-397510">
              <a:lnSpc>
                <a:spcPct val="100000"/>
              </a:lnSpc>
              <a:spcBef>
                <a:spcPts val="100"/>
              </a:spcBef>
              <a:buClr>
                <a:srgbClr val="40BAD1"/>
              </a:buClr>
              <a:buSzPct val="91666"/>
              <a:buFont typeface="Arial MT"/>
              <a:buChar char="●"/>
              <a:tabLst>
                <a:tab pos="409575" algn="l"/>
                <a:tab pos="410209" algn="l"/>
              </a:tabLst>
            </a:pPr>
            <a:r>
              <a:rPr sz="2400" spc="-5" dirty="0">
                <a:solidFill>
                  <a:srgbClr val="595959"/>
                </a:solidFill>
                <a:latin typeface="Corbel"/>
                <a:cs typeface="Corbel"/>
              </a:rPr>
              <a:t>Order:</a:t>
            </a:r>
            <a:r>
              <a:rPr sz="2400" spc="-45" dirty="0">
                <a:solidFill>
                  <a:srgbClr val="595959"/>
                </a:solidFill>
                <a:latin typeface="Corbel"/>
                <a:cs typeface="Corbel"/>
              </a:rPr>
              <a:t> </a:t>
            </a:r>
            <a:r>
              <a:rPr sz="2400" spc="-5" dirty="0">
                <a:solidFill>
                  <a:srgbClr val="595959"/>
                </a:solidFill>
                <a:latin typeface="Corbel"/>
                <a:cs typeface="Corbel"/>
              </a:rPr>
              <a:t>5,</a:t>
            </a:r>
            <a:r>
              <a:rPr sz="2400" spc="-50" dirty="0">
                <a:solidFill>
                  <a:srgbClr val="595959"/>
                </a:solidFill>
                <a:latin typeface="Corbel"/>
                <a:cs typeface="Corbel"/>
              </a:rPr>
              <a:t> </a:t>
            </a:r>
            <a:r>
              <a:rPr sz="2400" spc="-5" dirty="0">
                <a:solidFill>
                  <a:srgbClr val="595959"/>
                </a:solidFill>
                <a:latin typeface="Corbel"/>
                <a:cs typeface="Corbel"/>
              </a:rPr>
              <a:t>Insert:</a:t>
            </a:r>
            <a:endParaRPr sz="2400">
              <a:latin typeface="Corbel"/>
              <a:cs typeface="Corbe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44</a:t>
            </a:fld>
            <a:endParaRPr dirty="0"/>
          </a:p>
        </p:txBody>
      </p:sp>
      <p:sp>
        <p:nvSpPr>
          <p:cNvPr id="3" name="object 3"/>
          <p:cNvSpPr txBox="1"/>
          <p:nvPr/>
        </p:nvSpPr>
        <p:spPr>
          <a:xfrm>
            <a:off x="325944" y="2854207"/>
            <a:ext cx="2500630"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B-tree:</a:t>
            </a:r>
            <a:r>
              <a:rPr sz="3600" spc="-100" dirty="0">
                <a:solidFill>
                  <a:srgbClr val="FFFFFF"/>
                </a:solidFill>
                <a:latin typeface="Corbel"/>
                <a:cs typeface="Corbel"/>
              </a:rPr>
              <a:t> </a:t>
            </a:r>
            <a:r>
              <a:rPr sz="3600" spc="-5" dirty="0">
                <a:solidFill>
                  <a:srgbClr val="FFFFFF"/>
                </a:solidFill>
                <a:latin typeface="Corbel"/>
                <a:cs typeface="Corbel"/>
              </a:rPr>
              <a:t>Insert </a:t>
            </a:r>
            <a:r>
              <a:rPr sz="3600" spc="-705" dirty="0">
                <a:solidFill>
                  <a:srgbClr val="FFFFFF"/>
                </a:solidFill>
                <a:latin typeface="Corbel"/>
                <a:cs typeface="Corbel"/>
              </a:rPr>
              <a:t> </a:t>
            </a:r>
            <a:r>
              <a:rPr sz="3600" spc="-5" dirty="0">
                <a:solidFill>
                  <a:srgbClr val="FFFFFF"/>
                </a:solidFill>
                <a:latin typeface="Corbel"/>
                <a:cs typeface="Corbel"/>
              </a:rPr>
              <a:t>Operation</a:t>
            </a:r>
            <a:endParaRPr sz="3600">
              <a:latin typeface="Corbel"/>
              <a:cs typeface="Corbel"/>
            </a:endParaRPr>
          </a:p>
        </p:txBody>
      </p:sp>
      <p:sp>
        <p:nvSpPr>
          <p:cNvPr id="4" name="object 4"/>
          <p:cNvSpPr txBox="1"/>
          <p:nvPr/>
        </p:nvSpPr>
        <p:spPr>
          <a:xfrm>
            <a:off x="4002164" y="1029716"/>
            <a:ext cx="2388870" cy="391160"/>
          </a:xfrm>
          <a:prstGeom prst="rect">
            <a:avLst/>
          </a:prstGeom>
        </p:spPr>
        <p:txBody>
          <a:bodyPr vert="horz" wrap="square" lIns="0" tIns="12700" rIns="0" bIns="0" rtlCol="0">
            <a:spAutoFit/>
          </a:bodyPr>
          <a:lstStyle/>
          <a:p>
            <a:pPr marL="409575" indent="-397510">
              <a:lnSpc>
                <a:spcPct val="100000"/>
              </a:lnSpc>
              <a:spcBef>
                <a:spcPts val="100"/>
              </a:spcBef>
              <a:buClr>
                <a:srgbClr val="40BAD1"/>
              </a:buClr>
              <a:buSzPct val="91666"/>
              <a:buFont typeface="Arial MT"/>
              <a:buChar char="●"/>
              <a:tabLst>
                <a:tab pos="409575" algn="l"/>
                <a:tab pos="410209" algn="l"/>
              </a:tabLst>
            </a:pPr>
            <a:r>
              <a:rPr sz="2400" spc="-5" dirty="0">
                <a:solidFill>
                  <a:srgbClr val="595959"/>
                </a:solidFill>
                <a:latin typeface="Corbel"/>
                <a:cs typeface="Corbel"/>
              </a:rPr>
              <a:t>Order:</a:t>
            </a:r>
            <a:r>
              <a:rPr sz="2400" spc="-45" dirty="0">
                <a:solidFill>
                  <a:srgbClr val="595959"/>
                </a:solidFill>
                <a:latin typeface="Corbel"/>
                <a:cs typeface="Corbel"/>
              </a:rPr>
              <a:t> </a:t>
            </a:r>
            <a:r>
              <a:rPr sz="2400" spc="-5" dirty="0">
                <a:solidFill>
                  <a:srgbClr val="595959"/>
                </a:solidFill>
                <a:latin typeface="Corbel"/>
                <a:cs typeface="Corbel"/>
              </a:rPr>
              <a:t>5,</a:t>
            </a:r>
            <a:r>
              <a:rPr sz="2400" spc="-50" dirty="0">
                <a:solidFill>
                  <a:srgbClr val="595959"/>
                </a:solidFill>
                <a:latin typeface="Corbel"/>
                <a:cs typeface="Corbel"/>
              </a:rPr>
              <a:t> </a:t>
            </a:r>
            <a:r>
              <a:rPr sz="2400" spc="-5" dirty="0">
                <a:solidFill>
                  <a:srgbClr val="595959"/>
                </a:solidFill>
                <a:latin typeface="Corbel"/>
                <a:cs typeface="Corbel"/>
              </a:rPr>
              <a:t>Insert:</a:t>
            </a:r>
            <a:endParaRPr sz="2400">
              <a:latin typeface="Corbel"/>
              <a:cs typeface="Corbe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45</a:t>
            </a:fld>
            <a:endParaRPr dirty="0"/>
          </a:p>
        </p:txBody>
      </p:sp>
      <p:sp>
        <p:nvSpPr>
          <p:cNvPr id="3" name="object 3"/>
          <p:cNvSpPr txBox="1"/>
          <p:nvPr/>
        </p:nvSpPr>
        <p:spPr>
          <a:xfrm>
            <a:off x="325944" y="2854207"/>
            <a:ext cx="2675255"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B-tree:</a:t>
            </a:r>
            <a:r>
              <a:rPr sz="3600" spc="-95" dirty="0">
                <a:solidFill>
                  <a:srgbClr val="FFFFFF"/>
                </a:solidFill>
                <a:latin typeface="Corbel"/>
                <a:cs typeface="Corbel"/>
              </a:rPr>
              <a:t> </a:t>
            </a:r>
            <a:r>
              <a:rPr sz="3600" spc="-10" dirty="0">
                <a:solidFill>
                  <a:srgbClr val="FFFFFF"/>
                </a:solidFill>
                <a:latin typeface="Corbel"/>
                <a:cs typeface="Corbel"/>
              </a:rPr>
              <a:t>Delete </a:t>
            </a:r>
            <a:r>
              <a:rPr sz="3600" spc="-705" dirty="0">
                <a:solidFill>
                  <a:srgbClr val="FFFFFF"/>
                </a:solidFill>
                <a:latin typeface="Corbel"/>
                <a:cs typeface="Corbel"/>
              </a:rPr>
              <a:t> </a:t>
            </a:r>
            <a:r>
              <a:rPr sz="3600" spc="-5" dirty="0">
                <a:solidFill>
                  <a:srgbClr val="FFFFFF"/>
                </a:solidFill>
                <a:latin typeface="Corbel"/>
                <a:cs typeface="Corbel"/>
              </a:rPr>
              <a:t>Operation</a:t>
            </a:r>
            <a:endParaRPr sz="3600">
              <a:latin typeface="Corbel"/>
              <a:cs typeface="Corbel"/>
            </a:endParaRPr>
          </a:p>
        </p:txBody>
      </p:sp>
      <p:sp>
        <p:nvSpPr>
          <p:cNvPr id="4" name="object 4"/>
          <p:cNvSpPr txBox="1"/>
          <p:nvPr/>
        </p:nvSpPr>
        <p:spPr>
          <a:xfrm>
            <a:off x="4002164" y="707801"/>
            <a:ext cx="6481445" cy="1282700"/>
          </a:xfrm>
          <a:prstGeom prst="rect">
            <a:avLst/>
          </a:prstGeom>
        </p:spPr>
        <p:txBody>
          <a:bodyPr vert="horz" wrap="square" lIns="0" tIns="12700" rIns="0" bIns="0" rtlCol="0">
            <a:spAutoFit/>
          </a:bodyPr>
          <a:lstStyle/>
          <a:p>
            <a:pPr marL="409575" marR="5080" indent="-397510">
              <a:lnSpc>
                <a:spcPct val="114599"/>
              </a:lnSpc>
              <a:spcBef>
                <a:spcPts val="100"/>
              </a:spcBef>
              <a:buClr>
                <a:srgbClr val="40BAD1"/>
              </a:buClr>
              <a:buSzPct val="91666"/>
              <a:buFont typeface="Arial MT"/>
              <a:buChar char="●"/>
              <a:tabLst>
                <a:tab pos="409575" algn="l"/>
                <a:tab pos="410209" algn="l"/>
              </a:tabLst>
            </a:pPr>
            <a:r>
              <a:rPr sz="2400" spc="-5" dirty="0">
                <a:latin typeface="Corbel"/>
                <a:cs typeface="Corbel"/>
              </a:rPr>
              <a:t>Delete operations are performed same as search </a:t>
            </a:r>
            <a:r>
              <a:rPr sz="2400" spc="-470" dirty="0">
                <a:latin typeface="Corbel"/>
                <a:cs typeface="Corbel"/>
              </a:rPr>
              <a:t> </a:t>
            </a:r>
            <a:r>
              <a:rPr sz="2400" spc="-5" dirty="0">
                <a:latin typeface="Corbel"/>
                <a:cs typeface="Corbel"/>
              </a:rPr>
              <a:t>trees.</a:t>
            </a:r>
            <a:endParaRPr sz="2400" dirty="0">
              <a:latin typeface="Corbel"/>
              <a:cs typeface="Corbel"/>
            </a:endParaRPr>
          </a:p>
          <a:p>
            <a:pPr marL="409575" indent="-397510">
              <a:lnSpc>
                <a:spcPct val="100000"/>
              </a:lnSpc>
              <a:spcBef>
                <a:spcPts val="420"/>
              </a:spcBef>
              <a:buClr>
                <a:srgbClr val="40BAD1"/>
              </a:buClr>
              <a:buSzPct val="91666"/>
              <a:buFont typeface="Arial MT"/>
              <a:buChar char="●"/>
              <a:tabLst>
                <a:tab pos="409575" algn="l"/>
                <a:tab pos="410209" algn="l"/>
              </a:tabLst>
            </a:pPr>
            <a:r>
              <a:rPr sz="2400" spc="-5" dirty="0">
                <a:latin typeface="Corbel"/>
                <a:cs typeface="Corbel"/>
              </a:rPr>
              <a:t>Choose</a:t>
            </a:r>
            <a:r>
              <a:rPr sz="2400" spc="-20" dirty="0">
                <a:latin typeface="Corbel"/>
                <a:cs typeface="Corbel"/>
              </a:rPr>
              <a:t> </a:t>
            </a:r>
            <a:r>
              <a:rPr sz="2400" dirty="0">
                <a:latin typeface="Corbel"/>
                <a:cs typeface="Corbel"/>
              </a:rPr>
              <a:t>a</a:t>
            </a:r>
            <a:r>
              <a:rPr sz="2400" spc="-15" dirty="0">
                <a:latin typeface="Corbel"/>
                <a:cs typeface="Corbel"/>
              </a:rPr>
              <a:t> </a:t>
            </a:r>
            <a:r>
              <a:rPr sz="2400" spc="-5" dirty="0">
                <a:latin typeface="Corbel"/>
                <a:cs typeface="Corbel"/>
              </a:rPr>
              <a:t>node</a:t>
            </a:r>
            <a:r>
              <a:rPr sz="2400" spc="-20" dirty="0">
                <a:latin typeface="Corbel"/>
                <a:cs typeface="Corbel"/>
              </a:rPr>
              <a:t> </a:t>
            </a:r>
            <a:r>
              <a:rPr sz="2400" spc="-5" dirty="0">
                <a:latin typeface="Corbel"/>
                <a:cs typeface="Corbel"/>
              </a:rPr>
              <a:t>to</a:t>
            </a:r>
            <a:r>
              <a:rPr sz="2400" spc="-15" dirty="0">
                <a:latin typeface="Corbel"/>
                <a:cs typeface="Corbel"/>
              </a:rPr>
              <a:t> </a:t>
            </a:r>
            <a:r>
              <a:rPr sz="2400" spc="-5" dirty="0">
                <a:latin typeface="Corbel"/>
                <a:cs typeface="Corbel"/>
              </a:rPr>
              <a:t>delete</a:t>
            </a:r>
            <a:r>
              <a:rPr sz="2400" spc="-15" dirty="0">
                <a:latin typeface="Corbel"/>
                <a:cs typeface="Corbel"/>
              </a:rPr>
              <a:t> </a:t>
            </a:r>
            <a:r>
              <a:rPr sz="2400" spc="-5" dirty="0">
                <a:latin typeface="Corbel"/>
                <a:cs typeface="Corbel"/>
              </a:rPr>
              <a:t>value.</a:t>
            </a:r>
            <a:endParaRPr sz="2400" dirty="0">
              <a:latin typeface="Corbel"/>
              <a:cs typeface="Corbel"/>
            </a:endParaRPr>
          </a:p>
        </p:txBody>
      </p:sp>
      <p:sp>
        <p:nvSpPr>
          <p:cNvPr id="5" name="object 5"/>
          <p:cNvSpPr txBox="1"/>
          <p:nvPr/>
        </p:nvSpPr>
        <p:spPr>
          <a:xfrm>
            <a:off x="4459364" y="1973736"/>
            <a:ext cx="6062980" cy="2311400"/>
          </a:xfrm>
          <a:prstGeom prst="rect">
            <a:avLst/>
          </a:prstGeom>
        </p:spPr>
        <p:txBody>
          <a:bodyPr vert="horz" wrap="square" lIns="0" tIns="12700" rIns="0" bIns="0" rtlCol="0">
            <a:spAutoFit/>
          </a:bodyPr>
          <a:lstStyle/>
          <a:p>
            <a:pPr marL="409575" marR="5080" indent="-397510">
              <a:lnSpc>
                <a:spcPct val="113599"/>
              </a:lnSpc>
              <a:spcBef>
                <a:spcPts val="100"/>
              </a:spcBef>
              <a:buClr>
                <a:srgbClr val="40BAD1"/>
              </a:buClr>
              <a:buFont typeface="Arial MT"/>
              <a:buChar char="●"/>
              <a:tabLst>
                <a:tab pos="409575" algn="l"/>
                <a:tab pos="410209" algn="l"/>
              </a:tabLst>
            </a:pPr>
            <a:r>
              <a:rPr sz="2200" spc="-5" dirty="0">
                <a:latin typeface="Corbel"/>
                <a:cs typeface="Corbel"/>
              </a:rPr>
              <a:t>Internal node: replace with InOrder </a:t>
            </a:r>
            <a:r>
              <a:rPr sz="2200" spc="-10" dirty="0">
                <a:latin typeface="Corbel"/>
                <a:cs typeface="Corbel"/>
              </a:rPr>
              <a:t>Pre/Succ. </a:t>
            </a:r>
            <a:r>
              <a:rPr sz="2200" spc="-5" dirty="0">
                <a:latin typeface="Corbel"/>
                <a:cs typeface="Corbel"/>
              </a:rPr>
              <a:t>and </a:t>
            </a:r>
            <a:r>
              <a:rPr sz="2200" spc="-430" dirty="0">
                <a:latin typeface="Corbel"/>
                <a:cs typeface="Corbel"/>
              </a:rPr>
              <a:t> </a:t>
            </a:r>
            <a:r>
              <a:rPr sz="2200" spc="-5" dirty="0">
                <a:latin typeface="Corbel"/>
                <a:cs typeface="Corbel"/>
              </a:rPr>
              <a:t>delete</a:t>
            </a:r>
            <a:r>
              <a:rPr sz="2200" spc="-10" dirty="0">
                <a:latin typeface="Corbel"/>
                <a:cs typeface="Corbel"/>
              </a:rPr>
              <a:t> </a:t>
            </a:r>
            <a:r>
              <a:rPr sz="2200" spc="-5" dirty="0">
                <a:latin typeface="Corbel"/>
                <a:cs typeface="Corbel"/>
              </a:rPr>
              <a:t>that InOrder </a:t>
            </a:r>
            <a:r>
              <a:rPr sz="2200" spc="-10" dirty="0">
                <a:latin typeface="Corbel"/>
                <a:cs typeface="Corbel"/>
              </a:rPr>
              <a:t>Pre/Succ.</a:t>
            </a:r>
            <a:endParaRPr sz="2200" dirty="0">
              <a:latin typeface="Corbel"/>
              <a:cs typeface="Corbel"/>
            </a:endParaRPr>
          </a:p>
          <a:p>
            <a:pPr marL="409575" marR="216535" indent="-397510">
              <a:lnSpc>
                <a:spcPct val="113599"/>
              </a:lnSpc>
              <a:buClr>
                <a:srgbClr val="40BAD1"/>
              </a:buClr>
              <a:buFont typeface="Arial MT"/>
              <a:buChar char="●"/>
              <a:tabLst>
                <a:tab pos="409575" algn="l"/>
                <a:tab pos="410209" algn="l"/>
              </a:tabLst>
            </a:pPr>
            <a:r>
              <a:rPr sz="2200" spc="-5" dirty="0">
                <a:latin typeface="Corbel"/>
                <a:cs typeface="Corbel"/>
              </a:rPr>
              <a:t>Leaf node: contains more than minimum of </a:t>
            </a:r>
            <a:r>
              <a:rPr sz="2200" spc="-20" dirty="0">
                <a:latin typeface="Corbel"/>
                <a:cs typeface="Corbel"/>
              </a:rPr>
              <a:t>key </a:t>
            </a:r>
            <a:r>
              <a:rPr sz="2200" spc="-430" dirty="0">
                <a:latin typeface="Corbel"/>
                <a:cs typeface="Corbel"/>
              </a:rPr>
              <a:t> </a:t>
            </a:r>
            <a:r>
              <a:rPr sz="2200" spc="-10" dirty="0">
                <a:latin typeface="Corbel"/>
                <a:cs typeface="Corbel"/>
              </a:rPr>
              <a:t>values(m/2), </a:t>
            </a:r>
            <a:r>
              <a:rPr sz="2200" spc="-5" dirty="0">
                <a:latin typeface="Corbel"/>
                <a:cs typeface="Corbel"/>
              </a:rPr>
              <a:t>then delete it.</a:t>
            </a:r>
            <a:endParaRPr sz="2200" dirty="0">
              <a:latin typeface="Corbel"/>
              <a:cs typeface="Corbel"/>
            </a:endParaRPr>
          </a:p>
          <a:p>
            <a:pPr marL="409575" marR="214629" indent="-397510">
              <a:lnSpc>
                <a:spcPct val="113599"/>
              </a:lnSpc>
              <a:buClr>
                <a:srgbClr val="40BAD1"/>
              </a:buClr>
              <a:buFont typeface="Arial MT"/>
              <a:buChar char="●"/>
              <a:tabLst>
                <a:tab pos="409575" algn="l"/>
                <a:tab pos="410209" algn="l"/>
              </a:tabLst>
            </a:pPr>
            <a:r>
              <a:rPr sz="2200" spc="-5" dirty="0">
                <a:latin typeface="Corbel"/>
                <a:cs typeface="Corbel"/>
              </a:rPr>
              <a:t>Leaf node: contains less than minimum of </a:t>
            </a:r>
            <a:r>
              <a:rPr sz="2200" spc="-15" dirty="0">
                <a:latin typeface="Corbel"/>
                <a:cs typeface="Corbel"/>
              </a:rPr>
              <a:t>keys, </a:t>
            </a:r>
            <a:r>
              <a:rPr sz="2200" spc="-430" dirty="0">
                <a:latin typeface="Corbel"/>
                <a:cs typeface="Corbel"/>
              </a:rPr>
              <a:t> </a:t>
            </a:r>
            <a:r>
              <a:rPr sz="2200" spc="-5" dirty="0">
                <a:latin typeface="Corbel"/>
                <a:cs typeface="Corbel"/>
              </a:rPr>
              <a:t>choose</a:t>
            </a:r>
            <a:r>
              <a:rPr sz="2200" spc="-10" dirty="0">
                <a:latin typeface="Corbel"/>
                <a:cs typeface="Corbel"/>
              </a:rPr>
              <a:t> </a:t>
            </a:r>
            <a:r>
              <a:rPr sz="2200" spc="-5" dirty="0">
                <a:latin typeface="Corbel"/>
                <a:cs typeface="Corbel"/>
              </a:rPr>
              <a:t>from left</a:t>
            </a:r>
            <a:r>
              <a:rPr sz="2200" spc="-10" dirty="0">
                <a:latin typeface="Corbel"/>
                <a:cs typeface="Corbel"/>
              </a:rPr>
              <a:t> </a:t>
            </a:r>
            <a:r>
              <a:rPr sz="2200" spc="-5" dirty="0">
                <a:latin typeface="Corbel"/>
                <a:cs typeface="Corbel"/>
              </a:rPr>
              <a:t>or right</a:t>
            </a:r>
            <a:r>
              <a:rPr sz="2200" spc="-10" dirty="0">
                <a:latin typeface="Corbel"/>
                <a:cs typeface="Corbel"/>
              </a:rPr>
              <a:t> </a:t>
            </a:r>
            <a:r>
              <a:rPr sz="2200" spc="-5" dirty="0">
                <a:latin typeface="Corbel"/>
                <a:cs typeface="Corbel"/>
              </a:rPr>
              <a:t>sibling.</a:t>
            </a:r>
            <a:endParaRPr sz="2200" dirty="0">
              <a:latin typeface="Corbel"/>
              <a:cs typeface="Corbel"/>
            </a:endParaRPr>
          </a:p>
        </p:txBody>
      </p:sp>
      <p:sp>
        <p:nvSpPr>
          <p:cNvPr id="6" name="object 6"/>
          <p:cNvSpPr txBox="1"/>
          <p:nvPr/>
        </p:nvSpPr>
        <p:spPr>
          <a:xfrm>
            <a:off x="4916564" y="4279041"/>
            <a:ext cx="5795010" cy="1854200"/>
          </a:xfrm>
          <a:prstGeom prst="rect">
            <a:avLst/>
          </a:prstGeom>
        </p:spPr>
        <p:txBody>
          <a:bodyPr vert="horz" wrap="square" lIns="0" tIns="12700" rIns="0" bIns="0" rtlCol="0">
            <a:spAutoFit/>
          </a:bodyPr>
          <a:lstStyle/>
          <a:p>
            <a:pPr marL="409575" marR="152400" indent="-397510">
              <a:lnSpc>
                <a:spcPct val="117000"/>
              </a:lnSpc>
              <a:spcBef>
                <a:spcPts val="100"/>
              </a:spcBef>
              <a:buClr>
                <a:srgbClr val="40BAD1"/>
              </a:buClr>
              <a:buSzPct val="110000"/>
              <a:buFont typeface="Arial MT"/>
              <a:buChar char="●"/>
              <a:tabLst>
                <a:tab pos="409575" algn="l"/>
                <a:tab pos="410209" algn="l"/>
              </a:tabLst>
            </a:pPr>
            <a:r>
              <a:rPr sz="2000" spc="-5" dirty="0">
                <a:latin typeface="Corbel"/>
                <a:cs typeface="Corbel"/>
              </a:rPr>
              <a:t>If left sibling has more than minimum then choose </a:t>
            </a:r>
            <a:r>
              <a:rPr sz="2000" spc="-390" dirty="0">
                <a:latin typeface="Corbel"/>
                <a:cs typeface="Corbel"/>
              </a:rPr>
              <a:t> </a:t>
            </a:r>
            <a:r>
              <a:rPr sz="2000" spc="-5" dirty="0">
                <a:latin typeface="Corbel"/>
                <a:cs typeface="Corbel"/>
              </a:rPr>
              <a:t>largest</a:t>
            </a:r>
            <a:r>
              <a:rPr sz="2000" spc="-10" dirty="0">
                <a:latin typeface="Corbel"/>
                <a:cs typeface="Corbel"/>
              </a:rPr>
              <a:t> </a:t>
            </a:r>
            <a:r>
              <a:rPr sz="2000" spc="-40" dirty="0">
                <a:latin typeface="Corbel"/>
                <a:cs typeface="Corbel"/>
              </a:rPr>
              <a:t>key.</a:t>
            </a:r>
            <a:endParaRPr sz="2000">
              <a:latin typeface="Corbel"/>
              <a:cs typeface="Corbel"/>
            </a:endParaRPr>
          </a:p>
          <a:p>
            <a:pPr marL="409575" marR="5080" indent="-397510">
              <a:lnSpc>
                <a:spcPct val="117000"/>
              </a:lnSpc>
              <a:spcBef>
                <a:spcPts val="155"/>
              </a:spcBef>
              <a:buClr>
                <a:srgbClr val="40BAD1"/>
              </a:buClr>
              <a:buSzPct val="110000"/>
              <a:buFont typeface="Arial MT"/>
              <a:buChar char="●"/>
              <a:tabLst>
                <a:tab pos="409575" algn="l"/>
                <a:tab pos="410209" algn="l"/>
              </a:tabLst>
            </a:pPr>
            <a:r>
              <a:rPr sz="2000" spc="-5" dirty="0">
                <a:latin typeface="Corbel"/>
                <a:cs typeface="Corbel"/>
              </a:rPr>
              <a:t>If right sibling has more than minimum then choose </a:t>
            </a:r>
            <a:r>
              <a:rPr sz="2000" spc="-390" dirty="0">
                <a:latin typeface="Corbel"/>
                <a:cs typeface="Corbel"/>
              </a:rPr>
              <a:t> </a:t>
            </a:r>
            <a:r>
              <a:rPr sz="2000" spc="-5" dirty="0">
                <a:latin typeface="Corbel"/>
                <a:cs typeface="Corbel"/>
              </a:rPr>
              <a:t>smallest</a:t>
            </a:r>
            <a:r>
              <a:rPr sz="2000" spc="-10" dirty="0">
                <a:latin typeface="Corbel"/>
                <a:cs typeface="Corbel"/>
              </a:rPr>
              <a:t> </a:t>
            </a:r>
            <a:r>
              <a:rPr sz="2000" spc="-40" dirty="0">
                <a:latin typeface="Corbel"/>
                <a:cs typeface="Corbel"/>
              </a:rPr>
              <a:t>key.</a:t>
            </a:r>
            <a:endParaRPr sz="2000">
              <a:latin typeface="Corbel"/>
              <a:cs typeface="Corbel"/>
            </a:endParaRPr>
          </a:p>
          <a:p>
            <a:pPr marL="409575" indent="-397510">
              <a:lnSpc>
                <a:spcPct val="100000"/>
              </a:lnSpc>
              <a:spcBef>
                <a:spcPts val="570"/>
              </a:spcBef>
              <a:buClr>
                <a:srgbClr val="40BAD1"/>
              </a:buClr>
              <a:buSzPct val="110000"/>
              <a:buFont typeface="Arial MT"/>
              <a:buChar char="●"/>
              <a:tabLst>
                <a:tab pos="409575" algn="l"/>
                <a:tab pos="410209" algn="l"/>
              </a:tabLst>
            </a:pPr>
            <a:r>
              <a:rPr sz="2000" spc="-5" dirty="0">
                <a:latin typeface="Corbel"/>
                <a:cs typeface="Corbel"/>
              </a:rPr>
              <a:t>Else</a:t>
            </a:r>
            <a:r>
              <a:rPr sz="2000" spc="-15" dirty="0">
                <a:latin typeface="Corbel"/>
                <a:cs typeface="Corbel"/>
              </a:rPr>
              <a:t> </a:t>
            </a:r>
            <a:r>
              <a:rPr sz="2000" spc="-5" dirty="0">
                <a:latin typeface="Corbel"/>
                <a:cs typeface="Corbel"/>
              </a:rPr>
              <a:t>choose</a:t>
            </a:r>
            <a:r>
              <a:rPr sz="2000" spc="-15" dirty="0">
                <a:latin typeface="Corbel"/>
                <a:cs typeface="Corbel"/>
              </a:rPr>
              <a:t> </a:t>
            </a:r>
            <a:r>
              <a:rPr sz="2000" spc="-5" dirty="0">
                <a:latin typeface="Corbel"/>
                <a:cs typeface="Corbel"/>
              </a:rPr>
              <a:t>from</a:t>
            </a:r>
            <a:r>
              <a:rPr sz="2000" spc="-15" dirty="0">
                <a:latin typeface="Corbel"/>
                <a:cs typeface="Corbel"/>
              </a:rPr>
              <a:t> </a:t>
            </a:r>
            <a:r>
              <a:rPr sz="2000" spc="-5" dirty="0">
                <a:latin typeface="Corbel"/>
                <a:cs typeface="Corbel"/>
              </a:rPr>
              <a:t>parent</a:t>
            </a:r>
            <a:r>
              <a:rPr sz="2000" spc="-15" dirty="0">
                <a:latin typeface="Corbel"/>
                <a:cs typeface="Corbel"/>
              </a:rPr>
              <a:t> </a:t>
            </a:r>
            <a:r>
              <a:rPr sz="2000" spc="-5" dirty="0">
                <a:latin typeface="Corbel"/>
                <a:cs typeface="Corbel"/>
              </a:rPr>
              <a:t>and</a:t>
            </a:r>
            <a:r>
              <a:rPr sz="2000" spc="-15" dirty="0">
                <a:latin typeface="Corbel"/>
                <a:cs typeface="Corbel"/>
              </a:rPr>
              <a:t> </a:t>
            </a:r>
            <a:r>
              <a:rPr sz="2000" spc="-5" dirty="0">
                <a:latin typeface="Corbel"/>
                <a:cs typeface="Corbel"/>
              </a:rPr>
              <a:t>balance</a:t>
            </a:r>
            <a:r>
              <a:rPr sz="2000" spc="-10" dirty="0">
                <a:latin typeface="Corbel"/>
                <a:cs typeface="Corbel"/>
              </a:rPr>
              <a:t> </a:t>
            </a:r>
            <a:r>
              <a:rPr sz="2000" spc="-5" dirty="0">
                <a:latin typeface="Corbel"/>
                <a:cs typeface="Corbel"/>
              </a:rPr>
              <a:t>tree.</a:t>
            </a:r>
            <a:endParaRPr sz="2000">
              <a:latin typeface="Corbel"/>
              <a:cs typeface="Corbe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46</a:t>
            </a:fld>
            <a:endParaRPr dirty="0"/>
          </a:p>
        </p:txBody>
      </p:sp>
      <p:sp>
        <p:nvSpPr>
          <p:cNvPr id="3" name="object 3"/>
          <p:cNvSpPr txBox="1"/>
          <p:nvPr/>
        </p:nvSpPr>
        <p:spPr>
          <a:xfrm>
            <a:off x="325944" y="2854207"/>
            <a:ext cx="2675255"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B-tree:</a:t>
            </a:r>
            <a:r>
              <a:rPr sz="3600" spc="-95" dirty="0">
                <a:solidFill>
                  <a:srgbClr val="FFFFFF"/>
                </a:solidFill>
                <a:latin typeface="Corbel"/>
                <a:cs typeface="Corbel"/>
              </a:rPr>
              <a:t> </a:t>
            </a:r>
            <a:r>
              <a:rPr sz="3600" spc="-10" dirty="0">
                <a:solidFill>
                  <a:srgbClr val="FFFFFF"/>
                </a:solidFill>
                <a:latin typeface="Corbel"/>
                <a:cs typeface="Corbel"/>
              </a:rPr>
              <a:t>Delete </a:t>
            </a:r>
            <a:r>
              <a:rPr sz="3600" spc="-705" dirty="0">
                <a:solidFill>
                  <a:srgbClr val="FFFFFF"/>
                </a:solidFill>
                <a:latin typeface="Corbel"/>
                <a:cs typeface="Corbel"/>
              </a:rPr>
              <a:t> </a:t>
            </a:r>
            <a:r>
              <a:rPr sz="3600" spc="-5" dirty="0">
                <a:solidFill>
                  <a:srgbClr val="FFFFFF"/>
                </a:solidFill>
                <a:latin typeface="Corbel"/>
                <a:cs typeface="Corbel"/>
              </a:rPr>
              <a:t>Operation</a:t>
            </a:r>
            <a:endParaRPr sz="3600">
              <a:latin typeface="Corbel"/>
              <a:cs typeface="Corbel"/>
            </a:endParaRPr>
          </a:p>
        </p:txBody>
      </p:sp>
      <p:sp>
        <p:nvSpPr>
          <p:cNvPr id="4" name="object 4"/>
          <p:cNvSpPr txBox="1"/>
          <p:nvPr/>
        </p:nvSpPr>
        <p:spPr>
          <a:xfrm>
            <a:off x="4002164" y="1029716"/>
            <a:ext cx="2505710" cy="391160"/>
          </a:xfrm>
          <a:prstGeom prst="rect">
            <a:avLst/>
          </a:prstGeom>
        </p:spPr>
        <p:txBody>
          <a:bodyPr vert="horz" wrap="square" lIns="0" tIns="12700" rIns="0" bIns="0" rtlCol="0">
            <a:spAutoFit/>
          </a:bodyPr>
          <a:lstStyle/>
          <a:p>
            <a:pPr marL="409575" indent="-397510">
              <a:lnSpc>
                <a:spcPct val="100000"/>
              </a:lnSpc>
              <a:spcBef>
                <a:spcPts val="100"/>
              </a:spcBef>
              <a:buClr>
                <a:srgbClr val="40BAD1"/>
              </a:buClr>
              <a:buSzPct val="91666"/>
              <a:buFont typeface="Arial MT"/>
              <a:buChar char="●"/>
              <a:tabLst>
                <a:tab pos="409575" algn="l"/>
                <a:tab pos="410209" algn="l"/>
              </a:tabLst>
            </a:pPr>
            <a:r>
              <a:rPr sz="2400" spc="-5" dirty="0">
                <a:solidFill>
                  <a:srgbClr val="595959"/>
                </a:solidFill>
                <a:latin typeface="Corbel"/>
                <a:cs typeface="Corbel"/>
              </a:rPr>
              <a:t>Order:</a:t>
            </a:r>
            <a:r>
              <a:rPr sz="2400" spc="-45" dirty="0">
                <a:solidFill>
                  <a:srgbClr val="595959"/>
                </a:solidFill>
                <a:latin typeface="Corbel"/>
                <a:cs typeface="Corbel"/>
              </a:rPr>
              <a:t> </a:t>
            </a:r>
            <a:r>
              <a:rPr sz="2400" spc="-5" dirty="0">
                <a:solidFill>
                  <a:srgbClr val="595959"/>
                </a:solidFill>
                <a:latin typeface="Corbel"/>
                <a:cs typeface="Corbel"/>
              </a:rPr>
              <a:t>5,</a:t>
            </a:r>
            <a:r>
              <a:rPr sz="2400" spc="-50" dirty="0">
                <a:solidFill>
                  <a:srgbClr val="595959"/>
                </a:solidFill>
                <a:latin typeface="Corbel"/>
                <a:cs typeface="Corbel"/>
              </a:rPr>
              <a:t> </a:t>
            </a:r>
            <a:r>
              <a:rPr sz="2400" spc="-5" dirty="0">
                <a:solidFill>
                  <a:srgbClr val="595959"/>
                </a:solidFill>
                <a:latin typeface="Corbel"/>
                <a:cs typeface="Corbel"/>
              </a:rPr>
              <a:t>Delete:</a:t>
            </a:r>
            <a:endParaRPr sz="2400">
              <a:latin typeface="Corbel"/>
              <a:cs typeface="Corbe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47</a:t>
            </a:fld>
            <a:endParaRPr dirty="0"/>
          </a:p>
        </p:txBody>
      </p:sp>
      <p:sp>
        <p:nvSpPr>
          <p:cNvPr id="3" name="object 3"/>
          <p:cNvSpPr txBox="1"/>
          <p:nvPr/>
        </p:nvSpPr>
        <p:spPr>
          <a:xfrm>
            <a:off x="325944" y="2854207"/>
            <a:ext cx="2675255"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B-tree:</a:t>
            </a:r>
            <a:r>
              <a:rPr sz="3600" spc="-95" dirty="0">
                <a:solidFill>
                  <a:srgbClr val="FFFFFF"/>
                </a:solidFill>
                <a:latin typeface="Corbel"/>
                <a:cs typeface="Corbel"/>
              </a:rPr>
              <a:t> </a:t>
            </a:r>
            <a:r>
              <a:rPr sz="3600" spc="-10" dirty="0">
                <a:solidFill>
                  <a:srgbClr val="FFFFFF"/>
                </a:solidFill>
                <a:latin typeface="Corbel"/>
                <a:cs typeface="Corbel"/>
              </a:rPr>
              <a:t>Delete </a:t>
            </a:r>
            <a:r>
              <a:rPr sz="3600" spc="-705" dirty="0">
                <a:solidFill>
                  <a:srgbClr val="FFFFFF"/>
                </a:solidFill>
                <a:latin typeface="Corbel"/>
                <a:cs typeface="Corbel"/>
              </a:rPr>
              <a:t> </a:t>
            </a:r>
            <a:r>
              <a:rPr sz="3600" spc="-5" dirty="0">
                <a:solidFill>
                  <a:srgbClr val="FFFFFF"/>
                </a:solidFill>
                <a:latin typeface="Corbel"/>
                <a:cs typeface="Corbel"/>
              </a:rPr>
              <a:t>Operation</a:t>
            </a:r>
            <a:endParaRPr sz="3600">
              <a:latin typeface="Corbel"/>
              <a:cs typeface="Corbel"/>
            </a:endParaRPr>
          </a:p>
        </p:txBody>
      </p:sp>
      <p:sp>
        <p:nvSpPr>
          <p:cNvPr id="4" name="object 4"/>
          <p:cNvSpPr txBox="1"/>
          <p:nvPr/>
        </p:nvSpPr>
        <p:spPr>
          <a:xfrm>
            <a:off x="4002164" y="1029716"/>
            <a:ext cx="2505710" cy="391160"/>
          </a:xfrm>
          <a:prstGeom prst="rect">
            <a:avLst/>
          </a:prstGeom>
        </p:spPr>
        <p:txBody>
          <a:bodyPr vert="horz" wrap="square" lIns="0" tIns="12700" rIns="0" bIns="0" rtlCol="0">
            <a:spAutoFit/>
          </a:bodyPr>
          <a:lstStyle/>
          <a:p>
            <a:pPr marL="409575" indent="-397510">
              <a:lnSpc>
                <a:spcPct val="100000"/>
              </a:lnSpc>
              <a:spcBef>
                <a:spcPts val="100"/>
              </a:spcBef>
              <a:buClr>
                <a:srgbClr val="40BAD1"/>
              </a:buClr>
              <a:buSzPct val="91666"/>
              <a:buFont typeface="Arial MT"/>
              <a:buChar char="●"/>
              <a:tabLst>
                <a:tab pos="409575" algn="l"/>
                <a:tab pos="410209" algn="l"/>
              </a:tabLst>
            </a:pPr>
            <a:r>
              <a:rPr sz="2400" spc="-5" dirty="0">
                <a:solidFill>
                  <a:srgbClr val="595959"/>
                </a:solidFill>
                <a:latin typeface="Corbel"/>
                <a:cs typeface="Corbel"/>
              </a:rPr>
              <a:t>Order:</a:t>
            </a:r>
            <a:r>
              <a:rPr sz="2400" spc="-45" dirty="0">
                <a:solidFill>
                  <a:srgbClr val="595959"/>
                </a:solidFill>
                <a:latin typeface="Corbel"/>
                <a:cs typeface="Corbel"/>
              </a:rPr>
              <a:t> </a:t>
            </a:r>
            <a:r>
              <a:rPr sz="2400" spc="-5" dirty="0">
                <a:solidFill>
                  <a:srgbClr val="595959"/>
                </a:solidFill>
                <a:latin typeface="Corbel"/>
                <a:cs typeface="Corbel"/>
              </a:rPr>
              <a:t>5,</a:t>
            </a:r>
            <a:r>
              <a:rPr sz="2400" spc="-50" dirty="0">
                <a:solidFill>
                  <a:srgbClr val="595959"/>
                </a:solidFill>
                <a:latin typeface="Corbel"/>
                <a:cs typeface="Corbel"/>
              </a:rPr>
              <a:t> </a:t>
            </a:r>
            <a:r>
              <a:rPr sz="2400" spc="-5" dirty="0">
                <a:solidFill>
                  <a:srgbClr val="595959"/>
                </a:solidFill>
                <a:latin typeface="Corbel"/>
                <a:cs typeface="Corbel"/>
              </a:rPr>
              <a:t>Delete:</a:t>
            </a:r>
            <a:endParaRPr sz="2400">
              <a:latin typeface="Corbel"/>
              <a:cs typeface="Corbe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891875" y="3460399"/>
            <a:ext cx="1925320" cy="405765"/>
          </a:xfrm>
          <a:custGeom>
            <a:avLst/>
            <a:gdLst/>
            <a:ahLst/>
            <a:cxnLst/>
            <a:rect l="l" t="t" r="r" b="b"/>
            <a:pathLst>
              <a:path w="1925320" h="405764">
                <a:moveTo>
                  <a:pt x="4749" y="0"/>
                </a:moveTo>
                <a:lnTo>
                  <a:pt x="4749" y="405699"/>
                </a:lnTo>
              </a:path>
              <a:path w="1925320" h="405764">
                <a:moveTo>
                  <a:pt x="1536949" y="0"/>
                </a:moveTo>
                <a:lnTo>
                  <a:pt x="1536949" y="405699"/>
                </a:lnTo>
              </a:path>
              <a:path w="1925320" h="405764">
                <a:moveTo>
                  <a:pt x="1919999" y="0"/>
                </a:moveTo>
                <a:lnTo>
                  <a:pt x="1919999" y="405699"/>
                </a:lnTo>
              </a:path>
              <a:path w="1925320" h="405764">
                <a:moveTo>
                  <a:pt x="0" y="4749"/>
                </a:moveTo>
                <a:lnTo>
                  <a:pt x="1924749" y="4749"/>
                </a:lnTo>
              </a:path>
              <a:path w="1925320" h="405764">
                <a:moveTo>
                  <a:pt x="0" y="400949"/>
                </a:moveTo>
                <a:lnTo>
                  <a:pt x="1924749" y="400949"/>
                </a:lnTo>
              </a:path>
            </a:pathLst>
          </a:custGeom>
          <a:ln w="9524">
            <a:solidFill>
              <a:srgbClr val="9E9E9E"/>
            </a:solidFill>
          </a:ln>
        </p:spPr>
        <p:txBody>
          <a:bodyPr wrap="square" lIns="0" tIns="0" rIns="0" bIns="0" rtlCol="0"/>
          <a:lstStyle/>
          <a:p>
            <a:endParaRPr/>
          </a:p>
        </p:txBody>
      </p:sp>
      <p:sp>
        <p:nvSpPr>
          <p:cNvPr id="3" name="object 3"/>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4" name="object 4"/>
          <p:cNvSpPr txBox="1"/>
          <p:nvPr/>
        </p:nvSpPr>
        <p:spPr>
          <a:xfrm>
            <a:off x="325944" y="3101857"/>
            <a:ext cx="142303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B</a:t>
            </a:r>
            <a:r>
              <a:rPr sz="3600" dirty="0">
                <a:solidFill>
                  <a:srgbClr val="FFFFFF"/>
                </a:solidFill>
                <a:latin typeface="Corbel"/>
                <a:cs typeface="Corbel"/>
              </a:rPr>
              <a:t>+</a:t>
            </a:r>
            <a:r>
              <a:rPr sz="3600" spc="-250" dirty="0">
                <a:solidFill>
                  <a:srgbClr val="FFFFFF"/>
                </a:solidFill>
                <a:latin typeface="Corbel"/>
                <a:cs typeface="Corbel"/>
              </a:rPr>
              <a:t> </a:t>
            </a:r>
            <a:r>
              <a:rPr sz="3600" spc="-229" dirty="0">
                <a:solidFill>
                  <a:srgbClr val="FFFFFF"/>
                </a:solidFill>
                <a:latin typeface="Corbel"/>
                <a:cs typeface="Corbel"/>
              </a:rPr>
              <a:t>T</a:t>
            </a:r>
            <a:r>
              <a:rPr sz="3600" spc="-5" dirty="0">
                <a:solidFill>
                  <a:srgbClr val="FFFFFF"/>
                </a:solidFill>
                <a:latin typeface="Corbel"/>
                <a:cs typeface="Corbel"/>
              </a:rPr>
              <a:t>ree</a:t>
            </a:r>
            <a:endParaRPr sz="3600">
              <a:latin typeface="Corbel"/>
              <a:cs typeface="Corbel"/>
            </a:endParaRPr>
          </a:p>
        </p:txBody>
      </p:sp>
      <p:sp>
        <p:nvSpPr>
          <p:cNvPr id="5" name="object 5"/>
          <p:cNvSpPr txBox="1"/>
          <p:nvPr/>
        </p:nvSpPr>
        <p:spPr>
          <a:xfrm>
            <a:off x="4002164" y="976376"/>
            <a:ext cx="5530850" cy="863600"/>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sz="2400" spc="-5" dirty="0">
                <a:latin typeface="Corbel"/>
                <a:cs typeface="Corbel"/>
              </a:rPr>
              <a:t>Similar</a:t>
            </a:r>
            <a:r>
              <a:rPr sz="2400" spc="-10" dirty="0">
                <a:latin typeface="Corbel"/>
                <a:cs typeface="Corbel"/>
              </a:rPr>
              <a:t> </a:t>
            </a:r>
            <a:r>
              <a:rPr sz="2400" spc="-5" dirty="0">
                <a:latin typeface="Corbel"/>
                <a:cs typeface="Corbel"/>
              </a:rPr>
              <a:t>to</a:t>
            </a:r>
            <a:r>
              <a:rPr sz="2400" spc="-10" dirty="0">
                <a:latin typeface="Corbel"/>
                <a:cs typeface="Corbel"/>
              </a:rPr>
              <a:t> </a:t>
            </a:r>
            <a:r>
              <a:rPr sz="2400" dirty="0">
                <a:latin typeface="Corbel"/>
                <a:cs typeface="Corbel"/>
              </a:rPr>
              <a:t>B</a:t>
            </a:r>
            <a:r>
              <a:rPr sz="2400" spc="-10" dirty="0">
                <a:latin typeface="Corbel"/>
                <a:cs typeface="Corbel"/>
              </a:rPr>
              <a:t> </a:t>
            </a:r>
            <a:r>
              <a:rPr sz="2400" spc="-5" dirty="0">
                <a:latin typeface="Corbel"/>
                <a:cs typeface="Corbel"/>
              </a:rPr>
              <a:t>trees,</a:t>
            </a:r>
            <a:r>
              <a:rPr sz="2400" spc="-10" dirty="0">
                <a:latin typeface="Corbel"/>
                <a:cs typeface="Corbel"/>
              </a:rPr>
              <a:t> </a:t>
            </a:r>
            <a:r>
              <a:rPr sz="2400" spc="-5" dirty="0">
                <a:latin typeface="Corbel"/>
                <a:cs typeface="Corbel"/>
              </a:rPr>
              <a:t>with</a:t>
            </a:r>
            <a:r>
              <a:rPr sz="2400" spc="-10" dirty="0">
                <a:latin typeface="Corbel"/>
                <a:cs typeface="Corbel"/>
              </a:rPr>
              <a:t> </a:t>
            </a:r>
            <a:r>
              <a:rPr sz="2400" dirty="0">
                <a:latin typeface="Corbel"/>
                <a:cs typeface="Corbel"/>
              </a:rPr>
              <a:t>a</a:t>
            </a:r>
            <a:r>
              <a:rPr sz="2400" spc="-10" dirty="0">
                <a:latin typeface="Corbel"/>
                <a:cs typeface="Corbel"/>
              </a:rPr>
              <a:t> </a:t>
            </a:r>
            <a:r>
              <a:rPr sz="2400" spc="-5" dirty="0">
                <a:latin typeface="Corbel"/>
                <a:cs typeface="Corbel"/>
              </a:rPr>
              <a:t>few </a:t>
            </a:r>
            <a:r>
              <a:rPr sz="2400" spc="-15" dirty="0">
                <a:latin typeface="Corbel"/>
                <a:cs typeface="Corbel"/>
              </a:rPr>
              <a:t>differences.</a:t>
            </a:r>
            <a:endParaRPr sz="2400">
              <a:latin typeface="Corbel"/>
              <a:cs typeface="Corbel"/>
            </a:endParaRPr>
          </a:p>
          <a:p>
            <a:pPr marL="409575" indent="-397510">
              <a:lnSpc>
                <a:spcPct val="100000"/>
              </a:lnSpc>
              <a:spcBef>
                <a:spcPts val="420"/>
              </a:spcBef>
              <a:buClr>
                <a:srgbClr val="40BAD1"/>
              </a:buClr>
              <a:buSzPct val="91666"/>
              <a:buFont typeface="Arial MT"/>
              <a:buChar char="●"/>
              <a:tabLst>
                <a:tab pos="409575" algn="l"/>
                <a:tab pos="410209" algn="l"/>
              </a:tabLst>
            </a:pPr>
            <a:r>
              <a:rPr sz="2400" spc="-5" dirty="0">
                <a:latin typeface="Corbel"/>
                <a:cs typeface="Corbel"/>
              </a:rPr>
              <a:t>Leaf</a:t>
            </a:r>
            <a:r>
              <a:rPr sz="2400" spc="-15" dirty="0">
                <a:latin typeface="Corbel"/>
                <a:cs typeface="Corbel"/>
              </a:rPr>
              <a:t> </a:t>
            </a:r>
            <a:r>
              <a:rPr sz="2400" spc="-5" dirty="0">
                <a:latin typeface="Corbel"/>
                <a:cs typeface="Corbel"/>
              </a:rPr>
              <a:t>nodes</a:t>
            </a:r>
            <a:r>
              <a:rPr sz="2400" spc="-10" dirty="0">
                <a:latin typeface="Corbel"/>
                <a:cs typeface="Corbel"/>
              </a:rPr>
              <a:t> </a:t>
            </a:r>
            <a:r>
              <a:rPr sz="2400" spc="-5" dirty="0">
                <a:latin typeface="Corbel"/>
                <a:cs typeface="Corbel"/>
              </a:rPr>
              <a:t>are</a:t>
            </a:r>
            <a:r>
              <a:rPr sz="2400" spc="-15" dirty="0">
                <a:latin typeface="Corbel"/>
                <a:cs typeface="Corbel"/>
              </a:rPr>
              <a:t> linked</a:t>
            </a:r>
            <a:r>
              <a:rPr sz="2400" spc="-10" dirty="0">
                <a:latin typeface="Corbel"/>
                <a:cs typeface="Corbel"/>
              </a:rPr>
              <a:t> </a:t>
            </a:r>
            <a:r>
              <a:rPr sz="2400" spc="-5" dirty="0">
                <a:latin typeface="Corbel"/>
                <a:cs typeface="Corbel"/>
              </a:rPr>
              <a:t>to</a:t>
            </a:r>
            <a:r>
              <a:rPr sz="2400" spc="-15" dirty="0">
                <a:latin typeface="Corbel"/>
                <a:cs typeface="Corbel"/>
              </a:rPr>
              <a:t> </a:t>
            </a:r>
            <a:r>
              <a:rPr sz="2400" spc="-5" dirty="0">
                <a:latin typeface="Corbel"/>
                <a:cs typeface="Corbel"/>
              </a:rPr>
              <a:t>each</a:t>
            </a:r>
            <a:r>
              <a:rPr sz="2400" spc="-10" dirty="0">
                <a:latin typeface="Corbel"/>
                <a:cs typeface="Corbel"/>
              </a:rPr>
              <a:t> </a:t>
            </a:r>
            <a:r>
              <a:rPr sz="2400" spc="-25" dirty="0">
                <a:latin typeface="Corbel"/>
                <a:cs typeface="Corbel"/>
              </a:rPr>
              <a:t>other.</a:t>
            </a:r>
            <a:endParaRPr sz="2400">
              <a:latin typeface="Corbel"/>
              <a:cs typeface="Corbel"/>
            </a:endParaRPr>
          </a:p>
        </p:txBody>
      </p:sp>
      <p:sp>
        <p:nvSpPr>
          <p:cNvPr id="6" name="object 6"/>
          <p:cNvSpPr/>
          <p:nvPr/>
        </p:nvSpPr>
        <p:spPr>
          <a:xfrm>
            <a:off x="7229599" y="2489200"/>
            <a:ext cx="1158240" cy="405765"/>
          </a:xfrm>
          <a:custGeom>
            <a:avLst/>
            <a:gdLst/>
            <a:ahLst/>
            <a:cxnLst/>
            <a:rect l="l" t="t" r="r" b="b"/>
            <a:pathLst>
              <a:path w="1158240" h="405764">
                <a:moveTo>
                  <a:pt x="4749" y="0"/>
                </a:moveTo>
                <a:lnTo>
                  <a:pt x="4749" y="405699"/>
                </a:lnTo>
              </a:path>
              <a:path w="1158240" h="405764">
                <a:moveTo>
                  <a:pt x="770449" y="0"/>
                </a:moveTo>
                <a:lnTo>
                  <a:pt x="770449" y="405699"/>
                </a:lnTo>
              </a:path>
              <a:path w="1158240" h="405764">
                <a:moveTo>
                  <a:pt x="1153299" y="0"/>
                </a:moveTo>
                <a:lnTo>
                  <a:pt x="1153299" y="405699"/>
                </a:lnTo>
              </a:path>
              <a:path w="1158240" h="405764">
                <a:moveTo>
                  <a:pt x="0" y="4749"/>
                </a:moveTo>
                <a:lnTo>
                  <a:pt x="1158049" y="4749"/>
                </a:lnTo>
              </a:path>
              <a:path w="1158240" h="405764">
                <a:moveTo>
                  <a:pt x="0" y="400949"/>
                </a:moveTo>
                <a:lnTo>
                  <a:pt x="1158049" y="400949"/>
                </a:lnTo>
              </a:path>
            </a:pathLst>
          </a:custGeom>
          <a:ln w="9524">
            <a:solidFill>
              <a:srgbClr val="9E9E9E"/>
            </a:solidFill>
          </a:ln>
        </p:spPr>
        <p:txBody>
          <a:bodyPr wrap="square" lIns="0" tIns="0" rIns="0" bIns="0" rtlCol="0"/>
          <a:lstStyle/>
          <a:p>
            <a:endParaRPr/>
          </a:p>
        </p:txBody>
      </p:sp>
      <p:sp>
        <p:nvSpPr>
          <p:cNvPr id="7" name="object 7"/>
          <p:cNvSpPr txBox="1"/>
          <p:nvPr/>
        </p:nvSpPr>
        <p:spPr>
          <a:xfrm>
            <a:off x="7617200" y="2493949"/>
            <a:ext cx="382905" cy="294953"/>
          </a:xfrm>
          <a:prstGeom prst="rect">
            <a:avLst/>
          </a:prstGeom>
          <a:ln w="9524">
            <a:solidFill>
              <a:srgbClr val="9E9E9E"/>
            </a:solidFill>
          </a:ln>
        </p:spPr>
        <p:txBody>
          <a:bodyPr vert="horz" wrap="square" lIns="0" tIns="78740" rIns="0" bIns="0" rtlCol="0">
            <a:spAutoFit/>
          </a:bodyPr>
          <a:lstStyle/>
          <a:p>
            <a:pPr marL="92075">
              <a:lnSpc>
                <a:spcPct val="100000"/>
              </a:lnSpc>
              <a:spcBef>
                <a:spcPts val="620"/>
              </a:spcBef>
            </a:pPr>
            <a:r>
              <a:rPr sz="1400" spc="-5" dirty="0">
                <a:latin typeface="Arial MT"/>
                <a:cs typeface="Arial MT"/>
              </a:rPr>
              <a:t>50</a:t>
            </a:r>
            <a:endParaRPr sz="1400">
              <a:latin typeface="Arial MT"/>
              <a:cs typeface="Arial MT"/>
            </a:endParaRPr>
          </a:p>
        </p:txBody>
      </p:sp>
      <p:sp>
        <p:nvSpPr>
          <p:cNvPr id="8" name="object 8"/>
          <p:cNvSpPr txBox="1"/>
          <p:nvPr/>
        </p:nvSpPr>
        <p:spPr>
          <a:xfrm>
            <a:off x="5279675" y="3465150"/>
            <a:ext cx="383540" cy="294953"/>
          </a:xfrm>
          <a:prstGeom prst="rect">
            <a:avLst/>
          </a:prstGeom>
          <a:ln w="9524">
            <a:solidFill>
              <a:srgbClr val="9E9E9E"/>
            </a:solidFill>
          </a:ln>
        </p:spPr>
        <p:txBody>
          <a:bodyPr vert="horz" wrap="square" lIns="0" tIns="78740" rIns="0" bIns="0" rtlCol="0">
            <a:spAutoFit/>
          </a:bodyPr>
          <a:lstStyle/>
          <a:p>
            <a:pPr marL="92075">
              <a:lnSpc>
                <a:spcPct val="100000"/>
              </a:lnSpc>
              <a:spcBef>
                <a:spcPts val="620"/>
              </a:spcBef>
            </a:pPr>
            <a:r>
              <a:rPr sz="1400" spc="-5" dirty="0">
                <a:latin typeface="Arial MT"/>
                <a:cs typeface="Arial MT"/>
              </a:rPr>
              <a:t>30</a:t>
            </a:r>
            <a:endParaRPr sz="1400" dirty="0">
              <a:latin typeface="Arial MT"/>
              <a:cs typeface="Arial MT"/>
            </a:endParaRPr>
          </a:p>
        </p:txBody>
      </p:sp>
      <p:sp>
        <p:nvSpPr>
          <p:cNvPr id="9" name="object 9"/>
          <p:cNvSpPr txBox="1"/>
          <p:nvPr/>
        </p:nvSpPr>
        <p:spPr>
          <a:xfrm>
            <a:off x="6045775" y="3465150"/>
            <a:ext cx="383540" cy="294953"/>
          </a:xfrm>
          <a:prstGeom prst="rect">
            <a:avLst/>
          </a:prstGeom>
          <a:ln w="9524">
            <a:solidFill>
              <a:srgbClr val="9E9E9E"/>
            </a:solidFill>
          </a:ln>
        </p:spPr>
        <p:txBody>
          <a:bodyPr vert="horz" wrap="square" lIns="0" tIns="78740" rIns="0" bIns="0" rtlCol="0">
            <a:spAutoFit/>
          </a:bodyPr>
          <a:lstStyle/>
          <a:p>
            <a:pPr marL="92075">
              <a:lnSpc>
                <a:spcPct val="100000"/>
              </a:lnSpc>
              <a:spcBef>
                <a:spcPts val="620"/>
              </a:spcBef>
            </a:pPr>
            <a:r>
              <a:rPr sz="1400" spc="-5" dirty="0">
                <a:latin typeface="Arial MT"/>
                <a:cs typeface="Arial MT"/>
              </a:rPr>
              <a:t>37</a:t>
            </a:r>
            <a:endParaRPr sz="1400">
              <a:latin typeface="Arial MT"/>
              <a:cs typeface="Arial MT"/>
            </a:endParaRPr>
          </a:p>
        </p:txBody>
      </p:sp>
      <p:sp>
        <p:nvSpPr>
          <p:cNvPr id="10" name="object 10"/>
          <p:cNvSpPr/>
          <p:nvPr/>
        </p:nvSpPr>
        <p:spPr>
          <a:xfrm>
            <a:off x="8701875" y="3460400"/>
            <a:ext cx="1925320" cy="405765"/>
          </a:xfrm>
          <a:custGeom>
            <a:avLst/>
            <a:gdLst/>
            <a:ahLst/>
            <a:cxnLst/>
            <a:rect l="l" t="t" r="r" b="b"/>
            <a:pathLst>
              <a:path w="1925320" h="405764">
                <a:moveTo>
                  <a:pt x="4749" y="0"/>
                </a:moveTo>
                <a:lnTo>
                  <a:pt x="4749" y="405699"/>
                </a:lnTo>
              </a:path>
              <a:path w="1925320" h="405764">
                <a:moveTo>
                  <a:pt x="770849" y="0"/>
                </a:moveTo>
                <a:lnTo>
                  <a:pt x="770849" y="405699"/>
                </a:lnTo>
              </a:path>
              <a:path w="1925320" h="405764">
                <a:moveTo>
                  <a:pt x="1153899" y="0"/>
                </a:moveTo>
                <a:lnTo>
                  <a:pt x="1153899" y="405699"/>
                </a:lnTo>
              </a:path>
              <a:path w="1925320" h="405764">
                <a:moveTo>
                  <a:pt x="1536949" y="0"/>
                </a:moveTo>
                <a:lnTo>
                  <a:pt x="1536949" y="405699"/>
                </a:lnTo>
              </a:path>
              <a:path w="1925320" h="405764">
                <a:moveTo>
                  <a:pt x="1919999" y="0"/>
                </a:moveTo>
                <a:lnTo>
                  <a:pt x="1919999" y="405699"/>
                </a:lnTo>
              </a:path>
              <a:path w="1925320" h="405764">
                <a:moveTo>
                  <a:pt x="0" y="4749"/>
                </a:moveTo>
                <a:lnTo>
                  <a:pt x="1924749" y="4749"/>
                </a:lnTo>
              </a:path>
              <a:path w="1925320" h="405764">
                <a:moveTo>
                  <a:pt x="0" y="400949"/>
                </a:moveTo>
                <a:lnTo>
                  <a:pt x="1924749" y="400949"/>
                </a:lnTo>
              </a:path>
            </a:pathLst>
          </a:custGeom>
          <a:ln w="9524">
            <a:solidFill>
              <a:srgbClr val="9E9E9E"/>
            </a:solidFill>
          </a:ln>
        </p:spPr>
        <p:txBody>
          <a:bodyPr wrap="square" lIns="0" tIns="0" rIns="0" bIns="0" rtlCol="0"/>
          <a:lstStyle/>
          <a:p>
            <a:endParaRPr/>
          </a:p>
        </p:txBody>
      </p:sp>
      <p:sp>
        <p:nvSpPr>
          <p:cNvPr id="11" name="object 11"/>
          <p:cNvSpPr txBox="1"/>
          <p:nvPr/>
        </p:nvSpPr>
        <p:spPr>
          <a:xfrm>
            <a:off x="9089674" y="3465150"/>
            <a:ext cx="383540" cy="294953"/>
          </a:xfrm>
          <a:prstGeom prst="rect">
            <a:avLst/>
          </a:prstGeom>
          <a:ln w="9524">
            <a:solidFill>
              <a:srgbClr val="9E9E9E"/>
            </a:solidFill>
          </a:ln>
        </p:spPr>
        <p:txBody>
          <a:bodyPr vert="horz" wrap="square" lIns="0" tIns="78740" rIns="0" bIns="0" rtlCol="0">
            <a:spAutoFit/>
          </a:bodyPr>
          <a:lstStyle/>
          <a:p>
            <a:pPr marL="92075">
              <a:lnSpc>
                <a:spcPct val="100000"/>
              </a:lnSpc>
              <a:spcBef>
                <a:spcPts val="620"/>
              </a:spcBef>
            </a:pPr>
            <a:r>
              <a:rPr sz="1400" spc="-5" dirty="0">
                <a:latin typeface="Arial MT"/>
                <a:cs typeface="Arial MT"/>
              </a:rPr>
              <a:t>65</a:t>
            </a:r>
            <a:endParaRPr sz="1400">
              <a:latin typeface="Arial MT"/>
              <a:cs typeface="Arial MT"/>
            </a:endParaRPr>
          </a:p>
        </p:txBody>
      </p:sp>
      <p:sp>
        <p:nvSpPr>
          <p:cNvPr id="12" name="object 12"/>
          <p:cNvSpPr txBox="1"/>
          <p:nvPr/>
        </p:nvSpPr>
        <p:spPr>
          <a:xfrm>
            <a:off x="9855775" y="3465150"/>
            <a:ext cx="383540" cy="294953"/>
          </a:xfrm>
          <a:prstGeom prst="rect">
            <a:avLst/>
          </a:prstGeom>
          <a:ln w="9524">
            <a:solidFill>
              <a:srgbClr val="9E9E9E"/>
            </a:solidFill>
          </a:ln>
        </p:spPr>
        <p:txBody>
          <a:bodyPr vert="horz" wrap="square" lIns="0" tIns="78740" rIns="0" bIns="0" rtlCol="0">
            <a:spAutoFit/>
          </a:bodyPr>
          <a:lstStyle/>
          <a:p>
            <a:pPr marL="92075">
              <a:lnSpc>
                <a:spcPct val="100000"/>
              </a:lnSpc>
              <a:spcBef>
                <a:spcPts val="620"/>
              </a:spcBef>
            </a:pPr>
            <a:r>
              <a:rPr sz="1400" spc="-5" dirty="0">
                <a:latin typeface="Arial MT"/>
                <a:cs typeface="Arial MT"/>
              </a:rPr>
              <a:t>80</a:t>
            </a:r>
            <a:endParaRPr sz="1400">
              <a:latin typeface="Arial MT"/>
              <a:cs typeface="Arial MT"/>
            </a:endParaRPr>
          </a:p>
        </p:txBody>
      </p:sp>
      <p:sp>
        <p:nvSpPr>
          <p:cNvPr id="13" name="object 13"/>
          <p:cNvSpPr/>
          <p:nvPr/>
        </p:nvSpPr>
        <p:spPr>
          <a:xfrm>
            <a:off x="3502474" y="5143975"/>
            <a:ext cx="1925320" cy="405765"/>
          </a:xfrm>
          <a:custGeom>
            <a:avLst/>
            <a:gdLst/>
            <a:ahLst/>
            <a:cxnLst/>
            <a:rect l="l" t="t" r="r" b="b"/>
            <a:pathLst>
              <a:path w="1925320" h="405764">
                <a:moveTo>
                  <a:pt x="4749" y="0"/>
                </a:moveTo>
                <a:lnTo>
                  <a:pt x="4749" y="405699"/>
                </a:lnTo>
              </a:path>
              <a:path w="1925320" h="405764">
                <a:moveTo>
                  <a:pt x="770849" y="0"/>
                </a:moveTo>
                <a:lnTo>
                  <a:pt x="770849" y="405699"/>
                </a:lnTo>
              </a:path>
              <a:path w="1925320" h="405764">
                <a:moveTo>
                  <a:pt x="1153899" y="0"/>
                </a:moveTo>
                <a:lnTo>
                  <a:pt x="1153899" y="405699"/>
                </a:lnTo>
              </a:path>
              <a:path w="1925320" h="405764">
                <a:moveTo>
                  <a:pt x="1536949" y="0"/>
                </a:moveTo>
                <a:lnTo>
                  <a:pt x="1536949" y="405699"/>
                </a:lnTo>
              </a:path>
              <a:path w="1925320" h="405764">
                <a:moveTo>
                  <a:pt x="1919999" y="0"/>
                </a:moveTo>
                <a:lnTo>
                  <a:pt x="1919999" y="405699"/>
                </a:lnTo>
              </a:path>
              <a:path w="1925320" h="405764">
                <a:moveTo>
                  <a:pt x="0" y="4749"/>
                </a:moveTo>
                <a:lnTo>
                  <a:pt x="1924749" y="4749"/>
                </a:lnTo>
              </a:path>
              <a:path w="1925320" h="405764">
                <a:moveTo>
                  <a:pt x="0" y="400949"/>
                </a:moveTo>
                <a:lnTo>
                  <a:pt x="1924749" y="400949"/>
                </a:lnTo>
              </a:path>
            </a:pathLst>
          </a:custGeom>
          <a:ln w="9524">
            <a:solidFill>
              <a:srgbClr val="9E9E9E"/>
            </a:solidFill>
          </a:ln>
        </p:spPr>
        <p:txBody>
          <a:bodyPr wrap="square" lIns="0" tIns="0" rIns="0" bIns="0" rtlCol="0"/>
          <a:lstStyle/>
          <a:p>
            <a:endParaRPr/>
          </a:p>
        </p:txBody>
      </p:sp>
      <p:sp>
        <p:nvSpPr>
          <p:cNvPr id="14" name="object 14"/>
          <p:cNvSpPr txBox="1"/>
          <p:nvPr/>
        </p:nvSpPr>
        <p:spPr>
          <a:xfrm>
            <a:off x="3890274" y="5148724"/>
            <a:ext cx="383540" cy="294953"/>
          </a:xfrm>
          <a:prstGeom prst="rect">
            <a:avLst/>
          </a:prstGeom>
          <a:ln w="9524">
            <a:solidFill>
              <a:srgbClr val="9E9E9E"/>
            </a:solidFill>
          </a:ln>
        </p:spPr>
        <p:txBody>
          <a:bodyPr vert="horz" wrap="square" lIns="0" tIns="78740" rIns="0" bIns="0" rtlCol="0">
            <a:spAutoFit/>
          </a:bodyPr>
          <a:lstStyle/>
          <a:p>
            <a:pPr marL="92075">
              <a:lnSpc>
                <a:spcPct val="100000"/>
              </a:lnSpc>
              <a:spcBef>
                <a:spcPts val="620"/>
              </a:spcBef>
            </a:pPr>
            <a:r>
              <a:rPr sz="1400" spc="-5" dirty="0">
                <a:latin typeface="Arial MT"/>
                <a:cs typeface="Arial MT"/>
              </a:rPr>
              <a:t>14</a:t>
            </a:r>
            <a:endParaRPr sz="1400">
              <a:latin typeface="Arial MT"/>
              <a:cs typeface="Arial MT"/>
            </a:endParaRPr>
          </a:p>
        </p:txBody>
      </p:sp>
      <p:sp>
        <p:nvSpPr>
          <p:cNvPr id="15" name="object 15"/>
          <p:cNvSpPr txBox="1"/>
          <p:nvPr/>
        </p:nvSpPr>
        <p:spPr>
          <a:xfrm>
            <a:off x="4656375" y="5148724"/>
            <a:ext cx="383540" cy="294953"/>
          </a:xfrm>
          <a:prstGeom prst="rect">
            <a:avLst/>
          </a:prstGeom>
          <a:ln w="9524">
            <a:solidFill>
              <a:srgbClr val="9E9E9E"/>
            </a:solidFill>
          </a:ln>
        </p:spPr>
        <p:txBody>
          <a:bodyPr vert="horz" wrap="square" lIns="0" tIns="78740" rIns="0" bIns="0" rtlCol="0">
            <a:spAutoFit/>
          </a:bodyPr>
          <a:lstStyle/>
          <a:p>
            <a:pPr marL="92075">
              <a:lnSpc>
                <a:spcPct val="100000"/>
              </a:lnSpc>
              <a:spcBef>
                <a:spcPts val="620"/>
              </a:spcBef>
            </a:pPr>
            <a:r>
              <a:rPr sz="1400" spc="-5" dirty="0">
                <a:latin typeface="Arial MT"/>
                <a:cs typeface="Arial MT"/>
              </a:rPr>
              <a:t>26</a:t>
            </a:r>
            <a:endParaRPr sz="1400">
              <a:latin typeface="Arial MT"/>
              <a:cs typeface="Arial MT"/>
            </a:endParaRPr>
          </a:p>
        </p:txBody>
      </p:sp>
      <p:sp>
        <p:nvSpPr>
          <p:cNvPr id="16" name="object 16"/>
          <p:cNvSpPr/>
          <p:nvPr/>
        </p:nvSpPr>
        <p:spPr>
          <a:xfrm>
            <a:off x="4889825" y="4483425"/>
            <a:ext cx="1925320" cy="405765"/>
          </a:xfrm>
          <a:custGeom>
            <a:avLst/>
            <a:gdLst/>
            <a:ahLst/>
            <a:cxnLst/>
            <a:rect l="l" t="t" r="r" b="b"/>
            <a:pathLst>
              <a:path w="1925320" h="405764">
                <a:moveTo>
                  <a:pt x="4749" y="0"/>
                </a:moveTo>
                <a:lnTo>
                  <a:pt x="4749" y="405699"/>
                </a:lnTo>
              </a:path>
              <a:path w="1925320" h="405764">
                <a:moveTo>
                  <a:pt x="387799" y="0"/>
                </a:moveTo>
                <a:lnTo>
                  <a:pt x="387799" y="405699"/>
                </a:lnTo>
              </a:path>
              <a:path w="1925320" h="405764">
                <a:moveTo>
                  <a:pt x="770849" y="0"/>
                </a:moveTo>
                <a:lnTo>
                  <a:pt x="770849" y="405699"/>
                </a:lnTo>
              </a:path>
              <a:path w="1925320" h="405764">
                <a:moveTo>
                  <a:pt x="1153899" y="0"/>
                </a:moveTo>
                <a:lnTo>
                  <a:pt x="1153899" y="405699"/>
                </a:lnTo>
              </a:path>
              <a:path w="1925320" h="405764">
                <a:moveTo>
                  <a:pt x="1536949" y="0"/>
                </a:moveTo>
                <a:lnTo>
                  <a:pt x="1536949" y="405699"/>
                </a:lnTo>
              </a:path>
              <a:path w="1925320" h="405764">
                <a:moveTo>
                  <a:pt x="1919999" y="0"/>
                </a:moveTo>
                <a:lnTo>
                  <a:pt x="1919999" y="405699"/>
                </a:lnTo>
              </a:path>
              <a:path w="1925320" h="405764">
                <a:moveTo>
                  <a:pt x="0" y="4749"/>
                </a:moveTo>
                <a:lnTo>
                  <a:pt x="1924749" y="4749"/>
                </a:lnTo>
              </a:path>
              <a:path w="1925320" h="405764">
                <a:moveTo>
                  <a:pt x="0" y="400949"/>
                </a:moveTo>
                <a:lnTo>
                  <a:pt x="1924749" y="400949"/>
                </a:lnTo>
              </a:path>
            </a:pathLst>
          </a:custGeom>
          <a:ln w="9524">
            <a:solidFill>
              <a:srgbClr val="9E9E9E"/>
            </a:solidFill>
          </a:ln>
        </p:spPr>
        <p:txBody>
          <a:bodyPr wrap="square" lIns="0" tIns="0" rIns="0" bIns="0" rtlCol="0"/>
          <a:lstStyle/>
          <a:p>
            <a:endParaRPr/>
          </a:p>
        </p:txBody>
      </p:sp>
      <p:sp>
        <p:nvSpPr>
          <p:cNvPr id="17" name="object 17"/>
          <p:cNvSpPr txBox="1"/>
          <p:nvPr/>
        </p:nvSpPr>
        <p:spPr>
          <a:xfrm>
            <a:off x="5277625" y="4488174"/>
            <a:ext cx="383540" cy="294311"/>
          </a:xfrm>
          <a:prstGeom prst="rect">
            <a:avLst/>
          </a:prstGeom>
          <a:ln w="9524">
            <a:solidFill>
              <a:srgbClr val="9E9E9E"/>
            </a:solidFill>
          </a:ln>
        </p:spPr>
        <p:txBody>
          <a:bodyPr vert="horz" wrap="square" lIns="0" tIns="78105" rIns="0" bIns="0" rtlCol="0">
            <a:spAutoFit/>
          </a:bodyPr>
          <a:lstStyle/>
          <a:p>
            <a:pPr marL="92075">
              <a:lnSpc>
                <a:spcPct val="100000"/>
              </a:lnSpc>
              <a:spcBef>
                <a:spcPts val="615"/>
              </a:spcBef>
            </a:pPr>
            <a:r>
              <a:rPr sz="1400" spc="-5" dirty="0">
                <a:latin typeface="Arial MT"/>
                <a:cs typeface="Arial MT"/>
              </a:rPr>
              <a:t>33</a:t>
            </a:r>
            <a:endParaRPr sz="1400">
              <a:latin typeface="Arial MT"/>
              <a:cs typeface="Arial MT"/>
            </a:endParaRPr>
          </a:p>
        </p:txBody>
      </p:sp>
      <p:sp>
        <p:nvSpPr>
          <p:cNvPr id="18" name="object 18"/>
          <p:cNvSpPr txBox="1"/>
          <p:nvPr/>
        </p:nvSpPr>
        <p:spPr>
          <a:xfrm>
            <a:off x="6043724" y="4488174"/>
            <a:ext cx="383540" cy="294311"/>
          </a:xfrm>
          <a:prstGeom prst="rect">
            <a:avLst/>
          </a:prstGeom>
          <a:ln w="9524">
            <a:solidFill>
              <a:srgbClr val="9E9E9E"/>
            </a:solidFill>
          </a:ln>
        </p:spPr>
        <p:txBody>
          <a:bodyPr vert="horz" wrap="square" lIns="0" tIns="78105" rIns="0" bIns="0" rtlCol="0">
            <a:spAutoFit/>
          </a:bodyPr>
          <a:lstStyle/>
          <a:p>
            <a:pPr marL="92075">
              <a:lnSpc>
                <a:spcPct val="100000"/>
              </a:lnSpc>
              <a:spcBef>
                <a:spcPts val="615"/>
              </a:spcBef>
            </a:pPr>
            <a:r>
              <a:rPr sz="1400" spc="-5" dirty="0">
                <a:latin typeface="Arial MT"/>
                <a:cs typeface="Arial MT"/>
              </a:rPr>
              <a:t>36</a:t>
            </a:r>
            <a:endParaRPr sz="1400">
              <a:latin typeface="Arial MT"/>
              <a:cs typeface="Arial MT"/>
            </a:endParaRPr>
          </a:p>
        </p:txBody>
      </p:sp>
      <p:sp>
        <p:nvSpPr>
          <p:cNvPr id="19" name="object 19"/>
          <p:cNvSpPr/>
          <p:nvPr/>
        </p:nvSpPr>
        <p:spPr>
          <a:xfrm>
            <a:off x="6230449" y="5143975"/>
            <a:ext cx="1925320" cy="405765"/>
          </a:xfrm>
          <a:custGeom>
            <a:avLst/>
            <a:gdLst/>
            <a:ahLst/>
            <a:cxnLst/>
            <a:rect l="l" t="t" r="r" b="b"/>
            <a:pathLst>
              <a:path w="1925320" h="405764">
                <a:moveTo>
                  <a:pt x="4749" y="0"/>
                </a:moveTo>
                <a:lnTo>
                  <a:pt x="4749" y="405699"/>
                </a:lnTo>
              </a:path>
              <a:path w="1925320" h="405764">
                <a:moveTo>
                  <a:pt x="387799" y="0"/>
                </a:moveTo>
                <a:lnTo>
                  <a:pt x="387799" y="405699"/>
                </a:lnTo>
              </a:path>
              <a:path w="1925320" h="405764">
                <a:moveTo>
                  <a:pt x="770849" y="0"/>
                </a:moveTo>
                <a:lnTo>
                  <a:pt x="770849" y="405699"/>
                </a:lnTo>
              </a:path>
              <a:path w="1925320" h="405764">
                <a:moveTo>
                  <a:pt x="1153899" y="0"/>
                </a:moveTo>
                <a:lnTo>
                  <a:pt x="1153899" y="405699"/>
                </a:lnTo>
              </a:path>
              <a:path w="1925320" h="405764">
                <a:moveTo>
                  <a:pt x="1536949" y="0"/>
                </a:moveTo>
                <a:lnTo>
                  <a:pt x="1536949" y="405699"/>
                </a:lnTo>
              </a:path>
              <a:path w="1925320" h="405764">
                <a:moveTo>
                  <a:pt x="1919999" y="0"/>
                </a:moveTo>
                <a:lnTo>
                  <a:pt x="1919999" y="405699"/>
                </a:lnTo>
              </a:path>
              <a:path w="1925320" h="405764">
                <a:moveTo>
                  <a:pt x="0" y="4749"/>
                </a:moveTo>
                <a:lnTo>
                  <a:pt x="1924749" y="4749"/>
                </a:lnTo>
              </a:path>
              <a:path w="1925320" h="405764">
                <a:moveTo>
                  <a:pt x="0" y="400949"/>
                </a:moveTo>
                <a:lnTo>
                  <a:pt x="1924749" y="400949"/>
                </a:lnTo>
              </a:path>
            </a:pathLst>
          </a:custGeom>
          <a:ln w="9524">
            <a:solidFill>
              <a:srgbClr val="9E9E9E"/>
            </a:solidFill>
          </a:ln>
        </p:spPr>
        <p:txBody>
          <a:bodyPr wrap="square" lIns="0" tIns="0" rIns="0" bIns="0" rtlCol="0"/>
          <a:lstStyle/>
          <a:p>
            <a:endParaRPr/>
          </a:p>
        </p:txBody>
      </p:sp>
      <p:sp>
        <p:nvSpPr>
          <p:cNvPr id="20" name="object 20"/>
          <p:cNvSpPr txBox="1"/>
          <p:nvPr/>
        </p:nvSpPr>
        <p:spPr>
          <a:xfrm>
            <a:off x="6618250" y="5148724"/>
            <a:ext cx="383540" cy="294953"/>
          </a:xfrm>
          <a:prstGeom prst="rect">
            <a:avLst/>
          </a:prstGeom>
          <a:ln w="9524">
            <a:solidFill>
              <a:srgbClr val="9E9E9E"/>
            </a:solidFill>
          </a:ln>
        </p:spPr>
        <p:txBody>
          <a:bodyPr vert="horz" wrap="square" lIns="0" tIns="78740" rIns="0" bIns="0" rtlCol="0">
            <a:spAutoFit/>
          </a:bodyPr>
          <a:lstStyle/>
          <a:p>
            <a:pPr marL="92075">
              <a:lnSpc>
                <a:spcPct val="100000"/>
              </a:lnSpc>
              <a:spcBef>
                <a:spcPts val="620"/>
              </a:spcBef>
            </a:pPr>
            <a:r>
              <a:rPr sz="1400" spc="-5" dirty="0">
                <a:latin typeface="Arial MT"/>
                <a:cs typeface="Arial MT"/>
              </a:rPr>
              <a:t>40</a:t>
            </a:r>
            <a:endParaRPr sz="1400">
              <a:latin typeface="Arial MT"/>
              <a:cs typeface="Arial MT"/>
            </a:endParaRPr>
          </a:p>
        </p:txBody>
      </p:sp>
      <p:sp>
        <p:nvSpPr>
          <p:cNvPr id="21" name="object 21"/>
          <p:cNvSpPr txBox="1"/>
          <p:nvPr/>
        </p:nvSpPr>
        <p:spPr>
          <a:xfrm>
            <a:off x="7384350" y="5148724"/>
            <a:ext cx="383540" cy="294953"/>
          </a:xfrm>
          <a:prstGeom prst="rect">
            <a:avLst/>
          </a:prstGeom>
          <a:ln w="9524">
            <a:solidFill>
              <a:srgbClr val="9E9E9E"/>
            </a:solidFill>
          </a:ln>
        </p:spPr>
        <p:txBody>
          <a:bodyPr vert="horz" wrap="square" lIns="0" tIns="78740" rIns="0" bIns="0" rtlCol="0">
            <a:spAutoFit/>
          </a:bodyPr>
          <a:lstStyle/>
          <a:p>
            <a:pPr marL="92075">
              <a:lnSpc>
                <a:spcPct val="100000"/>
              </a:lnSpc>
              <a:spcBef>
                <a:spcPts val="620"/>
              </a:spcBef>
            </a:pPr>
            <a:r>
              <a:rPr sz="1400" spc="-5" dirty="0">
                <a:latin typeface="Arial MT"/>
                <a:cs typeface="Arial MT"/>
              </a:rPr>
              <a:t>43</a:t>
            </a:r>
            <a:endParaRPr sz="1400">
              <a:latin typeface="Arial MT"/>
              <a:cs typeface="Arial MT"/>
            </a:endParaRPr>
          </a:p>
        </p:txBody>
      </p:sp>
      <p:sp>
        <p:nvSpPr>
          <p:cNvPr id="22" name="object 22"/>
          <p:cNvSpPr/>
          <p:nvPr/>
        </p:nvSpPr>
        <p:spPr>
          <a:xfrm>
            <a:off x="7654349" y="4483425"/>
            <a:ext cx="1925320" cy="405765"/>
          </a:xfrm>
          <a:custGeom>
            <a:avLst/>
            <a:gdLst/>
            <a:ahLst/>
            <a:cxnLst/>
            <a:rect l="l" t="t" r="r" b="b"/>
            <a:pathLst>
              <a:path w="1925320" h="405764">
                <a:moveTo>
                  <a:pt x="4749" y="0"/>
                </a:moveTo>
                <a:lnTo>
                  <a:pt x="4749" y="405699"/>
                </a:lnTo>
              </a:path>
              <a:path w="1925320" h="405764">
                <a:moveTo>
                  <a:pt x="387799" y="0"/>
                </a:moveTo>
                <a:lnTo>
                  <a:pt x="387799" y="405699"/>
                </a:lnTo>
              </a:path>
              <a:path w="1925320" h="405764">
                <a:moveTo>
                  <a:pt x="770849" y="0"/>
                </a:moveTo>
                <a:lnTo>
                  <a:pt x="770849" y="405699"/>
                </a:lnTo>
              </a:path>
              <a:path w="1925320" h="405764">
                <a:moveTo>
                  <a:pt x="1153899" y="0"/>
                </a:moveTo>
                <a:lnTo>
                  <a:pt x="1153899" y="405699"/>
                </a:lnTo>
              </a:path>
              <a:path w="1925320" h="405764">
                <a:moveTo>
                  <a:pt x="1536949" y="0"/>
                </a:moveTo>
                <a:lnTo>
                  <a:pt x="1536949" y="405699"/>
                </a:lnTo>
              </a:path>
              <a:path w="1925320" h="405764">
                <a:moveTo>
                  <a:pt x="1919999" y="0"/>
                </a:moveTo>
                <a:lnTo>
                  <a:pt x="1919999" y="405699"/>
                </a:lnTo>
              </a:path>
              <a:path w="1925320" h="405764">
                <a:moveTo>
                  <a:pt x="0" y="4749"/>
                </a:moveTo>
                <a:lnTo>
                  <a:pt x="1924749" y="4749"/>
                </a:lnTo>
              </a:path>
              <a:path w="1925320" h="405764">
                <a:moveTo>
                  <a:pt x="0" y="400949"/>
                </a:moveTo>
                <a:lnTo>
                  <a:pt x="1924749" y="400949"/>
                </a:lnTo>
              </a:path>
            </a:pathLst>
          </a:custGeom>
          <a:ln w="9524">
            <a:solidFill>
              <a:srgbClr val="9E9E9E"/>
            </a:solidFill>
          </a:ln>
        </p:spPr>
        <p:txBody>
          <a:bodyPr wrap="square" lIns="0" tIns="0" rIns="0" bIns="0" rtlCol="0"/>
          <a:lstStyle/>
          <a:p>
            <a:endParaRPr/>
          </a:p>
        </p:txBody>
      </p:sp>
      <p:sp>
        <p:nvSpPr>
          <p:cNvPr id="23" name="object 23"/>
          <p:cNvSpPr txBox="1"/>
          <p:nvPr/>
        </p:nvSpPr>
        <p:spPr>
          <a:xfrm>
            <a:off x="8042150" y="4488174"/>
            <a:ext cx="383540" cy="294311"/>
          </a:xfrm>
          <a:prstGeom prst="rect">
            <a:avLst/>
          </a:prstGeom>
          <a:ln w="9524">
            <a:solidFill>
              <a:srgbClr val="9E9E9E"/>
            </a:solidFill>
          </a:ln>
        </p:spPr>
        <p:txBody>
          <a:bodyPr vert="horz" wrap="square" lIns="0" tIns="78105" rIns="0" bIns="0" rtlCol="0">
            <a:spAutoFit/>
          </a:bodyPr>
          <a:lstStyle/>
          <a:p>
            <a:pPr marL="92075">
              <a:lnSpc>
                <a:spcPct val="100000"/>
              </a:lnSpc>
              <a:spcBef>
                <a:spcPts val="615"/>
              </a:spcBef>
            </a:pPr>
            <a:r>
              <a:rPr sz="1400" spc="-5" dirty="0">
                <a:latin typeface="Arial MT"/>
                <a:cs typeface="Arial MT"/>
              </a:rPr>
              <a:t>54</a:t>
            </a:r>
            <a:endParaRPr sz="1400">
              <a:latin typeface="Arial MT"/>
              <a:cs typeface="Arial MT"/>
            </a:endParaRPr>
          </a:p>
        </p:txBody>
      </p:sp>
      <p:sp>
        <p:nvSpPr>
          <p:cNvPr id="24" name="object 24"/>
          <p:cNvSpPr txBox="1"/>
          <p:nvPr/>
        </p:nvSpPr>
        <p:spPr>
          <a:xfrm>
            <a:off x="8808249" y="4488174"/>
            <a:ext cx="383540" cy="294311"/>
          </a:xfrm>
          <a:prstGeom prst="rect">
            <a:avLst/>
          </a:prstGeom>
          <a:ln w="9524">
            <a:solidFill>
              <a:srgbClr val="9E9E9E"/>
            </a:solidFill>
          </a:ln>
        </p:spPr>
        <p:txBody>
          <a:bodyPr vert="horz" wrap="square" lIns="0" tIns="78105" rIns="0" bIns="0" rtlCol="0">
            <a:spAutoFit/>
          </a:bodyPr>
          <a:lstStyle/>
          <a:p>
            <a:pPr marL="92075">
              <a:lnSpc>
                <a:spcPct val="100000"/>
              </a:lnSpc>
              <a:spcBef>
                <a:spcPts val="615"/>
              </a:spcBef>
            </a:pPr>
            <a:r>
              <a:rPr sz="1400" spc="-5" dirty="0">
                <a:latin typeface="Arial MT"/>
                <a:cs typeface="Arial MT"/>
              </a:rPr>
              <a:t>57</a:t>
            </a:r>
            <a:endParaRPr sz="1400">
              <a:latin typeface="Arial MT"/>
              <a:cs typeface="Arial MT"/>
            </a:endParaRPr>
          </a:p>
        </p:txBody>
      </p:sp>
      <p:sp>
        <p:nvSpPr>
          <p:cNvPr id="25" name="object 25"/>
          <p:cNvSpPr/>
          <p:nvPr/>
        </p:nvSpPr>
        <p:spPr>
          <a:xfrm>
            <a:off x="8870725" y="5143975"/>
            <a:ext cx="2689860" cy="405765"/>
          </a:xfrm>
          <a:custGeom>
            <a:avLst/>
            <a:gdLst/>
            <a:ahLst/>
            <a:cxnLst/>
            <a:rect l="l" t="t" r="r" b="b"/>
            <a:pathLst>
              <a:path w="2689859" h="405764">
                <a:moveTo>
                  <a:pt x="2684699" y="0"/>
                </a:moveTo>
                <a:lnTo>
                  <a:pt x="2684699" y="405699"/>
                </a:lnTo>
              </a:path>
              <a:path w="2689859" h="405764">
                <a:moveTo>
                  <a:pt x="4749" y="0"/>
                </a:moveTo>
                <a:lnTo>
                  <a:pt x="4749" y="405699"/>
                </a:lnTo>
              </a:path>
              <a:path w="2689859" h="405764">
                <a:moveTo>
                  <a:pt x="387599" y="0"/>
                </a:moveTo>
                <a:lnTo>
                  <a:pt x="387599" y="405699"/>
                </a:lnTo>
              </a:path>
              <a:path w="2689859" h="405764">
                <a:moveTo>
                  <a:pt x="770449" y="0"/>
                </a:moveTo>
                <a:lnTo>
                  <a:pt x="770449" y="405699"/>
                </a:lnTo>
              </a:path>
              <a:path w="2689859" h="405764">
                <a:moveTo>
                  <a:pt x="1153299" y="0"/>
                </a:moveTo>
                <a:lnTo>
                  <a:pt x="1153299" y="405699"/>
                </a:lnTo>
              </a:path>
              <a:path w="2689859" h="405764">
                <a:moveTo>
                  <a:pt x="1536149" y="0"/>
                </a:moveTo>
                <a:lnTo>
                  <a:pt x="1536149" y="405699"/>
                </a:lnTo>
              </a:path>
              <a:path w="2689859" h="405764">
                <a:moveTo>
                  <a:pt x="1918999" y="0"/>
                </a:moveTo>
                <a:lnTo>
                  <a:pt x="1918999" y="405699"/>
                </a:lnTo>
              </a:path>
              <a:path w="2689859" h="405764">
                <a:moveTo>
                  <a:pt x="2301849" y="0"/>
                </a:moveTo>
                <a:lnTo>
                  <a:pt x="2301849" y="405699"/>
                </a:lnTo>
              </a:path>
              <a:path w="2689859" h="405764">
                <a:moveTo>
                  <a:pt x="0" y="4749"/>
                </a:moveTo>
                <a:lnTo>
                  <a:pt x="2689449" y="4749"/>
                </a:lnTo>
              </a:path>
              <a:path w="2689859" h="405764">
                <a:moveTo>
                  <a:pt x="0" y="400949"/>
                </a:moveTo>
                <a:lnTo>
                  <a:pt x="2689449" y="400949"/>
                </a:lnTo>
              </a:path>
            </a:pathLst>
          </a:custGeom>
          <a:ln w="9524">
            <a:solidFill>
              <a:srgbClr val="9E9E9E"/>
            </a:solidFill>
          </a:ln>
        </p:spPr>
        <p:txBody>
          <a:bodyPr wrap="square" lIns="0" tIns="0" rIns="0" bIns="0" rtlCol="0"/>
          <a:lstStyle/>
          <a:p>
            <a:endParaRPr/>
          </a:p>
        </p:txBody>
      </p:sp>
      <p:sp>
        <p:nvSpPr>
          <p:cNvPr id="26" name="object 26"/>
          <p:cNvSpPr txBox="1"/>
          <p:nvPr/>
        </p:nvSpPr>
        <p:spPr>
          <a:xfrm>
            <a:off x="9258324" y="5148724"/>
            <a:ext cx="382905" cy="294953"/>
          </a:xfrm>
          <a:prstGeom prst="rect">
            <a:avLst/>
          </a:prstGeom>
          <a:ln w="9524">
            <a:solidFill>
              <a:srgbClr val="9E9E9E"/>
            </a:solidFill>
          </a:ln>
        </p:spPr>
        <p:txBody>
          <a:bodyPr vert="horz" wrap="square" lIns="0" tIns="78740" rIns="0" bIns="0" rtlCol="0">
            <a:spAutoFit/>
          </a:bodyPr>
          <a:lstStyle/>
          <a:p>
            <a:pPr marL="92075">
              <a:lnSpc>
                <a:spcPct val="100000"/>
              </a:lnSpc>
              <a:spcBef>
                <a:spcPts val="620"/>
              </a:spcBef>
            </a:pPr>
            <a:r>
              <a:rPr sz="1400" spc="-5" dirty="0">
                <a:latin typeface="Arial MT"/>
                <a:cs typeface="Arial MT"/>
              </a:rPr>
              <a:t>68</a:t>
            </a:r>
            <a:endParaRPr sz="1400">
              <a:latin typeface="Arial MT"/>
              <a:cs typeface="Arial MT"/>
            </a:endParaRPr>
          </a:p>
        </p:txBody>
      </p:sp>
      <p:sp>
        <p:nvSpPr>
          <p:cNvPr id="27" name="object 27"/>
          <p:cNvSpPr txBox="1"/>
          <p:nvPr/>
        </p:nvSpPr>
        <p:spPr>
          <a:xfrm>
            <a:off x="10024024" y="5148724"/>
            <a:ext cx="382905" cy="294953"/>
          </a:xfrm>
          <a:prstGeom prst="rect">
            <a:avLst/>
          </a:prstGeom>
          <a:ln w="9524">
            <a:solidFill>
              <a:srgbClr val="9E9E9E"/>
            </a:solidFill>
          </a:ln>
        </p:spPr>
        <p:txBody>
          <a:bodyPr vert="horz" wrap="square" lIns="0" tIns="78740" rIns="0" bIns="0" rtlCol="0">
            <a:spAutoFit/>
          </a:bodyPr>
          <a:lstStyle/>
          <a:p>
            <a:pPr marL="92075">
              <a:lnSpc>
                <a:spcPct val="100000"/>
              </a:lnSpc>
              <a:spcBef>
                <a:spcPts val="620"/>
              </a:spcBef>
            </a:pPr>
            <a:r>
              <a:rPr sz="1400" spc="-5" dirty="0">
                <a:latin typeface="Arial MT"/>
                <a:cs typeface="Arial MT"/>
              </a:rPr>
              <a:t>71</a:t>
            </a:r>
            <a:endParaRPr sz="1400">
              <a:latin typeface="Arial MT"/>
              <a:cs typeface="Arial MT"/>
            </a:endParaRPr>
          </a:p>
        </p:txBody>
      </p:sp>
      <p:sp>
        <p:nvSpPr>
          <p:cNvPr id="28" name="object 28"/>
          <p:cNvSpPr txBox="1"/>
          <p:nvPr/>
        </p:nvSpPr>
        <p:spPr>
          <a:xfrm>
            <a:off x="10789725" y="5148724"/>
            <a:ext cx="382905" cy="294953"/>
          </a:xfrm>
          <a:prstGeom prst="rect">
            <a:avLst/>
          </a:prstGeom>
          <a:ln w="9524">
            <a:solidFill>
              <a:srgbClr val="9E9E9E"/>
            </a:solidFill>
          </a:ln>
        </p:spPr>
        <p:txBody>
          <a:bodyPr vert="horz" wrap="square" lIns="0" tIns="78740" rIns="0" bIns="0" rtlCol="0">
            <a:spAutoFit/>
          </a:bodyPr>
          <a:lstStyle/>
          <a:p>
            <a:pPr marL="92075">
              <a:lnSpc>
                <a:spcPct val="100000"/>
              </a:lnSpc>
              <a:spcBef>
                <a:spcPts val="620"/>
              </a:spcBef>
            </a:pPr>
            <a:r>
              <a:rPr sz="1400" spc="-5" dirty="0">
                <a:latin typeface="Arial MT"/>
                <a:cs typeface="Arial MT"/>
              </a:rPr>
              <a:t>75</a:t>
            </a:r>
            <a:endParaRPr sz="1400">
              <a:latin typeface="Arial MT"/>
              <a:cs typeface="Arial MT"/>
            </a:endParaRPr>
          </a:p>
        </p:txBody>
      </p:sp>
      <p:sp>
        <p:nvSpPr>
          <p:cNvPr id="29" name="object 29"/>
          <p:cNvSpPr/>
          <p:nvPr/>
        </p:nvSpPr>
        <p:spPr>
          <a:xfrm>
            <a:off x="10243574" y="4483425"/>
            <a:ext cx="1925320" cy="405765"/>
          </a:xfrm>
          <a:custGeom>
            <a:avLst/>
            <a:gdLst/>
            <a:ahLst/>
            <a:cxnLst/>
            <a:rect l="l" t="t" r="r" b="b"/>
            <a:pathLst>
              <a:path w="1925320" h="405764">
                <a:moveTo>
                  <a:pt x="4749" y="0"/>
                </a:moveTo>
                <a:lnTo>
                  <a:pt x="4749" y="405699"/>
                </a:lnTo>
              </a:path>
              <a:path w="1925320" h="405764">
                <a:moveTo>
                  <a:pt x="387799" y="0"/>
                </a:moveTo>
                <a:lnTo>
                  <a:pt x="387799" y="405699"/>
                </a:lnTo>
              </a:path>
              <a:path w="1925320" h="405764">
                <a:moveTo>
                  <a:pt x="770849" y="0"/>
                </a:moveTo>
                <a:lnTo>
                  <a:pt x="770849" y="405699"/>
                </a:lnTo>
              </a:path>
              <a:path w="1925320" h="405764">
                <a:moveTo>
                  <a:pt x="1153899" y="0"/>
                </a:moveTo>
                <a:lnTo>
                  <a:pt x="1153899" y="405699"/>
                </a:lnTo>
              </a:path>
              <a:path w="1925320" h="405764">
                <a:moveTo>
                  <a:pt x="1536949" y="0"/>
                </a:moveTo>
                <a:lnTo>
                  <a:pt x="1536949" y="405699"/>
                </a:lnTo>
              </a:path>
              <a:path w="1925320" h="405764">
                <a:moveTo>
                  <a:pt x="1919999" y="0"/>
                </a:moveTo>
                <a:lnTo>
                  <a:pt x="1919999" y="405699"/>
                </a:lnTo>
              </a:path>
              <a:path w="1925320" h="405764">
                <a:moveTo>
                  <a:pt x="0" y="4749"/>
                </a:moveTo>
                <a:lnTo>
                  <a:pt x="1924749" y="4749"/>
                </a:lnTo>
              </a:path>
              <a:path w="1925320" h="405764">
                <a:moveTo>
                  <a:pt x="0" y="400949"/>
                </a:moveTo>
                <a:lnTo>
                  <a:pt x="1924749" y="400949"/>
                </a:lnTo>
              </a:path>
            </a:pathLst>
          </a:custGeom>
          <a:ln w="9524">
            <a:solidFill>
              <a:srgbClr val="9E9E9E"/>
            </a:solidFill>
          </a:ln>
        </p:spPr>
        <p:txBody>
          <a:bodyPr wrap="square" lIns="0" tIns="0" rIns="0" bIns="0" rtlCol="0"/>
          <a:lstStyle/>
          <a:p>
            <a:endParaRPr/>
          </a:p>
        </p:txBody>
      </p:sp>
      <p:sp>
        <p:nvSpPr>
          <p:cNvPr id="30" name="object 30"/>
          <p:cNvSpPr txBox="1"/>
          <p:nvPr/>
        </p:nvSpPr>
        <p:spPr>
          <a:xfrm>
            <a:off x="10631375" y="4488174"/>
            <a:ext cx="383540" cy="294311"/>
          </a:xfrm>
          <a:prstGeom prst="rect">
            <a:avLst/>
          </a:prstGeom>
          <a:ln w="9524">
            <a:solidFill>
              <a:srgbClr val="9E9E9E"/>
            </a:solidFill>
          </a:ln>
        </p:spPr>
        <p:txBody>
          <a:bodyPr vert="horz" wrap="square" lIns="0" tIns="78105" rIns="0" bIns="0" rtlCol="0">
            <a:spAutoFit/>
          </a:bodyPr>
          <a:lstStyle/>
          <a:p>
            <a:pPr marL="92075">
              <a:lnSpc>
                <a:spcPct val="100000"/>
              </a:lnSpc>
              <a:spcBef>
                <a:spcPts val="615"/>
              </a:spcBef>
            </a:pPr>
            <a:r>
              <a:rPr sz="1400" spc="-5" dirty="0">
                <a:latin typeface="Arial MT"/>
                <a:cs typeface="Arial MT"/>
              </a:rPr>
              <a:t>83</a:t>
            </a:r>
            <a:endParaRPr sz="1400">
              <a:latin typeface="Arial MT"/>
              <a:cs typeface="Arial MT"/>
            </a:endParaRPr>
          </a:p>
        </p:txBody>
      </p:sp>
      <p:sp>
        <p:nvSpPr>
          <p:cNvPr id="31" name="object 31"/>
          <p:cNvSpPr txBox="1"/>
          <p:nvPr/>
        </p:nvSpPr>
        <p:spPr>
          <a:xfrm>
            <a:off x="11397474" y="4488174"/>
            <a:ext cx="383540" cy="294311"/>
          </a:xfrm>
          <a:prstGeom prst="rect">
            <a:avLst/>
          </a:prstGeom>
          <a:ln w="9524">
            <a:solidFill>
              <a:srgbClr val="9E9E9E"/>
            </a:solidFill>
          </a:ln>
        </p:spPr>
        <p:txBody>
          <a:bodyPr vert="horz" wrap="square" lIns="0" tIns="78105" rIns="0" bIns="0" rtlCol="0">
            <a:spAutoFit/>
          </a:bodyPr>
          <a:lstStyle/>
          <a:p>
            <a:pPr marL="92075">
              <a:lnSpc>
                <a:spcPct val="100000"/>
              </a:lnSpc>
              <a:spcBef>
                <a:spcPts val="615"/>
              </a:spcBef>
            </a:pPr>
            <a:r>
              <a:rPr sz="1400" spc="-5" dirty="0">
                <a:latin typeface="Arial MT"/>
                <a:cs typeface="Arial MT"/>
              </a:rPr>
              <a:t>90</a:t>
            </a:r>
            <a:endParaRPr sz="1400">
              <a:latin typeface="Arial MT"/>
              <a:cs typeface="Arial MT"/>
            </a:endParaRPr>
          </a:p>
        </p:txBody>
      </p:sp>
      <p:sp>
        <p:nvSpPr>
          <p:cNvPr id="32" name="object 32"/>
          <p:cNvSpPr/>
          <p:nvPr/>
        </p:nvSpPr>
        <p:spPr>
          <a:xfrm>
            <a:off x="5901477" y="2720200"/>
            <a:ext cx="1525905" cy="699770"/>
          </a:xfrm>
          <a:custGeom>
            <a:avLst/>
            <a:gdLst/>
            <a:ahLst/>
            <a:cxnLst/>
            <a:rect l="l" t="t" r="r" b="b"/>
            <a:pathLst>
              <a:path w="1525904" h="699770">
                <a:moveTo>
                  <a:pt x="1525447" y="0"/>
                </a:moveTo>
                <a:lnTo>
                  <a:pt x="0" y="699187"/>
                </a:lnTo>
              </a:path>
            </a:pathLst>
          </a:custGeom>
          <a:ln w="9524">
            <a:solidFill>
              <a:srgbClr val="545454"/>
            </a:solidFill>
          </a:ln>
        </p:spPr>
        <p:txBody>
          <a:bodyPr wrap="square" lIns="0" tIns="0" rIns="0" bIns="0" rtlCol="0"/>
          <a:lstStyle/>
          <a:p>
            <a:endParaRPr/>
          </a:p>
        </p:txBody>
      </p:sp>
      <p:sp>
        <p:nvSpPr>
          <p:cNvPr id="33" name="object 33"/>
          <p:cNvSpPr/>
          <p:nvPr/>
        </p:nvSpPr>
        <p:spPr>
          <a:xfrm>
            <a:off x="8215624" y="2753049"/>
            <a:ext cx="1443355" cy="666115"/>
          </a:xfrm>
          <a:custGeom>
            <a:avLst/>
            <a:gdLst/>
            <a:ahLst/>
            <a:cxnLst/>
            <a:rect l="l" t="t" r="r" b="b"/>
            <a:pathLst>
              <a:path w="1443354" h="666114">
                <a:moveTo>
                  <a:pt x="0" y="0"/>
                </a:moveTo>
                <a:lnTo>
                  <a:pt x="1443308" y="666053"/>
                </a:lnTo>
              </a:path>
            </a:pathLst>
          </a:custGeom>
          <a:ln w="9524">
            <a:solidFill>
              <a:srgbClr val="545454"/>
            </a:solidFill>
          </a:ln>
        </p:spPr>
        <p:txBody>
          <a:bodyPr wrap="square" lIns="0" tIns="0" rIns="0" bIns="0" rtlCol="0"/>
          <a:lstStyle/>
          <a:p>
            <a:endParaRPr/>
          </a:p>
        </p:txBody>
      </p:sp>
      <p:grpSp>
        <p:nvGrpSpPr>
          <p:cNvPr id="34" name="object 34"/>
          <p:cNvGrpSpPr/>
          <p:nvPr/>
        </p:nvGrpSpPr>
        <p:grpSpPr>
          <a:xfrm>
            <a:off x="4405031" y="3400055"/>
            <a:ext cx="7570470" cy="1991995"/>
            <a:chOff x="4405031" y="3400055"/>
            <a:chExt cx="7570470" cy="1991995"/>
          </a:xfrm>
        </p:grpSpPr>
        <p:sp>
          <p:nvSpPr>
            <p:cNvPr id="35" name="object 35"/>
            <p:cNvSpPr/>
            <p:nvPr/>
          </p:nvSpPr>
          <p:spPr>
            <a:xfrm>
              <a:off x="9652341" y="3404818"/>
              <a:ext cx="46355" cy="33020"/>
            </a:xfrm>
            <a:custGeom>
              <a:avLst/>
              <a:gdLst/>
              <a:ahLst/>
              <a:cxnLst/>
              <a:rect l="l" t="t" r="r" b="b"/>
              <a:pathLst>
                <a:path w="46354" h="33020">
                  <a:moveTo>
                    <a:pt x="45840" y="32396"/>
                  </a:moveTo>
                  <a:lnTo>
                    <a:pt x="0" y="28570"/>
                  </a:lnTo>
                  <a:lnTo>
                    <a:pt x="13184" y="0"/>
                  </a:lnTo>
                  <a:lnTo>
                    <a:pt x="45840" y="32396"/>
                  </a:lnTo>
                  <a:close/>
                </a:path>
              </a:pathLst>
            </a:custGeom>
            <a:solidFill>
              <a:srgbClr val="545454"/>
            </a:solidFill>
          </p:spPr>
          <p:txBody>
            <a:bodyPr wrap="square" lIns="0" tIns="0" rIns="0" bIns="0" rtlCol="0"/>
            <a:lstStyle/>
            <a:p>
              <a:endParaRPr/>
            </a:p>
          </p:txBody>
        </p:sp>
        <p:sp>
          <p:nvSpPr>
            <p:cNvPr id="36" name="object 36"/>
            <p:cNvSpPr/>
            <p:nvPr/>
          </p:nvSpPr>
          <p:spPr>
            <a:xfrm>
              <a:off x="9652341" y="3404818"/>
              <a:ext cx="46355" cy="33020"/>
            </a:xfrm>
            <a:custGeom>
              <a:avLst/>
              <a:gdLst/>
              <a:ahLst/>
              <a:cxnLst/>
              <a:rect l="l" t="t" r="r" b="b"/>
              <a:pathLst>
                <a:path w="46354" h="33020">
                  <a:moveTo>
                    <a:pt x="0" y="28570"/>
                  </a:moveTo>
                  <a:lnTo>
                    <a:pt x="45840" y="32396"/>
                  </a:lnTo>
                  <a:lnTo>
                    <a:pt x="13184" y="0"/>
                  </a:lnTo>
                  <a:lnTo>
                    <a:pt x="0" y="28570"/>
                  </a:lnTo>
                  <a:close/>
                </a:path>
              </a:pathLst>
            </a:custGeom>
            <a:ln w="9524">
              <a:solidFill>
                <a:srgbClr val="545454"/>
              </a:solidFill>
            </a:ln>
          </p:spPr>
          <p:txBody>
            <a:bodyPr wrap="square" lIns="0" tIns="0" rIns="0" bIns="0" rtlCol="0"/>
            <a:lstStyle/>
            <a:p>
              <a:endParaRPr/>
            </a:p>
          </p:txBody>
        </p:sp>
        <p:sp>
          <p:nvSpPr>
            <p:cNvPr id="37" name="object 37"/>
            <p:cNvSpPr/>
            <p:nvPr/>
          </p:nvSpPr>
          <p:spPr>
            <a:xfrm>
              <a:off x="8601337" y="3673199"/>
              <a:ext cx="321310" cy="687705"/>
            </a:xfrm>
            <a:custGeom>
              <a:avLst/>
              <a:gdLst/>
              <a:ahLst/>
              <a:cxnLst/>
              <a:rect l="l" t="t" r="r" b="b"/>
              <a:pathLst>
                <a:path w="321309" h="687704">
                  <a:moveTo>
                    <a:pt x="320837" y="0"/>
                  </a:moveTo>
                  <a:lnTo>
                    <a:pt x="0" y="687708"/>
                  </a:lnTo>
                </a:path>
              </a:pathLst>
            </a:custGeom>
            <a:ln w="9524">
              <a:solidFill>
                <a:srgbClr val="545454"/>
              </a:solidFill>
            </a:ln>
          </p:spPr>
          <p:txBody>
            <a:bodyPr wrap="square" lIns="0" tIns="0" rIns="0" bIns="0" rtlCol="0"/>
            <a:lstStyle/>
            <a:p>
              <a:endParaRPr/>
            </a:p>
          </p:txBody>
        </p:sp>
        <p:sp>
          <p:nvSpPr>
            <p:cNvPr id="38" name="object 38"/>
            <p:cNvSpPr/>
            <p:nvPr/>
          </p:nvSpPr>
          <p:spPr>
            <a:xfrm>
              <a:off x="8583062" y="4354257"/>
              <a:ext cx="33020" cy="46355"/>
            </a:xfrm>
            <a:custGeom>
              <a:avLst/>
              <a:gdLst/>
              <a:ahLst/>
              <a:cxnLst/>
              <a:rect l="l" t="t" r="r" b="b"/>
              <a:pathLst>
                <a:path w="33020" h="46354">
                  <a:moveTo>
                    <a:pt x="0" y="45823"/>
                  </a:moveTo>
                  <a:lnTo>
                    <a:pt x="4017" y="0"/>
                  </a:lnTo>
                  <a:lnTo>
                    <a:pt x="32531" y="13302"/>
                  </a:lnTo>
                  <a:lnTo>
                    <a:pt x="0" y="45823"/>
                  </a:lnTo>
                  <a:close/>
                </a:path>
              </a:pathLst>
            </a:custGeom>
            <a:solidFill>
              <a:srgbClr val="545454"/>
            </a:solidFill>
          </p:spPr>
          <p:txBody>
            <a:bodyPr wrap="square" lIns="0" tIns="0" rIns="0" bIns="0" rtlCol="0"/>
            <a:lstStyle/>
            <a:p>
              <a:endParaRPr/>
            </a:p>
          </p:txBody>
        </p:sp>
        <p:sp>
          <p:nvSpPr>
            <p:cNvPr id="39" name="object 39"/>
            <p:cNvSpPr/>
            <p:nvPr/>
          </p:nvSpPr>
          <p:spPr>
            <a:xfrm>
              <a:off x="8583062" y="4354257"/>
              <a:ext cx="33020" cy="46355"/>
            </a:xfrm>
            <a:custGeom>
              <a:avLst/>
              <a:gdLst/>
              <a:ahLst/>
              <a:cxnLst/>
              <a:rect l="l" t="t" r="r" b="b"/>
              <a:pathLst>
                <a:path w="33020" h="46354">
                  <a:moveTo>
                    <a:pt x="4017" y="0"/>
                  </a:moveTo>
                  <a:lnTo>
                    <a:pt x="0" y="45823"/>
                  </a:lnTo>
                  <a:lnTo>
                    <a:pt x="32531" y="13302"/>
                  </a:lnTo>
                  <a:lnTo>
                    <a:pt x="4017" y="0"/>
                  </a:lnTo>
                  <a:close/>
                </a:path>
              </a:pathLst>
            </a:custGeom>
            <a:ln w="9524">
              <a:solidFill>
                <a:srgbClr val="545454"/>
              </a:solidFill>
            </a:ln>
          </p:spPr>
          <p:txBody>
            <a:bodyPr wrap="square" lIns="0" tIns="0" rIns="0" bIns="0" rtlCol="0"/>
            <a:lstStyle/>
            <a:p>
              <a:endParaRPr/>
            </a:p>
          </p:txBody>
        </p:sp>
        <p:sp>
          <p:nvSpPr>
            <p:cNvPr id="40" name="object 40"/>
            <p:cNvSpPr/>
            <p:nvPr/>
          </p:nvSpPr>
          <p:spPr>
            <a:xfrm>
              <a:off x="9694449" y="3673199"/>
              <a:ext cx="379730" cy="1374775"/>
            </a:xfrm>
            <a:custGeom>
              <a:avLst/>
              <a:gdLst/>
              <a:ahLst/>
              <a:cxnLst/>
              <a:rect l="l" t="t" r="r" b="b"/>
              <a:pathLst>
                <a:path w="379729" h="1374775">
                  <a:moveTo>
                    <a:pt x="0" y="0"/>
                  </a:moveTo>
                  <a:lnTo>
                    <a:pt x="379296" y="1374409"/>
                  </a:lnTo>
                </a:path>
              </a:pathLst>
            </a:custGeom>
            <a:ln w="9524">
              <a:solidFill>
                <a:srgbClr val="545454"/>
              </a:solidFill>
            </a:ln>
          </p:spPr>
          <p:txBody>
            <a:bodyPr wrap="square" lIns="0" tIns="0" rIns="0" bIns="0" rtlCol="0"/>
            <a:lstStyle/>
            <a:p>
              <a:endParaRPr/>
            </a:p>
          </p:txBody>
        </p:sp>
        <p:sp>
          <p:nvSpPr>
            <p:cNvPr id="41" name="object 41"/>
            <p:cNvSpPr/>
            <p:nvPr/>
          </p:nvSpPr>
          <p:spPr>
            <a:xfrm>
              <a:off x="10058580" y="5043424"/>
              <a:ext cx="30480" cy="46355"/>
            </a:xfrm>
            <a:custGeom>
              <a:avLst/>
              <a:gdLst/>
              <a:ahLst/>
              <a:cxnLst/>
              <a:rect l="l" t="t" r="r" b="b"/>
              <a:pathLst>
                <a:path w="30479" h="46354">
                  <a:moveTo>
                    <a:pt x="26664" y="45852"/>
                  </a:moveTo>
                  <a:lnTo>
                    <a:pt x="0" y="8370"/>
                  </a:lnTo>
                  <a:lnTo>
                    <a:pt x="30331" y="0"/>
                  </a:lnTo>
                  <a:lnTo>
                    <a:pt x="26664" y="45852"/>
                  </a:lnTo>
                  <a:close/>
                </a:path>
              </a:pathLst>
            </a:custGeom>
            <a:solidFill>
              <a:srgbClr val="545454"/>
            </a:solidFill>
          </p:spPr>
          <p:txBody>
            <a:bodyPr wrap="square" lIns="0" tIns="0" rIns="0" bIns="0" rtlCol="0"/>
            <a:lstStyle/>
            <a:p>
              <a:endParaRPr/>
            </a:p>
          </p:txBody>
        </p:sp>
        <p:sp>
          <p:nvSpPr>
            <p:cNvPr id="42" name="object 42"/>
            <p:cNvSpPr/>
            <p:nvPr/>
          </p:nvSpPr>
          <p:spPr>
            <a:xfrm>
              <a:off x="10058580" y="5043424"/>
              <a:ext cx="30480" cy="46355"/>
            </a:xfrm>
            <a:custGeom>
              <a:avLst/>
              <a:gdLst/>
              <a:ahLst/>
              <a:cxnLst/>
              <a:rect l="l" t="t" r="r" b="b"/>
              <a:pathLst>
                <a:path w="30479" h="46354">
                  <a:moveTo>
                    <a:pt x="0" y="8370"/>
                  </a:moveTo>
                  <a:lnTo>
                    <a:pt x="26664" y="45852"/>
                  </a:lnTo>
                  <a:lnTo>
                    <a:pt x="30331" y="0"/>
                  </a:lnTo>
                  <a:lnTo>
                    <a:pt x="0" y="8370"/>
                  </a:lnTo>
                  <a:close/>
                </a:path>
              </a:pathLst>
            </a:custGeom>
            <a:ln w="9524">
              <a:solidFill>
                <a:srgbClr val="545454"/>
              </a:solidFill>
            </a:ln>
          </p:spPr>
          <p:txBody>
            <a:bodyPr wrap="square" lIns="0" tIns="0" rIns="0" bIns="0" rtlCol="0"/>
            <a:lstStyle/>
            <a:p>
              <a:endParaRPr/>
            </a:p>
          </p:txBody>
        </p:sp>
        <p:sp>
          <p:nvSpPr>
            <p:cNvPr id="43" name="object 43"/>
            <p:cNvSpPr/>
            <p:nvPr/>
          </p:nvSpPr>
          <p:spPr>
            <a:xfrm>
              <a:off x="10417424" y="3656774"/>
              <a:ext cx="748030" cy="732790"/>
            </a:xfrm>
            <a:custGeom>
              <a:avLst/>
              <a:gdLst/>
              <a:ahLst/>
              <a:cxnLst/>
              <a:rect l="l" t="t" r="r" b="b"/>
              <a:pathLst>
                <a:path w="748029" h="732789">
                  <a:moveTo>
                    <a:pt x="0" y="0"/>
                  </a:moveTo>
                  <a:lnTo>
                    <a:pt x="747863" y="732218"/>
                  </a:lnTo>
                </a:path>
              </a:pathLst>
            </a:custGeom>
            <a:ln w="9524">
              <a:solidFill>
                <a:srgbClr val="545454"/>
              </a:solidFill>
            </a:ln>
          </p:spPr>
          <p:txBody>
            <a:bodyPr wrap="square" lIns="0" tIns="0" rIns="0" bIns="0" rtlCol="0"/>
            <a:lstStyle/>
            <a:p>
              <a:endParaRPr/>
            </a:p>
          </p:txBody>
        </p:sp>
        <p:sp>
          <p:nvSpPr>
            <p:cNvPr id="44" name="object 44"/>
            <p:cNvSpPr/>
            <p:nvPr/>
          </p:nvSpPr>
          <p:spPr>
            <a:xfrm>
              <a:off x="11154282" y="4377751"/>
              <a:ext cx="41910" cy="41910"/>
            </a:xfrm>
            <a:custGeom>
              <a:avLst/>
              <a:gdLst/>
              <a:ahLst/>
              <a:cxnLst/>
              <a:rect l="l" t="t" r="r" b="b"/>
              <a:pathLst>
                <a:path w="41909" h="41910">
                  <a:moveTo>
                    <a:pt x="41892" y="41481"/>
                  </a:moveTo>
                  <a:lnTo>
                    <a:pt x="0" y="22483"/>
                  </a:lnTo>
                  <a:lnTo>
                    <a:pt x="22012" y="0"/>
                  </a:lnTo>
                  <a:lnTo>
                    <a:pt x="41892" y="41481"/>
                  </a:lnTo>
                  <a:close/>
                </a:path>
              </a:pathLst>
            </a:custGeom>
            <a:solidFill>
              <a:srgbClr val="545454"/>
            </a:solidFill>
          </p:spPr>
          <p:txBody>
            <a:bodyPr wrap="square" lIns="0" tIns="0" rIns="0" bIns="0" rtlCol="0"/>
            <a:lstStyle/>
            <a:p>
              <a:endParaRPr/>
            </a:p>
          </p:txBody>
        </p:sp>
        <p:sp>
          <p:nvSpPr>
            <p:cNvPr id="45" name="object 45"/>
            <p:cNvSpPr/>
            <p:nvPr/>
          </p:nvSpPr>
          <p:spPr>
            <a:xfrm>
              <a:off x="11154282" y="4377751"/>
              <a:ext cx="41910" cy="41910"/>
            </a:xfrm>
            <a:custGeom>
              <a:avLst/>
              <a:gdLst/>
              <a:ahLst/>
              <a:cxnLst/>
              <a:rect l="l" t="t" r="r" b="b"/>
              <a:pathLst>
                <a:path w="41909" h="41910">
                  <a:moveTo>
                    <a:pt x="0" y="22483"/>
                  </a:moveTo>
                  <a:lnTo>
                    <a:pt x="41892" y="41481"/>
                  </a:lnTo>
                  <a:lnTo>
                    <a:pt x="22012" y="0"/>
                  </a:lnTo>
                  <a:lnTo>
                    <a:pt x="0" y="22483"/>
                  </a:lnTo>
                  <a:close/>
                </a:path>
              </a:pathLst>
            </a:custGeom>
            <a:ln w="9524">
              <a:solidFill>
                <a:srgbClr val="545454"/>
              </a:solidFill>
            </a:ln>
          </p:spPr>
          <p:txBody>
            <a:bodyPr wrap="square" lIns="0" tIns="0" rIns="0" bIns="0" rtlCol="0"/>
            <a:lstStyle/>
            <a:p>
              <a:endParaRPr/>
            </a:p>
          </p:txBody>
        </p:sp>
        <p:sp>
          <p:nvSpPr>
            <p:cNvPr id="46" name="object 46"/>
            <p:cNvSpPr/>
            <p:nvPr/>
          </p:nvSpPr>
          <p:spPr>
            <a:xfrm>
              <a:off x="5862183" y="3405085"/>
              <a:ext cx="46355" cy="32384"/>
            </a:xfrm>
            <a:custGeom>
              <a:avLst/>
              <a:gdLst/>
              <a:ahLst/>
              <a:cxnLst/>
              <a:rect l="l" t="t" r="r" b="b"/>
              <a:pathLst>
                <a:path w="46354" h="32385">
                  <a:moveTo>
                    <a:pt x="0" y="32312"/>
                  </a:moveTo>
                  <a:lnTo>
                    <a:pt x="32738" y="0"/>
                  </a:lnTo>
                  <a:lnTo>
                    <a:pt x="45849" y="28603"/>
                  </a:lnTo>
                  <a:lnTo>
                    <a:pt x="0" y="32312"/>
                  </a:lnTo>
                  <a:close/>
                </a:path>
              </a:pathLst>
            </a:custGeom>
            <a:solidFill>
              <a:srgbClr val="545454"/>
            </a:solidFill>
          </p:spPr>
          <p:txBody>
            <a:bodyPr wrap="square" lIns="0" tIns="0" rIns="0" bIns="0" rtlCol="0"/>
            <a:lstStyle/>
            <a:p>
              <a:endParaRPr/>
            </a:p>
          </p:txBody>
        </p:sp>
        <p:sp>
          <p:nvSpPr>
            <p:cNvPr id="47" name="object 47"/>
            <p:cNvSpPr/>
            <p:nvPr/>
          </p:nvSpPr>
          <p:spPr>
            <a:xfrm>
              <a:off x="5862183" y="3405085"/>
              <a:ext cx="46355" cy="32384"/>
            </a:xfrm>
            <a:custGeom>
              <a:avLst/>
              <a:gdLst/>
              <a:ahLst/>
              <a:cxnLst/>
              <a:rect l="l" t="t" r="r" b="b"/>
              <a:pathLst>
                <a:path w="46354" h="32385">
                  <a:moveTo>
                    <a:pt x="32738" y="0"/>
                  </a:moveTo>
                  <a:lnTo>
                    <a:pt x="0" y="32312"/>
                  </a:lnTo>
                  <a:lnTo>
                    <a:pt x="45849" y="28603"/>
                  </a:lnTo>
                  <a:lnTo>
                    <a:pt x="32738" y="0"/>
                  </a:lnTo>
                  <a:close/>
                </a:path>
              </a:pathLst>
            </a:custGeom>
            <a:ln w="9524">
              <a:solidFill>
                <a:srgbClr val="545454"/>
              </a:solidFill>
            </a:ln>
          </p:spPr>
          <p:txBody>
            <a:bodyPr wrap="square" lIns="0" tIns="0" rIns="0" bIns="0" rtlCol="0"/>
            <a:lstStyle/>
            <a:p>
              <a:endParaRPr/>
            </a:p>
          </p:txBody>
        </p:sp>
        <p:sp>
          <p:nvSpPr>
            <p:cNvPr id="48" name="object 48"/>
            <p:cNvSpPr/>
            <p:nvPr/>
          </p:nvSpPr>
          <p:spPr>
            <a:xfrm>
              <a:off x="4428946" y="3673199"/>
              <a:ext cx="681355" cy="1378585"/>
            </a:xfrm>
            <a:custGeom>
              <a:avLst/>
              <a:gdLst/>
              <a:ahLst/>
              <a:cxnLst/>
              <a:rect l="l" t="t" r="r" b="b"/>
              <a:pathLst>
                <a:path w="681354" h="1378585">
                  <a:moveTo>
                    <a:pt x="681178" y="0"/>
                  </a:moveTo>
                  <a:lnTo>
                    <a:pt x="0" y="1378265"/>
                  </a:lnTo>
                </a:path>
              </a:pathLst>
            </a:custGeom>
            <a:ln w="9524">
              <a:solidFill>
                <a:srgbClr val="545454"/>
              </a:solidFill>
            </a:ln>
          </p:spPr>
          <p:txBody>
            <a:bodyPr wrap="square" lIns="0" tIns="0" rIns="0" bIns="0" rtlCol="0"/>
            <a:lstStyle/>
            <a:p>
              <a:endParaRPr/>
            </a:p>
          </p:txBody>
        </p:sp>
        <p:sp>
          <p:nvSpPr>
            <p:cNvPr id="49" name="object 49"/>
            <p:cNvSpPr/>
            <p:nvPr/>
          </p:nvSpPr>
          <p:spPr>
            <a:xfrm>
              <a:off x="4409794" y="5044494"/>
              <a:ext cx="33655" cy="45720"/>
            </a:xfrm>
            <a:custGeom>
              <a:avLst/>
              <a:gdLst/>
              <a:ahLst/>
              <a:cxnLst/>
              <a:rect l="l" t="t" r="r" b="b"/>
              <a:pathLst>
                <a:path w="33654" h="45720">
                  <a:moveTo>
                    <a:pt x="0" y="45721"/>
                  </a:moveTo>
                  <a:lnTo>
                    <a:pt x="5047" y="0"/>
                  </a:lnTo>
                  <a:lnTo>
                    <a:pt x="33256" y="13941"/>
                  </a:lnTo>
                  <a:lnTo>
                    <a:pt x="0" y="45721"/>
                  </a:lnTo>
                  <a:close/>
                </a:path>
              </a:pathLst>
            </a:custGeom>
            <a:solidFill>
              <a:srgbClr val="545454"/>
            </a:solidFill>
          </p:spPr>
          <p:txBody>
            <a:bodyPr wrap="square" lIns="0" tIns="0" rIns="0" bIns="0" rtlCol="0"/>
            <a:lstStyle/>
            <a:p>
              <a:endParaRPr/>
            </a:p>
          </p:txBody>
        </p:sp>
        <p:sp>
          <p:nvSpPr>
            <p:cNvPr id="50" name="object 50"/>
            <p:cNvSpPr/>
            <p:nvPr/>
          </p:nvSpPr>
          <p:spPr>
            <a:xfrm>
              <a:off x="4409794" y="5044494"/>
              <a:ext cx="33655" cy="45720"/>
            </a:xfrm>
            <a:custGeom>
              <a:avLst/>
              <a:gdLst/>
              <a:ahLst/>
              <a:cxnLst/>
              <a:rect l="l" t="t" r="r" b="b"/>
              <a:pathLst>
                <a:path w="33654" h="45720">
                  <a:moveTo>
                    <a:pt x="5047" y="0"/>
                  </a:moveTo>
                  <a:lnTo>
                    <a:pt x="0" y="45721"/>
                  </a:lnTo>
                  <a:lnTo>
                    <a:pt x="33256" y="13941"/>
                  </a:lnTo>
                  <a:lnTo>
                    <a:pt x="5047" y="0"/>
                  </a:lnTo>
                  <a:close/>
                </a:path>
              </a:pathLst>
            </a:custGeom>
            <a:ln w="9524">
              <a:solidFill>
                <a:srgbClr val="545454"/>
              </a:solidFill>
            </a:ln>
          </p:spPr>
          <p:txBody>
            <a:bodyPr wrap="square" lIns="0" tIns="0" rIns="0" bIns="0" rtlCol="0"/>
            <a:lstStyle/>
            <a:p>
              <a:endParaRPr/>
            </a:p>
          </p:txBody>
        </p:sp>
        <p:sp>
          <p:nvSpPr>
            <p:cNvPr id="51" name="object 51"/>
            <p:cNvSpPr/>
            <p:nvPr/>
          </p:nvSpPr>
          <p:spPr>
            <a:xfrm>
              <a:off x="5849524" y="3722499"/>
              <a:ext cx="15875" cy="732155"/>
            </a:xfrm>
            <a:custGeom>
              <a:avLst/>
              <a:gdLst/>
              <a:ahLst/>
              <a:cxnLst/>
              <a:rect l="l" t="t" r="r" b="b"/>
              <a:pathLst>
                <a:path w="15875" h="732154">
                  <a:moveTo>
                    <a:pt x="0" y="0"/>
                  </a:moveTo>
                  <a:lnTo>
                    <a:pt x="15304" y="731562"/>
                  </a:lnTo>
                </a:path>
              </a:pathLst>
            </a:custGeom>
            <a:ln w="9524">
              <a:solidFill>
                <a:srgbClr val="545454"/>
              </a:solidFill>
            </a:ln>
          </p:spPr>
          <p:txBody>
            <a:bodyPr wrap="square" lIns="0" tIns="0" rIns="0" bIns="0" rtlCol="0"/>
            <a:lstStyle/>
            <a:p>
              <a:endParaRPr/>
            </a:p>
          </p:txBody>
        </p:sp>
        <p:sp>
          <p:nvSpPr>
            <p:cNvPr id="52" name="object 52"/>
            <p:cNvSpPr/>
            <p:nvPr/>
          </p:nvSpPr>
          <p:spPr>
            <a:xfrm>
              <a:off x="5849100" y="4453733"/>
              <a:ext cx="31750" cy="43815"/>
            </a:xfrm>
            <a:custGeom>
              <a:avLst/>
              <a:gdLst/>
              <a:ahLst/>
              <a:cxnLst/>
              <a:rect l="l" t="t" r="r" b="b"/>
              <a:pathLst>
                <a:path w="31750" h="43814">
                  <a:moveTo>
                    <a:pt x="16632" y="43544"/>
                  </a:moveTo>
                  <a:lnTo>
                    <a:pt x="0" y="657"/>
                  </a:lnTo>
                  <a:lnTo>
                    <a:pt x="31458" y="0"/>
                  </a:lnTo>
                  <a:lnTo>
                    <a:pt x="16632" y="43544"/>
                  </a:lnTo>
                  <a:close/>
                </a:path>
              </a:pathLst>
            </a:custGeom>
            <a:solidFill>
              <a:srgbClr val="545454"/>
            </a:solidFill>
          </p:spPr>
          <p:txBody>
            <a:bodyPr wrap="square" lIns="0" tIns="0" rIns="0" bIns="0" rtlCol="0"/>
            <a:lstStyle/>
            <a:p>
              <a:endParaRPr/>
            </a:p>
          </p:txBody>
        </p:sp>
        <p:sp>
          <p:nvSpPr>
            <p:cNvPr id="53" name="object 53"/>
            <p:cNvSpPr/>
            <p:nvPr/>
          </p:nvSpPr>
          <p:spPr>
            <a:xfrm>
              <a:off x="5849100" y="4453733"/>
              <a:ext cx="31750" cy="43815"/>
            </a:xfrm>
            <a:custGeom>
              <a:avLst/>
              <a:gdLst/>
              <a:ahLst/>
              <a:cxnLst/>
              <a:rect l="l" t="t" r="r" b="b"/>
              <a:pathLst>
                <a:path w="31750" h="43814">
                  <a:moveTo>
                    <a:pt x="0" y="657"/>
                  </a:moveTo>
                  <a:lnTo>
                    <a:pt x="16632" y="43544"/>
                  </a:lnTo>
                  <a:lnTo>
                    <a:pt x="31458" y="0"/>
                  </a:lnTo>
                  <a:lnTo>
                    <a:pt x="0" y="657"/>
                  </a:lnTo>
                  <a:close/>
                </a:path>
              </a:pathLst>
            </a:custGeom>
            <a:ln w="9524">
              <a:solidFill>
                <a:srgbClr val="545454"/>
              </a:solidFill>
            </a:ln>
          </p:spPr>
          <p:txBody>
            <a:bodyPr wrap="square" lIns="0" tIns="0" rIns="0" bIns="0" rtlCol="0"/>
            <a:lstStyle/>
            <a:p>
              <a:endParaRPr/>
            </a:p>
          </p:txBody>
        </p:sp>
        <p:sp>
          <p:nvSpPr>
            <p:cNvPr id="54" name="object 54"/>
            <p:cNvSpPr/>
            <p:nvPr/>
          </p:nvSpPr>
          <p:spPr>
            <a:xfrm>
              <a:off x="6638224" y="3673199"/>
              <a:ext cx="553720" cy="1344295"/>
            </a:xfrm>
            <a:custGeom>
              <a:avLst/>
              <a:gdLst/>
              <a:ahLst/>
              <a:cxnLst/>
              <a:rect l="l" t="t" r="r" b="b"/>
              <a:pathLst>
                <a:path w="553720" h="1344295">
                  <a:moveTo>
                    <a:pt x="0" y="0"/>
                  </a:moveTo>
                  <a:lnTo>
                    <a:pt x="553342" y="1343953"/>
                  </a:lnTo>
                </a:path>
              </a:pathLst>
            </a:custGeom>
            <a:ln w="9524">
              <a:solidFill>
                <a:srgbClr val="545454"/>
              </a:solidFill>
            </a:ln>
          </p:spPr>
          <p:txBody>
            <a:bodyPr wrap="square" lIns="0" tIns="0" rIns="0" bIns="0" rtlCol="0"/>
            <a:lstStyle/>
            <a:p>
              <a:endParaRPr/>
            </a:p>
          </p:txBody>
        </p:sp>
        <p:sp>
          <p:nvSpPr>
            <p:cNvPr id="55" name="object 55"/>
            <p:cNvSpPr/>
            <p:nvPr/>
          </p:nvSpPr>
          <p:spPr>
            <a:xfrm>
              <a:off x="7177018" y="5011163"/>
              <a:ext cx="31115" cy="46355"/>
            </a:xfrm>
            <a:custGeom>
              <a:avLst/>
              <a:gdLst/>
              <a:ahLst/>
              <a:cxnLst/>
              <a:rect l="l" t="t" r="r" b="b"/>
              <a:pathLst>
                <a:path w="31115" h="46354">
                  <a:moveTo>
                    <a:pt x="31004" y="45960"/>
                  </a:moveTo>
                  <a:lnTo>
                    <a:pt x="0" y="11979"/>
                  </a:lnTo>
                  <a:lnTo>
                    <a:pt x="29096" y="0"/>
                  </a:lnTo>
                  <a:lnTo>
                    <a:pt x="31004" y="45960"/>
                  </a:lnTo>
                  <a:close/>
                </a:path>
              </a:pathLst>
            </a:custGeom>
            <a:solidFill>
              <a:srgbClr val="545454"/>
            </a:solidFill>
          </p:spPr>
          <p:txBody>
            <a:bodyPr wrap="square" lIns="0" tIns="0" rIns="0" bIns="0" rtlCol="0"/>
            <a:lstStyle/>
            <a:p>
              <a:endParaRPr/>
            </a:p>
          </p:txBody>
        </p:sp>
        <p:sp>
          <p:nvSpPr>
            <p:cNvPr id="56" name="object 56"/>
            <p:cNvSpPr/>
            <p:nvPr/>
          </p:nvSpPr>
          <p:spPr>
            <a:xfrm>
              <a:off x="7177018" y="5011163"/>
              <a:ext cx="31115" cy="46355"/>
            </a:xfrm>
            <a:custGeom>
              <a:avLst/>
              <a:gdLst/>
              <a:ahLst/>
              <a:cxnLst/>
              <a:rect l="l" t="t" r="r" b="b"/>
              <a:pathLst>
                <a:path w="31115" h="46354">
                  <a:moveTo>
                    <a:pt x="0" y="11979"/>
                  </a:moveTo>
                  <a:lnTo>
                    <a:pt x="31004" y="45960"/>
                  </a:lnTo>
                  <a:lnTo>
                    <a:pt x="29096" y="0"/>
                  </a:lnTo>
                  <a:lnTo>
                    <a:pt x="0" y="11979"/>
                  </a:lnTo>
                  <a:close/>
                </a:path>
              </a:pathLst>
            </a:custGeom>
            <a:ln w="9524">
              <a:solidFill>
                <a:srgbClr val="545454"/>
              </a:solidFill>
            </a:ln>
          </p:spPr>
          <p:txBody>
            <a:bodyPr wrap="square" lIns="0" tIns="0" rIns="0" bIns="0" rtlCol="0"/>
            <a:lstStyle/>
            <a:p>
              <a:endParaRPr/>
            </a:p>
          </p:txBody>
        </p:sp>
        <p:sp>
          <p:nvSpPr>
            <p:cNvPr id="57" name="object 57"/>
            <p:cNvSpPr/>
            <p:nvPr/>
          </p:nvSpPr>
          <p:spPr>
            <a:xfrm>
              <a:off x="4653096" y="4736197"/>
              <a:ext cx="1289050" cy="584835"/>
            </a:xfrm>
            <a:custGeom>
              <a:avLst/>
              <a:gdLst/>
              <a:ahLst/>
              <a:cxnLst/>
              <a:rect l="l" t="t" r="r" b="b"/>
              <a:pathLst>
                <a:path w="1289050" h="584835">
                  <a:moveTo>
                    <a:pt x="793433" y="584271"/>
                  </a:moveTo>
                  <a:lnTo>
                    <a:pt x="837684" y="566593"/>
                  </a:lnTo>
                  <a:lnTo>
                    <a:pt x="872233" y="553036"/>
                  </a:lnTo>
                  <a:lnTo>
                    <a:pt x="921993" y="533547"/>
                  </a:lnTo>
                  <a:lnTo>
                    <a:pt x="974427" y="512795"/>
                  </a:lnTo>
                  <a:lnTo>
                    <a:pt x="1027844" y="491163"/>
                  </a:lnTo>
                  <a:lnTo>
                    <a:pt x="1080554" y="469034"/>
                  </a:lnTo>
                  <a:lnTo>
                    <a:pt x="1137759" y="443628"/>
                  </a:lnTo>
                  <a:lnTo>
                    <a:pt x="1189309" y="418645"/>
                  </a:lnTo>
                  <a:lnTo>
                    <a:pt x="1232680" y="394658"/>
                  </a:lnTo>
                  <a:lnTo>
                    <a:pt x="1265350" y="372238"/>
                  </a:lnTo>
                  <a:lnTo>
                    <a:pt x="1288489" y="334388"/>
                  </a:lnTo>
                  <a:lnTo>
                    <a:pt x="1273912" y="320101"/>
                  </a:lnTo>
                  <a:lnTo>
                    <a:pt x="1231309" y="308308"/>
                  </a:lnTo>
                  <a:lnTo>
                    <a:pt x="1161787" y="300335"/>
                  </a:lnTo>
                  <a:lnTo>
                    <a:pt x="1118471" y="297550"/>
                  </a:lnTo>
                  <a:lnTo>
                    <a:pt x="1070273" y="295445"/>
                  </a:lnTo>
                  <a:lnTo>
                    <a:pt x="1017809" y="293926"/>
                  </a:lnTo>
                  <a:lnTo>
                    <a:pt x="961695" y="292902"/>
                  </a:lnTo>
                  <a:lnTo>
                    <a:pt x="902547" y="292280"/>
                  </a:lnTo>
                  <a:lnTo>
                    <a:pt x="840982" y="291969"/>
                  </a:lnTo>
                  <a:lnTo>
                    <a:pt x="777614" y="291877"/>
                  </a:lnTo>
                  <a:lnTo>
                    <a:pt x="713061" y="291911"/>
                  </a:lnTo>
                  <a:lnTo>
                    <a:pt x="647937" y="291980"/>
                  </a:lnTo>
                  <a:lnTo>
                    <a:pt x="582860" y="291991"/>
                  </a:lnTo>
                  <a:lnTo>
                    <a:pt x="518445" y="291852"/>
                  </a:lnTo>
                  <a:lnTo>
                    <a:pt x="455308" y="291471"/>
                  </a:lnTo>
                  <a:lnTo>
                    <a:pt x="394065" y="290757"/>
                  </a:lnTo>
                  <a:lnTo>
                    <a:pt x="335332" y="289616"/>
                  </a:lnTo>
                  <a:lnTo>
                    <a:pt x="279725" y="287958"/>
                  </a:lnTo>
                  <a:lnTo>
                    <a:pt x="227860" y="285690"/>
                  </a:lnTo>
                  <a:lnTo>
                    <a:pt x="180354" y="282720"/>
                  </a:lnTo>
                  <a:lnTo>
                    <a:pt x="137821" y="278955"/>
                  </a:lnTo>
                  <a:lnTo>
                    <a:pt x="70142" y="268676"/>
                  </a:lnTo>
                  <a:lnTo>
                    <a:pt x="10125" y="240094"/>
                  </a:lnTo>
                  <a:lnTo>
                    <a:pt x="0" y="211877"/>
                  </a:lnTo>
                  <a:lnTo>
                    <a:pt x="10892" y="178982"/>
                  </a:lnTo>
                  <a:lnTo>
                    <a:pt x="37842" y="143064"/>
                  </a:lnTo>
                  <a:lnTo>
                    <a:pt x="75891" y="105781"/>
                  </a:lnTo>
                  <a:lnTo>
                    <a:pt x="131502" y="59780"/>
                  </a:lnTo>
                  <a:lnTo>
                    <a:pt x="187018" y="17468"/>
                  </a:lnTo>
                  <a:lnTo>
                    <a:pt x="191372" y="14185"/>
                  </a:lnTo>
                  <a:lnTo>
                    <a:pt x="195623" y="10975"/>
                  </a:lnTo>
                  <a:lnTo>
                    <a:pt x="199747" y="7845"/>
                  </a:lnTo>
                  <a:lnTo>
                    <a:pt x="210020" y="0"/>
                  </a:lnTo>
                </a:path>
              </a:pathLst>
            </a:custGeom>
            <a:ln w="19049">
              <a:solidFill>
                <a:srgbClr val="EE7008"/>
              </a:solidFill>
            </a:ln>
          </p:spPr>
          <p:txBody>
            <a:bodyPr wrap="square" lIns="0" tIns="0" rIns="0" bIns="0" rtlCol="0"/>
            <a:lstStyle/>
            <a:p>
              <a:endParaRPr/>
            </a:p>
          </p:txBody>
        </p:sp>
        <p:sp>
          <p:nvSpPr>
            <p:cNvPr id="58" name="object 58"/>
            <p:cNvSpPr/>
            <p:nvPr/>
          </p:nvSpPr>
          <p:spPr>
            <a:xfrm>
              <a:off x="5412297" y="5292207"/>
              <a:ext cx="62865" cy="43815"/>
            </a:xfrm>
            <a:custGeom>
              <a:avLst/>
              <a:gdLst/>
              <a:ahLst/>
              <a:cxnLst/>
              <a:rect l="l" t="t" r="r" b="b"/>
              <a:pathLst>
                <a:path w="62864" h="43814">
                  <a:moveTo>
                    <a:pt x="0" y="43417"/>
                  </a:moveTo>
                  <a:lnTo>
                    <a:pt x="45148" y="0"/>
                  </a:lnTo>
                  <a:lnTo>
                    <a:pt x="34232" y="28261"/>
                  </a:lnTo>
                  <a:lnTo>
                    <a:pt x="62494" y="39178"/>
                  </a:lnTo>
                  <a:lnTo>
                    <a:pt x="0" y="43417"/>
                  </a:lnTo>
                  <a:close/>
                </a:path>
              </a:pathLst>
            </a:custGeom>
            <a:solidFill>
              <a:srgbClr val="EE7008"/>
            </a:solidFill>
          </p:spPr>
          <p:txBody>
            <a:bodyPr wrap="square" lIns="0" tIns="0" rIns="0" bIns="0" rtlCol="0"/>
            <a:lstStyle/>
            <a:p>
              <a:endParaRPr/>
            </a:p>
          </p:txBody>
        </p:sp>
        <p:sp>
          <p:nvSpPr>
            <p:cNvPr id="59" name="object 59"/>
            <p:cNvSpPr/>
            <p:nvPr/>
          </p:nvSpPr>
          <p:spPr>
            <a:xfrm>
              <a:off x="5412297" y="5292207"/>
              <a:ext cx="62865" cy="43815"/>
            </a:xfrm>
            <a:custGeom>
              <a:avLst/>
              <a:gdLst/>
              <a:ahLst/>
              <a:cxnLst/>
              <a:rect l="l" t="t" r="r" b="b"/>
              <a:pathLst>
                <a:path w="62864" h="43814">
                  <a:moveTo>
                    <a:pt x="34232" y="28261"/>
                  </a:moveTo>
                  <a:lnTo>
                    <a:pt x="45148" y="0"/>
                  </a:lnTo>
                  <a:lnTo>
                    <a:pt x="0" y="43417"/>
                  </a:lnTo>
                  <a:lnTo>
                    <a:pt x="62494" y="39178"/>
                  </a:lnTo>
                  <a:lnTo>
                    <a:pt x="34232" y="28261"/>
                  </a:lnTo>
                  <a:close/>
                </a:path>
              </a:pathLst>
            </a:custGeom>
            <a:ln w="19049">
              <a:solidFill>
                <a:srgbClr val="EE7008"/>
              </a:solidFill>
            </a:ln>
          </p:spPr>
          <p:txBody>
            <a:bodyPr wrap="square" lIns="0" tIns="0" rIns="0" bIns="0" rtlCol="0"/>
            <a:lstStyle/>
            <a:p>
              <a:endParaRPr/>
            </a:p>
          </p:txBody>
        </p:sp>
        <p:pic>
          <p:nvPicPr>
            <p:cNvPr id="60" name="object 60"/>
            <p:cNvPicPr/>
            <p:nvPr/>
          </p:nvPicPr>
          <p:blipFill>
            <a:blip r:embed="rId2" cstate="print"/>
            <a:stretch>
              <a:fillRect/>
            </a:stretch>
          </p:blipFill>
          <p:spPr>
            <a:xfrm>
              <a:off x="4823355" y="4701930"/>
              <a:ext cx="77381" cy="74028"/>
            </a:xfrm>
            <a:prstGeom prst="rect">
              <a:avLst/>
            </a:prstGeom>
          </p:spPr>
        </p:pic>
        <p:sp>
          <p:nvSpPr>
            <p:cNvPr id="61" name="object 61"/>
            <p:cNvSpPr/>
            <p:nvPr/>
          </p:nvSpPr>
          <p:spPr>
            <a:xfrm>
              <a:off x="6051072" y="4755726"/>
              <a:ext cx="956310" cy="596265"/>
            </a:xfrm>
            <a:custGeom>
              <a:avLst/>
              <a:gdLst/>
              <a:ahLst/>
              <a:cxnLst/>
              <a:rect l="l" t="t" r="r" b="b"/>
              <a:pathLst>
                <a:path w="956309" h="596264">
                  <a:moveTo>
                    <a:pt x="821984" y="0"/>
                  </a:moveTo>
                  <a:lnTo>
                    <a:pt x="828152" y="5907"/>
                  </a:lnTo>
                  <a:lnTo>
                    <a:pt x="847169" y="24098"/>
                  </a:lnTo>
                  <a:lnTo>
                    <a:pt x="867041" y="43482"/>
                  </a:lnTo>
                  <a:lnTo>
                    <a:pt x="886905" y="63716"/>
                  </a:lnTo>
                  <a:lnTo>
                    <a:pt x="905901" y="84461"/>
                  </a:lnTo>
                  <a:lnTo>
                    <a:pt x="937837" y="126122"/>
                  </a:lnTo>
                  <a:lnTo>
                    <a:pt x="955954" y="165740"/>
                  </a:lnTo>
                  <a:lnTo>
                    <a:pt x="953355" y="200590"/>
                  </a:lnTo>
                  <a:lnTo>
                    <a:pt x="923145" y="227947"/>
                  </a:lnTo>
                  <a:lnTo>
                    <a:pt x="864368" y="244570"/>
                  </a:lnTo>
                  <a:lnTo>
                    <a:pt x="823354" y="250550"/>
                  </a:lnTo>
                  <a:lnTo>
                    <a:pt x="775995" y="255273"/>
                  </a:lnTo>
                  <a:lnTo>
                    <a:pt x="723344" y="258965"/>
                  </a:lnTo>
                  <a:lnTo>
                    <a:pt x="666455" y="261850"/>
                  </a:lnTo>
                  <a:lnTo>
                    <a:pt x="606382" y="264152"/>
                  </a:lnTo>
                  <a:lnTo>
                    <a:pt x="544180" y="266095"/>
                  </a:lnTo>
                  <a:lnTo>
                    <a:pt x="480901" y="267904"/>
                  </a:lnTo>
                  <a:lnTo>
                    <a:pt x="417600" y="269802"/>
                  </a:lnTo>
                  <a:lnTo>
                    <a:pt x="355330" y="272014"/>
                  </a:lnTo>
                  <a:lnTo>
                    <a:pt x="295146" y="274764"/>
                  </a:lnTo>
                  <a:lnTo>
                    <a:pt x="238100" y="278277"/>
                  </a:lnTo>
                  <a:lnTo>
                    <a:pt x="185248" y="282776"/>
                  </a:lnTo>
                  <a:lnTo>
                    <a:pt x="137643" y="288486"/>
                  </a:lnTo>
                  <a:lnTo>
                    <a:pt x="96338" y="295631"/>
                  </a:lnTo>
                  <a:lnTo>
                    <a:pt x="36845" y="315122"/>
                  </a:lnTo>
                  <a:lnTo>
                    <a:pt x="0" y="371496"/>
                  </a:lnTo>
                  <a:lnTo>
                    <a:pt x="5442" y="407747"/>
                  </a:lnTo>
                  <a:lnTo>
                    <a:pt x="22203" y="447049"/>
                  </a:lnTo>
                  <a:lnTo>
                    <a:pt x="46839" y="487658"/>
                  </a:lnTo>
                  <a:lnTo>
                    <a:pt x="83462" y="537603"/>
                  </a:lnTo>
                  <a:lnTo>
                    <a:pt x="120284" y="583461"/>
                  </a:lnTo>
                  <a:lnTo>
                    <a:pt x="123174" y="587018"/>
                  </a:lnTo>
                  <a:lnTo>
                    <a:pt x="125996" y="590497"/>
                  </a:lnTo>
                  <a:lnTo>
                    <a:pt x="128732" y="593888"/>
                  </a:lnTo>
                  <a:lnTo>
                    <a:pt x="130241" y="595771"/>
                  </a:lnTo>
                </a:path>
              </a:pathLst>
            </a:custGeom>
            <a:ln w="19049">
              <a:solidFill>
                <a:srgbClr val="EE7008"/>
              </a:solidFill>
            </a:ln>
          </p:spPr>
          <p:txBody>
            <a:bodyPr wrap="square" lIns="0" tIns="0" rIns="0" bIns="0" rtlCol="0"/>
            <a:lstStyle/>
            <a:p>
              <a:endParaRPr/>
            </a:p>
          </p:txBody>
        </p:sp>
        <p:pic>
          <p:nvPicPr>
            <p:cNvPr id="62" name="object 62"/>
            <p:cNvPicPr/>
            <p:nvPr/>
          </p:nvPicPr>
          <p:blipFill>
            <a:blip r:embed="rId3" cstate="print"/>
            <a:stretch>
              <a:fillRect/>
            </a:stretch>
          </p:blipFill>
          <p:spPr>
            <a:xfrm>
              <a:off x="6838235" y="4718604"/>
              <a:ext cx="74614" cy="76915"/>
            </a:xfrm>
            <a:prstGeom prst="rect">
              <a:avLst/>
            </a:prstGeom>
          </p:spPr>
        </p:pic>
        <p:pic>
          <p:nvPicPr>
            <p:cNvPr id="63" name="object 63"/>
            <p:cNvPicPr/>
            <p:nvPr/>
          </p:nvPicPr>
          <p:blipFill>
            <a:blip r:embed="rId4" cstate="print"/>
            <a:stretch>
              <a:fillRect/>
            </a:stretch>
          </p:blipFill>
          <p:spPr>
            <a:xfrm>
              <a:off x="6141958" y="5312143"/>
              <a:ext cx="70314" cy="79573"/>
            </a:xfrm>
            <a:prstGeom prst="rect">
              <a:avLst/>
            </a:prstGeom>
          </p:spPr>
        </p:pic>
        <p:sp>
          <p:nvSpPr>
            <p:cNvPr id="64" name="object 64"/>
            <p:cNvSpPr/>
            <p:nvPr/>
          </p:nvSpPr>
          <p:spPr>
            <a:xfrm>
              <a:off x="7400345" y="4739131"/>
              <a:ext cx="1150620" cy="560070"/>
            </a:xfrm>
            <a:custGeom>
              <a:avLst/>
              <a:gdLst/>
              <a:ahLst/>
              <a:cxnLst/>
              <a:rect l="l" t="t" r="r" b="b"/>
              <a:pathLst>
                <a:path w="1150620" h="560070">
                  <a:moveTo>
                    <a:pt x="835885" y="559748"/>
                  </a:moveTo>
                  <a:lnTo>
                    <a:pt x="876217" y="538192"/>
                  </a:lnTo>
                  <a:lnTo>
                    <a:pt x="911350" y="519561"/>
                  </a:lnTo>
                  <a:lnTo>
                    <a:pt x="948282" y="499728"/>
                  </a:lnTo>
                  <a:lnTo>
                    <a:pt x="985703" y="479064"/>
                  </a:lnTo>
                  <a:lnTo>
                    <a:pt x="1022305" y="457943"/>
                  </a:lnTo>
                  <a:lnTo>
                    <a:pt x="1075896" y="424127"/>
                  </a:lnTo>
                  <a:lnTo>
                    <a:pt x="1118677" y="391619"/>
                  </a:lnTo>
                  <a:lnTo>
                    <a:pt x="1145287" y="361943"/>
                  </a:lnTo>
                  <a:lnTo>
                    <a:pt x="1150363" y="336626"/>
                  </a:lnTo>
                  <a:lnTo>
                    <a:pt x="1128546" y="317193"/>
                  </a:lnTo>
                  <a:lnTo>
                    <a:pt x="1078658" y="305534"/>
                  </a:lnTo>
                  <a:lnTo>
                    <a:pt x="1000464" y="298853"/>
                  </a:lnTo>
                  <a:lnTo>
                    <a:pt x="952676" y="297021"/>
                  </a:lnTo>
                  <a:lnTo>
                    <a:pt x="900121" y="296003"/>
                  </a:lnTo>
                  <a:lnTo>
                    <a:pt x="843567" y="295657"/>
                  </a:lnTo>
                  <a:lnTo>
                    <a:pt x="783785" y="295838"/>
                  </a:lnTo>
                  <a:lnTo>
                    <a:pt x="721544" y="296404"/>
                  </a:lnTo>
                  <a:lnTo>
                    <a:pt x="657614" y="297212"/>
                  </a:lnTo>
                  <a:lnTo>
                    <a:pt x="592764" y="298118"/>
                  </a:lnTo>
                  <a:lnTo>
                    <a:pt x="527764" y="298979"/>
                  </a:lnTo>
                  <a:lnTo>
                    <a:pt x="463383" y="299652"/>
                  </a:lnTo>
                  <a:lnTo>
                    <a:pt x="400392" y="299993"/>
                  </a:lnTo>
                  <a:lnTo>
                    <a:pt x="339559" y="299859"/>
                  </a:lnTo>
                  <a:lnTo>
                    <a:pt x="281655" y="299107"/>
                  </a:lnTo>
                  <a:lnTo>
                    <a:pt x="227448" y="297594"/>
                  </a:lnTo>
                  <a:lnTo>
                    <a:pt x="177709" y="295176"/>
                  </a:lnTo>
                  <a:lnTo>
                    <a:pt x="133208" y="291711"/>
                  </a:lnTo>
                  <a:lnTo>
                    <a:pt x="94713" y="287054"/>
                  </a:lnTo>
                  <a:lnTo>
                    <a:pt x="38821" y="273593"/>
                  </a:lnTo>
                  <a:lnTo>
                    <a:pt x="7707" y="251370"/>
                  </a:lnTo>
                  <a:lnTo>
                    <a:pt x="0" y="222216"/>
                  </a:lnTo>
                  <a:lnTo>
                    <a:pt x="11210" y="187919"/>
                  </a:lnTo>
                  <a:lnTo>
                    <a:pt x="36849" y="150265"/>
                  </a:lnTo>
                  <a:lnTo>
                    <a:pt x="72426" y="111043"/>
                  </a:lnTo>
                  <a:lnTo>
                    <a:pt x="124033" y="62531"/>
                  </a:lnTo>
                  <a:lnTo>
                    <a:pt x="175385" y="17850"/>
                  </a:lnTo>
                  <a:lnTo>
                    <a:pt x="179410" y="14383"/>
                  </a:lnTo>
                  <a:lnTo>
                    <a:pt x="183342" y="10993"/>
                  </a:lnTo>
                  <a:lnTo>
                    <a:pt x="187156" y="7688"/>
                  </a:lnTo>
                  <a:lnTo>
                    <a:pt x="195974" y="0"/>
                  </a:lnTo>
                </a:path>
              </a:pathLst>
            </a:custGeom>
            <a:ln w="19049">
              <a:solidFill>
                <a:srgbClr val="EE7008"/>
              </a:solidFill>
            </a:ln>
          </p:spPr>
          <p:txBody>
            <a:bodyPr wrap="square" lIns="0" tIns="0" rIns="0" bIns="0" rtlCol="0"/>
            <a:lstStyle/>
            <a:p>
              <a:endParaRPr/>
            </a:p>
          </p:txBody>
        </p:sp>
        <p:pic>
          <p:nvPicPr>
            <p:cNvPr id="65" name="object 65"/>
            <p:cNvPicPr/>
            <p:nvPr/>
          </p:nvPicPr>
          <p:blipFill>
            <a:blip r:embed="rId5" cstate="print"/>
            <a:stretch>
              <a:fillRect/>
            </a:stretch>
          </p:blipFill>
          <p:spPr>
            <a:xfrm>
              <a:off x="8194572" y="5259974"/>
              <a:ext cx="80564" cy="67637"/>
            </a:xfrm>
            <a:prstGeom prst="rect">
              <a:avLst/>
            </a:prstGeom>
          </p:spPr>
        </p:pic>
        <p:pic>
          <p:nvPicPr>
            <p:cNvPr id="66" name="object 66"/>
            <p:cNvPicPr/>
            <p:nvPr/>
          </p:nvPicPr>
          <p:blipFill>
            <a:blip r:embed="rId6" cstate="print"/>
            <a:stretch>
              <a:fillRect/>
            </a:stretch>
          </p:blipFill>
          <p:spPr>
            <a:xfrm>
              <a:off x="7556499" y="4703196"/>
              <a:ext cx="75880" cy="75756"/>
            </a:xfrm>
            <a:prstGeom prst="rect">
              <a:avLst/>
            </a:prstGeom>
          </p:spPr>
        </p:pic>
        <p:sp>
          <p:nvSpPr>
            <p:cNvPr id="67" name="object 67"/>
            <p:cNvSpPr/>
            <p:nvPr/>
          </p:nvSpPr>
          <p:spPr>
            <a:xfrm>
              <a:off x="8670487" y="4761455"/>
              <a:ext cx="1204595" cy="579755"/>
            </a:xfrm>
            <a:custGeom>
              <a:avLst/>
              <a:gdLst/>
              <a:ahLst/>
              <a:cxnLst/>
              <a:rect l="l" t="t" r="r" b="b"/>
              <a:pathLst>
                <a:path w="1204595" h="579754">
                  <a:moveTo>
                    <a:pt x="1000261" y="0"/>
                  </a:moveTo>
                  <a:lnTo>
                    <a:pt x="1006246" y="3974"/>
                  </a:lnTo>
                  <a:lnTo>
                    <a:pt x="1010257" y="6622"/>
                  </a:lnTo>
                  <a:lnTo>
                    <a:pt x="1014392" y="9337"/>
                  </a:lnTo>
                  <a:lnTo>
                    <a:pt x="1018625" y="12113"/>
                  </a:lnTo>
                  <a:lnTo>
                    <a:pt x="1045019" y="29446"/>
                  </a:lnTo>
                  <a:lnTo>
                    <a:pt x="1100361" y="67177"/>
                  </a:lnTo>
                  <a:lnTo>
                    <a:pt x="1164685" y="118655"/>
                  </a:lnTo>
                  <a:lnTo>
                    <a:pt x="1192081" y="149406"/>
                  </a:lnTo>
                  <a:lnTo>
                    <a:pt x="1204556" y="177818"/>
                  </a:lnTo>
                  <a:lnTo>
                    <a:pt x="1197444" y="202539"/>
                  </a:lnTo>
                  <a:lnTo>
                    <a:pt x="1142871" y="228898"/>
                  </a:lnTo>
                  <a:lnTo>
                    <a:pt x="1076616" y="239074"/>
                  </a:lnTo>
                  <a:lnTo>
                    <a:pt x="1034862" y="242794"/>
                  </a:lnTo>
                  <a:lnTo>
                    <a:pt x="988216" y="245750"/>
                  </a:lnTo>
                  <a:lnTo>
                    <a:pt x="937324" y="248052"/>
                  </a:lnTo>
                  <a:lnTo>
                    <a:pt x="882830" y="249813"/>
                  </a:lnTo>
                  <a:lnTo>
                    <a:pt x="825380" y="251142"/>
                  </a:lnTo>
                  <a:lnTo>
                    <a:pt x="765617" y="252151"/>
                  </a:lnTo>
                  <a:lnTo>
                    <a:pt x="704187" y="252952"/>
                  </a:lnTo>
                  <a:lnTo>
                    <a:pt x="641736" y="253654"/>
                  </a:lnTo>
                  <a:lnTo>
                    <a:pt x="578906" y="254369"/>
                  </a:lnTo>
                  <a:lnTo>
                    <a:pt x="516345" y="255209"/>
                  </a:lnTo>
                  <a:lnTo>
                    <a:pt x="454695" y="256284"/>
                  </a:lnTo>
                  <a:lnTo>
                    <a:pt x="394603" y="257705"/>
                  </a:lnTo>
                  <a:lnTo>
                    <a:pt x="336713" y="259584"/>
                  </a:lnTo>
                  <a:lnTo>
                    <a:pt x="281670" y="262031"/>
                  </a:lnTo>
                  <a:lnTo>
                    <a:pt x="230118" y="265157"/>
                  </a:lnTo>
                  <a:lnTo>
                    <a:pt x="182703" y="269074"/>
                  </a:lnTo>
                  <a:lnTo>
                    <a:pt x="140070" y="273893"/>
                  </a:lnTo>
                  <a:lnTo>
                    <a:pt x="71727" y="286679"/>
                  </a:lnTo>
                  <a:lnTo>
                    <a:pt x="12226" y="319198"/>
                  </a:lnTo>
                  <a:lnTo>
                    <a:pt x="0" y="350313"/>
                  </a:lnTo>
                  <a:lnTo>
                    <a:pt x="6313" y="386426"/>
                  </a:lnTo>
                  <a:lnTo>
                    <a:pt x="26850" y="425749"/>
                  </a:lnTo>
                  <a:lnTo>
                    <a:pt x="57297" y="466497"/>
                  </a:lnTo>
                  <a:lnTo>
                    <a:pt x="102716" y="516711"/>
                  </a:lnTo>
                  <a:lnTo>
                    <a:pt x="148447" y="562867"/>
                  </a:lnTo>
                  <a:lnTo>
                    <a:pt x="152037" y="566448"/>
                  </a:lnTo>
                  <a:lnTo>
                    <a:pt x="155542" y="569949"/>
                  </a:lnTo>
                  <a:lnTo>
                    <a:pt x="158940" y="573363"/>
                  </a:lnTo>
                  <a:lnTo>
                    <a:pt x="164828" y="579319"/>
                  </a:lnTo>
                </a:path>
              </a:pathLst>
            </a:custGeom>
            <a:ln w="19049">
              <a:solidFill>
                <a:srgbClr val="EE7008"/>
              </a:solidFill>
            </a:ln>
          </p:spPr>
          <p:txBody>
            <a:bodyPr wrap="square" lIns="0" tIns="0" rIns="0" bIns="0" rtlCol="0"/>
            <a:lstStyle/>
            <a:p>
              <a:endParaRPr/>
            </a:p>
          </p:txBody>
        </p:sp>
        <p:pic>
          <p:nvPicPr>
            <p:cNvPr id="68" name="object 68"/>
            <p:cNvPicPr/>
            <p:nvPr/>
          </p:nvPicPr>
          <p:blipFill>
            <a:blip r:embed="rId7" cstate="print"/>
            <a:stretch>
              <a:fillRect/>
            </a:stretch>
          </p:blipFill>
          <p:spPr>
            <a:xfrm>
              <a:off x="9631331" y="4729391"/>
              <a:ext cx="78945" cy="71592"/>
            </a:xfrm>
            <a:prstGeom prst="rect">
              <a:avLst/>
            </a:prstGeom>
          </p:spPr>
        </p:pic>
        <p:pic>
          <p:nvPicPr>
            <p:cNvPr id="69" name="object 69"/>
            <p:cNvPicPr/>
            <p:nvPr/>
          </p:nvPicPr>
          <p:blipFill>
            <a:blip r:embed="rId8" cstate="print"/>
            <a:stretch>
              <a:fillRect/>
            </a:stretch>
          </p:blipFill>
          <p:spPr>
            <a:xfrm>
              <a:off x="8795591" y="5301050"/>
              <a:ext cx="73507" cy="77762"/>
            </a:xfrm>
            <a:prstGeom prst="rect">
              <a:avLst/>
            </a:prstGeom>
          </p:spPr>
        </p:pic>
        <p:sp>
          <p:nvSpPr>
            <p:cNvPr id="70" name="object 70"/>
            <p:cNvSpPr/>
            <p:nvPr/>
          </p:nvSpPr>
          <p:spPr>
            <a:xfrm>
              <a:off x="10038742" y="4738751"/>
              <a:ext cx="1927225" cy="573405"/>
            </a:xfrm>
            <a:custGeom>
              <a:avLst/>
              <a:gdLst/>
              <a:ahLst/>
              <a:cxnLst/>
              <a:rect l="l" t="t" r="r" b="b"/>
              <a:pathLst>
                <a:path w="1927225" h="573404">
                  <a:moveTo>
                    <a:pt x="1611057" y="573192"/>
                  </a:moveTo>
                  <a:lnTo>
                    <a:pt x="1649873" y="552425"/>
                  </a:lnTo>
                  <a:lnTo>
                    <a:pt x="1659117" y="547557"/>
                  </a:lnTo>
                  <a:lnTo>
                    <a:pt x="1698011" y="527064"/>
                  </a:lnTo>
                  <a:lnTo>
                    <a:pt x="1738676" y="505245"/>
                  </a:lnTo>
                  <a:lnTo>
                    <a:pt x="1779376" y="482503"/>
                  </a:lnTo>
                  <a:lnTo>
                    <a:pt x="1818377" y="459243"/>
                  </a:lnTo>
                  <a:lnTo>
                    <a:pt x="1858643" y="432546"/>
                  </a:lnTo>
                  <a:lnTo>
                    <a:pt x="1891836" y="406303"/>
                  </a:lnTo>
                  <a:lnTo>
                    <a:pt x="1926641" y="357599"/>
                  </a:lnTo>
                  <a:lnTo>
                    <a:pt x="1923074" y="336344"/>
                  </a:lnTo>
                  <a:lnTo>
                    <a:pt x="1861058" y="303048"/>
                  </a:lnTo>
                  <a:lnTo>
                    <a:pt x="1810137" y="293811"/>
                  </a:lnTo>
                  <a:lnTo>
                    <a:pt x="1741865" y="286678"/>
                  </a:lnTo>
                  <a:lnTo>
                    <a:pt x="1701909" y="283816"/>
                  </a:lnTo>
                  <a:lnTo>
                    <a:pt x="1658438" y="281379"/>
                  </a:lnTo>
                  <a:lnTo>
                    <a:pt x="1611728" y="279335"/>
                  </a:lnTo>
                  <a:lnTo>
                    <a:pt x="1562052" y="277648"/>
                  </a:lnTo>
                  <a:lnTo>
                    <a:pt x="1509686" y="276287"/>
                  </a:lnTo>
                  <a:lnTo>
                    <a:pt x="1454903" y="275216"/>
                  </a:lnTo>
                  <a:lnTo>
                    <a:pt x="1397979" y="274403"/>
                  </a:lnTo>
                  <a:lnTo>
                    <a:pt x="1339187" y="273814"/>
                  </a:lnTo>
                  <a:lnTo>
                    <a:pt x="1278803" y="273415"/>
                  </a:lnTo>
                  <a:lnTo>
                    <a:pt x="1217100" y="273173"/>
                  </a:lnTo>
                  <a:lnTo>
                    <a:pt x="1154354" y="273055"/>
                  </a:lnTo>
                  <a:lnTo>
                    <a:pt x="1090838" y="273026"/>
                  </a:lnTo>
                  <a:lnTo>
                    <a:pt x="1026827" y="273053"/>
                  </a:lnTo>
                  <a:lnTo>
                    <a:pt x="962596" y="273104"/>
                  </a:lnTo>
                  <a:lnTo>
                    <a:pt x="898420" y="273143"/>
                  </a:lnTo>
                  <a:lnTo>
                    <a:pt x="834572" y="273138"/>
                  </a:lnTo>
                  <a:lnTo>
                    <a:pt x="771327" y="273055"/>
                  </a:lnTo>
                  <a:lnTo>
                    <a:pt x="708960" y="272861"/>
                  </a:lnTo>
                  <a:lnTo>
                    <a:pt x="647746" y="272522"/>
                  </a:lnTo>
                  <a:lnTo>
                    <a:pt x="587958" y="272004"/>
                  </a:lnTo>
                  <a:lnTo>
                    <a:pt x="529871" y="271273"/>
                  </a:lnTo>
                  <a:lnTo>
                    <a:pt x="473760" y="270298"/>
                  </a:lnTo>
                  <a:lnTo>
                    <a:pt x="419899" y="269042"/>
                  </a:lnTo>
                  <a:lnTo>
                    <a:pt x="368563" y="267475"/>
                  </a:lnTo>
                  <a:lnTo>
                    <a:pt x="320026" y="265560"/>
                  </a:lnTo>
                  <a:lnTo>
                    <a:pt x="274562" y="263266"/>
                  </a:lnTo>
                  <a:lnTo>
                    <a:pt x="232447" y="260559"/>
                  </a:lnTo>
                  <a:lnTo>
                    <a:pt x="193955" y="257404"/>
                  </a:lnTo>
                  <a:lnTo>
                    <a:pt x="128936" y="249620"/>
                  </a:lnTo>
                  <a:lnTo>
                    <a:pt x="46642" y="227921"/>
                  </a:lnTo>
                  <a:lnTo>
                    <a:pt x="13458" y="206580"/>
                  </a:lnTo>
                  <a:lnTo>
                    <a:pt x="0" y="181808"/>
                  </a:lnTo>
                  <a:lnTo>
                    <a:pt x="2862" y="154514"/>
                  </a:lnTo>
                  <a:lnTo>
                    <a:pt x="43927" y="95990"/>
                  </a:lnTo>
                  <a:lnTo>
                    <a:pt x="92240" y="52230"/>
                  </a:lnTo>
                  <a:lnTo>
                    <a:pt x="142795" y="11989"/>
                  </a:lnTo>
                  <a:lnTo>
                    <a:pt x="146782" y="8867"/>
                  </a:lnTo>
                  <a:lnTo>
                    <a:pt x="150672" y="5814"/>
                  </a:lnTo>
                  <a:lnTo>
                    <a:pt x="154437" y="2838"/>
                  </a:lnTo>
                  <a:lnTo>
                    <a:pt x="158012" y="0"/>
                  </a:lnTo>
                </a:path>
              </a:pathLst>
            </a:custGeom>
            <a:ln w="19049">
              <a:solidFill>
                <a:srgbClr val="EE7008"/>
              </a:solidFill>
            </a:ln>
          </p:spPr>
          <p:txBody>
            <a:bodyPr wrap="square" lIns="0" tIns="0" rIns="0" bIns="0" rtlCol="0"/>
            <a:lstStyle/>
            <a:p>
              <a:endParaRPr/>
            </a:p>
          </p:txBody>
        </p:sp>
        <p:pic>
          <p:nvPicPr>
            <p:cNvPr id="71" name="object 71"/>
            <p:cNvPicPr/>
            <p:nvPr/>
          </p:nvPicPr>
          <p:blipFill>
            <a:blip r:embed="rId9" cstate="print"/>
            <a:stretch>
              <a:fillRect/>
            </a:stretch>
          </p:blipFill>
          <p:spPr>
            <a:xfrm>
              <a:off x="11608665" y="5272851"/>
              <a:ext cx="80226" cy="68676"/>
            </a:xfrm>
            <a:prstGeom prst="rect">
              <a:avLst/>
            </a:prstGeom>
          </p:spPr>
        </p:pic>
        <p:pic>
          <p:nvPicPr>
            <p:cNvPr id="72" name="object 72"/>
            <p:cNvPicPr/>
            <p:nvPr/>
          </p:nvPicPr>
          <p:blipFill>
            <a:blip r:embed="rId10" cstate="print"/>
            <a:stretch>
              <a:fillRect/>
            </a:stretch>
          </p:blipFill>
          <p:spPr>
            <a:xfrm>
              <a:off x="10156933" y="4703033"/>
              <a:ext cx="76094" cy="75537"/>
            </a:xfrm>
            <a:prstGeom prst="rect">
              <a:avLst/>
            </a:prstGeom>
          </p:spPr>
        </p:pic>
      </p:grpSp>
      <p:sp>
        <p:nvSpPr>
          <p:cNvPr id="73" name="object 73"/>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4" name="object 74"/>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48</a:t>
            </a:fld>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49</a:t>
            </a:fld>
            <a:endParaRPr dirty="0"/>
          </a:p>
        </p:txBody>
      </p:sp>
      <p:sp>
        <p:nvSpPr>
          <p:cNvPr id="3" name="object 3"/>
          <p:cNvSpPr txBox="1"/>
          <p:nvPr/>
        </p:nvSpPr>
        <p:spPr>
          <a:xfrm>
            <a:off x="325944" y="2854207"/>
            <a:ext cx="1691639"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B</a:t>
            </a:r>
            <a:r>
              <a:rPr sz="3600" dirty="0">
                <a:solidFill>
                  <a:srgbClr val="FFFFFF"/>
                </a:solidFill>
                <a:latin typeface="Corbel"/>
                <a:cs typeface="Corbel"/>
              </a:rPr>
              <a:t>+</a:t>
            </a:r>
            <a:r>
              <a:rPr sz="3600" spc="-250" dirty="0">
                <a:solidFill>
                  <a:srgbClr val="FFFFFF"/>
                </a:solidFill>
                <a:latin typeface="Corbel"/>
                <a:cs typeface="Corbel"/>
              </a:rPr>
              <a:t> </a:t>
            </a:r>
            <a:r>
              <a:rPr sz="3600" spc="-229" dirty="0">
                <a:solidFill>
                  <a:srgbClr val="FFFFFF"/>
                </a:solidFill>
                <a:latin typeface="Corbel"/>
                <a:cs typeface="Corbel"/>
              </a:rPr>
              <a:t>T</a:t>
            </a:r>
            <a:r>
              <a:rPr sz="3600" spc="-10" dirty="0">
                <a:solidFill>
                  <a:srgbClr val="FFFFFF"/>
                </a:solidFill>
                <a:latin typeface="Corbel"/>
                <a:cs typeface="Corbel"/>
              </a:rPr>
              <a:t>ree  </a:t>
            </a:r>
            <a:r>
              <a:rPr sz="3600" spc="-5" dirty="0">
                <a:solidFill>
                  <a:srgbClr val="FFFFFF"/>
                </a:solidFill>
                <a:latin typeface="Corbel"/>
                <a:cs typeface="Corbel"/>
              </a:rPr>
              <a:t>Insertion</a:t>
            </a:r>
            <a:endParaRPr sz="3600">
              <a:latin typeface="Corbel"/>
              <a:cs typeface="Corbel"/>
            </a:endParaRPr>
          </a:p>
        </p:txBody>
      </p:sp>
      <p:sp>
        <p:nvSpPr>
          <p:cNvPr id="4" name="object 4"/>
          <p:cNvSpPr txBox="1"/>
          <p:nvPr/>
        </p:nvSpPr>
        <p:spPr>
          <a:xfrm>
            <a:off x="4002164" y="2374676"/>
            <a:ext cx="7060565" cy="2120900"/>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sz="2400" spc="-5" dirty="0">
                <a:latin typeface="Corbel"/>
                <a:cs typeface="Corbel"/>
              </a:rPr>
              <a:t>Insert</a:t>
            </a:r>
            <a:r>
              <a:rPr sz="2400" spc="-20" dirty="0">
                <a:latin typeface="Corbel"/>
                <a:cs typeface="Corbel"/>
              </a:rPr>
              <a:t> </a:t>
            </a:r>
            <a:r>
              <a:rPr sz="2400" spc="-5" dirty="0">
                <a:latin typeface="Corbel"/>
                <a:cs typeface="Corbel"/>
              </a:rPr>
              <a:t>at</a:t>
            </a:r>
            <a:r>
              <a:rPr sz="2400" spc="-20" dirty="0">
                <a:latin typeface="Corbel"/>
                <a:cs typeface="Corbel"/>
              </a:rPr>
              <a:t> </a:t>
            </a:r>
            <a:r>
              <a:rPr sz="2400" spc="-5" dirty="0">
                <a:latin typeface="Corbel"/>
                <a:cs typeface="Corbel"/>
              </a:rPr>
              <a:t>bottom</a:t>
            </a:r>
            <a:r>
              <a:rPr sz="2400" spc="-20" dirty="0">
                <a:latin typeface="Corbel"/>
                <a:cs typeface="Corbel"/>
              </a:rPr>
              <a:t> </a:t>
            </a:r>
            <a:r>
              <a:rPr sz="2400" spc="-10" dirty="0">
                <a:latin typeface="Corbel"/>
                <a:cs typeface="Corbel"/>
              </a:rPr>
              <a:t>level.</a:t>
            </a:r>
            <a:endParaRPr sz="2400" dirty="0">
              <a:latin typeface="Corbel"/>
              <a:cs typeface="Corbel"/>
            </a:endParaRPr>
          </a:p>
          <a:p>
            <a:pPr marL="409575" marR="351790" indent="-397510">
              <a:lnSpc>
                <a:spcPct val="114599"/>
              </a:lnSpc>
              <a:buClr>
                <a:srgbClr val="40BAD1"/>
              </a:buClr>
              <a:buSzPct val="91666"/>
              <a:buFont typeface="Arial MT"/>
              <a:buChar char="●"/>
              <a:tabLst>
                <a:tab pos="409575" algn="l"/>
                <a:tab pos="410209" algn="l"/>
              </a:tabLst>
            </a:pPr>
            <a:r>
              <a:rPr sz="2400" spc="-5" dirty="0">
                <a:latin typeface="Corbel"/>
                <a:cs typeface="Corbel"/>
              </a:rPr>
              <a:t>If </a:t>
            </a:r>
            <a:r>
              <a:rPr sz="2400" b="1" spc="-5" dirty="0">
                <a:latin typeface="Corbel"/>
                <a:cs typeface="Corbel"/>
              </a:rPr>
              <a:t>leaf page </a:t>
            </a:r>
            <a:r>
              <a:rPr sz="2400" b="1" dirty="0">
                <a:latin typeface="Corbel"/>
                <a:cs typeface="Corbel"/>
              </a:rPr>
              <a:t>overﬂows</a:t>
            </a:r>
            <a:r>
              <a:rPr sz="2400" dirty="0">
                <a:latin typeface="Corbel"/>
                <a:cs typeface="Corbel"/>
              </a:rPr>
              <a:t>, </a:t>
            </a:r>
            <a:r>
              <a:rPr sz="2400" spc="-5" dirty="0">
                <a:latin typeface="Corbel"/>
                <a:cs typeface="Corbel"/>
              </a:rPr>
              <a:t>split page and </a:t>
            </a:r>
            <a:r>
              <a:rPr sz="2400" b="1" spc="-5" dirty="0">
                <a:latin typeface="Corbel"/>
                <a:cs typeface="Corbel"/>
              </a:rPr>
              <a:t>copy </a:t>
            </a:r>
            <a:r>
              <a:rPr sz="2400" spc="-5" dirty="0">
                <a:latin typeface="Corbel"/>
                <a:cs typeface="Corbel"/>
              </a:rPr>
              <a:t>middle </a:t>
            </a:r>
            <a:r>
              <a:rPr sz="2400" spc="-470" dirty="0">
                <a:latin typeface="Corbel"/>
                <a:cs typeface="Corbel"/>
              </a:rPr>
              <a:t> </a:t>
            </a:r>
            <a:r>
              <a:rPr sz="2400" spc="-5" dirty="0">
                <a:latin typeface="Corbel"/>
                <a:cs typeface="Corbel"/>
              </a:rPr>
              <a:t>element</a:t>
            </a:r>
            <a:r>
              <a:rPr sz="2400" spc="-10" dirty="0">
                <a:latin typeface="Corbel"/>
                <a:cs typeface="Corbel"/>
              </a:rPr>
              <a:t> </a:t>
            </a:r>
            <a:r>
              <a:rPr sz="2400" spc="-5" dirty="0">
                <a:latin typeface="Corbel"/>
                <a:cs typeface="Corbel"/>
              </a:rPr>
              <a:t>to next index</a:t>
            </a:r>
            <a:r>
              <a:rPr sz="2400" spc="-10" dirty="0">
                <a:latin typeface="Corbel"/>
                <a:cs typeface="Corbel"/>
              </a:rPr>
              <a:t> </a:t>
            </a:r>
            <a:r>
              <a:rPr sz="2400" spc="-5" dirty="0">
                <a:latin typeface="Corbel"/>
                <a:cs typeface="Corbel"/>
              </a:rPr>
              <a:t>page.</a:t>
            </a:r>
            <a:endParaRPr sz="2400" dirty="0">
              <a:latin typeface="Corbel"/>
              <a:cs typeface="Corbel"/>
            </a:endParaRPr>
          </a:p>
          <a:p>
            <a:pPr marL="409575" marR="5080" indent="-397510">
              <a:lnSpc>
                <a:spcPct val="114599"/>
              </a:lnSpc>
              <a:buClr>
                <a:srgbClr val="40BAD1"/>
              </a:buClr>
              <a:buSzPct val="91666"/>
              <a:buFont typeface="Arial MT"/>
              <a:buChar char="●"/>
              <a:tabLst>
                <a:tab pos="409575" algn="l"/>
                <a:tab pos="410209" algn="l"/>
              </a:tabLst>
            </a:pPr>
            <a:r>
              <a:rPr sz="2400" spc="-5" dirty="0">
                <a:latin typeface="Corbel"/>
                <a:cs typeface="Corbel"/>
              </a:rPr>
              <a:t>If </a:t>
            </a:r>
            <a:r>
              <a:rPr sz="2400" b="1" spc="-5" dirty="0">
                <a:latin typeface="Corbel"/>
                <a:cs typeface="Corbel"/>
              </a:rPr>
              <a:t>index page </a:t>
            </a:r>
            <a:r>
              <a:rPr sz="2400" b="1" dirty="0">
                <a:latin typeface="Corbel"/>
                <a:cs typeface="Corbel"/>
              </a:rPr>
              <a:t>overﬂows</a:t>
            </a:r>
            <a:r>
              <a:rPr sz="2400" dirty="0">
                <a:latin typeface="Corbel"/>
                <a:cs typeface="Corbel"/>
              </a:rPr>
              <a:t>, </a:t>
            </a:r>
            <a:r>
              <a:rPr sz="2400" spc="-5" dirty="0">
                <a:latin typeface="Corbel"/>
                <a:cs typeface="Corbel"/>
              </a:rPr>
              <a:t>split page and </a:t>
            </a:r>
            <a:r>
              <a:rPr sz="2400" b="1" spc="-5" dirty="0">
                <a:latin typeface="Corbel"/>
                <a:cs typeface="Corbel"/>
              </a:rPr>
              <a:t>move </a:t>
            </a:r>
            <a:r>
              <a:rPr sz="2400" spc="-5" dirty="0">
                <a:latin typeface="Corbel"/>
                <a:cs typeface="Corbel"/>
              </a:rPr>
              <a:t>middle </a:t>
            </a:r>
            <a:r>
              <a:rPr sz="2400" spc="-470" dirty="0">
                <a:latin typeface="Corbel"/>
                <a:cs typeface="Corbel"/>
              </a:rPr>
              <a:t> </a:t>
            </a:r>
            <a:r>
              <a:rPr sz="2400" spc="-5" dirty="0">
                <a:latin typeface="Corbel"/>
                <a:cs typeface="Corbel"/>
              </a:rPr>
              <a:t>element</a:t>
            </a:r>
            <a:r>
              <a:rPr sz="2400" spc="-10" dirty="0">
                <a:latin typeface="Corbel"/>
                <a:cs typeface="Corbel"/>
              </a:rPr>
              <a:t> </a:t>
            </a:r>
            <a:r>
              <a:rPr sz="2400" spc="-5" dirty="0">
                <a:latin typeface="Corbel"/>
                <a:cs typeface="Corbel"/>
              </a:rPr>
              <a:t>to next index</a:t>
            </a:r>
            <a:r>
              <a:rPr sz="2400" spc="-10" dirty="0">
                <a:latin typeface="Corbel"/>
                <a:cs typeface="Corbel"/>
              </a:rPr>
              <a:t> </a:t>
            </a:r>
            <a:r>
              <a:rPr sz="2400" spc="-5" dirty="0">
                <a:latin typeface="Corbel"/>
                <a:cs typeface="Corbel"/>
              </a:rPr>
              <a:t>page.</a:t>
            </a:r>
            <a:endParaRPr sz="2400" dirty="0">
              <a:latin typeface="Corbel"/>
              <a:cs typeface="Corbe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5</a:t>
            </a:fld>
            <a:endParaRPr dirty="0"/>
          </a:p>
        </p:txBody>
      </p:sp>
      <p:sp>
        <p:nvSpPr>
          <p:cNvPr id="3" name="object 3"/>
          <p:cNvSpPr txBox="1"/>
          <p:nvPr/>
        </p:nvSpPr>
        <p:spPr>
          <a:xfrm>
            <a:off x="325944" y="2606557"/>
            <a:ext cx="2615565" cy="15646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Binar</a:t>
            </a:r>
            <a:r>
              <a:rPr sz="3600" dirty="0">
                <a:solidFill>
                  <a:srgbClr val="FFFFFF"/>
                </a:solidFill>
                <a:latin typeface="Corbel"/>
                <a:cs typeface="Corbel"/>
              </a:rPr>
              <a:t>y</a:t>
            </a:r>
            <a:r>
              <a:rPr sz="3600" spc="-90" dirty="0">
                <a:solidFill>
                  <a:srgbClr val="FFFFFF"/>
                </a:solidFill>
                <a:latin typeface="Corbel"/>
                <a:cs typeface="Corbel"/>
              </a:rPr>
              <a:t> </a:t>
            </a:r>
            <a:r>
              <a:rPr sz="3600" spc="-10" dirty="0">
                <a:solidFill>
                  <a:srgbClr val="FFFFFF"/>
                </a:solidFill>
                <a:latin typeface="Corbel"/>
                <a:cs typeface="Corbel"/>
              </a:rPr>
              <a:t>Search  </a:t>
            </a:r>
            <a:r>
              <a:rPr sz="3600" spc="-65" dirty="0">
                <a:solidFill>
                  <a:srgbClr val="FFFFFF"/>
                </a:solidFill>
                <a:latin typeface="Corbel"/>
                <a:cs typeface="Corbel"/>
              </a:rPr>
              <a:t>Tree</a:t>
            </a:r>
            <a:r>
              <a:rPr sz="3600" spc="-15" dirty="0">
                <a:solidFill>
                  <a:srgbClr val="FFFFFF"/>
                </a:solidFill>
                <a:latin typeface="Corbel"/>
                <a:cs typeface="Corbel"/>
              </a:rPr>
              <a:t> </a:t>
            </a:r>
            <a:r>
              <a:rPr sz="3600" dirty="0">
                <a:solidFill>
                  <a:srgbClr val="FFFFFF"/>
                </a:solidFill>
                <a:latin typeface="Corbel"/>
                <a:cs typeface="Corbel"/>
              </a:rPr>
              <a:t>-</a:t>
            </a:r>
            <a:endParaRPr sz="3600">
              <a:latin typeface="Corbel"/>
              <a:cs typeface="Corbel"/>
            </a:endParaRPr>
          </a:p>
          <a:p>
            <a:pPr marL="12700">
              <a:lnSpc>
                <a:spcPts val="3840"/>
              </a:lnSpc>
            </a:pPr>
            <a:r>
              <a:rPr sz="3600" spc="-135" dirty="0">
                <a:solidFill>
                  <a:srgbClr val="FFFFFF"/>
                </a:solidFill>
                <a:latin typeface="Corbel"/>
                <a:cs typeface="Corbel"/>
              </a:rPr>
              <a:t>W</a:t>
            </a:r>
            <a:r>
              <a:rPr sz="3600" spc="-5" dirty="0">
                <a:solidFill>
                  <a:srgbClr val="FFFFFF"/>
                </a:solidFill>
                <a:latin typeface="Corbel"/>
                <a:cs typeface="Corbel"/>
              </a:rPr>
              <a:t>ors</a:t>
            </a:r>
            <a:r>
              <a:rPr sz="3600" dirty="0">
                <a:solidFill>
                  <a:srgbClr val="FFFFFF"/>
                </a:solidFill>
                <a:latin typeface="Corbel"/>
                <a:cs typeface="Corbel"/>
              </a:rPr>
              <a:t>t</a:t>
            </a:r>
            <a:r>
              <a:rPr sz="3600" spc="-145" dirty="0">
                <a:solidFill>
                  <a:srgbClr val="FFFFFF"/>
                </a:solidFill>
                <a:latin typeface="Corbel"/>
                <a:cs typeface="Corbel"/>
              </a:rPr>
              <a:t> </a:t>
            </a:r>
            <a:r>
              <a:rPr sz="3600" spc="-5" dirty="0">
                <a:solidFill>
                  <a:srgbClr val="FFFFFF"/>
                </a:solidFill>
                <a:latin typeface="Corbel"/>
                <a:cs typeface="Corbel"/>
              </a:rPr>
              <a:t>Case</a:t>
            </a:r>
            <a:endParaRPr sz="3600">
              <a:latin typeface="Corbel"/>
              <a:cs typeface="Corbel"/>
            </a:endParaRPr>
          </a:p>
        </p:txBody>
      </p:sp>
      <p:sp>
        <p:nvSpPr>
          <p:cNvPr id="4" name="object 4"/>
          <p:cNvSpPr txBox="1"/>
          <p:nvPr/>
        </p:nvSpPr>
        <p:spPr>
          <a:xfrm>
            <a:off x="4002164" y="2294666"/>
            <a:ext cx="4384040" cy="391160"/>
          </a:xfrm>
          <a:prstGeom prst="rect">
            <a:avLst/>
          </a:prstGeom>
        </p:spPr>
        <p:txBody>
          <a:bodyPr vert="horz" wrap="square" lIns="0" tIns="12700" rIns="0" bIns="0" rtlCol="0">
            <a:spAutoFit/>
          </a:bodyPr>
          <a:lstStyle/>
          <a:p>
            <a:pPr marL="409575" indent="-397510">
              <a:lnSpc>
                <a:spcPct val="100000"/>
              </a:lnSpc>
              <a:spcBef>
                <a:spcPts val="100"/>
              </a:spcBef>
              <a:buClr>
                <a:srgbClr val="40BAD1"/>
              </a:buClr>
              <a:buSzPct val="91666"/>
              <a:buFont typeface="Arial MT"/>
              <a:buChar char="●"/>
              <a:tabLst>
                <a:tab pos="409575" algn="l"/>
                <a:tab pos="410209" algn="l"/>
              </a:tabLst>
            </a:pPr>
            <a:r>
              <a:rPr sz="2400" spc="-25" dirty="0">
                <a:latin typeface="Corbel"/>
                <a:cs typeface="Corbel"/>
              </a:rPr>
              <a:t>Worst</a:t>
            </a:r>
            <a:r>
              <a:rPr sz="2400" spc="-20" dirty="0">
                <a:latin typeface="Corbel"/>
                <a:cs typeface="Corbel"/>
              </a:rPr>
              <a:t> </a:t>
            </a:r>
            <a:r>
              <a:rPr sz="2400" spc="-5" dirty="0">
                <a:latin typeface="Corbel"/>
                <a:cs typeface="Corbel"/>
              </a:rPr>
              <a:t>case</a:t>
            </a:r>
            <a:r>
              <a:rPr sz="2400" spc="-15" dirty="0">
                <a:latin typeface="Corbel"/>
                <a:cs typeface="Corbel"/>
              </a:rPr>
              <a:t> </a:t>
            </a:r>
            <a:r>
              <a:rPr sz="2400" spc="-5" dirty="0">
                <a:latin typeface="Corbel"/>
                <a:cs typeface="Corbel"/>
              </a:rPr>
              <a:t>running</a:t>
            </a:r>
            <a:r>
              <a:rPr sz="2400" spc="-20" dirty="0">
                <a:latin typeface="Corbel"/>
                <a:cs typeface="Corbel"/>
              </a:rPr>
              <a:t> </a:t>
            </a:r>
            <a:r>
              <a:rPr sz="2400" spc="-5" dirty="0">
                <a:latin typeface="Corbel"/>
                <a:cs typeface="Corbel"/>
              </a:rPr>
              <a:t>time</a:t>
            </a:r>
            <a:r>
              <a:rPr sz="2400" spc="-20" dirty="0">
                <a:latin typeface="Corbel"/>
                <a:cs typeface="Corbel"/>
              </a:rPr>
              <a:t> </a:t>
            </a:r>
            <a:r>
              <a:rPr sz="2400" spc="-5" dirty="0">
                <a:latin typeface="Corbel"/>
                <a:cs typeface="Corbel"/>
              </a:rPr>
              <a:t>is</a:t>
            </a:r>
            <a:r>
              <a:rPr sz="2400" spc="-110" dirty="0">
                <a:latin typeface="Corbel"/>
                <a:cs typeface="Corbel"/>
              </a:rPr>
              <a:t> </a:t>
            </a:r>
            <a:r>
              <a:rPr sz="2400" spc="-5" dirty="0">
                <a:latin typeface="Corbel"/>
                <a:cs typeface="Corbel"/>
              </a:rPr>
              <a:t>O(N)</a:t>
            </a:r>
            <a:endParaRPr sz="2400">
              <a:latin typeface="Corbel"/>
              <a:cs typeface="Corbel"/>
            </a:endParaRPr>
          </a:p>
        </p:txBody>
      </p:sp>
      <p:sp>
        <p:nvSpPr>
          <p:cNvPr id="5" name="object 5"/>
          <p:cNvSpPr txBox="1"/>
          <p:nvPr/>
        </p:nvSpPr>
        <p:spPr>
          <a:xfrm>
            <a:off x="4459364" y="2669061"/>
            <a:ext cx="6581140" cy="1954253"/>
          </a:xfrm>
          <a:prstGeom prst="rect">
            <a:avLst/>
          </a:prstGeom>
        </p:spPr>
        <p:txBody>
          <a:bodyPr vert="horz" wrap="square" lIns="0" tIns="12700" rIns="0" bIns="0" rtlCol="0">
            <a:spAutoFit/>
          </a:bodyPr>
          <a:lstStyle/>
          <a:p>
            <a:pPr marL="409575" marR="5080" indent="-397510">
              <a:lnSpc>
                <a:spcPct val="113599"/>
              </a:lnSpc>
              <a:spcBef>
                <a:spcPts val="100"/>
              </a:spcBef>
              <a:buClr>
                <a:srgbClr val="40BAD1"/>
              </a:buClr>
              <a:buFont typeface="Arial MT"/>
              <a:buChar char="●"/>
              <a:tabLst>
                <a:tab pos="409575" algn="l"/>
                <a:tab pos="410209" algn="l"/>
              </a:tabLst>
            </a:pPr>
            <a:r>
              <a:rPr sz="2200" spc="-5" dirty="0">
                <a:latin typeface="Corbel"/>
                <a:cs typeface="Corbel"/>
              </a:rPr>
              <a:t>What happens when you Insert elements in ascending </a:t>
            </a:r>
            <a:r>
              <a:rPr sz="2200" spc="-430" dirty="0">
                <a:latin typeface="Corbel"/>
                <a:cs typeface="Corbel"/>
              </a:rPr>
              <a:t> </a:t>
            </a:r>
            <a:r>
              <a:rPr sz="2200" spc="-5" dirty="0">
                <a:latin typeface="Corbel"/>
                <a:cs typeface="Corbel"/>
              </a:rPr>
              <a:t>order?</a:t>
            </a:r>
            <a:endParaRPr sz="2200" dirty="0">
              <a:latin typeface="Corbel"/>
              <a:cs typeface="Corbel"/>
            </a:endParaRPr>
          </a:p>
          <a:p>
            <a:pPr marL="409575" indent="-397510">
              <a:lnSpc>
                <a:spcPct val="100000"/>
              </a:lnSpc>
              <a:spcBef>
                <a:spcPts val="360"/>
              </a:spcBef>
              <a:buClr>
                <a:srgbClr val="40BAD1"/>
              </a:buClr>
              <a:buFont typeface="Arial MT"/>
              <a:buChar char="●"/>
              <a:tabLst>
                <a:tab pos="409575" algn="l"/>
                <a:tab pos="410209" algn="l"/>
              </a:tabLst>
            </a:pPr>
            <a:r>
              <a:rPr sz="2200" spc="-5" dirty="0">
                <a:latin typeface="Corbel"/>
                <a:cs typeface="Corbel"/>
              </a:rPr>
              <a:t>Insert:</a:t>
            </a:r>
            <a:r>
              <a:rPr sz="2200" spc="-10" dirty="0">
                <a:latin typeface="Corbel"/>
                <a:cs typeface="Corbel"/>
              </a:rPr>
              <a:t> </a:t>
            </a:r>
            <a:r>
              <a:rPr sz="2200" spc="-5" dirty="0">
                <a:latin typeface="Corbel"/>
                <a:cs typeface="Corbel"/>
              </a:rPr>
              <a:t>2,</a:t>
            </a:r>
            <a:r>
              <a:rPr sz="2200" spc="-10" dirty="0">
                <a:latin typeface="Corbel"/>
                <a:cs typeface="Corbel"/>
              </a:rPr>
              <a:t> </a:t>
            </a:r>
            <a:r>
              <a:rPr sz="2200" spc="-5" dirty="0">
                <a:latin typeface="Corbel"/>
                <a:cs typeface="Corbel"/>
              </a:rPr>
              <a:t>4,</a:t>
            </a:r>
            <a:r>
              <a:rPr sz="2200" spc="-10" dirty="0">
                <a:latin typeface="Corbel"/>
                <a:cs typeface="Corbel"/>
              </a:rPr>
              <a:t> </a:t>
            </a:r>
            <a:r>
              <a:rPr sz="2200" spc="-5" dirty="0">
                <a:latin typeface="Corbel"/>
                <a:cs typeface="Corbel"/>
              </a:rPr>
              <a:t>6,</a:t>
            </a:r>
            <a:r>
              <a:rPr sz="2200" spc="-10" dirty="0">
                <a:latin typeface="Corbel"/>
                <a:cs typeface="Corbel"/>
              </a:rPr>
              <a:t> </a:t>
            </a:r>
            <a:r>
              <a:rPr sz="2200" spc="-5" dirty="0">
                <a:latin typeface="Corbel"/>
                <a:cs typeface="Corbel"/>
              </a:rPr>
              <a:t>8,</a:t>
            </a:r>
            <a:r>
              <a:rPr sz="2200" spc="-10" dirty="0">
                <a:latin typeface="Corbel"/>
                <a:cs typeface="Corbel"/>
              </a:rPr>
              <a:t> </a:t>
            </a:r>
            <a:r>
              <a:rPr sz="2200" spc="-5" dirty="0">
                <a:latin typeface="Corbel"/>
                <a:cs typeface="Corbel"/>
              </a:rPr>
              <a:t>10,</a:t>
            </a:r>
            <a:r>
              <a:rPr sz="2200" spc="-10" dirty="0">
                <a:latin typeface="Corbel"/>
                <a:cs typeface="Corbel"/>
              </a:rPr>
              <a:t> </a:t>
            </a:r>
            <a:r>
              <a:rPr sz="2200" spc="-5" dirty="0">
                <a:latin typeface="Corbel"/>
                <a:cs typeface="Corbel"/>
              </a:rPr>
              <a:t>12 into</a:t>
            </a:r>
            <a:r>
              <a:rPr sz="2200" spc="-10" dirty="0">
                <a:latin typeface="Corbel"/>
                <a:cs typeface="Corbel"/>
              </a:rPr>
              <a:t> </a:t>
            </a:r>
            <a:r>
              <a:rPr sz="2200" spc="-5" dirty="0">
                <a:latin typeface="Corbel"/>
                <a:cs typeface="Corbel"/>
              </a:rPr>
              <a:t>an</a:t>
            </a:r>
            <a:r>
              <a:rPr sz="2200" spc="-10" dirty="0">
                <a:latin typeface="Corbel"/>
                <a:cs typeface="Corbel"/>
              </a:rPr>
              <a:t> </a:t>
            </a:r>
            <a:r>
              <a:rPr sz="2200" spc="-5" dirty="0">
                <a:latin typeface="Corbel"/>
                <a:cs typeface="Corbel"/>
              </a:rPr>
              <a:t>empty</a:t>
            </a:r>
            <a:r>
              <a:rPr sz="2200" spc="-10" dirty="0">
                <a:latin typeface="Corbel"/>
                <a:cs typeface="Corbel"/>
              </a:rPr>
              <a:t> </a:t>
            </a:r>
            <a:r>
              <a:rPr sz="2200" spc="-5" dirty="0">
                <a:latin typeface="Corbel"/>
                <a:cs typeface="Corbel"/>
              </a:rPr>
              <a:t>BST</a:t>
            </a:r>
            <a:endParaRPr sz="2200" dirty="0">
              <a:latin typeface="Corbel"/>
              <a:cs typeface="Corbel"/>
            </a:endParaRPr>
          </a:p>
          <a:p>
            <a:pPr marL="409575" indent="-397510">
              <a:lnSpc>
                <a:spcPct val="100000"/>
              </a:lnSpc>
              <a:spcBef>
                <a:spcPts val="360"/>
              </a:spcBef>
              <a:buClr>
                <a:srgbClr val="40BAD1"/>
              </a:buClr>
              <a:buFont typeface="Arial MT"/>
              <a:buChar char="●"/>
              <a:tabLst>
                <a:tab pos="409575" algn="l"/>
                <a:tab pos="410209" algn="l"/>
              </a:tabLst>
            </a:pPr>
            <a:r>
              <a:rPr sz="2200" spc="-5" dirty="0">
                <a:latin typeface="Corbel"/>
                <a:cs typeface="Corbel"/>
              </a:rPr>
              <a:t>Problem:</a:t>
            </a:r>
            <a:r>
              <a:rPr sz="2200" spc="-25" dirty="0">
                <a:latin typeface="Corbel"/>
                <a:cs typeface="Corbel"/>
              </a:rPr>
              <a:t> </a:t>
            </a:r>
            <a:r>
              <a:rPr sz="2200" spc="-5" dirty="0">
                <a:latin typeface="Corbel"/>
                <a:cs typeface="Corbel"/>
              </a:rPr>
              <a:t>Lack</a:t>
            </a:r>
            <a:r>
              <a:rPr sz="2200" spc="-25" dirty="0">
                <a:latin typeface="Corbel"/>
                <a:cs typeface="Corbel"/>
              </a:rPr>
              <a:t> </a:t>
            </a:r>
            <a:r>
              <a:rPr sz="2200" spc="-5" dirty="0">
                <a:latin typeface="Corbel"/>
                <a:cs typeface="Corbel"/>
              </a:rPr>
              <a:t>of</a:t>
            </a:r>
            <a:r>
              <a:rPr sz="2200" spc="-20" dirty="0">
                <a:latin typeface="Corbel"/>
                <a:cs typeface="Corbel"/>
              </a:rPr>
              <a:t> </a:t>
            </a:r>
            <a:r>
              <a:rPr sz="2200" dirty="0">
                <a:latin typeface="Corbel"/>
                <a:cs typeface="Corbel"/>
              </a:rPr>
              <a:t>“balance”:</a:t>
            </a:r>
          </a:p>
          <a:p>
            <a:pPr marL="409575" indent="-397510">
              <a:lnSpc>
                <a:spcPct val="100000"/>
              </a:lnSpc>
              <a:spcBef>
                <a:spcPts val="360"/>
              </a:spcBef>
              <a:buClr>
                <a:srgbClr val="40BAD1"/>
              </a:buClr>
              <a:buFont typeface="Arial MT"/>
              <a:buChar char="●"/>
              <a:tabLst>
                <a:tab pos="409575" algn="l"/>
                <a:tab pos="410209" algn="l"/>
              </a:tabLst>
            </a:pPr>
            <a:r>
              <a:rPr sz="2200" spc="-5" dirty="0">
                <a:latin typeface="Corbel"/>
                <a:cs typeface="Corbel"/>
              </a:rPr>
              <a:t>compare</a:t>
            </a:r>
            <a:r>
              <a:rPr sz="2200" spc="-15" dirty="0">
                <a:latin typeface="Corbel"/>
                <a:cs typeface="Corbel"/>
              </a:rPr>
              <a:t> </a:t>
            </a:r>
            <a:r>
              <a:rPr sz="2200" spc="-5" dirty="0">
                <a:latin typeface="Corbel"/>
                <a:cs typeface="Corbel"/>
              </a:rPr>
              <a:t>depths</a:t>
            </a:r>
            <a:r>
              <a:rPr sz="2200" spc="-15" dirty="0">
                <a:latin typeface="Corbel"/>
                <a:cs typeface="Corbel"/>
              </a:rPr>
              <a:t> </a:t>
            </a:r>
            <a:r>
              <a:rPr sz="2200" spc="-5" dirty="0">
                <a:latin typeface="Corbel"/>
                <a:cs typeface="Corbel"/>
              </a:rPr>
              <a:t>of</a:t>
            </a:r>
            <a:r>
              <a:rPr sz="2200" spc="-15" dirty="0">
                <a:latin typeface="Corbel"/>
                <a:cs typeface="Corbel"/>
              </a:rPr>
              <a:t> </a:t>
            </a:r>
            <a:r>
              <a:rPr sz="2200" spc="-5" dirty="0">
                <a:latin typeface="Corbel"/>
                <a:cs typeface="Corbel"/>
              </a:rPr>
              <a:t>left</a:t>
            </a:r>
            <a:r>
              <a:rPr sz="2200" spc="-15" dirty="0">
                <a:latin typeface="Corbel"/>
                <a:cs typeface="Corbel"/>
              </a:rPr>
              <a:t> </a:t>
            </a:r>
            <a:r>
              <a:rPr sz="2200" spc="-5" dirty="0">
                <a:latin typeface="Corbel"/>
                <a:cs typeface="Corbel"/>
              </a:rPr>
              <a:t>and</a:t>
            </a:r>
            <a:r>
              <a:rPr sz="2200" spc="-15" dirty="0">
                <a:latin typeface="Corbel"/>
                <a:cs typeface="Corbel"/>
              </a:rPr>
              <a:t> </a:t>
            </a:r>
            <a:r>
              <a:rPr sz="2200" spc="-5" dirty="0">
                <a:latin typeface="Corbel"/>
                <a:cs typeface="Corbel"/>
              </a:rPr>
              <a:t>right</a:t>
            </a:r>
            <a:r>
              <a:rPr sz="2200" spc="-10" dirty="0">
                <a:latin typeface="Corbel"/>
                <a:cs typeface="Corbel"/>
              </a:rPr>
              <a:t> </a:t>
            </a:r>
            <a:r>
              <a:rPr sz="2200" spc="-5" dirty="0">
                <a:latin typeface="Corbel"/>
                <a:cs typeface="Corbel"/>
              </a:rPr>
              <a:t>subtree</a:t>
            </a:r>
            <a:endParaRPr sz="2200" dirty="0">
              <a:latin typeface="Corbel"/>
              <a:cs typeface="Corbe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50</a:t>
            </a:fld>
            <a:endParaRPr dirty="0"/>
          </a:p>
        </p:txBody>
      </p:sp>
      <p:sp>
        <p:nvSpPr>
          <p:cNvPr id="3" name="object 3"/>
          <p:cNvSpPr txBox="1"/>
          <p:nvPr/>
        </p:nvSpPr>
        <p:spPr>
          <a:xfrm>
            <a:off x="325944" y="2854207"/>
            <a:ext cx="1691639"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B</a:t>
            </a:r>
            <a:r>
              <a:rPr sz="3600" dirty="0">
                <a:solidFill>
                  <a:srgbClr val="FFFFFF"/>
                </a:solidFill>
                <a:latin typeface="Corbel"/>
                <a:cs typeface="Corbel"/>
              </a:rPr>
              <a:t>+</a:t>
            </a:r>
            <a:r>
              <a:rPr sz="3600" spc="-250" dirty="0">
                <a:solidFill>
                  <a:srgbClr val="FFFFFF"/>
                </a:solidFill>
                <a:latin typeface="Corbel"/>
                <a:cs typeface="Corbel"/>
              </a:rPr>
              <a:t> </a:t>
            </a:r>
            <a:r>
              <a:rPr sz="3600" spc="-229" dirty="0">
                <a:solidFill>
                  <a:srgbClr val="FFFFFF"/>
                </a:solidFill>
                <a:latin typeface="Corbel"/>
                <a:cs typeface="Corbel"/>
              </a:rPr>
              <a:t>T</a:t>
            </a:r>
            <a:r>
              <a:rPr sz="3600" spc="-10" dirty="0">
                <a:solidFill>
                  <a:srgbClr val="FFFFFF"/>
                </a:solidFill>
                <a:latin typeface="Corbel"/>
                <a:cs typeface="Corbel"/>
              </a:rPr>
              <a:t>ree  </a:t>
            </a:r>
            <a:r>
              <a:rPr sz="3600" spc="-5" dirty="0">
                <a:solidFill>
                  <a:srgbClr val="FFFFFF"/>
                </a:solidFill>
                <a:latin typeface="Corbel"/>
                <a:cs typeface="Corbel"/>
              </a:rPr>
              <a:t>Insertion</a:t>
            </a:r>
            <a:endParaRPr sz="3600">
              <a:latin typeface="Corbel"/>
              <a:cs typeface="Corbel"/>
            </a:endParaRPr>
          </a:p>
        </p:txBody>
      </p:sp>
      <p:sp>
        <p:nvSpPr>
          <p:cNvPr id="4" name="object 4"/>
          <p:cNvSpPr txBox="1"/>
          <p:nvPr/>
        </p:nvSpPr>
        <p:spPr>
          <a:xfrm>
            <a:off x="4002164" y="1029716"/>
            <a:ext cx="2400300" cy="391160"/>
          </a:xfrm>
          <a:prstGeom prst="rect">
            <a:avLst/>
          </a:prstGeom>
        </p:spPr>
        <p:txBody>
          <a:bodyPr vert="horz" wrap="square" lIns="0" tIns="12700" rIns="0" bIns="0" rtlCol="0">
            <a:spAutoFit/>
          </a:bodyPr>
          <a:lstStyle/>
          <a:p>
            <a:pPr marL="409575" indent="-397510">
              <a:lnSpc>
                <a:spcPct val="100000"/>
              </a:lnSpc>
              <a:spcBef>
                <a:spcPts val="100"/>
              </a:spcBef>
              <a:buClr>
                <a:srgbClr val="40BAD1"/>
              </a:buClr>
              <a:buSzPct val="91666"/>
              <a:buFont typeface="Arial MT"/>
              <a:buChar char="●"/>
              <a:tabLst>
                <a:tab pos="409575" algn="l"/>
                <a:tab pos="410209" algn="l"/>
              </a:tabLst>
            </a:pPr>
            <a:r>
              <a:rPr sz="2400" spc="-5" dirty="0">
                <a:solidFill>
                  <a:srgbClr val="595959"/>
                </a:solidFill>
                <a:latin typeface="Corbel"/>
                <a:cs typeface="Corbel"/>
              </a:rPr>
              <a:t>Order:</a:t>
            </a:r>
            <a:r>
              <a:rPr sz="2400" spc="-45" dirty="0">
                <a:solidFill>
                  <a:srgbClr val="595959"/>
                </a:solidFill>
                <a:latin typeface="Corbel"/>
                <a:cs typeface="Corbel"/>
              </a:rPr>
              <a:t> </a:t>
            </a:r>
            <a:r>
              <a:rPr sz="2400" spc="-5" dirty="0">
                <a:solidFill>
                  <a:srgbClr val="595959"/>
                </a:solidFill>
                <a:latin typeface="Corbel"/>
                <a:cs typeface="Corbel"/>
              </a:rPr>
              <a:t>4,</a:t>
            </a:r>
            <a:r>
              <a:rPr sz="2400" spc="-45" dirty="0">
                <a:solidFill>
                  <a:srgbClr val="595959"/>
                </a:solidFill>
                <a:latin typeface="Corbel"/>
                <a:cs typeface="Corbel"/>
              </a:rPr>
              <a:t> </a:t>
            </a:r>
            <a:r>
              <a:rPr sz="2400" spc="-5" dirty="0">
                <a:solidFill>
                  <a:srgbClr val="595959"/>
                </a:solidFill>
                <a:latin typeface="Corbel"/>
                <a:cs typeface="Corbel"/>
              </a:rPr>
              <a:t>Insert:</a:t>
            </a:r>
            <a:endParaRPr sz="2400">
              <a:latin typeface="Corbel"/>
              <a:cs typeface="Corbe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51</a:t>
            </a:fld>
            <a:endParaRPr dirty="0"/>
          </a:p>
        </p:txBody>
      </p:sp>
      <p:sp>
        <p:nvSpPr>
          <p:cNvPr id="3" name="object 3"/>
          <p:cNvSpPr txBox="1"/>
          <p:nvPr/>
        </p:nvSpPr>
        <p:spPr>
          <a:xfrm>
            <a:off x="325944" y="2854207"/>
            <a:ext cx="1691639"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B</a:t>
            </a:r>
            <a:r>
              <a:rPr sz="3600" dirty="0">
                <a:solidFill>
                  <a:srgbClr val="FFFFFF"/>
                </a:solidFill>
                <a:latin typeface="Corbel"/>
                <a:cs typeface="Corbel"/>
              </a:rPr>
              <a:t>+</a:t>
            </a:r>
            <a:r>
              <a:rPr sz="3600" spc="-250" dirty="0">
                <a:solidFill>
                  <a:srgbClr val="FFFFFF"/>
                </a:solidFill>
                <a:latin typeface="Corbel"/>
                <a:cs typeface="Corbel"/>
              </a:rPr>
              <a:t> </a:t>
            </a:r>
            <a:r>
              <a:rPr sz="3600" spc="-229" dirty="0">
                <a:solidFill>
                  <a:srgbClr val="FFFFFF"/>
                </a:solidFill>
                <a:latin typeface="Corbel"/>
                <a:cs typeface="Corbel"/>
              </a:rPr>
              <a:t>T</a:t>
            </a:r>
            <a:r>
              <a:rPr sz="3600" spc="-10" dirty="0">
                <a:solidFill>
                  <a:srgbClr val="FFFFFF"/>
                </a:solidFill>
                <a:latin typeface="Corbel"/>
                <a:cs typeface="Corbel"/>
              </a:rPr>
              <a:t>ree  </a:t>
            </a:r>
            <a:r>
              <a:rPr sz="3600" spc="-5" dirty="0">
                <a:solidFill>
                  <a:srgbClr val="FFFFFF"/>
                </a:solidFill>
                <a:latin typeface="Corbel"/>
                <a:cs typeface="Corbel"/>
              </a:rPr>
              <a:t>Insertion</a:t>
            </a:r>
            <a:endParaRPr sz="3600">
              <a:latin typeface="Corbel"/>
              <a:cs typeface="Corbel"/>
            </a:endParaRPr>
          </a:p>
        </p:txBody>
      </p:sp>
      <p:sp>
        <p:nvSpPr>
          <p:cNvPr id="4" name="object 4"/>
          <p:cNvSpPr txBox="1"/>
          <p:nvPr/>
        </p:nvSpPr>
        <p:spPr>
          <a:xfrm>
            <a:off x="4002164" y="1029716"/>
            <a:ext cx="2400300" cy="391160"/>
          </a:xfrm>
          <a:prstGeom prst="rect">
            <a:avLst/>
          </a:prstGeom>
        </p:spPr>
        <p:txBody>
          <a:bodyPr vert="horz" wrap="square" lIns="0" tIns="12700" rIns="0" bIns="0" rtlCol="0">
            <a:spAutoFit/>
          </a:bodyPr>
          <a:lstStyle/>
          <a:p>
            <a:pPr marL="409575" indent="-397510">
              <a:lnSpc>
                <a:spcPct val="100000"/>
              </a:lnSpc>
              <a:spcBef>
                <a:spcPts val="100"/>
              </a:spcBef>
              <a:buClr>
                <a:srgbClr val="40BAD1"/>
              </a:buClr>
              <a:buSzPct val="91666"/>
              <a:buFont typeface="Arial MT"/>
              <a:buChar char="●"/>
              <a:tabLst>
                <a:tab pos="409575" algn="l"/>
                <a:tab pos="410209" algn="l"/>
              </a:tabLst>
            </a:pPr>
            <a:r>
              <a:rPr sz="2400" spc="-5" dirty="0">
                <a:solidFill>
                  <a:srgbClr val="595959"/>
                </a:solidFill>
                <a:latin typeface="Corbel"/>
                <a:cs typeface="Corbel"/>
              </a:rPr>
              <a:t>Order:</a:t>
            </a:r>
            <a:r>
              <a:rPr sz="2400" spc="-45" dirty="0">
                <a:solidFill>
                  <a:srgbClr val="595959"/>
                </a:solidFill>
                <a:latin typeface="Corbel"/>
                <a:cs typeface="Corbel"/>
              </a:rPr>
              <a:t> </a:t>
            </a:r>
            <a:r>
              <a:rPr sz="2400" spc="-5" dirty="0">
                <a:solidFill>
                  <a:srgbClr val="595959"/>
                </a:solidFill>
                <a:latin typeface="Corbel"/>
                <a:cs typeface="Corbel"/>
              </a:rPr>
              <a:t>4,</a:t>
            </a:r>
            <a:r>
              <a:rPr sz="2400" spc="-45" dirty="0">
                <a:solidFill>
                  <a:srgbClr val="595959"/>
                </a:solidFill>
                <a:latin typeface="Corbel"/>
                <a:cs typeface="Corbel"/>
              </a:rPr>
              <a:t> </a:t>
            </a:r>
            <a:r>
              <a:rPr sz="2400" spc="-5" dirty="0">
                <a:solidFill>
                  <a:srgbClr val="595959"/>
                </a:solidFill>
                <a:latin typeface="Corbel"/>
                <a:cs typeface="Corbel"/>
              </a:rPr>
              <a:t>Insert:</a:t>
            </a:r>
            <a:endParaRPr sz="2400">
              <a:latin typeface="Corbel"/>
              <a:cs typeface="Corbe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52</a:t>
            </a:fld>
            <a:endParaRPr dirty="0"/>
          </a:p>
        </p:txBody>
      </p:sp>
      <p:sp>
        <p:nvSpPr>
          <p:cNvPr id="3" name="object 3"/>
          <p:cNvSpPr txBox="1"/>
          <p:nvPr/>
        </p:nvSpPr>
        <p:spPr>
          <a:xfrm>
            <a:off x="325944" y="2854207"/>
            <a:ext cx="1639570"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B</a:t>
            </a:r>
            <a:r>
              <a:rPr sz="3600" dirty="0">
                <a:solidFill>
                  <a:srgbClr val="FFFFFF"/>
                </a:solidFill>
                <a:latin typeface="Corbel"/>
                <a:cs typeface="Corbel"/>
              </a:rPr>
              <a:t>+</a:t>
            </a:r>
            <a:r>
              <a:rPr sz="3600" spc="-250" dirty="0">
                <a:solidFill>
                  <a:srgbClr val="FFFFFF"/>
                </a:solidFill>
                <a:latin typeface="Corbel"/>
                <a:cs typeface="Corbel"/>
              </a:rPr>
              <a:t> </a:t>
            </a:r>
            <a:r>
              <a:rPr sz="3600" spc="-229" dirty="0">
                <a:solidFill>
                  <a:srgbClr val="FFFFFF"/>
                </a:solidFill>
                <a:latin typeface="Corbel"/>
                <a:cs typeface="Corbel"/>
              </a:rPr>
              <a:t>T</a:t>
            </a:r>
            <a:r>
              <a:rPr sz="3600" spc="-10" dirty="0">
                <a:solidFill>
                  <a:srgbClr val="FFFFFF"/>
                </a:solidFill>
                <a:latin typeface="Corbel"/>
                <a:cs typeface="Corbel"/>
              </a:rPr>
              <a:t>ree  </a:t>
            </a:r>
            <a:r>
              <a:rPr sz="3600" spc="-5" dirty="0">
                <a:solidFill>
                  <a:srgbClr val="FFFFFF"/>
                </a:solidFill>
                <a:latin typeface="Corbel"/>
                <a:cs typeface="Corbel"/>
              </a:rPr>
              <a:t>Deletion</a:t>
            </a:r>
            <a:endParaRPr sz="3600">
              <a:latin typeface="Corbel"/>
              <a:cs typeface="Corbel"/>
            </a:endParaRPr>
          </a:p>
        </p:txBody>
      </p:sp>
      <p:sp>
        <p:nvSpPr>
          <p:cNvPr id="4" name="object 4"/>
          <p:cNvSpPr txBox="1"/>
          <p:nvPr/>
        </p:nvSpPr>
        <p:spPr>
          <a:xfrm>
            <a:off x="4002164" y="2165126"/>
            <a:ext cx="6740525" cy="2540000"/>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sz="2400" spc="-5" dirty="0">
                <a:latin typeface="Corbel"/>
                <a:cs typeface="Corbel"/>
              </a:rPr>
              <a:t>Delete</a:t>
            </a:r>
            <a:r>
              <a:rPr sz="2400" spc="-20" dirty="0">
                <a:latin typeface="Corbel"/>
                <a:cs typeface="Corbel"/>
              </a:rPr>
              <a:t> </a:t>
            </a:r>
            <a:r>
              <a:rPr sz="2400" spc="-5" dirty="0">
                <a:latin typeface="Corbel"/>
                <a:cs typeface="Corbel"/>
              </a:rPr>
              <a:t>from</a:t>
            </a:r>
            <a:r>
              <a:rPr sz="2400" spc="-20" dirty="0">
                <a:latin typeface="Corbel"/>
                <a:cs typeface="Corbel"/>
              </a:rPr>
              <a:t> </a:t>
            </a:r>
            <a:r>
              <a:rPr sz="2400" spc="-5" dirty="0">
                <a:latin typeface="Corbel"/>
                <a:cs typeface="Corbel"/>
              </a:rPr>
              <a:t>bottom</a:t>
            </a:r>
            <a:r>
              <a:rPr sz="2400" spc="-20" dirty="0">
                <a:latin typeface="Corbel"/>
                <a:cs typeface="Corbel"/>
              </a:rPr>
              <a:t> </a:t>
            </a:r>
            <a:r>
              <a:rPr sz="2400" spc="-10" dirty="0">
                <a:latin typeface="Corbel"/>
                <a:cs typeface="Corbel"/>
              </a:rPr>
              <a:t>level.</a:t>
            </a:r>
            <a:endParaRPr sz="2400" dirty="0">
              <a:latin typeface="Corbel"/>
              <a:cs typeface="Corbel"/>
            </a:endParaRPr>
          </a:p>
          <a:p>
            <a:pPr marL="409575" marR="144145" indent="-397510">
              <a:lnSpc>
                <a:spcPct val="114599"/>
              </a:lnSpc>
              <a:buClr>
                <a:srgbClr val="40BAD1"/>
              </a:buClr>
              <a:buSzPct val="91666"/>
              <a:buFont typeface="Arial MT"/>
              <a:buChar char="●"/>
              <a:tabLst>
                <a:tab pos="409575" algn="l"/>
                <a:tab pos="410209" algn="l"/>
              </a:tabLst>
            </a:pPr>
            <a:r>
              <a:rPr sz="2400" spc="-5" dirty="0">
                <a:latin typeface="Corbel"/>
                <a:cs typeface="Corbel"/>
              </a:rPr>
              <a:t>If leaf page underﬂows, bring data from its sibling </a:t>
            </a:r>
            <a:r>
              <a:rPr sz="2400" spc="-470" dirty="0">
                <a:latin typeface="Corbel"/>
                <a:cs typeface="Corbel"/>
              </a:rPr>
              <a:t> </a:t>
            </a:r>
            <a:r>
              <a:rPr sz="2400" spc="-5" dirty="0">
                <a:latin typeface="Corbel"/>
                <a:cs typeface="Corbel"/>
              </a:rPr>
              <a:t>and</a:t>
            </a:r>
            <a:r>
              <a:rPr sz="2400" spc="-10" dirty="0">
                <a:latin typeface="Corbel"/>
                <a:cs typeface="Corbel"/>
              </a:rPr>
              <a:t> </a:t>
            </a:r>
            <a:r>
              <a:rPr sz="2400" spc="-5" dirty="0">
                <a:latin typeface="Corbel"/>
                <a:cs typeface="Corbel"/>
              </a:rPr>
              <a:t>update the</a:t>
            </a:r>
            <a:r>
              <a:rPr sz="2400" spc="-10" dirty="0">
                <a:latin typeface="Corbel"/>
                <a:cs typeface="Corbel"/>
              </a:rPr>
              <a:t> </a:t>
            </a:r>
            <a:r>
              <a:rPr sz="2400" spc="-5" dirty="0">
                <a:latin typeface="Corbel"/>
                <a:cs typeface="Corbel"/>
              </a:rPr>
              <a:t>index page value.</a:t>
            </a:r>
            <a:endParaRPr sz="2400" dirty="0">
              <a:latin typeface="Corbel"/>
              <a:cs typeface="Corbel"/>
            </a:endParaRPr>
          </a:p>
          <a:p>
            <a:pPr marL="409575" marR="5080" indent="-397510">
              <a:lnSpc>
                <a:spcPct val="114599"/>
              </a:lnSpc>
              <a:buClr>
                <a:srgbClr val="40BAD1"/>
              </a:buClr>
              <a:buSzPct val="91666"/>
              <a:buFont typeface="Arial MT"/>
              <a:buChar char="●"/>
              <a:tabLst>
                <a:tab pos="409575" algn="l"/>
                <a:tab pos="410209" algn="l"/>
              </a:tabLst>
            </a:pPr>
            <a:r>
              <a:rPr sz="2400" spc="-5" dirty="0">
                <a:latin typeface="Corbel"/>
                <a:cs typeface="Corbel"/>
              </a:rPr>
              <a:t>If none of the siblings have enough data to provide </a:t>
            </a:r>
            <a:r>
              <a:rPr sz="2400" spc="-470" dirty="0">
                <a:latin typeface="Corbel"/>
                <a:cs typeface="Corbel"/>
              </a:rPr>
              <a:t> </a:t>
            </a:r>
            <a:r>
              <a:rPr sz="2400" spc="-5" dirty="0">
                <a:latin typeface="Corbel"/>
                <a:cs typeface="Corbel"/>
              </a:rPr>
              <a:t>then merge the page with any of the siblings and </a:t>
            </a:r>
            <a:r>
              <a:rPr sz="2400" dirty="0">
                <a:latin typeface="Corbel"/>
                <a:cs typeface="Corbel"/>
              </a:rPr>
              <a:t> </a:t>
            </a:r>
            <a:r>
              <a:rPr sz="2400" spc="-5" dirty="0">
                <a:latin typeface="Corbel"/>
                <a:cs typeface="Corbel"/>
              </a:rPr>
              <a:t>remove</a:t>
            </a:r>
            <a:r>
              <a:rPr sz="2400" spc="-15" dirty="0">
                <a:latin typeface="Corbel"/>
                <a:cs typeface="Corbel"/>
              </a:rPr>
              <a:t> </a:t>
            </a:r>
            <a:r>
              <a:rPr sz="2400" spc="-5" dirty="0">
                <a:latin typeface="Corbel"/>
                <a:cs typeface="Corbel"/>
              </a:rPr>
              <a:t>middle</a:t>
            </a:r>
            <a:r>
              <a:rPr sz="2400" spc="-10" dirty="0">
                <a:latin typeface="Corbel"/>
                <a:cs typeface="Corbel"/>
              </a:rPr>
              <a:t> </a:t>
            </a:r>
            <a:r>
              <a:rPr sz="2400" spc="-5" dirty="0">
                <a:latin typeface="Corbel"/>
                <a:cs typeface="Corbel"/>
              </a:rPr>
              <a:t>index</a:t>
            </a:r>
            <a:r>
              <a:rPr sz="2400" spc="-10" dirty="0">
                <a:latin typeface="Corbel"/>
                <a:cs typeface="Corbel"/>
              </a:rPr>
              <a:t> </a:t>
            </a:r>
            <a:r>
              <a:rPr sz="2400" spc="-5" dirty="0">
                <a:latin typeface="Corbel"/>
                <a:cs typeface="Corbel"/>
              </a:rPr>
              <a:t>value from</a:t>
            </a:r>
            <a:r>
              <a:rPr sz="2400" spc="-10" dirty="0">
                <a:latin typeface="Corbel"/>
                <a:cs typeface="Corbel"/>
              </a:rPr>
              <a:t> </a:t>
            </a:r>
            <a:r>
              <a:rPr sz="2400" spc="-5" dirty="0">
                <a:latin typeface="Corbel"/>
                <a:cs typeface="Corbel"/>
              </a:rPr>
              <a:t>index</a:t>
            </a:r>
            <a:r>
              <a:rPr sz="2400" spc="-10" dirty="0">
                <a:latin typeface="Corbel"/>
                <a:cs typeface="Corbel"/>
              </a:rPr>
              <a:t> </a:t>
            </a:r>
            <a:r>
              <a:rPr sz="2400" spc="-5" dirty="0">
                <a:latin typeface="Corbel"/>
                <a:cs typeface="Corbel"/>
              </a:rPr>
              <a:t>page.</a:t>
            </a:r>
            <a:endParaRPr sz="2400" dirty="0">
              <a:latin typeface="Corbel"/>
              <a:cs typeface="Corbe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53</a:t>
            </a:fld>
            <a:endParaRPr dirty="0"/>
          </a:p>
        </p:txBody>
      </p:sp>
      <p:sp>
        <p:nvSpPr>
          <p:cNvPr id="3" name="object 3"/>
          <p:cNvSpPr txBox="1"/>
          <p:nvPr/>
        </p:nvSpPr>
        <p:spPr>
          <a:xfrm>
            <a:off x="325944" y="2854207"/>
            <a:ext cx="1639570"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B</a:t>
            </a:r>
            <a:r>
              <a:rPr sz="3600" dirty="0">
                <a:solidFill>
                  <a:srgbClr val="FFFFFF"/>
                </a:solidFill>
                <a:latin typeface="Corbel"/>
                <a:cs typeface="Corbel"/>
              </a:rPr>
              <a:t>+</a:t>
            </a:r>
            <a:r>
              <a:rPr sz="3600" spc="-250" dirty="0">
                <a:solidFill>
                  <a:srgbClr val="FFFFFF"/>
                </a:solidFill>
                <a:latin typeface="Corbel"/>
                <a:cs typeface="Corbel"/>
              </a:rPr>
              <a:t> </a:t>
            </a:r>
            <a:r>
              <a:rPr sz="3600" spc="-229" dirty="0">
                <a:solidFill>
                  <a:srgbClr val="FFFFFF"/>
                </a:solidFill>
                <a:latin typeface="Corbel"/>
                <a:cs typeface="Corbel"/>
              </a:rPr>
              <a:t>T</a:t>
            </a:r>
            <a:r>
              <a:rPr sz="3600" spc="-10" dirty="0">
                <a:solidFill>
                  <a:srgbClr val="FFFFFF"/>
                </a:solidFill>
                <a:latin typeface="Corbel"/>
                <a:cs typeface="Corbel"/>
              </a:rPr>
              <a:t>ree  </a:t>
            </a:r>
            <a:r>
              <a:rPr sz="3600" spc="-5" dirty="0">
                <a:solidFill>
                  <a:srgbClr val="FFFFFF"/>
                </a:solidFill>
                <a:latin typeface="Corbel"/>
                <a:cs typeface="Corbel"/>
              </a:rPr>
              <a:t>Deletion</a:t>
            </a:r>
            <a:endParaRPr sz="3600">
              <a:latin typeface="Corbel"/>
              <a:cs typeface="Corbel"/>
            </a:endParaRPr>
          </a:p>
        </p:txBody>
      </p:sp>
      <p:sp>
        <p:nvSpPr>
          <p:cNvPr id="4" name="object 4"/>
          <p:cNvSpPr txBox="1"/>
          <p:nvPr/>
        </p:nvSpPr>
        <p:spPr>
          <a:xfrm>
            <a:off x="4002164" y="1029716"/>
            <a:ext cx="2517140" cy="391160"/>
          </a:xfrm>
          <a:prstGeom prst="rect">
            <a:avLst/>
          </a:prstGeom>
        </p:spPr>
        <p:txBody>
          <a:bodyPr vert="horz" wrap="square" lIns="0" tIns="12700" rIns="0" bIns="0" rtlCol="0">
            <a:spAutoFit/>
          </a:bodyPr>
          <a:lstStyle/>
          <a:p>
            <a:pPr marL="409575" indent="-397510">
              <a:lnSpc>
                <a:spcPct val="100000"/>
              </a:lnSpc>
              <a:spcBef>
                <a:spcPts val="100"/>
              </a:spcBef>
              <a:buClr>
                <a:srgbClr val="40BAD1"/>
              </a:buClr>
              <a:buSzPct val="91666"/>
              <a:buFont typeface="Arial MT"/>
              <a:buChar char="●"/>
              <a:tabLst>
                <a:tab pos="409575" algn="l"/>
                <a:tab pos="410209" algn="l"/>
              </a:tabLst>
            </a:pPr>
            <a:r>
              <a:rPr sz="2400" spc="-5" dirty="0">
                <a:solidFill>
                  <a:srgbClr val="595959"/>
                </a:solidFill>
                <a:latin typeface="Corbel"/>
                <a:cs typeface="Corbel"/>
              </a:rPr>
              <a:t>Order:</a:t>
            </a:r>
            <a:r>
              <a:rPr sz="2400" spc="-45" dirty="0">
                <a:solidFill>
                  <a:srgbClr val="595959"/>
                </a:solidFill>
                <a:latin typeface="Corbel"/>
                <a:cs typeface="Corbel"/>
              </a:rPr>
              <a:t> </a:t>
            </a:r>
            <a:r>
              <a:rPr sz="2400" spc="-5" dirty="0">
                <a:solidFill>
                  <a:srgbClr val="595959"/>
                </a:solidFill>
                <a:latin typeface="Corbel"/>
                <a:cs typeface="Corbel"/>
              </a:rPr>
              <a:t>4,</a:t>
            </a:r>
            <a:r>
              <a:rPr sz="2400" spc="-45" dirty="0">
                <a:solidFill>
                  <a:srgbClr val="595959"/>
                </a:solidFill>
                <a:latin typeface="Corbel"/>
                <a:cs typeface="Corbel"/>
              </a:rPr>
              <a:t> </a:t>
            </a:r>
            <a:r>
              <a:rPr sz="2400" spc="-5" dirty="0">
                <a:solidFill>
                  <a:srgbClr val="595959"/>
                </a:solidFill>
                <a:latin typeface="Corbel"/>
                <a:cs typeface="Corbel"/>
              </a:rPr>
              <a:t>Delete:</a:t>
            </a:r>
            <a:endParaRPr sz="2400">
              <a:latin typeface="Corbel"/>
              <a:cs typeface="Corbe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54</a:t>
            </a:fld>
            <a:endParaRPr dirty="0"/>
          </a:p>
        </p:txBody>
      </p:sp>
      <p:sp>
        <p:nvSpPr>
          <p:cNvPr id="3" name="object 3"/>
          <p:cNvSpPr txBox="1"/>
          <p:nvPr/>
        </p:nvSpPr>
        <p:spPr>
          <a:xfrm>
            <a:off x="325944" y="2854207"/>
            <a:ext cx="1639570"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B</a:t>
            </a:r>
            <a:r>
              <a:rPr sz="3600" dirty="0">
                <a:solidFill>
                  <a:srgbClr val="FFFFFF"/>
                </a:solidFill>
                <a:latin typeface="Corbel"/>
                <a:cs typeface="Corbel"/>
              </a:rPr>
              <a:t>+</a:t>
            </a:r>
            <a:r>
              <a:rPr sz="3600" spc="-250" dirty="0">
                <a:solidFill>
                  <a:srgbClr val="FFFFFF"/>
                </a:solidFill>
                <a:latin typeface="Corbel"/>
                <a:cs typeface="Corbel"/>
              </a:rPr>
              <a:t> </a:t>
            </a:r>
            <a:r>
              <a:rPr sz="3600" spc="-229" dirty="0">
                <a:solidFill>
                  <a:srgbClr val="FFFFFF"/>
                </a:solidFill>
                <a:latin typeface="Corbel"/>
                <a:cs typeface="Corbel"/>
              </a:rPr>
              <a:t>T</a:t>
            </a:r>
            <a:r>
              <a:rPr sz="3600" spc="-10" dirty="0">
                <a:solidFill>
                  <a:srgbClr val="FFFFFF"/>
                </a:solidFill>
                <a:latin typeface="Corbel"/>
                <a:cs typeface="Corbel"/>
              </a:rPr>
              <a:t>ree  </a:t>
            </a:r>
            <a:r>
              <a:rPr sz="3600" spc="-5" dirty="0">
                <a:solidFill>
                  <a:srgbClr val="FFFFFF"/>
                </a:solidFill>
                <a:latin typeface="Corbel"/>
                <a:cs typeface="Corbel"/>
              </a:rPr>
              <a:t>Deletion</a:t>
            </a:r>
            <a:endParaRPr sz="3600">
              <a:latin typeface="Corbel"/>
              <a:cs typeface="Corbel"/>
            </a:endParaRPr>
          </a:p>
        </p:txBody>
      </p:sp>
      <p:sp>
        <p:nvSpPr>
          <p:cNvPr id="4" name="object 4"/>
          <p:cNvSpPr txBox="1"/>
          <p:nvPr/>
        </p:nvSpPr>
        <p:spPr>
          <a:xfrm>
            <a:off x="4002164" y="1029716"/>
            <a:ext cx="2517140" cy="391160"/>
          </a:xfrm>
          <a:prstGeom prst="rect">
            <a:avLst/>
          </a:prstGeom>
        </p:spPr>
        <p:txBody>
          <a:bodyPr vert="horz" wrap="square" lIns="0" tIns="12700" rIns="0" bIns="0" rtlCol="0">
            <a:spAutoFit/>
          </a:bodyPr>
          <a:lstStyle/>
          <a:p>
            <a:pPr marL="409575" indent="-397510">
              <a:lnSpc>
                <a:spcPct val="100000"/>
              </a:lnSpc>
              <a:spcBef>
                <a:spcPts val="100"/>
              </a:spcBef>
              <a:buClr>
                <a:srgbClr val="40BAD1"/>
              </a:buClr>
              <a:buSzPct val="91666"/>
              <a:buFont typeface="Arial MT"/>
              <a:buChar char="●"/>
              <a:tabLst>
                <a:tab pos="409575" algn="l"/>
                <a:tab pos="410209" algn="l"/>
              </a:tabLst>
            </a:pPr>
            <a:r>
              <a:rPr sz="2400" spc="-5" dirty="0">
                <a:solidFill>
                  <a:srgbClr val="595959"/>
                </a:solidFill>
                <a:latin typeface="Corbel"/>
                <a:cs typeface="Corbel"/>
              </a:rPr>
              <a:t>Order:</a:t>
            </a:r>
            <a:r>
              <a:rPr sz="2400" spc="-45" dirty="0">
                <a:solidFill>
                  <a:srgbClr val="595959"/>
                </a:solidFill>
                <a:latin typeface="Corbel"/>
                <a:cs typeface="Corbel"/>
              </a:rPr>
              <a:t> </a:t>
            </a:r>
            <a:r>
              <a:rPr sz="2400" spc="-5" dirty="0">
                <a:solidFill>
                  <a:srgbClr val="595959"/>
                </a:solidFill>
                <a:latin typeface="Corbel"/>
                <a:cs typeface="Corbel"/>
              </a:rPr>
              <a:t>4,</a:t>
            </a:r>
            <a:r>
              <a:rPr sz="2400" spc="-45" dirty="0">
                <a:solidFill>
                  <a:srgbClr val="595959"/>
                </a:solidFill>
                <a:latin typeface="Corbel"/>
                <a:cs typeface="Corbel"/>
              </a:rPr>
              <a:t> </a:t>
            </a:r>
            <a:r>
              <a:rPr sz="2400" spc="-5" dirty="0">
                <a:solidFill>
                  <a:srgbClr val="595959"/>
                </a:solidFill>
                <a:latin typeface="Corbel"/>
                <a:cs typeface="Corbel"/>
              </a:rPr>
              <a:t>Delete:</a:t>
            </a:r>
            <a:endParaRPr sz="2400">
              <a:latin typeface="Corbel"/>
              <a:cs typeface="Corbe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55</a:t>
            </a:fld>
            <a:endParaRPr dirty="0"/>
          </a:p>
        </p:txBody>
      </p:sp>
      <p:sp>
        <p:nvSpPr>
          <p:cNvPr id="3" name="object 3"/>
          <p:cNvSpPr txBox="1"/>
          <p:nvPr/>
        </p:nvSpPr>
        <p:spPr>
          <a:xfrm>
            <a:off x="325944" y="3101857"/>
            <a:ext cx="1508760" cy="574040"/>
          </a:xfrm>
          <a:prstGeom prst="rect">
            <a:avLst/>
          </a:prstGeom>
        </p:spPr>
        <p:txBody>
          <a:bodyPr vert="horz" wrap="square" lIns="0" tIns="12700" rIns="0" bIns="0" rtlCol="0">
            <a:spAutoFit/>
          </a:bodyPr>
          <a:lstStyle/>
          <a:p>
            <a:pPr marL="12700">
              <a:lnSpc>
                <a:spcPct val="100000"/>
              </a:lnSpc>
              <a:spcBef>
                <a:spcPts val="100"/>
              </a:spcBef>
            </a:pPr>
            <a:r>
              <a:rPr sz="3600" spc="-10" dirty="0">
                <a:solidFill>
                  <a:srgbClr val="FFFFFF"/>
                </a:solidFill>
                <a:latin typeface="Corbel"/>
                <a:cs typeface="Corbel"/>
              </a:rPr>
              <a:t>2-</a:t>
            </a:r>
            <a:r>
              <a:rPr sz="3600" dirty="0">
                <a:solidFill>
                  <a:srgbClr val="FFFFFF"/>
                </a:solidFill>
                <a:latin typeface="Corbel"/>
                <a:cs typeface="Corbel"/>
              </a:rPr>
              <a:t>3</a:t>
            </a:r>
            <a:r>
              <a:rPr sz="3600" spc="-254" dirty="0">
                <a:solidFill>
                  <a:srgbClr val="FFFFFF"/>
                </a:solidFill>
                <a:latin typeface="Corbel"/>
                <a:cs typeface="Corbel"/>
              </a:rPr>
              <a:t> </a:t>
            </a:r>
            <a:r>
              <a:rPr sz="3600" spc="-229" dirty="0">
                <a:solidFill>
                  <a:srgbClr val="FFFFFF"/>
                </a:solidFill>
                <a:latin typeface="Corbel"/>
                <a:cs typeface="Corbel"/>
              </a:rPr>
              <a:t>T</a:t>
            </a:r>
            <a:r>
              <a:rPr sz="3600" spc="-5" dirty="0">
                <a:solidFill>
                  <a:srgbClr val="FFFFFF"/>
                </a:solidFill>
                <a:latin typeface="Corbel"/>
                <a:cs typeface="Corbel"/>
              </a:rPr>
              <a:t>ree</a:t>
            </a:r>
            <a:endParaRPr sz="3600">
              <a:latin typeface="Corbel"/>
              <a:cs typeface="Corbel"/>
            </a:endParaRPr>
          </a:p>
        </p:txBody>
      </p:sp>
      <p:sp>
        <p:nvSpPr>
          <p:cNvPr id="4" name="object 4"/>
          <p:cNvSpPr txBox="1"/>
          <p:nvPr/>
        </p:nvSpPr>
        <p:spPr>
          <a:xfrm>
            <a:off x="3886200" y="1942695"/>
            <a:ext cx="6775450" cy="2972609"/>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lang="en-US" sz="2400" spc="-5" dirty="0">
                <a:solidFill>
                  <a:srgbClr val="FF0000"/>
                </a:solidFill>
                <a:latin typeface="Corbel"/>
                <a:cs typeface="Corbel"/>
              </a:rPr>
              <a:t>A 2–3 tree is a B-tree of order 3</a:t>
            </a:r>
          </a:p>
          <a:p>
            <a:pPr marL="409575" indent="-397510">
              <a:lnSpc>
                <a:spcPct val="100000"/>
              </a:lnSpc>
              <a:spcBef>
                <a:spcPts val="520"/>
              </a:spcBef>
              <a:buClr>
                <a:srgbClr val="40BAD1"/>
              </a:buClr>
              <a:buSzPct val="91666"/>
              <a:buFont typeface="Arial MT"/>
              <a:buChar char="●"/>
              <a:tabLst>
                <a:tab pos="409575" algn="l"/>
                <a:tab pos="410209" algn="l"/>
              </a:tabLst>
            </a:pPr>
            <a:r>
              <a:rPr sz="2400" spc="-5" dirty="0">
                <a:latin typeface="Corbel"/>
                <a:cs typeface="Corbel"/>
              </a:rPr>
              <a:t>Each</a:t>
            </a:r>
            <a:r>
              <a:rPr sz="2400" spc="-15" dirty="0">
                <a:latin typeface="Corbel"/>
                <a:cs typeface="Corbel"/>
              </a:rPr>
              <a:t> </a:t>
            </a:r>
            <a:r>
              <a:rPr sz="2400" spc="-5" dirty="0">
                <a:latin typeface="Corbel"/>
                <a:cs typeface="Corbel"/>
              </a:rPr>
              <a:t>interior</a:t>
            </a:r>
            <a:r>
              <a:rPr sz="2400" spc="-10" dirty="0">
                <a:latin typeface="Corbel"/>
                <a:cs typeface="Corbel"/>
              </a:rPr>
              <a:t> </a:t>
            </a:r>
            <a:r>
              <a:rPr sz="2400" spc="-5" dirty="0">
                <a:latin typeface="Corbel"/>
                <a:cs typeface="Corbel"/>
              </a:rPr>
              <a:t>node</a:t>
            </a:r>
            <a:r>
              <a:rPr sz="2400" spc="-15" dirty="0">
                <a:latin typeface="Corbel"/>
                <a:cs typeface="Corbel"/>
              </a:rPr>
              <a:t> </a:t>
            </a:r>
            <a:r>
              <a:rPr sz="2400" spc="-5" dirty="0">
                <a:latin typeface="Corbel"/>
                <a:cs typeface="Corbel"/>
              </a:rPr>
              <a:t>has</a:t>
            </a:r>
            <a:r>
              <a:rPr sz="2400" spc="-10" dirty="0">
                <a:latin typeface="Corbel"/>
                <a:cs typeface="Corbel"/>
              </a:rPr>
              <a:t> </a:t>
            </a:r>
            <a:r>
              <a:rPr sz="2400" spc="-5" dirty="0">
                <a:latin typeface="Corbel"/>
                <a:cs typeface="Corbel"/>
              </a:rPr>
              <a:t>either</a:t>
            </a:r>
            <a:r>
              <a:rPr sz="2400" spc="-15" dirty="0">
                <a:latin typeface="Corbel"/>
                <a:cs typeface="Corbel"/>
              </a:rPr>
              <a:t> </a:t>
            </a:r>
            <a:r>
              <a:rPr sz="2400" spc="-5" dirty="0">
                <a:latin typeface="Corbel"/>
                <a:cs typeface="Corbel"/>
              </a:rPr>
              <a:t>two</a:t>
            </a:r>
            <a:r>
              <a:rPr sz="2400" spc="-10" dirty="0">
                <a:latin typeface="Corbel"/>
                <a:cs typeface="Corbel"/>
              </a:rPr>
              <a:t> </a:t>
            </a:r>
            <a:r>
              <a:rPr sz="2400" spc="-5" dirty="0">
                <a:latin typeface="Corbel"/>
                <a:cs typeface="Corbel"/>
              </a:rPr>
              <a:t>or</a:t>
            </a:r>
            <a:r>
              <a:rPr sz="2400" spc="-10" dirty="0">
                <a:latin typeface="Corbel"/>
                <a:cs typeface="Corbel"/>
              </a:rPr>
              <a:t> </a:t>
            </a:r>
            <a:r>
              <a:rPr sz="2400" spc="-5" dirty="0">
                <a:latin typeface="Corbel"/>
                <a:cs typeface="Corbel"/>
              </a:rPr>
              <a:t>three</a:t>
            </a:r>
            <a:r>
              <a:rPr sz="2400" spc="-15" dirty="0">
                <a:latin typeface="Corbel"/>
                <a:cs typeface="Corbel"/>
              </a:rPr>
              <a:t> </a:t>
            </a:r>
            <a:r>
              <a:rPr sz="2400" spc="-5" dirty="0">
                <a:latin typeface="Corbel"/>
                <a:cs typeface="Corbel"/>
              </a:rPr>
              <a:t>children.</a:t>
            </a:r>
            <a:endParaRPr sz="2400" dirty="0">
              <a:latin typeface="Corbel"/>
              <a:cs typeface="Corbel"/>
            </a:endParaRPr>
          </a:p>
          <a:p>
            <a:pPr marL="409575" indent="-397510">
              <a:lnSpc>
                <a:spcPct val="100000"/>
              </a:lnSpc>
              <a:spcBef>
                <a:spcPts val="420"/>
              </a:spcBef>
              <a:buClr>
                <a:srgbClr val="40BAD1"/>
              </a:buClr>
              <a:buSzPct val="91666"/>
              <a:buFont typeface="Arial MT"/>
              <a:buChar char="●"/>
              <a:tabLst>
                <a:tab pos="409575" algn="l"/>
                <a:tab pos="410209" algn="l"/>
              </a:tabLst>
            </a:pPr>
            <a:r>
              <a:rPr sz="2400" spc="-5" dirty="0">
                <a:latin typeface="Corbel"/>
                <a:cs typeface="Corbel"/>
              </a:rPr>
              <a:t>Nodes</a:t>
            </a:r>
            <a:r>
              <a:rPr sz="2400" spc="-15" dirty="0">
                <a:latin typeface="Corbel"/>
                <a:cs typeface="Corbel"/>
              </a:rPr>
              <a:t> </a:t>
            </a:r>
            <a:r>
              <a:rPr sz="2400" spc="-5" dirty="0">
                <a:latin typeface="Corbel"/>
                <a:cs typeface="Corbel"/>
              </a:rPr>
              <a:t>with</a:t>
            </a:r>
            <a:r>
              <a:rPr sz="2400" spc="-15" dirty="0">
                <a:latin typeface="Corbel"/>
                <a:cs typeface="Corbel"/>
              </a:rPr>
              <a:t> </a:t>
            </a:r>
            <a:r>
              <a:rPr sz="2400" dirty="0">
                <a:latin typeface="Corbel"/>
                <a:cs typeface="Corbel"/>
              </a:rPr>
              <a:t>2</a:t>
            </a:r>
            <a:r>
              <a:rPr sz="2400" spc="-15" dirty="0">
                <a:latin typeface="Corbel"/>
                <a:cs typeface="Corbel"/>
              </a:rPr>
              <a:t> </a:t>
            </a:r>
            <a:r>
              <a:rPr sz="2400" spc="-5" dirty="0">
                <a:latin typeface="Corbel"/>
                <a:cs typeface="Corbel"/>
              </a:rPr>
              <a:t>children</a:t>
            </a:r>
            <a:r>
              <a:rPr sz="2400" spc="-10" dirty="0">
                <a:latin typeface="Corbel"/>
                <a:cs typeface="Corbel"/>
              </a:rPr>
              <a:t> </a:t>
            </a:r>
            <a:r>
              <a:rPr sz="2400" spc="-5" dirty="0">
                <a:latin typeface="Corbel"/>
                <a:cs typeface="Corbel"/>
              </a:rPr>
              <a:t>are</a:t>
            </a:r>
            <a:r>
              <a:rPr sz="2400" spc="-15" dirty="0">
                <a:latin typeface="Corbel"/>
                <a:cs typeface="Corbel"/>
              </a:rPr>
              <a:t> </a:t>
            </a:r>
            <a:r>
              <a:rPr sz="2400" spc="-5" dirty="0">
                <a:latin typeface="Corbel"/>
                <a:cs typeface="Corbel"/>
              </a:rPr>
              <a:t>called</a:t>
            </a:r>
            <a:r>
              <a:rPr sz="2400" spc="-15" dirty="0">
                <a:latin typeface="Corbel"/>
                <a:cs typeface="Corbel"/>
              </a:rPr>
              <a:t> </a:t>
            </a:r>
            <a:r>
              <a:rPr sz="2400" dirty="0">
                <a:latin typeface="Corbel"/>
                <a:cs typeface="Corbel"/>
              </a:rPr>
              <a:t>2</a:t>
            </a:r>
            <a:r>
              <a:rPr sz="2400" spc="-15" dirty="0">
                <a:latin typeface="Corbel"/>
                <a:cs typeface="Corbel"/>
              </a:rPr>
              <a:t> </a:t>
            </a:r>
            <a:r>
              <a:rPr sz="2400" spc="-5" dirty="0">
                <a:latin typeface="Corbel"/>
                <a:cs typeface="Corbel"/>
              </a:rPr>
              <a:t>nodes.</a:t>
            </a:r>
            <a:endParaRPr sz="2400" dirty="0">
              <a:latin typeface="Corbel"/>
              <a:cs typeface="Corbel"/>
            </a:endParaRPr>
          </a:p>
          <a:p>
            <a:pPr marL="409575" indent="-397510">
              <a:lnSpc>
                <a:spcPct val="100000"/>
              </a:lnSpc>
              <a:spcBef>
                <a:spcPts val="420"/>
              </a:spcBef>
              <a:buClr>
                <a:srgbClr val="40BAD1"/>
              </a:buClr>
              <a:buSzPct val="91666"/>
              <a:buFont typeface="Arial MT"/>
              <a:buChar char="●"/>
              <a:tabLst>
                <a:tab pos="409575" algn="l"/>
                <a:tab pos="410209" algn="l"/>
              </a:tabLst>
            </a:pPr>
            <a:r>
              <a:rPr sz="2400" spc="-5" dirty="0">
                <a:latin typeface="Corbel"/>
                <a:cs typeface="Corbel"/>
              </a:rPr>
              <a:t>This</a:t>
            </a:r>
            <a:r>
              <a:rPr sz="2400" spc="-15" dirty="0">
                <a:latin typeface="Corbel"/>
                <a:cs typeface="Corbel"/>
              </a:rPr>
              <a:t> </a:t>
            </a:r>
            <a:r>
              <a:rPr sz="2400" spc="-5" dirty="0">
                <a:latin typeface="Corbel"/>
                <a:cs typeface="Corbel"/>
              </a:rPr>
              <a:t>will</a:t>
            </a:r>
            <a:r>
              <a:rPr sz="2400" spc="-10" dirty="0">
                <a:latin typeface="Corbel"/>
                <a:cs typeface="Corbel"/>
              </a:rPr>
              <a:t> </a:t>
            </a:r>
            <a:r>
              <a:rPr sz="2400" spc="-5" dirty="0">
                <a:latin typeface="Corbel"/>
                <a:cs typeface="Corbel"/>
              </a:rPr>
              <a:t>have</a:t>
            </a:r>
            <a:r>
              <a:rPr sz="2400" spc="-15" dirty="0">
                <a:latin typeface="Corbel"/>
                <a:cs typeface="Corbel"/>
              </a:rPr>
              <a:t> </a:t>
            </a:r>
            <a:r>
              <a:rPr sz="2400" dirty="0">
                <a:latin typeface="Corbel"/>
                <a:cs typeface="Corbel"/>
              </a:rPr>
              <a:t>1</a:t>
            </a:r>
            <a:r>
              <a:rPr sz="2400" spc="-10" dirty="0">
                <a:latin typeface="Corbel"/>
                <a:cs typeface="Corbel"/>
              </a:rPr>
              <a:t> </a:t>
            </a:r>
            <a:r>
              <a:rPr sz="2400" spc="-5" dirty="0">
                <a:latin typeface="Corbel"/>
                <a:cs typeface="Corbel"/>
              </a:rPr>
              <a:t>data</a:t>
            </a:r>
            <a:r>
              <a:rPr sz="2400" spc="-15" dirty="0">
                <a:latin typeface="Corbel"/>
                <a:cs typeface="Corbel"/>
              </a:rPr>
              <a:t> </a:t>
            </a:r>
            <a:r>
              <a:rPr sz="2400" spc="-5" dirty="0">
                <a:latin typeface="Corbel"/>
                <a:cs typeface="Corbel"/>
              </a:rPr>
              <a:t>value</a:t>
            </a:r>
            <a:r>
              <a:rPr sz="2400" spc="-10" dirty="0">
                <a:latin typeface="Corbel"/>
                <a:cs typeface="Corbel"/>
              </a:rPr>
              <a:t> </a:t>
            </a:r>
            <a:r>
              <a:rPr sz="2400" spc="-5" dirty="0">
                <a:latin typeface="Corbel"/>
                <a:cs typeface="Corbel"/>
              </a:rPr>
              <a:t>and</a:t>
            </a:r>
            <a:r>
              <a:rPr sz="2400" spc="-15" dirty="0">
                <a:latin typeface="Corbel"/>
                <a:cs typeface="Corbel"/>
              </a:rPr>
              <a:t> </a:t>
            </a:r>
            <a:r>
              <a:rPr sz="2400" dirty="0">
                <a:latin typeface="Corbel"/>
                <a:cs typeface="Corbel"/>
              </a:rPr>
              <a:t>2</a:t>
            </a:r>
            <a:r>
              <a:rPr sz="2400" spc="-10" dirty="0">
                <a:latin typeface="Corbel"/>
                <a:cs typeface="Corbel"/>
              </a:rPr>
              <a:t> </a:t>
            </a:r>
            <a:r>
              <a:rPr sz="2400" spc="-5" dirty="0">
                <a:latin typeface="Corbel"/>
                <a:cs typeface="Corbel"/>
              </a:rPr>
              <a:t>children.</a:t>
            </a:r>
            <a:endParaRPr lang="en-US" sz="2400" spc="-5" dirty="0">
              <a:latin typeface="Corbel"/>
              <a:cs typeface="Corbel"/>
            </a:endParaRPr>
          </a:p>
          <a:p>
            <a:pPr marL="12065">
              <a:lnSpc>
                <a:spcPct val="100000"/>
              </a:lnSpc>
              <a:spcBef>
                <a:spcPts val="420"/>
              </a:spcBef>
              <a:buClr>
                <a:srgbClr val="40BAD1"/>
              </a:buClr>
              <a:buSzPct val="91666"/>
              <a:tabLst>
                <a:tab pos="409575" algn="l"/>
                <a:tab pos="410209" algn="l"/>
              </a:tabLst>
            </a:pPr>
            <a:endParaRPr sz="2400" dirty="0">
              <a:latin typeface="Corbel"/>
              <a:cs typeface="Corbel"/>
            </a:endParaRPr>
          </a:p>
          <a:p>
            <a:pPr marL="409575" indent="-397510">
              <a:lnSpc>
                <a:spcPct val="100000"/>
              </a:lnSpc>
              <a:spcBef>
                <a:spcPts val="420"/>
              </a:spcBef>
              <a:buClr>
                <a:srgbClr val="40BAD1"/>
              </a:buClr>
              <a:buSzPct val="91666"/>
              <a:buFont typeface="Arial MT"/>
              <a:buChar char="●"/>
              <a:tabLst>
                <a:tab pos="409575" algn="l"/>
                <a:tab pos="410209" algn="l"/>
              </a:tabLst>
            </a:pPr>
            <a:r>
              <a:rPr sz="2400" spc="-5" dirty="0">
                <a:latin typeface="Corbel"/>
                <a:cs typeface="Corbel"/>
              </a:rPr>
              <a:t>Nodes</a:t>
            </a:r>
            <a:r>
              <a:rPr sz="2400" spc="-15" dirty="0">
                <a:latin typeface="Corbel"/>
                <a:cs typeface="Corbel"/>
              </a:rPr>
              <a:t> </a:t>
            </a:r>
            <a:r>
              <a:rPr sz="2400" spc="-5" dirty="0">
                <a:latin typeface="Corbel"/>
                <a:cs typeface="Corbel"/>
              </a:rPr>
              <a:t>with</a:t>
            </a:r>
            <a:r>
              <a:rPr sz="2400" spc="-15" dirty="0">
                <a:latin typeface="Corbel"/>
                <a:cs typeface="Corbel"/>
              </a:rPr>
              <a:t> </a:t>
            </a:r>
            <a:r>
              <a:rPr sz="2400" dirty="0">
                <a:latin typeface="Corbel"/>
                <a:cs typeface="Corbel"/>
              </a:rPr>
              <a:t>3</a:t>
            </a:r>
            <a:r>
              <a:rPr sz="2400" spc="-15" dirty="0">
                <a:latin typeface="Corbel"/>
                <a:cs typeface="Corbel"/>
              </a:rPr>
              <a:t> </a:t>
            </a:r>
            <a:r>
              <a:rPr sz="2400" spc="-5" dirty="0">
                <a:latin typeface="Corbel"/>
                <a:cs typeface="Corbel"/>
              </a:rPr>
              <a:t>children</a:t>
            </a:r>
            <a:r>
              <a:rPr sz="2400" spc="-10" dirty="0">
                <a:latin typeface="Corbel"/>
                <a:cs typeface="Corbel"/>
              </a:rPr>
              <a:t> </a:t>
            </a:r>
            <a:r>
              <a:rPr sz="2400" spc="-5" dirty="0">
                <a:latin typeface="Corbel"/>
                <a:cs typeface="Corbel"/>
              </a:rPr>
              <a:t>are</a:t>
            </a:r>
            <a:r>
              <a:rPr sz="2400" spc="-15" dirty="0">
                <a:latin typeface="Corbel"/>
                <a:cs typeface="Corbel"/>
              </a:rPr>
              <a:t> </a:t>
            </a:r>
            <a:r>
              <a:rPr sz="2400" spc="-5" dirty="0">
                <a:latin typeface="Corbel"/>
                <a:cs typeface="Corbel"/>
              </a:rPr>
              <a:t>called</a:t>
            </a:r>
            <a:r>
              <a:rPr sz="2400" spc="-15" dirty="0">
                <a:latin typeface="Corbel"/>
                <a:cs typeface="Corbel"/>
              </a:rPr>
              <a:t> </a:t>
            </a:r>
            <a:r>
              <a:rPr sz="2400" dirty="0">
                <a:latin typeface="Corbel"/>
                <a:cs typeface="Corbel"/>
              </a:rPr>
              <a:t>3</a:t>
            </a:r>
            <a:r>
              <a:rPr sz="2400" spc="-15" dirty="0">
                <a:latin typeface="Corbel"/>
                <a:cs typeface="Corbel"/>
              </a:rPr>
              <a:t> </a:t>
            </a:r>
            <a:r>
              <a:rPr sz="2400" spc="-5" dirty="0">
                <a:latin typeface="Corbel"/>
                <a:cs typeface="Corbel"/>
              </a:rPr>
              <a:t>nodes.</a:t>
            </a:r>
            <a:endParaRPr sz="2400" dirty="0">
              <a:latin typeface="Corbel"/>
              <a:cs typeface="Corbel"/>
            </a:endParaRPr>
          </a:p>
          <a:p>
            <a:pPr marL="409575" indent="-397510">
              <a:lnSpc>
                <a:spcPct val="100000"/>
              </a:lnSpc>
              <a:spcBef>
                <a:spcPts val="420"/>
              </a:spcBef>
              <a:buClr>
                <a:srgbClr val="40BAD1"/>
              </a:buClr>
              <a:buSzPct val="91666"/>
              <a:buFont typeface="Arial MT"/>
              <a:buChar char="●"/>
              <a:tabLst>
                <a:tab pos="409575" algn="l"/>
                <a:tab pos="410209" algn="l"/>
              </a:tabLst>
            </a:pPr>
            <a:r>
              <a:rPr sz="2400" spc="-5" dirty="0">
                <a:latin typeface="Corbel"/>
                <a:cs typeface="Corbel"/>
              </a:rPr>
              <a:t>This</a:t>
            </a:r>
            <a:r>
              <a:rPr sz="2400" spc="-15" dirty="0">
                <a:latin typeface="Corbel"/>
                <a:cs typeface="Corbel"/>
              </a:rPr>
              <a:t> </a:t>
            </a:r>
            <a:r>
              <a:rPr sz="2400" spc="-5" dirty="0">
                <a:latin typeface="Corbel"/>
                <a:cs typeface="Corbel"/>
              </a:rPr>
              <a:t>will</a:t>
            </a:r>
            <a:r>
              <a:rPr sz="2400" spc="-10" dirty="0">
                <a:latin typeface="Corbel"/>
                <a:cs typeface="Corbel"/>
              </a:rPr>
              <a:t> </a:t>
            </a:r>
            <a:r>
              <a:rPr sz="2400" spc="-5" dirty="0">
                <a:latin typeface="Corbel"/>
                <a:cs typeface="Corbel"/>
              </a:rPr>
              <a:t>have</a:t>
            </a:r>
            <a:r>
              <a:rPr sz="2400" spc="-15" dirty="0">
                <a:latin typeface="Corbel"/>
                <a:cs typeface="Corbel"/>
              </a:rPr>
              <a:t> </a:t>
            </a:r>
            <a:r>
              <a:rPr sz="2400" dirty="0">
                <a:latin typeface="Corbel"/>
                <a:cs typeface="Corbel"/>
              </a:rPr>
              <a:t>2</a:t>
            </a:r>
            <a:r>
              <a:rPr sz="2400" spc="-10" dirty="0">
                <a:latin typeface="Corbel"/>
                <a:cs typeface="Corbel"/>
              </a:rPr>
              <a:t> </a:t>
            </a:r>
            <a:r>
              <a:rPr sz="2400" spc="-5" dirty="0">
                <a:latin typeface="Corbel"/>
                <a:cs typeface="Corbel"/>
              </a:rPr>
              <a:t>data</a:t>
            </a:r>
            <a:r>
              <a:rPr sz="2400" spc="-15" dirty="0">
                <a:latin typeface="Corbel"/>
                <a:cs typeface="Corbel"/>
              </a:rPr>
              <a:t> </a:t>
            </a:r>
            <a:r>
              <a:rPr sz="2400" spc="-5" dirty="0">
                <a:latin typeface="Corbel"/>
                <a:cs typeface="Corbel"/>
              </a:rPr>
              <a:t>value</a:t>
            </a:r>
            <a:r>
              <a:rPr sz="2400" spc="-10" dirty="0">
                <a:latin typeface="Corbel"/>
                <a:cs typeface="Corbel"/>
              </a:rPr>
              <a:t> </a:t>
            </a:r>
            <a:r>
              <a:rPr sz="2400" spc="-5" dirty="0">
                <a:latin typeface="Corbel"/>
                <a:cs typeface="Corbel"/>
              </a:rPr>
              <a:t>and</a:t>
            </a:r>
            <a:r>
              <a:rPr sz="2400" spc="-15" dirty="0">
                <a:latin typeface="Corbel"/>
                <a:cs typeface="Corbel"/>
              </a:rPr>
              <a:t> </a:t>
            </a:r>
            <a:r>
              <a:rPr sz="2400" dirty="0">
                <a:latin typeface="Corbel"/>
                <a:cs typeface="Corbel"/>
              </a:rPr>
              <a:t>3</a:t>
            </a:r>
            <a:r>
              <a:rPr sz="2400" spc="-10" dirty="0">
                <a:latin typeface="Corbel"/>
                <a:cs typeface="Corbel"/>
              </a:rPr>
              <a:t> </a:t>
            </a:r>
            <a:r>
              <a:rPr sz="2400" spc="-5" dirty="0">
                <a:latin typeface="Corbel"/>
                <a:cs typeface="Corbel"/>
              </a:rPr>
              <a:t>children.</a:t>
            </a:r>
            <a:endParaRPr sz="2400" dirty="0">
              <a:latin typeface="Corbel"/>
              <a:cs typeface="Corbe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56</a:t>
            </a:fld>
            <a:endParaRPr dirty="0"/>
          </a:p>
        </p:txBody>
      </p:sp>
      <p:sp>
        <p:nvSpPr>
          <p:cNvPr id="3" name="object 3"/>
          <p:cNvSpPr txBox="1"/>
          <p:nvPr/>
        </p:nvSpPr>
        <p:spPr>
          <a:xfrm>
            <a:off x="325944" y="2854207"/>
            <a:ext cx="1982470" cy="1069340"/>
          </a:xfrm>
          <a:prstGeom prst="rect">
            <a:avLst/>
          </a:prstGeom>
        </p:spPr>
        <p:txBody>
          <a:bodyPr vert="horz" wrap="square" lIns="0" tIns="73660" rIns="0" bIns="0" rtlCol="0">
            <a:spAutoFit/>
          </a:bodyPr>
          <a:lstStyle/>
          <a:p>
            <a:pPr marL="12700" marR="5080">
              <a:lnSpc>
                <a:spcPts val="3900"/>
              </a:lnSpc>
              <a:spcBef>
                <a:spcPts val="580"/>
              </a:spcBef>
            </a:pPr>
            <a:r>
              <a:rPr sz="3600" spc="-10" dirty="0">
                <a:solidFill>
                  <a:srgbClr val="FFFFFF"/>
                </a:solidFill>
                <a:latin typeface="Corbel"/>
                <a:cs typeface="Corbel"/>
              </a:rPr>
              <a:t>2-</a:t>
            </a:r>
            <a:r>
              <a:rPr sz="3600" dirty="0">
                <a:solidFill>
                  <a:srgbClr val="FFFFFF"/>
                </a:solidFill>
                <a:latin typeface="Corbel"/>
                <a:cs typeface="Corbel"/>
              </a:rPr>
              <a:t>3</a:t>
            </a:r>
            <a:r>
              <a:rPr sz="3600" spc="-254" dirty="0">
                <a:solidFill>
                  <a:srgbClr val="FFFFFF"/>
                </a:solidFill>
                <a:latin typeface="Corbel"/>
                <a:cs typeface="Corbel"/>
              </a:rPr>
              <a:t> </a:t>
            </a:r>
            <a:r>
              <a:rPr sz="3600" spc="-229" dirty="0">
                <a:solidFill>
                  <a:srgbClr val="FFFFFF"/>
                </a:solidFill>
                <a:latin typeface="Corbel"/>
                <a:cs typeface="Corbel"/>
              </a:rPr>
              <a:t>T</a:t>
            </a:r>
            <a:r>
              <a:rPr sz="3600" spc="-10" dirty="0">
                <a:solidFill>
                  <a:srgbClr val="FFFFFF"/>
                </a:solidFill>
                <a:latin typeface="Corbel"/>
                <a:cs typeface="Corbel"/>
              </a:rPr>
              <a:t>ree:  </a:t>
            </a:r>
            <a:r>
              <a:rPr sz="3600" spc="-5" dirty="0">
                <a:solidFill>
                  <a:srgbClr val="FFFFFF"/>
                </a:solidFill>
                <a:latin typeface="Corbel"/>
                <a:cs typeface="Corbel"/>
              </a:rPr>
              <a:t>Properties</a:t>
            </a:r>
            <a:endParaRPr sz="3600">
              <a:latin typeface="Corbel"/>
              <a:cs typeface="Corbel"/>
            </a:endParaRPr>
          </a:p>
        </p:txBody>
      </p:sp>
      <p:sp>
        <p:nvSpPr>
          <p:cNvPr id="4" name="object 4"/>
          <p:cNvSpPr txBox="1"/>
          <p:nvPr/>
        </p:nvSpPr>
        <p:spPr>
          <a:xfrm>
            <a:off x="4002164" y="2165126"/>
            <a:ext cx="6743065" cy="2540000"/>
          </a:xfrm>
          <a:prstGeom prst="rect">
            <a:avLst/>
          </a:prstGeom>
        </p:spPr>
        <p:txBody>
          <a:bodyPr vert="horz" wrap="square" lIns="0" tIns="12700" rIns="0" bIns="0" rtlCol="0">
            <a:spAutoFit/>
          </a:bodyPr>
          <a:lstStyle/>
          <a:p>
            <a:pPr marL="409575" marR="338455" indent="-397510">
              <a:lnSpc>
                <a:spcPct val="114599"/>
              </a:lnSpc>
              <a:spcBef>
                <a:spcPts val="100"/>
              </a:spcBef>
              <a:buClr>
                <a:srgbClr val="40BAD1"/>
              </a:buClr>
              <a:buSzPct val="91666"/>
              <a:buFont typeface="Arial MT"/>
              <a:buChar char="●"/>
              <a:tabLst>
                <a:tab pos="409575" algn="l"/>
                <a:tab pos="410209" algn="l"/>
              </a:tabLst>
            </a:pPr>
            <a:r>
              <a:rPr sz="2400" spc="-5" dirty="0">
                <a:latin typeface="Corbel"/>
                <a:cs typeface="Corbel"/>
              </a:rPr>
              <a:t>Every</a:t>
            </a:r>
            <a:r>
              <a:rPr sz="2400" spc="-15" dirty="0">
                <a:latin typeface="Corbel"/>
                <a:cs typeface="Corbel"/>
              </a:rPr>
              <a:t> </a:t>
            </a:r>
            <a:r>
              <a:rPr sz="2400" spc="-5" dirty="0">
                <a:latin typeface="Corbel"/>
                <a:cs typeface="Corbel"/>
              </a:rPr>
              <a:t>non-leaf</a:t>
            </a:r>
            <a:r>
              <a:rPr sz="2400" spc="-15" dirty="0">
                <a:latin typeface="Corbel"/>
                <a:cs typeface="Corbel"/>
              </a:rPr>
              <a:t> </a:t>
            </a:r>
            <a:r>
              <a:rPr sz="2400" spc="-5" dirty="0">
                <a:latin typeface="Corbel"/>
                <a:cs typeface="Corbel"/>
              </a:rPr>
              <a:t>is</a:t>
            </a:r>
            <a:r>
              <a:rPr sz="2400" spc="-10" dirty="0">
                <a:latin typeface="Corbel"/>
                <a:cs typeface="Corbel"/>
              </a:rPr>
              <a:t> </a:t>
            </a:r>
            <a:r>
              <a:rPr sz="2400" dirty="0">
                <a:latin typeface="Corbel"/>
                <a:cs typeface="Corbel"/>
              </a:rPr>
              <a:t>a</a:t>
            </a:r>
            <a:r>
              <a:rPr sz="2400" spc="-15" dirty="0">
                <a:latin typeface="Corbel"/>
                <a:cs typeface="Corbel"/>
              </a:rPr>
              <a:t> </a:t>
            </a:r>
            <a:r>
              <a:rPr sz="2400" spc="-5" dirty="0">
                <a:latin typeface="Corbel"/>
                <a:cs typeface="Corbel"/>
              </a:rPr>
              <a:t>2-node</a:t>
            </a:r>
            <a:r>
              <a:rPr sz="2400" spc="-10" dirty="0">
                <a:latin typeface="Corbel"/>
                <a:cs typeface="Corbel"/>
              </a:rPr>
              <a:t> </a:t>
            </a:r>
            <a:r>
              <a:rPr sz="2400" spc="-5" dirty="0">
                <a:latin typeface="Corbel"/>
                <a:cs typeface="Corbel"/>
              </a:rPr>
              <a:t>or</a:t>
            </a:r>
            <a:r>
              <a:rPr sz="2400" spc="-15" dirty="0">
                <a:latin typeface="Corbel"/>
                <a:cs typeface="Corbel"/>
              </a:rPr>
              <a:t> </a:t>
            </a:r>
            <a:r>
              <a:rPr sz="2400" dirty="0">
                <a:latin typeface="Corbel"/>
                <a:cs typeface="Corbel"/>
              </a:rPr>
              <a:t>a</a:t>
            </a:r>
            <a:r>
              <a:rPr sz="2400" spc="-10" dirty="0">
                <a:latin typeface="Corbel"/>
                <a:cs typeface="Corbel"/>
              </a:rPr>
              <a:t> </a:t>
            </a:r>
            <a:r>
              <a:rPr sz="2400" spc="-5" dirty="0">
                <a:latin typeface="Corbel"/>
                <a:cs typeface="Corbel"/>
              </a:rPr>
              <a:t>3-node.</a:t>
            </a:r>
            <a:r>
              <a:rPr sz="2400" spc="-114" dirty="0">
                <a:latin typeface="Corbel"/>
                <a:cs typeface="Corbel"/>
              </a:rPr>
              <a:t> </a:t>
            </a:r>
            <a:r>
              <a:rPr sz="2400" dirty="0">
                <a:latin typeface="Corbel"/>
                <a:cs typeface="Corbel"/>
              </a:rPr>
              <a:t>A</a:t>
            </a:r>
            <a:r>
              <a:rPr sz="2400" spc="-10" dirty="0">
                <a:latin typeface="Corbel"/>
                <a:cs typeface="Corbel"/>
              </a:rPr>
              <a:t> </a:t>
            </a:r>
            <a:r>
              <a:rPr sz="2400" spc="-5" dirty="0">
                <a:latin typeface="Corbel"/>
                <a:cs typeface="Corbel"/>
              </a:rPr>
              <a:t>2-node </a:t>
            </a:r>
            <a:r>
              <a:rPr sz="2400" spc="-465" dirty="0">
                <a:latin typeface="Corbel"/>
                <a:cs typeface="Corbel"/>
              </a:rPr>
              <a:t> </a:t>
            </a:r>
            <a:r>
              <a:rPr sz="2400" spc="-5" dirty="0">
                <a:latin typeface="Corbel"/>
                <a:cs typeface="Corbel"/>
              </a:rPr>
              <a:t>contains</a:t>
            </a:r>
            <a:r>
              <a:rPr sz="2400" spc="-15" dirty="0">
                <a:latin typeface="Corbel"/>
                <a:cs typeface="Corbel"/>
              </a:rPr>
              <a:t> </a:t>
            </a:r>
            <a:r>
              <a:rPr sz="2400" spc="-5" dirty="0">
                <a:latin typeface="Corbel"/>
                <a:cs typeface="Corbel"/>
              </a:rPr>
              <a:t>one</a:t>
            </a:r>
            <a:r>
              <a:rPr sz="2400" spc="-10" dirty="0">
                <a:latin typeface="Corbel"/>
                <a:cs typeface="Corbel"/>
              </a:rPr>
              <a:t> </a:t>
            </a:r>
            <a:r>
              <a:rPr sz="2400" spc="-5" dirty="0">
                <a:latin typeface="Corbel"/>
                <a:cs typeface="Corbel"/>
              </a:rPr>
              <a:t>data</a:t>
            </a:r>
            <a:r>
              <a:rPr sz="2400" spc="-10" dirty="0">
                <a:latin typeface="Corbel"/>
                <a:cs typeface="Corbel"/>
              </a:rPr>
              <a:t> </a:t>
            </a:r>
            <a:r>
              <a:rPr sz="2400" spc="-5" dirty="0">
                <a:latin typeface="Corbel"/>
                <a:cs typeface="Corbel"/>
              </a:rPr>
              <a:t>item</a:t>
            </a:r>
            <a:r>
              <a:rPr sz="2400" spc="-10" dirty="0">
                <a:latin typeface="Corbel"/>
                <a:cs typeface="Corbel"/>
              </a:rPr>
              <a:t> </a:t>
            </a:r>
            <a:r>
              <a:rPr sz="2400" spc="-5" dirty="0">
                <a:latin typeface="Corbel"/>
                <a:cs typeface="Corbel"/>
              </a:rPr>
              <a:t>and</a:t>
            </a:r>
            <a:r>
              <a:rPr sz="2400" spc="-10" dirty="0">
                <a:latin typeface="Corbel"/>
                <a:cs typeface="Corbel"/>
              </a:rPr>
              <a:t> </a:t>
            </a:r>
            <a:r>
              <a:rPr sz="2400" spc="-5" dirty="0">
                <a:latin typeface="Corbel"/>
                <a:cs typeface="Corbel"/>
              </a:rPr>
              <a:t>has</a:t>
            </a:r>
            <a:r>
              <a:rPr sz="2400" spc="-10" dirty="0">
                <a:latin typeface="Corbel"/>
                <a:cs typeface="Corbel"/>
              </a:rPr>
              <a:t> </a:t>
            </a:r>
            <a:r>
              <a:rPr sz="2400" spc="-5" dirty="0">
                <a:latin typeface="Corbel"/>
                <a:cs typeface="Corbel"/>
              </a:rPr>
              <a:t>two</a:t>
            </a:r>
            <a:r>
              <a:rPr sz="2400" spc="-10" dirty="0">
                <a:latin typeface="Corbel"/>
                <a:cs typeface="Corbel"/>
              </a:rPr>
              <a:t> </a:t>
            </a:r>
            <a:r>
              <a:rPr sz="2400" spc="-5" dirty="0">
                <a:latin typeface="Corbel"/>
                <a:cs typeface="Corbel"/>
              </a:rPr>
              <a:t>children.</a:t>
            </a:r>
            <a:r>
              <a:rPr sz="2400" spc="-114" dirty="0">
                <a:latin typeface="Corbel"/>
                <a:cs typeface="Corbel"/>
              </a:rPr>
              <a:t> </a:t>
            </a:r>
            <a:r>
              <a:rPr sz="2400" dirty="0">
                <a:latin typeface="Corbel"/>
                <a:cs typeface="Corbel"/>
              </a:rPr>
              <a:t>A</a:t>
            </a:r>
          </a:p>
          <a:p>
            <a:pPr marL="409575">
              <a:lnSpc>
                <a:spcPct val="100000"/>
              </a:lnSpc>
              <a:spcBef>
                <a:spcPts val="420"/>
              </a:spcBef>
            </a:pPr>
            <a:r>
              <a:rPr sz="2400" spc="-5" dirty="0">
                <a:latin typeface="Corbel"/>
                <a:cs typeface="Corbel"/>
              </a:rPr>
              <a:t>3-node</a:t>
            </a:r>
            <a:r>
              <a:rPr sz="2400" spc="-15" dirty="0">
                <a:latin typeface="Corbel"/>
                <a:cs typeface="Corbel"/>
              </a:rPr>
              <a:t> </a:t>
            </a:r>
            <a:r>
              <a:rPr sz="2400" spc="-5" dirty="0">
                <a:latin typeface="Corbel"/>
                <a:cs typeface="Corbel"/>
              </a:rPr>
              <a:t>contains</a:t>
            </a:r>
            <a:r>
              <a:rPr sz="2400" spc="-15" dirty="0">
                <a:latin typeface="Corbel"/>
                <a:cs typeface="Corbel"/>
              </a:rPr>
              <a:t> </a:t>
            </a:r>
            <a:r>
              <a:rPr sz="2400" spc="-5" dirty="0">
                <a:latin typeface="Corbel"/>
                <a:cs typeface="Corbel"/>
              </a:rPr>
              <a:t>two</a:t>
            </a:r>
            <a:r>
              <a:rPr sz="2400" spc="-10" dirty="0">
                <a:latin typeface="Corbel"/>
                <a:cs typeface="Corbel"/>
              </a:rPr>
              <a:t> </a:t>
            </a:r>
            <a:r>
              <a:rPr sz="2400" spc="-5" dirty="0">
                <a:latin typeface="Corbel"/>
                <a:cs typeface="Corbel"/>
              </a:rPr>
              <a:t>data</a:t>
            </a:r>
            <a:r>
              <a:rPr sz="2400" spc="-15" dirty="0">
                <a:latin typeface="Corbel"/>
                <a:cs typeface="Corbel"/>
              </a:rPr>
              <a:t> </a:t>
            </a:r>
            <a:r>
              <a:rPr sz="2400" spc="-5" dirty="0">
                <a:latin typeface="Corbel"/>
                <a:cs typeface="Corbel"/>
              </a:rPr>
              <a:t>items</a:t>
            </a:r>
            <a:r>
              <a:rPr sz="2400" spc="-10" dirty="0">
                <a:latin typeface="Corbel"/>
                <a:cs typeface="Corbel"/>
              </a:rPr>
              <a:t> </a:t>
            </a:r>
            <a:r>
              <a:rPr sz="2400" spc="-5" dirty="0">
                <a:latin typeface="Corbel"/>
                <a:cs typeface="Corbel"/>
              </a:rPr>
              <a:t>and</a:t>
            </a:r>
            <a:r>
              <a:rPr sz="2400" spc="-15" dirty="0">
                <a:latin typeface="Corbel"/>
                <a:cs typeface="Corbel"/>
              </a:rPr>
              <a:t> </a:t>
            </a:r>
            <a:r>
              <a:rPr sz="2400" spc="-5" dirty="0">
                <a:latin typeface="Corbel"/>
                <a:cs typeface="Corbel"/>
              </a:rPr>
              <a:t>has</a:t>
            </a:r>
            <a:r>
              <a:rPr sz="2400" spc="-10" dirty="0">
                <a:latin typeface="Corbel"/>
                <a:cs typeface="Corbel"/>
              </a:rPr>
              <a:t> </a:t>
            </a:r>
            <a:r>
              <a:rPr sz="2400" dirty="0">
                <a:latin typeface="Corbel"/>
                <a:cs typeface="Corbel"/>
              </a:rPr>
              <a:t>3</a:t>
            </a:r>
            <a:r>
              <a:rPr sz="2400" spc="-15" dirty="0">
                <a:latin typeface="Corbel"/>
                <a:cs typeface="Corbel"/>
              </a:rPr>
              <a:t> </a:t>
            </a:r>
            <a:r>
              <a:rPr sz="2400" spc="-5" dirty="0">
                <a:latin typeface="Corbel"/>
                <a:cs typeface="Corbel"/>
              </a:rPr>
              <a:t>children.</a:t>
            </a:r>
            <a:endParaRPr sz="2400" dirty="0">
              <a:latin typeface="Corbel"/>
              <a:cs typeface="Corbel"/>
            </a:endParaRPr>
          </a:p>
          <a:p>
            <a:pPr marL="409575" indent="-397510">
              <a:lnSpc>
                <a:spcPct val="100000"/>
              </a:lnSpc>
              <a:spcBef>
                <a:spcPts val="420"/>
              </a:spcBef>
              <a:buClr>
                <a:srgbClr val="40BAD1"/>
              </a:buClr>
              <a:buSzPct val="91666"/>
              <a:buFont typeface="Arial MT"/>
              <a:buChar char="●"/>
              <a:tabLst>
                <a:tab pos="409575" algn="l"/>
                <a:tab pos="410209" algn="l"/>
              </a:tabLst>
            </a:pPr>
            <a:r>
              <a:rPr sz="2400" spc="-5" dirty="0">
                <a:latin typeface="Corbel"/>
                <a:cs typeface="Corbel"/>
              </a:rPr>
              <a:t>All</a:t>
            </a:r>
            <a:r>
              <a:rPr sz="2400" spc="-10" dirty="0">
                <a:latin typeface="Corbel"/>
                <a:cs typeface="Corbel"/>
              </a:rPr>
              <a:t> </a:t>
            </a:r>
            <a:r>
              <a:rPr sz="2400" spc="-5" dirty="0">
                <a:latin typeface="Corbel"/>
                <a:cs typeface="Corbel"/>
              </a:rPr>
              <a:t>leaves are</a:t>
            </a:r>
            <a:r>
              <a:rPr sz="2400" spc="-10" dirty="0">
                <a:latin typeface="Corbel"/>
                <a:cs typeface="Corbel"/>
              </a:rPr>
              <a:t> </a:t>
            </a:r>
            <a:r>
              <a:rPr sz="2400" spc="-5" dirty="0">
                <a:latin typeface="Corbel"/>
                <a:cs typeface="Corbel"/>
              </a:rPr>
              <a:t>at the same</a:t>
            </a:r>
            <a:r>
              <a:rPr sz="2400" spc="-10" dirty="0">
                <a:latin typeface="Corbel"/>
                <a:cs typeface="Corbel"/>
              </a:rPr>
              <a:t> level</a:t>
            </a:r>
            <a:r>
              <a:rPr sz="2400" spc="-5" dirty="0">
                <a:latin typeface="Corbel"/>
                <a:cs typeface="Corbel"/>
              </a:rPr>
              <a:t> (the bottom</a:t>
            </a:r>
            <a:r>
              <a:rPr sz="2400" spc="-10" dirty="0">
                <a:latin typeface="Corbel"/>
                <a:cs typeface="Corbel"/>
              </a:rPr>
              <a:t> level)</a:t>
            </a:r>
            <a:endParaRPr sz="2400" dirty="0">
              <a:latin typeface="Corbel"/>
              <a:cs typeface="Corbel"/>
            </a:endParaRPr>
          </a:p>
          <a:p>
            <a:pPr marL="409575" indent="-397510">
              <a:lnSpc>
                <a:spcPct val="100000"/>
              </a:lnSpc>
              <a:spcBef>
                <a:spcPts val="420"/>
              </a:spcBef>
              <a:buClr>
                <a:srgbClr val="40BAD1"/>
              </a:buClr>
              <a:buSzPct val="91666"/>
              <a:buFont typeface="Arial MT"/>
              <a:buChar char="●"/>
              <a:tabLst>
                <a:tab pos="409575" algn="l"/>
                <a:tab pos="410209" algn="l"/>
              </a:tabLst>
            </a:pPr>
            <a:r>
              <a:rPr sz="2400" spc="-5" dirty="0">
                <a:latin typeface="Corbel"/>
                <a:cs typeface="Corbel"/>
              </a:rPr>
              <a:t>All</a:t>
            </a:r>
            <a:r>
              <a:rPr sz="2400" spc="-15" dirty="0">
                <a:latin typeface="Corbel"/>
                <a:cs typeface="Corbel"/>
              </a:rPr>
              <a:t> </a:t>
            </a:r>
            <a:r>
              <a:rPr sz="2400" spc="-5" dirty="0">
                <a:latin typeface="Corbel"/>
                <a:cs typeface="Corbel"/>
              </a:rPr>
              <a:t>data</a:t>
            </a:r>
            <a:r>
              <a:rPr sz="2400" spc="-15" dirty="0">
                <a:latin typeface="Corbel"/>
                <a:cs typeface="Corbel"/>
              </a:rPr>
              <a:t> </a:t>
            </a:r>
            <a:r>
              <a:rPr sz="2400" spc="-5" dirty="0">
                <a:latin typeface="Corbel"/>
                <a:cs typeface="Corbel"/>
              </a:rPr>
              <a:t>are</a:t>
            </a:r>
            <a:r>
              <a:rPr sz="2400" spc="-15" dirty="0">
                <a:latin typeface="Corbel"/>
                <a:cs typeface="Corbel"/>
              </a:rPr>
              <a:t> kept </a:t>
            </a:r>
            <a:r>
              <a:rPr sz="2400" spc="-5" dirty="0">
                <a:latin typeface="Corbel"/>
                <a:cs typeface="Corbel"/>
              </a:rPr>
              <a:t>in</a:t>
            </a:r>
            <a:r>
              <a:rPr sz="2400" spc="-15" dirty="0">
                <a:latin typeface="Corbel"/>
                <a:cs typeface="Corbel"/>
              </a:rPr>
              <a:t> </a:t>
            </a:r>
            <a:r>
              <a:rPr sz="2400" spc="-5" dirty="0">
                <a:latin typeface="Corbel"/>
                <a:cs typeface="Corbel"/>
              </a:rPr>
              <a:t>sorted</a:t>
            </a:r>
            <a:r>
              <a:rPr sz="2400" spc="-15" dirty="0">
                <a:latin typeface="Corbel"/>
                <a:cs typeface="Corbel"/>
              </a:rPr>
              <a:t> </a:t>
            </a:r>
            <a:r>
              <a:rPr sz="2400" spc="-5" dirty="0">
                <a:latin typeface="Corbel"/>
                <a:cs typeface="Corbel"/>
              </a:rPr>
              <a:t>order</a:t>
            </a:r>
            <a:endParaRPr sz="2400" dirty="0">
              <a:latin typeface="Corbel"/>
              <a:cs typeface="Corbel"/>
            </a:endParaRPr>
          </a:p>
          <a:p>
            <a:pPr marL="409575" indent="-397510">
              <a:lnSpc>
                <a:spcPct val="100000"/>
              </a:lnSpc>
              <a:spcBef>
                <a:spcPts val="420"/>
              </a:spcBef>
              <a:buClr>
                <a:srgbClr val="40BAD1"/>
              </a:buClr>
              <a:buSzPct val="91666"/>
              <a:buFont typeface="Arial MT"/>
              <a:buChar char="●"/>
              <a:tabLst>
                <a:tab pos="409575" algn="l"/>
                <a:tab pos="410209" algn="l"/>
              </a:tabLst>
            </a:pPr>
            <a:r>
              <a:rPr sz="2400" spc="-5" dirty="0">
                <a:latin typeface="Corbel"/>
                <a:cs typeface="Corbel"/>
              </a:rPr>
              <a:t>Every</a:t>
            </a:r>
            <a:r>
              <a:rPr sz="2400" spc="-15" dirty="0">
                <a:latin typeface="Corbel"/>
                <a:cs typeface="Corbel"/>
              </a:rPr>
              <a:t> </a:t>
            </a:r>
            <a:r>
              <a:rPr sz="2400" spc="-5" dirty="0">
                <a:latin typeface="Corbel"/>
                <a:cs typeface="Corbel"/>
              </a:rPr>
              <a:t>leaf</a:t>
            </a:r>
            <a:r>
              <a:rPr sz="2400" spc="-10" dirty="0">
                <a:latin typeface="Corbel"/>
                <a:cs typeface="Corbel"/>
              </a:rPr>
              <a:t> </a:t>
            </a:r>
            <a:r>
              <a:rPr sz="2400" spc="-5" dirty="0">
                <a:latin typeface="Corbel"/>
                <a:cs typeface="Corbel"/>
              </a:rPr>
              <a:t>node</a:t>
            </a:r>
            <a:r>
              <a:rPr sz="2400" spc="-15" dirty="0">
                <a:latin typeface="Corbel"/>
                <a:cs typeface="Corbel"/>
              </a:rPr>
              <a:t> </a:t>
            </a:r>
            <a:r>
              <a:rPr sz="2400" spc="-5" dirty="0">
                <a:latin typeface="Corbel"/>
                <a:cs typeface="Corbel"/>
              </a:rPr>
              <a:t>will</a:t>
            </a:r>
            <a:r>
              <a:rPr sz="2400" spc="-10" dirty="0">
                <a:latin typeface="Corbel"/>
                <a:cs typeface="Corbel"/>
              </a:rPr>
              <a:t> </a:t>
            </a:r>
            <a:r>
              <a:rPr sz="2400" spc="-5" dirty="0">
                <a:latin typeface="Corbel"/>
                <a:cs typeface="Corbel"/>
              </a:rPr>
              <a:t>contain</a:t>
            </a:r>
            <a:r>
              <a:rPr sz="2400" spc="-15" dirty="0">
                <a:latin typeface="Corbel"/>
                <a:cs typeface="Corbel"/>
              </a:rPr>
              <a:t> </a:t>
            </a:r>
            <a:r>
              <a:rPr sz="2400" dirty="0">
                <a:latin typeface="Corbel"/>
                <a:cs typeface="Corbel"/>
              </a:rPr>
              <a:t>1</a:t>
            </a:r>
            <a:r>
              <a:rPr sz="2400" spc="-10" dirty="0">
                <a:latin typeface="Corbel"/>
                <a:cs typeface="Corbel"/>
              </a:rPr>
              <a:t> </a:t>
            </a:r>
            <a:r>
              <a:rPr sz="2400" spc="-5" dirty="0">
                <a:latin typeface="Corbel"/>
                <a:cs typeface="Corbel"/>
              </a:rPr>
              <a:t>or</a:t>
            </a:r>
            <a:r>
              <a:rPr sz="2400" spc="-15" dirty="0">
                <a:latin typeface="Corbel"/>
                <a:cs typeface="Corbel"/>
              </a:rPr>
              <a:t> </a:t>
            </a:r>
            <a:r>
              <a:rPr sz="2400" dirty="0">
                <a:latin typeface="Corbel"/>
                <a:cs typeface="Corbel"/>
              </a:rPr>
              <a:t>2</a:t>
            </a:r>
            <a:r>
              <a:rPr sz="2400" spc="-10" dirty="0">
                <a:latin typeface="Corbel"/>
                <a:cs typeface="Corbel"/>
              </a:rPr>
              <a:t> </a:t>
            </a:r>
            <a:r>
              <a:rPr sz="2400" spc="-5" dirty="0">
                <a:latin typeface="Corbel"/>
                <a:cs typeface="Corbel"/>
              </a:rPr>
              <a:t>ﬁelds.</a:t>
            </a:r>
            <a:endParaRPr sz="2400" dirty="0">
              <a:latin typeface="Corbel"/>
              <a:cs typeface="Corbe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57</a:t>
            </a:fld>
            <a:endParaRPr dirty="0"/>
          </a:p>
        </p:txBody>
      </p:sp>
      <p:sp>
        <p:nvSpPr>
          <p:cNvPr id="3" name="object 3"/>
          <p:cNvSpPr txBox="1">
            <a:spLocks noGrp="1"/>
          </p:cNvSpPr>
          <p:nvPr>
            <p:ph type="title"/>
          </p:nvPr>
        </p:nvSpPr>
        <p:spPr>
          <a:xfrm>
            <a:off x="325944" y="2606557"/>
            <a:ext cx="2798445" cy="1564640"/>
          </a:xfrm>
          <a:prstGeom prst="rect">
            <a:avLst/>
          </a:prstGeom>
        </p:spPr>
        <p:txBody>
          <a:bodyPr vert="horz" wrap="square" lIns="0" tIns="73660" rIns="0" bIns="0" rtlCol="0">
            <a:spAutoFit/>
          </a:bodyPr>
          <a:lstStyle/>
          <a:p>
            <a:pPr marL="12700" marR="5080">
              <a:lnSpc>
                <a:spcPts val="3900"/>
              </a:lnSpc>
              <a:spcBef>
                <a:spcPts val="580"/>
              </a:spcBef>
            </a:pPr>
            <a:r>
              <a:rPr sz="3600" spc="-10" dirty="0">
                <a:solidFill>
                  <a:srgbClr val="FFFFFF"/>
                </a:solidFill>
              </a:rPr>
              <a:t>2-</a:t>
            </a:r>
            <a:r>
              <a:rPr sz="3600" dirty="0">
                <a:solidFill>
                  <a:srgbClr val="FFFFFF"/>
                </a:solidFill>
              </a:rPr>
              <a:t>3</a:t>
            </a:r>
            <a:r>
              <a:rPr sz="3600" spc="-254" dirty="0">
                <a:solidFill>
                  <a:srgbClr val="FFFFFF"/>
                </a:solidFill>
              </a:rPr>
              <a:t> </a:t>
            </a:r>
            <a:r>
              <a:rPr sz="3600" spc="-229" dirty="0">
                <a:solidFill>
                  <a:srgbClr val="FFFFFF"/>
                </a:solidFill>
              </a:rPr>
              <a:t>T</a:t>
            </a:r>
            <a:r>
              <a:rPr sz="3600" spc="-10" dirty="0">
                <a:solidFill>
                  <a:srgbClr val="FFFFFF"/>
                </a:solidFill>
              </a:rPr>
              <a:t>ree</a:t>
            </a:r>
            <a:r>
              <a:rPr sz="3600" dirty="0">
                <a:solidFill>
                  <a:srgbClr val="FFFFFF"/>
                </a:solidFill>
              </a:rPr>
              <a:t>:</a:t>
            </a:r>
            <a:r>
              <a:rPr sz="3600" spc="35" dirty="0">
                <a:solidFill>
                  <a:srgbClr val="FFFFFF"/>
                </a:solidFill>
              </a:rPr>
              <a:t> </a:t>
            </a:r>
            <a:r>
              <a:rPr sz="3600" spc="-5" dirty="0">
                <a:solidFill>
                  <a:srgbClr val="FFFFFF"/>
                </a:solidFill>
              </a:rPr>
              <a:t>Insert  </a:t>
            </a:r>
            <a:r>
              <a:rPr sz="3600" spc="-10" dirty="0">
                <a:solidFill>
                  <a:srgbClr val="FFFFFF"/>
                </a:solidFill>
              </a:rPr>
              <a:t>and Delete </a:t>
            </a:r>
            <a:r>
              <a:rPr sz="3600" spc="-5" dirty="0">
                <a:solidFill>
                  <a:srgbClr val="FFFFFF"/>
                </a:solidFill>
              </a:rPr>
              <a:t> Example</a:t>
            </a:r>
            <a:endParaRPr sz="36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58</a:t>
            </a:fld>
            <a:endParaRPr dirty="0"/>
          </a:p>
        </p:txBody>
      </p:sp>
      <p:sp>
        <p:nvSpPr>
          <p:cNvPr id="3" name="object 3"/>
          <p:cNvSpPr txBox="1"/>
          <p:nvPr/>
        </p:nvSpPr>
        <p:spPr>
          <a:xfrm>
            <a:off x="325944" y="2854207"/>
            <a:ext cx="2654935" cy="1069340"/>
          </a:xfrm>
          <a:prstGeom prst="rect">
            <a:avLst/>
          </a:prstGeom>
        </p:spPr>
        <p:txBody>
          <a:bodyPr vert="horz" wrap="square" lIns="0" tIns="73660" rIns="0" bIns="0" rtlCol="0">
            <a:spAutoFit/>
          </a:bodyPr>
          <a:lstStyle/>
          <a:p>
            <a:pPr marL="12700" marR="5080">
              <a:lnSpc>
                <a:spcPts val="3900"/>
              </a:lnSpc>
              <a:spcBef>
                <a:spcPts val="580"/>
              </a:spcBef>
            </a:pPr>
            <a:r>
              <a:rPr sz="3600" spc="-30" dirty="0">
                <a:solidFill>
                  <a:srgbClr val="FFFFFF"/>
                </a:solidFill>
                <a:latin typeface="Corbel"/>
                <a:cs typeface="Corbel"/>
              </a:rPr>
              <a:t>Weight</a:t>
            </a:r>
            <a:r>
              <a:rPr sz="3600" spc="-15" dirty="0">
                <a:solidFill>
                  <a:srgbClr val="FFFFFF"/>
                </a:solidFill>
                <a:latin typeface="Corbel"/>
                <a:cs typeface="Corbel"/>
              </a:rPr>
              <a:t> </a:t>
            </a:r>
            <a:r>
              <a:rPr sz="3600" dirty="0">
                <a:solidFill>
                  <a:srgbClr val="FFFFFF"/>
                </a:solidFill>
                <a:latin typeface="Corbel"/>
                <a:cs typeface="Corbel"/>
              </a:rPr>
              <a:t>- </a:t>
            </a:r>
            <a:r>
              <a:rPr sz="3600" spc="5" dirty="0">
                <a:solidFill>
                  <a:srgbClr val="FFFFFF"/>
                </a:solidFill>
                <a:latin typeface="Corbel"/>
                <a:cs typeface="Corbel"/>
              </a:rPr>
              <a:t> </a:t>
            </a:r>
            <a:r>
              <a:rPr sz="3600" spc="-5" dirty="0">
                <a:solidFill>
                  <a:srgbClr val="FFFFFF"/>
                </a:solidFill>
                <a:latin typeface="Corbel"/>
                <a:cs typeface="Corbel"/>
              </a:rPr>
              <a:t>Balance</a:t>
            </a:r>
            <a:r>
              <a:rPr sz="3600" dirty="0">
                <a:solidFill>
                  <a:srgbClr val="FFFFFF"/>
                </a:solidFill>
                <a:latin typeface="Corbel"/>
                <a:cs typeface="Corbel"/>
              </a:rPr>
              <a:t>d</a:t>
            </a:r>
            <a:r>
              <a:rPr sz="3600" spc="-250" dirty="0">
                <a:solidFill>
                  <a:srgbClr val="FFFFFF"/>
                </a:solidFill>
                <a:latin typeface="Corbel"/>
                <a:cs typeface="Corbel"/>
              </a:rPr>
              <a:t> </a:t>
            </a:r>
            <a:r>
              <a:rPr sz="3600" spc="-229" dirty="0">
                <a:solidFill>
                  <a:srgbClr val="FFFFFF"/>
                </a:solidFill>
                <a:latin typeface="Corbel"/>
                <a:cs typeface="Corbel"/>
              </a:rPr>
              <a:t>T</a:t>
            </a:r>
            <a:r>
              <a:rPr sz="3600" spc="-5" dirty="0">
                <a:solidFill>
                  <a:srgbClr val="FFFFFF"/>
                </a:solidFill>
                <a:latin typeface="Corbel"/>
                <a:cs typeface="Corbel"/>
              </a:rPr>
              <a:t>ree</a:t>
            </a:r>
            <a:endParaRPr sz="3600">
              <a:latin typeface="Corbel"/>
              <a:cs typeface="Corbel"/>
            </a:endParaRPr>
          </a:p>
        </p:txBody>
      </p:sp>
      <p:sp>
        <p:nvSpPr>
          <p:cNvPr id="4" name="object 4"/>
          <p:cNvSpPr txBox="1"/>
          <p:nvPr/>
        </p:nvSpPr>
        <p:spPr>
          <a:xfrm>
            <a:off x="4002164" y="1536476"/>
            <a:ext cx="6829425" cy="3797300"/>
          </a:xfrm>
          <a:prstGeom prst="rect">
            <a:avLst/>
          </a:prstGeom>
        </p:spPr>
        <p:txBody>
          <a:bodyPr vert="horz" wrap="square" lIns="0" tIns="12700" rIns="0" bIns="0" rtlCol="0">
            <a:spAutoFit/>
          </a:bodyPr>
          <a:lstStyle/>
          <a:p>
            <a:pPr marL="409575" marR="127000" indent="-397510">
              <a:lnSpc>
                <a:spcPct val="114599"/>
              </a:lnSpc>
              <a:spcBef>
                <a:spcPts val="100"/>
              </a:spcBef>
              <a:buClr>
                <a:srgbClr val="40BAD1"/>
              </a:buClr>
              <a:buSzPct val="91666"/>
              <a:buFont typeface="Arial MT"/>
              <a:buChar char="●"/>
              <a:tabLst>
                <a:tab pos="409575" algn="l"/>
                <a:tab pos="410209" algn="l"/>
              </a:tabLst>
            </a:pPr>
            <a:r>
              <a:rPr sz="2400" dirty="0">
                <a:latin typeface="Corbel"/>
                <a:cs typeface="Corbel"/>
              </a:rPr>
              <a:t>A</a:t>
            </a:r>
            <a:r>
              <a:rPr sz="2400" spc="-130" dirty="0">
                <a:latin typeface="Corbel"/>
                <a:cs typeface="Corbel"/>
              </a:rPr>
              <a:t> </a:t>
            </a:r>
            <a:r>
              <a:rPr sz="2400" spc="-90" dirty="0">
                <a:latin typeface="Corbel"/>
                <a:cs typeface="Corbel"/>
              </a:rPr>
              <a:t>W</a:t>
            </a:r>
            <a:r>
              <a:rPr sz="2400" spc="-5" dirty="0">
                <a:latin typeface="Corbel"/>
                <a:cs typeface="Corbel"/>
              </a:rPr>
              <a:t>eigh</a:t>
            </a:r>
            <a:r>
              <a:rPr sz="2400" spc="-50" dirty="0">
                <a:latin typeface="Corbel"/>
                <a:cs typeface="Corbel"/>
              </a:rPr>
              <a:t>t</a:t>
            </a:r>
            <a:r>
              <a:rPr sz="2400" spc="-5" dirty="0">
                <a:latin typeface="Corbel"/>
                <a:cs typeface="Corbel"/>
              </a:rPr>
              <a:t>-Balance</a:t>
            </a:r>
            <a:r>
              <a:rPr sz="2400" dirty="0">
                <a:latin typeface="Corbel"/>
                <a:cs typeface="Corbel"/>
              </a:rPr>
              <a:t>d</a:t>
            </a:r>
            <a:r>
              <a:rPr sz="2400" spc="-170" dirty="0">
                <a:latin typeface="Corbel"/>
                <a:cs typeface="Corbel"/>
              </a:rPr>
              <a:t> </a:t>
            </a:r>
            <a:r>
              <a:rPr sz="2400" spc="-155" dirty="0">
                <a:latin typeface="Corbel"/>
                <a:cs typeface="Corbel"/>
              </a:rPr>
              <a:t>T</a:t>
            </a:r>
            <a:r>
              <a:rPr sz="2400" spc="-5" dirty="0">
                <a:latin typeface="Corbel"/>
                <a:cs typeface="Corbel"/>
              </a:rPr>
              <a:t>re</a:t>
            </a:r>
            <a:r>
              <a:rPr sz="2400" dirty="0">
                <a:latin typeface="Corbel"/>
                <a:cs typeface="Corbel"/>
              </a:rPr>
              <a:t>e</a:t>
            </a:r>
            <a:r>
              <a:rPr sz="2400" spc="-10" dirty="0">
                <a:latin typeface="Corbel"/>
                <a:cs typeface="Corbel"/>
              </a:rPr>
              <a:t> </a:t>
            </a:r>
            <a:r>
              <a:rPr sz="2400" spc="-5" dirty="0">
                <a:latin typeface="Corbel"/>
                <a:cs typeface="Corbel"/>
              </a:rPr>
              <a:t>i</a:t>
            </a:r>
            <a:r>
              <a:rPr sz="2400" dirty="0">
                <a:latin typeface="Corbel"/>
                <a:cs typeface="Corbel"/>
              </a:rPr>
              <a:t>s</a:t>
            </a:r>
            <a:r>
              <a:rPr sz="2400" spc="-5" dirty="0">
                <a:latin typeface="Corbel"/>
                <a:cs typeface="Corbel"/>
              </a:rPr>
              <a:t> </a:t>
            </a:r>
            <a:r>
              <a:rPr sz="2400" dirty="0">
                <a:latin typeface="Corbel"/>
                <a:cs typeface="Corbel"/>
              </a:rPr>
              <a:t>a</a:t>
            </a:r>
            <a:r>
              <a:rPr sz="2400" spc="-5" dirty="0">
                <a:latin typeface="Corbel"/>
                <a:cs typeface="Corbel"/>
              </a:rPr>
              <a:t> binar</a:t>
            </a:r>
            <a:r>
              <a:rPr sz="2400" dirty="0">
                <a:latin typeface="Corbel"/>
                <a:cs typeface="Corbel"/>
              </a:rPr>
              <a:t>y</a:t>
            </a:r>
            <a:r>
              <a:rPr sz="2400" spc="-5" dirty="0">
                <a:latin typeface="Corbel"/>
                <a:cs typeface="Corbel"/>
              </a:rPr>
              <a:t> tre</a:t>
            </a:r>
            <a:r>
              <a:rPr sz="2400" dirty="0">
                <a:latin typeface="Corbel"/>
                <a:cs typeface="Corbel"/>
              </a:rPr>
              <a:t>e</a:t>
            </a:r>
            <a:r>
              <a:rPr sz="2400" spc="-5" dirty="0">
                <a:latin typeface="Corbel"/>
                <a:cs typeface="Corbel"/>
              </a:rPr>
              <a:t> whic</a:t>
            </a:r>
            <a:r>
              <a:rPr sz="2400" dirty="0">
                <a:latin typeface="Corbel"/>
                <a:cs typeface="Corbel"/>
              </a:rPr>
              <a:t>h</a:t>
            </a:r>
            <a:r>
              <a:rPr sz="2400" spc="-5" dirty="0">
                <a:latin typeface="Corbel"/>
                <a:cs typeface="Corbel"/>
              </a:rPr>
              <a:t> is  balanced based on the knowledge of the </a:t>
            </a:r>
            <a:r>
              <a:rPr sz="2400" dirty="0">
                <a:latin typeface="Corbel"/>
                <a:cs typeface="Corbel"/>
              </a:rPr>
              <a:t> </a:t>
            </a:r>
            <a:r>
              <a:rPr sz="2400" spc="-5" dirty="0">
                <a:latin typeface="Corbel"/>
                <a:cs typeface="Corbel"/>
              </a:rPr>
              <a:t>probabilities</a:t>
            </a:r>
            <a:r>
              <a:rPr sz="2400" spc="-20" dirty="0">
                <a:latin typeface="Corbel"/>
                <a:cs typeface="Corbel"/>
              </a:rPr>
              <a:t> </a:t>
            </a:r>
            <a:r>
              <a:rPr sz="2400" spc="-5" dirty="0">
                <a:latin typeface="Corbel"/>
                <a:cs typeface="Corbel"/>
              </a:rPr>
              <a:t>of</a:t>
            </a:r>
            <a:r>
              <a:rPr sz="2400" spc="-15" dirty="0">
                <a:latin typeface="Corbel"/>
                <a:cs typeface="Corbel"/>
              </a:rPr>
              <a:t> </a:t>
            </a:r>
            <a:r>
              <a:rPr sz="2400" spc="-5" dirty="0">
                <a:latin typeface="Corbel"/>
                <a:cs typeface="Corbel"/>
              </a:rPr>
              <a:t>searching</a:t>
            </a:r>
            <a:r>
              <a:rPr sz="2400" spc="-15" dirty="0">
                <a:latin typeface="Corbel"/>
                <a:cs typeface="Corbel"/>
              </a:rPr>
              <a:t> </a:t>
            </a:r>
            <a:r>
              <a:rPr sz="2400" spc="-5" dirty="0">
                <a:latin typeface="Corbel"/>
                <a:cs typeface="Corbel"/>
              </a:rPr>
              <a:t>for</a:t>
            </a:r>
            <a:r>
              <a:rPr sz="2400" spc="-15" dirty="0">
                <a:latin typeface="Corbel"/>
                <a:cs typeface="Corbel"/>
              </a:rPr>
              <a:t> </a:t>
            </a:r>
            <a:r>
              <a:rPr sz="2400" spc="-5" dirty="0">
                <a:latin typeface="Corbel"/>
                <a:cs typeface="Corbel"/>
              </a:rPr>
              <a:t>each</a:t>
            </a:r>
            <a:r>
              <a:rPr sz="2400" spc="-20" dirty="0">
                <a:latin typeface="Corbel"/>
                <a:cs typeface="Corbel"/>
              </a:rPr>
              <a:t> </a:t>
            </a:r>
            <a:r>
              <a:rPr sz="2400" spc="-5" dirty="0">
                <a:latin typeface="Corbel"/>
                <a:cs typeface="Corbel"/>
              </a:rPr>
              <a:t>individual</a:t>
            </a:r>
            <a:r>
              <a:rPr sz="2400" spc="-15" dirty="0">
                <a:latin typeface="Corbel"/>
                <a:cs typeface="Corbel"/>
              </a:rPr>
              <a:t> </a:t>
            </a:r>
            <a:r>
              <a:rPr sz="2400" spc="-5" dirty="0">
                <a:latin typeface="Corbel"/>
                <a:cs typeface="Corbel"/>
              </a:rPr>
              <a:t>node.</a:t>
            </a:r>
            <a:endParaRPr sz="2400" dirty="0">
              <a:latin typeface="Corbel"/>
              <a:cs typeface="Corbel"/>
            </a:endParaRPr>
          </a:p>
          <a:p>
            <a:pPr marL="409575" marR="5080" indent="-397510">
              <a:lnSpc>
                <a:spcPct val="114599"/>
              </a:lnSpc>
              <a:buClr>
                <a:srgbClr val="40BAD1"/>
              </a:buClr>
              <a:buSzPct val="91666"/>
              <a:buFont typeface="Arial MT"/>
              <a:buChar char="●"/>
              <a:tabLst>
                <a:tab pos="409575" algn="l"/>
                <a:tab pos="410209" algn="l"/>
              </a:tabLst>
            </a:pPr>
            <a:r>
              <a:rPr sz="2400" spc="-5" dirty="0">
                <a:latin typeface="Corbel"/>
                <a:cs typeface="Corbel"/>
              </a:rPr>
              <a:t>Within each sub-tree, the node with highest weight </a:t>
            </a:r>
            <a:r>
              <a:rPr sz="2400" spc="-470" dirty="0">
                <a:latin typeface="Corbel"/>
                <a:cs typeface="Corbel"/>
              </a:rPr>
              <a:t> </a:t>
            </a:r>
            <a:r>
              <a:rPr sz="2400" spc="-5" dirty="0">
                <a:latin typeface="Corbel"/>
                <a:cs typeface="Corbel"/>
              </a:rPr>
              <a:t>appears at the root thereby resulting in more </a:t>
            </a:r>
            <a:r>
              <a:rPr sz="2400" dirty="0">
                <a:latin typeface="Corbel"/>
                <a:cs typeface="Corbel"/>
              </a:rPr>
              <a:t> </a:t>
            </a:r>
            <a:r>
              <a:rPr sz="2400" spc="-5" dirty="0">
                <a:latin typeface="Corbel"/>
                <a:cs typeface="Corbel"/>
              </a:rPr>
              <a:t>eﬃcient</a:t>
            </a:r>
            <a:r>
              <a:rPr sz="2400" spc="-10" dirty="0">
                <a:latin typeface="Corbel"/>
                <a:cs typeface="Corbel"/>
              </a:rPr>
              <a:t> </a:t>
            </a:r>
            <a:r>
              <a:rPr sz="2400" spc="-5" dirty="0">
                <a:latin typeface="Corbel"/>
                <a:cs typeface="Corbel"/>
              </a:rPr>
              <a:t>searching performance.</a:t>
            </a:r>
            <a:endParaRPr sz="2400" dirty="0">
              <a:latin typeface="Corbel"/>
              <a:cs typeface="Corbel"/>
            </a:endParaRPr>
          </a:p>
          <a:p>
            <a:pPr marL="409575" marR="430530" indent="-397510">
              <a:lnSpc>
                <a:spcPct val="114599"/>
              </a:lnSpc>
              <a:buClr>
                <a:srgbClr val="40BAD1"/>
              </a:buClr>
              <a:buSzPct val="91666"/>
              <a:buFont typeface="Arial MT"/>
              <a:buChar char="●"/>
              <a:tabLst>
                <a:tab pos="409575" algn="l"/>
                <a:tab pos="410209" algn="l"/>
              </a:tabLst>
            </a:pPr>
            <a:r>
              <a:rPr sz="2400" spc="-5" dirty="0">
                <a:latin typeface="Corbel"/>
                <a:cs typeface="Corbel"/>
              </a:rPr>
              <a:t>The nodes which are most </a:t>
            </a:r>
            <a:r>
              <a:rPr sz="2400" spc="-15" dirty="0">
                <a:latin typeface="Corbel"/>
                <a:cs typeface="Corbel"/>
              </a:rPr>
              <a:t>likely </a:t>
            </a:r>
            <a:r>
              <a:rPr sz="2400" spc="-5" dirty="0">
                <a:latin typeface="Corbel"/>
                <a:cs typeface="Corbel"/>
              </a:rPr>
              <a:t>to be </a:t>
            </a:r>
            <a:r>
              <a:rPr sz="2400" dirty="0">
                <a:latin typeface="Corbel"/>
                <a:cs typeface="Corbel"/>
              </a:rPr>
              <a:t> </a:t>
            </a:r>
            <a:r>
              <a:rPr sz="2400" spc="-10" dirty="0">
                <a:latin typeface="Corbel"/>
                <a:cs typeface="Corbel"/>
              </a:rPr>
              <a:t>searched/accessed </a:t>
            </a:r>
            <a:r>
              <a:rPr sz="2400" spc="-5" dirty="0">
                <a:latin typeface="Corbel"/>
                <a:cs typeface="Corbel"/>
              </a:rPr>
              <a:t>have</a:t>
            </a:r>
            <a:r>
              <a:rPr sz="2400" spc="-10" dirty="0">
                <a:latin typeface="Corbel"/>
                <a:cs typeface="Corbel"/>
              </a:rPr>
              <a:t> </a:t>
            </a:r>
            <a:r>
              <a:rPr sz="2400" spc="-5" dirty="0">
                <a:latin typeface="Corbel"/>
                <a:cs typeface="Corbel"/>
              </a:rPr>
              <a:t>the</a:t>
            </a:r>
            <a:r>
              <a:rPr sz="2400" spc="-10" dirty="0">
                <a:latin typeface="Corbel"/>
                <a:cs typeface="Corbel"/>
              </a:rPr>
              <a:t> </a:t>
            </a:r>
            <a:r>
              <a:rPr sz="2400" spc="-5" dirty="0">
                <a:latin typeface="Corbel"/>
                <a:cs typeface="Corbel"/>
              </a:rPr>
              <a:t>lowest search</a:t>
            </a:r>
            <a:r>
              <a:rPr sz="2400" spc="-10" dirty="0">
                <a:latin typeface="Corbel"/>
                <a:cs typeface="Corbel"/>
              </a:rPr>
              <a:t> </a:t>
            </a:r>
            <a:r>
              <a:rPr sz="2400" spc="-5" dirty="0">
                <a:latin typeface="Corbel"/>
                <a:cs typeface="Corbel"/>
              </a:rPr>
              <a:t>time.</a:t>
            </a:r>
            <a:endParaRPr sz="2400" dirty="0">
              <a:latin typeface="Corbel"/>
              <a:cs typeface="Corbel"/>
            </a:endParaRPr>
          </a:p>
          <a:p>
            <a:pPr marL="409575" indent="-397510">
              <a:lnSpc>
                <a:spcPct val="100000"/>
              </a:lnSpc>
              <a:spcBef>
                <a:spcPts val="415"/>
              </a:spcBef>
              <a:buClr>
                <a:srgbClr val="40BAD1"/>
              </a:buClr>
              <a:buSzPct val="91666"/>
              <a:buFont typeface="Arial MT"/>
              <a:buChar char="●"/>
              <a:tabLst>
                <a:tab pos="409575" algn="l"/>
                <a:tab pos="410209" algn="l"/>
              </a:tabLst>
            </a:pPr>
            <a:r>
              <a:rPr sz="2400" spc="-5" dirty="0">
                <a:latin typeface="Corbel"/>
                <a:cs typeface="Corbel"/>
              </a:rPr>
              <a:t>Ex</a:t>
            </a:r>
            <a:r>
              <a:rPr sz="2400" dirty="0">
                <a:latin typeface="Corbel"/>
                <a:cs typeface="Corbel"/>
              </a:rPr>
              <a:t>.</a:t>
            </a:r>
            <a:r>
              <a:rPr sz="2400" spc="-5" dirty="0">
                <a:latin typeface="Corbel"/>
                <a:cs typeface="Corbel"/>
              </a:rPr>
              <a:t> </a:t>
            </a:r>
            <a:r>
              <a:rPr sz="2400" dirty="0">
                <a:latin typeface="Corbel"/>
                <a:cs typeface="Corbel"/>
              </a:rPr>
              <a:t>:</a:t>
            </a:r>
            <a:r>
              <a:rPr sz="2400" spc="-5" dirty="0">
                <a:latin typeface="Corbel"/>
                <a:cs typeface="Corbel"/>
              </a:rPr>
              <a:t> Hu</a:t>
            </a:r>
            <a:r>
              <a:rPr sz="2400" spc="-45" dirty="0">
                <a:latin typeface="Corbel"/>
                <a:cs typeface="Corbel"/>
              </a:rPr>
              <a:t>ff</a:t>
            </a:r>
            <a:r>
              <a:rPr sz="2400" spc="-5" dirty="0">
                <a:latin typeface="Corbel"/>
                <a:cs typeface="Corbel"/>
              </a:rPr>
              <a:t>ma</a:t>
            </a:r>
            <a:r>
              <a:rPr sz="2400" dirty="0">
                <a:latin typeface="Corbel"/>
                <a:cs typeface="Corbel"/>
              </a:rPr>
              <a:t>n</a:t>
            </a:r>
            <a:r>
              <a:rPr sz="2400" spc="-170" dirty="0">
                <a:latin typeface="Corbel"/>
                <a:cs typeface="Corbel"/>
              </a:rPr>
              <a:t> </a:t>
            </a:r>
            <a:r>
              <a:rPr sz="2400" spc="-155" dirty="0">
                <a:latin typeface="Corbel"/>
                <a:cs typeface="Corbel"/>
              </a:rPr>
              <a:t>T</a:t>
            </a:r>
            <a:r>
              <a:rPr sz="2400" spc="-5" dirty="0">
                <a:latin typeface="Corbel"/>
                <a:cs typeface="Corbel"/>
              </a:rPr>
              <a:t>ree.</a:t>
            </a:r>
            <a:endParaRPr sz="2400" dirty="0">
              <a:latin typeface="Corbel"/>
              <a:cs typeface="Corbe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59</a:t>
            </a:fld>
            <a:endParaRPr dirty="0"/>
          </a:p>
        </p:txBody>
      </p:sp>
      <p:sp>
        <p:nvSpPr>
          <p:cNvPr id="3" name="object 3"/>
          <p:cNvSpPr txBox="1"/>
          <p:nvPr/>
        </p:nvSpPr>
        <p:spPr>
          <a:xfrm>
            <a:off x="325944" y="3101857"/>
            <a:ext cx="2692400" cy="574040"/>
          </a:xfrm>
          <a:prstGeom prst="rect">
            <a:avLst/>
          </a:prstGeom>
        </p:spPr>
        <p:txBody>
          <a:bodyPr vert="horz" wrap="square" lIns="0" tIns="12700" rIns="0" bIns="0" rtlCol="0">
            <a:spAutoFit/>
          </a:bodyPr>
          <a:lstStyle/>
          <a:p>
            <a:pPr marL="12700">
              <a:lnSpc>
                <a:spcPct val="100000"/>
              </a:lnSpc>
              <a:spcBef>
                <a:spcPts val="100"/>
              </a:spcBef>
            </a:pPr>
            <a:r>
              <a:rPr sz="3600" spc="-25" dirty="0">
                <a:solidFill>
                  <a:srgbClr val="FFFFFF"/>
                </a:solidFill>
                <a:latin typeface="Corbel"/>
                <a:cs typeface="Corbel"/>
              </a:rPr>
              <a:t>Huffman</a:t>
            </a:r>
            <a:r>
              <a:rPr sz="3600" spc="-65" dirty="0">
                <a:solidFill>
                  <a:srgbClr val="FFFFFF"/>
                </a:solidFill>
                <a:latin typeface="Corbel"/>
                <a:cs typeface="Corbel"/>
              </a:rPr>
              <a:t> </a:t>
            </a:r>
            <a:r>
              <a:rPr sz="3600" spc="-5" dirty="0">
                <a:solidFill>
                  <a:srgbClr val="FFFFFF"/>
                </a:solidFill>
                <a:latin typeface="Corbel"/>
                <a:cs typeface="Corbel"/>
              </a:rPr>
              <a:t>code</a:t>
            </a:r>
            <a:endParaRPr sz="3600" dirty="0">
              <a:latin typeface="Corbel"/>
              <a:cs typeface="Corbel"/>
            </a:endParaRPr>
          </a:p>
        </p:txBody>
      </p:sp>
      <p:sp>
        <p:nvSpPr>
          <p:cNvPr id="4" name="object 4"/>
          <p:cNvSpPr txBox="1"/>
          <p:nvPr/>
        </p:nvSpPr>
        <p:spPr>
          <a:xfrm>
            <a:off x="4002164" y="1017363"/>
            <a:ext cx="6819265" cy="2533514"/>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sz="2400" spc="-20" dirty="0">
                <a:latin typeface="Corbel"/>
                <a:cs typeface="Corbel"/>
              </a:rPr>
              <a:t>Huffman</a:t>
            </a:r>
            <a:r>
              <a:rPr sz="2400" spc="-10" dirty="0">
                <a:latin typeface="Corbel"/>
                <a:cs typeface="Corbel"/>
              </a:rPr>
              <a:t> </a:t>
            </a:r>
            <a:r>
              <a:rPr sz="2400" spc="-5" dirty="0">
                <a:latin typeface="Corbel"/>
                <a:cs typeface="Corbel"/>
              </a:rPr>
              <a:t>coding</a:t>
            </a:r>
            <a:r>
              <a:rPr sz="2400" spc="-10" dirty="0">
                <a:latin typeface="Corbel"/>
                <a:cs typeface="Corbel"/>
              </a:rPr>
              <a:t> </a:t>
            </a:r>
            <a:r>
              <a:rPr sz="2400" spc="-5" dirty="0">
                <a:latin typeface="Corbel"/>
                <a:cs typeface="Corbel"/>
              </a:rPr>
              <a:t>is</a:t>
            </a:r>
            <a:r>
              <a:rPr sz="2400" spc="-10" dirty="0">
                <a:latin typeface="Corbel"/>
                <a:cs typeface="Corbel"/>
              </a:rPr>
              <a:t> </a:t>
            </a:r>
            <a:r>
              <a:rPr sz="2400" dirty="0">
                <a:latin typeface="Corbel"/>
                <a:cs typeface="Corbel"/>
              </a:rPr>
              <a:t>a</a:t>
            </a:r>
            <a:r>
              <a:rPr sz="2400" spc="-10" dirty="0">
                <a:latin typeface="Corbel"/>
                <a:cs typeface="Corbel"/>
              </a:rPr>
              <a:t> </a:t>
            </a:r>
            <a:r>
              <a:rPr sz="2400" spc="-5" dirty="0">
                <a:latin typeface="Corbel"/>
                <a:cs typeface="Corbel"/>
              </a:rPr>
              <a:t>form</a:t>
            </a:r>
            <a:r>
              <a:rPr sz="2400" spc="-10" dirty="0">
                <a:latin typeface="Corbel"/>
                <a:cs typeface="Corbel"/>
              </a:rPr>
              <a:t> </a:t>
            </a:r>
            <a:r>
              <a:rPr sz="2400" spc="-5" dirty="0">
                <a:latin typeface="Corbel"/>
                <a:cs typeface="Corbel"/>
              </a:rPr>
              <a:t>of</a:t>
            </a:r>
            <a:r>
              <a:rPr sz="2400" spc="-10" dirty="0">
                <a:latin typeface="Corbel"/>
                <a:cs typeface="Corbel"/>
              </a:rPr>
              <a:t> </a:t>
            </a:r>
            <a:r>
              <a:rPr sz="2400" spc="-5" dirty="0">
                <a:latin typeface="Corbel"/>
                <a:cs typeface="Corbel"/>
              </a:rPr>
              <a:t>statistical</a:t>
            </a:r>
            <a:r>
              <a:rPr sz="2400" spc="-10" dirty="0">
                <a:latin typeface="Corbel"/>
                <a:cs typeface="Corbel"/>
              </a:rPr>
              <a:t> </a:t>
            </a:r>
            <a:r>
              <a:rPr sz="2400" spc="-5" dirty="0">
                <a:latin typeface="Corbel"/>
                <a:cs typeface="Corbel"/>
              </a:rPr>
              <a:t>coding.</a:t>
            </a:r>
            <a:endParaRPr lang="en-US" sz="2400" spc="-5" dirty="0">
              <a:latin typeface="Corbel"/>
              <a:cs typeface="Corbel"/>
            </a:endParaRPr>
          </a:p>
          <a:p>
            <a:pPr marL="409575" indent="-397510">
              <a:lnSpc>
                <a:spcPct val="100000"/>
              </a:lnSpc>
              <a:spcBef>
                <a:spcPts val="520"/>
              </a:spcBef>
              <a:buClr>
                <a:srgbClr val="40BAD1"/>
              </a:buClr>
              <a:buSzPct val="91666"/>
              <a:buFont typeface="Arial MT"/>
              <a:buChar char="●"/>
              <a:tabLst>
                <a:tab pos="409575" algn="l"/>
                <a:tab pos="410209" algn="l"/>
              </a:tabLst>
            </a:pPr>
            <a:r>
              <a:rPr lang="en-US" sz="2400" dirty="0">
                <a:latin typeface="Corbel"/>
                <a:cs typeface="Corbel"/>
              </a:rPr>
              <a:t>It is a lossless data compression algorithm.</a:t>
            </a:r>
            <a:endParaRPr sz="2400" dirty="0">
              <a:latin typeface="Corbel"/>
              <a:cs typeface="Corbel"/>
            </a:endParaRPr>
          </a:p>
          <a:p>
            <a:pPr marL="409575" marR="5080" indent="-397510">
              <a:lnSpc>
                <a:spcPct val="114599"/>
              </a:lnSpc>
              <a:buClr>
                <a:srgbClr val="40BAD1"/>
              </a:buClr>
              <a:buSzPct val="91666"/>
              <a:buFont typeface="Arial MT"/>
              <a:buChar char="●"/>
              <a:tabLst>
                <a:tab pos="409575" algn="l"/>
                <a:tab pos="410209" algn="l"/>
              </a:tabLst>
            </a:pPr>
            <a:r>
              <a:rPr sz="2400" spc="-5" dirty="0">
                <a:solidFill>
                  <a:srgbClr val="FF0000"/>
                </a:solidFill>
                <a:latin typeface="Corbel"/>
                <a:cs typeface="Corbel"/>
              </a:rPr>
              <a:t>Not all characters </a:t>
            </a:r>
            <a:r>
              <a:rPr sz="2400" spc="-10" dirty="0">
                <a:solidFill>
                  <a:srgbClr val="FF0000"/>
                </a:solidFill>
                <a:latin typeface="Corbel"/>
                <a:cs typeface="Corbel"/>
              </a:rPr>
              <a:t>occur </a:t>
            </a:r>
            <a:r>
              <a:rPr sz="2400" spc="-5" dirty="0">
                <a:solidFill>
                  <a:srgbClr val="FF0000"/>
                </a:solidFill>
                <a:latin typeface="Corbel"/>
                <a:cs typeface="Corbel"/>
              </a:rPr>
              <a:t>with the same frequency! </a:t>
            </a:r>
            <a:r>
              <a:rPr sz="2400" dirty="0">
                <a:solidFill>
                  <a:srgbClr val="FF0000"/>
                </a:solidFill>
                <a:latin typeface="Corbel"/>
                <a:cs typeface="Corbel"/>
              </a:rPr>
              <a:t> </a:t>
            </a:r>
            <a:r>
              <a:rPr sz="2400" spc="-65" dirty="0">
                <a:solidFill>
                  <a:srgbClr val="FF0000"/>
                </a:solidFill>
                <a:latin typeface="Corbel"/>
                <a:cs typeface="Corbel"/>
              </a:rPr>
              <a:t>Yet </a:t>
            </a:r>
            <a:r>
              <a:rPr sz="2400" spc="-5" dirty="0">
                <a:solidFill>
                  <a:srgbClr val="FF0000"/>
                </a:solidFill>
                <a:latin typeface="Corbel"/>
                <a:cs typeface="Corbel"/>
              </a:rPr>
              <a:t>all characters are allocated the same amount of </a:t>
            </a:r>
            <a:r>
              <a:rPr sz="2400" spc="-470" dirty="0">
                <a:solidFill>
                  <a:srgbClr val="FF0000"/>
                </a:solidFill>
                <a:latin typeface="Corbel"/>
                <a:cs typeface="Corbel"/>
              </a:rPr>
              <a:t> </a:t>
            </a:r>
            <a:r>
              <a:rPr sz="2400" spc="-5" dirty="0">
                <a:solidFill>
                  <a:srgbClr val="FF0000"/>
                </a:solidFill>
                <a:latin typeface="Corbel"/>
                <a:cs typeface="Corbel"/>
              </a:rPr>
              <a:t>space.</a:t>
            </a:r>
            <a:endParaRPr sz="2400" dirty="0">
              <a:solidFill>
                <a:srgbClr val="FF0000"/>
              </a:solidFill>
              <a:latin typeface="Corbel"/>
              <a:cs typeface="Corbel"/>
            </a:endParaRPr>
          </a:p>
          <a:p>
            <a:pPr marL="866775" lvl="1" indent="-397510">
              <a:lnSpc>
                <a:spcPct val="100000"/>
              </a:lnSpc>
              <a:spcBef>
                <a:spcPts val="425"/>
              </a:spcBef>
              <a:buClr>
                <a:srgbClr val="40BAD1"/>
              </a:buClr>
              <a:buFont typeface="Arial MT"/>
              <a:buChar char="●"/>
              <a:tabLst>
                <a:tab pos="866775" algn="l"/>
                <a:tab pos="867410" algn="l"/>
              </a:tabLst>
            </a:pPr>
            <a:r>
              <a:rPr sz="2200" dirty="0">
                <a:latin typeface="Corbel"/>
                <a:cs typeface="Corbel"/>
              </a:rPr>
              <a:t>1</a:t>
            </a:r>
            <a:r>
              <a:rPr sz="2200" spc="-15" dirty="0">
                <a:latin typeface="Corbel"/>
                <a:cs typeface="Corbel"/>
              </a:rPr>
              <a:t> </a:t>
            </a:r>
            <a:r>
              <a:rPr sz="2200" spc="-5" dirty="0">
                <a:latin typeface="Corbel"/>
                <a:cs typeface="Corbel"/>
              </a:rPr>
              <a:t>char</a:t>
            </a:r>
            <a:r>
              <a:rPr sz="2200" spc="-10" dirty="0">
                <a:latin typeface="Corbel"/>
                <a:cs typeface="Corbel"/>
              </a:rPr>
              <a:t> </a:t>
            </a:r>
            <a:r>
              <a:rPr sz="2200" dirty="0">
                <a:latin typeface="Corbel"/>
                <a:cs typeface="Corbel"/>
              </a:rPr>
              <a:t>=</a:t>
            </a:r>
            <a:r>
              <a:rPr sz="2200" spc="-15" dirty="0">
                <a:latin typeface="Corbel"/>
                <a:cs typeface="Corbel"/>
              </a:rPr>
              <a:t> </a:t>
            </a:r>
            <a:r>
              <a:rPr sz="2200" dirty="0">
                <a:latin typeface="Corbel"/>
                <a:cs typeface="Corbel"/>
              </a:rPr>
              <a:t>1</a:t>
            </a:r>
            <a:r>
              <a:rPr sz="2200" spc="-10" dirty="0">
                <a:latin typeface="Corbel"/>
                <a:cs typeface="Corbel"/>
              </a:rPr>
              <a:t> </a:t>
            </a:r>
            <a:r>
              <a:rPr sz="2200" spc="-5" dirty="0">
                <a:latin typeface="Corbel"/>
                <a:cs typeface="Corbel"/>
              </a:rPr>
              <a:t>byte,</a:t>
            </a:r>
            <a:r>
              <a:rPr sz="2200" spc="-15" dirty="0">
                <a:latin typeface="Corbel"/>
                <a:cs typeface="Corbel"/>
              </a:rPr>
              <a:t> </a:t>
            </a:r>
            <a:r>
              <a:rPr sz="2200" spc="-5" dirty="0">
                <a:latin typeface="Corbel"/>
                <a:cs typeface="Corbel"/>
              </a:rPr>
              <a:t>be</a:t>
            </a:r>
            <a:r>
              <a:rPr sz="2200" spc="-10" dirty="0">
                <a:latin typeface="Corbel"/>
                <a:cs typeface="Corbel"/>
              </a:rPr>
              <a:t> </a:t>
            </a:r>
            <a:r>
              <a:rPr sz="2200" spc="-5" dirty="0">
                <a:latin typeface="Corbel"/>
                <a:cs typeface="Corbel"/>
              </a:rPr>
              <a:t>it</a:t>
            </a:r>
            <a:r>
              <a:rPr sz="2200" spc="-10" dirty="0">
                <a:latin typeface="Corbel"/>
                <a:cs typeface="Corbel"/>
              </a:rPr>
              <a:t> </a:t>
            </a:r>
            <a:r>
              <a:rPr sz="2200" dirty="0">
                <a:latin typeface="Corbel"/>
                <a:cs typeface="Corbel"/>
              </a:rPr>
              <a:t>a</a:t>
            </a:r>
            <a:r>
              <a:rPr sz="2200" spc="-15" dirty="0">
                <a:latin typeface="Corbel"/>
                <a:cs typeface="Corbel"/>
              </a:rPr>
              <a:t> </a:t>
            </a:r>
            <a:r>
              <a:rPr sz="2200" spc="-5" dirty="0">
                <a:latin typeface="Corbel"/>
                <a:cs typeface="Corbel"/>
              </a:rPr>
              <a:t>or</a:t>
            </a:r>
            <a:r>
              <a:rPr sz="2200" spc="-10" dirty="0">
                <a:latin typeface="Corbel"/>
                <a:cs typeface="Corbel"/>
              </a:rPr>
              <a:t> </a:t>
            </a:r>
            <a:r>
              <a:rPr sz="2200" dirty="0">
                <a:latin typeface="Corbel"/>
                <a:cs typeface="Corbel"/>
              </a:rPr>
              <a:t>x</a:t>
            </a:r>
          </a:p>
        </p:txBody>
      </p:sp>
      <p:sp>
        <p:nvSpPr>
          <p:cNvPr id="5" name="object 5"/>
          <p:cNvSpPr txBox="1"/>
          <p:nvPr/>
        </p:nvSpPr>
        <p:spPr>
          <a:xfrm>
            <a:off x="4002164" y="3808188"/>
            <a:ext cx="6578600" cy="2015489"/>
          </a:xfrm>
          <a:prstGeom prst="rect">
            <a:avLst/>
          </a:prstGeom>
        </p:spPr>
        <p:txBody>
          <a:bodyPr vert="horz" wrap="square" lIns="0" tIns="12700" rIns="0" bIns="0" rtlCol="0">
            <a:spAutoFit/>
          </a:bodyPr>
          <a:lstStyle/>
          <a:p>
            <a:pPr marL="409575" marR="506095" indent="-397510">
              <a:lnSpc>
                <a:spcPct val="114599"/>
              </a:lnSpc>
              <a:spcBef>
                <a:spcPts val="100"/>
              </a:spcBef>
              <a:buClr>
                <a:srgbClr val="40BAD1"/>
              </a:buClr>
              <a:buSzPct val="91666"/>
              <a:buFont typeface="Arial MT"/>
              <a:buChar char="●"/>
              <a:tabLst>
                <a:tab pos="409575" algn="l"/>
                <a:tab pos="410209" algn="l"/>
              </a:tabLst>
            </a:pPr>
            <a:r>
              <a:rPr sz="2400" spc="-5" dirty="0">
                <a:solidFill>
                  <a:schemeClr val="accent6">
                    <a:lumMod val="75000"/>
                  </a:schemeClr>
                </a:solidFill>
                <a:latin typeface="Corbel"/>
                <a:cs typeface="Corbel"/>
              </a:rPr>
              <a:t>Any savings in tailoring codes to frequency of </a:t>
            </a:r>
            <a:r>
              <a:rPr sz="2400" spc="-470" dirty="0">
                <a:solidFill>
                  <a:schemeClr val="accent6">
                    <a:lumMod val="75000"/>
                  </a:schemeClr>
                </a:solidFill>
                <a:latin typeface="Corbel"/>
                <a:cs typeface="Corbel"/>
              </a:rPr>
              <a:t> </a:t>
            </a:r>
            <a:r>
              <a:rPr sz="2400" spc="-5" dirty="0">
                <a:solidFill>
                  <a:schemeClr val="accent6">
                    <a:lumMod val="75000"/>
                  </a:schemeClr>
                </a:solidFill>
                <a:latin typeface="Corbel"/>
                <a:cs typeface="Corbel"/>
              </a:rPr>
              <a:t>character?</a:t>
            </a:r>
            <a:endParaRPr sz="2400" dirty="0">
              <a:solidFill>
                <a:schemeClr val="accent6">
                  <a:lumMod val="75000"/>
                </a:schemeClr>
              </a:solidFill>
              <a:latin typeface="Corbel"/>
              <a:cs typeface="Corbel"/>
            </a:endParaRPr>
          </a:p>
          <a:p>
            <a:pPr marL="866775" lvl="1" indent="-397510">
              <a:lnSpc>
                <a:spcPct val="100000"/>
              </a:lnSpc>
              <a:spcBef>
                <a:spcPts val="425"/>
              </a:spcBef>
              <a:buClr>
                <a:srgbClr val="40BAD1"/>
              </a:buClr>
              <a:buFont typeface="Arial MT"/>
              <a:buChar char="●"/>
              <a:tabLst>
                <a:tab pos="866775" algn="l"/>
                <a:tab pos="867410" algn="l"/>
              </a:tabLst>
            </a:pPr>
            <a:r>
              <a:rPr sz="2200" spc="-5" dirty="0">
                <a:latin typeface="Corbel"/>
                <a:cs typeface="Corbel"/>
              </a:rPr>
              <a:t>Cod</a:t>
            </a:r>
            <a:r>
              <a:rPr sz="2200" dirty="0">
                <a:latin typeface="Corbel"/>
                <a:cs typeface="Corbel"/>
              </a:rPr>
              <a:t>e</a:t>
            </a:r>
            <a:r>
              <a:rPr sz="2200" spc="-5" dirty="0">
                <a:latin typeface="Corbel"/>
                <a:cs typeface="Corbel"/>
              </a:rPr>
              <a:t> wor</a:t>
            </a:r>
            <a:r>
              <a:rPr sz="2200" dirty="0">
                <a:latin typeface="Corbel"/>
                <a:cs typeface="Corbel"/>
              </a:rPr>
              <a:t>d</a:t>
            </a:r>
            <a:r>
              <a:rPr sz="2200" spc="-5" dirty="0">
                <a:latin typeface="Corbel"/>
                <a:cs typeface="Corbel"/>
              </a:rPr>
              <a:t> length</a:t>
            </a:r>
            <a:r>
              <a:rPr sz="2200" dirty="0">
                <a:latin typeface="Corbel"/>
                <a:cs typeface="Corbel"/>
              </a:rPr>
              <a:t>s</a:t>
            </a:r>
            <a:r>
              <a:rPr sz="2200" spc="-5" dirty="0">
                <a:latin typeface="Corbel"/>
                <a:cs typeface="Corbel"/>
              </a:rPr>
              <a:t> ar</a:t>
            </a:r>
            <a:r>
              <a:rPr sz="2200" dirty="0">
                <a:latin typeface="Corbel"/>
                <a:cs typeface="Corbel"/>
              </a:rPr>
              <a:t>e</a:t>
            </a:r>
            <a:r>
              <a:rPr sz="2200" spc="-5" dirty="0">
                <a:latin typeface="Corbel"/>
                <a:cs typeface="Corbel"/>
              </a:rPr>
              <a:t> n</a:t>
            </a:r>
            <a:r>
              <a:rPr sz="2200" dirty="0">
                <a:latin typeface="Corbel"/>
                <a:cs typeface="Corbel"/>
              </a:rPr>
              <a:t>o</a:t>
            </a:r>
            <a:r>
              <a:rPr sz="2200" spc="-5" dirty="0">
                <a:latin typeface="Corbel"/>
                <a:cs typeface="Corbel"/>
              </a:rPr>
              <a:t> longe</a:t>
            </a:r>
            <a:r>
              <a:rPr sz="2200" dirty="0">
                <a:latin typeface="Corbel"/>
                <a:cs typeface="Corbel"/>
              </a:rPr>
              <a:t>r</a:t>
            </a:r>
            <a:r>
              <a:rPr sz="2200" spc="-5" dirty="0">
                <a:latin typeface="Corbel"/>
                <a:cs typeface="Corbel"/>
              </a:rPr>
              <a:t> ﬁxe</a:t>
            </a:r>
            <a:r>
              <a:rPr sz="2200" dirty="0">
                <a:latin typeface="Corbel"/>
                <a:cs typeface="Corbel"/>
              </a:rPr>
              <a:t>d</a:t>
            </a:r>
            <a:r>
              <a:rPr sz="2200" spc="-5" dirty="0">
                <a:latin typeface="Corbel"/>
                <a:cs typeface="Corbel"/>
              </a:rPr>
              <a:t> li</a:t>
            </a:r>
            <a:r>
              <a:rPr sz="2200" spc="-45" dirty="0">
                <a:latin typeface="Corbel"/>
                <a:cs typeface="Corbel"/>
              </a:rPr>
              <a:t>k</a:t>
            </a:r>
            <a:r>
              <a:rPr sz="2200" dirty="0">
                <a:latin typeface="Corbel"/>
                <a:cs typeface="Corbel"/>
              </a:rPr>
              <a:t>e</a:t>
            </a:r>
            <a:r>
              <a:rPr sz="2200" spc="-100" dirty="0">
                <a:latin typeface="Corbel"/>
                <a:cs typeface="Corbel"/>
              </a:rPr>
              <a:t> </a:t>
            </a:r>
            <a:r>
              <a:rPr sz="2200" spc="-5" dirty="0">
                <a:latin typeface="Corbel"/>
                <a:cs typeface="Corbel"/>
              </a:rPr>
              <a:t>ASCII.</a:t>
            </a:r>
            <a:endParaRPr sz="2200" dirty="0">
              <a:latin typeface="Corbel"/>
              <a:cs typeface="Corbel"/>
            </a:endParaRPr>
          </a:p>
          <a:p>
            <a:pPr marL="866775" marR="5080" lvl="1" indent="-397510">
              <a:lnSpc>
                <a:spcPct val="113599"/>
              </a:lnSpc>
              <a:buClr>
                <a:srgbClr val="40BAD1"/>
              </a:buClr>
              <a:buFont typeface="Arial MT"/>
              <a:buChar char="●"/>
              <a:tabLst>
                <a:tab pos="866775" algn="l"/>
                <a:tab pos="867410" algn="l"/>
              </a:tabLst>
            </a:pPr>
            <a:r>
              <a:rPr sz="2200" spc="-5" dirty="0">
                <a:latin typeface="Corbel"/>
                <a:cs typeface="Corbel"/>
              </a:rPr>
              <a:t>Code word lengths vary and will be shorter for the </a:t>
            </a:r>
            <a:r>
              <a:rPr sz="2200" spc="-430" dirty="0">
                <a:latin typeface="Corbel"/>
                <a:cs typeface="Corbel"/>
              </a:rPr>
              <a:t> </a:t>
            </a:r>
            <a:r>
              <a:rPr sz="2200" spc="-5" dirty="0">
                <a:latin typeface="Corbel"/>
                <a:cs typeface="Corbel"/>
              </a:rPr>
              <a:t>more</a:t>
            </a:r>
            <a:r>
              <a:rPr sz="2200" spc="-10" dirty="0">
                <a:latin typeface="Corbel"/>
                <a:cs typeface="Corbel"/>
              </a:rPr>
              <a:t> </a:t>
            </a:r>
            <a:r>
              <a:rPr sz="2200" spc="-5" dirty="0">
                <a:latin typeface="Corbel"/>
                <a:cs typeface="Corbel"/>
              </a:rPr>
              <a:t>frequently used</a:t>
            </a:r>
            <a:r>
              <a:rPr sz="2200" spc="-10" dirty="0">
                <a:latin typeface="Corbel"/>
                <a:cs typeface="Corbel"/>
              </a:rPr>
              <a:t> </a:t>
            </a:r>
            <a:r>
              <a:rPr sz="2200" spc="-5" dirty="0">
                <a:latin typeface="Corbel"/>
                <a:cs typeface="Corbel"/>
              </a:rPr>
              <a:t>characters.</a:t>
            </a:r>
            <a:endParaRPr sz="2200" dirty="0">
              <a:latin typeface="Corbel"/>
              <a:cs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6</a:t>
            </a:fld>
            <a:endParaRPr dirty="0"/>
          </a:p>
        </p:txBody>
      </p:sp>
      <p:sp>
        <p:nvSpPr>
          <p:cNvPr id="3" name="object 3"/>
          <p:cNvSpPr txBox="1"/>
          <p:nvPr/>
        </p:nvSpPr>
        <p:spPr>
          <a:xfrm>
            <a:off x="325944" y="2606557"/>
            <a:ext cx="2315210" cy="15646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Height </a:t>
            </a:r>
            <a:r>
              <a:rPr sz="3600" dirty="0">
                <a:solidFill>
                  <a:srgbClr val="FFFFFF"/>
                </a:solidFill>
                <a:latin typeface="Corbel"/>
                <a:cs typeface="Corbel"/>
              </a:rPr>
              <a:t> </a:t>
            </a:r>
            <a:r>
              <a:rPr sz="3600" spc="-5" dirty="0">
                <a:solidFill>
                  <a:srgbClr val="FFFFFF"/>
                </a:solidFill>
                <a:latin typeface="Corbel"/>
                <a:cs typeface="Corbel"/>
              </a:rPr>
              <a:t>Balanced </a:t>
            </a:r>
            <a:r>
              <a:rPr sz="3600" dirty="0">
                <a:solidFill>
                  <a:srgbClr val="FFFFFF"/>
                </a:solidFill>
                <a:latin typeface="Corbel"/>
                <a:cs typeface="Corbel"/>
              </a:rPr>
              <a:t> </a:t>
            </a:r>
            <a:r>
              <a:rPr sz="3600" spc="-5" dirty="0">
                <a:solidFill>
                  <a:srgbClr val="FFFFFF"/>
                </a:solidFill>
                <a:latin typeface="Corbel"/>
                <a:cs typeface="Corbel"/>
              </a:rPr>
              <a:t>Binar</a:t>
            </a:r>
            <a:r>
              <a:rPr sz="3600" dirty="0">
                <a:solidFill>
                  <a:srgbClr val="FFFFFF"/>
                </a:solidFill>
                <a:latin typeface="Corbel"/>
                <a:cs typeface="Corbel"/>
              </a:rPr>
              <a:t>y</a:t>
            </a:r>
            <a:r>
              <a:rPr sz="3600" spc="-250" dirty="0">
                <a:solidFill>
                  <a:srgbClr val="FFFFFF"/>
                </a:solidFill>
                <a:latin typeface="Corbel"/>
                <a:cs typeface="Corbel"/>
              </a:rPr>
              <a:t> </a:t>
            </a:r>
            <a:r>
              <a:rPr sz="3600" spc="-229" dirty="0">
                <a:solidFill>
                  <a:srgbClr val="FFFFFF"/>
                </a:solidFill>
                <a:latin typeface="Corbel"/>
                <a:cs typeface="Corbel"/>
              </a:rPr>
              <a:t>T</a:t>
            </a:r>
            <a:r>
              <a:rPr sz="3600" spc="-5" dirty="0">
                <a:solidFill>
                  <a:srgbClr val="FFFFFF"/>
                </a:solidFill>
                <a:latin typeface="Corbel"/>
                <a:cs typeface="Corbel"/>
              </a:rPr>
              <a:t>rees</a:t>
            </a:r>
            <a:endParaRPr sz="3600">
              <a:latin typeface="Corbel"/>
              <a:cs typeface="Corbel"/>
            </a:endParaRPr>
          </a:p>
        </p:txBody>
      </p:sp>
      <p:sp>
        <p:nvSpPr>
          <p:cNvPr id="4" name="object 4"/>
          <p:cNvSpPr txBox="1"/>
          <p:nvPr/>
        </p:nvSpPr>
        <p:spPr>
          <a:xfrm>
            <a:off x="4002164" y="2165126"/>
            <a:ext cx="7506255" cy="2565831"/>
          </a:xfrm>
          <a:prstGeom prst="rect">
            <a:avLst/>
          </a:prstGeom>
        </p:spPr>
        <p:txBody>
          <a:bodyPr vert="horz" wrap="square" lIns="0" tIns="12700" rIns="0" bIns="0" rtlCol="0">
            <a:spAutoFit/>
          </a:bodyPr>
          <a:lstStyle/>
          <a:p>
            <a:pPr marL="409575" marR="42545" indent="-397510">
              <a:lnSpc>
                <a:spcPct val="114599"/>
              </a:lnSpc>
              <a:spcBef>
                <a:spcPts val="100"/>
              </a:spcBef>
              <a:buClr>
                <a:srgbClr val="40BAD1"/>
              </a:buClr>
              <a:buSzPct val="91666"/>
              <a:buFont typeface="Arial MT"/>
              <a:buChar char="●"/>
              <a:tabLst>
                <a:tab pos="409575" algn="l"/>
                <a:tab pos="410209" algn="l"/>
              </a:tabLst>
            </a:pPr>
            <a:r>
              <a:rPr sz="2400" dirty="0">
                <a:latin typeface="Corbel"/>
                <a:cs typeface="Corbel"/>
              </a:rPr>
              <a:t>A </a:t>
            </a:r>
            <a:r>
              <a:rPr sz="2400" spc="-10" dirty="0">
                <a:latin typeface="Corbel"/>
                <a:cs typeface="Corbel"/>
              </a:rPr>
              <a:t>height-balanced </a:t>
            </a:r>
            <a:r>
              <a:rPr sz="2400" spc="-5" dirty="0">
                <a:latin typeface="Corbel"/>
                <a:cs typeface="Corbel"/>
              </a:rPr>
              <a:t>binary tree is one for which at </a:t>
            </a:r>
            <a:r>
              <a:rPr sz="2400" dirty="0">
                <a:latin typeface="Corbel"/>
                <a:cs typeface="Corbel"/>
              </a:rPr>
              <a:t> </a:t>
            </a:r>
            <a:r>
              <a:rPr sz="2400" spc="-10" dirty="0">
                <a:latin typeface="Corbel"/>
                <a:cs typeface="Corbel"/>
              </a:rPr>
              <a:t>every </a:t>
            </a:r>
            <a:r>
              <a:rPr sz="2400" spc="-5" dirty="0">
                <a:latin typeface="Corbel"/>
                <a:cs typeface="Corbel"/>
              </a:rPr>
              <a:t>node, the absolute</a:t>
            </a:r>
            <a:r>
              <a:rPr sz="2400" spc="-10" dirty="0">
                <a:latin typeface="Corbel"/>
                <a:cs typeface="Corbel"/>
              </a:rPr>
              <a:t> </a:t>
            </a:r>
            <a:r>
              <a:rPr sz="2400" spc="-5" dirty="0">
                <a:latin typeface="Corbel"/>
                <a:cs typeface="Corbel"/>
              </a:rPr>
              <a:t>value of the</a:t>
            </a:r>
            <a:r>
              <a:rPr sz="2400" spc="-10" dirty="0">
                <a:latin typeface="Corbel"/>
                <a:cs typeface="Corbel"/>
              </a:rPr>
              <a:t> </a:t>
            </a:r>
            <a:r>
              <a:rPr sz="2400" spc="-15" dirty="0">
                <a:latin typeface="Corbel"/>
                <a:cs typeface="Corbel"/>
              </a:rPr>
              <a:t>difference</a:t>
            </a:r>
            <a:r>
              <a:rPr sz="2400" spc="-5" dirty="0">
                <a:latin typeface="Corbel"/>
                <a:cs typeface="Corbel"/>
              </a:rPr>
              <a:t> in </a:t>
            </a:r>
            <a:r>
              <a:rPr sz="2400" dirty="0">
                <a:latin typeface="Corbel"/>
                <a:cs typeface="Corbel"/>
              </a:rPr>
              <a:t> </a:t>
            </a:r>
            <a:r>
              <a:rPr sz="2400" spc="-5" dirty="0">
                <a:latin typeface="Corbel"/>
                <a:cs typeface="Corbel"/>
              </a:rPr>
              <a:t>heights of the left and right children is no larger than </a:t>
            </a:r>
            <a:r>
              <a:rPr sz="2400" spc="-470" dirty="0">
                <a:latin typeface="Corbel"/>
                <a:cs typeface="Corbel"/>
              </a:rPr>
              <a:t> </a:t>
            </a:r>
            <a:r>
              <a:rPr sz="2400" spc="-5" dirty="0">
                <a:latin typeface="Corbel"/>
                <a:cs typeface="Corbel"/>
              </a:rPr>
              <a:t>one.</a:t>
            </a:r>
            <a:endParaRPr lang="en-US" sz="2400" spc="-5" dirty="0">
              <a:latin typeface="Corbel"/>
              <a:cs typeface="Corbel"/>
            </a:endParaRPr>
          </a:p>
          <a:p>
            <a:pPr marL="409575" marR="42545" indent="-397510">
              <a:lnSpc>
                <a:spcPct val="114599"/>
              </a:lnSpc>
              <a:spcBef>
                <a:spcPts val="100"/>
              </a:spcBef>
              <a:buClr>
                <a:srgbClr val="40BAD1"/>
              </a:buClr>
              <a:buSzPct val="91666"/>
              <a:buFont typeface="Arial MT"/>
              <a:buChar char="●"/>
              <a:tabLst>
                <a:tab pos="409575" algn="l"/>
                <a:tab pos="410209" algn="l"/>
              </a:tabLst>
            </a:pPr>
            <a:endParaRPr sz="2400" dirty="0">
              <a:latin typeface="Corbel"/>
              <a:cs typeface="Corbel"/>
            </a:endParaRPr>
          </a:p>
          <a:p>
            <a:pPr marL="409575" indent="-397510">
              <a:lnSpc>
                <a:spcPct val="100000"/>
              </a:lnSpc>
              <a:spcBef>
                <a:spcPts val="420"/>
              </a:spcBef>
              <a:buClr>
                <a:srgbClr val="40BAD1"/>
              </a:buClr>
              <a:buSzPct val="91666"/>
              <a:buFont typeface="Arial MT"/>
              <a:buChar char="●"/>
              <a:tabLst>
                <a:tab pos="409575" algn="l"/>
                <a:tab pos="410209" algn="l"/>
              </a:tabLst>
            </a:pPr>
            <a:r>
              <a:rPr sz="2400" spc="-5" dirty="0">
                <a:latin typeface="Corbel"/>
                <a:cs typeface="Corbel"/>
              </a:rPr>
              <a:t>Note:</a:t>
            </a:r>
            <a:r>
              <a:rPr sz="2400" spc="-15" dirty="0">
                <a:latin typeface="Corbel"/>
                <a:cs typeface="Corbel"/>
              </a:rPr>
              <a:t> </a:t>
            </a:r>
            <a:r>
              <a:rPr sz="2400" spc="-5" dirty="0">
                <a:latin typeface="Corbel"/>
                <a:cs typeface="Corbel"/>
              </a:rPr>
              <a:t>Every</a:t>
            </a:r>
            <a:r>
              <a:rPr sz="2400" spc="-10" dirty="0">
                <a:latin typeface="Corbel"/>
                <a:cs typeface="Corbel"/>
              </a:rPr>
              <a:t> </a:t>
            </a:r>
            <a:r>
              <a:rPr sz="2400" spc="-5" dirty="0">
                <a:latin typeface="Corbel"/>
                <a:cs typeface="Corbel"/>
              </a:rPr>
              <a:t>complete</a:t>
            </a:r>
            <a:r>
              <a:rPr sz="2400" spc="-10" dirty="0">
                <a:latin typeface="Corbel"/>
                <a:cs typeface="Corbel"/>
              </a:rPr>
              <a:t> </a:t>
            </a:r>
            <a:r>
              <a:rPr sz="2400" spc="-5" dirty="0">
                <a:latin typeface="Corbel"/>
                <a:cs typeface="Corbel"/>
              </a:rPr>
              <a:t>binary</a:t>
            </a:r>
            <a:r>
              <a:rPr sz="2400" spc="-10" dirty="0">
                <a:latin typeface="Corbel"/>
                <a:cs typeface="Corbel"/>
              </a:rPr>
              <a:t> </a:t>
            </a:r>
            <a:r>
              <a:rPr sz="2400" spc="-5" dirty="0">
                <a:latin typeface="Corbel"/>
                <a:cs typeface="Corbel"/>
              </a:rPr>
              <a:t>tree</a:t>
            </a:r>
            <a:r>
              <a:rPr sz="2400" spc="-10" dirty="0">
                <a:latin typeface="Corbel"/>
                <a:cs typeface="Corbel"/>
              </a:rPr>
              <a:t> </a:t>
            </a:r>
            <a:r>
              <a:rPr sz="2400" spc="-5" dirty="0">
                <a:latin typeface="Corbel"/>
                <a:cs typeface="Corbel"/>
              </a:rPr>
              <a:t>is</a:t>
            </a:r>
            <a:r>
              <a:rPr sz="2400" spc="-10" dirty="0">
                <a:latin typeface="Corbel"/>
                <a:cs typeface="Corbel"/>
              </a:rPr>
              <a:t> height-balanced.</a:t>
            </a:r>
            <a:endParaRPr sz="2400" dirty="0">
              <a:latin typeface="Corbel"/>
              <a:cs typeface="Corbel"/>
            </a:endParaRPr>
          </a:p>
          <a:p>
            <a:pPr marL="409575" indent="-397510">
              <a:lnSpc>
                <a:spcPct val="100000"/>
              </a:lnSpc>
              <a:spcBef>
                <a:spcPts val="420"/>
              </a:spcBef>
              <a:buClr>
                <a:srgbClr val="40BAD1"/>
              </a:buClr>
              <a:buSzPct val="91666"/>
              <a:buFont typeface="Arial MT"/>
              <a:buChar char="●"/>
              <a:tabLst>
                <a:tab pos="409575" algn="l"/>
                <a:tab pos="410209" algn="l"/>
              </a:tabLst>
            </a:pPr>
            <a:r>
              <a:rPr sz="2400" spc="-5" dirty="0">
                <a:solidFill>
                  <a:srgbClr val="FF0000"/>
                </a:solidFill>
                <a:latin typeface="Corbel"/>
                <a:cs typeface="Corbel"/>
              </a:rPr>
              <a:t>A</a:t>
            </a:r>
            <a:r>
              <a:rPr sz="2400" dirty="0">
                <a:solidFill>
                  <a:srgbClr val="FF0000"/>
                </a:solidFill>
                <a:latin typeface="Corbel"/>
                <a:cs typeface="Corbel"/>
              </a:rPr>
              <a:t>n</a:t>
            </a:r>
            <a:r>
              <a:rPr sz="2400" spc="-105" dirty="0">
                <a:solidFill>
                  <a:srgbClr val="FF0000"/>
                </a:solidFill>
                <a:latin typeface="Corbel"/>
                <a:cs typeface="Corbel"/>
              </a:rPr>
              <a:t> </a:t>
            </a:r>
            <a:r>
              <a:rPr sz="2400" spc="-130" dirty="0">
                <a:solidFill>
                  <a:srgbClr val="FF0000"/>
                </a:solidFill>
                <a:latin typeface="Corbel"/>
                <a:cs typeface="Corbel"/>
              </a:rPr>
              <a:t>A</a:t>
            </a:r>
            <a:r>
              <a:rPr sz="2400" spc="-5" dirty="0">
                <a:solidFill>
                  <a:srgbClr val="FF0000"/>
                </a:solidFill>
                <a:latin typeface="Corbel"/>
                <a:cs typeface="Corbel"/>
              </a:rPr>
              <a:t>V</a:t>
            </a:r>
            <a:r>
              <a:rPr sz="2400" dirty="0">
                <a:solidFill>
                  <a:srgbClr val="FF0000"/>
                </a:solidFill>
                <a:latin typeface="Corbel"/>
                <a:cs typeface="Corbel"/>
              </a:rPr>
              <a:t>L</a:t>
            </a:r>
            <a:r>
              <a:rPr sz="2400" spc="-170" dirty="0">
                <a:solidFill>
                  <a:srgbClr val="FF0000"/>
                </a:solidFill>
                <a:latin typeface="Corbel"/>
                <a:cs typeface="Corbel"/>
              </a:rPr>
              <a:t> </a:t>
            </a:r>
            <a:r>
              <a:rPr sz="2400" spc="-155" dirty="0">
                <a:solidFill>
                  <a:srgbClr val="FF0000"/>
                </a:solidFill>
                <a:latin typeface="Corbel"/>
                <a:cs typeface="Corbel"/>
              </a:rPr>
              <a:t>T</a:t>
            </a:r>
            <a:r>
              <a:rPr sz="2400" spc="-5" dirty="0">
                <a:solidFill>
                  <a:srgbClr val="FF0000"/>
                </a:solidFill>
                <a:latin typeface="Corbel"/>
                <a:cs typeface="Corbel"/>
              </a:rPr>
              <a:t>re</a:t>
            </a:r>
            <a:r>
              <a:rPr sz="2400" dirty="0">
                <a:solidFill>
                  <a:srgbClr val="FF0000"/>
                </a:solidFill>
                <a:latin typeface="Corbel"/>
                <a:cs typeface="Corbel"/>
              </a:rPr>
              <a:t>e</a:t>
            </a:r>
            <a:r>
              <a:rPr sz="2400" spc="-10" dirty="0">
                <a:solidFill>
                  <a:srgbClr val="FF0000"/>
                </a:solidFill>
                <a:latin typeface="Corbel"/>
                <a:cs typeface="Corbel"/>
              </a:rPr>
              <a:t> </a:t>
            </a:r>
            <a:r>
              <a:rPr sz="2400" spc="-5" dirty="0">
                <a:solidFill>
                  <a:srgbClr val="FF0000"/>
                </a:solidFill>
                <a:latin typeface="Corbel"/>
                <a:cs typeface="Corbel"/>
              </a:rPr>
              <a:t>i</a:t>
            </a:r>
            <a:r>
              <a:rPr sz="2400" dirty="0">
                <a:solidFill>
                  <a:srgbClr val="FF0000"/>
                </a:solidFill>
                <a:latin typeface="Corbel"/>
                <a:cs typeface="Corbel"/>
              </a:rPr>
              <a:t>s</a:t>
            </a:r>
            <a:r>
              <a:rPr sz="2400" spc="-5" dirty="0">
                <a:solidFill>
                  <a:srgbClr val="FF0000"/>
                </a:solidFill>
                <a:latin typeface="Corbel"/>
                <a:cs typeface="Corbel"/>
              </a:rPr>
              <a:t> </a:t>
            </a:r>
            <a:r>
              <a:rPr sz="2400" dirty="0">
                <a:solidFill>
                  <a:srgbClr val="FF0000"/>
                </a:solidFill>
                <a:latin typeface="Corbel"/>
                <a:cs typeface="Corbel"/>
              </a:rPr>
              <a:t>a</a:t>
            </a:r>
            <a:r>
              <a:rPr sz="2400" spc="-5" dirty="0">
                <a:solidFill>
                  <a:srgbClr val="FF0000"/>
                </a:solidFill>
                <a:latin typeface="Corbel"/>
                <a:cs typeface="Corbel"/>
              </a:rPr>
              <a:t> heigh</a:t>
            </a:r>
            <a:r>
              <a:rPr sz="2400" spc="-50" dirty="0">
                <a:solidFill>
                  <a:srgbClr val="FF0000"/>
                </a:solidFill>
                <a:latin typeface="Corbel"/>
                <a:cs typeface="Corbel"/>
              </a:rPr>
              <a:t>t</a:t>
            </a:r>
            <a:r>
              <a:rPr sz="2400" spc="-5" dirty="0">
                <a:solidFill>
                  <a:srgbClr val="FF0000"/>
                </a:solidFill>
                <a:latin typeface="Corbel"/>
                <a:cs typeface="Corbel"/>
              </a:rPr>
              <a:t>-balance</a:t>
            </a:r>
            <a:r>
              <a:rPr sz="2400" dirty="0">
                <a:solidFill>
                  <a:srgbClr val="FF0000"/>
                </a:solidFill>
                <a:latin typeface="Corbel"/>
                <a:cs typeface="Corbel"/>
              </a:rPr>
              <a:t>d</a:t>
            </a:r>
            <a:r>
              <a:rPr sz="2400" spc="-5" dirty="0">
                <a:solidFill>
                  <a:srgbClr val="FF0000"/>
                </a:solidFill>
                <a:latin typeface="Corbel"/>
                <a:cs typeface="Corbel"/>
              </a:rPr>
              <a:t> binar</a:t>
            </a:r>
            <a:r>
              <a:rPr sz="2400" dirty="0">
                <a:solidFill>
                  <a:srgbClr val="FF0000"/>
                </a:solidFill>
                <a:latin typeface="Corbel"/>
                <a:cs typeface="Corbel"/>
              </a:rPr>
              <a:t>y</a:t>
            </a:r>
            <a:r>
              <a:rPr sz="2400" spc="-5" dirty="0">
                <a:solidFill>
                  <a:srgbClr val="FF0000"/>
                </a:solidFill>
                <a:latin typeface="Corbel"/>
                <a:cs typeface="Corbel"/>
              </a:rPr>
              <a:t> searc</a:t>
            </a:r>
            <a:r>
              <a:rPr sz="2400" dirty="0">
                <a:solidFill>
                  <a:srgbClr val="FF0000"/>
                </a:solidFill>
                <a:latin typeface="Corbel"/>
                <a:cs typeface="Corbel"/>
              </a:rPr>
              <a:t>h</a:t>
            </a:r>
            <a:r>
              <a:rPr sz="2400" spc="-5" dirty="0">
                <a:solidFill>
                  <a:srgbClr val="FF0000"/>
                </a:solidFill>
                <a:latin typeface="Corbel"/>
                <a:cs typeface="Corbel"/>
              </a:rPr>
              <a:t> tree.</a:t>
            </a:r>
            <a:endParaRPr sz="2400" dirty="0">
              <a:solidFill>
                <a:srgbClr val="FF0000"/>
              </a:solidFill>
              <a:latin typeface="Corbel"/>
              <a:cs typeface="Corbe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60</a:t>
            </a:fld>
            <a:endParaRPr dirty="0"/>
          </a:p>
        </p:txBody>
      </p:sp>
      <p:sp>
        <p:nvSpPr>
          <p:cNvPr id="3" name="object 3"/>
          <p:cNvSpPr txBox="1"/>
          <p:nvPr/>
        </p:nvSpPr>
        <p:spPr>
          <a:xfrm>
            <a:off x="325944" y="3101857"/>
            <a:ext cx="2692400" cy="574040"/>
          </a:xfrm>
          <a:prstGeom prst="rect">
            <a:avLst/>
          </a:prstGeom>
        </p:spPr>
        <p:txBody>
          <a:bodyPr vert="horz" wrap="square" lIns="0" tIns="12700" rIns="0" bIns="0" rtlCol="0">
            <a:spAutoFit/>
          </a:bodyPr>
          <a:lstStyle/>
          <a:p>
            <a:pPr marL="12700">
              <a:lnSpc>
                <a:spcPct val="100000"/>
              </a:lnSpc>
              <a:spcBef>
                <a:spcPts val="100"/>
              </a:spcBef>
            </a:pPr>
            <a:r>
              <a:rPr sz="3600" spc="-25" dirty="0">
                <a:solidFill>
                  <a:srgbClr val="FFFFFF"/>
                </a:solidFill>
                <a:latin typeface="Corbel"/>
                <a:cs typeface="Corbel"/>
              </a:rPr>
              <a:t>Huffman</a:t>
            </a:r>
            <a:r>
              <a:rPr sz="3600" spc="-65" dirty="0">
                <a:solidFill>
                  <a:srgbClr val="FFFFFF"/>
                </a:solidFill>
                <a:latin typeface="Corbel"/>
                <a:cs typeface="Corbel"/>
              </a:rPr>
              <a:t> </a:t>
            </a:r>
            <a:r>
              <a:rPr sz="3600" spc="-5" dirty="0">
                <a:solidFill>
                  <a:srgbClr val="FFFFFF"/>
                </a:solidFill>
                <a:latin typeface="Corbel"/>
                <a:cs typeface="Corbel"/>
              </a:rPr>
              <a:t>code</a:t>
            </a:r>
            <a:endParaRPr sz="3600" dirty="0">
              <a:latin typeface="Corbel"/>
              <a:cs typeface="Corbel"/>
            </a:endParaRPr>
          </a:p>
        </p:txBody>
      </p:sp>
      <p:sp>
        <p:nvSpPr>
          <p:cNvPr id="4" name="object 4"/>
          <p:cNvSpPr txBox="1"/>
          <p:nvPr/>
        </p:nvSpPr>
        <p:spPr>
          <a:xfrm>
            <a:off x="3447631" y="529488"/>
            <a:ext cx="8077200" cy="5799023"/>
          </a:xfrm>
          <a:prstGeom prst="rect">
            <a:avLst/>
          </a:prstGeom>
        </p:spPr>
        <p:txBody>
          <a:bodyPr vert="horz" wrap="square" lIns="0" tIns="66040" rIns="0" bIns="0" rtlCol="0">
            <a:spAutoFit/>
          </a:bodyPr>
          <a:lstStyle/>
          <a:p>
            <a:pPr marL="409575" indent="-397510" algn="just">
              <a:lnSpc>
                <a:spcPct val="100000"/>
              </a:lnSpc>
              <a:spcBef>
                <a:spcPts val="520"/>
              </a:spcBef>
              <a:buClr>
                <a:srgbClr val="40BAD1"/>
              </a:buClr>
              <a:buSzPct val="91666"/>
              <a:buFont typeface="Arial MT"/>
              <a:buChar char="●"/>
              <a:tabLst>
                <a:tab pos="409575" algn="l"/>
                <a:tab pos="410209" algn="l"/>
              </a:tabLst>
            </a:pPr>
            <a:r>
              <a:rPr lang="en-US" sz="2400" spc="-20" dirty="0">
                <a:latin typeface="Corbel"/>
                <a:cs typeface="Corbel"/>
              </a:rPr>
              <a:t>The idea is to assign variable-length codes to input characters, lengths of the assigned codes are based on the frequencies of corresponding characters. The most frequent character gets the smallest code and the least frequent character gets the largest code.</a:t>
            </a:r>
          </a:p>
          <a:p>
            <a:pPr marL="409575" indent="-397510" algn="just">
              <a:lnSpc>
                <a:spcPct val="100000"/>
              </a:lnSpc>
              <a:spcBef>
                <a:spcPts val="520"/>
              </a:spcBef>
              <a:buClr>
                <a:srgbClr val="40BAD1"/>
              </a:buClr>
              <a:buSzPct val="91666"/>
              <a:buFont typeface="Arial MT"/>
              <a:buChar char="●"/>
              <a:tabLst>
                <a:tab pos="409575" algn="l"/>
                <a:tab pos="410209" algn="l"/>
              </a:tabLst>
            </a:pPr>
            <a:r>
              <a:rPr lang="en-US" sz="2400" spc="-20" dirty="0">
                <a:latin typeface="Corbel"/>
                <a:cs typeface="Corbel"/>
              </a:rPr>
              <a:t>The variable-length codes assigned to input characters are Prefix Codes, means the codes (bit sequences) are assigned in such a way that the </a:t>
            </a:r>
            <a:r>
              <a:rPr lang="en-US" sz="2400" spc="-20" dirty="0">
                <a:solidFill>
                  <a:srgbClr val="FF0000"/>
                </a:solidFill>
                <a:latin typeface="Corbel"/>
                <a:cs typeface="Corbel"/>
              </a:rPr>
              <a:t>code assigned to one character is not the prefix of code assigned to any other character. </a:t>
            </a:r>
            <a:r>
              <a:rPr lang="en-US" sz="2400" spc="-20" dirty="0">
                <a:latin typeface="Corbel"/>
                <a:cs typeface="Corbel"/>
              </a:rPr>
              <a:t>This is how Huffman Coding makes sure that there is </a:t>
            </a:r>
            <a:r>
              <a:rPr lang="en-US" sz="2400" spc="-20" dirty="0">
                <a:solidFill>
                  <a:srgbClr val="FF0000"/>
                </a:solidFill>
                <a:latin typeface="Corbel"/>
                <a:cs typeface="Corbel"/>
              </a:rPr>
              <a:t>no ambiguity </a:t>
            </a:r>
            <a:r>
              <a:rPr lang="en-US" sz="2400" spc="-20" dirty="0">
                <a:latin typeface="Corbel"/>
                <a:cs typeface="Corbel"/>
              </a:rPr>
              <a:t>when decoding the generated bitstream.</a:t>
            </a:r>
          </a:p>
          <a:p>
            <a:pPr marL="409575" indent="-397510" algn="just">
              <a:lnSpc>
                <a:spcPct val="100000"/>
              </a:lnSpc>
              <a:spcBef>
                <a:spcPts val="520"/>
              </a:spcBef>
              <a:buClr>
                <a:srgbClr val="40BAD1"/>
              </a:buClr>
              <a:buSzPct val="91666"/>
              <a:buFont typeface="Arial MT"/>
              <a:buChar char="●"/>
              <a:tabLst>
                <a:tab pos="409575" algn="l"/>
                <a:tab pos="410209" algn="l"/>
              </a:tabLst>
            </a:pPr>
            <a:r>
              <a:rPr lang="en-US" sz="2400" spc="-20" dirty="0">
                <a:latin typeface="Corbel"/>
                <a:cs typeface="Corbel"/>
              </a:rPr>
              <a:t>Let </a:t>
            </a:r>
            <a:r>
              <a:rPr lang="en-US" sz="2400" spc="-20" dirty="0" err="1">
                <a:latin typeface="Corbel"/>
                <a:cs typeface="Corbel"/>
              </a:rPr>
              <a:t>a,b,c</a:t>
            </a:r>
            <a:r>
              <a:rPr lang="en-US" sz="2400" spc="-20" dirty="0">
                <a:latin typeface="Corbel"/>
                <a:cs typeface="Corbel"/>
              </a:rPr>
              <a:t> and d are four characters and their corresponding variable length codes be 00, 01, 0 and 1. </a:t>
            </a:r>
          </a:p>
          <a:p>
            <a:pPr marL="409575" indent="-397510" algn="just">
              <a:lnSpc>
                <a:spcPct val="100000"/>
              </a:lnSpc>
              <a:spcBef>
                <a:spcPts val="520"/>
              </a:spcBef>
              <a:buClr>
                <a:srgbClr val="40BAD1"/>
              </a:buClr>
              <a:buSzPct val="91666"/>
              <a:buFont typeface="Arial MT"/>
              <a:buChar char="●"/>
              <a:tabLst>
                <a:tab pos="409575" algn="l"/>
                <a:tab pos="410209" algn="l"/>
              </a:tabLst>
            </a:pPr>
            <a:r>
              <a:rPr lang="en-US" sz="2400" spc="-20" dirty="0">
                <a:solidFill>
                  <a:srgbClr val="FF0000"/>
                </a:solidFill>
                <a:latin typeface="Corbel"/>
                <a:cs typeface="Corbel"/>
              </a:rPr>
              <a:t>Ambiguity? </a:t>
            </a:r>
            <a:r>
              <a:rPr lang="en-US" sz="2400" spc="-20" dirty="0">
                <a:latin typeface="Corbel"/>
                <a:cs typeface="Corbel"/>
              </a:rPr>
              <a:t>because code assigned to c is the prefix of codes assigned to a and b</a:t>
            </a:r>
          </a:p>
        </p:txBody>
      </p:sp>
    </p:spTree>
    <p:extLst>
      <p:ext uri="{BB962C8B-B14F-4D97-AF65-F5344CB8AC3E}">
        <p14:creationId xmlns:p14="http://schemas.microsoft.com/office/powerpoint/2010/main" val="372721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61</a:t>
            </a:fld>
            <a:endParaRPr dirty="0"/>
          </a:p>
        </p:txBody>
      </p:sp>
      <p:sp>
        <p:nvSpPr>
          <p:cNvPr id="3" name="object 3"/>
          <p:cNvSpPr txBox="1"/>
          <p:nvPr/>
        </p:nvSpPr>
        <p:spPr>
          <a:xfrm>
            <a:off x="325944" y="3101857"/>
            <a:ext cx="2692400" cy="574040"/>
          </a:xfrm>
          <a:prstGeom prst="rect">
            <a:avLst/>
          </a:prstGeom>
        </p:spPr>
        <p:txBody>
          <a:bodyPr vert="horz" wrap="square" lIns="0" tIns="12700" rIns="0" bIns="0" rtlCol="0">
            <a:spAutoFit/>
          </a:bodyPr>
          <a:lstStyle/>
          <a:p>
            <a:pPr marL="12700">
              <a:lnSpc>
                <a:spcPct val="100000"/>
              </a:lnSpc>
              <a:spcBef>
                <a:spcPts val="100"/>
              </a:spcBef>
            </a:pPr>
            <a:r>
              <a:rPr sz="3600" spc="-25" dirty="0">
                <a:solidFill>
                  <a:srgbClr val="FFFFFF"/>
                </a:solidFill>
                <a:latin typeface="Corbel"/>
                <a:cs typeface="Corbel"/>
              </a:rPr>
              <a:t>Huffman</a:t>
            </a:r>
            <a:r>
              <a:rPr sz="3600" spc="-65" dirty="0">
                <a:solidFill>
                  <a:srgbClr val="FFFFFF"/>
                </a:solidFill>
                <a:latin typeface="Corbel"/>
                <a:cs typeface="Corbel"/>
              </a:rPr>
              <a:t> </a:t>
            </a:r>
            <a:r>
              <a:rPr sz="3600" spc="-5" dirty="0">
                <a:solidFill>
                  <a:srgbClr val="FFFFFF"/>
                </a:solidFill>
                <a:latin typeface="Corbel"/>
                <a:cs typeface="Corbel"/>
              </a:rPr>
              <a:t>code</a:t>
            </a:r>
            <a:endParaRPr sz="3600">
              <a:latin typeface="Corbel"/>
              <a:cs typeface="Corbel"/>
            </a:endParaRPr>
          </a:p>
        </p:txBody>
      </p:sp>
      <p:sp>
        <p:nvSpPr>
          <p:cNvPr id="4" name="object 4"/>
          <p:cNvSpPr txBox="1"/>
          <p:nvPr/>
        </p:nvSpPr>
        <p:spPr>
          <a:xfrm>
            <a:off x="3961380" y="1326926"/>
            <a:ext cx="6823709" cy="4216400"/>
          </a:xfrm>
          <a:prstGeom prst="rect">
            <a:avLst/>
          </a:prstGeom>
        </p:spPr>
        <p:txBody>
          <a:bodyPr vert="horz" wrap="square" lIns="0" tIns="66040" rIns="0" bIns="0" rtlCol="0">
            <a:spAutoFit/>
          </a:bodyPr>
          <a:lstStyle/>
          <a:p>
            <a:pPr marL="450215" indent="-397510">
              <a:lnSpc>
                <a:spcPct val="100000"/>
              </a:lnSpc>
              <a:spcBef>
                <a:spcPts val="520"/>
              </a:spcBef>
              <a:buClr>
                <a:srgbClr val="40BAD1"/>
              </a:buClr>
              <a:buSzPct val="91666"/>
              <a:buFont typeface="Arial MT"/>
              <a:buChar char="●"/>
              <a:tabLst>
                <a:tab pos="450215" algn="l"/>
                <a:tab pos="450850" algn="l"/>
              </a:tabLst>
            </a:pPr>
            <a:r>
              <a:rPr sz="2400" spc="-5" dirty="0">
                <a:latin typeface="Corbel"/>
                <a:cs typeface="Corbel"/>
              </a:rPr>
              <a:t>Th</a:t>
            </a:r>
            <a:r>
              <a:rPr sz="2400" dirty="0">
                <a:latin typeface="Corbel"/>
                <a:cs typeface="Corbel"/>
              </a:rPr>
              <a:t>e</a:t>
            </a:r>
            <a:r>
              <a:rPr sz="2400" spc="-5" dirty="0">
                <a:latin typeface="Corbel"/>
                <a:cs typeface="Corbel"/>
              </a:rPr>
              <a:t> Basi</a:t>
            </a:r>
            <a:r>
              <a:rPr sz="2400" dirty="0">
                <a:latin typeface="Corbel"/>
                <a:cs typeface="Corbel"/>
              </a:rPr>
              <a:t>c</a:t>
            </a:r>
            <a:r>
              <a:rPr sz="2400" spc="-105" dirty="0">
                <a:latin typeface="Corbel"/>
                <a:cs typeface="Corbel"/>
              </a:rPr>
              <a:t> </a:t>
            </a:r>
            <a:r>
              <a:rPr sz="2400" spc="-5" dirty="0">
                <a:latin typeface="Corbel"/>
                <a:cs typeface="Corbel"/>
              </a:rPr>
              <a:t>Algorithm</a:t>
            </a:r>
            <a:endParaRPr sz="2400" dirty="0">
              <a:latin typeface="Corbel"/>
              <a:cs typeface="Corbel"/>
            </a:endParaRPr>
          </a:p>
          <a:p>
            <a:pPr marL="450215" marR="5080" indent="-438150">
              <a:lnSpc>
                <a:spcPct val="114599"/>
              </a:lnSpc>
              <a:buClr>
                <a:srgbClr val="40BAD1"/>
              </a:buClr>
              <a:buSzPct val="91666"/>
              <a:buFont typeface="Times New Roman"/>
              <a:buAutoNum type="arabicPeriod"/>
              <a:tabLst>
                <a:tab pos="450215" algn="l"/>
                <a:tab pos="450850" algn="l"/>
              </a:tabLst>
            </a:pPr>
            <a:r>
              <a:rPr sz="2400" spc="-5" dirty="0">
                <a:latin typeface="Corbel"/>
                <a:cs typeface="Corbel"/>
              </a:rPr>
              <a:t>Scan text to be compressed and tally </a:t>
            </a:r>
            <a:r>
              <a:rPr sz="2400" spc="-10" dirty="0">
                <a:latin typeface="Corbel"/>
                <a:cs typeface="Corbel"/>
              </a:rPr>
              <a:t>occurrence </a:t>
            </a:r>
            <a:r>
              <a:rPr sz="2400" spc="-5" dirty="0">
                <a:latin typeface="Corbel"/>
                <a:cs typeface="Corbel"/>
              </a:rPr>
              <a:t>of </a:t>
            </a:r>
            <a:r>
              <a:rPr sz="2400" spc="-470" dirty="0">
                <a:latin typeface="Corbel"/>
                <a:cs typeface="Corbel"/>
              </a:rPr>
              <a:t> </a:t>
            </a:r>
            <a:r>
              <a:rPr sz="2400" spc="-5" dirty="0">
                <a:latin typeface="Corbel"/>
                <a:cs typeface="Corbel"/>
              </a:rPr>
              <a:t>all</a:t>
            </a:r>
            <a:r>
              <a:rPr sz="2400" spc="-10" dirty="0">
                <a:latin typeface="Corbel"/>
                <a:cs typeface="Corbel"/>
              </a:rPr>
              <a:t> </a:t>
            </a:r>
            <a:r>
              <a:rPr sz="2400" spc="-5" dirty="0">
                <a:latin typeface="Corbel"/>
                <a:cs typeface="Corbel"/>
              </a:rPr>
              <a:t>characters.</a:t>
            </a:r>
            <a:endParaRPr sz="2400" dirty="0">
              <a:latin typeface="Corbel"/>
              <a:cs typeface="Corbel"/>
            </a:endParaRPr>
          </a:p>
          <a:p>
            <a:pPr marL="450215" marR="380365" indent="-438150">
              <a:lnSpc>
                <a:spcPct val="114599"/>
              </a:lnSpc>
              <a:buClr>
                <a:srgbClr val="40BAD1"/>
              </a:buClr>
              <a:buSzPct val="91666"/>
              <a:buFont typeface="Times New Roman"/>
              <a:buAutoNum type="arabicPeriod"/>
              <a:tabLst>
                <a:tab pos="450215" algn="l"/>
                <a:tab pos="450850" algn="l"/>
              </a:tabLst>
            </a:pPr>
            <a:r>
              <a:rPr sz="2400" spc="-5" dirty="0">
                <a:latin typeface="Corbel"/>
                <a:cs typeface="Corbel"/>
              </a:rPr>
              <a:t>Sort or prioritize characters based on number of </a:t>
            </a:r>
            <a:r>
              <a:rPr sz="2400" spc="-470" dirty="0">
                <a:latin typeface="Corbel"/>
                <a:cs typeface="Corbel"/>
              </a:rPr>
              <a:t> </a:t>
            </a:r>
            <a:r>
              <a:rPr sz="2400" spc="-10" dirty="0">
                <a:latin typeface="Corbel"/>
                <a:cs typeface="Corbel"/>
              </a:rPr>
              <a:t>occurrences </a:t>
            </a:r>
            <a:r>
              <a:rPr sz="2400" spc="-5" dirty="0">
                <a:latin typeface="Corbel"/>
                <a:cs typeface="Corbel"/>
              </a:rPr>
              <a:t>in text.</a:t>
            </a:r>
            <a:endParaRPr sz="2400" dirty="0">
              <a:latin typeface="Corbel"/>
              <a:cs typeface="Corbel"/>
            </a:endParaRPr>
          </a:p>
          <a:p>
            <a:pPr marL="450215" indent="-438150">
              <a:lnSpc>
                <a:spcPct val="100000"/>
              </a:lnSpc>
              <a:spcBef>
                <a:spcPts val="420"/>
              </a:spcBef>
              <a:buClr>
                <a:srgbClr val="40BAD1"/>
              </a:buClr>
              <a:buSzPct val="91666"/>
              <a:buFont typeface="Times New Roman"/>
              <a:buAutoNum type="arabicPeriod"/>
              <a:tabLst>
                <a:tab pos="450215" algn="l"/>
                <a:tab pos="450850" algn="l"/>
              </a:tabLst>
            </a:pPr>
            <a:r>
              <a:rPr sz="2400" spc="-5" dirty="0">
                <a:latin typeface="Corbel"/>
                <a:cs typeface="Corbel"/>
              </a:rPr>
              <a:t>Build</a:t>
            </a:r>
            <a:r>
              <a:rPr sz="2400" spc="-10" dirty="0">
                <a:latin typeface="Corbel"/>
                <a:cs typeface="Corbel"/>
              </a:rPr>
              <a:t> </a:t>
            </a:r>
            <a:r>
              <a:rPr sz="2400" spc="-20" dirty="0">
                <a:latin typeface="Corbel"/>
                <a:cs typeface="Corbel"/>
              </a:rPr>
              <a:t>Huffman</a:t>
            </a:r>
            <a:r>
              <a:rPr sz="2400" spc="-10" dirty="0">
                <a:latin typeface="Corbel"/>
                <a:cs typeface="Corbel"/>
              </a:rPr>
              <a:t> </a:t>
            </a:r>
            <a:r>
              <a:rPr sz="2400" spc="-5" dirty="0">
                <a:latin typeface="Corbel"/>
                <a:cs typeface="Corbel"/>
              </a:rPr>
              <a:t>code</a:t>
            </a:r>
            <a:r>
              <a:rPr sz="2400" spc="-10" dirty="0">
                <a:latin typeface="Corbel"/>
                <a:cs typeface="Corbel"/>
              </a:rPr>
              <a:t> </a:t>
            </a:r>
            <a:r>
              <a:rPr sz="2400" spc="-5" dirty="0">
                <a:latin typeface="Corbel"/>
                <a:cs typeface="Corbel"/>
              </a:rPr>
              <a:t>tree</a:t>
            </a:r>
            <a:r>
              <a:rPr sz="2400" spc="-10" dirty="0">
                <a:latin typeface="Corbel"/>
                <a:cs typeface="Corbel"/>
              </a:rPr>
              <a:t> </a:t>
            </a:r>
            <a:r>
              <a:rPr sz="2400" spc="-5" dirty="0">
                <a:latin typeface="Corbel"/>
                <a:cs typeface="Corbel"/>
              </a:rPr>
              <a:t>based</a:t>
            </a:r>
            <a:r>
              <a:rPr sz="2400" spc="-10" dirty="0">
                <a:latin typeface="Corbel"/>
                <a:cs typeface="Corbel"/>
              </a:rPr>
              <a:t> </a:t>
            </a:r>
            <a:r>
              <a:rPr sz="2400" spc="-5" dirty="0">
                <a:latin typeface="Corbel"/>
                <a:cs typeface="Corbel"/>
              </a:rPr>
              <a:t>on prioritized</a:t>
            </a:r>
            <a:r>
              <a:rPr sz="2400" spc="-10" dirty="0">
                <a:latin typeface="Corbel"/>
                <a:cs typeface="Corbel"/>
              </a:rPr>
              <a:t> </a:t>
            </a:r>
            <a:r>
              <a:rPr sz="2400" spc="-5" dirty="0">
                <a:latin typeface="Corbel"/>
                <a:cs typeface="Corbel"/>
              </a:rPr>
              <a:t>list.</a:t>
            </a:r>
            <a:endParaRPr sz="2400" dirty="0">
              <a:latin typeface="Corbel"/>
              <a:cs typeface="Corbel"/>
            </a:endParaRPr>
          </a:p>
          <a:p>
            <a:pPr marL="450215" marR="363855" indent="-438150">
              <a:lnSpc>
                <a:spcPct val="114599"/>
              </a:lnSpc>
              <a:buClr>
                <a:srgbClr val="40BAD1"/>
              </a:buClr>
              <a:buSzPct val="91666"/>
              <a:buFont typeface="Times New Roman"/>
              <a:buAutoNum type="arabicPeriod"/>
              <a:tabLst>
                <a:tab pos="450215" algn="l"/>
                <a:tab pos="450850" algn="l"/>
              </a:tabLst>
            </a:pPr>
            <a:r>
              <a:rPr sz="2400" spc="-20" dirty="0">
                <a:latin typeface="Corbel"/>
                <a:cs typeface="Corbel"/>
              </a:rPr>
              <a:t>Perform </a:t>
            </a:r>
            <a:r>
              <a:rPr sz="2400" dirty="0">
                <a:latin typeface="Corbel"/>
                <a:cs typeface="Corbel"/>
              </a:rPr>
              <a:t>a </a:t>
            </a:r>
            <a:r>
              <a:rPr sz="2400" spc="-5" dirty="0">
                <a:latin typeface="Corbel"/>
                <a:cs typeface="Corbel"/>
              </a:rPr>
              <a:t>traversal of tree to determine all code </a:t>
            </a:r>
            <a:r>
              <a:rPr sz="2400" spc="-470" dirty="0">
                <a:latin typeface="Corbel"/>
                <a:cs typeface="Corbel"/>
              </a:rPr>
              <a:t> </a:t>
            </a:r>
            <a:r>
              <a:rPr sz="2400" spc="-5" dirty="0">
                <a:latin typeface="Corbel"/>
                <a:cs typeface="Corbel"/>
              </a:rPr>
              <a:t>words.</a:t>
            </a:r>
            <a:endParaRPr sz="2400" dirty="0">
              <a:latin typeface="Corbel"/>
              <a:cs typeface="Corbel"/>
            </a:endParaRPr>
          </a:p>
          <a:p>
            <a:pPr marL="450215" marR="805815" indent="-438150">
              <a:lnSpc>
                <a:spcPct val="114599"/>
              </a:lnSpc>
              <a:buClr>
                <a:srgbClr val="40BAD1"/>
              </a:buClr>
              <a:buSzPct val="91666"/>
              <a:buFont typeface="Times New Roman"/>
              <a:buAutoNum type="arabicPeriod"/>
              <a:tabLst>
                <a:tab pos="450215" algn="l"/>
                <a:tab pos="450850" algn="l"/>
              </a:tabLst>
            </a:pPr>
            <a:r>
              <a:rPr sz="2400" spc="-5" dirty="0">
                <a:latin typeface="Corbel"/>
                <a:cs typeface="Corbel"/>
              </a:rPr>
              <a:t>Scan text again and create new ﬁle using the </a:t>
            </a:r>
            <a:r>
              <a:rPr sz="2400" spc="-470" dirty="0">
                <a:latin typeface="Corbel"/>
                <a:cs typeface="Corbel"/>
              </a:rPr>
              <a:t> </a:t>
            </a:r>
            <a:r>
              <a:rPr sz="2400" spc="-20" dirty="0">
                <a:latin typeface="Corbel"/>
                <a:cs typeface="Corbel"/>
              </a:rPr>
              <a:t>Huffman</a:t>
            </a:r>
            <a:r>
              <a:rPr sz="2400" spc="-10" dirty="0">
                <a:latin typeface="Corbel"/>
                <a:cs typeface="Corbel"/>
              </a:rPr>
              <a:t> </a:t>
            </a:r>
            <a:r>
              <a:rPr sz="2400" spc="-5" dirty="0">
                <a:latin typeface="Corbel"/>
                <a:cs typeface="Corbel"/>
              </a:rPr>
              <a:t>codes.</a:t>
            </a:r>
            <a:endParaRPr sz="2400" dirty="0">
              <a:latin typeface="Corbel"/>
              <a:cs typeface="Corbe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62</a:t>
            </a:fld>
            <a:endParaRPr dirty="0"/>
          </a:p>
        </p:txBody>
      </p:sp>
      <p:sp>
        <p:nvSpPr>
          <p:cNvPr id="3" name="object 3"/>
          <p:cNvSpPr txBox="1"/>
          <p:nvPr/>
        </p:nvSpPr>
        <p:spPr>
          <a:xfrm>
            <a:off x="325944" y="3101857"/>
            <a:ext cx="2692400" cy="1133644"/>
          </a:xfrm>
          <a:prstGeom prst="rect">
            <a:avLst/>
          </a:prstGeom>
        </p:spPr>
        <p:txBody>
          <a:bodyPr vert="horz" wrap="square" lIns="0" tIns="12700" rIns="0" bIns="0" rtlCol="0">
            <a:spAutoFit/>
          </a:bodyPr>
          <a:lstStyle/>
          <a:p>
            <a:pPr marL="12700">
              <a:lnSpc>
                <a:spcPct val="100000"/>
              </a:lnSpc>
              <a:spcBef>
                <a:spcPts val="100"/>
              </a:spcBef>
            </a:pPr>
            <a:r>
              <a:rPr sz="3600" spc="-25" dirty="0">
                <a:solidFill>
                  <a:srgbClr val="FFFFFF"/>
                </a:solidFill>
                <a:latin typeface="Corbel"/>
                <a:cs typeface="Corbel"/>
              </a:rPr>
              <a:t>Huffman</a:t>
            </a:r>
            <a:r>
              <a:rPr sz="3600" spc="-65" dirty="0">
                <a:solidFill>
                  <a:srgbClr val="FFFFFF"/>
                </a:solidFill>
                <a:latin typeface="Corbel"/>
                <a:cs typeface="Corbel"/>
              </a:rPr>
              <a:t> </a:t>
            </a:r>
            <a:r>
              <a:rPr sz="3600" spc="-5" dirty="0">
                <a:solidFill>
                  <a:srgbClr val="FFFFFF"/>
                </a:solidFill>
                <a:latin typeface="Corbel"/>
                <a:cs typeface="Corbel"/>
              </a:rPr>
              <a:t>code</a:t>
            </a:r>
            <a:endParaRPr lang="en-US" sz="3600" spc="-5" dirty="0">
              <a:solidFill>
                <a:srgbClr val="FFFFFF"/>
              </a:solidFill>
              <a:latin typeface="Corbel"/>
              <a:cs typeface="Corbel"/>
            </a:endParaRPr>
          </a:p>
          <a:p>
            <a:pPr marL="12700">
              <a:lnSpc>
                <a:spcPct val="100000"/>
              </a:lnSpc>
              <a:spcBef>
                <a:spcPts val="100"/>
              </a:spcBef>
            </a:pPr>
            <a:r>
              <a:rPr lang="en-US" sz="3600" spc="-5" dirty="0">
                <a:solidFill>
                  <a:srgbClr val="FFFFFF"/>
                </a:solidFill>
                <a:latin typeface="Corbel"/>
                <a:cs typeface="Corbel"/>
              </a:rPr>
              <a:t>Example 1</a:t>
            </a:r>
            <a:endParaRPr sz="3600" dirty="0">
              <a:latin typeface="Corbel"/>
              <a:cs typeface="Corbel"/>
            </a:endParaRPr>
          </a:p>
        </p:txBody>
      </p:sp>
      <p:sp>
        <p:nvSpPr>
          <p:cNvPr id="4" name="object 4"/>
          <p:cNvSpPr txBox="1"/>
          <p:nvPr/>
        </p:nvSpPr>
        <p:spPr>
          <a:xfrm>
            <a:off x="3733800" y="639168"/>
            <a:ext cx="6823709" cy="3470181"/>
          </a:xfrm>
          <a:prstGeom prst="rect">
            <a:avLst/>
          </a:prstGeom>
        </p:spPr>
        <p:txBody>
          <a:bodyPr vert="horz" wrap="square" lIns="0" tIns="66040" rIns="0" bIns="0" rtlCol="0">
            <a:spAutoFit/>
          </a:bodyPr>
          <a:lstStyle/>
          <a:p>
            <a:pPr marL="450215" indent="-397510">
              <a:lnSpc>
                <a:spcPct val="100000"/>
              </a:lnSpc>
              <a:spcBef>
                <a:spcPts val="520"/>
              </a:spcBef>
              <a:buClr>
                <a:srgbClr val="40BAD1"/>
              </a:buClr>
              <a:buSzPct val="91666"/>
              <a:buFont typeface="Arial MT"/>
              <a:buChar char="●"/>
              <a:tabLst>
                <a:tab pos="450215" algn="l"/>
                <a:tab pos="450850" algn="l"/>
              </a:tabLst>
            </a:pPr>
            <a:r>
              <a:rPr sz="2400" spc="-5" dirty="0">
                <a:latin typeface="Corbel"/>
                <a:cs typeface="Corbel"/>
              </a:rPr>
              <a:t>Th</a:t>
            </a:r>
            <a:r>
              <a:rPr sz="2400" dirty="0">
                <a:latin typeface="Corbel"/>
                <a:cs typeface="Corbel"/>
              </a:rPr>
              <a:t>e</a:t>
            </a:r>
            <a:r>
              <a:rPr lang="en-US" sz="2400" dirty="0">
                <a:latin typeface="Corbel"/>
                <a:cs typeface="Corbel"/>
              </a:rPr>
              <a:t> cost of message is measured in </a:t>
            </a:r>
            <a:r>
              <a:rPr lang="en-US" sz="2400" dirty="0">
                <a:solidFill>
                  <a:srgbClr val="FF0000"/>
                </a:solidFill>
                <a:latin typeface="Corbel"/>
                <a:cs typeface="Corbel"/>
              </a:rPr>
              <a:t>bits</a:t>
            </a:r>
            <a:r>
              <a:rPr lang="en-US" sz="2400" dirty="0">
                <a:latin typeface="Corbel"/>
                <a:cs typeface="Corbel"/>
              </a:rPr>
              <a:t>.</a:t>
            </a:r>
          </a:p>
          <a:p>
            <a:pPr marL="450215" indent="-397510">
              <a:lnSpc>
                <a:spcPct val="100000"/>
              </a:lnSpc>
              <a:spcBef>
                <a:spcPts val="520"/>
              </a:spcBef>
              <a:buClr>
                <a:srgbClr val="40BAD1"/>
              </a:buClr>
              <a:buSzPct val="91666"/>
              <a:buFont typeface="Arial MT"/>
              <a:buChar char="●"/>
              <a:tabLst>
                <a:tab pos="450215" algn="l"/>
                <a:tab pos="450850" algn="l"/>
              </a:tabLst>
            </a:pPr>
            <a:r>
              <a:rPr lang="en-US" sz="2400" dirty="0">
                <a:latin typeface="Corbel"/>
                <a:cs typeface="Corbel"/>
              </a:rPr>
              <a:t>Example</a:t>
            </a:r>
          </a:p>
          <a:p>
            <a:pPr marL="450215" indent="-397510">
              <a:lnSpc>
                <a:spcPct val="100000"/>
              </a:lnSpc>
              <a:spcBef>
                <a:spcPts val="520"/>
              </a:spcBef>
              <a:buClr>
                <a:srgbClr val="40BAD1"/>
              </a:buClr>
              <a:buSzPct val="91666"/>
              <a:buFont typeface="Arial MT"/>
              <a:buChar char="●"/>
              <a:tabLst>
                <a:tab pos="450215" algn="l"/>
                <a:tab pos="450850" algn="l"/>
              </a:tabLst>
            </a:pPr>
            <a:r>
              <a:rPr lang="en-US" sz="2400" dirty="0">
                <a:latin typeface="Corbel"/>
                <a:cs typeface="Corbel"/>
              </a:rPr>
              <a:t>Message = BCCABBDDAECCBBAEDDCC</a:t>
            </a:r>
          </a:p>
          <a:p>
            <a:pPr marL="450215" indent="-397510">
              <a:lnSpc>
                <a:spcPct val="100000"/>
              </a:lnSpc>
              <a:spcBef>
                <a:spcPts val="520"/>
              </a:spcBef>
              <a:buClr>
                <a:srgbClr val="40BAD1"/>
              </a:buClr>
              <a:buSzPct val="91666"/>
              <a:buFont typeface="Arial MT"/>
              <a:buChar char="●"/>
              <a:tabLst>
                <a:tab pos="450215" algn="l"/>
                <a:tab pos="450850" algn="l"/>
              </a:tabLst>
            </a:pPr>
            <a:r>
              <a:rPr lang="en-US" sz="2400" dirty="0">
                <a:solidFill>
                  <a:srgbClr val="FF0000"/>
                </a:solidFill>
                <a:latin typeface="Corbel"/>
                <a:cs typeface="Corbel"/>
              </a:rPr>
              <a:t>How to send?</a:t>
            </a:r>
          </a:p>
          <a:p>
            <a:pPr marL="450215" indent="-397510">
              <a:lnSpc>
                <a:spcPct val="100000"/>
              </a:lnSpc>
              <a:spcBef>
                <a:spcPts val="520"/>
              </a:spcBef>
              <a:buClr>
                <a:srgbClr val="40BAD1"/>
              </a:buClr>
              <a:buSzPct val="91666"/>
              <a:buFont typeface="Arial MT"/>
              <a:buChar char="●"/>
              <a:tabLst>
                <a:tab pos="450215" algn="l"/>
                <a:tab pos="450850" algn="l"/>
              </a:tabLst>
            </a:pPr>
            <a:r>
              <a:rPr lang="en-US" sz="2400" dirty="0">
                <a:solidFill>
                  <a:srgbClr val="FF0000"/>
                </a:solidFill>
                <a:latin typeface="Corbel"/>
                <a:cs typeface="Corbel"/>
              </a:rPr>
              <a:t>ASCII Code</a:t>
            </a:r>
          </a:p>
          <a:p>
            <a:pPr marL="450215" indent="-397510">
              <a:lnSpc>
                <a:spcPct val="100000"/>
              </a:lnSpc>
              <a:spcBef>
                <a:spcPts val="520"/>
              </a:spcBef>
              <a:buClr>
                <a:srgbClr val="40BAD1"/>
              </a:buClr>
              <a:buSzPct val="91666"/>
              <a:buFont typeface="Arial MT"/>
              <a:buChar char="●"/>
              <a:tabLst>
                <a:tab pos="450215" algn="l"/>
                <a:tab pos="450850" algn="l"/>
              </a:tabLst>
            </a:pPr>
            <a:r>
              <a:rPr lang="en-US" sz="2400" dirty="0">
                <a:solidFill>
                  <a:srgbClr val="00B050"/>
                </a:solidFill>
                <a:latin typeface="Corbel"/>
                <a:cs typeface="Corbel"/>
              </a:rPr>
              <a:t>ASCII code takes how many bits?</a:t>
            </a:r>
          </a:p>
          <a:p>
            <a:pPr marL="450215" indent="-397510">
              <a:lnSpc>
                <a:spcPct val="100000"/>
              </a:lnSpc>
              <a:spcBef>
                <a:spcPts val="520"/>
              </a:spcBef>
              <a:buClr>
                <a:srgbClr val="40BAD1"/>
              </a:buClr>
              <a:buSzPct val="91666"/>
              <a:buFont typeface="Arial MT"/>
              <a:buChar char="●"/>
              <a:tabLst>
                <a:tab pos="450215" algn="l"/>
                <a:tab pos="450850" algn="l"/>
              </a:tabLst>
            </a:pPr>
            <a:r>
              <a:rPr lang="en-US" sz="2400" dirty="0">
                <a:solidFill>
                  <a:srgbClr val="00B050"/>
                </a:solidFill>
                <a:latin typeface="Corbel"/>
                <a:cs typeface="Corbel"/>
              </a:rPr>
              <a:t>8 bit</a:t>
            </a:r>
          </a:p>
          <a:p>
            <a:pPr marL="450215" indent="-397510">
              <a:lnSpc>
                <a:spcPct val="100000"/>
              </a:lnSpc>
              <a:spcBef>
                <a:spcPts val="520"/>
              </a:spcBef>
              <a:buClr>
                <a:srgbClr val="40BAD1"/>
              </a:buClr>
              <a:buSzPct val="91666"/>
              <a:buFont typeface="Arial MT"/>
              <a:buChar char="●"/>
              <a:tabLst>
                <a:tab pos="450215" algn="l"/>
                <a:tab pos="450850" algn="l"/>
              </a:tabLst>
            </a:pPr>
            <a:r>
              <a:rPr lang="en-US" sz="2400" dirty="0">
                <a:latin typeface="Corbel"/>
                <a:cs typeface="Corbel"/>
              </a:rPr>
              <a:t>Length of the message is 20 bits</a:t>
            </a:r>
            <a:endParaRPr sz="2400" dirty="0">
              <a:latin typeface="Corbel"/>
              <a:cs typeface="Corbel"/>
            </a:endParaRPr>
          </a:p>
        </p:txBody>
      </p:sp>
      <p:graphicFrame>
        <p:nvGraphicFramePr>
          <p:cNvPr id="7" name="Table 7">
            <a:extLst>
              <a:ext uri="{FF2B5EF4-FFF2-40B4-BE49-F238E27FC236}">
                <a16:creationId xmlns:a16="http://schemas.microsoft.com/office/drawing/2014/main" id="{A18E957A-9474-4C6E-B3F9-E023804F3D3D}"/>
              </a:ext>
            </a:extLst>
          </p:cNvPr>
          <p:cNvGraphicFramePr>
            <a:graphicFrameLocks noGrp="1"/>
          </p:cNvGraphicFramePr>
          <p:nvPr>
            <p:extLst>
              <p:ext uri="{D42A27DB-BD31-4B8C-83A1-F6EECF244321}">
                <p14:modId xmlns:p14="http://schemas.microsoft.com/office/powerpoint/2010/main" val="1933858937"/>
              </p:ext>
            </p:extLst>
          </p:nvPr>
        </p:nvGraphicFramePr>
        <p:xfrm>
          <a:off x="4178299" y="4243281"/>
          <a:ext cx="3835401" cy="2194560"/>
        </p:xfrm>
        <a:graphic>
          <a:graphicData uri="http://schemas.openxmlformats.org/drawingml/2006/table">
            <a:tbl>
              <a:tblPr firstRow="1" bandRow="1">
                <a:tableStyleId>{5940675A-B579-460E-94D1-54222C63F5DA}</a:tableStyleId>
              </a:tblPr>
              <a:tblGrid>
                <a:gridCol w="1278467">
                  <a:extLst>
                    <a:ext uri="{9D8B030D-6E8A-4147-A177-3AD203B41FA5}">
                      <a16:colId xmlns:a16="http://schemas.microsoft.com/office/drawing/2014/main" val="93600390"/>
                    </a:ext>
                  </a:extLst>
                </a:gridCol>
                <a:gridCol w="1278467">
                  <a:extLst>
                    <a:ext uri="{9D8B030D-6E8A-4147-A177-3AD203B41FA5}">
                      <a16:colId xmlns:a16="http://schemas.microsoft.com/office/drawing/2014/main" val="2824507348"/>
                    </a:ext>
                  </a:extLst>
                </a:gridCol>
                <a:gridCol w="1278467">
                  <a:extLst>
                    <a:ext uri="{9D8B030D-6E8A-4147-A177-3AD203B41FA5}">
                      <a16:colId xmlns:a16="http://schemas.microsoft.com/office/drawing/2014/main" val="398889172"/>
                    </a:ext>
                  </a:extLst>
                </a:gridCol>
              </a:tblGrid>
              <a:tr h="349956">
                <a:tc>
                  <a:txBody>
                    <a:bodyPr/>
                    <a:lstStyle/>
                    <a:p>
                      <a:r>
                        <a:rPr lang="en-US" dirty="0"/>
                        <a:t>Char</a:t>
                      </a:r>
                    </a:p>
                  </a:txBody>
                  <a:tcPr/>
                </a:tc>
                <a:tc>
                  <a:txBody>
                    <a:bodyPr/>
                    <a:lstStyle/>
                    <a:p>
                      <a:r>
                        <a:rPr lang="en-US" dirty="0"/>
                        <a:t>ASCII</a:t>
                      </a:r>
                    </a:p>
                  </a:txBody>
                  <a:tcPr/>
                </a:tc>
                <a:tc>
                  <a:txBody>
                    <a:bodyPr/>
                    <a:lstStyle/>
                    <a:p>
                      <a:r>
                        <a:rPr lang="en-US" dirty="0"/>
                        <a:t>Bit</a:t>
                      </a:r>
                    </a:p>
                  </a:txBody>
                  <a:tcPr/>
                </a:tc>
                <a:extLst>
                  <a:ext uri="{0D108BD9-81ED-4DB2-BD59-A6C34878D82A}">
                    <a16:rowId xmlns:a16="http://schemas.microsoft.com/office/drawing/2014/main" val="1734739350"/>
                  </a:ext>
                </a:extLst>
              </a:tr>
              <a:tr h="349956">
                <a:tc>
                  <a:txBody>
                    <a:bodyPr/>
                    <a:lstStyle/>
                    <a:p>
                      <a:r>
                        <a:rPr lang="en-US" dirty="0"/>
                        <a:t>A</a:t>
                      </a:r>
                    </a:p>
                  </a:txBody>
                  <a:tcPr/>
                </a:tc>
                <a:tc>
                  <a:txBody>
                    <a:bodyPr/>
                    <a:lstStyle/>
                    <a:p>
                      <a:r>
                        <a:rPr lang="en-US" dirty="0"/>
                        <a:t>65</a:t>
                      </a:r>
                    </a:p>
                  </a:txBody>
                  <a:tcPr/>
                </a:tc>
                <a:tc>
                  <a:txBody>
                    <a:bodyPr/>
                    <a:lstStyle/>
                    <a:p>
                      <a:r>
                        <a:rPr lang="en-US" dirty="0"/>
                        <a:t>01000001</a:t>
                      </a:r>
                    </a:p>
                  </a:txBody>
                  <a:tcPr/>
                </a:tc>
                <a:extLst>
                  <a:ext uri="{0D108BD9-81ED-4DB2-BD59-A6C34878D82A}">
                    <a16:rowId xmlns:a16="http://schemas.microsoft.com/office/drawing/2014/main" val="2549301544"/>
                  </a:ext>
                </a:extLst>
              </a:tr>
              <a:tr h="349956">
                <a:tc>
                  <a:txBody>
                    <a:bodyPr/>
                    <a:lstStyle/>
                    <a:p>
                      <a:r>
                        <a:rPr lang="en-US" dirty="0"/>
                        <a:t>B</a:t>
                      </a:r>
                    </a:p>
                  </a:txBody>
                  <a:tcPr/>
                </a:tc>
                <a:tc>
                  <a:txBody>
                    <a:bodyPr/>
                    <a:lstStyle/>
                    <a:p>
                      <a:r>
                        <a:rPr lang="en-US" dirty="0"/>
                        <a:t>66</a:t>
                      </a:r>
                    </a:p>
                  </a:txBody>
                  <a:tcPr/>
                </a:tc>
                <a:tc>
                  <a:txBody>
                    <a:bodyPr/>
                    <a:lstStyle/>
                    <a:p>
                      <a:r>
                        <a:rPr lang="en-US" dirty="0"/>
                        <a:t>01000010</a:t>
                      </a:r>
                    </a:p>
                  </a:txBody>
                  <a:tcPr/>
                </a:tc>
                <a:extLst>
                  <a:ext uri="{0D108BD9-81ED-4DB2-BD59-A6C34878D82A}">
                    <a16:rowId xmlns:a16="http://schemas.microsoft.com/office/drawing/2014/main" val="2974697543"/>
                  </a:ext>
                </a:extLst>
              </a:tr>
              <a:tr h="349956">
                <a:tc>
                  <a:txBody>
                    <a:bodyPr/>
                    <a:lstStyle/>
                    <a:p>
                      <a:r>
                        <a:rPr lang="en-US" dirty="0"/>
                        <a:t>C</a:t>
                      </a:r>
                    </a:p>
                  </a:txBody>
                  <a:tcPr/>
                </a:tc>
                <a:tc>
                  <a:txBody>
                    <a:bodyPr/>
                    <a:lstStyle/>
                    <a:p>
                      <a:r>
                        <a:rPr lang="en-US" dirty="0"/>
                        <a:t>67</a:t>
                      </a:r>
                    </a:p>
                  </a:txBody>
                  <a:tcPr/>
                </a:tc>
                <a:tc>
                  <a:txBody>
                    <a:bodyPr/>
                    <a:lstStyle/>
                    <a:p>
                      <a:r>
                        <a:rPr lang="en-US" dirty="0"/>
                        <a:t>01000011</a:t>
                      </a:r>
                    </a:p>
                  </a:txBody>
                  <a:tcPr/>
                </a:tc>
                <a:extLst>
                  <a:ext uri="{0D108BD9-81ED-4DB2-BD59-A6C34878D82A}">
                    <a16:rowId xmlns:a16="http://schemas.microsoft.com/office/drawing/2014/main" val="2588819845"/>
                  </a:ext>
                </a:extLst>
              </a:tr>
              <a:tr h="349956">
                <a:tc>
                  <a:txBody>
                    <a:bodyPr/>
                    <a:lstStyle/>
                    <a:p>
                      <a:r>
                        <a:rPr lang="en-US" dirty="0"/>
                        <a:t>D</a:t>
                      </a:r>
                    </a:p>
                  </a:txBody>
                  <a:tcPr/>
                </a:tc>
                <a:tc>
                  <a:txBody>
                    <a:bodyPr/>
                    <a:lstStyle/>
                    <a:p>
                      <a:r>
                        <a:rPr lang="en-US" dirty="0"/>
                        <a:t>68</a:t>
                      </a:r>
                    </a:p>
                  </a:txBody>
                  <a:tcPr/>
                </a:tc>
                <a:tc>
                  <a:txBody>
                    <a:bodyPr/>
                    <a:lstStyle/>
                    <a:p>
                      <a:r>
                        <a:rPr lang="en-US" dirty="0"/>
                        <a:t>01000100</a:t>
                      </a:r>
                    </a:p>
                  </a:txBody>
                  <a:tcPr/>
                </a:tc>
                <a:extLst>
                  <a:ext uri="{0D108BD9-81ED-4DB2-BD59-A6C34878D82A}">
                    <a16:rowId xmlns:a16="http://schemas.microsoft.com/office/drawing/2014/main" val="3903962958"/>
                  </a:ext>
                </a:extLst>
              </a:tr>
              <a:tr h="349956">
                <a:tc>
                  <a:txBody>
                    <a:bodyPr/>
                    <a:lstStyle/>
                    <a:p>
                      <a:r>
                        <a:rPr lang="en-US" dirty="0"/>
                        <a:t>E</a:t>
                      </a:r>
                    </a:p>
                  </a:txBody>
                  <a:tcPr/>
                </a:tc>
                <a:tc>
                  <a:txBody>
                    <a:bodyPr/>
                    <a:lstStyle/>
                    <a:p>
                      <a:r>
                        <a:rPr lang="en-US" dirty="0"/>
                        <a:t>69</a:t>
                      </a:r>
                    </a:p>
                  </a:txBody>
                  <a:tcPr/>
                </a:tc>
                <a:tc>
                  <a:txBody>
                    <a:bodyPr/>
                    <a:lstStyle/>
                    <a:p>
                      <a:r>
                        <a:rPr lang="en-US" dirty="0"/>
                        <a:t>01000101</a:t>
                      </a:r>
                    </a:p>
                  </a:txBody>
                  <a:tcPr/>
                </a:tc>
                <a:extLst>
                  <a:ext uri="{0D108BD9-81ED-4DB2-BD59-A6C34878D82A}">
                    <a16:rowId xmlns:a16="http://schemas.microsoft.com/office/drawing/2014/main" val="1179237403"/>
                  </a:ext>
                </a:extLst>
              </a:tr>
            </a:tbl>
          </a:graphicData>
        </a:graphic>
      </p:graphicFrame>
      <p:sp>
        <p:nvSpPr>
          <p:cNvPr id="9" name="Right Brace 8">
            <a:extLst>
              <a:ext uri="{FF2B5EF4-FFF2-40B4-BE49-F238E27FC236}">
                <a16:creationId xmlns:a16="http://schemas.microsoft.com/office/drawing/2014/main" id="{F80E72CE-B0D8-4841-877F-19D51A3ED784}"/>
              </a:ext>
            </a:extLst>
          </p:cNvPr>
          <p:cNvSpPr/>
          <p:nvPr/>
        </p:nvSpPr>
        <p:spPr>
          <a:xfrm>
            <a:off x="8305800" y="4572000"/>
            <a:ext cx="533400" cy="1865841"/>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0" name="TextBox 9">
            <a:extLst>
              <a:ext uri="{FF2B5EF4-FFF2-40B4-BE49-F238E27FC236}">
                <a16:creationId xmlns:a16="http://schemas.microsoft.com/office/drawing/2014/main" id="{FD3C9EA6-2752-412A-BCD6-F7B0AE5B549A}"/>
              </a:ext>
            </a:extLst>
          </p:cNvPr>
          <p:cNvSpPr txBox="1"/>
          <p:nvPr/>
        </p:nvSpPr>
        <p:spPr>
          <a:xfrm>
            <a:off x="8991600" y="5150977"/>
            <a:ext cx="2743059" cy="707886"/>
          </a:xfrm>
          <a:prstGeom prst="rect">
            <a:avLst/>
          </a:prstGeom>
          <a:noFill/>
        </p:spPr>
        <p:txBody>
          <a:bodyPr wrap="none" rtlCol="0">
            <a:spAutoFit/>
          </a:bodyPr>
          <a:lstStyle/>
          <a:p>
            <a:r>
              <a:rPr lang="en-US" sz="2000" dirty="0"/>
              <a:t>8 bit * 20 char = 160 bits</a:t>
            </a:r>
          </a:p>
          <a:p>
            <a:r>
              <a:rPr lang="en-US" sz="2000" dirty="0"/>
              <a:t>required</a:t>
            </a:r>
          </a:p>
        </p:txBody>
      </p:sp>
    </p:spTree>
    <p:extLst>
      <p:ext uri="{BB962C8B-B14F-4D97-AF65-F5344CB8AC3E}">
        <p14:creationId xmlns:p14="http://schemas.microsoft.com/office/powerpoint/2010/main" val="75093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xfrm>
            <a:off x="14327186" y="5327259"/>
            <a:ext cx="241934" cy="177800"/>
          </a:xfrm>
          <a:prstGeom prst="rect">
            <a:avLst/>
          </a:prstGeom>
        </p:spPr>
        <p:txBody>
          <a:bodyPr vert="horz" wrap="square" lIns="0" tIns="0" rIns="0" bIns="0" rtlCol="0">
            <a:spAutoFit/>
          </a:bodyPr>
          <a:lstStyle/>
          <a:p>
            <a:pPr marL="38100">
              <a:lnSpc>
                <a:spcPts val="1230"/>
              </a:lnSpc>
            </a:pPr>
            <a:fld id="{81D60167-4931-47E6-BA6A-407CBD079E47}" type="slidenum">
              <a:rPr dirty="0"/>
              <a:t>63</a:t>
            </a:fld>
            <a:endParaRPr dirty="0"/>
          </a:p>
        </p:txBody>
      </p:sp>
      <p:sp>
        <p:nvSpPr>
          <p:cNvPr id="3" name="object 3"/>
          <p:cNvSpPr txBox="1"/>
          <p:nvPr/>
        </p:nvSpPr>
        <p:spPr>
          <a:xfrm>
            <a:off x="325944" y="3101857"/>
            <a:ext cx="2692400" cy="574040"/>
          </a:xfrm>
          <a:prstGeom prst="rect">
            <a:avLst/>
          </a:prstGeom>
        </p:spPr>
        <p:txBody>
          <a:bodyPr vert="horz" wrap="square" lIns="0" tIns="12700" rIns="0" bIns="0" rtlCol="0">
            <a:spAutoFit/>
          </a:bodyPr>
          <a:lstStyle/>
          <a:p>
            <a:pPr marL="12700">
              <a:lnSpc>
                <a:spcPct val="100000"/>
              </a:lnSpc>
              <a:spcBef>
                <a:spcPts val="100"/>
              </a:spcBef>
            </a:pPr>
            <a:r>
              <a:rPr sz="3600" spc="-25" dirty="0">
                <a:solidFill>
                  <a:srgbClr val="FFFFFF"/>
                </a:solidFill>
                <a:latin typeface="Corbel"/>
                <a:cs typeface="Corbel"/>
              </a:rPr>
              <a:t>Huffman</a:t>
            </a:r>
            <a:r>
              <a:rPr sz="3600" spc="-65" dirty="0">
                <a:solidFill>
                  <a:srgbClr val="FFFFFF"/>
                </a:solidFill>
                <a:latin typeface="Corbel"/>
                <a:cs typeface="Corbel"/>
              </a:rPr>
              <a:t> </a:t>
            </a:r>
            <a:r>
              <a:rPr sz="3600" spc="-5" dirty="0">
                <a:solidFill>
                  <a:srgbClr val="FFFFFF"/>
                </a:solidFill>
                <a:latin typeface="Corbel"/>
                <a:cs typeface="Corbel"/>
              </a:rPr>
              <a:t>code</a:t>
            </a:r>
            <a:endParaRPr sz="3600">
              <a:latin typeface="Corbel"/>
              <a:cs typeface="Corbel"/>
            </a:endParaRPr>
          </a:p>
        </p:txBody>
      </p:sp>
      <p:sp>
        <p:nvSpPr>
          <p:cNvPr id="4" name="object 4"/>
          <p:cNvSpPr txBox="1"/>
          <p:nvPr/>
        </p:nvSpPr>
        <p:spPr>
          <a:xfrm>
            <a:off x="3810000" y="1035668"/>
            <a:ext cx="6823709" cy="4706417"/>
          </a:xfrm>
          <a:prstGeom prst="rect">
            <a:avLst/>
          </a:prstGeom>
        </p:spPr>
        <p:txBody>
          <a:bodyPr vert="horz" wrap="square" lIns="0" tIns="66040" rIns="0" bIns="0" rtlCol="0">
            <a:spAutoFit/>
          </a:bodyPr>
          <a:lstStyle/>
          <a:p>
            <a:pPr marL="450215" indent="-397510">
              <a:lnSpc>
                <a:spcPct val="100000"/>
              </a:lnSpc>
              <a:spcBef>
                <a:spcPts val="520"/>
              </a:spcBef>
              <a:buClr>
                <a:srgbClr val="40BAD1"/>
              </a:buClr>
              <a:buSzPct val="91666"/>
              <a:buFont typeface="Arial MT"/>
              <a:buChar char="●"/>
              <a:tabLst>
                <a:tab pos="450215" algn="l"/>
                <a:tab pos="450850" algn="l"/>
              </a:tabLst>
            </a:pPr>
            <a:r>
              <a:rPr lang="en-US" sz="2400" spc="-5" dirty="0">
                <a:solidFill>
                  <a:srgbClr val="FF0000"/>
                </a:solidFill>
                <a:latin typeface="Corbel"/>
                <a:cs typeface="Corbel"/>
              </a:rPr>
              <a:t>Can we use fixed size code?</a:t>
            </a:r>
          </a:p>
          <a:p>
            <a:pPr marL="450215" indent="-397510">
              <a:lnSpc>
                <a:spcPct val="100000"/>
              </a:lnSpc>
              <a:spcBef>
                <a:spcPts val="520"/>
              </a:spcBef>
              <a:buClr>
                <a:srgbClr val="40BAD1"/>
              </a:buClr>
              <a:buSzPct val="91666"/>
              <a:buFont typeface="Arial MT"/>
              <a:buChar char="●"/>
              <a:tabLst>
                <a:tab pos="450215" algn="l"/>
                <a:tab pos="450850" algn="l"/>
              </a:tabLst>
            </a:pPr>
            <a:r>
              <a:rPr lang="en-US" sz="2400" spc="-5" dirty="0">
                <a:latin typeface="Corbel"/>
                <a:cs typeface="Corbel"/>
              </a:rPr>
              <a:t>8 bit is actually required for 128 characters but in the example we use only 5 characters.</a:t>
            </a:r>
          </a:p>
          <a:p>
            <a:pPr marL="450215" indent="-397510">
              <a:lnSpc>
                <a:spcPct val="100000"/>
              </a:lnSpc>
              <a:spcBef>
                <a:spcPts val="520"/>
              </a:spcBef>
              <a:buClr>
                <a:srgbClr val="40BAD1"/>
              </a:buClr>
              <a:buSzPct val="91666"/>
              <a:buFont typeface="Arial MT"/>
              <a:buChar char="●"/>
              <a:tabLst>
                <a:tab pos="450215" algn="l"/>
                <a:tab pos="450850" algn="l"/>
              </a:tabLst>
            </a:pPr>
            <a:r>
              <a:rPr lang="en-US" sz="2400" spc="-5" dirty="0">
                <a:latin typeface="Corbel"/>
                <a:cs typeface="Corbel"/>
              </a:rPr>
              <a:t>Observe the following, </a:t>
            </a:r>
          </a:p>
          <a:p>
            <a:pPr marL="450215" indent="-397510">
              <a:lnSpc>
                <a:spcPct val="100000"/>
              </a:lnSpc>
              <a:spcBef>
                <a:spcPts val="520"/>
              </a:spcBef>
              <a:buClr>
                <a:srgbClr val="40BAD1"/>
              </a:buClr>
              <a:buSzPct val="91666"/>
              <a:buFont typeface="Arial MT"/>
              <a:buChar char="●"/>
              <a:tabLst>
                <a:tab pos="450215" algn="l"/>
                <a:tab pos="450850" algn="l"/>
              </a:tabLst>
            </a:pPr>
            <a:r>
              <a:rPr lang="en-US" sz="2400" spc="-5" dirty="0">
                <a:latin typeface="Corbel"/>
                <a:cs typeface="Corbel"/>
              </a:rPr>
              <a:t>For 1 bit o or 1</a:t>
            </a:r>
          </a:p>
          <a:p>
            <a:pPr marL="450215" indent="-397510">
              <a:lnSpc>
                <a:spcPct val="100000"/>
              </a:lnSpc>
              <a:spcBef>
                <a:spcPts val="520"/>
              </a:spcBef>
              <a:buClr>
                <a:srgbClr val="40BAD1"/>
              </a:buClr>
              <a:buSzPct val="91666"/>
              <a:buFont typeface="Arial MT"/>
              <a:buChar char="●"/>
              <a:tabLst>
                <a:tab pos="450215" algn="l"/>
                <a:tab pos="450850" algn="l"/>
              </a:tabLst>
            </a:pPr>
            <a:r>
              <a:rPr lang="en-US" sz="2400" spc="-5" dirty="0">
                <a:latin typeface="Corbel"/>
                <a:cs typeface="Corbel"/>
              </a:rPr>
              <a:t>For 2 bit 0  0 </a:t>
            </a:r>
          </a:p>
          <a:p>
            <a:pPr marL="450215" indent="-397510">
              <a:lnSpc>
                <a:spcPct val="100000"/>
              </a:lnSpc>
              <a:spcBef>
                <a:spcPts val="520"/>
              </a:spcBef>
              <a:buClr>
                <a:srgbClr val="40BAD1"/>
              </a:buClr>
              <a:buSzPct val="91666"/>
              <a:buFont typeface="Arial MT"/>
              <a:buChar char="●"/>
              <a:tabLst>
                <a:tab pos="450215" algn="l"/>
                <a:tab pos="450850" algn="l"/>
              </a:tabLst>
            </a:pPr>
            <a:r>
              <a:rPr lang="en-US" sz="2400" spc="-5" dirty="0">
                <a:latin typeface="Corbel"/>
                <a:cs typeface="Corbel"/>
              </a:rPr>
              <a:t>                  0  1</a:t>
            </a:r>
          </a:p>
          <a:p>
            <a:pPr marL="450215" indent="-397510">
              <a:lnSpc>
                <a:spcPct val="100000"/>
              </a:lnSpc>
              <a:spcBef>
                <a:spcPts val="520"/>
              </a:spcBef>
              <a:buClr>
                <a:srgbClr val="40BAD1"/>
              </a:buClr>
              <a:buSzPct val="91666"/>
              <a:buFont typeface="Arial MT"/>
              <a:buChar char="●"/>
              <a:tabLst>
                <a:tab pos="450215" algn="l"/>
                <a:tab pos="450850" algn="l"/>
              </a:tabLst>
            </a:pPr>
            <a:r>
              <a:rPr lang="en-US" sz="2400" spc="-5" dirty="0">
                <a:latin typeface="Corbel"/>
                <a:cs typeface="Corbel"/>
              </a:rPr>
              <a:t>                  1  0</a:t>
            </a:r>
          </a:p>
          <a:p>
            <a:pPr marL="450215" indent="-397510">
              <a:lnSpc>
                <a:spcPct val="100000"/>
              </a:lnSpc>
              <a:spcBef>
                <a:spcPts val="520"/>
              </a:spcBef>
              <a:buClr>
                <a:srgbClr val="40BAD1"/>
              </a:buClr>
              <a:buSzPct val="91666"/>
              <a:buFont typeface="Arial MT"/>
              <a:buChar char="●"/>
              <a:tabLst>
                <a:tab pos="450215" algn="l"/>
                <a:tab pos="450850" algn="l"/>
              </a:tabLst>
            </a:pPr>
            <a:r>
              <a:rPr lang="en-US" sz="2400" spc="-5" dirty="0">
                <a:latin typeface="Corbel"/>
                <a:cs typeface="Corbel"/>
              </a:rPr>
              <a:t>                  1  1</a:t>
            </a:r>
          </a:p>
          <a:p>
            <a:pPr marL="450215" indent="-397510">
              <a:lnSpc>
                <a:spcPct val="100000"/>
              </a:lnSpc>
              <a:spcBef>
                <a:spcPts val="520"/>
              </a:spcBef>
              <a:buClr>
                <a:srgbClr val="40BAD1"/>
              </a:buClr>
              <a:buSzPct val="91666"/>
              <a:buFont typeface="Arial MT"/>
              <a:buChar char="●"/>
              <a:tabLst>
                <a:tab pos="450215" algn="l"/>
                <a:tab pos="450850" algn="l"/>
              </a:tabLst>
            </a:pPr>
            <a:r>
              <a:rPr lang="en-US" sz="2400" spc="-5" dirty="0">
                <a:latin typeface="Corbel"/>
                <a:cs typeface="Corbel"/>
              </a:rPr>
              <a:t>For 3 bit 0 0 0 required</a:t>
            </a:r>
          </a:p>
          <a:p>
            <a:pPr marL="450215" indent="-397510">
              <a:lnSpc>
                <a:spcPct val="100000"/>
              </a:lnSpc>
              <a:spcBef>
                <a:spcPts val="520"/>
              </a:spcBef>
              <a:buClr>
                <a:srgbClr val="40BAD1"/>
              </a:buClr>
              <a:buSzPct val="91666"/>
              <a:buFont typeface="Arial MT"/>
              <a:buChar char="●"/>
              <a:tabLst>
                <a:tab pos="450215" algn="l"/>
                <a:tab pos="450850" algn="l"/>
              </a:tabLst>
            </a:pPr>
            <a:r>
              <a:rPr lang="en-US" sz="2400" spc="-5" dirty="0">
                <a:latin typeface="Corbel"/>
                <a:cs typeface="Corbel"/>
              </a:rPr>
              <a:t>So the table will be</a:t>
            </a:r>
            <a:endParaRPr sz="2400" dirty="0">
              <a:latin typeface="Corbel"/>
              <a:cs typeface="Corbel"/>
            </a:endParaRPr>
          </a:p>
        </p:txBody>
      </p:sp>
    </p:spTree>
    <p:extLst>
      <p:ext uri="{BB962C8B-B14F-4D97-AF65-F5344CB8AC3E}">
        <p14:creationId xmlns:p14="http://schemas.microsoft.com/office/powerpoint/2010/main" val="262874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xfrm>
            <a:off x="14327186" y="5327259"/>
            <a:ext cx="241934" cy="177800"/>
          </a:xfrm>
          <a:prstGeom prst="rect">
            <a:avLst/>
          </a:prstGeom>
        </p:spPr>
        <p:txBody>
          <a:bodyPr vert="horz" wrap="square" lIns="0" tIns="0" rIns="0" bIns="0" rtlCol="0">
            <a:spAutoFit/>
          </a:bodyPr>
          <a:lstStyle/>
          <a:p>
            <a:pPr marL="38100">
              <a:lnSpc>
                <a:spcPts val="1230"/>
              </a:lnSpc>
            </a:pPr>
            <a:fld id="{81D60167-4931-47E6-BA6A-407CBD079E47}" type="slidenum">
              <a:rPr dirty="0"/>
              <a:t>64</a:t>
            </a:fld>
            <a:endParaRPr dirty="0"/>
          </a:p>
        </p:txBody>
      </p:sp>
      <p:sp>
        <p:nvSpPr>
          <p:cNvPr id="3" name="object 3"/>
          <p:cNvSpPr txBox="1"/>
          <p:nvPr/>
        </p:nvSpPr>
        <p:spPr>
          <a:xfrm>
            <a:off x="325944" y="3101857"/>
            <a:ext cx="2692400" cy="1700466"/>
          </a:xfrm>
          <a:prstGeom prst="rect">
            <a:avLst/>
          </a:prstGeom>
        </p:spPr>
        <p:txBody>
          <a:bodyPr vert="horz" wrap="square" lIns="0" tIns="12700" rIns="0" bIns="0" rtlCol="0">
            <a:spAutoFit/>
          </a:bodyPr>
          <a:lstStyle/>
          <a:p>
            <a:pPr marL="12700">
              <a:lnSpc>
                <a:spcPct val="100000"/>
              </a:lnSpc>
              <a:spcBef>
                <a:spcPts val="100"/>
              </a:spcBef>
            </a:pPr>
            <a:r>
              <a:rPr sz="3600" spc="-25" dirty="0">
                <a:solidFill>
                  <a:srgbClr val="FFFFFF"/>
                </a:solidFill>
                <a:latin typeface="Corbel"/>
                <a:cs typeface="Corbel"/>
              </a:rPr>
              <a:t>Huffman</a:t>
            </a:r>
            <a:r>
              <a:rPr sz="3600" spc="-65" dirty="0">
                <a:solidFill>
                  <a:srgbClr val="FFFFFF"/>
                </a:solidFill>
                <a:latin typeface="Corbel"/>
                <a:cs typeface="Corbel"/>
              </a:rPr>
              <a:t> </a:t>
            </a:r>
            <a:r>
              <a:rPr sz="3600" spc="-5" dirty="0">
                <a:solidFill>
                  <a:srgbClr val="FFFFFF"/>
                </a:solidFill>
                <a:latin typeface="Corbel"/>
                <a:cs typeface="Corbel"/>
              </a:rPr>
              <a:t>code</a:t>
            </a:r>
            <a:endParaRPr lang="en-US" sz="3600" spc="-5" dirty="0">
              <a:solidFill>
                <a:srgbClr val="FFFFFF"/>
              </a:solidFill>
              <a:latin typeface="Corbel"/>
              <a:cs typeface="Corbel"/>
            </a:endParaRPr>
          </a:p>
          <a:p>
            <a:pPr marL="12700">
              <a:spcBef>
                <a:spcPts val="100"/>
              </a:spcBef>
            </a:pPr>
            <a:r>
              <a:rPr lang="en-US" sz="3600" spc="-5" dirty="0">
                <a:solidFill>
                  <a:srgbClr val="FFFFFF"/>
                </a:solidFill>
                <a:latin typeface="Corbel"/>
                <a:cs typeface="Corbel"/>
              </a:rPr>
              <a:t>Example 1</a:t>
            </a:r>
            <a:endParaRPr lang="en-US" sz="3600" dirty="0">
              <a:latin typeface="Corbel"/>
              <a:cs typeface="Corbel"/>
            </a:endParaRPr>
          </a:p>
          <a:p>
            <a:pPr marL="12700">
              <a:lnSpc>
                <a:spcPct val="100000"/>
              </a:lnSpc>
              <a:spcBef>
                <a:spcPts val="100"/>
              </a:spcBef>
            </a:pPr>
            <a:endParaRPr sz="3600" dirty="0">
              <a:latin typeface="Corbel"/>
              <a:cs typeface="Corbel"/>
            </a:endParaRPr>
          </a:p>
        </p:txBody>
      </p:sp>
      <p:graphicFrame>
        <p:nvGraphicFramePr>
          <p:cNvPr id="7" name="Table 7">
            <a:extLst>
              <a:ext uri="{FF2B5EF4-FFF2-40B4-BE49-F238E27FC236}">
                <a16:creationId xmlns:a16="http://schemas.microsoft.com/office/drawing/2014/main" id="{A18E957A-9474-4C6E-B3F9-E023804F3D3D}"/>
              </a:ext>
            </a:extLst>
          </p:cNvPr>
          <p:cNvGraphicFramePr>
            <a:graphicFrameLocks noGrp="1"/>
          </p:cNvGraphicFramePr>
          <p:nvPr>
            <p:extLst>
              <p:ext uri="{D42A27DB-BD31-4B8C-83A1-F6EECF244321}">
                <p14:modId xmlns:p14="http://schemas.microsoft.com/office/powerpoint/2010/main" val="2507159649"/>
              </p:ext>
            </p:extLst>
          </p:nvPr>
        </p:nvGraphicFramePr>
        <p:xfrm>
          <a:off x="4193834" y="1913414"/>
          <a:ext cx="3835401" cy="2682240"/>
        </p:xfrm>
        <a:graphic>
          <a:graphicData uri="http://schemas.openxmlformats.org/drawingml/2006/table">
            <a:tbl>
              <a:tblPr firstRow="1" bandRow="1">
                <a:tableStyleId>{5940675A-B579-460E-94D1-54222C63F5DA}</a:tableStyleId>
              </a:tblPr>
              <a:tblGrid>
                <a:gridCol w="1278467">
                  <a:extLst>
                    <a:ext uri="{9D8B030D-6E8A-4147-A177-3AD203B41FA5}">
                      <a16:colId xmlns:a16="http://schemas.microsoft.com/office/drawing/2014/main" val="93600390"/>
                    </a:ext>
                  </a:extLst>
                </a:gridCol>
                <a:gridCol w="1278467">
                  <a:extLst>
                    <a:ext uri="{9D8B030D-6E8A-4147-A177-3AD203B41FA5}">
                      <a16:colId xmlns:a16="http://schemas.microsoft.com/office/drawing/2014/main" val="2824507348"/>
                    </a:ext>
                  </a:extLst>
                </a:gridCol>
                <a:gridCol w="1278467">
                  <a:extLst>
                    <a:ext uri="{9D8B030D-6E8A-4147-A177-3AD203B41FA5}">
                      <a16:colId xmlns:a16="http://schemas.microsoft.com/office/drawing/2014/main" val="398889172"/>
                    </a:ext>
                  </a:extLst>
                </a:gridCol>
              </a:tblGrid>
              <a:tr h="349956">
                <a:tc>
                  <a:txBody>
                    <a:bodyPr/>
                    <a:lstStyle/>
                    <a:p>
                      <a:r>
                        <a:rPr lang="en-US" sz="2000" dirty="0"/>
                        <a:t>Char</a:t>
                      </a:r>
                    </a:p>
                  </a:txBody>
                  <a:tcPr/>
                </a:tc>
                <a:tc>
                  <a:txBody>
                    <a:bodyPr/>
                    <a:lstStyle/>
                    <a:p>
                      <a:r>
                        <a:rPr lang="en-US" sz="2000" dirty="0"/>
                        <a:t>Frequency/Count</a:t>
                      </a:r>
                    </a:p>
                  </a:txBody>
                  <a:tcPr/>
                </a:tc>
                <a:tc>
                  <a:txBody>
                    <a:bodyPr/>
                    <a:lstStyle/>
                    <a:p>
                      <a:r>
                        <a:rPr lang="en-US" sz="2000" dirty="0"/>
                        <a:t>Code</a:t>
                      </a:r>
                    </a:p>
                  </a:txBody>
                  <a:tcPr/>
                </a:tc>
                <a:extLst>
                  <a:ext uri="{0D108BD9-81ED-4DB2-BD59-A6C34878D82A}">
                    <a16:rowId xmlns:a16="http://schemas.microsoft.com/office/drawing/2014/main" val="1734739350"/>
                  </a:ext>
                </a:extLst>
              </a:tr>
              <a:tr h="349956">
                <a:tc>
                  <a:txBody>
                    <a:bodyPr/>
                    <a:lstStyle/>
                    <a:p>
                      <a:r>
                        <a:rPr lang="en-US" sz="2000" dirty="0"/>
                        <a:t>A</a:t>
                      </a:r>
                    </a:p>
                  </a:txBody>
                  <a:tcPr/>
                </a:tc>
                <a:tc>
                  <a:txBody>
                    <a:bodyPr/>
                    <a:lstStyle/>
                    <a:p>
                      <a:r>
                        <a:rPr lang="en-US" sz="2000" dirty="0"/>
                        <a:t>3</a:t>
                      </a:r>
                    </a:p>
                  </a:txBody>
                  <a:tcPr/>
                </a:tc>
                <a:tc>
                  <a:txBody>
                    <a:bodyPr/>
                    <a:lstStyle/>
                    <a:p>
                      <a:r>
                        <a:rPr lang="en-US" sz="2000" dirty="0"/>
                        <a:t>000</a:t>
                      </a:r>
                    </a:p>
                  </a:txBody>
                  <a:tcPr/>
                </a:tc>
                <a:extLst>
                  <a:ext uri="{0D108BD9-81ED-4DB2-BD59-A6C34878D82A}">
                    <a16:rowId xmlns:a16="http://schemas.microsoft.com/office/drawing/2014/main" val="2549301544"/>
                  </a:ext>
                </a:extLst>
              </a:tr>
              <a:tr h="349956">
                <a:tc>
                  <a:txBody>
                    <a:bodyPr/>
                    <a:lstStyle/>
                    <a:p>
                      <a:r>
                        <a:rPr lang="en-US" sz="2000" dirty="0"/>
                        <a:t>B</a:t>
                      </a:r>
                    </a:p>
                  </a:txBody>
                  <a:tcPr/>
                </a:tc>
                <a:tc>
                  <a:txBody>
                    <a:bodyPr/>
                    <a:lstStyle/>
                    <a:p>
                      <a:r>
                        <a:rPr lang="en-US" sz="2000" dirty="0"/>
                        <a:t>5</a:t>
                      </a:r>
                    </a:p>
                  </a:txBody>
                  <a:tcPr/>
                </a:tc>
                <a:tc>
                  <a:txBody>
                    <a:bodyPr/>
                    <a:lstStyle/>
                    <a:p>
                      <a:r>
                        <a:rPr lang="en-US" sz="2000" dirty="0"/>
                        <a:t>001</a:t>
                      </a:r>
                    </a:p>
                  </a:txBody>
                  <a:tcPr/>
                </a:tc>
                <a:extLst>
                  <a:ext uri="{0D108BD9-81ED-4DB2-BD59-A6C34878D82A}">
                    <a16:rowId xmlns:a16="http://schemas.microsoft.com/office/drawing/2014/main" val="2974697543"/>
                  </a:ext>
                </a:extLst>
              </a:tr>
              <a:tr h="349956">
                <a:tc>
                  <a:txBody>
                    <a:bodyPr/>
                    <a:lstStyle/>
                    <a:p>
                      <a:r>
                        <a:rPr lang="en-US" sz="2000" dirty="0"/>
                        <a:t>C</a:t>
                      </a:r>
                    </a:p>
                  </a:txBody>
                  <a:tcPr/>
                </a:tc>
                <a:tc>
                  <a:txBody>
                    <a:bodyPr/>
                    <a:lstStyle/>
                    <a:p>
                      <a:r>
                        <a:rPr lang="en-US" sz="2000" dirty="0"/>
                        <a:t>6</a:t>
                      </a:r>
                    </a:p>
                  </a:txBody>
                  <a:tcPr/>
                </a:tc>
                <a:tc>
                  <a:txBody>
                    <a:bodyPr/>
                    <a:lstStyle/>
                    <a:p>
                      <a:r>
                        <a:rPr lang="en-US" sz="2000" dirty="0"/>
                        <a:t>010</a:t>
                      </a:r>
                    </a:p>
                  </a:txBody>
                  <a:tcPr/>
                </a:tc>
                <a:extLst>
                  <a:ext uri="{0D108BD9-81ED-4DB2-BD59-A6C34878D82A}">
                    <a16:rowId xmlns:a16="http://schemas.microsoft.com/office/drawing/2014/main" val="2588819845"/>
                  </a:ext>
                </a:extLst>
              </a:tr>
              <a:tr h="349956">
                <a:tc>
                  <a:txBody>
                    <a:bodyPr/>
                    <a:lstStyle/>
                    <a:p>
                      <a:r>
                        <a:rPr lang="en-US" sz="2000" dirty="0"/>
                        <a:t>D</a:t>
                      </a:r>
                    </a:p>
                  </a:txBody>
                  <a:tcPr/>
                </a:tc>
                <a:tc>
                  <a:txBody>
                    <a:bodyPr/>
                    <a:lstStyle/>
                    <a:p>
                      <a:r>
                        <a:rPr lang="en-US" sz="2000" dirty="0"/>
                        <a:t>4</a:t>
                      </a:r>
                    </a:p>
                  </a:txBody>
                  <a:tcPr/>
                </a:tc>
                <a:tc>
                  <a:txBody>
                    <a:bodyPr/>
                    <a:lstStyle/>
                    <a:p>
                      <a:r>
                        <a:rPr lang="en-US" sz="2000" dirty="0"/>
                        <a:t>011</a:t>
                      </a:r>
                    </a:p>
                  </a:txBody>
                  <a:tcPr/>
                </a:tc>
                <a:extLst>
                  <a:ext uri="{0D108BD9-81ED-4DB2-BD59-A6C34878D82A}">
                    <a16:rowId xmlns:a16="http://schemas.microsoft.com/office/drawing/2014/main" val="3903962958"/>
                  </a:ext>
                </a:extLst>
              </a:tr>
              <a:tr h="349956">
                <a:tc>
                  <a:txBody>
                    <a:bodyPr/>
                    <a:lstStyle/>
                    <a:p>
                      <a:r>
                        <a:rPr lang="en-US" sz="2000" dirty="0"/>
                        <a:t>E</a:t>
                      </a:r>
                    </a:p>
                  </a:txBody>
                  <a:tcPr/>
                </a:tc>
                <a:tc>
                  <a:txBody>
                    <a:bodyPr/>
                    <a:lstStyle/>
                    <a:p>
                      <a:r>
                        <a:rPr lang="en-US" sz="2000" dirty="0"/>
                        <a:t>2</a:t>
                      </a:r>
                    </a:p>
                  </a:txBody>
                  <a:tcPr/>
                </a:tc>
                <a:tc>
                  <a:txBody>
                    <a:bodyPr/>
                    <a:lstStyle/>
                    <a:p>
                      <a:r>
                        <a:rPr lang="en-US" sz="2000" dirty="0"/>
                        <a:t>100</a:t>
                      </a:r>
                    </a:p>
                  </a:txBody>
                  <a:tcPr/>
                </a:tc>
                <a:extLst>
                  <a:ext uri="{0D108BD9-81ED-4DB2-BD59-A6C34878D82A}">
                    <a16:rowId xmlns:a16="http://schemas.microsoft.com/office/drawing/2014/main" val="1179237403"/>
                  </a:ext>
                </a:extLst>
              </a:tr>
            </a:tbl>
          </a:graphicData>
        </a:graphic>
      </p:graphicFrame>
      <p:sp>
        <p:nvSpPr>
          <p:cNvPr id="9" name="Right Brace 8">
            <a:extLst>
              <a:ext uri="{FF2B5EF4-FFF2-40B4-BE49-F238E27FC236}">
                <a16:creationId xmlns:a16="http://schemas.microsoft.com/office/drawing/2014/main" id="{F80E72CE-B0D8-4841-877F-19D51A3ED784}"/>
              </a:ext>
            </a:extLst>
          </p:cNvPr>
          <p:cNvSpPr/>
          <p:nvPr/>
        </p:nvSpPr>
        <p:spPr>
          <a:xfrm rot="5400000">
            <a:off x="6930606" y="4575439"/>
            <a:ext cx="533400" cy="678922"/>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0" name="TextBox 9">
            <a:extLst>
              <a:ext uri="{FF2B5EF4-FFF2-40B4-BE49-F238E27FC236}">
                <a16:creationId xmlns:a16="http://schemas.microsoft.com/office/drawing/2014/main" id="{FD3C9EA6-2752-412A-BCD6-F7B0AE5B549A}"/>
              </a:ext>
            </a:extLst>
          </p:cNvPr>
          <p:cNvSpPr txBox="1"/>
          <p:nvPr/>
        </p:nvSpPr>
        <p:spPr>
          <a:xfrm>
            <a:off x="3945995" y="5067046"/>
            <a:ext cx="4539174" cy="461665"/>
          </a:xfrm>
          <a:prstGeom prst="rect">
            <a:avLst/>
          </a:prstGeom>
          <a:noFill/>
        </p:spPr>
        <p:txBody>
          <a:bodyPr wrap="square" rtlCol="0">
            <a:spAutoFit/>
          </a:bodyPr>
          <a:lstStyle/>
          <a:p>
            <a:r>
              <a:rPr lang="en-US" sz="2400" dirty="0"/>
              <a:t>3 bit * 20 char = 60 bits required</a:t>
            </a:r>
          </a:p>
        </p:txBody>
      </p:sp>
      <p:sp>
        <p:nvSpPr>
          <p:cNvPr id="8" name="Rectangle 7">
            <a:extLst>
              <a:ext uri="{FF2B5EF4-FFF2-40B4-BE49-F238E27FC236}">
                <a16:creationId xmlns:a16="http://schemas.microsoft.com/office/drawing/2014/main" id="{40812439-C09F-477E-BC87-9DC44F1F3E58}"/>
              </a:ext>
            </a:extLst>
          </p:cNvPr>
          <p:cNvSpPr/>
          <p:nvPr/>
        </p:nvSpPr>
        <p:spPr>
          <a:xfrm>
            <a:off x="4131071" y="1342268"/>
            <a:ext cx="3929858" cy="461665"/>
          </a:xfrm>
          <a:prstGeom prst="rect">
            <a:avLst/>
          </a:prstGeom>
        </p:spPr>
        <p:txBody>
          <a:bodyPr wrap="none">
            <a:spAutoFit/>
          </a:bodyPr>
          <a:lstStyle/>
          <a:p>
            <a:r>
              <a:rPr lang="en-US" sz="2400" dirty="0">
                <a:latin typeface="Corbel"/>
                <a:cs typeface="Corbel"/>
              </a:rPr>
              <a:t>BCCABBDDAECCBBAEDDCC</a:t>
            </a:r>
            <a:endParaRPr lang="en-US" sz="2400" dirty="0"/>
          </a:p>
        </p:txBody>
      </p:sp>
      <p:sp>
        <p:nvSpPr>
          <p:cNvPr id="11" name="Rectangle 10">
            <a:extLst>
              <a:ext uri="{FF2B5EF4-FFF2-40B4-BE49-F238E27FC236}">
                <a16:creationId xmlns:a16="http://schemas.microsoft.com/office/drawing/2014/main" id="{21ED1B03-C6AE-4FC8-B334-D57C63996450}"/>
              </a:ext>
            </a:extLst>
          </p:cNvPr>
          <p:cNvSpPr/>
          <p:nvPr/>
        </p:nvSpPr>
        <p:spPr>
          <a:xfrm>
            <a:off x="3702174" y="758131"/>
            <a:ext cx="2542043" cy="461665"/>
          </a:xfrm>
          <a:prstGeom prst="rect">
            <a:avLst/>
          </a:prstGeom>
        </p:spPr>
        <p:txBody>
          <a:bodyPr wrap="none">
            <a:spAutoFit/>
          </a:bodyPr>
          <a:lstStyle/>
          <a:p>
            <a:pPr marL="450215" indent="-397510">
              <a:lnSpc>
                <a:spcPct val="100000"/>
              </a:lnSpc>
              <a:spcBef>
                <a:spcPts val="520"/>
              </a:spcBef>
              <a:buClr>
                <a:srgbClr val="40BAD1"/>
              </a:buClr>
              <a:buSzPct val="91666"/>
              <a:buFont typeface="Arial MT"/>
              <a:buChar char="●"/>
              <a:tabLst>
                <a:tab pos="450215" algn="l"/>
                <a:tab pos="450850" algn="l"/>
              </a:tabLst>
            </a:pPr>
            <a:r>
              <a:rPr lang="en-US" sz="2400" spc="-5" dirty="0">
                <a:solidFill>
                  <a:srgbClr val="FF0000"/>
                </a:solidFill>
                <a:latin typeface="Corbel"/>
                <a:cs typeface="Corbel"/>
              </a:rPr>
              <a:t>Fixed size code</a:t>
            </a:r>
          </a:p>
        </p:txBody>
      </p:sp>
      <p:sp>
        <p:nvSpPr>
          <p:cNvPr id="12" name="TextBox 11">
            <a:extLst>
              <a:ext uri="{FF2B5EF4-FFF2-40B4-BE49-F238E27FC236}">
                <a16:creationId xmlns:a16="http://schemas.microsoft.com/office/drawing/2014/main" id="{D4691F32-FADE-4FDA-AA75-43E576A5201A}"/>
              </a:ext>
            </a:extLst>
          </p:cNvPr>
          <p:cNvSpPr txBox="1"/>
          <p:nvPr/>
        </p:nvSpPr>
        <p:spPr>
          <a:xfrm>
            <a:off x="8396917" y="2173925"/>
            <a:ext cx="3627114" cy="3416320"/>
          </a:xfrm>
          <a:prstGeom prst="rect">
            <a:avLst/>
          </a:prstGeom>
          <a:noFill/>
        </p:spPr>
        <p:txBody>
          <a:bodyPr wrap="square" rtlCol="0">
            <a:spAutoFit/>
          </a:bodyPr>
          <a:lstStyle/>
          <a:p>
            <a:r>
              <a:rPr lang="en-US" sz="2400" dirty="0"/>
              <a:t>To decode the table is needed.</a:t>
            </a:r>
          </a:p>
          <a:p>
            <a:endParaRPr lang="en-US" sz="2400" dirty="0"/>
          </a:p>
          <a:p>
            <a:r>
              <a:rPr lang="en-US" sz="2400" dirty="0"/>
              <a:t>Characters, 5*8 bit = </a:t>
            </a:r>
          </a:p>
          <a:p>
            <a:r>
              <a:rPr lang="en-US" sz="2400" dirty="0"/>
              <a:t>Code, 3* 5 char = </a:t>
            </a:r>
          </a:p>
          <a:p>
            <a:endParaRPr lang="en-US" sz="2400" dirty="0"/>
          </a:p>
          <a:p>
            <a:r>
              <a:rPr lang="en-US" sz="2400" dirty="0"/>
              <a:t>Message = </a:t>
            </a:r>
          </a:p>
          <a:p>
            <a:r>
              <a:rPr lang="en-US" sz="2400" dirty="0"/>
              <a:t>Table = </a:t>
            </a:r>
          </a:p>
          <a:p>
            <a:r>
              <a:rPr lang="en-US" sz="2400" dirty="0"/>
              <a:t>Total = </a:t>
            </a:r>
          </a:p>
        </p:txBody>
      </p:sp>
      <p:sp>
        <p:nvSpPr>
          <p:cNvPr id="13" name="TextBox 12">
            <a:extLst>
              <a:ext uri="{FF2B5EF4-FFF2-40B4-BE49-F238E27FC236}">
                <a16:creationId xmlns:a16="http://schemas.microsoft.com/office/drawing/2014/main" id="{CCB5A177-EE4E-46F9-B396-91F58E8F4FB8}"/>
              </a:ext>
            </a:extLst>
          </p:cNvPr>
          <p:cNvSpPr txBox="1"/>
          <p:nvPr/>
        </p:nvSpPr>
        <p:spPr>
          <a:xfrm>
            <a:off x="5028874" y="5685947"/>
            <a:ext cx="5181600" cy="523220"/>
          </a:xfrm>
          <a:prstGeom prst="rect">
            <a:avLst/>
          </a:prstGeom>
          <a:noFill/>
        </p:spPr>
        <p:txBody>
          <a:bodyPr wrap="square" rtlCol="0">
            <a:spAutoFit/>
          </a:bodyPr>
          <a:lstStyle/>
          <a:p>
            <a:r>
              <a:rPr lang="en-US" sz="2800" dirty="0">
                <a:solidFill>
                  <a:srgbClr val="FF0000"/>
                </a:solidFill>
              </a:rPr>
              <a:t>30 to 40% reduced. Sounds good?</a:t>
            </a:r>
          </a:p>
        </p:txBody>
      </p:sp>
    </p:spTree>
    <p:extLst>
      <p:ext uri="{BB962C8B-B14F-4D97-AF65-F5344CB8AC3E}">
        <p14:creationId xmlns:p14="http://schemas.microsoft.com/office/powerpoint/2010/main" val="197788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p:bldP spid="1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xfrm>
            <a:off x="14327186" y="5327259"/>
            <a:ext cx="241934" cy="177800"/>
          </a:xfrm>
          <a:prstGeom prst="rect">
            <a:avLst/>
          </a:prstGeom>
        </p:spPr>
        <p:txBody>
          <a:bodyPr vert="horz" wrap="square" lIns="0" tIns="0" rIns="0" bIns="0" rtlCol="0">
            <a:spAutoFit/>
          </a:bodyPr>
          <a:lstStyle/>
          <a:p>
            <a:pPr marL="38100">
              <a:lnSpc>
                <a:spcPts val="1230"/>
              </a:lnSpc>
            </a:pPr>
            <a:fld id="{81D60167-4931-47E6-BA6A-407CBD079E47}" type="slidenum">
              <a:rPr dirty="0"/>
              <a:t>65</a:t>
            </a:fld>
            <a:endParaRPr dirty="0"/>
          </a:p>
        </p:txBody>
      </p:sp>
      <p:sp>
        <p:nvSpPr>
          <p:cNvPr id="3" name="object 3"/>
          <p:cNvSpPr txBox="1"/>
          <p:nvPr/>
        </p:nvSpPr>
        <p:spPr>
          <a:xfrm>
            <a:off x="325944" y="3101857"/>
            <a:ext cx="2692400" cy="1700466"/>
          </a:xfrm>
          <a:prstGeom prst="rect">
            <a:avLst/>
          </a:prstGeom>
        </p:spPr>
        <p:txBody>
          <a:bodyPr vert="horz" wrap="square" lIns="0" tIns="12700" rIns="0" bIns="0" rtlCol="0">
            <a:spAutoFit/>
          </a:bodyPr>
          <a:lstStyle/>
          <a:p>
            <a:pPr marL="12700">
              <a:lnSpc>
                <a:spcPct val="100000"/>
              </a:lnSpc>
              <a:spcBef>
                <a:spcPts val="100"/>
              </a:spcBef>
            </a:pPr>
            <a:r>
              <a:rPr sz="3600" spc="-25" dirty="0">
                <a:solidFill>
                  <a:srgbClr val="FFFFFF"/>
                </a:solidFill>
                <a:latin typeface="Corbel"/>
                <a:cs typeface="Corbel"/>
              </a:rPr>
              <a:t>Huffman</a:t>
            </a:r>
            <a:r>
              <a:rPr sz="3600" spc="-65" dirty="0">
                <a:solidFill>
                  <a:srgbClr val="FFFFFF"/>
                </a:solidFill>
                <a:latin typeface="Corbel"/>
                <a:cs typeface="Corbel"/>
              </a:rPr>
              <a:t> </a:t>
            </a:r>
            <a:r>
              <a:rPr sz="3600" spc="-5" dirty="0">
                <a:solidFill>
                  <a:srgbClr val="FFFFFF"/>
                </a:solidFill>
                <a:latin typeface="Corbel"/>
                <a:cs typeface="Corbel"/>
              </a:rPr>
              <a:t>code</a:t>
            </a:r>
            <a:endParaRPr lang="en-US" sz="3600" spc="-5" dirty="0">
              <a:solidFill>
                <a:srgbClr val="FFFFFF"/>
              </a:solidFill>
              <a:latin typeface="Corbel"/>
              <a:cs typeface="Corbel"/>
            </a:endParaRPr>
          </a:p>
          <a:p>
            <a:pPr marL="12700">
              <a:spcBef>
                <a:spcPts val="100"/>
              </a:spcBef>
            </a:pPr>
            <a:r>
              <a:rPr lang="en-US" sz="3600" spc="-5" dirty="0">
                <a:solidFill>
                  <a:srgbClr val="FFFFFF"/>
                </a:solidFill>
                <a:latin typeface="Corbel"/>
                <a:cs typeface="Corbel"/>
              </a:rPr>
              <a:t>Example 1</a:t>
            </a:r>
            <a:endParaRPr lang="en-US" sz="3600" dirty="0">
              <a:latin typeface="Corbel"/>
              <a:cs typeface="Corbel"/>
            </a:endParaRPr>
          </a:p>
          <a:p>
            <a:pPr marL="12700">
              <a:lnSpc>
                <a:spcPct val="100000"/>
              </a:lnSpc>
              <a:spcBef>
                <a:spcPts val="100"/>
              </a:spcBef>
            </a:pPr>
            <a:endParaRPr sz="3600" dirty="0">
              <a:latin typeface="Corbel"/>
              <a:cs typeface="Corbel"/>
            </a:endParaRPr>
          </a:p>
        </p:txBody>
      </p:sp>
      <p:graphicFrame>
        <p:nvGraphicFramePr>
          <p:cNvPr id="7" name="Table 7">
            <a:extLst>
              <a:ext uri="{FF2B5EF4-FFF2-40B4-BE49-F238E27FC236}">
                <a16:creationId xmlns:a16="http://schemas.microsoft.com/office/drawing/2014/main" id="{A18E957A-9474-4C6E-B3F9-E023804F3D3D}"/>
              </a:ext>
            </a:extLst>
          </p:cNvPr>
          <p:cNvGraphicFramePr>
            <a:graphicFrameLocks noGrp="1"/>
          </p:cNvGraphicFramePr>
          <p:nvPr>
            <p:extLst>
              <p:ext uri="{D42A27DB-BD31-4B8C-83A1-F6EECF244321}">
                <p14:modId xmlns:p14="http://schemas.microsoft.com/office/powerpoint/2010/main" val="2384199946"/>
              </p:ext>
            </p:extLst>
          </p:nvPr>
        </p:nvGraphicFramePr>
        <p:xfrm>
          <a:off x="6897684" y="2293992"/>
          <a:ext cx="4318500" cy="3078480"/>
        </p:xfrm>
        <a:graphic>
          <a:graphicData uri="http://schemas.openxmlformats.org/drawingml/2006/table">
            <a:tbl>
              <a:tblPr firstRow="1" bandRow="1">
                <a:tableStyleId>{5940675A-B579-460E-94D1-54222C63F5DA}</a:tableStyleId>
              </a:tblPr>
              <a:tblGrid>
                <a:gridCol w="874716">
                  <a:extLst>
                    <a:ext uri="{9D8B030D-6E8A-4147-A177-3AD203B41FA5}">
                      <a16:colId xmlns:a16="http://schemas.microsoft.com/office/drawing/2014/main" val="93600390"/>
                    </a:ext>
                  </a:extLst>
                </a:gridCol>
                <a:gridCol w="1284534">
                  <a:extLst>
                    <a:ext uri="{9D8B030D-6E8A-4147-A177-3AD203B41FA5}">
                      <a16:colId xmlns:a16="http://schemas.microsoft.com/office/drawing/2014/main" val="2824507348"/>
                    </a:ext>
                  </a:extLst>
                </a:gridCol>
                <a:gridCol w="1079625">
                  <a:extLst>
                    <a:ext uri="{9D8B030D-6E8A-4147-A177-3AD203B41FA5}">
                      <a16:colId xmlns:a16="http://schemas.microsoft.com/office/drawing/2014/main" val="398889172"/>
                    </a:ext>
                  </a:extLst>
                </a:gridCol>
                <a:gridCol w="1079625">
                  <a:extLst>
                    <a:ext uri="{9D8B030D-6E8A-4147-A177-3AD203B41FA5}">
                      <a16:colId xmlns:a16="http://schemas.microsoft.com/office/drawing/2014/main" val="686789424"/>
                    </a:ext>
                  </a:extLst>
                </a:gridCol>
              </a:tblGrid>
              <a:tr h="349956">
                <a:tc>
                  <a:txBody>
                    <a:bodyPr/>
                    <a:lstStyle/>
                    <a:p>
                      <a:r>
                        <a:rPr lang="en-US" sz="2000" dirty="0"/>
                        <a:t>Char</a:t>
                      </a:r>
                    </a:p>
                  </a:txBody>
                  <a:tcPr/>
                </a:tc>
                <a:tc>
                  <a:txBody>
                    <a:bodyPr/>
                    <a:lstStyle/>
                    <a:p>
                      <a:r>
                        <a:rPr lang="en-US" sz="2000" dirty="0"/>
                        <a:t>Frequency/Count</a:t>
                      </a:r>
                    </a:p>
                  </a:txBody>
                  <a:tcPr/>
                </a:tc>
                <a:tc>
                  <a:txBody>
                    <a:bodyPr/>
                    <a:lstStyle/>
                    <a:p>
                      <a:r>
                        <a:rPr lang="en-US" sz="2000" dirty="0"/>
                        <a:t>Code</a:t>
                      </a:r>
                    </a:p>
                  </a:txBody>
                  <a:tcPr/>
                </a:tc>
                <a:tc>
                  <a:txBody>
                    <a:bodyPr/>
                    <a:lstStyle/>
                    <a:p>
                      <a:endParaRPr lang="en-US" sz="2000" dirty="0"/>
                    </a:p>
                  </a:txBody>
                  <a:tcPr/>
                </a:tc>
                <a:extLst>
                  <a:ext uri="{0D108BD9-81ED-4DB2-BD59-A6C34878D82A}">
                    <a16:rowId xmlns:a16="http://schemas.microsoft.com/office/drawing/2014/main" val="1734739350"/>
                  </a:ext>
                </a:extLst>
              </a:tr>
              <a:tr h="349956">
                <a:tc>
                  <a:txBody>
                    <a:bodyPr/>
                    <a:lstStyle/>
                    <a:p>
                      <a:r>
                        <a:rPr lang="en-US" sz="2000" dirty="0"/>
                        <a:t>A</a:t>
                      </a:r>
                    </a:p>
                  </a:txBody>
                  <a:tcPr/>
                </a:tc>
                <a:tc>
                  <a:txBody>
                    <a:bodyPr/>
                    <a:lstStyle/>
                    <a:p>
                      <a:r>
                        <a:rPr lang="en-US" sz="2000" dirty="0"/>
                        <a:t>3</a:t>
                      </a:r>
                    </a:p>
                  </a:txBody>
                  <a:tcPr/>
                </a:tc>
                <a:tc>
                  <a:txBody>
                    <a:bodyPr/>
                    <a:lstStyle/>
                    <a:p>
                      <a:endParaRPr lang="en-US" sz="2000" dirty="0"/>
                    </a:p>
                  </a:txBody>
                  <a:tcPr/>
                </a:tc>
                <a:tc>
                  <a:txBody>
                    <a:bodyPr/>
                    <a:lstStyle/>
                    <a:p>
                      <a:r>
                        <a:rPr lang="en-US" sz="2000" dirty="0"/>
                        <a:t>3*3=9</a:t>
                      </a:r>
                    </a:p>
                  </a:txBody>
                  <a:tcPr/>
                </a:tc>
                <a:extLst>
                  <a:ext uri="{0D108BD9-81ED-4DB2-BD59-A6C34878D82A}">
                    <a16:rowId xmlns:a16="http://schemas.microsoft.com/office/drawing/2014/main" val="2549301544"/>
                  </a:ext>
                </a:extLst>
              </a:tr>
              <a:tr h="349956">
                <a:tc>
                  <a:txBody>
                    <a:bodyPr/>
                    <a:lstStyle/>
                    <a:p>
                      <a:r>
                        <a:rPr lang="en-US" sz="2000" dirty="0"/>
                        <a:t>B</a:t>
                      </a:r>
                    </a:p>
                  </a:txBody>
                  <a:tcPr/>
                </a:tc>
                <a:tc>
                  <a:txBody>
                    <a:bodyPr/>
                    <a:lstStyle/>
                    <a:p>
                      <a:r>
                        <a:rPr lang="en-US" sz="2000" dirty="0"/>
                        <a:t>5</a:t>
                      </a:r>
                    </a:p>
                  </a:txBody>
                  <a:tcPr/>
                </a:tc>
                <a:tc>
                  <a:txBody>
                    <a:bodyPr/>
                    <a:lstStyle/>
                    <a:p>
                      <a:endParaRPr lang="en-US" sz="2000" dirty="0"/>
                    </a:p>
                  </a:txBody>
                  <a:tcPr/>
                </a:tc>
                <a:tc>
                  <a:txBody>
                    <a:bodyPr/>
                    <a:lstStyle/>
                    <a:p>
                      <a:r>
                        <a:rPr lang="en-US" sz="2000" dirty="0"/>
                        <a:t>5*2=10</a:t>
                      </a:r>
                    </a:p>
                  </a:txBody>
                  <a:tcPr/>
                </a:tc>
                <a:extLst>
                  <a:ext uri="{0D108BD9-81ED-4DB2-BD59-A6C34878D82A}">
                    <a16:rowId xmlns:a16="http://schemas.microsoft.com/office/drawing/2014/main" val="2974697543"/>
                  </a:ext>
                </a:extLst>
              </a:tr>
              <a:tr h="349956">
                <a:tc>
                  <a:txBody>
                    <a:bodyPr/>
                    <a:lstStyle/>
                    <a:p>
                      <a:r>
                        <a:rPr lang="en-US" sz="2000" dirty="0"/>
                        <a:t>C</a:t>
                      </a:r>
                    </a:p>
                  </a:txBody>
                  <a:tcPr/>
                </a:tc>
                <a:tc>
                  <a:txBody>
                    <a:bodyPr/>
                    <a:lstStyle/>
                    <a:p>
                      <a:r>
                        <a:rPr lang="en-US" sz="2000" dirty="0"/>
                        <a:t>6</a:t>
                      </a:r>
                    </a:p>
                  </a:txBody>
                  <a:tcPr/>
                </a:tc>
                <a:tc>
                  <a:txBody>
                    <a:bodyPr/>
                    <a:lstStyle/>
                    <a:p>
                      <a:endParaRPr lang="en-US" sz="2000" dirty="0"/>
                    </a:p>
                  </a:txBody>
                  <a:tcPr/>
                </a:tc>
                <a:tc>
                  <a:txBody>
                    <a:bodyPr/>
                    <a:lstStyle/>
                    <a:p>
                      <a:r>
                        <a:rPr lang="en-US" sz="2000" dirty="0"/>
                        <a:t>6*2=12</a:t>
                      </a:r>
                    </a:p>
                  </a:txBody>
                  <a:tcPr/>
                </a:tc>
                <a:extLst>
                  <a:ext uri="{0D108BD9-81ED-4DB2-BD59-A6C34878D82A}">
                    <a16:rowId xmlns:a16="http://schemas.microsoft.com/office/drawing/2014/main" val="2588819845"/>
                  </a:ext>
                </a:extLst>
              </a:tr>
              <a:tr h="349956">
                <a:tc>
                  <a:txBody>
                    <a:bodyPr/>
                    <a:lstStyle/>
                    <a:p>
                      <a:r>
                        <a:rPr lang="en-US" sz="2000" dirty="0"/>
                        <a:t>D</a:t>
                      </a:r>
                    </a:p>
                  </a:txBody>
                  <a:tcPr/>
                </a:tc>
                <a:tc>
                  <a:txBody>
                    <a:bodyPr/>
                    <a:lstStyle/>
                    <a:p>
                      <a:r>
                        <a:rPr lang="en-US" sz="2000" dirty="0"/>
                        <a:t>4</a:t>
                      </a:r>
                    </a:p>
                  </a:txBody>
                  <a:tcPr/>
                </a:tc>
                <a:tc>
                  <a:txBody>
                    <a:bodyPr/>
                    <a:lstStyle/>
                    <a:p>
                      <a:endParaRPr lang="en-US" sz="2000" dirty="0"/>
                    </a:p>
                  </a:txBody>
                  <a:tcPr/>
                </a:tc>
                <a:tc>
                  <a:txBody>
                    <a:bodyPr/>
                    <a:lstStyle/>
                    <a:p>
                      <a:r>
                        <a:rPr lang="en-US" sz="2000" dirty="0"/>
                        <a:t>4*2=8</a:t>
                      </a:r>
                    </a:p>
                  </a:txBody>
                  <a:tcPr/>
                </a:tc>
                <a:extLst>
                  <a:ext uri="{0D108BD9-81ED-4DB2-BD59-A6C34878D82A}">
                    <a16:rowId xmlns:a16="http://schemas.microsoft.com/office/drawing/2014/main" val="3903962958"/>
                  </a:ext>
                </a:extLst>
              </a:tr>
              <a:tr h="349956">
                <a:tc>
                  <a:txBody>
                    <a:bodyPr/>
                    <a:lstStyle/>
                    <a:p>
                      <a:r>
                        <a:rPr lang="en-US" sz="2000" dirty="0"/>
                        <a:t>E</a:t>
                      </a:r>
                    </a:p>
                  </a:txBody>
                  <a:tcPr/>
                </a:tc>
                <a:tc>
                  <a:txBody>
                    <a:bodyPr/>
                    <a:lstStyle/>
                    <a:p>
                      <a:r>
                        <a:rPr lang="en-US" sz="2000" dirty="0"/>
                        <a:t>2</a:t>
                      </a:r>
                    </a:p>
                  </a:txBody>
                  <a:tcPr/>
                </a:tc>
                <a:tc>
                  <a:txBody>
                    <a:bodyPr/>
                    <a:lstStyle/>
                    <a:p>
                      <a:endParaRPr lang="en-US" sz="2000" dirty="0"/>
                    </a:p>
                  </a:txBody>
                  <a:tcPr/>
                </a:tc>
                <a:tc>
                  <a:txBody>
                    <a:bodyPr/>
                    <a:lstStyle/>
                    <a:p>
                      <a:r>
                        <a:rPr lang="en-US" sz="2000" dirty="0"/>
                        <a:t>2*3=6</a:t>
                      </a:r>
                    </a:p>
                  </a:txBody>
                  <a:tcPr/>
                </a:tc>
                <a:extLst>
                  <a:ext uri="{0D108BD9-81ED-4DB2-BD59-A6C34878D82A}">
                    <a16:rowId xmlns:a16="http://schemas.microsoft.com/office/drawing/2014/main" val="1179237403"/>
                  </a:ext>
                </a:extLst>
              </a:tr>
              <a:tr h="349956">
                <a:tc>
                  <a:txBody>
                    <a:bodyPr/>
                    <a:lstStyle/>
                    <a:p>
                      <a:endParaRPr lang="en-US" sz="2000" dirty="0"/>
                    </a:p>
                  </a:txBody>
                  <a:tcPr/>
                </a:tc>
                <a:tc>
                  <a:txBody>
                    <a:bodyPr/>
                    <a:lstStyle/>
                    <a:p>
                      <a:r>
                        <a:rPr lang="en-US" sz="2000" dirty="0"/>
                        <a:t>20 Char</a:t>
                      </a:r>
                    </a:p>
                  </a:txBody>
                  <a:tcPr/>
                </a:tc>
                <a:tc>
                  <a:txBody>
                    <a:bodyPr/>
                    <a:lstStyle/>
                    <a:p>
                      <a:endParaRPr lang="en-US" sz="2000" dirty="0"/>
                    </a:p>
                  </a:txBody>
                  <a:tcPr/>
                </a:tc>
                <a:tc>
                  <a:txBody>
                    <a:bodyPr/>
                    <a:lstStyle/>
                    <a:p>
                      <a:r>
                        <a:rPr lang="en-US" sz="2000" dirty="0"/>
                        <a:t>45 bits</a:t>
                      </a:r>
                    </a:p>
                  </a:txBody>
                  <a:tcPr/>
                </a:tc>
                <a:extLst>
                  <a:ext uri="{0D108BD9-81ED-4DB2-BD59-A6C34878D82A}">
                    <a16:rowId xmlns:a16="http://schemas.microsoft.com/office/drawing/2014/main" val="2441535369"/>
                  </a:ext>
                </a:extLst>
              </a:tr>
            </a:tbl>
          </a:graphicData>
        </a:graphic>
      </p:graphicFrame>
      <p:sp>
        <p:nvSpPr>
          <p:cNvPr id="11" name="Rectangle 10">
            <a:extLst>
              <a:ext uri="{FF2B5EF4-FFF2-40B4-BE49-F238E27FC236}">
                <a16:creationId xmlns:a16="http://schemas.microsoft.com/office/drawing/2014/main" id="{21ED1B03-C6AE-4FC8-B334-D57C63996450}"/>
              </a:ext>
            </a:extLst>
          </p:cNvPr>
          <p:cNvSpPr/>
          <p:nvPr/>
        </p:nvSpPr>
        <p:spPr>
          <a:xfrm>
            <a:off x="3581400" y="370141"/>
            <a:ext cx="7634782" cy="1762021"/>
          </a:xfrm>
          <a:prstGeom prst="rect">
            <a:avLst/>
          </a:prstGeom>
        </p:spPr>
        <p:txBody>
          <a:bodyPr wrap="none">
            <a:spAutoFit/>
          </a:bodyPr>
          <a:lstStyle/>
          <a:p>
            <a:pPr marL="450215" indent="-397510">
              <a:lnSpc>
                <a:spcPct val="100000"/>
              </a:lnSpc>
              <a:spcBef>
                <a:spcPts val="520"/>
              </a:spcBef>
              <a:buClr>
                <a:srgbClr val="40BAD1"/>
              </a:buClr>
              <a:buSzPct val="91666"/>
              <a:buFont typeface="Arial MT"/>
              <a:buChar char="●"/>
              <a:tabLst>
                <a:tab pos="450215" algn="l"/>
                <a:tab pos="450850" algn="l"/>
              </a:tabLst>
            </a:pPr>
            <a:r>
              <a:rPr lang="en-US" sz="2400" spc="-5" dirty="0">
                <a:solidFill>
                  <a:srgbClr val="FF0000"/>
                </a:solidFill>
                <a:latin typeface="Corbel"/>
                <a:cs typeface="Corbel"/>
              </a:rPr>
              <a:t>Variable size code</a:t>
            </a:r>
          </a:p>
          <a:p>
            <a:pPr marL="450215" indent="-397510">
              <a:spcBef>
                <a:spcPts val="520"/>
              </a:spcBef>
              <a:buClr>
                <a:srgbClr val="40BAD1"/>
              </a:buClr>
              <a:buSzPct val="91666"/>
              <a:buFont typeface="Arial MT"/>
              <a:buChar char="●"/>
              <a:tabLst>
                <a:tab pos="450215" algn="l"/>
                <a:tab pos="450850" algn="l"/>
              </a:tabLst>
            </a:pPr>
            <a:r>
              <a:rPr lang="en-US" sz="2400" dirty="0">
                <a:latin typeface="Corbel"/>
                <a:cs typeface="Corbel"/>
              </a:rPr>
              <a:t>Message = BCCABBDDAECCBBAEDDCC</a:t>
            </a:r>
            <a:endParaRPr lang="en-US" sz="2400" dirty="0"/>
          </a:p>
          <a:p>
            <a:pPr marL="450215" indent="-397510">
              <a:lnSpc>
                <a:spcPct val="100000"/>
              </a:lnSpc>
              <a:spcBef>
                <a:spcPts val="520"/>
              </a:spcBef>
              <a:buClr>
                <a:srgbClr val="40BAD1"/>
              </a:buClr>
              <a:buSzPct val="91666"/>
              <a:buFont typeface="Arial MT"/>
              <a:buChar char="●"/>
              <a:tabLst>
                <a:tab pos="450215" algn="l"/>
                <a:tab pos="450850" algn="l"/>
              </a:tabLst>
            </a:pPr>
            <a:r>
              <a:rPr lang="en-US" sz="2400" spc="-5" dirty="0">
                <a:solidFill>
                  <a:srgbClr val="FF0000"/>
                </a:solidFill>
                <a:latin typeface="Corbel"/>
                <a:cs typeface="Corbel"/>
              </a:rPr>
              <a:t>Optimal merge pattern </a:t>
            </a:r>
            <a:r>
              <a:rPr lang="en-US" sz="2400" spc="-5" dirty="0" err="1">
                <a:solidFill>
                  <a:srgbClr val="7030A0"/>
                </a:solidFill>
                <a:latin typeface="Corbel"/>
                <a:cs typeface="Corbel"/>
              </a:rPr>
              <a:t>i.e</a:t>
            </a:r>
            <a:r>
              <a:rPr lang="en-US" sz="2400" spc="-5" dirty="0">
                <a:solidFill>
                  <a:srgbClr val="7030A0"/>
                </a:solidFill>
                <a:latin typeface="Corbel"/>
                <a:cs typeface="Corbel"/>
              </a:rPr>
              <a:t> get own variable size pattern</a:t>
            </a:r>
          </a:p>
          <a:p>
            <a:pPr marL="450215" indent="-397510">
              <a:lnSpc>
                <a:spcPct val="100000"/>
              </a:lnSpc>
              <a:spcBef>
                <a:spcPts val="520"/>
              </a:spcBef>
              <a:buClr>
                <a:srgbClr val="40BAD1"/>
              </a:buClr>
              <a:buSzPct val="91666"/>
              <a:buFont typeface="Arial MT"/>
              <a:buChar char="●"/>
              <a:tabLst>
                <a:tab pos="450215" algn="l"/>
                <a:tab pos="450850" algn="l"/>
              </a:tabLst>
            </a:pPr>
            <a:r>
              <a:rPr lang="en-US" sz="2400" spc="-5" dirty="0">
                <a:solidFill>
                  <a:srgbClr val="7030A0"/>
                </a:solidFill>
                <a:latin typeface="Corbel"/>
                <a:cs typeface="Corbel"/>
              </a:rPr>
              <a:t>Arrange alphabets in increasing order</a:t>
            </a:r>
          </a:p>
        </p:txBody>
      </p:sp>
      <p:sp>
        <p:nvSpPr>
          <p:cNvPr id="14" name="TextBox 13">
            <a:extLst>
              <a:ext uri="{FF2B5EF4-FFF2-40B4-BE49-F238E27FC236}">
                <a16:creationId xmlns:a16="http://schemas.microsoft.com/office/drawing/2014/main" id="{49595967-CB6A-490C-85AD-679C9D7EBD60}"/>
              </a:ext>
            </a:extLst>
          </p:cNvPr>
          <p:cNvSpPr txBox="1"/>
          <p:nvPr/>
        </p:nvSpPr>
        <p:spPr>
          <a:xfrm>
            <a:off x="3909472" y="4967160"/>
            <a:ext cx="2971800" cy="1200329"/>
          </a:xfrm>
          <a:prstGeom prst="rect">
            <a:avLst/>
          </a:prstGeom>
          <a:noFill/>
        </p:spPr>
        <p:txBody>
          <a:bodyPr wrap="square" rtlCol="0">
            <a:spAutoFit/>
          </a:bodyPr>
          <a:lstStyle/>
          <a:p>
            <a:pPr marL="457200" indent="-457200">
              <a:buAutoNum type="arabicPlain" startAt="2"/>
            </a:pPr>
            <a:r>
              <a:rPr lang="en-US" sz="2400" dirty="0"/>
              <a:t>3      4      5       6</a:t>
            </a:r>
          </a:p>
          <a:p>
            <a:r>
              <a:rPr lang="en-US" sz="2400" dirty="0"/>
              <a:t>E     A      D     B       C</a:t>
            </a:r>
          </a:p>
          <a:p>
            <a:r>
              <a:rPr lang="en-US" sz="2400" dirty="0"/>
              <a:t> </a:t>
            </a:r>
          </a:p>
        </p:txBody>
      </p:sp>
      <p:sp>
        <p:nvSpPr>
          <p:cNvPr id="15" name="TextBox 14">
            <a:extLst>
              <a:ext uri="{FF2B5EF4-FFF2-40B4-BE49-F238E27FC236}">
                <a16:creationId xmlns:a16="http://schemas.microsoft.com/office/drawing/2014/main" id="{7FD26E64-3893-41C7-9FE9-4EB5228AE3F3}"/>
              </a:ext>
            </a:extLst>
          </p:cNvPr>
          <p:cNvSpPr txBox="1"/>
          <p:nvPr/>
        </p:nvSpPr>
        <p:spPr>
          <a:xfrm>
            <a:off x="3540108" y="5729955"/>
            <a:ext cx="6682328" cy="707886"/>
          </a:xfrm>
          <a:prstGeom prst="rect">
            <a:avLst/>
          </a:prstGeom>
          <a:noFill/>
        </p:spPr>
        <p:txBody>
          <a:bodyPr wrap="square" rtlCol="0">
            <a:spAutoFit/>
          </a:bodyPr>
          <a:lstStyle/>
          <a:p>
            <a:r>
              <a:rPr lang="en-US" sz="2000" dirty="0"/>
              <a:t>Now merge two smallest and make one.</a:t>
            </a:r>
          </a:p>
          <a:p>
            <a:r>
              <a:rPr lang="en-US" sz="2000" dirty="0"/>
              <a:t>After merge, mark left edges as 0 and right as 1</a:t>
            </a:r>
          </a:p>
        </p:txBody>
      </p:sp>
      <p:sp>
        <p:nvSpPr>
          <p:cNvPr id="16" name="TextBox 15">
            <a:extLst>
              <a:ext uri="{FF2B5EF4-FFF2-40B4-BE49-F238E27FC236}">
                <a16:creationId xmlns:a16="http://schemas.microsoft.com/office/drawing/2014/main" id="{1F5E744D-3A1B-4C19-BC43-C07DAC4D6247}"/>
              </a:ext>
            </a:extLst>
          </p:cNvPr>
          <p:cNvSpPr txBox="1"/>
          <p:nvPr/>
        </p:nvSpPr>
        <p:spPr>
          <a:xfrm>
            <a:off x="8610600" y="5488647"/>
            <a:ext cx="3102508" cy="1015663"/>
          </a:xfrm>
          <a:prstGeom prst="rect">
            <a:avLst/>
          </a:prstGeom>
          <a:noFill/>
        </p:spPr>
        <p:txBody>
          <a:bodyPr wrap="square" rtlCol="0">
            <a:spAutoFit/>
          </a:bodyPr>
          <a:lstStyle/>
          <a:p>
            <a:r>
              <a:rPr lang="en-US" sz="2000" dirty="0"/>
              <a:t>Msg = 45 bits</a:t>
            </a:r>
          </a:p>
          <a:p>
            <a:r>
              <a:rPr lang="en-US" sz="2000" dirty="0"/>
              <a:t>Table = 5 char * 8bit=40</a:t>
            </a:r>
          </a:p>
          <a:p>
            <a:r>
              <a:rPr lang="en-US" sz="2000" dirty="0">
                <a:solidFill>
                  <a:srgbClr val="FF0000"/>
                </a:solidFill>
              </a:rPr>
              <a:t>45+40+12bit code = 97 bits</a:t>
            </a:r>
          </a:p>
        </p:txBody>
      </p:sp>
    </p:spTree>
    <p:extLst>
      <p:ext uri="{BB962C8B-B14F-4D97-AF65-F5344CB8AC3E}">
        <p14:creationId xmlns:p14="http://schemas.microsoft.com/office/powerpoint/2010/main" val="102267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P spid="1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xfrm>
            <a:off x="14327186" y="5327259"/>
            <a:ext cx="241934" cy="177800"/>
          </a:xfrm>
          <a:prstGeom prst="rect">
            <a:avLst/>
          </a:prstGeom>
        </p:spPr>
        <p:txBody>
          <a:bodyPr vert="horz" wrap="square" lIns="0" tIns="0" rIns="0" bIns="0" rtlCol="0">
            <a:spAutoFit/>
          </a:bodyPr>
          <a:lstStyle/>
          <a:p>
            <a:pPr marL="38100">
              <a:lnSpc>
                <a:spcPts val="1230"/>
              </a:lnSpc>
            </a:pPr>
            <a:fld id="{81D60167-4931-47E6-BA6A-407CBD079E47}" type="slidenum">
              <a:rPr dirty="0"/>
              <a:t>66</a:t>
            </a:fld>
            <a:endParaRPr dirty="0"/>
          </a:p>
        </p:txBody>
      </p:sp>
      <p:sp>
        <p:nvSpPr>
          <p:cNvPr id="3" name="object 3"/>
          <p:cNvSpPr txBox="1"/>
          <p:nvPr/>
        </p:nvSpPr>
        <p:spPr>
          <a:xfrm>
            <a:off x="325944" y="3101857"/>
            <a:ext cx="2692400" cy="574040"/>
          </a:xfrm>
          <a:prstGeom prst="rect">
            <a:avLst/>
          </a:prstGeom>
        </p:spPr>
        <p:txBody>
          <a:bodyPr vert="horz" wrap="square" lIns="0" tIns="12700" rIns="0" bIns="0" rtlCol="0">
            <a:spAutoFit/>
          </a:bodyPr>
          <a:lstStyle/>
          <a:p>
            <a:pPr marL="12700">
              <a:lnSpc>
                <a:spcPct val="100000"/>
              </a:lnSpc>
              <a:spcBef>
                <a:spcPts val="100"/>
              </a:spcBef>
            </a:pPr>
            <a:r>
              <a:rPr sz="3600" spc="-25" dirty="0">
                <a:solidFill>
                  <a:srgbClr val="FFFFFF"/>
                </a:solidFill>
                <a:latin typeface="Corbel"/>
                <a:cs typeface="Corbel"/>
              </a:rPr>
              <a:t>Huffman</a:t>
            </a:r>
            <a:r>
              <a:rPr sz="3600" spc="-65" dirty="0">
                <a:solidFill>
                  <a:srgbClr val="FFFFFF"/>
                </a:solidFill>
                <a:latin typeface="Corbel"/>
                <a:cs typeface="Corbel"/>
              </a:rPr>
              <a:t> </a:t>
            </a:r>
            <a:r>
              <a:rPr sz="3600" spc="-5" dirty="0">
                <a:solidFill>
                  <a:srgbClr val="FFFFFF"/>
                </a:solidFill>
                <a:latin typeface="Corbel"/>
                <a:cs typeface="Corbel"/>
              </a:rPr>
              <a:t>code</a:t>
            </a:r>
            <a:endParaRPr sz="3600">
              <a:latin typeface="Corbel"/>
              <a:cs typeface="Corbel"/>
            </a:endParaRPr>
          </a:p>
        </p:txBody>
      </p:sp>
      <p:sp>
        <p:nvSpPr>
          <p:cNvPr id="11" name="Rectangle 10">
            <a:extLst>
              <a:ext uri="{FF2B5EF4-FFF2-40B4-BE49-F238E27FC236}">
                <a16:creationId xmlns:a16="http://schemas.microsoft.com/office/drawing/2014/main" id="{21ED1B03-C6AE-4FC8-B334-D57C63996450}"/>
              </a:ext>
            </a:extLst>
          </p:cNvPr>
          <p:cNvSpPr/>
          <p:nvPr/>
        </p:nvSpPr>
        <p:spPr>
          <a:xfrm>
            <a:off x="3657600" y="690511"/>
            <a:ext cx="3922228" cy="461665"/>
          </a:xfrm>
          <a:prstGeom prst="rect">
            <a:avLst/>
          </a:prstGeom>
        </p:spPr>
        <p:txBody>
          <a:bodyPr wrap="none">
            <a:spAutoFit/>
          </a:bodyPr>
          <a:lstStyle/>
          <a:p>
            <a:pPr marL="450215" indent="-397510">
              <a:lnSpc>
                <a:spcPct val="100000"/>
              </a:lnSpc>
              <a:spcBef>
                <a:spcPts val="520"/>
              </a:spcBef>
              <a:buClr>
                <a:srgbClr val="40BAD1"/>
              </a:buClr>
              <a:buSzPct val="91666"/>
              <a:buFont typeface="Arial MT"/>
              <a:buChar char="●"/>
              <a:tabLst>
                <a:tab pos="450215" algn="l"/>
                <a:tab pos="450850" algn="l"/>
              </a:tabLst>
            </a:pPr>
            <a:r>
              <a:rPr lang="en-US" sz="2400" spc="-5" dirty="0">
                <a:solidFill>
                  <a:srgbClr val="FF0000"/>
                </a:solidFill>
                <a:latin typeface="Corbel"/>
                <a:cs typeface="Corbel"/>
              </a:rPr>
              <a:t>To calculate bits from tree</a:t>
            </a:r>
            <a:endParaRPr lang="en-US" sz="2400" spc="-5" dirty="0">
              <a:solidFill>
                <a:srgbClr val="7030A0"/>
              </a:solidFill>
              <a:latin typeface="Corbel"/>
              <a:cs typeface="Corbel"/>
            </a:endParaRPr>
          </a:p>
        </p:txBody>
      </p:sp>
      <p:sp>
        <p:nvSpPr>
          <p:cNvPr id="14" name="TextBox 13">
            <a:extLst>
              <a:ext uri="{FF2B5EF4-FFF2-40B4-BE49-F238E27FC236}">
                <a16:creationId xmlns:a16="http://schemas.microsoft.com/office/drawing/2014/main" id="{49595967-CB6A-490C-85AD-679C9D7EBD60}"/>
              </a:ext>
            </a:extLst>
          </p:cNvPr>
          <p:cNvSpPr txBox="1"/>
          <p:nvPr/>
        </p:nvSpPr>
        <p:spPr>
          <a:xfrm>
            <a:off x="4132814" y="4727094"/>
            <a:ext cx="2971800" cy="1200329"/>
          </a:xfrm>
          <a:prstGeom prst="rect">
            <a:avLst/>
          </a:prstGeom>
          <a:noFill/>
        </p:spPr>
        <p:txBody>
          <a:bodyPr wrap="square" rtlCol="0">
            <a:spAutoFit/>
          </a:bodyPr>
          <a:lstStyle/>
          <a:p>
            <a:pPr marL="457200" indent="-457200">
              <a:buAutoNum type="arabicPlain" startAt="2"/>
            </a:pPr>
            <a:r>
              <a:rPr lang="en-US" sz="2400" dirty="0"/>
              <a:t>3      4      5       6</a:t>
            </a:r>
          </a:p>
          <a:p>
            <a:r>
              <a:rPr lang="en-US" sz="2400" dirty="0"/>
              <a:t>E     A      D     B       C</a:t>
            </a:r>
          </a:p>
          <a:p>
            <a:r>
              <a:rPr lang="en-US" sz="2400" dirty="0"/>
              <a:t>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DEB1DD7-C2E0-4E8D-ADA0-AB4E547A3207}"/>
                  </a:ext>
                </a:extLst>
              </p14:cNvPr>
              <p14:cNvContentPartPr/>
              <p14:nvPr/>
            </p14:nvContentPartPr>
            <p14:xfrm>
              <a:off x="4116600" y="2232360"/>
              <a:ext cx="2625840" cy="2634840"/>
            </p14:xfrm>
          </p:contentPart>
        </mc:Choice>
        <mc:Fallback xmlns="">
          <p:pic>
            <p:nvPicPr>
              <p:cNvPr id="4" name="Ink 3">
                <a:extLst>
                  <a:ext uri="{FF2B5EF4-FFF2-40B4-BE49-F238E27FC236}">
                    <a16:creationId xmlns:a16="http://schemas.microsoft.com/office/drawing/2014/main" id="{6DEB1DD7-C2E0-4E8D-ADA0-AB4E547A3207}"/>
                  </a:ext>
                </a:extLst>
              </p:cNvPr>
              <p:cNvPicPr/>
              <p:nvPr/>
            </p:nvPicPr>
            <p:blipFill>
              <a:blip r:embed="rId3"/>
              <a:stretch>
                <a:fillRect/>
              </a:stretch>
            </p:blipFill>
            <p:spPr>
              <a:xfrm>
                <a:off x="4107240" y="2223000"/>
                <a:ext cx="2644560" cy="2653560"/>
              </a:xfrm>
              <a:prstGeom prst="rect">
                <a:avLst/>
              </a:prstGeom>
            </p:spPr>
          </p:pic>
        </mc:Fallback>
      </mc:AlternateContent>
      <p:sp>
        <p:nvSpPr>
          <p:cNvPr id="12" name="TextBox 11">
            <a:extLst>
              <a:ext uri="{FF2B5EF4-FFF2-40B4-BE49-F238E27FC236}">
                <a16:creationId xmlns:a16="http://schemas.microsoft.com/office/drawing/2014/main" id="{51EC8037-213B-4B9C-98FB-D59729924C6A}"/>
              </a:ext>
            </a:extLst>
          </p:cNvPr>
          <p:cNvSpPr txBox="1"/>
          <p:nvPr/>
        </p:nvSpPr>
        <p:spPr>
          <a:xfrm>
            <a:off x="7100985" y="2199703"/>
            <a:ext cx="6682328" cy="400110"/>
          </a:xfrm>
          <a:prstGeom prst="rect">
            <a:avLst/>
          </a:prstGeom>
          <a:noFill/>
        </p:spPr>
        <p:txBody>
          <a:bodyPr wrap="square" rtlCol="0">
            <a:spAutoFit/>
          </a:bodyPr>
          <a:lstStyle/>
          <a:p>
            <a:r>
              <a:rPr lang="en-US" sz="2000" dirty="0"/>
              <a:t>di * fi</a:t>
            </a:r>
          </a:p>
        </p:txBody>
      </p:sp>
    </p:spTree>
    <p:extLst>
      <p:ext uri="{BB962C8B-B14F-4D97-AF65-F5344CB8AC3E}">
        <p14:creationId xmlns:p14="http://schemas.microsoft.com/office/powerpoint/2010/main" val="248428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xfrm>
            <a:off x="14327186" y="5327259"/>
            <a:ext cx="241934" cy="177800"/>
          </a:xfrm>
          <a:prstGeom prst="rect">
            <a:avLst/>
          </a:prstGeom>
        </p:spPr>
        <p:txBody>
          <a:bodyPr vert="horz" wrap="square" lIns="0" tIns="0" rIns="0" bIns="0" rtlCol="0">
            <a:spAutoFit/>
          </a:bodyPr>
          <a:lstStyle/>
          <a:p>
            <a:pPr marL="38100">
              <a:lnSpc>
                <a:spcPts val="1230"/>
              </a:lnSpc>
            </a:pPr>
            <a:fld id="{81D60167-4931-47E6-BA6A-407CBD079E47}" type="slidenum">
              <a:rPr dirty="0"/>
              <a:t>67</a:t>
            </a:fld>
            <a:endParaRPr dirty="0"/>
          </a:p>
        </p:txBody>
      </p:sp>
      <p:sp>
        <p:nvSpPr>
          <p:cNvPr id="3" name="object 3"/>
          <p:cNvSpPr txBox="1"/>
          <p:nvPr/>
        </p:nvSpPr>
        <p:spPr>
          <a:xfrm>
            <a:off x="325944" y="3101857"/>
            <a:ext cx="2692400" cy="574040"/>
          </a:xfrm>
          <a:prstGeom prst="rect">
            <a:avLst/>
          </a:prstGeom>
        </p:spPr>
        <p:txBody>
          <a:bodyPr vert="horz" wrap="square" lIns="0" tIns="12700" rIns="0" bIns="0" rtlCol="0">
            <a:spAutoFit/>
          </a:bodyPr>
          <a:lstStyle/>
          <a:p>
            <a:pPr marL="12700">
              <a:lnSpc>
                <a:spcPct val="100000"/>
              </a:lnSpc>
              <a:spcBef>
                <a:spcPts val="100"/>
              </a:spcBef>
            </a:pPr>
            <a:r>
              <a:rPr sz="3600" spc="-25" dirty="0">
                <a:solidFill>
                  <a:srgbClr val="FFFFFF"/>
                </a:solidFill>
                <a:latin typeface="Corbel"/>
                <a:cs typeface="Corbel"/>
              </a:rPr>
              <a:t>Huffman</a:t>
            </a:r>
            <a:r>
              <a:rPr sz="3600" spc="-65" dirty="0">
                <a:solidFill>
                  <a:srgbClr val="FFFFFF"/>
                </a:solidFill>
                <a:latin typeface="Corbel"/>
                <a:cs typeface="Corbel"/>
              </a:rPr>
              <a:t> </a:t>
            </a:r>
            <a:r>
              <a:rPr sz="3600" spc="-5" dirty="0">
                <a:solidFill>
                  <a:srgbClr val="FFFFFF"/>
                </a:solidFill>
                <a:latin typeface="Corbel"/>
                <a:cs typeface="Corbel"/>
              </a:rPr>
              <a:t>code</a:t>
            </a:r>
            <a:endParaRPr sz="3600">
              <a:latin typeface="Corbel"/>
              <a:cs typeface="Corbel"/>
            </a:endParaRPr>
          </a:p>
        </p:txBody>
      </p:sp>
      <p:sp>
        <p:nvSpPr>
          <p:cNvPr id="11" name="Rectangle 10">
            <a:extLst>
              <a:ext uri="{FF2B5EF4-FFF2-40B4-BE49-F238E27FC236}">
                <a16:creationId xmlns:a16="http://schemas.microsoft.com/office/drawing/2014/main" id="{21ED1B03-C6AE-4FC8-B334-D57C63996450}"/>
              </a:ext>
            </a:extLst>
          </p:cNvPr>
          <p:cNvSpPr/>
          <p:nvPr/>
        </p:nvSpPr>
        <p:spPr>
          <a:xfrm>
            <a:off x="3657600" y="690511"/>
            <a:ext cx="1855636" cy="461665"/>
          </a:xfrm>
          <a:prstGeom prst="rect">
            <a:avLst/>
          </a:prstGeom>
        </p:spPr>
        <p:txBody>
          <a:bodyPr wrap="none">
            <a:spAutoFit/>
          </a:bodyPr>
          <a:lstStyle/>
          <a:p>
            <a:pPr marL="450215" indent="-397510">
              <a:lnSpc>
                <a:spcPct val="100000"/>
              </a:lnSpc>
              <a:spcBef>
                <a:spcPts val="520"/>
              </a:spcBef>
              <a:buClr>
                <a:srgbClr val="40BAD1"/>
              </a:buClr>
              <a:buSzPct val="91666"/>
              <a:buFont typeface="Arial MT"/>
              <a:buChar char="●"/>
              <a:tabLst>
                <a:tab pos="450215" algn="l"/>
                <a:tab pos="450850" algn="l"/>
              </a:tabLst>
            </a:pPr>
            <a:r>
              <a:rPr lang="en-US" sz="2400" spc="-5" dirty="0">
                <a:solidFill>
                  <a:srgbClr val="FF0000"/>
                </a:solidFill>
                <a:latin typeface="Corbel"/>
                <a:cs typeface="Corbel"/>
              </a:rPr>
              <a:t>Decoding</a:t>
            </a:r>
            <a:endParaRPr lang="en-US" sz="2400" spc="-5" dirty="0">
              <a:solidFill>
                <a:srgbClr val="7030A0"/>
              </a:solidFill>
              <a:latin typeface="Corbel"/>
              <a:cs typeface="Corbel"/>
            </a:endParaRPr>
          </a:p>
        </p:txBody>
      </p:sp>
      <p:sp>
        <p:nvSpPr>
          <p:cNvPr id="14" name="TextBox 13">
            <a:extLst>
              <a:ext uri="{FF2B5EF4-FFF2-40B4-BE49-F238E27FC236}">
                <a16:creationId xmlns:a16="http://schemas.microsoft.com/office/drawing/2014/main" id="{49595967-CB6A-490C-85AD-679C9D7EBD60}"/>
              </a:ext>
            </a:extLst>
          </p:cNvPr>
          <p:cNvSpPr txBox="1"/>
          <p:nvPr/>
        </p:nvSpPr>
        <p:spPr>
          <a:xfrm>
            <a:off x="4132814" y="4727094"/>
            <a:ext cx="2971800" cy="1200329"/>
          </a:xfrm>
          <a:prstGeom prst="rect">
            <a:avLst/>
          </a:prstGeom>
          <a:noFill/>
        </p:spPr>
        <p:txBody>
          <a:bodyPr wrap="square" rtlCol="0">
            <a:spAutoFit/>
          </a:bodyPr>
          <a:lstStyle/>
          <a:p>
            <a:pPr marL="457200" indent="-457200">
              <a:buAutoNum type="arabicPlain" startAt="2"/>
            </a:pPr>
            <a:r>
              <a:rPr lang="en-US" sz="2400" dirty="0"/>
              <a:t>3      4      5       6</a:t>
            </a:r>
          </a:p>
          <a:p>
            <a:r>
              <a:rPr lang="en-US" sz="2400" dirty="0"/>
              <a:t>E     A      D     B       C</a:t>
            </a:r>
          </a:p>
          <a:p>
            <a:r>
              <a:rPr lang="en-US" sz="2400" dirty="0"/>
              <a:t>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DEB1DD7-C2E0-4E8D-ADA0-AB4E547A3207}"/>
                  </a:ext>
                </a:extLst>
              </p14:cNvPr>
              <p14:cNvContentPartPr/>
              <p14:nvPr/>
            </p14:nvContentPartPr>
            <p14:xfrm>
              <a:off x="4116600" y="2232360"/>
              <a:ext cx="2625840" cy="2634840"/>
            </p14:xfrm>
          </p:contentPart>
        </mc:Choice>
        <mc:Fallback xmlns="">
          <p:pic>
            <p:nvPicPr>
              <p:cNvPr id="4" name="Ink 3">
                <a:extLst>
                  <a:ext uri="{FF2B5EF4-FFF2-40B4-BE49-F238E27FC236}">
                    <a16:creationId xmlns:a16="http://schemas.microsoft.com/office/drawing/2014/main" id="{6DEB1DD7-C2E0-4E8D-ADA0-AB4E547A3207}"/>
                  </a:ext>
                </a:extLst>
              </p:cNvPr>
              <p:cNvPicPr/>
              <p:nvPr/>
            </p:nvPicPr>
            <p:blipFill>
              <a:blip r:embed="rId3"/>
              <a:stretch>
                <a:fillRect/>
              </a:stretch>
            </p:blipFill>
            <p:spPr>
              <a:xfrm>
                <a:off x="4107240" y="2223000"/>
                <a:ext cx="2644560" cy="2653560"/>
              </a:xfrm>
              <a:prstGeom prst="rect">
                <a:avLst/>
              </a:prstGeom>
            </p:spPr>
          </p:pic>
        </mc:Fallback>
      </mc:AlternateContent>
      <p:sp>
        <p:nvSpPr>
          <p:cNvPr id="7" name="Rectangle 6">
            <a:extLst>
              <a:ext uri="{FF2B5EF4-FFF2-40B4-BE49-F238E27FC236}">
                <a16:creationId xmlns:a16="http://schemas.microsoft.com/office/drawing/2014/main" id="{E9A6FBA6-BF59-45D1-A1AA-84429BD61E3E}"/>
              </a:ext>
            </a:extLst>
          </p:cNvPr>
          <p:cNvSpPr/>
          <p:nvPr/>
        </p:nvSpPr>
        <p:spPr>
          <a:xfrm>
            <a:off x="6132286" y="1669241"/>
            <a:ext cx="5788701" cy="461665"/>
          </a:xfrm>
          <a:prstGeom prst="rect">
            <a:avLst/>
          </a:prstGeom>
        </p:spPr>
        <p:txBody>
          <a:bodyPr wrap="none">
            <a:spAutoFit/>
          </a:bodyPr>
          <a:lstStyle/>
          <a:p>
            <a:pPr marL="450215" indent="-397510">
              <a:spcBef>
                <a:spcPts val="520"/>
              </a:spcBef>
              <a:buClr>
                <a:srgbClr val="40BAD1"/>
              </a:buClr>
              <a:buSzPct val="91666"/>
              <a:buFont typeface="Arial MT"/>
              <a:buChar char="●"/>
              <a:tabLst>
                <a:tab pos="450215" algn="l"/>
                <a:tab pos="450850" algn="l"/>
              </a:tabLst>
            </a:pPr>
            <a:r>
              <a:rPr lang="en-US" sz="2400" dirty="0">
                <a:latin typeface="Corbel"/>
                <a:cs typeface="Corbel"/>
              </a:rPr>
              <a:t>Message = BCCABBDDAECCBBAEDDCC</a:t>
            </a:r>
            <a:endParaRPr lang="en-US" sz="2400" dirty="0"/>
          </a:p>
        </p:txBody>
      </p:sp>
    </p:spTree>
    <p:extLst>
      <p:ext uri="{BB962C8B-B14F-4D97-AF65-F5344CB8AC3E}">
        <p14:creationId xmlns:p14="http://schemas.microsoft.com/office/powerpoint/2010/main" val="22866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68</a:t>
            </a:fld>
            <a:endParaRPr dirty="0"/>
          </a:p>
        </p:txBody>
      </p:sp>
      <p:sp>
        <p:nvSpPr>
          <p:cNvPr id="3" name="object 3"/>
          <p:cNvSpPr txBox="1"/>
          <p:nvPr/>
        </p:nvSpPr>
        <p:spPr>
          <a:xfrm>
            <a:off x="325944" y="3101857"/>
            <a:ext cx="2692400" cy="574040"/>
          </a:xfrm>
          <a:prstGeom prst="rect">
            <a:avLst/>
          </a:prstGeom>
        </p:spPr>
        <p:txBody>
          <a:bodyPr vert="horz" wrap="square" lIns="0" tIns="12700" rIns="0" bIns="0" rtlCol="0">
            <a:spAutoFit/>
          </a:bodyPr>
          <a:lstStyle/>
          <a:p>
            <a:pPr marL="12700">
              <a:lnSpc>
                <a:spcPct val="100000"/>
              </a:lnSpc>
              <a:spcBef>
                <a:spcPts val="100"/>
              </a:spcBef>
            </a:pPr>
            <a:r>
              <a:rPr sz="3600" spc="-25" dirty="0">
                <a:solidFill>
                  <a:srgbClr val="FFFFFF"/>
                </a:solidFill>
                <a:latin typeface="Corbel"/>
                <a:cs typeface="Corbel"/>
              </a:rPr>
              <a:t>Huffman</a:t>
            </a:r>
            <a:r>
              <a:rPr sz="3600" spc="-65" dirty="0">
                <a:solidFill>
                  <a:srgbClr val="FFFFFF"/>
                </a:solidFill>
                <a:latin typeface="Corbel"/>
                <a:cs typeface="Corbel"/>
              </a:rPr>
              <a:t> </a:t>
            </a:r>
            <a:r>
              <a:rPr sz="3600" spc="-5" dirty="0">
                <a:solidFill>
                  <a:srgbClr val="FFFFFF"/>
                </a:solidFill>
                <a:latin typeface="Corbel"/>
                <a:cs typeface="Corbel"/>
              </a:rPr>
              <a:t>code</a:t>
            </a:r>
            <a:endParaRPr sz="3600">
              <a:latin typeface="Corbel"/>
              <a:cs typeface="Corbel"/>
            </a:endParaRPr>
          </a:p>
        </p:txBody>
      </p:sp>
      <p:sp>
        <p:nvSpPr>
          <p:cNvPr id="4" name="object 4"/>
          <p:cNvSpPr txBox="1"/>
          <p:nvPr/>
        </p:nvSpPr>
        <p:spPr>
          <a:xfrm>
            <a:off x="4002164" y="823976"/>
            <a:ext cx="6846570" cy="2746906"/>
          </a:xfrm>
          <a:prstGeom prst="rect">
            <a:avLst/>
          </a:prstGeom>
        </p:spPr>
        <p:txBody>
          <a:bodyPr vert="horz" wrap="square" lIns="0" tIns="218440" rIns="0" bIns="0" rtlCol="0">
            <a:spAutoFit/>
          </a:bodyPr>
          <a:lstStyle/>
          <a:p>
            <a:pPr marL="409575" indent="-397510">
              <a:lnSpc>
                <a:spcPct val="100000"/>
              </a:lnSpc>
              <a:spcBef>
                <a:spcPts val="1720"/>
              </a:spcBef>
              <a:buClr>
                <a:srgbClr val="40BAD1"/>
              </a:buClr>
              <a:buSzPct val="91666"/>
              <a:buFont typeface="Arial MT"/>
              <a:buChar char="●"/>
              <a:tabLst>
                <a:tab pos="409575" algn="l"/>
                <a:tab pos="410209" algn="l"/>
              </a:tabLst>
            </a:pPr>
            <a:r>
              <a:rPr lang="en-US" sz="2400" spc="-5" dirty="0">
                <a:latin typeface="Corbel"/>
                <a:cs typeface="Corbel"/>
              </a:rPr>
              <a:t>Example 2</a:t>
            </a:r>
          </a:p>
          <a:p>
            <a:pPr marL="409575" indent="-397510">
              <a:lnSpc>
                <a:spcPct val="100000"/>
              </a:lnSpc>
              <a:spcBef>
                <a:spcPts val="1720"/>
              </a:spcBef>
              <a:buClr>
                <a:srgbClr val="40BAD1"/>
              </a:buClr>
              <a:buSzPct val="91666"/>
              <a:buFont typeface="Arial MT"/>
              <a:buChar char="●"/>
              <a:tabLst>
                <a:tab pos="409575" algn="l"/>
                <a:tab pos="410209" algn="l"/>
              </a:tabLst>
            </a:pPr>
            <a:r>
              <a:rPr sz="2400" spc="-5" dirty="0">
                <a:latin typeface="Corbel"/>
                <a:cs typeface="Corbel"/>
              </a:rPr>
              <a:t>Consider</a:t>
            </a:r>
            <a:r>
              <a:rPr sz="2400" spc="-20" dirty="0">
                <a:latin typeface="Corbel"/>
                <a:cs typeface="Corbel"/>
              </a:rPr>
              <a:t> </a:t>
            </a:r>
            <a:r>
              <a:rPr sz="2400" spc="-5" dirty="0">
                <a:latin typeface="Corbel"/>
                <a:cs typeface="Corbel"/>
              </a:rPr>
              <a:t>the</a:t>
            </a:r>
            <a:r>
              <a:rPr sz="2400" spc="-20" dirty="0">
                <a:latin typeface="Corbel"/>
                <a:cs typeface="Corbel"/>
              </a:rPr>
              <a:t> </a:t>
            </a:r>
            <a:r>
              <a:rPr sz="2400" spc="-5" dirty="0">
                <a:latin typeface="Corbel"/>
                <a:cs typeface="Corbel"/>
              </a:rPr>
              <a:t>following</a:t>
            </a:r>
            <a:r>
              <a:rPr sz="2400" spc="-20" dirty="0">
                <a:latin typeface="Corbel"/>
                <a:cs typeface="Corbel"/>
              </a:rPr>
              <a:t> </a:t>
            </a:r>
            <a:r>
              <a:rPr sz="2400" spc="-5" dirty="0">
                <a:latin typeface="Corbel"/>
                <a:cs typeface="Corbel"/>
              </a:rPr>
              <a:t>short</a:t>
            </a:r>
            <a:r>
              <a:rPr sz="2400" spc="-20" dirty="0">
                <a:latin typeface="Corbel"/>
                <a:cs typeface="Corbel"/>
              </a:rPr>
              <a:t> </a:t>
            </a:r>
            <a:r>
              <a:rPr sz="2400" spc="-5" dirty="0">
                <a:latin typeface="Corbel"/>
                <a:cs typeface="Corbel"/>
              </a:rPr>
              <a:t>text:</a:t>
            </a:r>
            <a:endParaRPr sz="2400" dirty="0">
              <a:latin typeface="Corbel"/>
              <a:cs typeface="Corbel"/>
            </a:endParaRPr>
          </a:p>
          <a:p>
            <a:pPr marL="409575">
              <a:lnSpc>
                <a:spcPct val="100000"/>
              </a:lnSpc>
              <a:spcBef>
                <a:spcPts val="1620"/>
              </a:spcBef>
            </a:pPr>
            <a:r>
              <a:rPr sz="2400" i="1" spc="-5" dirty="0">
                <a:latin typeface="Corbel"/>
                <a:cs typeface="Corbel"/>
              </a:rPr>
              <a:t>Eerie</a:t>
            </a:r>
            <a:r>
              <a:rPr sz="2400" i="1" spc="-20" dirty="0">
                <a:latin typeface="Corbel"/>
                <a:cs typeface="Corbel"/>
              </a:rPr>
              <a:t> </a:t>
            </a:r>
            <a:r>
              <a:rPr sz="2400" i="1" spc="-5" dirty="0">
                <a:latin typeface="Corbel"/>
                <a:cs typeface="Corbel"/>
              </a:rPr>
              <a:t>eyes</a:t>
            </a:r>
            <a:r>
              <a:rPr sz="2400" i="1" spc="-20" dirty="0">
                <a:latin typeface="Corbel"/>
                <a:cs typeface="Corbel"/>
              </a:rPr>
              <a:t> </a:t>
            </a:r>
            <a:r>
              <a:rPr sz="2400" i="1" spc="-5" dirty="0">
                <a:latin typeface="Corbel"/>
                <a:cs typeface="Corbel"/>
              </a:rPr>
              <a:t>seen</a:t>
            </a:r>
            <a:r>
              <a:rPr sz="2400" i="1" spc="-15" dirty="0">
                <a:latin typeface="Corbel"/>
                <a:cs typeface="Corbel"/>
              </a:rPr>
              <a:t> </a:t>
            </a:r>
            <a:r>
              <a:rPr sz="2400" i="1" spc="-5" dirty="0">
                <a:latin typeface="Corbel"/>
                <a:cs typeface="Corbel"/>
              </a:rPr>
              <a:t>near</a:t>
            </a:r>
            <a:r>
              <a:rPr sz="2400" i="1" spc="-20" dirty="0">
                <a:latin typeface="Corbel"/>
                <a:cs typeface="Corbel"/>
              </a:rPr>
              <a:t> </a:t>
            </a:r>
            <a:r>
              <a:rPr sz="2400" i="1" spc="-10" dirty="0">
                <a:latin typeface="Corbel"/>
                <a:cs typeface="Corbel"/>
              </a:rPr>
              <a:t>lake.</a:t>
            </a:r>
            <a:endParaRPr sz="2400" dirty="0">
              <a:latin typeface="Corbel"/>
              <a:cs typeface="Corbel"/>
            </a:endParaRPr>
          </a:p>
          <a:p>
            <a:pPr marL="409575" indent="-397510">
              <a:lnSpc>
                <a:spcPct val="100000"/>
              </a:lnSpc>
              <a:spcBef>
                <a:spcPts val="1620"/>
              </a:spcBef>
              <a:buClr>
                <a:srgbClr val="40BAD1"/>
              </a:buClr>
              <a:buSzPct val="91666"/>
              <a:buFont typeface="Arial MT"/>
              <a:buChar char="●"/>
              <a:tabLst>
                <a:tab pos="409575" algn="l"/>
                <a:tab pos="410209" algn="l"/>
              </a:tabLst>
            </a:pPr>
            <a:r>
              <a:rPr sz="2400" spc="-5" dirty="0">
                <a:latin typeface="Corbel"/>
                <a:cs typeface="Corbel"/>
              </a:rPr>
              <a:t>What</a:t>
            </a:r>
            <a:r>
              <a:rPr sz="2400" spc="-25" dirty="0">
                <a:latin typeface="Corbel"/>
                <a:cs typeface="Corbel"/>
              </a:rPr>
              <a:t> </a:t>
            </a:r>
            <a:r>
              <a:rPr sz="2400" spc="-5" dirty="0">
                <a:latin typeface="Corbel"/>
                <a:cs typeface="Corbel"/>
              </a:rPr>
              <a:t>characters</a:t>
            </a:r>
            <a:r>
              <a:rPr sz="2400" spc="-25" dirty="0">
                <a:latin typeface="Corbel"/>
                <a:cs typeface="Corbel"/>
              </a:rPr>
              <a:t> </a:t>
            </a:r>
            <a:r>
              <a:rPr sz="2400" spc="-5" dirty="0">
                <a:latin typeface="Corbel"/>
                <a:cs typeface="Corbel"/>
              </a:rPr>
              <a:t>are</a:t>
            </a:r>
            <a:r>
              <a:rPr sz="2400" spc="-20" dirty="0">
                <a:latin typeface="Corbel"/>
                <a:cs typeface="Corbel"/>
              </a:rPr>
              <a:t> </a:t>
            </a:r>
            <a:r>
              <a:rPr sz="2400" spc="-5" dirty="0">
                <a:latin typeface="Corbel"/>
                <a:cs typeface="Corbel"/>
              </a:rPr>
              <a:t>present?</a:t>
            </a:r>
            <a:endParaRPr sz="2400" dirty="0">
              <a:latin typeface="Corbel"/>
              <a:cs typeface="Corbel"/>
            </a:endParaRPr>
          </a:p>
          <a:p>
            <a:pPr marL="409575" indent="-397510">
              <a:lnSpc>
                <a:spcPct val="100000"/>
              </a:lnSpc>
              <a:spcBef>
                <a:spcPts val="420"/>
              </a:spcBef>
              <a:buClr>
                <a:srgbClr val="40BAD1"/>
              </a:buClr>
              <a:buSzPct val="91666"/>
              <a:buFont typeface="Arial MT"/>
              <a:buChar char="●"/>
              <a:tabLst>
                <a:tab pos="409575" algn="l"/>
                <a:tab pos="410209" algn="l"/>
              </a:tabLst>
            </a:pPr>
            <a:r>
              <a:rPr sz="2400" spc="-5" dirty="0">
                <a:latin typeface="Corbel"/>
                <a:cs typeface="Corbel"/>
              </a:rPr>
              <a:t>What</a:t>
            </a:r>
            <a:r>
              <a:rPr sz="2400" spc="-15" dirty="0">
                <a:latin typeface="Corbel"/>
                <a:cs typeface="Corbel"/>
              </a:rPr>
              <a:t> </a:t>
            </a:r>
            <a:r>
              <a:rPr sz="2400" spc="-5" dirty="0">
                <a:latin typeface="Corbel"/>
                <a:cs typeface="Corbel"/>
              </a:rPr>
              <a:t>is</a:t>
            </a:r>
            <a:r>
              <a:rPr sz="2400" spc="-10" dirty="0">
                <a:latin typeface="Corbel"/>
                <a:cs typeface="Corbel"/>
              </a:rPr>
              <a:t> </a:t>
            </a:r>
            <a:r>
              <a:rPr sz="2400" spc="-5" dirty="0">
                <a:latin typeface="Corbel"/>
                <a:cs typeface="Corbel"/>
              </a:rPr>
              <a:t>the</a:t>
            </a:r>
            <a:r>
              <a:rPr sz="2400" spc="-10" dirty="0">
                <a:latin typeface="Corbel"/>
                <a:cs typeface="Corbel"/>
              </a:rPr>
              <a:t> </a:t>
            </a:r>
            <a:r>
              <a:rPr sz="2400" spc="-5" dirty="0">
                <a:latin typeface="Corbel"/>
                <a:cs typeface="Corbel"/>
              </a:rPr>
              <a:t>frequency</a:t>
            </a:r>
            <a:r>
              <a:rPr sz="2400" spc="-10" dirty="0">
                <a:latin typeface="Corbel"/>
                <a:cs typeface="Corbel"/>
              </a:rPr>
              <a:t> </a:t>
            </a:r>
            <a:r>
              <a:rPr sz="2400" spc="-5" dirty="0">
                <a:latin typeface="Corbel"/>
                <a:cs typeface="Corbel"/>
              </a:rPr>
              <a:t>of</a:t>
            </a:r>
            <a:r>
              <a:rPr sz="2400" spc="-10" dirty="0">
                <a:latin typeface="Corbel"/>
                <a:cs typeface="Corbel"/>
              </a:rPr>
              <a:t> </a:t>
            </a:r>
            <a:r>
              <a:rPr sz="2400" spc="-5" dirty="0">
                <a:latin typeface="Corbel"/>
                <a:cs typeface="Corbel"/>
              </a:rPr>
              <a:t>each</a:t>
            </a:r>
            <a:r>
              <a:rPr sz="2400" spc="-10" dirty="0">
                <a:latin typeface="Corbel"/>
                <a:cs typeface="Corbel"/>
              </a:rPr>
              <a:t> </a:t>
            </a:r>
            <a:r>
              <a:rPr sz="2400" spc="-5" dirty="0">
                <a:latin typeface="Corbel"/>
                <a:cs typeface="Corbel"/>
              </a:rPr>
              <a:t>character</a:t>
            </a:r>
            <a:r>
              <a:rPr sz="2400" spc="-15" dirty="0">
                <a:latin typeface="Corbel"/>
                <a:cs typeface="Corbel"/>
              </a:rPr>
              <a:t> </a:t>
            </a:r>
            <a:r>
              <a:rPr sz="2400" spc="-5" dirty="0">
                <a:latin typeface="Corbel"/>
                <a:cs typeface="Corbel"/>
              </a:rPr>
              <a:t>in</a:t>
            </a:r>
            <a:r>
              <a:rPr sz="2400" spc="-10" dirty="0">
                <a:latin typeface="Corbel"/>
                <a:cs typeface="Corbel"/>
              </a:rPr>
              <a:t> </a:t>
            </a:r>
            <a:r>
              <a:rPr sz="2400" spc="-5" dirty="0">
                <a:latin typeface="Corbel"/>
                <a:cs typeface="Corbel"/>
              </a:rPr>
              <a:t>the</a:t>
            </a:r>
            <a:r>
              <a:rPr sz="2400" spc="-10" dirty="0">
                <a:latin typeface="Corbel"/>
                <a:cs typeface="Corbel"/>
              </a:rPr>
              <a:t> </a:t>
            </a:r>
            <a:r>
              <a:rPr sz="2400" spc="-5" dirty="0">
                <a:latin typeface="Corbel"/>
                <a:cs typeface="Corbel"/>
              </a:rPr>
              <a:t>text?</a:t>
            </a:r>
            <a:endParaRPr sz="2400" dirty="0">
              <a:latin typeface="Corbel"/>
              <a:cs typeface="Corbel"/>
            </a:endParaRPr>
          </a:p>
        </p:txBody>
      </p:sp>
      <p:graphicFrame>
        <p:nvGraphicFramePr>
          <p:cNvPr id="5" name="object 5"/>
          <p:cNvGraphicFramePr>
            <a:graphicFrameLocks noGrp="1"/>
          </p:cNvGraphicFramePr>
          <p:nvPr>
            <p:extLst>
              <p:ext uri="{D42A27DB-BD31-4B8C-83A1-F6EECF244321}">
                <p14:modId xmlns:p14="http://schemas.microsoft.com/office/powerpoint/2010/main" val="3167241307"/>
              </p:ext>
            </p:extLst>
          </p:nvPr>
        </p:nvGraphicFramePr>
        <p:xfrm>
          <a:off x="4435237" y="3881437"/>
          <a:ext cx="6797038" cy="784798"/>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566420">
                  <a:extLst>
                    <a:ext uri="{9D8B030D-6E8A-4147-A177-3AD203B41FA5}">
                      <a16:colId xmlns:a16="http://schemas.microsoft.com/office/drawing/2014/main" val="20001"/>
                    </a:ext>
                  </a:extLst>
                </a:gridCol>
                <a:gridCol w="566420">
                  <a:extLst>
                    <a:ext uri="{9D8B030D-6E8A-4147-A177-3AD203B41FA5}">
                      <a16:colId xmlns:a16="http://schemas.microsoft.com/office/drawing/2014/main" val="20002"/>
                    </a:ext>
                  </a:extLst>
                </a:gridCol>
                <a:gridCol w="566419">
                  <a:extLst>
                    <a:ext uri="{9D8B030D-6E8A-4147-A177-3AD203B41FA5}">
                      <a16:colId xmlns:a16="http://schemas.microsoft.com/office/drawing/2014/main" val="20003"/>
                    </a:ext>
                  </a:extLst>
                </a:gridCol>
                <a:gridCol w="566419">
                  <a:extLst>
                    <a:ext uri="{9D8B030D-6E8A-4147-A177-3AD203B41FA5}">
                      <a16:colId xmlns:a16="http://schemas.microsoft.com/office/drawing/2014/main" val="20004"/>
                    </a:ext>
                  </a:extLst>
                </a:gridCol>
                <a:gridCol w="566420">
                  <a:extLst>
                    <a:ext uri="{9D8B030D-6E8A-4147-A177-3AD203B41FA5}">
                      <a16:colId xmlns:a16="http://schemas.microsoft.com/office/drawing/2014/main" val="20005"/>
                    </a:ext>
                  </a:extLst>
                </a:gridCol>
                <a:gridCol w="566420">
                  <a:extLst>
                    <a:ext uri="{9D8B030D-6E8A-4147-A177-3AD203B41FA5}">
                      <a16:colId xmlns:a16="http://schemas.microsoft.com/office/drawing/2014/main" val="20006"/>
                    </a:ext>
                  </a:extLst>
                </a:gridCol>
                <a:gridCol w="566420">
                  <a:extLst>
                    <a:ext uri="{9D8B030D-6E8A-4147-A177-3AD203B41FA5}">
                      <a16:colId xmlns:a16="http://schemas.microsoft.com/office/drawing/2014/main" val="20007"/>
                    </a:ext>
                  </a:extLst>
                </a:gridCol>
                <a:gridCol w="566420">
                  <a:extLst>
                    <a:ext uri="{9D8B030D-6E8A-4147-A177-3AD203B41FA5}">
                      <a16:colId xmlns:a16="http://schemas.microsoft.com/office/drawing/2014/main" val="20008"/>
                    </a:ext>
                  </a:extLst>
                </a:gridCol>
                <a:gridCol w="566420">
                  <a:extLst>
                    <a:ext uri="{9D8B030D-6E8A-4147-A177-3AD203B41FA5}">
                      <a16:colId xmlns:a16="http://schemas.microsoft.com/office/drawing/2014/main" val="20009"/>
                    </a:ext>
                  </a:extLst>
                </a:gridCol>
                <a:gridCol w="566420">
                  <a:extLst>
                    <a:ext uri="{9D8B030D-6E8A-4147-A177-3AD203B41FA5}">
                      <a16:colId xmlns:a16="http://schemas.microsoft.com/office/drawing/2014/main" val="20010"/>
                    </a:ext>
                  </a:extLst>
                </a:gridCol>
                <a:gridCol w="566420">
                  <a:extLst>
                    <a:ext uri="{9D8B030D-6E8A-4147-A177-3AD203B41FA5}">
                      <a16:colId xmlns:a16="http://schemas.microsoft.com/office/drawing/2014/main" val="20011"/>
                    </a:ext>
                  </a:extLst>
                </a:gridCol>
              </a:tblGrid>
              <a:tr h="392399">
                <a:tc>
                  <a:txBody>
                    <a:bodyPr/>
                    <a:lstStyle/>
                    <a:p>
                      <a:pPr algn="ctr">
                        <a:lnSpc>
                          <a:spcPct val="100000"/>
                        </a:lnSpc>
                        <a:spcBef>
                          <a:spcPts val="620"/>
                        </a:spcBef>
                      </a:pPr>
                      <a:r>
                        <a:rPr sz="1400" dirty="0">
                          <a:latin typeface="Arial MT"/>
                          <a:cs typeface="Arial MT"/>
                        </a:rPr>
                        <a:t>E</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dirty="0">
                          <a:latin typeface="Arial MT"/>
                          <a:cs typeface="Arial MT"/>
                        </a:rPr>
                        <a:t>e</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dirty="0">
                          <a:latin typeface="Arial MT"/>
                          <a:cs typeface="Arial MT"/>
                        </a:rPr>
                        <a:t>r</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dirty="0">
                          <a:latin typeface="Arial MT"/>
                          <a:cs typeface="Arial MT"/>
                        </a:rPr>
                        <a:t>i</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dirty="0">
                          <a:latin typeface="Arial MT"/>
                          <a:cs typeface="Arial MT"/>
                        </a:rPr>
                        <a:t>sp</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dirty="0">
                          <a:latin typeface="Arial MT"/>
                          <a:cs typeface="Arial MT"/>
                        </a:rPr>
                        <a:t>y</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dirty="0">
                          <a:latin typeface="Arial MT"/>
                          <a:cs typeface="Arial MT"/>
                        </a:rPr>
                        <a:t>s</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dirty="0">
                          <a:latin typeface="Arial MT"/>
                          <a:cs typeface="Arial MT"/>
                        </a:rPr>
                        <a:t>n</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dirty="0">
                          <a:latin typeface="Arial MT"/>
                          <a:cs typeface="Arial MT"/>
                        </a:rPr>
                        <a:t>a</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dirty="0">
                          <a:latin typeface="Arial MT"/>
                          <a:cs typeface="Arial MT"/>
                        </a:rPr>
                        <a:t>l</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dirty="0">
                          <a:latin typeface="Arial MT"/>
                          <a:cs typeface="Arial MT"/>
                        </a:rPr>
                        <a:t>k</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dirty="0">
                          <a:latin typeface="Arial MT"/>
                          <a:cs typeface="Arial MT"/>
                        </a:rPr>
                        <a:t>.</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392399">
                <a:tc>
                  <a:txBody>
                    <a:bodyPr/>
                    <a:lstStyle/>
                    <a:p>
                      <a:pPr>
                        <a:lnSpc>
                          <a:spcPct val="100000"/>
                        </a:lnSpc>
                      </a:pPr>
                      <a:endParaRPr sz="20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44" y="3101857"/>
            <a:ext cx="2576830" cy="1133644"/>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Hu</a:t>
            </a:r>
            <a:r>
              <a:rPr sz="3600" spc="-65" dirty="0">
                <a:solidFill>
                  <a:srgbClr val="FFFFFF"/>
                </a:solidFill>
                <a:latin typeface="Corbel"/>
                <a:cs typeface="Corbel"/>
              </a:rPr>
              <a:t>ff</a:t>
            </a:r>
            <a:r>
              <a:rPr sz="3600" spc="-5" dirty="0">
                <a:solidFill>
                  <a:srgbClr val="FFFFFF"/>
                </a:solidFill>
                <a:latin typeface="Corbel"/>
                <a:cs typeface="Corbel"/>
              </a:rPr>
              <a:t>ma</a:t>
            </a:r>
            <a:r>
              <a:rPr sz="3600" dirty="0">
                <a:solidFill>
                  <a:srgbClr val="FFFFFF"/>
                </a:solidFill>
                <a:latin typeface="Corbel"/>
                <a:cs typeface="Corbel"/>
              </a:rPr>
              <a:t>n</a:t>
            </a:r>
            <a:r>
              <a:rPr sz="3600" spc="-250" dirty="0">
                <a:solidFill>
                  <a:srgbClr val="FFFFFF"/>
                </a:solidFill>
                <a:latin typeface="Corbel"/>
                <a:cs typeface="Corbel"/>
              </a:rPr>
              <a:t> </a:t>
            </a:r>
            <a:r>
              <a:rPr sz="3600" spc="-229" dirty="0">
                <a:solidFill>
                  <a:srgbClr val="FFFFFF"/>
                </a:solidFill>
                <a:latin typeface="Corbel"/>
                <a:cs typeface="Corbel"/>
              </a:rPr>
              <a:t>T</a:t>
            </a:r>
            <a:r>
              <a:rPr sz="3600" spc="-5" dirty="0">
                <a:solidFill>
                  <a:srgbClr val="FFFFFF"/>
                </a:solidFill>
                <a:latin typeface="Corbel"/>
                <a:cs typeface="Corbel"/>
              </a:rPr>
              <a:t>ree</a:t>
            </a:r>
            <a:endParaRPr lang="en-US" sz="3600" spc="-5" dirty="0">
              <a:solidFill>
                <a:srgbClr val="FFFFFF"/>
              </a:solidFill>
              <a:latin typeface="Corbel"/>
              <a:cs typeface="Corbel"/>
            </a:endParaRPr>
          </a:p>
          <a:p>
            <a:pPr marL="12700">
              <a:lnSpc>
                <a:spcPct val="100000"/>
              </a:lnSpc>
              <a:spcBef>
                <a:spcPts val="100"/>
              </a:spcBef>
            </a:pPr>
            <a:r>
              <a:rPr lang="en-US" sz="3600" spc="-5" dirty="0">
                <a:solidFill>
                  <a:srgbClr val="FFFFFF"/>
                </a:solidFill>
                <a:latin typeface="Corbel"/>
                <a:cs typeface="Corbel"/>
              </a:rPr>
              <a:t>Example 2</a:t>
            </a:r>
            <a:endParaRPr sz="3600" dirty="0">
              <a:latin typeface="Corbel"/>
              <a:cs typeface="Corbel"/>
            </a:endParaRPr>
          </a:p>
        </p:txBody>
      </p:sp>
      <p:sp>
        <p:nvSpPr>
          <p:cNvPr id="4" name="object 4"/>
          <p:cNvSpPr txBox="1"/>
          <p:nvPr/>
        </p:nvSpPr>
        <p:spPr>
          <a:xfrm>
            <a:off x="4002171" y="1877418"/>
            <a:ext cx="6773545" cy="2120900"/>
          </a:xfrm>
          <a:prstGeom prst="rect">
            <a:avLst/>
          </a:prstGeom>
        </p:spPr>
        <p:txBody>
          <a:bodyPr vert="horz" wrap="square" lIns="0" tIns="12700" rIns="0" bIns="0" rtlCol="0">
            <a:spAutoFit/>
          </a:bodyPr>
          <a:lstStyle/>
          <a:p>
            <a:pPr marL="409575" marR="877569" indent="-397510">
              <a:lnSpc>
                <a:spcPct val="114599"/>
              </a:lnSpc>
              <a:spcBef>
                <a:spcPts val="100"/>
              </a:spcBef>
              <a:buClr>
                <a:srgbClr val="40BAD1"/>
              </a:buClr>
              <a:buSzPct val="91666"/>
              <a:buFont typeface="Arial MT"/>
              <a:buChar char="●"/>
              <a:tabLst>
                <a:tab pos="409575" algn="l"/>
                <a:tab pos="410209" algn="l"/>
              </a:tabLst>
            </a:pPr>
            <a:r>
              <a:rPr sz="2400" spc="-5" dirty="0">
                <a:latin typeface="Corbel"/>
                <a:cs typeface="Corbel"/>
              </a:rPr>
              <a:t>Create binary tree nodes with character and </a:t>
            </a:r>
            <a:r>
              <a:rPr sz="2400" spc="-470" dirty="0">
                <a:latin typeface="Corbel"/>
                <a:cs typeface="Corbel"/>
              </a:rPr>
              <a:t> </a:t>
            </a:r>
            <a:r>
              <a:rPr sz="2400" spc="-5" dirty="0">
                <a:latin typeface="Corbel"/>
                <a:cs typeface="Corbel"/>
              </a:rPr>
              <a:t>frequency</a:t>
            </a:r>
            <a:r>
              <a:rPr sz="2400" spc="-10" dirty="0">
                <a:latin typeface="Corbel"/>
                <a:cs typeface="Corbel"/>
              </a:rPr>
              <a:t> </a:t>
            </a:r>
            <a:r>
              <a:rPr sz="2400" spc="-5" dirty="0">
                <a:latin typeface="Corbel"/>
                <a:cs typeface="Corbel"/>
              </a:rPr>
              <a:t>of each</a:t>
            </a:r>
            <a:r>
              <a:rPr sz="2400" spc="-10" dirty="0">
                <a:latin typeface="Corbel"/>
                <a:cs typeface="Corbel"/>
              </a:rPr>
              <a:t> </a:t>
            </a:r>
            <a:r>
              <a:rPr sz="2400" spc="-5" dirty="0">
                <a:latin typeface="Corbel"/>
                <a:cs typeface="Corbel"/>
              </a:rPr>
              <a:t>character</a:t>
            </a:r>
            <a:endParaRPr sz="2400">
              <a:latin typeface="Corbel"/>
              <a:cs typeface="Corbel"/>
            </a:endParaRPr>
          </a:p>
          <a:p>
            <a:pPr marL="409575" indent="-397510">
              <a:lnSpc>
                <a:spcPct val="100000"/>
              </a:lnSpc>
              <a:spcBef>
                <a:spcPts val="420"/>
              </a:spcBef>
              <a:buClr>
                <a:srgbClr val="40BAD1"/>
              </a:buClr>
              <a:buSzPct val="91666"/>
              <a:buFont typeface="Arial MT"/>
              <a:buChar char="●"/>
              <a:tabLst>
                <a:tab pos="409575" algn="l"/>
                <a:tab pos="410209" algn="l"/>
              </a:tabLst>
            </a:pPr>
            <a:r>
              <a:rPr sz="2400" spc="-5" dirty="0">
                <a:latin typeface="Corbel"/>
                <a:cs typeface="Corbel"/>
              </a:rPr>
              <a:t>Place</a:t>
            </a:r>
            <a:r>
              <a:rPr sz="2400" spc="-20" dirty="0">
                <a:latin typeface="Corbel"/>
                <a:cs typeface="Corbel"/>
              </a:rPr>
              <a:t> </a:t>
            </a:r>
            <a:r>
              <a:rPr sz="2400" spc="-5" dirty="0">
                <a:latin typeface="Corbel"/>
                <a:cs typeface="Corbel"/>
              </a:rPr>
              <a:t>nodes</a:t>
            </a:r>
            <a:r>
              <a:rPr sz="2400" spc="-15" dirty="0">
                <a:latin typeface="Corbel"/>
                <a:cs typeface="Corbel"/>
              </a:rPr>
              <a:t> </a:t>
            </a:r>
            <a:r>
              <a:rPr sz="2400" spc="-5" dirty="0">
                <a:latin typeface="Corbel"/>
                <a:cs typeface="Corbel"/>
              </a:rPr>
              <a:t>in</a:t>
            </a:r>
            <a:r>
              <a:rPr sz="2400" spc="-20" dirty="0">
                <a:latin typeface="Corbel"/>
                <a:cs typeface="Corbel"/>
              </a:rPr>
              <a:t> </a:t>
            </a:r>
            <a:r>
              <a:rPr sz="2400" dirty="0">
                <a:latin typeface="Corbel"/>
                <a:cs typeface="Corbel"/>
              </a:rPr>
              <a:t>a</a:t>
            </a:r>
            <a:r>
              <a:rPr sz="2400" spc="-15" dirty="0">
                <a:latin typeface="Corbel"/>
                <a:cs typeface="Corbel"/>
              </a:rPr>
              <a:t> </a:t>
            </a:r>
            <a:r>
              <a:rPr sz="2400" spc="-5" dirty="0">
                <a:latin typeface="Corbel"/>
                <a:cs typeface="Corbel"/>
              </a:rPr>
              <a:t>priority</a:t>
            </a:r>
            <a:r>
              <a:rPr sz="2400" spc="-15" dirty="0">
                <a:latin typeface="Corbel"/>
                <a:cs typeface="Corbel"/>
              </a:rPr>
              <a:t> </a:t>
            </a:r>
            <a:r>
              <a:rPr sz="2400" spc="-5" dirty="0">
                <a:latin typeface="Corbel"/>
                <a:cs typeface="Corbel"/>
              </a:rPr>
              <a:t>queue</a:t>
            </a:r>
            <a:endParaRPr sz="2400">
              <a:latin typeface="Corbel"/>
              <a:cs typeface="Corbel"/>
            </a:endParaRPr>
          </a:p>
          <a:p>
            <a:pPr marL="409575" marR="5080" indent="-397510">
              <a:lnSpc>
                <a:spcPct val="114599"/>
              </a:lnSpc>
              <a:buClr>
                <a:srgbClr val="40BAD1"/>
              </a:buClr>
              <a:buSzPct val="91666"/>
              <a:buFont typeface="Arial MT"/>
              <a:buChar char="●"/>
              <a:tabLst>
                <a:tab pos="409575" algn="l"/>
                <a:tab pos="410209" algn="l"/>
              </a:tabLst>
            </a:pPr>
            <a:r>
              <a:rPr sz="2400" spc="-5" dirty="0">
                <a:latin typeface="Corbel"/>
                <a:cs typeface="Corbel"/>
              </a:rPr>
              <a:t>The lower the </a:t>
            </a:r>
            <a:r>
              <a:rPr sz="2400" spc="-10" dirty="0">
                <a:latin typeface="Corbel"/>
                <a:cs typeface="Corbel"/>
              </a:rPr>
              <a:t>occurrence, </a:t>
            </a:r>
            <a:r>
              <a:rPr sz="2400" spc="-5" dirty="0">
                <a:latin typeface="Corbel"/>
                <a:cs typeface="Corbel"/>
              </a:rPr>
              <a:t>the higher the priority in </a:t>
            </a:r>
            <a:r>
              <a:rPr sz="2400" spc="-470" dirty="0">
                <a:latin typeface="Corbel"/>
                <a:cs typeface="Corbel"/>
              </a:rPr>
              <a:t> </a:t>
            </a:r>
            <a:r>
              <a:rPr sz="2400" spc="-5" dirty="0">
                <a:latin typeface="Corbel"/>
                <a:cs typeface="Corbel"/>
              </a:rPr>
              <a:t>the</a:t>
            </a:r>
            <a:r>
              <a:rPr sz="2400" spc="-10" dirty="0">
                <a:latin typeface="Corbel"/>
                <a:cs typeface="Corbel"/>
              </a:rPr>
              <a:t> </a:t>
            </a:r>
            <a:r>
              <a:rPr sz="2400" spc="-5" dirty="0">
                <a:latin typeface="Corbel"/>
                <a:cs typeface="Corbel"/>
              </a:rPr>
              <a:t>queue</a:t>
            </a:r>
            <a:endParaRPr sz="2400">
              <a:latin typeface="Corbel"/>
              <a:cs typeface="Corbel"/>
            </a:endParaRPr>
          </a:p>
        </p:txBody>
      </p:sp>
      <p:graphicFrame>
        <p:nvGraphicFramePr>
          <p:cNvPr id="5" name="object 5"/>
          <p:cNvGraphicFramePr>
            <a:graphicFrameLocks noGrp="1"/>
          </p:cNvGraphicFramePr>
          <p:nvPr>
            <p:extLst>
              <p:ext uri="{D42A27DB-BD31-4B8C-83A1-F6EECF244321}">
                <p14:modId xmlns:p14="http://schemas.microsoft.com/office/powerpoint/2010/main" val="3914408518"/>
              </p:ext>
            </p:extLst>
          </p:nvPr>
        </p:nvGraphicFramePr>
        <p:xfrm>
          <a:off x="4282837" y="909637"/>
          <a:ext cx="6797038" cy="784798"/>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566420">
                  <a:extLst>
                    <a:ext uri="{9D8B030D-6E8A-4147-A177-3AD203B41FA5}">
                      <a16:colId xmlns:a16="http://schemas.microsoft.com/office/drawing/2014/main" val="20001"/>
                    </a:ext>
                  </a:extLst>
                </a:gridCol>
                <a:gridCol w="566420">
                  <a:extLst>
                    <a:ext uri="{9D8B030D-6E8A-4147-A177-3AD203B41FA5}">
                      <a16:colId xmlns:a16="http://schemas.microsoft.com/office/drawing/2014/main" val="20002"/>
                    </a:ext>
                  </a:extLst>
                </a:gridCol>
                <a:gridCol w="566419">
                  <a:extLst>
                    <a:ext uri="{9D8B030D-6E8A-4147-A177-3AD203B41FA5}">
                      <a16:colId xmlns:a16="http://schemas.microsoft.com/office/drawing/2014/main" val="20003"/>
                    </a:ext>
                  </a:extLst>
                </a:gridCol>
                <a:gridCol w="566419">
                  <a:extLst>
                    <a:ext uri="{9D8B030D-6E8A-4147-A177-3AD203B41FA5}">
                      <a16:colId xmlns:a16="http://schemas.microsoft.com/office/drawing/2014/main" val="20004"/>
                    </a:ext>
                  </a:extLst>
                </a:gridCol>
                <a:gridCol w="566420">
                  <a:extLst>
                    <a:ext uri="{9D8B030D-6E8A-4147-A177-3AD203B41FA5}">
                      <a16:colId xmlns:a16="http://schemas.microsoft.com/office/drawing/2014/main" val="20005"/>
                    </a:ext>
                  </a:extLst>
                </a:gridCol>
                <a:gridCol w="566420">
                  <a:extLst>
                    <a:ext uri="{9D8B030D-6E8A-4147-A177-3AD203B41FA5}">
                      <a16:colId xmlns:a16="http://schemas.microsoft.com/office/drawing/2014/main" val="20006"/>
                    </a:ext>
                  </a:extLst>
                </a:gridCol>
                <a:gridCol w="566420">
                  <a:extLst>
                    <a:ext uri="{9D8B030D-6E8A-4147-A177-3AD203B41FA5}">
                      <a16:colId xmlns:a16="http://schemas.microsoft.com/office/drawing/2014/main" val="20007"/>
                    </a:ext>
                  </a:extLst>
                </a:gridCol>
                <a:gridCol w="566420">
                  <a:extLst>
                    <a:ext uri="{9D8B030D-6E8A-4147-A177-3AD203B41FA5}">
                      <a16:colId xmlns:a16="http://schemas.microsoft.com/office/drawing/2014/main" val="20008"/>
                    </a:ext>
                  </a:extLst>
                </a:gridCol>
                <a:gridCol w="566420">
                  <a:extLst>
                    <a:ext uri="{9D8B030D-6E8A-4147-A177-3AD203B41FA5}">
                      <a16:colId xmlns:a16="http://schemas.microsoft.com/office/drawing/2014/main" val="20009"/>
                    </a:ext>
                  </a:extLst>
                </a:gridCol>
                <a:gridCol w="566420">
                  <a:extLst>
                    <a:ext uri="{9D8B030D-6E8A-4147-A177-3AD203B41FA5}">
                      <a16:colId xmlns:a16="http://schemas.microsoft.com/office/drawing/2014/main" val="20010"/>
                    </a:ext>
                  </a:extLst>
                </a:gridCol>
                <a:gridCol w="566420">
                  <a:extLst>
                    <a:ext uri="{9D8B030D-6E8A-4147-A177-3AD203B41FA5}">
                      <a16:colId xmlns:a16="http://schemas.microsoft.com/office/drawing/2014/main" val="20011"/>
                    </a:ext>
                  </a:extLst>
                </a:gridCol>
              </a:tblGrid>
              <a:tr h="392399">
                <a:tc>
                  <a:txBody>
                    <a:bodyPr/>
                    <a:lstStyle/>
                    <a:p>
                      <a:pPr algn="ctr">
                        <a:lnSpc>
                          <a:spcPct val="100000"/>
                        </a:lnSpc>
                        <a:spcBef>
                          <a:spcPts val="620"/>
                        </a:spcBef>
                      </a:pPr>
                      <a:r>
                        <a:rPr sz="1400" dirty="0">
                          <a:latin typeface="Arial MT"/>
                          <a:cs typeface="Arial MT"/>
                        </a:rPr>
                        <a:t>E</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233679">
                        <a:lnSpc>
                          <a:spcPct val="100000"/>
                        </a:lnSpc>
                        <a:spcBef>
                          <a:spcPts val="620"/>
                        </a:spcBef>
                      </a:pPr>
                      <a:r>
                        <a:rPr sz="1400" dirty="0">
                          <a:latin typeface="Arial MT"/>
                          <a:cs typeface="Arial MT"/>
                        </a:rPr>
                        <a:t>e</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253365">
                        <a:lnSpc>
                          <a:spcPct val="100000"/>
                        </a:lnSpc>
                        <a:spcBef>
                          <a:spcPts val="620"/>
                        </a:spcBef>
                      </a:pPr>
                      <a:r>
                        <a:rPr sz="1400" dirty="0">
                          <a:latin typeface="Arial MT"/>
                          <a:cs typeface="Arial MT"/>
                        </a:rPr>
                        <a:t>r</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R="255904" algn="r">
                        <a:lnSpc>
                          <a:spcPct val="100000"/>
                        </a:lnSpc>
                        <a:spcBef>
                          <a:spcPts val="620"/>
                        </a:spcBef>
                      </a:pPr>
                      <a:r>
                        <a:rPr sz="1400" dirty="0">
                          <a:latin typeface="Arial MT"/>
                          <a:cs typeface="Arial MT"/>
                        </a:rPr>
                        <a:t>i</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dirty="0">
                          <a:latin typeface="Arial MT"/>
                          <a:cs typeface="Arial MT"/>
                        </a:rPr>
                        <a:t>sp</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R="231140" algn="r">
                        <a:lnSpc>
                          <a:spcPct val="100000"/>
                        </a:lnSpc>
                        <a:spcBef>
                          <a:spcPts val="620"/>
                        </a:spcBef>
                      </a:pPr>
                      <a:r>
                        <a:rPr sz="1400" dirty="0">
                          <a:latin typeface="Arial MT"/>
                          <a:cs typeface="Arial MT"/>
                        </a:rPr>
                        <a:t>y</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R="231140" algn="r">
                        <a:lnSpc>
                          <a:spcPct val="100000"/>
                        </a:lnSpc>
                        <a:spcBef>
                          <a:spcPts val="620"/>
                        </a:spcBef>
                      </a:pPr>
                      <a:r>
                        <a:rPr sz="1400" dirty="0">
                          <a:latin typeface="Arial MT"/>
                          <a:cs typeface="Arial MT"/>
                        </a:rPr>
                        <a:t>s</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dirty="0">
                          <a:latin typeface="Arial MT"/>
                          <a:cs typeface="Arial MT"/>
                        </a:rPr>
                        <a:t>n</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233679">
                        <a:lnSpc>
                          <a:spcPct val="100000"/>
                        </a:lnSpc>
                        <a:spcBef>
                          <a:spcPts val="620"/>
                        </a:spcBef>
                      </a:pPr>
                      <a:r>
                        <a:rPr sz="1400" dirty="0">
                          <a:latin typeface="Arial MT"/>
                          <a:cs typeface="Arial MT"/>
                        </a:rPr>
                        <a:t>a</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263525">
                        <a:lnSpc>
                          <a:spcPct val="100000"/>
                        </a:lnSpc>
                        <a:spcBef>
                          <a:spcPts val="620"/>
                        </a:spcBef>
                      </a:pPr>
                      <a:r>
                        <a:rPr sz="1400" dirty="0">
                          <a:latin typeface="Arial MT"/>
                          <a:cs typeface="Arial MT"/>
                        </a:rPr>
                        <a:t>l</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dirty="0">
                          <a:latin typeface="Arial MT"/>
                          <a:cs typeface="Arial MT"/>
                        </a:rPr>
                        <a:t>k</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dirty="0">
                          <a:latin typeface="Arial MT"/>
                          <a:cs typeface="Arial MT"/>
                        </a:rPr>
                        <a:t>.</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392399">
                <a:tc>
                  <a:txBody>
                    <a:bodyPr/>
                    <a:lstStyle/>
                    <a:p>
                      <a:pPr algn="ctr">
                        <a:lnSpc>
                          <a:spcPct val="100000"/>
                        </a:lnSpc>
                        <a:spcBef>
                          <a:spcPts val="620"/>
                        </a:spcBef>
                      </a:pPr>
                      <a:r>
                        <a:rPr sz="1400" dirty="0">
                          <a:latin typeface="Arial MT"/>
                          <a:cs typeface="Arial MT"/>
                        </a:rPr>
                        <a:t>1</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233679">
                        <a:lnSpc>
                          <a:spcPct val="100000"/>
                        </a:lnSpc>
                        <a:spcBef>
                          <a:spcPts val="620"/>
                        </a:spcBef>
                      </a:pPr>
                      <a:r>
                        <a:rPr sz="1400" dirty="0">
                          <a:latin typeface="Arial MT"/>
                          <a:cs typeface="Arial MT"/>
                        </a:rPr>
                        <a:t>8</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233679">
                        <a:lnSpc>
                          <a:spcPct val="100000"/>
                        </a:lnSpc>
                        <a:spcBef>
                          <a:spcPts val="620"/>
                        </a:spcBef>
                      </a:pPr>
                      <a:r>
                        <a:rPr sz="1400" dirty="0">
                          <a:latin typeface="Arial MT"/>
                          <a:cs typeface="Arial MT"/>
                        </a:rPr>
                        <a:t>2</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R="226060" algn="r">
                        <a:lnSpc>
                          <a:spcPct val="100000"/>
                        </a:lnSpc>
                        <a:spcBef>
                          <a:spcPts val="620"/>
                        </a:spcBef>
                      </a:pPr>
                      <a:r>
                        <a:rPr sz="1400" dirty="0">
                          <a:latin typeface="Arial MT"/>
                          <a:cs typeface="Arial MT"/>
                        </a:rPr>
                        <a:t>1</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dirty="0">
                          <a:latin typeface="Arial MT"/>
                          <a:cs typeface="Arial MT"/>
                        </a:rPr>
                        <a:t>4</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R="226060" algn="r">
                        <a:lnSpc>
                          <a:spcPct val="100000"/>
                        </a:lnSpc>
                        <a:spcBef>
                          <a:spcPts val="620"/>
                        </a:spcBef>
                      </a:pPr>
                      <a:r>
                        <a:rPr sz="1400" dirty="0">
                          <a:latin typeface="Arial MT"/>
                          <a:cs typeface="Arial MT"/>
                        </a:rPr>
                        <a:t>1</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R="226060" algn="r">
                        <a:lnSpc>
                          <a:spcPct val="100000"/>
                        </a:lnSpc>
                        <a:spcBef>
                          <a:spcPts val="620"/>
                        </a:spcBef>
                      </a:pPr>
                      <a:r>
                        <a:rPr sz="1400" dirty="0">
                          <a:latin typeface="Arial MT"/>
                          <a:cs typeface="Arial MT"/>
                        </a:rPr>
                        <a:t>2</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dirty="0">
                          <a:latin typeface="Arial MT"/>
                          <a:cs typeface="Arial MT"/>
                        </a:rPr>
                        <a:t>2</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233679">
                        <a:lnSpc>
                          <a:spcPct val="100000"/>
                        </a:lnSpc>
                        <a:spcBef>
                          <a:spcPts val="620"/>
                        </a:spcBef>
                      </a:pPr>
                      <a:r>
                        <a:rPr sz="1400" dirty="0">
                          <a:latin typeface="Arial MT"/>
                          <a:cs typeface="Arial MT"/>
                        </a:rPr>
                        <a:t>2</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233679">
                        <a:lnSpc>
                          <a:spcPct val="100000"/>
                        </a:lnSpc>
                        <a:spcBef>
                          <a:spcPts val="620"/>
                        </a:spcBef>
                      </a:pPr>
                      <a:r>
                        <a:rPr sz="1400" dirty="0">
                          <a:latin typeface="Arial MT"/>
                          <a:cs typeface="Arial MT"/>
                        </a:rPr>
                        <a:t>1</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dirty="0">
                          <a:latin typeface="Arial MT"/>
                          <a:cs typeface="Arial MT"/>
                        </a:rPr>
                        <a:t>1</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dirty="0">
                          <a:latin typeface="Arial MT"/>
                          <a:cs typeface="Arial MT"/>
                        </a:rPr>
                        <a:t>1</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bl>
          </a:graphicData>
        </a:graphic>
      </p:graphicFrame>
      <p:grpSp>
        <p:nvGrpSpPr>
          <p:cNvPr id="6" name="object 6"/>
          <p:cNvGrpSpPr/>
          <p:nvPr/>
        </p:nvGrpSpPr>
        <p:grpSpPr>
          <a:xfrm>
            <a:off x="4282837" y="4251137"/>
            <a:ext cx="6809105" cy="805180"/>
            <a:chOff x="4282837" y="4251137"/>
            <a:chExt cx="6809105" cy="805180"/>
          </a:xfrm>
        </p:grpSpPr>
        <p:sp>
          <p:nvSpPr>
            <p:cNvPr id="7" name="object 7"/>
            <p:cNvSpPr/>
            <p:nvPr/>
          </p:nvSpPr>
          <p:spPr>
            <a:xfrm>
              <a:off x="4282849" y="4251149"/>
              <a:ext cx="6809105" cy="401955"/>
            </a:xfrm>
            <a:custGeom>
              <a:avLst/>
              <a:gdLst/>
              <a:ahLst/>
              <a:cxnLst/>
              <a:rect l="l" t="t" r="r" b="b"/>
              <a:pathLst>
                <a:path w="6809105" h="401954">
                  <a:moveTo>
                    <a:pt x="4749" y="0"/>
                  </a:moveTo>
                  <a:lnTo>
                    <a:pt x="4749" y="401899"/>
                  </a:lnTo>
                </a:path>
                <a:path w="6809105" h="401954">
                  <a:moveTo>
                    <a:pt x="571374" y="0"/>
                  </a:moveTo>
                  <a:lnTo>
                    <a:pt x="571374" y="401899"/>
                  </a:lnTo>
                </a:path>
                <a:path w="6809105" h="401954">
                  <a:moveTo>
                    <a:pt x="1137999" y="0"/>
                  </a:moveTo>
                  <a:lnTo>
                    <a:pt x="1137999" y="401899"/>
                  </a:lnTo>
                </a:path>
                <a:path w="6809105" h="401954">
                  <a:moveTo>
                    <a:pt x="1704624" y="0"/>
                  </a:moveTo>
                  <a:lnTo>
                    <a:pt x="1704624" y="401899"/>
                  </a:lnTo>
                </a:path>
                <a:path w="6809105" h="401954">
                  <a:moveTo>
                    <a:pt x="2271249" y="0"/>
                  </a:moveTo>
                  <a:lnTo>
                    <a:pt x="2271249" y="401899"/>
                  </a:lnTo>
                </a:path>
                <a:path w="6809105" h="401954">
                  <a:moveTo>
                    <a:pt x="2837874" y="0"/>
                  </a:moveTo>
                  <a:lnTo>
                    <a:pt x="2837874" y="401899"/>
                  </a:lnTo>
                </a:path>
                <a:path w="6809105" h="401954">
                  <a:moveTo>
                    <a:pt x="3404499" y="0"/>
                  </a:moveTo>
                  <a:lnTo>
                    <a:pt x="3404499" y="401899"/>
                  </a:lnTo>
                </a:path>
                <a:path w="6809105" h="401954">
                  <a:moveTo>
                    <a:pt x="3971124" y="0"/>
                  </a:moveTo>
                  <a:lnTo>
                    <a:pt x="3971124" y="401899"/>
                  </a:lnTo>
                </a:path>
                <a:path w="6809105" h="401954">
                  <a:moveTo>
                    <a:pt x="4537749" y="0"/>
                  </a:moveTo>
                  <a:lnTo>
                    <a:pt x="4537749" y="401899"/>
                  </a:lnTo>
                </a:path>
                <a:path w="6809105" h="401954">
                  <a:moveTo>
                    <a:pt x="5104374" y="0"/>
                  </a:moveTo>
                  <a:lnTo>
                    <a:pt x="5104374" y="401899"/>
                  </a:lnTo>
                </a:path>
                <a:path w="6809105" h="401954">
                  <a:moveTo>
                    <a:pt x="5670999" y="0"/>
                  </a:moveTo>
                  <a:lnTo>
                    <a:pt x="5670999" y="401899"/>
                  </a:lnTo>
                </a:path>
                <a:path w="6809105" h="401954">
                  <a:moveTo>
                    <a:pt x="6237624" y="0"/>
                  </a:moveTo>
                  <a:lnTo>
                    <a:pt x="6237624" y="401899"/>
                  </a:lnTo>
                </a:path>
                <a:path w="6809105" h="401954">
                  <a:moveTo>
                    <a:pt x="6804249" y="0"/>
                  </a:moveTo>
                  <a:lnTo>
                    <a:pt x="6804249" y="401899"/>
                  </a:lnTo>
                </a:path>
                <a:path w="6809105" h="401954">
                  <a:moveTo>
                    <a:pt x="0" y="4749"/>
                  </a:moveTo>
                  <a:lnTo>
                    <a:pt x="6808999" y="4749"/>
                  </a:lnTo>
                </a:path>
                <a:path w="6809105" h="401954">
                  <a:moveTo>
                    <a:pt x="0" y="397149"/>
                  </a:moveTo>
                  <a:lnTo>
                    <a:pt x="6808999" y="397149"/>
                  </a:lnTo>
                </a:path>
              </a:pathLst>
            </a:custGeom>
            <a:ln w="9524">
              <a:solidFill>
                <a:srgbClr val="9E9E9E"/>
              </a:solidFill>
            </a:ln>
          </p:spPr>
          <p:txBody>
            <a:bodyPr wrap="square" lIns="0" tIns="0" rIns="0" bIns="0" rtlCol="0"/>
            <a:lstStyle/>
            <a:p>
              <a:endParaRPr/>
            </a:p>
          </p:txBody>
        </p:sp>
        <p:sp>
          <p:nvSpPr>
            <p:cNvPr id="8" name="object 8"/>
            <p:cNvSpPr/>
            <p:nvPr/>
          </p:nvSpPr>
          <p:spPr>
            <a:xfrm>
              <a:off x="4351054" y="4482549"/>
              <a:ext cx="211454" cy="528320"/>
            </a:xfrm>
            <a:custGeom>
              <a:avLst/>
              <a:gdLst/>
              <a:ahLst/>
              <a:cxnLst/>
              <a:rect l="l" t="t" r="r" b="b"/>
              <a:pathLst>
                <a:path w="211454" h="528320">
                  <a:moveTo>
                    <a:pt x="211270" y="0"/>
                  </a:moveTo>
                  <a:lnTo>
                    <a:pt x="0" y="528039"/>
                  </a:lnTo>
                </a:path>
              </a:pathLst>
            </a:custGeom>
            <a:ln w="9524">
              <a:solidFill>
                <a:srgbClr val="545454"/>
              </a:solidFill>
            </a:ln>
          </p:spPr>
          <p:txBody>
            <a:bodyPr wrap="square" lIns="0" tIns="0" rIns="0" bIns="0" rtlCol="0"/>
            <a:lstStyle/>
            <a:p>
              <a:endParaRPr/>
            </a:p>
          </p:txBody>
        </p:sp>
        <p:sp>
          <p:nvSpPr>
            <p:cNvPr id="9" name="object 9"/>
            <p:cNvSpPr/>
            <p:nvPr/>
          </p:nvSpPr>
          <p:spPr>
            <a:xfrm>
              <a:off x="4334997" y="5004745"/>
              <a:ext cx="31115" cy="46355"/>
            </a:xfrm>
            <a:custGeom>
              <a:avLst/>
              <a:gdLst/>
              <a:ahLst/>
              <a:cxnLst/>
              <a:rect l="l" t="t" r="r" b="b"/>
              <a:pathLst>
                <a:path w="31114" h="46354">
                  <a:moveTo>
                    <a:pt x="0" y="45976"/>
                  </a:moveTo>
                  <a:lnTo>
                    <a:pt x="1449" y="0"/>
                  </a:lnTo>
                  <a:lnTo>
                    <a:pt x="30664" y="11688"/>
                  </a:lnTo>
                  <a:lnTo>
                    <a:pt x="0" y="45976"/>
                  </a:lnTo>
                  <a:close/>
                </a:path>
              </a:pathLst>
            </a:custGeom>
            <a:solidFill>
              <a:srgbClr val="545454"/>
            </a:solidFill>
          </p:spPr>
          <p:txBody>
            <a:bodyPr wrap="square" lIns="0" tIns="0" rIns="0" bIns="0" rtlCol="0"/>
            <a:lstStyle/>
            <a:p>
              <a:endParaRPr/>
            </a:p>
          </p:txBody>
        </p:sp>
        <p:sp>
          <p:nvSpPr>
            <p:cNvPr id="10" name="object 10"/>
            <p:cNvSpPr/>
            <p:nvPr/>
          </p:nvSpPr>
          <p:spPr>
            <a:xfrm>
              <a:off x="4334997" y="5004745"/>
              <a:ext cx="31115" cy="46355"/>
            </a:xfrm>
            <a:custGeom>
              <a:avLst/>
              <a:gdLst/>
              <a:ahLst/>
              <a:cxnLst/>
              <a:rect l="l" t="t" r="r" b="b"/>
              <a:pathLst>
                <a:path w="31114" h="46354">
                  <a:moveTo>
                    <a:pt x="1449" y="0"/>
                  </a:moveTo>
                  <a:lnTo>
                    <a:pt x="0" y="45976"/>
                  </a:lnTo>
                  <a:lnTo>
                    <a:pt x="30664" y="11688"/>
                  </a:lnTo>
                  <a:lnTo>
                    <a:pt x="1449" y="0"/>
                  </a:lnTo>
                  <a:close/>
                </a:path>
              </a:pathLst>
            </a:custGeom>
            <a:ln w="9524">
              <a:solidFill>
                <a:srgbClr val="545454"/>
              </a:solidFill>
            </a:ln>
          </p:spPr>
          <p:txBody>
            <a:bodyPr wrap="square" lIns="0" tIns="0" rIns="0" bIns="0" rtlCol="0"/>
            <a:lstStyle/>
            <a:p>
              <a:endParaRPr/>
            </a:p>
          </p:txBody>
        </p:sp>
        <p:sp>
          <p:nvSpPr>
            <p:cNvPr id="11" name="object 11"/>
            <p:cNvSpPr/>
            <p:nvPr/>
          </p:nvSpPr>
          <p:spPr>
            <a:xfrm>
              <a:off x="4951058" y="4497099"/>
              <a:ext cx="236220" cy="472440"/>
            </a:xfrm>
            <a:custGeom>
              <a:avLst/>
              <a:gdLst/>
              <a:ahLst/>
              <a:cxnLst/>
              <a:rect l="l" t="t" r="r" b="b"/>
              <a:pathLst>
                <a:path w="236220" h="472439">
                  <a:moveTo>
                    <a:pt x="236041" y="0"/>
                  </a:moveTo>
                  <a:lnTo>
                    <a:pt x="0" y="472083"/>
                  </a:lnTo>
                </a:path>
              </a:pathLst>
            </a:custGeom>
            <a:ln w="9524">
              <a:solidFill>
                <a:srgbClr val="545454"/>
              </a:solidFill>
            </a:ln>
          </p:spPr>
          <p:txBody>
            <a:bodyPr wrap="square" lIns="0" tIns="0" rIns="0" bIns="0" rtlCol="0"/>
            <a:lstStyle/>
            <a:p>
              <a:endParaRPr/>
            </a:p>
          </p:txBody>
        </p:sp>
        <p:sp>
          <p:nvSpPr>
            <p:cNvPr id="12" name="object 12"/>
            <p:cNvSpPr/>
            <p:nvPr/>
          </p:nvSpPr>
          <p:spPr>
            <a:xfrm>
              <a:off x="4931727" y="4962147"/>
              <a:ext cx="33655" cy="45720"/>
            </a:xfrm>
            <a:custGeom>
              <a:avLst/>
              <a:gdLst/>
              <a:ahLst/>
              <a:cxnLst/>
              <a:rect l="l" t="t" r="r" b="b"/>
              <a:pathLst>
                <a:path w="33654" h="45720">
                  <a:moveTo>
                    <a:pt x="0" y="45697"/>
                  </a:moveTo>
                  <a:lnTo>
                    <a:pt x="5258" y="0"/>
                  </a:lnTo>
                  <a:lnTo>
                    <a:pt x="33402" y="14071"/>
                  </a:lnTo>
                  <a:lnTo>
                    <a:pt x="0" y="45697"/>
                  </a:lnTo>
                  <a:close/>
                </a:path>
              </a:pathLst>
            </a:custGeom>
            <a:solidFill>
              <a:srgbClr val="545454"/>
            </a:solidFill>
          </p:spPr>
          <p:txBody>
            <a:bodyPr wrap="square" lIns="0" tIns="0" rIns="0" bIns="0" rtlCol="0"/>
            <a:lstStyle/>
            <a:p>
              <a:endParaRPr/>
            </a:p>
          </p:txBody>
        </p:sp>
        <p:sp>
          <p:nvSpPr>
            <p:cNvPr id="13" name="object 13"/>
            <p:cNvSpPr/>
            <p:nvPr/>
          </p:nvSpPr>
          <p:spPr>
            <a:xfrm>
              <a:off x="4931727" y="4962147"/>
              <a:ext cx="33655" cy="45720"/>
            </a:xfrm>
            <a:custGeom>
              <a:avLst/>
              <a:gdLst/>
              <a:ahLst/>
              <a:cxnLst/>
              <a:rect l="l" t="t" r="r" b="b"/>
              <a:pathLst>
                <a:path w="33654" h="45720">
                  <a:moveTo>
                    <a:pt x="5258" y="0"/>
                  </a:moveTo>
                  <a:lnTo>
                    <a:pt x="0" y="45697"/>
                  </a:lnTo>
                  <a:lnTo>
                    <a:pt x="33402" y="14071"/>
                  </a:lnTo>
                  <a:lnTo>
                    <a:pt x="5258" y="0"/>
                  </a:lnTo>
                  <a:close/>
                </a:path>
              </a:pathLst>
            </a:custGeom>
            <a:ln w="9524">
              <a:solidFill>
                <a:srgbClr val="545454"/>
              </a:solidFill>
            </a:ln>
          </p:spPr>
          <p:txBody>
            <a:bodyPr wrap="square" lIns="0" tIns="0" rIns="0" bIns="0" rtlCol="0"/>
            <a:lstStyle/>
            <a:p>
              <a:endParaRPr/>
            </a:p>
          </p:txBody>
        </p:sp>
        <p:sp>
          <p:nvSpPr>
            <p:cNvPr id="14" name="object 14"/>
            <p:cNvSpPr/>
            <p:nvPr/>
          </p:nvSpPr>
          <p:spPr>
            <a:xfrm>
              <a:off x="5577677" y="4482549"/>
              <a:ext cx="118110" cy="511175"/>
            </a:xfrm>
            <a:custGeom>
              <a:avLst/>
              <a:gdLst/>
              <a:ahLst/>
              <a:cxnLst/>
              <a:rect l="l" t="t" r="r" b="b"/>
              <a:pathLst>
                <a:path w="118110" h="511175">
                  <a:moveTo>
                    <a:pt x="117947" y="0"/>
                  </a:moveTo>
                  <a:lnTo>
                    <a:pt x="0" y="511013"/>
                  </a:lnTo>
                </a:path>
              </a:pathLst>
            </a:custGeom>
            <a:ln w="9524">
              <a:solidFill>
                <a:srgbClr val="545454"/>
              </a:solidFill>
            </a:ln>
          </p:spPr>
          <p:txBody>
            <a:bodyPr wrap="square" lIns="0" tIns="0" rIns="0" bIns="0" rtlCol="0"/>
            <a:lstStyle/>
            <a:p>
              <a:endParaRPr/>
            </a:p>
          </p:txBody>
        </p:sp>
        <p:sp>
          <p:nvSpPr>
            <p:cNvPr id="15" name="object 15"/>
            <p:cNvSpPr/>
            <p:nvPr/>
          </p:nvSpPr>
          <p:spPr>
            <a:xfrm>
              <a:off x="5562347" y="4990025"/>
              <a:ext cx="31115" cy="45720"/>
            </a:xfrm>
            <a:custGeom>
              <a:avLst/>
              <a:gdLst/>
              <a:ahLst/>
              <a:cxnLst/>
              <a:rect l="l" t="t" r="r" b="b"/>
              <a:pathLst>
                <a:path w="31114" h="45720">
                  <a:moveTo>
                    <a:pt x="5608" y="45656"/>
                  </a:moveTo>
                  <a:lnTo>
                    <a:pt x="0" y="0"/>
                  </a:lnTo>
                  <a:lnTo>
                    <a:pt x="30659" y="7076"/>
                  </a:lnTo>
                  <a:lnTo>
                    <a:pt x="5608" y="45656"/>
                  </a:lnTo>
                  <a:close/>
                </a:path>
              </a:pathLst>
            </a:custGeom>
            <a:solidFill>
              <a:srgbClr val="545454"/>
            </a:solidFill>
          </p:spPr>
          <p:txBody>
            <a:bodyPr wrap="square" lIns="0" tIns="0" rIns="0" bIns="0" rtlCol="0"/>
            <a:lstStyle/>
            <a:p>
              <a:endParaRPr/>
            </a:p>
          </p:txBody>
        </p:sp>
        <p:sp>
          <p:nvSpPr>
            <p:cNvPr id="16" name="object 16"/>
            <p:cNvSpPr/>
            <p:nvPr/>
          </p:nvSpPr>
          <p:spPr>
            <a:xfrm>
              <a:off x="5562347" y="4990025"/>
              <a:ext cx="31115" cy="45720"/>
            </a:xfrm>
            <a:custGeom>
              <a:avLst/>
              <a:gdLst/>
              <a:ahLst/>
              <a:cxnLst/>
              <a:rect l="l" t="t" r="r" b="b"/>
              <a:pathLst>
                <a:path w="31114" h="45720">
                  <a:moveTo>
                    <a:pt x="0" y="0"/>
                  </a:moveTo>
                  <a:lnTo>
                    <a:pt x="5608" y="45656"/>
                  </a:lnTo>
                  <a:lnTo>
                    <a:pt x="30659" y="7076"/>
                  </a:lnTo>
                  <a:lnTo>
                    <a:pt x="0" y="0"/>
                  </a:lnTo>
                  <a:close/>
                </a:path>
              </a:pathLst>
            </a:custGeom>
            <a:ln w="9524">
              <a:solidFill>
                <a:srgbClr val="545454"/>
              </a:solidFill>
            </a:ln>
          </p:spPr>
          <p:txBody>
            <a:bodyPr wrap="square" lIns="0" tIns="0" rIns="0" bIns="0" rtlCol="0"/>
            <a:lstStyle/>
            <a:p>
              <a:endParaRPr/>
            </a:p>
          </p:txBody>
        </p:sp>
        <p:sp>
          <p:nvSpPr>
            <p:cNvPr id="17" name="object 17"/>
            <p:cNvSpPr/>
            <p:nvPr/>
          </p:nvSpPr>
          <p:spPr>
            <a:xfrm>
              <a:off x="6200858" y="4511624"/>
              <a:ext cx="90805" cy="452755"/>
            </a:xfrm>
            <a:custGeom>
              <a:avLst/>
              <a:gdLst/>
              <a:ahLst/>
              <a:cxnLst/>
              <a:rect l="l" t="t" r="r" b="b"/>
              <a:pathLst>
                <a:path w="90804" h="452754">
                  <a:moveTo>
                    <a:pt x="90491" y="0"/>
                  </a:moveTo>
                  <a:lnTo>
                    <a:pt x="0" y="452459"/>
                  </a:lnTo>
                </a:path>
              </a:pathLst>
            </a:custGeom>
            <a:ln w="9524">
              <a:solidFill>
                <a:srgbClr val="545454"/>
              </a:solidFill>
            </a:ln>
          </p:spPr>
          <p:txBody>
            <a:bodyPr wrap="square" lIns="0" tIns="0" rIns="0" bIns="0" rtlCol="0"/>
            <a:lstStyle/>
            <a:p>
              <a:endParaRPr/>
            </a:p>
          </p:txBody>
        </p:sp>
        <p:sp>
          <p:nvSpPr>
            <p:cNvPr id="18" name="object 18"/>
            <p:cNvSpPr/>
            <p:nvPr/>
          </p:nvSpPr>
          <p:spPr>
            <a:xfrm>
              <a:off x="6185430" y="4960999"/>
              <a:ext cx="31115" cy="45720"/>
            </a:xfrm>
            <a:custGeom>
              <a:avLst/>
              <a:gdLst/>
              <a:ahLst/>
              <a:cxnLst/>
              <a:rect l="l" t="t" r="r" b="b"/>
              <a:pathLst>
                <a:path w="31114" h="45720">
                  <a:moveTo>
                    <a:pt x="6949" y="45471"/>
                  </a:moveTo>
                  <a:lnTo>
                    <a:pt x="0" y="0"/>
                  </a:lnTo>
                  <a:lnTo>
                    <a:pt x="30854" y="6170"/>
                  </a:lnTo>
                  <a:lnTo>
                    <a:pt x="6949" y="45471"/>
                  </a:lnTo>
                  <a:close/>
                </a:path>
              </a:pathLst>
            </a:custGeom>
            <a:solidFill>
              <a:srgbClr val="545454"/>
            </a:solidFill>
          </p:spPr>
          <p:txBody>
            <a:bodyPr wrap="square" lIns="0" tIns="0" rIns="0" bIns="0" rtlCol="0"/>
            <a:lstStyle/>
            <a:p>
              <a:endParaRPr/>
            </a:p>
          </p:txBody>
        </p:sp>
        <p:sp>
          <p:nvSpPr>
            <p:cNvPr id="19" name="object 19"/>
            <p:cNvSpPr/>
            <p:nvPr/>
          </p:nvSpPr>
          <p:spPr>
            <a:xfrm>
              <a:off x="6185430" y="4960999"/>
              <a:ext cx="31115" cy="45720"/>
            </a:xfrm>
            <a:custGeom>
              <a:avLst/>
              <a:gdLst/>
              <a:ahLst/>
              <a:cxnLst/>
              <a:rect l="l" t="t" r="r" b="b"/>
              <a:pathLst>
                <a:path w="31114" h="45720">
                  <a:moveTo>
                    <a:pt x="0" y="0"/>
                  </a:moveTo>
                  <a:lnTo>
                    <a:pt x="6949" y="45471"/>
                  </a:lnTo>
                  <a:lnTo>
                    <a:pt x="30854" y="6170"/>
                  </a:lnTo>
                  <a:lnTo>
                    <a:pt x="0" y="0"/>
                  </a:lnTo>
                  <a:close/>
                </a:path>
              </a:pathLst>
            </a:custGeom>
            <a:ln w="9524">
              <a:solidFill>
                <a:srgbClr val="545454"/>
              </a:solidFill>
            </a:ln>
          </p:spPr>
          <p:txBody>
            <a:bodyPr wrap="square" lIns="0" tIns="0" rIns="0" bIns="0" rtlCol="0"/>
            <a:lstStyle/>
            <a:p>
              <a:endParaRPr/>
            </a:p>
          </p:txBody>
        </p:sp>
        <p:sp>
          <p:nvSpPr>
            <p:cNvPr id="20" name="object 20"/>
            <p:cNvSpPr/>
            <p:nvPr/>
          </p:nvSpPr>
          <p:spPr>
            <a:xfrm>
              <a:off x="6817463" y="4497099"/>
              <a:ext cx="26034" cy="480695"/>
            </a:xfrm>
            <a:custGeom>
              <a:avLst/>
              <a:gdLst/>
              <a:ahLst/>
              <a:cxnLst/>
              <a:rect l="l" t="t" r="r" b="b"/>
              <a:pathLst>
                <a:path w="26034" h="480695">
                  <a:moveTo>
                    <a:pt x="26010" y="0"/>
                  </a:moveTo>
                  <a:lnTo>
                    <a:pt x="0" y="480533"/>
                  </a:lnTo>
                </a:path>
              </a:pathLst>
            </a:custGeom>
            <a:ln w="9524">
              <a:solidFill>
                <a:srgbClr val="545454"/>
              </a:solidFill>
            </a:ln>
          </p:spPr>
          <p:txBody>
            <a:bodyPr wrap="square" lIns="0" tIns="0" rIns="0" bIns="0" rtlCol="0"/>
            <a:lstStyle/>
            <a:p>
              <a:endParaRPr/>
            </a:p>
          </p:txBody>
        </p:sp>
        <p:sp>
          <p:nvSpPr>
            <p:cNvPr id="21" name="object 21"/>
            <p:cNvSpPr/>
            <p:nvPr/>
          </p:nvSpPr>
          <p:spPr>
            <a:xfrm>
              <a:off x="6801753" y="4976783"/>
              <a:ext cx="31750" cy="44450"/>
            </a:xfrm>
            <a:custGeom>
              <a:avLst/>
              <a:gdLst/>
              <a:ahLst/>
              <a:cxnLst/>
              <a:rect l="l" t="t" r="r" b="b"/>
              <a:pathLst>
                <a:path w="31750" h="44450">
                  <a:moveTo>
                    <a:pt x="13373" y="44012"/>
                  </a:moveTo>
                  <a:lnTo>
                    <a:pt x="0" y="0"/>
                  </a:lnTo>
                  <a:lnTo>
                    <a:pt x="31419" y="1700"/>
                  </a:lnTo>
                  <a:lnTo>
                    <a:pt x="13373" y="44012"/>
                  </a:lnTo>
                  <a:close/>
                </a:path>
              </a:pathLst>
            </a:custGeom>
            <a:solidFill>
              <a:srgbClr val="545454"/>
            </a:solidFill>
          </p:spPr>
          <p:txBody>
            <a:bodyPr wrap="square" lIns="0" tIns="0" rIns="0" bIns="0" rtlCol="0"/>
            <a:lstStyle/>
            <a:p>
              <a:endParaRPr/>
            </a:p>
          </p:txBody>
        </p:sp>
        <p:sp>
          <p:nvSpPr>
            <p:cNvPr id="22" name="object 22"/>
            <p:cNvSpPr/>
            <p:nvPr/>
          </p:nvSpPr>
          <p:spPr>
            <a:xfrm>
              <a:off x="6801753" y="4976783"/>
              <a:ext cx="31750" cy="44450"/>
            </a:xfrm>
            <a:custGeom>
              <a:avLst/>
              <a:gdLst/>
              <a:ahLst/>
              <a:cxnLst/>
              <a:rect l="l" t="t" r="r" b="b"/>
              <a:pathLst>
                <a:path w="31750" h="44450">
                  <a:moveTo>
                    <a:pt x="0" y="0"/>
                  </a:moveTo>
                  <a:lnTo>
                    <a:pt x="13373" y="44012"/>
                  </a:lnTo>
                  <a:lnTo>
                    <a:pt x="31419" y="1700"/>
                  </a:lnTo>
                  <a:lnTo>
                    <a:pt x="0" y="0"/>
                  </a:lnTo>
                  <a:close/>
                </a:path>
              </a:pathLst>
            </a:custGeom>
            <a:ln w="9524">
              <a:solidFill>
                <a:srgbClr val="545454"/>
              </a:solidFill>
            </a:ln>
          </p:spPr>
          <p:txBody>
            <a:bodyPr wrap="square" lIns="0" tIns="0" rIns="0" bIns="0" rtlCol="0"/>
            <a:lstStyle/>
            <a:p>
              <a:endParaRPr/>
            </a:p>
          </p:txBody>
        </p:sp>
        <p:sp>
          <p:nvSpPr>
            <p:cNvPr id="23" name="object 23"/>
            <p:cNvSpPr/>
            <p:nvPr/>
          </p:nvSpPr>
          <p:spPr>
            <a:xfrm>
              <a:off x="7397140" y="4482549"/>
              <a:ext cx="13335" cy="524510"/>
            </a:xfrm>
            <a:custGeom>
              <a:avLst/>
              <a:gdLst/>
              <a:ahLst/>
              <a:cxnLst/>
              <a:rect l="l" t="t" r="r" b="b"/>
              <a:pathLst>
                <a:path w="13334" h="524510">
                  <a:moveTo>
                    <a:pt x="12984" y="0"/>
                  </a:moveTo>
                  <a:lnTo>
                    <a:pt x="0" y="523967"/>
                  </a:lnTo>
                </a:path>
              </a:pathLst>
            </a:custGeom>
            <a:ln w="9524">
              <a:solidFill>
                <a:srgbClr val="545454"/>
              </a:solidFill>
            </a:ln>
          </p:spPr>
          <p:txBody>
            <a:bodyPr wrap="square" lIns="0" tIns="0" rIns="0" bIns="0" rtlCol="0"/>
            <a:lstStyle/>
            <a:p>
              <a:endParaRPr/>
            </a:p>
          </p:txBody>
        </p:sp>
        <p:sp>
          <p:nvSpPr>
            <p:cNvPr id="24" name="object 24"/>
            <p:cNvSpPr/>
            <p:nvPr/>
          </p:nvSpPr>
          <p:spPr>
            <a:xfrm>
              <a:off x="7381412" y="5006127"/>
              <a:ext cx="31750" cy="43815"/>
            </a:xfrm>
            <a:custGeom>
              <a:avLst/>
              <a:gdLst/>
              <a:ahLst/>
              <a:cxnLst/>
              <a:rect l="l" t="t" r="r" b="b"/>
              <a:pathLst>
                <a:path w="31750" h="43814">
                  <a:moveTo>
                    <a:pt x="14657" y="43601"/>
                  </a:moveTo>
                  <a:lnTo>
                    <a:pt x="0" y="0"/>
                  </a:lnTo>
                  <a:lnTo>
                    <a:pt x="31456" y="779"/>
                  </a:lnTo>
                  <a:lnTo>
                    <a:pt x="14657" y="43601"/>
                  </a:lnTo>
                  <a:close/>
                </a:path>
              </a:pathLst>
            </a:custGeom>
            <a:solidFill>
              <a:srgbClr val="545454"/>
            </a:solidFill>
          </p:spPr>
          <p:txBody>
            <a:bodyPr wrap="square" lIns="0" tIns="0" rIns="0" bIns="0" rtlCol="0"/>
            <a:lstStyle/>
            <a:p>
              <a:endParaRPr/>
            </a:p>
          </p:txBody>
        </p:sp>
        <p:sp>
          <p:nvSpPr>
            <p:cNvPr id="25" name="object 25"/>
            <p:cNvSpPr/>
            <p:nvPr/>
          </p:nvSpPr>
          <p:spPr>
            <a:xfrm>
              <a:off x="7381412" y="5006127"/>
              <a:ext cx="31750" cy="43815"/>
            </a:xfrm>
            <a:custGeom>
              <a:avLst/>
              <a:gdLst/>
              <a:ahLst/>
              <a:cxnLst/>
              <a:rect l="l" t="t" r="r" b="b"/>
              <a:pathLst>
                <a:path w="31750" h="43814">
                  <a:moveTo>
                    <a:pt x="0" y="0"/>
                  </a:moveTo>
                  <a:lnTo>
                    <a:pt x="14657" y="43601"/>
                  </a:lnTo>
                  <a:lnTo>
                    <a:pt x="31456" y="779"/>
                  </a:lnTo>
                  <a:lnTo>
                    <a:pt x="0" y="0"/>
                  </a:lnTo>
                  <a:close/>
                </a:path>
              </a:pathLst>
            </a:custGeom>
            <a:ln w="9524">
              <a:solidFill>
                <a:srgbClr val="545454"/>
              </a:solidFill>
            </a:ln>
          </p:spPr>
          <p:txBody>
            <a:bodyPr wrap="square" lIns="0" tIns="0" rIns="0" bIns="0" rtlCol="0"/>
            <a:lstStyle/>
            <a:p>
              <a:endParaRPr/>
            </a:p>
          </p:txBody>
        </p:sp>
        <p:sp>
          <p:nvSpPr>
            <p:cNvPr id="26" name="object 26"/>
            <p:cNvSpPr/>
            <p:nvPr/>
          </p:nvSpPr>
          <p:spPr>
            <a:xfrm>
              <a:off x="7991325" y="4482549"/>
              <a:ext cx="26670" cy="509905"/>
            </a:xfrm>
            <a:custGeom>
              <a:avLst/>
              <a:gdLst/>
              <a:ahLst/>
              <a:cxnLst/>
              <a:rect l="l" t="t" r="r" b="b"/>
              <a:pathLst>
                <a:path w="26670" h="509904">
                  <a:moveTo>
                    <a:pt x="0" y="0"/>
                  </a:moveTo>
                  <a:lnTo>
                    <a:pt x="26169" y="509625"/>
                  </a:lnTo>
                </a:path>
              </a:pathLst>
            </a:custGeom>
            <a:ln w="9524">
              <a:solidFill>
                <a:srgbClr val="545454"/>
              </a:solidFill>
            </a:ln>
          </p:spPr>
          <p:txBody>
            <a:bodyPr wrap="square" lIns="0" tIns="0" rIns="0" bIns="0" rtlCol="0"/>
            <a:lstStyle/>
            <a:p>
              <a:endParaRPr/>
            </a:p>
          </p:txBody>
        </p:sp>
        <p:sp>
          <p:nvSpPr>
            <p:cNvPr id="27" name="object 27"/>
            <p:cNvSpPr/>
            <p:nvPr/>
          </p:nvSpPr>
          <p:spPr>
            <a:xfrm>
              <a:off x="8001781" y="4991368"/>
              <a:ext cx="31750" cy="44450"/>
            </a:xfrm>
            <a:custGeom>
              <a:avLst/>
              <a:gdLst/>
              <a:ahLst/>
              <a:cxnLst/>
              <a:rect l="l" t="t" r="r" b="b"/>
              <a:pathLst>
                <a:path w="31750" h="44450">
                  <a:moveTo>
                    <a:pt x="17928" y="43975"/>
                  </a:moveTo>
                  <a:lnTo>
                    <a:pt x="0" y="1613"/>
                  </a:lnTo>
                  <a:lnTo>
                    <a:pt x="31424" y="0"/>
                  </a:lnTo>
                  <a:lnTo>
                    <a:pt x="17928" y="43975"/>
                  </a:lnTo>
                  <a:close/>
                </a:path>
              </a:pathLst>
            </a:custGeom>
            <a:solidFill>
              <a:srgbClr val="545454"/>
            </a:solidFill>
          </p:spPr>
          <p:txBody>
            <a:bodyPr wrap="square" lIns="0" tIns="0" rIns="0" bIns="0" rtlCol="0"/>
            <a:lstStyle/>
            <a:p>
              <a:endParaRPr/>
            </a:p>
          </p:txBody>
        </p:sp>
        <p:sp>
          <p:nvSpPr>
            <p:cNvPr id="28" name="object 28"/>
            <p:cNvSpPr/>
            <p:nvPr/>
          </p:nvSpPr>
          <p:spPr>
            <a:xfrm>
              <a:off x="8001781" y="4991368"/>
              <a:ext cx="31750" cy="44450"/>
            </a:xfrm>
            <a:custGeom>
              <a:avLst/>
              <a:gdLst/>
              <a:ahLst/>
              <a:cxnLst/>
              <a:rect l="l" t="t" r="r" b="b"/>
              <a:pathLst>
                <a:path w="31750" h="44450">
                  <a:moveTo>
                    <a:pt x="0" y="1613"/>
                  </a:moveTo>
                  <a:lnTo>
                    <a:pt x="17928" y="43975"/>
                  </a:lnTo>
                  <a:lnTo>
                    <a:pt x="31424" y="0"/>
                  </a:lnTo>
                  <a:lnTo>
                    <a:pt x="0" y="1613"/>
                  </a:lnTo>
                  <a:close/>
                </a:path>
              </a:pathLst>
            </a:custGeom>
            <a:ln w="9524">
              <a:solidFill>
                <a:srgbClr val="545454"/>
              </a:solidFill>
            </a:ln>
          </p:spPr>
          <p:txBody>
            <a:bodyPr wrap="square" lIns="0" tIns="0" rIns="0" bIns="0" rtlCol="0"/>
            <a:lstStyle/>
            <a:p>
              <a:endParaRPr/>
            </a:p>
          </p:txBody>
        </p:sp>
        <p:sp>
          <p:nvSpPr>
            <p:cNvPr id="29" name="object 29"/>
            <p:cNvSpPr/>
            <p:nvPr/>
          </p:nvSpPr>
          <p:spPr>
            <a:xfrm>
              <a:off x="8543449" y="4511624"/>
              <a:ext cx="39370" cy="495300"/>
            </a:xfrm>
            <a:custGeom>
              <a:avLst/>
              <a:gdLst/>
              <a:ahLst/>
              <a:cxnLst/>
              <a:rect l="l" t="t" r="r" b="b"/>
              <a:pathLst>
                <a:path w="39370" h="495300">
                  <a:moveTo>
                    <a:pt x="0" y="0"/>
                  </a:moveTo>
                  <a:lnTo>
                    <a:pt x="39009" y="495026"/>
                  </a:lnTo>
                </a:path>
              </a:pathLst>
            </a:custGeom>
            <a:ln w="9524">
              <a:solidFill>
                <a:srgbClr val="545454"/>
              </a:solidFill>
            </a:ln>
          </p:spPr>
          <p:txBody>
            <a:bodyPr wrap="square" lIns="0" tIns="0" rIns="0" bIns="0" rtlCol="0"/>
            <a:lstStyle/>
            <a:p>
              <a:endParaRPr/>
            </a:p>
          </p:txBody>
        </p:sp>
        <p:sp>
          <p:nvSpPr>
            <p:cNvPr id="30" name="object 30"/>
            <p:cNvSpPr/>
            <p:nvPr/>
          </p:nvSpPr>
          <p:spPr>
            <a:xfrm>
              <a:off x="8566775" y="5005415"/>
              <a:ext cx="31750" cy="44450"/>
            </a:xfrm>
            <a:custGeom>
              <a:avLst/>
              <a:gdLst/>
              <a:ahLst/>
              <a:cxnLst/>
              <a:rect l="l" t="t" r="r" b="b"/>
              <a:pathLst>
                <a:path w="31750" h="44450">
                  <a:moveTo>
                    <a:pt x="19080" y="44327"/>
                  </a:moveTo>
                  <a:lnTo>
                    <a:pt x="0" y="2471"/>
                  </a:lnTo>
                  <a:lnTo>
                    <a:pt x="31368" y="0"/>
                  </a:lnTo>
                  <a:lnTo>
                    <a:pt x="19080" y="44327"/>
                  </a:lnTo>
                  <a:close/>
                </a:path>
              </a:pathLst>
            </a:custGeom>
            <a:solidFill>
              <a:srgbClr val="545454"/>
            </a:solidFill>
          </p:spPr>
          <p:txBody>
            <a:bodyPr wrap="square" lIns="0" tIns="0" rIns="0" bIns="0" rtlCol="0"/>
            <a:lstStyle/>
            <a:p>
              <a:endParaRPr/>
            </a:p>
          </p:txBody>
        </p:sp>
        <p:sp>
          <p:nvSpPr>
            <p:cNvPr id="31" name="object 31"/>
            <p:cNvSpPr/>
            <p:nvPr/>
          </p:nvSpPr>
          <p:spPr>
            <a:xfrm>
              <a:off x="8566775" y="5005415"/>
              <a:ext cx="31750" cy="44450"/>
            </a:xfrm>
            <a:custGeom>
              <a:avLst/>
              <a:gdLst/>
              <a:ahLst/>
              <a:cxnLst/>
              <a:rect l="l" t="t" r="r" b="b"/>
              <a:pathLst>
                <a:path w="31750" h="44450">
                  <a:moveTo>
                    <a:pt x="0" y="2471"/>
                  </a:moveTo>
                  <a:lnTo>
                    <a:pt x="19080" y="44327"/>
                  </a:lnTo>
                  <a:lnTo>
                    <a:pt x="31368" y="0"/>
                  </a:lnTo>
                  <a:lnTo>
                    <a:pt x="0" y="2471"/>
                  </a:lnTo>
                  <a:close/>
                </a:path>
              </a:pathLst>
            </a:custGeom>
            <a:ln w="9524">
              <a:solidFill>
                <a:srgbClr val="545454"/>
              </a:solidFill>
            </a:ln>
          </p:spPr>
          <p:txBody>
            <a:bodyPr wrap="square" lIns="0" tIns="0" rIns="0" bIns="0" rtlCol="0"/>
            <a:lstStyle/>
            <a:p>
              <a:endParaRPr/>
            </a:p>
          </p:txBody>
        </p:sp>
        <p:sp>
          <p:nvSpPr>
            <p:cNvPr id="32" name="object 32"/>
            <p:cNvSpPr/>
            <p:nvPr/>
          </p:nvSpPr>
          <p:spPr>
            <a:xfrm>
              <a:off x="9124624" y="4526149"/>
              <a:ext cx="78105" cy="467359"/>
            </a:xfrm>
            <a:custGeom>
              <a:avLst/>
              <a:gdLst/>
              <a:ahLst/>
              <a:cxnLst/>
              <a:rect l="l" t="t" r="r" b="b"/>
              <a:pathLst>
                <a:path w="78104" h="467360">
                  <a:moveTo>
                    <a:pt x="0" y="0"/>
                  </a:moveTo>
                  <a:lnTo>
                    <a:pt x="77893" y="466829"/>
                  </a:lnTo>
                </a:path>
              </a:pathLst>
            </a:custGeom>
            <a:ln w="9524">
              <a:solidFill>
                <a:srgbClr val="545454"/>
              </a:solidFill>
            </a:ln>
          </p:spPr>
          <p:txBody>
            <a:bodyPr wrap="square" lIns="0" tIns="0" rIns="0" bIns="0" rtlCol="0"/>
            <a:lstStyle/>
            <a:p>
              <a:endParaRPr/>
            </a:p>
          </p:txBody>
        </p:sp>
        <p:sp>
          <p:nvSpPr>
            <p:cNvPr id="33" name="object 33"/>
            <p:cNvSpPr/>
            <p:nvPr/>
          </p:nvSpPr>
          <p:spPr>
            <a:xfrm>
              <a:off x="9187000" y="4990389"/>
              <a:ext cx="31115" cy="45720"/>
            </a:xfrm>
            <a:custGeom>
              <a:avLst/>
              <a:gdLst/>
              <a:ahLst/>
              <a:cxnLst/>
              <a:rect l="l" t="t" r="r" b="b"/>
              <a:pathLst>
                <a:path w="31115" h="45720">
                  <a:moveTo>
                    <a:pt x="22632" y="45225"/>
                  </a:moveTo>
                  <a:lnTo>
                    <a:pt x="0" y="5178"/>
                  </a:lnTo>
                  <a:lnTo>
                    <a:pt x="31036" y="0"/>
                  </a:lnTo>
                  <a:lnTo>
                    <a:pt x="22632" y="45225"/>
                  </a:lnTo>
                  <a:close/>
                </a:path>
              </a:pathLst>
            </a:custGeom>
            <a:solidFill>
              <a:srgbClr val="545454"/>
            </a:solidFill>
          </p:spPr>
          <p:txBody>
            <a:bodyPr wrap="square" lIns="0" tIns="0" rIns="0" bIns="0" rtlCol="0"/>
            <a:lstStyle/>
            <a:p>
              <a:endParaRPr/>
            </a:p>
          </p:txBody>
        </p:sp>
        <p:sp>
          <p:nvSpPr>
            <p:cNvPr id="34" name="object 34"/>
            <p:cNvSpPr/>
            <p:nvPr/>
          </p:nvSpPr>
          <p:spPr>
            <a:xfrm>
              <a:off x="9187000" y="4990389"/>
              <a:ext cx="31115" cy="45720"/>
            </a:xfrm>
            <a:custGeom>
              <a:avLst/>
              <a:gdLst/>
              <a:ahLst/>
              <a:cxnLst/>
              <a:rect l="l" t="t" r="r" b="b"/>
              <a:pathLst>
                <a:path w="31115" h="45720">
                  <a:moveTo>
                    <a:pt x="0" y="5178"/>
                  </a:moveTo>
                  <a:lnTo>
                    <a:pt x="22632" y="45225"/>
                  </a:lnTo>
                  <a:lnTo>
                    <a:pt x="31036" y="0"/>
                  </a:lnTo>
                  <a:lnTo>
                    <a:pt x="0" y="5178"/>
                  </a:lnTo>
                  <a:close/>
                </a:path>
              </a:pathLst>
            </a:custGeom>
            <a:ln w="9524">
              <a:solidFill>
                <a:srgbClr val="545454"/>
              </a:solidFill>
            </a:ln>
          </p:spPr>
          <p:txBody>
            <a:bodyPr wrap="square" lIns="0" tIns="0" rIns="0" bIns="0" rtlCol="0"/>
            <a:lstStyle/>
            <a:p>
              <a:endParaRPr/>
            </a:p>
          </p:txBody>
        </p:sp>
        <p:sp>
          <p:nvSpPr>
            <p:cNvPr id="35" name="object 35"/>
            <p:cNvSpPr/>
            <p:nvPr/>
          </p:nvSpPr>
          <p:spPr>
            <a:xfrm>
              <a:off x="9691274" y="4511624"/>
              <a:ext cx="118110" cy="496570"/>
            </a:xfrm>
            <a:custGeom>
              <a:avLst/>
              <a:gdLst/>
              <a:ahLst/>
              <a:cxnLst/>
              <a:rect l="l" t="t" r="r" b="b"/>
              <a:pathLst>
                <a:path w="118109" h="496570">
                  <a:moveTo>
                    <a:pt x="0" y="0"/>
                  </a:moveTo>
                  <a:lnTo>
                    <a:pt x="117622" y="496389"/>
                  </a:lnTo>
                </a:path>
              </a:pathLst>
            </a:custGeom>
            <a:ln w="9524">
              <a:solidFill>
                <a:srgbClr val="545454"/>
              </a:solidFill>
            </a:ln>
          </p:spPr>
          <p:txBody>
            <a:bodyPr wrap="square" lIns="0" tIns="0" rIns="0" bIns="0" rtlCol="0"/>
            <a:lstStyle/>
            <a:p>
              <a:endParaRPr/>
            </a:p>
          </p:txBody>
        </p:sp>
        <p:sp>
          <p:nvSpPr>
            <p:cNvPr id="36" name="object 36"/>
            <p:cNvSpPr/>
            <p:nvPr/>
          </p:nvSpPr>
          <p:spPr>
            <a:xfrm>
              <a:off x="9793589" y="5004387"/>
              <a:ext cx="31115" cy="45720"/>
            </a:xfrm>
            <a:custGeom>
              <a:avLst/>
              <a:gdLst/>
              <a:ahLst/>
              <a:cxnLst/>
              <a:rect l="l" t="t" r="r" b="b"/>
              <a:pathLst>
                <a:path w="31115" h="45720">
                  <a:moveTo>
                    <a:pt x="25274" y="45687"/>
                  </a:moveTo>
                  <a:lnTo>
                    <a:pt x="0" y="7254"/>
                  </a:lnTo>
                  <a:lnTo>
                    <a:pt x="30617" y="0"/>
                  </a:lnTo>
                  <a:lnTo>
                    <a:pt x="25274" y="45687"/>
                  </a:lnTo>
                  <a:close/>
                </a:path>
              </a:pathLst>
            </a:custGeom>
            <a:solidFill>
              <a:srgbClr val="545454"/>
            </a:solidFill>
          </p:spPr>
          <p:txBody>
            <a:bodyPr wrap="square" lIns="0" tIns="0" rIns="0" bIns="0" rtlCol="0"/>
            <a:lstStyle/>
            <a:p>
              <a:endParaRPr/>
            </a:p>
          </p:txBody>
        </p:sp>
        <p:sp>
          <p:nvSpPr>
            <p:cNvPr id="37" name="object 37"/>
            <p:cNvSpPr/>
            <p:nvPr/>
          </p:nvSpPr>
          <p:spPr>
            <a:xfrm>
              <a:off x="9793589" y="5004387"/>
              <a:ext cx="31115" cy="45720"/>
            </a:xfrm>
            <a:custGeom>
              <a:avLst/>
              <a:gdLst/>
              <a:ahLst/>
              <a:cxnLst/>
              <a:rect l="l" t="t" r="r" b="b"/>
              <a:pathLst>
                <a:path w="31115" h="45720">
                  <a:moveTo>
                    <a:pt x="0" y="7254"/>
                  </a:moveTo>
                  <a:lnTo>
                    <a:pt x="25274" y="45687"/>
                  </a:lnTo>
                  <a:lnTo>
                    <a:pt x="30617" y="0"/>
                  </a:lnTo>
                  <a:lnTo>
                    <a:pt x="0" y="7254"/>
                  </a:lnTo>
                  <a:close/>
                </a:path>
              </a:pathLst>
            </a:custGeom>
            <a:ln w="9524">
              <a:solidFill>
                <a:srgbClr val="545454"/>
              </a:solidFill>
            </a:ln>
          </p:spPr>
          <p:txBody>
            <a:bodyPr wrap="square" lIns="0" tIns="0" rIns="0" bIns="0" rtlCol="0"/>
            <a:lstStyle/>
            <a:p>
              <a:endParaRPr/>
            </a:p>
          </p:txBody>
        </p:sp>
        <p:sp>
          <p:nvSpPr>
            <p:cNvPr id="38" name="object 38"/>
            <p:cNvSpPr/>
            <p:nvPr/>
          </p:nvSpPr>
          <p:spPr>
            <a:xfrm>
              <a:off x="10257949" y="4511624"/>
              <a:ext cx="157480" cy="497840"/>
            </a:xfrm>
            <a:custGeom>
              <a:avLst/>
              <a:gdLst/>
              <a:ahLst/>
              <a:cxnLst/>
              <a:rect l="l" t="t" r="r" b="b"/>
              <a:pathLst>
                <a:path w="157479" h="497839">
                  <a:moveTo>
                    <a:pt x="0" y="0"/>
                  </a:moveTo>
                  <a:lnTo>
                    <a:pt x="157091" y="497502"/>
                  </a:lnTo>
                </a:path>
              </a:pathLst>
            </a:custGeom>
            <a:ln w="9524">
              <a:solidFill>
                <a:srgbClr val="545454"/>
              </a:solidFill>
            </a:ln>
          </p:spPr>
          <p:txBody>
            <a:bodyPr wrap="square" lIns="0" tIns="0" rIns="0" bIns="0" rtlCol="0"/>
            <a:lstStyle/>
            <a:p>
              <a:endParaRPr/>
            </a:p>
          </p:txBody>
        </p:sp>
        <p:sp>
          <p:nvSpPr>
            <p:cNvPr id="39" name="object 39"/>
            <p:cNvSpPr/>
            <p:nvPr/>
          </p:nvSpPr>
          <p:spPr>
            <a:xfrm>
              <a:off x="10400038" y="5004390"/>
              <a:ext cx="30480" cy="46355"/>
            </a:xfrm>
            <a:custGeom>
              <a:avLst/>
              <a:gdLst/>
              <a:ahLst/>
              <a:cxnLst/>
              <a:rect l="l" t="t" r="r" b="b"/>
              <a:pathLst>
                <a:path w="30479" h="46354">
                  <a:moveTo>
                    <a:pt x="28017" y="45956"/>
                  </a:moveTo>
                  <a:lnTo>
                    <a:pt x="0" y="9474"/>
                  </a:lnTo>
                  <a:lnTo>
                    <a:pt x="30005" y="0"/>
                  </a:lnTo>
                  <a:lnTo>
                    <a:pt x="28017" y="45956"/>
                  </a:lnTo>
                  <a:close/>
                </a:path>
              </a:pathLst>
            </a:custGeom>
            <a:solidFill>
              <a:srgbClr val="545454"/>
            </a:solidFill>
          </p:spPr>
          <p:txBody>
            <a:bodyPr wrap="square" lIns="0" tIns="0" rIns="0" bIns="0" rtlCol="0"/>
            <a:lstStyle/>
            <a:p>
              <a:endParaRPr/>
            </a:p>
          </p:txBody>
        </p:sp>
        <p:sp>
          <p:nvSpPr>
            <p:cNvPr id="40" name="object 40"/>
            <p:cNvSpPr/>
            <p:nvPr/>
          </p:nvSpPr>
          <p:spPr>
            <a:xfrm>
              <a:off x="10400038" y="5004390"/>
              <a:ext cx="30480" cy="46355"/>
            </a:xfrm>
            <a:custGeom>
              <a:avLst/>
              <a:gdLst/>
              <a:ahLst/>
              <a:cxnLst/>
              <a:rect l="l" t="t" r="r" b="b"/>
              <a:pathLst>
                <a:path w="30479" h="46354">
                  <a:moveTo>
                    <a:pt x="0" y="9474"/>
                  </a:moveTo>
                  <a:lnTo>
                    <a:pt x="28017" y="45956"/>
                  </a:lnTo>
                  <a:lnTo>
                    <a:pt x="30005" y="0"/>
                  </a:lnTo>
                  <a:lnTo>
                    <a:pt x="0" y="9474"/>
                  </a:lnTo>
                  <a:close/>
                </a:path>
              </a:pathLst>
            </a:custGeom>
            <a:ln w="9524">
              <a:solidFill>
                <a:srgbClr val="545454"/>
              </a:solidFill>
            </a:ln>
          </p:spPr>
          <p:txBody>
            <a:bodyPr wrap="square" lIns="0" tIns="0" rIns="0" bIns="0" rtlCol="0"/>
            <a:lstStyle/>
            <a:p>
              <a:endParaRPr/>
            </a:p>
          </p:txBody>
        </p:sp>
        <p:sp>
          <p:nvSpPr>
            <p:cNvPr id="41" name="object 41"/>
            <p:cNvSpPr/>
            <p:nvPr/>
          </p:nvSpPr>
          <p:spPr>
            <a:xfrm>
              <a:off x="10824600" y="4526149"/>
              <a:ext cx="210185" cy="485140"/>
            </a:xfrm>
            <a:custGeom>
              <a:avLst/>
              <a:gdLst/>
              <a:ahLst/>
              <a:cxnLst/>
              <a:rect l="l" t="t" r="r" b="b"/>
              <a:pathLst>
                <a:path w="210184" h="485139">
                  <a:moveTo>
                    <a:pt x="0" y="0"/>
                  </a:moveTo>
                  <a:lnTo>
                    <a:pt x="209814" y="485145"/>
                  </a:lnTo>
                </a:path>
              </a:pathLst>
            </a:custGeom>
            <a:ln w="9524">
              <a:solidFill>
                <a:srgbClr val="545454"/>
              </a:solidFill>
            </a:ln>
          </p:spPr>
          <p:txBody>
            <a:bodyPr wrap="square" lIns="0" tIns="0" rIns="0" bIns="0" rtlCol="0"/>
            <a:lstStyle/>
            <a:p>
              <a:endParaRPr/>
            </a:p>
          </p:txBody>
        </p:sp>
        <p:sp>
          <p:nvSpPr>
            <p:cNvPr id="42" name="object 42"/>
            <p:cNvSpPr/>
            <p:nvPr/>
          </p:nvSpPr>
          <p:spPr>
            <a:xfrm>
              <a:off x="11019974" y="5005050"/>
              <a:ext cx="31750" cy="46355"/>
            </a:xfrm>
            <a:custGeom>
              <a:avLst/>
              <a:gdLst/>
              <a:ahLst/>
              <a:cxnLst/>
              <a:rect l="l" t="t" r="r" b="b"/>
              <a:pathLst>
                <a:path w="31750" h="46354">
                  <a:moveTo>
                    <a:pt x="31598" y="45918"/>
                  </a:moveTo>
                  <a:lnTo>
                    <a:pt x="0" y="12489"/>
                  </a:lnTo>
                  <a:lnTo>
                    <a:pt x="28880" y="0"/>
                  </a:lnTo>
                  <a:lnTo>
                    <a:pt x="31598" y="45918"/>
                  </a:lnTo>
                  <a:close/>
                </a:path>
              </a:pathLst>
            </a:custGeom>
            <a:solidFill>
              <a:srgbClr val="545454"/>
            </a:solidFill>
          </p:spPr>
          <p:txBody>
            <a:bodyPr wrap="square" lIns="0" tIns="0" rIns="0" bIns="0" rtlCol="0"/>
            <a:lstStyle/>
            <a:p>
              <a:endParaRPr/>
            </a:p>
          </p:txBody>
        </p:sp>
        <p:sp>
          <p:nvSpPr>
            <p:cNvPr id="43" name="object 43"/>
            <p:cNvSpPr/>
            <p:nvPr/>
          </p:nvSpPr>
          <p:spPr>
            <a:xfrm>
              <a:off x="11019974" y="5005050"/>
              <a:ext cx="31750" cy="46355"/>
            </a:xfrm>
            <a:custGeom>
              <a:avLst/>
              <a:gdLst/>
              <a:ahLst/>
              <a:cxnLst/>
              <a:rect l="l" t="t" r="r" b="b"/>
              <a:pathLst>
                <a:path w="31750" h="46354">
                  <a:moveTo>
                    <a:pt x="0" y="12489"/>
                  </a:moveTo>
                  <a:lnTo>
                    <a:pt x="31598" y="45918"/>
                  </a:lnTo>
                  <a:lnTo>
                    <a:pt x="28880" y="0"/>
                  </a:lnTo>
                  <a:lnTo>
                    <a:pt x="0" y="12489"/>
                  </a:lnTo>
                  <a:close/>
                </a:path>
              </a:pathLst>
            </a:custGeom>
            <a:ln w="9524">
              <a:solidFill>
                <a:srgbClr val="545454"/>
              </a:solidFill>
            </a:ln>
          </p:spPr>
          <p:txBody>
            <a:bodyPr wrap="square" lIns="0" tIns="0" rIns="0" bIns="0" rtlCol="0"/>
            <a:lstStyle/>
            <a:p>
              <a:endParaRPr/>
            </a:p>
          </p:txBody>
        </p:sp>
      </p:grpSp>
      <p:graphicFrame>
        <p:nvGraphicFramePr>
          <p:cNvPr id="44" name="object 44"/>
          <p:cNvGraphicFramePr>
            <a:graphicFrameLocks noGrp="1"/>
          </p:cNvGraphicFramePr>
          <p:nvPr>
            <p:extLst>
              <p:ext uri="{D42A27DB-BD31-4B8C-83A1-F6EECF244321}">
                <p14:modId xmlns:p14="http://schemas.microsoft.com/office/powerpoint/2010/main" val="4088811417"/>
              </p:ext>
            </p:extLst>
          </p:nvPr>
        </p:nvGraphicFramePr>
        <p:xfrm>
          <a:off x="4126037" y="5056975"/>
          <a:ext cx="7088494" cy="784798"/>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226695">
                  <a:extLst>
                    <a:ext uri="{9D8B030D-6E8A-4147-A177-3AD203B41FA5}">
                      <a16:colId xmlns:a16="http://schemas.microsoft.com/office/drawing/2014/main" val="20001"/>
                    </a:ext>
                  </a:extLst>
                </a:gridCol>
                <a:gridCol w="382905">
                  <a:extLst>
                    <a:ext uri="{9D8B030D-6E8A-4147-A177-3AD203B41FA5}">
                      <a16:colId xmlns:a16="http://schemas.microsoft.com/office/drawing/2014/main" val="20002"/>
                    </a:ext>
                  </a:extLst>
                </a:gridCol>
                <a:gridCol w="226694">
                  <a:extLst>
                    <a:ext uri="{9D8B030D-6E8A-4147-A177-3AD203B41FA5}">
                      <a16:colId xmlns:a16="http://schemas.microsoft.com/office/drawing/2014/main" val="20003"/>
                    </a:ext>
                  </a:extLst>
                </a:gridCol>
                <a:gridCol w="382905">
                  <a:extLst>
                    <a:ext uri="{9D8B030D-6E8A-4147-A177-3AD203B41FA5}">
                      <a16:colId xmlns:a16="http://schemas.microsoft.com/office/drawing/2014/main" val="20004"/>
                    </a:ext>
                  </a:extLst>
                </a:gridCol>
                <a:gridCol w="226694">
                  <a:extLst>
                    <a:ext uri="{9D8B030D-6E8A-4147-A177-3AD203B41FA5}">
                      <a16:colId xmlns:a16="http://schemas.microsoft.com/office/drawing/2014/main" val="20005"/>
                    </a:ext>
                  </a:extLst>
                </a:gridCol>
                <a:gridCol w="382905">
                  <a:extLst>
                    <a:ext uri="{9D8B030D-6E8A-4147-A177-3AD203B41FA5}">
                      <a16:colId xmlns:a16="http://schemas.microsoft.com/office/drawing/2014/main" val="20006"/>
                    </a:ext>
                  </a:extLst>
                </a:gridCol>
                <a:gridCol w="226694">
                  <a:extLst>
                    <a:ext uri="{9D8B030D-6E8A-4147-A177-3AD203B41FA5}">
                      <a16:colId xmlns:a16="http://schemas.microsoft.com/office/drawing/2014/main" val="20007"/>
                    </a:ext>
                  </a:extLst>
                </a:gridCol>
                <a:gridCol w="382905">
                  <a:extLst>
                    <a:ext uri="{9D8B030D-6E8A-4147-A177-3AD203B41FA5}">
                      <a16:colId xmlns:a16="http://schemas.microsoft.com/office/drawing/2014/main" val="20008"/>
                    </a:ext>
                  </a:extLst>
                </a:gridCol>
                <a:gridCol w="226694">
                  <a:extLst>
                    <a:ext uri="{9D8B030D-6E8A-4147-A177-3AD203B41FA5}">
                      <a16:colId xmlns:a16="http://schemas.microsoft.com/office/drawing/2014/main" val="20009"/>
                    </a:ext>
                  </a:extLst>
                </a:gridCol>
                <a:gridCol w="382904">
                  <a:extLst>
                    <a:ext uri="{9D8B030D-6E8A-4147-A177-3AD203B41FA5}">
                      <a16:colId xmlns:a16="http://schemas.microsoft.com/office/drawing/2014/main" val="20010"/>
                    </a:ext>
                  </a:extLst>
                </a:gridCol>
                <a:gridCol w="226695">
                  <a:extLst>
                    <a:ext uri="{9D8B030D-6E8A-4147-A177-3AD203B41FA5}">
                      <a16:colId xmlns:a16="http://schemas.microsoft.com/office/drawing/2014/main" val="20011"/>
                    </a:ext>
                  </a:extLst>
                </a:gridCol>
                <a:gridCol w="382904">
                  <a:extLst>
                    <a:ext uri="{9D8B030D-6E8A-4147-A177-3AD203B41FA5}">
                      <a16:colId xmlns:a16="http://schemas.microsoft.com/office/drawing/2014/main" val="20012"/>
                    </a:ext>
                  </a:extLst>
                </a:gridCol>
                <a:gridCol w="226695">
                  <a:extLst>
                    <a:ext uri="{9D8B030D-6E8A-4147-A177-3AD203B41FA5}">
                      <a16:colId xmlns:a16="http://schemas.microsoft.com/office/drawing/2014/main" val="20013"/>
                    </a:ext>
                  </a:extLst>
                </a:gridCol>
                <a:gridCol w="382904">
                  <a:extLst>
                    <a:ext uri="{9D8B030D-6E8A-4147-A177-3AD203B41FA5}">
                      <a16:colId xmlns:a16="http://schemas.microsoft.com/office/drawing/2014/main" val="20014"/>
                    </a:ext>
                  </a:extLst>
                </a:gridCol>
                <a:gridCol w="226695">
                  <a:extLst>
                    <a:ext uri="{9D8B030D-6E8A-4147-A177-3AD203B41FA5}">
                      <a16:colId xmlns:a16="http://schemas.microsoft.com/office/drawing/2014/main" val="20015"/>
                    </a:ext>
                  </a:extLst>
                </a:gridCol>
                <a:gridCol w="382904">
                  <a:extLst>
                    <a:ext uri="{9D8B030D-6E8A-4147-A177-3AD203B41FA5}">
                      <a16:colId xmlns:a16="http://schemas.microsoft.com/office/drawing/2014/main" val="20016"/>
                    </a:ext>
                  </a:extLst>
                </a:gridCol>
                <a:gridCol w="226695">
                  <a:extLst>
                    <a:ext uri="{9D8B030D-6E8A-4147-A177-3AD203B41FA5}">
                      <a16:colId xmlns:a16="http://schemas.microsoft.com/office/drawing/2014/main" val="20017"/>
                    </a:ext>
                  </a:extLst>
                </a:gridCol>
                <a:gridCol w="382904">
                  <a:extLst>
                    <a:ext uri="{9D8B030D-6E8A-4147-A177-3AD203B41FA5}">
                      <a16:colId xmlns:a16="http://schemas.microsoft.com/office/drawing/2014/main" val="20018"/>
                    </a:ext>
                  </a:extLst>
                </a:gridCol>
                <a:gridCol w="226695">
                  <a:extLst>
                    <a:ext uri="{9D8B030D-6E8A-4147-A177-3AD203B41FA5}">
                      <a16:colId xmlns:a16="http://schemas.microsoft.com/office/drawing/2014/main" val="20019"/>
                    </a:ext>
                  </a:extLst>
                </a:gridCol>
                <a:gridCol w="382904">
                  <a:extLst>
                    <a:ext uri="{9D8B030D-6E8A-4147-A177-3AD203B41FA5}">
                      <a16:colId xmlns:a16="http://schemas.microsoft.com/office/drawing/2014/main" val="20020"/>
                    </a:ext>
                  </a:extLst>
                </a:gridCol>
                <a:gridCol w="226695">
                  <a:extLst>
                    <a:ext uri="{9D8B030D-6E8A-4147-A177-3AD203B41FA5}">
                      <a16:colId xmlns:a16="http://schemas.microsoft.com/office/drawing/2014/main" val="20021"/>
                    </a:ext>
                  </a:extLst>
                </a:gridCol>
                <a:gridCol w="382904">
                  <a:extLst>
                    <a:ext uri="{9D8B030D-6E8A-4147-A177-3AD203B41FA5}">
                      <a16:colId xmlns:a16="http://schemas.microsoft.com/office/drawing/2014/main" val="20022"/>
                    </a:ext>
                  </a:extLst>
                </a:gridCol>
              </a:tblGrid>
              <a:tr h="392399">
                <a:tc>
                  <a:txBody>
                    <a:bodyPr/>
                    <a:lstStyle/>
                    <a:p>
                      <a:pPr algn="ctr">
                        <a:lnSpc>
                          <a:spcPct val="100000"/>
                        </a:lnSpc>
                        <a:spcBef>
                          <a:spcPts val="620"/>
                        </a:spcBef>
                      </a:pPr>
                      <a:r>
                        <a:rPr sz="1400" dirty="0">
                          <a:latin typeface="Arial MT"/>
                          <a:cs typeface="Arial MT"/>
                        </a:rPr>
                        <a:t>1</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900">
                        <a:latin typeface="Times New Roman"/>
                        <a:cs typeface="Times New Roman"/>
                      </a:endParaRPr>
                    </a:p>
                  </a:txBody>
                  <a:tcPr marL="0" marR="0" marT="0" marB="0">
                    <a:lnL w="9525">
                      <a:solidFill>
                        <a:srgbClr val="9E9E9E"/>
                      </a:solidFill>
                      <a:prstDash val="solid"/>
                    </a:lnL>
                    <a:lnR w="9525">
                      <a:solidFill>
                        <a:srgbClr val="9E9E9E"/>
                      </a:solidFill>
                      <a:prstDash val="solid"/>
                    </a:lnR>
                  </a:tcPr>
                </a:tc>
                <a:tc>
                  <a:txBody>
                    <a:bodyPr/>
                    <a:lstStyle/>
                    <a:p>
                      <a:pPr algn="ctr">
                        <a:lnSpc>
                          <a:spcPct val="100000"/>
                        </a:lnSpc>
                        <a:spcBef>
                          <a:spcPts val="620"/>
                        </a:spcBef>
                      </a:pPr>
                      <a:r>
                        <a:rPr sz="1400" dirty="0">
                          <a:latin typeface="Arial MT"/>
                          <a:cs typeface="Arial MT"/>
                        </a:rPr>
                        <a:t>1</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900">
                        <a:latin typeface="Times New Roman"/>
                        <a:cs typeface="Times New Roman"/>
                      </a:endParaRPr>
                    </a:p>
                  </a:txBody>
                  <a:tcPr marL="0" marR="0" marT="0" marB="0">
                    <a:lnL w="9525">
                      <a:solidFill>
                        <a:srgbClr val="9E9E9E"/>
                      </a:solidFill>
                      <a:prstDash val="solid"/>
                    </a:lnL>
                    <a:lnR w="9525">
                      <a:solidFill>
                        <a:srgbClr val="9E9E9E"/>
                      </a:solidFill>
                      <a:prstDash val="solid"/>
                    </a:lnR>
                  </a:tcPr>
                </a:tc>
                <a:tc>
                  <a:txBody>
                    <a:bodyPr/>
                    <a:lstStyle/>
                    <a:p>
                      <a:pPr algn="ctr">
                        <a:lnSpc>
                          <a:spcPct val="100000"/>
                        </a:lnSpc>
                        <a:spcBef>
                          <a:spcPts val="620"/>
                        </a:spcBef>
                      </a:pPr>
                      <a:r>
                        <a:rPr sz="1400" dirty="0">
                          <a:latin typeface="Arial MT"/>
                          <a:cs typeface="Arial MT"/>
                        </a:rPr>
                        <a:t>1</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900">
                        <a:latin typeface="Times New Roman"/>
                        <a:cs typeface="Times New Roman"/>
                      </a:endParaRPr>
                    </a:p>
                  </a:txBody>
                  <a:tcPr marL="0" marR="0" marT="0" marB="0">
                    <a:lnL w="9525">
                      <a:solidFill>
                        <a:srgbClr val="9E9E9E"/>
                      </a:solidFill>
                      <a:prstDash val="solid"/>
                    </a:lnL>
                    <a:lnR w="9525">
                      <a:solidFill>
                        <a:srgbClr val="9E9E9E"/>
                      </a:solidFill>
                      <a:prstDash val="solid"/>
                    </a:lnR>
                  </a:tcPr>
                </a:tc>
                <a:tc>
                  <a:txBody>
                    <a:bodyPr/>
                    <a:lstStyle/>
                    <a:p>
                      <a:pPr algn="ctr">
                        <a:lnSpc>
                          <a:spcPct val="100000"/>
                        </a:lnSpc>
                        <a:spcBef>
                          <a:spcPts val="620"/>
                        </a:spcBef>
                      </a:pPr>
                      <a:r>
                        <a:rPr sz="1400" dirty="0">
                          <a:latin typeface="Arial MT"/>
                          <a:cs typeface="Arial MT"/>
                        </a:rPr>
                        <a:t>1</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900">
                        <a:latin typeface="Times New Roman"/>
                        <a:cs typeface="Times New Roman"/>
                      </a:endParaRPr>
                    </a:p>
                  </a:txBody>
                  <a:tcPr marL="0" marR="0" marT="0" marB="0">
                    <a:lnL w="9525">
                      <a:solidFill>
                        <a:srgbClr val="9E9E9E"/>
                      </a:solidFill>
                      <a:prstDash val="solid"/>
                    </a:lnL>
                    <a:lnR w="9525">
                      <a:solidFill>
                        <a:srgbClr val="9E9E9E"/>
                      </a:solidFill>
                      <a:prstDash val="solid"/>
                    </a:lnR>
                  </a:tcPr>
                </a:tc>
                <a:tc>
                  <a:txBody>
                    <a:bodyPr/>
                    <a:lstStyle/>
                    <a:p>
                      <a:pPr algn="ctr">
                        <a:lnSpc>
                          <a:spcPct val="100000"/>
                        </a:lnSpc>
                        <a:spcBef>
                          <a:spcPts val="620"/>
                        </a:spcBef>
                      </a:pPr>
                      <a:r>
                        <a:rPr sz="1400" dirty="0">
                          <a:latin typeface="Arial MT"/>
                          <a:cs typeface="Arial MT"/>
                        </a:rPr>
                        <a:t>1</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900">
                        <a:latin typeface="Times New Roman"/>
                        <a:cs typeface="Times New Roman"/>
                      </a:endParaRPr>
                    </a:p>
                  </a:txBody>
                  <a:tcPr marL="0" marR="0" marT="0" marB="0">
                    <a:lnL w="9525">
                      <a:solidFill>
                        <a:srgbClr val="9E9E9E"/>
                      </a:solidFill>
                      <a:prstDash val="solid"/>
                    </a:lnL>
                    <a:lnR w="9525">
                      <a:solidFill>
                        <a:srgbClr val="9E9E9E"/>
                      </a:solidFill>
                      <a:prstDash val="solid"/>
                    </a:lnR>
                  </a:tcPr>
                </a:tc>
                <a:tc>
                  <a:txBody>
                    <a:bodyPr/>
                    <a:lstStyle/>
                    <a:p>
                      <a:pPr algn="ctr">
                        <a:lnSpc>
                          <a:spcPct val="100000"/>
                        </a:lnSpc>
                        <a:spcBef>
                          <a:spcPts val="620"/>
                        </a:spcBef>
                      </a:pPr>
                      <a:r>
                        <a:rPr sz="1400" dirty="0">
                          <a:latin typeface="Arial MT"/>
                          <a:cs typeface="Arial MT"/>
                        </a:rPr>
                        <a:t>1</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900">
                        <a:latin typeface="Times New Roman"/>
                        <a:cs typeface="Times New Roman"/>
                      </a:endParaRPr>
                    </a:p>
                  </a:txBody>
                  <a:tcPr marL="0" marR="0" marT="0" marB="0">
                    <a:lnL w="9525">
                      <a:solidFill>
                        <a:srgbClr val="9E9E9E"/>
                      </a:solidFill>
                      <a:prstDash val="solid"/>
                    </a:lnL>
                    <a:lnR w="9525">
                      <a:solidFill>
                        <a:srgbClr val="9E9E9E"/>
                      </a:solidFill>
                      <a:prstDash val="solid"/>
                    </a:lnR>
                  </a:tcPr>
                </a:tc>
                <a:tc>
                  <a:txBody>
                    <a:bodyPr/>
                    <a:lstStyle/>
                    <a:p>
                      <a:pPr algn="ctr">
                        <a:lnSpc>
                          <a:spcPct val="100000"/>
                        </a:lnSpc>
                        <a:spcBef>
                          <a:spcPts val="620"/>
                        </a:spcBef>
                      </a:pPr>
                      <a:r>
                        <a:rPr sz="1400" dirty="0">
                          <a:latin typeface="Arial MT"/>
                          <a:cs typeface="Arial MT"/>
                        </a:rPr>
                        <a:t>2</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900">
                        <a:latin typeface="Times New Roman"/>
                        <a:cs typeface="Times New Roman"/>
                      </a:endParaRPr>
                    </a:p>
                  </a:txBody>
                  <a:tcPr marL="0" marR="0" marT="0" marB="0">
                    <a:lnL w="9525">
                      <a:solidFill>
                        <a:srgbClr val="9E9E9E"/>
                      </a:solidFill>
                      <a:prstDash val="solid"/>
                    </a:lnL>
                    <a:lnR w="9525">
                      <a:solidFill>
                        <a:srgbClr val="9E9E9E"/>
                      </a:solidFill>
                      <a:prstDash val="solid"/>
                    </a:lnR>
                  </a:tcPr>
                </a:tc>
                <a:tc>
                  <a:txBody>
                    <a:bodyPr/>
                    <a:lstStyle/>
                    <a:p>
                      <a:pPr algn="ctr">
                        <a:lnSpc>
                          <a:spcPct val="100000"/>
                        </a:lnSpc>
                        <a:spcBef>
                          <a:spcPts val="620"/>
                        </a:spcBef>
                      </a:pPr>
                      <a:r>
                        <a:rPr sz="1400" dirty="0">
                          <a:latin typeface="Arial MT"/>
                          <a:cs typeface="Arial MT"/>
                        </a:rPr>
                        <a:t>2</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900">
                        <a:latin typeface="Times New Roman"/>
                        <a:cs typeface="Times New Roman"/>
                      </a:endParaRPr>
                    </a:p>
                  </a:txBody>
                  <a:tcPr marL="0" marR="0" marT="0" marB="0">
                    <a:lnL w="9525">
                      <a:solidFill>
                        <a:srgbClr val="9E9E9E"/>
                      </a:solidFill>
                      <a:prstDash val="solid"/>
                    </a:lnL>
                    <a:lnR w="9525">
                      <a:solidFill>
                        <a:srgbClr val="9E9E9E"/>
                      </a:solidFill>
                      <a:prstDash val="solid"/>
                    </a:lnR>
                  </a:tcPr>
                </a:tc>
                <a:tc>
                  <a:txBody>
                    <a:bodyPr/>
                    <a:lstStyle/>
                    <a:p>
                      <a:pPr algn="ctr">
                        <a:lnSpc>
                          <a:spcPct val="100000"/>
                        </a:lnSpc>
                        <a:spcBef>
                          <a:spcPts val="620"/>
                        </a:spcBef>
                      </a:pPr>
                      <a:r>
                        <a:rPr sz="1400" dirty="0">
                          <a:latin typeface="Arial MT"/>
                          <a:cs typeface="Arial MT"/>
                        </a:rPr>
                        <a:t>2</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900">
                        <a:latin typeface="Times New Roman"/>
                        <a:cs typeface="Times New Roman"/>
                      </a:endParaRPr>
                    </a:p>
                  </a:txBody>
                  <a:tcPr marL="0" marR="0" marT="0" marB="0">
                    <a:lnL w="9525">
                      <a:solidFill>
                        <a:srgbClr val="9E9E9E"/>
                      </a:solidFill>
                      <a:prstDash val="solid"/>
                    </a:lnL>
                    <a:lnR w="9525">
                      <a:solidFill>
                        <a:srgbClr val="9E9E9E"/>
                      </a:solidFill>
                      <a:prstDash val="solid"/>
                    </a:lnR>
                  </a:tcPr>
                </a:tc>
                <a:tc>
                  <a:txBody>
                    <a:bodyPr/>
                    <a:lstStyle/>
                    <a:p>
                      <a:pPr algn="ctr">
                        <a:lnSpc>
                          <a:spcPct val="100000"/>
                        </a:lnSpc>
                        <a:spcBef>
                          <a:spcPts val="620"/>
                        </a:spcBef>
                      </a:pPr>
                      <a:r>
                        <a:rPr sz="1400" dirty="0">
                          <a:latin typeface="Arial MT"/>
                          <a:cs typeface="Arial MT"/>
                        </a:rPr>
                        <a:t>2</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900">
                        <a:latin typeface="Times New Roman"/>
                        <a:cs typeface="Times New Roman"/>
                      </a:endParaRPr>
                    </a:p>
                  </a:txBody>
                  <a:tcPr marL="0" marR="0" marT="0" marB="0">
                    <a:lnL w="9525">
                      <a:solidFill>
                        <a:srgbClr val="9E9E9E"/>
                      </a:solidFill>
                      <a:prstDash val="solid"/>
                    </a:lnL>
                    <a:lnR w="9525">
                      <a:solidFill>
                        <a:srgbClr val="9E9E9E"/>
                      </a:solidFill>
                      <a:prstDash val="solid"/>
                    </a:lnR>
                  </a:tcPr>
                </a:tc>
                <a:tc>
                  <a:txBody>
                    <a:bodyPr/>
                    <a:lstStyle/>
                    <a:p>
                      <a:pPr marR="133985" algn="r">
                        <a:lnSpc>
                          <a:spcPct val="100000"/>
                        </a:lnSpc>
                        <a:spcBef>
                          <a:spcPts val="620"/>
                        </a:spcBef>
                      </a:pPr>
                      <a:r>
                        <a:rPr sz="1400" dirty="0">
                          <a:latin typeface="Arial MT"/>
                          <a:cs typeface="Arial MT"/>
                        </a:rPr>
                        <a:t>4</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900">
                        <a:latin typeface="Times New Roman"/>
                        <a:cs typeface="Times New Roman"/>
                      </a:endParaRPr>
                    </a:p>
                  </a:txBody>
                  <a:tcPr marL="0" marR="0" marT="0" marB="0">
                    <a:lnL w="9525">
                      <a:solidFill>
                        <a:srgbClr val="9E9E9E"/>
                      </a:solidFill>
                      <a:prstDash val="solid"/>
                    </a:lnL>
                    <a:lnR w="9525">
                      <a:solidFill>
                        <a:srgbClr val="9E9E9E"/>
                      </a:solidFill>
                      <a:prstDash val="solid"/>
                    </a:lnR>
                  </a:tcPr>
                </a:tc>
                <a:tc>
                  <a:txBody>
                    <a:bodyPr/>
                    <a:lstStyle/>
                    <a:p>
                      <a:pPr algn="ctr">
                        <a:lnSpc>
                          <a:spcPct val="100000"/>
                        </a:lnSpc>
                        <a:spcBef>
                          <a:spcPts val="620"/>
                        </a:spcBef>
                      </a:pPr>
                      <a:r>
                        <a:rPr sz="1400" dirty="0">
                          <a:latin typeface="Arial MT"/>
                          <a:cs typeface="Arial MT"/>
                        </a:rPr>
                        <a:t>8</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392399">
                <a:tc>
                  <a:txBody>
                    <a:bodyPr/>
                    <a:lstStyle/>
                    <a:p>
                      <a:pPr algn="ctr">
                        <a:lnSpc>
                          <a:spcPct val="100000"/>
                        </a:lnSpc>
                        <a:spcBef>
                          <a:spcPts val="620"/>
                        </a:spcBef>
                      </a:pPr>
                      <a:r>
                        <a:rPr sz="1400" dirty="0">
                          <a:latin typeface="Arial MT"/>
                          <a:cs typeface="Arial MT"/>
                        </a:rPr>
                        <a:t>E</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900">
                        <a:latin typeface="Times New Roman"/>
                        <a:cs typeface="Times New Roman"/>
                      </a:endParaRPr>
                    </a:p>
                  </a:txBody>
                  <a:tcPr marL="0" marR="0" marT="0" marB="0">
                    <a:lnL w="9525">
                      <a:solidFill>
                        <a:srgbClr val="9E9E9E"/>
                      </a:solidFill>
                      <a:prstDash val="solid"/>
                    </a:lnL>
                    <a:lnR w="9525">
                      <a:solidFill>
                        <a:srgbClr val="9E9E9E"/>
                      </a:solidFill>
                      <a:prstDash val="solid"/>
                    </a:lnR>
                  </a:tcPr>
                </a:tc>
                <a:tc>
                  <a:txBody>
                    <a:bodyPr/>
                    <a:lstStyle/>
                    <a:p>
                      <a:pPr algn="ctr">
                        <a:lnSpc>
                          <a:spcPct val="100000"/>
                        </a:lnSpc>
                        <a:spcBef>
                          <a:spcPts val="620"/>
                        </a:spcBef>
                      </a:pPr>
                      <a:r>
                        <a:rPr sz="1400" dirty="0">
                          <a:latin typeface="Arial MT"/>
                          <a:cs typeface="Arial MT"/>
                        </a:rPr>
                        <a:t>i</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900">
                        <a:latin typeface="Times New Roman"/>
                        <a:cs typeface="Times New Roman"/>
                      </a:endParaRPr>
                    </a:p>
                  </a:txBody>
                  <a:tcPr marL="0" marR="0" marT="0" marB="0">
                    <a:lnL w="9525">
                      <a:solidFill>
                        <a:srgbClr val="9E9E9E"/>
                      </a:solidFill>
                      <a:prstDash val="solid"/>
                    </a:lnL>
                    <a:lnR w="9525">
                      <a:solidFill>
                        <a:srgbClr val="9E9E9E"/>
                      </a:solidFill>
                      <a:prstDash val="solid"/>
                    </a:lnR>
                  </a:tcPr>
                </a:tc>
                <a:tc>
                  <a:txBody>
                    <a:bodyPr/>
                    <a:lstStyle/>
                    <a:p>
                      <a:pPr algn="ctr">
                        <a:lnSpc>
                          <a:spcPct val="100000"/>
                        </a:lnSpc>
                        <a:spcBef>
                          <a:spcPts val="620"/>
                        </a:spcBef>
                      </a:pPr>
                      <a:r>
                        <a:rPr sz="1400" dirty="0">
                          <a:latin typeface="Arial MT"/>
                          <a:cs typeface="Arial MT"/>
                        </a:rPr>
                        <a:t>y</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900">
                        <a:latin typeface="Times New Roman"/>
                        <a:cs typeface="Times New Roman"/>
                      </a:endParaRPr>
                    </a:p>
                  </a:txBody>
                  <a:tcPr marL="0" marR="0" marT="0" marB="0">
                    <a:lnL w="9525">
                      <a:solidFill>
                        <a:srgbClr val="9E9E9E"/>
                      </a:solidFill>
                      <a:prstDash val="solid"/>
                    </a:lnL>
                    <a:lnR w="9525">
                      <a:solidFill>
                        <a:srgbClr val="9E9E9E"/>
                      </a:solidFill>
                      <a:prstDash val="solid"/>
                    </a:lnR>
                  </a:tcPr>
                </a:tc>
                <a:tc>
                  <a:txBody>
                    <a:bodyPr/>
                    <a:lstStyle/>
                    <a:p>
                      <a:pPr algn="ctr">
                        <a:lnSpc>
                          <a:spcPct val="100000"/>
                        </a:lnSpc>
                        <a:spcBef>
                          <a:spcPts val="620"/>
                        </a:spcBef>
                      </a:pPr>
                      <a:r>
                        <a:rPr sz="1400" dirty="0">
                          <a:latin typeface="Arial MT"/>
                          <a:cs typeface="Arial MT"/>
                        </a:rPr>
                        <a:t>l</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900">
                        <a:latin typeface="Times New Roman"/>
                        <a:cs typeface="Times New Roman"/>
                      </a:endParaRPr>
                    </a:p>
                  </a:txBody>
                  <a:tcPr marL="0" marR="0" marT="0" marB="0">
                    <a:lnL w="9525">
                      <a:solidFill>
                        <a:srgbClr val="9E9E9E"/>
                      </a:solidFill>
                      <a:prstDash val="solid"/>
                    </a:lnL>
                    <a:lnR w="9525">
                      <a:solidFill>
                        <a:srgbClr val="9E9E9E"/>
                      </a:solidFill>
                      <a:prstDash val="solid"/>
                    </a:lnR>
                  </a:tcPr>
                </a:tc>
                <a:tc>
                  <a:txBody>
                    <a:bodyPr/>
                    <a:lstStyle/>
                    <a:p>
                      <a:pPr algn="ctr">
                        <a:lnSpc>
                          <a:spcPct val="100000"/>
                        </a:lnSpc>
                        <a:spcBef>
                          <a:spcPts val="620"/>
                        </a:spcBef>
                      </a:pPr>
                      <a:r>
                        <a:rPr sz="1400" dirty="0">
                          <a:latin typeface="Arial MT"/>
                          <a:cs typeface="Arial MT"/>
                        </a:rPr>
                        <a:t>k</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900">
                        <a:latin typeface="Times New Roman"/>
                        <a:cs typeface="Times New Roman"/>
                      </a:endParaRPr>
                    </a:p>
                  </a:txBody>
                  <a:tcPr marL="0" marR="0" marT="0" marB="0">
                    <a:lnL w="9525">
                      <a:solidFill>
                        <a:srgbClr val="9E9E9E"/>
                      </a:solidFill>
                      <a:prstDash val="solid"/>
                    </a:lnL>
                    <a:lnR w="9525">
                      <a:solidFill>
                        <a:srgbClr val="9E9E9E"/>
                      </a:solidFill>
                      <a:prstDash val="solid"/>
                    </a:lnR>
                  </a:tcPr>
                </a:tc>
                <a:tc>
                  <a:txBody>
                    <a:bodyPr/>
                    <a:lstStyle/>
                    <a:p>
                      <a:pPr algn="ctr">
                        <a:lnSpc>
                          <a:spcPct val="100000"/>
                        </a:lnSpc>
                        <a:spcBef>
                          <a:spcPts val="620"/>
                        </a:spcBef>
                      </a:pPr>
                      <a:r>
                        <a:rPr sz="1400" dirty="0">
                          <a:latin typeface="Arial MT"/>
                          <a:cs typeface="Arial MT"/>
                        </a:rPr>
                        <a:t>.</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900">
                        <a:latin typeface="Times New Roman"/>
                        <a:cs typeface="Times New Roman"/>
                      </a:endParaRPr>
                    </a:p>
                  </a:txBody>
                  <a:tcPr marL="0" marR="0" marT="0" marB="0">
                    <a:lnL w="9525">
                      <a:solidFill>
                        <a:srgbClr val="9E9E9E"/>
                      </a:solidFill>
                      <a:prstDash val="solid"/>
                    </a:lnL>
                    <a:lnR w="9525">
                      <a:solidFill>
                        <a:srgbClr val="9E9E9E"/>
                      </a:solidFill>
                      <a:prstDash val="solid"/>
                    </a:lnR>
                  </a:tcPr>
                </a:tc>
                <a:tc>
                  <a:txBody>
                    <a:bodyPr/>
                    <a:lstStyle/>
                    <a:p>
                      <a:pPr algn="ctr">
                        <a:lnSpc>
                          <a:spcPct val="100000"/>
                        </a:lnSpc>
                        <a:spcBef>
                          <a:spcPts val="620"/>
                        </a:spcBef>
                      </a:pPr>
                      <a:r>
                        <a:rPr sz="1400" dirty="0">
                          <a:latin typeface="Arial MT"/>
                          <a:cs typeface="Arial MT"/>
                        </a:rPr>
                        <a:t>r</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900">
                        <a:latin typeface="Times New Roman"/>
                        <a:cs typeface="Times New Roman"/>
                      </a:endParaRPr>
                    </a:p>
                  </a:txBody>
                  <a:tcPr marL="0" marR="0" marT="0" marB="0">
                    <a:lnL w="9525">
                      <a:solidFill>
                        <a:srgbClr val="9E9E9E"/>
                      </a:solidFill>
                      <a:prstDash val="solid"/>
                    </a:lnL>
                    <a:lnR w="9525">
                      <a:solidFill>
                        <a:srgbClr val="9E9E9E"/>
                      </a:solidFill>
                      <a:prstDash val="solid"/>
                    </a:lnR>
                  </a:tcPr>
                </a:tc>
                <a:tc>
                  <a:txBody>
                    <a:bodyPr/>
                    <a:lstStyle/>
                    <a:p>
                      <a:pPr algn="ctr">
                        <a:lnSpc>
                          <a:spcPct val="100000"/>
                        </a:lnSpc>
                        <a:spcBef>
                          <a:spcPts val="620"/>
                        </a:spcBef>
                      </a:pPr>
                      <a:r>
                        <a:rPr sz="1400" dirty="0">
                          <a:latin typeface="Arial MT"/>
                          <a:cs typeface="Arial MT"/>
                        </a:rPr>
                        <a:t>s</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900">
                        <a:latin typeface="Times New Roman"/>
                        <a:cs typeface="Times New Roman"/>
                      </a:endParaRPr>
                    </a:p>
                  </a:txBody>
                  <a:tcPr marL="0" marR="0" marT="0" marB="0">
                    <a:lnL w="9525">
                      <a:solidFill>
                        <a:srgbClr val="9E9E9E"/>
                      </a:solidFill>
                      <a:prstDash val="solid"/>
                    </a:lnL>
                    <a:lnR w="9525">
                      <a:solidFill>
                        <a:srgbClr val="9E9E9E"/>
                      </a:solidFill>
                      <a:prstDash val="solid"/>
                    </a:lnR>
                  </a:tcPr>
                </a:tc>
                <a:tc>
                  <a:txBody>
                    <a:bodyPr/>
                    <a:lstStyle/>
                    <a:p>
                      <a:pPr algn="ctr">
                        <a:lnSpc>
                          <a:spcPct val="100000"/>
                        </a:lnSpc>
                        <a:spcBef>
                          <a:spcPts val="620"/>
                        </a:spcBef>
                      </a:pPr>
                      <a:r>
                        <a:rPr sz="1400" dirty="0">
                          <a:latin typeface="Arial MT"/>
                          <a:cs typeface="Arial MT"/>
                        </a:rPr>
                        <a:t>n</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900">
                        <a:latin typeface="Times New Roman"/>
                        <a:cs typeface="Times New Roman"/>
                      </a:endParaRPr>
                    </a:p>
                  </a:txBody>
                  <a:tcPr marL="0" marR="0" marT="0" marB="0">
                    <a:lnL w="9525">
                      <a:solidFill>
                        <a:srgbClr val="9E9E9E"/>
                      </a:solidFill>
                      <a:prstDash val="solid"/>
                    </a:lnL>
                    <a:lnR w="9525">
                      <a:solidFill>
                        <a:srgbClr val="9E9E9E"/>
                      </a:solidFill>
                      <a:prstDash val="solid"/>
                    </a:lnR>
                  </a:tcPr>
                </a:tc>
                <a:tc>
                  <a:txBody>
                    <a:bodyPr/>
                    <a:lstStyle/>
                    <a:p>
                      <a:pPr algn="ctr">
                        <a:lnSpc>
                          <a:spcPct val="100000"/>
                        </a:lnSpc>
                        <a:spcBef>
                          <a:spcPts val="620"/>
                        </a:spcBef>
                      </a:pPr>
                      <a:r>
                        <a:rPr sz="1400" dirty="0">
                          <a:latin typeface="Arial MT"/>
                          <a:cs typeface="Arial MT"/>
                        </a:rPr>
                        <a:t>a</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900">
                        <a:latin typeface="Times New Roman"/>
                        <a:cs typeface="Times New Roman"/>
                      </a:endParaRPr>
                    </a:p>
                  </a:txBody>
                  <a:tcPr marL="0" marR="0" marT="0" marB="0">
                    <a:lnL w="9525">
                      <a:solidFill>
                        <a:srgbClr val="9E9E9E"/>
                      </a:solidFill>
                      <a:prstDash val="solid"/>
                    </a:lnL>
                    <a:lnR w="9525">
                      <a:solidFill>
                        <a:srgbClr val="9E9E9E"/>
                      </a:solidFill>
                      <a:prstDash val="solid"/>
                    </a:lnR>
                  </a:tcPr>
                </a:tc>
                <a:tc>
                  <a:txBody>
                    <a:bodyPr/>
                    <a:lstStyle/>
                    <a:p>
                      <a:pPr marR="89535" algn="r">
                        <a:lnSpc>
                          <a:spcPct val="100000"/>
                        </a:lnSpc>
                        <a:spcBef>
                          <a:spcPts val="620"/>
                        </a:spcBef>
                      </a:pPr>
                      <a:r>
                        <a:rPr sz="1400" dirty="0">
                          <a:latin typeface="Arial MT"/>
                          <a:cs typeface="Arial MT"/>
                        </a:rPr>
                        <a:t>sp</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900">
                        <a:latin typeface="Times New Roman"/>
                        <a:cs typeface="Times New Roman"/>
                      </a:endParaRPr>
                    </a:p>
                  </a:txBody>
                  <a:tcPr marL="0" marR="0" marT="0" marB="0">
                    <a:lnL w="9525">
                      <a:solidFill>
                        <a:srgbClr val="9E9E9E"/>
                      </a:solidFill>
                      <a:prstDash val="solid"/>
                    </a:lnL>
                    <a:lnR w="9525">
                      <a:solidFill>
                        <a:srgbClr val="9E9E9E"/>
                      </a:solidFill>
                      <a:prstDash val="solid"/>
                    </a:lnR>
                  </a:tcPr>
                </a:tc>
                <a:tc>
                  <a:txBody>
                    <a:bodyPr/>
                    <a:lstStyle/>
                    <a:p>
                      <a:pPr algn="ctr">
                        <a:lnSpc>
                          <a:spcPct val="100000"/>
                        </a:lnSpc>
                        <a:spcBef>
                          <a:spcPts val="620"/>
                        </a:spcBef>
                      </a:pPr>
                      <a:r>
                        <a:rPr sz="1400" dirty="0">
                          <a:latin typeface="Arial MT"/>
                          <a:cs typeface="Arial MT"/>
                        </a:rPr>
                        <a:t>e</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bl>
          </a:graphicData>
        </a:graphic>
      </p:graphicFrame>
      <p:sp>
        <p:nvSpPr>
          <p:cNvPr id="45" name="object 4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69</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7</a:t>
            </a:fld>
            <a:endParaRPr dirty="0"/>
          </a:p>
        </p:txBody>
      </p:sp>
      <p:sp>
        <p:nvSpPr>
          <p:cNvPr id="3" name="object 3"/>
          <p:cNvSpPr txBox="1"/>
          <p:nvPr/>
        </p:nvSpPr>
        <p:spPr>
          <a:xfrm>
            <a:off x="325944" y="2854207"/>
            <a:ext cx="1518285"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Balance  Factor</a:t>
            </a:r>
            <a:endParaRPr sz="3600">
              <a:latin typeface="Corbel"/>
              <a:cs typeface="Corbel"/>
            </a:endParaRPr>
          </a:p>
        </p:txBody>
      </p:sp>
      <p:sp>
        <p:nvSpPr>
          <p:cNvPr id="4" name="object 4"/>
          <p:cNvSpPr txBox="1"/>
          <p:nvPr/>
        </p:nvSpPr>
        <p:spPr>
          <a:xfrm>
            <a:off x="4002164" y="1784126"/>
            <a:ext cx="7055484" cy="2120900"/>
          </a:xfrm>
          <a:prstGeom prst="rect">
            <a:avLst/>
          </a:prstGeom>
        </p:spPr>
        <p:txBody>
          <a:bodyPr vert="horz" wrap="square" lIns="0" tIns="12700" rIns="0" bIns="0" rtlCol="0">
            <a:spAutoFit/>
          </a:bodyPr>
          <a:lstStyle/>
          <a:p>
            <a:pPr marL="409575" marR="5080" indent="-397510">
              <a:lnSpc>
                <a:spcPct val="114599"/>
              </a:lnSpc>
              <a:spcBef>
                <a:spcPts val="100"/>
              </a:spcBef>
              <a:buClr>
                <a:srgbClr val="40BAD1"/>
              </a:buClr>
              <a:buSzPct val="91666"/>
              <a:buFont typeface="Arial MT"/>
              <a:buChar char="●"/>
              <a:tabLst>
                <a:tab pos="409575" algn="l"/>
                <a:tab pos="410209" algn="l"/>
              </a:tabLst>
            </a:pPr>
            <a:r>
              <a:rPr sz="2400" spc="-5" dirty="0">
                <a:solidFill>
                  <a:srgbClr val="FF0000"/>
                </a:solidFill>
                <a:latin typeface="Corbel"/>
                <a:cs typeface="Corbel"/>
              </a:rPr>
              <a:t>The balance factor of </a:t>
            </a:r>
            <a:r>
              <a:rPr sz="2400" dirty="0">
                <a:solidFill>
                  <a:srgbClr val="FF0000"/>
                </a:solidFill>
                <a:latin typeface="Corbel"/>
                <a:cs typeface="Corbel"/>
              </a:rPr>
              <a:t>a </a:t>
            </a:r>
            <a:r>
              <a:rPr sz="2400" spc="-5" dirty="0">
                <a:solidFill>
                  <a:srgbClr val="FF0000"/>
                </a:solidFill>
                <a:latin typeface="Corbel"/>
                <a:cs typeface="Corbel"/>
              </a:rPr>
              <a:t>binary tree is the </a:t>
            </a:r>
            <a:r>
              <a:rPr sz="2400" spc="-15" dirty="0">
                <a:solidFill>
                  <a:srgbClr val="FF0000"/>
                </a:solidFill>
                <a:latin typeface="Corbel"/>
                <a:cs typeface="Corbel"/>
              </a:rPr>
              <a:t>difference </a:t>
            </a:r>
            <a:r>
              <a:rPr sz="2400" spc="-5" dirty="0">
                <a:solidFill>
                  <a:srgbClr val="FF0000"/>
                </a:solidFill>
                <a:latin typeface="Corbel"/>
                <a:cs typeface="Corbel"/>
              </a:rPr>
              <a:t>in </a:t>
            </a:r>
            <a:r>
              <a:rPr sz="2400" spc="-470" dirty="0">
                <a:solidFill>
                  <a:srgbClr val="FF0000"/>
                </a:solidFill>
                <a:latin typeface="Corbel"/>
                <a:cs typeface="Corbel"/>
              </a:rPr>
              <a:t> </a:t>
            </a:r>
            <a:r>
              <a:rPr sz="2400" spc="-5" dirty="0">
                <a:solidFill>
                  <a:srgbClr val="FF0000"/>
                </a:solidFill>
                <a:latin typeface="Corbel"/>
                <a:cs typeface="Corbel"/>
              </a:rPr>
              <a:t>heights</a:t>
            </a:r>
            <a:r>
              <a:rPr sz="2400" spc="-10" dirty="0">
                <a:solidFill>
                  <a:srgbClr val="FF0000"/>
                </a:solidFill>
                <a:latin typeface="Corbel"/>
                <a:cs typeface="Corbel"/>
              </a:rPr>
              <a:t> </a:t>
            </a:r>
            <a:r>
              <a:rPr sz="2400" spc="-5" dirty="0">
                <a:solidFill>
                  <a:srgbClr val="FF0000"/>
                </a:solidFill>
                <a:latin typeface="Corbel"/>
                <a:cs typeface="Corbel"/>
              </a:rPr>
              <a:t>of its two</a:t>
            </a:r>
            <a:r>
              <a:rPr sz="2400" spc="-10" dirty="0">
                <a:solidFill>
                  <a:srgbClr val="FF0000"/>
                </a:solidFill>
                <a:latin typeface="Corbel"/>
                <a:cs typeface="Corbel"/>
              </a:rPr>
              <a:t> </a:t>
            </a:r>
            <a:r>
              <a:rPr sz="2400" spc="-5" dirty="0">
                <a:solidFill>
                  <a:srgbClr val="FF0000"/>
                </a:solidFill>
                <a:latin typeface="Corbel"/>
                <a:cs typeface="Corbel"/>
              </a:rPr>
              <a:t>subtrees (hL </a:t>
            </a:r>
            <a:r>
              <a:rPr sz="2400" dirty="0">
                <a:solidFill>
                  <a:srgbClr val="FF0000"/>
                </a:solidFill>
                <a:latin typeface="Corbel"/>
                <a:cs typeface="Corbel"/>
              </a:rPr>
              <a:t>-</a:t>
            </a:r>
            <a:r>
              <a:rPr sz="2400" spc="-5" dirty="0">
                <a:solidFill>
                  <a:srgbClr val="FF0000"/>
                </a:solidFill>
                <a:latin typeface="Corbel"/>
                <a:cs typeface="Corbel"/>
              </a:rPr>
              <a:t> </a:t>
            </a:r>
            <a:r>
              <a:rPr sz="2400" spc="-15" dirty="0">
                <a:solidFill>
                  <a:srgbClr val="FF0000"/>
                </a:solidFill>
                <a:latin typeface="Corbel"/>
                <a:cs typeface="Corbel"/>
              </a:rPr>
              <a:t>hR).</a:t>
            </a:r>
            <a:endParaRPr sz="2400" dirty="0">
              <a:solidFill>
                <a:srgbClr val="FF0000"/>
              </a:solidFill>
              <a:latin typeface="Corbel"/>
              <a:cs typeface="Corbel"/>
            </a:endParaRPr>
          </a:p>
          <a:p>
            <a:pPr marL="409575" marR="346075" indent="-397510">
              <a:lnSpc>
                <a:spcPct val="114599"/>
              </a:lnSpc>
              <a:buClr>
                <a:srgbClr val="40BAD1"/>
              </a:buClr>
              <a:buSzPct val="91666"/>
              <a:buFont typeface="Arial MT"/>
              <a:buChar char="●"/>
              <a:tabLst>
                <a:tab pos="409575" algn="l"/>
                <a:tab pos="410209" algn="l"/>
              </a:tabLst>
            </a:pPr>
            <a:r>
              <a:rPr sz="2400" spc="-5" dirty="0">
                <a:latin typeface="Corbel"/>
                <a:cs typeface="Corbel"/>
              </a:rPr>
              <a:t>The balance factor </a:t>
            </a:r>
            <a:r>
              <a:rPr sz="2400" spc="5" dirty="0">
                <a:latin typeface="Corbel"/>
                <a:cs typeface="Corbel"/>
              </a:rPr>
              <a:t>(bf) </a:t>
            </a:r>
            <a:r>
              <a:rPr sz="2400" spc="-5" dirty="0">
                <a:latin typeface="Corbel"/>
                <a:cs typeface="Corbel"/>
              </a:rPr>
              <a:t>of </a:t>
            </a:r>
            <a:r>
              <a:rPr sz="2400" dirty="0">
                <a:latin typeface="Corbel"/>
                <a:cs typeface="Corbel"/>
              </a:rPr>
              <a:t>a </a:t>
            </a:r>
            <a:r>
              <a:rPr sz="2400" spc="-5" dirty="0">
                <a:latin typeface="Corbel"/>
                <a:cs typeface="Corbel"/>
              </a:rPr>
              <a:t>height balanced binary </a:t>
            </a:r>
            <a:r>
              <a:rPr sz="2400" spc="-470" dirty="0">
                <a:latin typeface="Corbel"/>
                <a:cs typeface="Corbel"/>
              </a:rPr>
              <a:t> </a:t>
            </a:r>
            <a:r>
              <a:rPr sz="2400" spc="-5" dirty="0">
                <a:latin typeface="Corbel"/>
                <a:cs typeface="Corbel"/>
              </a:rPr>
              <a:t>tree</a:t>
            </a:r>
            <a:r>
              <a:rPr sz="2400" spc="-10" dirty="0">
                <a:latin typeface="Corbel"/>
                <a:cs typeface="Corbel"/>
              </a:rPr>
              <a:t> </a:t>
            </a:r>
            <a:r>
              <a:rPr sz="2400" spc="-5" dirty="0">
                <a:latin typeface="Corbel"/>
                <a:cs typeface="Corbel"/>
              </a:rPr>
              <a:t>may </a:t>
            </a:r>
            <a:r>
              <a:rPr sz="2400" spc="-15" dirty="0">
                <a:latin typeface="Corbel"/>
                <a:cs typeface="Corbel"/>
              </a:rPr>
              <a:t>take</a:t>
            </a:r>
            <a:r>
              <a:rPr sz="2400" spc="-10" dirty="0">
                <a:latin typeface="Corbel"/>
                <a:cs typeface="Corbel"/>
              </a:rPr>
              <a:t> </a:t>
            </a:r>
            <a:r>
              <a:rPr sz="2400" spc="-5" dirty="0">
                <a:latin typeface="Corbel"/>
                <a:cs typeface="Corbel"/>
              </a:rPr>
              <a:t>on one</a:t>
            </a:r>
            <a:r>
              <a:rPr sz="2400" spc="-10" dirty="0">
                <a:latin typeface="Corbel"/>
                <a:cs typeface="Corbel"/>
              </a:rPr>
              <a:t> </a:t>
            </a:r>
            <a:r>
              <a:rPr sz="2400" spc="-5" dirty="0">
                <a:latin typeface="Corbel"/>
                <a:cs typeface="Corbel"/>
              </a:rPr>
              <a:t>of the</a:t>
            </a:r>
            <a:r>
              <a:rPr sz="2400" spc="-10" dirty="0">
                <a:latin typeface="Corbel"/>
                <a:cs typeface="Corbel"/>
              </a:rPr>
              <a:t> </a:t>
            </a:r>
            <a:r>
              <a:rPr sz="2400" spc="-5" dirty="0">
                <a:latin typeface="Corbel"/>
                <a:cs typeface="Corbel"/>
              </a:rPr>
              <a:t>values </a:t>
            </a:r>
            <a:r>
              <a:rPr sz="2400" spc="-5" dirty="0">
                <a:solidFill>
                  <a:srgbClr val="FF0000"/>
                </a:solidFill>
                <a:latin typeface="Corbel"/>
                <a:cs typeface="Corbel"/>
              </a:rPr>
              <a:t>-1, 0,</a:t>
            </a:r>
            <a:r>
              <a:rPr sz="2400" spc="-10" dirty="0">
                <a:solidFill>
                  <a:srgbClr val="FF0000"/>
                </a:solidFill>
                <a:latin typeface="Corbel"/>
                <a:cs typeface="Corbel"/>
              </a:rPr>
              <a:t> </a:t>
            </a:r>
            <a:r>
              <a:rPr sz="2400" spc="-5" dirty="0">
                <a:solidFill>
                  <a:srgbClr val="FF0000"/>
                </a:solidFill>
                <a:latin typeface="Corbel"/>
                <a:cs typeface="Corbel"/>
              </a:rPr>
              <a:t>+1</a:t>
            </a:r>
            <a:r>
              <a:rPr sz="2400" spc="-5" dirty="0">
                <a:latin typeface="Corbel"/>
                <a:cs typeface="Corbel"/>
              </a:rPr>
              <a:t>.</a:t>
            </a:r>
            <a:endParaRPr sz="2400" dirty="0">
              <a:latin typeface="Corbel"/>
              <a:cs typeface="Corbel"/>
            </a:endParaRPr>
          </a:p>
          <a:p>
            <a:pPr marL="409575" indent="-397510">
              <a:lnSpc>
                <a:spcPct val="100000"/>
              </a:lnSpc>
              <a:spcBef>
                <a:spcPts val="420"/>
              </a:spcBef>
              <a:buClr>
                <a:srgbClr val="40BAD1"/>
              </a:buClr>
              <a:buSzPct val="91666"/>
              <a:buFont typeface="Arial MT"/>
              <a:buChar char="●"/>
              <a:tabLst>
                <a:tab pos="409575" algn="l"/>
                <a:tab pos="410209" algn="l"/>
              </a:tabLst>
            </a:pPr>
            <a:r>
              <a:rPr sz="2400" spc="-5" dirty="0">
                <a:latin typeface="Corbel"/>
                <a:cs typeface="Corbel"/>
              </a:rPr>
              <a:t>A</a:t>
            </a:r>
            <a:r>
              <a:rPr sz="2400" dirty="0">
                <a:latin typeface="Corbel"/>
                <a:cs typeface="Corbel"/>
              </a:rPr>
              <a:t>n</a:t>
            </a:r>
            <a:r>
              <a:rPr sz="2400" spc="-105" dirty="0">
                <a:latin typeface="Corbel"/>
                <a:cs typeface="Corbel"/>
              </a:rPr>
              <a:t> </a:t>
            </a:r>
            <a:r>
              <a:rPr sz="2400" spc="-130" dirty="0">
                <a:latin typeface="Corbel"/>
                <a:cs typeface="Corbel"/>
              </a:rPr>
              <a:t>A</a:t>
            </a:r>
            <a:r>
              <a:rPr sz="2400" spc="-5" dirty="0">
                <a:latin typeface="Corbel"/>
                <a:cs typeface="Corbel"/>
              </a:rPr>
              <a:t>V</a:t>
            </a:r>
            <a:r>
              <a:rPr sz="2400" dirty="0">
                <a:latin typeface="Corbel"/>
                <a:cs typeface="Corbel"/>
              </a:rPr>
              <a:t>L</a:t>
            </a:r>
            <a:r>
              <a:rPr sz="2400" spc="-5" dirty="0">
                <a:latin typeface="Corbel"/>
                <a:cs typeface="Corbel"/>
              </a:rPr>
              <a:t> nod</a:t>
            </a:r>
            <a:r>
              <a:rPr sz="2400" dirty="0">
                <a:latin typeface="Corbel"/>
                <a:cs typeface="Corbel"/>
              </a:rPr>
              <a:t>e</a:t>
            </a:r>
            <a:r>
              <a:rPr sz="2400" spc="-5" dirty="0">
                <a:latin typeface="Corbel"/>
                <a:cs typeface="Corbel"/>
              </a:rPr>
              <a:t> is</a:t>
            </a:r>
            <a:endParaRPr sz="2400" dirty="0">
              <a:latin typeface="Corbel"/>
              <a:cs typeface="Corbel"/>
            </a:endParaRPr>
          </a:p>
        </p:txBody>
      </p:sp>
      <p:sp>
        <p:nvSpPr>
          <p:cNvPr id="5" name="object 5"/>
          <p:cNvSpPr txBox="1"/>
          <p:nvPr/>
        </p:nvSpPr>
        <p:spPr>
          <a:xfrm>
            <a:off x="4459364" y="3888261"/>
            <a:ext cx="4034790" cy="1168400"/>
          </a:xfrm>
          <a:prstGeom prst="rect">
            <a:avLst/>
          </a:prstGeom>
        </p:spPr>
        <p:txBody>
          <a:bodyPr vert="horz" wrap="square" lIns="0" tIns="58419" rIns="0" bIns="0" rtlCol="0">
            <a:spAutoFit/>
          </a:bodyPr>
          <a:lstStyle/>
          <a:p>
            <a:pPr marL="409575" indent="-397510">
              <a:lnSpc>
                <a:spcPct val="100000"/>
              </a:lnSpc>
              <a:spcBef>
                <a:spcPts val="459"/>
              </a:spcBef>
              <a:buClr>
                <a:srgbClr val="40BAD1"/>
              </a:buClr>
              <a:buFont typeface="Arial MT"/>
              <a:buChar char="●"/>
              <a:tabLst>
                <a:tab pos="409575" algn="l"/>
                <a:tab pos="410209" algn="l"/>
              </a:tabLst>
            </a:pPr>
            <a:r>
              <a:rPr sz="2200" spc="-10" dirty="0">
                <a:latin typeface="Corbel"/>
                <a:cs typeface="Corbel"/>
              </a:rPr>
              <a:t>"left-heavy"</a:t>
            </a:r>
            <a:r>
              <a:rPr sz="2200" spc="-20" dirty="0">
                <a:latin typeface="Corbel"/>
                <a:cs typeface="Corbel"/>
              </a:rPr>
              <a:t> </a:t>
            </a:r>
            <a:r>
              <a:rPr sz="2200" spc="-5" dirty="0">
                <a:latin typeface="Corbel"/>
                <a:cs typeface="Corbel"/>
              </a:rPr>
              <a:t>when</a:t>
            </a:r>
            <a:r>
              <a:rPr sz="2200" spc="-15" dirty="0">
                <a:latin typeface="Corbel"/>
                <a:cs typeface="Corbel"/>
              </a:rPr>
              <a:t> </a:t>
            </a:r>
            <a:r>
              <a:rPr sz="2200" spc="-5" dirty="0">
                <a:latin typeface="Corbel"/>
                <a:cs typeface="Corbel"/>
              </a:rPr>
              <a:t>bf</a:t>
            </a:r>
            <a:r>
              <a:rPr sz="2200" spc="-15" dirty="0">
                <a:latin typeface="Corbel"/>
                <a:cs typeface="Corbel"/>
              </a:rPr>
              <a:t> </a:t>
            </a:r>
            <a:r>
              <a:rPr sz="2200" dirty="0">
                <a:latin typeface="Corbel"/>
                <a:cs typeface="Corbel"/>
              </a:rPr>
              <a:t>=</a:t>
            </a:r>
            <a:r>
              <a:rPr sz="2200" spc="-20" dirty="0">
                <a:latin typeface="Corbel"/>
                <a:cs typeface="Corbel"/>
              </a:rPr>
              <a:t> </a:t>
            </a:r>
            <a:r>
              <a:rPr sz="2200" spc="-5" dirty="0">
                <a:latin typeface="Corbel"/>
                <a:cs typeface="Corbel"/>
              </a:rPr>
              <a:t>1,</a:t>
            </a:r>
            <a:endParaRPr sz="2200">
              <a:latin typeface="Corbel"/>
              <a:cs typeface="Corbel"/>
            </a:endParaRPr>
          </a:p>
          <a:p>
            <a:pPr marL="409575" indent="-397510">
              <a:lnSpc>
                <a:spcPct val="100000"/>
              </a:lnSpc>
              <a:spcBef>
                <a:spcPts val="359"/>
              </a:spcBef>
              <a:buClr>
                <a:srgbClr val="40BAD1"/>
              </a:buClr>
              <a:buFont typeface="Arial MT"/>
              <a:buChar char="●"/>
              <a:tabLst>
                <a:tab pos="409575" algn="l"/>
                <a:tab pos="410209" algn="l"/>
              </a:tabLst>
            </a:pPr>
            <a:r>
              <a:rPr sz="2200" spc="-5" dirty="0">
                <a:latin typeface="Corbel"/>
                <a:cs typeface="Corbel"/>
              </a:rPr>
              <a:t>"equal-height"</a:t>
            </a:r>
            <a:r>
              <a:rPr sz="2200" spc="-20" dirty="0">
                <a:latin typeface="Corbel"/>
                <a:cs typeface="Corbel"/>
              </a:rPr>
              <a:t> </a:t>
            </a:r>
            <a:r>
              <a:rPr sz="2200" spc="-5" dirty="0">
                <a:latin typeface="Corbel"/>
                <a:cs typeface="Corbel"/>
              </a:rPr>
              <a:t>when</a:t>
            </a:r>
            <a:r>
              <a:rPr sz="2200" spc="-20" dirty="0">
                <a:latin typeface="Corbel"/>
                <a:cs typeface="Corbel"/>
              </a:rPr>
              <a:t> </a:t>
            </a:r>
            <a:r>
              <a:rPr sz="2200" spc="-5" dirty="0">
                <a:latin typeface="Corbel"/>
                <a:cs typeface="Corbel"/>
              </a:rPr>
              <a:t>bf</a:t>
            </a:r>
            <a:r>
              <a:rPr sz="2200" spc="-20" dirty="0">
                <a:latin typeface="Corbel"/>
                <a:cs typeface="Corbel"/>
              </a:rPr>
              <a:t> </a:t>
            </a:r>
            <a:r>
              <a:rPr sz="2200" dirty="0">
                <a:latin typeface="Corbel"/>
                <a:cs typeface="Corbel"/>
              </a:rPr>
              <a:t>=</a:t>
            </a:r>
            <a:r>
              <a:rPr sz="2200" spc="-20" dirty="0">
                <a:latin typeface="Corbel"/>
                <a:cs typeface="Corbel"/>
              </a:rPr>
              <a:t> </a:t>
            </a:r>
            <a:r>
              <a:rPr sz="2200" spc="-5" dirty="0">
                <a:latin typeface="Corbel"/>
                <a:cs typeface="Corbel"/>
              </a:rPr>
              <a:t>0,</a:t>
            </a:r>
            <a:r>
              <a:rPr sz="2200" spc="-20" dirty="0">
                <a:latin typeface="Corbel"/>
                <a:cs typeface="Corbel"/>
              </a:rPr>
              <a:t> </a:t>
            </a:r>
            <a:r>
              <a:rPr sz="2200" spc="-5" dirty="0">
                <a:latin typeface="Corbel"/>
                <a:cs typeface="Corbel"/>
              </a:rPr>
              <a:t>and</a:t>
            </a:r>
            <a:endParaRPr sz="2200">
              <a:latin typeface="Corbel"/>
              <a:cs typeface="Corbel"/>
            </a:endParaRPr>
          </a:p>
          <a:p>
            <a:pPr marL="409575" indent="-397510">
              <a:lnSpc>
                <a:spcPct val="100000"/>
              </a:lnSpc>
              <a:spcBef>
                <a:spcPts val="359"/>
              </a:spcBef>
              <a:buClr>
                <a:srgbClr val="40BAD1"/>
              </a:buClr>
              <a:buFont typeface="Arial MT"/>
              <a:buChar char="●"/>
              <a:tabLst>
                <a:tab pos="409575" algn="l"/>
                <a:tab pos="410209" algn="l"/>
              </a:tabLst>
            </a:pPr>
            <a:r>
              <a:rPr sz="2200" spc="-10" dirty="0">
                <a:latin typeface="Corbel"/>
                <a:cs typeface="Corbel"/>
              </a:rPr>
              <a:t>"right-heavy"</a:t>
            </a:r>
            <a:r>
              <a:rPr sz="2200" spc="-20" dirty="0">
                <a:latin typeface="Corbel"/>
                <a:cs typeface="Corbel"/>
              </a:rPr>
              <a:t> </a:t>
            </a:r>
            <a:r>
              <a:rPr sz="2200" spc="-5" dirty="0">
                <a:latin typeface="Corbel"/>
                <a:cs typeface="Corbel"/>
              </a:rPr>
              <a:t>when</a:t>
            </a:r>
            <a:r>
              <a:rPr sz="2200" spc="-15" dirty="0">
                <a:latin typeface="Corbel"/>
                <a:cs typeface="Corbel"/>
              </a:rPr>
              <a:t> </a:t>
            </a:r>
            <a:r>
              <a:rPr sz="2200" spc="-5" dirty="0">
                <a:latin typeface="Corbel"/>
                <a:cs typeface="Corbel"/>
              </a:rPr>
              <a:t>bf</a:t>
            </a:r>
            <a:r>
              <a:rPr sz="2200" spc="-15" dirty="0">
                <a:latin typeface="Corbel"/>
                <a:cs typeface="Corbel"/>
              </a:rPr>
              <a:t> </a:t>
            </a:r>
            <a:r>
              <a:rPr sz="2200" dirty="0">
                <a:latin typeface="Corbel"/>
                <a:cs typeface="Corbel"/>
              </a:rPr>
              <a:t>=</a:t>
            </a:r>
            <a:r>
              <a:rPr sz="2200" spc="-15" dirty="0">
                <a:latin typeface="Corbel"/>
                <a:cs typeface="Corbel"/>
              </a:rPr>
              <a:t> </a:t>
            </a:r>
            <a:r>
              <a:rPr sz="2200" spc="-5" dirty="0">
                <a:latin typeface="Corbel"/>
                <a:cs typeface="Corbel"/>
              </a:rPr>
              <a:t>+1</a:t>
            </a:r>
            <a:endParaRPr sz="2200">
              <a:latin typeface="Corbel"/>
              <a:cs typeface="Corbe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70</a:t>
            </a:fld>
            <a:endParaRPr dirty="0"/>
          </a:p>
        </p:txBody>
      </p:sp>
      <p:sp>
        <p:nvSpPr>
          <p:cNvPr id="3" name="object 3"/>
          <p:cNvSpPr txBox="1"/>
          <p:nvPr/>
        </p:nvSpPr>
        <p:spPr>
          <a:xfrm>
            <a:off x="325944" y="3101857"/>
            <a:ext cx="257683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Hu</a:t>
            </a:r>
            <a:r>
              <a:rPr sz="3600" spc="-65" dirty="0">
                <a:solidFill>
                  <a:srgbClr val="FFFFFF"/>
                </a:solidFill>
                <a:latin typeface="Corbel"/>
                <a:cs typeface="Corbel"/>
              </a:rPr>
              <a:t>ff</a:t>
            </a:r>
            <a:r>
              <a:rPr sz="3600" spc="-5" dirty="0">
                <a:solidFill>
                  <a:srgbClr val="FFFFFF"/>
                </a:solidFill>
                <a:latin typeface="Corbel"/>
                <a:cs typeface="Corbel"/>
              </a:rPr>
              <a:t>ma</a:t>
            </a:r>
            <a:r>
              <a:rPr sz="3600" dirty="0">
                <a:solidFill>
                  <a:srgbClr val="FFFFFF"/>
                </a:solidFill>
                <a:latin typeface="Corbel"/>
                <a:cs typeface="Corbel"/>
              </a:rPr>
              <a:t>n</a:t>
            </a:r>
            <a:r>
              <a:rPr sz="3600" spc="-250" dirty="0">
                <a:solidFill>
                  <a:srgbClr val="FFFFFF"/>
                </a:solidFill>
                <a:latin typeface="Corbel"/>
                <a:cs typeface="Corbel"/>
              </a:rPr>
              <a:t> </a:t>
            </a:r>
            <a:r>
              <a:rPr sz="3600" spc="-229" dirty="0">
                <a:solidFill>
                  <a:srgbClr val="FFFFFF"/>
                </a:solidFill>
                <a:latin typeface="Corbel"/>
                <a:cs typeface="Corbel"/>
              </a:rPr>
              <a:t>T</a:t>
            </a:r>
            <a:r>
              <a:rPr sz="3600" spc="-5" dirty="0">
                <a:solidFill>
                  <a:srgbClr val="FFFFFF"/>
                </a:solidFill>
                <a:latin typeface="Corbel"/>
                <a:cs typeface="Corbel"/>
              </a:rPr>
              <a:t>ree</a:t>
            </a:r>
            <a:endParaRPr sz="3600">
              <a:latin typeface="Corbel"/>
              <a:cs typeface="Corbel"/>
            </a:endParaRPr>
          </a:p>
        </p:txBody>
      </p:sp>
      <p:sp>
        <p:nvSpPr>
          <p:cNvPr id="4" name="object 4"/>
          <p:cNvSpPr txBox="1"/>
          <p:nvPr/>
        </p:nvSpPr>
        <p:spPr>
          <a:xfrm>
            <a:off x="4002164" y="2104166"/>
            <a:ext cx="6508115" cy="391160"/>
          </a:xfrm>
          <a:prstGeom prst="rect">
            <a:avLst/>
          </a:prstGeom>
        </p:spPr>
        <p:txBody>
          <a:bodyPr vert="horz" wrap="square" lIns="0" tIns="12700" rIns="0" bIns="0" rtlCol="0">
            <a:spAutoFit/>
          </a:bodyPr>
          <a:lstStyle/>
          <a:p>
            <a:pPr marL="409575" indent="-397510">
              <a:lnSpc>
                <a:spcPct val="100000"/>
              </a:lnSpc>
              <a:spcBef>
                <a:spcPts val="100"/>
              </a:spcBef>
              <a:buClr>
                <a:srgbClr val="40BAD1"/>
              </a:buClr>
              <a:buSzPct val="91666"/>
              <a:buFont typeface="Arial MT"/>
              <a:buChar char="●"/>
              <a:tabLst>
                <a:tab pos="409575" algn="l"/>
                <a:tab pos="410209" algn="l"/>
              </a:tabLst>
            </a:pPr>
            <a:r>
              <a:rPr sz="2400" spc="-5" dirty="0">
                <a:latin typeface="Corbel"/>
                <a:cs typeface="Corbel"/>
              </a:rPr>
              <a:t>While</a:t>
            </a:r>
            <a:r>
              <a:rPr sz="2400" spc="-15" dirty="0">
                <a:latin typeface="Corbel"/>
                <a:cs typeface="Corbel"/>
              </a:rPr>
              <a:t> </a:t>
            </a:r>
            <a:r>
              <a:rPr sz="2400" spc="-5" dirty="0">
                <a:latin typeface="Corbel"/>
                <a:cs typeface="Corbel"/>
              </a:rPr>
              <a:t>priority</a:t>
            </a:r>
            <a:r>
              <a:rPr sz="2400" spc="-15" dirty="0">
                <a:latin typeface="Corbel"/>
                <a:cs typeface="Corbel"/>
              </a:rPr>
              <a:t> </a:t>
            </a:r>
            <a:r>
              <a:rPr sz="2400" spc="-5" dirty="0">
                <a:latin typeface="Corbel"/>
                <a:cs typeface="Corbel"/>
              </a:rPr>
              <a:t>queue</a:t>
            </a:r>
            <a:r>
              <a:rPr sz="2400" spc="-15" dirty="0">
                <a:latin typeface="Corbel"/>
                <a:cs typeface="Corbel"/>
              </a:rPr>
              <a:t> </a:t>
            </a:r>
            <a:r>
              <a:rPr sz="2400" spc="-5" dirty="0">
                <a:latin typeface="Corbel"/>
                <a:cs typeface="Corbel"/>
              </a:rPr>
              <a:t>contains</a:t>
            </a:r>
            <a:r>
              <a:rPr sz="2400" spc="-10" dirty="0">
                <a:latin typeface="Corbel"/>
                <a:cs typeface="Corbel"/>
              </a:rPr>
              <a:t> </a:t>
            </a:r>
            <a:r>
              <a:rPr sz="2400" spc="-5" dirty="0">
                <a:latin typeface="Corbel"/>
                <a:cs typeface="Corbel"/>
              </a:rPr>
              <a:t>two</a:t>
            </a:r>
            <a:r>
              <a:rPr sz="2400" spc="-15" dirty="0">
                <a:latin typeface="Corbel"/>
                <a:cs typeface="Corbel"/>
              </a:rPr>
              <a:t> </a:t>
            </a:r>
            <a:r>
              <a:rPr sz="2400" spc="-5" dirty="0">
                <a:latin typeface="Corbel"/>
                <a:cs typeface="Corbel"/>
              </a:rPr>
              <a:t>or</a:t>
            </a:r>
            <a:r>
              <a:rPr sz="2400" spc="-15" dirty="0">
                <a:latin typeface="Corbel"/>
                <a:cs typeface="Corbel"/>
              </a:rPr>
              <a:t> </a:t>
            </a:r>
            <a:r>
              <a:rPr sz="2400" spc="-5" dirty="0">
                <a:latin typeface="Corbel"/>
                <a:cs typeface="Corbel"/>
              </a:rPr>
              <a:t>more</a:t>
            </a:r>
            <a:r>
              <a:rPr sz="2400" spc="-15" dirty="0">
                <a:latin typeface="Corbel"/>
                <a:cs typeface="Corbel"/>
              </a:rPr>
              <a:t> </a:t>
            </a:r>
            <a:r>
              <a:rPr sz="2400" spc="-5" dirty="0">
                <a:latin typeface="Corbel"/>
                <a:cs typeface="Corbel"/>
              </a:rPr>
              <a:t>nodes</a:t>
            </a:r>
            <a:endParaRPr sz="2400">
              <a:latin typeface="Corbel"/>
              <a:cs typeface="Corbel"/>
            </a:endParaRPr>
          </a:p>
        </p:txBody>
      </p:sp>
      <p:sp>
        <p:nvSpPr>
          <p:cNvPr id="5" name="object 5"/>
          <p:cNvSpPr txBox="1"/>
          <p:nvPr/>
        </p:nvSpPr>
        <p:spPr>
          <a:xfrm>
            <a:off x="4459364" y="2478561"/>
            <a:ext cx="6238875" cy="2338973"/>
          </a:xfrm>
          <a:prstGeom prst="rect">
            <a:avLst/>
          </a:prstGeom>
        </p:spPr>
        <p:txBody>
          <a:bodyPr vert="horz" wrap="square" lIns="0" tIns="58419" rIns="0" bIns="0" rtlCol="0">
            <a:spAutoFit/>
          </a:bodyPr>
          <a:lstStyle/>
          <a:p>
            <a:pPr marL="409575" indent="-397510">
              <a:lnSpc>
                <a:spcPct val="100000"/>
              </a:lnSpc>
              <a:spcBef>
                <a:spcPts val="459"/>
              </a:spcBef>
              <a:buClr>
                <a:srgbClr val="40BAD1"/>
              </a:buClr>
              <a:buFont typeface="Arial MT"/>
              <a:buChar char="●"/>
              <a:tabLst>
                <a:tab pos="409575" algn="l"/>
                <a:tab pos="410209" algn="l"/>
              </a:tabLst>
            </a:pPr>
            <a:r>
              <a:rPr sz="2200" spc="-5" dirty="0">
                <a:latin typeface="Corbel"/>
                <a:cs typeface="Corbel"/>
              </a:rPr>
              <a:t>Create</a:t>
            </a:r>
            <a:r>
              <a:rPr sz="2200" spc="-30" dirty="0">
                <a:latin typeface="Corbel"/>
                <a:cs typeface="Corbel"/>
              </a:rPr>
              <a:t> </a:t>
            </a:r>
            <a:r>
              <a:rPr sz="2200" spc="-5" dirty="0">
                <a:latin typeface="Corbel"/>
                <a:cs typeface="Corbel"/>
              </a:rPr>
              <a:t>new</a:t>
            </a:r>
            <a:r>
              <a:rPr sz="2200" spc="-30" dirty="0">
                <a:latin typeface="Corbel"/>
                <a:cs typeface="Corbel"/>
              </a:rPr>
              <a:t> </a:t>
            </a:r>
            <a:r>
              <a:rPr sz="2200" spc="-5" dirty="0">
                <a:latin typeface="Corbel"/>
                <a:cs typeface="Corbel"/>
              </a:rPr>
              <a:t>node</a:t>
            </a:r>
            <a:endParaRPr sz="2200" dirty="0">
              <a:latin typeface="Corbel"/>
              <a:cs typeface="Corbel"/>
            </a:endParaRPr>
          </a:p>
          <a:p>
            <a:pPr marL="409575" indent="-397510">
              <a:lnSpc>
                <a:spcPct val="100000"/>
              </a:lnSpc>
              <a:spcBef>
                <a:spcPts val="359"/>
              </a:spcBef>
              <a:buClr>
                <a:srgbClr val="40BAD1"/>
              </a:buClr>
              <a:buFont typeface="Arial MT"/>
              <a:buChar char="●"/>
              <a:tabLst>
                <a:tab pos="409575" algn="l"/>
                <a:tab pos="410209" algn="l"/>
              </a:tabLst>
            </a:pPr>
            <a:r>
              <a:rPr sz="2200" spc="-5" dirty="0">
                <a:latin typeface="Corbel"/>
                <a:cs typeface="Corbel"/>
              </a:rPr>
              <a:t>Dequeue</a:t>
            </a:r>
            <a:r>
              <a:rPr sz="2200" spc="-15" dirty="0">
                <a:latin typeface="Corbel"/>
                <a:cs typeface="Corbel"/>
              </a:rPr>
              <a:t> </a:t>
            </a:r>
            <a:r>
              <a:rPr sz="2200" spc="-5" dirty="0">
                <a:latin typeface="Corbel"/>
                <a:cs typeface="Corbel"/>
              </a:rPr>
              <a:t>node</a:t>
            </a:r>
            <a:r>
              <a:rPr sz="2200" spc="-15" dirty="0">
                <a:latin typeface="Corbel"/>
                <a:cs typeface="Corbel"/>
              </a:rPr>
              <a:t> </a:t>
            </a:r>
            <a:r>
              <a:rPr sz="2200" spc="-5" dirty="0">
                <a:latin typeface="Corbel"/>
                <a:cs typeface="Corbel"/>
              </a:rPr>
              <a:t>and</a:t>
            </a:r>
            <a:r>
              <a:rPr sz="2200" spc="-15" dirty="0">
                <a:latin typeface="Corbel"/>
                <a:cs typeface="Corbel"/>
              </a:rPr>
              <a:t> make </a:t>
            </a:r>
            <a:r>
              <a:rPr sz="2200" spc="-5" dirty="0">
                <a:latin typeface="Corbel"/>
                <a:cs typeface="Corbel"/>
              </a:rPr>
              <a:t>it</a:t>
            </a:r>
            <a:r>
              <a:rPr sz="2200" spc="-15" dirty="0">
                <a:latin typeface="Corbel"/>
                <a:cs typeface="Corbel"/>
              </a:rPr>
              <a:t> </a:t>
            </a:r>
            <a:r>
              <a:rPr sz="2200" spc="-5" dirty="0">
                <a:latin typeface="Corbel"/>
                <a:cs typeface="Corbel"/>
              </a:rPr>
              <a:t>left</a:t>
            </a:r>
            <a:r>
              <a:rPr sz="2200" spc="-10" dirty="0">
                <a:latin typeface="Corbel"/>
                <a:cs typeface="Corbel"/>
              </a:rPr>
              <a:t> </a:t>
            </a:r>
            <a:r>
              <a:rPr sz="2200" spc="-5" dirty="0">
                <a:latin typeface="Corbel"/>
                <a:cs typeface="Corbel"/>
              </a:rPr>
              <a:t>subtree</a:t>
            </a:r>
            <a:endParaRPr sz="2200" dirty="0">
              <a:latin typeface="Corbel"/>
              <a:cs typeface="Corbel"/>
            </a:endParaRPr>
          </a:p>
          <a:p>
            <a:pPr marL="409575" indent="-397510">
              <a:lnSpc>
                <a:spcPct val="100000"/>
              </a:lnSpc>
              <a:spcBef>
                <a:spcPts val="360"/>
              </a:spcBef>
              <a:buClr>
                <a:srgbClr val="40BAD1"/>
              </a:buClr>
              <a:buFont typeface="Arial MT"/>
              <a:buChar char="●"/>
              <a:tabLst>
                <a:tab pos="409575" algn="l"/>
                <a:tab pos="410209" algn="l"/>
              </a:tabLst>
            </a:pPr>
            <a:r>
              <a:rPr sz="2200" spc="-5" dirty="0">
                <a:latin typeface="Corbel"/>
                <a:cs typeface="Corbel"/>
              </a:rPr>
              <a:t>Dequeue</a:t>
            </a:r>
            <a:r>
              <a:rPr sz="2200" spc="-15" dirty="0">
                <a:latin typeface="Corbel"/>
                <a:cs typeface="Corbel"/>
              </a:rPr>
              <a:t> </a:t>
            </a:r>
            <a:r>
              <a:rPr sz="2200" spc="-5" dirty="0">
                <a:latin typeface="Corbel"/>
                <a:cs typeface="Corbel"/>
              </a:rPr>
              <a:t>next</a:t>
            </a:r>
            <a:r>
              <a:rPr sz="2200" spc="-10" dirty="0">
                <a:latin typeface="Corbel"/>
                <a:cs typeface="Corbel"/>
              </a:rPr>
              <a:t> </a:t>
            </a:r>
            <a:r>
              <a:rPr sz="2200" spc="-5" dirty="0">
                <a:latin typeface="Corbel"/>
                <a:cs typeface="Corbel"/>
              </a:rPr>
              <a:t>node</a:t>
            </a:r>
            <a:r>
              <a:rPr sz="2200" spc="-15" dirty="0">
                <a:latin typeface="Corbel"/>
                <a:cs typeface="Corbel"/>
              </a:rPr>
              <a:t> </a:t>
            </a:r>
            <a:r>
              <a:rPr sz="2200" spc="-5" dirty="0">
                <a:latin typeface="Corbel"/>
                <a:cs typeface="Corbel"/>
              </a:rPr>
              <a:t>and</a:t>
            </a:r>
            <a:r>
              <a:rPr sz="2200" spc="-10" dirty="0">
                <a:latin typeface="Corbel"/>
                <a:cs typeface="Corbel"/>
              </a:rPr>
              <a:t> </a:t>
            </a:r>
            <a:r>
              <a:rPr sz="2200" spc="-15" dirty="0">
                <a:latin typeface="Corbel"/>
                <a:cs typeface="Corbel"/>
              </a:rPr>
              <a:t>make </a:t>
            </a:r>
            <a:r>
              <a:rPr sz="2200" spc="-5" dirty="0">
                <a:latin typeface="Corbel"/>
                <a:cs typeface="Corbel"/>
              </a:rPr>
              <a:t>it</a:t>
            </a:r>
            <a:r>
              <a:rPr sz="2200" spc="-10" dirty="0">
                <a:latin typeface="Corbel"/>
                <a:cs typeface="Corbel"/>
              </a:rPr>
              <a:t> </a:t>
            </a:r>
            <a:r>
              <a:rPr sz="2200" spc="-5" dirty="0">
                <a:latin typeface="Corbel"/>
                <a:cs typeface="Corbel"/>
              </a:rPr>
              <a:t>right</a:t>
            </a:r>
            <a:r>
              <a:rPr sz="2200" spc="-15" dirty="0">
                <a:latin typeface="Corbel"/>
                <a:cs typeface="Corbel"/>
              </a:rPr>
              <a:t> </a:t>
            </a:r>
            <a:r>
              <a:rPr sz="2200" spc="-5" dirty="0">
                <a:latin typeface="Corbel"/>
                <a:cs typeface="Corbel"/>
              </a:rPr>
              <a:t>subtree</a:t>
            </a:r>
            <a:endParaRPr sz="2200" dirty="0">
              <a:latin typeface="Corbel"/>
              <a:cs typeface="Corbel"/>
            </a:endParaRPr>
          </a:p>
          <a:p>
            <a:pPr marL="409575" marR="5080" indent="-397510">
              <a:lnSpc>
                <a:spcPct val="113599"/>
              </a:lnSpc>
              <a:buClr>
                <a:srgbClr val="40BAD1"/>
              </a:buClr>
              <a:buFont typeface="Arial MT"/>
              <a:buChar char="●"/>
              <a:tabLst>
                <a:tab pos="409575" algn="l"/>
                <a:tab pos="410209" algn="l"/>
              </a:tabLst>
            </a:pPr>
            <a:r>
              <a:rPr sz="2200" spc="-5" dirty="0">
                <a:latin typeface="Corbel"/>
                <a:cs typeface="Corbel"/>
              </a:rPr>
              <a:t>Frequency of new node equals sum of frequency of </a:t>
            </a:r>
            <a:r>
              <a:rPr sz="2200" spc="-430" dirty="0">
                <a:latin typeface="Corbel"/>
                <a:cs typeface="Corbel"/>
              </a:rPr>
              <a:t> </a:t>
            </a:r>
            <a:r>
              <a:rPr sz="2200" spc="-5" dirty="0">
                <a:latin typeface="Corbel"/>
                <a:cs typeface="Corbel"/>
              </a:rPr>
              <a:t>left</a:t>
            </a:r>
            <a:r>
              <a:rPr sz="2200" spc="-10" dirty="0">
                <a:latin typeface="Corbel"/>
                <a:cs typeface="Corbel"/>
              </a:rPr>
              <a:t> </a:t>
            </a:r>
            <a:r>
              <a:rPr sz="2200" spc="-5" dirty="0">
                <a:latin typeface="Corbel"/>
                <a:cs typeface="Corbel"/>
              </a:rPr>
              <a:t>and right children</a:t>
            </a:r>
            <a:endParaRPr sz="2200" dirty="0">
              <a:latin typeface="Corbel"/>
              <a:cs typeface="Corbel"/>
            </a:endParaRPr>
          </a:p>
          <a:p>
            <a:pPr marL="409575" indent="-397510">
              <a:lnSpc>
                <a:spcPct val="100000"/>
              </a:lnSpc>
              <a:spcBef>
                <a:spcPts val="360"/>
              </a:spcBef>
              <a:buClr>
                <a:srgbClr val="40BAD1"/>
              </a:buClr>
              <a:buFont typeface="Arial MT"/>
              <a:buChar char="●"/>
              <a:tabLst>
                <a:tab pos="409575" algn="l"/>
                <a:tab pos="410209" algn="l"/>
              </a:tabLst>
            </a:pPr>
            <a:r>
              <a:rPr sz="2200" spc="-5" dirty="0">
                <a:latin typeface="Corbel"/>
                <a:cs typeface="Corbel"/>
              </a:rPr>
              <a:t>Enqueue</a:t>
            </a:r>
            <a:r>
              <a:rPr sz="2200" spc="-20" dirty="0">
                <a:latin typeface="Corbel"/>
                <a:cs typeface="Corbel"/>
              </a:rPr>
              <a:t> </a:t>
            </a:r>
            <a:r>
              <a:rPr sz="2200" spc="-5" dirty="0">
                <a:latin typeface="Corbel"/>
                <a:cs typeface="Corbel"/>
              </a:rPr>
              <a:t>new</a:t>
            </a:r>
            <a:r>
              <a:rPr sz="2200" spc="-15" dirty="0">
                <a:latin typeface="Corbel"/>
                <a:cs typeface="Corbel"/>
              </a:rPr>
              <a:t> </a:t>
            </a:r>
            <a:r>
              <a:rPr sz="2200" spc="-5" dirty="0">
                <a:latin typeface="Corbel"/>
                <a:cs typeface="Corbel"/>
              </a:rPr>
              <a:t>node</a:t>
            </a:r>
            <a:r>
              <a:rPr sz="2200" spc="-15" dirty="0">
                <a:latin typeface="Corbel"/>
                <a:cs typeface="Corbel"/>
              </a:rPr>
              <a:t> </a:t>
            </a:r>
            <a:r>
              <a:rPr sz="2200" spc="-5" dirty="0">
                <a:latin typeface="Corbel"/>
                <a:cs typeface="Corbel"/>
              </a:rPr>
              <a:t>back</a:t>
            </a:r>
            <a:r>
              <a:rPr sz="2200" spc="-15" dirty="0">
                <a:latin typeface="Corbel"/>
                <a:cs typeface="Corbel"/>
              </a:rPr>
              <a:t> </a:t>
            </a:r>
            <a:r>
              <a:rPr sz="2200" spc="-5" dirty="0">
                <a:latin typeface="Corbel"/>
                <a:cs typeface="Corbel"/>
              </a:rPr>
              <a:t>into</a:t>
            </a:r>
            <a:r>
              <a:rPr sz="2200" spc="-20" dirty="0">
                <a:latin typeface="Corbel"/>
                <a:cs typeface="Corbel"/>
              </a:rPr>
              <a:t> </a:t>
            </a:r>
            <a:r>
              <a:rPr sz="2200" spc="-5" dirty="0">
                <a:latin typeface="Corbel"/>
                <a:cs typeface="Corbel"/>
              </a:rPr>
              <a:t>queue</a:t>
            </a:r>
            <a:endParaRPr sz="2200" dirty="0">
              <a:latin typeface="Corbel"/>
              <a:cs typeface="Corbe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50" y="6402030"/>
            <a:ext cx="2279015" cy="193040"/>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666666"/>
                </a:solidFill>
                <a:latin typeface="Corbel"/>
                <a:cs typeface="Corbel"/>
              </a:rPr>
              <a:t>Departmen</a:t>
            </a:r>
            <a:r>
              <a:rPr sz="1100" dirty="0">
                <a:solidFill>
                  <a:srgbClr val="666666"/>
                </a:solidFill>
                <a:latin typeface="Corbel"/>
                <a:cs typeface="Corbel"/>
              </a:rPr>
              <a:t>t</a:t>
            </a:r>
            <a:r>
              <a:rPr sz="1100" spc="-5" dirty="0">
                <a:solidFill>
                  <a:srgbClr val="666666"/>
                </a:solidFill>
                <a:latin typeface="Corbel"/>
                <a:cs typeface="Corbel"/>
              </a:rPr>
              <a:t> o</a:t>
            </a:r>
            <a:r>
              <a:rPr sz="1100" dirty="0">
                <a:solidFill>
                  <a:srgbClr val="666666"/>
                </a:solidFill>
                <a:latin typeface="Corbel"/>
                <a:cs typeface="Corbel"/>
              </a:rPr>
              <a:t>f</a:t>
            </a:r>
            <a:r>
              <a:rPr sz="1100" spc="-5" dirty="0">
                <a:solidFill>
                  <a:srgbClr val="666666"/>
                </a:solidFill>
                <a:latin typeface="Corbel"/>
                <a:cs typeface="Corbel"/>
              </a:rPr>
              <a:t> Informatio</a:t>
            </a:r>
            <a:r>
              <a:rPr sz="1100" dirty="0">
                <a:solidFill>
                  <a:srgbClr val="666666"/>
                </a:solidFill>
                <a:latin typeface="Corbel"/>
                <a:cs typeface="Corbel"/>
              </a:rPr>
              <a:t>n</a:t>
            </a:r>
            <a:r>
              <a:rPr sz="1100" spc="-80" dirty="0">
                <a:solidFill>
                  <a:srgbClr val="666666"/>
                </a:solidFill>
                <a:latin typeface="Corbel"/>
                <a:cs typeface="Corbel"/>
              </a:rPr>
              <a:t> </a:t>
            </a:r>
            <a:r>
              <a:rPr sz="1100" spc="-70" dirty="0">
                <a:solidFill>
                  <a:srgbClr val="666666"/>
                </a:solidFill>
                <a:latin typeface="Corbel"/>
                <a:cs typeface="Corbel"/>
              </a:rPr>
              <a:t>T</a:t>
            </a:r>
            <a:r>
              <a:rPr sz="1100" spc="-5" dirty="0">
                <a:solidFill>
                  <a:srgbClr val="666666"/>
                </a:solidFill>
                <a:latin typeface="Corbel"/>
                <a:cs typeface="Corbel"/>
              </a:rPr>
              <a:t>echnology</a:t>
            </a:r>
            <a:endParaRPr sz="1100">
              <a:latin typeface="Corbel"/>
              <a:cs typeface="Corbel"/>
            </a:endParaRPr>
          </a:p>
        </p:txBody>
      </p:sp>
      <p:sp>
        <p:nvSpPr>
          <p:cNvPr id="4" name="object 4"/>
          <p:cNvSpPr txBox="1"/>
          <p:nvPr/>
        </p:nvSpPr>
        <p:spPr>
          <a:xfrm>
            <a:off x="325944" y="3101857"/>
            <a:ext cx="257683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Hu</a:t>
            </a:r>
            <a:r>
              <a:rPr sz="3600" spc="-65" dirty="0">
                <a:solidFill>
                  <a:srgbClr val="FFFFFF"/>
                </a:solidFill>
                <a:latin typeface="Corbel"/>
                <a:cs typeface="Corbel"/>
              </a:rPr>
              <a:t>ff</a:t>
            </a:r>
            <a:r>
              <a:rPr sz="3600" spc="-5" dirty="0">
                <a:solidFill>
                  <a:srgbClr val="FFFFFF"/>
                </a:solidFill>
                <a:latin typeface="Corbel"/>
                <a:cs typeface="Corbel"/>
              </a:rPr>
              <a:t>ma</a:t>
            </a:r>
            <a:r>
              <a:rPr sz="3600" dirty="0">
                <a:solidFill>
                  <a:srgbClr val="FFFFFF"/>
                </a:solidFill>
                <a:latin typeface="Corbel"/>
                <a:cs typeface="Corbel"/>
              </a:rPr>
              <a:t>n</a:t>
            </a:r>
            <a:r>
              <a:rPr sz="3600" spc="-250" dirty="0">
                <a:solidFill>
                  <a:srgbClr val="FFFFFF"/>
                </a:solidFill>
                <a:latin typeface="Corbel"/>
                <a:cs typeface="Corbel"/>
              </a:rPr>
              <a:t> </a:t>
            </a:r>
            <a:r>
              <a:rPr sz="3600" spc="-229" dirty="0">
                <a:solidFill>
                  <a:srgbClr val="FFFFFF"/>
                </a:solidFill>
                <a:latin typeface="Corbel"/>
                <a:cs typeface="Corbel"/>
              </a:rPr>
              <a:t>T</a:t>
            </a:r>
            <a:r>
              <a:rPr sz="3600" spc="-5" dirty="0">
                <a:solidFill>
                  <a:srgbClr val="FFFFFF"/>
                </a:solidFill>
                <a:latin typeface="Corbel"/>
                <a:cs typeface="Corbel"/>
              </a:rPr>
              <a:t>ree</a:t>
            </a:r>
            <a:endParaRPr sz="3600">
              <a:latin typeface="Corbel"/>
              <a:cs typeface="Corbel"/>
            </a:endParaRPr>
          </a:p>
        </p:txBody>
      </p:sp>
      <p:sp>
        <p:nvSpPr>
          <p:cNvPr id="5" name="object 5"/>
          <p:cNvSpPr txBox="1"/>
          <p:nvPr/>
        </p:nvSpPr>
        <p:spPr>
          <a:xfrm>
            <a:off x="11294638" y="6429616"/>
            <a:ext cx="187960"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40BAD1"/>
                </a:solidFill>
                <a:latin typeface="Corbel"/>
                <a:cs typeface="Corbel"/>
              </a:rPr>
              <a:t>60</a:t>
            </a:r>
            <a:endParaRPr sz="1200">
              <a:latin typeface="Corbel"/>
              <a:cs typeface="Corbel"/>
            </a:endParaRPr>
          </a:p>
        </p:txBody>
      </p:sp>
      <p:grpSp>
        <p:nvGrpSpPr>
          <p:cNvPr id="6" name="object 6"/>
          <p:cNvGrpSpPr/>
          <p:nvPr/>
        </p:nvGrpSpPr>
        <p:grpSpPr>
          <a:xfrm>
            <a:off x="4282837" y="822137"/>
            <a:ext cx="6809105" cy="805180"/>
            <a:chOff x="4282837" y="822137"/>
            <a:chExt cx="6809105" cy="805180"/>
          </a:xfrm>
        </p:grpSpPr>
        <p:sp>
          <p:nvSpPr>
            <p:cNvPr id="7" name="object 7"/>
            <p:cNvSpPr/>
            <p:nvPr/>
          </p:nvSpPr>
          <p:spPr>
            <a:xfrm>
              <a:off x="4282849" y="822150"/>
              <a:ext cx="6809105" cy="401955"/>
            </a:xfrm>
            <a:custGeom>
              <a:avLst/>
              <a:gdLst/>
              <a:ahLst/>
              <a:cxnLst/>
              <a:rect l="l" t="t" r="r" b="b"/>
              <a:pathLst>
                <a:path w="6809105" h="401955">
                  <a:moveTo>
                    <a:pt x="4749" y="0"/>
                  </a:moveTo>
                  <a:lnTo>
                    <a:pt x="4749" y="401899"/>
                  </a:lnTo>
                </a:path>
                <a:path w="6809105" h="401955">
                  <a:moveTo>
                    <a:pt x="571374" y="0"/>
                  </a:moveTo>
                  <a:lnTo>
                    <a:pt x="571374" y="401899"/>
                  </a:lnTo>
                </a:path>
                <a:path w="6809105" h="401955">
                  <a:moveTo>
                    <a:pt x="1137999" y="0"/>
                  </a:moveTo>
                  <a:lnTo>
                    <a:pt x="1137999" y="401899"/>
                  </a:lnTo>
                </a:path>
                <a:path w="6809105" h="401955">
                  <a:moveTo>
                    <a:pt x="1704624" y="0"/>
                  </a:moveTo>
                  <a:lnTo>
                    <a:pt x="1704624" y="401899"/>
                  </a:lnTo>
                </a:path>
                <a:path w="6809105" h="401955">
                  <a:moveTo>
                    <a:pt x="2271249" y="0"/>
                  </a:moveTo>
                  <a:lnTo>
                    <a:pt x="2271249" y="401899"/>
                  </a:lnTo>
                </a:path>
                <a:path w="6809105" h="401955">
                  <a:moveTo>
                    <a:pt x="2837874" y="0"/>
                  </a:moveTo>
                  <a:lnTo>
                    <a:pt x="2837874" y="401899"/>
                  </a:lnTo>
                </a:path>
                <a:path w="6809105" h="401955">
                  <a:moveTo>
                    <a:pt x="3404499" y="0"/>
                  </a:moveTo>
                  <a:lnTo>
                    <a:pt x="3404499" y="401899"/>
                  </a:lnTo>
                </a:path>
                <a:path w="6809105" h="401955">
                  <a:moveTo>
                    <a:pt x="3971124" y="0"/>
                  </a:moveTo>
                  <a:lnTo>
                    <a:pt x="3971124" y="401899"/>
                  </a:lnTo>
                </a:path>
                <a:path w="6809105" h="401955">
                  <a:moveTo>
                    <a:pt x="4537749" y="0"/>
                  </a:moveTo>
                  <a:lnTo>
                    <a:pt x="4537749" y="401899"/>
                  </a:lnTo>
                </a:path>
                <a:path w="6809105" h="401955">
                  <a:moveTo>
                    <a:pt x="5104374" y="0"/>
                  </a:moveTo>
                  <a:lnTo>
                    <a:pt x="5104374" y="401899"/>
                  </a:lnTo>
                </a:path>
                <a:path w="6809105" h="401955">
                  <a:moveTo>
                    <a:pt x="5670999" y="0"/>
                  </a:moveTo>
                  <a:lnTo>
                    <a:pt x="5670999" y="401899"/>
                  </a:lnTo>
                </a:path>
                <a:path w="6809105" h="401955">
                  <a:moveTo>
                    <a:pt x="6237624" y="0"/>
                  </a:moveTo>
                  <a:lnTo>
                    <a:pt x="6237624" y="401899"/>
                  </a:lnTo>
                </a:path>
                <a:path w="6809105" h="401955">
                  <a:moveTo>
                    <a:pt x="6804249" y="0"/>
                  </a:moveTo>
                  <a:lnTo>
                    <a:pt x="6804249" y="401899"/>
                  </a:lnTo>
                </a:path>
                <a:path w="6809105" h="401955">
                  <a:moveTo>
                    <a:pt x="0" y="4749"/>
                  </a:moveTo>
                  <a:lnTo>
                    <a:pt x="6808999" y="4749"/>
                  </a:lnTo>
                </a:path>
                <a:path w="6809105" h="401955">
                  <a:moveTo>
                    <a:pt x="0" y="397149"/>
                  </a:moveTo>
                  <a:lnTo>
                    <a:pt x="6808999" y="397149"/>
                  </a:lnTo>
                </a:path>
              </a:pathLst>
            </a:custGeom>
            <a:ln w="9524">
              <a:solidFill>
                <a:srgbClr val="9E9E9E"/>
              </a:solidFill>
            </a:ln>
          </p:spPr>
          <p:txBody>
            <a:bodyPr wrap="square" lIns="0" tIns="0" rIns="0" bIns="0" rtlCol="0"/>
            <a:lstStyle/>
            <a:p>
              <a:endParaRPr/>
            </a:p>
          </p:txBody>
        </p:sp>
        <p:sp>
          <p:nvSpPr>
            <p:cNvPr id="8" name="object 8"/>
            <p:cNvSpPr/>
            <p:nvPr/>
          </p:nvSpPr>
          <p:spPr>
            <a:xfrm>
              <a:off x="4351054" y="1053550"/>
              <a:ext cx="211454" cy="528320"/>
            </a:xfrm>
            <a:custGeom>
              <a:avLst/>
              <a:gdLst/>
              <a:ahLst/>
              <a:cxnLst/>
              <a:rect l="l" t="t" r="r" b="b"/>
              <a:pathLst>
                <a:path w="211454" h="528319">
                  <a:moveTo>
                    <a:pt x="211270" y="0"/>
                  </a:moveTo>
                  <a:lnTo>
                    <a:pt x="0" y="528039"/>
                  </a:lnTo>
                </a:path>
              </a:pathLst>
            </a:custGeom>
            <a:ln w="9524">
              <a:solidFill>
                <a:srgbClr val="545454"/>
              </a:solidFill>
            </a:ln>
          </p:spPr>
          <p:txBody>
            <a:bodyPr wrap="square" lIns="0" tIns="0" rIns="0" bIns="0" rtlCol="0"/>
            <a:lstStyle/>
            <a:p>
              <a:endParaRPr/>
            </a:p>
          </p:txBody>
        </p:sp>
        <p:sp>
          <p:nvSpPr>
            <p:cNvPr id="9" name="object 9"/>
            <p:cNvSpPr/>
            <p:nvPr/>
          </p:nvSpPr>
          <p:spPr>
            <a:xfrm>
              <a:off x="4334997" y="1575745"/>
              <a:ext cx="31115" cy="46355"/>
            </a:xfrm>
            <a:custGeom>
              <a:avLst/>
              <a:gdLst/>
              <a:ahLst/>
              <a:cxnLst/>
              <a:rect l="l" t="t" r="r" b="b"/>
              <a:pathLst>
                <a:path w="31114" h="46355">
                  <a:moveTo>
                    <a:pt x="0" y="45976"/>
                  </a:moveTo>
                  <a:lnTo>
                    <a:pt x="1449" y="0"/>
                  </a:lnTo>
                  <a:lnTo>
                    <a:pt x="30664" y="11688"/>
                  </a:lnTo>
                  <a:lnTo>
                    <a:pt x="0" y="45976"/>
                  </a:lnTo>
                  <a:close/>
                </a:path>
              </a:pathLst>
            </a:custGeom>
            <a:solidFill>
              <a:srgbClr val="545454"/>
            </a:solidFill>
          </p:spPr>
          <p:txBody>
            <a:bodyPr wrap="square" lIns="0" tIns="0" rIns="0" bIns="0" rtlCol="0"/>
            <a:lstStyle/>
            <a:p>
              <a:endParaRPr/>
            </a:p>
          </p:txBody>
        </p:sp>
        <p:sp>
          <p:nvSpPr>
            <p:cNvPr id="10" name="object 10"/>
            <p:cNvSpPr/>
            <p:nvPr/>
          </p:nvSpPr>
          <p:spPr>
            <a:xfrm>
              <a:off x="4334997" y="1575745"/>
              <a:ext cx="31115" cy="46355"/>
            </a:xfrm>
            <a:custGeom>
              <a:avLst/>
              <a:gdLst/>
              <a:ahLst/>
              <a:cxnLst/>
              <a:rect l="l" t="t" r="r" b="b"/>
              <a:pathLst>
                <a:path w="31114" h="46355">
                  <a:moveTo>
                    <a:pt x="1449" y="0"/>
                  </a:moveTo>
                  <a:lnTo>
                    <a:pt x="0" y="45976"/>
                  </a:lnTo>
                  <a:lnTo>
                    <a:pt x="30664" y="11688"/>
                  </a:lnTo>
                  <a:lnTo>
                    <a:pt x="1449" y="0"/>
                  </a:lnTo>
                  <a:close/>
                </a:path>
              </a:pathLst>
            </a:custGeom>
            <a:ln w="9524">
              <a:solidFill>
                <a:srgbClr val="545454"/>
              </a:solidFill>
            </a:ln>
          </p:spPr>
          <p:txBody>
            <a:bodyPr wrap="square" lIns="0" tIns="0" rIns="0" bIns="0" rtlCol="0"/>
            <a:lstStyle/>
            <a:p>
              <a:endParaRPr/>
            </a:p>
          </p:txBody>
        </p:sp>
        <p:sp>
          <p:nvSpPr>
            <p:cNvPr id="11" name="object 11"/>
            <p:cNvSpPr/>
            <p:nvPr/>
          </p:nvSpPr>
          <p:spPr>
            <a:xfrm>
              <a:off x="4951058" y="1068100"/>
              <a:ext cx="236220" cy="472440"/>
            </a:xfrm>
            <a:custGeom>
              <a:avLst/>
              <a:gdLst/>
              <a:ahLst/>
              <a:cxnLst/>
              <a:rect l="l" t="t" r="r" b="b"/>
              <a:pathLst>
                <a:path w="236220" h="472440">
                  <a:moveTo>
                    <a:pt x="236041" y="0"/>
                  </a:moveTo>
                  <a:lnTo>
                    <a:pt x="0" y="472083"/>
                  </a:lnTo>
                </a:path>
              </a:pathLst>
            </a:custGeom>
            <a:ln w="9524">
              <a:solidFill>
                <a:srgbClr val="545454"/>
              </a:solidFill>
            </a:ln>
          </p:spPr>
          <p:txBody>
            <a:bodyPr wrap="square" lIns="0" tIns="0" rIns="0" bIns="0" rtlCol="0"/>
            <a:lstStyle/>
            <a:p>
              <a:endParaRPr/>
            </a:p>
          </p:txBody>
        </p:sp>
        <p:sp>
          <p:nvSpPr>
            <p:cNvPr id="12" name="object 12"/>
            <p:cNvSpPr/>
            <p:nvPr/>
          </p:nvSpPr>
          <p:spPr>
            <a:xfrm>
              <a:off x="4931727" y="1533147"/>
              <a:ext cx="33655" cy="45720"/>
            </a:xfrm>
            <a:custGeom>
              <a:avLst/>
              <a:gdLst/>
              <a:ahLst/>
              <a:cxnLst/>
              <a:rect l="l" t="t" r="r" b="b"/>
              <a:pathLst>
                <a:path w="33654" h="45719">
                  <a:moveTo>
                    <a:pt x="0" y="45697"/>
                  </a:moveTo>
                  <a:lnTo>
                    <a:pt x="5258" y="0"/>
                  </a:lnTo>
                  <a:lnTo>
                    <a:pt x="33402" y="14071"/>
                  </a:lnTo>
                  <a:lnTo>
                    <a:pt x="0" y="45697"/>
                  </a:lnTo>
                  <a:close/>
                </a:path>
              </a:pathLst>
            </a:custGeom>
            <a:solidFill>
              <a:srgbClr val="545454"/>
            </a:solidFill>
          </p:spPr>
          <p:txBody>
            <a:bodyPr wrap="square" lIns="0" tIns="0" rIns="0" bIns="0" rtlCol="0"/>
            <a:lstStyle/>
            <a:p>
              <a:endParaRPr/>
            </a:p>
          </p:txBody>
        </p:sp>
        <p:sp>
          <p:nvSpPr>
            <p:cNvPr id="13" name="object 13"/>
            <p:cNvSpPr/>
            <p:nvPr/>
          </p:nvSpPr>
          <p:spPr>
            <a:xfrm>
              <a:off x="4931727" y="1533147"/>
              <a:ext cx="33655" cy="45720"/>
            </a:xfrm>
            <a:custGeom>
              <a:avLst/>
              <a:gdLst/>
              <a:ahLst/>
              <a:cxnLst/>
              <a:rect l="l" t="t" r="r" b="b"/>
              <a:pathLst>
                <a:path w="33654" h="45719">
                  <a:moveTo>
                    <a:pt x="5258" y="0"/>
                  </a:moveTo>
                  <a:lnTo>
                    <a:pt x="0" y="45697"/>
                  </a:lnTo>
                  <a:lnTo>
                    <a:pt x="33402" y="14071"/>
                  </a:lnTo>
                  <a:lnTo>
                    <a:pt x="5258" y="0"/>
                  </a:lnTo>
                  <a:close/>
                </a:path>
              </a:pathLst>
            </a:custGeom>
            <a:ln w="9524">
              <a:solidFill>
                <a:srgbClr val="545454"/>
              </a:solidFill>
            </a:ln>
          </p:spPr>
          <p:txBody>
            <a:bodyPr wrap="square" lIns="0" tIns="0" rIns="0" bIns="0" rtlCol="0"/>
            <a:lstStyle/>
            <a:p>
              <a:endParaRPr/>
            </a:p>
          </p:txBody>
        </p:sp>
        <p:sp>
          <p:nvSpPr>
            <p:cNvPr id="14" name="object 14"/>
            <p:cNvSpPr/>
            <p:nvPr/>
          </p:nvSpPr>
          <p:spPr>
            <a:xfrm>
              <a:off x="5577677" y="1053550"/>
              <a:ext cx="118110" cy="511175"/>
            </a:xfrm>
            <a:custGeom>
              <a:avLst/>
              <a:gdLst/>
              <a:ahLst/>
              <a:cxnLst/>
              <a:rect l="l" t="t" r="r" b="b"/>
              <a:pathLst>
                <a:path w="118110" h="511175">
                  <a:moveTo>
                    <a:pt x="117947" y="0"/>
                  </a:moveTo>
                  <a:lnTo>
                    <a:pt x="0" y="511014"/>
                  </a:lnTo>
                </a:path>
              </a:pathLst>
            </a:custGeom>
            <a:ln w="9524">
              <a:solidFill>
                <a:srgbClr val="545454"/>
              </a:solidFill>
            </a:ln>
          </p:spPr>
          <p:txBody>
            <a:bodyPr wrap="square" lIns="0" tIns="0" rIns="0" bIns="0" rtlCol="0"/>
            <a:lstStyle/>
            <a:p>
              <a:endParaRPr/>
            </a:p>
          </p:txBody>
        </p:sp>
        <p:sp>
          <p:nvSpPr>
            <p:cNvPr id="15" name="object 15"/>
            <p:cNvSpPr/>
            <p:nvPr/>
          </p:nvSpPr>
          <p:spPr>
            <a:xfrm>
              <a:off x="5562347" y="1561025"/>
              <a:ext cx="31115" cy="45720"/>
            </a:xfrm>
            <a:custGeom>
              <a:avLst/>
              <a:gdLst/>
              <a:ahLst/>
              <a:cxnLst/>
              <a:rect l="l" t="t" r="r" b="b"/>
              <a:pathLst>
                <a:path w="31114" h="45719">
                  <a:moveTo>
                    <a:pt x="5608" y="45656"/>
                  </a:moveTo>
                  <a:lnTo>
                    <a:pt x="0" y="0"/>
                  </a:lnTo>
                  <a:lnTo>
                    <a:pt x="30659" y="7076"/>
                  </a:lnTo>
                  <a:lnTo>
                    <a:pt x="5608" y="45656"/>
                  </a:lnTo>
                  <a:close/>
                </a:path>
              </a:pathLst>
            </a:custGeom>
            <a:solidFill>
              <a:srgbClr val="545454"/>
            </a:solidFill>
          </p:spPr>
          <p:txBody>
            <a:bodyPr wrap="square" lIns="0" tIns="0" rIns="0" bIns="0" rtlCol="0"/>
            <a:lstStyle/>
            <a:p>
              <a:endParaRPr/>
            </a:p>
          </p:txBody>
        </p:sp>
        <p:sp>
          <p:nvSpPr>
            <p:cNvPr id="16" name="object 16"/>
            <p:cNvSpPr/>
            <p:nvPr/>
          </p:nvSpPr>
          <p:spPr>
            <a:xfrm>
              <a:off x="5562347" y="1561025"/>
              <a:ext cx="31115" cy="45720"/>
            </a:xfrm>
            <a:custGeom>
              <a:avLst/>
              <a:gdLst/>
              <a:ahLst/>
              <a:cxnLst/>
              <a:rect l="l" t="t" r="r" b="b"/>
              <a:pathLst>
                <a:path w="31114" h="45719">
                  <a:moveTo>
                    <a:pt x="0" y="0"/>
                  </a:moveTo>
                  <a:lnTo>
                    <a:pt x="5608" y="45656"/>
                  </a:lnTo>
                  <a:lnTo>
                    <a:pt x="30659" y="7076"/>
                  </a:lnTo>
                  <a:lnTo>
                    <a:pt x="0" y="0"/>
                  </a:lnTo>
                  <a:close/>
                </a:path>
              </a:pathLst>
            </a:custGeom>
            <a:ln w="9524">
              <a:solidFill>
                <a:srgbClr val="545454"/>
              </a:solidFill>
            </a:ln>
          </p:spPr>
          <p:txBody>
            <a:bodyPr wrap="square" lIns="0" tIns="0" rIns="0" bIns="0" rtlCol="0"/>
            <a:lstStyle/>
            <a:p>
              <a:endParaRPr/>
            </a:p>
          </p:txBody>
        </p:sp>
        <p:sp>
          <p:nvSpPr>
            <p:cNvPr id="17" name="object 17"/>
            <p:cNvSpPr/>
            <p:nvPr/>
          </p:nvSpPr>
          <p:spPr>
            <a:xfrm>
              <a:off x="6200858" y="1082625"/>
              <a:ext cx="90805" cy="452755"/>
            </a:xfrm>
            <a:custGeom>
              <a:avLst/>
              <a:gdLst/>
              <a:ahLst/>
              <a:cxnLst/>
              <a:rect l="l" t="t" r="r" b="b"/>
              <a:pathLst>
                <a:path w="90804" h="452755">
                  <a:moveTo>
                    <a:pt x="90491" y="0"/>
                  </a:moveTo>
                  <a:lnTo>
                    <a:pt x="0" y="452459"/>
                  </a:lnTo>
                </a:path>
              </a:pathLst>
            </a:custGeom>
            <a:ln w="9524">
              <a:solidFill>
                <a:srgbClr val="545454"/>
              </a:solidFill>
            </a:ln>
          </p:spPr>
          <p:txBody>
            <a:bodyPr wrap="square" lIns="0" tIns="0" rIns="0" bIns="0" rtlCol="0"/>
            <a:lstStyle/>
            <a:p>
              <a:endParaRPr/>
            </a:p>
          </p:txBody>
        </p:sp>
        <p:sp>
          <p:nvSpPr>
            <p:cNvPr id="18" name="object 18"/>
            <p:cNvSpPr/>
            <p:nvPr/>
          </p:nvSpPr>
          <p:spPr>
            <a:xfrm>
              <a:off x="6185430" y="1531999"/>
              <a:ext cx="31115" cy="45720"/>
            </a:xfrm>
            <a:custGeom>
              <a:avLst/>
              <a:gdLst/>
              <a:ahLst/>
              <a:cxnLst/>
              <a:rect l="l" t="t" r="r" b="b"/>
              <a:pathLst>
                <a:path w="31114" h="45719">
                  <a:moveTo>
                    <a:pt x="6949" y="45471"/>
                  </a:moveTo>
                  <a:lnTo>
                    <a:pt x="0" y="0"/>
                  </a:lnTo>
                  <a:lnTo>
                    <a:pt x="30854" y="6170"/>
                  </a:lnTo>
                  <a:lnTo>
                    <a:pt x="6949" y="45471"/>
                  </a:lnTo>
                  <a:close/>
                </a:path>
              </a:pathLst>
            </a:custGeom>
            <a:solidFill>
              <a:srgbClr val="545454"/>
            </a:solidFill>
          </p:spPr>
          <p:txBody>
            <a:bodyPr wrap="square" lIns="0" tIns="0" rIns="0" bIns="0" rtlCol="0"/>
            <a:lstStyle/>
            <a:p>
              <a:endParaRPr/>
            </a:p>
          </p:txBody>
        </p:sp>
        <p:sp>
          <p:nvSpPr>
            <p:cNvPr id="19" name="object 19"/>
            <p:cNvSpPr/>
            <p:nvPr/>
          </p:nvSpPr>
          <p:spPr>
            <a:xfrm>
              <a:off x="6185430" y="1531999"/>
              <a:ext cx="31115" cy="45720"/>
            </a:xfrm>
            <a:custGeom>
              <a:avLst/>
              <a:gdLst/>
              <a:ahLst/>
              <a:cxnLst/>
              <a:rect l="l" t="t" r="r" b="b"/>
              <a:pathLst>
                <a:path w="31114" h="45719">
                  <a:moveTo>
                    <a:pt x="0" y="0"/>
                  </a:moveTo>
                  <a:lnTo>
                    <a:pt x="6949" y="45471"/>
                  </a:lnTo>
                  <a:lnTo>
                    <a:pt x="30854" y="6170"/>
                  </a:lnTo>
                  <a:lnTo>
                    <a:pt x="0" y="0"/>
                  </a:lnTo>
                  <a:close/>
                </a:path>
              </a:pathLst>
            </a:custGeom>
            <a:ln w="9524">
              <a:solidFill>
                <a:srgbClr val="545454"/>
              </a:solidFill>
            </a:ln>
          </p:spPr>
          <p:txBody>
            <a:bodyPr wrap="square" lIns="0" tIns="0" rIns="0" bIns="0" rtlCol="0"/>
            <a:lstStyle/>
            <a:p>
              <a:endParaRPr/>
            </a:p>
          </p:txBody>
        </p:sp>
        <p:sp>
          <p:nvSpPr>
            <p:cNvPr id="20" name="object 20"/>
            <p:cNvSpPr/>
            <p:nvPr/>
          </p:nvSpPr>
          <p:spPr>
            <a:xfrm>
              <a:off x="6817463" y="1068100"/>
              <a:ext cx="26034" cy="480695"/>
            </a:xfrm>
            <a:custGeom>
              <a:avLst/>
              <a:gdLst/>
              <a:ahLst/>
              <a:cxnLst/>
              <a:rect l="l" t="t" r="r" b="b"/>
              <a:pathLst>
                <a:path w="26034" h="480694">
                  <a:moveTo>
                    <a:pt x="26010" y="0"/>
                  </a:moveTo>
                  <a:lnTo>
                    <a:pt x="0" y="480533"/>
                  </a:lnTo>
                </a:path>
              </a:pathLst>
            </a:custGeom>
            <a:ln w="9524">
              <a:solidFill>
                <a:srgbClr val="545454"/>
              </a:solidFill>
            </a:ln>
          </p:spPr>
          <p:txBody>
            <a:bodyPr wrap="square" lIns="0" tIns="0" rIns="0" bIns="0" rtlCol="0"/>
            <a:lstStyle/>
            <a:p>
              <a:endParaRPr/>
            </a:p>
          </p:txBody>
        </p:sp>
        <p:sp>
          <p:nvSpPr>
            <p:cNvPr id="21" name="object 21"/>
            <p:cNvSpPr/>
            <p:nvPr/>
          </p:nvSpPr>
          <p:spPr>
            <a:xfrm>
              <a:off x="6801753" y="1547783"/>
              <a:ext cx="31750" cy="44450"/>
            </a:xfrm>
            <a:custGeom>
              <a:avLst/>
              <a:gdLst/>
              <a:ahLst/>
              <a:cxnLst/>
              <a:rect l="l" t="t" r="r" b="b"/>
              <a:pathLst>
                <a:path w="31750" h="44450">
                  <a:moveTo>
                    <a:pt x="13373" y="44012"/>
                  </a:moveTo>
                  <a:lnTo>
                    <a:pt x="0" y="0"/>
                  </a:lnTo>
                  <a:lnTo>
                    <a:pt x="31419" y="1700"/>
                  </a:lnTo>
                  <a:lnTo>
                    <a:pt x="13373" y="44012"/>
                  </a:lnTo>
                  <a:close/>
                </a:path>
              </a:pathLst>
            </a:custGeom>
            <a:solidFill>
              <a:srgbClr val="545454"/>
            </a:solidFill>
          </p:spPr>
          <p:txBody>
            <a:bodyPr wrap="square" lIns="0" tIns="0" rIns="0" bIns="0" rtlCol="0"/>
            <a:lstStyle/>
            <a:p>
              <a:endParaRPr/>
            </a:p>
          </p:txBody>
        </p:sp>
        <p:sp>
          <p:nvSpPr>
            <p:cNvPr id="22" name="object 22"/>
            <p:cNvSpPr/>
            <p:nvPr/>
          </p:nvSpPr>
          <p:spPr>
            <a:xfrm>
              <a:off x="6801753" y="1547783"/>
              <a:ext cx="31750" cy="44450"/>
            </a:xfrm>
            <a:custGeom>
              <a:avLst/>
              <a:gdLst/>
              <a:ahLst/>
              <a:cxnLst/>
              <a:rect l="l" t="t" r="r" b="b"/>
              <a:pathLst>
                <a:path w="31750" h="44450">
                  <a:moveTo>
                    <a:pt x="0" y="0"/>
                  </a:moveTo>
                  <a:lnTo>
                    <a:pt x="13373" y="44012"/>
                  </a:lnTo>
                  <a:lnTo>
                    <a:pt x="31419" y="1700"/>
                  </a:lnTo>
                  <a:lnTo>
                    <a:pt x="0" y="0"/>
                  </a:lnTo>
                  <a:close/>
                </a:path>
              </a:pathLst>
            </a:custGeom>
            <a:ln w="9524">
              <a:solidFill>
                <a:srgbClr val="545454"/>
              </a:solidFill>
            </a:ln>
          </p:spPr>
          <p:txBody>
            <a:bodyPr wrap="square" lIns="0" tIns="0" rIns="0" bIns="0" rtlCol="0"/>
            <a:lstStyle/>
            <a:p>
              <a:endParaRPr/>
            </a:p>
          </p:txBody>
        </p:sp>
        <p:sp>
          <p:nvSpPr>
            <p:cNvPr id="23" name="object 23"/>
            <p:cNvSpPr/>
            <p:nvPr/>
          </p:nvSpPr>
          <p:spPr>
            <a:xfrm>
              <a:off x="7397140" y="1053550"/>
              <a:ext cx="13335" cy="524510"/>
            </a:xfrm>
            <a:custGeom>
              <a:avLst/>
              <a:gdLst/>
              <a:ahLst/>
              <a:cxnLst/>
              <a:rect l="l" t="t" r="r" b="b"/>
              <a:pathLst>
                <a:path w="13334" h="524510">
                  <a:moveTo>
                    <a:pt x="12984" y="0"/>
                  </a:moveTo>
                  <a:lnTo>
                    <a:pt x="0" y="523967"/>
                  </a:lnTo>
                </a:path>
              </a:pathLst>
            </a:custGeom>
            <a:ln w="9524">
              <a:solidFill>
                <a:srgbClr val="545454"/>
              </a:solidFill>
            </a:ln>
          </p:spPr>
          <p:txBody>
            <a:bodyPr wrap="square" lIns="0" tIns="0" rIns="0" bIns="0" rtlCol="0"/>
            <a:lstStyle/>
            <a:p>
              <a:endParaRPr/>
            </a:p>
          </p:txBody>
        </p:sp>
        <p:sp>
          <p:nvSpPr>
            <p:cNvPr id="24" name="object 24"/>
            <p:cNvSpPr/>
            <p:nvPr/>
          </p:nvSpPr>
          <p:spPr>
            <a:xfrm>
              <a:off x="7381412" y="1577127"/>
              <a:ext cx="31750" cy="43815"/>
            </a:xfrm>
            <a:custGeom>
              <a:avLst/>
              <a:gdLst/>
              <a:ahLst/>
              <a:cxnLst/>
              <a:rect l="l" t="t" r="r" b="b"/>
              <a:pathLst>
                <a:path w="31750" h="43815">
                  <a:moveTo>
                    <a:pt x="14657" y="43601"/>
                  </a:moveTo>
                  <a:lnTo>
                    <a:pt x="0" y="0"/>
                  </a:lnTo>
                  <a:lnTo>
                    <a:pt x="31456" y="779"/>
                  </a:lnTo>
                  <a:lnTo>
                    <a:pt x="14657" y="43601"/>
                  </a:lnTo>
                  <a:close/>
                </a:path>
              </a:pathLst>
            </a:custGeom>
            <a:solidFill>
              <a:srgbClr val="545454"/>
            </a:solidFill>
          </p:spPr>
          <p:txBody>
            <a:bodyPr wrap="square" lIns="0" tIns="0" rIns="0" bIns="0" rtlCol="0"/>
            <a:lstStyle/>
            <a:p>
              <a:endParaRPr/>
            </a:p>
          </p:txBody>
        </p:sp>
        <p:sp>
          <p:nvSpPr>
            <p:cNvPr id="25" name="object 25"/>
            <p:cNvSpPr/>
            <p:nvPr/>
          </p:nvSpPr>
          <p:spPr>
            <a:xfrm>
              <a:off x="7381412" y="1577127"/>
              <a:ext cx="31750" cy="43815"/>
            </a:xfrm>
            <a:custGeom>
              <a:avLst/>
              <a:gdLst/>
              <a:ahLst/>
              <a:cxnLst/>
              <a:rect l="l" t="t" r="r" b="b"/>
              <a:pathLst>
                <a:path w="31750" h="43815">
                  <a:moveTo>
                    <a:pt x="0" y="0"/>
                  </a:moveTo>
                  <a:lnTo>
                    <a:pt x="14657" y="43601"/>
                  </a:lnTo>
                  <a:lnTo>
                    <a:pt x="31456" y="779"/>
                  </a:lnTo>
                  <a:lnTo>
                    <a:pt x="0" y="0"/>
                  </a:lnTo>
                  <a:close/>
                </a:path>
              </a:pathLst>
            </a:custGeom>
            <a:ln w="9524">
              <a:solidFill>
                <a:srgbClr val="545454"/>
              </a:solidFill>
            </a:ln>
          </p:spPr>
          <p:txBody>
            <a:bodyPr wrap="square" lIns="0" tIns="0" rIns="0" bIns="0" rtlCol="0"/>
            <a:lstStyle/>
            <a:p>
              <a:endParaRPr/>
            </a:p>
          </p:txBody>
        </p:sp>
        <p:sp>
          <p:nvSpPr>
            <p:cNvPr id="26" name="object 26"/>
            <p:cNvSpPr/>
            <p:nvPr/>
          </p:nvSpPr>
          <p:spPr>
            <a:xfrm>
              <a:off x="7991325" y="1053550"/>
              <a:ext cx="26670" cy="509905"/>
            </a:xfrm>
            <a:custGeom>
              <a:avLst/>
              <a:gdLst/>
              <a:ahLst/>
              <a:cxnLst/>
              <a:rect l="l" t="t" r="r" b="b"/>
              <a:pathLst>
                <a:path w="26670" h="509905">
                  <a:moveTo>
                    <a:pt x="0" y="0"/>
                  </a:moveTo>
                  <a:lnTo>
                    <a:pt x="26169" y="509625"/>
                  </a:lnTo>
                </a:path>
              </a:pathLst>
            </a:custGeom>
            <a:ln w="9524">
              <a:solidFill>
                <a:srgbClr val="545454"/>
              </a:solidFill>
            </a:ln>
          </p:spPr>
          <p:txBody>
            <a:bodyPr wrap="square" lIns="0" tIns="0" rIns="0" bIns="0" rtlCol="0"/>
            <a:lstStyle/>
            <a:p>
              <a:endParaRPr/>
            </a:p>
          </p:txBody>
        </p:sp>
        <p:sp>
          <p:nvSpPr>
            <p:cNvPr id="27" name="object 27"/>
            <p:cNvSpPr/>
            <p:nvPr/>
          </p:nvSpPr>
          <p:spPr>
            <a:xfrm>
              <a:off x="8001781" y="1562368"/>
              <a:ext cx="31750" cy="44450"/>
            </a:xfrm>
            <a:custGeom>
              <a:avLst/>
              <a:gdLst/>
              <a:ahLst/>
              <a:cxnLst/>
              <a:rect l="l" t="t" r="r" b="b"/>
              <a:pathLst>
                <a:path w="31750" h="44450">
                  <a:moveTo>
                    <a:pt x="17928" y="43975"/>
                  </a:moveTo>
                  <a:lnTo>
                    <a:pt x="0" y="1613"/>
                  </a:lnTo>
                  <a:lnTo>
                    <a:pt x="31424" y="0"/>
                  </a:lnTo>
                  <a:lnTo>
                    <a:pt x="17928" y="43975"/>
                  </a:lnTo>
                  <a:close/>
                </a:path>
              </a:pathLst>
            </a:custGeom>
            <a:solidFill>
              <a:srgbClr val="545454"/>
            </a:solidFill>
          </p:spPr>
          <p:txBody>
            <a:bodyPr wrap="square" lIns="0" tIns="0" rIns="0" bIns="0" rtlCol="0"/>
            <a:lstStyle/>
            <a:p>
              <a:endParaRPr/>
            </a:p>
          </p:txBody>
        </p:sp>
        <p:sp>
          <p:nvSpPr>
            <p:cNvPr id="28" name="object 28"/>
            <p:cNvSpPr/>
            <p:nvPr/>
          </p:nvSpPr>
          <p:spPr>
            <a:xfrm>
              <a:off x="8001781" y="1562368"/>
              <a:ext cx="31750" cy="44450"/>
            </a:xfrm>
            <a:custGeom>
              <a:avLst/>
              <a:gdLst/>
              <a:ahLst/>
              <a:cxnLst/>
              <a:rect l="l" t="t" r="r" b="b"/>
              <a:pathLst>
                <a:path w="31750" h="44450">
                  <a:moveTo>
                    <a:pt x="0" y="1613"/>
                  </a:moveTo>
                  <a:lnTo>
                    <a:pt x="17928" y="43975"/>
                  </a:lnTo>
                  <a:lnTo>
                    <a:pt x="31424" y="0"/>
                  </a:lnTo>
                  <a:lnTo>
                    <a:pt x="0" y="1613"/>
                  </a:lnTo>
                  <a:close/>
                </a:path>
              </a:pathLst>
            </a:custGeom>
            <a:ln w="9524">
              <a:solidFill>
                <a:srgbClr val="545454"/>
              </a:solidFill>
            </a:ln>
          </p:spPr>
          <p:txBody>
            <a:bodyPr wrap="square" lIns="0" tIns="0" rIns="0" bIns="0" rtlCol="0"/>
            <a:lstStyle/>
            <a:p>
              <a:endParaRPr/>
            </a:p>
          </p:txBody>
        </p:sp>
        <p:sp>
          <p:nvSpPr>
            <p:cNvPr id="29" name="object 29"/>
            <p:cNvSpPr/>
            <p:nvPr/>
          </p:nvSpPr>
          <p:spPr>
            <a:xfrm>
              <a:off x="8543449" y="1082625"/>
              <a:ext cx="39370" cy="495300"/>
            </a:xfrm>
            <a:custGeom>
              <a:avLst/>
              <a:gdLst/>
              <a:ahLst/>
              <a:cxnLst/>
              <a:rect l="l" t="t" r="r" b="b"/>
              <a:pathLst>
                <a:path w="39370" h="495300">
                  <a:moveTo>
                    <a:pt x="0" y="0"/>
                  </a:moveTo>
                  <a:lnTo>
                    <a:pt x="39009" y="495026"/>
                  </a:lnTo>
                </a:path>
              </a:pathLst>
            </a:custGeom>
            <a:ln w="9524">
              <a:solidFill>
                <a:srgbClr val="545454"/>
              </a:solidFill>
            </a:ln>
          </p:spPr>
          <p:txBody>
            <a:bodyPr wrap="square" lIns="0" tIns="0" rIns="0" bIns="0" rtlCol="0"/>
            <a:lstStyle/>
            <a:p>
              <a:endParaRPr/>
            </a:p>
          </p:txBody>
        </p:sp>
        <p:sp>
          <p:nvSpPr>
            <p:cNvPr id="30" name="object 30"/>
            <p:cNvSpPr/>
            <p:nvPr/>
          </p:nvSpPr>
          <p:spPr>
            <a:xfrm>
              <a:off x="8566775" y="1576415"/>
              <a:ext cx="31750" cy="44450"/>
            </a:xfrm>
            <a:custGeom>
              <a:avLst/>
              <a:gdLst/>
              <a:ahLst/>
              <a:cxnLst/>
              <a:rect l="l" t="t" r="r" b="b"/>
              <a:pathLst>
                <a:path w="31750" h="44450">
                  <a:moveTo>
                    <a:pt x="19080" y="44327"/>
                  </a:moveTo>
                  <a:lnTo>
                    <a:pt x="0" y="2471"/>
                  </a:lnTo>
                  <a:lnTo>
                    <a:pt x="31368" y="0"/>
                  </a:lnTo>
                  <a:lnTo>
                    <a:pt x="19080" y="44327"/>
                  </a:lnTo>
                  <a:close/>
                </a:path>
              </a:pathLst>
            </a:custGeom>
            <a:solidFill>
              <a:srgbClr val="545454"/>
            </a:solidFill>
          </p:spPr>
          <p:txBody>
            <a:bodyPr wrap="square" lIns="0" tIns="0" rIns="0" bIns="0" rtlCol="0"/>
            <a:lstStyle/>
            <a:p>
              <a:endParaRPr/>
            </a:p>
          </p:txBody>
        </p:sp>
        <p:sp>
          <p:nvSpPr>
            <p:cNvPr id="31" name="object 31"/>
            <p:cNvSpPr/>
            <p:nvPr/>
          </p:nvSpPr>
          <p:spPr>
            <a:xfrm>
              <a:off x="8566775" y="1576415"/>
              <a:ext cx="31750" cy="44450"/>
            </a:xfrm>
            <a:custGeom>
              <a:avLst/>
              <a:gdLst/>
              <a:ahLst/>
              <a:cxnLst/>
              <a:rect l="l" t="t" r="r" b="b"/>
              <a:pathLst>
                <a:path w="31750" h="44450">
                  <a:moveTo>
                    <a:pt x="0" y="2471"/>
                  </a:moveTo>
                  <a:lnTo>
                    <a:pt x="19080" y="44327"/>
                  </a:lnTo>
                  <a:lnTo>
                    <a:pt x="31368" y="0"/>
                  </a:lnTo>
                  <a:lnTo>
                    <a:pt x="0" y="2471"/>
                  </a:lnTo>
                  <a:close/>
                </a:path>
              </a:pathLst>
            </a:custGeom>
            <a:ln w="9524">
              <a:solidFill>
                <a:srgbClr val="545454"/>
              </a:solidFill>
            </a:ln>
          </p:spPr>
          <p:txBody>
            <a:bodyPr wrap="square" lIns="0" tIns="0" rIns="0" bIns="0" rtlCol="0"/>
            <a:lstStyle/>
            <a:p>
              <a:endParaRPr/>
            </a:p>
          </p:txBody>
        </p:sp>
        <p:sp>
          <p:nvSpPr>
            <p:cNvPr id="32" name="object 32"/>
            <p:cNvSpPr/>
            <p:nvPr/>
          </p:nvSpPr>
          <p:spPr>
            <a:xfrm>
              <a:off x="9124624" y="1097150"/>
              <a:ext cx="78105" cy="467359"/>
            </a:xfrm>
            <a:custGeom>
              <a:avLst/>
              <a:gdLst/>
              <a:ahLst/>
              <a:cxnLst/>
              <a:rect l="l" t="t" r="r" b="b"/>
              <a:pathLst>
                <a:path w="78104" h="467359">
                  <a:moveTo>
                    <a:pt x="0" y="0"/>
                  </a:moveTo>
                  <a:lnTo>
                    <a:pt x="77893" y="466829"/>
                  </a:lnTo>
                </a:path>
              </a:pathLst>
            </a:custGeom>
            <a:ln w="9524">
              <a:solidFill>
                <a:srgbClr val="545454"/>
              </a:solidFill>
            </a:ln>
          </p:spPr>
          <p:txBody>
            <a:bodyPr wrap="square" lIns="0" tIns="0" rIns="0" bIns="0" rtlCol="0"/>
            <a:lstStyle/>
            <a:p>
              <a:endParaRPr/>
            </a:p>
          </p:txBody>
        </p:sp>
        <p:sp>
          <p:nvSpPr>
            <p:cNvPr id="33" name="object 33"/>
            <p:cNvSpPr/>
            <p:nvPr/>
          </p:nvSpPr>
          <p:spPr>
            <a:xfrm>
              <a:off x="9187000" y="1561390"/>
              <a:ext cx="31115" cy="45720"/>
            </a:xfrm>
            <a:custGeom>
              <a:avLst/>
              <a:gdLst/>
              <a:ahLst/>
              <a:cxnLst/>
              <a:rect l="l" t="t" r="r" b="b"/>
              <a:pathLst>
                <a:path w="31115" h="45719">
                  <a:moveTo>
                    <a:pt x="22632" y="45225"/>
                  </a:moveTo>
                  <a:lnTo>
                    <a:pt x="0" y="5178"/>
                  </a:lnTo>
                  <a:lnTo>
                    <a:pt x="31036" y="0"/>
                  </a:lnTo>
                  <a:lnTo>
                    <a:pt x="22632" y="45225"/>
                  </a:lnTo>
                  <a:close/>
                </a:path>
              </a:pathLst>
            </a:custGeom>
            <a:solidFill>
              <a:srgbClr val="545454"/>
            </a:solidFill>
          </p:spPr>
          <p:txBody>
            <a:bodyPr wrap="square" lIns="0" tIns="0" rIns="0" bIns="0" rtlCol="0"/>
            <a:lstStyle/>
            <a:p>
              <a:endParaRPr/>
            </a:p>
          </p:txBody>
        </p:sp>
        <p:sp>
          <p:nvSpPr>
            <p:cNvPr id="34" name="object 34"/>
            <p:cNvSpPr/>
            <p:nvPr/>
          </p:nvSpPr>
          <p:spPr>
            <a:xfrm>
              <a:off x="9187000" y="1561390"/>
              <a:ext cx="31115" cy="45720"/>
            </a:xfrm>
            <a:custGeom>
              <a:avLst/>
              <a:gdLst/>
              <a:ahLst/>
              <a:cxnLst/>
              <a:rect l="l" t="t" r="r" b="b"/>
              <a:pathLst>
                <a:path w="31115" h="45719">
                  <a:moveTo>
                    <a:pt x="0" y="5178"/>
                  </a:moveTo>
                  <a:lnTo>
                    <a:pt x="22632" y="45225"/>
                  </a:lnTo>
                  <a:lnTo>
                    <a:pt x="31036" y="0"/>
                  </a:lnTo>
                  <a:lnTo>
                    <a:pt x="0" y="5178"/>
                  </a:lnTo>
                  <a:close/>
                </a:path>
              </a:pathLst>
            </a:custGeom>
            <a:ln w="9524">
              <a:solidFill>
                <a:srgbClr val="545454"/>
              </a:solidFill>
            </a:ln>
          </p:spPr>
          <p:txBody>
            <a:bodyPr wrap="square" lIns="0" tIns="0" rIns="0" bIns="0" rtlCol="0"/>
            <a:lstStyle/>
            <a:p>
              <a:endParaRPr/>
            </a:p>
          </p:txBody>
        </p:sp>
        <p:sp>
          <p:nvSpPr>
            <p:cNvPr id="35" name="object 35"/>
            <p:cNvSpPr/>
            <p:nvPr/>
          </p:nvSpPr>
          <p:spPr>
            <a:xfrm>
              <a:off x="9691274" y="1082625"/>
              <a:ext cx="118110" cy="496570"/>
            </a:xfrm>
            <a:custGeom>
              <a:avLst/>
              <a:gdLst/>
              <a:ahLst/>
              <a:cxnLst/>
              <a:rect l="l" t="t" r="r" b="b"/>
              <a:pathLst>
                <a:path w="118109" h="496569">
                  <a:moveTo>
                    <a:pt x="0" y="0"/>
                  </a:moveTo>
                  <a:lnTo>
                    <a:pt x="117622" y="496389"/>
                  </a:lnTo>
                </a:path>
              </a:pathLst>
            </a:custGeom>
            <a:ln w="9524">
              <a:solidFill>
                <a:srgbClr val="545454"/>
              </a:solidFill>
            </a:ln>
          </p:spPr>
          <p:txBody>
            <a:bodyPr wrap="square" lIns="0" tIns="0" rIns="0" bIns="0" rtlCol="0"/>
            <a:lstStyle/>
            <a:p>
              <a:endParaRPr/>
            </a:p>
          </p:txBody>
        </p:sp>
        <p:sp>
          <p:nvSpPr>
            <p:cNvPr id="36" name="object 36"/>
            <p:cNvSpPr/>
            <p:nvPr/>
          </p:nvSpPr>
          <p:spPr>
            <a:xfrm>
              <a:off x="9793589" y="1575387"/>
              <a:ext cx="31115" cy="45720"/>
            </a:xfrm>
            <a:custGeom>
              <a:avLst/>
              <a:gdLst/>
              <a:ahLst/>
              <a:cxnLst/>
              <a:rect l="l" t="t" r="r" b="b"/>
              <a:pathLst>
                <a:path w="31115" h="45719">
                  <a:moveTo>
                    <a:pt x="25274" y="45688"/>
                  </a:moveTo>
                  <a:lnTo>
                    <a:pt x="0" y="7254"/>
                  </a:lnTo>
                  <a:lnTo>
                    <a:pt x="30617" y="0"/>
                  </a:lnTo>
                  <a:lnTo>
                    <a:pt x="25274" y="45688"/>
                  </a:lnTo>
                  <a:close/>
                </a:path>
              </a:pathLst>
            </a:custGeom>
            <a:solidFill>
              <a:srgbClr val="545454"/>
            </a:solidFill>
          </p:spPr>
          <p:txBody>
            <a:bodyPr wrap="square" lIns="0" tIns="0" rIns="0" bIns="0" rtlCol="0"/>
            <a:lstStyle/>
            <a:p>
              <a:endParaRPr/>
            </a:p>
          </p:txBody>
        </p:sp>
        <p:sp>
          <p:nvSpPr>
            <p:cNvPr id="37" name="object 37"/>
            <p:cNvSpPr/>
            <p:nvPr/>
          </p:nvSpPr>
          <p:spPr>
            <a:xfrm>
              <a:off x="9793589" y="1575387"/>
              <a:ext cx="31115" cy="45720"/>
            </a:xfrm>
            <a:custGeom>
              <a:avLst/>
              <a:gdLst/>
              <a:ahLst/>
              <a:cxnLst/>
              <a:rect l="l" t="t" r="r" b="b"/>
              <a:pathLst>
                <a:path w="31115" h="45719">
                  <a:moveTo>
                    <a:pt x="0" y="7254"/>
                  </a:moveTo>
                  <a:lnTo>
                    <a:pt x="25274" y="45688"/>
                  </a:lnTo>
                  <a:lnTo>
                    <a:pt x="30617" y="0"/>
                  </a:lnTo>
                  <a:lnTo>
                    <a:pt x="0" y="7254"/>
                  </a:lnTo>
                  <a:close/>
                </a:path>
              </a:pathLst>
            </a:custGeom>
            <a:ln w="9524">
              <a:solidFill>
                <a:srgbClr val="545454"/>
              </a:solidFill>
            </a:ln>
          </p:spPr>
          <p:txBody>
            <a:bodyPr wrap="square" lIns="0" tIns="0" rIns="0" bIns="0" rtlCol="0"/>
            <a:lstStyle/>
            <a:p>
              <a:endParaRPr/>
            </a:p>
          </p:txBody>
        </p:sp>
        <p:sp>
          <p:nvSpPr>
            <p:cNvPr id="38" name="object 38"/>
            <p:cNvSpPr/>
            <p:nvPr/>
          </p:nvSpPr>
          <p:spPr>
            <a:xfrm>
              <a:off x="10257949" y="1082625"/>
              <a:ext cx="157480" cy="497840"/>
            </a:xfrm>
            <a:custGeom>
              <a:avLst/>
              <a:gdLst/>
              <a:ahLst/>
              <a:cxnLst/>
              <a:rect l="l" t="t" r="r" b="b"/>
              <a:pathLst>
                <a:path w="157479" h="497840">
                  <a:moveTo>
                    <a:pt x="0" y="0"/>
                  </a:moveTo>
                  <a:lnTo>
                    <a:pt x="157091" y="497502"/>
                  </a:lnTo>
                </a:path>
              </a:pathLst>
            </a:custGeom>
            <a:ln w="9524">
              <a:solidFill>
                <a:srgbClr val="545454"/>
              </a:solidFill>
            </a:ln>
          </p:spPr>
          <p:txBody>
            <a:bodyPr wrap="square" lIns="0" tIns="0" rIns="0" bIns="0" rtlCol="0"/>
            <a:lstStyle/>
            <a:p>
              <a:endParaRPr/>
            </a:p>
          </p:txBody>
        </p:sp>
        <p:sp>
          <p:nvSpPr>
            <p:cNvPr id="39" name="object 39"/>
            <p:cNvSpPr/>
            <p:nvPr/>
          </p:nvSpPr>
          <p:spPr>
            <a:xfrm>
              <a:off x="10400038" y="1575390"/>
              <a:ext cx="30480" cy="46355"/>
            </a:xfrm>
            <a:custGeom>
              <a:avLst/>
              <a:gdLst/>
              <a:ahLst/>
              <a:cxnLst/>
              <a:rect l="l" t="t" r="r" b="b"/>
              <a:pathLst>
                <a:path w="30479" h="46355">
                  <a:moveTo>
                    <a:pt x="28017" y="45956"/>
                  </a:moveTo>
                  <a:lnTo>
                    <a:pt x="0" y="9474"/>
                  </a:lnTo>
                  <a:lnTo>
                    <a:pt x="30005" y="0"/>
                  </a:lnTo>
                  <a:lnTo>
                    <a:pt x="28017" y="45956"/>
                  </a:lnTo>
                  <a:close/>
                </a:path>
              </a:pathLst>
            </a:custGeom>
            <a:solidFill>
              <a:srgbClr val="545454"/>
            </a:solidFill>
          </p:spPr>
          <p:txBody>
            <a:bodyPr wrap="square" lIns="0" tIns="0" rIns="0" bIns="0" rtlCol="0"/>
            <a:lstStyle/>
            <a:p>
              <a:endParaRPr/>
            </a:p>
          </p:txBody>
        </p:sp>
        <p:sp>
          <p:nvSpPr>
            <p:cNvPr id="40" name="object 40"/>
            <p:cNvSpPr/>
            <p:nvPr/>
          </p:nvSpPr>
          <p:spPr>
            <a:xfrm>
              <a:off x="10400038" y="1575390"/>
              <a:ext cx="30480" cy="46355"/>
            </a:xfrm>
            <a:custGeom>
              <a:avLst/>
              <a:gdLst/>
              <a:ahLst/>
              <a:cxnLst/>
              <a:rect l="l" t="t" r="r" b="b"/>
              <a:pathLst>
                <a:path w="30479" h="46355">
                  <a:moveTo>
                    <a:pt x="0" y="9474"/>
                  </a:moveTo>
                  <a:lnTo>
                    <a:pt x="28017" y="45956"/>
                  </a:lnTo>
                  <a:lnTo>
                    <a:pt x="30005" y="0"/>
                  </a:lnTo>
                  <a:lnTo>
                    <a:pt x="0" y="9474"/>
                  </a:lnTo>
                  <a:close/>
                </a:path>
              </a:pathLst>
            </a:custGeom>
            <a:ln w="9524">
              <a:solidFill>
                <a:srgbClr val="545454"/>
              </a:solidFill>
            </a:ln>
          </p:spPr>
          <p:txBody>
            <a:bodyPr wrap="square" lIns="0" tIns="0" rIns="0" bIns="0" rtlCol="0"/>
            <a:lstStyle/>
            <a:p>
              <a:endParaRPr/>
            </a:p>
          </p:txBody>
        </p:sp>
        <p:sp>
          <p:nvSpPr>
            <p:cNvPr id="41" name="object 41"/>
            <p:cNvSpPr/>
            <p:nvPr/>
          </p:nvSpPr>
          <p:spPr>
            <a:xfrm>
              <a:off x="10824600" y="1097150"/>
              <a:ext cx="210185" cy="485140"/>
            </a:xfrm>
            <a:custGeom>
              <a:avLst/>
              <a:gdLst/>
              <a:ahLst/>
              <a:cxnLst/>
              <a:rect l="l" t="t" r="r" b="b"/>
              <a:pathLst>
                <a:path w="210184" h="485140">
                  <a:moveTo>
                    <a:pt x="0" y="0"/>
                  </a:moveTo>
                  <a:lnTo>
                    <a:pt x="209814" y="485145"/>
                  </a:lnTo>
                </a:path>
              </a:pathLst>
            </a:custGeom>
            <a:ln w="9524">
              <a:solidFill>
                <a:srgbClr val="545454"/>
              </a:solidFill>
            </a:ln>
          </p:spPr>
          <p:txBody>
            <a:bodyPr wrap="square" lIns="0" tIns="0" rIns="0" bIns="0" rtlCol="0"/>
            <a:lstStyle/>
            <a:p>
              <a:endParaRPr/>
            </a:p>
          </p:txBody>
        </p:sp>
        <p:sp>
          <p:nvSpPr>
            <p:cNvPr id="42" name="object 42"/>
            <p:cNvSpPr/>
            <p:nvPr/>
          </p:nvSpPr>
          <p:spPr>
            <a:xfrm>
              <a:off x="11019974" y="1576050"/>
              <a:ext cx="31750" cy="46355"/>
            </a:xfrm>
            <a:custGeom>
              <a:avLst/>
              <a:gdLst/>
              <a:ahLst/>
              <a:cxnLst/>
              <a:rect l="l" t="t" r="r" b="b"/>
              <a:pathLst>
                <a:path w="31750" h="46355">
                  <a:moveTo>
                    <a:pt x="31598" y="45919"/>
                  </a:moveTo>
                  <a:lnTo>
                    <a:pt x="0" y="12490"/>
                  </a:lnTo>
                  <a:lnTo>
                    <a:pt x="28880" y="0"/>
                  </a:lnTo>
                  <a:lnTo>
                    <a:pt x="31598" y="45919"/>
                  </a:lnTo>
                  <a:close/>
                </a:path>
              </a:pathLst>
            </a:custGeom>
            <a:solidFill>
              <a:srgbClr val="545454"/>
            </a:solidFill>
          </p:spPr>
          <p:txBody>
            <a:bodyPr wrap="square" lIns="0" tIns="0" rIns="0" bIns="0" rtlCol="0"/>
            <a:lstStyle/>
            <a:p>
              <a:endParaRPr/>
            </a:p>
          </p:txBody>
        </p:sp>
        <p:sp>
          <p:nvSpPr>
            <p:cNvPr id="43" name="object 43"/>
            <p:cNvSpPr/>
            <p:nvPr/>
          </p:nvSpPr>
          <p:spPr>
            <a:xfrm>
              <a:off x="11019974" y="1576050"/>
              <a:ext cx="31750" cy="46355"/>
            </a:xfrm>
            <a:custGeom>
              <a:avLst/>
              <a:gdLst/>
              <a:ahLst/>
              <a:cxnLst/>
              <a:rect l="l" t="t" r="r" b="b"/>
              <a:pathLst>
                <a:path w="31750" h="46355">
                  <a:moveTo>
                    <a:pt x="0" y="12490"/>
                  </a:moveTo>
                  <a:lnTo>
                    <a:pt x="31598" y="45919"/>
                  </a:lnTo>
                  <a:lnTo>
                    <a:pt x="28880" y="0"/>
                  </a:lnTo>
                  <a:lnTo>
                    <a:pt x="0" y="12490"/>
                  </a:lnTo>
                  <a:close/>
                </a:path>
              </a:pathLst>
            </a:custGeom>
            <a:ln w="9524">
              <a:solidFill>
                <a:srgbClr val="545454"/>
              </a:solidFill>
            </a:ln>
          </p:spPr>
          <p:txBody>
            <a:bodyPr wrap="square" lIns="0" tIns="0" rIns="0" bIns="0" rtlCol="0"/>
            <a:lstStyle/>
            <a:p>
              <a:endParaRPr/>
            </a:p>
          </p:txBody>
        </p:sp>
      </p:grpSp>
      <p:sp>
        <p:nvSpPr>
          <p:cNvPr id="44" name="object 44"/>
          <p:cNvSpPr txBox="1"/>
          <p:nvPr/>
        </p:nvSpPr>
        <p:spPr>
          <a:xfrm>
            <a:off x="4130799" y="16279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1</a:t>
            </a:r>
            <a:endParaRPr sz="1400">
              <a:latin typeface="Arial MT"/>
              <a:cs typeface="Arial MT"/>
            </a:endParaRPr>
          </a:p>
        </p:txBody>
      </p:sp>
      <p:sp>
        <p:nvSpPr>
          <p:cNvPr id="45" name="object 45"/>
          <p:cNvSpPr txBox="1"/>
          <p:nvPr/>
        </p:nvSpPr>
        <p:spPr>
          <a:xfrm>
            <a:off x="4130799" y="2020374"/>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E</a:t>
            </a:r>
            <a:endParaRPr sz="1400">
              <a:latin typeface="Arial MT"/>
              <a:cs typeface="Arial MT"/>
            </a:endParaRPr>
          </a:p>
        </p:txBody>
      </p:sp>
      <p:sp>
        <p:nvSpPr>
          <p:cNvPr id="46" name="object 46"/>
          <p:cNvSpPr txBox="1"/>
          <p:nvPr/>
        </p:nvSpPr>
        <p:spPr>
          <a:xfrm>
            <a:off x="4740399" y="16279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1</a:t>
            </a:r>
            <a:endParaRPr sz="1400">
              <a:latin typeface="Arial MT"/>
              <a:cs typeface="Arial MT"/>
            </a:endParaRPr>
          </a:p>
        </p:txBody>
      </p:sp>
      <p:sp>
        <p:nvSpPr>
          <p:cNvPr id="47" name="object 47"/>
          <p:cNvSpPr txBox="1"/>
          <p:nvPr/>
        </p:nvSpPr>
        <p:spPr>
          <a:xfrm>
            <a:off x="4740399" y="2020374"/>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i</a:t>
            </a:r>
            <a:endParaRPr sz="1400">
              <a:latin typeface="Arial MT"/>
              <a:cs typeface="Arial MT"/>
            </a:endParaRPr>
          </a:p>
        </p:txBody>
      </p:sp>
      <p:sp>
        <p:nvSpPr>
          <p:cNvPr id="48" name="object 48"/>
          <p:cNvSpPr txBox="1"/>
          <p:nvPr/>
        </p:nvSpPr>
        <p:spPr>
          <a:xfrm>
            <a:off x="5349999" y="16279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1</a:t>
            </a:r>
            <a:endParaRPr sz="1400">
              <a:latin typeface="Arial MT"/>
              <a:cs typeface="Arial MT"/>
            </a:endParaRPr>
          </a:p>
        </p:txBody>
      </p:sp>
      <p:sp>
        <p:nvSpPr>
          <p:cNvPr id="49" name="object 49"/>
          <p:cNvSpPr txBox="1"/>
          <p:nvPr/>
        </p:nvSpPr>
        <p:spPr>
          <a:xfrm>
            <a:off x="5349999" y="2020374"/>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y</a:t>
            </a:r>
            <a:endParaRPr sz="1400">
              <a:latin typeface="Arial MT"/>
              <a:cs typeface="Arial MT"/>
            </a:endParaRPr>
          </a:p>
        </p:txBody>
      </p:sp>
      <p:sp>
        <p:nvSpPr>
          <p:cNvPr id="50" name="object 50"/>
          <p:cNvSpPr txBox="1"/>
          <p:nvPr/>
        </p:nvSpPr>
        <p:spPr>
          <a:xfrm>
            <a:off x="5959599" y="16279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1</a:t>
            </a:r>
            <a:endParaRPr sz="1400">
              <a:latin typeface="Arial MT"/>
              <a:cs typeface="Arial MT"/>
            </a:endParaRPr>
          </a:p>
        </p:txBody>
      </p:sp>
      <p:sp>
        <p:nvSpPr>
          <p:cNvPr id="51" name="object 51"/>
          <p:cNvSpPr txBox="1"/>
          <p:nvPr/>
        </p:nvSpPr>
        <p:spPr>
          <a:xfrm>
            <a:off x="5959599" y="2020374"/>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l</a:t>
            </a:r>
            <a:endParaRPr sz="1400">
              <a:latin typeface="Arial MT"/>
              <a:cs typeface="Arial MT"/>
            </a:endParaRPr>
          </a:p>
        </p:txBody>
      </p:sp>
      <p:sp>
        <p:nvSpPr>
          <p:cNvPr id="52" name="object 52"/>
          <p:cNvSpPr txBox="1"/>
          <p:nvPr/>
        </p:nvSpPr>
        <p:spPr>
          <a:xfrm>
            <a:off x="6569199" y="16279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1</a:t>
            </a:r>
            <a:endParaRPr sz="1400">
              <a:latin typeface="Arial MT"/>
              <a:cs typeface="Arial MT"/>
            </a:endParaRPr>
          </a:p>
        </p:txBody>
      </p:sp>
      <p:sp>
        <p:nvSpPr>
          <p:cNvPr id="53" name="object 53"/>
          <p:cNvSpPr txBox="1"/>
          <p:nvPr/>
        </p:nvSpPr>
        <p:spPr>
          <a:xfrm>
            <a:off x="6569199" y="2020374"/>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k</a:t>
            </a:r>
            <a:endParaRPr sz="1400">
              <a:latin typeface="Arial MT"/>
              <a:cs typeface="Arial MT"/>
            </a:endParaRPr>
          </a:p>
        </p:txBody>
      </p:sp>
      <p:sp>
        <p:nvSpPr>
          <p:cNvPr id="54" name="object 54"/>
          <p:cNvSpPr txBox="1"/>
          <p:nvPr/>
        </p:nvSpPr>
        <p:spPr>
          <a:xfrm>
            <a:off x="7178799" y="16279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1</a:t>
            </a:r>
            <a:endParaRPr sz="1400">
              <a:latin typeface="Arial MT"/>
              <a:cs typeface="Arial MT"/>
            </a:endParaRPr>
          </a:p>
        </p:txBody>
      </p:sp>
      <p:sp>
        <p:nvSpPr>
          <p:cNvPr id="55" name="object 55"/>
          <p:cNvSpPr txBox="1"/>
          <p:nvPr/>
        </p:nvSpPr>
        <p:spPr>
          <a:xfrm>
            <a:off x="7178799" y="2020374"/>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a:t>
            </a:r>
            <a:endParaRPr sz="1400">
              <a:latin typeface="Arial MT"/>
              <a:cs typeface="Arial MT"/>
            </a:endParaRPr>
          </a:p>
        </p:txBody>
      </p:sp>
      <p:sp>
        <p:nvSpPr>
          <p:cNvPr id="56" name="object 56"/>
          <p:cNvSpPr txBox="1"/>
          <p:nvPr/>
        </p:nvSpPr>
        <p:spPr>
          <a:xfrm>
            <a:off x="7788399" y="16279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2</a:t>
            </a:r>
            <a:endParaRPr sz="1400">
              <a:latin typeface="Arial MT"/>
              <a:cs typeface="Arial MT"/>
            </a:endParaRPr>
          </a:p>
        </p:txBody>
      </p:sp>
      <p:sp>
        <p:nvSpPr>
          <p:cNvPr id="57" name="object 57"/>
          <p:cNvSpPr txBox="1"/>
          <p:nvPr/>
        </p:nvSpPr>
        <p:spPr>
          <a:xfrm>
            <a:off x="7788399" y="2020374"/>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r</a:t>
            </a:r>
            <a:endParaRPr sz="1400">
              <a:latin typeface="Arial MT"/>
              <a:cs typeface="Arial MT"/>
            </a:endParaRPr>
          </a:p>
        </p:txBody>
      </p:sp>
      <p:sp>
        <p:nvSpPr>
          <p:cNvPr id="58" name="object 58"/>
          <p:cNvSpPr txBox="1"/>
          <p:nvPr/>
        </p:nvSpPr>
        <p:spPr>
          <a:xfrm>
            <a:off x="8397999" y="16279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2</a:t>
            </a:r>
            <a:endParaRPr sz="1400">
              <a:latin typeface="Arial MT"/>
              <a:cs typeface="Arial MT"/>
            </a:endParaRPr>
          </a:p>
        </p:txBody>
      </p:sp>
      <p:sp>
        <p:nvSpPr>
          <p:cNvPr id="59" name="object 59"/>
          <p:cNvSpPr txBox="1"/>
          <p:nvPr/>
        </p:nvSpPr>
        <p:spPr>
          <a:xfrm>
            <a:off x="8397999" y="2020374"/>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s</a:t>
            </a:r>
            <a:endParaRPr sz="1400">
              <a:latin typeface="Arial MT"/>
              <a:cs typeface="Arial MT"/>
            </a:endParaRPr>
          </a:p>
        </p:txBody>
      </p:sp>
      <p:sp>
        <p:nvSpPr>
          <p:cNvPr id="60" name="object 60"/>
          <p:cNvSpPr txBox="1"/>
          <p:nvPr/>
        </p:nvSpPr>
        <p:spPr>
          <a:xfrm>
            <a:off x="9007599" y="16279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2</a:t>
            </a:r>
            <a:endParaRPr sz="1400">
              <a:latin typeface="Arial MT"/>
              <a:cs typeface="Arial MT"/>
            </a:endParaRPr>
          </a:p>
        </p:txBody>
      </p:sp>
      <p:sp>
        <p:nvSpPr>
          <p:cNvPr id="61" name="object 61"/>
          <p:cNvSpPr txBox="1"/>
          <p:nvPr/>
        </p:nvSpPr>
        <p:spPr>
          <a:xfrm>
            <a:off x="9007599" y="2020374"/>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n</a:t>
            </a:r>
            <a:endParaRPr sz="1400">
              <a:latin typeface="Arial MT"/>
              <a:cs typeface="Arial MT"/>
            </a:endParaRPr>
          </a:p>
        </p:txBody>
      </p:sp>
      <p:sp>
        <p:nvSpPr>
          <p:cNvPr id="62" name="object 62"/>
          <p:cNvSpPr txBox="1"/>
          <p:nvPr/>
        </p:nvSpPr>
        <p:spPr>
          <a:xfrm>
            <a:off x="9617199" y="16279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2</a:t>
            </a:r>
            <a:endParaRPr sz="1400">
              <a:latin typeface="Arial MT"/>
              <a:cs typeface="Arial MT"/>
            </a:endParaRPr>
          </a:p>
        </p:txBody>
      </p:sp>
      <p:sp>
        <p:nvSpPr>
          <p:cNvPr id="63" name="object 63"/>
          <p:cNvSpPr txBox="1"/>
          <p:nvPr/>
        </p:nvSpPr>
        <p:spPr>
          <a:xfrm>
            <a:off x="9617199" y="2020374"/>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a</a:t>
            </a:r>
            <a:endParaRPr sz="1400">
              <a:latin typeface="Arial MT"/>
              <a:cs typeface="Arial MT"/>
            </a:endParaRPr>
          </a:p>
        </p:txBody>
      </p:sp>
      <p:sp>
        <p:nvSpPr>
          <p:cNvPr id="64" name="object 64"/>
          <p:cNvSpPr txBox="1"/>
          <p:nvPr/>
        </p:nvSpPr>
        <p:spPr>
          <a:xfrm>
            <a:off x="10226799" y="16279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4</a:t>
            </a:r>
            <a:endParaRPr sz="1400">
              <a:latin typeface="Arial MT"/>
              <a:cs typeface="Arial MT"/>
            </a:endParaRPr>
          </a:p>
        </p:txBody>
      </p:sp>
      <p:sp>
        <p:nvSpPr>
          <p:cNvPr id="65" name="object 65"/>
          <p:cNvSpPr txBox="1"/>
          <p:nvPr/>
        </p:nvSpPr>
        <p:spPr>
          <a:xfrm>
            <a:off x="10226799" y="2020374"/>
            <a:ext cx="382905" cy="294311"/>
          </a:xfrm>
          <a:prstGeom prst="rect">
            <a:avLst/>
          </a:prstGeom>
          <a:ln w="9524">
            <a:solidFill>
              <a:srgbClr val="9E9E9E"/>
            </a:solidFill>
          </a:ln>
        </p:spPr>
        <p:txBody>
          <a:bodyPr vert="horz" wrap="square" lIns="0" tIns="78105" rIns="0" bIns="0" rtlCol="0">
            <a:spAutoFit/>
          </a:bodyPr>
          <a:lstStyle/>
          <a:p>
            <a:pPr marL="97155">
              <a:lnSpc>
                <a:spcPct val="100000"/>
              </a:lnSpc>
              <a:spcBef>
                <a:spcPts val="615"/>
              </a:spcBef>
            </a:pPr>
            <a:r>
              <a:rPr sz="1400" dirty="0">
                <a:latin typeface="Arial MT"/>
                <a:cs typeface="Arial MT"/>
              </a:rPr>
              <a:t>sp</a:t>
            </a:r>
            <a:endParaRPr sz="1400">
              <a:latin typeface="Arial MT"/>
              <a:cs typeface="Arial MT"/>
            </a:endParaRPr>
          </a:p>
        </p:txBody>
      </p:sp>
      <p:sp>
        <p:nvSpPr>
          <p:cNvPr id="66" name="object 66"/>
          <p:cNvSpPr txBox="1"/>
          <p:nvPr/>
        </p:nvSpPr>
        <p:spPr>
          <a:xfrm>
            <a:off x="10836399" y="16279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8</a:t>
            </a:r>
            <a:endParaRPr sz="1400">
              <a:latin typeface="Arial MT"/>
              <a:cs typeface="Arial MT"/>
            </a:endParaRPr>
          </a:p>
        </p:txBody>
      </p:sp>
      <p:sp>
        <p:nvSpPr>
          <p:cNvPr id="67" name="object 67"/>
          <p:cNvSpPr txBox="1"/>
          <p:nvPr/>
        </p:nvSpPr>
        <p:spPr>
          <a:xfrm>
            <a:off x="10836399" y="2020374"/>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e</a:t>
            </a:r>
            <a:endParaRPr sz="1400">
              <a:latin typeface="Arial MT"/>
              <a:cs typeface="Arial MT"/>
            </a:endParaRPr>
          </a:p>
        </p:txBody>
      </p:sp>
      <p:sp>
        <p:nvSpPr>
          <p:cNvPr id="68" name="object 68"/>
          <p:cNvSpPr txBox="1"/>
          <p:nvPr/>
        </p:nvSpPr>
        <p:spPr>
          <a:xfrm>
            <a:off x="6873999" y="3305974"/>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1</a:t>
            </a:r>
            <a:endParaRPr sz="1400">
              <a:latin typeface="Arial MT"/>
              <a:cs typeface="Arial MT"/>
            </a:endParaRPr>
          </a:p>
        </p:txBody>
      </p:sp>
      <p:sp>
        <p:nvSpPr>
          <p:cNvPr id="69" name="object 69"/>
          <p:cNvSpPr txBox="1"/>
          <p:nvPr/>
        </p:nvSpPr>
        <p:spPr>
          <a:xfrm>
            <a:off x="6873999" y="36983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E</a:t>
            </a:r>
            <a:endParaRPr sz="1400">
              <a:latin typeface="Arial MT"/>
              <a:cs typeface="Arial MT"/>
            </a:endParaRPr>
          </a:p>
        </p:txBody>
      </p:sp>
      <p:sp>
        <p:nvSpPr>
          <p:cNvPr id="70" name="object 70"/>
          <p:cNvSpPr txBox="1"/>
          <p:nvPr/>
        </p:nvSpPr>
        <p:spPr>
          <a:xfrm>
            <a:off x="7483599" y="3305974"/>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1</a:t>
            </a:r>
            <a:endParaRPr sz="1400">
              <a:latin typeface="Arial MT"/>
              <a:cs typeface="Arial MT"/>
            </a:endParaRPr>
          </a:p>
        </p:txBody>
      </p:sp>
      <p:sp>
        <p:nvSpPr>
          <p:cNvPr id="71" name="object 71"/>
          <p:cNvSpPr txBox="1"/>
          <p:nvPr/>
        </p:nvSpPr>
        <p:spPr>
          <a:xfrm>
            <a:off x="7483599" y="36983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i</a:t>
            </a:r>
            <a:endParaRPr sz="1400">
              <a:latin typeface="Arial MT"/>
              <a:cs typeface="Arial MT"/>
            </a:endParaRPr>
          </a:p>
        </p:txBody>
      </p:sp>
      <p:sp>
        <p:nvSpPr>
          <p:cNvPr id="72" name="object 72"/>
          <p:cNvSpPr txBox="1"/>
          <p:nvPr/>
        </p:nvSpPr>
        <p:spPr>
          <a:xfrm>
            <a:off x="7178799" y="26631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2</a:t>
            </a:r>
            <a:endParaRPr sz="1400">
              <a:latin typeface="Arial MT"/>
              <a:cs typeface="Arial MT"/>
            </a:endParaRPr>
          </a:p>
        </p:txBody>
      </p:sp>
      <p:grpSp>
        <p:nvGrpSpPr>
          <p:cNvPr id="73" name="object 73"/>
          <p:cNvGrpSpPr/>
          <p:nvPr/>
        </p:nvGrpSpPr>
        <p:grpSpPr>
          <a:xfrm>
            <a:off x="7053250" y="3046462"/>
            <a:ext cx="627380" cy="262255"/>
            <a:chOff x="7053250" y="3046462"/>
            <a:chExt cx="627380" cy="262255"/>
          </a:xfrm>
        </p:grpSpPr>
        <p:sp>
          <p:nvSpPr>
            <p:cNvPr id="74" name="object 74"/>
            <p:cNvSpPr/>
            <p:nvPr/>
          </p:nvSpPr>
          <p:spPr>
            <a:xfrm>
              <a:off x="7092975" y="3065749"/>
              <a:ext cx="273685" cy="199390"/>
            </a:xfrm>
            <a:custGeom>
              <a:avLst/>
              <a:gdLst/>
              <a:ahLst/>
              <a:cxnLst/>
              <a:rect l="l" t="t" r="r" b="b"/>
              <a:pathLst>
                <a:path w="273684" h="199389">
                  <a:moveTo>
                    <a:pt x="273574" y="0"/>
                  </a:moveTo>
                  <a:lnTo>
                    <a:pt x="0" y="198893"/>
                  </a:lnTo>
                </a:path>
              </a:pathLst>
            </a:custGeom>
            <a:ln w="9524">
              <a:solidFill>
                <a:srgbClr val="545454"/>
              </a:solidFill>
            </a:ln>
          </p:spPr>
          <p:txBody>
            <a:bodyPr wrap="square" lIns="0" tIns="0" rIns="0" bIns="0" rtlCol="0"/>
            <a:lstStyle/>
            <a:p>
              <a:endParaRPr/>
            </a:p>
          </p:txBody>
        </p:sp>
        <p:sp>
          <p:nvSpPr>
            <p:cNvPr id="75" name="object 75"/>
            <p:cNvSpPr/>
            <p:nvPr/>
          </p:nvSpPr>
          <p:spPr>
            <a:xfrm>
              <a:off x="7058012" y="3251918"/>
              <a:ext cx="44450" cy="38735"/>
            </a:xfrm>
            <a:custGeom>
              <a:avLst/>
              <a:gdLst/>
              <a:ahLst/>
              <a:cxnLst/>
              <a:rect l="l" t="t" r="r" b="b"/>
              <a:pathLst>
                <a:path w="44450" h="38735">
                  <a:moveTo>
                    <a:pt x="0" y="38143"/>
                  </a:moveTo>
                  <a:lnTo>
                    <a:pt x="25710" y="0"/>
                  </a:lnTo>
                  <a:lnTo>
                    <a:pt x="44213" y="25450"/>
                  </a:lnTo>
                  <a:lnTo>
                    <a:pt x="0" y="38143"/>
                  </a:lnTo>
                  <a:close/>
                </a:path>
              </a:pathLst>
            </a:custGeom>
            <a:solidFill>
              <a:srgbClr val="545454"/>
            </a:solidFill>
          </p:spPr>
          <p:txBody>
            <a:bodyPr wrap="square" lIns="0" tIns="0" rIns="0" bIns="0" rtlCol="0"/>
            <a:lstStyle/>
            <a:p>
              <a:endParaRPr/>
            </a:p>
          </p:txBody>
        </p:sp>
        <p:sp>
          <p:nvSpPr>
            <p:cNvPr id="76" name="object 76"/>
            <p:cNvSpPr/>
            <p:nvPr/>
          </p:nvSpPr>
          <p:spPr>
            <a:xfrm>
              <a:off x="7058012" y="3251918"/>
              <a:ext cx="44450" cy="38735"/>
            </a:xfrm>
            <a:custGeom>
              <a:avLst/>
              <a:gdLst/>
              <a:ahLst/>
              <a:cxnLst/>
              <a:rect l="l" t="t" r="r" b="b"/>
              <a:pathLst>
                <a:path w="44450" h="38735">
                  <a:moveTo>
                    <a:pt x="25710" y="0"/>
                  </a:moveTo>
                  <a:lnTo>
                    <a:pt x="0" y="38143"/>
                  </a:lnTo>
                  <a:lnTo>
                    <a:pt x="44213" y="25450"/>
                  </a:lnTo>
                  <a:lnTo>
                    <a:pt x="25710" y="0"/>
                  </a:lnTo>
                  <a:close/>
                </a:path>
              </a:pathLst>
            </a:custGeom>
            <a:ln w="9524">
              <a:solidFill>
                <a:srgbClr val="545454"/>
              </a:solidFill>
            </a:ln>
          </p:spPr>
          <p:txBody>
            <a:bodyPr wrap="square" lIns="0" tIns="0" rIns="0" bIns="0" rtlCol="0"/>
            <a:lstStyle/>
            <a:p>
              <a:endParaRPr/>
            </a:p>
          </p:txBody>
        </p:sp>
        <p:sp>
          <p:nvSpPr>
            <p:cNvPr id="77" name="object 77"/>
            <p:cNvSpPr/>
            <p:nvPr/>
          </p:nvSpPr>
          <p:spPr>
            <a:xfrm>
              <a:off x="7381075" y="3051224"/>
              <a:ext cx="262255" cy="224790"/>
            </a:xfrm>
            <a:custGeom>
              <a:avLst/>
              <a:gdLst/>
              <a:ahLst/>
              <a:cxnLst/>
              <a:rect l="l" t="t" r="r" b="b"/>
              <a:pathLst>
                <a:path w="262254" h="224789">
                  <a:moveTo>
                    <a:pt x="0" y="0"/>
                  </a:moveTo>
                  <a:lnTo>
                    <a:pt x="261714" y="224400"/>
                  </a:lnTo>
                </a:path>
              </a:pathLst>
            </a:custGeom>
            <a:ln w="9524">
              <a:solidFill>
                <a:srgbClr val="545454"/>
              </a:solidFill>
            </a:ln>
          </p:spPr>
          <p:txBody>
            <a:bodyPr wrap="square" lIns="0" tIns="0" rIns="0" bIns="0" rtlCol="0"/>
            <a:lstStyle/>
            <a:p>
              <a:endParaRPr/>
            </a:p>
          </p:txBody>
        </p:sp>
        <p:sp>
          <p:nvSpPr>
            <p:cNvPr id="78" name="object 78"/>
            <p:cNvSpPr/>
            <p:nvPr/>
          </p:nvSpPr>
          <p:spPr>
            <a:xfrm>
              <a:off x="7632549" y="3263681"/>
              <a:ext cx="43180" cy="40640"/>
            </a:xfrm>
            <a:custGeom>
              <a:avLst/>
              <a:gdLst/>
              <a:ahLst/>
              <a:cxnLst/>
              <a:rect l="l" t="t" r="r" b="b"/>
              <a:pathLst>
                <a:path w="43179" h="40639">
                  <a:moveTo>
                    <a:pt x="43054" y="40079"/>
                  </a:moveTo>
                  <a:lnTo>
                    <a:pt x="0" y="23887"/>
                  </a:lnTo>
                  <a:lnTo>
                    <a:pt x="20481" y="0"/>
                  </a:lnTo>
                  <a:lnTo>
                    <a:pt x="43054" y="40079"/>
                  </a:lnTo>
                  <a:close/>
                </a:path>
              </a:pathLst>
            </a:custGeom>
            <a:solidFill>
              <a:srgbClr val="545454"/>
            </a:solidFill>
          </p:spPr>
          <p:txBody>
            <a:bodyPr wrap="square" lIns="0" tIns="0" rIns="0" bIns="0" rtlCol="0"/>
            <a:lstStyle/>
            <a:p>
              <a:endParaRPr/>
            </a:p>
          </p:txBody>
        </p:sp>
        <p:sp>
          <p:nvSpPr>
            <p:cNvPr id="79" name="object 79"/>
            <p:cNvSpPr/>
            <p:nvPr/>
          </p:nvSpPr>
          <p:spPr>
            <a:xfrm>
              <a:off x="7632549" y="3263681"/>
              <a:ext cx="43180" cy="40640"/>
            </a:xfrm>
            <a:custGeom>
              <a:avLst/>
              <a:gdLst/>
              <a:ahLst/>
              <a:cxnLst/>
              <a:rect l="l" t="t" r="r" b="b"/>
              <a:pathLst>
                <a:path w="43179" h="40639">
                  <a:moveTo>
                    <a:pt x="0" y="23887"/>
                  </a:moveTo>
                  <a:lnTo>
                    <a:pt x="43054" y="40079"/>
                  </a:lnTo>
                  <a:lnTo>
                    <a:pt x="20481" y="0"/>
                  </a:lnTo>
                  <a:lnTo>
                    <a:pt x="0" y="23887"/>
                  </a:lnTo>
                  <a:close/>
                </a:path>
              </a:pathLst>
            </a:custGeom>
            <a:ln w="9524">
              <a:solidFill>
                <a:srgbClr val="545454"/>
              </a:solidFill>
            </a:ln>
          </p:spPr>
          <p:txBody>
            <a:bodyPr wrap="square" lIns="0" tIns="0" rIns="0" bIns="0" rtlCol="0"/>
            <a:lstStyle/>
            <a:p>
              <a:endParaRPr/>
            </a:p>
          </p:txBody>
        </p:sp>
      </p:grpSp>
      <p:grpSp>
        <p:nvGrpSpPr>
          <p:cNvPr id="80" name="object 80"/>
          <p:cNvGrpSpPr/>
          <p:nvPr/>
        </p:nvGrpSpPr>
        <p:grpSpPr>
          <a:xfrm>
            <a:off x="4202237" y="4251137"/>
            <a:ext cx="6564630" cy="2459355"/>
            <a:chOff x="4202237" y="4251137"/>
            <a:chExt cx="6564630" cy="2459355"/>
          </a:xfrm>
        </p:grpSpPr>
        <p:sp>
          <p:nvSpPr>
            <p:cNvPr id="81" name="object 81"/>
            <p:cNvSpPr/>
            <p:nvPr/>
          </p:nvSpPr>
          <p:spPr>
            <a:xfrm>
              <a:off x="4282849" y="4251149"/>
              <a:ext cx="6242685" cy="401955"/>
            </a:xfrm>
            <a:custGeom>
              <a:avLst/>
              <a:gdLst/>
              <a:ahLst/>
              <a:cxnLst/>
              <a:rect l="l" t="t" r="r" b="b"/>
              <a:pathLst>
                <a:path w="6242684" h="401954">
                  <a:moveTo>
                    <a:pt x="4749" y="0"/>
                  </a:moveTo>
                  <a:lnTo>
                    <a:pt x="4749" y="401899"/>
                  </a:lnTo>
                </a:path>
                <a:path w="6242684" h="401954">
                  <a:moveTo>
                    <a:pt x="571374" y="0"/>
                  </a:moveTo>
                  <a:lnTo>
                    <a:pt x="571374" y="401899"/>
                  </a:lnTo>
                </a:path>
                <a:path w="6242684" h="401954">
                  <a:moveTo>
                    <a:pt x="1137999" y="0"/>
                  </a:moveTo>
                  <a:lnTo>
                    <a:pt x="1137999" y="401899"/>
                  </a:lnTo>
                </a:path>
                <a:path w="6242684" h="401954">
                  <a:moveTo>
                    <a:pt x="1704624" y="0"/>
                  </a:moveTo>
                  <a:lnTo>
                    <a:pt x="1704624" y="401899"/>
                  </a:lnTo>
                </a:path>
                <a:path w="6242684" h="401954">
                  <a:moveTo>
                    <a:pt x="2271249" y="0"/>
                  </a:moveTo>
                  <a:lnTo>
                    <a:pt x="2271249" y="401899"/>
                  </a:lnTo>
                </a:path>
                <a:path w="6242684" h="401954">
                  <a:moveTo>
                    <a:pt x="2837874" y="0"/>
                  </a:moveTo>
                  <a:lnTo>
                    <a:pt x="2837874" y="401899"/>
                  </a:lnTo>
                </a:path>
                <a:path w="6242684" h="401954">
                  <a:moveTo>
                    <a:pt x="3404499" y="0"/>
                  </a:moveTo>
                  <a:lnTo>
                    <a:pt x="3404499" y="401899"/>
                  </a:lnTo>
                </a:path>
                <a:path w="6242684" h="401954">
                  <a:moveTo>
                    <a:pt x="3971124" y="0"/>
                  </a:moveTo>
                  <a:lnTo>
                    <a:pt x="3971124" y="401899"/>
                  </a:lnTo>
                </a:path>
                <a:path w="6242684" h="401954">
                  <a:moveTo>
                    <a:pt x="4537749" y="0"/>
                  </a:moveTo>
                  <a:lnTo>
                    <a:pt x="4537749" y="401899"/>
                  </a:lnTo>
                </a:path>
                <a:path w="6242684" h="401954">
                  <a:moveTo>
                    <a:pt x="5104374" y="0"/>
                  </a:moveTo>
                  <a:lnTo>
                    <a:pt x="5104374" y="401899"/>
                  </a:lnTo>
                </a:path>
                <a:path w="6242684" h="401954">
                  <a:moveTo>
                    <a:pt x="5670999" y="0"/>
                  </a:moveTo>
                  <a:lnTo>
                    <a:pt x="5670999" y="401899"/>
                  </a:lnTo>
                </a:path>
                <a:path w="6242684" h="401954">
                  <a:moveTo>
                    <a:pt x="6237624" y="0"/>
                  </a:moveTo>
                  <a:lnTo>
                    <a:pt x="6237624" y="401899"/>
                  </a:lnTo>
                </a:path>
                <a:path w="6242684" h="401954">
                  <a:moveTo>
                    <a:pt x="0" y="4749"/>
                  </a:moveTo>
                  <a:lnTo>
                    <a:pt x="6242374" y="4749"/>
                  </a:lnTo>
                </a:path>
                <a:path w="6242684" h="401954">
                  <a:moveTo>
                    <a:pt x="0" y="397149"/>
                  </a:moveTo>
                  <a:lnTo>
                    <a:pt x="6242374" y="397149"/>
                  </a:lnTo>
                </a:path>
              </a:pathLst>
            </a:custGeom>
            <a:ln w="9524">
              <a:solidFill>
                <a:srgbClr val="9E9E9E"/>
              </a:solidFill>
            </a:ln>
          </p:spPr>
          <p:txBody>
            <a:bodyPr wrap="square" lIns="0" tIns="0" rIns="0" bIns="0" rtlCol="0"/>
            <a:lstStyle/>
            <a:p>
              <a:endParaRPr/>
            </a:p>
          </p:txBody>
        </p:sp>
        <p:sp>
          <p:nvSpPr>
            <p:cNvPr id="82" name="object 82"/>
            <p:cNvSpPr/>
            <p:nvPr/>
          </p:nvSpPr>
          <p:spPr>
            <a:xfrm>
              <a:off x="4434677" y="4482549"/>
              <a:ext cx="118110" cy="511175"/>
            </a:xfrm>
            <a:custGeom>
              <a:avLst/>
              <a:gdLst/>
              <a:ahLst/>
              <a:cxnLst/>
              <a:rect l="l" t="t" r="r" b="b"/>
              <a:pathLst>
                <a:path w="118110" h="511175">
                  <a:moveTo>
                    <a:pt x="117947" y="0"/>
                  </a:moveTo>
                  <a:lnTo>
                    <a:pt x="0" y="511013"/>
                  </a:lnTo>
                </a:path>
              </a:pathLst>
            </a:custGeom>
            <a:ln w="9524">
              <a:solidFill>
                <a:srgbClr val="545454"/>
              </a:solidFill>
            </a:ln>
          </p:spPr>
          <p:txBody>
            <a:bodyPr wrap="square" lIns="0" tIns="0" rIns="0" bIns="0" rtlCol="0"/>
            <a:lstStyle/>
            <a:p>
              <a:endParaRPr/>
            </a:p>
          </p:txBody>
        </p:sp>
        <p:sp>
          <p:nvSpPr>
            <p:cNvPr id="83" name="object 83"/>
            <p:cNvSpPr/>
            <p:nvPr/>
          </p:nvSpPr>
          <p:spPr>
            <a:xfrm>
              <a:off x="4202249" y="5052224"/>
              <a:ext cx="392430" cy="794385"/>
            </a:xfrm>
            <a:custGeom>
              <a:avLst/>
              <a:gdLst/>
              <a:ahLst/>
              <a:cxnLst/>
              <a:rect l="l" t="t" r="r" b="b"/>
              <a:pathLst>
                <a:path w="392429" h="794385">
                  <a:moveTo>
                    <a:pt x="4749" y="0"/>
                  </a:moveTo>
                  <a:lnTo>
                    <a:pt x="4749" y="794299"/>
                  </a:lnTo>
                </a:path>
                <a:path w="392429" h="794385">
                  <a:moveTo>
                    <a:pt x="387599" y="0"/>
                  </a:moveTo>
                  <a:lnTo>
                    <a:pt x="387599" y="794299"/>
                  </a:lnTo>
                </a:path>
                <a:path w="392429" h="794385">
                  <a:moveTo>
                    <a:pt x="0" y="4749"/>
                  </a:moveTo>
                  <a:lnTo>
                    <a:pt x="392349" y="4749"/>
                  </a:lnTo>
                </a:path>
                <a:path w="392429" h="794385">
                  <a:moveTo>
                    <a:pt x="0" y="397149"/>
                  </a:moveTo>
                  <a:lnTo>
                    <a:pt x="392349" y="397149"/>
                  </a:lnTo>
                </a:path>
                <a:path w="392429" h="794385">
                  <a:moveTo>
                    <a:pt x="0" y="789549"/>
                  </a:moveTo>
                  <a:lnTo>
                    <a:pt x="392349" y="789549"/>
                  </a:lnTo>
                </a:path>
              </a:pathLst>
            </a:custGeom>
            <a:ln w="9524">
              <a:solidFill>
                <a:srgbClr val="9E9E9E"/>
              </a:solidFill>
            </a:ln>
          </p:spPr>
          <p:txBody>
            <a:bodyPr wrap="square" lIns="0" tIns="0" rIns="0" bIns="0" rtlCol="0"/>
            <a:lstStyle/>
            <a:p>
              <a:endParaRPr/>
            </a:p>
          </p:txBody>
        </p:sp>
        <p:sp>
          <p:nvSpPr>
            <p:cNvPr id="84" name="object 84"/>
            <p:cNvSpPr/>
            <p:nvPr/>
          </p:nvSpPr>
          <p:spPr>
            <a:xfrm>
              <a:off x="4419347" y="4990025"/>
              <a:ext cx="31115" cy="45720"/>
            </a:xfrm>
            <a:custGeom>
              <a:avLst/>
              <a:gdLst/>
              <a:ahLst/>
              <a:cxnLst/>
              <a:rect l="l" t="t" r="r" b="b"/>
              <a:pathLst>
                <a:path w="31114" h="45720">
                  <a:moveTo>
                    <a:pt x="5608" y="45656"/>
                  </a:moveTo>
                  <a:lnTo>
                    <a:pt x="0" y="0"/>
                  </a:lnTo>
                  <a:lnTo>
                    <a:pt x="30659" y="7076"/>
                  </a:lnTo>
                  <a:lnTo>
                    <a:pt x="5608" y="45656"/>
                  </a:lnTo>
                  <a:close/>
                </a:path>
              </a:pathLst>
            </a:custGeom>
            <a:solidFill>
              <a:srgbClr val="545454"/>
            </a:solidFill>
          </p:spPr>
          <p:txBody>
            <a:bodyPr wrap="square" lIns="0" tIns="0" rIns="0" bIns="0" rtlCol="0"/>
            <a:lstStyle/>
            <a:p>
              <a:endParaRPr/>
            </a:p>
          </p:txBody>
        </p:sp>
        <p:sp>
          <p:nvSpPr>
            <p:cNvPr id="85" name="object 85"/>
            <p:cNvSpPr/>
            <p:nvPr/>
          </p:nvSpPr>
          <p:spPr>
            <a:xfrm>
              <a:off x="4419347" y="4990025"/>
              <a:ext cx="31115" cy="45720"/>
            </a:xfrm>
            <a:custGeom>
              <a:avLst/>
              <a:gdLst/>
              <a:ahLst/>
              <a:cxnLst/>
              <a:rect l="l" t="t" r="r" b="b"/>
              <a:pathLst>
                <a:path w="31114" h="45720">
                  <a:moveTo>
                    <a:pt x="0" y="0"/>
                  </a:moveTo>
                  <a:lnTo>
                    <a:pt x="5608" y="45656"/>
                  </a:lnTo>
                  <a:lnTo>
                    <a:pt x="30659" y="7076"/>
                  </a:lnTo>
                  <a:lnTo>
                    <a:pt x="0" y="0"/>
                  </a:lnTo>
                  <a:close/>
                </a:path>
              </a:pathLst>
            </a:custGeom>
            <a:ln w="9524">
              <a:solidFill>
                <a:srgbClr val="545454"/>
              </a:solidFill>
            </a:ln>
          </p:spPr>
          <p:txBody>
            <a:bodyPr wrap="square" lIns="0" tIns="0" rIns="0" bIns="0" rtlCol="0"/>
            <a:lstStyle/>
            <a:p>
              <a:endParaRPr/>
            </a:p>
          </p:txBody>
        </p:sp>
        <p:sp>
          <p:nvSpPr>
            <p:cNvPr id="86" name="object 86"/>
            <p:cNvSpPr/>
            <p:nvPr/>
          </p:nvSpPr>
          <p:spPr>
            <a:xfrm>
              <a:off x="5057858" y="4511624"/>
              <a:ext cx="90805" cy="452755"/>
            </a:xfrm>
            <a:custGeom>
              <a:avLst/>
              <a:gdLst/>
              <a:ahLst/>
              <a:cxnLst/>
              <a:rect l="l" t="t" r="r" b="b"/>
              <a:pathLst>
                <a:path w="90804" h="452754">
                  <a:moveTo>
                    <a:pt x="90491" y="0"/>
                  </a:moveTo>
                  <a:lnTo>
                    <a:pt x="0" y="452459"/>
                  </a:lnTo>
                </a:path>
              </a:pathLst>
            </a:custGeom>
            <a:ln w="9524">
              <a:solidFill>
                <a:srgbClr val="545454"/>
              </a:solidFill>
            </a:ln>
          </p:spPr>
          <p:txBody>
            <a:bodyPr wrap="square" lIns="0" tIns="0" rIns="0" bIns="0" rtlCol="0"/>
            <a:lstStyle/>
            <a:p>
              <a:endParaRPr/>
            </a:p>
          </p:txBody>
        </p:sp>
        <p:sp>
          <p:nvSpPr>
            <p:cNvPr id="87" name="object 87"/>
            <p:cNvSpPr/>
            <p:nvPr/>
          </p:nvSpPr>
          <p:spPr>
            <a:xfrm>
              <a:off x="5042430" y="4960999"/>
              <a:ext cx="31115" cy="45720"/>
            </a:xfrm>
            <a:custGeom>
              <a:avLst/>
              <a:gdLst/>
              <a:ahLst/>
              <a:cxnLst/>
              <a:rect l="l" t="t" r="r" b="b"/>
              <a:pathLst>
                <a:path w="31114" h="45720">
                  <a:moveTo>
                    <a:pt x="6949" y="45471"/>
                  </a:moveTo>
                  <a:lnTo>
                    <a:pt x="0" y="0"/>
                  </a:lnTo>
                  <a:lnTo>
                    <a:pt x="30854" y="6170"/>
                  </a:lnTo>
                  <a:lnTo>
                    <a:pt x="6949" y="45471"/>
                  </a:lnTo>
                  <a:close/>
                </a:path>
              </a:pathLst>
            </a:custGeom>
            <a:solidFill>
              <a:srgbClr val="545454"/>
            </a:solidFill>
          </p:spPr>
          <p:txBody>
            <a:bodyPr wrap="square" lIns="0" tIns="0" rIns="0" bIns="0" rtlCol="0"/>
            <a:lstStyle/>
            <a:p>
              <a:endParaRPr/>
            </a:p>
          </p:txBody>
        </p:sp>
        <p:sp>
          <p:nvSpPr>
            <p:cNvPr id="88" name="object 88"/>
            <p:cNvSpPr/>
            <p:nvPr/>
          </p:nvSpPr>
          <p:spPr>
            <a:xfrm>
              <a:off x="4811849" y="5052224"/>
              <a:ext cx="392430" cy="794385"/>
            </a:xfrm>
            <a:custGeom>
              <a:avLst/>
              <a:gdLst/>
              <a:ahLst/>
              <a:cxnLst/>
              <a:rect l="l" t="t" r="r" b="b"/>
              <a:pathLst>
                <a:path w="392429" h="794385">
                  <a:moveTo>
                    <a:pt x="4749" y="0"/>
                  </a:moveTo>
                  <a:lnTo>
                    <a:pt x="4749" y="794299"/>
                  </a:lnTo>
                </a:path>
                <a:path w="392429" h="794385">
                  <a:moveTo>
                    <a:pt x="387599" y="0"/>
                  </a:moveTo>
                  <a:lnTo>
                    <a:pt x="387599" y="794299"/>
                  </a:lnTo>
                </a:path>
                <a:path w="392429" h="794385">
                  <a:moveTo>
                    <a:pt x="0" y="4749"/>
                  </a:moveTo>
                  <a:lnTo>
                    <a:pt x="392349" y="4749"/>
                  </a:lnTo>
                </a:path>
                <a:path w="392429" h="794385">
                  <a:moveTo>
                    <a:pt x="0" y="397149"/>
                  </a:moveTo>
                  <a:lnTo>
                    <a:pt x="392349" y="397149"/>
                  </a:lnTo>
                </a:path>
                <a:path w="392429" h="794385">
                  <a:moveTo>
                    <a:pt x="0" y="789549"/>
                  </a:moveTo>
                  <a:lnTo>
                    <a:pt x="392349" y="789549"/>
                  </a:lnTo>
                </a:path>
              </a:pathLst>
            </a:custGeom>
            <a:ln w="9524">
              <a:solidFill>
                <a:srgbClr val="9E9E9E"/>
              </a:solidFill>
            </a:ln>
          </p:spPr>
          <p:txBody>
            <a:bodyPr wrap="square" lIns="0" tIns="0" rIns="0" bIns="0" rtlCol="0"/>
            <a:lstStyle/>
            <a:p>
              <a:endParaRPr/>
            </a:p>
          </p:txBody>
        </p:sp>
        <p:sp>
          <p:nvSpPr>
            <p:cNvPr id="89" name="object 89"/>
            <p:cNvSpPr/>
            <p:nvPr/>
          </p:nvSpPr>
          <p:spPr>
            <a:xfrm>
              <a:off x="5042430" y="4960999"/>
              <a:ext cx="31115" cy="45720"/>
            </a:xfrm>
            <a:custGeom>
              <a:avLst/>
              <a:gdLst/>
              <a:ahLst/>
              <a:cxnLst/>
              <a:rect l="l" t="t" r="r" b="b"/>
              <a:pathLst>
                <a:path w="31114" h="45720">
                  <a:moveTo>
                    <a:pt x="0" y="0"/>
                  </a:moveTo>
                  <a:lnTo>
                    <a:pt x="6949" y="45471"/>
                  </a:lnTo>
                  <a:lnTo>
                    <a:pt x="30854" y="6170"/>
                  </a:lnTo>
                  <a:lnTo>
                    <a:pt x="0" y="0"/>
                  </a:lnTo>
                  <a:close/>
                </a:path>
              </a:pathLst>
            </a:custGeom>
            <a:ln w="9524">
              <a:solidFill>
                <a:srgbClr val="545454"/>
              </a:solidFill>
            </a:ln>
          </p:spPr>
          <p:txBody>
            <a:bodyPr wrap="square" lIns="0" tIns="0" rIns="0" bIns="0" rtlCol="0"/>
            <a:lstStyle/>
            <a:p>
              <a:endParaRPr/>
            </a:p>
          </p:txBody>
        </p:sp>
        <p:sp>
          <p:nvSpPr>
            <p:cNvPr id="90" name="object 90"/>
            <p:cNvSpPr/>
            <p:nvPr/>
          </p:nvSpPr>
          <p:spPr>
            <a:xfrm>
              <a:off x="5674463" y="4497099"/>
              <a:ext cx="26034" cy="480695"/>
            </a:xfrm>
            <a:custGeom>
              <a:avLst/>
              <a:gdLst/>
              <a:ahLst/>
              <a:cxnLst/>
              <a:rect l="l" t="t" r="r" b="b"/>
              <a:pathLst>
                <a:path w="26035" h="480695">
                  <a:moveTo>
                    <a:pt x="26010" y="0"/>
                  </a:moveTo>
                  <a:lnTo>
                    <a:pt x="0" y="480533"/>
                  </a:lnTo>
                </a:path>
              </a:pathLst>
            </a:custGeom>
            <a:ln w="9524">
              <a:solidFill>
                <a:srgbClr val="545454"/>
              </a:solidFill>
            </a:ln>
          </p:spPr>
          <p:txBody>
            <a:bodyPr wrap="square" lIns="0" tIns="0" rIns="0" bIns="0" rtlCol="0"/>
            <a:lstStyle/>
            <a:p>
              <a:endParaRPr/>
            </a:p>
          </p:txBody>
        </p:sp>
        <p:sp>
          <p:nvSpPr>
            <p:cNvPr id="91" name="object 91"/>
            <p:cNvSpPr/>
            <p:nvPr/>
          </p:nvSpPr>
          <p:spPr>
            <a:xfrm>
              <a:off x="5421449" y="5052224"/>
              <a:ext cx="392430" cy="794385"/>
            </a:xfrm>
            <a:custGeom>
              <a:avLst/>
              <a:gdLst/>
              <a:ahLst/>
              <a:cxnLst/>
              <a:rect l="l" t="t" r="r" b="b"/>
              <a:pathLst>
                <a:path w="392429" h="794385">
                  <a:moveTo>
                    <a:pt x="4749" y="0"/>
                  </a:moveTo>
                  <a:lnTo>
                    <a:pt x="4749" y="794299"/>
                  </a:lnTo>
                </a:path>
                <a:path w="392429" h="794385">
                  <a:moveTo>
                    <a:pt x="387599" y="0"/>
                  </a:moveTo>
                  <a:lnTo>
                    <a:pt x="387599" y="794299"/>
                  </a:lnTo>
                </a:path>
                <a:path w="392429" h="794385">
                  <a:moveTo>
                    <a:pt x="0" y="4749"/>
                  </a:moveTo>
                  <a:lnTo>
                    <a:pt x="392349" y="4749"/>
                  </a:lnTo>
                </a:path>
                <a:path w="392429" h="794385">
                  <a:moveTo>
                    <a:pt x="0" y="397149"/>
                  </a:moveTo>
                  <a:lnTo>
                    <a:pt x="392349" y="397149"/>
                  </a:lnTo>
                </a:path>
                <a:path w="392429" h="794385">
                  <a:moveTo>
                    <a:pt x="0" y="789549"/>
                  </a:moveTo>
                  <a:lnTo>
                    <a:pt x="392349" y="789549"/>
                  </a:lnTo>
                </a:path>
              </a:pathLst>
            </a:custGeom>
            <a:ln w="9524">
              <a:solidFill>
                <a:srgbClr val="9E9E9E"/>
              </a:solidFill>
            </a:ln>
          </p:spPr>
          <p:txBody>
            <a:bodyPr wrap="square" lIns="0" tIns="0" rIns="0" bIns="0" rtlCol="0"/>
            <a:lstStyle/>
            <a:p>
              <a:endParaRPr/>
            </a:p>
          </p:txBody>
        </p:sp>
        <p:sp>
          <p:nvSpPr>
            <p:cNvPr id="92" name="object 92"/>
            <p:cNvSpPr/>
            <p:nvPr/>
          </p:nvSpPr>
          <p:spPr>
            <a:xfrm>
              <a:off x="5658754" y="4976783"/>
              <a:ext cx="31750" cy="44450"/>
            </a:xfrm>
            <a:custGeom>
              <a:avLst/>
              <a:gdLst/>
              <a:ahLst/>
              <a:cxnLst/>
              <a:rect l="l" t="t" r="r" b="b"/>
              <a:pathLst>
                <a:path w="31750" h="44450">
                  <a:moveTo>
                    <a:pt x="13373" y="44012"/>
                  </a:moveTo>
                  <a:lnTo>
                    <a:pt x="0" y="0"/>
                  </a:lnTo>
                  <a:lnTo>
                    <a:pt x="31419" y="1700"/>
                  </a:lnTo>
                  <a:lnTo>
                    <a:pt x="13373" y="44012"/>
                  </a:lnTo>
                  <a:close/>
                </a:path>
              </a:pathLst>
            </a:custGeom>
            <a:solidFill>
              <a:srgbClr val="545454"/>
            </a:solidFill>
          </p:spPr>
          <p:txBody>
            <a:bodyPr wrap="square" lIns="0" tIns="0" rIns="0" bIns="0" rtlCol="0"/>
            <a:lstStyle/>
            <a:p>
              <a:endParaRPr/>
            </a:p>
          </p:txBody>
        </p:sp>
        <p:sp>
          <p:nvSpPr>
            <p:cNvPr id="93" name="object 93"/>
            <p:cNvSpPr/>
            <p:nvPr/>
          </p:nvSpPr>
          <p:spPr>
            <a:xfrm>
              <a:off x="5658754" y="4976783"/>
              <a:ext cx="31750" cy="44450"/>
            </a:xfrm>
            <a:custGeom>
              <a:avLst/>
              <a:gdLst/>
              <a:ahLst/>
              <a:cxnLst/>
              <a:rect l="l" t="t" r="r" b="b"/>
              <a:pathLst>
                <a:path w="31750" h="44450">
                  <a:moveTo>
                    <a:pt x="0" y="0"/>
                  </a:moveTo>
                  <a:lnTo>
                    <a:pt x="13373" y="44012"/>
                  </a:lnTo>
                  <a:lnTo>
                    <a:pt x="31419" y="1700"/>
                  </a:lnTo>
                  <a:lnTo>
                    <a:pt x="0" y="0"/>
                  </a:lnTo>
                  <a:close/>
                </a:path>
              </a:pathLst>
            </a:custGeom>
            <a:ln w="9524">
              <a:solidFill>
                <a:srgbClr val="545454"/>
              </a:solidFill>
            </a:ln>
          </p:spPr>
          <p:txBody>
            <a:bodyPr wrap="square" lIns="0" tIns="0" rIns="0" bIns="0" rtlCol="0"/>
            <a:lstStyle/>
            <a:p>
              <a:endParaRPr/>
            </a:p>
          </p:txBody>
        </p:sp>
        <p:sp>
          <p:nvSpPr>
            <p:cNvPr id="94" name="object 94"/>
            <p:cNvSpPr/>
            <p:nvPr/>
          </p:nvSpPr>
          <p:spPr>
            <a:xfrm>
              <a:off x="6031049" y="5052224"/>
              <a:ext cx="392430" cy="794385"/>
            </a:xfrm>
            <a:custGeom>
              <a:avLst/>
              <a:gdLst/>
              <a:ahLst/>
              <a:cxnLst/>
              <a:rect l="l" t="t" r="r" b="b"/>
              <a:pathLst>
                <a:path w="392429" h="794385">
                  <a:moveTo>
                    <a:pt x="4749" y="0"/>
                  </a:moveTo>
                  <a:lnTo>
                    <a:pt x="4749" y="794299"/>
                  </a:lnTo>
                </a:path>
                <a:path w="392429" h="794385">
                  <a:moveTo>
                    <a:pt x="387599" y="0"/>
                  </a:moveTo>
                  <a:lnTo>
                    <a:pt x="387599" y="794299"/>
                  </a:lnTo>
                </a:path>
                <a:path w="392429" h="794385">
                  <a:moveTo>
                    <a:pt x="0" y="4749"/>
                  </a:moveTo>
                  <a:lnTo>
                    <a:pt x="392349" y="4749"/>
                  </a:lnTo>
                </a:path>
                <a:path w="392429" h="794385">
                  <a:moveTo>
                    <a:pt x="0" y="397149"/>
                  </a:moveTo>
                  <a:lnTo>
                    <a:pt x="392349" y="397149"/>
                  </a:lnTo>
                </a:path>
                <a:path w="392429" h="794385">
                  <a:moveTo>
                    <a:pt x="0" y="789549"/>
                  </a:moveTo>
                  <a:lnTo>
                    <a:pt x="392349" y="789549"/>
                  </a:lnTo>
                </a:path>
              </a:pathLst>
            </a:custGeom>
            <a:ln w="9524">
              <a:solidFill>
                <a:srgbClr val="9E9E9E"/>
              </a:solidFill>
            </a:ln>
          </p:spPr>
          <p:txBody>
            <a:bodyPr wrap="square" lIns="0" tIns="0" rIns="0" bIns="0" rtlCol="0"/>
            <a:lstStyle/>
            <a:p>
              <a:endParaRPr/>
            </a:p>
          </p:txBody>
        </p:sp>
        <p:sp>
          <p:nvSpPr>
            <p:cNvPr id="95" name="object 95"/>
            <p:cNvSpPr/>
            <p:nvPr/>
          </p:nvSpPr>
          <p:spPr>
            <a:xfrm>
              <a:off x="6254140" y="4482549"/>
              <a:ext cx="13335" cy="524510"/>
            </a:xfrm>
            <a:custGeom>
              <a:avLst/>
              <a:gdLst/>
              <a:ahLst/>
              <a:cxnLst/>
              <a:rect l="l" t="t" r="r" b="b"/>
              <a:pathLst>
                <a:path w="13335" h="524510">
                  <a:moveTo>
                    <a:pt x="12984" y="0"/>
                  </a:moveTo>
                  <a:lnTo>
                    <a:pt x="0" y="523967"/>
                  </a:lnTo>
                </a:path>
              </a:pathLst>
            </a:custGeom>
            <a:ln w="9524">
              <a:solidFill>
                <a:srgbClr val="545454"/>
              </a:solidFill>
            </a:ln>
          </p:spPr>
          <p:txBody>
            <a:bodyPr wrap="square" lIns="0" tIns="0" rIns="0" bIns="0" rtlCol="0"/>
            <a:lstStyle/>
            <a:p>
              <a:endParaRPr/>
            </a:p>
          </p:txBody>
        </p:sp>
        <p:sp>
          <p:nvSpPr>
            <p:cNvPr id="96" name="object 96"/>
            <p:cNvSpPr/>
            <p:nvPr/>
          </p:nvSpPr>
          <p:spPr>
            <a:xfrm>
              <a:off x="6238412" y="5006127"/>
              <a:ext cx="31750" cy="43815"/>
            </a:xfrm>
            <a:custGeom>
              <a:avLst/>
              <a:gdLst/>
              <a:ahLst/>
              <a:cxnLst/>
              <a:rect l="l" t="t" r="r" b="b"/>
              <a:pathLst>
                <a:path w="31750" h="43814">
                  <a:moveTo>
                    <a:pt x="14656" y="43601"/>
                  </a:moveTo>
                  <a:lnTo>
                    <a:pt x="0" y="0"/>
                  </a:lnTo>
                  <a:lnTo>
                    <a:pt x="31455" y="779"/>
                  </a:lnTo>
                  <a:lnTo>
                    <a:pt x="14656" y="43601"/>
                  </a:lnTo>
                  <a:close/>
                </a:path>
              </a:pathLst>
            </a:custGeom>
            <a:solidFill>
              <a:srgbClr val="545454"/>
            </a:solidFill>
          </p:spPr>
          <p:txBody>
            <a:bodyPr wrap="square" lIns="0" tIns="0" rIns="0" bIns="0" rtlCol="0"/>
            <a:lstStyle/>
            <a:p>
              <a:endParaRPr/>
            </a:p>
          </p:txBody>
        </p:sp>
        <p:sp>
          <p:nvSpPr>
            <p:cNvPr id="97" name="object 97"/>
            <p:cNvSpPr/>
            <p:nvPr/>
          </p:nvSpPr>
          <p:spPr>
            <a:xfrm>
              <a:off x="6238412" y="5006127"/>
              <a:ext cx="31750" cy="43815"/>
            </a:xfrm>
            <a:custGeom>
              <a:avLst/>
              <a:gdLst/>
              <a:ahLst/>
              <a:cxnLst/>
              <a:rect l="l" t="t" r="r" b="b"/>
              <a:pathLst>
                <a:path w="31750" h="43814">
                  <a:moveTo>
                    <a:pt x="0" y="0"/>
                  </a:moveTo>
                  <a:lnTo>
                    <a:pt x="14656" y="43601"/>
                  </a:lnTo>
                  <a:lnTo>
                    <a:pt x="31455" y="779"/>
                  </a:lnTo>
                  <a:lnTo>
                    <a:pt x="0" y="0"/>
                  </a:lnTo>
                  <a:close/>
                </a:path>
              </a:pathLst>
            </a:custGeom>
            <a:ln w="9524">
              <a:solidFill>
                <a:srgbClr val="545454"/>
              </a:solidFill>
            </a:ln>
          </p:spPr>
          <p:txBody>
            <a:bodyPr wrap="square" lIns="0" tIns="0" rIns="0" bIns="0" rtlCol="0"/>
            <a:lstStyle/>
            <a:p>
              <a:endParaRPr/>
            </a:p>
          </p:txBody>
        </p:sp>
        <p:sp>
          <p:nvSpPr>
            <p:cNvPr id="98" name="object 98"/>
            <p:cNvSpPr/>
            <p:nvPr/>
          </p:nvSpPr>
          <p:spPr>
            <a:xfrm>
              <a:off x="6848324" y="4482549"/>
              <a:ext cx="26670" cy="509905"/>
            </a:xfrm>
            <a:custGeom>
              <a:avLst/>
              <a:gdLst/>
              <a:ahLst/>
              <a:cxnLst/>
              <a:rect l="l" t="t" r="r" b="b"/>
              <a:pathLst>
                <a:path w="26670" h="509904">
                  <a:moveTo>
                    <a:pt x="0" y="0"/>
                  </a:moveTo>
                  <a:lnTo>
                    <a:pt x="26169" y="509625"/>
                  </a:lnTo>
                </a:path>
              </a:pathLst>
            </a:custGeom>
            <a:ln w="9524">
              <a:solidFill>
                <a:srgbClr val="545454"/>
              </a:solidFill>
            </a:ln>
          </p:spPr>
          <p:txBody>
            <a:bodyPr wrap="square" lIns="0" tIns="0" rIns="0" bIns="0" rtlCol="0"/>
            <a:lstStyle/>
            <a:p>
              <a:endParaRPr/>
            </a:p>
          </p:txBody>
        </p:sp>
        <p:sp>
          <p:nvSpPr>
            <p:cNvPr id="99" name="object 99"/>
            <p:cNvSpPr/>
            <p:nvPr/>
          </p:nvSpPr>
          <p:spPr>
            <a:xfrm>
              <a:off x="6640649" y="5052224"/>
              <a:ext cx="392430" cy="794385"/>
            </a:xfrm>
            <a:custGeom>
              <a:avLst/>
              <a:gdLst/>
              <a:ahLst/>
              <a:cxnLst/>
              <a:rect l="l" t="t" r="r" b="b"/>
              <a:pathLst>
                <a:path w="392429" h="794385">
                  <a:moveTo>
                    <a:pt x="4749" y="0"/>
                  </a:moveTo>
                  <a:lnTo>
                    <a:pt x="4749" y="794299"/>
                  </a:lnTo>
                </a:path>
                <a:path w="392429" h="794385">
                  <a:moveTo>
                    <a:pt x="387599" y="0"/>
                  </a:moveTo>
                  <a:lnTo>
                    <a:pt x="387599" y="794299"/>
                  </a:lnTo>
                </a:path>
                <a:path w="392429" h="794385">
                  <a:moveTo>
                    <a:pt x="0" y="4749"/>
                  </a:moveTo>
                  <a:lnTo>
                    <a:pt x="392349" y="4749"/>
                  </a:lnTo>
                </a:path>
                <a:path w="392429" h="794385">
                  <a:moveTo>
                    <a:pt x="0" y="397149"/>
                  </a:moveTo>
                  <a:lnTo>
                    <a:pt x="392349" y="397149"/>
                  </a:lnTo>
                </a:path>
                <a:path w="392429" h="794385">
                  <a:moveTo>
                    <a:pt x="0" y="789549"/>
                  </a:moveTo>
                  <a:lnTo>
                    <a:pt x="392349" y="789549"/>
                  </a:lnTo>
                </a:path>
              </a:pathLst>
            </a:custGeom>
            <a:ln w="9524">
              <a:solidFill>
                <a:srgbClr val="9E9E9E"/>
              </a:solidFill>
            </a:ln>
          </p:spPr>
          <p:txBody>
            <a:bodyPr wrap="square" lIns="0" tIns="0" rIns="0" bIns="0" rtlCol="0"/>
            <a:lstStyle/>
            <a:p>
              <a:endParaRPr/>
            </a:p>
          </p:txBody>
        </p:sp>
        <p:sp>
          <p:nvSpPr>
            <p:cNvPr id="100" name="object 100"/>
            <p:cNvSpPr/>
            <p:nvPr/>
          </p:nvSpPr>
          <p:spPr>
            <a:xfrm>
              <a:off x="6858781" y="4991368"/>
              <a:ext cx="31750" cy="44450"/>
            </a:xfrm>
            <a:custGeom>
              <a:avLst/>
              <a:gdLst/>
              <a:ahLst/>
              <a:cxnLst/>
              <a:rect l="l" t="t" r="r" b="b"/>
              <a:pathLst>
                <a:path w="31750" h="44450">
                  <a:moveTo>
                    <a:pt x="17928" y="43975"/>
                  </a:moveTo>
                  <a:lnTo>
                    <a:pt x="0" y="1613"/>
                  </a:lnTo>
                  <a:lnTo>
                    <a:pt x="31424" y="0"/>
                  </a:lnTo>
                  <a:lnTo>
                    <a:pt x="17928" y="43975"/>
                  </a:lnTo>
                  <a:close/>
                </a:path>
              </a:pathLst>
            </a:custGeom>
            <a:solidFill>
              <a:srgbClr val="545454"/>
            </a:solidFill>
          </p:spPr>
          <p:txBody>
            <a:bodyPr wrap="square" lIns="0" tIns="0" rIns="0" bIns="0" rtlCol="0"/>
            <a:lstStyle/>
            <a:p>
              <a:endParaRPr/>
            </a:p>
          </p:txBody>
        </p:sp>
        <p:sp>
          <p:nvSpPr>
            <p:cNvPr id="101" name="object 101"/>
            <p:cNvSpPr/>
            <p:nvPr/>
          </p:nvSpPr>
          <p:spPr>
            <a:xfrm>
              <a:off x="6858781" y="4991368"/>
              <a:ext cx="31750" cy="44450"/>
            </a:xfrm>
            <a:custGeom>
              <a:avLst/>
              <a:gdLst/>
              <a:ahLst/>
              <a:cxnLst/>
              <a:rect l="l" t="t" r="r" b="b"/>
              <a:pathLst>
                <a:path w="31750" h="44450">
                  <a:moveTo>
                    <a:pt x="0" y="1613"/>
                  </a:moveTo>
                  <a:lnTo>
                    <a:pt x="17928" y="43975"/>
                  </a:lnTo>
                  <a:lnTo>
                    <a:pt x="31424" y="0"/>
                  </a:lnTo>
                  <a:lnTo>
                    <a:pt x="0" y="1613"/>
                  </a:lnTo>
                  <a:close/>
                </a:path>
              </a:pathLst>
            </a:custGeom>
            <a:ln w="9524">
              <a:solidFill>
                <a:srgbClr val="545454"/>
              </a:solidFill>
            </a:ln>
          </p:spPr>
          <p:txBody>
            <a:bodyPr wrap="square" lIns="0" tIns="0" rIns="0" bIns="0" rtlCol="0"/>
            <a:lstStyle/>
            <a:p>
              <a:endParaRPr/>
            </a:p>
          </p:txBody>
        </p:sp>
        <p:sp>
          <p:nvSpPr>
            <p:cNvPr id="102" name="object 102"/>
            <p:cNvSpPr/>
            <p:nvPr/>
          </p:nvSpPr>
          <p:spPr>
            <a:xfrm>
              <a:off x="7250249" y="5052224"/>
              <a:ext cx="392430" cy="794385"/>
            </a:xfrm>
            <a:custGeom>
              <a:avLst/>
              <a:gdLst/>
              <a:ahLst/>
              <a:cxnLst/>
              <a:rect l="l" t="t" r="r" b="b"/>
              <a:pathLst>
                <a:path w="392429" h="794385">
                  <a:moveTo>
                    <a:pt x="4749" y="0"/>
                  </a:moveTo>
                  <a:lnTo>
                    <a:pt x="4749" y="794299"/>
                  </a:lnTo>
                </a:path>
                <a:path w="392429" h="794385">
                  <a:moveTo>
                    <a:pt x="387599" y="0"/>
                  </a:moveTo>
                  <a:lnTo>
                    <a:pt x="387599" y="794299"/>
                  </a:lnTo>
                </a:path>
                <a:path w="392429" h="794385">
                  <a:moveTo>
                    <a:pt x="0" y="4749"/>
                  </a:moveTo>
                  <a:lnTo>
                    <a:pt x="392349" y="4749"/>
                  </a:lnTo>
                </a:path>
                <a:path w="392429" h="794385">
                  <a:moveTo>
                    <a:pt x="0" y="397149"/>
                  </a:moveTo>
                  <a:lnTo>
                    <a:pt x="392349" y="397149"/>
                  </a:lnTo>
                </a:path>
                <a:path w="392429" h="794385">
                  <a:moveTo>
                    <a:pt x="0" y="789549"/>
                  </a:moveTo>
                  <a:lnTo>
                    <a:pt x="392349" y="789549"/>
                  </a:lnTo>
                </a:path>
              </a:pathLst>
            </a:custGeom>
            <a:ln w="9524">
              <a:solidFill>
                <a:srgbClr val="9E9E9E"/>
              </a:solidFill>
            </a:ln>
          </p:spPr>
          <p:txBody>
            <a:bodyPr wrap="square" lIns="0" tIns="0" rIns="0" bIns="0" rtlCol="0"/>
            <a:lstStyle/>
            <a:p>
              <a:endParaRPr/>
            </a:p>
          </p:txBody>
        </p:sp>
        <p:sp>
          <p:nvSpPr>
            <p:cNvPr id="103" name="object 103"/>
            <p:cNvSpPr/>
            <p:nvPr/>
          </p:nvSpPr>
          <p:spPr>
            <a:xfrm>
              <a:off x="7400449" y="4511624"/>
              <a:ext cx="39370" cy="495300"/>
            </a:xfrm>
            <a:custGeom>
              <a:avLst/>
              <a:gdLst/>
              <a:ahLst/>
              <a:cxnLst/>
              <a:rect l="l" t="t" r="r" b="b"/>
              <a:pathLst>
                <a:path w="39370" h="495300">
                  <a:moveTo>
                    <a:pt x="0" y="0"/>
                  </a:moveTo>
                  <a:lnTo>
                    <a:pt x="39009" y="495026"/>
                  </a:lnTo>
                </a:path>
              </a:pathLst>
            </a:custGeom>
            <a:ln w="9524">
              <a:solidFill>
                <a:srgbClr val="545454"/>
              </a:solidFill>
            </a:ln>
          </p:spPr>
          <p:txBody>
            <a:bodyPr wrap="square" lIns="0" tIns="0" rIns="0" bIns="0" rtlCol="0"/>
            <a:lstStyle/>
            <a:p>
              <a:endParaRPr/>
            </a:p>
          </p:txBody>
        </p:sp>
        <p:sp>
          <p:nvSpPr>
            <p:cNvPr id="104" name="object 104"/>
            <p:cNvSpPr/>
            <p:nvPr/>
          </p:nvSpPr>
          <p:spPr>
            <a:xfrm>
              <a:off x="7423775" y="5005415"/>
              <a:ext cx="31750" cy="44450"/>
            </a:xfrm>
            <a:custGeom>
              <a:avLst/>
              <a:gdLst/>
              <a:ahLst/>
              <a:cxnLst/>
              <a:rect l="l" t="t" r="r" b="b"/>
              <a:pathLst>
                <a:path w="31750" h="44450">
                  <a:moveTo>
                    <a:pt x="19080" y="44327"/>
                  </a:moveTo>
                  <a:lnTo>
                    <a:pt x="0" y="2471"/>
                  </a:lnTo>
                  <a:lnTo>
                    <a:pt x="31368" y="0"/>
                  </a:lnTo>
                  <a:lnTo>
                    <a:pt x="19080" y="44327"/>
                  </a:lnTo>
                  <a:close/>
                </a:path>
              </a:pathLst>
            </a:custGeom>
            <a:solidFill>
              <a:srgbClr val="545454"/>
            </a:solidFill>
          </p:spPr>
          <p:txBody>
            <a:bodyPr wrap="square" lIns="0" tIns="0" rIns="0" bIns="0" rtlCol="0"/>
            <a:lstStyle/>
            <a:p>
              <a:endParaRPr/>
            </a:p>
          </p:txBody>
        </p:sp>
        <p:sp>
          <p:nvSpPr>
            <p:cNvPr id="105" name="object 105"/>
            <p:cNvSpPr/>
            <p:nvPr/>
          </p:nvSpPr>
          <p:spPr>
            <a:xfrm>
              <a:off x="7423775" y="5005415"/>
              <a:ext cx="31750" cy="44450"/>
            </a:xfrm>
            <a:custGeom>
              <a:avLst/>
              <a:gdLst/>
              <a:ahLst/>
              <a:cxnLst/>
              <a:rect l="l" t="t" r="r" b="b"/>
              <a:pathLst>
                <a:path w="31750" h="44450">
                  <a:moveTo>
                    <a:pt x="0" y="2471"/>
                  </a:moveTo>
                  <a:lnTo>
                    <a:pt x="19080" y="44327"/>
                  </a:lnTo>
                  <a:lnTo>
                    <a:pt x="31368" y="0"/>
                  </a:lnTo>
                  <a:lnTo>
                    <a:pt x="0" y="2471"/>
                  </a:lnTo>
                  <a:close/>
                </a:path>
              </a:pathLst>
            </a:custGeom>
            <a:ln w="9524">
              <a:solidFill>
                <a:srgbClr val="545454"/>
              </a:solidFill>
            </a:ln>
          </p:spPr>
          <p:txBody>
            <a:bodyPr wrap="square" lIns="0" tIns="0" rIns="0" bIns="0" rtlCol="0"/>
            <a:lstStyle/>
            <a:p>
              <a:endParaRPr/>
            </a:p>
          </p:txBody>
        </p:sp>
        <p:sp>
          <p:nvSpPr>
            <p:cNvPr id="106" name="object 106"/>
            <p:cNvSpPr/>
            <p:nvPr/>
          </p:nvSpPr>
          <p:spPr>
            <a:xfrm>
              <a:off x="7981624" y="4526149"/>
              <a:ext cx="78105" cy="467359"/>
            </a:xfrm>
            <a:custGeom>
              <a:avLst/>
              <a:gdLst/>
              <a:ahLst/>
              <a:cxnLst/>
              <a:rect l="l" t="t" r="r" b="b"/>
              <a:pathLst>
                <a:path w="78104" h="467360">
                  <a:moveTo>
                    <a:pt x="0" y="0"/>
                  </a:moveTo>
                  <a:lnTo>
                    <a:pt x="77893" y="466829"/>
                  </a:lnTo>
                </a:path>
              </a:pathLst>
            </a:custGeom>
            <a:ln w="9524">
              <a:solidFill>
                <a:srgbClr val="545454"/>
              </a:solidFill>
            </a:ln>
          </p:spPr>
          <p:txBody>
            <a:bodyPr wrap="square" lIns="0" tIns="0" rIns="0" bIns="0" rtlCol="0"/>
            <a:lstStyle/>
            <a:p>
              <a:endParaRPr/>
            </a:p>
          </p:txBody>
        </p:sp>
        <p:sp>
          <p:nvSpPr>
            <p:cNvPr id="107" name="object 107"/>
            <p:cNvSpPr/>
            <p:nvPr/>
          </p:nvSpPr>
          <p:spPr>
            <a:xfrm>
              <a:off x="7859849" y="5052224"/>
              <a:ext cx="392430" cy="794385"/>
            </a:xfrm>
            <a:custGeom>
              <a:avLst/>
              <a:gdLst/>
              <a:ahLst/>
              <a:cxnLst/>
              <a:rect l="l" t="t" r="r" b="b"/>
              <a:pathLst>
                <a:path w="392429" h="794385">
                  <a:moveTo>
                    <a:pt x="4749" y="0"/>
                  </a:moveTo>
                  <a:lnTo>
                    <a:pt x="4749" y="794299"/>
                  </a:lnTo>
                </a:path>
                <a:path w="392429" h="794385">
                  <a:moveTo>
                    <a:pt x="387599" y="0"/>
                  </a:moveTo>
                  <a:lnTo>
                    <a:pt x="387599" y="794299"/>
                  </a:lnTo>
                </a:path>
                <a:path w="392429" h="794385">
                  <a:moveTo>
                    <a:pt x="0" y="4749"/>
                  </a:moveTo>
                  <a:lnTo>
                    <a:pt x="392349" y="4749"/>
                  </a:lnTo>
                </a:path>
                <a:path w="392429" h="794385">
                  <a:moveTo>
                    <a:pt x="0" y="397149"/>
                  </a:moveTo>
                  <a:lnTo>
                    <a:pt x="392349" y="397149"/>
                  </a:lnTo>
                </a:path>
                <a:path w="392429" h="794385">
                  <a:moveTo>
                    <a:pt x="0" y="789549"/>
                  </a:moveTo>
                  <a:lnTo>
                    <a:pt x="392349" y="789549"/>
                  </a:lnTo>
                </a:path>
              </a:pathLst>
            </a:custGeom>
            <a:ln w="9524">
              <a:solidFill>
                <a:srgbClr val="9E9E9E"/>
              </a:solidFill>
            </a:ln>
          </p:spPr>
          <p:txBody>
            <a:bodyPr wrap="square" lIns="0" tIns="0" rIns="0" bIns="0" rtlCol="0"/>
            <a:lstStyle/>
            <a:p>
              <a:endParaRPr/>
            </a:p>
          </p:txBody>
        </p:sp>
        <p:sp>
          <p:nvSpPr>
            <p:cNvPr id="108" name="object 108"/>
            <p:cNvSpPr/>
            <p:nvPr/>
          </p:nvSpPr>
          <p:spPr>
            <a:xfrm>
              <a:off x="8044000" y="4990389"/>
              <a:ext cx="31115" cy="45720"/>
            </a:xfrm>
            <a:custGeom>
              <a:avLst/>
              <a:gdLst/>
              <a:ahLst/>
              <a:cxnLst/>
              <a:rect l="l" t="t" r="r" b="b"/>
              <a:pathLst>
                <a:path w="31115" h="45720">
                  <a:moveTo>
                    <a:pt x="22632" y="45225"/>
                  </a:moveTo>
                  <a:lnTo>
                    <a:pt x="0" y="5178"/>
                  </a:lnTo>
                  <a:lnTo>
                    <a:pt x="31036" y="0"/>
                  </a:lnTo>
                  <a:lnTo>
                    <a:pt x="22632" y="45225"/>
                  </a:lnTo>
                  <a:close/>
                </a:path>
              </a:pathLst>
            </a:custGeom>
            <a:solidFill>
              <a:srgbClr val="545454"/>
            </a:solidFill>
          </p:spPr>
          <p:txBody>
            <a:bodyPr wrap="square" lIns="0" tIns="0" rIns="0" bIns="0" rtlCol="0"/>
            <a:lstStyle/>
            <a:p>
              <a:endParaRPr/>
            </a:p>
          </p:txBody>
        </p:sp>
        <p:sp>
          <p:nvSpPr>
            <p:cNvPr id="109" name="object 109"/>
            <p:cNvSpPr/>
            <p:nvPr/>
          </p:nvSpPr>
          <p:spPr>
            <a:xfrm>
              <a:off x="8044000" y="4990389"/>
              <a:ext cx="31115" cy="45720"/>
            </a:xfrm>
            <a:custGeom>
              <a:avLst/>
              <a:gdLst/>
              <a:ahLst/>
              <a:cxnLst/>
              <a:rect l="l" t="t" r="r" b="b"/>
              <a:pathLst>
                <a:path w="31115" h="45720">
                  <a:moveTo>
                    <a:pt x="0" y="5178"/>
                  </a:moveTo>
                  <a:lnTo>
                    <a:pt x="22632" y="45225"/>
                  </a:lnTo>
                  <a:lnTo>
                    <a:pt x="31036" y="0"/>
                  </a:lnTo>
                  <a:lnTo>
                    <a:pt x="0" y="5178"/>
                  </a:lnTo>
                  <a:close/>
                </a:path>
              </a:pathLst>
            </a:custGeom>
            <a:ln w="9524">
              <a:solidFill>
                <a:srgbClr val="545454"/>
              </a:solidFill>
            </a:ln>
          </p:spPr>
          <p:txBody>
            <a:bodyPr wrap="square" lIns="0" tIns="0" rIns="0" bIns="0" rtlCol="0"/>
            <a:lstStyle/>
            <a:p>
              <a:endParaRPr/>
            </a:p>
          </p:txBody>
        </p:sp>
        <p:sp>
          <p:nvSpPr>
            <p:cNvPr id="110" name="object 110"/>
            <p:cNvSpPr/>
            <p:nvPr/>
          </p:nvSpPr>
          <p:spPr>
            <a:xfrm>
              <a:off x="8469449" y="5052224"/>
              <a:ext cx="392430" cy="794385"/>
            </a:xfrm>
            <a:custGeom>
              <a:avLst/>
              <a:gdLst/>
              <a:ahLst/>
              <a:cxnLst/>
              <a:rect l="l" t="t" r="r" b="b"/>
              <a:pathLst>
                <a:path w="392429" h="794385">
                  <a:moveTo>
                    <a:pt x="4749" y="0"/>
                  </a:moveTo>
                  <a:lnTo>
                    <a:pt x="4749" y="794299"/>
                  </a:lnTo>
                </a:path>
                <a:path w="392429" h="794385">
                  <a:moveTo>
                    <a:pt x="387599" y="0"/>
                  </a:moveTo>
                  <a:lnTo>
                    <a:pt x="387599" y="794299"/>
                  </a:lnTo>
                </a:path>
                <a:path w="392429" h="794385">
                  <a:moveTo>
                    <a:pt x="0" y="4749"/>
                  </a:moveTo>
                  <a:lnTo>
                    <a:pt x="392349" y="4749"/>
                  </a:lnTo>
                </a:path>
                <a:path w="392429" h="794385">
                  <a:moveTo>
                    <a:pt x="0" y="397149"/>
                  </a:moveTo>
                  <a:lnTo>
                    <a:pt x="392349" y="397149"/>
                  </a:lnTo>
                </a:path>
                <a:path w="392429" h="794385">
                  <a:moveTo>
                    <a:pt x="0" y="789549"/>
                  </a:moveTo>
                  <a:lnTo>
                    <a:pt x="392349" y="789549"/>
                  </a:lnTo>
                </a:path>
              </a:pathLst>
            </a:custGeom>
            <a:ln w="9524">
              <a:solidFill>
                <a:srgbClr val="9E9E9E"/>
              </a:solidFill>
            </a:ln>
          </p:spPr>
          <p:txBody>
            <a:bodyPr wrap="square" lIns="0" tIns="0" rIns="0" bIns="0" rtlCol="0"/>
            <a:lstStyle/>
            <a:p>
              <a:endParaRPr/>
            </a:p>
          </p:txBody>
        </p:sp>
        <p:sp>
          <p:nvSpPr>
            <p:cNvPr id="111" name="object 111"/>
            <p:cNvSpPr/>
            <p:nvPr/>
          </p:nvSpPr>
          <p:spPr>
            <a:xfrm>
              <a:off x="8548274" y="4511624"/>
              <a:ext cx="118110" cy="496570"/>
            </a:xfrm>
            <a:custGeom>
              <a:avLst/>
              <a:gdLst/>
              <a:ahLst/>
              <a:cxnLst/>
              <a:rect l="l" t="t" r="r" b="b"/>
              <a:pathLst>
                <a:path w="118109" h="496570">
                  <a:moveTo>
                    <a:pt x="0" y="0"/>
                  </a:moveTo>
                  <a:lnTo>
                    <a:pt x="117622" y="496389"/>
                  </a:lnTo>
                </a:path>
              </a:pathLst>
            </a:custGeom>
            <a:ln w="9524">
              <a:solidFill>
                <a:srgbClr val="545454"/>
              </a:solidFill>
            </a:ln>
          </p:spPr>
          <p:txBody>
            <a:bodyPr wrap="square" lIns="0" tIns="0" rIns="0" bIns="0" rtlCol="0"/>
            <a:lstStyle/>
            <a:p>
              <a:endParaRPr/>
            </a:p>
          </p:txBody>
        </p:sp>
        <p:sp>
          <p:nvSpPr>
            <p:cNvPr id="112" name="object 112"/>
            <p:cNvSpPr/>
            <p:nvPr/>
          </p:nvSpPr>
          <p:spPr>
            <a:xfrm>
              <a:off x="8650588" y="5004387"/>
              <a:ext cx="31115" cy="45720"/>
            </a:xfrm>
            <a:custGeom>
              <a:avLst/>
              <a:gdLst/>
              <a:ahLst/>
              <a:cxnLst/>
              <a:rect l="l" t="t" r="r" b="b"/>
              <a:pathLst>
                <a:path w="31115" h="45720">
                  <a:moveTo>
                    <a:pt x="25274" y="45687"/>
                  </a:moveTo>
                  <a:lnTo>
                    <a:pt x="0" y="7254"/>
                  </a:lnTo>
                  <a:lnTo>
                    <a:pt x="30617" y="0"/>
                  </a:lnTo>
                  <a:lnTo>
                    <a:pt x="25274" y="45687"/>
                  </a:lnTo>
                  <a:close/>
                </a:path>
              </a:pathLst>
            </a:custGeom>
            <a:solidFill>
              <a:srgbClr val="545454"/>
            </a:solidFill>
          </p:spPr>
          <p:txBody>
            <a:bodyPr wrap="square" lIns="0" tIns="0" rIns="0" bIns="0" rtlCol="0"/>
            <a:lstStyle/>
            <a:p>
              <a:endParaRPr/>
            </a:p>
          </p:txBody>
        </p:sp>
        <p:sp>
          <p:nvSpPr>
            <p:cNvPr id="113" name="object 113"/>
            <p:cNvSpPr/>
            <p:nvPr/>
          </p:nvSpPr>
          <p:spPr>
            <a:xfrm>
              <a:off x="8650588" y="5004387"/>
              <a:ext cx="31115" cy="45720"/>
            </a:xfrm>
            <a:custGeom>
              <a:avLst/>
              <a:gdLst/>
              <a:ahLst/>
              <a:cxnLst/>
              <a:rect l="l" t="t" r="r" b="b"/>
              <a:pathLst>
                <a:path w="31115" h="45720">
                  <a:moveTo>
                    <a:pt x="0" y="7254"/>
                  </a:moveTo>
                  <a:lnTo>
                    <a:pt x="25274" y="45687"/>
                  </a:lnTo>
                  <a:lnTo>
                    <a:pt x="30617" y="0"/>
                  </a:lnTo>
                  <a:lnTo>
                    <a:pt x="0" y="7254"/>
                  </a:lnTo>
                  <a:close/>
                </a:path>
              </a:pathLst>
            </a:custGeom>
            <a:ln w="9524">
              <a:solidFill>
                <a:srgbClr val="545454"/>
              </a:solidFill>
            </a:ln>
          </p:spPr>
          <p:txBody>
            <a:bodyPr wrap="square" lIns="0" tIns="0" rIns="0" bIns="0" rtlCol="0"/>
            <a:lstStyle/>
            <a:p>
              <a:endParaRPr/>
            </a:p>
          </p:txBody>
        </p:sp>
        <p:sp>
          <p:nvSpPr>
            <p:cNvPr id="114" name="object 114"/>
            <p:cNvSpPr/>
            <p:nvPr/>
          </p:nvSpPr>
          <p:spPr>
            <a:xfrm>
              <a:off x="9114949" y="4511624"/>
              <a:ext cx="198755" cy="736600"/>
            </a:xfrm>
            <a:custGeom>
              <a:avLst/>
              <a:gdLst/>
              <a:ahLst/>
              <a:cxnLst/>
              <a:rect l="l" t="t" r="r" b="b"/>
              <a:pathLst>
                <a:path w="198754" h="736600">
                  <a:moveTo>
                    <a:pt x="0" y="0"/>
                  </a:moveTo>
                  <a:lnTo>
                    <a:pt x="198152" y="736512"/>
                  </a:lnTo>
                </a:path>
              </a:pathLst>
            </a:custGeom>
            <a:ln w="9524">
              <a:solidFill>
                <a:srgbClr val="545454"/>
              </a:solidFill>
            </a:ln>
          </p:spPr>
          <p:txBody>
            <a:bodyPr wrap="square" lIns="0" tIns="0" rIns="0" bIns="0" rtlCol="0"/>
            <a:lstStyle/>
            <a:p>
              <a:endParaRPr/>
            </a:p>
          </p:txBody>
        </p:sp>
        <p:sp>
          <p:nvSpPr>
            <p:cNvPr id="115" name="object 115"/>
            <p:cNvSpPr/>
            <p:nvPr/>
          </p:nvSpPr>
          <p:spPr>
            <a:xfrm>
              <a:off x="9297909" y="5244049"/>
              <a:ext cx="30480" cy="46355"/>
            </a:xfrm>
            <a:custGeom>
              <a:avLst/>
              <a:gdLst/>
              <a:ahLst/>
              <a:cxnLst/>
              <a:rect l="l" t="t" r="r" b="b"/>
              <a:pathLst>
                <a:path w="30479" h="46354">
                  <a:moveTo>
                    <a:pt x="26422" y="45828"/>
                  </a:moveTo>
                  <a:lnTo>
                    <a:pt x="0" y="8174"/>
                  </a:lnTo>
                  <a:lnTo>
                    <a:pt x="30384" y="0"/>
                  </a:lnTo>
                  <a:lnTo>
                    <a:pt x="26422" y="45828"/>
                  </a:lnTo>
                  <a:close/>
                </a:path>
              </a:pathLst>
            </a:custGeom>
            <a:solidFill>
              <a:srgbClr val="545454"/>
            </a:solidFill>
          </p:spPr>
          <p:txBody>
            <a:bodyPr wrap="square" lIns="0" tIns="0" rIns="0" bIns="0" rtlCol="0"/>
            <a:lstStyle/>
            <a:p>
              <a:endParaRPr/>
            </a:p>
          </p:txBody>
        </p:sp>
        <p:sp>
          <p:nvSpPr>
            <p:cNvPr id="116" name="object 116"/>
            <p:cNvSpPr/>
            <p:nvPr/>
          </p:nvSpPr>
          <p:spPr>
            <a:xfrm>
              <a:off x="9297909" y="5244049"/>
              <a:ext cx="30480" cy="46355"/>
            </a:xfrm>
            <a:custGeom>
              <a:avLst/>
              <a:gdLst/>
              <a:ahLst/>
              <a:cxnLst/>
              <a:rect l="l" t="t" r="r" b="b"/>
              <a:pathLst>
                <a:path w="30479" h="46354">
                  <a:moveTo>
                    <a:pt x="0" y="8174"/>
                  </a:moveTo>
                  <a:lnTo>
                    <a:pt x="26422" y="45828"/>
                  </a:lnTo>
                  <a:lnTo>
                    <a:pt x="30384" y="0"/>
                  </a:lnTo>
                  <a:lnTo>
                    <a:pt x="0" y="8174"/>
                  </a:lnTo>
                  <a:close/>
                </a:path>
              </a:pathLst>
            </a:custGeom>
            <a:ln w="9524">
              <a:solidFill>
                <a:srgbClr val="545454"/>
              </a:solidFill>
            </a:ln>
          </p:spPr>
          <p:txBody>
            <a:bodyPr wrap="square" lIns="0" tIns="0" rIns="0" bIns="0" rtlCol="0"/>
            <a:lstStyle/>
            <a:p>
              <a:endParaRPr/>
            </a:p>
          </p:txBody>
        </p:sp>
        <p:sp>
          <p:nvSpPr>
            <p:cNvPr id="117" name="object 117"/>
            <p:cNvSpPr/>
            <p:nvPr/>
          </p:nvSpPr>
          <p:spPr>
            <a:xfrm>
              <a:off x="9764849" y="5052224"/>
              <a:ext cx="392430" cy="794385"/>
            </a:xfrm>
            <a:custGeom>
              <a:avLst/>
              <a:gdLst/>
              <a:ahLst/>
              <a:cxnLst/>
              <a:rect l="l" t="t" r="r" b="b"/>
              <a:pathLst>
                <a:path w="392429" h="794385">
                  <a:moveTo>
                    <a:pt x="4749" y="0"/>
                  </a:moveTo>
                  <a:lnTo>
                    <a:pt x="4749" y="794299"/>
                  </a:lnTo>
                </a:path>
                <a:path w="392429" h="794385">
                  <a:moveTo>
                    <a:pt x="387599" y="0"/>
                  </a:moveTo>
                  <a:lnTo>
                    <a:pt x="387599" y="794299"/>
                  </a:lnTo>
                </a:path>
                <a:path w="392429" h="794385">
                  <a:moveTo>
                    <a:pt x="0" y="4749"/>
                  </a:moveTo>
                  <a:lnTo>
                    <a:pt x="392349" y="4749"/>
                  </a:lnTo>
                </a:path>
                <a:path w="392429" h="794385">
                  <a:moveTo>
                    <a:pt x="0" y="397149"/>
                  </a:moveTo>
                  <a:lnTo>
                    <a:pt x="392349" y="397149"/>
                  </a:lnTo>
                </a:path>
                <a:path w="392429" h="794385">
                  <a:moveTo>
                    <a:pt x="0" y="789549"/>
                  </a:moveTo>
                  <a:lnTo>
                    <a:pt x="392349" y="789549"/>
                  </a:lnTo>
                </a:path>
              </a:pathLst>
            </a:custGeom>
            <a:ln w="9524">
              <a:solidFill>
                <a:srgbClr val="9E9E9E"/>
              </a:solidFill>
            </a:ln>
          </p:spPr>
          <p:txBody>
            <a:bodyPr wrap="square" lIns="0" tIns="0" rIns="0" bIns="0" rtlCol="0"/>
            <a:lstStyle/>
            <a:p>
              <a:endParaRPr/>
            </a:p>
          </p:txBody>
        </p:sp>
        <p:sp>
          <p:nvSpPr>
            <p:cNvPr id="118" name="object 118"/>
            <p:cNvSpPr/>
            <p:nvPr/>
          </p:nvSpPr>
          <p:spPr>
            <a:xfrm>
              <a:off x="9681599" y="4526149"/>
              <a:ext cx="210185" cy="485140"/>
            </a:xfrm>
            <a:custGeom>
              <a:avLst/>
              <a:gdLst/>
              <a:ahLst/>
              <a:cxnLst/>
              <a:rect l="l" t="t" r="r" b="b"/>
              <a:pathLst>
                <a:path w="210184" h="485139">
                  <a:moveTo>
                    <a:pt x="0" y="0"/>
                  </a:moveTo>
                  <a:lnTo>
                    <a:pt x="209814" y="485145"/>
                  </a:lnTo>
                </a:path>
              </a:pathLst>
            </a:custGeom>
            <a:ln w="9524">
              <a:solidFill>
                <a:srgbClr val="545454"/>
              </a:solidFill>
            </a:ln>
          </p:spPr>
          <p:txBody>
            <a:bodyPr wrap="square" lIns="0" tIns="0" rIns="0" bIns="0" rtlCol="0"/>
            <a:lstStyle/>
            <a:p>
              <a:endParaRPr/>
            </a:p>
          </p:txBody>
        </p:sp>
        <p:sp>
          <p:nvSpPr>
            <p:cNvPr id="119" name="object 119"/>
            <p:cNvSpPr/>
            <p:nvPr/>
          </p:nvSpPr>
          <p:spPr>
            <a:xfrm>
              <a:off x="9876973" y="5005050"/>
              <a:ext cx="31750" cy="46355"/>
            </a:xfrm>
            <a:custGeom>
              <a:avLst/>
              <a:gdLst/>
              <a:ahLst/>
              <a:cxnLst/>
              <a:rect l="l" t="t" r="r" b="b"/>
              <a:pathLst>
                <a:path w="31750" h="46354">
                  <a:moveTo>
                    <a:pt x="31598" y="45918"/>
                  </a:moveTo>
                  <a:lnTo>
                    <a:pt x="0" y="12489"/>
                  </a:lnTo>
                  <a:lnTo>
                    <a:pt x="28880" y="0"/>
                  </a:lnTo>
                  <a:lnTo>
                    <a:pt x="31598" y="45918"/>
                  </a:lnTo>
                  <a:close/>
                </a:path>
              </a:pathLst>
            </a:custGeom>
            <a:solidFill>
              <a:srgbClr val="545454"/>
            </a:solidFill>
          </p:spPr>
          <p:txBody>
            <a:bodyPr wrap="square" lIns="0" tIns="0" rIns="0" bIns="0" rtlCol="0"/>
            <a:lstStyle/>
            <a:p>
              <a:endParaRPr/>
            </a:p>
          </p:txBody>
        </p:sp>
        <p:sp>
          <p:nvSpPr>
            <p:cNvPr id="120" name="object 120"/>
            <p:cNvSpPr/>
            <p:nvPr/>
          </p:nvSpPr>
          <p:spPr>
            <a:xfrm>
              <a:off x="9876973" y="5005050"/>
              <a:ext cx="31750" cy="46355"/>
            </a:xfrm>
            <a:custGeom>
              <a:avLst/>
              <a:gdLst/>
              <a:ahLst/>
              <a:cxnLst/>
              <a:rect l="l" t="t" r="r" b="b"/>
              <a:pathLst>
                <a:path w="31750" h="46354">
                  <a:moveTo>
                    <a:pt x="0" y="12489"/>
                  </a:moveTo>
                  <a:lnTo>
                    <a:pt x="31598" y="45918"/>
                  </a:lnTo>
                  <a:lnTo>
                    <a:pt x="28880" y="0"/>
                  </a:lnTo>
                  <a:lnTo>
                    <a:pt x="0" y="12489"/>
                  </a:lnTo>
                  <a:close/>
                </a:path>
              </a:pathLst>
            </a:custGeom>
            <a:ln w="9524">
              <a:solidFill>
                <a:srgbClr val="545454"/>
              </a:solidFill>
            </a:ln>
          </p:spPr>
          <p:txBody>
            <a:bodyPr wrap="square" lIns="0" tIns="0" rIns="0" bIns="0" rtlCol="0"/>
            <a:lstStyle/>
            <a:p>
              <a:endParaRPr/>
            </a:p>
          </p:txBody>
        </p:sp>
        <p:sp>
          <p:nvSpPr>
            <p:cNvPr id="121" name="object 121"/>
            <p:cNvSpPr/>
            <p:nvPr/>
          </p:nvSpPr>
          <p:spPr>
            <a:xfrm>
              <a:off x="8812349" y="5273249"/>
              <a:ext cx="697230" cy="1437640"/>
            </a:xfrm>
            <a:custGeom>
              <a:avLst/>
              <a:gdLst/>
              <a:ahLst/>
              <a:cxnLst/>
              <a:rect l="l" t="t" r="r" b="b"/>
              <a:pathLst>
                <a:path w="697229" h="1437640">
                  <a:moveTo>
                    <a:pt x="309549" y="0"/>
                  </a:moveTo>
                  <a:lnTo>
                    <a:pt x="309549" y="401899"/>
                  </a:lnTo>
                </a:path>
                <a:path w="697229" h="1437640">
                  <a:moveTo>
                    <a:pt x="692399" y="0"/>
                  </a:moveTo>
                  <a:lnTo>
                    <a:pt x="692399" y="401899"/>
                  </a:lnTo>
                </a:path>
                <a:path w="697229" h="1437640">
                  <a:moveTo>
                    <a:pt x="304799" y="4749"/>
                  </a:moveTo>
                  <a:lnTo>
                    <a:pt x="697149" y="4749"/>
                  </a:lnTo>
                </a:path>
                <a:path w="697229" h="1437640">
                  <a:moveTo>
                    <a:pt x="304799" y="397149"/>
                  </a:moveTo>
                  <a:lnTo>
                    <a:pt x="697149" y="397149"/>
                  </a:lnTo>
                </a:path>
                <a:path w="697229" h="1437640">
                  <a:moveTo>
                    <a:pt x="4749" y="642799"/>
                  </a:moveTo>
                  <a:lnTo>
                    <a:pt x="4749" y="1437099"/>
                  </a:lnTo>
                </a:path>
                <a:path w="697229" h="1437640">
                  <a:moveTo>
                    <a:pt x="387599" y="642799"/>
                  </a:moveTo>
                  <a:lnTo>
                    <a:pt x="387599" y="1437099"/>
                  </a:lnTo>
                </a:path>
                <a:path w="697229" h="1437640">
                  <a:moveTo>
                    <a:pt x="0" y="647549"/>
                  </a:moveTo>
                  <a:lnTo>
                    <a:pt x="392349" y="647549"/>
                  </a:lnTo>
                </a:path>
                <a:path w="697229" h="1437640">
                  <a:moveTo>
                    <a:pt x="0" y="1039949"/>
                  </a:moveTo>
                  <a:lnTo>
                    <a:pt x="392349" y="1039949"/>
                  </a:lnTo>
                </a:path>
                <a:path w="697229" h="1437640">
                  <a:moveTo>
                    <a:pt x="0" y="1432349"/>
                  </a:moveTo>
                  <a:lnTo>
                    <a:pt x="392349" y="1432349"/>
                  </a:lnTo>
                </a:path>
              </a:pathLst>
            </a:custGeom>
            <a:ln w="9524">
              <a:solidFill>
                <a:srgbClr val="9E9E9E"/>
              </a:solidFill>
            </a:ln>
          </p:spPr>
          <p:txBody>
            <a:bodyPr wrap="square" lIns="0" tIns="0" rIns="0" bIns="0" rtlCol="0"/>
            <a:lstStyle/>
            <a:p>
              <a:endParaRPr/>
            </a:p>
          </p:txBody>
        </p:sp>
        <p:sp>
          <p:nvSpPr>
            <p:cNvPr id="122" name="object 122"/>
            <p:cNvSpPr/>
            <p:nvPr/>
          </p:nvSpPr>
          <p:spPr>
            <a:xfrm>
              <a:off x="9036074" y="5680574"/>
              <a:ext cx="273685" cy="199390"/>
            </a:xfrm>
            <a:custGeom>
              <a:avLst/>
              <a:gdLst/>
              <a:ahLst/>
              <a:cxnLst/>
              <a:rect l="l" t="t" r="r" b="b"/>
              <a:pathLst>
                <a:path w="273684" h="199389">
                  <a:moveTo>
                    <a:pt x="273574" y="0"/>
                  </a:moveTo>
                  <a:lnTo>
                    <a:pt x="0" y="198893"/>
                  </a:lnTo>
                </a:path>
              </a:pathLst>
            </a:custGeom>
            <a:ln w="9524">
              <a:solidFill>
                <a:srgbClr val="545454"/>
              </a:solidFill>
            </a:ln>
          </p:spPr>
          <p:txBody>
            <a:bodyPr wrap="square" lIns="0" tIns="0" rIns="0" bIns="0" rtlCol="0"/>
            <a:lstStyle/>
            <a:p>
              <a:endParaRPr/>
            </a:p>
          </p:txBody>
        </p:sp>
        <p:sp>
          <p:nvSpPr>
            <p:cNvPr id="123" name="object 123"/>
            <p:cNvSpPr/>
            <p:nvPr/>
          </p:nvSpPr>
          <p:spPr>
            <a:xfrm>
              <a:off x="9001112" y="5866743"/>
              <a:ext cx="44450" cy="38735"/>
            </a:xfrm>
            <a:custGeom>
              <a:avLst/>
              <a:gdLst/>
              <a:ahLst/>
              <a:cxnLst/>
              <a:rect l="l" t="t" r="r" b="b"/>
              <a:pathLst>
                <a:path w="44450" h="38735">
                  <a:moveTo>
                    <a:pt x="0" y="38143"/>
                  </a:moveTo>
                  <a:lnTo>
                    <a:pt x="25710" y="0"/>
                  </a:lnTo>
                  <a:lnTo>
                    <a:pt x="44213" y="25450"/>
                  </a:lnTo>
                  <a:lnTo>
                    <a:pt x="0" y="38143"/>
                  </a:lnTo>
                  <a:close/>
                </a:path>
              </a:pathLst>
            </a:custGeom>
            <a:solidFill>
              <a:srgbClr val="545454"/>
            </a:solidFill>
          </p:spPr>
          <p:txBody>
            <a:bodyPr wrap="square" lIns="0" tIns="0" rIns="0" bIns="0" rtlCol="0"/>
            <a:lstStyle/>
            <a:p>
              <a:endParaRPr/>
            </a:p>
          </p:txBody>
        </p:sp>
        <p:sp>
          <p:nvSpPr>
            <p:cNvPr id="124" name="object 124"/>
            <p:cNvSpPr/>
            <p:nvPr/>
          </p:nvSpPr>
          <p:spPr>
            <a:xfrm>
              <a:off x="9001112" y="5866743"/>
              <a:ext cx="44450" cy="38735"/>
            </a:xfrm>
            <a:custGeom>
              <a:avLst/>
              <a:gdLst/>
              <a:ahLst/>
              <a:cxnLst/>
              <a:rect l="l" t="t" r="r" b="b"/>
              <a:pathLst>
                <a:path w="44450" h="38735">
                  <a:moveTo>
                    <a:pt x="25710" y="0"/>
                  </a:moveTo>
                  <a:lnTo>
                    <a:pt x="0" y="38143"/>
                  </a:lnTo>
                  <a:lnTo>
                    <a:pt x="44213" y="25450"/>
                  </a:lnTo>
                  <a:lnTo>
                    <a:pt x="25710" y="0"/>
                  </a:lnTo>
                  <a:close/>
                </a:path>
              </a:pathLst>
            </a:custGeom>
            <a:ln w="9524">
              <a:solidFill>
                <a:srgbClr val="545454"/>
              </a:solidFill>
            </a:ln>
          </p:spPr>
          <p:txBody>
            <a:bodyPr wrap="square" lIns="0" tIns="0" rIns="0" bIns="0" rtlCol="0"/>
            <a:lstStyle/>
            <a:p>
              <a:endParaRPr/>
            </a:p>
          </p:txBody>
        </p:sp>
        <p:sp>
          <p:nvSpPr>
            <p:cNvPr id="125" name="object 125"/>
            <p:cNvSpPr/>
            <p:nvPr/>
          </p:nvSpPr>
          <p:spPr>
            <a:xfrm>
              <a:off x="9421949" y="5916049"/>
              <a:ext cx="392430" cy="794385"/>
            </a:xfrm>
            <a:custGeom>
              <a:avLst/>
              <a:gdLst/>
              <a:ahLst/>
              <a:cxnLst/>
              <a:rect l="l" t="t" r="r" b="b"/>
              <a:pathLst>
                <a:path w="392429" h="794384">
                  <a:moveTo>
                    <a:pt x="4749" y="0"/>
                  </a:moveTo>
                  <a:lnTo>
                    <a:pt x="4749" y="794299"/>
                  </a:lnTo>
                </a:path>
                <a:path w="392429" h="794384">
                  <a:moveTo>
                    <a:pt x="387599" y="0"/>
                  </a:moveTo>
                  <a:lnTo>
                    <a:pt x="387599" y="794299"/>
                  </a:lnTo>
                </a:path>
                <a:path w="392429" h="794384">
                  <a:moveTo>
                    <a:pt x="0" y="4749"/>
                  </a:moveTo>
                  <a:lnTo>
                    <a:pt x="392349" y="4749"/>
                  </a:lnTo>
                </a:path>
                <a:path w="392429" h="794384">
                  <a:moveTo>
                    <a:pt x="0" y="397149"/>
                  </a:moveTo>
                  <a:lnTo>
                    <a:pt x="392349" y="397149"/>
                  </a:lnTo>
                </a:path>
                <a:path w="392429" h="794384">
                  <a:moveTo>
                    <a:pt x="0" y="789549"/>
                  </a:moveTo>
                  <a:lnTo>
                    <a:pt x="392349" y="789549"/>
                  </a:lnTo>
                </a:path>
              </a:pathLst>
            </a:custGeom>
            <a:ln w="9524">
              <a:solidFill>
                <a:srgbClr val="9E9E9E"/>
              </a:solidFill>
            </a:ln>
          </p:spPr>
          <p:txBody>
            <a:bodyPr wrap="square" lIns="0" tIns="0" rIns="0" bIns="0" rtlCol="0"/>
            <a:lstStyle/>
            <a:p>
              <a:endParaRPr/>
            </a:p>
          </p:txBody>
        </p:sp>
        <p:sp>
          <p:nvSpPr>
            <p:cNvPr id="126" name="object 126"/>
            <p:cNvSpPr/>
            <p:nvPr/>
          </p:nvSpPr>
          <p:spPr>
            <a:xfrm>
              <a:off x="9324174" y="5666049"/>
              <a:ext cx="262255" cy="224790"/>
            </a:xfrm>
            <a:custGeom>
              <a:avLst/>
              <a:gdLst/>
              <a:ahLst/>
              <a:cxnLst/>
              <a:rect l="l" t="t" r="r" b="b"/>
              <a:pathLst>
                <a:path w="262254" h="224789">
                  <a:moveTo>
                    <a:pt x="0" y="0"/>
                  </a:moveTo>
                  <a:lnTo>
                    <a:pt x="261714" y="224400"/>
                  </a:lnTo>
                </a:path>
              </a:pathLst>
            </a:custGeom>
            <a:ln w="9524">
              <a:solidFill>
                <a:srgbClr val="545454"/>
              </a:solidFill>
            </a:ln>
          </p:spPr>
          <p:txBody>
            <a:bodyPr wrap="square" lIns="0" tIns="0" rIns="0" bIns="0" rtlCol="0"/>
            <a:lstStyle/>
            <a:p>
              <a:endParaRPr/>
            </a:p>
          </p:txBody>
        </p:sp>
        <p:sp>
          <p:nvSpPr>
            <p:cNvPr id="127" name="object 127"/>
            <p:cNvSpPr/>
            <p:nvPr/>
          </p:nvSpPr>
          <p:spPr>
            <a:xfrm>
              <a:off x="9575648" y="5878506"/>
              <a:ext cx="43180" cy="40640"/>
            </a:xfrm>
            <a:custGeom>
              <a:avLst/>
              <a:gdLst/>
              <a:ahLst/>
              <a:cxnLst/>
              <a:rect l="l" t="t" r="r" b="b"/>
              <a:pathLst>
                <a:path w="43179" h="40639">
                  <a:moveTo>
                    <a:pt x="43054" y="40079"/>
                  </a:moveTo>
                  <a:lnTo>
                    <a:pt x="0" y="23886"/>
                  </a:lnTo>
                  <a:lnTo>
                    <a:pt x="20481" y="0"/>
                  </a:lnTo>
                  <a:lnTo>
                    <a:pt x="43054" y="40079"/>
                  </a:lnTo>
                  <a:close/>
                </a:path>
              </a:pathLst>
            </a:custGeom>
            <a:solidFill>
              <a:srgbClr val="545454"/>
            </a:solidFill>
          </p:spPr>
          <p:txBody>
            <a:bodyPr wrap="square" lIns="0" tIns="0" rIns="0" bIns="0" rtlCol="0"/>
            <a:lstStyle/>
            <a:p>
              <a:endParaRPr/>
            </a:p>
          </p:txBody>
        </p:sp>
        <p:sp>
          <p:nvSpPr>
            <p:cNvPr id="128" name="object 128"/>
            <p:cNvSpPr/>
            <p:nvPr/>
          </p:nvSpPr>
          <p:spPr>
            <a:xfrm>
              <a:off x="9575648" y="5878506"/>
              <a:ext cx="43180" cy="40640"/>
            </a:xfrm>
            <a:custGeom>
              <a:avLst/>
              <a:gdLst/>
              <a:ahLst/>
              <a:cxnLst/>
              <a:rect l="l" t="t" r="r" b="b"/>
              <a:pathLst>
                <a:path w="43179" h="40639">
                  <a:moveTo>
                    <a:pt x="0" y="23886"/>
                  </a:moveTo>
                  <a:lnTo>
                    <a:pt x="43054" y="40079"/>
                  </a:lnTo>
                  <a:lnTo>
                    <a:pt x="20481" y="0"/>
                  </a:lnTo>
                  <a:lnTo>
                    <a:pt x="0" y="23886"/>
                  </a:lnTo>
                  <a:close/>
                </a:path>
              </a:pathLst>
            </a:custGeom>
            <a:ln w="9524">
              <a:solidFill>
                <a:srgbClr val="545454"/>
              </a:solidFill>
            </a:ln>
          </p:spPr>
          <p:txBody>
            <a:bodyPr wrap="square" lIns="0" tIns="0" rIns="0" bIns="0" rtlCol="0"/>
            <a:lstStyle/>
            <a:p>
              <a:endParaRPr/>
            </a:p>
          </p:txBody>
        </p:sp>
        <p:sp>
          <p:nvSpPr>
            <p:cNvPr id="129" name="object 129"/>
            <p:cNvSpPr/>
            <p:nvPr/>
          </p:nvSpPr>
          <p:spPr>
            <a:xfrm>
              <a:off x="10374449" y="5052224"/>
              <a:ext cx="392430" cy="794385"/>
            </a:xfrm>
            <a:custGeom>
              <a:avLst/>
              <a:gdLst/>
              <a:ahLst/>
              <a:cxnLst/>
              <a:rect l="l" t="t" r="r" b="b"/>
              <a:pathLst>
                <a:path w="392429" h="794385">
                  <a:moveTo>
                    <a:pt x="4749" y="0"/>
                  </a:moveTo>
                  <a:lnTo>
                    <a:pt x="4749" y="794299"/>
                  </a:lnTo>
                </a:path>
                <a:path w="392429" h="794385">
                  <a:moveTo>
                    <a:pt x="387599" y="0"/>
                  </a:moveTo>
                  <a:lnTo>
                    <a:pt x="387599" y="794299"/>
                  </a:lnTo>
                </a:path>
                <a:path w="392429" h="794385">
                  <a:moveTo>
                    <a:pt x="0" y="4749"/>
                  </a:moveTo>
                  <a:lnTo>
                    <a:pt x="392349" y="4749"/>
                  </a:lnTo>
                </a:path>
                <a:path w="392429" h="794385">
                  <a:moveTo>
                    <a:pt x="0" y="397149"/>
                  </a:moveTo>
                  <a:lnTo>
                    <a:pt x="392349" y="397149"/>
                  </a:lnTo>
                </a:path>
                <a:path w="392429" h="794385">
                  <a:moveTo>
                    <a:pt x="0" y="789549"/>
                  </a:moveTo>
                  <a:lnTo>
                    <a:pt x="392349" y="789549"/>
                  </a:lnTo>
                </a:path>
              </a:pathLst>
            </a:custGeom>
            <a:ln w="9524">
              <a:solidFill>
                <a:srgbClr val="9E9E9E"/>
              </a:solidFill>
            </a:ln>
          </p:spPr>
          <p:txBody>
            <a:bodyPr wrap="square" lIns="0" tIns="0" rIns="0" bIns="0" rtlCol="0"/>
            <a:lstStyle/>
            <a:p>
              <a:endParaRPr/>
            </a:p>
          </p:txBody>
        </p:sp>
        <p:sp>
          <p:nvSpPr>
            <p:cNvPr id="130" name="object 130"/>
            <p:cNvSpPr/>
            <p:nvPr/>
          </p:nvSpPr>
          <p:spPr>
            <a:xfrm>
              <a:off x="10272474" y="4533249"/>
              <a:ext cx="290830" cy="488950"/>
            </a:xfrm>
            <a:custGeom>
              <a:avLst/>
              <a:gdLst/>
              <a:ahLst/>
              <a:cxnLst/>
              <a:rect l="l" t="t" r="r" b="b"/>
              <a:pathLst>
                <a:path w="290829" h="488950">
                  <a:moveTo>
                    <a:pt x="0" y="0"/>
                  </a:moveTo>
                  <a:lnTo>
                    <a:pt x="290581" y="488483"/>
                  </a:lnTo>
                </a:path>
              </a:pathLst>
            </a:custGeom>
            <a:ln w="9524">
              <a:solidFill>
                <a:srgbClr val="545454"/>
              </a:solidFill>
            </a:ln>
          </p:spPr>
          <p:txBody>
            <a:bodyPr wrap="square" lIns="0" tIns="0" rIns="0" bIns="0" rtlCol="0"/>
            <a:lstStyle/>
            <a:p>
              <a:endParaRPr/>
            </a:p>
          </p:txBody>
        </p:sp>
        <p:sp>
          <p:nvSpPr>
            <p:cNvPr id="131" name="object 131"/>
            <p:cNvSpPr/>
            <p:nvPr/>
          </p:nvSpPr>
          <p:spPr>
            <a:xfrm>
              <a:off x="10549535" y="5013690"/>
              <a:ext cx="36195" cy="45720"/>
            </a:xfrm>
            <a:custGeom>
              <a:avLst/>
              <a:gdLst/>
              <a:ahLst/>
              <a:cxnLst/>
              <a:rect l="l" t="t" r="r" b="b"/>
              <a:pathLst>
                <a:path w="36195" h="45720">
                  <a:moveTo>
                    <a:pt x="35620" y="45192"/>
                  </a:moveTo>
                  <a:lnTo>
                    <a:pt x="0" y="16086"/>
                  </a:lnTo>
                  <a:lnTo>
                    <a:pt x="27041" y="0"/>
                  </a:lnTo>
                  <a:lnTo>
                    <a:pt x="35620" y="45192"/>
                  </a:lnTo>
                  <a:close/>
                </a:path>
              </a:pathLst>
            </a:custGeom>
            <a:solidFill>
              <a:srgbClr val="545454"/>
            </a:solidFill>
          </p:spPr>
          <p:txBody>
            <a:bodyPr wrap="square" lIns="0" tIns="0" rIns="0" bIns="0" rtlCol="0"/>
            <a:lstStyle/>
            <a:p>
              <a:endParaRPr/>
            </a:p>
          </p:txBody>
        </p:sp>
        <p:sp>
          <p:nvSpPr>
            <p:cNvPr id="132" name="object 132"/>
            <p:cNvSpPr/>
            <p:nvPr/>
          </p:nvSpPr>
          <p:spPr>
            <a:xfrm>
              <a:off x="10549535" y="5013690"/>
              <a:ext cx="36195" cy="45720"/>
            </a:xfrm>
            <a:custGeom>
              <a:avLst/>
              <a:gdLst/>
              <a:ahLst/>
              <a:cxnLst/>
              <a:rect l="l" t="t" r="r" b="b"/>
              <a:pathLst>
                <a:path w="36195" h="45720">
                  <a:moveTo>
                    <a:pt x="0" y="16086"/>
                  </a:moveTo>
                  <a:lnTo>
                    <a:pt x="35620" y="45192"/>
                  </a:lnTo>
                  <a:lnTo>
                    <a:pt x="27041" y="0"/>
                  </a:lnTo>
                  <a:lnTo>
                    <a:pt x="0" y="16086"/>
                  </a:lnTo>
                  <a:close/>
                </a:path>
              </a:pathLst>
            </a:custGeom>
            <a:ln w="9524">
              <a:solidFill>
                <a:srgbClr val="545454"/>
              </a:solidFill>
            </a:ln>
          </p:spPr>
          <p:txBody>
            <a:bodyPr wrap="square" lIns="0" tIns="0" rIns="0" bIns="0" rtlCol="0"/>
            <a:lstStyle/>
            <a:p>
              <a:endParaRPr/>
            </a:p>
          </p:txBody>
        </p:sp>
      </p:grpSp>
      <p:sp>
        <p:nvSpPr>
          <p:cNvPr id="133" name="object 133"/>
          <p:cNvSpPr txBox="1"/>
          <p:nvPr/>
        </p:nvSpPr>
        <p:spPr>
          <a:xfrm>
            <a:off x="4336310" y="5122888"/>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134" name="object 134"/>
          <p:cNvSpPr txBox="1"/>
          <p:nvPr/>
        </p:nvSpPr>
        <p:spPr>
          <a:xfrm>
            <a:off x="4341299" y="5515288"/>
            <a:ext cx="11430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y</a:t>
            </a:r>
            <a:endParaRPr sz="1400">
              <a:latin typeface="Arial MT"/>
              <a:cs typeface="Arial MT"/>
            </a:endParaRPr>
          </a:p>
        </p:txBody>
      </p:sp>
      <p:sp>
        <p:nvSpPr>
          <p:cNvPr id="135" name="object 135"/>
          <p:cNvSpPr txBox="1"/>
          <p:nvPr/>
        </p:nvSpPr>
        <p:spPr>
          <a:xfrm>
            <a:off x="4945910" y="5122888"/>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136" name="object 136"/>
          <p:cNvSpPr txBox="1"/>
          <p:nvPr/>
        </p:nvSpPr>
        <p:spPr>
          <a:xfrm>
            <a:off x="4975585" y="5515288"/>
            <a:ext cx="6540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l</a:t>
            </a:r>
            <a:endParaRPr sz="1400">
              <a:latin typeface="Arial MT"/>
              <a:cs typeface="Arial MT"/>
            </a:endParaRPr>
          </a:p>
        </p:txBody>
      </p:sp>
      <p:sp>
        <p:nvSpPr>
          <p:cNvPr id="137" name="object 137"/>
          <p:cNvSpPr txBox="1"/>
          <p:nvPr/>
        </p:nvSpPr>
        <p:spPr>
          <a:xfrm>
            <a:off x="5555510" y="5122888"/>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138" name="object 138"/>
          <p:cNvSpPr txBox="1"/>
          <p:nvPr/>
        </p:nvSpPr>
        <p:spPr>
          <a:xfrm>
            <a:off x="5560500" y="5515288"/>
            <a:ext cx="11430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k</a:t>
            </a:r>
            <a:endParaRPr sz="1400">
              <a:latin typeface="Arial MT"/>
              <a:cs typeface="Arial MT"/>
            </a:endParaRPr>
          </a:p>
        </p:txBody>
      </p:sp>
      <p:sp>
        <p:nvSpPr>
          <p:cNvPr id="139" name="object 139"/>
          <p:cNvSpPr txBox="1"/>
          <p:nvPr/>
        </p:nvSpPr>
        <p:spPr>
          <a:xfrm>
            <a:off x="6165110" y="5122888"/>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140" name="object 140"/>
          <p:cNvSpPr txBox="1"/>
          <p:nvPr/>
        </p:nvSpPr>
        <p:spPr>
          <a:xfrm>
            <a:off x="6189839" y="5515288"/>
            <a:ext cx="7493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t>
            </a:r>
            <a:endParaRPr sz="1400">
              <a:latin typeface="Arial MT"/>
              <a:cs typeface="Arial MT"/>
            </a:endParaRPr>
          </a:p>
        </p:txBody>
      </p:sp>
      <p:sp>
        <p:nvSpPr>
          <p:cNvPr id="141" name="object 141"/>
          <p:cNvSpPr txBox="1"/>
          <p:nvPr/>
        </p:nvSpPr>
        <p:spPr>
          <a:xfrm>
            <a:off x="6774711" y="5122888"/>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2</a:t>
            </a:r>
            <a:endParaRPr sz="1400">
              <a:latin typeface="Arial MT"/>
              <a:cs typeface="Arial MT"/>
            </a:endParaRPr>
          </a:p>
        </p:txBody>
      </p:sp>
      <p:sp>
        <p:nvSpPr>
          <p:cNvPr id="142" name="object 142"/>
          <p:cNvSpPr txBox="1"/>
          <p:nvPr/>
        </p:nvSpPr>
        <p:spPr>
          <a:xfrm>
            <a:off x="6794537" y="5515288"/>
            <a:ext cx="8509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r</a:t>
            </a:r>
            <a:endParaRPr sz="1400">
              <a:latin typeface="Arial MT"/>
              <a:cs typeface="Arial MT"/>
            </a:endParaRPr>
          </a:p>
        </p:txBody>
      </p:sp>
      <p:sp>
        <p:nvSpPr>
          <p:cNvPr id="143" name="object 143"/>
          <p:cNvSpPr txBox="1"/>
          <p:nvPr/>
        </p:nvSpPr>
        <p:spPr>
          <a:xfrm>
            <a:off x="7384311" y="5122888"/>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2</a:t>
            </a:r>
            <a:endParaRPr sz="1400">
              <a:latin typeface="Arial MT"/>
              <a:cs typeface="Arial MT"/>
            </a:endParaRPr>
          </a:p>
        </p:txBody>
      </p:sp>
      <p:sp>
        <p:nvSpPr>
          <p:cNvPr id="144" name="object 144"/>
          <p:cNvSpPr txBox="1"/>
          <p:nvPr/>
        </p:nvSpPr>
        <p:spPr>
          <a:xfrm>
            <a:off x="7389300" y="5515288"/>
            <a:ext cx="11430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s</a:t>
            </a:r>
            <a:endParaRPr sz="1400">
              <a:latin typeface="Arial MT"/>
              <a:cs typeface="Arial MT"/>
            </a:endParaRPr>
          </a:p>
        </p:txBody>
      </p:sp>
      <p:sp>
        <p:nvSpPr>
          <p:cNvPr id="145" name="object 145"/>
          <p:cNvSpPr txBox="1"/>
          <p:nvPr/>
        </p:nvSpPr>
        <p:spPr>
          <a:xfrm>
            <a:off x="7993911" y="5122888"/>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2</a:t>
            </a:r>
            <a:endParaRPr sz="1400">
              <a:latin typeface="Arial MT"/>
              <a:cs typeface="Arial MT"/>
            </a:endParaRPr>
          </a:p>
        </p:txBody>
      </p:sp>
      <p:sp>
        <p:nvSpPr>
          <p:cNvPr id="146" name="object 146"/>
          <p:cNvSpPr txBox="1"/>
          <p:nvPr/>
        </p:nvSpPr>
        <p:spPr>
          <a:xfrm>
            <a:off x="7993911" y="5515288"/>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n</a:t>
            </a:r>
            <a:endParaRPr sz="1400">
              <a:latin typeface="Arial MT"/>
              <a:cs typeface="Arial MT"/>
            </a:endParaRPr>
          </a:p>
        </p:txBody>
      </p:sp>
      <p:sp>
        <p:nvSpPr>
          <p:cNvPr id="147" name="object 147"/>
          <p:cNvSpPr txBox="1"/>
          <p:nvPr/>
        </p:nvSpPr>
        <p:spPr>
          <a:xfrm>
            <a:off x="8603511" y="5122888"/>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2</a:t>
            </a:r>
            <a:endParaRPr sz="1400">
              <a:latin typeface="Arial MT"/>
              <a:cs typeface="Arial MT"/>
            </a:endParaRPr>
          </a:p>
        </p:txBody>
      </p:sp>
      <p:sp>
        <p:nvSpPr>
          <p:cNvPr id="148" name="object 148"/>
          <p:cNvSpPr txBox="1"/>
          <p:nvPr/>
        </p:nvSpPr>
        <p:spPr>
          <a:xfrm>
            <a:off x="8603511" y="5515288"/>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a:t>
            </a:r>
            <a:endParaRPr sz="1400">
              <a:latin typeface="Arial MT"/>
              <a:cs typeface="Arial MT"/>
            </a:endParaRPr>
          </a:p>
        </p:txBody>
      </p:sp>
      <p:sp>
        <p:nvSpPr>
          <p:cNvPr id="149" name="object 149"/>
          <p:cNvSpPr txBox="1"/>
          <p:nvPr/>
        </p:nvSpPr>
        <p:spPr>
          <a:xfrm>
            <a:off x="9898911" y="5122888"/>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4</a:t>
            </a:r>
            <a:endParaRPr sz="1400">
              <a:latin typeface="Arial MT"/>
              <a:cs typeface="Arial MT"/>
            </a:endParaRPr>
          </a:p>
        </p:txBody>
      </p:sp>
      <p:sp>
        <p:nvSpPr>
          <p:cNvPr id="150" name="object 150"/>
          <p:cNvSpPr txBox="1"/>
          <p:nvPr/>
        </p:nvSpPr>
        <p:spPr>
          <a:xfrm>
            <a:off x="9854486" y="5515288"/>
            <a:ext cx="2133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sp</a:t>
            </a:r>
            <a:endParaRPr sz="1400">
              <a:latin typeface="Arial MT"/>
              <a:cs typeface="Arial MT"/>
            </a:endParaRPr>
          </a:p>
        </p:txBody>
      </p:sp>
      <p:sp>
        <p:nvSpPr>
          <p:cNvPr id="151" name="object 151"/>
          <p:cNvSpPr txBox="1"/>
          <p:nvPr/>
        </p:nvSpPr>
        <p:spPr>
          <a:xfrm>
            <a:off x="10508511" y="5122888"/>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8</a:t>
            </a:r>
            <a:endParaRPr sz="1400">
              <a:latin typeface="Arial MT"/>
              <a:cs typeface="Arial MT"/>
            </a:endParaRPr>
          </a:p>
        </p:txBody>
      </p:sp>
      <p:sp>
        <p:nvSpPr>
          <p:cNvPr id="152" name="object 152"/>
          <p:cNvSpPr txBox="1"/>
          <p:nvPr/>
        </p:nvSpPr>
        <p:spPr>
          <a:xfrm>
            <a:off x="10508511" y="5515288"/>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e</a:t>
            </a:r>
            <a:endParaRPr sz="1400">
              <a:latin typeface="Arial MT"/>
              <a:cs typeface="Arial MT"/>
            </a:endParaRPr>
          </a:p>
        </p:txBody>
      </p:sp>
      <p:sp>
        <p:nvSpPr>
          <p:cNvPr id="153" name="object 153"/>
          <p:cNvSpPr txBox="1"/>
          <p:nvPr/>
        </p:nvSpPr>
        <p:spPr>
          <a:xfrm>
            <a:off x="8946411" y="5986713"/>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154" name="object 154"/>
          <p:cNvSpPr txBox="1"/>
          <p:nvPr/>
        </p:nvSpPr>
        <p:spPr>
          <a:xfrm>
            <a:off x="8936563" y="6379113"/>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E</a:t>
            </a:r>
            <a:endParaRPr sz="1400">
              <a:latin typeface="Arial MT"/>
              <a:cs typeface="Arial MT"/>
            </a:endParaRPr>
          </a:p>
        </p:txBody>
      </p:sp>
      <p:sp>
        <p:nvSpPr>
          <p:cNvPr id="155" name="object 155"/>
          <p:cNvSpPr txBox="1"/>
          <p:nvPr/>
        </p:nvSpPr>
        <p:spPr>
          <a:xfrm>
            <a:off x="9556011" y="5986713"/>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156" name="object 156"/>
          <p:cNvSpPr txBox="1"/>
          <p:nvPr/>
        </p:nvSpPr>
        <p:spPr>
          <a:xfrm>
            <a:off x="9585685" y="6379113"/>
            <a:ext cx="6540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i</a:t>
            </a:r>
            <a:endParaRPr sz="1400">
              <a:latin typeface="Arial MT"/>
              <a:cs typeface="Arial MT"/>
            </a:endParaRPr>
          </a:p>
        </p:txBody>
      </p:sp>
      <p:sp>
        <p:nvSpPr>
          <p:cNvPr id="157" name="object 157"/>
          <p:cNvSpPr txBox="1"/>
          <p:nvPr/>
        </p:nvSpPr>
        <p:spPr>
          <a:xfrm>
            <a:off x="9251211" y="5343912"/>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2</a:t>
            </a:r>
            <a:endParaRPr sz="1400">
              <a:latin typeface="Arial MT"/>
              <a:cs typeface="Arial MT"/>
            </a:endParaRPr>
          </a:p>
        </p:txBody>
      </p:sp>
      <p:sp>
        <p:nvSpPr>
          <p:cNvPr id="158" name="Footer Placeholder 157">
            <a:extLst>
              <a:ext uri="{FF2B5EF4-FFF2-40B4-BE49-F238E27FC236}">
                <a16:creationId xmlns:a16="http://schemas.microsoft.com/office/drawing/2014/main" id="{0DB047C4-D332-4BEC-B145-EADEB5D101B2}"/>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159" name="Slide Number Placeholder 158">
            <a:extLst>
              <a:ext uri="{FF2B5EF4-FFF2-40B4-BE49-F238E27FC236}">
                <a16:creationId xmlns:a16="http://schemas.microsoft.com/office/drawing/2014/main" id="{68ABCBA8-A567-4155-86E0-A80B8355FDC0}"/>
              </a:ext>
            </a:extLst>
          </p:cNvPr>
          <p:cNvSpPr>
            <a:spLocks noGrp="1"/>
          </p:cNvSpPr>
          <p:nvPr>
            <p:ph type="sldNum" sz="quarter" idx="7"/>
          </p:nvPr>
        </p:nvSpPr>
        <p:spPr/>
        <p:txBody>
          <a:bodyPr/>
          <a:lstStyle/>
          <a:p>
            <a:pPr marL="41910">
              <a:lnSpc>
                <a:spcPts val="1230"/>
              </a:lnSpc>
            </a:pPr>
            <a:fld id="{81D60167-4931-47E6-BA6A-407CBD079E47}" type="slidenum">
              <a:rPr lang="en-US" smtClean="0"/>
              <a:t>71</a:t>
            </a:fld>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44" y="3101857"/>
            <a:ext cx="257683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Hu</a:t>
            </a:r>
            <a:r>
              <a:rPr sz="3600" spc="-65" dirty="0">
                <a:solidFill>
                  <a:srgbClr val="FFFFFF"/>
                </a:solidFill>
                <a:latin typeface="Corbel"/>
                <a:cs typeface="Corbel"/>
              </a:rPr>
              <a:t>ff</a:t>
            </a:r>
            <a:r>
              <a:rPr sz="3600" spc="-5" dirty="0">
                <a:solidFill>
                  <a:srgbClr val="FFFFFF"/>
                </a:solidFill>
                <a:latin typeface="Corbel"/>
                <a:cs typeface="Corbel"/>
              </a:rPr>
              <a:t>ma</a:t>
            </a:r>
            <a:r>
              <a:rPr sz="3600" dirty="0">
                <a:solidFill>
                  <a:srgbClr val="FFFFFF"/>
                </a:solidFill>
                <a:latin typeface="Corbel"/>
                <a:cs typeface="Corbel"/>
              </a:rPr>
              <a:t>n</a:t>
            </a:r>
            <a:r>
              <a:rPr sz="3600" spc="-250" dirty="0">
                <a:solidFill>
                  <a:srgbClr val="FFFFFF"/>
                </a:solidFill>
                <a:latin typeface="Corbel"/>
                <a:cs typeface="Corbel"/>
              </a:rPr>
              <a:t> </a:t>
            </a:r>
            <a:r>
              <a:rPr sz="3600" spc="-229" dirty="0">
                <a:solidFill>
                  <a:srgbClr val="FFFFFF"/>
                </a:solidFill>
                <a:latin typeface="Corbel"/>
                <a:cs typeface="Corbel"/>
              </a:rPr>
              <a:t>T</a:t>
            </a:r>
            <a:r>
              <a:rPr sz="3600" spc="-5" dirty="0">
                <a:solidFill>
                  <a:srgbClr val="FFFFFF"/>
                </a:solidFill>
                <a:latin typeface="Corbel"/>
                <a:cs typeface="Corbel"/>
              </a:rPr>
              <a:t>ree</a:t>
            </a:r>
            <a:endParaRPr sz="3600">
              <a:latin typeface="Corbel"/>
              <a:cs typeface="Corbel"/>
            </a:endParaRPr>
          </a:p>
        </p:txBody>
      </p:sp>
      <p:sp>
        <p:nvSpPr>
          <p:cNvPr id="4" name="object 4"/>
          <p:cNvSpPr/>
          <p:nvPr/>
        </p:nvSpPr>
        <p:spPr>
          <a:xfrm>
            <a:off x="4282849" y="898350"/>
            <a:ext cx="6242685" cy="401955"/>
          </a:xfrm>
          <a:custGeom>
            <a:avLst/>
            <a:gdLst/>
            <a:ahLst/>
            <a:cxnLst/>
            <a:rect l="l" t="t" r="r" b="b"/>
            <a:pathLst>
              <a:path w="6242684" h="401955">
                <a:moveTo>
                  <a:pt x="4749" y="0"/>
                </a:moveTo>
                <a:lnTo>
                  <a:pt x="4749" y="401899"/>
                </a:lnTo>
              </a:path>
              <a:path w="6242684" h="401955">
                <a:moveTo>
                  <a:pt x="571374" y="0"/>
                </a:moveTo>
                <a:lnTo>
                  <a:pt x="571374" y="401899"/>
                </a:lnTo>
              </a:path>
              <a:path w="6242684" h="401955">
                <a:moveTo>
                  <a:pt x="1137999" y="0"/>
                </a:moveTo>
                <a:lnTo>
                  <a:pt x="1137999" y="401899"/>
                </a:lnTo>
              </a:path>
              <a:path w="6242684" h="401955">
                <a:moveTo>
                  <a:pt x="1704624" y="0"/>
                </a:moveTo>
                <a:lnTo>
                  <a:pt x="1704624" y="401899"/>
                </a:lnTo>
              </a:path>
              <a:path w="6242684" h="401955">
                <a:moveTo>
                  <a:pt x="2271249" y="0"/>
                </a:moveTo>
                <a:lnTo>
                  <a:pt x="2271249" y="401899"/>
                </a:lnTo>
              </a:path>
              <a:path w="6242684" h="401955">
                <a:moveTo>
                  <a:pt x="2837874" y="0"/>
                </a:moveTo>
                <a:lnTo>
                  <a:pt x="2837874" y="401899"/>
                </a:lnTo>
              </a:path>
              <a:path w="6242684" h="401955">
                <a:moveTo>
                  <a:pt x="3404499" y="0"/>
                </a:moveTo>
                <a:lnTo>
                  <a:pt x="3404499" y="401899"/>
                </a:lnTo>
              </a:path>
              <a:path w="6242684" h="401955">
                <a:moveTo>
                  <a:pt x="3971124" y="0"/>
                </a:moveTo>
                <a:lnTo>
                  <a:pt x="3971124" y="401899"/>
                </a:lnTo>
              </a:path>
              <a:path w="6242684" h="401955">
                <a:moveTo>
                  <a:pt x="4537749" y="0"/>
                </a:moveTo>
                <a:lnTo>
                  <a:pt x="4537749" y="401899"/>
                </a:lnTo>
              </a:path>
              <a:path w="6242684" h="401955">
                <a:moveTo>
                  <a:pt x="5104374" y="0"/>
                </a:moveTo>
                <a:lnTo>
                  <a:pt x="5104374" y="401899"/>
                </a:lnTo>
              </a:path>
              <a:path w="6242684" h="401955">
                <a:moveTo>
                  <a:pt x="5670999" y="0"/>
                </a:moveTo>
                <a:lnTo>
                  <a:pt x="5670999" y="401899"/>
                </a:lnTo>
              </a:path>
              <a:path w="6242684" h="401955">
                <a:moveTo>
                  <a:pt x="6237624" y="0"/>
                </a:moveTo>
                <a:lnTo>
                  <a:pt x="6237624" y="401899"/>
                </a:lnTo>
              </a:path>
              <a:path w="6242684" h="401955">
                <a:moveTo>
                  <a:pt x="0" y="4749"/>
                </a:moveTo>
                <a:lnTo>
                  <a:pt x="6242374" y="4749"/>
                </a:lnTo>
              </a:path>
              <a:path w="6242684" h="401955">
                <a:moveTo>
                  <a:pt x="0" y="397149"/>
                </a:moveTo>
                <a:lnTo>
                  <a:pt x="6242374" y="397149"/>
                </a:lnTo>
              </a:path>
            </a:pathLst>
          </a:custGeom>
          <a:ln w="9524">
            <a:solidFill>
              <a:srgbClr val="9E9E9E"/>
            </a:solidFill>
          </a:ln>
        </p:spPr>
        <p:txBody>
          <a:bodyPr wrap="square" lIns="0" tIns="0" rIns="0" bIns="0" rtlCol="0"/>
          <a:lstStyle/>
          <a:p>
            <a:endParaRPr/>
          </a:p>
        </p:txBody>
      </p:sp>
      <p:sp>
        <p:nvSpPr>
          <p:cNvPr id="5" name="object 5"/>
          <p:cNvSpPr txBox="1"/>
          <p:nvPr/>
        </p:nvSpPr>
        <p:spPr>
          <a:xfrm>
            <a:off x="4206999" y="17041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1</a:t>
            </a:r>
            <a:endParaRPr sz="1400">
              <a:latin typeface="Arial MT"/>
              <a:cs typeface="Arial MT"/>
            </a:endParaRPr>
          </a:p>
        </p:txBody>
      </p:sp>
      <p:sp>
        <p:nvSpPr>
          <p:cNvPr id="6" name="object 6"/>
          <p:cNvSpPr txBox="1"/>
          <p:nvPr/>
        </p:nvSpPr>
        <p:spPr>
          <a:xfrm>
            <a:off x="4206999" y="2096574"/>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y</a:t>
            </a:r>
            <a:endParaRPr sz="1400">
              <a:latin typeface="Arial MT"/>
              <a:cs typeface="Arial MT"/>
            </a:endParaRPr>
          </a:p>
        </p:txBody>
      </p:sp>
      <p:sp>
        <p:nvSpPr>
          <p:cNvPr id="7" name="object 7"/>
          <p:cNvSpPr txBox="1"/>
          <p:nvPr/>
        </p:nvSpPr>
        <p:spPr>
          <a:xfrm>
            <a:off x="4816599" y="17041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1</a:t>
            </a:r>
            <a:endParaRPr sz="1400">
              <a:latin typeface="Arial MT"/>
              <a:cs typeface="Arial MT"/>
            </a:endParaRPr>
          </a:p>
        </p:txBody>
      </p:sp>
      <p:sp>
        <p:nvSpPr>
          <p:cNvPr id="8" name="object 8"/>
          <p:cNvSpPr txBox="1"/>
          <p:nvPr/>
        </p:nvSpPr>
        <p:spPr>
          <a:xfrm>
            <a:off x="4816599" y="2096574"/>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l</a:t>
            </a:r>
            <a:endParaRPr sz="1400">
              <a:latin typeface="Arial MT"/>
              <a:cs typeface="Arial MT"/>
            </a:endParaRPr>
          </a:p>
        </p:txBody>
      </p:sp>
      <p:sp>
        <p:nvSpPr>
          <p:cNvPr id="9" name="object 9"/>
          <p:cNvSpPr txBox="1"/>
          <p:nvPr/>
        </p:nvSpPr>
        <p:spPr>
          <a:xfrm>
            <a:off x="5426199" y="17041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1</a:t>
            </a:r>
            <a:endParaRPr sz="1400">
              <a:latin typeface="Arial MT"/>
              <a:cs typeface="Arial MT"/>
            </a:endParaRPr>
          </a:p>
        </p:txBody>
      </p:sp>
      <p:sp>
        <p:nvSpPr>
          <p:cNvPr id="10" name="object 10"/>
          <p:cNvSpPr txBox="1"/>
          <p:nvPr/>
        </p:nvSpPr>
        <p:spPr>
          <a:xfrm>
            <a:off x="5426199" y="2096574"/>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k</a:t>
            </a:r>
            <a:endParaRPr sz="1400">
              <a:latin typeface="Arial MT"/>
              <a:cs typeface="Arial MT"/>
            </a:endParaRPr>
          </a:p>
        </p:txBody>
      </p:sp>
      <p:sp>
        <p:nvSpPr>
          <p:cNvPr id="11" name="object 11"/>
          <p:cNvSpPr txBox="1"/>
          <p:nvPr/>
        </p:nvSpPr>
        <p:spPr>
          <a:xfrm>
            <a:off x="6035799" y="17041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1</a:t>
            </a:r>
            <a:endParaRPr sz="1400">
              <a:latin typeface="Arial MT"/>
              <a:cs typeface="Arial MT"/>
            </a:endParaRPr>
          </a:p>
        </p:txBody>
      </p:sp>
      <p:sp>
        <p:nvSpPr>
          <p:cNvPr id="12" name="object 12"/>
          <p:cNvSpPr txBox="1"/>
          <p:nvPr/>
        </p:nvSpPr>
        <p:spPr>
          <a:xfrm>
            <a:off x="6035799" y="2096574"/>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a:t>
            </a:r>
            <a:endParaRPr sz="1400">
              <a:latin typeface="Arial MT"/>
              <a:cs typeface="Arial MT"/>
            </a:endParaRPr>
          </a:p>
        </p:txBody>
      </p:sp>
      <p:sp>
        <p:nvSpPr>
          <p:cNvPr id="13" name="object 13"/>
          <p:cNvSpPr txBox="1"/>
          <p:nvPr/>
        </p:nvSpPr>
        <p:spPr>
          <a:xfrm>
            <a:off x="6645399" y="17041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2</a:t>
            </a:r>
            <a:endParaRPr sz="1400">
              <a:latin typeface="Arial MT"/>
              <a:cs typeface="Arial MT"/>
            </a:endParaRPr>
          </a:p>
        </p:txBody>
      </p:sp>
      <p:sp>
        <p:nvSpPr>
          <p:cNvPr id="14" name="object 14"/>
          <p:cNvSpPr txBox="1"/>
          <p:nvPr/>
        </p:nvSpPr>
        <p:spPr>
          <a:xfrm>
            <a:off x="6645399" y="2096574"/>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r</a:t>
            </a:r>
            <a:endParaRPr sz="1400">
              <a:latin typeface="Arial MT"/>
              <a:cs typeface="Arial MT"/>
            </a:endParaRPr>
          </a:p>
        </p:txBody>
      </p:sp>
      <p:sp>
        <p:nvSpPr>
          <p:cNvPr id="15" name="object 15"/>
          <p:cNvSpPr txBox="1"/>
          <p:nvPr/>
        </p:nvSpPr>
        <p:spPr>
          <a:xfrm>
            <a:off x="7254999" y="17041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2</a:t>
            </a:r>
            <a:endParaRPr sz="1400">
              <a:latin typeface="Arial MT"/>
              <a:cs typeface="Arial MT"/>
            </a:endParaRPr>
          </a:p>
        </p:txBody>
      </p:sp>
      <p:sp>
        <p:nvSpPr>
          <p:cNvPr id="16" name="object 16"/>
          <p:cNvSpPr txBox="1"/>
          <p:nvPr/>
        </p:nvSpPr>
        <p:spPr>
          <a:xfrm>
            <a:off x="7254999" y="2096574"/>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s</a:t>
            </a:r>
            <a:endParaRPr sz="1400">
              <a:latin typeface="Arial MT"/>
              <a:cs typeface="Arial MT"/>
            </a:endParaRPr>
          </a:p>
        </p:txBody>
      </p:sp>
      <p:sp>
        <p:nvSpPr>
          <p:cNvPr id="17" name="object 17"/>
          <p:cNvSpPr txBox="1"/>
          <p:nvPr/>
        </p:nvSpPr>
        <p:spPr>
          <a:xfrm>
            <a:off x="7864599" y="17041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2</a:t>
            </a:r>
            <a:endParaRPr sz="1400">
              <a:latin typeface="Arial MT"/>
              <a:cs typeface="Arial MT"/>
            </a:endParaRPr>
          </a:p>
        </p:txBody>
      </p:sp>
      <p:sp>
        <p:nvSpPr>
          <p:cNvPr id="18" name="object 18"/>
          <p:cNvSpPr txBox="1"/>
          <p:nvPr/>
        </p:nvSpPr>
        <p:spPr>
          <a:xfrm>
            <a:off x="7864599" y="2096574"/>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n</a:t>
            </a:r>
            <a:endParaRPr sz="1400">
              <a:latin typeface="Arial MT"/>
              <a:cs typeface="Arial MT"/>
            </a:endParaRPr>
          </a:p>
        </p:txBody>
      </p:sp>
      <p:sp>
        <p:nvSpPr>
          <p:cNvPr id="19" name="object 19"/>
          <p:cNvSpPr txBox="1"/>
          <p:nvPr/>
        </p:nvSpPr>
        <p:spPr>
          <a:xfrm>
            <a:off x="8474199" y="17041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2</a:t>
            </a:r>
            <a:endParaRPr sz="1400">
              <a:latin typeface="Arial MT"/>
              <a:cs typeface="Arial MT"/>
            </a:endParaRPr>
          </a:p>
        </p:txBody>
      </p:sp>
      <p:sp>
        <p:nvSpPr>
          <p:cNvPr id="20" name="object 20"/>
          <p:cNvSpPr txBox="1"/>
          <p:nvPr/>
        </p:nvSpPr>
        <p:spPr>
          <a:xfrm>
            <a:off x="8474199" y="2096574"/>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a</a:t>
            </a:r>
            <a:endParaRPr sz="1400">
              <a:latin typeface="Arial MT"/>
              <a:cs typeface="Arial MT"/>
            </a:endParaRPr>
          </a:p>
        </p:txBody>
      </p:sp>
      <p:sp>
        <p:nvSpPr>
          <p:cNvPr id="21" name="object 21"/>
          <p:cNvSpPr txBox="1"/>
          <p:nvPr/>
        </p:nvSpPr>
        <p:spPr>
          <a:xfrm>
            <a:off x="9769599" y="17041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4</a:t>
            </a:r>
            <a:endParaRPr sz="1400">
              <a:latin typeface="Arial MT"/>
              <a:cs typeface="Arial MT"/>
            </a:endParaRPr>
          </a:p>
        </p:txBody>
      </p:sp>
      <p:sp>
        <p:nvSpPr>
          <p:cNvPr id="22" name="object 22"/>
          <p:cNvSpPr txBox="1"/>
          <p:nvPr/>
        </p:nvSpPr>
        <p:spPr>
          <a:xfrm>
            <a:off x="9769599" y="2096574"/>
            <a:ext cx="382905" cy="294311"/>
          </a:xfrm>
          <a:prstGeom prst="rect">
            <a:avLst/>
          </a:prstGeom>
          <a:ln w="9524">
            <a:solidFill>
              <a:srgbClr val="9E9E9E"/>
            </a:solidFill>
          </a:ln>
        </p:spPr>
        <p:txBody>
          <a:bodyPr vert="horz" wrap="square" lIns="0" tIns="78105" rIns="0" bIns="0" rtlCol="0">
            <a:spAutoFit/>
          </a:bodyPr>
          <a:lstStyle/>
          <a:p>
            <a:pPr marL="97155">
              <a:lnSpc>
                <a:spcPct val="100000"/>
              </a:lnSpc>
              <a:spcBef>
                <a:spcPts val="615"/>
              </a:spcBef>
            </a:pPr>
            <a:r>
              <a:rPr sz="1400" dirty="0">
                <a:latin typeface="Arial MT"/>
                <a:cs typeface="Arial MT"/>
              </a:rPr>
              <a:t>sp</a:t>
            </a:r>
            <a:endParaRPr sz="1400">
              <a:latin typeface="Arial MT"/>
              <a:cs typeface="Arial MT"/>
            </a:endParaRPr>
          </a:p>
        </p:txBody>
      </p:sp>
      <p:sp>
        <p:nvSpPr>
          <p:cNvPr id="23" name="object 23"/>
          <p:cNvSpPr txBox="1"/>
          <p:nvPr/>
        </p:nvSpPr>
        <p:spPr>
          <a:xfrm>
            <a:off x="10379199" y="17041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8</a:t>
            </a:r>
            <a:endParaRPr sz="1400">
              <a:latin typeface="Arial MT"/>
              <a:cs typeface="Arial MT"/>
            </a:endParaRPr>
          </a:p>
        </p:txBody>
      </p:sp>
      <p:sp>
        <p:nvSpPr>
          <p:cNvPr id="24" name="object 24"/>
          <p:cNvSpPr txBox="1"/>
          <p:nvPr/>
        </p:nvSpPr>
        <p:spPr>
          <a:xfrm>
            <a:off x="10379199" y="2096574"/>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e</a:t>
            </a:r>
            <a:endParaRPr sz="1400">
              <a:latin typeface="Arial MT"/>
              <a:cs typeface="Arial MT"/>
            </a:endParaRPr>
          </a:p>
        </p:txBody>
      </p:sp>
      <p:grpSp>
        <p:nvGrpSpPr>
          <p:cNvPr id="25" name="object 25"/>
          <p:cNvGrpSpPr/>
          <p:nvPr/>
        </p:nvGrpSpPr>
        <p:grpSpPr>
          <a:xfrm>
            <a:off x="4414585" y="1124987"/>
            <a:ext cx="5499100" cy="817244"/>
            <a:chOff x="4414585" y="1124987"/>
            <a:chExt cx="5499100" cy="817244"/>
          </a:xfrm>
        </p:grpSpPr>
        <p:sp>
          <p:nvSpPr>
            <p:cNvPr id="26" name="object 26"/>
            <p:cNvSpPr/>
            <p:nvPr/>
          </p:nvSpPr>
          <p:spPr>
            <a:xfrm>
              <a:off x="4434677" y="1129750"/>
              <a:ext cx="118110" cy="511175"/>
            </a:xfrm>
            <a:custGeom>
              <a:avLst/>
              <a:gdLst/>
              <a:ahLst/>
              <a:cxnLst/>
              <a:rect l="l" t="t" r="r" b="b"/>
              <a:pathLst>
                <a:path w="118110" h="511175">
                  <a:moveTo>
                    <a:pt x="117947" y="0"/>
                  </a:moveTo>
                  <a:lnTo>
                    <a:pt x="0" y="511013"/>
                  </a:lnTo>
                </a:path>
              </a:pathLst>
            </a:custGeom>
            <a:ln w="9524">
              <a:solidFill>
                <a:srgbClr val="545454"/>
              </a:solidFill>
            </a:ln>
          </p:spPr>
          <p:txBody>
            <a:bodyPr wrap="square" lIns="0" tIns="0" rIns="0" bIns="0" rtlCol="0"/>
            <a:lstStyle/>
            <a:p>
              <a:endParaRPr/>
            </a:p>
          </p:txBody>
        </p:sp>
        <p:sp>
          <p:nvSpPr>
            <p:cNvPr id="27" name="object 27"/>
            <p:cNvSpPr/>
            <p:nvPr/>
          </p:nvSpPr>
          <p:spPr>
            <a:xfrm>
              <a:off x="4419348" y="1637225"/>
              <a:ext cx="31115" cy="45720"/>
            </a:xfrm>
            <a:custGeom>
              <a:avLst/>
              <a:gdLst/>
              <a:ahLst/>
              <a:cxnLst/>
              <a:rect l="l" t="t" r="r" b="b"/>
              <a:pathLst>
                <a:path w="31114" h="45719">
                  <a:moveTo>
                    <a:pt x="5608" y="45656"/>
                  </a:moveTo>
                  <a:lnTo>
                    <a:pt x="0" y="0"/>
                  </a:lnTo>
                  <a:lnTo>
                    <a:pt x="30659" y="7076"/>
                  </a:lnTo>
                  <a:lnTo>
                    <a:pt x="5608" y="45656"/>
                  </a:lnTo>
                  <a:close/>
                </a:path>
              </a:pathLst>
            </a:custGeom>
            <a:solidFill>
              <a:srgbClr val="545454"/>
            </a:solidFill>
          </p:spPr>
          <p:txBody>
            <a:bodyPr wrap="square" lIns="0" tIns="0" rIns="0" bIns="0" rtlCol="0"/>
            <a:lstStyle/>
            <a:p>
              <a:endParaRPr/>
            </a:p>
          </p:txBody>
        </p:sp>
        <p:sp>
          <p:nvSpPr>
            <p:cNvPr id="28" name="object 28"/>
            <p:cNvSpPr/>
            <p:nvPr/>
          </p:nvSpPr>
          <p:spPr>
            <a:xfrm>
              <a:off x="4419348" y="1637225"/>
              <a:ext cx="31115" cy="45720"/>
            </a:xfrm>
            <a:custGeom>
              <a:avLst/>
              <a:gdLst/>
              <a:ahLst/>
              <a:cxnLst/>
              <a:rect l="l" t="t" r="r" b="b"/>
              <a:pathLst>
                <a:path w="31114" h="45719">
                  <a:moveTo>
                    <a:pt x="0" y="0"/>
                  </a:moveTo>
                  <a:lnTo>
                    <a:pt x="5608" y="45656"/>
                  </a:lnTo>
                  <a:lnTo>
                    <a:pt x="30659" y="7076"/>
                  </a:lnTo>
                  <a:lnTo>
                    <a:pt x="0" y="0"/>
                  </a:lnTo>
                  <a:close/>
                </a:path>
              </a:pathLst>
            </a:custGeom>
            <a:ln w="9524">
              <a:solidFill>
                <a:srgbClr val="545454"/>
              </a:solidFill>
            </a:ln>
          </p:spPr>
          <p:txBody>
            <a:bodyPr wrap="square" lIns="0" tIns="0" rIns="0" bIns="0" rtlCol="0"/>
            <a:lstStyle/>
            <a:p>
              <a:endParaRPr/>
            </a:p>
          </p:txBody>
        </p:sp>
        <p:sp>
          <p:nvSpPr>
            <p:cNvPr id="29" name="object 29"/>
            <p:cNvSpPr/>
            <p:nvPr/>
          </p:nvSpPr>
          <p:spPr>
            <a:xfrm>
              <a:off x="5057858" y="1158825"/>
              <a:ext cx="90805" cy="452755"/>
            </a:xfrm>
            <a:custGeom>
              <a:avLst/>
              <a:gdLst/>
              <a:ahLst/>
              <a:cxnLst/>
              <a:rect l="l" t="t" r="r" b="b"/>
              <a:pathLst>
                <a:path w="90804" h="452755">
                  <a:moveTo>
                    <a:pt x="90491" y="0"/>
                  </a:moveTo>
                  <a:lnTo>
                    <a:pt x="0" y="452459"/>
                  </a:lnTo>
                </a:path>
              </a:pathLst>
            </a:custGeom>
            <a:ln w="9524">
              <a:solidFill>
                <a:srgbClr val="545454"/>
              </a:solidFill>
            </a:ln>
          </p:spPr>
          <p:txBody>
            <a:bodyPr wrap="square" lIns="0" tIns="0" rIns="0" bIns="0" rtlCol="0"/>
            <a:lstStyle/>
            <a:p>
              <a:endParaRPr/>
            </a:p>
          </p:txBody>
        </p:sp>
        <p:sp>
          <p:nvSpPr>
            <p:cNvPr id="30" name="object 30"/>
            <p:cNvSpPr/>
            <p:nvPr/>
          </p:nvSpPr>
          <p:spPr>
            <a:xfrm>
              <a:off x="5042430" y="1608199"/>
              <a:ext cx="31115" cy="45720"/>
            </a:xfrm>
            <a:custGeom>
              <a:avLst/>
              <a:gdLst/>
              <a:ahLst/>
              <a:cxnLst/>
              <a:rect l="l" t="t" r="r" b="b"/>
              <a:pathLst>
                <a:path w="31114" h="45719">
                  <a:moveTo>
                    <a:pt x="6949" y="45471"/>
                  </a:moveTo>
                  <a:lnTo>
                    <a:pt x="0" y="0"/>
                  </a:lnTo>
                  <a:lnTo>
                    <a:pt x="30854" y="6170"/>
                  </a:lnTo>
                  <a:lnTo>
                    <a:pt x="6949" y="45471"/>
                  </a:lnTo>
                  <a:close/>
                </a:path>
              </a:pathLst>
            </a:custGeom>
            <a:solidFill>
              <a:srgbClr val="545454"/>
            </a:solidFill>
          </p:spPr>
          <p:txBody>
            <a:bodyPr wrap="square" lIns="0" tIns="0" rIns="0" bIns="0" rtlCol="0"/>
            <a:lstStyle/>
            <a:p>
              <a:endParaRPr/>
            </a:p>
          </p:txBody>
        </p:sp>
        <p:sp>
          <p:nvSpPr>
            <p:cNvPr id="31" name="object 31"/>
            <p:cNvSpPr/>
            <p:nvPr/>
          </p:nvSpPr>
          <p:spPr>
            <a:xfrm>
              <a:off x="5042430" y="1608199"/>
              <a:ext cx="31115" cy="45720"/>
            </a:xfrm>
            <a:custGeom>
              <a:avLst/>
              <a:gdLst/>
              <a:ahLst/>
              <a:cxnLst/>
              <a:rect l="l" t="t" r="r" b="b"/>
              <a:pathLst>
                <a:path w="31114" h="45719">
                  <a:moveTo>
                    <a:pt x="0" y="0"/>
                  </a:moveTo>
                  <a:lnTo>
                    <a:pt x="6949" y="45471"/>
                  </a:lnTo>
                  <a:lnTo>
                    <a:pt x="30854" y="6170"/>
                  </a:lnTo>
                  <a:lnTo>
                    <a:pt x="0" y="0"/>
                  </a:lnTo>
                  <a:close/>
                </a:path>
              </a:pathLst>
            </a:custGeom>
            <a:ln w="9524">
              <a:solidFill>
                <a:srgbClr val="545454"/>
              </a:solidFill>
            </a:ln>
          </p:spPr>
          <p:txBody>
            <a:bodyPr wrap="square" lIns="0" tIns="0" rIns="0" bIns="0" rtlCol="0"/>
            <a:lstStyle/>
            <a:p>
              <a:endParaRPr/>
            </a:p>
          </p:txBody>
        </p:sp>
        <p:sp>
          <p:nvSpPr>
            <p:cNvPr id="32" name="object 32"/>
            <p:cNvSpPr/>
            <p:nvPr/>
          </p:nvSpPr>
          <p:spPr>
            <a:xfrm>
              <a:off x="5674464" y="1144300"/>
              <a:ext cx="26034" cy="480695"/>
            </a:xfrm>
            <a:custGeom>
              <a:avLst/>
              <a:gdLst/>
              <a:ahLst/>
              <a:cxnLst/>
              <a:rect l="l" t="t" r="r" b="b"/>
              <a:pathLst>
                <a:path w="26035" h="480694">
                  <a:moveTo>
                    <a:pt x="26010" y="0"/>
                  </a:moveTo>
                  <a:lnTo>
                    <a:pt x="0" y="480533"/>
                  </a:lnTo>
                </a:path>
              </a:pathLst>
            </a:custGeom>
            <a:ln w="9524">
              <a:solidFill>
                <a:srgbClr val="545454"/>
              </a:solidFill>
            </a:ln>
          </p:spPr>
          <p:txBody>
            <a:bodyPr wrap="square" lIns="0" tIns="0" rIns="0" bIns="0" rtlCol="0"/>
            <a:lstStyle/>
            <a:p>
              <a:endParaRPr/>
            </a:p>
          </p:txBody>
        </p:sp>
        <p:sp>
          <p:nvSpPr>
            <p:cNvPr id="33" name="object 33"/>
            <p:cNvSpPr/>
            <p:nvPr/>
          </p:nvSpPr>
          <p:spPr>
            <a:xfrm>
              <a:off x="5658754" y="1623983"/>
              <a:ext cx="31750" cy="44450"/>
            </a:xfrm>
            <a:custGeom>
              <a:avLst/>
              <a:gdLst/>
              <a:ahLst/>
              <a:cxnLst/>
              <a:rect l="l" t="t" r="r" b="b"/>
              <a:pathLst>
                <a:path w="31750" h="44450">
                  <a:moveTo>
                    <a:pt x="13373" y="44012"/>
                  </a:moveTo>
                  <a:lnTo>
                    <a:pt x="0" y="0"/>
                  </a:lnTo>
                  <a:lnTo>
                    <a:pt x="31419" y="1700"/>
                  </a:lnTo>
                  <a:lnTo>
                    <a:pt x="13373" y="44012"/>
                  </a:lnTo>
                  <a:close/>
                </a:path>
              </a:pathLst>
            </a:custGeom>
            <a:solidFill>
              <a:srgbClr val="545454"/>
            </a:solidFill>
          </p:spPr>
          <p:txBody>
            <a:bodyPr wrap="square" lIns="0" tIns="0" rIns="0" bIns="0" rtlCol="0"/>
            <a:lstStyle/>
            <a:p>
              <a:endParaRPr/>
            </a:p>
          </p:txBody>
        </p:sp>
        <p:sp>
          <p:nvSpPr>
            <p:cNvPr id="34" name="object 34"/>
            <p:cNvSpPr/>
            <p:nvPr/>
          </p:nvSpPr>
          <p:spPr>
            <a:xfrm>
              <a:off x="5658754" y="1623983"/>
              <a:ext cx="31750" cy="44450"/>
            </a:xfrm>
            <a:custGeom>
              <a:avLst/>
              <a:gdLst/>
              <a:ahLst/>
              <a:cxnLst/>
              <a:rect l="l" t="t" r="r" b="b"/>
              <a:pathLst>
                <a:path w="31750" h="44450">
                  <a:moveTo>
                    <a:pt x="0" y="0"/>
                  </a:moveTo>
                  <a:lnTo>
                    <a:pt x="13373" y="44012"/>
                  </a:lnTo>
                  <a:lnTo>
                    <a:pt x="31419" y="1700"/>
                  </a:lnTo>
                  <a:lnTo>
                    <a:pt x="0" y="0"/>
                  </a:lnTo>
                  <a:close/>
                </a:path>
              </a:pathLst>
            </a:custGeom>
            <a:ln w="9524">
              <a:solidFill>
                <a:srgbClr val="545454"/>
              </a:solidFill>
            </a:ln>
          </p:spPr>
          <p:txBody>
            <a:bodyPr wrap="square" lIns="0" tIns="0" rIns="0" bIns="0" rtlCol="0"/>
            <a:lstStyle/>
            <a:p>
              <a:endParaRPr/>
            </a:p>
          </p:txBody>
        </p:sp>
        <p:sp>
          <p:nvSpPr>
            <p:cNvPr id="35" name="object 35"/>
            <p:cNvSpPr/>
            <p:nvPr/>
          </p:nvSpPr>
          <p:spPr>
            <a:xfrm>
              <a:off x="6254140" y="1129750"/>
              <a:ext cx="13335" cy="524510"/>
            </a:xfrm>
            <a:custGeom>
              <a:avLst/>
              <a:gdLst/>
              <a:ahLst/>
              <a:cxnLst/>
              <a:rect l="l" t="t" r="r" b="b"/>
              <a:pathLst>
                <a:path w="13335" h="524510">
                  <a:moveTo>
                    <a:pt x="12984" y="0"/>
                  </a:moveTo>
                  <a:lnTo>
                    <a:pt x="0" y="523967"/>
                  </a:lnTo>
                </a:path>
              </a:pathLst>
            </a:custGeom>
            <a:ln w="9524">
              <a:solidFill>
                <a:srgbClr val="545454"/>
              </a:solidFill>
            </a:ln>
          </p:spPr>
          <p:txBody>
            <a:bodyPr wrap="square" lIns="0" tIns="0" rIns="0" bIns="0" rtlCol="0"/>
            <a:lstStyle/>
            <a:p>
              <a:endParaRPr/>
            </a:p>
          </p:txBody>
        </p:sp>
        <p:sp>
          <p:nvSpPr>
            <p:cNvPr id="36" name="object 36"/>
            <p:cNvSpPr/>
            <p:nvPr/>
          </p:nvSpPr>
          <p:spPr>
            <a:xfrm>
              <a:off x="6238413" y="1653327"/>
              <a:ext cx="31750" cy="43815"/>
            </a:xfrm>
            <a:custGeom>
              <a:avLst/>
              <a:gdLst/>
              <a:ahLst/>
              <a:cxnLst/>
              <a:rect l="l" t="t" r="r" b="b"/>
              <a:pathLst>
                <a:path w="31750" h="43814">
                  <a:moveTo>
                    <a:pt x="14656" y="43601"/>
                  </a:moveTo>
                  <a:lnTo>
                    <a:pt x="0" y="0"/>
                  </a:lnTo>
                  <a:lnTo>
                    <a:pt x="31455" y="779"/>
                  </a:lnTo>
                  <a:lnTo>
                    <a:pt x="14656" y="43601"/>
                  </a:lnTo>
                  <a:close/>
                </a:path>
              </a:pathLst>
            </a:custGeom>
            <a:solidFill>
              <a:srgbClr val="545454"/>
            </a:solidFill>
          </p:spPr>
          <p:txBody>
            <a:bodyPr wrap="square" lIns="0" tIns="0" rIns="0" bIns="0" rtlCol="0"/>
            <a:lstStyle/>
            <a:p>
              <a:endParaRPr/>
            </a:p>
          </p:txBody>
        </p:sp>
        <p:sp>
          <p:nvSpPr>
            <p:cNvPr id="37" name="object 37"/>
            <p:cNvSpPr/>
            <p:nvPr/>
          </p:nvSpPr>
          <p:spPr>
            <a:xfrm>
              <a:off x="6238413" y="1653327"/>
              <a:ext cx="31750" cy="43815"/>
            </a:xfrm>
            <a:custGeom>
              <a:avLst/>
              <a:gdLst/>
              <a:ahLst/>
              <a:cxnLst/>
              <a:rect l="l" t="t" r="r" b="b"/>
              <a:pathLst>
                <a:path w="31750" h="43814">
                  <a:moveTo>
                    <a:pt x="0" y="0"/>
                  </a:moveTo>
                  <a:lnTo>
                    <a:pt x="14656" y="43601"/>
                  </a:lnTo>
                  <a:lnTo>
                    <a:pt x="31455" y="779"/>
                  </a:lnTo>
                  <a:lnTo>
                    <a:pt x="0" y="0"/>
                  </a:lnTo>
                  <a:close/>
                </a:path>
              </a:pathLst>
            </a:custGeom>
            <a:ln w="9524">
              <a:solidFill>
                <a:srgbClr val="545454"/>
              </a:solidFill>
            </a:ln>
          </p:spPr>
          <p:txBody>
            <a:bodyPr wrap="square" lIns="0" tIns="0" rIns="0" bIns="0" rtlCol="0"/>
            <a:lstStyle/>
            <a:p>
              <a:endParaRPr/>
            </a:p>
          </p:txBody>
        </p:sp>
        <p:sp>
          <p:nvSpPr>
            <p:cNvPr id="38" name="object 38"/>
            <p:cNvSpPr/>
            <p:nvPr/>
          </p:nvSpPr>
          <p:spPr>
            <a:xfrm>
              <a:off x="6848325" y="1129750"/>
              <a:ext cx="26670" cy="509905"/>
            </a:xfrm>
            <a:custGeom>
              <a:avLst/>
              <a:gdLst/>
              <a:ahLst/>
              <a:cxnLst/>
              <a:rect l="l" t="t" r="r" b="b"/>
              <a:pathLst>
                <a:path w="26670" h="509905">
                  <a:moveTo>
                    <a:pt x="0" y="0"/>
                  </a:moveTo>
                  <a:lnTo>
                    <a:pt x="26169" y="509625"/>
                  </a:lnTo>
                </a:path>
              </a:pathLst>
            </a:custGeom>
            <a:ln w="9524">
              <a:solidFill>
                <a:srgbClr val="545454"/>
              </a:solidFill>
            </a:ln>
          </p:spPr>
          <p:txBody>
            <a:bodyPr wrap="square" lIns="0" tIns="0" rIns="0" bIns="0" rtlCol="0"/>
            <a:lstStyle/>
            <a:p>
              <a:endParaRPr/>
            </a:p>
          </p:txBody>
        </p:sp>
        <p:sp>
          <p:nvSpPr>
            <p:cNvPr id="39" name="object 39"/>
            <p:cNvSpPr/>
            <p:nvPr/>
          </p:nvSpPr>
          <p:spPr>
            <a:xfrm>
              <a:off x="6858782" y="1638568"/>
              <a:ext cx="31750" cy="44450"/>
            </a:xfrm>
            <a:custGeom>
              <a:avLst/>
              <a:gdLst/>
              <a:ahLst/>
              <a:cxnLst/>
              <a:rect l="l" t="t" r="r" b="b"/>
              <a:pathLst>
                <a:path w="31750" h="44450">
                  <a:moveTo>
                    <a:pt x="17928" y="43975"/>
                  </a:moveTo>
                  <a:lnTo>
                    <a:pt x="0" y="1613"/>
                  </a:lnTo>
                  <a:lnTo>
                    <a:pt x="31424" y="0"/>
                  </a:lnTo>
                  <a:lnTo>
                    <a:pt x="17928" y="43975"/>
                  </a:lnTo>
                  <a:close/>
                </a:path>
              </a:pathLst>
            </a:custGeom>
            <a:solidFill>
              <a:srgbClr val="545454"/>
            </a:solidFill>
          </p:spPr>
          <p:txBody>
            <a:bodyPr wrap="square" lIns="0" tIns="0" rIns="0" bIns="0" rtlCol="0"/>
            <a:lstStyle/>
            <a:p>
              <a:endParaRPr/>
            </a:p>
          </p:txBody>
        </p:sp>
        <p:sp>
          <p:nvSpPr>
            <p:cNvPr id="40" name="object 40"/>
            <p:cNvSpPr/>
            <p:nvPr/>
          </p:nvSpPr>
          <p:spPr>
            <a:xfrm>
              <a:off x="6858782" y="1638568"/>
              <a:ext cx="31750" cy="44450"/>
            </a:xfrm>
            <a:custGeom>
              <a:avLst/>
              <a:gdLst/>
              <a:ahLst/>
              <a:cxnLst/>
              <a:rect l="l" t="t" r="r" b="b"/>
              <a:pathLst>
                <a:path w="31750" h="44450">
                  <a:moveTo>
                    <a:pt x="0" y="1613"/>
                  </a:moveTo>
                  <a:lnTo>
                    <a:pt x="17928" y="43975"/>
                  </a:lnTo>
                  <a:lnTo>
                    <a:pt x="31424" y="0"/>
                  </a:lnTo>
                  <a:lnTo>
                    <a:pt x="0" y="1613"/>
                  </a:lnTo>
                  <a:close/>
                </a:path>
              </a:pathLst>
            </a:custGeom>
            <a:ln w="9524">
              <a:solidFill>
                <a:srgbClr val="545454"/>
              </a:solidFill>
            </a:ln>
          </p:spPr>
          <p:txBody>
            <a:bodyPr wrap="square" lIns="0" tIns="0" rIns="0" bIns="0" rtlCol="0"/>
            <a:lstStyle/>
            <a:p>
              <a:endParaRPr/>
            </a:p>
          </p:txBody>
        </p:sp>
        <p:sp>
          <p:nvSpPr>
            <p:cNvPr id="41" name="object 41"/>
            <p:cNvSpPr/>
            <p:nvPr/>
          </p:nvSpPr>
          <p:spPr>
            <a:xfrm>
              <a:off x="7400450" y="1158825"/>
              <a:ext cx="39370" cy="495300"/>
            </a:xfrm>
            <a:custGeom>
              <a:avLst/>
              <a:gdLst/>
              <a:ahLst/>
              <a:cxnLst/>
              <a:rect l="l" t="t" r="r" b="b"/>
              <a:pathLst>
                <a:path w="39370" h="495300">
                  <a:moveTo>
                    <a:pt x="0" y="0"/>
                  </a:moveTo>
                  <a:lnTo>
                    <a:pt x="39009" y="495026"/>
                  </a:lnTo>
                </a:path>
              </a:pathLst>
            </a:custGeom>
            <a:ln w="9524">
              <a:solidFill>
                <a:srgbClr val="545454"/>
              </a:solidFill>
            </a:ln>
          </p:spPr>
          <p:txBody>
            <a:bodyPr wrap="square" lIns="0" tIns="0" rIns="0" bIns="0" rtlCol="0"/>
            <a:lstStyle/>
            <a:p>
              <a:endParaRPr/>
            </a:p>
          </p:txBody>
        </p:sp>
        <p:sp>
          <p:nvSpPr>
            <p:cNvPr id="42" name="object 42"/>
            <p:cNvSpPr/>
            <p:nvPr/>
          </p:nvSpPr>
          <p:spPr>
            <a:xfrm>
              <a:off x="7423775" y="1652615"/>
              <a:ext cx="31750" cy="44450"/>
            </a:xfrm>
            <a:custGeom>
              <a:avLst/>
              <a:gdLst/>
              <a:ahLst/>
              <a:cxnLst/>
              <a:rect l="l" t="t" r="r" b="b"/>
              <a:pathLst>
                <a:path w="31750" h="44450">
                  <a:moveTo>
                    <a:pt x="19080" y="44327"/>
                  </a:moveTo>
                  <a:lnTo>
                    <a:pt x="0" y="2472"/>
                  </a:lnTo>
                  <a:lnTo>
                    <a:pt x="31368" y="0"/>
                  </a:lnTo>
                  <a:lnTo>
                    <a:pt x="19080" y="44327"/>
                  </a:lnTo>
                  <a:close/>
                </a:path>
              </a:pathLst>
            </a:custGeom>
            <a:solidFill>
              <a:srgbClr val="545454"/>
            </a:solidFill>
          </p:spPr>
          <p:txBody>
            <a:bodyPr wrap="square" lIns="0" tIns="0" rIns="0" bIns="0" rtlCol="0"/>
            <a:lstStyle/>
            <a:p>
              <a:endParaRPr/>
            </a:p>
          </p:txBody>
        </p:sp>
        <p:sp>
          <p:nvSpPr>
            <p:cNvPr id="43" name="object 43"/>
            <p:cNvSpPr/>
            <p:nvPr/>
          </p:nvSpPr>
          <p:spPr>
            <a:xfrm>
              <a:off x="7423775" y="1652615"/>
              <a:ext cx="31750" cy="44450"/>
            </a:xfrm>
            <a:custGeom>
              <a:avLst/>
              <a:gdLst/>
              <a:ahLst/>
              <a:cxnLst/>
              <a:rect l="l" t="t" r="r" b="b"/>
              <a:pathLst>
                <a:path w="31750" h="44450">
                  <a:moveTo>
                    <a:pt x="0" y="2472"/>
                  </a:moveTo>
                  <a:lnTo>
                    <a:pt x="19080" y="44327"/>
                  </a:lnTo>
                  <a:lnTo>
                    <a:pt x="31368" y="0"/>
                  </a:lnTo>
                  <a:lnTo>
                    <a:pt x="0" y="2472"/>
                  </a:lnTo>
                  <a:close/>
                </a:path>
              </a:pathLst>
            </a:custGeom>
            <a:ln w="9524">
              <a:solidFill>
                <a:srgbClr val="545454"/>
              </a:solidFill>
            </a:ln>
          </p:spPr>
          <p:txBody>
            <a:bodyPr wrap="square" lIns="0" tIns="0" rIns="0" bIns="0" rtlCol="0"/>
            <a:lstStyle/>
            <a:p>
              <a:endParaRPr/>
            </a:p>
          </p:txBody>
        </p:sp>
        <p:sp>
          <p:nvSpPr>
            <p:cNvPr id="44" name="object 44"/>
            <p:cNvSpPr/>
            <p:nvPr/>
          </p:nvSpPr>
          <p:spPr>
            <a:xfrm>
              <a:off x="7981625" y="1173350"/>
              <a:ext cx="78105" cy="467359"/>
            </a:xfrm>
            <a:custGeom>
              <a:avLst/>
              <a:gdLst/>
              <a:ahLst/>
              <a:cxnLst/>
              <a:rect l="l" t="t" r="r" b="b"/>
              <a:pathLst>
                <a:path w="78104" h="467360">
                  <a:moveTo>
                    <a:pt x="0" y="0"/>
                  </a:moveTo>
                  <a:lnTo>
                    <a:pt x="77893" y="466829"/>
                  </a:lnTo>
                </a:path>
              </a:pathLst>
            </a:custGeom>
            <a:ln w="9524">
              <a:solidFill>
                <a:srgbClr val="545454"/>
              </a:solidFill>
            </a:ln>
          </p:spPr>
          <p:txBody>
            <a:bodyPr wrap="square" lIns="0" tIns="0" rIns="0" bIns="0" rtlCol="0"/>
            <a:lstStyle/>
            <a:p>
              <a:endParaRPr/>
            </a:p>
          </p:txBody>
        </p:sp>
        <p:sp>
          <p:nvSpPr>
            <p:cNvPr id="45" name="object 45"/>
            <p:cNvSpPr/>
            <p:nvPr/>
          </p:nvSpPr>
          <p:spPr>
            <a:xfrm>
              <a:off x="8044000" y="1637590"/>
              <a:ext cx="31115" cy="45720"/>
            </a:xfrm>
            <a:custGeom>
              <a:avLst/>
              <a:gdLst/>
              <a:ahLst/>
              <a:cxnLst/>
              <a:rect l="l" t="t" r="r" b="b"/>
              <a:pathLst>
                <a:path w="31115" h="45719">
                  <a:moveTo>
                    <a:pt x="22632" y="45225"/>
                  </a:moveTo>
                  <a:lnTo>
                    <a:pt x="0" y="5178"/>
                  </a:lnTo>
                  <a:lnTo>
                    <a:pt x="31036" y="0"/>
                  </a:lnTo>
                  <a:lnTo>
                    <a:pt x="22632" y="45225"/>
                  </a:lnTo>
                  <a:close/>
                </a:path>
              </a:pathLst>
            </a:custGeom>
            <a:solidFill>
              <a:srgbClr val="545454"/>
            </a:solidFill>
          </p:spPr>
          <p:txBody>
            <a:bodyPr wrap="square" lIns="0" tIns="0" rIns="0" bIns="0" rtlCol="0"/>
            <a:lstStyle/>
            <a:p>
              <a:endParaRPr/>
            </a:p>
          </p:txBody>
        </p:sp>
        <p:sp>
          <p:nvSpPr>
            <p:cNvPr id="46" name="object 46"/>
            <p:cNvSpPr/>
            <p:nvPr/>
          </p:nvSpPr>
          <p:spPr>
            <a:xfrm>
              <a:off x="8044000" y="1637590"/>
              <a:ext cx="31115" cy="45720"/>
            </a:xfrm>
            <a:custGeom>
              <a:avLst/>
              <a:gdLst/>
              <a:ahLst/>
              <a:cxnLst/>
              <a:rect l="l" t="t" r="r" b="b"/>
              <a:pathLst>
                <a:path w="31115" h="45719">
                  <a:moveTo>
                    <a:pt x="0" y="5178"/>
                  </a:moveTo>
                  <a:lnTo>
                    <a:pt x="22632" y="45225"/>
                  </a:lnTo>
                  <a:lnTo>
                    <a:pt x="31036" y="0"/>
                  </a:lnTo>
                  <a:lnTo>
                    <a:pt x="0" y="5178"/>
                  </a:lnTo>
                  <a:close/>
                </a:path>
              </a:pathLst>
            </a:custGeom>
            <a:ln w="9524">
              <a:solidFill>
                <a:srgbClr val="545454"/>
              </a:solidFill>
            </a:ln>
          </p:spPr>
          <p:txBody>
            <a:bodyPr wrap="square" lIns="0" tIns="0" rIns="0" bIns="0" rtlCol="0"/>
            <a:lstStyle/>
            <a:p>
              <a:endParaRPr/>
            </a:p>
          </p:txBody>
        </p:sp>
        <p:sp>
          <p:nvSpPr>
            <p:cNvPr id="47" name="object 47"/>
            <p:cNvSpPr/>
            <p:nvPr/>
          </p:nvSpPr>
          <p:spPr>
            <a:xfrm>
              <a:off x="8548275" y="1158825"/>
              <a:ext cx="118110" cy="496570"/>
            </a:xfrm>
            <a:custGeom>
              <a:avLst/>
              <a:gdLst/>
              <a:ahLst/>
              <a:cxnLst/>
              <a:rect l="l" t="t" r="r" b="b"/>
              <a:pathLst>
                <a:path w="118109" h="496569">
                  <a:moveTo>
                    <a:pt x="0" y="0"/>
                  </a:moveTo>
                  <a:lnTo>
                    <a:pt x="117622" y="496389"/>
                  </a:lnTo>
                </a:path>
              </a:pathLst>
            </a:custGeom>
            <a:ln w="9524">
              <a:solidFill>
                <a:srgbClr val="545454"/>
              </a:solidFill>
            </a:ln>
          </p:spPr>
          <p:txBody>
            <a:bodyPr wrap="square" lIns="0" tIns="0" rIns="0" bIns="0" rtlCol="0"/>
            <a:lstStyle/>
            <a:p>
              <a:endParaRPr/>
            </a:p>
          </p:txBody>
        </p:sp>
        <p:sp>
          <p:nvSpPr>
            <p:cNvPr id="48" name="object 48"/>
            <p:cNvSpPr/>
            <p:nvPr/>
          </p:nvSpPr>
          <p:spPr>
            <a:xfrm>
              <a:off x="8650589" y="1651587"/>
              <a:ext cx="31115" cy="45720"/>
            </a:xfrm>
            <a:custGeom>
              <a:avLst/>
              <a:gdLst/>
              <a:ahLst/>
              <a:cxnLst/>
              <a:rect l="l" t="t" r="r" b="b"/>
              <a:pathLst>
                <a:path w="31115" h="45719">
                  <a:moveTo>
                    <a:pt x="25274" y="45688"/>
                  </a:moveTo>
                  <a:lnTo>
                    <a:pt x="0" y="7255"/>
                  </a:lnTo>
                  <a:lnTo>
                    <a:pt x="30617" y="0"/>
                  </a:lnTo>
                  <a:lnTo>
                    <a:pt x="25274" y="45688"/>
                  </a:lnTo>
                  <a:close/>
                </a:path>
              </a:pathLst>
            </a:custGeom>
            <a:solidFill>
              <a:srgbClr val="545454"/>
            </a:solidFill>
          </p:spPr>
          <p:txBody>
            <a:bodyPr wrap="square" lIns="0" tIns="0" rIns="0" bIns="0" rtlCol="0"/>
            <a:lstStyle/>
            <a:p>
              <a:endParaRPr/>
            </a:p>
          </p:txBody>
        </p:sp>
        <p:sp>
          <p:nvSpPr>
            <p:cNvPr id="49" name="object 49"/>
            <p:cNvSpPr/>
            <p:nvPr/>
          </p:nvSpPr>
          <p:spPr>
            <a:xfrm>
              <a:off x="8650589" y="1651587"/>
              <a:ext cx="31115" cy="45720"/>
            </a:xfrm>
            <a:custGeom>
              <a:avLst/>
              <a:gdLst/>
              <a:ahLst/>
              <a:cxnLst/>
              <a:rect l="l" t="t" r="r" b="b"/>
              <a:pathLst>
                <a:path w="31115" h="45719">
                  <a:moveTo>
                    <a:pt x="0" y="7255"/>
                  </a:moveTo>
                  <a:lnTo>
                    <a:pt x="25274" y="45688"/>
                  </a:lnTo>
                  <a:lnTo>
                    <a:pt x="30617" y="0"/>
                  </a:lnTo>
                  <a:lnTo>
                    <a:pt x="0" y="7255"/>
                  </a:lnTo>
                  <a:close/>
                </a:path>
              </a:pathLst>
            </a:custGeom>
            <a:ln w="9524">
              <a:solidFill>
                <a:srgbClr val="545454"/>
              </a:solidFill>
            </a:ln>
          </p:spPr>
          <p:txBody>
            <a:bodyPr wrap="square" lIns="0" tIns="0" rIns="0" bIns="0" rtlCol="0"/>
            <a:lstStyle/>
            <a:p>
              <a:endParaRPr/>
            </a:p>
          </p:txBody>
        </p:sp>
        <p:sp>
          <p:nvSpPr>
            <p:cNvPr id="50" name="object 50"/>
            <p:cNvSpPr/>
            <p:nvPr/>
          </p:nvSpPr>
          <p:spPr>
            <a:xfrm>
              <a:off x="9114950" y="1158825"/>
              <a:ext cx="198755" cy="736600"/>
            </a:xfrm>
            <a:custGeom>
              <a:avLst/>
              <a:gdLst/>
              <a:ahLst/>
              <a:cxnLst/>
              <a:rect l="l" t="t" r="r" b="b"/>
              <a:pathLst>
                <a:path w="198754" h="736600">
                  <a:moveTo>
                    <a:pt x="0" y="0"/>
                  </a:moveTo>
                  <a:lnTo>
                    <a:pt x="198152" y="736512"/>
                  </a:lnTo>
                </a:path>
              </a:pathLst>
            </a:custGeom>
            <a:ln w="9524">
              <a:solidFill>
                <a:srgbClr val="545454"/>
              </a:solidFill>
            </a:ln>
          </p:spPr>
          <p:txBody>
            <a:bodyPr wrap="square" lIns="0" tIns="0" rIns="0" bIns="0" rtlCol="0"/>
            <a:lstStyle/>
            <a:p>
              <a:endParaRPr/>
            </a:p>
          </p:txBody>
        </p:sp>
        <p:sp>
          <p:nvSpPr>
            <p:cNvPr id="51" name="object 51"/>
            <p:cNvSpPr/>
            <p:nvPr/>
          </p:nvSpPr>
          <p:spPr>
            <a:xfrm>
              <a:off x="9297909" y="1891250"/>
              <a:ext cx="30480" cy="46355"/>
            </a:xfrm>
            <a:custGeom>
              <a:avLst/>
              <a:gdLst/>
              <a:ahLst/>
              <a:cxnLst/>
              <a:rect l="l" t="t" r="r" b="b"/>
              <a:pathLst>
                <a:path w="30479" h="46355">
                  <a:moveTo>
                    <a:pt x="26422" y="45828"/>
                  </a:moveTo>
                  <a:lnTo>
                    <a:pt x="0" y="8174"/>
                  </a:lnTo>
                  <a:lnTo>
                    <a:pt x="30384" y="0"/>
                  </a:lnTo>
                  <a:lnTo>
                    <a:pt x="26422" y="45828"/>
                  </a:lnTo>
                  <a:close/>
                </a:path>
              </a:pathLst>
            </a:custGeom>
            <a:solidFill>
              <a:srgbClr val="545454"/>
            </a:solidFill>
          </p:spPr>
          <p:txBody>
            <a:bodyPr wrap="square" lIns="0" tIns="0" rIns="0" bIns="0" rtlCol="0"/>
            <a:lstStyle/>
            <a:p>
              <a:endParaRPr/>
            </a:p>
          </p:txBody>
        </p:sp>
        <p:sp>
          <p:nvSpPr>
            <p:cNvPr id="52" name="object 52"/>
            <p:cNvSpPr/>
            <p:nvPr/>
          </p:nvSpPr>
          <p:spPr>
            <a:xfrm>
              <a:off x="9297909" y="1891250"/>
              <a:ext cx="30480" cy="46355"/>
            </a:xfrm>
            <a:custGeom>
              <a:avLst/>
              <a:gdLst/>
              <a:ahLst/>
              <a:cxnLst/>
              <a:rect l="l" t="t" r="r" b="b"/>
              <a:pathLst>
                <a:path w="30479" h="46355">
                  <a:moveTo>
                    <a:pt x="0" y="8174"/>
                  </a:moveTo>
                  <a:lnTo>
                    <a:pt x="26422" y="45828"/>
                  </a:lnTo>
                  <a:lnTo>
                    <a:pt x="30384" y="0"/>
                  </a:lnTo>
                  <a:lnTo>
                    <a:pt x="0" y="8174"/>
                  </a:lnTo>
                  <a:close/>
                </a:path>
              </a:pathLst>
            </a:custGeom>
            <a:ln w="9524">
              <a:solidFill>
                <a:srgbClr val="545454"/>
              </a:solidFill>
            </a:ln>
          </p:spPr>
          <p:txBody>
            <a:bodyPr wrap="square" lIns="0" tIns="0" rIns="0" bIns="0" rtlCol="0"/>
            <a:lstStyle/>
            <a:p>
              <a:endParaRPr/>
            </a:p>
          </p:txBody>
        </p:sp>
        <p:sp>
          <p:nvSpPr>
            <p:cNvPr id="53" name="object 53"/>
            <p:cNvSpPr/>
            <p:nvPr/>
          </p:nvSpPr>
          <p:spPr>
            <a:xfrm>
              <a:off x="9681600" y="1173350"/>
              <a:ext cx="210185" cy="485140"/>
            </a:xfrm>
            <a:custGeom>
              <a:avLst/>
              <a:gdLst/>
              <a:ahLst/>
              <a:cxnLst/>
              <a:rect l="l" t="t" r="r" b="b"/>
              <a:pathLst>
                <a:path w="210184" h="485139">
                  <a:moveTo>
                    <a:pt x="0" y="0"/>
                  </a:moveTo>
                  <a:lnTo>
                    <a:pt x="209814" y="485145"/>
                  </a:lnTo>
                </a:path>
              </a:pathLst>
            </a:custGeom>
            <a:ln w="9524">
              <a:solidFill>
                <a:srgbClr val="545454"/>
              </a:solidFill>
            </a:ln>
          </p:spPr>
          <p:txBody>
            <a:bodyPr wrap="square" lIns="0" tIns="0" rIns="0" bIns="0" rtlCol="0"/>
            <a:lstStyle/>
            <a:p>
              <a:endParaRPr/>
            </a:p>
          </p:txBody>
        </p:sp>
        <p:sp>
          <p:nvSpPr>
            <p:cNvPr id="54" name="object 54"/>
            <p:cNvSpPr/>
            <p:nvPr/>
          </p:nvSpPr>
          <p:spPr>
            <a:xfrm>
              <a:off x="9876974" y="1652250"/>
              <a:ext cx="31750" cy="46355"/>
            </a:xfrm>
            <a:custGeom>
              <a:avLst/>
              <a:gdLst/>
              <a:ahLst/>
              <a:cxnLst/>
              <a:rect l="l" t="t" r="r" b="b"/>
              <a:pathLst>
                <a:path w="31750" h="46355">
                  <a:moveTo>
                    <a:pt x="31598" y="45918"/>
                  </a:moveTo>
                  <a:lnTo>
                    <a:pt x="0" y="12490"/>
                  </a:lnTo>
                  <a:lnTo>
                    <a:pt x="28880" y="0"/>
                  </a:lnTo>
                  <a:lnTo>
                    <a:pt x="31598" y="45918"/>
                  </a:lnTo>
                  <a:close/>
                </a:path>
              </a:pathLst>
            </a:custGeom>
            <a:solidFill>
              <a:srgbClr val="545454"/>
            </a:solidFill>
          </p:spPr>
          <p:txBody>
            <a:bodyPr wrap="square" lIns="0" tIns="0" rIns="0" bIns="0" rtlCol="0"/>
            <a:lstStyle/>
            <a:p>
              <a:endParaRPr/>
            </a:p>
          </p:txBody>
        </p:sp>
        <p:sp>
          <p:nvSpPr>
            <p:cNvPr id="55" name="object 55"/>
            <p:cNvSpPr/>
            <p:nvPr/>
          </p:nvSpPr>
          <p:spPr>
            <a:xfrm>
              <a:off x="9876974" y="1652250"/>
              <a:ext cx="31750" cy="46355"/>
            </a:xfrm>
            <a:custGeom>
              <a:avLst/>
              <a:gdLst/>
              <a:ahLst/>
              <a:cxnLst/>
              <a:rect l="l" t="t" r="r" b="b"/>
              <a:pathLst>
                <a:path w="31750" h="46355">
                  <a:moveTo>
                    <a:pt x="0" y="12490"/>
                  </a:moveTo>
                  <a:lnTo>
                    <a:pt x="31598" y="45918"/>
                  </a:lnTo>
                  <a:lnTo>
                    <a:pt x="28880" y="0"/>
                  </a:lnTo>
                  <a:lnTo>
                    <a:pt x="0" y="12490"/>
                  </a:lnTo>
                  <a:close/>
                </a:path>
              </a:pathLst>
            </a:custGeom>
            <a:ln w="9524">
              <a:solidFill>
                <a:srgbClr val="545454"/>
              </a:solidFill>
            </a:ln>
          </p:spPr>
          <p:txBody>
            <a:bodyPr wrap="square" lIns="0" tIns="0" rIns="0" bIns="0" rtlCol="0"/>
            <a:lstStyle/>
            <a:p>
              <a:endParaRPr/>
            </a:p>
          </p:txBody>
        </p:sp>
      </p:grpSp>
      <p:sp>
        <p:nvSpPr>
          <p:cNvPr id="56" name="object 56"/>
          <p:cNvSpPr txBox="1"/>
          <p:nvPr/>
        </p:nvSpPr>
        <p:spPr>
          <a:xfrm>
            <a:off x="8817099" y="2568000"/>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1</a:t>
            </a:r>
            <a:endParaRPr sz="1400">
              <a:latin typeface="Arial MT"/>
              <a:cs typeface="Arial MT"/>
            </a:endParaRPr>
          </a:p>
        </p:txBody>
      </p:sp>
      <p:sp>
        <p:nvSpPr>
          <p:cNvPr id="57" name="object 57"/>
          <p:cNvSpPr txBox="1"/>
          <p:nvPr/>
        </p:nvSpPr>
        <p:spPr>
          <a:xfrm>
            <a:off x="8817099" y="2960399"/>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E</a:t>
            </a:r>
            <a:endParaRPr sz="1400">
              <a:latin typeface="Arial MT"/>
              <a:cs typeface="Arial MT"/>
            </a:endParaRPr>
          </a:p>
        </p:txBody>
      </p:sp>
      <p:sp>
        <p:nvSpPr>
          <p:cNvPr id="58" name="object 58"/>
          <p:cNvSpPr txBox="1"/>
          <p:nvPr/>
        </p:nvSpPr>
        <p:spPr>
          <a:xfrm>
            <a:off x="9426699" y="2568000"/>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1</a:t>
            </a:r>
            <a:endParaRPr sz="1400">
              <a:latin typeface="Arial MT"/>
              <a:cs typeface="Arial MT"/>
            </a:endParaRPr>
          </a:p>
        </p:txBody>
      </p:sp>
      <p:sp>
        <p:nvSpPr>
          <p:cNvPr id="59" name="object 59"/>
          <p:cNvSpPr txBox="1"/>
          <p:nvPr/>
        </p:nvSpPr>
        <p:spPr>
          <a:xfrm>
            <a:off x="9426699" y="2960399"/>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i</a:t>
            </a:r>
            <a:endParaRPr sz="1400">
              <a:latin typeface="Arial MT"/>
              <a:cs typeface="Arial MT"/>
            </a:endParaRPr>
          </a:p>
        </p:txBody>
      </p:sp>
      <p:sp>
        <p:nvSpPr>
          <p:cNvPr id="60" name="object 60"/>
          <p:cNvSpPr txBox="1"/>
          <p:nvPr/>
        </p:nvSpPr>
        <p:spPr>
          <a:xfrm>
            <a:off x="9121899" y="1925199"/>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2</a:t>
            </a:r>
            <a:endParaRPr sz="1400">
              <a:latin typeface="Arial MT"/>
              <a:cs typeface="Arial MT"/>
            </a:endParaRPr>
          </a:p>
        </p:txBody>
      </p:sp>
      <p:grpSp>
        <p:nvGrpSpPr>
          <p:cNvPr id="61" name="object 61"/>
          <p:cNvGrpSpPr/>
          <p:nvPr/>
        </p:nvGrpSpPr>
        <p:grpSpPr>
          <a:xfrm>
            <a:off x="8996350" y="2308487"/>
            <a:ext cx="627380" cy="262255"/>
            <a:chOff x="8996350" y="2308487"/>
            <a:chExt cx="627380" cy="262255"/>
          </a:xfrm>
        </p:grpSpPr>
        <p:sp>
          <p:nvSpPr>
            <p:cNvPr id="62" name="object 62"/>
            <p:cNvSpPr/>
            <p:nvPr/>
          </p:nvSpPr>
          <p:spPr>
            <a:xfrm>
              <a:off x="9036075" y="2327775"/>
              <a:ext cx="273685" cy="199390"/>
            </a:xfrm>
            <a:custGeom>
              <a:avLst/>
              <a:gdLst/>
              <a:ahLst/>
              <a:cxnLst/>
              <a:rect l="l" t="t" r="r" b="b"/>
              <a:pathLst>
                <a:path w="273684" h="199389">
                  <a:moveTo>
                    <a:pt x="273574" y="0"/>
                  </a:moveTo>
                  <a:lnTo>
                    <a:pt x="0" y="198893"/>
                  </a:lnTo>
                </a:path>
              </a:pathLst>
            </a:custGeom>
            <a:ln w="9524">
              <a:solidFill>
                <a:srgbClr val="545454"/>
              </a:solidFill>
            </a:ln>
          </p:spPr>
          <p:txBody>
            <a:bodyPr wrap="square" lIns="0" tIns="0" rIns="0" bIns="0" rtlCol="0"/>
            <a:lstStyle/>
            <a:p>
              <a:endParaRPr/>
            </a:p>
          </p:txBody>
        </p:sp>
        <p:sp>
          <p:nvSpPr>
            <p:cNvPr id="63" name="object 63"/>
            <p:cNvSpPr/>
            <p:nvPr/>
          </p:nvSpPr>
          <p:spPr>
            <a:xfrm>
              <a:off x="9001112" y="2513943"/>
              <a:ext cx="44450" cy="38735"/>
            </a:xfrm>
            <a:custGeom>
              <a:avLst/>
              <a:gdLst/>
              <a:ahLst/>
              <a:cxnLst/>
              <a:rect l="l" t="t" r="r" b="b"/>
              <a:pathLst>
                <a:path w="44450" h="38735">
                  <a:moveTo>
                    <a:pt x="0" y="38143"/>
                  </a:moveTo>
                  <a:lnTo>
                    <a:pt x="25710" y="0"/>
                  </a:lnTo>
                  <a:lnTo>
                    <a:pt x="44213" y="25450"/>
                  </a:lnTo>
                  <a:lnTo>
                    <a:pt x="0" y="38143"/>
                  </a:lnTo>
                  <a:close/>
                </a:path>
              </a:pathLst>
            </a:custGeom>
            <a:solidFill>
              <a:srgbClr val="545454"/>
            </a:solidFill>
          </p:spPr>
          <p:txBody>
            <a:bodyPr wrap="square" lIns="0" tIns="0" rIns="0" bIns="0" rtlCol="0"/>
            <a:lstStyle/>
            <a:p>
              <a:endParaRPr/>
            </a:p>
          </p:txBody>
        </p:sp>
        <p:sp>
          <p:nvSpPr>
            <p:cNvPr id="64" name="object 64"/>
            <p:cNvSpPr/>
            <p:nvPr/>
          </p:nvSpPr>
          <p:spPr>
            <a:xfrm>
              <a:off x="9001112" y="2513943"/>
              <a:ext cx="44450" cy="38735"/>
            </a:xfrm>
            <a:custGeom>
              <a:avLst/>
              <a:gdLst/>
              <a:ahLst/>
              <a:cxnLst/>
              <a:rect l="l" t="t" r="r" b="b"/>
              <a:pathLst>
                <a:path w="44450" h="38735">
                  <a:moveTo>
                    <a:pt x="25710" y="0"/>
                  </a:moveTo>
                  <a:lnTo>
                    <a:pt x="0" y="38143"/>
                  </a:lnTo>
                  <a:lnTo>
                    <a:pt x="44213" y="25450"/>
                  </a:lnTo>
                  <a:lnTo>
                    <a:pt x="25710" y="0"/>
                  </a:lnTo>
                  <a:close/>
                </a:path>
              </a:pathLst>
            </a:custGeom>
            <a:ln w="9524">
              <a:solidFill>
                <a:srgbClr val="545454"/>
              </a:solidFill>
            </a:ln>
          </p:spPr>
          <p:txBody>
            <a:bodyPr wrap="square" lIns="0" tIns="0" rIns="0" bIns="0" rtlCol="0"/>
            <a:lstStyle/>
            <a:p>
              <a:endParaRPr/>
            </a:p>
          </p:txBody>
        </p:sp>
        <p:sp>
          <p:nvSpPr>
            <p:cNvPr id="65" name="object 65"/>
            <p:cNvSpPr/>
            <p:nvPr/>
          </p:nvSpPr>
          <p:spPr>
            <a:xfrm>
              <a:off x="9324175" y="2313250"/>
              <a:ext cx="262255" cy="224790"/>
            </a:xfrm>
            <a:custGeom>
              <a:avLst/>
              <a:gdLst/>
              <a:ahLst/>
              <a:cxnLst/>
              <a:rect l="l" t="t" r="r" b="b"/>
              <a:pathLst>
                <a:path w="262254" h="224789">
                  <a:moveTo>
                    <a:pt x="0" y="0"/>
                  </a:moveTo>
                  <a:lnTo>
                    <a:pt x="261714" y="224400"/>
                  </a:lnTo>
                </a:path>
              </a:pathLst>
            </a:custGeom>
            <a:ln w="9524">
              <a:solidFill>
                <a:srgbClr val="545454"/>
              </a:solidFill>
            </a:ln>
          </p:spPr>
          <p:txBody>
            <a:bodyPr wrap="square" lIns="0" tIns="0" rIns="0" bIns="0" rtlCol="0"/>
            <a:lstStyle/>
            <a:p>
              <a:endParaRPr/>
            </a:p>
          </p:txBody>
        </p:sp>
        <p:sp>
          <p:nvSpPr>
            <p:cNvPr id="66" name="object 66"/>
            <p:cNvSpPr/>
            <p:nvPr/>
          </p:nvSpPr>
          <p:spPr>
            <a:xfrm>
              <a:off x="9575649" y="2525706"/>
              <a:ext cx="43180" cy="40640"/>
            </a:xfrm>
            <a:custGeom>
              <a:avLst/>
              <a:gdLst/>
              <a:ahLst/>
              <a:cxnLst/>
              <a:rect l="l" t="t" r="r" b="b"/>
              <a:pathLst>
                <a:path w="43179" h="40639">
                  <a:moveTo>
                    <a:pt x="43054" y="40079"/>
                  </a:moveTo>
                  <a:lnTo>
                    <a:pt x="0" y="23887"/>
                  </a:lnTo>
                  <a:lnTo>
                    <a:pt x="20481" y="0"/>
                  </a:lnTo>
                  <a:lnTo>
                    <a:pt x="43054" y="40079"/>
                  </a:lnTo>
                  <a:close/>
                </a:path>
              </a:pathLst>
            </a:custGeom>
            <a:solidFill>
              <a:srgbClr val="545454"/>
            </a:solidFill>
          </p:spPr>
          <p:txBody>
            <a:bodyPr wrap="square" lIns="0" tIns="0" rIns="0" bIns="0" rtlCol="0"/>
            <a:lstStyle/>
            <a:p>
              <a:endParaRPr/>
            </a:p>
          </p:txBody>
        </p:sp>
        <p:sp>
          <p:nvSpPr>
            <p:cNvPr id="67" name="object 67"/>
            <p:cNvSpPr/>
            <p:nvPr/>
          </p:nvSpPr>
          <p:spPr>
            <a:xfrm>
              <a:off x="9575649" y="2525706"/>
              <a:ext cx="43180" cy="40640"/>
            </a:xfrm>
            <a:custGeom>
              <a:avLst/>
              <a:gdLst/>
              <a:ahLst/>
              <a:cxnLst/>
              <a:rect l="l" t="t" r="r" b="b"/>
              <a:pathLst>
                <a:path w="43179" h="40639">
                  <a:moveTo>
                    <a:pt x="0" y="23887"/>
                  </a:moveTo>
                  <a:lnTo>
                    <a:pt x="43054" y="40079"/>
                  </a:lnTo>
                  <a:lnTo>
                    <a:pt x="20481" y="0"/>
                  </a:lnTo>
                  <a:lnTo>
                    <a:pt x="0" y="23887"/>
                  </a:lnTo>
                  <a:close/>
                </a:path>
              </a:pathLst>
            </a:custGeom>
            <a:ln w="9524">
              <a:solidFill>
                <a:srgbClr val="545454"/>
              </a:solidFill>
            </a:ln>
          </p:spPr>
          <p:txBody>
            <a:bodyPr wrap="square" lIns="0" tIns="0" rIns="0" bIns="0" rtlCol="0"/>
            <a:lstStyle/>
            <a:p>
              <a:endParaRPr/>
            </a:p>
          </p:txBody>
        </p:sp>
      </p:grpSp>
      <p:grpSp>
        <p:nvGrpSpPr>
          <p:cNvPr id="68" name="object 68"/>
          <p:cNvGrpSpPr/>
          <p:nvPr/>
        </p:nvGrpSpPr>
        <p:grpSpPr>
          <a:xfrm>
            <a:off x="10267712" y="1175687"/>
            <a:ext cx="322580" cy="535305"/>
            <a:chOff x="10267712" y="1175687"/>
            <a:chExt cx="322580" cy="535305"/>
          </a:xfrm>
        </p:grpSpPr>
        <p:sp>
          <p:nvSpPr>
            <p:cNvPr id="69" name="object 69"/>
            <p:cNvSpPr/>
            <p:nvPr/>
          </p:nvSpPr>
          <p:spPr>
            <a:xfrm>
              <a:off x="10272475" y="1180450"/>
              <a:ext cx="290830" cy="488950"/>
            </a:xfrm>
            <a:custGeom>
              <a:avLst/>
              <a:gdLst/>
              <a:ahLst/>
              <a:cxnLst/>
              <a:rect l="l" t="t" r="r" b="b"/>
              <a:pathLst>
                <a:path w="290829" h="488950">
                  <a:moveTo>
                    <a:pt x="0" y="0"/>
                  </a:moveTo>
                  <a:lnTo>
                    <a:pt x="290581" y="488483"/>
                  </a:lnTo>
                </a:path>
              </a:pathLst>
            </a:custGeom>
            <a:ln w="9524">
              <a:solidFill>
                <a:srgbClr val="545454"/>
              </a:solidFill>
            </a:ln>
          </p:spPr>
          <p:txBody>
            <a:bodyPr wrap="square" lIns="0" tIns="0" rIns="0" bIns="0" rtlCol="0"/>
            <a:lstStyle/>
            <a:p>
              <a:endParaRPr/>
            </a:p>
          </p:txBody>
        </p:sp>
        <p:sp>
          <p:nvSpPr>
            <p:cNvPr id="70" name="object 70"/>
            <p:cNvSpPr/>
            <p:nvPr/>
          </p:nvSpPr>
          <p:spPr>
            <a:xfrm>
              <a:off x="10549536" y="1660890"/>
              <a:ext cx="36195" cy="45720"/>
            </a:xfrm>
            <a:custGeom>
              <a:avLst/>
              <a:gdLst/>
              <a:ahLst/>
              <a:cxnLst/>
              <a:rect l="l" t="t" r="r" b="b"/>
              <a:pathLst>
                <a:path w="36195" h="45719">
                  <a:moveTo>
                    <a:pt x="35620" y="45192"/>
                  </a:moveTo>
                  <a:lnTo>
                    <a:pt x="0" y="16086"/>
                  </a:lnTo>
                  <a:lnTo>
                    <a:pt x="27041" y="0"/>
                  </a:lnTo>
                  <a:lnTo>
                    <a:pt x="35620" y="45192"/>
                  </a:lnTo>
                  <a:close/>
                </a:path>
              </a:pathLst>
            </a:custGeom>
            <a:solidFill>
              <a:srgbClr val="545454"/>
            </a:solidFill>
          </p:spPr>
          <p:txBody>
            <a:bodyPr wrap="square" lIns="0" tIns="0" rIns="0" bIns="0" rtlCol="0"/>
            <a:lstStyle/>
            <a:p>
              <a:endParaRPr/>
            </a:p>
          </p:txBody>
        </p:sp>
        <p:sp>
          <p:nvSpPr>
            <p:cNvPr id="71" name="object 71"/>
            <p:cNvSpPr/>
            <p:nvPr/>
          </p:nvSpPr>
          <p:spPr>
            <a:xfrm>
              <a:off x="10549536" y="1660890"/>
              <a:ext cx="36195" cy="45720"/>
            </a:xfrm>
            <a:custGeom>
              <a:avLst/>
              <a:gdLst/>
              <a:ahLst/>
              <a:cxnLst/>
              <a:rect l="l" t="t" r="r" b="b"/>
              <a:pathLst>
                <a:path w="36195" h="45719">
                  <a:moveTo>
                    <a:pt x="0" y="16086"/>
                  </a:moveTo>
                  <a:lnTo>
                    <a:pt x="35620" y="45192"/>
                  </a:lnTo>
                  <a:lnTo>
                    <a:pt x="27041" y="0"/>
                  </a:lnTo>
                  <a:lnTo>
                    <a:pt x="0" y="16086"/>
                  </a:lnTo>
                  <a:close/>
                </a:path>
              </a:pathLst>
            </a:custGeom>
            <a:ln w="9524">
              <a:solidFill>
                <a:srgbClr val="545454"/>
              </a:solidFill>
            </a:ln>
          </p:spPr>
          <p:txBody>
            <a:bodyPr wrap="square" lIns="0" tIns="0" rIns="0" bIns="0" rtlCol="0"/>
            <a:lstStyle/>
            <a:p>
              <a:endParaRPr/>
            </a:p>
          </p:txBody>
        </p:sp>
      </p:grpSp>
      <p:sp>
        <p:nvSpPr>
          <p:cNvPr id="72" name="object 72"/>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3" name="object 73"/>
          <p:cNvSpPr txBox="1"/>
          <p:nvPr/>
        </p:nvSpPr>
        <p:spPr>
          <a:xfrm>
            <a:off x="11263062" y="6468683"/>
            <a:ext cx="245110" cy="177800"/>
          </a:xfrm>
          <a:prstGeom prst="rect">
            <a:avLst/>
          </a:prstGeom>
        </p:spPr>
        <p:txBody>
          <a:bodyPr vert="horz" wrap="square" lIns="0" tIns="0" rIns="0" bIns="0" rtlCol="0">
            <a:spAutoFit/>
          </a:bodyPr>
          <a:lstStyle/>
          <a:p>
            <a:pPr marL="38100">
              <a:lnSpc>
                <a:spcPts val="1230"/>
              </a:lnSpc>
            </a:pPr>
            <a:fld id="{81D60167-4931-47E6-BA6A-407CBD079E47}" type="slidenum">
              <a:rPr sz="1200" b="1" dirty="0">
                <a:solidFill>
                  <a:srgbClr val="40BAD1"/>
                </a:solidFill>
                <a:latin typeface="Corbel"/>
                <a:cs typeface="Corbel"/>
              </a:rPr>
              <a:t>72</a:t>
            </a:fld>
            <a:endParaRPr sz="1200">
              <a:latin typeface="Corbel"/>
              <a:cs typeface="Corbel"/>
            </a:endParaRPr>
          </a:p>
        </p:txBody>
      </p:sp>
      <p:sp>
        <p:nvSpPr>
          <p:cNvPr id="74" name="Slide Number Placeholder 73">
            <a:extLst>
              <a:ext uri="{FF2B5EF4-FFF2-40B4-BE49-F238E27FC236}">
                <a16:creationId xmlns:a16="http://schemas.microsoft.com/office/drawing/2014/main" id="{E9D90005-0B98-45D5-AC3B-7E31502D2F6F}"/>
              </a:ext>
            </a:extLst>
          </p:cNvPr>
          <p:cNvSpPr>
            <a:spLocks noGrp="1"/>
          </p:cNvSpPr>
          <p:nvPr>
            <p:ph type="sldNum" sz="quarter" idx="7"/>
          </p:nvPr>
        </p:nvSpPr>
        <p:spPr/>
        <p:txBody>
          <a:bodyPr/>
          <a:lstStyle/>
          <a:p>
            <a:pPr marL="41910">
              <a:lnSpc>
                <a:spcPts val="1230"/>
              </a:lnSpc>
            </a:pPr>
            <a:fld id="{81D60167-4931-47E6-BA6A-407CBD079E47}" type="slidenum">
              <a:rPr lang="en-US" smtClean="0"/>
              <a:t>72</a:t>
            </a:fld>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44" y="3101857"/>
            <a:ext cx="257683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Hu</a:t>
            </a:r>
            <a:r>
              <a:rPr sz="3600" spc="-65" dirty="0">
                <a:solidFill>
                  <a:srgbClr val="FFFFFF"/>
                </a:solidFill>
                <a:latin typeface="Corbel"/>
                <a:cs typeface="Corbel"/>
              </a:rPr>
              <a:t>ff</a:t>
            </a:r>
            <a:r>
              <a:rPr sz="3600" spc="-5" dirty="0">
                <a:solidFill>
                  <a:srgbClr val="FFFFFF"/>
                </a:solidFill>
                <a:latin typeface="Corbel"/>
                <a:cs typeface="Corbel"/>
              </a:rPr>
              <a:t>ma</a:t>
            </a:r>
            <a:r>
              <a:rPr sz="3600" dirty="0">
                <a:solidFill>
                  <a:srgbClr val="FFFFFF"/>
                </a:solidFill>
                <a:latin typeface="Corbel"/>
                <a:cs typeface="Corbel"/>
              </a:rPr>
              <a:t>n</a:t>
            </a:r>
            <a:r>
              <a:rPr sz="3600" spc="-250" dirty="0">
                <a:solidFill>
                  <a:srgbClr val="FFFFFF"/>
                </a:solidFill>
                <a:latin typeface="Corbel"/>
                <a:cs typeface="Corbel"/>
              </a:rPr>
              <a:t> </a:t>
            </a:r>
            <a:r>
              <a:rPr sz="3600" spc="-229" dirty="0">
                <a:solidFill>
                  <a:srgbClr val="FFFFFF"/>
                </a:solidFill>
                <a:latin typeface="Corbel"/>
                <a:cs typeface="Corbel"/>
              </a:rPr>
              <a:t>T</a:t>
            </a:r>
            <a:r>
              <a:rPr sz="3600" spc="-5" dirty="0">
                <a:solidFill>
                  <a:srgbClr val="FFFFFF"/>
                </a:solidFill>
                <a:latin typeface="Corbel"/>
                <a:cs typeface="Corbel"/>
              </a:rPr>
              <a:t>ree</a:t>
            </a:r>
            <a:endParaRPr sz="3600">
              <a:latin typeface="Corbel"/>
              <a:cs typeface="Corbel"/>
            </a:endParaRPr>
          </a:p>
        </p:txBody>
      </p:sp>
      <p:sp>
        <p:nvSpPr>
          <p:cNvPr id="4" name="object 4"/>
          <p:cNvSpPr/>
          <p:nvPr/>
        </p:nvSpPr>
        <p:spPr>
          <a:xfrm>
            <a:off x="4282849" y="898350"/>
            <a:ext cx="5676265" cy="401955"/>
          </a:xfrm>
          <a:custGeom>
            <a:avLst/>
            <a:gdLst/>
            <a:ahLst/>
            <a:cxnLst/>
            <a:rect l="l" t="t" r="r" b="b"/>
            <a:pathLst>
              <a:path w="5676265" h="401955">
                <a:moveTo>
                  <a:pt x="4749" y="0"/>
                </a:moveTo>
                <a:lnTo>
                  <a:pt x="4749" y="401899"/>
                </a:lnTo>
              </a:path>
              <a:path w="5676265" h="401955">
                <a:moveTo>
                  <a:pt x="571374" y="0"/>
                </a:moveTo>
                <a:lnTo>
                  <a:pt x="571374" y="401899"/>
                </a:lnTo>
              </a:path>
              <a:path w="5676265" h="401955">
                <a:moveTo>
                  <a:pt x="1137999" y="0"/>
                </a:moveTo>
                <a:lnTo>
                  <a:pt x="1137999" y="401899"/>
                </a:lnTo>
              </a:path>
              <a:path w="5676265" h="401955">
                <a:moveTo>
                  <a:pt x="1704624" y="0"/>
                </a:moveTo>
                <a:lnTo>
                  <a:pt x="1704624" y="401899"/>
                </a:lnTo>
              </a:path>
              <a:path w="5676265" h="401955">
                <a:moveTo>
                  <a:pt x="2271249" y="0"/>
                </a:moveTo>
                <a:lnTo>
                  <a:pt x="2271249" y="401899"/>
                </a:lnTo>
              </a:path>
              <a:path w="5676265" h="401955">
                <a:moveTo>
                  <a:pt x="2837874" y="0"/>
                </a:moveTo>
                <a:lnTo>
                  <a:pt x="2837874" y="401899"/>
                </a:lnTo>
              </a:path>
              <a:path w="5676265" h="401955">
                <a:moveTo>
                  <a:pt x="3404499" y="0"/>
                </a:moveTo>
                <a:lnTo>
                  <a:pt x="3404499" y="401899"/>
                </a:lnTo>
              </a:path>
              <a:path w="5676265" h="401955">
                <a:moveTo>
                  <a:pt x="3971124" y="0"/>
                </a:moveTo>
                <a:lnTo>
                  <a:pt x="3971124" y="401899"/>
                </a:lnTo>
              </a:path>
              <a:path w="5676265" h="401955">
                <a:moveTo>
                  <a:pt x="4537749" y="0"/>
                </a:moveTo>
                <a:lnTo>
                  <a:pt x="4537749" y="401899"/>
                </a:lnTo>
              </a:path>
              <a:path w="5676265" h="401955">
                <a:moveTo>
                  <a:pt x="5104374" y="0"/>
                </a:moveTo>
                <a:lnTo>
                  <a:pt x="5104374" y="401899"/>
                </a:lnTo>
              </a:path>
              <a:path w="5676265" h="401955">
                <a:moveTo>
                  <a:pt x="5670999" y="0"/>
                </a:moveTo>
                <a:lnTo>
                  <a:pt x="5670999" y="401899"/>
                </a:lnTo>
              </a:path>
              <a:path w="5676265" h="401955">
                <a:moveTo>
                  <a:pt x="0" y="4749"/>
                </a:moveTo>
                <a:lnTo>
                  <a:pt x="5675749" y="4749"/>
                </a:lnTo>
              </a:path>
              <a:path w="5676265" h="401955">
                <a:moveTo>
                  <a:pt x="0" y="397149"/>
                </a:moveTo>
                <a:lnTo>
                  <a:pt x="5675749" y="397149"/>
                </a:lnTo>
              </a:path>
            </a:pathLst>
          </a:custGeom>
          <a:ln w="9524">
            <a:solidFill>
              <a:srgbClr val="9E9E9E"/>
            </a:solidFill>
          </a:ln>
        </p:spPr>
        <p:txBody>
          <a:bodyPr wrap="square" lIns="0" tIns="0" rIns="0" bIns="0" rtlCol="0"/>
          <a:lstStyle/>
          <a:p>
            <a:endParaRPr/>
          </a:p>
        </p:txBody>
      </p:sp>
      <p:sp>
        <p:nvSpPr>
          <p:cNvPr id="5" name="object 5"/>
          <p:cNvSpPr txBox="1"/>
          <p:nvPr/>
        </p:nvSpPr>
        <p:spPr>
          <a:xfrm>
            <a:off x="8740899" y="2570450"/>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1</a:t>
            </a:r>
            <a:endParaRPr sz="1400">
              <a:latin typeface="Arial MT"/>
              <a:cs typeface="Arial MT"/>
            </a:endParaRPr>
          </a:p>
        </p:txBody>
      </p:sp>
      <p:sp>
        <p:nvSpPr>
          <p:cNvPr id="6" name="object 6"/>
          <p:cNvSpPr txBox="1"/>
          <p:nvPr/>
        </p:nvSpPr>
        <p:spPr>
          <a:xfrm>
            <a:off x="8740899" y="2962849"/>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y</a:t>
            </a:r>
            <a:endParaRPr sz="1400">
              <a:latin typeface="Arial MT"/>
              <a:cs typeface="Arial MT"/>
            </a:endParaRPr>
          </a:p>
        </p:txBody>
      </p:sp>
      <p:sp>
        <p:nvSpPr>
          <p:cNvPr id="7" name="object 7"/>
          <p:cNvSpPr txBox="1"/>
          <p:nvPr/>
        </p:nvSpPr>
        <p:spPr>
          <a:xfrm>
            <a:off x="9350499" y="2570450"/>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1</a:t>
            </a:r>
            <a:endParaRPr sz="1400">
              <a:latin typeface="Arial MT"/>
              <a:cs typeface="Arial MT"/>
            </a:endParaRPr>
          </a:p>
        </p:txBody>
      </p:sp>
      <p:sp>
        <p:nvSpPr>
          <p:cNvPr id="8" name="object 8"/>
          <p:cNvSpPr txBox="1"/>
          <p:nvPr/>
        </p:nvSpPr>
        <p:spPr>
          <a:xfrm>
            <a:off x="9350499" y="2962849"/>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l</a:t>
            </a:r>
            <a:endParaRPr sz="1400">
              <a:latin typeface="Arial MT"/>
              <a:cs typeface="Arial MT"/>
            </a:endParaRPr>
          </a:p>
        </p:txBody>
      </p:sp>
      <p:sp>
        <p:nvSpPr>
          <p:cNvPr id="9" name="object 9"/>
          <p:cNvSpPr txBox="1"/>
          <p:nvPr/>
        </p:nvSpPr>
        <p:spPr>
          <a:xfrm>
            <a:off x="4206999" y="17041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1</a:t>
            </a:r>
            <a:endParaRPr sz="1400">
              <a:latin typeface="Arial MT"/>
              <a:cs typeface="Arial MT"/>
            </a:endParaRPr>
          </a:p>
        </p:txBody>
      </p:sp>
      <p:sp>
        <p:nvSpPr>
          <p:cNvPr id="10" name="object 10"/>
          <p:cNvSpPr txBox="1"/>
          <p:nvPr/>
        </p:nvSpPr>
        <p:spPr>
          <a:xfrm>
            <a:off x="4206999" y="2096574"/>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k</a:t>
            </a:r>
            <a:endParaRPr sz="1400">
              <a:latin typeface="Arial MT"/>
              <a:cs typeface="Arial MT"/>
            </a:endParaRPr>
          </a:p>
        </p:txBody>
      </p:sp>
      <p:sp>
        <p:nvSpPr>
          <p:cNvPr id="11" name="object 11"/>
          <p:cNvSpPr txBox="1"/>
          <p:nvPr/>
        </p:nvSpPr>
        <p:spPr>
          <a:xfrm>
            <a:off x="4816599" y="17041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1</a:t>
            </a:r>
            <a:endParaRPr sz="1400">
              <a:latin typeface="Arial MT"/>
              <a:cs typeface="Arial MT"/>
            </a:endParaRPr>
          </a:p>
        </p:txBody>
      </p:sp>
      <p:sp>
        <p:nvSpPr>
          <p:cNvPr id="12" name="object 12"/>
          <p:cNvSpPr txBox="1"/>
          <p:nvPr/>
        </p:nvSpPr>
        <p:spPr>
          <a:xfrm>
            <a:off x="4816599" y="2096574"/>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a:t>
            </a:r>
            <a:endParaRPr sz="1400">
              <a:latin typeface="Arial MT"/>
              <a:cs typeface="Arial MT"/>
            </a:endParaRPr>
          </a:p>
        </p:txBody>
      </p:sp>
      <p:sp>
        <p:nvSpPr>
          <p:cNvPr id="13" name="object 13"/>
          <p:cNvSpPr txBox="1"/>
          <p:nvPr/>
        </p:nvSpPr>
        <p:spPr>
          <a:xfrm>
            <a:off x="5426199" y="17041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2</a:t>
            </a:r>
            <a:endParaRPr sz="1400">
              <a:latin typeface="Arial MT"/>
              <a:cs typeface="Arial MT"/>
            </a:endParaRPr>
          </a:p>
        </p:txBody>
      </p:sp>
      <p:sp>
        <p:nvSpPr>
          <p:cNvPr id="14" name="object 14"/>
          <p:cNvSpPr txBox="1"/>
          <p:nvPr/>
        </p:nvSpPr>
        <p:spPr>
          <a:xfrm>
            <a:off x="5426199" y="2096574"/>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r</a:t>
            </a:r>
            <a:endParaRPr sz="1400">
              <a:latin typeface="Arial MT"/>
              <a:cs typeface="Arial MT"/>
            </a:endParaRPr>
          </a:p>
        </p:txBody>
      </p:sp>
      <p:sp>
        <p:nvSpPr>
          <p:cNvPr id="15" name="object 15"/>
          <p:cNvSpPr txBox="1"/>
          <p:nvPr/>
        </p:nvSpPr>
        <p:spPr>
          <a:xfrm>
            <a:off x="6035799" y="17041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2</a:t>
            </a:r>
            <a:endParaRPr sz="1400">
              <a:latin typeface="Arial MT"/>
              <a:cs typeface="Arial MT"/>
            </a:endParaRPr>
          </a:p>
        </p:txBody>
      </p:sp>
      <p:sp>
        <p:nvSpPr>
          <p:cNvPr id="16" name="object 16"/>
          <p:cNvSpPr txBox="1"/>
          <p:nvPr/>
        </p:nvSpPr>
        <p:spPr>
          <a:xfrm>
            <a:off x="6035799" y="2096574"/>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s</a:t>
            </a:r>
            <a:endParaRPr sz="1400">
              <a:latin typeface="Arial MT"/>
              <a:cs typeface="Arial MT"/>
            </a:endParaRPr>
          </a:p>
        </p:txBody>
      </p:sp>
      <p:sp>
        <p:nvSpPr>
          <p:cNvPr id="17" name="object 17"/>
          <p:cNvSpPr txBox="1"/>
          <p:nvPr/>
        </p:nvSpPr>
        <p:spPr>
          <a:xfrm>
            <a:off x="6645399" y="17041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2</a:t>
            </a:r>
            <a:endParaRPr sz="1400">
              <a:latin typeface="Arial MT"/>
              <a:cs typeface="Arial MT"/>
            </a:endParaRPr>
          </a:p>
        </p:txBody>
      </p:sp>
      <p:sp>
        <p:nvSpPr>
          <p:cNvPr id="18" name="object 18"/>
          <p:cNvSpPr txBox="1"/>
          <p:nvPr/>
        </p:nvSpPr>
        <p:spPr>
          <a:xfrm>
            <a:off x="6645399" y="2096574"/>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n</a:t>
            </a:r>
            <a:endParaRPr sz="1400">
              <a:latin typeface="Arial MT"/>
              <a:cs typeface="Arial MT"/>
            </a:endParaRPr>
          </a:p>
        </p:txBody>
      </p:sp>
      <p:sp>
        <p:nvSpPr>
          <p:cNvPr id="19" name="object 19"/>
          <p:cNvSpPr txBox="1"/>
          <p:nvPr/>
        </p:nvSpPr>
        <p:spPr>
          <a:xfrm>
            <a:off x="7254999" y="17041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2</a:t>
            </a:r>
            <a:endParaRPr sz="1400">
              <a:latin typeface="Arial MT"/>
              <a:cs typeface="Arial MT"/>
            </a:endParaRPr>
          </a:p>
        </p:txBody>
      </p:sp>
      <p:sp>
        <p:nvSpPr>
          <p:cNvPr id="20" name="object 20"/>
          <p:cNvSpPr txBox="1"/>
          <p:nvPr/>
        </p:nvSpPr>
        <p:spPr>
          <a:xfrm>
            <a:off x="7254999" y="2096574"/>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a</a:t>
            </a:r>
            <a:endParaRPr sz="1400">
              <a:latin typeface="Arial MT"/>
              <a:cs typeface="Arial MT"/>
            </a:endParaRPr>
          </a:p>
        </p:txBody>
      </p:sp>
      <p:sp>
        <p:nvSpPr>
          <p:cNvPr id="21" name="object 21"/>
          <p:cNvSpPr txBox="1"/>
          <p:nvPr/>
        </p:nvSpPr>
        <p:spPr>
          <a:xfrm>
            <a:off x="9769599" y="17041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4</a:t>
            </a:r>
            <a:endParaRPr sz="1400">
              <a:latin typeface="Arial MT"/>
              <a:cs typeface="Arial MT"/>
            </a:endParaRPr>
          </a:p>
        </p:txBody>
      </p:sp>
      <p:sp>
        <p:nvSpPr>
          <p:cNvPr id="22" name="object 22"/>
          <p:cNvSpPr txBox="1"/>
          <p:nvPr/>
        </p:nvSpPr>
        <p:spPr>
          <a:xfrm>
            <a:off x="9769599" y="2096574"/>
            <a:ext cx="382905" cy="294311"/>
          </a:xfrm>
          <a:prstGeom prst="rect">
            <a:avLst/>
          </a:prstGeom>
          <a:ln w="9524">
            <a:solidFill>
              <a:srgbClr val="9E9E9E"/>
            </a:solidFill>
          </a:ln>
        </p:spPr>
        <p:txBody>
          <a:bodyPr vert="horz" wrap="square" lIns="0" tIns="78105" rIns="0" bIns="0" rtlCol="0">
            <a:spAutoFit/>
          </a:bodyPr>
          <a:lstStyle/>
          <a:p>
            <a:pPr marL="97155">
              <a:lnSpc>
                <a:spcPct val="100000"/>
              </a:lnSpc>
              <a:spcBef>
                <a:spcPts val="615"/>
              </a:spcBef>
            </a:pPr>
            <a:r>
              <a:rPr sz="1400" dirty="0">
                <a:latin typeface="Arial MT"/>
                <a:cs typeface="Arial MT"/>
              </a:rPr>
              <a:t>sp</a:t>
            </a:r>
            <a:endParaRPr sz="1400">
              <a:latin typeface="Arial MT"/>
              <a:cs typeface="Arial MT"/>
            </a:endParaRPr>
          </a:p>
        </p:txBody>
      </p:sp>
      <p:sp>
        <p:nvSpPr>
          <p:cNvPr id="23" name="object 23"/>
          <p:cNvSpPr txBox="1"/>
          <p:nvPr/>
        </p:nvSpPr>
        <p:spPr>
          <a:xfrm>
            <a:off x="10379199" y="170417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8</a:t>
            </a:r>
            <a:endParaRPr sz="1400">
              <a:latin typeface="Arial MT"/>
              <a:cs typeface="Arial MT"/>
            </a:endParaRPr>
          </a:p>
        </p:txBody>
      </p:sp>
      <p:sp>
        <p:nvSpPr>
          <p:cNvPr id="24" name="object 24"/>
          <p:cNvSpPr txBox="1"/>
          <p:nvPr/>
        </p:nvSpPr>
        <p:spPr>
          <a:xfrm>
            <a:off x="10379199" y="2096574"/>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e</a:t>
            </a:r>
            <a:endParaRPr sz="1400">
              <a:latin typeface="Arial MT"/>
              <a:cs typeface="Arial MT"/>
            </a:endParaRPr>
          </a:p>
        </p:txBody>
      </p:sp>
      <p:grpSp>
        <p:nvGrpSpPr>
          <p:cNvPr id="25" name="object 25"/>
          <p:cNvGrpSpPr/>
          <p:nvPr/>
        </p:nvGrpSpPr>
        <p:grpSpPr>
          <a:xfrm>
            <a:off x="4414585" y="1124987"/>
            <a:ext cx="6156325" cy="813435"/>
            <a:chOff x="4414585" y="1124987"/>
            <a:chExt cx="6156325" cy="813435"/>
          </a:xfrm>
        </p:grpSpPr>
        <p:sp>
          <p:nvSpPr>
            <p:cNvPr id="26" name="object 26"/>
            <p:cNvSpPr/>
            <p:nvPr/>
          </p:nvSpPr>
          <p:spPr>
            <a:xfrm>
              <a:off x="4434677" y="1129750"/>
              <a:ext cx="118110" cy="511175"/>
            </a:xfrm>
            <a:custGeom>
              <a:avLst/>
              <a:gdLst/>
              <a:ahLst/>
              <a:cxnLst/>
              <a:rect l="l" t="t" r="r" b="b"/>
              <a:pathLst>
                <a:path w="118110" h="511175">
                  <a:moveTo>
                    <a:pt x="117947" y="0"/>
                  </a:moveTo>
                  <a:lnTo>
                    <a:pt x="0" y="511013"/>
                  </a:lnTo>
                </a:path>
              </a:pathLst>
            </a:custGeom>
            <a:ln w="9524">
              <a:solidFill>
                <a:srgbClr val="545454"/>
              </a:solidFill>
            </a:ln>
          </p:spPr>
          <p:txBody>
            <a:bodyPr wrap="square" lIns="0" tIns="0" rIns="0" bIns="0" rtlCol="0"/>
            <a:lstStyle/>
            <a:p>
              <a:endParaRPr/>
            </a:p>
          </p:txBody>
        </p:sp>
        <p:sp>
          <p:nvSpPr>
            <p:cNvPr id="27" name="object 27"/>
            <p:cNvSpPr/>
            <p:nvPr/>
          </p:nvSpPr>
          <p:spPr>
            <a:xfrm>
              <a:off x="4419348" y="1637225"/>
              <a:ext cx="31115" cy="45720"/>
            </a:xfrm>
            <a:custGeom>
              <a:avLst/>
              <a:gdLst/>
              <a:ahLst/>
              <a:cxnLst/>
              <a:rect l="l" t="t" r="r" b="b"/>
              <a:pathLst>
                <a:path w="31114" h="45719">
                  <a:moveTo>
                    <a:pt x="5608" y="45656"/>
                  </a:moveTo>
                  <a:lnTo>
                    <a:pt x="0" y="0"/>
                  </a:lnTo>
                  <a:lnTo>
                    <a:pt x="30659" y="7076"/>
                  </a:lnTo>
                  <a:lnTo>
                    <a:pt x="5608" y="45656"/>
                  </a:lnTo>
                  <a:close/>
                </a:path>
              </a:pathLst>
            </a:custGeom>
            <a:solidFill>
              <a:srgbClr val="545454"/>
            </a:solidFill>
          </p:spPr>
          <p:txBody>
            <a:bodyPr wrap="square" lIns="0" tIns="0" rIns="0" bIns="0" rtlCol="0"/>
            <a:lstStyle/>
            <a:p>
              <a:endParaRPr/>
            </a:p>
          </p:txBody>
        </p:sp>
        <p:sp>
          <p:nvSpPr>
            <p:cNvPr id="28" name="object 28"/>
            <p:cNvSpPr/>
            <p:nvPr/>
          </p:nvSpPr>
          <p:spPr>
            <a:xfrm>
              <a:off x="4419348" y="1637225"/>
              <a:ext cx="31115" cy="45720"/>
            </a:xfrm>
            <a:custGeom>
              <a:avLst/>
              <a:gdLst/>
              <a:ahLst/>
              <a:cxnLst/>
              <a:rect l="l" t="t" r="r" b="b"/>
              <a:pathLst>
                <a:path w="31114" h="45719">
                  <a:moveTo>
                    <a:pt x="0" y="0"/>
                  </a:moveTo>
                  <a:lnTo>
                    <a:pt x="5608" y="45656"/>
                  </a:lnTo>
                  <a:lnTo>
                    <a:pt x="30659" y="7076"/>
                  </a:lnTo>
                  <a:lnTo>
                    <a:pt x="0" y="0"/>
                  </a:lnTo>
                  <a:close/>
                </a:path>
              </a:pathLst>
            </a:custGeom>
            <a:ln w="9524">
              <a:solidFill>
                <a:srgbClr val="545454"/>
              </a:solidFill>
            </a:ln>
          </p:spPr>
          <p:txBody>
            <a:bodyPr wrap="square" lIns="0" tIns="0" rIns="0" bIns="0" rtlCol="0"/>
            <a:lstStyle/>
            <a:p>
              <a:endParaRPr/>
            </a:p>
          </p:txBody>
        </p:sp>
        <p:sp>
          <p:nvSpPr>
            <p:cNvPr id="29" name="object 29"/>
            <p:cNvSpPr/>
            <p:nvPr/>
          </p:nvSpPr>
          <p:spPr>
            <a:xfrm>
              <a:off x="5057858" y="1158825"/>
              <a:ext cx="90805" cy="452755"/>
            </a:xfrm>
            <a:custGeom>
              <a:avLst/>
              <a:gdLst/>
              <a:ahLst/>
              <a:cxnLst/>
              <a:rect l="l" t="t" r="r" b="b"/>
              <a:pathLst>
                <a:path w="90804" h="452755">
                  <a:moveTo>
                    <a:pt x="90491" y="0"/>
                  </a:moveTo>
                  <a:lnTo>
                    <a:pt x="0" y="452459"/>
                  </a:lnTo>
                </a:path>
              </a:pathLst>
            </a:custGeom>
            <a:ln w="9524">
              <a:solidFill>
                <a:srgbClr val="545454"/>
              </a:solidFill>
            </a:ln>
          </p:spPr>
          <p:txBody>
            <a:bodyPr wrap="square" lIns="0" tIns="0" rIns="0" bIns="0" rtlCol="0"/>
            <a:lstStyle/>
            <a:p>
              <a:endParaRPr/>
            </a:p>
          </p:txBody>
        </p:sp>
        <p:sp>
          <p:nvSpPr>
            <p:cNvPr id="30" name="object 30"/>
            <p:cNvSpPr/>
            <p:nvPr/>
          </p:nvSpPr>
          <p:spPr>
            <a:xfrm>
              <a:off x="5042430" y="1608199"/>
              <a:ext cx="31115" cy="45720"/>
            </a:xfrm>
            <a:custGeom>
              <a:avLst/>
              <a:gdLst/>
              <a:ahLst/>
              <a:cxnLst/>
              <a:rect l="l" t="t" r="r" b="b"/>
              <a:pathLst>
                <a:path w="31114" h="45719">
                  <a:moveTo>
                    <a:pt x="6949" y="45471"/>
                  </a:moveTo>
                  <a:lnTo>
                    <a:pt x="0" y="0"/>
                  </a:lnTo>
                  <a:lnTo>
                    <a:pt x="30854" y="6170"/>
                  </a:lnTo>
                  <a:lnTo>
                    <a:pt x="6949" y="45471"/>
                  </a:lnTo>
                  <a:close/>
                </a:path>
              </a:pathLst>
            </a:custGeom>
            <a:solidFill>
              <a:srgbClr val="545454"/>
            </a:solidFill>
          </p:spPr>
          <p:txBody>
            <a:bodyPr wrap="square" lIns="0" tIns="0" rIns="0" bIns="0" rtlCol="0"/>
            <a:lstStyle/>
            <a:p>
              <a:endParaRPr/>
            </a:p>
          </p:txBody>
        </p:sp>
        <p:sp>
          <p:nvSpPr>
            <p:cNvPr id="31" name="object 31"/>
            <p:cNvSpPr/>
            <p:nvPr/>
          </p:nvSpPr>
          <p:spPr>
            <a:xfrm>
              <a:off x="5042430" y="1608199"/>
              <a:ext cx="31115" cy="45720"/>
            </a:xfrm>
            <a:custGeom>
              <a:avLst/>
              <a:gdLst/>
              <a:ahLst/>
              <a:cxnLst/>
              <a:rect l="l" t="t" r="r" b="b"/>
              <a:pathLst>
                <a:path w="31114" h="45719">
                  <a:moveTo>
                    <a:pt x="0" y="0"/>
                  </a:moveTo>
                  <a:lnTo>
                    <a:pt x="6949" y="45471"/>
                  </a:lnTo>
                  <a:lnTo>
                    <a:pt x="30854" y="6170"/>
                  </a:lnTo>
                  <a:lnTo>
                    <a:pt x="0" y="0"/>
                  </a:lnTo>
                  <a:close/>
                </a:path>
              </a:pathLst>
            </a:custGeom>
            <a:ln w="9524">
              <a:solidFill>
                <a:srgbClr val="545454"/>
              </a:solidFill>
            </a:ln>
          </p:spPr>
          <p:txBody>
            <a:bodyPr wrap="square" lIns="0" tIns="0" rIns="0" bIns="0" rtlCol="0"/>
            <a:lstStyle/>
            <a:p>
              <a:endParaRPr/>
            </a:p>
          </p:txBody>
        </p:sp>
        <p:sp>
          <p:nvSpPr>
            <p:cNvPr id="32" name="object 32"/>
            <p:cNvSpPr/>
            <p:nvPr/>
          </p:nvSpPr>
          <p:spPr>
            <a:xfrm>
              <a:off x="5674464" y="1144300"/>
              <a:ext cx="26034" cy="480695"/>
            </a:xfrm>
            <a:custGeom>
              <a:avLst/>
              <a:gdLst/>
              <a:ahLst/>
              <a:cxnLst/>
              <a:rect l="l" t="t" r="r" b="b"/>
              <a:pathLst>
                <a:path w="26035" h="480694">
                  <a:moveTo>
                    <a:pt x="26010" y="0"/>
                  </a:moveTo>
                  <a:lnTo>
                    <a:pt x="0" y="480533"/>
                  </a:lnTo>
                </a:path>
              </a:pathLst>
            </a:custGeom>
            <a:ln w="9524">
              <a:solidFill>
                <a:srgbClr val="545454"/>
              </a:solidFill>
            </a:ln>
          </p:spPr>
          <p:txBody>
            <a:bodyPr wrap="square" lIns="0" tIns="0" rIns="0" bIns="0" rtlCol="0"/>
            <a:lstStyle/>
            <a:p>
              <a:endParaRPr/>
            </a:p>
          </p:txBody>
        </p:sp>
        <p:sp>
          <p:nvSpPr>
            <p:cNvPr id="33" name="object 33"/>
            <p:cNvSpPr/>
            <p:nvPr/>
          </p:nvSpPr>
          <p:spPr>
            <a:xfrm>
              <a:off x="5658754" y="1623983"/>
              <a:ext cx="31750" cy="44450"/>
            </a:xfrm>
            <a:custGeom>
              <a:avLst/>
              <a:gdLst/>
              <a:ahLst/>
              <a:cxnLst/>
              <a:rect l="l" t="t" r="r" b="b"/>
              <a:pathLst>
                <a:path w="31750" h="44450">
                  <a:moveTo>
                    <a:pt x="13373" y="44012"/>
                  </a:moveTo>
                  <a:lnTo>
                    <a:pt x="0" y="0"/>
                  </a:lnTo>
                  <a:lnTo>
                    <a:pt x="31419" y="1700"/>
                  </a:lnTo>
                  <a:lnTo>
                    <a:pt x="13373" y="44012"/>
                  </a:lnTo>
                  <a:close/>
                </a:path>
              </a:pathLst>
            </a:custGeom>
            <a:solidFill>
              <a:srgbClr val="545454"/>
            </a:solidFill>
          </p:spPr>
          <p:txBody>
            <a:bodyPr wrap="square" lIns="0" tIns="0" rIns="0" bIns="0" rtlCol="0"/>
            <a:lstStyle/>
            <a:p>
              <a:endParaRPr/>
            </a:p>
          </p:txBody>
        </p:sp>
        <p:sp>
          <p:nvSpPr>
            <p:cNvPr id="34" name="object 34"/>
            <p:cNvSpPr/>
            <p:nvPr/>
          </p:nvSpPr>
          <p:spPr>
            <a:xfrm>
              <a:off x="5658754" y="1623983"/>
              <a:ext cx="31750" cy="44450"/>
            </a:xfrm>
            <a:custGeom>
              <a:avLst/>
              <a:gdLst/>
              <a:ahLst/>
              <a:cxnLst/>
              <a:rect l="l" t="t" r="r" b="b"/>
              <a:pathLst>
                <a:path w="31750" h="44450">
                  <a:moveTo>
                    <a:pt x="0" y="0"/>
                  </a:moveTo>
                  <a:lnTo>
                    <a:pt x="13373" y="44012"/>
                  </a:lnTo>
                  <a:lnTo>
                    <a:pt x="31419" y="1700"/>
                  </a:lnTo>
                  <a:lnTo>
                    <a:pt x="0" y="0"/>
                  </a:lnTo>
                  <a:close/>
                </a:path>
              </a:pathLst>
            </a:custGeom>
            <a:ln w="9524">
              <a:solidFill>
                <a:srgbClr val="545454"/>
              </a:solidFill>
            </a:ln>
          </p:spPr>
          <p:txBody>
            <a:bodyPr wrap="square" lIns="0" tIns="0" rIns="0" bIns="0" rtlCol="0"/>
            <a:lstStyle/>
            <a:p>
              <a:endParaRPr/>
            </a:p>
          </p:txBody>
        </p:sp>
        <p:sp>
          <p:nvSpPr>
            <p:cNvPr id="35" name="object 35"/>
            <p:cNvSpPr/>
            <p:nvPr/>
          </p:nvSpPr>
          <p:spPr>
            <a:xfrm>
              <a:off x="6254140" y="1129750"/>
              <a:ext cx="13335" cy="524510"/>
            </a:xfrm>
            <a:custGeom>
              <a:avLst/>
              <a:gdLst/>
              <a:ahLst/>
              <a:cxnLst/>
              <a:rect l="l" t="t" r="r" b="b"/>
              <a:pathLst>
                <a:path w="13335" h="524510">
                  <a:moveTo>
                    <a:pt x="12984" y="0"/>
                  </a:moveTo>
                  <a:lnTo>
                    <a:pt x="0" y="523967"/>
                  </a:lnTo>
                </a:path>
              </a:pathLst>
            </a:custGeom>
            <a:ln w="9524">
              <a:solidFill>
                <a:srgbClr val="545454"/>
              </a:solidFill>
            </a:ln>
          </p:spPr>
          <p:txBody>
            <a:bodyPr wrap="square" lIns="0" tIns="0" rIns="0" bIns="0" rtlCol="0"/>
            <a:lstStyle/>
            <a:p>
              <a:endParaRPr/>
            </a:p>
          </p:txBody>
        </p:sp>
        <p:sp>
          <p:nvSpPr>
            <p:cNvPr id="36" name="object 36"/>
            <p:cNvSpPr/>
            <p:nvPr/>
          </p:nvSpPr>
          <p:spPr>
            <a:xfrm>
              <a:off x="6238413" y="1653327"/>
              <a:ext cx="31750" cy="43815"/>
            </a:xfrm>
            <a:custGeom>
              <a:avLst/>
              <a:gdLst/>
              <a:ahLst/>
              <a:cxnLst/>
              <a:rect l="l" t="t" r="r" b="b"/>
              <a:pathLst>
                <a:path w="31750" h="43814">
                  <a:moveTo>
                    <a:pt x="14656" y="43601"/>
                  </a:moveTo>
                  <a:lnTo>
                    <a:pt x="0" y="0"/>
                  </a:lnTo>
                  <a:lnTo>
                    <a:pt x="31455" y="779"/>
                  </a:lnTo>
                  <a:lnTo>
                    <a:pt x="14656" y="43601"/>
                  </a:lnTo>
                  <a:close/>
                </a:path>
              </a:pathLst>
            </a:custGeom>
            <a:solidFill>
              <a:srgbClr val="545454"/>
            </a:solidFill>
          </p:spPr>
          <p:txBody>
            <a:bodyPr wrap="square" lIns="0" tIns="0" rIns="0" bIns="0" rtlCol="0"/>
            <a:lstStyle/>
            <a:p>
              <a:endParaRPr/>
            </a:p>
          </p:txBody>
        </p:sp>
        <p:sp>
          <p:nvSpPr>
            <p:cNvPr id="37" name="object 37"/>
            <p:cNvSpPr/>
            <p:nvPr/>
          </p:nvSpPr>
          <p:spPr>
            <a:xfrm>
              <a:off x="6238413" y="1653327"/>
              <a:ext cx="31750" cy="43815"/>
            </a:xfrm>
            <a:custGeom>
              <a:avLst/>
              <a:gdLst/>
              <a:ahLst/>
              <a:cxnLst/>
              <a:rect l="l" t="t" r="r" b="b"/>
              <a:pathLst>
                <a:path w="31750" h="43814">
                  <a:moveTo>
                    <a:pt x="0" y="0"/>
                  </a:moveTo>
                  <a:lnTo>
                    <a:pt x="14656" y="43601"/>
                  </a:lnTo>
                  <a:lnTo>
                    <a:pt x="31455" y="779"/>
                  </a:lnTo>
                  <a:lnTo>
                    <a:pt x="0" y="0"/>
                  </a:lnTo>
                  <a:close/>
                </a:path>
              </a:pathLst>
            </a:custGeom>
            <a:ln w="9524">
              <a:solidFill>
                <a:srgbClr val="545454"/>
              </a:solidFill>
            </a:ln>
          </p:spPr>
          <p:txBody>
            <a:bodyPr wrap="square" lIns="0" tIns="0" rIns="0" bIns="0" rtlCol="0"/>
            <a:lstStyle/>
            <a:p>
              <a:endParaRPr/>
            </a:p>
          </p:txBody>
        </p:sp>
        <p:sp>
          <p:nvSpPr>
            <p:cNvPr id="38" name="object 38"/>
            <p:cNvSpPr/>
            <p:nvPr/>
          </p:nvSpPr>
          <p:spPr>
            <a:xfrm>
              <a:off x="6848325" y="1129750"/>
              <a:ext cx="26670" cy="509905"/>
            </a:xfrm>
            <a:custGeom>
              <a:avLst/>
              <a:gdLst/>
              <a:ahLst/>
              <a:cxnLst/>
              <a:rect l="l" t="t" r="r" b="b"/>
              <a:pathLst>
                <a:path w="26670" h="509905">
                  <a:moveTo>
                    <a:pt x="0" y="0"/>
                  </a:moveTo>
                  <a:lnTo>
                    <a:pt x="26169" y="509625"/>
                  </a:lnTo>
                </a:path>
              </a:pathLst>
            </a:custGeom>
            <a:ln w="9524">
              <a:solidFill>
                <a:srgbClr val="545454"/>
              </a:solidFill>
            </a:ln>
          </p:spPr>
          <p:txBody>
            <a:bodyPr wrap="square" lIns="0" tIns="0" rIns="0" bIns="0" rtlCol="0"/>
            <a:lstStyle/>
            <a:p>
              <a:endParaRPr/>
            </a:p>
          </p:txBody>
        </p:sp>
        <p:sp>
          <p:nvSpPr>
            <p:cNvPr id="39" name="object 39"/>
            <p:cNvSpPr/>
            <p:nvPr/>
          </p:nvSpPr>
          <p:spPr>
            <a:xfrm>
              <a:off x="6858782" y="1638568"/>
              <a:ext cx="31750" cy="44450"/>
            </a:xfrm>
            <a:custGeom>
              <a:avLst/>
              <a:gdLst/>
              <a:ahLst/>
              <a:cxnLst/>
              <a:rect l="l" t="t" r="r" b="b"/>
              <a:pathLst>
                <a:path w="31750" h="44450">
                  <a:moveTo>
                    <a:pt x="17928" y="43975"/>
                  </a:moveTo>
                  <a:lnTo>
                    <a:pt x="0" y="1613"/>
                  </a:lnTo>
                  <a:lnTo>
                    <a:pt x="31424" y="0"/>
                  </a:lnTo>
                  <a:lnTo>
                    <a:pt x="17928" y="43975"/>
                  </a:lnTo>
                  <a:close/>
                </a:path>
              </a:pathLst>
            </a:custGeom>
            <a:solidFill>
              <a:srgbClr val="545454"/>
            </a:solidFill>
          </p:spPr>
          <p:txBody>
            <a:bodyPr wrap="square" lIns="0" tIns="0" rIns="0" bIns="0" rtlCol="0"/>
            <a:lstStyle/>
            <a:p>
              <a:endParaRPr/>
            </a:p>
          </p:txBody>
        </p:sp>
        <p:sp>
          <p:nvSpPr>
            <p:cNvPr id="40" name="object 40"/>
            <p:cNvSpPr/>
            <p:nvPr/>
          </p:nvSpPr>
          <p:spPr>
            <a:xfrm>
              <a:off x="6858782" y="1638568"/>
              <a:ext cx="31750" cy="44450"/>
            </a:xfrm>
            <a:custGeom>
              <a:avLst/>
              <a:gdLst/>
              <a:ahLst/>
              <a:cxnLst/>
              <a:rect l="l" t="t" r="r" b="b"/>
              <a:pathLst>
                <a:path w="31750" h="44450">
                  <a:moveTo>
                    <a:pt x="0" y="1613"/>
                  </a:moveTo>
                  <a:lnTo>
                    <a:pt x="17928" y="43975"/>
                  </a:lnTo>
                  <a:lnTo>
                    <a:pt x="31424" y="0"/>
                  </a:lnTo>
                  <a:lnTo>
                    <a:pt x="0" y="1613"/>
                  </a:lnTo>
                  <a:close/>
                </a:path>
              </a:pathLst>
            </a:custGeom>
            <a:ln w="9524">
              <a:solidFill>
                <a:srgbClr val="545454"/>
              </a:solidFill>
            </a:ln>
          </p:spPr>
          <p:txBody>
            <a:bodyPr wrap="square" lIns="0" tIns="0" rIns="0" bIns="0" rtlCol="0"/>
            <a:lstStyle/>
            <a:p>
              <a:endParaRPr/>
            </a:p>
          </p:txBody>
        </p:sp>
        <p:sp>
          <p:nvSpPr>
            <p:cNvPr id="41" name="object 41"/>
            <p:cNvSpPr/>
            <p:nvPr/>
          </p:nvSpPr>
          <p:spPr>
            <a:xfrm>
              <a:off x="7400450" y="1158825"/>
              <a:ext cx="39370" cy="495300"/>
            </a:xfrm>
            <a:custGeom>
              <a:avLst/>
              <a:gdLst/>
              <a:ahLst/>
              <a:cxnLst/>
              <a:rect l="l" t="t" r="r" b="b"/>
              <a:pathLst>
                <a:path w="39370" h="495300">
                  <a:moveTo>
                    <a:pt x="0" y="0"/>
                  </a:moveTo>
                  <a:lnTo>
                    <a:pt x="39009" y="495026"/>
                  </a:lnTo>
                </a:path>
              </a:pathLst>
            </a:custGeom>
            <a:ln w="9524">
              <a:solidFill>
                <a:srgbClr val="545454"/>
              </a:solidFill>
            </a:ln>
          </p:spPr>
          <p:txBody>
            <a:bodyPr wrap="square" lIns="0" tIns="0" rIns="0" bIns="0" rtlCol="0"/>
            <a:lstStyle/>
            <a:p>
              <a:endParaRPr/>
            </a:p>
          </p:txBody>
        </p:sp>
        <p:sp>
          <p:nvSpPr>
            <p:cNvPr id="42" name="object 42"/>
            <p:cNvSpPr/>
            <p:nvPr/>
          </p:nvSpPr>
          <p:spPr>
            <a:xfrm>
              <a:off x="7423775" y="1652615"/>
              <a:ext cx="31750" cy="44450"/>
            </a:xfrm>
            <a:custGeom>
              <a:avLst/>
              <a:gdLst/>
              <a:ahLst/>
              <a:cxnLst/>
              <a:rect l="l" t="t" r="r" b="b"/>
              <a:pathLst>
                <a:path w="31750" h="44450">
                  <a:moveTo>
                    <a:pt x="19080" y="44327"/>
                  </a:moveTo>
                  <a:lnTo>
                    <a:pt x="0" y="2472"/>
                  </a:lnTo>
                  <a:lnTo>
                    <a:pt x="31368" y="0"/>
                  </a:lnTo>
                  <a:lnTo>
                    <a:pt x="19080" y="44327"/>
                  </a:lnTo>
                  <a:close/>
                </a:path>
              </a:pathLst>
            </a:custGeom>
            <a:solidFill>
              <a:srgbClr val="545454"/>
            </a:solidFill>
          </p:spPr>
          <p:txBody>
            <a:bodyPr wrap="square" lIns="0" tIns="0" rIns="0" bIns="0" rtlCol="0"/>
            <a:lstStyle/>
            <a:p>
              <a:endParaRPr/>
            </a:p>
          </p:txBody>
        </p:sp>
        <p:sp>
          <p:nvSpPr>
            <p:cNvPr id="43" name="object 43"/>
            <p:cNvSpPr/>
            <p:nvPr/>
          </p:nvSpPr>
          <p:spPr>
            <a:xfrm>
              <a:off x="7423775" y="1652615"/>
              <a:ext cx="31750" cy="44450"/>
            </a:xfrm>
            <a:custGeom>
              <a:avLst/>
              <a:gdLst/>
              <a:ahLst/>
              <a:cxnLst/>
              <a:rect l="l" t="t" r="r" b="b"/>
              <a:pathLst>
                <a:path w="31750" h="44450">
                  <a:moveTo>
                    <a:pt x="0" y="2472"/>
                  </a:moveTo>
                  <a:lnTo>
                    <a:pt x="19080" y="44327"/>
                  </a:lnTo>
                  <a:lnTo>
                    <a:pt x="31368" y="0"/>
                  </a:lnTo>
                  <a:lnTo>
                    <a:pt x="0" y="2472"/>
                  </a:lnTo>
                  <a:close/>
                </a:path>
              </a:pathLst>
            </a:custGeom>
            <a:ln w="9524">
              <a:solidFill>
                <a:srgbClr val="545454"/>
              </a:solidFill>
            </a:ln>
          </p:spPr>
          <p:txBody>
            <a:bodyPr wrap="square" lIns="0" tIns="0" rIns="0" bIns="0" rtlCol="0"/>
            <a:lstStyle/>
            <a:p>
              <a:endParaRPr/>
            </a:p>
          </p:txBody>
        </p:sp>
        <p:sp>
          <p:nvSpPr>
            <p:cNvPr id="44" name="object 44"/>
            <p:cNvSpPr/>
            <p:nvPr/>
          </p:nvSpPr>
          <p:spPr>
            <a:xfrm>
              <a:off x="7981625" y="1173350"/>
              <a:ext cx="116839" cy="717550"/>
            </a:xfrm>
            <a:custGeom>
              <a:avLst/>
              <a:gdLst/>
              <a:ahLst/>
              <a:cxnLst/>
              <a:rect l="l" t="t" r="r" b="b"/>
              <a:pathLst>
                <a:path w="116840" h="717550">
                  <a:moveTo>
                    <a:pt x="0" y="0"/>
                  </a:moveTo>
                  <a:lnTo>
                    <a:pt x="116813" y="717293"/>
                  </a:lnTo>
                </a:path>
              </a:pathLst>
            </a:custGeom>
            <a:ln w="9524">
              <a:solidFill>
                <a:srgbClr val="545454"/>
              </a:solidFill>
            </a:ln>
          </p:spPr>
          <p:txBody>
            <a:bodyPr wrap="square" lIns="0" tIns="0" rIns="0" bIns="0" rtlCol="0"/>
            <a:lstStyle/>
            <a:p>
              <a:endParaRPr/>
            </a:p>
          </p:txBody>
        </p:sp>
        <p:sp>
          <p:nvSpPr>
            <p:cNvPr id="45" name="object 45"/>
            <p:cNvSpPr/>
            <p:nvPr/>
          </p:nvSpPr>
          <p:spPr>
            <a:xfrm>
              <a:off x="8082910" y="1888114"/>
              <a:ext cx="31115" cy="45720"/>
            </a:xfrm>
            <a:custGeom>
              <a:avLst/>
              <a:gdLst/>
              <a:ahLst/>
              <a:cxnLst/>
              <a:rect l="l" t="t" r="r" b="b"/>
              <a:pathLst>
                <a:path w="31115" h="45719">
                  <a:moveTo>
                    <a:pt x="22475" y="45192"/>
                  </a:moveTo>
                  <a:lnTo>
                    <a:pt x="0" y="5057"/>
                  </a:lnTo>
                  <a:lnTo>
                    <a:pt x="31056" y="0"/>
                  </a:lnTo>
                  <a:lnTo>
                    <a:pt x="22475" y="45192"/>
                  </a:lnTo>
                  <a:close/>
                </a:path>
              </a:pathLst>
            </a:custGeom>
            <a:solidFill>
              <a:srgbClr val="545454"/>
            </a:solidFill>
          </p:spPr>
          <p:txBody>
            <a:bodyPr wrap="square" lIns="0" tIns="0" rIns="0" bIns="0" rtlCol="0"/>
            <a:lstStyle/>
            <a:p>
              <a:endParaRPr/>
            </a:p>
          </p:txBody>
        </p:sp>
        <p:sp>
          <p:nvSpPr>
            <p:cNvPr id="46" name="object 46"/>
            <p:cNvSpPr/>
            <p:nvPr/>
          </p:nvSpPr>
          <p:spPr>
            <a:xfrm>
              <a:off x="8082910" y="1888114"/>
              <a:ext cx="31115" cy="45720"/>
            </a:xfrm>
            <a:custGeom>
              <a:avLst/>
              <a:gdLst/>
              <a:ahLst/>
              <a:cxnLst/>
              <a:rect l="l" t="t" r="r" b="b"/>
              <a:pathLst>
                <a:path w="31115" h="45719">
                  <a:moveTo>
                    <a:pt x="0" y="5057"/>
                  </a:moveTo>
                  <a:lnTo>
                    <a:pt x="22475" y="45192"/>
                  </a:lnTo>
                  <a:lnTo>
                    <a:pt x="31056" y="0"/>
                  </a:lnTo>
                  <a:lnTo>
                    <a:pt x="0" y="5057"/>
                  </a:lnTo>
                  <a:close/>
                </a:path>
              </a:pathLst>
            </a:custGeom>
            <a:ln w="9524">
              <a:solidFill>
                <a:srgbClr val="545454"/>
              </a:solidFill>
            </a:ln>
          </p:spPr>
          <p:txBody>
            <a:bodyPr wrap="square" lIns="0" tIns="0" rIns="0" bIns="0" rtlCol="0"/>
            <a:lstStyle/>
            <a:p>
              <a:endParaRPr/>
            </a:p>
          </p:txBody>
        </p:sp>
        <p:sp>
          <p:nvSpPr>
            <p:cNvPr id="47" name="object 47"/>
            <p:cNvSpPr/>
            <p:nvPr/>
          </p:nvSpPr>
          <p:spPr>
            <a:xfrm>
              <a:off x="8548275" y="1158825"/>
              <a:ext cx="696595" cy="718185"/>
            </a:xfrm>
            <a:custGeom>
              <a:avLst/>
              <a:gdLst/>
              <a:ahLst/>
              <a:cxnLst/>
              <a:rect l="l" t="t" r="r" b="b"/>
              <a:pathLst>
                <a:path w="696595" h="718185">
                  <a:moveTo>
                    <a:pt x="0" y="0"/>
                  </a:moveTo>
                  <a:lnTo>
                    <a:pt x="696409" y="717977"/>
                  </a:lnTo>
                </a:path>
              </a:pathLst>
            </a:custGeom>
            <a:ln w="9524">
              <a:solidFill>
                <a:srgbClr val="545454"/>
              </a:solidFill>
            </a:ln>
          </p:spPr>
          <p:txBody>
            <a:bodyPr wrap="square" lIns="0" tIns="0" rIns="0" bIns="0" rtlCol="0"/>
            <a:lstStyle/>
            <a:p>
              <a:endParaRPr/>
            </a:p>
          </p:txBody>
        </p:sp>
        <p:sp>
          <p:nvSpPr>
            <p:cNvPr id="48" name="object 48"/>
            <p:cNvSpPr/>
            <p:nvPr/>
          </p:nvSpPr>
          <p:spPr>
            <a:xfrm>
              <a:off x="9233391" y="1865848"/>
              <a:ext cx="41910" cy="42545"/>
            </a:xfrm>
            <a:custGeom>
              <a:avLst/>
              <a:gdLst/>
              <a:ahLst/>
              <a:cxnLst/>
              <a:rect l="l" t="t" r="r" b="b"/>
              <a:pathLst>
                <a:path w="41909" h="42544">
                  <a:moveTo>
                    <a:pt x="41388" y="41981"/>
                  </a:moveTo>
                  <a:lnTo>
                    <a:pt x="0" y="21907"/>
                  </a:lnTo>
                  <a:lnTo>
                    <a:pt x="22586" y="0"/>
                  </a:lnTo>
                  <a:lnTo>
                    <a:pt x="41388" y="41981"/>
                  </a:lnTo>
                  <a:close/>
                </a:path>
              </a:pathLst>
            </a:custGeom>
            <a:solidFill>
              <a:srgbClr val="545454"/>
            </a:solidFill>
          </p:spPr>
          <p:txBody>
            <a:bodyPr wrap="square" lIns="0" tIns="0" rIns="0" bIns="0" rtlCol="0"/>
            <a:lstStyle/>
            <a:p>
              <a:endParaRPr/>
            </a:p>
          </p:txBody>
        </p:sp>
        <p:sp>
          <p:nvSpPr>
            <p:cNvPr id="49" name="object 49"/>
            <p:cNvSpPr/>
            <p:nvPr/>
          </p:nvSpPr>
          <p:spPr>
            <a:xfrm>
              <a:off x="9233391" y="1865848"/>
              <a:ext cx="41910" cy="42545"/>
            </a:xfrm>
            <a:custGeom>
              <a:avLst/>
              <a:gdLst/>
              <a:ahLst/>
              <a:cxnLst/>
              <a:rect l="l" t="t" r="r" b="b"/>
              <a:pathLst>
                <a:path w="41909" h="42544">
                  <a:moveTo>
                    <a:pt x="0" y="21907"/>
                  </a:moveTo>
                  <a:lnTo>
                    <a:pt x="41388" y="41981"/>
                  </a:lnTo>
                  <a:lnTo>
                    <a:pt x="22586" y="0"/>
                  </a:lnTo>
                  <a:lnTo>
                    <a:pt x="0" y="21907"/>
                  </a:lnTo>
                  <a:close/>
                </a:path>
              </a:pathLst>
            </a:custGeom>
            <a:ln w="9524">
              <a:solidFill>
                <a:srgbClr val="545454"/>
              </a:solidFill>
            </a:ln>
          </p:spPr>
          <p:txBody>
            <a:bodyPr wrap="square" lIns="0" tIns="0" rIns="0" bIns="0" rtlCol="0"/>
            <a:lstStyle/>
            <a:p>
              <a:endParaRPr/>
            </a:p>
          </p:txBody>
        </p:sp>
        <p:sp>
          <p:nvSpPr>
            <p:cNvPr id="50" name="object 50"/>
            <p:cNvSpPr/>
            <p:nvPr/>
          </p:nvSpPr>
          <p:spPr>
            <a:xfrm>
              <a:off x="9114950" y="1158825"/>
              <a:ext cx="804545" cy="524510"/>
            </a:xfrm>
            <a:custGeom>
              <a:avLst/>
              <a:gdLst/>
              <a:ahLst/>
              <a:cxnLst/>
              <a:rect l="l" t="t" r="r" b="b"/>
              <a:pathLst>
                <a:path w="804545" h="524510">
                  <a:moveTo>
                    <a:pt x="0" y="0"/>
                  </a:moveTo>
                  <a:lnTo>
                    <a:pt x="804424" y="524390"/>
                  </a:lnTo>
                </a:path>
              </a:pathLst>
            </a:custGeom>
            <a:ln w="9524">
              <a:solidFill>
                <a:srgbClr val="545454"/>
              </a:solidFill>
            </a:ln>
          </p:spPr>
          <p:txBody>
            <a:bodyPr wrap="square" lIns="0" tIns="0" rIns="0" bIns="0" rtlCol="0"/>
            <a:lstStyle/>
            <a:p>
              <a:endParaRPr/>
            </a:p>
          </p:txBody>
        </p:sp>
        <p:sp>
          <p:nvSpPr>
            <p:cNvPr id="51" name="object 51"/>
            <p:cNvSpPr/>
            <p:nvPr/>
          </p:nvSpPr>
          <p:spPr>
            <a:xfrm>
              <a:off x="9910782" y="1670036"/>
              <a:ext cx="45085" cy="36830"/>
            </a:xfrm>
            <a:custGeom>
              <a:avLst/>
              <a:gdLst/>
              <a:ahLst/>
              <a:cxnLst/>
              <a:rect l="l" t="t" r="r" b="b"/>
              <a:pathLst>
                <a:path w="45084" h="36830">
                  <a:moveTo>
                    <a:pt x="44802" y="36784"/>
                  </a:moveTo>
                  <a:lnTo>
                    <a:pt x="0" y="26359"/>
                  </a:lnTo>
                  <a:lnTo>
                    <a:pt x="17182" y="0"/>
                  </a:lnTo>
                  <a:lnTo>
                    <a:pt x="44802" y="36784"/>
                  </a:lnTo>
                  <a:close/>
                </a:path>
              </a:pathLst>
            </a:custGeom>
            <a:solidFill>
              <a:srgbClr val="545454"/>
            </a:solidFill>
          </p:spPr>
          <p:txBody>
            <a:bodyPr wrap="square" lIns="0" tIns="0" rIns="0" bIns="0" rtlCol="0"/>
            <a:lstStyle/>
            <a:p>
              <a:endParaRPr/>
            </a:p>
          </p:txBody>
        </p:sp>
        <p:sp>
          <p:nvSpPr>
            <p:cNvPr id="52" name="object 52"/>
            <p:cNvSpPr/>
            <p:nvPr/>
          </p:nvSpPr>
          <p:spPr>
            <a:xfrm>
              <a:off x="9910782" y="1670036"/>
              <a:ext cx="45085" cy="36830"/>
            </a:xfrm>
            <a:custGeom>
              <a:avLst/>
              <a:gdLst/>
              <a:ahLst/>
              <a:cxnLst/>
              <a:rect l="l" t="t" r="r" b="b"/>
              <a:pathLst>
                <a:path w="45084" h="36830">
                  <a:moveTo>
                    <a:pt x="0" y="26359"/>
                  </a:moveTo>
                  <a:lnTo>
                    <a:pt x="44802" y="36784"/>
                  </a:lnTo>
                  <a:lnTo>
                    <a:pt x="17182" y="0"/>
                  </a:lnTo>
                  <a:lnTo>
                    <a:pt x="0" y="26359"/>
                  </a:lnTo>
                  <a:close/>
                </a:path>
              </a:pathLst>
            </a:custGeom>
            <a:ln w="9524">
              <a:solidFill>
                <a:srgbClr val="545454"/>
              </a:solidFill>
            </a:ln>
          </p:spPr>
          <p:txBody>
            <a:bodyPr wrap="square" lIns="0" tIns="0" rIns="0" bIns="0" rtlCol="0"/>
            <a:lstStyle/>
            <a:p>
              <a:endParaRPr/>
            </a:p>
          </p:txBody>
        </p:sp>
        <p:sp>
          <p:nvSpPr>
            <p:cNvPr id="53" name="object 53"/>
            <p:cNvSpPr/>
            <p:nvPr/>
          </p:nvSpPr>
          <p:spPr>
            <a:xfrm>
              <a:off x="9681600" y="1173350"/>
              <a:ext cx="847725" cy="511809"/>
            </a:xfrm>
            <a:custGeom>
              <a:avLst/>
              <a:gdLst/>
              <a:ahLst/>
              <a:cxnLst/>
              <a:rect l="l" t="t" r="r" b="b"/>
              <a:pathLst>
                <a:path w="847725" h="511810">
                  <a:moveTo>
                    <a:pt x="0" y="0"/>
                  </a:moveTo>
                  <a:lnTo>
                    <a:pt x="847179" y="511654"/>
                  </a:lnTo>
                </a:path>
              </a:pathLst>
            </a:custGeom>
            <a:ln w="9524">
              <a:solidFill>
                <a:srgbClr val="545454"/>
              </a:solidFill>
            </a:ln>
          </p:spPr>
          <p:txBody>
            <a:bodyPr wrap="square" lIns="0" tIns="0" rIns="0" bIns="0" rtlCol="0"/>
            <a:lstStyle/>
            <a:p>
              <a:endParaRPr/>
            </a:p>
          </p:txBody>
        </p:sp>
        <p:sp>
          <p:nvSpPr>
            <p:cNvPr id="54" name="object 54"/>
            <p:cNvSpPr/>
            <p:nvPr/>
          </p:nvSpPr>
          <p:spPr>
            <a:xfrm>
              <a:off x="10520646" y="1671537"/>
              <a:ext cx="45720" cy="36195"/>
            </a:xfrm>
            <a:custGeom>
              <a:avLst/>
              <a:gdLst/>
              <a:ahLst/>
              <a:cxnLst/>
              <a:rect l="l" t="t" r="r" b="b"/>
              <a:pathLst>
                <a:path w="45720" h="36194">
                  <a:moveTo>
                    <a:pt x="45134" y="35813"/>
                  </a:moveTo>
                  <a:lnTo>
                    <a:pt x="0" y="26934"/>
                  </a:lnTo>
                  <a:lnTo>
                    <a:pt x="16267" y="0"/>
                  </a:lnTo>
                  <a:lnTo>
                    <a:pt x="45134" y="35813"/>
                  </a:lnTo>
                  <a:close/>
                </a:path>
              </a:pathLst>
            </a:custGeom>
            <a:solidFill>
              <a:srgbClr val="545454"/>
            </a:solidFill>
          </p:spPr>
          <p:txBody>
            <a:bodyPr wrap="square" lIns="0" tIns="0" rIns="0" bIns="0" rtlCol="0"/>
            <a:lstStyle/>
            <a:p>
              <a:endParaRPr/>
            </a:p>
          </p:txBody>
        </p:sp>
        <p:sp>
          <p:nvSpPr>
            <p:cNvPr id="55" name="object 55"/>
            <p:cNvSpPr/>
            <p:nvPr/>
          </p:nvSpPr>
          <p:spPr>
            <a:xfrm>
              <a:off x="10520646" y="1671537"/>
              <a:ext cx="45720" cy="36195"/>
            </a:xfrm>
            <a:custGeom>
              <a:avLst/>
              <a:gdLst/>
              <a:ahLst/>
              <a:cxnLst/>
              <a:rect l="l" t="t" r="r" b="b"/>
              <a:pathLst>
                <a:path w="45720" h="36194">
                  <a:moveTo>
                    <a:pt x="0" y="26934"/>
                  </a:moveTo>
                  <a:lnTo>
                    <a:pt x="45134" y="35813"/>
                  </a:lnTo>
                  <a:lnTo>
                    <a:pt x="16267" y="0"/>
                  </a:lnTo>
                  <a:lnTo>
                    <a:pt x="0" y="26934"/>
                  </a:lnTo>
                  <a:close/>
                </a:path>
              </a:pathLst>
            </a:custGeom>
            <a:ln w="9524">
              <a:solidFill>
                <a:srgbClr val="545454"/>
              </a:solidFill>
            </a:ln>
          </p:spPr>
          <p:txBody>
            <a:bodyPr wrap="square" lIns="0" tIns="0" rIns="0" bIns="0" rtlCol="0"/>
            <a:lstStyle/>
            <a:p>
              <a:endParaRPr/>
            </a:p>
          </p:txBody>
        </p:sp>
      </p:grpSp>
      <p:sp>
        <p:nvSpPr>
          <p:cNvPr id="56" name="object 56"/>
          <p:cNvSpPr txBox="1"/>
          <p:nvPr/>
        </p:nvSpPr>
        <p:spPr>
          <a:xfrm>
            <a:off x="7597899" y="2568000"/>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1</a:t>
            </a:r>
            <a:endParaRPr sz="1400">
              <a:latin typeface="Arial MT"/>
              <a:cs typeface="Arial MT"/>
            </a:endParaRPr>
          </a:p>
        </p:txBody>
      </p:sp>
      <p:sp>
        <p:nvSpPr>
          <p:cNvPr id="57" name="object 57"/>
          <p:cNvSpPr txBox="1"/>
          <p:nvPr/>
        </p:nvSpPr>
        <p:spPr>
          <a:xfrm>
            <a:off x="7597899" y="2960399"/>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E</a:t>
            </a:r>
            <a:endParaRPr sz="1400">
              <a:latin typeface="Arial MT"/>
              <a:cs typeface="Arial MT"/>
            </a:endParaRPr>
          </a:p>
        </p:txBody>
      </p:sp>
      <p:sp>
        <p:nvSpPr>
          <p:cNvPr id="58" name="object 58"/>
          <p:cNvSpPr txBox="1"/>
          <p:nvPr/>
        </p:nvSpPr>
        <p:spPr>
          <a:xfrm>
            <a:off x="8207499" y="2568000"/>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1</a:t>
            </a:r>
            <a:endParaRPr sz="1400">
              <a:latin typeface="Arial MT"/>
              <a:cs typeface="Arial MT"/>
            </a:endParaRPr>
          </a:p>
        </p:txBody>
      </p:sp>
      <p:sp>
        <p:nvSpPr>
          <p:cNvPr id="59" name="object 59"/>
          <p:cNvSpPr txBox="1"/>
          <p:nvPr/>
        </p:nvSpPr>
        <p:spPr>
          <a:xfrm>
            <a:off x="8207499" y="2960399"/>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i</a:t>
            </a:r>
            <a:endParaRPr sz="1400">
              <a:latin typeface="Arial MT"/>
              <a:cs typeface="Arial MT"/>
            </a:endParaRPr>
          </a:p>
        </p:txBody>
      </p:sp>
      <p:sp>
        <p:nvSpPr>
          <p:cNvPr id="60" name="object 60"/>
          <p:cNvSpPr txBox="1"/>
          <p:nvPr/>
        </p:nvSpPr>
        <p:spPr>
          <a:xfrm>
            <a:off x="7902699" y="1925199"/>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2</a:t>
            </a:r>
            <a:endParaRPr sz="1400">
              <a:latin typeface="Arial MT"/>
              <a:cs typeface="Arial MT"/>
            </a:endParaRPr>
          </a:p>
        </p:txBody>
      </p:sp>
      <p:grpSp>
        <p:nvGrpSpPr>
          <p:cNvPr id="61" name="object 61"/>
          <p:cNvGrpSpPr/>
          <p:nvPr/>
        </p:nvGrpSpPr>
        <p:grpSpPr>
          <a:xfrm>
            <a:off x="7777150" y="2308487"/>
            <a:ext cx="627380" cy="262255"/>
            <a:chOff x="7777150" y="2308487"/>
            <a:chExt cx="627380" cy="262255"/>
          </a:xfrm>
        </p:grpSpPr>
        <p:sp>
          <p:nvSpPr>
            <p:cNvPr id="62" name="object 62"/>
            <p:cNvSpPr/>
            <p:nvPr/>
          </p:nvSpPr>
          <p:spPr>
            <a:xfrm>
              <a:off x="7816875" y="2327775"/>
              <a:ext cx="273685" cy="199390"/>
            </a:xfrm>
            <a:custGeom>
              <a:avLst/>
              <a:gdLst/>
              <a:ahLst/>
              <a:cxnLst/>
              <a:rect l="l" t="t" r="r" b="b"/>
              <a:pathLst>
                <a:path w="273684" h="199389">
                  <a:moveTo>
                    <a:pt x="273574" y="0"/>
                  </a:moveTo>
                  <a:lnTo>
                    <a:pt x="0" y="198893"/>
                  </a:lnTo>
                </a:path>
              </a:pathLst>
            </a:custGeom>
            <a:ln w="9524">
              <a:solidFill>
                <a:srgbClr val="545454"/>
              </a:solidFill>
            </a:ln>
          </p:spPr>
          <p:txBody>
            <a:bodyPr wrap="square" lIns="0" tIns="0" rIns="0" bIns="0" rtlCol="0"/>
            <a:lstStyle/>
            <a:p>
              <a:endParaRPr/>
            </a:p>
          </p:txBody>
        </p:sp>
        <p:sp>
          <p:nvSpPr>
            <p:cNvPr id="63" name="object 63"/>
            <p:cNvSpPr/>
            <p:nvPr/>
          </p:nvSpPr>
          <p:spPr>
            <a:xfrm>
              <a:off x="7781912" y="2513943"/>
              <a:ext cx="44450" cy="38735"/>
            </a:xfrm>
            <a:custGeom>
              <a:avLst/>
              <a:gdLst/>
              <a:ahLst/>
              <a:cxnLst/>
              <a:rect l="l" t="t" r="r" b="b"/>
              <a:pathLst>
                <a:path w="44450" h="38735">
                  <a:moveTo>
                    <a:pt x="0" y="38143"/>
                  </a:moveTo>
                  <a:lnTo>
                    <a:pt x="25710" y="0"/>
                  </a:lnTo>
                  <a:lnTo>
                    <a:pt x="44213" y="25450"/>
                  </a:lnTo>
                  <a:lnTo>
                    <a:pt x="0" y="38143"/>
                  </a:lnTo>
                  <a:close/>
                </a:path>
              </a:pathLst>
            </a:custGeom>
            <a:solidFill>
              <a:srgbClr val="545454"/>
            </a:solidFill>
          </p:spPr>
          <p:txBody>
            <a:bodyPr wrap="square" lIns="0" tIns="0" rIns="0" bIns="0" rtlCol="0"/>
            <a:lstStyle/>
            <a:p>
              <a:endParaRPr/>
            </a:p>
          </p:txBody>
        </p:sp>
        <p:sp>
          <p:nvSpPr>
            <p:cNvPr id="64" name="object 64"/>
            <p:cNvSpPr/>
            <p:nvPr/>
          </p:nvSpPr>
          <p:spPr>
            <a:xfrm>
              <a:off x="7781912" y="2513943"/>
              <a:ext cx="44450" cy="38735"/>
            </a:xfrm>
            <a:custGeom>
              <a:avLst/>
              <a:gdLst/>
              <a:ahLst/>
              <a:cxnLst/>
              <a:rect l="l" t="t" r="r" b="b"/>
              <a:pathLst>
                <a:path w="44450" h="38735">
                  <a:moveTo>
                    <a:pt x="25710" y="0"/>
                  </a:moveTo>
                  <a:lnTo>
                    <a:pt x="0" y="38143"/>
                  </a:lnTo>
                  <a:lnTo>
                    <a:pt x="44213" y="25450"/>
                  </a:lnTo>
                  <a:lnTo>
                    <a:pt x="25710" y="0"/>
                  </a:lnTo>
                  <a:close/>
                </a:path>
              </a:pathLst>
            </a:custGeom>
            <a:ln w="9524">
              <a:solidFill>
                <a:srgbClr val="545454"/>
              </a:solidFill>
            </a:ln>
          </p:spPr>
          <p:txBody>
            <a:bodyPr wrap="square" lIns="0" tIns="0" rIns="0" bIns="0" rtlCol="0"/>
            <a:lstStyle/>
            <a:p>
              <a:endParaRPr/>
            </a:p>
          </p:txBody>
        </p:sp>
        <p:sp>
          <p:nvSpPr>
            <p:cNvPr id="65" name="object 65"/>
            <p:cNvSpPr/>
            <p:nvPr/>
          </p:nvSpPr>
          <p:spPr>
            <a:xfrm>
              <a:off x="8104975" y="2313250"/>
              <a:ext cx="262255" cy="224790"/>
            </a:xfrm>
            <a:custGeom>
              <a:avLst/>
              <a:gdLst/>
              <a:ahLst/>
              <a:cxnLst/>
              <a:rect l="l" t="t" r="r" b="b"/>
              <a:pathLst>
                <a:path w="262254" h="224789">
                  <a:moveTo>
                    <a:pt x="0" y="0"/>
                  </a:moveTo>
                  <a:lnTo>
                    <a:pt x="261714" y="224400"/>
                  </a:lnTo>
                </a:path>
              </a:pathLst>
            </a:custGeom>
            <a:ln w="9524">
              <a:solidFill>
                <a:srgbClr val="545454"/>
              </a:solidFill>
            </a:ln>
          </p:spPr>
          <p:txBody>
            <a:bodyPr wrap="square" lIns="0" tIns="0" rIns="0" bIns="0" rtlCol="0"/>
            <a:lstStyle/>
            <a:p>
              <a:endParaRPr/>
            </a:p>
          </p:txBody>
        </p:sp>
        <p:sp>
          <p:nvSpPr>
            <p:cNvPr id="66" name="object 66"/>
            <p:cNvSpPr/>
            <p:nvPr/>
          </p:nvSpPr>
          <p:spPr>
            <a:xfrm>
              <a:off x="8356449" y="2525706"/>
              <a:ext cx="43180" cy="40640"/>
            </a:xfrm>
            <a:custGeom>
              <a:avLst/>
              <a:gdLst/>
              <a:ahLst/>
              <a:cxnLst/>
              <a:rect l="l" t="t" r="r" b="b"/>
              <a:pathLst>
                <a:path w="43179" h="40639">
                  <a:moveTo>
                    <a:pt x="43054" y="40079"/>
                  </a:moveTo>
                  <a:lnTo>
                    <a:pt x="0" y="23887"/>
                  </a:lnTo>
                  <a:lnTo>
                    <a:pt x="20481" y="0"/>
                  </a:lnTo>
                  <a:lnTo>
                    <a:pt x="43054" y="40079"/>
                  </a:lnTo>
                  <a:close/>
                </a:path>
              </a:pathLst>
            </a:custGeom>
            <a:solidFill>
              <a:srgbClr val="545454"/>
            </a:solidFill>
          </p:spPr>
          <p:txBody>
            <a:bodyPr wrap="square" lIns="0" tIns="0" rIns="0" bIns="0" rtlCol="0"/>
            <a:lstStyle/>
            <a:p>
              <a:endParaRPr/>
            </a:p>
          </p:txBody>
        </p:sp>
        <p:sp>
          <p:nvSpPr>
            <p:cNvPr id="67" name="object 67"/>
            <p:cNvSpPr/>
            <p:nvPr/>
          </p:nvSpPr>
          <p:spPr>
            <a:xfrm>
              <a:off x="8356449" y="2525706"/>
              <a:ext cx="43180" cy="40640"/>
            </a:xfrm>
            <a:custGeom>
              <a:avLst/>
              <a:gdLst/>
              <a:ahLst/>
              <a:cxnLst/>
              <a:rect l="l" t="t" r="r" b="b"/>
              <a:pathLst>
                <a:path w="43179" h="40639">
                  <a:moveTo>
                    <a:pt x="0" y="23887"/>
                  </a:moveTo>
                  <a:lnTo>
                    <a:pt x="43054" y="40079"/>
                  </a:lnTo>
                  <a:lnTo>
                    <a:pt x="20481" y="0"/>
                  </a:lnTo>
                  <a:lnTo>
                    <a:pt x="0" y="23887"/>
                  </a:lnTo>
                  <a:close/>
                </a:path>
              </a:pathLst>
            </a:custGeom>
            <a:ln w="9524">
              <a:solidFill>
                <a:srgbClr val="545454"/>
              </a:solidFill>
            </a:ln>
          </p:spPr>
          <p:txBody>
            <a:bodyPr wrap="square" lIns="0" tIns="0" rIns="0" bIns="0" rtlCol="0"/>
            <a:lstStyle/>
            <a:p>
              <a:endParaRPr/>
            </a:p>
          </p:txBody>
        </p:sp>
      </p:grpSp>
      <p:sp>
        <p:nvSpPr>
          <p:cNvPr id="68" name="object 68"/>
          <p:cNvSpPr txBox="1"/>
          <p:nvPr/>
        </p:nvSpPr>
        <p:spPr>
          <a:xfrm>
            <a:off x="9045699" y="1925199"/>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2</a:t>
            </a:r>
            <a:endParaRPr sz="1400">
              <a:latin typeface="Arial MT"/>
              <a:cs typeface="Arial MT"/>
            </a:endParaRPr>
          </a:p>
        </p:txBody>
      </p:sp>
      <p:grpSp>
        <p:nvGrpSpPr>
          <p:cNvPr id="69" name="object 69"/>
          <p:cNvGrpSpPr/>
          <p:nvPr/>
        </p:nvGrpSpPr>
        <p:grpSpPr>
          <a:xfrm>
            <a:off x="8920150" y="2308487"/>
            <a:ext cx="627380" cy="262255"/>
            <a:chOff x="8920150" y="2308487"/>
            <a:chExt cx="627380" cy="262255"/>
          </a:xfrm>
        </p:grpSpPr>
        <p:sp>
          <p:nvSpPr>
            <p:cNvPr id="70" name="object 70"/>
            <p:cNvSpPr/>
            <p:nvPr/>
          </p:nvSpPr>
          <p:spPr>
            <a:xfrm>
              <a:off x="8959875" y="2327775"/>
              <a:ext cx="273685" cy="199390"/>
            </a:xfrm>
            <a:custGeom>
              <a:avLst/>
              <a:gdLst/>
              <a:ahLst/>
              <a:cxnLst/>
              <a:rect l="l" t="t" r="r" b="b"/>
              <a:pathLst>
                <a:path w="273684" h="199389">
                  <a:moveTo>
                    <a:pt x="273574" y="0"/>
                  </a:moveTo>
                  <a:lnTo>
                    <a:pt x="0" y="198893"/>
                  </a:lnTo>
                </a:path>
              </a:pathLst>
            </a:custGeom>
            <a:ln w="9524">
              <a:solidFill>
                <a:srgbClr val="545454"/>
              </a:solidFill>
            </a:ln>
          </p:spPr>
          <p:txBody>
            <a:bodyPr wrap="square" lIns="0" tIns="0" rIns="0" bIns="0" rtlCol="0"/>
            <a:lstStyle/>
            <a:p>
              <a:endParaRPr/>
            </a:p>
          </p:txBody>
        </p:sp>
        <p:sp>
          <p:nvSpPr>
            <p:cNvPr id="71" name="object 71"/>
            <p:cNvSpPr/>
            <p:nvPr/>
          </p:nvSpPr>
          <p:spPr>
            <a:xfrm>
              <a:off x="8924912" y="2513943"/>
              <a:ext cx="44450" cy="38735"/>
            </a:xfrm>
            <a:custGeom>
              <a:avLst/>
              <a:gdLst/>
              <a:ahLst/>
              <a:cxnLst/>
              <a:rect l="l" t="t" r="r" b="b"/>
              <a:pathLst>
                <a:path w="44450" h="38735">
                  <a:moveTo>
                    <a:pt x="0" y="38143"/>
                  </a:moveTo>
                  <a:lnTo>
                    <a:pt x="25710" y="0"/>
                  </a:lnTo>
                  <a:lnTo>
                    <a:pt x="44213" y="25450"/>
                  </a:lnTo>
                  <a:lnTo>
                    <a:pt x="0" y="38143"/>
                  </a:lnTo>
                  <a:close/>
                </a:path>
              </a:pathLst>
            </a:custGeom>
            <a:solidFill>
              <a:srgbClr val="545454"/>
            </a:solidFill>
          </p:spPr>
          <p:txBody>
            <a:bodyPr wrap="square" lIns="0" tIns="0" rIns="0" bIns="0" rtlCol="0"/>
            <a:lstStyle/>
            <a:p>
              <a:endParaRPr/>
            </a:p>
          </p:txBody>
        </p:sp>
        <p:sp>
          <p:nvSpPr>
            <p:cNvPr id="72" name="object 72"/>
            <p:cNvSpPr/>
            <p:nvPr/>
          </p:nvSpPr>
          <p:spPr>
            <a:xfrm>
              <a:off x="8924912" y="2513943"/>
              <a:ext cx="44450" cy="38735"/>
            </a:xfrm>
            <a:custGeom>
              <a:avLst/>
              <a:gdLst/>
              <a:ahLst/>
              <a:cxnLst/>
              <a:rect l="l" t="t" r="r" b="b"/>
              <a:pathLst>
                <a:path w="44450" h="38735">
                  <a:moveTo>
                    <a:pt x="25710" y="0"/>
                  </a:moveTo>
                  <a:lnTo>
                    <a:pt x="0" y="38143"/>
                  </a:lnTo>
                  <a:lnTo>
                    <a:pt x="44213" y="25450"/>
                  </a:lnTo>
                  <a:lnTo>
                    <a:pt x="25710" y="0"/>
                  </a:lnTo>
                  <a:close/>
                </a:path>
              </a:pathLst>
            </a:custGeom>
            <a:ln w="9524">
              <a:solidFill>
                <a:srgbClr val="545454"/>
              </a:solidFill>
            </a:ln>
          </p:spPr>
          <p:txBody>
            <a:bodyPr wrap="square" lIns="0" tIns="0" rIns="0" bIns="0" rtlCol="0"/>
            <a:lstStyle/>
            <a:p>
              <a:endParaRPr/>
            </a:p>
          </p:txBody>
        </p:sp>
        <p:sp>
          <p:nvSpPr>
            <p:cNvPr id="73" name="object 73"/>
            <p:cNvSpPr/>
            <p:nvPr/>
          </p:nvSpPr>
          <p:spPr>
            <a:xfrm>
              <a:off x="9247975" y="2313250"/>
              <a:ext cx="262255" cy="224790"/>
            </a:xfrm>
            <a:custGeom>
              <a:avLst/>
              <a:gdLst/>
              <a:ahLst/>
              <a:cxnLst/>
              <a:rect l="l" t="t" r="r" b="b"/>
              <a:pathLst>
                <a:path w="262254" h="224789">
                  <a:moveTo>
                    <a:pt x="0" y="0"/>
                  </a:moveTo>
                  <a:lnTo>
                    <a:pt x="261714" y="224400"/>
                  </a:lnTo>
                </a:path>
              </a:pathLst>
            </a:custGeom>
            <a:ln w="9524">
              <a:solidFill>
                <a:srgbClr val="545454"/>
              </a:solidFill>
            </a:ln>
          </p:spPr>
          <p:txBody>
            <a:bodyPr wrap="square" lIns="0" tIns="0" rIns="0" bIns="0" rtlCol="0"/>
            <a:lstStyle/>
            <a:p>
              <a:endParaRPr/>
            </a:p>
          </p:txBody>
        </p:sp>
        <p:sp>
          <p:nvSpPr>
            <p:cNvPr id="74" name="object 74"/>
            <p:cNvSpPr/>
            <p:nvPr/>
          </p:nvSpPr>
          <p:spPr>
            <a:xfrm>
              <a:off x="9499449" y="2525706"/>
              <a:ext cx="43180" cy="40640"/>
            </a:xfrm>
            <a:custGeom>
              <a:avLst/>
              <a:gdLst/>
              <a:ahLst/>
              <a:cxnLst/>
              <a:rect l="l" t="t" r="r" b="b"/>
              <a:pathLst>
                <a:path w="43179" h="40639">
                  <a:moveTo>
                    <a:pt x="43054" y="40079"/>
                  </a:moveTo>
                  <a:lnTo>
                    <a:pt x="0" y="23887"/>
                  </a:lnTo>
                  <a:lnTo>
                    <a:pt x="20481" y="0"/>
                  </a:lnTo>
                  <a:lnTo>
                    <a:pt x="43054" y="40079"/>
                  </a:lnTo>
                  <a:close/>
                </a:path>
              </a:pathLst>
            </a:custGeom>
            <a:solidFill>
              <a:srgbClr val="545454"/>
            </a:solidFill>
          </p:spPr>
          <p:txBody>
            <a:bodyPr wrap="square" lIns="0" tIns="0" rIns="0" bIns="0" rtlCol="0"/>
            <a:lstStyle/>
            <a:p>
              <a:endParaRPr/>
            </a:p>
          </p:txBody>
        </p:sp>
        <p:sp>
          <p:nvSpPr>
            <p:cNvPr id="75" name="object 75"/>
            <p:cNvSpPr/>
            <p:nvPr/>
          </p:nvSpPr>
          <p:spPr>
            <a:xfrm>
              <a:off x="9499449" y="2525706"/>
              <a:ext cx="43180" cy="40640"/>
            </a:xfrm>
            <a:custGeom>
              <a:avLst/>
              <a:gdLst/>
              <a:ahLst/>
              <a:cxnLst/>
              <a:rect l="l" t="t" r="r" b="b"/>
              <a:pathLst>
                <a:path w="43179" h="40639">
                  <a:moveTo>
                    <a:pt x="0" y="23887"/>
                  </a:moveTo>
                  <a:lnTo>
                    <a:pt x="43054" y="40079"/>
                  </a:lnTo>
                  <a:lnTo>
                    <a:pt x="20481" y="0"/>
                  </a:lnTo>
                  <a:lnTo>
                    <a:pt x="0" y="23887"/>
                  </a:lnTo>
                  <a:close/>
                </a:path>
              </a:pathLst>
            </a:custGeom>
            <a:ln w="9524">
              <a:solidFill>
                <a:srgbClr val="545454"/>
              </a:solidFill>
            </a:ln>
          </p:spPr>
          <p:txBody>
            <a:bodyPr wrap="square" lIns="0" tIns="0" rIns="0" bIns="0" rtlCol="0"/>
            <a:lstStyle/>
            <a:p>
              <a:endParaRPr/>
            </a:p>
          </p:txBody>
        </p:sp>
      </p:grpSp>
      <p:sp>
        <p:nvSpPr>
          <p:cNvPr id="76" name="object 7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7" name="object 77"/>
          <p:cNvSpPr txBox="1"/>
          <p:nvPr/>
        </p:nvSpPr>
        <p:spPr>
          <a:xfrm>
            <a:off x="11263062" y="6468683"/>
            <a:ext cx="245110" cy="177800"/>
          </a:xfrm>
          <a:prstGeom prst="rect">
            <a:avLst/>
          </a:prstGeom>
        </p:spPr>
        <p:txBody>
          <a:bodyPr vert="horz" wrap="square" lIns="0" tIns="0" rIns="0" bIns="0" rtlCol="0">
            <a:spAutoFit/>
          </a:bodyPr>
          <a:lstStyle/>
          <a:p>
            <a:pPr marL="38100">
              <a:lnSpc>
                <a:spcPts val="1230"/>
              </a:lnSpc>
            </a:pPr>
            <a:fld id="{81D60167-4931-47E6-BA6A-407CBD079E47}" type="slidenum">
              <a:rPr sz="1200" b="1" dirty="0">
                <a:solidFill>
                  <a:srgbClr val="40BAD1"/>
                </a:solidFill>
                <a:latin typeface="Corbel"/>
                <a:cs typeface="Corbel"/>
              </a:rPr>
              <a:t>73</a:t>
            </a:fld>
            <a:endParaRPr sz="1200">
              <a:latin typeface="Corbel"/>
              <a:cs typeface="Corbel"/>
            </a:endParaRPr>
          </a:p>
        </p:txBody>
      </p:sp>
      <p:sp>
        <p:nvSpPr>
          <p:cNvPr id="78" name="Slide Number Placeholder 77">
            <a:extLst>
              <a:ext uri="{FF2B5EF4-FFF2-40B4-BE49-F238E27FC236}">
                <a16:creationId xmlns:a16="http://schemas.microsoft.com/office/drawing/2014/main" id="{96C4AB27-8B09-40BD-B107-034A6EA6615B}"/>
              </a:ext>
            </a:extLst>
          </p:cNvPr>
          <p:cNvSpPr>
            <a:spLocks noGrp="1"/>
          </p:cNvSpPr>
          <p:nvPr>
            <p:ph type="sldNum" sz="quarter" idx="7"/>
          </p:nvPr>
        </p:nvSpPr>
        <p:spPr/>
        <p:txBody>
          <a:bodyPr/>
          <a:lstStyle/>
          <a:p>
            <a:pPr marL="41910">
              <a:lnSpc>
                <a:spcPts val="1230"/>
              </a:lnSpc>
            </a:pPr>
            <a:fld id="{81D60167-4931-47E6-BA6A-407CBD079E47}" type="slidenum">
              <a:rPr lang="en-US" smtClean="0"/>
              <a:t>73</a:t>
            </a:fld>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44" y="2854207"/>
            <a:ext cx="2576830"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Complete </a:t>
            </a:r>
            <a:r>
              <a:rPr sz="3600" dirty="0">
                <a:solidFill>
                  <a:srgbClr val="FFFFFF"/>
                </a:solidFill>
                <a:latin typeface="Corbel"/>
                <a:cs typeface="Corbel"/>
              </a:rPr>
              <a:t> </a:t>
            </a:r>
            <a:r>
              <a:rPr sz="3600" spc="-5" dirty="0">
                <a:solidFill>
                  <a:srgbClr val="FFFFFF"/>
                </a:solidFill>
                <a:latin typeface="Corbel"/>
                <a:cs typeface="Corbel"/>
              </a:rPr>
              <a:t>Hu</a:t>
            </a:r>
            <a:r>
              <a:rPr sz="3600" spc="-65" dirty="0">
                <a:solidFill>
                  <a:srgbClr val="FFFFFF"/>
                </a:solidFill>
                <a:latin typeface="Corbel"/>
                <a:cs typeface="Corbel"/>
              </a:rPr>
              <a:t>ff</a:t>
            </a:r>
            <a:r>
              <a:rPr sz="3600" spc="-5" dirty="0">
                <a:solidFill>
                  <a:srgbClr val="FFFFFF"/>
                </a:solidFill>
                <a:latin typeface="Corbel"/>
                <a:cs typeface="Corbel"/>
              </a:rPr>
              <a:t>ma</a:t>
            </a:r>
            <a:r>
              <a:rPr sz="3600" dirty="0">
                <a:solidFill>
                  <a:srgbClr val="FFFFFF"/>
                </a:solidFill>
                <a:latin typeface="Corbel"/>
                <a:cs typeface="Corbel"/>
              </a:rPr>
              <a:t>n</a:t>
            </a:r>
            <a:r>
              <a:rPr sz="3600" spc="-250" dirty="0">
                <a:solidFill>
                  <a:srgbClr val="FFFFFF"/>
                </a:solidFill>
                <a:latin typeface="Corbel"/>
                <a:cs typeface="Corbel"/>
              </a:rPr>
              <a:t> </a:t>
            </a:r>
            <a:r>
              <a:rPr sz="3600" spc="-229" dirty="0">
                <a:solidFill>
                  <a:srgbClr val="FFFFFF"/>
                </a:solidFill>
                <a:latin typeface="Corbel"/>
                <a:cs typeface="Corbel"/>
              </a:rPr>
              <a:t>T</a:t>
            </a:r>
            <a:r>
              <a:rPr sz="3600" spc="-5" dirty="0">
                <a:solidFill>
                  <a:srgbClr val="FFFFFF"/>
                </a:solidFill>
                <a:latin typeface="Corbel"/>
                <a:cs typeface="Corbel"/>
              </a:rPr>
              <a:t>ree</a:t>
            </a:r>
            <a:endParaRPr sz="3600">
              <a:latin typeface="Corbel"/>
              <a:cs typeface="Corbel"/>
            </a:endParaRPr>
          </a:p>
        </p:txBody>
      </p:sp>
      <p:sp>
        <p:nvSpPr>
          <p:cNvPr id="4" name="object 4"/>
          <p:cNvSpPr txBox="1"/>
          <p:nvPr/>
        </p:nvSpPr>
        <p:spPr>
          <a:xfrm>
            <a:off x="6534649" y="471127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1</a:t>
            </a:r>
            <a:endParaRPr sz="1400">
              <a:latin typeface="Arial MT"/>
              <a:cs typeface="Arial MT"/>
            </a:endParaRPr>
          </a:p>
        </p:txBody>
      </p:sp>
      <p:sp>
        <p:nvSpPr>
          <p:cNvPr id="5" name="object 5"/>
          <p:cNvSpPr txBox="1"/>
          <p:nvPr/>
        </p:nvSpPr>
        <p:spPr>
          <a:xfrm>
            <a:off x="6534649" y="510367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k</a:t>
            </a:r>
            <a:endParaRPr sz="1400">
              <a:latin typeface="Arial MT"/>
              <a:cs typeface="Arial MT"/>
            </a:endParaRPr>
          </a:p>
        </p:txBody>
      </p:sp>
      <p:sp>
        <p:nvSpPr>
          <p:cNvPr id="6" name="object 6"/>
          <p:cNvSpPr txBox="1"/>
          <p:nvPr/>
        </p:nvSpPr>
        <p:spPr>
          <a:xfrm>
            <a:off x="7144249" y="471127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1</a:t>
            </a:r>
            <a:endParaRPr sz="1400">
              <a:latin typeface="Arial MT"/>
              <a:cs typeface="Arial MT"/>
            </a:endParaRPr>
          </a:p>
        </p:txBody>
      </p:sp>
      <p:sp>
        <p:nvSpPr>
          <p:cNvPr id="7" name="object 7"/>
          <p:cNvSpPr txBox="1"/>
          <p:nvPr/>
        </p:nvSpPr>
        <p:spPr>
          <a:xfrm>
            <a:off x="7144249" y="510367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a:t>
            </a:r>
            <a:endParaRPr sz="1400">
              <a:latin typeface="Arial MT"/>
              <a:cs typeface="Arial MT"/>
            </a:endParaRPr>
          </a:p>
        </p:txBody>
      </p:sp>
      <p:sp>
        <p:nvSpPr>
          <p:cNvPr id="8" name="object 8"/>
          <p:cNvSpPr txBox="1"/>
          <p:nvPr/>
        </p:nvSpPr>
        <p:spPr>
          <a:xfrm>
            <a:off x="8692974" y="4740162"/>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2</a:t>
            </a:r>
            <a:endParaRPr sz="1400">
              <a:latin typeface="Arial MT"/>
              <a:cs typeface="Arial MT"/>
            </a:endParaRPr>
          </a:p>
        </p:txBody>
      </p:sp>
      <p:sp>
        <p:nvSpPr>
          <p:cNvPr id="9" name="object 9"/>
          <p:cNvSpPr txBox="1"/>
          <p:nvPr/>
        </p:nvSpPr>
        <p:spPr>
          <a:xfrm>
            <a:off x="8692974" y="5132562"/>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r</a:t>
            </a:r>
            <a:endParaRPr sz="1400">
              <a:latin typeface="Arial MT"/>
              <a:cs typeface="Arial MT"/>
            </a:endParaRPr>
          </a:p>
        </p:txBody>
      </p:sp>
      <p:sp>
        <p:nvSpPr>
          <p:cNvPr id="10" name="object 10"/>
          <p:cNvSpPr txBox="1"/>
          <p:nvPr/>
        </p:nvSpPr>
        <p:spPr>
          <a:xfrm>
            <a:off x="9302574" y="4740162"/>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2</a:t>
            </a:r>
            <a:endParaRPr sz="1400">
              <a:latin typeface="Arial MT"/>
              <a:cs typeface="Arial MT"/>
            </a:endParaRPr>
          </a:p>
        </p:txBody>
      </p:sp>
      <p:sp>
        <p:nvSpPr>
          <p:cNvPr id="11" name="object 11"/>
          <p:cNvSpPr txBox="1"/>
          <p:nvPr/>
        </p:nvSpPr>
        <p:spPr>
          <a:xfrm>
            <a:off x="9302574" y="5132562"/>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s</a:t>
            </a:r>
            <a:endParaRPr sz="1400">
              <a:latin typeface="Arial MT"/>
              <a:cs typeface="Arial MT"/>
            </a:endParaRPr>
          </a:p>
        </p:txBody>
      </p:sp>
      <p:sp>
        <p:nvSpPr>
          <p:cNvPr id="12" name="object 12"/>
          <p:cNvSpPr txBox="1"/>
          <p:nvPr/>
        </p:nvSpPr>
        <p:spPr>
          <a:xfrm>
            <a:off x="9835974" y="4740162"/>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2</a:t>
            </a:r>
            <a:endParaRPr sz="1400">
              <a:latin typeface="Arial MT"/>
              <a:cs typeface="Arial MT"/>
            </a:endParaRPr>
          </a:p>
        </p:txBody>
      </p:sp>
      <p:sp>
        <p:nvSpPr>
          <p:cNvPr id="13" name="object 13"/>
          <p:cNvSpPr txBox="1"/>
          <p:nvPr/>
        </p:nvSpPr>
        <p:spPr>
          <a:xfrm>
            <a:off x="9835974" y="5132562"/>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n</a:t>
            </a:r>
            <a:endParaRPr sz="1400">
              <a:latin typeface="Arial MT"/>
              <a:cs typeface="Arial MT"/>
            </a:endParaRPr>
          </a:p>
        </p:txBody>
      </p:sp>
      <p:sp>
        <p:nvSpPr>
          <p:cNvPr id="14" name="object 14"/>
          <p:cNvSpPr txBox="1"/>
          <p:nvPr/>
        </p:nvSpPr>
        <p:spPr>
          <a:xfrm>
            <a:off x="10445574" y="4740162"/>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2</a:t>
            </a:r>
            <a:endParaRPr sz="1400">
              <a:latin typeface="Arial MT"/>
              <a:cs typeface="Arial MT"/>
            </a:endParaRPr>
          </a:p>
        </p:txBody>
      </p:sp>
      <p:sp>
        <p:nvSpPr>
          <p:cNvPr id="15" name="object 15"/>
          <p:cNvSpPr txBox="1"/>
          <p:nvPr/>
        </p:nvSpPr>
        <p:spPr>
          <a:xfrm>
            <a:off x="10445574" y="5132562"/>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a</a:t>
            </a:r>
            <a:endParaRPr sz="1400">
              <a:latin typeface="Arial MT"/>
              <a:cs typeface="Arial MT"/>
            </a:endParaRPr>
          </a:p>
        </p:txBody>
      </p:sp>
      <p:sp>
        <p:nvSpPr>
          <p:cNvPr id="16" name="object 16"/>
          <p:cNvSpPr txBox="1"/>
          <p:nvPr/>
        </p:nvSpPr>
        <p:spPr>
          <a:xfrm>
            <a:off x="5391649" y="471372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1</a:t>
            </a:r>
            <a:endParaRPr sz="1400">
              <a:latin typeface="Arial MT"/>
              <a:cs typeface="Arial MT"/>
            </a:endParaRPr>
          </a:p>
        </p:txBody>
      </p:sp>
      <p:sp>
        <p:nvSpPr>
          <p:cNvPr id="17" name="object 17"/>
          <p:cNvSpPr txBox="1"/>
          <p:nvPr/>
        </p:nvSpPr>
        <p:spPr>
          <a:xfrm>
            <a:off x="5391649" y="510612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y</a:t>
            </a:r>
            <a:endParaRPr sz="1400">
              <a:latin typeface="Arial MT"/>
              <a:cs typeface="Arial MT"/>
            </a:endParaRPr>
          </a:p>
        </p:txBody>
      </p:sp>
      <p:sp>
        <p:nvSpPr>
          <p:cNvPr id="18" name="object 18"/>
          <p:cNvSpPr txBox="1"/>
          <p:nvPr/>
        </p:nvSpPr>
        <p:spPr>
          <a:xfrm>
            <a:off x="6001249" y="471372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1</a:t>
            </a:r>
            <a:endParaRPr sz="1400">
              <a:latin typeface="Arial MT"/>
              <a:cs typeface="Arial MT"/>
            </a:endParaRPr>
          </a:p>
        </p:txBody>
      </p:sp>
      <p:sp>
        <p:nvSpPr>
          <p:cNvPr id="19" name="object 19"/>
          <p:cNvSpPr txBox="1"/>
          <p:nvPr/>
        </p:nvSpPr>
        <p:spPr>
          <a:xfrm>
            <a:off x="6001249" y="510612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l</a:t>
            </a:r>
            <a:endParaRPr sz="1400">
              <a:latin typeface="Arial MT"/>
              <a:cs typeface="Arial MT"/>
            </a:endParaRPr>
          </a:p>
        </p:txBody>
      </p:sp>
      <p:sp>
        <p:nvSpPr>
          <p:cNvPr id="20" name="object 20"/>
          <p:cNvSpPr txBox="1"/>
          <p:nvPr/>
        </p:nvSpPr>
        <p:spPr>
          <a:xfrm>
            <a:off x="4248649" y="471127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1</a:t>
            </a:r>
            <a:endParaRPr sz="1400">
              <a:latin typeface="Arial MT"/>
              <a:cs typeface="Arial MT"/>
            </a:endParaRPr>
          </a:p>
        </p:txBody>
      </p:sp>
      <p:sp>
        <p:nvSpPr>
          <p:cNvPr id="21" name="object 21"/>
          <p:cNvSpPr txBox="1"/>
          <p:nvPr/>
        </p:nvSpPr>
        <p:spPr>
          <a:xfrm>
            <a:off x="4248649" y="510367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E</a:t>
            </a:r>
            <a:endParaRPr sz="1400">
              <a:latin typeface="Arial MT"/>
              <a:cs typeface="Arial MT"/>
            </a:endParaRPr>
          </a:p>
        </p:txBody>
      </p:sp>
      <p:sp>
        <p:nvSpPr>
          <p:cNvPr id="22" name="object 22"/>
          <p:cNvSpPr txBox="1"/>
          <p:nvPr/>
        </p:nvSpPr>
        <p:spPr>
          <a:xfrm>
            <a:off x="4858249" y="471127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1</a:t>
            </a:r>
            <a:endParaRPr sz="1400">
              <a:latin typeface="Arial MT"/>
              <a:cs typeface="Arial MT"/>
            </a:endParaRPr>
          </a:p>
        </p:txBody>
      </p:sp>
      <p:sp>
        <p:nvSpPr>
          <p:cNvPr id="23" name="object 23"/>
          <p:cNvSpPr txBox="1"/>
          <p:nvPr/>
        </p:nvSpPr>
        <p:spPr>
          <a:xfrm>
            <a:off x="4858249" y="510367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i</a:t>
            </a:r>
            <a:endParaRPr sz="1400">
              <a:latin typeface="Arial MT"/>
              <a:cs typeface="Arial MT"/>
            </a:endParaRPr>
          </a:p>
        </p:txBody>
      </p:sp>
      <p:sp>
        <p:nvSpPr>
          <p:cNvPr id="24" name="object 24"/>
          <p:cNvSpPr txBox="1"/>
          <p:nvPr/>
        </p:nvSpPr>
        <p:spPr>
          <a:xfrm>
            <a:off x="7677649" y="406162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4</a:t>
            </a:r>
            <a:endParaRPr sz="1400">
              <a:latin typeface="Arial MT"/>
              <a:cs typeface="Arial MT"/>
            </a:endParaRPr>
          </a:p>
        </p:txBody>
      </p:sp>
      <p:sp>
        <p:nvSpPr>
          <p:cNvPr id="25" name="object 25"/>
          <p:cNvSpPr txBox="1"/>
          <p:nvPr/>
        </p:nvSpPr>
        <p:spPr>
          <a:xfrm>
            <a:off x="7677649" y="4454025"/>
            <a:ext cx="382905" cy="294953"/>
          </a:xfrm>
          <a:prstGeom prst="rect">
            <a:avLst/>
          </a:prstGeom>
          <a:ln w="9524">
            <a:solidFill>
              <a:srgbClr val="9E9E9E"/>
            </a:solidFill>
          </a:ln>
        </p:spPr>
        <p:txBody>
          <a:bodyPr vert="horz" wrap="square" lIns="0" tIns="78740" rIns="0" bIns="0" rtlCol="0">
            <a:spAutoFit/>
          </a:bodyPr>
          <a:lstStyle/>
          <a:p>
            <a:pPr marL="97155">
              <a:lnSpc>
                <a:spcPct val="100000"/>
              </a:lnSpc>
              <a:spcBef>
                <a:spcPts val="620"/>
              </a:spcBef>
            </a:pPr>
            <a:r>
              <a:rPr sz="1400" dirty="0">
                <a:latin typeface="Arial MT"/>
                <a:cs typeface="Arial MT"/>
              </a:rPr>
              <a:t>sp</a:t>
            </a:r>
            <a:endParaRPr sz="1400">
              <a:latin typeface="Arial MT"/>
              <a:cs typeface="Arial MT"/>
            </a:endParaRPr>
          </a:p>
        </p:txBody>
      </p:sp>
      <p:sp>
        <p:nvSpPr>
          <p:cNvPr id="26" name="object 26"/>
          <p:cNvSpPr txBox="1"/>
          <p:nvPr/>
        </p:nvSpPr>
        <p:spPr>
          <a:xfrm>
            <a:off x="8374912" y="327652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8</a:t>
            </a:r>
            <a:endParaRPr sz="1400">
              <a:latin typeface="Arial MT"/>
              <a:cs typeface="Arial MT"/>
            </a:endParaRPr>
          </a:p>
        </p:txBody>
      </p:sp>
      <p:sp>
        <p:nvSpPr>
          <p:cNvPr id="27" name="object 27"/>
          <p:cNvSpPr txBox="1"/>
          <p:nvPr/>
        </p:nvSpPr>
        <p:spPr>
          <a:xfrm>
            <a:off x="8374912" y="3668924"/>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e</a:t>
            </a:r>
            <a:endParaRPr sz="1400">
              <a:latin typeface="Arial MT"/>
              <a:cs typeface="Arial MT"/>
            </a:endParaRPr>
          </a:p>
        </p:txBody>
      </p:sp>
      <p:sp>
        <p:nvSpPr>
          <p:cNvPr id="28" name="object 28"/>
          <p:cNvSpPr txBox="1"/>
          <p:nvPr/>
        </p:nvSpPr>
        <p:spPr>
          <a:xfrm>
            <a:off x="4582500" y="406162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2</a:t>
            </a:r>
            <a:endParaRPr sz="1400">
              <a:latin typeface="Arial MT"/>
              <a:cs typeface="Arial MT"/>
            </a:endParaRPr>
          </a:p>
        </p:txBody>
      </p:sp>
      <p:grpSp>
        <p:nvGrpSpPr>
          <p:cNvPr id="29" name="object 29"/>
          <p:cNvGrpSpPr/>
          <p:nvPr/>
        </p:nvGrpSpPr>
        <p:grpSpPr>
          <a:xfrm>
            <a:off x="4456950" y="4444912"/>
            <a:ext cx="627380" cy="262255"/>
            <a:chOff x="4456950" y="4444912"/>
            <a:chExt cx="627380" cy="262255"/>
          </a:xfrm>
        </p:grpSpPr>
        <p:sp>
          <p:nvSpPr>
            <p:cNvPr id="30" name="object 30"/>
            <p:cNvSpPr/>
            <p:nvPr/>
          </p:nvSpPr>
          <p:spPr>
            <a:xfrm>
              <a:off x="4496674" y="4464199"/>
              <a:ext cx="273685" cy="199390"/>
            </a:xfrm>
            <a:custGeom>
              <a:avLst/>
              <a:gdLst/>
              <a:ahLst/>
              <a:cxnLst/>
              <a:rect l="l" t="t" r="r" b="b"/>
              <a:pathLst>
                <a:path w="273685" h="199389">
                  <a:moveTo>
                    <a:pt x="273574" y="0"/>
                  </a:moveTo>
                  <a:lnTo>
                    <a:pt x="0" y="198893"/>
                  </a:lnTo>
                </a:path>
              </a:pathLst>
            </a:custGeom>
            <a:ln w="9524">
              <a:solidFill>
                <a:srgbClr val="545454"/>
              </a:solidFill>
            </a:ln>
          </p:spPr>
          <p:txBody>
            <a:bodyPr wrap="square" lIns="0" tIns="0" rIns="0" bIns="0" rtlCol="0"/>
            <a:lstStyle/>
            <a:p>
              <a:endParaRPr/>
            </a:p>
          </p:txBody>
        </p:sp>
        <p:sp>
          <p:nvSpPr>
            <p:cNvPr id="31" name="object 31"/>
            <p:cNvSpPr/>
            <p:nvPr/>
          </p:nvSpPr>
          <p:spPr>
            <a:xfrm>
              <a:off x="4461712" y="4650368"/>
              <a:ext cx="44450" cy="38735"/>
            </a:xfrm>
            <a:custGeom>
              <a:avLst/>
              <a:gdLst/>
              <a:ahLst/>
              <a:cxnLst/>
              <a:rect l="l" t="t" r="r" b="b"/>
              <a:pathLst>
                <a:path w="44450" h="38735">
                  <a:moveTo>
                    <a:pt x="0" y="38143"/>
                  </a:moveTo>
                  <a:lnTo>
                    <a:pt x="25710" y="0"/>
                  </a:lnTo>
                  <a:lnTo>
                    <a:pt x="44213" y="25450"/>
                  </a:lnTo>
                  <a:lnTo>
                    <a:pt x="0" y="38143"/>
                  </a:lnTo>
                  <a:close/>
                </a:path>
              </a:pathLst>
            </a:custGeom>
            <a:solidFill>
              <a:srgbClr val="545454"/>
            </a:solidFill>
          </p:spPr>
          <p:txBody>
            <a:bodyPr wrap="square" lIns="0" tIns="0" rIns="0" bIns="0" rtlCol="0"/>
            <a:lstStyle/>
            <a:p>
              <a:endParaRPr/>
            </a:p>
          </p:txBody>
        </p:sp>
        <p:sp>
          <p:nvSpPr>
            <p:cNvPr id="32" name="object 32"/>
            <p:cNvSpPr/>
            <p:nvPr/>
          </p:nvSpPr>
          <p:spPr>
            <a:xfrm>
              <a:off x="4461712" y="4650368"/>
              <a:ext cx="44450" cy="38735"/>
            </a:xfrm>
            <a:custGeom>
              <a:avLst/>
              <a:gdLst/>
              <a:ahLst/>
              <a:cxnLst/>
              <a:rect l="l" t="t" r="r" b="b"/>
              <a:pathLst>
                <a:path w="44450" h="38735">
                  <a:moveTo>
                    <a:pt x="25710" y="0"/>
                  </a:moveTo>
                  <a:lnTo>
                    <a:pt x="0" y="38143"/>
                  </a:lnTo>
                  <a:lnTo>
                    <a:pt x="44213" y="25450"/>
                  </a:lnTo>
                  <a:lnTo>
                    <a:pt x="25710" y="0"/>
                  </a:lnTo>
                  <a:close/>
                </a:path>
              </a:pathLst>
            </a:custGeom>
            <a:ln w="9524">
              <a:solidFill>
                <a:srgbClr val="545454"/>
              </a:solidFill>
            </a:ln>
          </p:spPr>
          <p:txBody>
            <a:bodyPr wrap="square" lIns="0" tIns="0" rIns="0" bIns="0" rtlCol="0"/>
            <a:lstStyle/>
            <a:p>
              <a:endParaRPr/>
            </a:p>
          </p:txBody>
        </p:sp>
        <p:sp>
          <p:nvSpPr>
            <p:cNvPr id="33" name="object 33"/>
            <p:cNvSpPr/>
            <p:nvPr/>
          </p:nvSpPr>
          <p:spPr>
            <a:xfrm>
              <a:off x="4784774" y="4449674"/>
              <a:ext cx="262255" cy="224790"/>
            </a:xfrm>
            <a:custGeom>
              <a:avLst/>
              <a:gdLst/>
              <a:ahLst/>
              <a:cxnLst/>
              <a:rect l="l" t="t" r="r" b="b"/>
              <a:pathLst>
                <a:path w="262254" h="224789">
                  <a:moveTo>
                    <a:pt x="0" y="0"/>
                  </a:moveTo>
                  <a:lnTo>
                    <a:pt x="261714" y="224400"/>
                  </a:lnTo>
                </a:path>
              </a:pathLst>
            </a:custGeom>
            <a:ln w="9524">
              <a:solidFill>
                <a:srgbClr val="545454"/>
              </a:solidFill>
            </a:ln>
          </p:spPr>
          <p:txBody>
            <a:bodyPr wrap="square" lIns="0" tIns="0" rIns="0" bIns="0" rtlCol="0"/>
            <a:lstStyle/>
            <a:p>
              <a:endParaRPr/>
            </a:p>
          </p:txBody>
        </p:sp>
        <p:sp>
          <p:nvSpPr>
            <p:cNvPr id="34" name="object 34"/>
            <p:cNvSpPr/>
            <p:nvPr/>
          </p:nvSpPr>
          <p:spPr>
            <a:xfrm>
              <a:off x="5036248" y="4662131"/>
              <a:ext cx="43180" cy="40640"/>
            </a:xfrm>
            <a:custGeom>
              <a:avLst/>
              <a:gdLst/>
              <a:ahLst/>
              <a:cxnLst/>
              <a:rect l="l" t="t" r="r" b="b"/>
              <a:pathLst>
                <a:path w="43179" h="40639">
                  <a:moveTo>
                    <a:pt x="43055" y="40079"/>
                  </a:moveTo>
                  <a:lnTo>
                    <a:pt x="0" y="23886"/>
                  </a:lnTo>
                  <a:lnTo>
                    <a:pt x="20481" y="0"/>
                  </a:lnTo>
                  <a:lnTo>
                    <a:pt x="43055" y="40079"/>
                  </a:lnTo>
                  <a:close/>
                </a:path>
              </a:pathLst>
            </a:custGeom>
            <a:solidFill>
              <a:srgbClr val="545454"/>
            </a:solidFill>
          </p:spPr>
          <p:txBody>
            <a:bodyPr wrap="square" lIns="0" tIns="0" rIns="0" bIns="0" rtlCol="0"/>
            <a:lstStyle/>
            <a:p>
              <a:endParaRPr/>
            </a:p>
          </p:txBody>
        </p:sp>
        <p:sp>
          <p:nvSpPr>
            <p:cNvPr id="35" name="object 35"/>
            <p:cNvSpPr/>
            <p:nvPr/>
          </p:nvSpPr>
          <p:spPr>
            <a:xfrm>
              <a:off x="5036248" y="4662131"/>
              <a:ext cx="43180" cy="40640"/>
            </a:xfrm>
            <a:custGeom>
              <a:avLst/>
              <a:gdLst/>
              <a:ahLst/>
              <a:cxnLst/>
              <a:rect l="l" t="t" r="r" b="b"/>
              <a:pathLst>
                <a:path w="43179" h="40639">
                  <a:moveTo>
                    <a:pt x="0" y="23886"/>
                  </a:moveTo>
                  <a:lnTo>
                    <a:pt x="43055" y="40079"/>
                  </a:lnTo>
                  <a:lnTo>
                    <a:pt x="20481" y="0"/>
                  </a:lnTo>
                  <a:lnTo>
                    <a:pt x="0" y="23886"/>
                  </a:lnTo>
                  <a:close/>
                </a:path>
              </a:pathLst>
            </a:custGeom>
            <a:ln w="9524">
              <a:solidFill>
                <a:srgbClr val="545454"/>
              </a:solidFill>
            </a:ln>
          </p:spPr>
          <p:txBody>
            <a:bodyPr wrap="square" lIns="0" tIns="0" rIns="0" bIns="0" rtlCol="0"/>
            <a:lstStyle/>
            <a:p>
              <a:endParaRPr/>
            </a:p>
          </p:txBody>
        </p:sp>
      </p:grpSp>
      <p:sp>
        <p:nvSpPr>
          <p:cNvPr id="36" name="object 36"/>
          <p:cNvSpPr txBox="1"/>
          <p:nvPr/>
        </p:nvSpPr>
        <p:spPr>
          <a:xfrm>
            <a:off x="5700212" y="406162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2</a:t>
            </a:r>
            <a:endParaRPr sz="1400">
              <a:latin typeface="Arial MT"/>
              <a:cs typeface="Arial MT"/>
            </a:endParaRPr>
          </a:p>
        </p:txBody>
      </p:sp>
      <p:grpSp>
        <p:nvGrpSpPr>
          <p:cNvPr id="37" name="object 37"/>
          <p:cNvGrpSpPr/>
          <p:nvPr/>
        </p:nvGrpSpPr>
        <p:grpSpPr>
          <a:xfrm>
            <a:off x="5574662" y="4444912"/>
            <a:ext cx="627380" cy="262255"/>
            <a:chOff x="5574662" y="4444912"/>
            <a:chExt cx="627380" cy="262255"/>
          </a:xfrm>
        </p:grpSpPr>
        <p:sp>
          <p:nvSpPr>
            <p:cNvPr id="38" name="object 38"/>
            <p:cNvSpPr/>
            <p:nvPr/>
          </p:nvSpPr>
          <p:spPr>
            <a:xfrm>
              <a:off x="5614387" y="4464199"/>
              <a:ext cx="273685" cy="199390"/>
            </a:xfrm>
            <a:custGeom>
              <a:avLst/>
              <a:gdLst/>
              <a:ahLst/>
              <a:cxnLst/>
              <a:rect l="l" t="t" r="r" b="b"/>
              <a:pathLst>
                <a:path w="273685" h="199389">
                  <a:moveTo>
                    <a:pt x="273574" y="0"/>
                  </a:moveTo>
                  <a:lnTo>
                    <a:pt x="0" y="198893"/>
                  </a:lnTo>
                </a:path>
              </a:pathLst>
            </a:custGeom>
            <a:ln w="9524">
              <a:solidFill>
                <a:srgbClr val="545454"/>
              </a:solidFill>
            </a:ln>
          </p:spPr>
          <p:txBody>
            <a:bodyPr wrap="square" lIns="0" tIns="0" rIns="0" bIns="0" rtlCol="0"/>
            <a:lstStyle/>
            <a:p>
              <a:endParaRPr/>
            </a:p>
          </p:txBody>
        </p:sp>
        <p:sp>
          <p:nvSpPr>
            <p:cNvPr id="39" name="object 39"/>
            <p:cNvSpPr/>
            <p:nvPr/>
          </p:nvSpPr>
          <p:spPr>
            <a:xfrm>
              <a:off x="5579425" y="4650368"/>
              <a:ext cx="44450" cy="38735"/>
            </a:xfrm>
            <a:custGeom>
              <a:avLst/>
              <a:gdLst/>
              <a:ahLst/>
              <a:cxnLst/>
              <a:rect l="l" t="t" r="r" b="b"/>
              <a:pathLst>
                <a:path w="44450" h="38735">
                  <a:moveTo>
                    <a:pt x="0" y="38143"/>
                  </a:moveTo>
                  <a:lnTo>
                    <a:pt x="25710" y="0"/>
                  </a:lnTo>
                  <a:lnTo>
                    <a:pt x="44213" y="25450"/>
                  </a:lnTo>
                  <a:lnTo>
                    <a:pt x="0" y="38143"/>
                  </a:lnTo>
                  <a:close/>
                </a:path>
              </a:pathLst>
            </a:custGeom>
            <a:solidFill>
              <a:srgbClr val="545454"/>
            </a:solidFill>
          </p:spPr>
          <p:txBody>
            <a:bodyPr wrap="square" lIns="0" tIns="0" rIns="0" bIns="0" rtlCol="0"/>
            <a:lstStyle/>
            <a:p>
              <a:endParaRPr/>
            </a:p>
          </p:txBody>
        </p:sp>
        <p:sp>
          <p:nvSpPr>
            <p:cNvPr id="40" name="object 40"/>
            <p:cNvSpPr/>
            <p:nvPr/>
          </p:nvSpPr>
          <p:spPr>
            <a:xfrm>
              <a:off x="5579425" y="4650368"/>
              <a:ext cx="44450" cy="38735"/>
            </a:xfrm>
            <a:custGeom>
              <a:avLst/>
              <a:gdLst/>
              <a:ahLst/>
              <a:cxnLst/>
              <a:rect l="l" t="t" r="r" b="b"/>
              <a:pathLst>
                <a:path w="44450" h="38735">
                  <a:moveTo>
                    <a:pt x="25710" y="0"/>
                  </a:moveTo>
                  <a:lnTo>
                    <a:pt x="0" y="38143"/>
                  </a:lnTo>
                  <a:lnTo>
                    <a:pt x="44213" y="25450"/>
                  </a:lnTo>
                  <a:lnTo>
                    <a:pt x="25710" y="0"/>
                  </a:lnTo>
                  <a:close/>
                </a:path>
              </a:pathLst>
            </a:custGeom>
            <a:ln w="9524">
              <a:solidFill>
                <a:srgbClr val="545454"/>
              </a:solidFill>
            </a:ln>
          </p:spPr>
          <p:txBody>
            <a:bodyPr wrap="square" lIns="0" tIns="0" rIns="0" bIns="0" rtlCol="0"/>
            <a:lstStyle/>
            <a:p>
              <a:endParaRPr/>
            </a:p>
          </p:txBody>
        </p:sp>
        <p:sp>
          <p:nvSpPr>
            <p:cNvPr id="41" name="object 41"/>
            <p:cNvSpPr/>
            <p:nvPr/>
          </p:nvSpPr>
          <p:spPr>
            <a:xfrm>
              <a:off x="5902487" y="4449674"/>
              <a:ext cx="262255" cy="224790"/>
            </a:xfrm>
            <a:custGeom>
              <a:avLst/>
              <a:gdLst/>
              <a:ahLst/>
              <a:cxnLst/>
              <a:rect l="l" t="t" r="r" b="b"/>
              <a:pathLst>
                <a:path w="262254" h="224789">
                  <a:moveTo>
                    <a:pt x="0" y="0"/>
                  </a:moveTo>
                  <a:lnTo>
                    <a:pt x="261714" y="224400"/>
                  </a:lnTo>
                </a:path>
              </a:pathLst>
            </a:custGeom>
            <a:ln w="9524">
              <a:solidFill>
                <a:srgbClr val="545454"/>
              </a:solidFill>
            </a:ln>
          </p:spPr>
          <p:txBody>
            <a:bodyPr wrap="square" lIns="0" tIns="0" rIns="0" bIns="0" rtlCol="0"/>
            <a:lstStyle/>
            <a:p>
              <a:endParaRPr/>
            </a:p>
          </p:txBody>
        </p:sp>
        <p:sp>
          <p:nvSpPr>
            <p:cNvPr id="42" name="object 42"/>
            <p:cNvSpPr/>
            <p:nvPr/>
          </p:nvSpPr>
          <p:spPr>
            <a:xfrm>
              <a:off x="6153961" y="4662131"/>
              <a:ext cx="43180" cy="40640"/>
            </a:xfrm>
            <a:custGeom>
              <a:avLst/>
              <a:gdLst/>
              <a:ahLst/>
              <a:cxnLst/>
              <a:rect l="l" t="t" r="r" b="b"/>
              <a:pathLst>
                <a:path w="43179" h="40639">
                  <a:moveTo>
                    <a:pt x="43055" y="40079"/>
                  </a:moveTo>
                  <a:lnTo>
                    <a:pt x="0" y="23886"/>
                  </a:lnTo>
                  <a:lnTo>
                    <a:pt x="20481" y="0"/>
                  </a:lnTo>
                  <a:lnTo>
                    <a:pt x="43055" y="40079"/>
                  </a:lnTo>
                  <a:close/>
                </a:path>
              </a:pathLst>
            </a:custGeom>
            <a:solidFill>
              <a:srgbClr val="545454"/>
            </a:solidFill>
          </p:spPr>
          <p:txBody>
            <a:bodyPr wrap="square" lIns="0" tIns="0" rIns="0" bIns="0" rtlCol="0"/>
            <a:lstStyle/>
            <a:p>
              <a:endParaRPr/>
            </a:p>
          </p:txBody>
        </p:sp>
        <p:sp>
          <p:nvSpPr>
            <p:cNvPr id="43" name="object 43"/>
            <p:cNvSpPr/>
            <p:nvPr/>
          </p:nvSpPr>
          <p:spPr>
            <a:xfrm>
              <a:off x="6153961" y="4662131"/>
              <a:ext cx="43180" cy="40640"/>
            </a:xfrm>
            <a:custGeom>
              <a:avLst/>
              <a:gdLst/>
              <a:ahLst/>
              <a:cxnLst/>
              <a:rect l="l" t="t" r="r" b="b"/>
              <a:pathLst>
                <a:path w="43179" h="40639">
                  <a:moveTo>
                    <a:pt x="0" y="23886"/>
                  </a:moveTo>
                  <a:lnTo>
                    <a:pt x="43055" y="40079"/>
                  </a:lnTo>
                  <a:lnTo>
                    <a:pt x="20481" y="0"/>
                  </a:lnTo>
                  <a:lnTo>
                    <a:pt x="0" y="23886"/>
                  </a:lnTo>
                  <a:close/>
                </a:path>
              </a:pathLst>
            </a:custGeom>
            <a:ln w="9524">
              <a:solidFill>
                <a:srgbClr val="545454"/>
              </a:solidFill>
            </a:ln>
          </p:spPr>
          <p:txBody>
            <a:bodyPr wrap="square" lIns="0" tIns="0" rIns="0" bIns="0" rtlCol="0"/>
            <a:lstStyle/>
            <a:p>
              <a:endParaRPr/>
            </a:p>
          </p:txBody>
        </p:sp>
      </p:grpSp>
      <p:sp>
        <p:nvSpPr>
          <p:cNvPr id="44" name="object 44"/>
          <p:cNvSpPr txBox="1"/>
          <p:nvPr/>
        </p:nvSpPr>
        <p:spPr>
          <a:xfrm>
            <a:off x="6825474" y="406162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2</a:t>
            </a:r>
            <a:endParaRPr sz="1400">
              <a:latin typeface="Arial MT"/>
              <a:cs typeface="Arial MT"/>
            </a:endParaRPr>
          </a:p>
        </p:txBody>
      </p:sp>
      <p:grpSp>
        <p:nvGrpSpPr>
          <p:cNvPr id="45" name="object 45"/>
          <p:cNvGrpSpPr/>
          <p:nvPr/>
        </p:nvGrpSpPr>
        <p:grpSpPr>
          <a:xfrm>
            <a:off x="6699925" y="4444912"/>
            <a:ext cx="627380" cy="262255"/>
            <a:chOff x="6699925" y="4444912"/>
            <a:chExt cx="627380" cy="262255"/>
          </a:xfrm>
        </p:grpSpPr>
        <p:sp>
          <p:nvSpPr>
            <p:cNvPr id="46" name="object 46"/>
            <p:cNvSpPr/>
            <p:nvPr/>
          </p:nvSpPr>
          <p:spPr>
            <a:xfrm>
              <a:off x="6739650" y="4464199"/>
              <a:ext cx="273685" cy="199390"/>
            </a:xfrm>
            <a:custGeom>
              <a:avLst/>
              <a:gdLst/>
              <a:ahLst/>
              <a:cxnLst/>
              <a:rect l="l" t="t" r="r" b="b"/>
              <a:pathLst>
                <a:path w="273684" h="199389">
                  <a:moveTo>
                    <a:pt x="273574" y="0"/>
                  </a:moveTo>
                  <a:lnTo>
                    <a:pt x="0" y="198893"/>
                  </a:lnTo>
                </a:path>
              </a:pathLst>
            </a:custGeom>
            <a:ln w="9524">
              <a:solidFill>
                <a:srgbClr val="545454"/>
              </a:solidFill>
            </a:ln>
          </p:spPr>
          <p:txBody>
            <a:bodyPr wrap="square" lIns="0" tIns="0" rIns="0" bIns="0" rtlCol="0"/>
            <a:lstStyle/>
            <a:p>
              <a:endParaRPr/>
            </a:p>
          </p:txBody>
        </p:sp>
        <p:sp>
          <p:nvSpPr>
            <p:cNvPr id="47" name="object 47"/>
            <p:cNvSpPr/>
            <p:nvPr/>
          </p:nvSpPr>
          <p:spPr>
            <a:xfrm>
              <a:off x="6704687" y="4650368"/>
              <a:ext cx="44450" cy="38735"/>
            </a:xfrm>
            <a:custGeom>
              <a:avLst/>
              <a:gdLst/>
              <a:ahLst/>
              <a:cxnLst/>
              <a:rect l="l" t="t" r="r" b="b"/>
              <a:pathLst>
                <a:path w="44450" h="38735">
                  <a:moveTo>
                    <a:pt x="0" y="38143"/>
                  </a:moveTo>
                  <a:lnTo>
                    <a:pt x="25710" y="0"/>
                  </a:lnTo>
                  <a:lnTo>
                    <a:pt x="44213" y="25450"/>
                  </a:lnTo>
                  <a:lnTo>
                    <a:pt x="0" y="38143"/>
                  </a:lnTo>
                  <a:close/>
                </a:path>
              </a:pathLst>
            </a:custGeom>
            <a:solidFill>
              <a:srgbClr val="545454"/>
            </a:solidFill>
          </p:spPr>
          <p:txBody>
            <a:bodyPr wrap="square" lIns="0" tIns="0" rIns="0" bIns="0" rtlCol="0"/>
            <a:lstStyle/>
            <a:p>
              <a:endParaRPr/>
            </a:p>
          </p:txBody>
        </p:sp>
        <p:sp>
          <p:nvSpPr>
            <p:cNvPr id="48" name="object 48"/>
            <p:cNvSpPr/>
            <p:nvPr/>
          </p:nvSpPr>
          <p:spPr>
            <a:xfrm>
              <a:off x="6704687" y="4650368"/>
              <a:ext cx="44450" cy="38735"/>
            </a:xfrm>
            <a:custGeom>
              <a:avLst/>
              <a:gdLst/>
              <a:ahLst/>
              <a:cxnLst/>
              <a:rect l="l" t="t" r="r" b="b"/>
              <a:pathLst>
                <a:path w="44450" h="38735">
                  <a:moveTo>
                    <a:pt x="25710" y="0"/>
                  </a:moveTo>
                  <a:lnTo>
                    <a:pt x="0" y="38143"/>
                  </a:lnTo>
                  <a:lnTo>
                    <a:pt x="44213" y="25450"/>
                  </a:lnTo>
                  <a:lnTo>
                    <a:pt x="25710" y="0"/>
                  </a:lnTo>
                  <a:close/>
                </a:path>
              </a:pathLst>
            </a:custGeom>
            <a:ln w="9524">
              <a:solidFill>
                <a:srgbClr val="545454"/>
              </a:solidFill>
            </a:ln>
          </p:spPr>
          <p:txBody>
            <a:bodyPr wrap="square" lIns="0" tIns="0" rIns="0" bIns="0" rtlCol="0"/>
            <a:lstStyle/>
            <a:p>
              <a:endParaRPr/>
            </a:p>
          </p:txBody>
        </p:sp>
        <p:sp>
          <p:nvSpPr>
            <p:cNvPr id="49" name="object 49"/>
            <p:cNvSpPr/>
            <p:nvPr/>
          </p:nvSpPr>
          <p:spPr>
            <a:xfrm>
              <a:off x="7027750" y="4449674"/>
              <a:ext cx="262255" cy="224790"/>
            </a:xfrm>
            <a:custGeom>
              <a:avLst/>
              <a:gdLst/>
              <a:ahLst/>
              <a:cxnLst/>
              <a:rect l="l" t="t" r="r" b="b"/>
              <a:pathLst>
                <a:path w="262254" h="224789">
                  <a:moveTo>
                    <a:pt x="0" y="0"/>
                  </a:moveTo>
                  <a:lnTo>
                    <a:pt x="261714" y="224400"/>
                  </a:lnTo>
                </a:path>
              </a:pathLst>
            </a:custGeom>
            <a:ln w="9524">
              <a:solidFill>
                <a:srgbClr val="545454"/>
              </a:solidFill>
            </a:ln>
          </p:spPr>
          <p:txBody>
            <a:bodyPr wrap="square" lIns="0" tIns="0" rIns="0" bIns="0" rtlCol="0"/>
            <a:lstStyle/>
            <a:p>
              <a:endParaRPr/>
            </a:p>
          </p:txBody>
        </p:sp>
        <p:sp>
          <p:nvSpPr>
            <p:cNvPr id="50" name="object 50"/>
            <p:cNvSpPr/>
            <p:nvPr/>
          </p:nvSpPr>
          <p:spPr>
            <a:xfrm>
              <a:off x="7279224" y="4662131"/>
              <a:ext cx="43180" cy="40640"/>
            </a:xfrm>
            <a:custGeom>
              <a:avLst/>
              <a:gdLst/>
              <a:ahLst/>
              <a:cxnLst/>
              <a:rect l="l" t="t" r="r" b="b"/>
              <a:pathLst>
                <a:path w="43179" h="40639">
                  <a:moveTo>
                    <a:pt x="43054" y="40079"/>
                  </a:moveTo>
                  <a:lnTo>
                    <a:pt x="0" y="23886"/>
                  </a:lnTo>
                  <a:lnTo>
                    <a:pt x="20481" y="0"/>
                  </a:lnTo>
                  <a:lnTo>
                    <a:pt x="43054" y="40079"/>
                  </a:lnTo>
                  <a:close/>
                </a:path>
              </a:pathLst>
            </a:custGeom>
            <a:solidFill>
              <a:srgbClr val="545454"/>
            </a:solidFill>
          </p:spPr>
          <p:txBody>
            <a:bodyPr wrap="square" lIns="0" tIns="0" rIns="0" bIns="0" rtlCol="0"/>
            <a:lstStyle/>
            <a:p>
              <a:endParaRPr/>
            </a:p>
          </p:txBody>
        </p:sp>
        <p:sp>
          <p:nvSpPr>
            <p:cNvPr id="51" name="object 51"/>
            <p:cNvSpPr/>
            <p:nvPr/>
          </p:nvSpPr>
          <p:spPr>
            <a:xfrm>
              <a:off x="7279224" y="4662131"/>
              <a:ext cx="43180" cy="40640"/>
            </a:xfrm>
            <a:custGeom>
              <a:avLst/>
              <a:gdLst/>
              <a:ahLst/>
              <a:cxnLst/>
              <a:rect l="l" t="t" r="r" b="b"/>
              <a:pathLst>
                <a:path w="43179" h="40639">
                  <a:moveTo>
                    <a:pt x="0" y="23886"/>
                  </a:moveTo>
                  <a:lnTo>
                    <a:pt x="43054" y="40079"/>
                  </a:lnTo>
                  <a:lnTo>
                    <a:pt x="20481" y="0"/>
                  </a:lnTo>
                  <a:lnTo>
                    <a:pt x="0" y="23886"/>
                  </a:lnTo>
                  <a:close/>
                </a:path>
              </a:pathLst>
            </a:custGeom>
            <a:ln w="9524">
              <a:solidFill>
                <a:srgbClr val="545454"/>
              </a:solidFill>
            </a:ln>
          </p:spPr>
          <p:txBody>
            <a:bodyPr wrap="square" lIns="0" tIns="0" rIns="0" bIns="0" rtlCol="0"/>
            <a:lstStyle/>
            <a:p>
              <a:endParaRPr/>
            </a:p>
          </p:txBody>
        </p:sp>
      </p:grpSp>
      <p:sp>
        <p:nvSpPr>
          <p:cNvPr id="52" name="object 52"/>
          <p:cNvSpPr txBox="1"/>
          <p:nvPr/>
        </p:nvSpPr>
        <p:spPr>
          <a:xfrm>
            <a:off x="5116650" y="327652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4</a:t>
            </a:r>
            <a:endParaRPr sz="1400">
              <a:latin typeface="Arial MT"/>
              <a:cs typeface="Arial MT"/>
            </a:endParaRPr>
          </a:p>
        </p:txBody>
      </p:sp>
      <p:grpSp>
        <p:nvGrpSpPr>
          <p:cNvPr id="53" name="object 53"/>
          <p:cNvGrpSpPr/>
          <p:nvPr/>
        </p:nvGrpSpPr>
        <p:grpSpPr>
          <a:xfrm>
            <a:off x="4822500" y="3659812"/>
            <a:ext cx="1062990" cy="398780"/>
            <a:chOff x="4822500" y="3659812"/>
            <a:chExt cx="1062990" cy="398780"/>
          </a:xfrm>
        </p:grpSpPr>
        <p:sp>
          <p:nvSpPr>
            <p:cNvPr id="54" name="object 54"/>
            <p:cNvSpPr/>
            <p:nvPr/>
          </p:nvSpPr>
          <p:spPr>
            <a:xfrm>
              <a:off x="4861296" y="3679100"/>
              <a:ext cx="443230" cy="347345"/>
            </a:xfrm>
            <a:custGeom>
              <a:avLst/>
              <a:gdLst/>
              <a:ahLst/>
              <a:cxnLst/>
              <a:rect l="l" t="t" r="r" b="b"/>
              <a:pathLst>
                <a:path w="443229" h="347345">
                  <a:moveTo>
                    <a:pt x="443103" y="0"/>
                  </a:moveTo>
                  <a:lnTo>
                    <a:pt x="0" y="346965"/>
                  </a:lnTo>
                </a:path>
              </a:pathLst>
            </a:custGeom>
            <a:ln w="9524">
              <a:solidFill>
                <a:srgbClr val="545454"/>
              </a:solidFill>
            </a:ln>
          </p:spPr>
          <p:txBody>
            <a:bodyPr wrap="square" lIns="0" tIns="0" rIns="0" bIns="0" rtlCol="0"/>
            <a:lstStyle/>
            <a:p>
              <a:endParaRPr/>
            </a:p>
          </p:txBody>
        </p:sp>
        <p:sp>
          <p:nvSpPr>
            <p:cNvPr id="55" name="object 55"/>
            <p:cNvSpPr/>
            <p:nvPr/>
          </p:nvSpPr>
          <p:spPr>
            <a:xfrm>
              <a:off x="4827263" y="4013679"/>
              <a:ext cx="43815" cy="39370"/>
            </a:xfrm>
            <a:custGeom>
              <a:avLst/>
              <a:gdLst/>
              <a:ahLst/>
              <a:cxnLst/>
              <a:rect l="l" t="t" r="r" b="b"/>
              <a:pathLst>
                <a:path w="43814" h="39370">
                  <a:moveTo>
                    <a:pt x="0" y="39036"/>
                  </a:moveTo>
                  <a:lnTo>
                    <a:pt x="24333" y="0"/>
                  </a:lnTo>
                  <a:lnTo>
                    <a:pt x="43732" y="24773"/>
                  </a:lnTo>
                  <a:lnTo>
                    <a:pt x="0" y="39036"/>
                  </a:lnTo>
                  <a:close/>
                </a:path>
              </a:pathLst>
            </a:custGeom>
            <a:solidFill>
              <a:srgbClr val="545454"/>
            </a:solidFill>
          </p:spPr>
          <p:txBody>
            <a:bodyPr wrap="square" lIns="0" tIns="0" rIns="0" bIns="0" rtlCol="0"/>
            <a:lstStyle/>
            <a:p>
              <a:endParaRPr/>
            </a:p>
          </p:txBody>
        </p:sp>
        <p:sp>
          <p:nvSpPr>
            <p:cNvPr id="56" name="object 56"/>
            <p:cNvSpPr/>
            <p:nvPr/>
          </p:nvSpPr>
          <p:spPr>
            <a:xfrm>
              <a:off x="4827263" y="4013679"/>
              <a:ext cx="43815" cy="39370"/>
            </a:xfrm>
            <a:custGeom>
              <a:avLst/>
              <a:gdLst/>
              <a:ahLst/>
              <a:cxnLst/>
              <a:rect l="l" t="t" r="r" b="b"/>
              <a:pathLst>
                <a:path w="43814" h="39370">
                  <a:moveTo>
                    <a:pt x="24333" y="0"/>
                  </a:moveTo>
                  <a:lnTo>
                    <a:pt x="0" y="39036"/>
                  </a:lnTo>
                  <a:lnTo>
                    <a:pt x="43732" y="24773"/>
                  </a:lnTo>
                  <a:lnTo>
                    <a:pt x="24333" y="0"/>
                  </a:lnTo>
                  <a:close/>
                </a:path>
              </a:pathLst>
            </a:custGeom>
            <a:ln w="9524">
              <a:solidFill>
                <a:srgbClr val="545454"/>
              </a:solidFill>
            </a:ln>
          </p:spPr>
          <p:txBody>
            <a:bodyPr wrap="square" lIns="0" tIns="0" rIns="0" bIns="0" rtlCol="0"/>
            <a:lstStyle/>
            <a:p>
              <a:endParaRPr/>
            </a:p>
          </p:txBody>
        </p:sp>
        <p:sp>
          <p:nvSpPr>
            <p:cNvPr id="57" name="object 57"/>
            <p:cNvSpPr/>
            <p:nvPr/>
          </p:nvSpPr>
          <p:spPr>
            <a:xfrm>
              <a:off x="5318924" y="3664575"/>
              <a:ext cx="525780" cy="364490"/>
            </a:xfrm>
            <a:custGeom>
              <a:avLst/>
              <a:gdLst/>
              <a:ahLst/>
              <a:cxnLst/>
              <a:rect l="l" t="t" r="r" b="b"/>
              <a:pathLst>
                <a:path w="525779" h="364489">
                  <a:moveTo>
                    <a:pt x="0" y="0"/>
                  </a:moveTo>
                  <a:lnTo>
                    <a:pt x="525715" y="364063"/>
                  </a:lnTo>
                </a:path>
              </a:pathLst>
            </a:custGeom>
            <a:ln w="9524">
              <a:solidFill>
                <a:srgbClr val="545454"/>
              </a:solidFill>
            </a:ln>
          </p:spPr>
          <p:txBody>
            <a:bodyPr wrap="square" lIns="0" tIns="0" rIns="0" bIns="0" rtlCol="0"/>
            <a:lstStyle/>
            <a:p>
              <a:endParaRPr/>
            </a:p>
          </p:txBody>
        </p:sp>
        <p:sp>
          <p:nvSpPr>
            <p:cNvPr id="58" name="object 58"/>
            <p:cNvSpPr/>
            <p:nvPr/>
          </p:nvSpPr>
          <p:spPr>
            <a:xfrm>
              <a:off x="5835683" y="4015704"/>
              <a:ext cx="45085" cy="38100"/>
            </a:xfrm>
            <a:custGeom>
              <a:avLst/>
              <a:gdLst/>
              <a:ahLst/>
              <a:cxnLst/>
              <a:rect l="l" t="t" r="r" b="b"/>
              <a:pathLst>
                <a:path w="45085" h="38100">
                  <a:moveTo>
                    <a:pt x="44493" y="37542"/>
                  </a:moveTo>
                  <a:lnTo>
                    <a:pt x="0" y="25867"/>
                  </a:lnTo>
                  <a:lnTo>
                    <a:pt x="17913" y="0"/>
                  </a:lnTo>
                  <a:lnTo>
                    <a:pt x="44493" y="37542"/>
                  </a:lnTo>
                  <a:close/>
                </a:path>
              </a:pathLst>
            </a:custGeom>
            <a:solidFill>
              <a:srgbClr val="545454"/>
            </a:solidFill>
          </p:spPr>
          <p:txBody>
            <a:bodyPr wrap="square" lIns="0" tIns="0" rIns="0" bIns="0" rtlCol="0"/>
            <a:lstStyle/>
            <a:p>
              <a:endParaRPr/>
            </a:p>
          </p:txBody>
        </p:sp>
        <p:sp>
          <p:nvSpPr>
            <p:cNvPr id="59" name="object 59"/>
            <p:cNvSpPr/>
            <p:nvPr/>
          </p:nvSpPr>
          <p:spPr>
            <a:xfrm>
              <a:off x="5835683" y="4015704"/>
              <a:ext cx="45085" cy="38100"/>
            </a:xfrm>
            <a:custGeom>
              <a:avLst/>
              <a:gdLst/>
              <a:ahLst/>
              <a:cxnLst/>
              <a:rect l="l" t="t" r="r" b="b"/>
              <a:pathLst>
                <a:path w="45085" h="38100">
                  <a:moveTo>
                    <a:pt x="0" y="25867"/>
                  </a:moveTo>
                  <a:lnTo>
                    <a:pt x="44493" y="37542"/>
                  </a:lnTo>
                  <a:lnTo>
                    <a:pt x="17913" y="0"/>
                  </a:lnTo>
                  <a:lnTo>
                    <a:pt x="0" y="25867"/>
                  </a:lnTo>
                  <a:close/>
                </a:path>
              </a:pathLst>
            </a:custGeom>
            <a:ln w="9524">
              <a:solidFill>
                <a:srgbClr val="545454"/>
              </a:solidFill>
            </a:ln>
          </p:spPr>
          <p:txBody>
            <a:bodyPr wrap="square" lIns="0" tIns="0" rIns="0" bIns="0" rtlCol="0"/>
            <a:lstStyle/>
            <a:p>
              <a:endParaRPr/>
            </a:p>
          </p:txBody>
        </p:sp>
      </p:grpSp>
      <p:sp>
        <p:nvSpPr>
          <p:cNvPr id="60" name="object 60"/>
          <p:cNvSpPr txBox="1"/>
          <p:nvPr/>
        </p:nvSpPr>
        <p:spPr>
          <a:xfrm>
            <a:off x="7276300" y="327652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6</a:t>
            </a:r>
            <a:endParaRPr sz="1400">
              <a:latin typeface="Arial MT"/>
              <a:cs typeface="Arial MT"/>
            </a:endParaRPr>
          </a:p>
        </p:txBody>
      </p:sp>
      <p:grpSp>
        <p:nvGrpSpPr>
          <p:cNvPr id="61" name="object 61"/>
          <p:cNvGrpSpPr/>
          <p:nvPr/>
        </p:nvGrpSpPr>
        <p:grpSpPr>
          <a:xfrm>
            <a:off x="7030591" y="3659812"/>
            <a:ext cx="861060" cy="411480"/>
            <a:chOff x="7030591" y="3659812"/>
            <a:chExt cx="861060" cy="411480"/>
          </a:xfrm>
        </p:grpSpPr>
        <p:sp>
          <p:nvSpPr>
            <p:cNvPr id="62" name="object 62"/>
            <p:cNvSpPr/>
            <p:nvPr/>
          </p:nvSpPr>
          <p:spPr>
            <a:xfrm>
              <a:off x="7067962" y="3679100"/>
              <a:ext cx="396240" cy="344805"/>
            </a:xfrm>
            <a:custGeom>
              <a:avLst/>
              <a:gdLst/>
              <a:ahLst/>
              <a:cxnLst/>
              <a:rect l="l" t="t" r="r" b="b"/>
              <a:pathLst>
                <a:path w="396240" h="344804">
                  <a:moveTo>
                    <a:pt x="396088" y="0"/>
                  </a:moveTo>
                  <a:lnTo>
                    <a:pt x="0" y="344683"/>
                  </a:lnTo>
                </a:path>
              </a:pathLst>
            </a:custGeom>
            <a:ln w="9524">
              <a:solidFill>
                <a:srgbClr val="545454"/>
              </a:solidFill>
            </a:ln>
          </p:spPr>
          <p:txBody>
            <a:bodyPr wrap="square" lIns="0" tIns="0" rIns="0" bIns="0" rtlCol="0"/>
            <a:lstStyle/>
            <a:p>
              <a:endParaRPr/>
            </a:p>
          </p:txBody>
        </p:sp>
        <p:sp>
          <p:nvSpPr>
            <p:cNvPr id="63" name="object 63"/>
            <p:cNvSpPr/>
            <p:nvPr/>
          </p:nvSpPr>
          <p:spPr>
            <a:xfrm>
              <a:off x="7035354" y="4011915"/>
              <a:ext cx="43180" cy="40640"/>
            </a:xfrm>
            <a:custGeom>
              <a:avLst/>
              <a:gdLst/>
              <a:ahLst/>
              <a:cxnLst/>
              <a:rect l="l" t="t" r="r" b="b"/>
              <a:pathLst>
                <a:path w="43179" h="40639">
                  <a:moveTo>
                    <a:pt x="0" y="40243"/>
                  </a:moveTo>
                  <a:lnTo>
                    <a:pt x="22279" y="0"/>
                  </a:lnTo>
                  <a:lnTo>
                    <a:pt x="42935" y="23736"/>
                  </a:lnTo>
                  <a:lnTo>
                    <a:pt x="0" y="40243"/>
                  </a:lnTo>
                  <a:close/>
                </a:path>
              </a:pathLst>
            </a:custGeom>
            <a:solidFill>
              <a:srgbClr val="545454"/>
            </a:solidFill>
          </p:spPr>
          <p:txBody>
            <a:bodyPr wrap="square" lIns="0" tIns="0" rIns="0" bIns="0" rtlCol="0"/>
            <a:lstStyle/>
            <a:p>
              <a:endParaRPr/>
            </a:p>
          </p:txBody>
        </p:sp>
        <p:sp>
          <p:nvSpPr>
            <p:cNvPr id="64" name="object 64"/>
            <p:cNvSpPr/>
            <p:nvPr/>
          </p:nvSpPr>
          <p:spPr>
            <a:xfrm>
              <a:off x="7035354" y="4011915"/>
              <a:ext cx="43180" cy="40640"/>
            </a:xfrm>
            <a:custGeom>
              <a:avLst/>
              <a:gdLst/>
              <a:ahLst/>
              <a:cxnLst/>
              <a:rect l="l" t="t" r="r" b="b"/>
              <a:pathLst>
                <a:path w="43179" h="40639">
                  <a:moveTo>
                    <a:pt x="22279" y="0"/>
                  </a:moveTo>
                  <a:lnTo>
                    <a:pt x="0" y="40243"/>
                  </a:lnTo>
                  <a:lnTo>
                    <a:pt x="42935" y="23736"/>
                  </a:lnTo>
                  <a:lnTo>
                    <a:pt x="22279" y="0"/>
                  </a:lnTo>
                  <a:close/>
                </a:path>
              </a:pathLst>
            </a:custGeom>
            <a:ln w="9524">
              <a:solidFill>
                <a:srgbClr val="545454"/>
              </a:solidFill>
            </a:ln>
          </p:spPr>
          <p:txBody>
            <a:bodyPr wrap="square" lIns="0" tIns="0" rIns="0" bIns="0" rtlCol="0"/>
            <a:lstStyle/>
            <a:p>
              <a:endParaRPr/>
            </a:p>
          </p:txBody>
        </p:sp>
        <p:sp>
          <p:nvSpPr>
            <p:cNvPr id="65" name="object 65"/>
            <p:cNvSpPr/>
            <p:nvPr/>
          </p:nvSpPr>
          <p:spPr>
            <a:xfrm>
              <a:off x="7478575" y="3664575"/>
              <a:ext cx="377825" cy="371475"/>
            </a:xfrm>
            <a:custGeom>
              <a:avLst/>
              <a:gdLst/>
              <a:ahLst/>
              <a:cxnLst/>
              <a:rect l="l" t="t" r="r" b="b"/>
              <a:pathLst>
                <a:path w="377825" h="371475">
                  <a:moveTo>
                    <a:pt x="0" y="0"/>
                  </a:moveTo>
                  <a:lnTo>
                    <a:pt x="377453" y="371226"/>
                  </a:lnTo>
                </a:path>
              </a:pathLst>
            </a:custGeom>
            <a:ln w="9524">
              <a:solidFill>
                <a:srgbClr val="545454"/>
              </a:solidFill>
            </a:ln>
          </p:spPr>
          <p:txBody>
            <a:bodyPr wrap="square" lIns="0" tIns="0" rIns="0" bIns="0" rtlCol="0"/>
            <a:lstStyle/>
            <a:p>
              <a:endParaRPr/>
            </a:p>
          </p:txBody>
        </p:sp>
        <p:sp>
          <p:nvSpPr>
            <p:cNvPr id="66" name="object 66"/>
            <p:cNvSpPr/>
            <p:nvPr/>
          </p:nvSpPr>
          <p:spPr>
            <a:xfrm>
              <a:off x="7844997" y="4024584"/>
              <a:ext cx="41910" cy="41910"/>
            </a:xfrm>
            <a:custGeom>
              <a:avLst/>
              <a:gdLst/>
              <a:ahLst/>
              <a:cxnLst/>
              <a:rect l="l" t="t" r="r" b="b"/>
              <a:pathLst>
                <a:path w="41909" h="41910">
                  <a:moveTo>
                    <a:pt x="41849" y="41526"/>
                  </a:moveTo>
                  <a:lnTo>
                    <a:pt x="0" y="22433"/>
                  </a:lnTo>
                  <a:lnTo>
                    <a:pt x="22063" y="0"/>
                  </a:lnTo>
                  <a:lnTo>
                    <a:pt x="41849" y="41526"/>
                  </a:lnTo>
                  <a:close/>
                </a:path>
              </a:pathLst>
            </a:custGeom>
            <a:solidFill>
              <a:srgbClr val="545454"/>
            </a:solidFill>
          </p:spPr>
          <p:txBody>
            <a:bodyPr wrap="square" lIns="0" tIns="0" rIns="0" bIns="0" rtlCol="0"/>
            <a:lstStyle/>
            <a:p>
              <a:endParaRPr/>
            </a:p>
          </p:txBody>
        </p:sp>
        <p:sp>
          <p:nvSpPr>
            <p:cNvPr id="67" name="object 67"/>
            <p:cNvSpPr/>
            <p:nvPr/>
          </p:nvSpPr>
          <p:spPr>
            <a:xfrm>
              <a:off x="7844997" y="4024584"/>
              <a:ext cx="41910" cy="41910"/>
            </a:xfrm>
            <a:custGeom>
              <a:avLst/>
              <a:gdLst/>
              <a:ahLst/>
              <a:cxnLst/>
              <a:rect l="l" t="t" r="r" b="b"/>
              <a:pathLst>
                <a:path w="41909" h="41910">
                  <a:moveTo>
                    <a:pt x="0" y="22433"/>
                  </a:moveTo>
                  <a:lnTo>
                    <a:pt x="41849" y="41526"/>
                  </a:lnTo>
                  <a:lnTo>
                    <a:pt x="22063" y="0"/>
                  </a:lnTo>
                  <a:lnTo>
                    <a:pt x="0" y="22433"/>
                  </a:lnTo>
                  <a:close/>
                </a:path>
              </a:pathLst>
            </a:custGeom>
            <a:ln w="9524">
              <a:solidFill>
                <a:srgbClr val="545454"/>
              </a:solidFill>
            </a:ln>
          </p:spPr>
          <p:txBody>
            <a:bodyPr wrap="square" lIns="0" tIns="0" rIns="0" bIns="0" rtlCol="0"/>
            <a:lstStyle/>
            <a:p>
              <a:endParaRPr/>
            </a:p>
          </p:txBody>
        </p:sp>
      </p:grpSp>
      <p:sp>
        <p:nvSpPr>
          <p:cNvPr id="68" name="object 68"/>
          <p:cNvSpPr txBox="1"/>
          <p:nvPr/>
        </p:nvSpPr>
        <p:spPr>
          <a:xfrm>
            <a:off x="9002100" y="406162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4</a:t>
            </a:r>
            <a:endParaRPr sz="1400">
              <a:latin typeface="Arial MT"/>
              <a:cs typeface="Arial MT"/>
            </a:endParaRPr>
          </a:p>
        </p:txBody>
      </p:sp>
      <p:grpSp>
        <p:nvGrpSpPr>
          <p:cNvPr id="69" name="object 69"/>
          <p:cNvGrpSpPr/>
          <p:nvPr/>
        </p:nvGrpSpPr>
        <p:grpSpPr>
          <a:xfrm>
            <a:off x="8876549" y="4444912"/>
            <a:ext cx="627380" cy="262255"/>
            <a:chOff x="8876549" y="4444912"/>
            <a:chExt cx="627380" cy="262255"/>
          </a:xfrm>
        </p:grpSpPr>
        <p:sp>
          <p:nvSpPr>
            <p:cNvPr id="70" name="object 70"/>
            <p:cNvSpPr/>
            <p:nvPr/>
          </p:nvSpPr>
          <p:spPr>
            <a:xfrm>
              <a:off x="8916274" y="4464199"/>
              <a:ext cx="273685" cy="199390"/>
            </a:xfrm>
            <a:custGeom>
              <a:avLst/>
              <a:gdLst/>
              <a:ahLst/>
              <a:cxnLst/>
              <a:rect l="l" t="t" r="r" b="b"/>
              <a:pathLst>
                <a:path w="273684" h="199389">
                  <a:moveTo>
                    <a:pt x="273574" y="0"/>
                  </a:moveTo>
                  <a:lnTo>
                    <a:pt x="0" y="198893"/>
                  </a:lnTo>
                </a:path>
              </a:pathLst>
            </a:custGeom>
            <a:ln w="9524">
              <a:solidFill>
                <a:srgbClr val="545454"/>
              </a:solidFill>
            </a:ln>
          </p:spPr>
          <p:txBody>
            <a:bodyPr wrap="square" lIns="0" tIns="0" rIns="0" bIns="0" rtlCol="0"/>
            <a:lstStyle/>
            <a:p>
              <a:endParaRPr/>
            </a:p>
          </p:txBody>
        </p:sp>
        <p:sp>
          <p:nvSpPr>
            <p:cNvPr id="71" name="object 71"/>
            <p:cNvSpPr/>
            <p:nvPr/>
          </p:nvSpPr>
          <p:spPr>
            <a:xfrm>
              <a:off x="8881312" y="4650368"/>
              <a:ext cx="44450" cy="38735"/>
            </a:xfrm>
            <a:custGeom>
              <a:avLst/>
              <a:gdLst/>
              <a:ahLst/>
              <a:cxnLst/>
              <a:rect l="l" t="t" r="r" b="b"/>
              <a:pathLst>
                <a:path w="44450" h="38735">
                  <a:moveTo>
                    <a:pt x="0" y="38143"/>
                  </a:moveTo>
                  <a:lnTo>
                    <a:pt x="25710" y="0"/>
                  </a:lnTo>
                  <a:lnTo>
                    <a:pt x="44213" y="25450"/>
                  </a:lnTo>
                  <a:lnTo>
                    <a:pt x="0" y="38143"/>
                  </a:lnTo>
                  <a:close/>
                </a:path>
              </a:pathLst>
            </a:custGeom>
            <a:solidFill>
              <a:srgbClr val="545454"/>
            </a:solidFill>
          </p:spPr>
          <p:txBody>
            <a:bodyPr wrap="square" lIns="0" tIns="0" rIns="0" bIns="0" rtlCol="0"/>
            <a:lstStyle/>
            <a:p>
              <a:endParaRPr/>
            </a:p>
          </p:txBody>
        </p:sp>
        <p:sp>
          <p:nvSpPr>
            <p:cNvPr id="72" name="object 72"/>
            <p:cNvSpPr/>
            <p:nvPr/>
          </p:nvSpPr>
          <p:spPr>
            <a:xfrm>
              <a:off x="8881312" y="4650368"/>
              <a:ext cx="44450" cy="38735"/>
            </a:xfrm>
            <a:custGeom>
              <a:avLst/>
              <a:gdLst/>
              <a:ahLst/>
              <a:cxnLst/>
              <a:rect l="l" t="t" r="r" b="b"/>
              <a:pathLst>
                <a:path w="44450" h="38735">
                  <a:moveTo>
                    <a:pt x="25710" y="0"/>
                  </a:moveTo>
                  <a:lnTo>
                    <a:pt x="0" y="38143"/>
                  </a:lnTo>
                  <a:lnTo>
                    <a:pt x="44213" y="25450"/>
                  </a:lnTo>
                  <a:lnTo>
                    <a:pt x="25710" y="0"/>
                  </a:lnTo>
                  <a:close/>
                </a:path>
              </a:pathLst>
            </a:custGeom>
            <a:ln w="9524">
              <a:solidFill>
                <a:srgbClr val="545454"/>
              </a:solidFill>
            </a:ln>
          </p:spPr>
          <p:txBody>
            <a:bodyPr wrap="square" lIns="0" tIns="0" rIns="0" bIns="0" rtlCol="0"/>
            <a:lstStyle/>
            <a:p>
              <a:endParaRPr/>
            </a:p>
          </p:txBody>
        </p:sp>
        <p:sp>
          <p:nvSpPr>
            <p:cNvPr id="73" name="object 73"/>
            <p:cNvSpPr/>
            <p:nvPr/>
          </p:nvSpPr>
          <p:spPr>
            <a:xfrm>
              <a:off x="9204374" y="4449674"/>
              <a:ext cx="262255" cy="224790"/>
            </a:xfrm>
            <a:custGeom>
              <a:avLst/>
              <a:gdLst/>
              <a:ahLst/>
              <a:cxnLst/>
              <a:rect l="l" t="t" r="r" b="b"/>
              <a:pathLst>
                <a:path w="262254" h="224789">
                  <a:moveTo>
                    <a:pt x="0" y="0"/>
                  </a:moveTo>
                  <a:lnTo>
                    <a:pt x="261714" y="224400"/>
                  </a:lnTo>
                </a:path>
              </a:pathLst>
            </a:custGeom>
            <a:ln w="9524">
              <a:solidFill>
                <a:srgbClr val="545454"/>
              </a:solidFill>
            </a:ln>
          </p:spPr>
          <p:txBody>
            <a:bodyPr wrap="square" lIns="0" tIns="0" rIns="0" bIns="0" rtlCol="0"/>
            <a:lstStyle/>
            <a:p>
              <a:endParaRPr/>
            </a:p>
          </p:txBody>
        </p:sp>
        <p:sp>
          <p:nvSpPr>
            <p:cNvPr id="74" name="object 74"/>
            <p:cNvSpPr/>
            <p:nvPr/>
          </p:nvSpPr>
          <p:spPr>
            <a:xfrm>
              <a:off x="9455848" y="4662131"/>
              <a:ext cx="43180" cy="40640"/>
            </a:xfrm>
            <a:custGeom>
              <a:avLst/>
              <a:gdLst/>
              <a:ahLst/>
              <a:cxnLst/>
              <a:rect l="l" t="t" r="r" b="b"/>
              <a:pathLst>
                <a:path w="43179" h="40639">
                  <a:moveTo>
                    <a:pt x="43054" y="40079"/>
                  </a:moveTo>
                  <a:lnTo>
                    <a:pt x="0" y="23886"/>
                  </a:lnTo>
                  <a:lnTo>
                    <a:pt x="20481" y="0"/>
                  </a:lnTo>
                  <a:lnTo>
                    <a:pt x="43054" y="40079"/>
                  </a:lnTo>
                  <a:close/>
                </a:path>
              </a:pathLst>
            </a:custGeom>
            <a:solidFill>
              <a:srgbClr val="545454"/>
            </a:solidFill>
          </p:spPr>
          <p:txBody>
            <a:bodyPr wrap="square" lIns="0" tIns="0" rIns="0" bIns="0" rtlCol="0"/>
            <a:lstStyle/>
            <a:p>
              <a:endParaRPr/>
            </a:p>
          </p:txBody>
        </p:sp>
        <p:sp>
          <p:nvSpPr>
            <p:cNvPr id="75" name="object 75"/>
            <p:cNvSpPr/>
            <p:nvPr/>
          </p:nvSpPr>
          <p:spPr>
            <a:xfrm>
              <a:off x="9455848" y="4662131"/>
              <a:ext cx="43180" cy="40640"/>
            </a:xfrm>
            <a:custGeom>
              <a:avLst/>
              <a:gdLst/>
              <a:ahLst/>
              <a:cxnLst/>
              <a:rect l="l" t="t" r="r" b="b"/>
              <a:pathLst>
                <a:path w="43179" h="40639">
                  <a:moveTo>
                    <a:pt x="0" y="23886"/>
                  </a:moveTo>
                  <a:lnTo>
                    <a:pt x="43054" y="40079"/>
                  </a:lnTo>
                  <a:lnTo>
                    <a:pt x="20481" y="0"/>
                  </a:lnTo>
                  <a:lnTo>
                    <a:pt x="0" y="23886"/>
                  </a:lnTo>
                  <a:close/>
                </a:path>
              </a:pathLst>
            </a:custGeom>
            <a:ln w="9524">
              <a:solidFill>
                <a:srgbClr val="545454"/>
              </a:solidFill>
            </a:ln>
          </p:spPr>
          <p:txBody>
            <a:bodyPr wrap="square" lIns="0" tIns="0" rIns="0" bIns="0" rtlCol="0"/>
            <a:lstStyle/>
            <a:p>
              <a:endParaRPr/>
            </a:p>
          </p:txBody>
        </p:sp>
      </p:grpSp>
      <p:sp>
        <p:nvSpPr>
          <p:cNvPr id="76" name="object 76"/>
          <p:cNvSpPr txBox="1"/>
          <p:nvPr/>
        </p:nvSpPr>
        <p:spPr>
          <a:xfrm>
            <a:off x="10119812" y="406162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4</a:t>
            </a:r>
            <a:endParaRPr sz="1400">
              <a:latin typeface="Arial MT"/>
              <a:cs typeface="Arial MT"/>
            </a:endParaRPr>
          </a:p>
        </p:txBody>
      </p:sp>
      <p:grpSp>
        <p:nvGrpSpPr>
          <p:cNvPr id="77" name="object 77"/>
          <p:cNvGrpSpPr/>
          <p:nvPr/>
        </p:nvGrpSpPr>
        <p:grpSpPr>
          <a:xfrm>
            <a:off x="9994262" y="4444912"/>
            <a:ext cx="627380" cy="262255"/>
            <a:chOff x="9994262" y="4444912"/>
            <a:chExt cx="627380" cy="262255"/>
          </a:xfrm>
        </p:grpSpPr>
        <p:sp>
          <p:nvSpPr>
            <p:cNvPr id="78" name="object 78"/>
            <p:cNvSpPr/>
            <p:nvPr/>
          </p:nvSpPr>
          <p:spPr>
            <a:xfrm>
              <a:off x="10033987" y="4464199"/>
              <a:ext cx="273685" cy="199390"/>
            </a:xfrm>
            <a:custGeom>
              <a:avLst/>
              <a:gdLst/>
              <a:ahLst/>
              <a:cxnLst/>
              <a:rect l="l" t="t" r="r" b="b"/>
              <a:pathLst>
                <a:path w="273684" h="199389">
                  <a:moveTo>
                    <a:pt x="273574" y="0"/>
                  </a:moveTo>
                  <a:lnTo>
                    <a:pt x="0" y="198893"/>
                  </a:lnTo>
                </a:path>
              </a:pathLst>
            </a:custGeom>
            <a:ln w="9524">
              <a:solidFill>
                <a:srgbClr val="545454"/>
              </a:solidFill>
            </a:ln>
          </p:spPr>
          <p:txBody>
            <a:bodyPr wrap="square" lIns="0" tIns="0" rIns="0" bIns="0" rtlCol="0"/>
            <a:lstStyle/>
            <a:p>
              <a:endParaRPr/>
            </a:p>
          </p:txBody>
        </p:sp>
        <p:sp>
          <p:nvSpPr>
            <p:cNvPr id="79" name="object 79"/>
            <p:cNvSpPr/>
            <p:nvPr/>
          </p:nvSpPr>
          <p:spPr>
            <a:xfrm>
              <a:off x="9999025" y="4650368"/>
              <a:ext cx="44450" cy="38735"/>
            </a:xfrm>
            <a:custGeom>
              <a:avLst/>
              <a:gdLst/>
              <a:ahLst/>
              <a:cxnLst/>
              <a:rect l="l" t="t" r="r" b="b"/>
              <a:pathLst>
                <a:path w="44450" h="38735">
                  <a:moveTo>
                    <a:pt x="0" y="38143"/>
                  </a:moveTo>
                  <a:lnTo>
                    <a:pt x="25710" y="0"/>
                  </a:lnTo>
                  <a:lnTo>
                    <a:pt x="44213" y="25450"/>
                  </a:lnTo>
                  <a:lnTo>
                    <a:pt x="0" y="38143"/>
                  </a:lnTo>
                  <a:close/>
                </a:path>
              </a:pathLst>
            </a:custGeom>
            <a:solidFill>
              <a:srgbClr val="545454"/>
            </a:solidFill>
          </p:spPr>
          <p:txBody>
            <a:bodyPr wrap="square" lIns="0" tIns="0" rIns="0" bIns="0" rtlCol="0"/>
            <a:lstStyle/>
            <a:p>
              <a:endParaRPr/>
            </a:p>
          </p:txBody>
        </p:sp>
        <p:sp>
          <p:nvSpPr>
            <p:cNvPr id="80" name="object 80"/>
            <p:cNvSpPr/>
            <p:nvPr/>
          </p:nvSpPr>
          <p:spPr>
            <a:xfrm>
              <a:off x="9999025" y="4650368"/>
              <a:ext cx="44450" cy="38735"/>
            </a:xfrm>
            <a:custGeom>
              <a:avLst/>
              <a:gdLst/>
              <a:ahLst/>
              <a:cxnLst/>
              <a:rect l="l" t="t" r="r" b="b"/>
              <a:pathLst>
                <a:path w="44450" h="38735">
                  <a:moveTo>
                    <a:pt x="25710" y="0"/>
                  </a:moveTo>
                  <a:lnTo>
                    <a:pt x="0" y="38143"/>
                  </a:lnTo>
                  <a:lnTo>
                    <a:pt x="44213" y="25450"/>
                  </a:lnTo>
                  <a:lnTo>
                    <a:pt x="25710" y="0"/>
                  </a:lnTo>
                  <a:close/>
                </a:path>
              </a:pathLst>
            </a:custGeom>
            <a:ln w="9524">
              <a:solidFill>
                <a:srgbClr val="545454"/>
              </a:solidFill>
            </a:ln>
          </p:spPr>
          <p:txBody>
            <a:bodyPr wrap="square" lIns="0" tIns="0" rIns="0" bIns="0" rtlCol="0"/>
            <a:lstStyle/>
            <a:p>
              <a:endParaRPr/>
            </a:p>
          </p:txBody>
        </p:sp>
        <p:sp>
          <p:nvSpPr>
            <p:cNvPr id="81" name="object 81"/>
            <p:cNvSpPr/>
            <p:nvPr/>
          </p:nvSpPr>
          <p:spPr>
            <a:xfrm>
              <a:off x="10322087" y="4449674"/>
              <a:ext cx="262255" cy="224790"/>
            </a:xfrm>
            <a:custGeom>
              <a:avLst/>
              <a:gdLst/>
              <a:ahLst/>
              <a:cxnLst/>
              <a:rect l="l" t="t" r="r" b="b"/>
              <a:pathLst>
                <a:path w="262254" h="224789">
                  <a:moveTo>
                    <a:pt x="0" y="0"/>
                  </a:moveTo>
                  <a:lnTo>
                    <a:pt x="261714" y="224400"/>
                  </a:lnTo>
                </a:path>
              </a:pathLst>
            </a:custGeom>
            <a:ln w="9524">
              <a:solidFill>
                <a:srgbClr val="545454"/>
              </a:solidFill>
            </a:ln>
          </p:spPr>
          <p:txBody>
            <a:bodyPr wrap="square" lIns="0" tIns="0" rIns="0" bIns="0" rtlCol="0"/>
            <a:lstStyle/>
            <a:p>
              <a:endParaRPr/>
            </a:p>
          </p:txBody>
        </p:sp>
        <p:sp>
          <p:nvSpPr>
            <p:cNvPr id="82" name="object 82"/>
            <p:cNvSpPr/>
            <p:nvPr/>
          </p:nvSpPr>
          <p:spPr>
            <a:xfrm>
              <a:off x="10573562" y="4662131"/>
              <a:ext cx="43180" cy="40640"/>
            </a:xfrm>
            <a:custGeom>
              <a:avLst/>
              <a:gdLst/>
              <a:ahLst/>
              <a:cxnLst/>
              <a:rect l="l" t="t" r="r" b="b"/>
              <a:pathLst>
                <a:path w="43179" h="40639">
                  <a:moveTo>
                    <a:pt x="43054" y="40079"/>
                  </a:moveTo>
                  <a:lnTo>
                    <a:pt x="0" y="23886"/>
                  </a:lnTo>
                  <a:lnTo>
                    <a:pt x="20481" y="0"/>
                  </a:lnTo>
                  <a:lnTo>
                    <a:pt x="43054" y="40079"/>
                  </a:lnTo>
                  <a:close/>
                </a:path>
              </a:pathLst>
            </a:custGeom>
            <a:solidFill>
              <a:srgbClr val="545454"/>
            </a:solidFill>
          </p:spPr>
          <p:txBody>
            <a:bodyPr wrap="square" lIns="0" tIns="0" rIns="0" bIns="0" rtlCol="0"/>
            <a:lstStyle/>
            <a:p>
              <a:endParaRPr/>
            </a:p>
          </p:txBody>
        </p:sp>
        <p:sp>
          <p:nvSpPr>
            <p:cNvPr id="83" name="object 83"/>
            <p:cNvSpPr/>
            <p:nvPr/>
          </p:nvSpPr>
          <p:spPr>
            <a:xfrm>
              <a:off x="10573562" y="4662131"/>
              <a:ext cx="43180" cy="40640"/>
            </a:xfrm>
            <a:custGeom>
              <a:avLst/>
              <a:gdLst/>
              <a:ahLst/>
              <a:cxnLst/>
              <a:rect l="l" t="t" r="r" b="b"/>
              <a:pathLst>
                <a:path w="43179" h="40639">
                  <a:moveTo>
                    <a:pt x="0" y="23886"/>
                  </a:moveTo>
                  <a:lnTo>
                    <a:pt x="43054" y="40079"/>
                  </a:lnTo>
                  <a:lnTo>
                    <a:pt x="20481" y="0"/>
                  </a:lnTo>
                  <a:lnTo>
                    <a:pt x="0" y="23886"/>
                  </a:lnTo>
                  <a:close/>
                </a:path>
              </a:pathLst>
            </a:custGeom>
            <a:ln w="9524">
              <a:solidFill>
                <a:srgbClr val="545454"/>
              </a:solidFill>
            </a:ln>
          </p:spPr>
          <p:txBody>
            <a:bodyPr wrap="square" lIns="0" tIns="0" rIns="0" bIns="0" rtlCol="0"/>
            <a:lstStyle/>
            <a:p>
              <a:endParaRPr/>
            </a:p>
          </p:txBody>
        </p:sp>
      </p:grpSp>
      <p:sp>
        <p:nvSpPr>
          <p:cNvPr id="84" name="object 84"/>
          <p:cNvSpPr txBox="1"/>
          <p:nvPr/>
        </p:nvSpPr>
        <p:spPr>
          <a:xfrm>
            <a:off x="9536249" y="327652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8</a:t>
            </a:r>
            <a:endParaRPr sz="1400">
              <a:latin typeface="Arial MT"/>
              <a:cs typeface="Arial MT"/>
            </a:endParaRPr>
          </a:p>
        </p:txBody>
      </p:sp>
      <p:grpSp>
        <p:nvGrpSpPr>
          <p:cNvPr id="85" name="object 85"/>
          <p:cNvGrpSpPr/>
          <p:nvPr/>
        </p:nvGrpSpPr>
        <p:grpSpPr>
          <a:xfrm>
            <a:off x="9242100" y="3659812"/>
            <a:ext cx="1062990" cy="398780"/>
            <a:chOff x="9242100" y="3659812"/>
            <a:chExt cx="1062990" cy="398780"/>
          </a:xfrm>
        </p:grpSpPr>
        <p:sp>
          <p:nvSpPr>
            <p:cNvPr id="86" name="object 86"/>
            <p:cNvSpPr/>
            <p:nvPr/>
          </p:nvSpPr>
          <p:spPr>
            <a:xfrm>
              <a:off x="9280897" y="3679100"/>
              <a:ext cx="443230" cy="347345"/>
            </a:xfrm>
            <a:custGeom>
              <a:avLst/>
              <a:gdLst/>
              <a:ahLst/>
              <a:cxnLst/>
              <a:rect l="l" t="t" r="r" b="b"/>
              <a:pathLst>
                <a:path w="443229" h="347345">
                  <a:moveTo>
                    <a:pt x="443102" y="0"/>
                  </a:moveTo>
                  <a:lnTo>
                    <a:pt x="0" y="346965"/>
                  </a:lnTo>
                </a:path>
              </a:pathLst>
            </a:custGeom>
            <a:ln w="9524">
              <a:solidFill>
                <a:srgbClr val="545454"/>
              </a:solidFill>
            </a:ln>
          </p:spPr>
          <p:txBody>
            <a:bodyPr wrap="square" lIns="0" tIns="0" rIns="0" bIns="0" rtlCol="0"/>
            <a:lstStyle/>
            <a:p>
              <a:endParaRPr/>
            </a:p>
          </p:txBody>
        </p:sp>
        <p:sp>
          <p:nvSpPr>
            <p:cNvPr id="87" name="object 87"/>
            <p:cNvSpPr/>
            <p:nvPr/>
          </p:nvSpPr>
          <p:spPr>
            <a:xfrm>
              <a:off x="9246863" y="4013679"/>
              <a:ext cx="43815" cy="39370"/>
            </a:xfrm>
            <a:custGeom>
              <a:avLst/>
              <a:gdLst/>
              <a:ahLst/>
              <a:cxnLst/>
              <a:rect l="l" t="t" r="r" b="b"/>
              <a:pathLst>
                <a:path w="43815" h="39370">
                  <a:moveTo>
                    <a:pt x="0" y="39036"/>
                  </a:moveTo>
                  <a:lnTo>
                    <a:pt x="24333" y="0"/>
                  </a:lnTo>
                  <a:lnTo>
                    <a:pt x="43732" y="24773"/>
                  </a:lnTo>
                  <a:lnTo>
                    <a:pt x="0" y="39036"/>
                  </a:lnTo>
                  <a:close/>
                </a:path>
              </a:pathLst>
            </a:custGeom>
            <a:solidFill>
              <a:srgbClr val="545454"/>
            </a:solidFill>
          </p:spPr>
          <p:txBody>
            <a:bodyPr wrap="square" lIns="0" tIns="0" rIns="0" bIns="0" rtlCol="0"/>
            <a:lstStyle/>
            <a:p>
              <a:endParaRPr/>
            </a:p>
          </p:txBody>
        </p:sp>
        <p:sp>
          <p:nvSpPr>
            <p:cNvPr id="88" name="object 88"/>
            <p:cNvSpPr/>
            <p:nvPr/>
          </p:nvSpPr>
          <p:spPr>
            <a:xfrm>
              <a:off x="9246863" y="4013679"/>
              <a:ext cx="43815" cy="39370"/>
            </a:xfrm>
            <a:custGeom>
              <a:avLst/>
              <a:gdLst/>
              <a:ahLst/>
              <a:cxnLst/>
              <a:rect l="l" t="t" r="r" b="b"/>
              <a:pathLst>
                <a:path w="43815" h="39370">
                  <a:moveTo>
                    <a:pt x="24333" y="0"/>
                  </a:moveTo>
                  <a:lnTo>
                    <a:pt x="0" y="39036"/>
                  </a:lnTo>
                  <a:lnTo>
                    <a:pt x="43732" y="24773"/>
                  </a:lnTo>
                  <a:lnTo>
                    <a:pt x="24333" y="0"/>
                  </a:lnTo>
                  <a:close/>
                </a:path>
              </a:pathLst>
            </a:custGeom>
            <a:ln w="9524">
              <a:solidFill>
                <a:srgbClr val="545454"/>
              </a:solidFill>
            </a:ln>
          </p:spPr>
          <p:txBody>
            <a:bodyPr wrap="square" lIns="0" tIns="0" rIns="0" bIns="0" rtlCol="0"/>
            <a:lstStyle/>
            <a:p>
              <a:endParaRPr/>
            </a:p>
          </p:txBody>
        </p:sp>
        <p:sp>
          <p:nvSpPr>
            <p:cNvPr id="89" name="object 89"/>
            <p:cNvSpPr/>
            <p:nvPr/>
          </p:nvSpPr>
          <p:spPr>
            <a:xfrm>
              <a:off x="9738525" y="3664575"/>
              <a:ext cx="525780" cy="364490"/>
            </a:xfrm>
            <a:custGeom>
              <a:avLst/>
              <a:gdLst/>
              <a:ahLst/>
              <a:cxnLst/>
              <a:rect l="l" t="t" r="r" b="b"/>
              <a:pathLst>
                <a:path w="525779" h="364489">
                  <a:moveTo>
                    <a:pt x="0" y="0"/>
                  </a:moveTo>
                  <a:lnTo>
                    <a:pt x="525716" y="364063"/>
                  </a:lnTo>
                </a:path>
              </a:pathLst>
            </a:custGeom>
            <a:ln w="9524">
              <a:solidFill>
                <a:srgbClr val="545454"/>
              </a:solidFill>
            </a:ln>
          </p:spPr>
          <p:txBody>
            <a:bodyPr wrap="square" lIns="0" tIns="0" rIns="0" bIns="0" rtlCol="0"/>
            <a:lstStyle/>
            <a:p>
              <a:endParaRPr/>
            </a:p>
          </p:txBody>
        </p:sp>
        <p:sp>
          <p:nvSpPr>
            <p:cNvPr id="90" name="object 90"/>
            <p:cNvSpPr/>
            <p:nvPr/>
          </p:nvSpPr>
          <p:spPr>
            <a:xfrm>
              <a:off x="10255284" y="4015704"/>
              <a:ext cx="45085" cy="38100"/>
            </a:xfrm>
            <a:custGeom>
              <a:avLst/>
              <a:gdLst/>
              <a:ahLst/>
              <a:cxnLst/>
              <a:rect l="l" t="t" r="r" b="b"/>
              <a:pathLst>
                <a:path w="45084" h="38100">
                  <a:moveTo>
                    <a:pt x="44492" y="37542"/>
                  </a:moveTo>
                  <a:lnTo>
                    <a:pt x="0" y="25867"/>
                  </a:lnTo>
                  <a:lnTo>
                    <a:pt x="17913" y="0"/>
                  </a:lnTo>
                  <a:lnTo>
                    <a:pt x="44492" y="37542"/>
                  </a:lnTo>
                  <a:close/>
                </a:path>
              </a:pathLst>
            </a:custGeom>
            <a:solidFill>
              <a:srgbClr val="545454"/>
            </a:solidFill>
          </p:spPr>
          <p:txBody>
            <a:bodyPr wrap="square" lIns="0" tIns="0" rIns="0" bIns="0" rtlCol="0"/>
            <a:lstStyle/>
            <a:p>
              <a:endParaRPr/>
            </a:p>
          </p:txBody>
        </p:sp>
        <p:sp>
          <p:nvSpPr>
            <p:cNvPr id="91" name="object 91"/>
            <p:cNvSpPr/>
            <p:nvPr/>
          </p:nvSpPr>
          <p:spPr>
            <a:xfrm>
              <a:off x="10255284" y="4015704"/>
              <a:ext cx="45085" cy="38100"/>
            </a:xfrm>
            <a:custGeom>
              <a:avLst/>
              <a:gdLst/>
              <a:ahLst/>
              <a:cxnLst/>
              <a:rect l="l" t="t" r="r" b="b"/>
              <a:pathLst>
                <a:path w="45084" h="38100">
                  <a:moveTo>
                    <a:pt x="0" y="25867"/>
                  </a:moveTo>
                  <a:lnTo>
                    <a:pt x="44492" y="37542"/>
                  </a:lnTo>
                  <a:lnTo>
                    <a:pt x="17913" y="0"/>
                  </a:lnTo>
                  <a:lnTo>
                    <a:pt x="0" y="25867"/>
                  </a:lnTo>
                  <a:close/>
                </a:path>
              </a:pathLst>
            </a:custGeom>
            <a:ln w="9524">
              <a:solidFill>
                <a:srgbClr val="545454"/>
              </a:solidFill>
            </a:ln>
          </p:spPr>
          <p:txBody>
            <a:bodyPr wrap="square" lIns="0" tIns="0" rIns="0" bIns="0" rtlCol="0"/>
            <a:lstStyle/>
            <a:p>
              <a:endParaRPr/>
            </a:p>
          </p:txBody>
        </p:sp>
      </p:grpSp>
      <p:sp>
        <p:nvSpPr>
          <p:cNvPr id="92" name="object 92"/>
          <p:cNvSpPr txBox="1"/>
          <p:nvPr/>
        </p:nvSpPr>
        <p:spPr>
          <a:xfrm>
            <a:off x="8956212" y="2324674"/>
            <a:ext cx="382905" cy="294311"/>
          </a:xfrm>
          <a:prstGeom prst="rect">
            <a:avLst/>
          </a:prstGeom>
          <a:ln w="9524">
            <a:solidFill>
              <a:srgbClr val="9E9E9E"/>
            </a:solidFill>
          </a:ln>
        </p:spPr>
        <p:txBody>
          <a:bodyPr vert="horz" wrap="square" lIns="0" tIns="78105" rIns="0" bIns="0" rtlCol="0">
            <a:spAutoFit/>
          </a:bodyPr>
          <a:lstStyle/>
          <a:p>
            <a:pPr marL="92075">
              <a:lnSpc>
                <a:spcPct val="100000"/>
              </a:lnSpc>
              <a:spcBef>
                <a:spcPts val="615"/>
              </a:spcBef>
            </a:pPr>
            <a:r>
              <a:rPr sz="1400" spc="-5" dirty="0">
                <a:latin typeface="Arial MT"/>
                <a:cs typeface="Arial MT"/>
              </a:rPr>
              <a:t>16</a:t>
            </a:r>
            <a:endParaRPr sz="1400">
              <a:latin typeface="Arial MT"/>
              <a:cs typeface="Arial MT"/>
            </a:endParaRPr>
          </a:p>
        </p:txBody>
      </p:sp>
      <p:grpSp>
        <p:nvGrpSpPr>
          <p:cNvPr id="93" name="object 93"/>
          <p:cNvGrpSpPr/>
          <p:nvPr/>
        </p:nvGrpSpPr>
        <p:grpSpPr>
          <a:xfrm>
            <a:off x="8614119" y="2707962"/>
            <a:ext cx="1136650" cy="535305"/>
            <a:chOff x="8614119" y="2707962"/>
            <a:chExt cx="1136650" cy="535305"/>
          </a:xfrm>
        </p:grpSpPr>
        <p:sp>
          <p:nvSpPr>
            <p:cNvPr id="94" name="object 94"/>
            <p:cNvSpPr/>
            <p:nvPr/>
          </p:nvSpPr>
          <p:spPr>
            <a:xfrm>
              <a:off x="8650298" y="2727249"/>
              <a:ext cx="494030" cy="466725"/>
            </a:xfrm>
            <a:custGeom>
              <a:avLst/>
              <a:gdLst/>
              <a:ahLst/>
              <a:cxnLst/>
              <a:rect l="l" t="t" r="r" b="b"/>
              <a:pathLst>
                <a:path w="494029" h="466725">
                  <a:moveTo>
                    <a:pt x="493663" y="0"/>
                  </a:moveTo>
                  <a:lnTo>
                    <a:pt x="0" y="466545"/>
                  </a:lnTo>
                </a:path>
              </a:pathLst>
            </a:custGeom>
            <a:ln w="9524">
              <a:solidFill>
                <a:srgbClr val="545454"/>
              </a:solidFill>
            </a:ln>
          </p:spPr>
          <p:txBody>
            <a:bodyPr wrap="square" lIns="0" tIns="0" rIns="0" bIns="0" rtlCol="0"/>
            <a:lstStyle/>
            <a:p>
              <a:endParaRPr/>
            </a:p>
          </p:txBody>
        </p:sp>
        <p:sp>
          <p:nvSpPr>
            <p:cNvPr id="95" name="object 95"/>
            <p:cNvSpPr/>
            <p:nvPr/>
          </p:nvSpPr>
          <p:spPr>
            <a:xfrm>
              <a:off x="8618882" y="3182361"/>
              <a:ext cx="42545" cy="41275"/>
            </a:xfrm>
            <a:custGeom>
              <a:avLst/>
              <a:gdLst/>
              <a:ahLst/>
              <a:cxnLst/>
              <a:rect l="l" t="t" r="r" b="b"/>
              <a:pathLst>
                <a:path w="42545" h="41275">
                  <a:moveTo>
                    <a:pt x="0" y="41124"/>
                  </a:moveTo>
                  <a:lnTo>
                    <a:pt x="20609" y="0"/>
                  </a:lnTo>
                  <a:lnTo>
                    <a:pt x="42222" y="22868"/>
                  </a:lnTo>
                  <a:lnTo>
                    <a:pt x="0" y="41124"/>
                  </a:lnTo>
                  <a:close/>
                </a:path>
              </a:pathLst>
            </a:custGeom>
            <a:solidFill>
              <a:srgbClr val="545454"/>
            </a:solidFill>
          </p:spPr>
          <p:txBody>
            <a:bodyPr wrap="square" lIns="0" tIns="0" rIns="0" bIns="0" rtlCol="0"/>
            <a:lstStyle/>
            <a:p>
              <a:endParaRPr/>
            </a:p>
          </p:txBody>
        </p:sp>
        <p:sp>
          <p:nvSpPr>
            <p:cNvPr id="96" name="object 96"/>
            <p:cNvSpPr/>
            <p:nvPr/>
          </p:nvSpPr>
          <p:spPr>
            <a:xfrm>
              <a:off x="8618882" y="3182361"/>
              <a:ext cx="42545" cy="41275"/>
            </a:xfrm>
            <a:custGeom>
              <a:avLst/>
              <a:gdLst/>
              <a:ahLst/>
              <a:cxnLst/>
              <a:rect l="l" t="t" r="r" b="b"/>
              <a:pathLst>
                <a:path w="42545" h="41275">
                  <a:moveTo>
                    <a:pt x="20609" y="0"/>
                  </a:moveTo>
                  <a:lnTo>
                    <a:pt x="0" y="41124"/>
                  </a:lnTo>
                  <a:lnTo>
                    <a:pt x="42222" y="22868"/>
                  </a:lnTo>
                  <a:lnTo>
                    <a:pt x="20609" y="0"/>
                  </a:lnTo>
                  <a:close/>
                </a:path>
              </a:pathLst>
            </a:custGeom>
            <a:ln w="9524">
              <a:solidFill>
                <a:srgbClr val="545454"/>
              </a:solidFill>
            </a:ln>
          </p:spPr>
          <p:txBody>
            <a:bodyPr wrap="square" lIns="0" tIns="0" rIns="0" bIns="0" rtlCol="0"/>
            <a:lstStyle/>
            <a:p>
              <a:endParaRPr/>
            </a:p>
          </p:txBody>
        </p:sp>
        <p:sp>
          <p:nvSpPr>
            <p:cNvPr id="97" name="object 97"/>
            <p:cNvSpPr/>
            <p:nvPr/>
          </p:nvSpPr>
          <p:spPr>
            <a:xfrm>
              <a:off x="9158487" y="2712724"/>
              <a:ext cx="555625" cy="497205"/>
            </a:xfrm>
            <a:custGeom>
              <a:avLst/>
              <a:gdLst/>
              <a:ahLst/>
              <a:cxnLst/>
              <a:rect l="l" t="t" r="r" b="b"/>
              <a:pathLst>
                <a:path w="555625" h="497205">
                  <a:moveTo>
                    <a:pt x="0" y="0"/>
                  </a:moveTo>
                  <a:lnTo>
                    <a:pt x="555306" y="496795"/>
                  </a:lnTo>
                </a:path>
              </a:pathLst>
            </a:custGeom>
            <a:ln w="9524">
              <a:solidFill>
                <a:srgbClr val="545454"/>
              </a:solidFill>
            </a:ln>
          </p:spPr>
          <p:txBody>
            <a:bodyPr wrap="square" lIns="0" tIns="0" rIns="0" bIns="0" rtlCol="0"/>
            <a:lstStyle/>
            <a:p>
              <a:endParaRPr/>
            </a:p>
          </p:txBody>
        </p:sp>
        <p:sp>
          <p:nvSpPr>
            <p:cNvPr id="98" name="object 98"/>
            <p:cNvSpPr/>
            <p:nvPr/>
          </p:nvSpPr>
          <p:spPr>
            <a:xfrm>
              <a:off x="9703304" y="3197794"/>
              <a:ext cx="43180" cy="40640"/>
            </a:xfrm>
            <a:custGeom>
              <a:avLst/>
              <a:gdLst/>
              <a:ahLst/>
              <a:cxnLst/>
              <a:rect l="l" t="t" r="r" b="b"/>
              <a:pathLst>
                <a:path w="43179" h="40639">
                  <a:moveTo>
                    <a:pt x="42704" y="40545"/>
                  </a:moveTo>
                  <a:lnTo>
                    <a:pt x="0" y="23450"/>
                  </a:lnTo>
                  <a:lnTo>
                    <a:pt x="20979" y="0"/>
                  </a:lnTo>
                  <a:lnTo>
                    <a:pt x="42704" y="40545"/>
                  </a:lnTo>
                  <a:close/>
                </a:path>
              </a:pathLst>
            </a:custGeom>
            <a:solidFill>
              <a:srgbClr val="545454"/>
            </a:solidFill>
          </p:spPr>
          <p:txBody>
            <a:bodyPr wrap="square" lIns="0" tIns="0" rIns="0" bIns="0" rtlCol="0"/>
            <a:lstStyle/>
            <a:p>
              <a:endParaRPr/>
            </a:p>
          </p:txBody>
        </p:sp>
        <p:sp>
          <p:nvSpPr>
            <p:cNvPr id="99" name="object 99"/>
            <p:cNvSpPr/>
            <p:nvPr/>
          </p:nvSpPr>
          <p:spPr>
            <a:xfrm>
              <a:off x="9703304" y="3197794"/>
              <a:ext cx="43180" cy="40640"/>
            </a:xfrm>
            <a:custGeom>
              <a:avLst/>
              <a:gdLst/>
              <a:ahLst/>
              <a:cxnLst/>
              <a:rect l="l" t="t" r="r" b="b"/>
              <a:pathLst>
                <a:path w="43179" h="40639">
                  <a:moveTo>
                    <a:pt x="0" y="23450"/>
                  </a:moveTo>
                  <a:lnTo>
                    <a:pt x="42704" y="40545"/>
                  </a:lnTo>
                  <a:lnTo>
                    <a:pt x="20979" y="0"/>
                  </a:lnTo>
                  <a:lnTo>
                    <a:pt x="0" y="23450"/>
                  </a:lnTo>
                  <a:close/>
                </a:path>
              </a:pathLst>
            </a:custGeom>
            <a:ln w="9524">
              <a:solidFill>
                <a:srgbClr val="545454"/>
              </a:solidFill>
            </a:ln>
          </p:spPr>
          <p:txBody>
            <a:bodyPr wrap="square" lIns="0" tIns="0" rIns="0" bIns="0" rtlCol="0"/>
            <a:lstStyle/>
            <a:p>
              <a:endParaRPr/>
            </a:p>
          </p:txBody>
        </p:sp>
      </p:grpSp>
      <p:sp>
        <p:nvSpPr>
          <p:cNvPr id="100" name="object 100"/>
          <p:cNvSpPr txBox="1"/>
          <p:nvPr/>
        </p:nvSpPr>
        <p:spPr>
          <a:xfrm>
            <a:off x="6188312" y="2324674"/>
            <a:ext cx="382905" cy="294311"/>
          </a:xfrm>
          <a:prstGeom prst="rect">
            <a:avLst/>
          </a:prstGeom>
          <a:ln w="9524">
            <a:solidFill>
              <a:srgbClr val="9E9E9E"/>
            </a:solidFill>
          </a:ln>
        </p:spPr>
        <p:txBody>
          <a:bodyPr vert="horz" wrap="square" lIns="0" tIns="78105" rIns="0" bIns="0" rtlCol="0">
            <a:spAutoFit/>
          </a:bodyPr>
          <a:lstStyle/>
          <a:p>
            <a:pPr marL="92075">
              <a:lnSpc>
                <a:spcPct val="100000"/>
              </a:lnSpc>
              <a:spcBef>
                <a:spcPts val="615"/>
              </a:spcBef>
            </a:pPr>
            <a:r>
              <a:rPr sz="1400" spc="-5" dirty="0">
                <a:latin typeface="Arial MT"/>
                <a:cs typeface="Arial MT"/>
              </a:rPr>
              <a:t>10</a:t>
            </a:r>
            <a:endParaRPr sz="1400">
              <a:latin typeface="Arial MT"/>
              <a:cs typeface="Arial MT"/>
            </a:endParaRPr>
          </a:p>
        </p:txBody>
      </p:sp>
      <p:grpSp>
        <p:nvGrpSpPr>
          <p:cNvPr id="101" name="object 101"/>
          <p:cNvGrpSpPr/>
          <p:nvPr/>
        </p:nvGrpSpPr>
        <p:grpSpPr>
          <a:xfrm>
            <a:off x="5318145" y="2707962"/>
            <a:ext cx="2120900" cy="553085"/>
            <a:chOff x="5318145" y="2707962"/>
            <a:chExt cx="2120900" cy="553085"/>
          </a:xfrm>
        </p:grpSpPr>
        <p:sp>
          <p:nvSpPr>
            <p:cNvPr id="102" name="object 102"/>
            <p:cNvSpPr/>
            <p:nvPr/>
          </p:nvSpPr>
          <p:spPr>
            <a:xfrm>
              <a:off x="5361538" y="2727249"/>
              <a:ext cx="1014730" cy="509270"/>
            </a:xfrm>
            <a:custGeom>
              <a:avLst/>
              <a:gdLst/>
              <a:ahLst/>
              <a:cxnLst/>
              <a:rect l="l" t="t" r="r" b="b"/>
              <a:pathLst>
                <a:path w="1014729" h="509269">
                  <a:moveTo>
                    <a:pt x="1014523" y="0"/>
                  </a:moveTo>
                  <a:lnTo>
                    <a:pt x="0" y="509261"/>
                  </a:lnTo>
                </a:path>
              </a:pathLst>
            </a:custGeom>
            <a:ln w="9524">
              <a:solidFill>
                <a:srgbClr val="545454"/>
              </a:solidFill>
            </a:ln>
          </p:spPr>
          <p:txBody>
            <a:bodyPr wrap="square" lIns="0" tIns="0" rIns="0" bIns="0" rtlCol="0"/>
            <a:lstStyle/>
            <a:p>
              <a:endParaRPr/>
            </a:p>
          </p:txBody>
        </p:sp>
        <p:sp>
          <p:nvSpPr>
            <p:cNvPr id="103" name="object 103"/>
            <p:cNvSpPr/>
            <p:nvPr/>
          </p:nvSpPr>
          <p:spPr>
            <a:xfrm>
              <a:off x="5322907" y="3222450"/>
              <a:ext cx="45720" cy="33655"/>
            </a:xfrm>
            <a:custGeom>
              <a:avLst/>
              <a:gdLst/>
              <a:ahLst/>
              <a:cxnLst/>
              <a:rect l="l" t="t" r="r" b="b"/>
              <a:pathLst>
                <a:path w="45720" h="33654">
                  <a:moveTo>
                    <a:pt x="0" y="33452"/>
                  </a:moveTo>
                  <a:lnTo>
                    <a:pt x="31572" y="0"/>
                  </a:lnTo>
                  <a:lnTo>
                    <a:pt x="45689" y="28121"/>
                  </a:lnTo>
                  <a:lnTo>
                    <a:pt x="0" y="33452"/>
                  </a:lnTo>
                  <a:close/>
                </a:path>
              </a:pathLst>
            </a:custGeom>
            <a:solidFill>
              <a:srgbClr val="545454"/>
            </a:solidFill>
          </p:spPr>
          <p:txBody>
            <a:bodyPr wrap="square" lIns="0" tIns="0" rIns="0" bIns="0" rtlCol="0"/>
            <a:lstStyle/>
            <a:p>
              <a:endParaRPr/>
            </a:p>
          </p:txBody>
        </p:sp>
        <p:sp>
          <p:nvSpPr>
            <p:cNvPr id="104" name="object 104"/>
            <p:cNvSpPr/>
            <p:nvPr/>
          </p:nvSpPr>
          <p:spPr>
            <a:xfrm>
              <a:off x="5322907" y="3222450"/>
              <a:ext cx="45720" cy="33655"/>
            </a:xfrm>
            <a:custGeom>
              <a:avLst/>
              <a:gdLst/>
              <a:ahLst/>
              <a:cxnLst/>
              <a:rect l="l" t="t" r="r" b="b"/>
              <a:pathLst>
                <a:path w="45720" h="33654">
                  <a:moveTo>
                    <a:pt x="31572" y="0"/>
                  </a:moveTo>
                  <a:lnTo>
                    <a:pt x="0" y="33452"/>
                  </a:lnTo>
                  <a:lnTo>
                    <a:pt x="45689" y="28121"/>
                  </a:lnTo>
                  <a:lnTo>
                    <a:pt x="31572" y="0"/>
                  </a:lnTo>
                  <a:close/>
                </a:path>
              </a:pathLst>
            </a:custGeom>
            <a:ln w="9524">
              <a:solidFill>
                <a:srgbClr val="545454"/>
              </a:solidFill>
            </a:ln>
          </p:spPr>
          <p:txBody>
            <a:bodyPr wrap="square" lIns="0" tIns="0" rIns="0" bIns="0" rtlCol="0"/>
            <a:lstStyle/>
            <a:p>
              <a:endParaRPr/>
            </a:p>
          </p:txBody>
        </p:sp>
        <p:sp>
          <p:nvSpPr>
            <p:cNvPr id="105" name="object 105"/>
            <p:cNvSpPr/>
            <p:nvPr/>
          </p:nvSpPr>
          <p:spPr>
            <a:xfrm>
              <a:off x="6390587" y="2712724"/>
              <a:ext cx="1005205" cy="523240"/>
            </a:xfrm>
            <a:custGeom>
              <a:avLst/>
              <a:gdLst/>
              <a:ahLst/>
              <a:cxnLst/>
              <a:rect l="l" t="t" r="r" b="b"/>
              <a:pathLst>
                <a:path w="1005204" h="523239">
                  <a:moveTo>
                    <a:pt x="0" y="0"/>
                  </a:moveTo>
                  <a:lnTo>
                    <a:pt x="1005002" y="522920"/>
                  </a:lnTo>
                </a:path>
              </a:pathLst>
            </a:custGeom>
            <a:ln w="9524">
              <a:solidFill>
                <a:srgbClr val="545454"/>
              </a:solidFill>
            </a:ln>
          </p:spPr>
          <p:txBody>
            <a:bodyPr wrap="square" lIns="0" tIns="0" rIns="0" bIns="0" rtlCol="0"/>
            <a:lstStyle/>
            <a:p>
              <a:endParaRPr/>
            </a:p>
          </p:txBody>
        </p:sp>
        <p:sp>
          <p:nvSpPr>
            <p:cNvPr id="106" name="object 106"/>
            <p:cNvSpPr/>
            <p:nvPr/>
          </p:nvSpPr>
          <p:spPr>
            <a:xfrm>
              <a:off x="7388328" y="3221689"/>
              <a:ext cx="45720" cy="34290"/>
            </a:xfrm>
            <a:custGeom>
              <a:avLst/>
              <a:gdLst/>
              <a:ahLst/>
              <a:cxnLst/>
              <a:rect l="l" t="t" r="r" b="b"/>
              <a:pathLst>
                <a:path w="45720" h="34289">
                  <a:moveTo>
                    <a:pt x="45606" y="33908"/>
                  </a:moveTo>
                  <a:lnTo>
                    <a:pt x="0" y="27912"/>
                  </a:lnTo>
                  <a:lnTo>
                    <a:pt x="14523" y="0"/>
                  </a:lnTo>
                  <a:lnTo>
                    <a:pt x="45606" y="33908"/>
                  </a:lnTo>
                  <a:close/>
                </a:path>
              </a:pathLst>
            </a:custGeom>
            <a:solidFill>
              <a:srgbClr val="545454"/>
            </a:solidFill>
          </p:spPr>
          <p:txBody>
            <a:bodyPr wrap="square" lIns="0" tIns="0" rIns="0" bIns="0" rtlCol="0"/>
            <a:lstStyle/>
            <a:p>
              <a:endParaRPr/>
            </a:p>
          </p:txBody>
        </p:sp>
        <p:sp>
          <p:nvSpPr>
            <p:cNvPr id="107" name="object 107"/>
            <p:cNvSpPr/>
            <p:nvPr/>
          </p:nvSpPr>
          <p:spPr>
            <a:xfrm>
              <a:off x="7388328" y="3221689"/>
              <a:ext cx="45720" cy="34290"/>
            </a:xfrm>
            <a:custGeom>
              <a:avLst/>
              <a:gdLst/>
              <a:ahLst/>
              <a:cxnLst/>
              <a:rect l="l" t="t" r="r" b="b"/>
              <a:pathLst>
                <a:path w="45720" h="34289">
                  <a:moveTo>
                    <a:pt x="0" y="27912"/>
                  </a:moveTo>
                  <a:lnTo>
                    <a:pt x="45606" y="33908"/>
                  </a:lnTo>
                  <a:lnTo>
                    <a:pt x="14523" y="0"/>
                  </a:lnTo>
                  <a:lnTo>
                    <a:pt x="0" y="27912"/>
                  </a:lnTo>
                  <a:close/>
                </a:path>
              </a:pathLst>
            </a:custGeom>
            <a:ln w="9524">
              <a:solidFill>
                <a:srgbClr val="545454"/>
              </a:solidFill>
            </a:ln>
          </p:spPr>
          <p:txBody>
            <a:bodyPr wrap="square" lIns="0" tIns="0" rIns="0" bIns="0" rtlCol="0"/>
            <a:lstStyle/>
            <a:p>
              <a:endParaRPr/>
            </a:p>
          </p:txBody>
        </p:sp>
      </p:grpSp>
      <p:sp>
        <p:nvSpPr>
          <p:cNvPr id="108" name="object 108"/>
          <p:cNvSpPr txBox="1"/>
          <p:nvPr/>
        </p:nvSpPr>
        <p:spPr>
          <a:xfrm>
            <a:off x="7450349" y="1358300"/>
            <a:ext cx="382905" cy="294953"/>
          </a:xfrm>
          <a:prstGeom prst="rect">
            <a:avLst/>
          </a:prstGeom>
          <a:ln w="9524">
            <a:solidFill>
              <a:srgbClr val="9E9E9E"/>
            </a:solidFill>
          </a:ln>
        </p:spPr>
        <p:txBody>
          <a:bodyPr vert="horz" wrap="square" lIns="0" tIns="78740" rIns="0" bIns="0" rtlCol="0">
            <a:spAutoFit/>
          </a:bodyPr>
          <a:lstStyle/>
          <a:p>
            <a:pPr marL="92075">
              <a:lnSpc>
                <a:spcPct val="100000"/>
              </a:lnSpc>
              <a:spcBef>
                <a:spcPts val="620"/>
              </a:spcBef>
            </a:pPr>
            <a:r>
              <a:rPr sz="1400" spc="-5" dirty="0">
                <a:latin typeface="Arial MT"/>
                <a:cs typeface="Arial MT"/>
              </a:rPr>
              <a:t>26</a:t>
            </a:r>
            <a:endParaRPr sz="1400">
              <a:latin typeface="Arial MT"/>
              <a:cs typeface="Arial MT"/>
            </a:endParaRPr>
          </a:p>
        </p:txBody>
      </p:sp>
      <p:grpSp>
        <p:nvGrpSpPr>
          <p:cNvPr id="109" name="object 109"/>
          <p:cNvGrpSpPr/>
          <p:nvPr/>
        </p:nvGrpSpPr>
        <p:grpSpPr>
          <a:xfrm>
            <a:off x="6393561" y="1741587"/>
            <a:ext cx="2773680" cy="590550"/>
            <a:chOff x="6393561" y="1741587"/>
            <a:chExt cx="2773680" cy="590550"/>
          </a:xfrm>
        </p:grpSpPr>
        <p:sp>
          <p:nvSpPr>
            <p:cNvPr id="110" name="object 110"/>
            <p:cNvSpPr/>
            <p:nvPr/>
          </p:nvSpPr>
          <p:spPr>
            <a:xfrm>
              <a:off x="6437822" y="1760874"/>
              <a:ext cx="1200785" cy="534035"/>
            </a:xfrm>
            <a:custGeom>
              <a:avLst/>
              <a:gdLst/>
              <a:ahLst/>
              <a:cxnLst/>
              <a:rect l="l" t="t" r="r" b="b"/>
              <a:pathLst>
                <a:path w="1200784" h="534035">
                  <a:moveTo>
                    <a:pt x="1200277" y="0"/>
                  </a:moveTo>
                  <a:lnTo>
                    <a:pt x="0" y="533584"/>
                  </a:lnTo>
                </a:path>
              </a:pathLst>
            </a:custGeom>
            <a:ln w="9524">
              <a:solidFill>
                <a:srgbClr val="545454"/>
              </a:solidFill>
            </a:ln>
          </p:spPr>
          <p:txBody>
            <a:bodyPr wrap="square" lIns="0" tIns="0" rIns="0" bIns="0" rtlCol="0"/>
            <a:lstStyle/>
            <a:p>
              <a:endParaRPr/>
            </a:p>
          </p:txBody>
        </p:sp>
        <p:sp>
          <p:nvSpPr>
            <p:cNvPr id="111" name="object 111"/>
            <p:cNvSpPr/>
            <p:nvPr/>
          </p:nvSpPr>
          <p:spPr>
            <a:xfrm>
              <a:off x="6398323" y="2280083"/>
              <a:ext cx="46355" cy="32384"/>
            </a:xfrm>
            <a:custGeom>
              <a:avLst/>
              <a:gdLst/>
              <a:ahLst/>
              <a:cxnLst/>
              <a:rect l="l" t="t" r="r" b="b"/>
              <a:pathLst>
                <a:path w="46354" h="32385">
                  <a:moveTo>
                    <a:pt x="0" y="31935"/>
                  </a:moveTo>
                  <a:lnTo>
                    <a:pt x="33107" y="0"/>
                  </a:lnTo>
                  <a:lnTo>
                    <a:pt x="45889" y="28752"/>
                  </a:lnTo>
                  <a:lnTo>
                    <a:pt x="0" y="31935"/>
                  </a:lnTo>
                  <a:close/>
                </a:path>
              </a:pathLst>
            </a:custGeom>
            <a:solidFill>
              <a:srgbClr val="545454"/>
            </a:solidFill>
          </p:spPr>
          <p:txBody>
            <a:bodyPr wrap="square" lIns="0" tIns="0" rIns="0" bIns="0" rtlCol="0"/>
            <a:lstStyle/>
            <a:p>
              <a:endParaRPr/>
            </a:p>
          </p:txBody>
        </p:sp>
        <p:sp>
          <p:nvSpPr>
            <p:cNvPr id="112" name="object 112"/>
            <p:cNvSpPr/>
            <p:nvPr/>
          </p:nvSpPr>
          <p:spPr>
            <a:xfrm>
              <a:off x="6398323" y="2280083"/>
              <a:ext cx="46355" cy="32384"/>
            </a:xfrm>
            <a:custGeom>
              <a:avLst/>
              <a:gdLst/>
              <a:ahLst/>
              <a:cxnLst/>
              <a:rect l="l" t="t" r="r" b="b"/>
              <a:pathLst>
                <a:path w="46354" h="32385">
                  <a:moveTo>
                    <a:pt x="33107" y="0"/>
                  </a:moveTo>
                  <a:lnTo>
                    <a:pt x="0" y="31935"/>
                  </a:lnTo>
                  <a:lnTo>
                    <a:pt x="45889" y="28752"/>
                  </a:lnTo>
                  <a:lnTo>
                    <a:pt x="33107" y="0"/>
                  </a:lnTo>
                  <a:close/>
                </a:path>
              </a:pathLst>
            </a:custGeom>
            <a:ln w="9524">
              <a:solidFill>
                <a:srgbClr val="545454"/>
              </a:solidFill>
            </a:ln>
          </p:spPr>
          <p:txBody>
            <a:bodyPr wrap="square" lIns="0" tIns="0" rIns="0" bIns="0" rtlCol="0"/>
            <a:lstStyle/>
            <a:p>
              <a:endParaRPr/>
            </a:p>
          </p:txBody>
        </p:sp>
        <p:sp>
          <p:nvSpPr>
            <p:cNvPr id="113" name="object 113"/>
            <p:cNvSpPr/>
            <p:nvPr/>
          </p:nvSpPr>
          <p:spPr>
            <a:xfrm>
              <a:off x="7652625" y="1746349"/>
              <a:ext cx="1470025" cy="565785"/>
            </a:xfrm>
            <a:custGeom>
              <a:avLst/>
              <a:gdLst/>
              <a:ahLst/>
              <a:cxnLst/>
              <a:rect l="l" t="t" r="r" b="b"/>
              <a:pathLst>
                <a:path w="1470025" h="565785">
                  <a:moveTo>
                    <a:pt x="0" y="0"/>
                  </a:moveTo>
                  <a:lnTo>
                    <a:pt x="1469461" y="565377"/>
                  </a:lnTo>
                </a:path>
              </a:pathLst>
            </a:custGeom>
            <a:ln w="9524">
              <a:solidFill>
                <a:srgbClr val="545454"/>
              </a:solidFill>
            </a:ln>
          </p:spPr>
          <p:txBody>
            <a:bodyPr wrap="square" lIns="0" tIns="0" rIns="0" bIns="0" rtlCol="0"/>
            <a:lstStyle/>
            <a:p>
              <a:endParaRPr/>
            </a:p>
          </p:txBody>
        </p:sp>
        <p:sp>
          <p:nvSpPr>
            <p:cNvPr id="114" name="object 114"/>
            <p:cNvSpPr/>
            <p:nvPr/>
          </p:nvSpPr>
          <p:spPr>
            <a:xfrm>
              <a:off x="9116437" y="2297044"/>
              <a:ext cx="46355" cy="30480"/>
            </a:xfrm>
            <a:custGeom>
              <a:avLst/>
              <a:gdLst/>
              <a:ahLst/>
              <a:cxnLst/>
              <a:rect l="l" t="t" r="r" b="b"/>
              <a:pathLst>
                <a:path w="46354" h="30480">
                  <a:moveTo>
                    <a:pt x="45991" y="30205"/>
                  </a:moveTo>
                  <a:lnTo>
                    <a:pt x="0" y="29366"/>
                  </a:lnTo>
                  <a:lnTo>
                    <a:pt x="11298" y="0"/>
                  </a:lnTo>
                  <a:lnTo>
                    <a:pt x="45991" y="30205"/>
                  </a:lnTo>
                  <a:close/>
                </a:path>
              </a:pathLst>
            </a:custGeom>
            <a:solidFill>
              <a:srgbClr val="545454"/>
            </a:solidFill>
          </p:spPr>
          <p:txBody>
            <a:bodyPr wrap="square" lIns="0" tIns="0" rIns="0" bIns="0" rtlCol="0"/>
            <a:lstStyle/>
            <a:p>
              <a:endParaRPr/>
            </a:p>
          </p:txBody>
        </p:sp>
        <p:sp>
          <p:nvSpPr>
            <p:cNvPr id="115" name="object 115"/>
            <p:cNvSpPr/>
            <p:nvPr/>
          </p:nvSpPr>
          <p:spPr>
            <a:xfrm>
              <a:off x="9116437" y="2297044"/>
              <a:ext cx="46355" cy="30480"/>
            </a:xfrm>
            <a:custGeom>
              <a:avLst/>
              <a:gdLst/>
              <a:ahLst/>
              <a:cxnLst/>
              <a:rect l="l" t="t" r="r" b="b"/>
              <a:pathLst>
                <a:path w="46354" h="30480">
                  <a:moveTo>
                    <a:pt x="0" y="29366"/>
                  </a:moveTo>
                  <a:lnTo>
                    <a:pt x="45991" y="30205"/>
                  </a:lnTo>
                  <a:lnTo>
                    <a:pt x="11298" y="0"/>
                  </a:lnTo>
                  <a:lnTo>
                    <a:pt x="0" y="29366"/>
                  </a:lnTo>
                  <a:close/>
                </a:path>
              </a:pathLst>
            </a:custGeom>
            <a:ln w="9524">
              <a:solidFill>
                <a:srgbClr val="545454"/>
              </a:solidFill>
            </a:ln>
          </p:spPr>
          <p:txBody>
            <a:bodyPr wrap="square" lIns="0" tIns="0" rIns="0" bIns="0" rtlCol="0"/>
            <a:lstStyle/>
            <a:p>
              <a:endParaRPr/>
            </a:p>
          </p:txBody>
        </p:sp>
      </p:grpSp>
      <p:sp>
        <p:nvSpPr>
          <p:cNvPr id="116" name="object 11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117" name="object 117"/>
          <p:cNvSpPr txBox="1"/>
          <p:nvPr/>
        </p:nvSpPr>
        <p:spPr>
          <a:xfrm>
            <a:off x="11263062" y="6468683"/>
            <a:ext cx="245110" cy="177800"/>
          </a:xfrm>
          <a:prstGeom prst="rect">
            <a:avLst/>
          </a:prstGeom>
        </p:spPr>
        <p:txBody>
          <a:bodyPr vert="horz" wrap="square" lIns="0" tIns="0" rIns="0" bIns="0" rtlCol="0">
            <a:spAutoFit/>
          </a:bodyPr>
          <a:lstStyle/>
          <a:p>
            <a:pPr marL="38100">
              <a:lnSpc>
                <a:spcPts val="1230"/>
              </a:lnSpc>
            </a:pPr>
            <a:fld id="{81D60167-4931-47E6-BA6A-407CBD079E47}" type="slidenum">
              <a:rPr sz="1200" b="1" dirty="0">
                <a:solidFill>
                  <a:srgbClr val="40BAD1"/>
                </a:solidFill>
                <a:latin typeface="Corbel"/>
                <a:cs typeface="Corbel"/>
              </a:rPr>
              <a:t>74</a:t>
            </a:fld>
            <a:endParaRPr sz="1200">
              <a:latin typeface="Corbel"/>
              <a:cs typeface="Corbel"/>
            </a:endParaRPr>
          </a:p>
        </p:txBody>
      </p:sp>
      <p:sp>
        <p:nvSpPr>
          <p:cNvPr id="118" name="Slide Number Placeholder 117">
            <a:extLst>
              <a:ext uri="{FF2B5EF4-FFF2-40B4-BE49-F238E27FC236}">
                <a16:creationId xmlns:a16="http://schemas.microsoft.com/office/drawing/2014/main" id="{B6B675BA-0220-4542-9073-B23A8685F356}"/>
              </a:ext>
            </a:extLst>
          </p:cNvPr>
          <p:cNvSpPr>
            <a:spLocks noGrp="1"/>
          </p:cNvSpPr>
          <p:nvPr>
            <p:ph type="sldNum" sz="quarter" idx="7"/>
          </p:nvPr>
        </p:nvSpPr>
        <p:spPr/>
        <p:txBody>
          <a:bodyPr/>
          <a:lstStyle/>
          <a:p>
            <a:pPr marL="41910">
              <a:lnSpc>
                <a:spcPts val="1230"/>
              </a:lnSpc>
            </a:pPr>
            <a:fld id="{81D60167-4931-47E6-BA6A-407CBD079E47}" type="slidenum">
              <a:rPr lang="en-US" smtClean="0"/>
              <a:t>74</a:t>
            </a:fld>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p:nvPr/>
        </p:nvSpPr>
        <p:spPr>
          <a:xfrm>
            <a:off x="11263062" y="6468683"/>
            <a:ext cx="245110" cy="177800"/>
          </a:xfrm>
          <a:prstGeom prst="rect">
            <a:avLst/>
          </a:prstGeom>
        </p:spPr>
        <p:txBody>
          <a:bodyPr vert="horz" wrap="square" lIns="0" tIns="0" rIns="0" bIns="0" rtlCol="0">
            <a:spAutoFit/>
          </a:bodyPr>
          <a:lstStyle/>
          <a:p>
            <a:pPr marL="38100">
              <a:lnSpc>
                <a:spcPts val="1230"/>
              </a:lnSpc>
            </a:pPr>
            <a:fld id="{81D60167-4931-47E6-BA6A-407CBD079E47}" type="slidenum">
              <a:rPr sz="1200" b="1" dirty="0">
                <a:solidFill>
                  <a:srgbClr val="40BAD1"/>
                </a:solidFill>
                <a:latin typeface="Corbel"/>
                <a:cs typeface="Corbel"/>
              </a:rPr>
              <a:t>75</a:t>
            </a:fld>
            <a:endParaRPr sz="1200">
              <a:latin typeface="Corbel"/>
              <a:cs typeface="Corbel"/>
            </a:endParaRPr>
          </a:p>
        </p:txBody>
      </p:sp>
      <p:sp>
        <p:nvSpPr>
          <p:cNvPr id="3" name="object 3"/>
          <p:cNvSpPr txBox="1"/>
          <p:nvPr/>
        </p:nvSpPr>
        <p:spPr>
          <a:xfrm>
            <a:off x="325944" y="3101857"/>
            <a:ext cx="2692400" cy="574040"/>
          </a:xfrm>
          <a:prstGeom prst="rect">
            <a:avLst/>
          </a:prstGeom>
        </p:spPr>
        <p:txBody>
          <a:bodyPr vert="horz" wrap="square" lIns="0" tIns="12700" rIns="0" bIns="0" rtlCol="0">
            <a:spAutoFit/>
          </a:bodyPr>
          <a:lstStyle/>
          <a:p>
            <a:pPr marL="12700">
              <a:lnSpc>
                <a:spcPct val="100000"/>
              </a:lnSpc>
              <a:spcBef>
                <a:spcPts val="100"/>
              </a:spcBef>
            </a:pPr>
            <a:r>
              <a:rPr sz="3600" spc="-25" dirty="0">
                <a:solidFill>
                  <a:srgbClr val="FFFFFF"/>
                </a:solidFill>
                <a:latin typeface="Corbel"/>
                <a:cs typeface="Corbel"/>
              </a:rPr>
              <a:t>Huffman</a:t>
            </a:r>
            <a:r>
              <a:rPr sz="3600" spc="-65" dirty="0">
                <a:solidFill>
                  <a:srgbClr val="FFFFFF"/>
                </a:solidFill>
                <a:latin typeface="Corbel"/>
                <a:cs typeface="Corbel"/>
              </a:rPr>
              <a:t> </a:t>
            </a:r>
            <a:r>
              <a:rPr sz="3600" spc="-5" dirty="0">
                <a:solidFill>
                  <a:srgbClr val="FFFFFF"/>
                </a:solidFill>
                <a:latin typeface="Corbel"/>
                <a:cs typeface="Corbel"/>
              </a:rPr>
              <a:t>code</a:t>
            </a:r>
            <a:endParaRPr sz="3600">
              <a:latin typeface="Corbel"/>
              <a:cs typeface="Corbel"/>
            </a:endParaRPr>
          </a:p>
        </p:txBody>
      </p:sp>
      <p:sp>
        <p:nvSpPr>
          <p:cNvPr id="4" name="object 4"/>
          <p:cNvSpPr txBox="1"/>
          <p:nvPr/>
        </p:nvSpPr>
        <p:spPr>
          <a:xfrm>
            <a:off x="4002164" y="755426"/>
            <a:ext cx="6852920" cy="2120900"/>
          </a:xfrm>
          <a:prstGeom prst="rect">
            <a:avLst/>
          </a:prstGeom>
        </p:spPr>
        <p:txBody>
          <a:bodyPr vert="horz" wrap="square" lIns="0" tIns="12700" rIns="0" bIns="0" rtlCol="0">
            <a:spAutoFit/>
          </a:bodyPr>
          <a:lstStyle/>
          <a:p>
            <a:pPr marL="409575" marR="568325" indent="-397510">
              <a:lnSpc>
                <a:spcPct val="114599"/>
              </a:lnSpc>
              <a:spcBef>
                <a:spcPts val="100"/>
              </a:spcBef>
              <a:buClr>
                <a:srgbClr val="40BAD1"/>
              </a:buClr>
              <a:buSzPct val="91666"/>
              <a:buFont typeface="Arial MT"/>
              <a:buChar char="●"/>
              <a:tabLst>
                <a:tab pos="409575" algn="l"/>
                <a:tab pos="410209" algn="l"/>
              </a:tabLst>
            </a:pPr>
            <a:r>
              <a:rPr sz="2400" spc="-5" dirty="0">
                <a:latin typeface="Corbel"/>
                <a:cs typeface="Corbel"/>
              </a:rPr>
              <a:t>This tree contains the new code words for each </a:t>
            </a:r>
            <a:r>
              <a:rPr sz="2400" spc="-470" dirty="0">
                <a:latin typeface="Corbel"/>
                <a:cs typeface="Corbel"/>
              </a:rPr>
              <a:t> </a:t>
            </a:r>
            <a:r>
              <a:rPr sz="2400" spc="-20" dirty="0">
                <a:latin typeface="Corbel"/>
                <a:cs typeface="Corbel"/>
              </a:rPr>
              <a:t>character.</a:t>
            </a:r>
            <a:endParaRPr sz="2400">
              <a:latin typeface="Corbel"/>
              <a:cs typeface="Corbel"/>
            </a:endParaRPr>
          </a:p>
          <a:p>
            <a:pPr marL="409575" marR="5080" indent="-397510">
              <a:lnSpc>
                <a:spcPct val="114599"/>
              </a:lnSpc>
              <a:buClr>
                <a:srgbClr val="40BAD1"/>
              </a:buClr>
              <a:buSzPct val="91666"/>
              <a:buFont typeface="Arial MT"/>
              <a:buChar char="●"/>
              <a:tabLst>
                <a:tab pos="409575" algn="l"/>
                <a:tab pos="410209" algn="l"/>
              </a:tabLst>
            </a:pPr>
            <a:r>
              <a:rPr sz="2400" spc="-5" dirty="0">
                <a:latin typeface="Corbel"/>
                <a:cs typeface="Corbel"/>
              </a:rPr>
              <a:t>Frequency of root node should equal to the number </a:t>
            </a:r>
            <a:r>
              <a:rPr sz="2400" spc="-470" dirty="0">
                <a:latin typeface="Corbel"/>
                <a:cs typeface="Corbel"/>
              </a:rPr>
              <a:t> </a:t>
            </a:r>
            <a:r>
              <a:rPr sz="2400" spc="-5" dirty="0">
                <a:latin typeface="Corbel"/>
                <a:cs typeface="Corbel"/>
              </a:rPr>
              <a:t>of</a:t>
            </a:r>
            <a:r>
              <a:rPr sz="2400" spc="-10" dirty="0">
                <a:latin typeface="Corbel"/>
                <a:cs typeface="Corbel"/>
              </a:rPr>
              <a:t> </a:t>
            </a:r>
            <a:r>
              <a:rPr sz="2400" spc="-5" dirty="0">
                <a:latin typeface="Corbel"/>
                <a:cs typeface="Corbel"/>
              </a:rPr>
              <a:t>characters in text.</a:t>
            </a:r>
            <a:endParaRPr sz="2400">
              <a:latin typeface="Corbel"/>
              <a:cs typeface="Corbel"/>
            </a:endParaRPr>
          </a:p>
          <a:p>
            <a:pPr marL="409575" indent="-397510">
              <a:lnSpc>
                <a:spcPct val="100000"/>
              </a:lnSpc>
              <a:spcBef>
                <a:spcPts val="420"/>
              </a:spcBef>
              <a:buClr>
                <a:srgbClr val="40BAD1"/>
              </a:buClr>
              <a:buSzPct val="91666"/>
              <a:buFont typeface="Arial"/>
              <a:buChar char="●"/>
              <a:tabLst>
                <a:tab pos="409575" algn="l"/>
                <a:tab pos="410209" algn="l"/>
              </a:tabLst>
            </a:pPr>
            <a:r>
              <a:rPr sz="2400" i="1" spc="-5" dirty="0">
                <a:latin typeface="Corbel"/>
                <a:cs typeface="Corbel"/>
              </a:rPr>
              <a:t>Eerie</a:t>
            </a:r>
            <a:r>
              <a:rPr sz="2400" i="1" spc="-15" dirty="0">
                <a:latin typeface="Corbel"/>
                <a:cs typeface="Corbel"/>
              </a:rPr>
              <a:t> </a:t>
            </a:r>
            <a:r>
              <a:rPr sz="2400" i="1" spc="-5" dirty="0">
                <a:latin typeface="Corbel"/>
                <a:cs typeface="Corbel"/>
              </a:rPr>
              <a:t>eyes</a:t>
            </a:r>
            <a:r>
              <a:rPr sz="2400" i="1" spc="-10" dirty="0">
                <a:latin typeface="Corbel"/>
                <a:cs typeface="Corbel"/>
              </a:rPr>
              <a:t> </a:t>
            </a:r>
            <a:r>
              <a:rPr sz="2400" i="1" spc="-5" dirty="0">
                <a:latin typeface="Corbel"/>
                <a:cs typeface="Corbel"/>
              </a:rPr>
              <a:t>seen</a:t>
            </a:r>
            <a:r>
              <a:rPr sz="2400" i="1" spc="-15" dirty="0">
                <a:latin typeface="Corbel"/>
                <a:cs typeface="Corbel"/>
              </a:rPr>
              <a:t> </a:t>
            </a:r>
            <a:r>
              <a:rPr sz="2400" i="1" spc="-5" dirty="0">
                <a:latin typeface="Corbel"/>
                <a:cs typeface="Corbel"/>
              </a:rPr>
              <a:t>near</a:t>
            </a:r>
            <a:r>
              <a:rPr sz="2400" i="1" spc="-10" dirty="0">
                <a:latin typeface="Corbel"/>
                <a:cs typeface="Corbel"/>
              </a:rPr>
              <a:t> lake.</a:t>
            </a:r>
            <a:r>
              <a:rPr sz="2400" i="1" spc="-15" dirty="0">
                <a:latin typeface="Corbel"/>
                <a:cs typeface="Corbel"/>
              </a:rPr>
              <a:t> </a:t>
            </a:r>
            <a:r>
              <a:rPr sz="2400" i="1" dirty="0">
                <a:latin typeface="Corbel"/>
                <a:cs typeface="Corbel"/>
              </a:rPr>
              <a:t>≈</a:t>
            </a:r>
            <a:r>
              <a:rPr sz="2400" i="1" spc="-10" dirty="0">
                <a:latin typeface="Corbel"/>
                <a:cs typeface="Corbel"/>
              </a:rPr>
              <a:t> </a:t>
            </a:r>
            <a:r>
              <a:rPr sz="2400" i="1" spc="-5" dirty="0">
                <a:latin typeface="Corbel"/>
                <a:cs typeface="Corbel"/>
              </a:rPr>
              <a:t>26</a:t>
            </a:r>
            <a:r>
              <a:rPr sz="2400" i="1" spc="-15" dirty="0">
                <a:latin typeface="Corbel"/>
                <a:cs typeface="Corbel"/>
              </a:rPr>
              <a:t> </a:t>
            </a:r>
            <a:r>
              <a:rPr sz="2400" i="1" spc="-5" dirty="0">
                <a:latin typeface="Corbel"/>
                <a:cs typeface="Corbel"/>
              </a:rPr>
              <a:t>characters</a:t>
            </a:r>
            <a:endParaRPr sz="2400">
              <a:latin typeface="Corbel"/>
              <a:cs typeface="Corbel"/>
            </a:endParaRPr>
          </a:p>
        </p:txBody>
      </p:sp>
      <p:sp>
        <p:nvSpPr>
          <p:cNvPr id="5" name="object 5"/>
          <p:cNvSpPr txBox="1"/>
          <p:nvPr/>
        </p:nvSpPr>
        <p:spPr>
          <a:xfrm>
            <a:off x="4002164" y="3574825"/>
            <a:ext cx="6648450" cy="2540000"/>
          </a:xfrm>
          <a:prstGeom prst="rect">
            <a:avLst/>
          </a:prstGeom>
        </p:spPr>
        <p:txBody>
          <a:bodyPr vert="horz" wrap="square" lIns="0" tIns="12700" rIns="0" bIns="0" rtlCol="0">
            <a:spAutoFit/>
          </a:bodyPr>
          <a:lstStyle/>
          <a:p>
            <a:pPr marL="409575" marR="5080" indent="-397510">
              <a:lnSpc>
                <a:spcPct val="114599"/>
              </a:lnSpc>
              <a:spcBef>
                <a:spcPts val="100"/>
              </a:spcBef>
              <a:buClr>
                <a:srgbClr val="40BAD1"/>
              </a:buClr>
              <a:buSzPct val="91666"/>
              <a:buFont typeface="Arial MT"/>
              <a:buChar char="●"/>
              <a:tabLst>
                <a:tab pos="409575" algn="l"/>
                <a:tab pos="410209" algn="l"/>
              </a:tabLst>
            </a:pPr>
            <a:r>
              <a:rPr sz="2400" spc="-20" dirty="0">
                <a:latin typeface="Corbel"/>
                <a:cs typeface="Corbel"/>
              </a:rPr>
              <a:t>Perform </a:t>
            </a:r>
            <a:r>
              <a:rPr sz="2400" dirty="0">
                <a:latin typeface="Corbel"/>
                <a:cs typeface="Corbel"/>
              </a:rPr>
              <a:t>a </a:t>
            </a:r>
            <a:r>
              <a:rPr sz="2400" spc="-5" dirty="0">
                <a:latin typeface="Corbel"/>
                <a:cs typeface="Corbel"/>
              </a:rPr>
              <a:t>traversal of the tree to obtain new code </a:t>
            </a:r>
            <a:r>
              <a:rPr sz="2400" spc="-470" dirty="0">
                <a:latin typeface="Corbel"/>
                <a:cs typeface="Corbel"/>
              </a:rPr>
              <a:t> </a:t>
            </a:r>
            <a:r>
              <a:rPr sz="2400" spc="-5" dirty="0">
                <a:latin typeface="Corbel"/>
                <a:cs typeface="Corbel"/>
              </a:rPr>
              <a:t>words</a:t>
            </a:r>
            <a:endParaRPr sz="2400">
              <a:latin typeface="Corbel"/>
              <a:cs typeface="Corbel"/>
            </a:endParaRPr>
          </a:p>
          <a:p>
            <a:pPr marL="409575" indent="-397510">
              <a:lnSpc>
                <a:spcPct val="100000"/>
              </a:lnSpc>
              <a:spcBef>
                <a:spcPts val="420"/>
              </a:spcBef>
              <a:buClr>
                <a:srgbClr val="40BAD1"/>
              </a:buClr>
              <a:buSzPct val="91666"/>
              <a:buFont typeface="Arial MT"/>
              <a:buChar char="●"/>
              <a:tabLst>
                <a:tab pos="409575" algn="l"/>
                <a:tab pos="410209" algn="l"/>
              </a:tabLst>
            </a:pPr>
            <a:r>
              <a:rPr sz="2400" spc="-5" dirty="0">
                <a:latin typeface="Corbel"/>
                <a:cs typeface="Corbel"/>
              </a:rPr>
              <a:t>Going</a:t>
            </a:r>
            <a:r>
              <a:rPr sz="2400" spc="-25" dirty="0">
                <a:latin typeface="Corbel"/>
                <a:cs typeface="Corbel"/>
              </a:rPr>
              <a:t> </a:t>
            </a:r>
            <a:r>
              <a:rPr sz="2400" spc="-5" dirty="0">
                <a:latin typeface="Corbel"/>
                <a:cs typeface="Corbel"/>
              </a:rPr>
              <a:t>left</a:t>
            </a:r>
            <a:r>
              <a:rPr sz="2400" spc="-20" dirty="0">
                <a:latin typeface="Corbel"/>
                <a:cs typeface="Corbel"/>
              </a:rPr>
              <a:t> </a:t>
            </a:r>
            <a:r>
              <a:rPr sz="2400" spc="-5" dirty="0">
                <a:latin typeface="Corbel"/>
                <a:cs typeface="Corbel"/>
              </a:rPr>
              <a:t>is</a:t>
            </a:r>
            <a:r>
              <a:rPr sz="2400" spc="-20" dirty="0">
                <a:latin typeface="Corbel"/>
                <a:cs typeface="Corbel"/>
              </a:rPr>
              <a:t> </a:t>
            </a:r>
            <a:r>
              <a:rPr sz="2400" dirty="0">
                <a:latin typeface="Corbel"/>
                <a:cs typeface="Corbel"/>
              </a:rPr>
              <a:t>a</a:t>
            </a:r>
            <a:r>
              <a:rPr sz="2400" spc="-20" dirty="0">
                <a:latin typeface="Corbel"/>
                <a:cs typeface="Corbel"/>
              </a:rPr>
              <a:t> </a:t>
            </a:r>
            <a:r>
              <a:rPr sz="2400" dirty="0">
                <a:latin typeface="Corbel"/>
                <a:cs typeface="Corbel"/>
              </a:rPr>
              <a:t>0</a:t>
            </a:r>
            <a:endParaRPr sz="2400">
              <a:latin typeface="Corbel"/>
              <a:cs typeface="Corbel"/>
            </a:endParaRPr>
          </a:p>
          <a:p>
            <a:pPr marL="409575" indent="-397510">
              <a:lnSpc>
                <a:spcPct val="100000"/>
              </a:lnSpc>
              <a:spcBef>
                <a:spcPts val="420"/>
              </a:spcBef>
              <a:buClr>
                <a:srgbClr val="40BAD1"/>
              </a:buClr>
              <a:buSzPct val="91666"/>
              <a:buFont typeface="Arial MT"/>
              <a:buChar char="●"/>
              <a:tabLst>
                <a:tab pos="409575" algn="l"/>
                <a:tab pos="410209" algn="l"/>
              </a:tabLst>
            </a:pPr>
            <a:r>
              <a:rPr sz="2400" spc="-5" dirty="0">
                <a:latin typeface="Corbel"/>
                <a:cs typeface="Corbel"/>
              </a:rPr>
              <a:t>Going</a:t>
            </a:r>
            <a:r>
              <a:rPr sz="2400" spc="-25" dirty="0">
                <a:latin typeface="Corbel"/>
                <a:cs typeface="Corbel"/>
              </a:rPr>
              <a:t> </a:t>
            </a:r>
            <a:r>
              <a:rPr sz="2400" spc="-5" dirty="0">
                <a:latin typeface="Corbel"/>
                <a:cs typeface="Corbel"/>
              </a:rPr>
              <a:t>right</a:t>
            </a:r>
            <a:r>
              <a:rPr sz="2400" spc="-25" dirty="0">
                <a:latin typeface="Corbel"/>
                <a:cs typeface="Corbel"/>
              </a:rPr>
              <a:t> </a:t>
            </a:r>
            <a:r>
              <a:rPr sz="2400" spc="-5" dirty="0">
                <a:latin typeface="Corbel"/>
                <a:cs typeface="Corbel"/>
              </a:rPr>
              <a:t>is</a:t>
            </a:r>
            <a:r>
              <a:rPr sz="2400" spc="-20" dirty="0">
                <a:latin typeface="Corbel"/>
                <a:cs typeface="Corbel"/>
              </a:rPr>
              <a:t> </a:t>
            </a:r>
            <a:r>
              <a:rPr sz="2400" dirty="0">
                <a:latin typeface="Corbel"/>
                <a:cs typeface="Corbel"/>
              </a:rPr>
              <a:t>a</a:t>
            </a:r>
            <a:r>
              <a:rPr sz="2400" spc="-20" dirty="0">
                <a:latin typeface="Corbel"/>
                <a:cs typeface="Corbel"/>
              </a:rPr>
              <a:t> </a:t>
            </a:r>
            <a:r>
              <a:rPr sz="2400" dirty="0">
                <a:latin typeface="Corbel"/>
                <a:cs typeface="Corbel"/>
              </a:rPr>
              <a:t>1</a:t>
            </a:r>
            <a:endParaRPr sz="2400">
              <a:latin typeface="Corbel"/>
              <a:cs typeface="Corbel"/>
            </a:endParaRPr>
          </a:p>
          <a:p>
            <a:pPr marL="409575" marR="165100" indent="-397510">
              <a:lnSpc>
                <a:spcPct val="114599"/>
              </a:lnSpc>
              <a:buClr>
                <a:srgbClr val="40BAD1"/>
              </a:buClr>
              <a:buSzPct val="91666"/>
              <a:buFont typeface="Arial MT"/>
              <a:buChar char="●"/>
              <a:tabLst>
                <a:tab pos="409575" algn="l"/>
                <a:tab pos="410209" algn="l"/>
              </a:tabLst>
            </a:pPr>
            <a:r>
              <a:rPr sz="2400" spc="-5" dirty="0">
                <a:latin typeface="Corbel"/>
                <a:cs typeface="Corbel"/>
              </a:rPr>
              <a:t>Code word is only completed when </a:t>
            </a:r>
            <a:r>
              <a:rPr sz="2400" dirty="0">
                <a:latin typeface="Corbel"/>
                <a:cs typeface="Corbel"/>
              </a:rPr>
              <a:t>a </a:t>
            </a:r>
            <a:r>
              <a:rPr sz="2400" spc="-5" dirty="0">
                <a:latin typeface="Corbel"/>
                <a:cs typeface="Corbel"/>
              </a:rPr>
              <a:t>leaf node is </a:t>
            </a:r>
            <a:r>
              <a:rPr sz="2400" spc="-470" dirty="0">
                <a:latin typeface="Corbel"/>
                <a:cs typeface="Corbel"/>
              </a:rPr>
              <a:t> </a:t>
            </a:r>
            <a:r>
              <a:rPr sz="2400" spc="-5" dirty="0">
                <a:latin typeface="Corbel"/>
                <a:cs typeface="Corbel"/>
              </a:rPr>
              <a:t>reached.</a:t>
            </a:r>
            <a:endParaRPr sz="2400">
              <a:latin typeface="Corbel"/>
              <a:cs typeface="Corbel"/>
            </a:endParaRPr>
          </a:p>
        </p:txBody>
      </p:sp>
      <p:sp>
        <p:nvSpPr>
          <p:cNvPr id="8" name="Slide Number Placeholder 7">
            <a:extLst>
              <a:ext uri="{FF2B5EF4-FFF2-40B4-BE49-F238E27FC236}">
                <a16:creationId xmlns:a16="http://schemas.microsoft.com/office/drawing/2014/main" id="{6A196157-AFCF-435C-BC7B-80A8FC5D2282}"/>
              </a:ext>
            </a:extLst>
          </p:cNvPr>
          <p:cNvSpPr>
            <a:spLocks noGrp="1"/>
          </p:cNvSpPr>
          <p:nvPr>
            <p:ph type="sldNum" sz="quarter" idx="7"/>
          </p:nvPr>
        </p:nvSpPr>
        <p:spPr/>
        <p:txBody>
          <a:bodyPr/>
          <a:lstStyle/>
          <a:p>
            <a:pPr marL="41910">
              <a:lnSpc>
                <a:spcPts val="1230"/>
              </a:lnSpc>
            </a:pPr>
            <a:fld id="{81D60167-4931-47E6-BA6A-407CBD079E47}" type="slidenum">
              <a:rPr lang="en-US" smtClean="0"/>
              <a:t>75</a:t>
            </a:fld>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44" y="3101857"/>
            <a:ext cx="2692400" cy="574040"/>
          </a:xfrm>
          <a:prstGeom prst="rect">
            <a:avLst/>
          </a:prstGeom>
        </p:spPr>
        <p:txBody>
          <a:bodyPr vert="horz" wrap="square" lIns="0" tIns="12700" rIns="0" bIns="0" rtlCol="0">
            <a:spAutoFit/>
          </a:bodyPr>
          <a:lstStyle/>
          <a:p>
            <a:pPr marL="12700">
              <a:lnSpc>
                <a:spcPct val="100000"/>
              </a:lnSpc>
              <a:spcBef>
                <a:spcPts val="100"/>
              </a:spcBef>
            </a:pPr>
            <a:r>
              <a:rPr sz="3600" spc="-25" dirty="0">
                <a:solidFill>
                  <a:srgbClr val="FFFFFF"/>
                </a:solidFill>
                <a:latin typeface="Corbel"/>
                <a:cs typeface="Corbel"/>
              </a:rPr>
              <a:t>Huffman</a:t>
            </a:r>
            <a:r>
              <a:rPr sz="3600" spc="-65" dirty="0">
                <a:solidFill>
                  <a:srgbClr val="FFFFFF"/>
                </a:solidFill>
                <a:latin typeface="Corbel"/>
                <a:cs typeface="Corbel"/>
              </a:rPr>
              <a:t> </a:t>
            </a:r>
            <a:r>
              <a:rPr sz="3600" spc="-5" dirty="0">
                <a:solidFill>
                  <a:srgbClr val="FFFFFF"/>
                </a:solidFill>
                <a:latin typeface="Corbel"/>
                <a:cs typeface="Corbel"/>
              </a:rPr>
              <a:t>code</a:t>
            </a:r>
            <a:endParaRPr sz="3600">
              <a:latin typeface="Corbel"/>
              <a:cs typeface="Corbel"/>
            </a:endParaRPr>
          </a:p>
        </p:txBody>
      </p:sp>
      <p:sp>
        <p:nvSpPr>
          <p:cNvPr id="4" name="object 4"/>
          <p:cNvSpPr txBox="1"/>
          <p:nvPr/>
        </p:nvSpPr>
        <p:spPr>
          <a:xfrm>
            <a:off x="5848849" y="471127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1</a:t>
            </a:r>
            <a:endParaRPr sz="1400">
              <a:latin typeface="Arial MT"/>
              <a:cs typeface="Arial MT"/>
            </a:endParaRPr>
          </a:p>
        </p:txBody>
      </p:sp>
      <p:sp>
        <p:nvSpPr>
          <p:cNvPr id="5" name="object 5"/>
          <p:cNvSpPr txBox="1"/>
          <p:nvPr/>
        </p:nvSpPr>
        <p:spPr>
          <a:xfrm>
            <a:off x="5848849" y="510367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k</a:t>
            </a:r>
            <a:endParaRPr sz="1400">
              <a:latin typeface="Arial MT"/>
              <a:cs typeface="Arial MT"/>
            </a:endParaRPr>
          </a:p>
        </p:txBody>
      </p:sp>
      <p:sp>
        <p:nvSpPr>
          <p:cNvPr id="6" name="object 6"/>
          <p:cNvSpPr txBox="1"/>
          <p:nvPr/>
        </p:nvSpPr>
        <p:spPr>
          <a:xfrm>
            <a:off x="6458449" y="471127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1</a:t>
            </a:r>
            <a:endParaRPr sz="1400">
              <a:latin typeface="Arial MT"/>
              <a:cs typeface="Arial MT"/>
            </a:endParaRPr>
          </a:p>
        </p:txBody>
      </p:sp>
      <p:sp>
        <p:nvSpPr>
          <p:cNvPr id="7" name="object 7"/>
          <p:cNvSpPr txBox="1"/>
          <p:nvPr/>
        </p:nvSpPr>
        <p:spPr>
          <a:xfrm>
            <a:off x="6458449" y="510367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a:t>
            </a:r>
            <a:endParaRPr sz="1400">
              <a:latin typeface="Arial MT"/>
              <a:cs typeface="Arial MT"/>
            </a:endParaRPr>
          </a:p>
        </p:txBody>
      </p:sp>
      <p:sp>
        <p:nvSpPr>
          <p:cNvPr id="8" name="object 8"/>
          <p:cNvSpPr txBox="1"/>
          <p:nvPr/>
        </p:nvSpPr>
        <p:spPr>
          <a:xfrm>
            <a:off x="8007174" y="4740162"/>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2</a:t>
            </a:r>
            <a:endParaRPr sz="1400">
              <a:latin typeface="Arial MT"/>
              <a:cs typeface="Arial MT"/>
            </a:endParaRPr>
          </a:p>
        </p:txBody>
      </p:sp>
      <p:sp>
        <p:nvSpPr>
          <p:cNvPr id="9" name="object 9"/>
          <p:cNvSpPr txBox="1"/>
          <p:nvPr/>
        </p:nvSpPr>
        <p:spPr>
          <a:xfrm>
            <a:off x="8007174" y="5132562"/>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r</a:t>
            </a:r>
            <a:endParaRPr sz="1400">
              <a:latin typeface="Arial MT"/>
              <a:cs typeface="Arial MT"/>
            </a:endParaRPr>
          </a:p>
        </p:txBody>
      </p:sp>
      <p:sp>
        <p:nvSpPr>
          <p:cNvPr id="10" name="object 10"/>
          <p:cNvSpPr txBox="1"/>
          <p:nvPr/>
        </p:nvSpPr>
        <p:spPr>
          <a:xfrm>
            <a:off x="8616774" y="4740162"/>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2</a:t>
            </a:r>
            <a:endParaRPr sz="1400">
              <a:latin typeface="Arial MT"/>
              <a:cs typeface="Arial MT"/>
            </a:endParaRPr>
          </a:p>
        </p:txBody>
      </p:sp>
      <p:sp>
        <p:nvSpPr>
          <p:cNvPr id="11" name="object 11"/>
          <p:cNvSpPr txBox="1"/>
          <p:nvPr/>
        </p:nvSpPr>
        <p:spPr>
          <a:xfrm>
            <a:off x="8616774" y="5132562"/>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s</a:t>
            </a:r>
            <a:endParaRPr sz="1400">
              <a:latin typeface="Arial MT"/>
              <a:cs typeface="Arial MT"/>
            </a:endParaRPr>
          </a:p>
        </p:txBody>
      </p:sp>
      <p:sp>
        <p:nvSpPr>
          <p:cNvPr id="12" name="object 12"/>
          <p:cNvSpPr txBox="1"/>
          <p:nvPr/>
        </p:nvSpPr>
        <p:spPr>
          <a:xfrm>
            <a:off x="9150174" y="4740162"/>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2</a:t>
            </a:r>
            <a:endParaRPr sz="1400">
              <a:latin typeface="Arial MT"/>
              <a:cs typeface="Arial MT"/>
            </a:endParaRPr>
          </a:p>
        </p:txBody>
      </p:sp>
      <p:sp>
        <p:nvSpPr>
          <p:cNvPr id="13" name="object 13"/>
          <p:cNvSpPr txBox="1"/>
          <p:nvPr/>
        </p:nvSpPr>
        <p:spPr>
          <a:xfrm>
            <a:off x="9150174" y="5132562"/>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n</a:t>
            </a:r>
            <a:endParaRPr sz="1400">
              <a:latin typeface="Arial MT"/>
              <a:cs typeface="Arial MT"/>
            </a:endParaRPr>
          </a:p>
        </p:txBody>
      </p:sp>
      <p:sp>
        <p:nvSpPr>
          <p:cNvPr id="14" name="object 14"/>
          <p:cNvSpPr txBox="1"/>
          <p:nvPr/>
        </p:nvSpPr>
        <p:spPr>
          <a:xfrm>
            <a:off x="9759774" y="4740162"/>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2</a:t>
            </a:r>
            <a:endParaRPr sz="1400">
              <a:latin typeface="Arial MT"/>
              <a:cs typeface="Arial MT"/>
            </a:endParaRPr>
          </a:p>
        </p:txBody>
      </p:sp>
      <p:sp>
        <p:nvSpPr>
          <p:cNvPr id="15" name="object 15"/>
          <p:cNvSpPr txBox="1"/>
          <p:nvPr/>
        </p:nvSpPr>
        <p:spPr>
          <a:xfrm>
            <a:off x="9759774" y="5132562"/>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a</a:t>
            </a:r>
            <a:endParaRPr sz="1400">
              <a:latin typeface="Arial MT"/>
              <a:cs typeface="Arial MT"/>
            </a:endParaRPr>
          </a:p>
        </p:txBody>
      </p:sp>
      <p:sp>
        <p:nvSpPr>
          <p:cNvPr id="16" name="object 16"/>
          <p:cNvSpPr txBox="1"/>
          <p:nvPr/>
        </p:nvSpPr>
        <p:spPr>
          <a:xfrm>
            <a:off x="4705849" y="471372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1</a:t>
            </a:r>
            <a:endParaRPr sz="1400">
              <a:latin typeface="Arial MT"/>
              <a:cs typeface="Arial MT"/>
            </a:endParaRPr>
          </a:p>
        </p:txBody>
      </p:sp>
      <p:sp>
        <p:nvSpPr>
          <p:cNvPr id="17" name="object 17"/>
          <p:cNvSpPr txBox="1"/>
          <p:nvPr/>
        </p:nvSpPr>
        <p:spPr>
          <a:xfrm>
            <a:off x="4705849" y="510612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y</a:t>
            </a:r>
            <a:endParaRPr sz="1400">
              <a:latin typeface="Arial MT"/>
              <a:cs typeface="Arial MT"/>
            </a:endParaRPr>
          </a:p>
        </p:txBody>
      </p:sp>
      <p:sp>
        <p:nvSpPr>
          <p:cNvPr id="18" name="object 18"/>
          <p:cNvSpPr txBox="1"/>
          <p:nvPr/>
        </p:nvSpPr>
        <p:spPr>
          <a:xfrm>
            <a:off x="5315449" y="471372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1</a:t>
            </a:r>
            <a:endParaRPr sz="1400">
              <a:latin typeface="Arial MT"/>
              <a:cs typeface="Arial MT"/>
            </a:endParaRPr>
          </a:p>
        </p:txBody>
      </p:sp>
      <p:sp>
        <p:nvSpPr>
          <p:cNvPr id="19" name="object 19"/>
          <p:cNvSpPr txBox="1"/>
          <p:nvPr/>
        </p:nvSpPr>
        <p:spPr>
          <a:xfrm>
            <a:off x="5315449" y="5106125"/>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l</a:t>
            </a:r>
            <a:endParaRPr sz="1400">
              <a:latin typeface="Arial MT"/>
              <a:cs typeface="Arial MT"/>
            </a:endParaRPr>
          </a:p>
        </p:txBody>
      </p:sp>
      <p:sp>
        <p:nvSpPr>
          <p:cNvPr id="20" name="object 20"/>
          <p:cNvSpPr txBox="1"/>
          <p:nvPr/>
        </p:nvSpPr>
        <p:spPr>
          <a:xfrm>
            <a:off x="3562849" y="471127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1</a:t>
            </a:r>
            <a:endParaRPr sz="1400">
              <a:latin typeface="Arial MT"/>
              <a:cs typeface="Arial MT"/>
            </a:endParaRPr>
          </a:p>
        </p:txBody>
      </p:sp>
      <p:sp>
        <p:nvSpPr>
          <p:cNvPr id="21" name="object 21"/>
          <p:cNvSpPr txBox="1"/>
          <p:nvPr/>
        </p:nvSpPr>
        <p:spPr>
          <a:xfrm>
            <a:off x="3562849" y="510367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E</a:t>
            </a:r>
            <a:endParaRPr sz="1400">
              <a:latin typeface="Arial MT"/>
              <a:cs typeface="Arial MT"/>
            </a:endParaRPr>
          </a:p>
        </p:txBody>
      </p:sp>
      <p:sp>
        <p:nvSpPr>
          <p:cNvPr id="22" name="object 22"/>
          <p:cNvSpPr txBox="1"/>
          <p:nvPr/>
        </p:nvSpPr>
        <p:spPr>
          <a:xfrm>
            <a:off x="4172449" y="471127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1</a:t>
            </a:r>
            <a:endParaRPr sz="1400">
              <a:latin typeface="Arial MT"/>
              <a:cs typeface="Arial MT"/>
            </a:endParaRPr>
          </a:p>
        </p:txBody>
      </p:sp>
      <p:sp>
        <p:nvSpPr>
          <p:cNvPr id="23" name="object 23"/>
          <p:cNvSpPr txBox="1"/>
          <p:nvPr/>
        </p:nvSpPr>
        <p:spPr>
          <a:xfrm>
            <a:off x="4172449" y="510367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i</a:t>
            </a:r>
            <a:endParaRPr sz="1400">
              <a:latin typeface="Arial MT"/>
              <a:cs typeface="Arial MT"/>
            </a:endParaRPr>
          </a:p>
        </p:txBody>
      </p:sp>
      <p:sp>
        <p:nvSpPr>
          <p:cNvPr id="24" name="object 24"/>
          <p:cNvSpPr txBox="1"/>
          <p:nvPr/>
        </p:nvSpPr>
        <p:spPr>
          <a:xfrm>
            <a:off x="6991849" y="406162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4</a:t>
            </a:r>
            <a:endParaRPr sz="1400">
              <a:latin typeface="Arial MT"/>
              <a:cs typeface="Arial MT"/>
            </a:endParaRPr>
          </a:p>
        </p:txBody>
      </p:sp>
      <p:sp>
        <p:nvSpPr>
          <p:cNvPr id="25" name="object 25"/>
          <p:cNvSpPr txBox="1"/>
          <p:nvPr/>
        </p:nvSpPr>
        <p:spPr>
          <a:xfrm>
            <a:off x="6991849" y="4454025"/>
            <a:ext cx="382905" cy="294953"/>
          </a:xfrm>
          <a:prstGeom prst="rect">
            <a:avLst/>
          </a:prstGeom>
          <a:ln w="9524">
            <a:solidFill>
              <a:srgbClr val="9E9E9E"/>
            </a:solidFill>
          </a:ln>
        </p:spPr>
        <p:txBody>
          <a:bodyPr vert="horz" wrap="square" lIns="0" tIns="78740" rIns="0" bIns="0" rtlCol="0">
            <a:spAutoFit/>
          </a:bodyPr>
          <a:lstStyle/>
          <a:p>
            <a:pPr marL="97155">
              <a:lnSpc>
                <a:spcPct val="100000"/>
              </a:lnSpc>
              <a:spcBef>
                <a:spcPts val="620"/>
              </a:spcBef>
            </a:pPr>
            <a:r>
              <a:rPr sz="1400" dirty="0">
                <a:latin typeface="Arial MT"/>
                <a:cs typeface="Arial MT"/>
              </a:rPr>
              <a:t>sp</a:t>
            </a:r>
            <a:endParaRPr sz="1400">
              <a:latin typeface="Arial MT"/>
              <a:cs typeface="Arial MT"/>
            </a:endParaRPr>
          </a:p>
        </p:txBody>
      </p:sp>
      <p:sp>
        <p:nvSpPr>
          <p:cNvPr id="26" name="object 26"/>
          <p:cNvSpPr txBox="1"/>
          <p:nvPr/>
        </p:nvSpPr>
        <p:spPr>
          <a:xfrm>
            <a:off x="7689112" y="327652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8</a:t>
            </a:r>
            <a:endParaRPr sz="1400">
              <a:latin typeface="Arial MT"/>
              <a:cs typeface="Arial MT"/>
            </a:endParaRPr>
          </a:p>
        </p:txBody>
      </p:sp>
      <p:sp>
        <p:nvSpPr>
          <p:cNvPr id="27" name="object 27"/>
          <p:cNvSpPr txBox="1"/>
          <p:nvPr/>
        </p:nvSpPr>
        <p:spPr>
          <a:xfrm>
            <a:off x="7689112" y="3668924"/>
            <a:ext cx="382905" cy="294311"/>
          </a:xfrm>
          <a:prstGeom prst="rect">
            <a:avLst/>
          </a:prstGeom>
          <a:ln w="9524">
            <a:solidFill>
              <a:srgbClr val="9E9E9E"/>
            </a:solidFill>
          </a:ln>
        </p:spPr>
        <p:txBody>
          <a:bodyPr vert="horz" wrap="square" lIns="0" tIns="78105" rIns="0" bIns="0" rtlCol="0">
            <a:spAutoFit/>
          </a:bodyPr>
          <a:lstStyle/>
          <a:p>
            <a:pPr algn="ctr">
              <a:lnSpc>
                <a:spcPct val="100000"/>
              </a:lnSpc>
              <a:spcBef>
                <a:spcPts val="615"/>
              </a:spcBef>
            </a:pPr>
            <a:r>
              <a:rPr sz="1400" dirty="0">
                <a:latin typeface="Arial MT"/>
                <a:cs typeface="Arial MT"/>
              </a:rPr>
              <a:t>e</a:t>
            </a:r>
            <a:endParaRPr sz="1400">
              <a:latin typeface="Arial MT"/>
              <a:cs typeface="Arial MT"/>
            </a:endParaRPr>
          </a:p>
        </p:txBody>
      </p:sp>
      <p:sp>
        <p:nvSpPr>
          <p:cNvPr id="28" name="object 28"/>
          <p:cNvSpPr txBox="1"/>
          <p:nvPr/>
        </p:nvSpPr>
        <p:spPr>
          <a:xfrm>
            <a:off x="3896700" y="406162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2</a:t>
            </a:r>
            <a:endParaRPr sz="1400">
              <a:latin typeface="Arial MT"/>
              <a:cs typeface="Arial MT"/>
            </a:endParaRPr>
          </a:p>
        </p:txBody>
      </p:sp>
      <p:grpSp>
        <p:nvGrpSpPr>
          <p:cNvPr id="29" name="object 29"/>
          <p:cNvGrpSpPr/>
          <p:nvPr/>
        </p:nvGrpSpPr>
        <p:grpSpPr>
          <a:xfrm>
            <a:off x="3771150" y="4444912"/>
            <a:ext cx="627380" cy="262255"/>
            <a:chOff x="3771150" y="4444912"/>
            <a:chExt cx="627380" cy="262255"/>
          </a:xfrm>
        </p:grpSpPr>
        <p:sp>
          <p:nvSpPr>
            <p:cNvPr id="30" name="object 30"/>
            <p:cNvSpPr/>
            <p:nvPr/>
          </p:nvSpPr>
          <p:spPr>
            <a:xfrm>
              <a:off x="3810874" y="4464199"/>
              <a:ext cx="273685" cy="199390"/>
            </a:xfrm>
            <a:custGeom>
              <a:avLst/>
              <a:gdLst/>
              <a:ahLst/>
              <a:cxnLst/>
              <a:rect l="l" t="t" r="r" b="b"/>
              <a:pathLst>
                <a:path w="273685" h="199389">
                  <a:moveTo>
                    <a:pt x="273574" y="0"/>
                  </a:moveTo>
                  <a:lnTo>
                    <a:pt x="0" y="198893"/>
                  </a:lnTo>
                </a:path>
              </a:pathLst>
            </a:custGeom>
            <a:ln w="9524">
              <a:solidFill>
                <a:srgbClr val="545454"/>
              </a:solidFill>
            </a:ln>
          </p:spPr>
          <p:txBody>
            <a:bodyPr wrap="square" lIns="0" tIns="0" rIns="0" bIns="0" rtlCol="0"/>
            <a:lstStyle/>
            <a:p>
              <a:endParaRPr/>
            </a:p>
          </p:txBody>
        </p:sp>
        <p:sp>
          <p:nvSpPr>
            <p:cNvPr id="31" name="object 31"/>
            <p:cNvSpPr/>
            <p:nvPr/>
          </p:nvSpPr>
          <p:spPr>
            <a:xfrm>
              <a:off x="3775912" y="4650368"/>
              <a:ext cx="44450" cy="38735"/>
            </a:xfrm>
            <a:custGeom>
              <a:avLst/>
              <a:gdLst/>
              <a:ahLst/>
              <a:cxnLst/>
              <a:rect l="l" t="t" r="r" b="b"/>
              <a:pathLst>
                <a:path w="44450" h="38735">
                  <a:moveTo>
                    <a:pt x="0" y="38143"/>
                  </a:moveTo>
                  <a:lnTo>
                    <a:pt x="25710" y="0"/>
                  </a:lnTo>
                  <a:lnTo>
                    <a:pt x="44213" y="25450"/>
                  </a:lnTo>
                  <a:lnTo>
                    <a:pt x="0" y="38143"/>
                  </a:lnTo>
                  <a:close/>
                </a:path>
              </a:pathLst>
            </a:custGeom>
            <a:solidFill>
              <a:srgbClr val="545454"/>
            </a:solidFill>
          </p:spPr>
          <p:txBody>
            <a:bodyPr wrap="square" lIns="0" tIns="0" rIns="0" bIns="0" rtlCol="0"/>
            <a:lstStyle/>
            <a:p>
              <a:endParaRPr/>
            </a:p>
          </p:txBody>
        </p:sp>
        <p:sp>
          <p:nvSpPr>
            <p:cNvPr id="32" name="object 32"/>
            <p:cNvSpPr/>
            <p:nvPr/>
          </p:nvSpPr>
          <p:spPr>
            <a:xfrm>
              <a:off x="3775912" y="4650368"/>
              <a:ext cx="44450" cy="38735"/>
            </a:xfrm>
            <a:custGeom>
              <a:avLst/>
              <a:gdLst/>
              <a:ahLst/>
              <a:cxnLst/>
              <a:rect l="l" t="t" r="r" b="b"/>
              <a:pathLst>
                <a:path w="44450" h="38735">
                  <a:moveTo>
                    <a:pt x="25710" y="0"/>
                  </a:moveTo>
                  <a:lnTo>
                    <a:pt x="0" y="38143"/>
                  </a:lnTo>
                  <a:lnTo>
                    <a:pt x="44213" y="25450"/>
                  </a:lnTo>
                  <a:lnTo>
                    <a:pt x="25710" y="0"/>
                  </a:lnTo>
                  <a:close/>
                </a:path>
              </a:pathLst>
            </a:custGeom>
            <a:ln w="9524">
              <a:solidFill>
                <a:srgbClr val="545454"/>
              </a:solidFill>
            </a:ln>
          </p:spPr>
          <p:txBody>
            <a:bodyPr wrap="square" lIns="0" tIns="0" rIns="0" bIns="0" rtlCol="0"/>
            <a:lstStyle/>
            <a:p>
              <a:endParaRPr/>
            </a:p>
          </p:txBody>
        </p:sp>
        <p:sp>
          <p:nvSpPr>
            <p:cNvPr id="33" name="object 33"/>
            <p:cNvSpPr/>
            <p:nvPr/>
          </p:nvSpPr>
          <p:spPr>
            <a:xfrm>
              <a:off x="4098974" y="4449674"/>
              <a:ext cx="262255" cy="224790"/>
            </a:xfrm>
            <a:custGeom>
              <a:avLst/>
              <a:gdLst/>
              <a:ahLst/>
              <a:cxnLst/>
              <a:rect l="l" t="t" r="r" b="b"/>
              <a:pathLst>
                <a:path w="262254" h="224789">
                  <a:moveTo>
                    <a:pt x="0" y="0"/>
                  </a:moveTo>
                  <a:lnTo>
                    <a:pt x="261714" y="224400"/>
                  </a:lnTo>
                </a:path>
              </a:pathLst>
            </a:custGeom>
            <a:ln w="9524">
              <a:solidFill>
                <a:srgbClr val="545454"/>
              </a:solidFill>
            </a:ln>
          </p:spPr>
          <p:txBody>
            <a:bodyPr wrap="square" lIns="0" tIns="0" rIns="0" bIns="0" rtlCol="0"/>
            <a:lstStyle/>
            <a:p>
              <a:endParaRPr/>
            </a:p>
          </p:txBody>
        </p:sp>
        <p:sp>
          <p:nvSpPr>
            <p:cNvPr id="34" name="object 34"/>
            <p:cNvSpPr/>
            <p:nvPr/>
          </p:nvSpPr>
          <p:spPr>
            <a:xfrm>
              <a:off x="4350448" y="4662131"/>
              <a:ext cx="43180" cy="40640"/>
            </a:xfrm>
            <a:custGeom>
              <a:avLst/>
              <a:gdLst/>
              <a:ahLst/>
              <a:cxnLst/>
              <a:rect l="l" t="t" r="r" b="b"/>
              <a:pathLst>
                <a:path w="43179" h="40639">
                  <a:moveTo>
                    <a:pt x="43055" y="40079"/>
                  </a:moveTo>
                  <a:lnTo>
                    <a:pt x="0" y="23886"/>
                  </a:lnTo>
                  <a:lnTo>
                    <a:pt x="20481" y="0"/>
                  </a:lnTo>
                  <a:lnTo>
                    <a:pt x="43055" y="40079"/>
                  </a:lnTo>
                  <a:close/>
                </a:path>
              </a:pathLst>
            </a:custGeom>
            <a:solidFill>
              <a:srgbClr val="545454"/>
            </a:solidFill>
          </p:spPr>
          <p:txBody>
            <a:bodyPr wrap="square" lIns="0" tIns="0" rIns="0" bIns="0" rtlCol="0"/>
            <a:lstStyle/>
            <a:p>
              <a:endParaRPr/>
            </a:p>
          </p:txBody>
        </p:sp>
        <p:sp>
          <p:nvSpPr>
            <p:cNvPr id="35" name="object 35"/>
            <p:cNvSpPr/>
            <p:nvPr/>
          </p:nvSpPr>
          <p:spPr>
            <a:xfrm>
              <a:off x="4350448" y="4662131"/>
              <a:ext cx="43180" cy="40640"/>
            </a:xfrm>
            <a:custGeom>
              <a:avLst/>
              <a:gdLst/>
              <a:ahLst/>
              <a:cxnLst/>
              <a:rect l="l" t="t" r="r" b="b"/>
              <a:pathLst>
                <a:path w="43179" h="40639">
                  <a:moveTo>
                    <a:pt x="0" y="23886"/>
                  </a:moveTo>
                  <a:lnTo>
                    <a:pt x="43055" y="40079"/>
                  </a:lnTo>
                  <a:lnTo>
                    <a:pt x="20481" y="0"/>
                  </a:lnTo>
                  <a:lnTo>
                    <a:pt x="0" y="23886"/>
                  </a:lnTo>
                  <a:close/>
                </a:path>
              </a:pathLst>
            </a:custGeom>
            <a:ln w="9524">
              <a:solidFill>
                <a:srgbClr val="545454"/>
              </a:solidFill>
            </a:ln>
          </p:spPr>
          <p:txBody>
            <a:bodyPr wrap="square" lIns="0" tIns="0" rIns="0" bIns="0" rtlCol="0"/>
            <a:lstStyle/>
            <a:p>
              <a:endParaRPr/>
            </a:p>
          </p:txBody>
        </p:sp>
      </p:grpSp>
      <p:sp>
        <p:nvSpPr>
          <p:cNvPr id="36" name="object 36"/>
          <p:cNvSpPr txBox="1"/>
          <p:nvPr/>
        </p:nvSpPr>
        <p:spPr>
          <a:xfrm>
            <a:off x="5014412" y="406162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2</a:t>
            </a:r>
            <a:endParaRPr sz="1400">
              <a:latin typeface="Arial MT"/>
              <a:cs typeface="Arial MT"/>
            </a:endParaRPr>
          </a:p>
        </p:txBody>
      </p:sp>
      <p:grpSp>
        <p:nvGrpSpPr>
          <p:cNvPr id="37" name="object 37"/>
          <p:cNvGrpSpPr/>
          <p:nvPr/>
        </p:nvGrpSpPr>
        <p:grpSpPr>
          <a:xfrm>
            <a:off x="4888862" y="4444912"/>
            <a:ext cx="627380" cy="262255"/>
            <a:chOff x="4888862" y="4444912"/>
            <a:chExt cx="627380" cy="262255"/>
          </a:xfrm>
        </p:grpSpPr>
        <p:sp>
          <p:nvSpPr>
            <p:cNvPr id="38" name="object 38"/>
            <p:cNvSpPr/>
            <p:nvPr/>
          </p:nvSpPr>
          <p:spPr>
            <a:xfrm>
              <a:off x="4928587" y="4464199"/>
              <a:ext cx="273685" cy="199390"/>
            </a:xfrm>
            <a:custGeom>
              <a:avLst/>
              <a:gdLst/>
              <a:ahLst/>
              <a:cxnLst/>
              <a:rect l="l" t="t" r="r" b="b"/>
              <a:pathLst>
                <a:path w="273685" h="199389">
                  <a:moveTo>
                    <a:pt x="273574" y="0"/>
                  </a:moveTo>
                  <a:lnTo>
                    <a:pt x="0" y="198893"/>
                  </a:lnTo>
                </a:path>
              </a:pathLst>
            </a:custGeom>
            <a:ln w="9524">
              <a:solidFill>
                <a:srgbClr val="545454"/>
              </a:solidFill>
            </a:ln>
          </p:spPr>
          <p:txBody>
            <a:bodyPr wrap="square" lIns="0" tIns="0" rIns="0" bIns="0" rtlCol="0"/>
            <a:lstStyle/>
            <a:p>
              <a:endParaRPr/>
            </a:p>
          </p:txBody>
        </p:sp>
        <p:sp>
          <p:nvSpPr>
            <p:cNvPr id="39" name="object 39"/>
            <p:cNvSpPr/>
            <p:nvPr/>
          </p:nvSpPr>
          <p:spPr>
            <a:xfrm>
              <a:off x="4893625" y="4650368"/>
              <a:ext cx="44450" cy="38735"/>
            </a:xfrm>
            <a:custGeom>
              <a:avLst/>
              <a:gdLst/>
              <a:ahLst/>
              <a:cxnLst/>
              <a:rect l="l" t="t" r="r" b="b"/>
              <a:pathLst>
                <a:path w="44450" h="38735">
                  <a:moveTo>
                    <a:pt x="0" y="38143"/>
                  </a:moveTo>
                  <a:lnTo>
                    <a:pt x="25710" y="0"/>
                  </a:lnTo>
                  <a:lnTo>
                    <a:pt x="44213" y="25450"/>
                  </a:lnTo>
                  <a:lnTo>
                    <a:pt x="0" y="38143"/>
                  </a:lnTo>
                  <a:close/>
                </a:path>
              </a:pathLst>
            </a:custGeom>
            <a:solidFill>
              <a:srgbClr val="545454"/>
            </a:solidFill>
          </p:spPr>
          <p:txBody>
            <a:bodyPr wrap="square" lIns="0" tIns="0" rIns="0" bIns="0" rtlCol="0"/>
            <a:lstStyle/>
            <a:p>
              <a:endParaRPr/>
            </a:p>
          </p:txBody>
        </p:sp>
        <p:sp>
          <p:nvSpPr>
            <p:cNvPr id="40" name="object 40"/>
            <p:cNvSpPr/>
            <p:nvPr/>
          </p:nvSpPr>
          <p:spPr>
            <a:xfrm>
              <a:off x="4893625" y="4650368"/>
              <a:ext cx="44450" cy="38735"/>
            </a:xfrm>
            <a:custGeom>
              <a:avLst/>
              <a:gdLst/>
              <a:ahLst/>
              <a:cxnLst/>
              <a:rect l="l" t="t" r="r" b="b"/>
              <a:pathLst>
                <a:path w="44450" h="38735">
                  <a:moveTo>
                    <a:pt x="25710" y="0"/>
                  </a:moveTo>
                  <a:lnTo>
                    <a:pt x="0" y="38143"/>
                  </a:lnTo>
                  <a:lnTo>
                    <a:pt x="44213" y="25450"/>
                  </a:lnTo>
                  <a:lnTo>
                    <a:pt x="25710" y="0"/>
                  </a:lnTo>
                  <a:close/>
                </a:path>
              </a:pathLst>
            </a:custGeom>
            <a:ln w="9524">
              <a:solidFill>
                <a:srgbClr val="545454"/>
              </a:solidFill>
            </a:ln>
          </p:spPr>
          <p:txBody>
            <a:bodyPr wrap="square" lIns="0" tIns="0" rIns="0" bIns="0" rtlCol="0"/>
            <a:lstStyle/>
            <a:p>
              <a:endParaRPr/>
            </a:p>
          </p:txBody>
        </p:sp>
        <p:sp>
          <p:nvSpPr>
            <p:cNvPr id="41" name="object 41"/>
            <p:cNvSpPr/>
            <p:nvPr/>
          </p:nvSpPr>
          <p:spPr>
            <a:xfrm>
              <a:off x="5216687" y="4449674"/>
              <a:ext cx="262255" cy="224790"/>
            </a:xfrm>
            <a:custGeom>
              <a:avLst/>
              <a:gdLst/>
              <a:ahLst/>
              <a:cxnLst/>
              <a:rect l="l" t="t" r="r" b="b"/>
              <a:pathLst>
                <a:path w="262254" h="224789">
                  <a:moveTo>
                    <a:pt x="0" y="0"/>
                  </a:moveTo>
                  <a:lnTo>
                    <a:pt x="261714" y="224400"/>
                  </a:lnTo>
                </a:path>
              </a:pathLst>
            </a:custGeom>
            <a:ln w="9524">
              <a:solidFill>
                <a:srgbClr val="545454"/>
              </a:solidFill>
            </a:ln>
          </p:spPr>
          <p:txBody>
            <a:bodyPr wrap="square" lIns="0" tIns="0" rIns="0" bIns="0" rtlCol="0"/>
            <a:lstStyle/>
            <a:p>
              <a:endParaRPr/>
            </a:p>
          </p:txBody>
        </p:sp>
        <p:sp>
          <p:nvSpPr>
            <p:cNvPr id="42" name="object 42"/>
            <p:cNvSpPr/>
            <p:nvPr/>
          </p:nvSpPr>
          <p:spPr>
            <a:xfrm>
              <a:off x="5468161" y="4662131"/>
              <a:ext cx="43180" cy="40640"/>
            </a:xfrm>
            <a:custGeom>
              <a:avLst/>
              <a:gdLst/>
              <a:ahLst/>
              <a:cxnLst/>
              <a:rect l="l" t="t" r="r" b="b"/>
              <a:pathLst>
                <a:path w="43179" h="40639">
                  <a:moveTo>
                    <a:pt x="43055" y="40079"/>
                  </a:moveTo>
                  <a:lnTo>
                    <a:pt x="0" y="23886"/>
                  </a:lnTo>
                  <a:lnTo>
                    <a:pt x="20481" y="0"/>
                  </a:lnTo>
                  <a:lnTo>
                    <a:pt x="43055" y="40079"/>
                  </a:lnTo>
                  <a:close/>
                </a:path>
              </a:pathLst>
            </a:custGeom>
            <a:solidFill>
              <a:srgbClr val="545454"/>
            </a:solidFill>
          </p:spPr>
          <p:txBody>
            <a:bodyPr wrap="square" lIns="0" tIns="0" rIns="0" bIns="0" rtlCol="0"/>
            <a:lstStyle/>
            <a:p>
              <a:endParaRPr/>
            </a:p>
          </p:txBody>
        </p:sp>
        <p:sp>
          <p:nvSpPr>
            <p:cNvPr id="43" name="object 43"/>
            <p:cNvSpPr/>
            <p:nvPr/>
          </p:nvSpPr>
          <p:spPr>
            <a:xfrm>
              <a:off x="5468161" y="4662131"/>
              <a:ext cx="43180" cy="40640"/>
            </a:xfrm>
            <a:custGeom>
              <a:avLst/>
              <a:gdLst/>
              <a:ahLst/>
              <a:cxnLst/>
              <a:rect l="l" t="t" r="r" b="b"/>
              <a:pathLst>
                <a:path w="43179" h="40639">
                  <a:moveTo>
                    <a:pt x="0" y="23886"/>
                  </a:moveTo>
                  <a:lnTo>
                    <a:pt x="43055" y="40079"/>
                  </a:lnTo>
                  <a:lnTo>
                    <a:pt x="20481" y="0"/>
                  </a:lnTo>
                  <a:lnTo>
                    <a:pt x="0" y="23886"/>
                  </a:lnTo>
                  <a:close/>
                </a:path>
              </a:pathLst>
            </a:custGeom>
            <a:ln w="9524">
              <a:solidFill>
                <a:srgbClr val="545454"/>
              </a:solidFill>
            </a:ln>
          </p:spPr>
          <p:txBody>
            <a:bodyPr wrap="square" lIns="0" tIns="0" rIns="0" bIns="0" rtlCol="0"/>
            <a:lstStyle/>
            <a:p>
              <a:endParaRPr/>
            </a:p>
          </p:txBody>
        </p:sp>
      </p:grpSp>
      <p:sp>
        <p:nvSpPr>
          <p:cNvPr id="44" name="object 44"/>
          <p:cNvSpPr txBox="1"/>
          <p:nvPr/>
        </p:nvSpPr>
        <p:spPr>
          <a:xfrm>
            <a:off x="6139674" y="406162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2</a:t>
            </a:r>
            <a:endParaRPr sz="1400">
              <a:latin typeface="Arial MT"/>
              <a:cs typeface="Arial MT"/>
            </a:endParaRPr>
          </a:p>
        </p:txBody>
      </p:sp>
      <p:grpSp>
        <p:nvGrpSpPr>
          <p:cNvPr id="45" name="object 45"/>
          <p:cNvGrpSpPr/>
          <p:nvPr/>
        </p:nvGrpSpPr>
        <p:grpSpPr>
          <a:xfrm>
            <a:off x="6014125" y="4444912"/>
            <a:ext cx="627380" cy="262255"/>
            <a:chOff x="6014125" y="4444912"/>
            <a:chExt cx="627380" cy="262255"/>
          </a:xfrm>
        </p:grpSpPr>
        <p:sp>
          <p:nvSpPr>
            <p:cNvPr id="46" name="object 46"/>
            <p:cNvSpPr/>
            <p:nvPr/>
          </p:nvSpPr>
          <p:spPr>
            <a:xfrm>
              <a:off x="6053850" y="4464199"/>
              <a:ext cx="273685" cy="199390"/>
            </a:xfrm>
            <a:custGeom>
              <a:avLst/>
              <a:gdLst/>
              <a:ahLst/>
              <a:cxnLst/>
              <a:rect l="l" t="t" r="r" b="b"/>
              <a:pathLst>
                <a:path w="273685" h="199389">
                  <a:moveTo>
                    <a:pt x="273574" y="0"/>
                  </a:moveTo>
                  <a:lnTo>
                    <a:pt x="0" y="198893"/>
                  </a:lnTo>
                </a:path>
              </a:pathLst>
            </a:custGeom>
            <a:ln w="9524">
              <a:solidFill>
                <a:srgbClr val="545454"/>
              </a:solidFill>
            </a:ln>
          </p:spPr>
          <p:txBody>
            <a:bodyPr wrap="square" lIns="0" tIns="0" rIns="0" bIns="0" rtlCol="0"/>
            <a:lstStyle/>
            <a:p>
              <a:endParaRPr/>
            </a:p>
          </p:txBody>
        </p:sp>
        <p:sp>
          <p:nvSpPr>
            <p:cNvPr id="47" name="object 47"/>
            <p:cNvSpPr/>
            <p:nvPr/>
          </p:nvSpPr>
          <p:spPr>
            <a:xfrm>
              <a:off x="6018888" y="4650368"/>
              <a:ext cx="44450" cy="38735"/>
            </a:xfrm>
            <a:custGeom>
              <a:avLst/>
              <a:gdLst/>
              <a:ahLst/>
              <a:cxnLst/>
              <a:rect l="l" t="t" r="r" b="b"/>
              <a:pathLst>
                <a:path w="44450" h="38735">
                  <a:moveTo>
                    <a:pt x="0" y="38143"/>
                  </a:moveTo>
                  <a:lnTo>
                    <a:pt x="25710" y="0"/>
                  </a:lnTo>
                  <a:lnTo>
                    <a:pt x="44213" y="25450"/>
                  </a:lnTo>
                  <a:lnTo>
                    <a:pt x="0" y="38143"/>
                  </a:lnTo>
                  <a:close/>
                </a:path>
              </a:pathLst>
            </a:custGeom>
            <a:solidFill>
              <a:srgbClr val="545454"/>
            </a:solidFill>
          </p:spPr>
          <p:txBody>
            <a:bodyPr wrap="square" lIns="0" tIns="0" rIns="0" bIns="0" rtlCol="0"/>
            <a:lstStyle/>
            <a:p>
              <a:endParaRPr/>
            </a:p>
          </p:txBody>
        </p:sp>
        <p:sp>
          <p:nvSpPr>
            <p:cNvPr id="48" name="object 48"/>
            <p:cNvSpPr/>
            <p:nvPr/>
          </p:nvSpPr>
          <p:spPr>
            <a:xfrm>
              <a:off x="6018888" y="4650368"/>
              <a:ext cx="44450" cy="38735"/>
            </a:xfrm>
            <a:custGeom>
              <a:avLst/>
              <a:gdLst/>
              <a:ahLst/>
              <a:cxnLst/>
              <a:rect l="l" t="t" r="r" b="b"/>
              <a:pathLst>
                <a:path w="44450" h="38735">
                  <a:moveTo>
                    <a:pt x="25710" y="0"/>
                  </a:moveTo>
                  <a:lnTo>
                    <a:pt x="0" y="38143"/>
                  </a:lnTo>
                  <a:lnTo>
                    <a:pt x="44213" y="25450"/>
                  </a:lnTo>
                  <a:lnTo>
                    <a:pt x="25710" y="0"/>
                  </a:lnTo>
                  <a:close/>
                </a:path>
              </a:pathLst>
            </a:custGeom>
            <a:ln w="9524">
              <a:solidFill>
                <a:srgbClr val="545454"/>
              </a:solidFill>
            </a:ln>
          </p:spPr>
          <p:txBody>
            <a:bodyPr wrap="square" lIns="0" tIns="0" rIns="0" bIns="0" rtlCol="0"/>
            <a:lstStyle/>
            <a:p>
              <a:endParaRPr/>
            </a:p>
          </p:txBody>
        </p:sp>
        <p:sp>
          <p:nvSpPr>
            <p:cNvPr id="49" name="object 49"/>
            <p:cNvSpPr/>
            <p:nvPr/>
          </p:nvSpPr>
          <p:spPr>
            <a:xfrm>
              <a:off x="6341950" y="4449674"/>
              <a:ext cx="262255" cy="224790"/>
            </a:xfrm>
            <a:custGeom>
              <a:avLst/>
              <a:gdLst/>
              <a:ahLst/>
              <a:cxnLst/>
              <a:rect l="l" t="t" r="r" b="b"/>
              <a:pathLst>
                <a:path w="262254" h="224789">
                  <a:moveTo>
                    <a:pt x="0" y="0"/>
                  </a:moveTo>
                  <a:lnTo>
                    <a:pt x="261714" y="224400"/>
                  </a:lnTo>
                </a:path>
              </a:pathLst>
            </a:custGeom>
            <a:ln w="9524">
              <a:solidFill>
                <a:srgbClr val="545454"/>
              </a:solidFill>
            </a:ln>
          </p:spPr>
          <p:txBody>
            <a:bodyPr wrap="square" lIns="0" tIns="0" rIns="0" bIns="0" rtlCol="0"/>
            <a:lstStyle/>
            <a:p>
              <a:endParaRPr/>
            </a:p>
          </p:txBody>
        </p:sp>
        <p:sp>
          <p:nvSpPr>
            <p:cNvPr id="50" name="object 50"/>
            <p:cNvSpPr/>
            <p:nvPr/>
          </p:nvSpPr>
          <p:spPr>
            <a:xfrm>
              <a:off x="6593424" y="4662131"/>
              <a:ext cx="43180" cy="40640"/>
            </a:xfrm>
            <a:custGeom>
              <a:avLst/>
              <a:gdLst/>
              <a:ahLst/>
              <a:cxnLst/>
              <a:rect l="l" t="t" r="r" b="b"/>
              <a:pathLst>
                <a:path w="43179" h="40639">
                  <a:moveTo>
                    <a:pt x="43054" y="40079"/>
                  </a:moveTo>
                  <a:lnTo>
                    <a:pt x="0" y="23886"/>
                  </a:lnTo>
                  <a:lnTo>
                    <a:pt x="20481" y="0"/>
                  </a:lnTo>
                  <a:lnTo>
                    <a:pt x="43054" y="40079"/>
                  </a:lnTo>
                  <a:close/>
                </a:path>
              </a:pathLst>
            </a:custGeom>
            <a:solidFill>
              <a:srgbClr val="545454"/>
            </a:solidFill>
          </p:spPr>
          <p:txBody>
            <a:bodyPr wrap="square" lIns="0" tIns="0" rIns="0" bIns="0" rtlCol="0"/>
            <a:lstStyle/>
            <a:p>
              <a:endParaRPr/>
            </a:p>
          </p:txBody>
        </p:sp>
        <p:sp>
          <p:nvSpPr>
            <p:cNvPr id="51" name="object 51"/>
            <p:cNvSpPr/>
            <p:nvPr/>
          </p:nvSpPr>
          <p:spPr>
            <a:xfrm>
              <a:off x="6593424" y="4662131"/>
              <a:ext cx="43180" cy="40640"/>
            </a:xfrm>
            <a:custGeom>
              <a:avLst/>
              <a:gdLst/>
              <a:ahLst/>
              <a:cxnLst/>
              <a:rect l="l" t="t" r="r" b="b"/>
              <a:pathLst>
                <a:path w="43179" h="40639">
                  <a:moveTo>
                    <a:pt x="0" y="23886"/>
                  </a:moveTo>
                  <a:lnTo>
                    <a:pt x="43054" y="40079"/>
                  </a:lnTo>
                  <a:lnTo>
                    <a:pt x="20481" y="0"/>
                  </a:lnTo>
                  <a:lnTo>
                    <a:pt x="0" y="23886"/>
                  </a:lnTo>
                  <a:close/>
                </a:path>
              </a:pathLst>
            </a:custGeom>
            <a:ln w="9524">
              <a:solidFill>
                <a:srgbClr val="545454"/>
              </a:solidFill>
            </a:ln>
          </p:spPr>
          <p:txBody>
            <a:bodyPr wrap="square" lIns="0" tIns="0" rIns="0" bIns="0" rtlCol="0"/>
            <a:lstStyle/>
            <a:p>
              <a:endParaRPr/>
            </a:p>
          </p:txBody>
        </p:sp>
      </p:grpSp>
      <p:sp>
        <p:nvSpPr>
          <p:cNvPr id="52" name="object 52"/>
          <p:cNvSpPr txBox="1"/>
          <p:nvPr/>
        </p:nvSpPr>
        <p:spPr>
          <a:xfrm>
            <a:off x="4430850" y="327652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4</a:t>
            </a:r>
            <a:endParaRPr sz="1400">
              <a:latin typeface="Arial MT"/>
              <a:cs typeface="Arial MT"/>
            </a:endParaRPr>
          </a:p>
        </p:txBody>
      </p:sp>
      <p:grpSp>
        <p:nvGrpSpPr>
          <p:cNvPr id="53" name="object 53"/>
          <p:cNvGrpSpPr/>
          <p:nvPr/>
        </p:nvGrpSpPr>
        <p:grpSpPr>
          <a:xfrm>
            <a:off x="4136700" y="3659812"/>
            <a:ext cx="1062990" cy="398780"/>
            <a:chOff x="4136700" y="3659812"/>
            <a:chExt cx="1062990" cy="398780"/>
          </a:xfrm>
        </p:grpSpPr>
        <p:sp>
          <p:nvSpPr>
            <p:cNvPr id="54" name="object 54"/>
            <p:cNvSpPr/>
            <p:nvPr/>
          </p:nvSpPr>
          <p:spPr>
            <a:xfrm>
              <a:off x="4175496" y="3679100"/>
              <a:ext cx="443230" cy="347345"/>
            </a:xfrm>
            <a:custGeom>
              <a:avLst/>
              <a:gdLst/>
              <a:ahLst/>
              <a:cxnLst/>
              <a:rect l="l" t="t" r="r" b="b"/>
              <a:pathLst>
                <a:path w="443229" h="347345">
                  <a:moveTo>
                    <a:pt x="443103" y="0"/>
                  </a:moveTo>
                  <a:lnTo>
                    <a:pt x="0" y="346965"/>
                  </a:lnTo>
                </a:path>
              </a:pathLst>
            </a:custGeom>
            <a:ln w="9524">
              <a:solidFill>
                <a:srgbClr val="545454"/>
              </a:solidFill>
            </a:ln>
          </p:spPr>
          <p:txBody>
            <a:bodyPr wrap="square" lIns="0" tIns="0" rIns="0" bIns="0" rtlCol="0"/>
            <a:lstStyle/>
            <a:p>
              <a:endParaRPr/>
            </a:p>
          </p:txBody>
        </p:sp>
        <p:sp>
          <p:nvSpPr>
            <p:cNvPr id="55" name="object 55"/>
            <p:cNvSpPr/>
            <p:nvPr/>
          </p:nvSpPr>
          <p:spPr>
            <a:xfrm>
              <a:off x="4141463" y="4013679"/>
              <a:ext cx="43815" cy="39370"/>
            </a:xfrm>
            <a:custGeom>
              <a:avLst/>
              <a:gdLst/>
              <a:ahLst/>
              <a:cxnLst/>
              <a:rect l="l" t="t" r="r" b="b"/>
              <a:pathLst>
                <a:path w="43814" h="39370">
                  <a:moveTo>
                    <a:pt x="0" y="39036"/>
                  </a:moveTo>
                  <a:lnTo>
                    <a:pt x="24333" y="0"/>
                  </a:lnTo>
                  <a:lnTo>
                    <a:pt x="43732" y="24773"/>
                  </a:lnTo>
                  <a:lnTo>
                    <a:pt x="0" y="39036"/>
                  </a:lnTo>
                  <a:close/>
                </a:path>
              </a:pathLst>
            </a:custGeom>
            <a:solidFill>
              <a:srgbClr val="545454"/>
            </a:solidFill>
          </p:spPr>
          <p:txBody>
            <a:bodyPr wrap="square" lIns="0" tIns="0" rIns="0" bIns="0" rtlCol="0"/>
            <a:lstStyle/>
            <a:p>
              <a:endParaRPr/>
            </a:p>
          </p:txBody>
        </p:sp>
        <p:sp>
          <p:nvSpPr>
            <p:cNvPr id="56" name="object 56"/>
            <p:cNvSpPr/>
            <p:nvPr/>
          </p:nvSpPr>
          <p:spPr>
            <a:xfrm>
              <a:off x="4141463" y="4013679"/>
              <a:ext cx="43815" cy="39370"/>
            </a:xfrm>
            <a:custGeom>
              <a:avLst/>
              <a:gdLst/>
              <a:ahLst/>
              <a:cxnLst/>
              <a:rect l="l" t="t" r="r" b="b"/>
              <a:pathLst>
                <a:path w="43814" h="39370">
                  <a:moveTo>
                    <a:pt x="24333" y="0"/>
                  </a:moveTo>
                  <a:lnTo>
                    <a:pt x="0" y="39036"/>
                  </a:lnTo>
                  <a:lnTo>
                    <a:pt x="43732" y="24773"/>
                  </a:lnTo>
                  <a:lnTo>
                    <a:pt x="24333" y="0"/>
                  </a:lnTo>
                  <a:close/>
                </a:path>
              </a:pathLst>
            </a:custGeom>
            <a:ln w="9524">
              <a:solidFill>
                <a:srgbClr val="545454"/>
              </a:solidFill>
            </a:ln>
          </p:spPr>
          <p:txBody>
            <a:bodyPr wrap="square" lIns="0" tIns="0" rIns="0" bIns="0" rtlCol="0"/>
            <a:lstStyle/>
            <a:p>
              <a:endParaRPr/>
            </a:p>
          </p:txBody>
        </p:sp>
        <p:sp>
          <p:nvSpPr>
            <p:cNvPr id="57" name="object 57"/>
            <p:cNvSpPr/>
            <p:nvPr/>
          </p:nvSpPr>
          <p:spPr>
            <a:xfrm>
              <a:off x="4633124" y="3664575"/>
              <a:ext cx="525780" cy="364490"/>
            </a:xfrm>
            <a:custGeom>
              <a:avLst/>
              <a:gdLst/>
              <a:ahLst/>
              <a:cxnLst/>
              <a:rect l="l" t="t" r="r" b="b"/>
              <a:pathLst>
                <a:path w="525779" h="364489">
                  <a:moveTo>
                    <a:pt x="0" y="0"/>
                  </a:moveTo>
                  <a:lnTo>
                    <a:pt x="525715" y="364063"/>
                  </a:lnTo>
                </a:path>
              </a:pathLst>
            </a:custGeom>
            <a:ln w="9524">
              <a:solidFill>
                <a:srgbClr val="545454"/>
              </a:solidFill>
            </a:ln>
          </p:spPr>
          <p:txBody>
            <a:bodyPr wrap="square" lIns="0" tIns="0" rIns="0" bIns="0" rtlCol="0"/>
            <a:lstStyle/>
            <a:p>
              <a:endParaRPr/>
            </a:p>
          </p:txBody>
        </p:sp>
        <p:sp>
          <p:nvSpPr>
            <p:cNvPr id="58" name="object 58"/>
            <p:cNvSpPr/>
            <p:nvPr/>
          </p:nvSpPr>
          <p:spPr>
            <a:xfrm>
              <a:off x="5149883" y="4015704"/>
              <a:ext cx="45085" cy="38100"/>
            </a:xfrm>
            <a:custGeom>
              <a:avLst/>
              <a:gdLst/>
              <a:ahLst/>
              <a:cxnLst/>
              <a:rect l="l" t="t" r="r" b="b"/>
              <a:pathLst>
                <a:path w="45085" h="38100">
                  <a:moveTo>
                    <a:pt x="44493" y="37542"/>
                  </a:moveTo>
                  <a:lnTo>
                    <a:pt x="0" y="25867"/>
                  </a:lnTo>
                  <a:lnTo>
                    <a:pt x="17913" y="0"/>
                  </a:lnTo>
                  <a:lnTo>
                    <a:pt x="44493" y="37542"/>
                  </a:lnTo>
                  <a:close/>
                </a:path>
              </a:pathLst>
            </a:custGeom>
            <a:solidFill>
              <a:srgbClr val="545454"/>
            </a:solidFill>
          </p:spPr>
          <p:txBody>
            <a:bodyPr wrap="square" lIns="0" tIns="0" rIns="0" bIns="0" rtlCol="0"/>
            <a:lstStyle/>
            <a:p>
              <a:endParaRPr/>
            </a:p>
          </p:txBody>
        </p:sp>
        <p:sp>
          <p:nvSpPr>
            <p:cNvPr id="59" name="object 59"/>
            <p:cNvSpPr/>
            <p:nvPr/>
          </p:nvSpPr>
          <p:spPr>
            <a:xfrm>
              <a:off x="5149883" y="4015704"/>
              <a:ext cx="45085" cy="38100"/>
            </a:xfrm>
            <a:custGeom>
              <a:avLst/>
              <a:gdLst/>
              <a:ahLst/>
              <a:cxnLst/>
              <a:rect l="l" t="t" r="r" b="b"/>
              <a:pathLst>
                <a:path w="45085" h="38100">
                  <a:moveTo>
                    <a:pt x="0" y="25867"/>
                  </a:moveTo>
                  <a:lnTo>
                    <a:pt x="44493" y="37542"/>
                  </a:lnTo>
                  <a:lnTo>
                    <a:pt x="17913" y="0"/>
                  </a:lnTo>
                  <a:lnTo>
                    <a:pt x="0" y="25867"/>
                  </a:lnTo>
                  <a:close/>
                </a:path>
              </a:pathLst>
            </a:custGeom>
            <a:ln w="9524">
              <a:solidFill>
                <a:srgbClr val="545454"/>
              </a:solidFill>
            </a:ln>
          </p:spPr>
          <p:txBody>
            <a:bodyPr wrap="square" lIns="0" tIns="0" rIns="0" bIns="0" rtlCol="0"/>
            <a:lstStyle/>
            <a:p>
              <a:endParaRPr/>
            </a:p>
          </p:txBody>
        </p:sp>
      </p:grpSp>
      <p:sp>
        <p:nvSpPr>
          <p:cNvPr id="60" name="object 60"/>
          <p:cNvSpPr txBox="1"/>
          <p:nvPr/>
        </p:nvSpPr>
        <p:spPr>
          <a:xfrm>
            <a:off x="6590500" y="327652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6</a:t>
            </a:r>
            <a:endParaRPr sz="1400">
              <a:latin typeface="Arial MT"/>
              <a:cs typeface="Arial MT"/>
            </a:endParaRPr>
          </a:p>
        </p:txBody>
      </p:sp>
      <p:grpSp>
        <p:nvGrpSpPr>
          <p:cNvPr id="61" name="object 61"/>
          <p:cNvGrpSpPr/>
          <p:nvPr/>
        </p:nvGrpSpPr>
        <p:grpSpPr>
          <a:xfrm>
            <a:off x="6344791" y="3659812"/>
            <a:ext cx="861060" cy="411480"/>
            <a:chOff x="6344791" y="3659812"/>
            <a:chExt cx="861060" cy="411480"/>
          </a:xfrm>
        </p:grpSpPr>
        <p:sp>
          <p:nvSpPr>
            <p:cNvPr id="62" name="object 62"/>
            <p:cNvSpPr/>
            <p:nvPr/>
          </p:nvSpPr>
          <p:spPr>
            <a:xfrm>
              <a:off x="6382161" y="3679100"/>
              <a:ext cx="396240" cy="344805"/>
            </a:xfrm>
            <a:custGeom>
              <a:avLst/>
              <a:gdLst/>
              <a:ahLst/>
              <a:cxnLst/>
              <a:rect l="l" t="t" r="r" b="b"/>
              <a:pathLst>
                <a:path w="396240" h="344804">
                  <a:moveTo>
                    <a:pt x="396088" y="0"/>
                  </a:moveTo>
                  <a:lnTo>
                    <a:pt x="0" y="344683"/>
                  </a:lnTo>
                </a:path>
              </a:pathLst>
            </a:custGeom>
            <a:ln w="9524">
              <a:solidFill>
                <a:srgbClr val="545454"/>
              </a:solidFill>
            </a:ln>
          </p:spPr>
          <p:txBody>
            <a:bodyPr wrap="square" lIns="0" tIns="0" rIns="0" bIns="0" rtlCol="0"/>
            <a:lstStyle/>
            <a:p>
              <a:endParaRPr/>
            </a:p>
          </p:txBody>
        </p:sp>
        <p:sp>
          <p:nvSpPr>
            <p:cNvPr id="63" name="object 63"/>
            <p:cNvSpPr/>
            <p:nvPr/>
          </p:nvSpPr>
          <p:spPr>
            <a:xfrm>
              <a:off x="6349554" y="4011915"/>
              <a:ext cx="43180" cy="40640"/>
            </a:xfrm>
            <a:custGeom>
              <a:avLst/>
              <a:gdLst/>
              <a:ahLst/>
              <a:cxnLst/>
              <a:rect l="l" t="t" r="r" b="b"/>
              <a:pathLst>
                <a:path w="43179" h="40639">
                  <a:moveTo>
                    <a:pt x="0" y="40243"/>
                  </a:moveTo>
                  <a:lnTo>
                    <a:pt x="22279" y="0"/>
                  </a:lnTo>
                  <a:lnTo>
                    <a:pt x="42935" y="23736"/>
                  </a:lnTo>
                  <a:lnTo>
                    <a:pt x="0" y="40243"/>
                  </a:lnTo>
                  <a:close/>
                </a:path>
              </a:pathLst>
            </a:custGeom>
            <a:solidFill>
              <a:srgbClr val="545454"/>
            </a:solidFill>
          </p:spPr>
          <p:txBody>
            <a:bodyPr wrap="square" lIns="0" tIns="0" rIns="0" bIns="0" rtlCol="0"/>
            <a:lstStyle/>
            <a:p>
              <a:endParaRPr/>
            </a:p>
          </p:txBody>
        </p:sp>
        <p:sp>
          <p:nvSpPr>
            <p:cNvPr id="64" name="object 64"/>
            <p:cNvSpPr/>
            <p:nvPr/>
          </p:nvSpPr>
          <p:spPr>
            <a:xfrm>
              <a:off x="6349554" y="4011915"/>
              <a:ext cx="43180" cy="40640"/>
            </a:xfrm>
            <a:custGeom>
              <a:avLst/>
              <a:gdLst/>
              <a:ahLst/>
              <a:cxnLst/>
              <a:rect l="l" t="t" r="r" b="b"/>
              <a:pathLst>
                <a:path w="43179" h="40639">
                  <a:moveTo>
                    <a:pt x="22279" y="0"/>
                  </a:moveTo>
                  <a:lnTo>
                    <a:pt x="0" y="40243"/>
                  </a:lnTo>
                  <a:lnTo>
                    <a:pt x="42935" y="23736"/>
                  </a:lnTo>
                  <a:lnTo>
                    <a:pt x="22279" y="0"/>
                  </a:lnTo>
                  <a:close/>
                </a:path>
              </a:pathLst>
            </a:custGeom>
            <a:ln w="9524">
              <a:solidFill>
                <a:srgbClr val="545454"/>
              </a:solidFill>
            </a:ln>
          </p:spPr>
          <p:txBody>
            <a:bodyPr wrap="square" lIns="0" tIns="0" rIns="0" bIns="0" rtlCol="0"/>
            <a:lstStyle/>
            <a:p>
              <a:endParaRPr/>
            </a:p>
          </p:txBody>
        </p:sp>
        <p:sp>
          <p:nvSpPr>
            <p:cNvPr id="65" name="object 65"/>
            <p:cNvSpPr/>
            <p:nvPr/>
          </p:nvSpPr>
          <p:spPr>
            <a:xfrm>
              <a:off x="6792775" y="3664575"/>
              <a:ext cx="377825" cy="371475"/>
            </a:xfrm>
            <a:custGeom>
              <a:avLst/>
              <a:gdLst/>
              <a:ahLst/>
              <a:cxnLst/>
              <a:rect l="l" t="t" r="r" b="b"/>
              <a:pathLst>
                <a:path w="377825" h="371475">
                  <a:moveTo>
                    <a:pt x="0" y="0"/>
                  </a:moveTo>
                  <a:lnTo>
                    <a:pt x="377453" y="371226"/>
                  </a:lnTo>
                </a:path>
              </a:pathLst>
            </a:custGeom>
            <a:ln w="9524">
              <a:solidFill>
                <a:srgbClr val="545454"/>
              </a:solidFill>
            </a:ln>
          </p:spPr>
          <p:txBody>
            <a:bodyPr wrap="square" lIns="0" tIns="0" rIns="0" bIns="0" rtlCol="0"/>
            <a:lstStyle/>
            <a:p>
              <a:endParaRPr/>
            </a:p>
          </p:txBody>
        </p:sp>
        <p:sp>
          <p:nvSpPr>
            <p:cNvPr id="66" name="object 66"/>
            <p:cNvSpPr/>
            <p:nvPr/>
          </p:nvSpPr>
          <p:spPr>
            <a:xfrm>
              <a:off x="7159197" y="4024584"/>
              <a:ext cx="41910" cy="41910"/>
            </a:xfrm>
            <a:custGeom>
              <a:avLst/>
              <a:gdLst/>
              <a:ahLst/>
              <a:cxnLst/>
              <a:rect l="l" t="t" r="r" b="b"/>
              <a:pathLst>
                <a:path w="41909" h="41910">
                  <a:moveTo>
                    <a:pt x="41849" y="41526"/>
                  </a:moveTo>
                  <a:lnTo>
                    <a:pt x="0" y="22433"/>
                  </a:lnTo>
                  <a:lnTo>
                    <a:pt x="22063" y="0"/>
                  </a:lnTo>
                  <a:lnTo>
                    <a:pt x="41849" y="41526"/>
                  </a:lnTo>
                  <a:close/>
                </a:path>
              </a:pathLst>
            </a:custGeom>
            <a:solidFill>
              <a:srgbClr val="545454"/>
            </a:solidFill>
          </p:spPr>
          <p:txBody>
            <a:bodyPr wrap="square" lIns="0" tIns="0" rIns="0" bIns="0" rtlCol="0"/>
            <a:lstStyle/>
            <a:p>
              <a:endParaRPr/>
            </a:p>
          </p:txBody>
        </p:sp>
        <p:sp>
          <p:nvSpPr>
            <p:cNvPr id="67" name="object 67"/>
            <p:cNvSpPr/>
            <p:nvPr/>
          </p:nvSpPr>
          <p:spPr>
            <a:xfrm>
              <a:off x="7159197" y="4024584"/>
              <a:ext cx="41910" cy="41910"/>
            </a:xfrm>
            <a:custGeom>
              <a:avLst/>
              <a:gdLst/>
              <a:ahLst/>
              <a:cxnLst/>
              <a:rect l="l" t="t" r="r" b="b"/>
              <a:pathLst>
                <a:path w="41909" h="41910">
                  <a:moveTo>
                    <a:pt x="0" y="22433"/>
                  </a:moveTo>
                  <a:lnTo>
                    <a:pt x="41849" y="41526"/>
                  </a:lnTo>
                  <a:lnTo>
                    <a:pt x="22063" y="0"/>
                  </a:lnTo>
                  <a:lnTo>
                    <a:pt x="0" y="22433"/>
                  </a:lnTo>
                  <a:close/>
                </a:path>
              </a:pathLst>
            </a:custGeom>
            <a:ln w="9524">
              <a:solidFill>
                <a:srgbClr val="545454"/>
              </a:solidFill>
            </a:ln>
          </p:spPr>
          <p:txBody>
            <a:bodyPr wrap="square" lIns="0" tIns="0" rIns="0" bIns="0" rtlCol="0"/>
            <a:lstStyle/>
            <a:p>
              <a:endParaRPr/>
            </a:p>
          </p:txBody>
        </p:sp>
      </p:grpSp>
      <p:sp>
        <p:nvSpPr>
          <p:cNvPr id="68" name="object 68"/>
          <p:cNvSpPr txBox="1"/>
          <p:nvPr/>
        </p:nvSpPr>
        <p:spPr>
          <a:xfrm>
            <a:off x="8316300" y="406162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4</a:t>
            </a:r>
            <a:endParaRPr sz="1400">
              <a:latin typeface="Arial MT"/>
              <a:cs typeface="Arial MT"/>
            </a:endParaRPr>
          </a:p>
        </p:txBody>
      </p:sp>
      <p:grpSp>
        <p:nvGrpSpPr>
          <p:cNvPr id="69" name="object 69"/>
          <p:cNvGrpSpPr/>
          <p:nvPr/>
        </p:nvGrpSpPr>
        <p:grpSpPr>
          <a:xfrm>
            <a:off x="8190749" y="4444912"/>
            <a:ext cx="627380" cy="262255"/>
            <a:chOff x="8190749" y="4444912"/>
            <a:chExt cx="627380" cy="262255"/>
          </a:xfrm>
        </p:grpSpPr>
        <p:sp>
          <p:nvSpPr>
            <p:cNvPr id="70" name="object 70"/>
            <p:cNvSpPr/>
            <p:nvPr/>
          </p:nvSpPr>
          <p:spPr>
            <a:xfrm>
              <a:off x="8230474" y="4464199"/>
              <a:ext cx="273685" cy="199390"/>
            </a:xfrm>
            <a:custGeom>
              <a:avLst/>
              <a:gdLst/>
              <a:ahLst/>
              <a:cxnLst/>
              <a:rect l="l" t="t" r="r" b="b"/>
              <a:pathLst>
                <a:path w="273684" h="199389">
                  <a:moveTo>
                    <a:pt x="273574" y="0"/>
                  </a:moveTo>
                  <a:lnTo>
                    <a:pt x="0" y="198893"/>
                  </a:lnTo>
                </a:path>
              </a:pathLst>
            </a:custGeom>
            <a:ln w="9524">
              <a:solidFill>
                <a:srgbClr val="545454"/>
              </a:solidFill>
            </a:ln>
          </p:spPr>
          <p:txBody>
            <a:bodyPr wrap="square" lIns="0" tIns="0" rIns="0" bIns="0" rtlCol="0"/>
            <a:lstStyle/>
            <a:p>
              <a:endParaRPr/>
            </a:p>
          </p:txBody>
        </p:sp>
        <p:sp>
          <p:nvSpPr>
            <p:cNvPr id="71" name="object 71"/>
            <p:cNvSpPr/>
            <p:nvPr/>
          </p:nvSpPr>
          <p:spPr>
            <a:xfrm>
              <a:off x="8195512" y="4650368"/>
              <a:ext cx="44450" cy="38735"/>
            </a:xfrm>
            <a:custGeom>
              <a:avLst/>
              <a:gdLst/>
              <a:ahLst/>
              <a:cxnLst/>
              <a:rect l="l" t="t" r="r" b="b"/>
              <a:pathLst>
                <a:path w="44450" h="38735">
                  <a:moveTo>
                    <a:pt x="0" y="38143"/>
                  </a:moveTo>
                  <a:lnTo>
                    <a:pt x="25710" y="0"/>
                  </a:lnTo>
                  <a:lnTo>
                    <a:pt x="44213" y="25450"/>
                  </a:lnTo>
                  <a:lnTo>
                    <a:pt x="0" y="38143"/>
                  </a:lnTo>
                  <a:close/>
                </a:path>
              </a:pathLst>
            </a:custGeom>
            <a:solidFill>
              <a:srgbClr val="545454"/>
            </a:solidFill>
          </p:spPr>
          <p:txBody>
            <a:bodyPr wrap="square" lIns="0" tIns="0" rIns="0" bIns="0" rtlCol="0"/>
            <a:lstStyle/>
            <a:p>
              <a:endParaRPr/>
            </a:p>
          </p:txBody>
        </p:sp>
        <p:sp>
          <p:nvSpPr>
            <p:cNvPr id="72" name="object 72"/>
            <p:cNvSpPr/>
            <p:nvPr/>
          </p:nvSpPr>
          <p:spPr>
            <a:xfrm>
              <a:off x="8195512" y="4650368"/>
              <a:ext cx="44450" cy="38735"/>
            </a:xfrm>
            <a:custGeom>
              <a:avLst/>
              <a:gdLst/>
              <a:ahLst/>
              <a:cxnLst/>
              <a:rect l="l" t="t" r="r" b="b"/>
              <a:pathLst>
                <a:path w="44450" h="38735">
                  <a:moveTo>
                    <a:pt x="25710" y="0"/>
                  </a:moveTo>
                  <a:lnTo>
                    <a:pt x="0" y="38143"/>
                  </a:lnTo>
                  <a:lnTo>
                    <a:pt x="44213" y="25450"/>
                  </a:lnTo>
                  <a:lnTo>
                    <a:pt x="25710" y="0"/>
                  </a:lnTo>
                  <a:close/>
                </a:path>
              </a:pathLst>
            </a:custGeom>
            <a:ln w="9524">
              <a:solidFill>
                <a:srgbClr val="545454"/>
              </a:solidFill>
            </a:ln>
          </p:spPr>
          <p:txBody>
            <a:bodyPr wrap="square" lIns="0" tIns="0" rIns="0" bIns="0" rtlCol="0"/>
            <a:lstStyle/>
            <a:p>
              <a:endParaRPr/>
            </a:p>
          </p:txBody>
        </p:sp>
        <p:sp>
          <p:nvSpPr>
            <p:cNvPr id="73" name="object 73"/>
            <p:cNvSpPr/>
            <p:nvPr/>
          </p:nvSpPr>
          <p:spPr>
            <a:xfrm>
              <a:off x="8518574" y="4449674"/>
              <a:ext cx="262255" cy="224790"/>
            </a:xfrm>
            <a:custGeom>
              <a:avLst/>
              <a:gdLst/>
              <a:ahLst/>
              <a:cxnLst/>
              <a:rect l="l" t="t" r="r" b="b"/>
              <a:pathLst>
                <a:path w="262254" h="224789">
                  <a:moveTo>
                    <a:pt x="0" y="0"/>
                  </a:moveTo>
                  <a:lnTo>
                    <a:pt x="261714" y="224400"/>
                  </a:lnTo>
                </a:path>
              </a:pathLst>
            </a:custGeom>
            <a:ln w="9524">
              <a:solidFill>
                <a:srgbClr val="545454"/>
              </a:solidFill>
            </a:ln>
          </p:spPr>
          <p:txBody>
            <a:bodyPr wrap="square" lIns="0" tIns="0" rIns="0" bIns="0" rtlCol="0"/>
            <a:lstStyle/>
            <a:p>
              <a:endParaRPr/>
            </a:p>
          </p:txBody>
        </p:sp>
        <p:sp>
          <p:nvSpPr>
            <p:cNvPr id="74" name="object 74"/>
            <p:cNvSpPr/>
            <p:nvPr/>
          </p:nvSpPr>
          <p:spPr>
            <a:xfrm>
              <a:off x="8770048" y="4662131"/>
              <a:ext cx="43180" cy="40640"/>
            </a:xfrm>
            <a:custGeom>
              <a:avLst/>
              <a:gdLst/>
              <a:ahLst/>
              <a:cxnLst/>
              <a:rect l="l" t="t" r="r" b="b"/>
              <a:pathLst>
                <a:path w="43179" h="40639">
                  <a:moveTo>
                    <a:pt x="43054" y="40079"/>
                  </a:moveTo>
                  <a:lnTo>
                    <a:pt x="0" y="23886"/>
                  </a:lnTo>
                  <a:lnTo>
                    <a:pt x="20481" y="0"/>
                  </a:lnTo>
                  <a:lnTo>
                    <a:pt x="43054" y="40079"/>
                  </a:lnTo>
                  <a:close/>
                </a:path>
              </a:pathLst>
            </a:custGeom>
            <a:solidFill>
              <a:srgbClr val="545454"/>
            </a:solidFill>
          </p:spPr>
          <p:txBody>
            <a:bodyPr wrap="square" lIns="0" tIns="0" rIns="0" bIns="0" rtlCol="0"/>
            <a:lstStyle/>
            <a:p>
              <a:endParaRPr/>
            </a:p>
          </p:txBody>
        </p:sp>
        <p:sp>
          <p:nvSpPr>
            <p:cNvPr id="75" name="object 75"/>
            <p:cNvSpPr/>
            <p:nvPr/>
          </p:nvSpPr>
          <p:spPr>
            <a:xfrm>
              <a:off x="8770048" y="4662131"/>
              <a:ext cx="43180" cy="40640"/>
            </a:xfrm>
            <a:custGeom>
              <a:avLst/>
              <a:gdLst/>
              <a:ahLst/>
              <a:cxnLst/>
              <a:rect l="l" t="t" r="r" b="b"/>
              <a:pathLst>
                <a:path w="43179" h="40639">
                  <a:moveTo>
                    <a:pt x="0" y="23886"/>
                  </a:moveTo>
                  <a:lnTo>
                    <a:pt x="43054" y="40079"/>
                  </a:lnTo>
                  <a:lnTo>
                    <a:pt x="20481" y="0"/>
                  </a:lnTo>
                  <a:lnTo>
                    <a:pt x="0" y="23886"/>
                  </a:lnTo>
                  <a:close/>
                </a:path>
              </a:pathLst>
            </a:custGeom>
            <a:ln w="9524">
              <a:solidFill>
                <a:srgbClr val="545454"/>
              </a:solidFill>
            </a:ln>
          </p:spPr>
          <p:txBody>
            <a:bodyPr wrap="square" lIns="0" tIns="0" rIns="0" bIns="0" rtlCol="0"/>
            <a:lstStyle/>
            <a:p>
              <a:endParaRPr/>
            </a:p>
          </p:txBody>
        </p:sp>
      </p:grpSp>
      <p:sp>
        <p:nvSpPr>
          <p:cNvPr id="76" name="object 76"/>
          <p:cNvSpPr txBox="1"/>
          <p:nvPr/>
        </p:nvSpPr>
        <p:spPr>
          <a:xfrm>
            <a:off x="9434012" y="406162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4</a:t>
            </a:r>
            <a:endParaRPr sz="1400">
              <a:latin typeface="Arial MT"/>
              <a:cs typeface="Arial MT"/>
            </a:endParaRPr>
          </a:p>
        </p:txBody>
      </p:sp>
      <p:grpSp>
        <p:nvGrpSpPr>
          <p:cNvPr id="77" name="object 77"/>
          <p:cNvGrpSpPr/>
          <p:nvPr/>
        </p:nvGrpSpPr>
        <p:grpSpPr>
          <a:xfrm>
            <a:off x="9308462" y="4444912"/>
            <a:ext cx="627380" cy="262255"/>
            <a:chOff x="9308462" y="4444912"/>
            <a:chExt cx="627380" cy="262255"/>
          </a:xfrm>
        </p:grpSpPr>
        <p:sp>
          <p:nvSpPr>
            <p:cNvPr id="78" name="object 78"/>
            <p:cNvSpPr/>
            <p:nvPr/>
          </p:nvSpPr>
          <p:spPr>
            <a:xfrm>
              <a:off x="9348187" y="4464199"/>
              <a:ext cx="273685" cy="199390"/>
            </a:xfrm>
            <a:custGeom>
              <a:avLst/>
              <a:gdLst/>
              <a:ahLst/>
              <a:cxnLst/>
              <a:rect l="l" t="t" r="r" b="b"/>
              <a:pathLst>
                <a:path w="273684" h="199389">
                  <a:moveTo>
                    <a:pt x="273574" y="0"/>
                  </a:moveTo>
                  <a:lnTo>
                    <a:pt x="0" y="198893"/>
                  </a:lnTo>
                </a:path>
              </a:pathLst>
            </a:custGeom>
            <a:ln w="9524">
              <a:solidFill>
                <a:srgbClr val="545454"/>
              </a:solidFill>
            </a:ln>
          </p:spPr>
          <p:txBody>
            <a:bodyPr wrap="square" lIns="0" tIns="0" rIns="0" bIns="0" rtlCol="0"/>
            <a:lstStyle/>
            <a:p>
              <a:endParaRPr/>
            </a:p>
          </p:txBody>
        </p:sp>
        <p:sp>
          <p:nvSpPr>
            <p:cNvPr id="79" name="object 79"/>
            <p:cNvSpPr/>
            <p:nvPr/>
          </p:nvSpPr>
          <p:spPr>
            <a:xfrm>
              <a:off x="9313225" y="4650368"/>
              <a:ext cx="44450" cy="38735"/>
            </a:xfrm>
            <a:custGeom>
              <a:avLst/>
              <a:gdLst/>
              <a:ahLst/>
              <a:cxnLst/>
              <a:rect l="l" t="t" r="r" b="b"/>
              <a:pathLst>
                <a:path w="44450" h="38735">
                  <a:moveTo>
                    <a:pt x="0" y="38143"/>
                  </a:moveTo>
                  <a:lnTo>
                    <a:pt x="25710" y="0"/>
                  </a:lnTo>
                  <a:lnTo>
                    <a:pt x="44213" y="25450"/>
                  </a:lnTo>
                  <a:lnTo>
                    <a:pt x="0" y="38143"/>
                  </a:lnTo>
                  <a:close/>
                </a:path>
              </a:pathLst>
            </a:custGeom>
            <a:solidFill>
              <a:srgbClr val="545454"/>
            </a:solidFill>
          </p:spPr>
          <p:txBody>
            <a:bodyPr wrap="square" lIns="0" tIns="0" rIns="0" bIns="0" rtlCol="0"/>
            <a:lstStyle/>
            <a:p>
              <a:endParaRPr/>
            </a:p>
          </p:txBody>
        </p:sp>
        <p:sp>
          <p:nvSpPr>
            <p:cNvPr id="80" name="object 80"/>
            <p:cNvSpPr/>
            <p:nvPr/>
          </p:nvSpPr>
          <p:spPr>
            <a:xfrm>
              <a:off x="9313225" y="4650368"/>
              <a:ext cx="44450" cy="38735"/>
            </a:xfrm>
            <a:custGeom>
              <a:avLst/>
              <a:gdLst/>
              <a:ahLst/>
              <a:cxnLst/>
              <a:rect l="l" t="t" r="r" b="b"/>
              <a:pathLst>
                <a:path w="44450" h="38735">
                  <a:moveTo>
                    <a:pt x="25710" y="0"/>
                  </a:moveTo>
                  <a:lnTo>
                    <a:pt x="0" y="38143"/>
                  </a:lnTo>
                  <a:lnTo>
                    <a:pt x="44213" y="25450"/>
                  </a:lnTo>
                  <a:lnTo>
                    <a:pt x="25710" y="0"/>
                  </a:lnTo>
                  <a:close/>
                </a:path>
              </a:pathLst>
            </a:custGeom>
            <a:ln w="9524">
              <a:solidFill>
                <a:srgbClr val="545454"/>
              </a:solidFill>
            </a:ln>
          </p:spPr>
          <p:txBody>
            <a:bodyPr wrap="square" lIns="0" tIns="0" rIns="0" bIns="0" rtlCol="0"/>
            <a:lstStyle/>
            <a:p>
              <a:endParaRPr/>
            </a:p>
          </p:txBody>
        </p:sp>
        <p:sp>
          <p:nvSpPr>
            <p:cNvPr id="81" name="object 81"/>
            <p:cNvSpPr/>
            <p:nvPr/>
          </p:nvSpPr>
          <p:spPr>
            <a:xfrm>
              <a:off x="9636287" y="4449674"/>
              <a:ext cx="262255" cy="224790"/>
            </a:xfrm>
            <a:custGeom>
              <a:avLst/>
              <a:gdLst/>
              <a:ahLst/>
              <a:cxnLst/>
              <a:rect l="l" t="t" r="r" b="b"/>
              <a:pathLst>
                <a:path w="262254" h="224789">
                  <a:moveTo>
                    <a:pt x="0" y="0"/>
                  </a:moveTo>
                  <a:lnTo>
                    <a:pt x="261714" y="224400"/>
                  </a:lnTo>
                </a:path>
              </a:pathLst>
            </a:custGeom>
            <a:ln w="9524">
              <a:solidFill>
                <a:srgbClr val="545454"/>
              </a:solidFill>
            </a:ln>
          </p:spPr>
          <p:txBody>
            <a:bodyPr wrap="square" lIns="0" tIns="0" rIns="0" bIns="0" rtlCol="0"/>
            <a:lstStyle/>
            <a:p>
              <a:endParaRPr/>
            </a:p>
          </p:txBody>
        </p:sp>
        <p:sp>
          <p:nvSpPr>
            <p:cNvPr id="82" name="object 82"/>
            <p:cNvSpPr/>
            <p:nvPr/>
          </p:nvSpPr>
          <p:spPr>
            <a:xfrm>
              <a:off x="9887762" y="4662131"/>
              <a:ext cx="43180" cy="40640"/>
            </a:xfrm>
            <a:custGeom>
              <a:avLst/>
              <a:gdLst/>
              <a:ahLst/>
              <a:cxnLst/>
              <a:rect l="l" t="t" r="r" b="b"/>
              <a:pathLst>
                <a:path w="43179" h="40639">
                  <a:moveTo>
                    <a:pt x="43054" y="40079"/>
                  </a:moveTo>
                  <a:lnTo>
                    <a:pt x="0" y="23886"/>
                  </a:lnTo>
                  <a:lnTo>
                    <a:pt x="20481" y="0"/>
                  </a:lnTo>
                  <a:lnTo>
                    <a:pt x="43054" y="40079"/>
                  </a:lnTo>
                  <a:close/>
                </a:path>
              </a:pathLst>
            </a:custGeom>
            <a:solidFill>
              <a:srgbClr val="545454"/>
            </a:solidFill>
          </p:spPr>
          <p:txBody>
            <a:bodyPr wrap="square" lIns="0" tIns="0" rIns="0" bIns="0" rtlCol="0"/>
            <a:lstStyle/>
            <a:p>
              <a:endParaRPr/>
            </a:p>
          </p:txBody>
        </p:sp>
        <p:sp>
          <p:nvSpPr>
            <p:cNvPr id="83" name="object 83"/>
            <p:cNvSpPr/>
            <p:nvPr/>
          </p:nvSpPr>
          <p:spPr>
            <a:xfrm>
              <a:off x="9887762" y="4662131"/>
              <a:ext cx="43180" cy="40640"/>
            </a:xfrm>
            <a:custGeom>
              <a:avLst/>
              <a:gdLst/>
              <a:ahLst/>
              <a:cxnLst/>
              <a:rect l="l" t="t" r="r" b="b"/>
              <a:pathLst>
                <a:path w="43179" h="40639">
                  <a:moveTo>
                    <a:pt x="0" y="23886"/>
                  </a:moveTo>
                  <a:lnTo>
                    <a:pt x="43054" y="40079"/>
                  </a:lnTo>
                  <a:lnTo>
                    <a:pt x="20481" y="0"/>
                  </a:lnTo>
                  <a:lnTo>
                    <a:pt x="0" y="23886"/>
                  </a:lnTo>
                  <a:close/>
                </a:path>
              </a:pathLst>
            </a:custGeom>
            <a:ln w="9524">
              <a:solidFill>
                <a:srgbClr val="545454"/>
              </a:solidFill>
            </a:ln>
          </p:spPr>
          <p:txBody>
            <a:bodyPr wrap="square" lIns="0" tIns="0" rIns="0" bIns="0" rtlCol="0"/>
            <a:lstStyle/>
            <a:p>
              <a:endParaRPr/>
            </a:p>
          </p:txBody>
        </p:sp>
      </p:grpSp>
      <p:sp>
        <p:nvSpPr>
          <p:cNvPr id="84" name="object 84"/>
          <p:cNvSpPr txBox="1"/>
          <p:nvPr/>
        </p:nvSpPr>
        <p:spPr>
          <a:xfrm>
            <a:off x="8850449" y="3276524"/>
            <a:ext cx="382905" cy="294953"/>
          </a:xfrm>
          <a:prstGeom prst="rect">
            <a:avLst/>
          </a:prstGeom>
          <a:ln w="9524">
            <a:solidFill>
              <a:srgbClr val="9E9E9E"/>
            </a:solidFill>
          </a:ln>
        </p:spPr>
        <p:txBody>
          <a:bodyPr vert="horz" wrap="square" lIns="0" tIns="78740" rIns="0" bIns="0" rtlCol="0">
            <a:spAutoFit/>
          </a:bodyPr>
          <a:lstStyle/>
          <a:p>
            <a:pPr algn="ctr">
              <a:lnSpc>
                <a:spcPct val="100000"/>
              </a:lnSpc>
              <a:spcBef>
                <a:spcPts val="620"/>
              </a:spcBef>
            </a:pPr>
            <a:r>
              <a:rPr sz="1400" dirty="0">
                <a:latin typeface="Arial MT"/>
                <a:cs typeface="Arial MT"/>
              </a:rPr>
              <a:t>8</a:t>
            </a:r>
            <a:endParaRPr sz="1400">
              <a:latin typeface="Arial MT"/>
              <a:cs typeface="Arial MT"/>
            </a:endParaRPr>
          </a:p>
        </p:txBody>
      </p:sp>
      <p:grpSp>
        <p:nvGrpSpPr>
          <p:cNvPr id="85" name="object 85"/>
          <p:cNvGrpSpPr/>
          <p:nvPr/>
        </p:nvGrpSpPr>
        <p:grpSpPr>
          <a:xfrm>
            <a:off x="8556300" y="3659812"/>
            <a:ext cx="1062990" cy="398780"/>
            <a:chOff x="8556300" y="3659812"/>
            <a:chExt cx="1062990" cy="398780"/>
          </a:xfrm>
        </p:grpSpPr>
        <p:sp>
          <p:nvSpPr>
            <p:cNvPr id="86" name="object 86"/>
            <p:cNvSpPr/>
            <p:nvPr/>
          </p:nvSpPr>
          <p:spPr>
            <a:xfrm>
              <a:off x="8595097" y="3679100"/>
              <a:ext cx="443230" cy="347345"/>
            </a:xfrm>
            <a:custGeom>
              <a:avLst/>
              <a:gdLst/>
              <a:ahLst/>
              <a:cxnLst/>
              <a:rect l="l" t="t" r="r" b="b"/>
              <a:pathLst>
                <a:path w="443229" h="347345">
                  <a:moveTo>
                    <a:pt x="443102" y="0"/>
                  </a:moveTo>
                  <a:lnTo>
                    <a:pt x="0" y="346965"/>
                  </a:lnTo>
                </a:path>
              </a:pathLst>
            </a:custGeom>
            <a:ln w="9524">
              <a:solidFill>
                <a:srgbClr val="545454"/>
              </a:solidFill>
            </a:ln>
          </p:spPr>
          <p:txBody>
            <a:bodyPr wrap="square" lIns="0" tIns="0" rIns="0" bIns="0" rtlCol="0"/>
            <a:lstStyle/>
            <a:p>
              <a:endParaRPr/>
            </a:p>
          </p:txBody>
        </p:sp>
        <p:sp>
          <p:nvSpPr>
            <p:cNvPr id="87" name="object 87"/>
            <p:cNvSpPr/>
            <p:nvPr/>
          </p:nvSpPr>
          <p:spPr>
            <a:xfrm>
              <a:off x="8561063" y="4013679"/>
              <a:ext cx="43815" cy="39370"/>
            </a:xfrm>
            <a:custGeom>
              <a:avLst/>
              <a:gdLst/>
              <a:ahLst/>
              <a:cxnLst/>
              <a:rect l="l" t="t" r="r" b="b"/>
              <a:pathLst>
                <a:path w="43815" h="39370">
                  <a:moveTo>
                    <a:pt x="0" y="39036"/>
                  </a:moveTo>
                  <a:lnTo>
                    <a:pt x="24333" y="0"/>
                  </a:lnTo>
                  <a:lnTo>
                    <a:pt x="43732" y="24773"/>
                  </a:lnTo>
                  <a:lnTo>
                    <a:pt x="0" y="39036"/>
                  </a:lnTo>
                  <a:close/>
                </a:path>
              </a:pathLst>
            </a:custGeom>
            <a:solidFill>
              <a:srgbClr val="545454"/>
            </a:solidFill>
          </p:spPr>
          <p:txBody>
            <a:bodyPr wrap="square" lIns="0" tIns="0" rIns="0" bIns="0" rtlCol="0"/>
            <a:lstStyle/>
            <a:p>
              <a:endParaRPr/>
            </a:p>
          </p:txBody>
        </p:sp>
        <p:sp>
          <p:nvSpPr>
            <p:cNvPr id="88" name="object 88"/>
            <p:cNvSpPr/>
            <p:nvPr/>
          </p:nvSpPr>
          <p:spPr>
            <a:xfrm>
              <a:off x="8561063" y="4013679"/>
              <a:ext cx="43815" cy="39370"/>
            </a:xfrm>
            <a:custGeom>
              <a:avLst/>
              <a:gdLst/>
              <a:ahLst/>
              <a:cxnLst/>
              <a:rect l="l" t="t" r="r" b="b"/>
              <a:pathLst>
                <a:path w="43815" h="39370">
                  <a:moveTo>
                    <a:pt x="24333" y="0"/>
                  </a:moveTo>
                  <a:lnTo>
                    <a:pt x="0" y="39036"/>
                  </a:lnTo>
                  <a:lnTo>
                    <a:pt x="43732" y="24773"/>
                  </a:lnTo>
                  <a:lnTo>
                    <a:pt x="24333" y="0"/>
                  </a:lnTo>
                  <a:close/>
                </a:path>
              </a:pathLst>
            </a:custGeom>
            <a:ln w="9524">
              <a:solidFill>
                <a:srgbClr val="545454"/>
              </a:solidFill>
            </a:ln>
          </p:spPr>
          <p:txBody>
            <a:bodyPr wrap="square" lIns="0" tIns="0" rIns="0" bIns="0" rtlCol="0"/>
            <a:lstStyle/>
            <a:p>
              <a:endParaRPr/>
            </a:p>
          </p:txBody>
        </p:sp>
        <p:sp>
          <p:nvSpPr>
            <p:cNvPr id="89" name="object 89"/>
            <p:cNvSpPr/>
            <p:nvPr/>
          </p:nvSpPr>
          <p:spPr>
            <a:xfrm>
              <a:off x="9052725" y="3664575"/>
              <a:ext cx="525780" cy="364490"/>
            </a:xfrm>
            <a:custGeom>
              <a:avLst/>
              <a:gdLst/>
              <a:ahLst/>
              <a:cxnLst/>
              <a:rect l="l" t="t" r="r" b="b"/>
              <a:pathLst>
                <a:path w="525779" h="364489">
                  <a:moveTo>
                    <a:pt x="0" y="0"/>
                  </a:moveTo>
                  <a:lnTo>
                    <a:pt x="525716" y="364063"/>
                  </a:lnTo>
                </a:path>
              </a:pathLst>
            </a:custGeom>
            <a:ln w="9524">
              <a:solidFill>
                <a:srgbClr val="545454"/>
              </a:solidFill>
            </a:ln>
          </p:spPr>
          <p:txBody>
            <a:bodyPr wrap="square" lIns="0" tIns="0" rIns="0" bIns="0" rtlCol="0"/>
            <a:lstStyle/>
            <a:p>
              <a:endParaRPr/>
            </a:p>
          </p:txBody>
        </p:sp>
        <p:sp>
          <p:nvSpPr>
            <p:cNvPr id="90" name="object 90"/>
            <p:cNvSpPr/>
            <p:nvPr/>
          </p:nvSpPr>
          <p:spPr>
            <a:xfrm>
              <a:off x="9569484" y="4015704"/>
              <a:ext cx="45085" cy="38100"/>
            </a:xfrm>
            <a:custGeom>
              <a:avLst/>
              <a:gdLst/>
              <a:ahLst/>
              <a:cxnLst/>
              <a:rect l="l" t="t" r="r" b="b"/>
              <a:pathLst>
                <a:path w="45084" h="38100">
                  <a:moveTo>
                    <a:pt x="44492" y="37542"/>
                  </a:moveTo>
                  <a:lnTo>
                    <a:pt x="0" y="25867"/>
                  </a:lnTo>
                  <a:lnTo>
                    <a:pt x="17913" y="0"/>
                  </a:lnTo>
                  <a:lnTo>
                    <a:pt x="44492" y="37542"/>
                  </a:lnTo>
                  <a:close/>
                </a:path>
              </a:pathLst>
            </a:custGeom>
            <a:solidFill>
              <a:srgbClr val="545454"/>
            </a:solidFill>
          </p:spPr>
          <p:txBody>
            <a:bodyPr wrap="square" lIns="0" tIns="0" rIns="0" bIns="0" rtlCol="0"/>
            <a:lstStyle/>
            <a:p>
              <a:endParaRPr/>
            </a:p>
          </p:txBody>
        </p:sp>
        <p:sp>
          <p:nvSpPr>
            <p:cNvPr id="91" name="object 91"/>
            <p:cNvSpPr/>
            <p:nvPr/>
          </p:nvSpPr>
          <p:spPr>
            <a:xfrm>
              <a:off x="9569484" y="4015704"/>
              <a:ext cx="45085" cy="38100"/>
            </a:xfrm>
            <a:custGeom>
              <a:avLst/>
              <a:gdLst/>
              <a:ahLst/>
              <a:cxnLst/>
              <a:rect l="l" t="t" r="r" b="b"/>
              <a:pathLst>
                <a:path w="45084" h="38100">
                  <a:moveTo>
                    <a:pt x="0" y="25867"/>
                  </a:moveTo>
                  <a:lnTo>
                    <a:pt x="44492" y="37542"/>
                  </a:lnTo>
                  <a:lnTo>
                    <a:pt x="17913" y="0"/>
                  </a:lnTo>
                  <a:lnTo>
                    <a:pt x="0" y="25867"/>
                  </a:lnTo>
                  <a:close/>
                </a:path>
              </a:pathLst>
            </a:custGeom>
            <a:ln w="9524">
              <a:solidFill>
                <a:srgbClr val="545454"/>
              </a:solidFill>
            </a:ln>
          </p:spPr>
          <p:txBody>
            <a:bodyPr wrap="square" lIns="0" tIns="0" rIns="0" bIns="0" rtlCol="0"/>
            <a:lstStyle/>
            <a:p>
              <a:endParaRPr/>
            </a:p>
          </p:txBody>
        </p:sp>
      </p:grpSp>
      <p:sp>
        <p:nvSpPr>
          <p:cNvPr id="92" name="object 92"/>
          <p:cNvSpPr txBox="1"/>
          <p:nvPr/>
        </p:nvSpPr>
        <p:spPr>
          <a:xfrm>
            <a:off x="8270412" y="2324674"/>
            <a:ext cx="382905" cy="294311"/>
          </a:xfrm>
          <a:prstGeom prst="rect">
            <a:avLst/>
          </a:prstGeom>
          <a:ln w="9524">
            <a:solidFill>
              <a:srgbClr val="9E9E9E"/>
            </a:solidFill>
          </a:ln>
        </p:spPr>
        <p:txBody>
          <a:bodyPr vert="horz" wrap="square" lIns="0" tIns="78105" rIns="0" bIns="0" rtlCol="0">
            <a:spAutoFit/>
          </a:bodyPr>
          <a:lstStyle/>
          <a:p>
            <a:pPr marL="92075">
              <a:lnSpc>
                <a:spcPct val="100000"/>
              </a:lnSpc>
              <a:spcBef>
                <a:spcPts val="615"/>
              </a:spcBef>
            </a:pPr>
            <a:r>
              <a:rPr sz="1400" spc="-5" dirty="0">
                <a:latin typeface="Arial MT"/>
                <a:cs typeface="Arial MT"/>
              </a:rPr>
              <a:t>16</a:t>
            </a:r>
            <a:endParaRPr sz="1400">
              <a:latin typeface="Arial MT"/>
              <a:cs typeface="Arial MT"/>
            </a:endParaRPr>
          </a:p>
        </p:txBody>
      </p:sp>
      <p:grpSp>
        <p:nvGrpSpPr>
          <p:cNvPr id="93" name="object 93"/>
          <p:cNvGrpSpPr/>
          <p:nvPr/>
        </p:nvGrpSpPr>
        <p:grpSpPr>
          <a:xfrm>
            <a:off x="7928319" y="2707962"/>
            <a:ext cx="1136650" cy="535305"/>
            <a:chOff x="7928319" y="2707962"/>
            <a:chExt cx="1136650" cy="535305"/>
          </a:xfrm>
        </p:grpSpPr>
        <p:sp>
          <p:nvSpPr>
            <p:cNvPr id="94" name="object 94"/>
            <p:cNvSpPr/>
            <p:nvPr/>
          </p:nvSpPr>
          <p:spPr>
            <a:xfrm>
              <a:off x="7964498" y="2727249"/>
              <a:ext cx="494030" cy="466725"/>
            </a:xfrm>
            <a:custGeom>
              <a:avLst/>
              <a:gdLst/>
              <a:ahLst/>
              <a:cxnLst/>
              <a:rect l="l" t="t" r="r" b="b"/>
              <a:pathLst>
                <a:path w="494029" h="466725">
                  <a:moveTo>
                    <a:pt x="493663" y="0"/>
                  </a:moveTo>
                  <a:lnTo>
                    <a:pt x="0" y="466545"/>
                  </a:lnTo>
                </a:path>
              </a:pathLst>
            </a:custGeom>
            <a:ln w="9524">
              <a:solidFill>
                <a:srgbClr val="545454"/>
              </a:solidFill>
            </a:ln>
          </p:spPr>
          <p:txBody>
            <a:bodyPr wrap="square" lIns="0" tIns="0" rIns="0" bIns="0" rtlCol="0"/>
            <a:lstStyle/>
            <a:p>
              <a:endParaRPr/>
            </a:p>
          </p:txBody>
        </p:sp>
        <p:sp>
          <p:nvSpPr>
            <p:cNvPr id="95" name="object 95"/>
            <p:cNvSpPr/>
            <p:nvPr/>
          </p:nvSpPr>
          <p:spPr>
            <a:xfrm>
              <a:off x="7933082" y="3182361"/>
              <a:ext cx="42545" cy="41275"/>
            </a:xfrm>
            <a:custGeom>
              <a:avLst/>
              <a:gdLst/>
              <a:ahLst/>
              <a:cxnLst/>
              <a:rect l="l" t="t" r="r" b="b"/>
              <a:pathLst>
                <a:path w="42545" h="41275">
                  <a:moveTo>
                    <a:pt x="0" y="41124"/>
                  </a:moveTo>
                  <a:lnTo>
                    <a:pt x="20609" y="0"/>
                  </a:lnTo>
                  <a:lnTo>
                    <a:pt x="42222" y="22868"/>
                  </a:lnTo>
                  <a:lnTo>
                    <a:pt x="0" y="41124"/>
                  </a:lnTo>
                  <a:close/>
                </a:path>
              </a:pathLst>
            </a:custGeom>
            <a:solidFill>
              <a:srgbClr val="545454"/>
            </a:solidFill>
          </p:spPr>
          <p:txBody>
            <a:bodyPr wrap="square" lIns="0" tIns="0" rIns="0" bIns="0" rtlCol="0"/>
            <a:lstStyle/>
            <a:p>
              <a:endParaRPr/>
            </a:p>
          </p:txBody>
        </p:sp>
        <p:sp>
          <p:nvSpPr>
            <p:cNvPr id="96" name="object 96"/>
            <p:cNvSpPr/>
            <p:nvPr/>
          </p:nvSpPr>
          <p:spPr>
            <a:xfrm>
              <a:off x="7933082" y="3182361"/>
              <a:ext cx="42545" cy="41275"/>
            </a:xfrm>
            <a:custGeom>
              <a:avLst/>
              <a:gdLst/>
              <a:ahLst/>
              <a:cxnLst/>
              <a:rect l="l" t="t" r="r" b="b"/>
              <a:pathLst>
                <a:path w="42545" h="41275">
                  <a:moveTo>
                    <a:pt x="20609" y="0"/>
                  </a:moveTo>
                  <a:lnTo>
                    <a:pt x="0" y="41124"/>
                  </a:lnTo>
                  <a:lnTo>
                    <a:pt x="42222" y="22868"/>
                  </a:lnTo>
                  <a:lnTo>
                    <a:pt x="20609" y="0"/>
                  </a:lnTo>
                  <a:close/>
                </a:path>
              </a:pathLst>
            </a:custGeom>
            <a:ln w="9524">
              <a:solidFill>
                <a:srgbClr val="545454"/>
              </a:solidFill>
            </a:ln>
          </p:spPr>
          <p:txBody>
            <a:bodyPr wrap="square" lIns="0" tIns="0" rIns="0" bIns="0" rtlCol="0"/>
            <a:lstStyle/>
            <a:p>
              <a:endParaRPr/>
            </a:p>
          </p:txBody>
        </p:sp>
        <p:sp>
          <p:nvSpPr>
            <p:cNvPr id="97" name="object 97"/>
            <p:cNvSpPr/>
            <p:nvPr/>
          </p:nvSpPr>
          <p:spPr>
            <a:xfrm>
              <a:off x="8472687" y="2712724"/>
              <a:ext cx="555625" cy="497205"/>
            </a:xfrm>
            <a:custGeom>
              <a:avLst/>
              <a:gdLst/>
              <a:ahLst/>
              <a:cxnLst/>
              <a:rect l="l" t="t" r="r" b="b"/>
              <a:pathLst>
                <a:path w="555625" h="497205">
                  <a:moveTo>
                    <a:pt x="0" y="0"/>
                  </a:moveTo>
                  <a:lnTo>
                    <a:pt x="555306" y="496795"/>
                  </a:lnTo>
                </a:path>
              </a:pathLst>
            </a:custGeom>
            <a:ln w="9524">
              <a:solidFill>
                <a:srgbClr val="545454"/>
              </a:solidFill>
            </a:ln>
          </p:spPr>
          <p:txBody>
            <a:bodyPr wrap="square" lIns="0" tIns="0" rIns="0" bIns="0" rtlCol="0"/>
            <a:lstStyle/>
            <a:p>
              <a:endParaRPr/>
            </a:p>
          </p:txBody>
        </p:sp>
        <p:sp>
          <p:nvSpPr>
            <p:cNvPr id="98" name="object 98"/>
            <p:cNvSpPr/>
            <p:nvPr/>
          </p:nvSpPr>
          <p:spPr>
            <a:xfrm>
              <a:off x="9017504" y="3197794"/>
              <a:ext cx="43180" cy="40640"/>
            </a:xfrm>
            <a:custGeom>
              <a:avLst/>
              <a:gdLst/>
              <a:ahLst/>
              <a:cxnLst/>
              <a:rect l="l" t="t" r="r" b="b"/>
              <a:pathLst>
                <a:path w="43179" h="40639">
                  <a:moveTo>
                    <a:pt x="42704" y="40545"/>
                  </a:moveTo>
                  <a:lnTo>
                    <a:pt x="0" y="23450"/>
                  </a:lnTo>
                  <a:lnTo>
                    <a:pt x="20979" y="0"/>
                  </a:lnTo>
                  <a:lnTo>
                    <a:pt x="42704" y="40545"/>
                  </a:lnTo>
                  <a:close/>
                </a:path>
              </a:pathLst>
            </a:custGeom>
            <a:solidFill>
              <a:srgbClr val="545454"/>
            </a:solidFill>
          </p:spPr>
          <p:txBody>
            <a:bodyPr wrap="square" lIns="0" tIns="0" rIns="0" bIns="0" rtlCol="0"/>
            <a:lstStyle/>
            <a:p>
              <a:endParaRPr/>
            </a:p>
          </p:txBody>
        </p:sp>
        <p:sp>
          <p:nvSpPr>
            <p:cNvPr id="99" name="object 99"/>
            <p:cNvSpPr/>
            <p:nvPr/>
          </p:nvSpPr>
          <p:spPr>
            <a:xfrm>
              <a:off x="9017504" y="3197794"/>
              <a:ext cx="43180" cy="40640"/>
            </a:xfrm>
            <a:custGeom>
              <a:avLst/>
              <a:gdLst/>
              <a:ahLst/>
              <a:cxnLst/>
              <a:rect l="l" t="t" r="r" b="b"/>
              <a:pathLst>
                <a:path w="43179" h="40639">
                  <a:moveTo>
                    <a:pt x="0" y="23450"/>
                  </a:moveTo>
                  <a:lnTo>
                    <a:pt x="42704" y="40545"/>
                  </a:lnTo>
                  <a:lnTo>
                    <a:pt x="20979" y="0"/>
                  </a:lnTo>
                  <a:lnTo>
                    <a:pt x="0" y="23450"/>
                  </a:lnTo>
                  <a:close/>
                </a:path>
              </a:pathLst>
            </a:custGeom>
            <a:ln w="9524">
              <a:solidFill>
                <a:srgbClr val="545454"/>
              </a:solidFill>
            </a:ln>
          </p:spPr>
          <p:txBody>
            <a:bodyPr wrap="square" lIns="0" tIns="0" rIns="0" bIns="0" rtlCol="0"/>
            <a:lstStyle/>
            <a:p>
              <a:endParaRPr/>
            </a:p>
          </p:txBody>
        </p:sp>
      </p:grpSp>
      <p:sp>
        <p:nvSpPr>
          <p:cNvPr id="100" name="object 100"/>
          <p:cNvSpPr txBox="1"/>
          <p:nvPr/>
        </p:nvSpPr>
        <p:spPr>
          <a:xfrm>
            <a:off x="5502512" y="2324674"/>
            <a:ext cx="382905" cy="294311"/>
          </a:xfrm>
          <a:prstGeom prst="rect">
            <a:avLst/>
          </a:prstGeom>
          <a:ln w="9524">
            <a:solidFill>
              <a:srgbClr val="9E9E9E"/>
            </a:solidFill>
          </a:ln>
        </p:spPr>
        <p:txBody>
          <a:bodyPr vert="horz" wrap="square" lIns="0" tIns="78105" rIns="0" bIns="0" rtlCol="0">
            <a:spAutoFit/>
          </a:bodyPr>
          <a:lstStyle/>
          <a:p>
            <a:pPr marL="92075">
              <a:lnSpc>
                <a:spcPct val="100000"/>
              </a:lnSpc>
              <a:spcBef>
                <a:spcPts val="615"/>
              </a:spcBef>
            </a:pPr>
            <a:r>
              <a:rPr sz="1400" spc="-5" dirty="0">
                <a:latin typeface="Arial MT"/>
                <a:cs typeface="Arial MT"/>
              </a:rPr>
              <a:t>10</a:t>
            </a:r>
            <a:endParaRPr sz="1400">
              <a:latin typeface="Arial MT"/>
              <a:cs typeface="Arial MT"/>
            </a:endParaRPr>
          </a:p>
        </p:txBody>
      </p:sp>
      <p:grpSp>
        <p:nvGrpSpPr>
          <p:cNvPr id="101" name="object 101"/>
          <p:cNvGrpSpPr/>
          <p:nvPr/>
        </p:nvGrpSpPr>
        <p:grpSpPr>
          <a:xfrm>
            <a:off x="4632345" y="2707962"/>
            <a:ext cx="2120900" cy="553085"/>
            <a:chOff x="4632345" y="2707962"/>
            <a:chExt cx="2120900" cy="553085"/>
          </a:xfrm>
        </p:grpSpPr>
        <p:sp>
          <p:nvSpPr>
            <p:cNvPr id="102" name="object 102"/>
            <p:cNvSpPr/>
            <p:nvPr/>
          </p:nvSpPr>
          <p:spPr>
            <a:xfrm>
              <a:off x="4675738" y="2727249"/>
              <a:ext cx="1014730" cy="509270"/>
            </a:xfrm>
            <a:custGeom>
              <a:avLst/>
              <a:gdLst/>
              <a:ahLst/>
              <a:cxnLst/>
              <a:rect l="l" t="t" r="r" b="b"/>
              <a:pathLst>
                <a:path w="1014729" h="509269">
                  <a:moveTo>
                    <a:pt x="1014523" y="0"/>
                  </a:moveTo>
                  <a:lnTo>
                    <a:pt x="0" y="509261"/>
                  </a:lnTo>
                </a:path>
              </a:pathLst>
            </a:custGeom>
            <a:ln w="9524">
              <a:solidFill>
                <a:srgbClr val="545454"/>
              </a:solidFill>
            </a:ln>
          </p:spPr>
          <p:txBody>
            <a:bodyPr wrap="square" lIns="0" tIns="0" rIns="0" bIns="0" rtlCol="0"/>
            <a:lstStyle/>
            <a:p>
              <a:endParaRPr/>
            </a:p>
          </p:txBody>
        </p:sp>
        <p:sp>
          <p:nvSpPr>
            <p:cNvPr id="103" name="object 103"/>
            <p:cNvSpPr/>
            <p:nvPr/>
          </p:nvSpPr>
          <p:spPr>
            <a:xfrm>
              <a:off x="4637107" y="3222450"/>
              <a:ext cx="45720" cy="33655"/>
            </a:xfrm>
            <a:custGeom>
              <a:avLst/>
              <a:gdLst/>
              <a:ahLst/>
              <a:cxnLst/>
              <a:rect l="l" t="t" r="r" b="b"/>
              <a:pathLst>
                <a:path w="45720" h="33654">
                  <a:moveTo>
                    <a:pt x="0" y="33452"/>
                  </a:moveTo>
                  <a:lnTo>
                    <a:pt x="31572" y="0"/>
                  </a:lnTo>
                  <a:lnTo>
                    <a:pt x="45689" y="28121"/>
                  </a:lnTo>
                  <a:lnTo>
                    <a:pt x="0" y="33452"/>
                  </a:lnTo>
                  <a:close/>
                </a:path>
              </a:pathLst>
            </a:custGeom>
            <a:solidFill>
              <a:srgbClr val="545454"/>
            </a:solidFill>
          </p:spPr>
          <p:txBody>
            <a:bodyPr wrap="square" lIns="0" tIns="0" rIns="0" bIns="0" rtlCol="0"/>
            <a:lstStyle/>
            <a:p>
              <a:endParaRPr/>
            </a:p>
          </p:txBody>
        </p:sp>
        <p:sp>
          <p:nvSpPr>
            <p:cNvPr id="104" name="object 104"/>
            <p:cNvSpPr/>
            <p:nvPr/>
          </p:nvSpPr>
          <p:spPr>
            <a:xfrm>
              <a:off x="4637107" y="3222450"/>
              <a:ext cx="45720" cy="33655"/>
            </a:xfrm>
            <a:custGeom>
              <a:avLst/>
              <a:gdLst/>
              <a:ahLst/>
              <a:cxnLst/>
              <a:rect l="l" t="t" r="r" b="b"/>
              <a:pathLst>
                <a:path w="45720" h="33654">
                  <a:moveTo>
                    <a:pt x="31572" y="0"/>
                  </a:moveTo>
                  <a:lnTo>
                    <a:pt x="0" y="33452"/>
                  </a:lnTo>
                  <a:lnTo>
                    <a:pt x="45689" y="28121"/>
                  </a:lnTo>
                  <a:lnTo>
                    <a:pt x="31572" y="0"/>
                  </a:lnTo>
                  <a:close/>
                </a:path>
              </a:pathLst>
            </a:custGeom>
            <a:ln w="9524">
              <a:solidFill>
                <a:srgbClr val="545454"/>
              </a:solidFill>
            </a:ln>
          </p:spPr>
          <p:txBody>
            <a:bodyPr wrap="square" lIns="0" tIns="0" rIns="0" bIns="0" rtlCol="0"/>
            <a:lstStyle/>
            <a:p>
              <a:endParaRPr/>
            </a:p>
          </p:txBody>
        </p:sp>
        <p:sp>
          <p:nvSpPr>
            <p:cNvPr id="105" name="object 105"/>
            <p:cNvSpPr/>
            <p:nvPr/>
          </p:nvSpPr>
          <p:spPr>
            <a:xfrm>
              <a:off x="5704787" y="2712724"/>
              <a:ext cx="1005205" cy="523240"/>
            </a:xfrm>
            <a:custGeom>
              <a:avLst/>
              <a:gdLst/>
              <a:ahLst/>
              <a:cxnLst/>
              <a:rect l="l" t="t" r="r" b="b"/>
              <a:pathLst>
                <a:path w="1005204" h="523239">
                  <a:moveTo>
                    <a:pt x="0" y="0"/>
                  </a:moveTo>
                  <a:lnTo>
                    <a:pt x="1005002" y="522920"/>
                  </a:lnTo>
                </a:path>
              </a:pathLst>
            </a:custGeom>
            <a:ln w="9524">
              <a:solidFill>
                <a:srgbClr val="545454"/>
              </a:solidFill>
            </a:ln>
          </p:spPr>
          <p:txBody>
            <a:bodyPr wrap="square" lIns="0" tIns="0" rIns="0" bIns="0" rtlCol="0"/>
            <a:lstStyle/>
            <a:p>
              <a:endParaRPr/>
            </a:p>
          </p:txBody>
        </p:sp>
        <p:sp>
          <p:nvSpPr>
            <p:cNvPr id="106" name="object 106"/>
            <p:cNvSpPr/>
            <p:nvPr/>
          </p:nvSpPr>
          <p:spPr>
            <a:xfrm>
              <a:off x="6702528" y="3221689"/>
              <a:ext cx="45720" cy="34290"/>
            </a:xfrm>
            <a:custGeom>
              <a:avLst/>
              <a:gdLst/>
              <a:ahLst/>
              <a:cxnLst/>
              <a:rect l="l" t="t" r="r" b="b"/>
              <a:pathLst>
                <a:path w="45720" h="34289">
                  <a:moveTo>
                    <a:pt x="45606" y="33908"/>
                  </a:moveTo>
                  <a:lnTo>
                    <a:pt x="0" y="27912"/>
                  </a:lnTo>
                  <a:lnTo>
                    <a:pt x="14523" y="0"/>
                  </a:lnTo>
                  <a:lnTo>
                    <a:pt x="45606" y="33908"/>
                  </a:lnTo>
                  <a:close/>
                </a:path>
              </a:pathLst>
            </a:custGeom>
            <a:solidFill>
              <a:srgbClr val="545454"/>
            </a:solidFill>
          </p:spPr>
          <p:txBody>
            <a:bodyPr wrap="square" lIns="0" tIns="0" rIns="0" bIns="0" rtlCol="0"/>
            <a:lstStyle/>
            <a:p>
              <a:endParaRPr/>
            </a:p>
          </p:txBody>
        </p:sp>
        <p:sp>
          <p:nvSpPr>
            <p:cNvPr id="107" name="object 107"/>
            <p:cNvSpPr/>
            <p:nvPr/>
          </p:nvSpPr>
          <p:spPr>
            <a:xfrm>
              <a:off x="6702528" y="3221689"/>
              <a:ext cx="45720" cy="34290"/>
            </a:xfrm>
            <a:custGeom>
              <a:avLst/>
              <a:gdLst/>
              <a:ahLst/>
              <a:cxnLst/>
              <a:rect l="l" t="t" r="r" b="b"/>
              <a:pathLst>
                <a:path w="45720" h="34289">
                  <a:moveTo>
                    <a:pt x="0" y="27912"/>
                  </a:moveTo>
                  <a:lnTo>
                    <a:pt x="45606" y="33908"/>
                  </a:lnTo>
                  <a:lnTo>
                    <a:pt x="14523" y="0"/>
                  </a:lnTo>
                  <a:lnTo>
                    <a:pt x="0" y="27912"/>
                  </a:lnTo>
                  <a:close/>
                </a:path>
              </a:pathLst>
            </a:custGeom>
            <a:ln w="9524">
              <a:solidFill>
                <a:srgbClr val="545454"/>
              </a:solidFill>
            </a:ln>
          </p:spPr>
          <p:txBody>
            <a:bodyPr wrap="square" lIns="0" tIns="0" rIns="0" bIns="0" rtlCol="0"/>
            <a:lstStyle/>
            <a:p>
              <a:endParaRPr/>
            </a:p>
          </p:txBody>
        </p:sp>
      </p:grpSp>
      <p:sp>
        <p:nvSpPr>
          <p:cNvPr id="108" name="object 108"/>
          <p:cNvSpPr txBox="1"/>
          <p:nvPr/>
        </p:nvSpPr>
        <p:spPr>
          <a:xfrm>
            <a:off x="6764549" y="1358300"/>
            <a:ext cx="382905" cy="294953"/>
          </a:xfrm>
          <a:prstGeom prst="rect">
            <a:avLst/>
          </a:prstGeom>
          <a:ln w="9524">
            <a:solidFill>
              <a:srgbClr val="9E9E9E"/>
            </a:solidFill>
          </a:ln>
        </p:spPr>
        <p:txBody>
          <a:bodyPr vert="horz" wrap="square" lIns="0" tIns="78740" rIns="0" bIns="0" rtlCol="0">
            <a:spAutoFit/>
          </a:bodyPr>
          <a:lstStyle/>
          <a:p>
            <a:pPr marL="92075">
              <a:lnSpc>
                <a:spcPct val="100000"/>
              </a:lnSpc>
              <a:spcBef>
                <a:spcPts val="620"/>
              </a:spcBef>
            </a:pPr>
            <a:r>
              <a:rPr sz="1400" spc="-5" dirty="0">
                <a:latin typeface="Arial MT"/>
                <a:cs typeface="Arial MT"/>
              </a:rPr>
              <a:t>26</a:t>
            </a:r>
            <a:endParaRPr sz="1400">
              <a:latin typeface="Arial MT"/>
              <a:cs typeface="Arial MT"/>
            </a:endParaRPr>
          </a:p>
        </p:txBody>
      </p:sp>
      <p:grpSp>
        <p:nvGrpSpPr>
          <p:cNvPr id="109" name="object 109"/>
          <p:cNvGrpSpPr/>
          <p:nvPr/>
        </p:nvGrpSpPr>
        <p:grpSpPr>
          <a:xfrm>
            <a:off x="5707761" y="1741587"/>
            <a:ext cx="2773680" cy="590550"/>
            <a:chOff x="5707761" y="1741587"/>
            <a:chExt cx="2773680" cy="590550"/>
          </a:xfrm>
        </p:grpSpPr>
        <p:sp>
          <p:nvSpPr>
            <p:cNvPr id="110" name="object 110"/>
            <p:cNvSpPr/>
            <p:nvPr/>
          </p:nvSpPr>
          <p:spPr>
            <a:xfrm>
              <a:off x="5752022" y="1760874"/>
              <a:ext cx="1200785" cy="534035"/>
            </a:xfrm>
            <a:custGeom>
              <a:avLst/>
              <a:gdLst/>
              <a:ahLst/>
              <a:cxnLst/>
              <a:rect l="l" t="t" r="r" b="b"/>
              <a:pathLst>
                <a:path w="1200784" h="534035">
                  <a:moveTo>
                    <a:pt x="1200277" y="0"/>
                  </a:moveTo>
                  <a:lnTo>
                    <a:pt x="0" y="533584"/>
                  </a:lnTo>
                </a:path>
              </a:pathLst>
            </a:custGeom>
            <a:ln w="9524">
              <a:solidFill>
                <a:srgbClr val="545454"/>
              </a:solidFill>
            </a:ln>
          </p:spPr>
          <p:txBody>
            <a:bodyPr wrap="square" lIns="0" tIns="0" rIns="0" bIns="0" rtlCol="0"/>
            <a:lstStyle/>
            <a:p>
              <a:endParaRPr/>
            </a:p>
          </p:txBody>
        </p:sp>
        <p:sp>
          <p:nvSpPr>
            <p:cNvPr id="111" name="object 111"/>
            <p:cNvSpPr/>
            <p:nvPr/>
          </p:nvSpPr>
          <p:spPr>
            <a:xfrm>
              <a:off x="5712523" y="2280083"/>
              <a:ext cx="46355" cy="32384"/>
            </a:xfrm>
            <a:custGeom>
              <a:avLst/>
              <a:gdLst/>
              <a:ahLst/>
              <a:cxnLst/>
              <a:rect l="l" t="t" r="r" b="b"/>
              <a:pathLst>
                <a:path w="46354" h="32385">
                  <a:moveTo>
                    <a:pt x="0" y="31935"/>
                  </a:moveTo>
                  <a:lnTo>
                    <a:pt x="33107" y="0"/>
                  </a:lnTo>
                  <a:lnTo>
                    <a:pt x="45889" y="28752"/>
                  </a:lnTo>
                  <a:lnTo>
                    <a:pt x="0" y="31935"/>
                  </a:lnTo>
                  <a:close/>
                </a:path>
              </a:pathLst>
            </a:custGeom>
            <a:solidFill>
              <a:srgbClr val="545454"/>
            </a:solidFill>
          </p:spPr>
          <p:txBody>
            <a:bodyPr wrap="square" lIns="0" tIns="0" rIns="0" bIns="0" rtlCol="0"/>
            <a:lstStyle/>
            <a:p>
              <a:endParaRPr/>
            </a:p>
          </p:txBody>
        </p:sp>
        <p:sp>
          <p:nvSpPr>
            <p:cNvPr id="112" name="object 112"/>
            <p:cNvSpPr/>
            <p:nvPr/>
          </p:nvSpPr>
          <p:spPr>
            <a:xfrm>
              <a:off x="5712523" y="2280083"/>
              <a:ext cx="46355" cy="32384"/>
            </a:xfrm>
            <a:custGeom>
              <a:avLst/>
              <a:gdLst/>
              <a:ahLst/>
              <a:cxnLst/>
              <a:rect l="l" t="t" r="r" b="b"/>
              <a:pathLst>
                <a:path w="46354" h="32385">
                  <a:moveTo>
                    <a:pt x="33107" y="0"/>
                  </a:moveTo>
                  <a:lnTo>
                    <a:pt x="0" y="31935"/>
                  </a:lnTo>
                  <a:lnTo>
                    <a:pt x="45889" y="28752"/>
                  </a:lnTo>
                  <a:lnTo>
                    <a:pt x="33107" y="0"/>
                  </a:lnTo>
                  <a:close/>
                </a:path>
              </a:pathLst>
            </a:custGeom>
            <a:ln w="9524">
              <a:solidFill>
                <a:srgbClr val="545454"/>
              </a:solidFill>
            </a:ln>
          </p:spPr>
          <p:txBody>
            <a:bodyPr wrap="square" lIns="0" tIns="0" rIns="0" bIns="0" rtlCol="0"/>
            <a:lstStyle/>
            <a:p>
              <a:endParaRPr/>
            </a:p>
          </p:txBody>
        </p:sp>
        <p:sp>
          <p:nvSpPr>
            <p:cNvPr id="113" name="object 113"/>
            <p:cNvSpPr/>
            <p:nvPr/>
          </p:nvSpPr>
          <p:spPr>
            <a:xfrm>
              <a:off x="6966825" y="1746349"/>
              <a:ext cx="1470025" cy="565785"/>
            </a:xfrm>
            <a:custGeom>
              <a:avLst/>
              <a:gdLst/>
              <a:ahLst/>
              <a:cxnLst/>
              <a:rect l="l" t="t" r="r" b="b"/>
              <a:pathLst>
                <a:path w="1470025" h="565785">
                  <a:moveTo>
                    <a:pt x="0" y="0"/>
                  </a:moveTo>
                  <a:lnTo>
                    <a:pt x="1469461" y="565377"/>
                  </a:lnTo>
                </a:path>
              </a:pathLst>
            </a:custGeom>
            <a:ln w="9524">
              <a:solidFill>
                <a:srgbClr val="545454"/>
              </a:solidFill>
            </a:ln>
          </p:spPr>
          <p:txBody>
            <a:bodyPr wrap="square" lIns="0" tIns="0" rIns="0" bIns="0" rtlCol="0"/>
            <a:lstStyle/>
            <a:p>
              <a:endParaRPr/>
            </a:p>
          </p:txBody>
        </p:sp>
        <p:sp>
          <p:nvSpPr>
            <p:cNvPr id="114" name="object 114"/>
            <p:cNvSpPr/>
            <p:nvPr/>
          </p:nvSpPr>
          <p:spPr>
            <a:xfrm>
              <a:off x="8430637" y="2297044"/>
              <a:ext cx="46355" cy="30480"/>
            </a:xfrm>
            <a:custGeom>
              <a:avLst/>
              <a:gdLst/>
              <a:ahLst/>
              <a:cxnLst/>
              <a:rect l="l" t="t" r="r" b="b"/>
              <a:pathLst>
                <a:path w="46354" h="30480">
                  <a:moveTo>
                    <a:pt x="45991" y="30205"/>
                  </a:moveTo>
                  <a:lnTo>
                    <a:pt x="0" y="29366"/>
                  </a:lnTo>
                  <a:lnTo>
                    <a:pt x="11298" y="0"/>
                  </a:lnTo>
                  <a:lnTo>
                    <a:pt x="45991" y="30205"/>
                  </a:lnTo>
                  <a:close/>
                </a:path>
              </a:pathLst>
            </a:custGeom>
            <a:solidFill>
              <a:srgbClr val="545454"/>
            </a:solidFill>
          </p:spPr>
          <p:txBody>
            <a:bodyPr wrap="square" lIns="0" tIns="0" rIns="0" bIns="0" rtlCol="0"/>
            <a:lstStyle/>
            <a:p>
              <a:endParaRPr/>
            </a:p>
          </p:txBody>
        </p:sp>
        <p:sp>
          <p:nvSpPr>
            <p:cNvPr id="115" name="object 115"/>
            <p:cNvSpPr/>
            <p:nvPr/>
          </p:nvSpPr>
          <p:spPr>
            <a:xfrm>
              <a:off x="8430637" y="2297044"/>
              <a:ext cx="46355" cy="30480"/>
            </a:xfrm>
            <a:custGeom>
              <a:avLst/>
              <a:gdLst/>
              <a:ahLst/>
              <a:cxnLst/>
              <a:rect l="l" t="t" r="r" b="b"/>
              <a:pathLst>
                <a:path w="46354" h="30480">
                  <a:moveTo>
                    <a:pt x="0" y="29366"/>
                  </a:moveTo>
                  <a:lnTo>
                    <a:pt x="45991" y="30205"/>
                  </a:lnTo>
                  <a:lnTo>
                    <a:pt x="11298" y="0"/>
                  </a:lnTo>
                  <a:lnTo>
                    <a:pt x="0" y="29366"/>
                  </a:lnTo>
                  <a:close/>
                </a:path>
              </a:pathLst>
            </a:custGeom>
            <a:ln w="9524">
              <a:solidFill>
                <a:srgbClr val="545454"/>
              </a:solidFill>
            </a:ln>
          </p:spPr>
          <p:txBody>
            <a:bodyPr wrap="square" lIns="0" tIns="0" rIns="0" bIns="0" rtlCol="0"/>
            <a:lstStyle/>
            <a:p>
              <a:endParaRPr/>
            </a:p>
          </p:txBody>
        </p:sp>
      </p:grpSp>
      <p:graphicFrame>
        <p:nvGraphicFramePr>
          <p:cNvPr id="116" name="object 116"/>
          <p:cNvGraphicFramePr>
            <a:graphicFrameLocks noGrp="1"/>
          </p:cNvGraphicFramePr>
          <p:nvPr>
            <p:extLst>
              <p:ext uri="{D42A27DB-BD31-4B8C-83A1-F6EECF244321}">
                <p14:modId xmlns:p14="http://schemas.microsoft.com/office/powerpoint/2010/main" val="1120019273"/>
              </p:ext>
            </p:extLst>
          </p:nvPr>
        </p:nvGraphicFramePr>
        <p:xfrm>
          <a:off x="10288387" y="833437"/>
          <a:ext cx="1522730" cy="5101187"/>
        </p:xfrm>
        <a:graphic>
          <a:graphicData uri="http://schemas.openxmlformats.org/drawingml/2006/table">
            <a:tbl>
              <a:tblPr firstRow="1" bandRow="1">
                <a:tableStyleId>{2D5ABB26-0587-4C30-8999-92F81FD0307C}</a:tableStyleId>
              </a:tblPr>
              <a:tblGrid>
                <a:gridCol w="761365">
                  <a:extLst>
                    <a:ext uri="{9D8B030D-6E8A-4147-A177-3AD203B41FA5}">
                      <a16:colId xmlns:a16="http://schemas.microsoft.com/office/drawing/2014/main" val="20000"/>
                    </a:ext>
                  </a:extLst>
                </a:gridCol>
                <a:gridCol w="761365">
                  <a:extLst>
                    <a:ext uri="{9D8B030D-6E8A-4147-A177-3AD203B41FA5}">
                      <a16:colId xmlns:a16="http://schemas.microsoft.com/office/drawing/2014/main" val="20001"/>
                    </a:ext>
                  </a:extLst>
                </a:gridCol>
              </a:tblGrid>
              <a:tr h="392399">
                <a:tc>
                  <a:txBody>
                    <a:bodyPr/>
                    <a:lstStyle/>
                    <a:p>
                      <a:pPr marL="85090">
                        <a:lnSpc>
                          <a:spcPct val="100000"/>
                        </a:lnSpc>
                        <a:spcBef>
                          <a:spcPts val="620"/>
                        </a:spcBef>
                      </a:pPr>
                      <a:r>
                        <a:rPr sz="1400" b="1" spc="-5" dirty="0">
                          <a:latin typeface="Arial"/>
                          <a:cs typeface="Arial"/>
                        </a:rPr>
                        <a:t>Char</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20"/>
                        </a:spcBef>
                      </a:pPr>
                      <a:r>
                        <a:rPr sz="1400" b="1" spc="-5" dirty="0">
                          <a:latin typeface="Arial"/>
                          <a:cs typeface="Arial"/>
                        </a:rPr>
                        <a:t>Code</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392399">
                <a:tc>
                  <a:txBody>
                    <a:bodyPr/>
                    <a:lstStyle/>
                    <a:p>
                      <a:pPr marL="85090">
                        <a:lnSpc>
                          <a:spcPct val="100000"/>
                        </a:lnSpc>
                        <a:spcBef>
                          <a:spcPts val="620"/>
                        </a:spcBef>
                      </a:pPr>
                      <a:r>
                        <a:rPr sz="1400" dirty="0">
                          <a:latin typeface="Arial MT"/>
                          <a:cs typeface="Arial MT"/>
                        </a:rPr>
                        <a:t>E</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20"/>
                        </a:spcBef>
                      </a:pPr>
                      <a:r>
                        <a:rPr sz="1400" spc="-5" dirty="0">
                          <a:latin typeface="Arial MT"/>
                          <a:cs typeface="Arial MT"/>
                        </a:rPr>
                        <a:t>0000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392399">
                <a:tc>
                  <a:txBody>
                    <a:bodyPr/>
                    <a:lstStyle/>
                    <a:p>
                      <a:pPr marL="85090">
                        <a:lnSpc>
                          <a:spcPct val="100000"/>
                        </a:lnSpc>
                        <a:spcBef>
                          <a:spcPts val="620"/>
                        </a:spcBef>
                      </a:pPr>
                      <a:r>
                        <a:rPr sz="1400" dirty="0">
                          <a:latin typeface="Arial MT"/>
                          <a:cs typeface="Arial MT"/>
                        </a:rPr>
                        <a:t>i</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20"/>
                        </a:spcBef>
                      </a:pPr>
                      <a:r>
                        <a:rPr sz="1400" spc="-5" dirty="0">
                          <a:latin typeface="Arial MT"/>
                          <a:cs typeface="Arial MT"/>
                        </a:rPr>
                        <a:t>0001</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392399">
                <a:tc>
                  <a:txBody>
                    <a:bodyPr/>
                    <a:lstStyle/>
                    <a:p>
                      <a:pPr marL="85090">
                        <a:lnSpc>
                          <a:spcPct val="100000"/>
                        </a:lnSpc>
                        <a:spcBef>
                          <a:spcPts val="615"/>
                        </a:spcBef>
                      </a:pPr>
                      <a:r>
                        <a:rPr sz="1400" dirty="0">
                          <a:latin typeface="Arial MT"/>
                          <a:cs typeface="Arial MT"/>
                        </a:rPr>
                        <a:t>y</a:t>
                      </a:r>
                      <a:endParaRPr sz="14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15"/>
                        </a:spcBef>
                      </a:pPr>
                      <a:r>
                        <a:rPr sz="1400" spc="-5" dirty="0">
                          <a:latin typeface="Arial MT"/>
                          <a:cs typeface="Arial MT"/>
                        </a:rPr>
                        <a:t>0010</a:t>
                      </a:r>
                      <a:endParaRPr sz="14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392399">
                <a:tc>
                  <a:txBody>
                    <a:bodyPr/>
                    <a:lstStyle/>
                    <a:p>
                      <a:pPr marL="85090">
                        <a:lnSpc>
                          <a:spcPct val="100000"/>
                        </a:lnSpc>
                        <a:spcBef>
                          <a:spcPts val="615"/>
                        </a:spcBef>
                      </a:pPr>
                      <a:r>
                        <a:rPr sz="1400" dirty="0">
                          <a:latin typeface="Arial MT"/>
                          <a:cs typeface="Arial MT"/>
                        </a:rPr>
                        <a:t>l</a:t>
                      </a:r>
                      <a:endParaRPr sz="14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15"/>
                        </a:spcBef>
                      </a:pPr>
                      <a:r>
                        <a:rPr sz="1400" spc="-30" dirty="0">
                          <a:latin typeface="Arial MT"/>
                          <a:cs typeface="Arial MT"/>
                        </a:rPr>
                        <a:t>0011</a:t>
                      </a:r>
                      <a:endParaRPr sz="14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r h="392399">
                <a:tc>
                  <a:txBody>
                    <a:bodyPr/>
                    <a:lstStyle/>
                    <a:p>
                      <a:pPr marL="85090">
                        <a:lnSpc>
                          <a:spcPct val="100000"/>
                        </a:lnSpc>
                        <a:spcBef>
                          <a:spcPts val="620"/>
                        </a:spcBef>
                      </a:pPr>
                      <a:r>
                        <a:rPr sz="1400" dirty="0">
                          <a:latin typeface="Arial MT"/>
                          <a:cs typeface="Arial MT"/>
                        </a:rPr>
                        <a:t>k</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20"/>
                        </a:spcBef>
                      </a:pPr>
                      <a:r>
                        <a:rPr sz="1400" spc="-5" dirty="0">
                          <a:latin typeface="Arial MT"/>
                          <a:cs typeface="Arial MT"/>
                        </a:rPr>
                        <a:t>0100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5"/>
                  </a:ext>
                </a:extLst>
              </a:tr>
              <a:tr h="392399">
                <a:tc>
                  <a:txBody>
                    <a:bodyPr/>
                    <a:lstStyle/>
                    <a:p>
                      <a:pPr marL="85090">
                        <a:lnSpc>
                          <a:spcPct val="100000"/>
                        </a:lnSpc>
                        <a:spcBef>
                          <a:spcPts val="620"/>
                        </a:spcBef>
                      </a:pPr>
                      <a:r>
                        <a:rPr sz="1400" dirty="0">
                          <a:latin typeface="Arial MT"/>
                          <a:cs typeface="Arial MT"/>
                        </a:rPr>
                        <a:t>.</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20"/>
                        </a:spcBef>
                      </a:pPr>
                      <a:r>
                        <a:rPr sz="1400" spc="-5" dirty="0">
                          <a:latin typeface="Arial MT"/>
                          <a:cs typeface="Arial MT"/>
                        </a:rPr>
                        <a:t>0101</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6"/>
                  </a:ext>
                </a:extLst>
              </a:tr>
              <a:tr h="392399">
                <a:tc>
                  <a:txBody>
                    <a:bodyPr/>
                    <a:lstStyle/>
                    <a:p>
                      <a:pPr marL="85090">
                        <a:lnSpc>
                          <a:spcPct val="100000"/>
                        </a:lnSpc>
                        <a:spcBef>
                          <a:spcPts val="620"/>
                        </a:spcBef>
                      </a:pPr>
                      <a:r>
                        <a:rPr sz="1400" dirty="0">
                          <a:latin typeface="Arial MT"/>
                          <a:cs typeface="Arial MT"/>
                        </a:rPr>
                        <a:t>sp</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20"/>
                        </a:spcBef>
                      </a:pPr>
                      <a:r>
                        <a:rPr sz="1400" spc="-40" dirty="0">
                          <a:latin typeface="Arial MT"/>
                          <a:cs typeface="Arial MT"/>
                        </a:rPr>
                        <a:t>011</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7"/>
                  </a:ext>
                </a:extLst>
              </a:tr>
              <a:tr h="392399">
                <a:tc>
                  <a:txBody>
                    <a:bodyPr/>
                    <a:lstStyle/>
                    <a:p>
                      <a:pPr marL="85090">
                        <a:lnSpc>
                          <a:spcPct val="100000"/>
                        </a:lnSpc>
                        <a:spcBef>
                          <a:spcPts val="620"/>
                        </a:spcBef>
                      </a:pPr>
                      <a:r>
                        <a:rPr sz="1400" dirty="0">
                          <a:latin typeface="Arial MT"/>
                          <a:cs typeface="Arial MT"/>
                        </a:rPr>
                        <a:t>e</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20"/>
                        </a:spcBef>
                      </a:pPr>
                      <a:r>
                        <a:rPr sz="1400" spc="-5" dirty="0">
                          <a:latin typeface="Arial MT"/>
                          <a:cs typeface="Arial MT"/>
                        </a:rPr>
                        <a:t>10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8"/>
                  </a:ext>
                </a:extLst>
              </a:tr>
              <a:tr h="392399">
                <a:tc>
                  <a:txBody>
                    <a:bodyPr/>
                    <a:lstStyle/>
                    <a:p>
                      <a:pPr marL="85090">
                        <a:lnSpc>
                          <a:spcPct val="100000"/>
                        </a:lnSpc>
                        <a:spcBef>
                          <a:spcPts val="620"/>
                        </a:spcBef>
                      </a:pPr>
                      <a:r>
                        <a:rPr sz="1400" dirty="0">
                          <a:latin typeface="Arial MT"/>
                          <a:cs typeface="Arial MT"/>
                        </a:rPr>
                        <a:t>r</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20"/>
                        </a:spcBef>
                      </a:pPr>
                      <a:r>
                        <a:rPr sz="1400" spc="-30" dirty="0">
                          <a:latin typeface="Arial MT"/>
                          <a:cs typeface="Arial MT"/>
                        </a:rPr>
                        <a:t>1100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9"/>
                  </a:ext>
                </a:extLst>
              </a:tr>
              <a:tr h="392399">
                <a:tc>
                  <a:txBody>
                    <a:bodyPr/>
                    <a:lstStyle/>
                    <a:p>
                      <a:pPr marL="85090">
                        <a:lnSpc>
                          <a:spcPct val="100000"/>
                        </a:lnSpc>
                        <a:spcBef>
                          <a:spcPts val="620"/>
                        </a:spcBef>
                      </a:pPr>
                      <a:r>
                        <a:rPr sz="1400" dirty="0">
                          <a:latin typeface="Arial MT"/>
                          <a:cs typeface="Arial MT"/>
                        </a:rPr>
                        <a:t>s</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20"/>
                        </a:spcBef>
                      </a:pPr>
                      <a:r>
                        <a:rPr sz="1400" spc="-30" dirty="0">
                          <a:latin typeface="Arial MT"/>
                          <a:cs typeface="Arial MT"/>
                        </a:rPr>
                        <a:t>1101</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10"/>
                  </a:ext>
                </a:extLst>
              </a:tr>
              <a:tr h="392399">
                <a:tc>
                  <a:txBody>
                    <a:bodyPr/>
                    <a:lstStyle/>
                    <a:p>
                      <a:pPr marL="85090">
                        <a:lnSpc>
                          <a:spcPct val="100000"/>
                        </a:lnSpc>
                        <a:spcBef>
                          <a:spcPts val="620"/>
                        </a:spcBef>
                      </a:pPr>
                      <a:r>
                        <a:rPr sz="1400" dirty="0">
                          <a:latin typeface="Arial MT"/>
                          <a:cs typeface="Arial MT"/>
                        </a:rPr>
                        <a:t>n</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20"/>
                        </a:spcBef>
                      </a:pPr>
                      <a:r>
                        <a:rPr sz="1400" spc="-55" dirty="0">
                          <a:latin typeface="Arial MT"/>
                          <a:cs typeface="Arial MT"/>
                        </a:rPr>
                        <a:t>1110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11"/>
                  </a:ext>
                </a:extLst>
              </a:tr>
              <a:tr h="392399">
                <a:tc>
                  <a:txBody>
                    <a:bodyPr/>
                    <a:lstStyle/>
                    <a:p>
                      <a:pPr marL="85090">
                        <a:lnSpc>
                          <a:spcPct val="100000"/>
                        </a:lnSpc>
                        <a:spcBef>
                          <a:spcPts val="620"/>
                        </a:spcBef>
                      </a:pPr>
                      <a:r>
                        <a:rPr sz="1400" dirty="0">
                          <a:latin typeface="Arial MT"/>
                          <a:cs typeface="Arial MT"/>
                        </a:rPr>
                        <a:t>a</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20"/>
                        </a:spcBef>
                      </a:pPr>
                      <a:r>
                        <a:rPr sz="1400" spc="-80" dirty="0">
                          <a:latin typeface="Arial MT"/>
                          <a:cs typeface="Arial MT"/>
                        </a:rPr>
                        <a:t>1111</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12"/>
                  </a:ext>
                </a:extLst>
              </a:tr>
            </a:tbl>
          </a:graphicData>
        </a:graphic>
      </p:graphicFrame>
      <p:sp>
        <p:nvSpPr>
          <p:cNvPr id="117" name="object 117"/>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118" name="object 118"/>
          <p:cNvSpPr txBox="1"/>
          <p:nvPr/>
        </p:nvSpPr>
        <p:spPr>
          <a:xfrm>
            <a:off x="11263062" y="6468683"/>
            <a:ext cx="245110" cy="177800"/>
          </a:xfrm>
          <a:prstGeom prst="rect">
            <a:avLst/>
          </a:prstGeom>
        </p:spPr>
        <p:txBody>
          <a:bodyPr vert="horz" wrap="square" lIns="0" tIns="0" rIns="0" bIns="0" rtlCol="0">
            <a:spAutoFit/>
          </a:bodyPr>
          <a:lstStyle/>
          <a:p>
            <a:pPr marL="38100">
              <a:lnSpc>
                <a:spcPts val="1230"/>
              </a:lnSpc>
            </a:pPr>
            <a:fld id="{81D60167-4931-47E6-BA6A-407CBD079E47}" type="slidenum">
              <a:rPr sz="1200" b="1" dirty="0">
                <a:solidFill>
                  <a:srgbClr val="40BAD1"/>
                </a:solidFill>
                <a:latin typeface="Corbel"/>
                <a:cs typeface="Corbel"/>
              </a:rPr>
              <a:t>76</a:t>
            </a:fld>
            <a:endParaRPr sz="1200">
              <a:latin typeface="Corbel"/>
              <a:cs typeface="Corbel"/>
            </a:endParaRPr>
          </a:p>
        </p:txBody>
      </p:sp>
      <p:sp>
        <p:nvSpPr>
          <p:cNvPr id="119" name="Slide Number Placeholder 118">
            <a:extLst>
              <a:ext uri="{FF2B5EF4-FFF2-40B4-BE49-F238E27FC236}">
                <a16:creationId xmlns:a16="http://schemas.microsoft.com/office/drawing/2014/main" id="{DB52926C-5D37-4928-8D1B-53119BB3B7F7}"/>
              </a:ext>
            </a:extLst>
          </p:cNvPr>
          <p:cNvSpPr>
            <a:spLocks noGrp="1"/>
          </p:cNvSpPr>
          <p:nvPr>
            <p:ph type="sldNum" sz="quarter" idx="7"/>
          </p:nvPr>
        </p:nvSpPr>
        <p:spPr/>
        <p:txBody>
          <a:bodyPr/>
          <a:lstStyle/>
          <a:p>
            <a:pPr marL="41910">
              <a:lnSpc>
                <a:spcPts val="1230"/>
              </a:lnSpc>
            </a:pPr>
            <a:fld id="{81D60167-4931-47E6-BA6A-407CBD079E47}" type="slidenum">
              <a:rPr lang="en-US" smtClean="0"/>
              <a:t>76</a:t>
            </a:fld>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8" name="object 8"/>
          <p:cNvSpPr txBox="1"/>
          <p:nvPr/>
        </p:nvSpPr>
        <p:spPr>
          <a:xfrm>
            <a:off x="11263062" y="6468683"/>
            <a:ext cx="245110" cy="177800"/>
          </a:xfrm>
          <a:prstGeom prst="rect">
            <a:avLst/>
          </a:prstGeom>
        </p:spPr>
        <p:txBody>
          <a:bodyPr vert="horz" wrap="square" lIns="0" tIns="0" rIns="0" bIns="0" rtlCol="0">
            <a:spAutoFit/>
          </a:bodyPr>
          <a:lstStyle/>
          <a:p>
            <a:pPr marL="38100">
              <a:lnSpc>
                <a:spcPts val="1230"/>
              </a:lnSpc>
            </a:pPr>
            <a:fld id="{81D60167-4931-47E6-BA6A-407CBD079E47}" type="slidenum">
              <a:rPr sz="1200" b="1" dirty="0">
                <a:solidFill>
                  <a:srgbClr val="40BAD1"/>
                </a:solidFill>
                <a:latin typeface="Corbel"/>
                <a:cs typeface="Corbel"/>
              </a:rPr>
              <a:t>77</a:t>
            </a:fld>
            <a:endParaRPr sz="1200">
              <a:latin typeface="Corbel"/>
              <a:cs typeface="Corbel"/>
            </a:endParaRPr>
          </a:p>
        </p:txBody>
      </p:sp>
      <p:sp>
        <p:nvSpPr>
          <p:cNvPr id="3" name="object 3"/>
          <p:cNvSpPr txBox="1"/>
          <p:nvPr/>
        </p:nvSpPr>
        <p:spPr>
          <a:xfrm>
            <a:off x="325944" y="3101857"/>
            <a:ext cx="2692400" cy="574040"/>
          </a:xfrm>
          <a:prstGeom prst="rect">
            <a:avLst/>
          </a:prstGeom>
        </p:spPr>
        <p:txBody>
          <a:bodyPr vert="horz" wrap="square" lIns="0" tIns="12700" rIns="0" bIns="0" rtlCol="0">
            <a:spAutoFit/>
          </a:bodyPr>
          <a:lstStyle/>
          <a:p>
            <a:pPr marL="12700">
              <a:lnSpc>
                <a:spcPct val="100000"/>
              </a:lnSpc>
              <a:spcBef>
                <a:spcPts val="100"/>
              </a:spcBef>
            </a:pPr>
            <a:r>
              <a:rPr sz="3600" spc="-25" dirty="0">
                <a:solidFill>
                  <a:srgbClr val="FFFFFF"/>
                </a:solidFill>
                <a:latin typeface="Corbel"/>
                <a:cs typeface="Corbel"/>
              </a:rPr>
              <a:t>Huffman</a:t>
            </a:r>
            <a:r>
              <a:rPr sz="3600" spc="-65" dirty="0">
                <a:solidFill>
                  <a:srgbClr val="FFFFFF"/>
                </a:solidFill>
                <a:latin typeface="Corbel"/>
                <a:cs typeface="Corbel"/>
              </a:rPr>
              <a:t> </a:t>
            </a:r>
            <a:r>
              <a:rPr sz="3600" spc="-5" dirty="0">
                <a:solidFill>
                  <a:srgbClr val="FFFFFF"/>
                </a:solidFill>
                <a:latin typeface="Corbel"/>
                <a:cs typeface="Corbel"/>
              </a:rPr>
              <a:t>code</a:t>
            </a:r>
            <a:endParaRPr sz="3600">
              <a:latin typeface="Corbel"/>
              <a:cs typeface="Corbel"/>
            </a:endParaRPr>
          </a:p>
        </p:txBody>
      </p:sp>
      <p:sp>
        <p:nvSpPr>
          <p:cNvPr id="4" name="object 4"/>
          <p:cNvSpPr txBox="1"/>
          <p:nvPr/>
        </p:nvSpPr>
        <p:spPr>
          <a:xfrm>
            <a:off x="4002164" y="823976"/>
            <a:ext cx="6659880" cy="1739900"/>
          </a:xfrm>
          <a:prstGeom prst="rect">
            <a:avLst/>
          </a:prstGeom>
        </p:spPr>
        <p:txBody>
          <a:bodyPr vert="horz" wrap="square" lIns="0" tIns="218440" rIns="0" bIns="0" rtlCol="0">
            <a:spAutoFit/>
          </a:bodyPr>
          <a:lstStyle/>
          <a:p>
            <a:pPr marL="409575" indent="-397510">
              <a:lnSpc>
                <a:spcPct val="100000"/>
              </a:lnSpc>
              <a:spcBef>
                <a:spcPts val="1720"/>
              </a:spcBef>
              <a:buClr>
                <a:srgbClr val="40BAD1"/>
              </a:buClr>
              <a:buSzPct val="91666"/>
              <a:buFont typeface="Arial MT"/>
              <a:buChar char="●"/>
              <a:tabLst>
                <a:tab pos="409575" algn="l"/>
                <a:tab pos="410209" algn="l"/>
              </a:tabLst>
            </a:pPr>
            <a:r>
              <a:rPr sz="2400" spc="-5" dirty="0">
                <a:latin typeface="Corbel"/>
                <a:cs typeface="Corbel"/>
              </a:rPr>
              <a:t>Encode:</a:t>
            </a:r>
            <a:endParaRPr sz="2400">
              <a:latin typeface="Corbel"/>
              <a:cs typeface="Corbel"/>
            </a:endParaRPr>
          </a:p>
          <a:p>
            <a:pPr marL="409575">
              <a:lnSpc>
                <a:spcPct val="100000"/>
              </a:lnSpc>
              <a:spcBef>
                <a:spcPts val="1620"/>
              </a:spcBef>
            </a:pPr>
            <a:r>
              <a:rPr sz="2400" i="1" spc="-5" dirty="0">
                <a:latin typeface="Corbel"/>
                <a:cs typeface="Corbel"/>
              </a:rPr>
              <a:t>Eerie</a:t>
            </a:r>
            <a:r>
              <a:rPr sz="2400" i="1" spc="-20" dirty="0">
                <a:latin typeface="Corbel"/>
                <a:cs typeface="Corbel"/>
              </a:rPr>
              <a:t> </a:t>
            </a:r>
            <a:r>
              <a:rPr sz="2400" i="1" spc="-5" dirty="0">
                <a:latin typeface="Corbel"/>
                <a:cs typeface="Corbel"/>
              </a:rPr>
              <a:t>eyes</a:t>
            </a:r>
            <a:r>
              <a:rPr sz="2400" i="1" spc="-20" dirty="0">
                <a:latin typeface="Corbel"/>
                <a:cs typeface="Corbel"/>
              </a:rPr>
              <a:t> </a:t>
            </a:r>
            <a:r>
              <a:rPr sz="2400" i="1" spc="-5" dirty="0">
                <a:latin typeface="Corbel"/>
                <a:cs typeface="Corbel"/>
              </a:rPr>
              <a:t>seen</a:t>
            </a:r>
            <a:r>
              <a:rPr sz="2400" i="1" spc="-15" dirty="0">
                <a:latin typeface="Corbel"/>
                <a:cs typeface="Corbel"/>
              </a:rPr>
              <a:t> </a:t>
            </a:r>
            <a:r>
              <a:rPr sz="2400" i="1" spc="-5" dirty="0">
                <a:latin typeface="Corbel"/>
                <a:cs typeface="Corbel"/>
              </a:rPr>
              <a:t>near</a:t>
            </a:r>
            <a:r>
              <a:rPr sz="2400" i="1" spc="-20" dirty="0">
                <a:latin typeface="Corbel"/>
                <a:cs typeface="Corbel"/>
              </a:rPr>
              <a:t> </a:t>
            </a:r>
            <a:r>
              <a:rPr sz="2400" i="1" spc="-10" dirty="0">
                <a:latin typeface="Corbel"/>
                <a:cs typeface="Corbel"/>
              </a:rPr>
              <a:t>lake.</a:t>
            </a:r>
            <a:endParaRPr sz="2400">
              <a:latin typeface="Corbel"/>
              <a:cs typeface="Corbel"/>
            </a:endParaRPr>
          </a:p>
          <a:p>
            <a:pPr marL="409575" indent="-397510">
              <a:lnSpc>
                <a:spcPct val="100000"/>
              </a:lnSpc>
              <a:spcBef>
                <a:spcPts val="1620"/>
              </a:spcBef>
              <a:buClr>
                <a:srgbClr val="40BAD1"/>
              </a:buClr>
              <a:buSzPct val="91666"/>
              <a:buFont typeface="Arial MT"/>
              <a:buChar char="●"/>
              <a:tabLst>
                <a:tab pos="409575" algn="l"/>
                <a:tab pos="410209" algn="l"/>
              </a:tabLst>
            </a:pPr>
            <a:r>
              <a:rPr sz="2400" spc="-15" dirty="0">
                <a:latin typeface="Corbel"/>
                <a:cs typeface="Corbel"/>
              </a:rPr>
              <a:t>Rescan </a:t>
            </a:r>
            <a:r>
              <a:rPr sz="2400" spc="-5" dirty="0">
                <a:latin typeface="Corbel"/>
                <a:cs typeface="Corbel"/>
              </a:rPr>
              <a:t>text</a:t>
            </a:r>
            <a:r>
              <a:rPr sz="2400" spc="-10" dirty="0">
                <a:latin typeface="Corbel"/>
                <a:cs typeface="Corbel"/>
              </a:rPr>
              <a:t> </a:t>
            </a:r>
            <a:r>
              <a:rPr sz="2400" spc="-5" dirty="0">
                <a:latin typeface="Corbel"/>
                <a:cs typeface="Corbel"/>
              </a:rPr>
              <a:t>and</a:t>
            </a:r>
            <a:r>
              <a:rPr sz="2400" spc="-10" dirty="0">
                <a:latin typeface="Corbel"/>
                <a:cs typeface="Corbel"/>
              </a:rPr>
              <a:t> </a:t>
            </a:r>
            <a:r>
              <a:rPr sz="2400" spc="-5" dirty="0">
                <a:latin typeface="Corbel"/>
                <a:cs typeface="Corbel"/>
              </a:rPr>
              <a:t>encode</a:t>
            </a:r>
            <a:r>
              <a:rPr sz="2400" spc="-10" dirty="0">
                <a:latin typeface="Corbel"/>
                <a:cs typeface="Corbel"/>
              </a:rPr>
              <a:t> </a:t>
            </a:r>
            <a:r>
              <a:rPr sz="2400" spc="-5" dirty="0">
                <a:latin typeface="Corbel"/>
                <a:cs typeface="Corbel"/>
              </a:rPr>
              <a:t>ﬁle</a:t>
            </a:r>
            <a:r>
              <a:rPr sz="2400" spc="-10" dirty="0">
                <a:latin typeface="Corbel"/>
                <a:cs typeface="Corbel"/>
              </a:rPr>
              <a:t> </a:t>
            </a:r>
            <a:r>
              <a:rPr sz="2400" spc="-5" dirty="0">
                <a:latin typeface="Corbel"/>
                <a:cs typeface="Corbel"/>
              </a:rPr>
              <a:t>using</a:t>
            </a:r>
            <a:r>
              <a:rPr sz="2400" spc="-10" dirty="0">
                <a:latin typeface="Corbel"/>
                <a:cs typeface="Corbel"/>
              </a:rPr>
              <a:t> </a:t>
            </a:r>
            <a:r>
              <a:rPr sz="2400" spc="-5" dirty="0">
                <a:latin typeface="Corbel"/>
                <a:cs typeface="Corbel"/>
              </a:rPr>
              <a:t>new</a:t>
            </a:r>
            <a:r>
              <a:rPr sz="2400" spc="-10" dirty="0">
                <a:latin typeface="Corbel"/>
                <a:cs typeface="Corbel"/>
              </a:rPr>
              <a:t> </a:t>
            </a:r>
            <a:r>
              <a:rPr sz="2400" spc="-5" dirty="0">
                <a:latin typeface="Corbel"/>
                <a:cs typeface="Corbel"/>
              </a:rPr>
              <a:t>code</a:t>
            </a:r>
            <a:r>
              <a:rPr sz="2400" spc="-10" dirty="0">
                <a:latin typeface="Corbel"/>
                <a:cs typeface="Corbel"/>
              </a:rPr>
              <a:t> </a:t>
            </a:r>
            <a:r>
              <a:rPr sz="2400" spc="-5" dirty="0">
                <a:latin typeface="Corbel"/>
                <a:cs typeface="Corbel"/>
              </a:rPr>
              <a:t>words</a:t>
            </a:r>
            <a:endParaRPr sz="2400">
              <a:latin typeface="Corbel"/>
              <a:cs typeface="Corbel"/>
            </a:endParaRPr>
          </a:p>
        </p:txBody>
      </p:sp>
      <p:graphicFrame>
        <p:nvGraphicFramePr>
          <p:cNvPr id="5" name="object 5"/>
          <p:cNvGraphicFramePr>
            <a:graphicFrameLocks noGrp="1"/>
          </p:cNvGraphicFramePr>
          <p:nvPr>
            <p:extLst>
              <p:ext uri="{D42A27DB-BD31-4B8C-83A1-F6EECF244321}">
                <p14:modId xmlns:p14="http://schemas.microsoft.com/office/powerpoint/2010/main" val="1856349844"/>
              </p:ext>
            </p:extLst>
          </p:nvPr>
        </p:nvGraphicFramePr>
        <p:xfrm>
          <a:off x="10288387" y="833437"/>
          <a:ext cx="1522730" cy="5101187"/>
        </p:xfrm>
        <a:graphic>
          <a:graphicData uri="http://schemas.openxmlformats.org/drawingml/2006/table">
            <a:tbl>
              <a:tblPr firstRow="1" bandRow="1">
                <a:tableStyleId>{2D5ABB26-0587-4C30-8999-92F81FD0307C}</a:tableStyleId>
              </a:tblPr>
              <a:tblGrid>
                <a:gridCol w="761365">
                  <a:extLst>
                    <a:ext uri="{9D8B030D-6E8A-4147-A177-3AD203B41FA5}">
                      <a16:colId xmlns:a16="http://schemas.microsoft.com/office/drawing/2014/main" val="20000"/>
                    </a:ext>
                  </a:extLst>
                </a:gridCol>
                <a:gridCol w="761365">
                  <a:extLst>
                    <a:ext uri="{9D8B030D-6E8A-4147-A177-3AD203B41FA5}">
                      <a16:colId xmlns:a16="http://schemas.microsoft.com/office/drawing/2014/main" val="20001"/>
                    </a:ext>
                  </a:extLst>
                </a:gridCol>
              </a:tblGrid>
              <a:tr h="392399">
                <a:tc>
                  <a:txBody>
                    <a:bodyPr/>
                    <a:lstStyle/>
                    <a:p>
                      <a:pPr marL="85090">
                        <a:lnSpc>
                          <a:spcPct val="100000"/>
                        </a:lnSpc>
                        <a:spcBef>
                          <a:spcPts val="620"/>
                        </a:spcBef>
                      </a:pPr>
                      <a:r>
                        <a:rPr sz="1400" b="1" spc="-5" dirty="0">
                          <a:latin typeface="Arial"/>
                          <a:cs typeface="Arial"/>
                        </a:rPr>
                        <a:t>Char</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20"/>
                        </a:spcBef>
                      </a:pPr>
                      <a:r>
                        <a:rPr sz="1400" b="1" spc="-5" dirty="0">
                          <a:latin typeface="Arial"/>
                          <a:cs typeface="Arial"/>
                        </a:rPr>
                        <a:t>Code</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392399">
                <a:tc>
                  <a:txBody>
                    <a:bodyPr/>
                    <a:lstStyle/>
                    <a:p>
                      <a:pPr marL="85090">
                        <a:lnSpc>
                          <a:spcPct val="100000"/>
                        </a:lnSpc>
                        <a:spcBef>
                          <a:spcPts val="620"/>
                        </a:spcBef>
                      </a:pPr>
                      <a:r>
                        <a:rPr sz="1400" dirty="0">
                          <a:latin typeface="Arial MT"/>
                          <a:cs typeface="Arial MT"/>
                        </a:rPr>
                        <a:t>E</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20"/>
                        </a:spcBef>
                      </a:pPr>
                      <a:r>
                        <a:rPr sz="1400" spc="-5" dirty="0">
                          <a:latin typeface="Arial MT"/>
                          <a:cs typeface="Arial MT"/>
                        </a:rPr>
                        <a:t>0000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392399">
                <a:tc>
                  <a:txBody>
                    <a:bodyPr/>
                    <a:lstStyle/>
                    <a:p>
                      <a:pPr marL="85090">
                        <a:lnSpc>
                          <a:spcPct val="100000"/>
                        </a:lnSpc>
                        <a:spcBef>
                          <a:spcPts val="620"/>
                        </a:spcBef>
                      </a:pPr>
                      <a:r>
                        <a:rPr sz="1400" dirty="0">
                          <a:latin typeface="Arial MT"/>
                          <a:cs typeface="Arial MT"/>
                        </a:rPr>
                        <a:t>i</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20"/>
                        </a:spcBef>
                      </a:pPr>
                      <a:r>
                        <a:rPr sz="1400" spc="-5" dirty="0">
                          <a:latin typeface="Arial MT"/>
                          <a:cs typeface="Arial MT"/>
                        </a:rPr>
                        <a:t>0001</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392399">
                <a:tc>
                  <a:txBody>
                    <a:bodyPr/>
                    <a:lstStyle/>
                    <a:p>
                      <a:pPr marL="85090">
                        <a:lnSpc>
                          <a:spcPct val="100000"/>
                        </a:lnSpc>
                        <a:spcBef>
                          <a:spcPts val="615"/>
                        </a:spcBef>
                      </a:pPr>
                      <a:r>
                        <a:rPr sz="1400" dirty="0">
                          <a:latin typeface="Arial MT"/>
                          <a:cs typeface="Arial MT"/>
                        </a:rPr>
                        <a:t>y</a:t>
                      </a:r>
                      <a:endParaRPr sz="14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15"/>
                        </a:spcBef>
                      </a:pPr>
                      <a:r>
                        <a:rPr sz="1400" spc="-5" dirty="0">
                          <a:latin typeface="Arial MT"/>
                          <a:cs typeface="Arial MT"/>
                        </a:rPr>
                        <a:t>0010</a:t>
                      </a:r>
                      <a:endParaRPr sz="14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392399">
                <a:tc>
                  <a:txBody>
                    <a:bodyPr/>
                    <a:lstStyle/>
                    <a:p>
                      <a:pPr marL="85090">
                        <a:lnSpc>
                          <a:spcPct val="100000"/>
                        </a:lnSpc>
                        <a:spcBef>
                          <a:spcPts val="615"/>
                        </a:spcBef>
                      </a:pPr>
                      <a:r>
                        <a:rPr sz="1400" dirty="0">
                          <a:latin typeface="Arial MT"/>
                          <a:cs typeface="Arial MT"/>
                        </a:rPr>
                        <a:t>l</a:t>
                      </a:r>
                      <a:endParaRPr sz="14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15"/>
                        </a:spcBef>
                      </a:pPr>
                      <a:r>
                        <a:rPr sz="1400" spc="-30" dirty="0">
                          <a:latin typeface="Arial MT"/>
                          <a:cs typeface="Arial MT"/>
                        </a:rPr>
                        <a:t>0011</a:t>
                      </a:r>
                      <a:endParaRPr sz="14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r h="392399">
                <a:tc>
                  <a:txBody>
                    <a:bodyPr/>
                    <a:lstStyle/>
                    <a:p>
                      <a:pPr marL="85090">
                        <a:lnSpc>
                          <a:spcPct val="100000"/>
                        </a:lnSpc>
                        <a:spcBef>
                          <a:spcPts val="620"/>
                        </a:spcBef>
                      </a:pPr>
                      <a:r>
                        <a:rPr sz="1400" dirty="0">
                          <a:latin typeface="Arial MT"/>
                          <a:cs typeface="Arial MT"/>
                        </a:rPr>
                        <a:t>k</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20"/>
                        </a:spcBef>
                      </a:pPr>
                      <a:r>
                        <a:rPr sz="1400" spc="-5" dirty="0">
                          <a:latin typeface="Arial MT"/>
                          <a:cs typeface="Arial MT"/>
                        </a:rPr>
                        <a:t>0100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5"/>
                  </a:ext>
                </a:extLst>
              </a:tr>
              <a:tr h="392399">
                <a:tc>
                  <a:txBody>
                    <a:bodyPr/>
                    <a:lstStyle/>
                    <a:p>
                      <a:pPr marL="85090">
                        <a:lnSpc>
                          <a:spcPct val="100000"/>
                        </a:lnSpc>
                        <a:spcBef>
                          <a:spcPts val="620"/>
                        </a:spcBef>
                      </a:pPr>
                      <a:r>
                        <a:rPr sz="1400" dirty="0">
                          <a:latin typeface="Arial MT"/>
                          <a:cs typeface="Arial MT"/>
                        </a:rPr>
                        <a:t>.</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20"/>
                        </a:spcBef>
                      </a:pPr>
                      <a:r>
                        <a:rPr sz="1400" spc="-5" dirty="0">
                          <a:latin typeface="Arial MT"/>
                          <a:cs typeface="Arial MT"/>
                        </a:rPr>
                        <a:t>0101</a:t>
                      </a:r>
                      <a:endParaRPr sz="1400" dirty="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6"/>
                  </a:ext>
                </a:extLst>
              </a:tr>
              <a:tr h="392399">
                <a:tc>
                  <a:txBody>
                    <a:bodyPr/>
                    <a:lstStyle/>
                    <a:p>
                      <a:pPr marL="85090">
                        <a:lnSpc>
                          <a:spcPct val="100000"/>
                        </a:lnSpc>
                        <a:spcBef>
                          <a:spcPts val="620"/>
                        </a:spcBef>
                      </a:pPr>
                      <a:r>
                        <a:rPr sz="1400" dirty="0">
                          <a:latin typeface="Arial MT"/>
                          <a:cs typeface="Arial MT"/>
                        </a:rPr>
                        <a:t>sp</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20"/>
                        </a:spcBef>
                      </a:pPr>
                      <a:r>
                        <a:rPr sz="1400" spc="-40" dirty="0">
                          <a:latin typeface="Arial MT"/>
                          <a:cs typeface="Arial MT"/>
                        </a:rPr>
                        <a:t>011</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7"/>
                  </a:ext>
                </a:extLst>
              </a:tr>
              <a:tr h="392399">
                <a:tc>
                  <a:txBody>
                    <a:bodyPr/>
                    <a:lstStyle/>
                    <a:p>
                      <a:pPr marL="85090">
                        <a:lnSpc>
                          <a:spcPct val="100000"/>
                        </a:lnSpc>
                        <a:spcBef>
                          <a:spcPts val="620"/>
                        </a:spcBef>
                      </a:pPr>
                      <a:r>
                        <a:rPr sz="1400" dirty="0">
                          <a:latin typeface="Arial MT"/>
                          <a:cs typeface="Arial MT"/>
                        </a:rPr>
                        <a:t>e</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20"/>
                        </a:spcBef>
                      </a:pPr>
                      <a:r>
                        <a:rPr sz="1400" spc="-5" dirty="0">
                          <a:latin typeface="Arial MT"/>
                          <a:cs typeface="Arial MT"/>
                        </a:rPr>
                        <a:t>10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8"/>
                  </a:ext>
                </a:extLst>
              </a:tr>
              <a:tr h="392399">
                <a:tc>
                  <a:txBody>
                    <a:bodyPr/>
                    <a:lstStyle/>
                    <a:p>
                      <a:pPr marL="85090">
                        <a:lnSpc>
                          <a:spcPct val="100000"/>
                        </a:lnSpc>
                        <a:spcBef>
                          <a:spcPts val="620"/>
                        </a:spcBef>
                      </a:pPr>
                      <a:r>
                        <a:rPr sz="1400" dirty="0">
                          <a:latin typeface="Arial MT"/>
                          <a:cs typeface="Arial MT"/>
                        </a:rPr>
                        <a:t>r</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20"/>
                        </a:spcBef>
                      </a:pPr>
                      <a:r>
                        <a:rPr sz="1400" spc="-30" dirty="0">
                          <a:latin typeface="Arial MT"/>
                          <a:cs typeface="Arial MT"/>
                        </a:rPr>
                        <a:t>1100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9"/>
                  </a:ext>
                </a:extLst>
              </a:tr>
              <a:tr h="392399">
                <a:tc>
                  <a:txBody>
                    <a:bodyPr/>
                    <a:lstStyle/>
                    <a:p>
                      <a:pPr marL="85090">
                        <a:lnSpc>
                          <a:spcPct val="100000"/>
                        </a:lnSpc>
                        <a:spcBef>
                          <a:spcPts val="620"/>
                        </a:spcBef>
                      </a:pPr>
                      <a:r>
                        <a:rPr sz="1400" dirty="0">
                          <a:latin typeface="Arial MT"/>
                          <a:cs typeface="Arial MT"/>
                        </a:rPr>
                        <a:t>s</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20"/>
                        </a:spcBef>
                      </a:pPr>
                      <a:r>
                        <a:rPr sz="1400" spc="-30" dirty="0">
                          <a:latin typeface="Arial MT"/>
                          <a:cs typeface="Arial MT"/>
                        </a:rPr>
                        <a:t>1101</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10"/>
                  </a:ext>
                </a:extLst>
              </a:tr>
              <a:tr h="392399">
                <a:tc>
                  <a:txBody>
                    <a:bodyPr/>
                    <a:lstStyle/>
                    <a:p>
                      <a:pPr marL="85090">
                        <a:lnSpc>
                          <a:spcPct val="100000"/>
                        </a:lnSpc>
                        <a:spcBef>
                          <a:spcPts val="620"/>
                        </a:spcBef>
                      </a:pPr>
                      <a:r>
                        <a:rPr sz="1400" dirty="0">
                          <a:latin typeface="Arial MT"/>
                          <a:cs typeface="Arial MT"/>
                        </a:rPr>
                        <a:t>n</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20"/>
                        </a:spcBef>
                      </a:pPr>
                      <a:r>
                        <a:rPr sz="1400" spc="-55" dirty="0">
                          <a:latin typeface="Arial MT"/>
                          <a:cs typeface="Arial MT"/>
                        </a:rPr>
                        <a:t>1110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11"/>
                  </a:ext>
                </a:extLst>
              </a:tr>
              <a:tr h="392399">
                <a:tc>
                  <a:txBody>
                    <a:bodyPr/>
                    <a:lstStyle/>
                    <a:p>
                      <a:pPr marL="85090">
                        <a:lnSpc>
                          <a:spcPct val="100000"/>
                        </a:lnSpc>
                        <a:spcBef>
                          <a:spcPts val="620"/>
                        </a:spcBef>
                      </a:pPr>
                      <a:r>
                        <a:rPr sz="1400" dirty="0">
                          <a:latin typeface="Arial MT"/>
                          <a:cs typeface="Arial MT"/>
                        </a:rPr>
                        <a:t>a</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20"/>
                        </a:spcBef>
                      </a:pPr>
                      <a:r>
                        <a:rPr sz="1400" spc="-80" dirty="0">
                          <a:latin typeface="Arial MT"/>
                          <a:cs typeface="Arial MT"/>
                        </a:rPr>
                        <a:t>1111</a:t>
                      </a:r>
                      <a:endParaRPr sz="1400" dirty="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12"/>
                  </a:ext>
                </a:extLst>
              </a:tr>
            </a:tbl>
          </a:graphicData>
        </a:graphic>
      </p:graphicFrame>
      <p:sp>
        <p:nvSpPr>
          <p:cNvPr id="6" name="object 6"/>
          <p:cNvSpPr txBox="1"/>
          <p:nvPr/>
        </p:nvSpPr>
        <p:spPr>
          <a:xfrm>
            <a:off x="4417374" y="3489833"/>
            <a:ext cx="5292090" cy="1115060"/>
          </a:xfrm>
          <a:prstGeom prst="rect">
            <a:avLst/>
          </a:prstGeom>
        </p:spPr>
        <p:txBody>
          <a:bodyPr vert="horz" wrap="square" lIns="0" tIns="12700" rIns="0" bIns="0" rtlCol="0">
            <a:spAutoFit/>
          </a:bodyPr>
          <a:lstStyle/>
          <a:p>
            <a:pPr marL="12700">
              <a:lnSpc>
                <a:spcPts val="2865"/>
              </a:lnSpc>
              <a:spcBef>
                <a:spcPts val="100"/>
              </a:spcBef>
            </a:pPr>
            <a:r>
              <a:rPr sz="2400" spc="-20" dirty="0">
                <a:latin typeface="Times New Roman"/>
                <a:cs typeface="Times New Roman"/>
              </a:rPr>
              <a:t>00001011000001100111000101011011010</a:t>
            </a:r>
            <a:endParaRPr sz="2400" dirty="0">
              <a:latin typeface="Times New Roman"/>
              <a:cs typeface="Times New Roman"/>
            </a:endParaRPr>
          </a:p>
          <a:p>
            <a:pPr marL="12700">
              <a:lnSpc>
                <a:spcPts val="2850"/>
              </a:lnSpc>
            </a:pPr>
            <a:r>
              <a:rPr sz="2400" spc="-40" dirty="0">
                <a:latin typeface="Times New Roman"/>
                <a:cs typeface="Times New Roman"/>
              </a:rPr>
              <a:t>01111101011111100011001111110100100</a:t>
            </a:r>
            <a:endParaRPr sz="2400" dirty="0">
              <a:latin typeface="Times New Roman"/>
              <a:cs typeface="Times New Roman"/>
            </a:endParaRPr>
          </a:p>
          <a:p>
            <a:pPr marL="12700">
              <a:lnSpc>
                <a:spcPts val="2865"/>
              </a:lnSpc>
            </a:pPr>
            <a:r>
              <a:rPr sz="2400" dirty="0">
                <a:latin typeface="Times New Roman"/>
                <a:cs typeface="Times New Roman"/>
              </a:rPr>
              <a:t>101</a:t>
            </a:r>
          </a:p>
        </p:txBody>
      </p:sp>
      <p:sp>
        <p:nvSpPr>
          <p:cNvPr id="9" name="Slide Number Placeholder 8">
            <a:extLst>
              <a:ext uri="{FF2B5EF4-FFF2-40B4-BE49-F238E27FC236}">
                <a16:creationId xmlns:a16="http://schemas.microsoft.com/office/drawing/2014/main" id="{D2A2D6A0-F8A8-4DCC-B2A8-A297EE2DE448}"/>
              </a:ext>
            </a:extLst>
          </p:cNvPr>
          <p:cNvSpPr>
            <a:spLocks noGrp="1"/>
          </p:cNvSpPr>
          <p:nvPr>
            <p:ph type="sldNum" sz="quarter" idx="7"/>
          </p:nvPr>
        </p:nvSpPr>
        <p:spPr/>
        <p:txBody>
          <a:bodyPr/>
          <a:lstStyle/>
          <a:p>
            <a:pPr marL="41910">
              <a:lnSpc>
                <a:spcPts val="1230"/>
              </a:lnSpc>
            </a:pPr>
            <a:fld id="{81D60167-4931-47E6-BA6A-407CBD079E47}" type="slidenum">
              <a:rPr lang="en-US" smtClean="0"/>
              <a:t>77</a:t>
            </a:fld>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8" name="object 8"/>
          <p:cNvSpPr txBox="1"/>
          <p:nvPr/>
        </p:nvSpPr>
        <p:spPr>
          <a:xfrm>
            <a:off x="11263062" y="6468683"/>
            <a:ext cx="245110" cy="177800"/>
          </a:xfrm>
          <a:prstGeom prst="rect">
            <a:avLst/>
          </a:prstGeom>
        </p:spPr>
        <p:txBody>
          <a:bodyPr vert="horz" wrap="square" lIns="0" tIns="0" rIns="0" bIns="0" rtlCol="0">
            <a:spAutoFit/>
          </a:bodyPr>
          <a:lstStyle/>
          <a:p>
            <a:pPr marL="38100">
              <a:lnSpc>
                <a:spcPts val="1230"/>
              </a:lnSpc>
            </a:pPr>
            <a:fld id="{81D60167-4931-47E6-BA6A-407CBD079E47}" type="slidenum">
              <a:rPr sz="1200" b="1" dirty="0">
                <a:solidFill>
                  <a:srgbClr val="40BAD1"/>
                </a:solidFill>
                <a:latin typeface="Corbel"/>
                <a:cs typeface="Corbel"/>
              </a:rPr>
              <a:t>78</a:t>
            </a:fld>
            <a:endParaRPr sz="1200">
              <a:latin typeface="Corbel"/>
              <a:cs typeface="Corbel"/>
            </a:endParaRPr>
          </a:p>
        </p:txBody>
      </p:sp>
      <p:sp>
        <p:nvSpPr>
          <p:cNvPr id="3" name="object 3"/>
          <p:cNvSpPr txBox="1"/>
          <p:nvPr/>
        </p:nvSpPr>
        <p:spPr>
          <a:xfrm>
            <a:off x="325944" y="3101857"/>
            <a:ext cx="2692400" cy="574040"/>
          </a:xfrm>
          <a:prstGeom prst="rect">
            <a:avLst/>
          </a:prstGeom>
        </p:spPr>
        <p:txBody>
          <a:bodyPr vert="horz" wrap="square" lIns="0" tIns="12700" rIns="0" bIns="0" rtlCol="0">
            <a:spAutoFit/>
          </a:bodyPr>
          <a:lstStyle/>
          <a:p>
            <a:pPr marL="12700">
              <a:lnSpc>
                <a:spcPct val="100000"/>
              </a:lnSpc>
              <a:spcBef>
                <a:spcPts val="100"/>
              </a:spcBef>
            </a:pPr>
            <a:r>
              <a:rPr sz="3600" spc="-25" dirty="0">
                <a:solidFill>
                  <a:srgbClr val="FFFFFF"/>
                </a:solidFill>
                <a:latin typeface="Corbel"/>
                <a:cs typeface="Corbel"/>
              </a:rPr>
              <a:t>Huffman</a:t>
            </a:r>
            <a:r>
              <a:rPr sz="3600" spc="-65" dirty="0">
                <a:solidFill>
                  <a:srgbClr val="FFFFFF"/>
                </a:solidFill>
                <a:latin typeface="Corbel"/>
                <a:cs typeface="Corbel"/>
              </a:rPr>
              <a:t> </a:t>
            </a:r>
            <a:r>
              <a:rPr sz="3600" spc="-5" dirty="0">
                <a:solidFill>
                  <a:srgbClr val="FFFFFF"/>
                </a:solidFill>
                <a:latin typeface="Corbel"/>
                <a:cs typeface="Corbel"/>
              </a:rPr>
              <a:t>code</a:t>
            </a:r>
            <a:endParaRPr sz="3600">
              <a:latin typeface="Corbel"/>
              <a:cs typeface="Corbel"/>
            </a:endParaRPr>
          </a:p>
        </p:txBody>
      </p:sp>
      <p:sp>
        <p:nvSpPr>
          <p:cNvPr id="4" name="object 4"/>
          <p:cNvSpPr txBox="1"/>
          <p:nvPr/>
        </p:nvSpPr>
        <p:spPr>
          <a:xfrm>
            <a:off x="4002164" y="1627916"/>
            <a:ext cx="2191385" cy="391160"/>
          </a:xfrm>
          <a:prstGeom prst="rect">
            <a:avLst/>
          </a:prstGeom>
        </p:spPr>
        <p:txBody>
          <a:bodyPr vert="horz" wrap="square" lIns="0" tIns="12700" rIns="0" bIns="0" rtlCol="0">
            <a:spAutoFit/>
          </a:bodyPr>
          <a:lstStyle/>
          <a:p>
            <a:pPr marL="409575" indent="-397510">
              <a:lnSpc>
                <a:spcPct val="100000"/>
              </a:lnSpc>
              <a:spcBef>
                <a:spcPts val="100"/>
              </a:spcBef>
              <a:buClr>
                <a:srgbClr val="40BAD1"/>
              </a:buClr>
              <a:buSzPct val="91666"/>
              <a:buFont typeface="Arial MT"/>
              <a:buChar char="●"/>
              <a:tabLst>
                <a:tab pos="409575" algn="l"/>
                <a:tab pos="410209" algn="l"/>
              </a:tabLst>
            </a:pPr>
            <a:r>
              <a:rPr sz="2400" spc="-5" dirty="0">
                <a:latin typeface="Corbel"/>
                <a:cs typeface="Corbel"/>
              </a:rPr>
              <a:t>Encode</a:t>
            </a:r>
            <a:r>
              <a:rPr sz="2400" dirty="0">
                <a:latin typeface="Corbel"/>
                <a:cs typeface="Corbel"/>
              </a:rPr>
              <a:t>d</a:t>
            </a:r>
            <a:r>
              <a:rPr sz="2400" spc="-165" dirty="0">
                <a:latin typeface="Corbel"/>
                <a:cs typeface="Corbel"/>
              </a:rPr>
              <a:t> </a:t>
            </a:r>
            <a:r>
              <a:rPr sz="2400" spc="-155" dirty="0">
                <a:latin typeface="Corbel"/>
                <a:cs typeface="Corbel"/>
              </a:rPr>
              <a:t>T</a:t>
            </a:r>
            <a:r>
              <a:rPr sz="2400" spc="-5" dirty="0">
                <a:latin typeface="Corbel"/>
                <a:cs typeface="Corbel"/>
              </a:rPr>
              <a:t>ext:</a:t>
            </a:r>
            <a:endParaRPr sz="2400">
              <a:latin typeface="Corbel"/>
              <a:cs typeface="Corbel"/>
            </a:endParaRPr>
          </a:p>
        </p:txBody>
      </p:sp>
      <p:sp>
        <p:nvSpPr>
          <p:cNvPr id="5" name="object 5"/>
          <p:cNvSpPr txBox="1"/>
          <p:nvPr/>
        </p:nvSpPr>
        <p:spPr>
          <a:xfrm>
            <a:off x="3942293" y="2618516"/>
            <a:ext cx="6911975" cy="753110"/>
          </a:xfrm>
          <a:prstGeom prst="rect">
            <a:avLst/>
          </a:prstGeom>
        </p:spPr>
        <p:txBody>
          <a:bodyPr vert="horz" wrap="square" lIns="0" tIns="12700" rIns="0" bIns="0" rtlCol="0">
            <a:spAutoFit/>
          </a:bodyPr>
          <a:lstStyle/>
          <a:p>
            <a:pPr marL="12700">
              <a:lnSpc>
                <a:spcPts val="2865"/>
              </a:lnSpc>
              <a:spcBef>
                <a:spcPts val="100"/>
              </a:spcBef>
            </a:pPr>
            <a:r>
              <a:rPr sz="2400" spc="-25" dirty="0">
                <a:latin typeface="Times New Roman"/>
                <a:cs typeface="Times New Roman"/>
              </a:rPr>
              <a:t>0000101100000110011100010101101101001111101011</a:t>
            </a:r>
            <a:endParaRPr sz="2400">
              <a:latin typeface="Times New Roman"/>
              <a:cs typeface="Times New Roman"/>
            </a:endParaRPr>
          </a:p>
          <a:p>
            <a:pPr marL="12700">
              <a:lnSpc>
                <a:spcPts val="2865"/>
              </a:lnSpc>
            </a:pPr>
            <a:r>
              <a:rPr sz="2400" spc="-30" dirty="0">
                <a:latin typeface="Times New Roman"/>
                <a:cs typeface="Times New Roman"/>
              </a:rPr>
              <a:t>111100011001111110100100101</a:t>
            </a:r>
            <a:endParaRPr sz="2400">
              <a:latin typeface="Times New Roman"/>
              <a:cs typeface="Times New Roman"/>
            </a:endParaRPr>
          </a:p>
        </p:txBody>
      </p:sp>
      <p:sp>
        <p:nvSpPr>
          <p:cNvPr id="6" name="object 6"/>
          <p:cNvSpPr txBox="1"/>
          <p:nvPr/>
        </p:nvSpPr>
        <p:spPr>
          <a:xfrm>
            <a:off x="4002164" y="4012976"/>
            <a:ext cx="4713605" cy="1282700"/>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sz="2400" spc="-5" dirty="0">
                <a:latin typeface="Corbel"/>
                <a:cs typeface="Corbel"/>
              </a:rPr>
              <a:t>Have</a:t>
            </a:r>
            <a:r>
              <a:rPr sz="2400" spc="-20" dirty="0">
                <a:latin typeface="Corbel"/>
                <a:cs typeface="Corbel"/>
              </a:rPr>
              <a:t> </a:t>
            </a:r>
            <a:r>
              <a:rPr sz="2400" spc="-5" dirty="0">
                <a:latin typeface="Corbel"/>
                <a:cs typeface="Corbel"/>
              </a:rPr>
              <a:t>we</a:t>
            </a:r>
            <a:r>
              <a:rPr sz="2400" spc="-15" dirty="0">
                <a:latin typeface="Corbel"/>
                <a:cs typeface="Corbel"/>
              </a:rPr>
              <a:t> </a:t>
            </a:r>
            <a:r>
              <a:rPr sz="2400" spc="-5" dirty="0">
                <a:latin typeface="Corbel"/>
                <a:cs typeface="Corbel"/>
              </a:rPr>
              <a:t>made</a:t>
            </a:r>
            <a:r>
              <a:rPr sz="2400" spc="-15" dirty="0">
                <a:latin typeface="Corbel"/>
                <a:cs typeface="Corbel"/>
              </a:rPr>
              <a:t> </a:t>
            </a:r>
            <a:r>
              <a:rPr sz="2400" spc="-5" dirty="0">
                <a:latin typeface="Corbel"/>
                <a:cs typeface="Corbel"/>
              </a:rPr>
              <a:t>things</a:t>
            </a:r>
            <a:r>
              <a:rPr sz="2400" spc="-15" dirty="0">
                <a:latin typeface="Corbel"/>
                <a:cs typeface="Corbel"/>
              </a:rPr>
              <a:t> </a:t>
            </a:r>
            <a:r>
              <a:rPr sz="2400" spc="-5" dirty="0">
                <a:latin typeface="Corbel"/>
                <a:cs typeface="Corbel"/>
              </a:rPr>
              <a:t>any</a:t>
            </a:r>
            <a:r>
              <a:rPr sz="2400" spc="-20" dirty="0">
                <a:latin typeface="Corbel"/>
                <a:cs typeface="Corbel"/>
              </a:rPr>
              <a:t> </a:t>
            </a:r>
            <a:r>
              <a:rPr sz="2400" spc="-5" dirty="0">
                <a:latin typeface="Corbel"/>
                <a:cs typeface="Corbel"/>
              </a:rPr>
              <a:t>better?</a:t>
            </a:r>
            <a:endParaRPr sz="2400">
              <a:latin typeface="Corbel"/>
              <a:cs typeface="Corbel"/>
            </a:endParaRPr>
          </a:p>
          <a:p>
            <a:pPr marL="409575" indent="-397510">
              <a:lnSpc>
                <a:spcPct val="100000"/>
              </a:lnSpc>
              <a:spcBef>
                <a:spcPts val="420"/>
              </a:spcBef>
              <a:buClr>
                <a:srgbClr val="40BAD1"/>
              </a:buClr>
              <a:buSzPct val="91666"/>
              <a:buFont typeface="Arial MT"/>
              <a:buChar char="●"/>
              <a:tabLst>
                <a:tab pos="409575" algn="l"/>
                <a:tab pos="410209" algn="l"/>
              </a:tabLst>
            </a:pPr>
            <a:r>
              <a:rPr sz="2400" spc="-5" dirty="0">
                <a:latin typeface="Corbel"/>
                <a:cs typeface="Corbel"/>
              </a:rPr>
              <a:t>73</a:t>
            </a:r>
            <a:r>
              <a:rPr sz="2400" spc="-20" dirty="0">
                <a:latin typeface="Corbel"/>
                <a:cs typeface="Corbel"/>
              </a:rPr>
              <a:t> </a:t>
            </a:r>
            <a:r>
              <a:rPr sz="2400" spc="-5" dirty="0">
                <a:latin typeface="Corbel"/>
                <a:cs typeface="Corbel"/>
              </a:rPr>
              <a:t>bits</a:t>
            </a:r>
            <a:r>
              <a:rPr sz="2400" spc="-20" dirty="0">
                <a:latin typeface="Corbel"/>
                <a:cs typeface="Corbel"/>
              </a:rPr>
              <a:t> </a:t>
            </a:r>
            <a:r>
              <a:rPr sz="2400" spc="-5" dirty="0">
                <a:latin typeface="Corbel"/>
                <a:cs typeface="Corbel"/>
              </a:rPr>
              <a:t>in</a:t>
            </a:r>
            <a:r>
              <a:rPr sz="2400" spc="-20" dirty="0">
                <a:latin typeface="Corbel"/>
                <a:cs typeface="Corbel"/>
              </a:rPr>
              <a:t> </a:t>
            </a:r>
            <a:r>
              <a:rPr sz="2400" spc="-5" dirty="0">
                <a:latin typeface="Corbel"/>
                <a:cs typeface="Corbel"/>
              </a:rPr>
              <a:t>encoded</a:t>
            </a:r>
            <a:r>
              <a:rPr sz="2400" spc="-20" dirty="0">
                <a:latin typeface="Corbel"/>
                <a:cs typeface="Corbel"/>
              </a:rPr>
              <a:t> </a:t>
            </a:r>
            <a:r>
              <a:rPr sz="2400" spc="-5" dirty="0">
                <a:latin typeface="Corbel"/>
                <a:cs typeface="Corbel"/>
              </a:rPr>
              <a:t>text.</a:t>
            </a:r>
            <a:endParaRPr sz="2400">
              <a:latin typeface="Corbel"/>
              <a:cs typeface="Corbel"/>
            </a:endParaRPr>
          </a:p>
          <a:p>
            <a:pPr marL="409575" indent="-397510">
              <a:lnSpc>
                <a:spcPct val="100000"/>
              </a:lnSpc>
              <a:spcBef>
                <a:spcPts val="420"/>
              </a:spcBef>
              <a:buClr>
                <a:srgbClr val="40BAD1"/>
              </a:buClr>
              <a:buSzPct val="91666"/>
              <a:buFont typeface="Arial MT"/>
              <a:buChar char="●"/>
              <a:tabLst>
                <a:tab pos="409575" algn="l"/>
                <a:tab pos="410209" algn="l"/>
              </a:tabLst>
            </a:pPr>
            <a:r>
              <a:rPr sz="2400" spc="-5" dirty="0">
                <a:latin typeface="Corbel"/>
                <a:cs typeface="Corbel"/>
              </a:rPr>
              <a:t>ASCII</a:t>
            </a:r>
            <a:r>
              <a:rPr sz="2400" spc="-15" dirty="0">
                <a:latin typeface="Corbel"/>
                <a:cs typeface="Corbel"/>
              </a:rPr>
              <a:t> </a:t>
            </a:r>
            <a:r>
              <a:rPr sz="2400" spc="-5" dirty="0">
                <a:latin typeface="Corbel"/>
                <a:cs typeface="Corbel"/>
              </a:rPr>
              <a:t>would</a:t>
            </a:r>
            <a:r>
              <a:rPr sz="2400" spc="-15" dirty="0">
                <a:latin typeface="Corbel"/>
                <a:cs typeface="Corbel"/>
              </a:rPr>
              <a:t> take </a:t>
            </a:r>
            <a:r>
              <a:rPr sz="2400" dirty="0">
                <a:latin typeface="Corbel"/>
                <a:cs typeface="Corbel"/>
              </a:rPr>
              <a:t>8</a:t>
            </a:r>
            <a:r>
              <a:rPr sz="2400" spc="-15" dirty="0">
                <a:latin typeface="Corbel"/>
                <a:cs typeface="Corbel"/>
              </a:rPr>
              <a:t> </a:t>
            </a:r>
            <a:r>
              <a:rPr sz="2400" dirty="0">
                <a:latin typeface="Corbel"/>
                <a:cs typeface="Corbel"/>
              </a:rPr>
              <a:t>*</a:t>
            </a:r>
            <a:r>
              <a:rPr sz="2400" spc="-15" dirty="0">
                <a:latin typeface="Corbel"/>
                <a:cs typeface="Corbel"/>
              </a:rPr>
              <a:t> </a:t>
            </a:r>
            <a:r>
              <a:rPr sz="2400" spc="-5" dirty="0">
                <a:latin typeface="Corbel"/>
                <a:cs typeface="Corbel"/>
              </a:rPr>
              <a:t>26</a:t>
            </a:r>
            <a:r>
              <a:rPr sz="2400" spc="-15" dirty="0">
                <a:latin typeface="Corbel"/>
                <a:cs typeface="Corbel"/>
              </a:rPr>
              <a:t> </a:t>
            </a:r>
            <a:r>
              <a:rPr sz="2400" dirty="0">
                <a:latin typeface="Corbel"/>
                <a:cs typeface="Corbel"/>
              </a:rPr>
              <a:t>=</a:t>
            </a:r>
            <a:r>
              <a:rPr sz="2400" spc="-15" dirty="0">
                <a:latin typeface="Corbel"/>
                <a:cs typeface="Corbel"/>
              </a:rPr>
              <a:t> </a:t>
            </a:r>
            <a:r>
              <a:rPr sz="2400" spc="-20" dirty="0">
                <a:latin typeface="Corbel"/>
                <a:cs typeface="Corbel"/>
              </a:rPr>
              <a:t>208</a:t>
            </a:r>
            <a:r>
              <a:rPr sz="2400" spc="-15" dirty="0">
                <a:latin typeface="Corbel"/>
                <a:cs typeface="Corbel"/>
              </a:rPr>
              <a:t> </a:t>
            </a:r>
            <a:r>
              <a:rPr sz="2400" spc="-5" dirty="0">
                <a:latin typeface="Corbel"/>
                <a:cs typeface="Corbel"/>
              </a:rPr>
              <a:t>bits.</a:t>
            </a:r>
            <a:endParaRPr sz="2400">
              <a:latin typeface="Corbel"/>
              <a:cs typeface="Corbel"/>
            </a:endParaRPr>
          </a:p>
        </p:txBody>
      </p:sp>
      <p:sp>
        <p:nvSpPr>
          <p:cNvPr id="9" name="Slide Number Placeholder 8">
            <a:extLst>
              <a:ext uri="{FF2B5EF4-FFF2-40B4-BE49-F238E27FC236}">
                <a16:creationId xmlns:a16="http://schemas.microsoft.com/office/drawing/2014/main" id="{E9D4861E-6AA5-43C1-9362-D37B5E9021F8}"/>
              </a:ext>
            </a:extLst>
          </p:cNvPr>
          <p:cNvSpPr>
            <a:spLocks noGrp="1"/>
          </p:cNvSpPr>
          <p:nvPr>
            <p:ph type="sldNum" sz="quarter" idx="7"/>
          </p:nvPr>
        </p:nvSpPr>
        <p:spPr/>
        <p:txBody>
          <a:bodyPr/>
          <a:lstStyle/>
          <a:p>
            <a:pPr marL="41910">
              <a:lnSpc>
                <a:spcPts val="1230"/>
              </a:lnSpc>
            </a:pPr>
            <a:fld id="{81D60167-4931-47E6-BA6A-407CBD079E47}" type="slidenum">
              <a:rPr lang="en-US" smtClean="0"/>
              <a:t>78</a:t>
            </a:fld>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p:nvPr/>
        </p:nvSpPr>
        <p:spPr>
          <a:xfrm>
            <a:off x="11263062" y="6468683"/>
            <a:ext cx="245110" cy="177800"/>
          </a:xfrm>
          <a:prstGeom prst="rect">
            <a:avLst/>
          </a:prstGeom>
        </p:spPr>
        <p:txBody>
          <a:bodyPr vert="horz" wrap="square" lIns="0" tIns="0" rIns="0" bIns="0" rtlCol="0">
            <a:spAutoFit/>
          </a:bodyPr>
          <a:lstStyle/>
          <a:p>
            <a:pPr marL="38100">
              <a:lnSpc>
                <a:spcPts val="1230"/>
              </a:lnSpc>
            </a:pPr>
            <a:fld id="{81D60167-4931-47E6-BA6A-407CBD079E47}" type="slidenum">
              <a:rPr sz="1200" b="1" dirty="0">
                <a:solidFill>
                  <a:srgbClr val="40BAD1"/>
                </a:solidFill>
                <a:latin typeface="Corbel"/>
                <a:cs typeface="Corbel"/>
              </a:rPr>
              <a:t>79</a:t>
            </a:fld>
            <a:endParaRPr sz="1200">
              <a:latin typeface="Corbel"/>
              <a:cs typeface="Corbel"/>
            </a:endParaRPr>
          </a:p>
        </p:txBody>
      </p:sp>
      <p:sp>
        <p:nvSpPr>
          <p:cNvPr id="3" name="object 3"/>
          <p:cNvSpPr txBox="1"/>
          <p:nvPr/>
        </p:nvSpPr>
        <p:spPr>
          <a:xfrm>
            <a:off x="325944" y="3101857"/>
            <a:ext cx="2692400" cy="574040"/>
          </a:xfrm>
          <a:prstGeom prst="rect">
            <a:avLst/>
          </a:prstGeom>
        </p:spPr>
        <p:txBody>
          <a:bodyPr vert="horz" wrap="square" lIns="0" tIns="12700" rIns="0" bIns="0" rtlCol="0">
            <a:spAutoFit/>
          </a:bodyPr>
          <a:lstStyle/>
          <a:p>
            <a:pPr marL="12700">
              <a:lnSpc>
                <a:spcPct val="100000"/>
              </a:lnSpc>
              <a:spcBef>
                <a:spcPts val="100"/>
              </a:spcBef>
            </a:pPr>
            <a:r>
              <a:rPr sz="3600" spc="-25" dirty="0">
                <a:solidFill>
                  <a:srgbClr val="FFFFFF"/>
                </a:solidFill>
                <a:latin typeface="Corbel"/>
                <a:cs typeface="Corbel"/>
              </a:rPr>
              <a:t>Huffman</a:t>
            </a:r>
            <a:r>
              <a:rPr sz="3600" spc="-65" dirty="0">
                <a:solidFill>
                  <a:srgbClr val="FFFFFF"/>
                </a:solidFill>
                <a:latin typeface="Corbel"/>
                <a:cs typeface="Corbel"/>
              </a:rPr>
              <a:t> </a:t>
            </a:r>
            <a:r>
              <a:rPr sz="3600" spc="-5" dirty="0">
                <a:solidFill>
                  <a:srgbClr val="FFFFFF"/>
                </a:solidFill>
                <a:latin typeface="Corbel"/>
                <a:cs typeface="Corbel"/>
              </a:rPr>
              <a:t>code</a:t>
            </a:r>
            <a:endParaRPr sz="3600">
              <a:latin typeface="Corbel"/>
              <a:cs typeface="Corbel"/>
            </a:endParaRPr>
          </a:p>
        </p:txBody>
      </p:sp>
      <p:sp>
        <p:nvSpPr>
          <p:cNvPr id="4" name="object 4"/>
          <p:cNvSpPr txBox="1"/>
          <p:nvPr/>
        </p:nvSpPr>
        <p:spPr>
          <a:xfrm>
            <a:off x="4002164" y="1993676"/>
            <a:ext cx="7042150" cy="1282700"/>
          </a:xfrm>
          <a:prstGeom prst="rect">
            <a:avLst/>
          </a:prstGeom>
        </p:spPr>
        <p:txBody>
          <a:bodyPr vert="horz" wrap="square" lIns="0" tIns="12700" rIns="0" bIns="0" rtlCol="0">
            <a:spAutoFit/>
          </a:bodyPr>
          <a:lstStyle/>
          <a:p>
            <a:pPr marL="409575" marR="5080" indent="-397510">
              <a:lnSpc>
                <a:spcPct val="114599"/>
              </a:lnSpc>
              <a:spcBef>
                <a:spcPts val="100"/>
              </a:spcBef>
              <a:buClr>
                <a:srgbClr val="40BAD1"/>
              </a:buClr>
              <a:buSzPct val="91666"/>
              <a:buFont typeface="Arial MT"/>
              <a:buChar char="●"/>
              <a:tabLst>
                <a:tab pos="409575" algn="l"/>
                <a:tab pos="410209" algn="l"/>
              </a:tabLst>
            </a:pPr>
            <a:r>
              <a:rPr sz="2400" spc="-20" dirty="0">
                <a:latin typeface="Corbel"/>
                <a:cs typeface="Corbel"/>
              </a:rPr>
              <a:t>Huffman </a:t>
            </a:r>
            <a:r>
              <a:rPr sz="2400" spc="-5" dirty="0">
                <a:latin typeface="Corbel"/>
                <a:cs typeface="Corbel"/>
              </a:rPr>
              <a:t>coding is </a:t>
            </a:r>
            <a:r>
              <a:rPr sz="2400" dirty="0">
                <a:latin typeface="Corbel"/>
                <a:cs typeface="Corbel"/>
              </a:rPr>
              <a:t>a </a:t>
            </a:r>
            <a:r>
              <a:rPr sz="2400" spc="-5" dirty="0">
                <a:latin typeface="Corbel"/>
                <a:cs typeface="Corbel"/>
              </a:rPr>
              <a:t>technique used to compress ﬁles </a:t>
            </a:r>
            <a:r>
              <a:rPr sz="2400" spc="-470" dirty="0">
                <a:latin typeface="Corbel"/>
                <a:cs typeface="Corbel"/>
              </a:rPr>
              <a:t> </a:t>
            </a:r>
            <a:r>
              <a:rPr sz="2400" spc="-5" dirty="0">
                <a:latin typeface="Corbel"/>
                <a:cs typeface="Corbel"/>
              </a:rPr>
              <a:t>for</a:t>
            </a:r>
            <a:r>
              <a:rPr sz="2400" spc="-10" dirty="0">
                <a:latin typeface="Corbel"/>
                <a:cs typeface="Corbel"/>
              </a:rPr>
              <a:t> </a:t>
            </a:r>
            <a:r>
              <a:rPr sz="2400" spc="-5" dirty="0">
                <a:latin typeface="Corbel"/>
                <a:cs typeface="Corbel"/>
              </a:rPr>
              <a:t>transmission.</a:t>
            </a:r>
            <a:endParaRPr sz="2400">
              <a:latin typeface="Corbel"/>
              <a:cs typeface="Corbel"/>
            </a:endParaRPr>
          </a:p>
          <a:p>
            <a:pPr marL="409575" indent="-397510">
              <a:lnSpc>
                <a:spcPct val="100000"/>
              </a:lnSpc>
              <a:spcBef>
                <a:spcPts val="420"/>
              </a:spcBef>
              <a:buClr>
                <a:srgbClr val="40BAD1"/>
              </a:buClr>
              <a:buSzPct val="91666"/>
              <a:buFont typeface="Arial MT"/>
              <a:buChar char="●"/>
              <a:tabLst>
                <a:tab pos="409575" algn="l"/>
                <a:tab pos="410209" algn="l"/>
              </a:tabLst>
            </a:pPr>
            <a:r>
              <a:rPr sz="2400" spc="-5" dirty="0">
                <a:latin typeface="Corbel"/>
                <a:cs typeface="Corbel"/>
              </a:rPr>
              <a:t>Uses</a:t>
            </a:r>
            <a:r>
              <a:rPr sz="2400" spc="-30" dirty="0">
                <a:latin typeface="Corbel"/>
                <a:cs typeface="Corbel"/>
              </a:rPr>
              <a:t> </a:t>
            </a:r>
            <a:r>
              <a:rPr sz="2400" spc="-5" dirty="0">
                <a:latin typeface="Corbel"/>
                <a:cs typeface="Corbel"/>
              </a:rPr>
              <a:t>statistical</a:t>
            </a:r>
            <a:r>
              <a:rPr sz="2400" spc="-30" dirty="0">
                <a:latin typeface="Corbel"/>
                <a:cs typeface="Corbel"/>
              </a:rPr>
              <a:t> </a:t>
            </a:r>
            <a:r>
              <a:rPr sz="2400" spc="-5" dirty="0">
                <a:latin typeface="Corbel"/>
                <a:cs typeface="Corbel"/>
              </a:rPr>
              <a:t>coding.</a:t>
            </a:r>
            <a:endParaRPr sz="2400">
              <a:latin typeface="Corbel"/>
              <a:cs typeface="Corbel"/>
            </a:endParaRPr>
          </a:p>
        </p:txBody>
      </p:sp>
      <p:sp>
        <p:nvSpPr>
          <p:cNvPr id="5" name="object 5"/>
          <p:cNvSpPr txBox="1"/>
          <p:nvPr/>
        </p:nvSpPr>
        <p:spPr>
          <a:xfrm>
            <a:off x="4002164" y="3259612"/>
            <a:ext cx="6460490" cy="1617345"/>
          </a:xfrm>
          <a:prstGeom prst="rect">
            <a:avLst/>
          </a:prstGeom>
        </p:spPr>
        <p:txBody>
          <a:bodyPr vert="horz" wrap="square" lIns="0" tIns="12700" rIns="0" bIns="0" rtlCol="0">
            <a:spAutoFit/>
          </a:bodyPr>
          <a:lstStyle/>
          <a:p>
            <a:pPr marL="866775" marR="5080" indent="-397510">
              <a:lnSpc>
                <a:spcPct val="113599"/>
              </a:lnSpc>
              <a:spcBef>
                <a:spcPts val="100"/>
              </a:spcBef>
              <a:buClr>
                <a:srgbClr val="40BAD1"/>
              </a:buClr>
              <a:buFont typeface="Arial MT"/>
              <a:buChar char="●"/>
              <a:tabLst>
                <a:tab pos="866775" algn="l"/>
                <a:tab pos="867410" algn="l"/>
              </a:tabLst>
            </a:pPr>
            <a:r>
              <a:rPr sz="2200" spc="-5" dirty="0">
                <a:latin typeface="Corbel"/>
                <a:cs typeface="Corbel"/>
              </a:rPr>
              <a:t>more frequently used symbols have shorter code </a:t>
            </a:r>
            <a:r>
              <a:rPr sz="2200" spc="-430" dirty="0">
                <a:latin typeface="Corbel"/>
                <a:cs typeface="Corbel"/>
              </a:rPr>
              <a:t> </a:t>
            </a:r>
            <a:r>
              <a:rPr sz="2200" spc="-5" dirty="0">
                <a:latin typeface="Corbel"/>
                <a:cs typeface="Corbel"/>
              </a:rPr>
              <a:t>words.</a:t>
            </a:r>
            <a:endParaRPr sz="2200">
              <a:latin typeface="Corbel"/>
              <a:cs typeface="Corbel"/>
            </a:endParaRPr>
          </a:p>
          <a:p>
            <a:pPr marL="409575" indent="-397510">
              <a:lnSpc>
                <a:spcPct val="100000"/>
              </a:lnSpc>
              <a:spcBef>
                <a:spcPts val="350"/>
              </a:spcBef>
              <a:buClr>
                <a:srgbClr val="40BAD1"/>
              </a:buClr>
              <a:buSzPct val="91666"/>
              <a:buFont typeface="Arial MT"/>
              <a:buChar char="●"/>
              <a:tabLst>
                <a:tab pos="409575" algn="l"/>
                <a:tab pos="410209" algn="l"/>
              </a:tabLst>
            </a:pPr>
            <a:r>
              <a:rPr sz="2400" spc="-25" dirty="0">
                <a:latin typeface="Corbel"/>
                <a:cs typeface="Corbel"/>
              </a:rPr>
              <a:t>Works</a:t>
            </a:r>
            <a:r>
              <a:rPr sz="2400" spc="-15" dirty="0">
                <a:latin typeface="Corbel"/>
                <a:cs typeface="Corbel"/>
              </a:rPr>
              <a:t> </a:t>
            </a:r>
            <a:r>
              <a:rPr sz="2400" spc="-5" dirty="0">
                <a:latin typeface="Corbel"/>
                <a:cs typeface="Corbel"/>
              </a:rPr>
              <a:t>well</a:t>
            </a:r>
            <a:r>
              <a:rPr sz="2400" spc="-10" dirty="0">
                <a:latin typeface="Corbel"/>
                <a:cs typeface="Corbel"/>
              </a:rPr>
              <a:t> </a:t>
            </a:r>
            <a:r>
              <a:rPr sz="2400" spc="-5" dirty="0">
                <a:latin typeface="Corbel"/>
                <a:cs typeface="Corbel"/>
              </a:rPr>
              <a:t>for</a:t>
            </a:r>
            <a:r>
              <a:rPr sz="2400" spc="-15" dirty="0">
                <a:latin typeface="Corbel"/>
                <a:cs typeface="Corbel"/>
              </a:rPr>
              <a:t> </a:t>
            </a:r>
            <a:r>
              <a:rPr sz="2400" spc="-5" dirty="0">
                <a:latin typeface="Corbel"/>
                <a:cs typeface="Corbel"/>
              </a:rPr>
              <a:t>text</a:t>
            </a:r>
            <a:r>
              <a:rPr sz="2400" spc="-10" dirty="0">
                <a:latin typeface="Corbel"/>
                <a:cs typeface="Corbel"/>
              </a:rPr>
              <a:t> </a:t>
            </a:r>
            <a:r>
              <a:rPr sz="2400" spc="-5" dirty="0">
                <a:latin typeface="Corbel"/>
                <a:cs typeface="Corbel"/>
              </a:rPr>
              <a:t>and</a:t>
            </a:r>
            <a:r>
              <a:rPr sz="2400" spc="-15" dirty="0">
                <a:latin typeface="Corbel"/>
                <a:cs typeface="Corbel"/>
              </a:rPr>
              <a:t> </a:t>
            </a:r>
            <a:r>
              <a:rPr sz="2400" spc="-5" dirty="0">
                <a:latin typeface="Corbel"/>
                <a:cs typeface="Corbel"/>
              </a:rPr>
              <a:t>fax</a:t>
            </a:r>
            <a:r>
              <a:rPr sz="2400" spc="-10" dirty="0">
                <a:latin typeface="Corbel"/>
                <a:cs typeface="Corbel"/>
              </a:rPr>
              <a:t> </a:t>
            </a:r>
            <a:r>
              <a:rPr sz="2400" spc="-5" dirty="0">
                <a:latin typeface="Corbel"/>
                <a:cs typeface="Corbel"/>
              </a:rPr>
              <a:t>transmissions.</a:t>
            </a:r>
            <a:endParaRPr sz="2400">
              <a:latin typeface="Corbel"/>
              <a:cs typeface="Corbel"/>
            </a:endParaRPr>
          </a:p>
          <a:p>
            <a:pPr marL="409575" indent="-397510">
              <a:lnSpc>
                <a:spcPct val="100000"/>
              </a:lnSpc>
              <a:spcBef>
                <a:spcPts val="420"/>
              </a:spcBef>
              <a:buClr>
                <a:srgbClr val="40BAD1"/>
              </a:buClr>
              <a:buSzPct val="91666"/>
              <a:buFont typeface="Arial MT"/>
              <a:buChar char="●"/>
              <a:tabLst>
                <a:tab pos="409575" algn="l"/>
                <a:tab pos="410209" algn="l"/>
              </a:tabLst>
            </a:pPr>
            <a:r>
              <a:rPr sz="2400" spc="-5" dirty="0">
                <a:latin typeface="Corbel"/>
                <a:cs typeface="Corbel"/>
              </a:rPr>
              <a:t>An</a:t>
            </a:r>
            <a:r>
              <a:rPr sz="2400" spc="-15" dirty="0">
                <a:latin typeface="Corbel"/>
                <a:cs typeface="Corbel"/>
              </a:rPr>
              <a:t> </a:t>
            </a:r>
            <a:r>
              <a:rPr sz="2400" spc="-5" dirty="0">
                <a:latin typeface="Corbel"/>
                <a:cs typeface="Corbel"/>
              </a:rPr>
              <a:t>application</a:t>
            </a:r>
            <a:r>
              <a:rPr sz="2400" spc="-10" dirty="0">
                <a:latin typeface="Corbel"/>
                <a:cs typeface="Corbel"/>
              </a:rPr>
              <a:t> </a:t>
            </a:r>
            <a:r>
              <a:rPr sz="2400" spc="-5" dirty="0">
                <a:latin typeface="Corbel"/>
                <a:cs typeface="Corbel"/>
              </a:rPr>
              <a:t>that</a:t>
            </a:r>
            <a:r>
              <a:rPr sz="2400" spc="-10" dirty="0">
                <a:latin typeface="Corbel"/>
                <a:cs typeface="Corbel"/>
              </a:rPr>
              <a:t> </a:t>
            </a:r>
            <a:r>
              <a:rPr sz="2400" spc="-5" dirty="0">
                <a:latin typeface="Corbel"/>
                <a:cs typeface="Corbel"/>
              </a:rPr>
              <a:t>uses</a:t>
            </a:r>
            <a:r>
              <a:rPr sz="2400" spc="-10" dirty="0">
                <a:latin typeface="Corbel"/>
                <a:cs typeface="Corbel"/>
              </a:rPr>
              <a:t> several</a:t>
            </a:r>
            <a:r>
              <a:rPr sz="2400" spc="-15" dirty="0">
                <a:latin typeface="Corbel"/>
                <a:cs typeface="Corbel"/>
              </a:rPr>
              <a:t> </a:t>
            </a:r>
            <a:r>
              <a:rPr sz="2400" spc="-5" dirty="0">
                <a:latin typeface="Corbel"/>
                <a:cs typeface="Corbel"/>
              </a:rPr>
              <a:t>data</a:t>
            </a:r>
            <a:r>
              <a:rPr sz="2400" spc="-10" dirty="0">
                <a:latin typeface="Corbel"/>
                <a:cs typeface="Corbel"/>
              </a:rPr>
              <a:t> </a:t>
            </a:r>
            <a:r>
              <a:rPr sz="2400" spc="-5" dirty="0">
                <a:latin typeface="Corbel"/>
                <a:cs typeface="Corbel"/>
              </a:rPr>
              <a:t>structures.</a:t>
            </a:r>
            <a:endParaRPr sz="2400">
              <a:latin typeface="Corbel"/>
              <a:cs typeface="Corbel"/>
            </a:endParaRPr>
          </a:p>
        </p:txBody>
      </p:sp>
      <p:sp>
        <p:nvSpPr>
          <p:cNvPr id="8" name="Slide Number Placeholder 7">
            <a:extLst>
              <a:ext uri="{FF2B5EF4-FFF2-40B4-BE49-F238E27FC236}">
                <a16:creationId xmlns:a16="http://schemas.microsoft.com/office/drawing/2014/main" id="{4CD537DD-7FF0-4255-8390-595B34E9BA4B}"/>
              </a:ext>
            </a:extLst>
          </p:cNvPr>
          <p:cNvSpPr>
            <a:spLocks noGrp="1"/>
          </p:cNvSpPr>
          <p:nvPr>
            <p:ph type="sldNum" sz="quarter" idx="7"/>
          </p:nvPr>
        </p:nvSpPr>
        <p:spPr/>
        <p:txBody>
          <a:bodyPr/>
          <a:lstStyle/>
          <a:p>
            <a:pPr marL="41910">
              <a:lnSpc>
                <a:spcPts val="1230"/>
              </a:lnSpc>
            </a:pPr>
            <a:fld id="{81D60167-4931-47E6-BA6A-407CBD079E47}" type="slidenum">
              <a:rPr lang="en-US" smtClean="0"/>
              <a:t>79</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8</a:t>
            </a:fld>
            <a:endParaRPr dirty="0"/>
          </a:p>
        </p:txBody>
      </p:sp>
      <p:sp>
        <p:nvSpPr>
          <p:cNvPr id="3" name="object 3"/>
          <p:cNvSpPr txBox="1"/>
          <p:nvPr/>
        </p:nvSpPr>
        <p:spPr>
          <a:xfrm>
            <a:off x="325944" y="3101857"/>
            <a:ext cx="1697355" cy="574040"/>
          </a:xfrm>
          <a:prstGeom prst="rect">
            <a:avLst/>
          </a:prstGeom>
        </p:spPr>
        <p:txBody>
          <a:bodyPr vert="horz" wrap="square" lIns="0" tIns="12700" rIns="0" bIns="0" rtlCol="0">
            <a:spAutoFit/>
          </a:bodyPr>
          <a:lstStyle/>
          <a:p>
            <a:pPr marL="12700">
              <a:lnSpc>
                <a:spcPct val="100000"/>
              </a:lnSpc>
              <a:spcBef>
                <a:spcPts val="100"/>
              </a:spcBef>
            </a:pPr>
            <a:r>
              <a:rPr sz="3600" spc="-195" dirty="0">
                <a:solidFill>
                  <a:srgbClr val="FFFFFF"/>
                </a:solidFill>
                <a:latin typeface="Corbel"/>
                <a:cs typeface="Corbel"/>
              </a:rPr>
              <a:t>A</a:t>
            </a:r>
            <a:r>
              <a:rPr sz="3600" spc="-10" dirty="0">
                <a:solidFill>
                  <a:srgbClr val="FFFFFF"/>
                </a:solidFill>
                <a:latin typeface="Corbel"/>
                <a:cs typeface="Corbel"/>
              </a:rPr>
              <a:t>V</a:t>
            </a:r>
            <a:r>
              <a:rPr sz="3600" dirty="0">
                <a:solidFill>
                  <a:srgbClr val="FFFFFF"/>
                </a:solidFill>
                <a:latin typeface="Corbel"/>
                <a:cs typeface="Corbel"/>
              </a:rPr>
              <a:t>L</a:t>
            </a:r>
            <a:r>
              <a:rPr sz="3600" spc="-254" dirty="0">
                <a:solidFill>
                  <a:srgbClr val="FFFFFF"/>
                </a:solidFill>
                <a:latin typeface="Corbel"/>
                <a:cs typeface="Corbel"/>
              </a:rPr>
              <a:t> </a:t>
            </a:r>
            <a:r>
              <a:rPr sz="3600" spc="-229" dirty="0">
                <a:solidFill>
                  <a:srgbClr val="FFFFFF"/>
                </a:solidFill>
                <a:latin typeface="Corbel"/>
                <a:cs typeface="Corbel"/>
              </a:rPr>
              <a:t>T</a:t>
            </a:r>
            <a:r>
              <a:rPr sz="3600" spc="-5" dirty="0">
                <a:solidFill>
                  <a:srgbClr val="FFFFFF"/>
                </a:solidFill>
                <a:latin typeface="Corbel"/>
                <a:cs typeface="Corbel"/>
              </a:rPr>
              <a:t>ree</a:t>
            </a:r>
            <a:endParaRPr sz="3600">
              <a:latin typeface="Corbel"/>
              <a:cs typeface="Corbel"/>
            </a:endParaRPr>
          </a:p>
        </p:txBody>
      </p:sp>
      <p:sp>
        <p:nvSpPr>
          <p:cNvPr id="4" name="object 4"/>
          <p:cNvSpPr txBox="1"/>
          <p:nvPr/>
        </p:nvSpPr>
        <p:spPr>
          <a:xfrm>
            <a:off x="3581400" y="772661"/>
            <a:ext cx="8382000" cy="5083123"/>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sz="2400" spc="-5" dirty="0">
                <a:solidFill>
                  <a:srgbClr val="FF0000"/>
                </a:solidFill>
                <a:latin typeface="Corbel"/>
                <a:cs typeface="Corbel"/>
              </a:rPr>
              <a:t>An</a:t>
            </a:r>
            <a:r>
              <a:rPr sz="2400" spc="-110" dirty="0">
                <a:solidFill>
                  <a:srgbClr val="FF0000"/>
                </a:solidFill>
                <a:latin typeface="Corbel"/>
                <a:cs typeface="Corbel"/>
              </a:rPr>
              <a:t> </a:t>
            </a:r>
            <a:r>
              <a:rPr sz="2400" spc="-45" dirty="0">
                <a:solidFill>
                  <a:srgbClr val="FF0000"/>
                </a:solidFill>
                <a:latin typeface="Corbel"/>
                <a:cs typeface="Corbel"/>
              </a:rPr>
              <a:t>AVL</a:t>
            </a:r>
            <a:r>
              <a:rPr sz="2400" spc="-10" dirty="0">
                <a:solidFill>
                  <a:srgbClr val="FF0000"/>
                </a:solidFill>
                <a:latin typeface="Corbel"/>
                <a:cs typeface="Corbel"/>
              </a:rPr>
              <a:t> </a:t>
            </a:r>
            <a:r>
              <a:rPr sz="2400" spc="-5" dirty="0">
                <a:solidFill>
                  <a:srgbClr val="FF0000"/>
                </a:solidFill>
                <a:latin typeface="Corbel"/>
                <a:cs typeface="Corbel"/>
              </a:rPr>
              <a:t>tree</a:t>
            </a:r>
            <a:r>
              <a:rPr sz="2400" spc="-10" dirty="0">
                <a:solidFill>
                  <a:srgbClr val="FF0000"/>
                </a:solidFill>
                <a:latin typeface="Corbel"/>
                <a:cs typeface="Corbel"/>
              </a:rPr>
              <a:t> </a:t>
            </a:r>
            <a:r>
              <a:rPr sz="2400" spc="-5" dirty="0">
                <a:solidFill>
                  <a:srgbClr val="FF0000"/>
                </a:solidFill>
                <a:latin typeface="Corbel"/>
                <a:cs typeface="Corbel"/>
              </a:rPr>
              <a:t>is</a:t>
            </a:r>
            <a:r>
              <a:rPr sz="2400" spc="-10" dirty="0">
                <a:solidFill>
                  <a:srgbClr val="FF0000"/>
                </a:solidFill>
                <a:latin typeface="Corbel"/>
                <a:cs typeface="Corbel"/>
              </a:rPr>
              <a:t> </a:t>
            </a:r>
            <a:r>
              <a:rPr sz="2400" dirty="0">
                <a:solidFill>
                  <a:srgbClr val="FF0000"/>
                </a:solidFill>
                <a:latin typeface="Corbel"/>
                <a:cs typeface="Corbel"/>
              </a:rPr>
              <a:t>a</a:t>
            </a:r>
            <a:r>
              <a:rPr sz="2400" spc="-10" dirty="0">
                <a:solidFill>
                  <a:srgbClr val="FF0000"/>
                </a:solidFill>
                <a:latin typeface="Corbel"/>
                <a:cs typeface="Corbel"/>
              </a:rPr>
              <a:t> self-balancing </a:t>
            </a:r>
            <a:r>
              <a:rPr sz="2400" spc="-5" dirty="0">
                <a:solidFill>
                  <a:srgbClr val="FF0000"/>
                </a:solidFill>
                <a:latin typeface="Corbel"/>
                <a:cs typeface="Corbel"/>
              </a:rPr>
              <a:t>binary</a:t>
            </a:r>
            <a:r>
              <a:rPr sz="2400" spc="-10" dirty="0">
                <a:solidFill>
                  <a:srgbClr val="FF0000"/>
                </a:solidFill>
                <a:latin typeface="Corbel"/>
                <a:cs typeface="Corbel"/>
              </a:rPr>
              <a:t> </a:t>
            </a:r>
            <a:r>
              <a:rPr sz="2400" spc="-5" dirty="0">
                <a:solidFill>
                  <a:srgbClr val="FF0000"/>
                </a:solidFill>
                <a:latin typeface="Corbel"/>
                <a:cs typeface="Corbel"/>
              </a:rPr>
              <a:t>search</a:t>
            </a:r>
            <a:r>
              <a:rPr sz="2400" spc="-10" dirty="0">
                <a:solidFill>
                  <a:srgbClr val="FF0000"/>
                </a:solidFill>
                <a:latin typeface="Corbel"/>
                <a:cs typeface="Corbel"/>
              </a:rPr>
              <a:t> </a:t>
            </a:r>
            <a:r>
              <a:rPr sz="2400" spc="-5" dirty="0">
                <a:solidFill>
                  <a:srgbClr val="FF0000"/>
                </a:solidFill>
                <a:latin typeface="Corbel"/>
                <a:cs typeface="Corbel"/>
              </a:rPr>
              <a:t>tree.</a:t>
            </a:r>
            <a:endParaRPr sz="2400" dirty="0">
              <a:solidFill>
                <a:srgbClr val="FF0000"/>
              </a:solidFill>
              <a:latin typeface="Corbel"/>
              <a:cs typeface="Corbel"/>
            </a:endParaRPr>
          </a:p>
          <a:p>
            <a:pPr marL="409575" marR="5080" indent="-397510">
              <a:lnSpc>
                <a:spcPct val="114599"/>
              </a:lnSpc>
              <a:buClr>
                <a:srgbClr val="40BAD1"/>
              </a:buClr>
              <a:buSzPct val="91666"/>
              <a:buFont typeface="Arial MT"/>
              <a:buChar char="●"/>
              <a:tabLst>
                <a:tab pos="409575" algn="l"/>
                <a:tab pos="410209" algn="l"/>
              </a:tabLst>
            </a:pPr>
            <a:r>
              <a:rPr sz="2400" spc="-5" dirty="0">
                <a:latin typeface="Corbel"/>
                <a:cs typeface="Corbel"/>
              </a:rPr>
              <a:t>In an </a:t>
            </a:r>
            <a:r>
              <a:rPr sz="2400" spc="-45" dirty="0">
                <a:latin typeface="Corbel"/>
                <a:cs typeface="Corbel"/>
              </a:rPr>
              <a:t>AVL </a:t>
            </a:r>
            <a:r>
              <a:rPr sz="2400" spc="-5" dirty="0">
                <a:latin typeface="Corbel"/>
                <a:cs typeface="Corbel"/>
              </a:rPr>
              <a:t>tree, the heights of the two child subtrees </a:t>
            </a:r>
            <a:r>
              <a:rPr sz="2400" dirty="0">
                <a:latin typeface="Corbel"/>
                <a:cs typeface="Corbel"/>
              </a:rPr>
              <a:t> </a:t>
            </a:r>
            <a:r>
              <a:rPr sz="2400" spc="-5" dirty="0">
                <a:latin typeface="Corbel"/>
                <a:cs typeface="Corbel"/>
              </a:rPr>
              <a:t>of any node </a:t>
            </a:r>
            <a:r>
              <a:rPr sz="2400" spc="-20" dirty="0">
                <a:latin typeface="Corbel"/>
                <a:cs typeface="Corbel"/>
              </a:rPr>
              <a:t>differ </a:t>
            </a:r>
            <a:r>
              <a:rPr sz="2400" spc="-5" dirty="0">
                <a:latin typeface="Corbel"/>
                <a:cs typeface="Corbel"/>
              </a:rPr>
              <a:t>by at most one; if at any time they </a:t>
            </a:r>
            <a:r>
              <a:rPr sz="2400" spc="-470" dirty="0">
                <a:latin typeface="Corbel"/>
                <a:cs typeface="Corbel"/>
              </a:rPr>
              <a:t> </a:t>
            </a:r>
            <a:r>
              <a:rPr sz="2400" spc="-20" dirty="0">
                <a:latin typeface="Corbel"/>
                <a:cs typeface="Corbel"/>
              </a:rPr>
              <a:t>differ </a:t>
            </a:r>
            <a:r>
              <a:rPr sz="2400" spc="-5" dirty="0">
                <a:latin typeface="Corbel"/>
                <a:cs typeface="Corbel"/>
              </a:rPr>
              <a:t>by more than one, rebalancing is done to </a:t>
            </a:r>
            <a:r>
              <a:rPr sz="2400" dirty="0">
                <a:latin typeface="Corbel"/>
                <a:cs typeface="Corbel"/>
              </a:rPr>
              <a:t> </a:t>
            </a:r>
            <a:r>
              <a:rPr sz="2400" spc="-5" dirty="0">
                <a:latin typeface="Corbel"/>
                <a:cs typeface="Corbel"/>
              </a:rPr>
              <a:t>restore</a:t>
            </a:r>
            <a:r>
              <a:rPr sz="2400" spc="-15" dirty="0">
                <a:latin typeface="Corbel"/>
                <a:cs typeface="Corbel"/>
              </a:rPr>
              <a:t> </a:t>
            </a:r>
            <a:r>
              <a:rPr sz="2400" spc="-5" dirty="0">
                <a:latin typeface="Corbel"/>
                <a:cs typeface="Corbel"/>
              </a:rPr>
              <a:t>this </a:t>
            </a:r>
            <a:r>
              <a:rPr sz="2400" spc="-20" dirty="0">
                <a:latin typeface="Corbel"/>
                <a:cs typeface="Corbel"/>
              </a:rPr>
              <a:t>property.</a:t>
            </a:r>
            <a:endParaRPr sz="2400" dirty="0">
              <a:latin typeface="Corbel"/>
              <a:cs typeface="Corbel"/>
            </a:endParaRPr>
          </a:p>
          <a:p>
            <a:pPr marL="409575" marR="240029" indent="-397510">
              <a:lnSpc>
                <a:spcPct val="114599"/>
              </a:lnSpc>
              <a:buClr>
                <a:srgbClr val="40BAD1"/>
              </a:buClr>
              <a:buSzPct val="91666"/>
              <a:buFont typeface="Arial MT"/>
              <a:buChar char="●"/>
              <a:tabLst>
                <a:tab pos="409575" algn="l"/>
                <a:tab pos="410209" algn="l"/>
              </a:tabLst>
            </a:pPr>
            <a:r>
              <a:rPr sz="2400" spc="-5" dirty="0">
                <a:latin typeface="Corbel"/>
                <a:cs typeface="Corbel"/>
              </a:rPr>
              <a:t>Insertions and deletions may require the tree to be </a:t>
            </a:r>
            <a:r>
              <a:rPr sz="2400" spc="-470" dirty="0">
                <a:latin typeface="Corbel"/>
                <a:cs typeface="Corbel"/>
              </a:rPr>
              <a:t> </a:t>
            </a:r>
            <a:r>
              <a:rPr sz="2400" spc="-5" dirty="0">
                <a:latin typeface="Corbel"/>
                <a:cs typeface="Corbel"/>
              </a:rPr>
              <a:t>rebalanced</a:t>
            </a:r>
            <a:r>
              <a:rPr sz="2400" spc="-15" dirty="0">
                <a:latin typeface="Corbel"/>
                <a:cs typeface="Corbel"/>
              </a:rPr>
              <a:t> </a:t>
            </a:r>
            <a:r>
              <a:rPr sz="2400" spc="-5" dirty="0">
                <a:latin typeface="Corbel"/>
                <a:cs typeface="Corbel"/>
              </a:rPr>
              <a:t>by</a:t>
            </a:r>
            <a:r>
              <a:rPr sz="2400" spc="-10" dirty="0">
                <a:latin typeface="Corbel"/>
                <a:cs typeface="Corbel"/>
              </a:rPr>
              <a:t> </a:t>
            </a:r>
            <a:r>
              <a:rPr sz="2400" spc="-5" dirty="0">
                <a:latin typeface="Corbel"/>
                <a:cs typeface="Corbel"/>
              </a:rPr>
              <a:t>one or</a:t>
            </a:r>
            <a:r>
              <a:rPr sz="2400" spc="-10" dirty="0">
                <a:latin typeface="Corbel"/>
                <a:cs typeface="Corbel"/>
              </a:rPr>
              <a:t> </a:t>
            </a:r>
            <a:r>
              <a:rPr sz="2400" spc="-5" dirty="0">
                <a:latin typeface="Corbel"/>
                <a:cs typeface="Corbel"/>
              </a:rPr>
              <a:t>more tree</a:t>
            </a:r>
            <a:r>
              <a:rPr sz="2400" spc="-10" dirty="0">
                <a:latin typeface="Corbel"/>
                <a:cs typeface="Corbel"/>
              </a:rPr>
              <a:t> </a:t>
            </a:r>
            <a:r>
              <a:rPr sz="2400" spc="-5" dirty="0">
                <a:latin typeface="Corbel"/>
                <a:cs typeface="Corbel"/>
              </a:rPr>
              <a:t>rotations.</a:t>
            </a:r>
            <a:endParaRPr sz="2400" dirty="0">
              <a:latin typeface="Corbel"/>
              <a:cs typeface="Corbel"/>
            </a:endParaRPr>
          </a:p>
          <a:p>
            <a:pPr marL="409575" marR="296545" indent="-397510">
              <a:lnSpc>
                <a:spcPct val="114599"/>
              </a:lnSpc>
              <a:buClr>
                <a:srgbClr val="40BAD1"/>
              </a:buClr>
              <a:buSzPct val="91666"/>
              <a:buFont typeface="Arial MT"/>
              <a:buChar char="●"/>
              <a:tabLst>
                <a:tab pos="409575" algn="l"/>
                <a:tab pos="410209" algn="l"/>
              </a:tabLst>
            </a:pPr>
            <a:r>
              <a:rPr sz="2400" spc="-5" dirty="0">
                <a:solidFill>
                  <a:srgbClr val="FF0000"/>
                </a:solidFill>
                <a:latin typeface="Corbel"/>
                <a:cs typeface="Corbel"/>
              </a:rPr>
              <a:t>An</a:t>
            </a:r>
            <a:r>
              <a:rPr sz="2400" spc="-110" dirty="0">
                <a:solidFill>
                  <a:srgbClr val="FF0000"/>
                </a:solidFill>
                <a:latin typeface="Corbel"/>
                <a:cs typeface="Corbel"/>
              </a:rPr>
              <a:t> </a:t>
            </a:r>
            <a:r>
              <a:rPr sz="2400" spc="-45" dirty="0">
                <a:solidFill>
                  <a:srgbClr val="FF0000"/>
                </a:solidFill>
                <a:latin typeface="Corbel"/>
                <a:cs typeface="Corbel"/>
              </a:rPr>
              <a:t>AVL</a:t>
            </a:r>
            <a:r>
              <a:rPr sz="2400" spc="-15" dirty="0">
                <a:solidFill>
                  <a:srgbClr val="FF0000"/>
                </a:solidFill>
                <a:latin typeface="Corbel"/>
                <a:cs typeface="Corbel"/>
              </a:rPr>
              <a:t> </a:t>
            </a:r>
            <a:r>
              <a:rPr sz="2400" spc="-5" dirty="0">
                <a:solidFill>
                  <a:srgbClr val="FF0000"/>
                </a:solidFill>
                <a:latin typeface="Corbel"/>
                <a:cs typeface="Corbel"/>
              </a:rPr>
              <a:t>tree</a:t>
            </a:r>
            <a:r>
              <a:rPr sz="2400" spc="-10" dirty="0">
                <a:solidFill>
                  <a:srgbClr val="FF0000"/>
                </a:solidFill>
                <a:latin typeface="Corbel"/>
                <a:cs typeface="Corbel"/>
              </a:rPr>
              <a:t> </a:t>
            </a:r>
            <a:r>
              <a:rPr sz="2400" spc="-5" dirty="0">
                <a:solidFill>
                  <a:srgbClr val="FF0000"/>
                </a:solidFill>
                <a:latin typeface="Corbel"/>
                <a:cs typeface="Corbel"/>
              </a:rPr>
              <a:t>has</a:t>
            </a:r>
            <a:r>
              <a:rPr sz="2400" spc="-10" dirty="0">
                <a:solidFill>
                  <a:srgbClr val="FF0000"/>
                </a:solidFill>
                <a:latin typeface="Corbel"/>
                <a:cs typeface="Corbel"/>
              </a:rPr>
              <a:t> </a:t>
            </a:r>
            <a:r>
              <a:rPr sz="2400" spc="-5" dirty="0">
                <a:solidFill>
                  <a:srgbClr val="FF0000"/>
                </a:solidFill>
                <a:latin typeface="Corbel"/>
                <a:cs typeface="Corbel"/>
              </a:rPr>
              <a:t>balance</a:t>
            </a:r>
            <a:r>
              <a:rPr sz="2400" spc="-10" dirty="0">
                <a:solidFill>
                  <a:srgbClr val="FF0000"/>
                </a:solidFill>
                <a:latin typeface="Corbel"/>
                <a:cs typeface="Corbel"/>
              </a:rPr>
              <a:t> </a:t>
            </a:r>
            <a:r>
              <a:rPr sz="2400" spc="-5" dirty="0">
                <a:solidFill>
                  <a:srgbClr val="FF0000"/>
                </a:solidFill>
                <a:latin typeface="Corbel"/>
                <a:cs typeface="Corbel"/>
              </a:rPr>
              <a:t>factor</a:t>
            </a:r>
            <a:r>
              <a:rPr sz="2400" spc="-15" dirty="0">
                <a:solidFill>
                  <a:srgbClr val="FF0000"/>
                </a:solidFill>
                <a:latin typeface="Corbel"/>
                <a:cs typeface="Corbel"/>
              </a:rPr>
              <a:t> </a:t>
            </a:r>
            <a:r>
              <a:rPr sz="2400" spc="-5" dirty="0">
                <a:solidFill>
                  <a:srgbClr val="FF0000"/>
                </a:solidFill>
                <a:latin typeface="Corbel"/>
                <a:cs typeface="Corbel"/>
              </a:rPr>
              <a:t>calculated</a:t>
            </a:r>
            <a:r>
              <a:rPr sz="2400" spc="-10" dirty="0">
                <a:solidFill>
                  <a:srgbClr val="FF0000"/>
                </a:solidFill>
                <a:latin typeface="Corbel"/>
                <a:cs typeface="Corbel"/>
              </a:rPr>
              <a:t> </a:t>
            </a:r>
            <a:r>
              <a:rPr sz="2400" spc="-5" dirty="0">
                <a:solidFill>
                  <a:srgbClr val="FF0000"/>
                </a:solidFill>
                <a:latin typeface="Corbel"/>
                <a:cs typeface="Corbel"/>
              </a:rPr>
              <a:t>at</a:t>
            </a:r>
            <a:r>
              <a:rPr sz="2400" spc="-10" dirty="0">
                <a:solidFill>
                  <a:srgbClr val="FF0000"/>
                </a:solidFill>
                <a:latin typeface="Corbel"/>
                <a:cs typeface="Corbel"/>
              </a:rPr>
              <a:t> every </a:t>
            </a:r>
            <a:r>
              <a:rPr sz="2400" spc="-465" dirty="0">
                <a:solidFill>
                  <a:srgbClr val="FF0000"/>
                </a:solidFill>
                <a:latin typeface="Corbel"/>
                <a:cs typeface="Corbel"/>
              </a:rPr>
              <a:t> </a:t>
            </a:r>
            <a:r>
              <a:rPr sz="2400" spc="-5" dirty="0">
                <a:solidFill>
                  <a:srgbClr val="FF0000"/>
                </a:solidFill>
                <a:latin typeface="Corbel"/>
                <a:cs typeface="Corbel"/>
              </a:rPr>
              <a:t>node.</a:t>
            </a:r>
            <a:endParaRPr lang="en-US" sz="2400" spc="-5" dirty="0">
              <a:solidFill>
                <a:srgbClr val="FF0000"/>
              </a:solidFill>
              <a:latin typeface="Corbel"/>
              <a:cs typeface="Corbel"/>
            </a:endParaRPr>
          </a:p>
          <a:p>
            <a:pPr marL="409575" marR="296545" indent="-397510">
              <a:lnSpc>
                <a:spcPct val="114599"/>
              </a:lnSpc>
              <a:buClr>
                <a:srgbClr val="40BAD1"/>
              </a:buClr>
              <a:buSzPct val="91666"/>
              <a:buFont typeface="Arial MT"/>
              <a:buChar char="●"/>
              <a:tabLst>
                <a:tab pos="409575" algn="l"/>
                <a:tab pos="410209" algn="l"/>
              </a:tabLst>
            </a:pPr>
            <a:r>
              <a:rPr lang="en-US" sz="2400" dirty="0">
                <a:latin typeface="Corbel"/>
                <a:cs typeface="Corbel"/>
              </a:rPr>
              <a:t>A binary tree is said to be balanced, if the difference between the heights of left and right subtrees of every node in the tree is either </a:t>
            </a:r>
            <a:r>
              <a:rPr lang="en-US" sz="2400" dirty="0">
                <a:solidFill>
                  <a:srgbClr val="FF0000"/>
                </a:solidFill>
                <a:latin typeface="Corbel"/>
                <a:cs typeface="Corbel"/>
              </a:rPr>
              <a:t>-1, 0 or +1.</a:t>
            </a:r>
          </a:p>
          <a:p>
            <a:pPr marL="409575" marR="296545" indent="-397510">
              <a:lnSpc>
                <a:spcPct val="114599"/>
              </a:lnSpc>
              <a:buClr>
                <a:srgbClr val="40BAD1"/>
              </a:buClr>
              <a:buSzPct val="91666"/>
              <a:buFont typeface="Arial MT"/>
              <a:buChar char="●"/>
              <a:tabLst>
                <a:tab pos="409575" algn="l"/>
                <a:tab pos="410209" algn="l"/>
              </a:tabLst>
            </a:pPr>
            <a:r>
              <a:rPr lang="en-US" sz="2400" dirty="0">
                <a:solidFill>
                  <a:srgbClr val="00B050"/>
                </a:solidFill>
                <a:latin typeface="Corbel"/>
                <a:cs typeface="Corbel"/>
              </a:rPr>
              <a:t>Balanced Factor,</a:t>
            </a:r>
          </a:p>
          <a:p>
            <a:pPr marL="409575" marR="296545" indent="-397510">
              <a:lnSpc>
                <a:spcPct val="114599"/>
              </a:lnSpc>
              <a:buClr>
                <a:srgbClr val="40BAD1"/>
              </a:buClr>
              <a:buSzPct val="91666"/>
              <a:buFont typeface="Arial MT"/>
              <a:buChar char="●"/>
              <a:tabLst>
                <a:tab pos="409575" algn="l"/>
                <a:tab pos="410209" algn="l"/>
              </a:tabLst>
            </a:pPr>
            <a:r>
              <a:rPr lang="en-US" sz="2400" dirty="0">
                <a:solidFill>
                  <a:srgbClr val="FF0000"/>
                </a:solidFill>
                <a:latin typeface="Corbel"/>
                <a:cs typeface="Corbel"/>
              </a:rPr>
              <a:t>BF = [Height of the left subtree – Height of right subtree] &lt;= 1</a:t>
            </a:r>
            <a:endParaRPr sz="2400" dirty="0">
              <a:solidFill>
                <a:srgbClr val="FF0000"/>
              </a:solidFill>
              <a:latin typeface="Corbel"/>
              <a:cs typeface="Corbe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p:nvPr/>
        </p:nvSpPr>
        <p:spPr>
          <a:xfrm>
            <a:off x="11263062" y="6468683"/>
            <a:ext cx="245110" cy="177800"/>
          </a:xfrm>
          <a:prstGeom prst="rect">
            <a:avLst/>
          </a:prstGeom>
        </p:spPr>
        <p:txBody>
          <a:bodyPr vert="horz" wrap="square" lIns="0" tIns="0" rIns="0" bIns="0" rtlCol="0">
            <a:spAutoFit/>
          </a:bodyPr>
          <a:lstStyle/>
          <a:p>
            <a:pPr marL="38100">
              <a:lnSpc>
                <a:spcPts val="1230"/>
              </a:lnSpc>
            </a:pPr>
            <a:fld id="{81D60167-4931-47E6-BA6A-407CBD079E47}" type="slidenum">
              <a:rPr sz="1200" b="1" dirty="0">
                <a:solidFill>
                  <a:srgbClr val="40BAD1"/>
                </a:solidFill>
                <a:latin typeface="Corbel"/>
                <a:cs typeface="Corbel"/>
              </a:rPr>
              <a:t>80</a:t>
            </a:fld>
            <a:endParaRPr sz="1200">
              <a:latin typeface="Corbel"/>
              <a:cs typeface="Corbel"/>
            </a:endParaRPr>
          </a:p>
        </p:txBody>
      </p:sp>
      <p:sp>
        <p:nvSpPr>
          <p:cNvPr id="3" name="object 3"/>
          <p:cNvSpPr txBox="1"/>
          <p:nvPr/>
        </p:nvSpPr>
        <p:spPr>
          <a:xfrm>
            <a:off x="325944" y="3101857"/>
            <a:ext cx="157543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Till</a:t>
            </a:r>
            <a:r>
              <a:rPr sz="3600" spc="-90" dirty="0">
                <a:solidFill>
                  <a:srgbClr val="FFFFFF"/>
                </a:solidFill>
                <a:latin typeface="Corbel"/>
                <a:cs typeface="Corbel"/>
              </a:rPr>
              <a:t> </a:t>
            </a:r>
            <a:r>
              <a:rPr sz="3600" spc="-5" dirty="0">
                <a:solidFill>
                  <a:srgbClr val="FFFFFF"/>
                </a:solidFill>
                <a:latin typeface="Corbel"/>
                <a:cs typeface="Corbel"/>
              </a:rPr>
              <a:t>Now</a:t>
            </a:r>
            <a:endParaRPr sz="3600">
              <a:latin typeface="Corbel"/>
              <a:cs typeface="Corbel"/>
            </a:endParaRPr>
          </a:p>
        </p:txBody>
      </p:sp>
      <p:sp>
        <p:nvSpPr>
          <p:cNvPr id="4" name="object 4"/>
          <p:cNvSpPr txBox="1"/>
          <p:nvPr/>
        </p:nvSpPr>
        <p:spPr>
          <a:xfrm>
            <a:off x="4000800" y="3007892"/>
            <a:ext cx="1323340" cy="863600"/>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a:buChar char="●"/>
              <a:tabLst>
                <a:tab pos="409575" algn="l"/>
                <a:tab pos="410209" algn="l"/>
              </a:tabLst>
            </a:pPr>
            <a:r>
              <a:rPr sz="2400" b="1" spc="-35" dirty="0">
                <a:solidFill>
                  <a:srgbClr val="595959"/>
                </a:solidFill>
                <a:latin typeface="Corbel"/>
                <a:cs typeface="Corbel"/>
              </a:rPr>
              <a:t>Trees</a:t>
            </a:r>
            <a:endParaRPr sz="2400">
              <a:latin typeface="Corbel"/>
              <a:cs typeface="Corbel"/>
            </a:endParaRPr>
          </a:p>
          <a:p>
            <a:pPr marL="409575" indent="-397510">
              <a:lnSpc>
                <a:spcPct val="100000"/>
              </a:lnSpc>
              <a:spcBef>
                <a:spcPts val="420"/>
              </a:spcBef>
              <a:buSzPct val="91666"/>
              <a:buFont typeface="Arial MT"/>
              <a:buChar char="●"/>
              <a:tabLst>
                <a:tab pos="409575" algn="l"/>
                <a:tab pos="410209" algn="l"/>
              </a:tabLst>
            </a:pPr>
            <a:r>
              <a:rPr sz="2400" spc="-5" dirty="0">
                <a:solidFill>
                  <a:srgbClr val="D9D9D9"/>
                </a:solidFill>
                <a:latin typeface="Corbel"/>
                <a:cs typeface="Corbel"/>
              </a:rPr>
              <a:t>Graphs</a:t>
            </a:r>
            <a:endParaRPr sz="2400">
              <a:latin typeface="Corbel"/>
              <a:cs typeface="Corbel"/>
            </a:endParaRPr>
          </a:p>
        </p:txBody>
      </p:sp>
      <p:sp>
        <p:nvSpPr>
          <p:cNvPr id="5" name="object 5"/>
          <p:cNvSpPr txBox="1"/>
          <p:nvPr/>
        </p:nvSpPr>
        <p:spPr>
          <a:xfrm>
            <a:off x="6408877" y="1541043"/>
            <a:ext cx="4760595" cy="3797300"/>
          </a:xfrm>
          <a:prstGeom prst="rect">
            <a:avLst/>
          </a:prstGeom>
        </p:spPr>
        <p:txBody>
          <a:bodyPr vert="horz" wrap="square" lIns="0" tIns="66040" rIns="0" bIns="0" rtlCol="0">
            <a:spAutoFit/>
          </a:bodyPr>
          <a:lstStyle/>
          <a:p>
            <a:pPr marL="424815" indent="-412750">
              <a:lnSpc>
                <a:spcPct val="100000"/>
              </a:lnSpc>
              <a:spcBef>
                <a:spcPts val="520"/>
              </a:spcBef>
              <a:buClr>
                <a:srgbClr val="40BAD1"/>
              </a:buClr>
              <a:buFont typeface="Arial MT"/>
              <a:buChar char="●"/>
              <a:tabLst>
                <a:tab pos="424815" algn="l"/>
                <a:tab pos="425450" algn="l"/>
              </a:tabLst>
            </a:pPr>
            <a:r>
              <a:rPr sz="2400" spc="-45" dirty="0">
                <a:solidFill>
                  <a:srgbClr val="595959"/>
                </a:solidFill>
                <a:latin typeface="Corbel"/>
                <a:cs typeface="Corbel"/>
              </a:rPr>
              <a:t>Tree</a:t>
            </a:r>
            <a:r>
              <a:rPr sz="2400" spc="-30" dirty="0">
                <a:solidFill>
                  <a:srgbClr val="595959"/>
                </a:solidFill>
                <a:latin typeface="Corbel"/>
                <a:cs typeface="Corbel"/>
              </a:rPr>
              <a:t> </a:t>
            </a:r>
            <a:r>
              <a:rPr sz="2400" spc="-5" dirty="0">
                <a:solidFill>
                  <a:srgbClr val="595959"/>
                </a:solidFill>
                <a:latin typeface="Corbel"/>
                <a:cs typeface="Corbel"/>
              </a:rPr>
              <a:t>deﬁnitions</a:t>
            </a:r>
            <a:r>
              <a:rPr sz="2400" spc="-20" dirty="0">
                <a:solidFill>
                  <a:srgbClr val="595959"/>
                </a:solidFill>
                <a:latin typeface="Corbel"/>
                <a:cs typeface="Corbel"/>
              </a:rPr>
              <a:t> </a:t>
            </a:r>
            <a:r>
              <a:rPr sz="2400" spc="-5" dirty="0">
                <a:solidFill>
                  <a:srgbClr val="595959"/>
                </a:solidFill>
                <a:latin typeface="Corbel"/>
                <a:cs typeface="Corbel"/>
              </a:rPr>
              <a:t>and</a:t>
            </a:r>
            <a:r>
              <a:rPr sz="2400" spc="-20" dirty="0">
                <a:solidFill>
                  <a:srgbClr val="595959"/>
                </a:solidFill>
                <a:latin typeface="Corbel"/>
                <a:cs typeface="Corbel"/>
              </a:rPr>
              <a:t> </a:t>
            </a:r>
            <a:r>
              <a:rPr sz="2400" spc="-5" dirty="0">
                <a:solidFill>
                  <a:srgbClr val="595959"/>
                </a:solidFill>
                <a:latin typeface="Corbel"/>
                <a:cs typeface="Corbel"/>
              </a:rPr>
              <a:t>their</a:t>
            </a:r>
            <a:r>
              <a:rPr sz="2400" spc="-20" dirty="0">
                <a:solidFill>
                  <a:srgbClr val="595959"/>
                </a:solidFill>
                <a:latin typeface="Corbel"/>
                <a:cs typeface="Corbel"/>
              </a:rPr>
              <a:t> </a:t>
            </a:r>
            <a:r>
              <a:rPr sz="2400" spc="-5" dirty="0">
                <a:solidFill>
                  <a:srgbClr val="595959"/>
                </a:solidFill>
                <a:latin typeface="Corbel"/>
                <a:cs typeface="Corbel"/>
              </a:rPr>
              <a:t>concepts</a:t>
            </a:r>
            <a:endParaRPr sz="2400">
              <a:latin typeface="Corbel"/>
              <a:cs typeface="Corbel"/>
            </a:endParaRPr>
          </a:p>
          <a:p>
            <a:pPr marL="424815" indent="-412750">
              <a:lnSpc>
                <a:spcPct val="100000"/>
              </a:lnSpc>
              <a:spcBef>
                <a:spcPts val="420"/>
              </a:spcBef>
              <a:buClr>
                <a:srgbClr val="40BAD1"/>
              </a:buClr>
              <a:buFont typeface="Arial MT"/>
              <a:buChar char="●"/>
              <a:tabLst>
                <a:tab pos="424815" algn="l"/>
                <a:tab pos="425450" algn="l"/>
              </a:tabLst>
            </a:pPr>
            <a:r>
              <a:rPr sz="2400" spc="-10" dirty="0">
                <a:solidFill>
                  <a:srgbClr val="595959"/>
                </a:solidFill>
                <a:latin typeface="Corbel"/>
                <a:cs typeface="Corbel"/>
              </a:rPr>
              <a:t>Representation</a:t>
            </a:r>
            <a:r>
              <a:rPr sz="2400" spc="-20" dirty="0">
                <a:solidFill>
                  <a:srgbClr val="595959"/>
                </a:solidFill>
                <a:latin typeface="Corbel"/>
                <a:cs typeface="Corbel"/>
              </a:rPr>
              <a:t> </a:t>
            </a:r>
            <a:r>
              <a:rPr sz="2400" spc="-5" dirty="0">
                <a:solidFill>
                  <a:srgbClr val="595959"/>
                </a:solidFill>
                <a:latin typeface="Corbel"/>
                <a:cs typeface="Corbel"/>
              </a:rPr>
              <a:t>of</a:t>
            </a:r>
            <a:r>
              <a:rPr sz="2400" spc="-20" dirty="0">
                <a:solidFill>
                  <a:srgbClr val="595959"/>
                </a:solidFill>
                <a:latin typeface="Corbel"/>
                <a:cs typeface="Corbel"/>
              </a:rPr>
              <a:t> </a:t>
            </a:r>
            <a:r>
              <a:rPr sz="2400" spc="-5" dirty="0">
                <a:solidFill>
                  <a:srgbClr val="595959"/>
                </a:solidFill>
                <a:latin typeface="Corbel"/>
                <a:cs typeface="Corbel"/>
              </a:rPr>
              <a:t>binary</a:t>
            </a:r>
            <a:r>
              <a:rPr sz="2400" spc="-15" dirty="0">
                <a:solidFill>
                  <a:srgbClr val="595959"/>
                </a:solidFill>
                <a:latin typeface="Corbel"/>
                <a:cs typeface="Corbel"/>
              </a:rPr>
              <a:t> </a:t>
            </a:r>
            <a:r>
              <a:rPr sz="2400" spc="-5" dirty="0">
                <a:solidFill>
                  <a:srgbClr val="595959"/>
                </a:solidFill>
                <a:latin typeface="Corbel"/>
                <a:cs typeface="Corbel"/>
              </a:rPr>
              <a:t>tree</a:t>
            </a:r>
            <a:endParaRPr sz="2400">
              <a:latin typeface="Corbel"/>
              <a:cs typeface="Corbel"/>
            </a:endParaRPr>
          </a:p>
          <a:p>
            <a:pPr marL="424815" indent="-412750">
              <a:lnSpc>
                <a:spcPct val="100000"/>
              </a:lnSpc>
              <a:spcBef>
                <a:spcPts val="420"/>
              </a:spcBef>
              <a:buClr>
                <a:srgbClr val="40BAD1"/>
              </a:buClr>
              <a:buFont typeface="Arial MT"/>
              <a:buChar char="●"/>
              <a:tabLst>
                <a:tab pos="424815" algn="l"/>
                <a:tab pos="425450" algn="l"/>
              </a:tabLst>
            </a:pPr>
            <a:r>
              <a:rPr sz="2400" spc="-5" dirty="0">
                <a:solidFill>
                  <a:srgbClr val="595959"/>
                </a:solidFill>
                <a:latin typeface="Corbel"/>
                <a:cs typeface="Corbel"/>
              </a:rPr>
              <a:t>Binary</a:t>
            </a:r>
            <a:r>
              <a:rPr sz="2400" spc="-30" dirty="0">
                <a:solidFill>
                  <a:srgbClr val="595959"/>
                </a:solidFill>
                <a:latin typeface="Corbel"/>
                <a:cs typeface="Corbel"/>
              </a:rPr>
              <a:t> </a:t>
            </a:r>
            <a:r>
              <a:rPr sz="2400" spc="-5" dirty="0">
                <a:solidFill>
                  <a:srgbClr val="595959"/>
                </a:solidFill>
                <a:latin typeface="Corbel"/>
                <a:cs typeface="Corbel"/>
              </a:rPr>
              <a:t>tree</a:t>
            </a:r>
            <a:r>
              <a:rPr sz="2400" spc="-30" dirty="0">
                <a:solidFill>
                  <a:srgbClr val="595959"/>
                </a:solidFill>
                <a:latin typeface="Corbel"/>
                <a:cs typeface="Corbel"/>
              </a:rPr>
              <a:t> </a:t>
            </a:r>
            <a:r>
              <a:rPr sz="2400" spc="-5" dirty="0">
                <a:solidFill>
                  <a:srgbClr val="595959"/>
                </a:solidFill>
                <a:latin typeface="Corbel"/>
                <a:cs typeface="Corbel"/>
              </a:rPr>
              <a:t>traversal</a:t>
            </a:r>
            <a:endParaRPr sz="2400">
              <a:latin typeface="Corbel"/>
              <a:cs typeface="Corbel"/>
            </a:endParaRPr>
          </a:p>
          <a:p>
            <a:pPr marL="424815" indent="-412750">
              <a:lnSpc>
                <a:spcPct val="100000"/>
              </a:lnSpc>
              <a:spcBef>
                <a:spcPts val="420"/>
              </a:spcBef>
              <a:buClr>
                <a:srgbClr val="40BAD1"/>
              </a:buClr>
              <a:buFont typeface="Arial MT"/>
              <a:buChar char="●"/>
              <a:tabLst>
                <a:tab pos="424815" algn="l"/>
                <a:tab pos="425450" algn="l"/>
              </a:tabLst>
            </a:pPr>
            <a:r>
              <a:rPr sz="2400" spc="-5" dirty="0">
                <a:solidFill>
                  <a:srgbClr val="595959"/>
                </a:solidFill>
                <a:latin typeface="Corbel"/>
                <a:cs typeface="Corbel"/>
              </a:rPr>
              <a:t>Binary</a:t>
            </a:r>
            <a:r>
              <a:rPr sz="2400" spc="-30" dirty="0">
                <a:solidFill>
                  <a:srgbClr val="595959"/>
                </a:solidFill>
                <a:latin typeface="Corbel"/>
                <a:cs typeface="Corbel"/>
              </a:rPr>
              <a:t> </a:t>
            </a:r>
            <a:r>
              <a:rPr sz="2400" spc="-5" dirty="0">
                <a:solidFill>
                  <a:srgbClr val="595959"/>
                </a:solidFill>
                <a:latin typeface="Corbel"/>
                <a:cs typeface="Corbel"/>
              </a:rPr>
              <a:t>search</a:t>
            </a:r>
            <a:r>
              <a:rPr sz="2400" spc="-30" dirty="0">
                <a:solidFill>
                  <a:srgbClr val="595959"/>
                </a:solidFill>
                <a:latin typeface="Corbel"/>
                <a:cs typeface="Corbel"/>
              </a:rPr>
              <a:t> </a:t>
            </a:r>
            <a:r>
              <a:rPr sz="2400" spc="-5" dirty="0">
                <a:solidFill>
                  <a:srgbClr val="595959"/>
                </a:solidFill>
                <a:latin typeface="Corbel"/>
                <a:cs typeface="Corbel"/>
              </a:rPr>
              <a:t>trees</a:t>
            </a:r>
            <a:endParaRPr sz="2400">
              <a:latin typeface="Corbel"/>
              <a:cs typeface="Corbel"/>
            </a:endParaRPr>
          </a:p>
          <a:p>
            <a:pPr marL="424815" indent="-412750">
              <a:lnSpc>
                <a:spcPct val="100000"/>
              </a:lnSpc>
              <a:spcBef>
                <a:spcPts val="420"/>
              </a:spcBef>
              <a:buClr>
                <a:srgbClr val="40BAD1"/>
              </a:buClr>
              <a:buFont typeface="Arial MT"/>
              <a:buChar char="●"/>
              <a:tabLst>
                <a:tab pos="424815" algn="l"/>
                <a:tab pos="425450" algn="l"/>
              </a:tabLst>
            </a:pPr>
            <a:r>
              <a:rPr sz="2400" spc="-5" dirty="0">
                <a:solidFill>
                  <a:srgbClr val="595959"/>
                </a:solidFill>
                <a:latin typeface="Corbel"/>
                <a:cs typeface="Corbel"/>
              </a:rPr>
              <a:t>General</a:t>
            </a:r>
            <a:r>
              <a:rPr sz="2400" spc="-25" dirty="0">
                <a:solidFill>
                  <a:srgbClr val="595959"/>
                </a:solidFill>
                <a:latin typeface="Corbel"/>
                <a:cs typeface="Corbel"/>
              </a:rPr>
              <a:t> </a:t>
            </a:r>
            <a:r>
              <a:rPr sz="2400" spc="-5" dirty="0">
                <a:solidFill>
                  <a:srgbClr val="595959"/>
                </a:solidFill>
                <a:latin typeface="Corbel"/>
                <a:cs typeface="Corbel"/>
              </a:rPr>
              <a:t>trees</a:t>
            </a:r>
            <a:r>
              <a:rPr sz="2400" spc="-20" dirty="0">
                <a:solidFill>
                  <a:srgbClr val="595959"/>
                </a:solidFill>
                <a:latin typeface="Corbel"/>
                <a:cs typeface="Corbel"/>
              </a:rPr>
              <a:t> </a:t>
            </a:r>
            <a:r>
              <a:rPr sz="2400" spc="-5" dirty="0">
                <a:solidFill>
                  <a:srgbClr val="595959"/>
                </a:solidFill>
                <a:latin typeface="Corbel"/>
                <a:cs typeface="Corbel"/>
              </a:rPr>
              <a:t>vs</a:t>
            </a:r>
            <a:r>
              <a:rPr sz="2400" spc="-20" dirty="0">
                <a:solidFill>
                  <a:srgbClr val="595959"/>
                </a:solidFill>
                <a:latin typeface="Corbel"/>
                <a:cs typeface="Corbel"/>
              </a:rPr>
              <a:t> </a:t>
            </a:r>
            <a:r>
              <a:rPr sz="2400" spc="-5" dirty="0">
                <a:solidFill>
                  <a:srgbClr val="595959"/>
                </a:solidFill>
                <a:latin typeface="Corbel"/>
                <a:cs typeface="Corbel"/>
              </a:rPr>
              <a:t>binary</a:t>
            </a:r>
            <a:r>
              <a:rPr sz="2400" spc="-20" dirty="0">
                <a:solidFill>
                  <a:srgbClr val="595959"/>
                </a:solidFill>
                <a:latin typeface="Corbel"/>
                <a:cs typeface="Corbel"/>
              </a:rPr>
              <a:t> </a:t>
            </a:r>
            <a:r>
              <a:rPr sz="2400" spc="-5" dirty="0">
                <a:solidFill>
                  <a:srgbClr val="595959"/>
                </a:solidFill>
                <a:latin typeface="Corbel"/>
                <a:cs typeface="Corbel"/>
              </a:rPr>
              <a:t>trees</a:t>
            </a:r>
            <a:endParaRPr sz="2400">
              <a:latin typeface="Corbel"/>
              <a:cs typeface="Corbel"/>
            </a:endParaRPr>
          </a:p>
          <a:p>
            <a:pPr marL="424815" indent="-412750">
              <a:lnSpc>
                <a:spcPct val="100000"/>
              </a:lnSpc>
              <a:spcBef>
                <a:spcPts val="420"/>
              </a:spcBef>
              <a:buClr>
                <a:srgbClr val="40BAD1"/>
              </a:buClr>
              <a:buFont typeface="Arial MT"/>
              <a:buChar char="●"/>
              <a:tabLst>
                <a:tab pos="424815" algn="l"/>
                <a:tab pos="425450" algn="l"/>
              </a:tabLst>
            </a:pPr>
            <a:r>
              <a:rPr sz="2400" spc="-5" dirty="0">
                <a:solidFill>
                  <a:srgbClr val="595959"/>
                </a:solidFill>
                <a:latin typeface="Corbel"/>
                <a:cs typeface="Corbel"/>
              </a:rPr>
              <a:t>Threaded</a:t>
            </a:r>
            <a:r>
              <a:rPr sz="2400" spc="-30" dirty="0">
                <a:solidFill>
                  <a:srgbClr val="595959"/>
                </a:solidFill>
                <a:latin typeface="Corbel"/>
                <a:cs typeface="Corbel"/>
              </a:rPr>
              <a:t> </a:t>
            </a:r>
            <a:r>
              <a:rPr sz="2400" spc="-5" dirty="0">
                <a:solidFill>
                  <a:srgbClr val="595959"/>
                </a:solidFill>
                <a:latin typeface="Corbel"/>
                <a:cs typeface="Corbel"/>
              </a:rPr>
              <a:t>binary</a:t>
            </a:r>
            <a:r>
              <a:rPr sz="2400" spc="-30" dirty="0">
                <a:solidFill>
                  <a:srgbClr val="595959"/>
                </a:solidFill>
                <a:latin typeface="Corbel"/>
                <a:cs typeface="Corbel"/>
              </a:rPr>
              <a:t> </a:t>
            </a:r>
            <a:r>
              <a:rPr sz="2400" spc="-5" dirty="0">
                <a:solidFill>
                  <a:srgbClr val="595959"/>
                </a:solidFill>
                <a:latin typeface="Corbel"/>
                <a:cs typeface="Corbel"/>
              </a:rPr>
              <a:t>tree</a:t>
            </a:r>
            <a:endParaRPr sz="2400">
              <a:latin typeface="Corbel"/>
              <a:cs typeface="Corbel"/>
            </a:endParaRPr>
          </a:p>
          <a:p>
            <a:pPr marL="424815" indent="-412750">
              <a:lnSpc>
                <a:spcPct val="100000"/>
              </a:lnSpc>
              <a:spcBef>
                <a:spcPts val="420"/>
              </a:spcBef>
              <a:buClr>
                <a:srgbClr val="40BAD1"/>
              </a:buClr>
              <a:buFont typeface="Arial MT"/>
              <a:buChar char="●"/>
              <a:tabLst>
                <a:tab pos="424815" algn="l"/>
                <a:tab pos="425450" algn="l"/>
              </a:tabLst>
            </a:pPr>
            <a:r>
              <a:rPr sz="2400" spc="-5" dirty="0">
                <a:solidFill>
                  <a:srgbClr val="595959"/>
                </a:solidFill>
                <a:latin typeface="Corbel"/>
                <a:cs typeface="Corbel"/>
              </a:rPr>
              <a:t>Application</a:t>
            </a:r>
            <a:r>
              <a:rPr sz="2400" dirty="0">
                <a:solidFill>
                  <a:srgbClr val="595959"/>
                </a:solidFill>
                <a:latin typeface="Corbel"/>
                <a:cs typeface="Corbel"/>
              </a:rPr>
              <a:t>s</a:t>
            </a:r>
            <a:r>
              <a:rPr sz="2400" spc="-5" dirty="0">
                <a:solidFill>
                  <a:srgbClr val="595959"/>
                </a:solidFill>
                <a:latin typeface="Corbel"/>
                <a:cs typeface="Corbel"/>
              </a:rPr>
              <a:t> o</a:t>
            </a:r>
            <a:r>
              <a:rPr sz="2400" dirty="0">
                <a:solidFill>
                  <a:srgbClr val="595959"/>
                </a:solidFill>
                <a:latin typeface="Corbel"/>
                <a:cs typeface="Corbel"/>
              </a:rPr>
              <a:t>f</a:t>
            </a:r>
            <a:r>
              <a:rPr sz="2400" spc="-165" dirty="0">
                <a:solidFill>
                  <a:srgbClr val="595959"/>
                </a:solidFill>
                <a:latin typeface="Corbel"/>
                <a:cs typeface="Corbel"/>
              </a:rPr>
              <a:t> </a:t>
            </a:r>
            <a:r>
              <a:rPr sz="2400" spc="-155" dirty="0">
                <a:solidFill>
                  <a:srgbClr val="595959"/>
                </a:solidFill>
                <a:latin typeface="Corbel"/>
                <a:cs typeface="Corbel"/>
              </a:rPr>
              <a:t>T</a:t>
            </a:r>
            <a:r>
              <a:rPr sz="2400" spc="-5" dirty="0">
                <a:solidFill>
                  <a:srgbClr val="595959"/>
                </a:solidFill>
                <a:latin typeface="Corbel"/>
                <a:cs typeface="Corbel"/>
              </a:rPr>
              <a:t>rees</a:t>
            </a:r>
            <a:endParaRPr sz="2400">
              <a:latin typeface="Corbel"/>
              <a:cs typeface="Corbel"/>
            </a:endParaRPr>
          </a:p>
          <a:p>
            <a:pPr marL="424815" indent="-412750">
              <a:lnSpc>
                <a:spcPct val="100000"/>
              </a:lnSpc>
              <a:spcBef>
                <a:spcPts val="420"/>
              </a:spcBef>
              <a:buClr>
                <a:srgbClr val="40BAD1"/>
              </a:buClr>
              <a:buFont typeface="Arial MT"/>
              <a:buChar char="●"/>
              <a:tabLst>
                <a:tab pos="424815" algn="l"/>
                <a:tab pos="425450" algn="l"/>
              </a:tabLst>
            </a:pPr>
            <a:r>
              <a:rPr sz="2400" spc="-5" dirty="0">
                <a:solidFill>
                  <a:srgbClr val="595959"/>
                </a:solidFill>
                <a:latin typeface="Corbel"/>
                <a:cs typeface="Corbel"/>
              </a:rPr>
              <a:t>Balanced</a:t>
            </a:r>
            <a:r>
              <a:rPr sz="2400" spc="-20" dirty="0">
                <a:solidFill>
                  <a:srgbClr val="595959"/>
                </a:solidFill>
                <a:latin typeface="Corbel"/>
                <a:cs typeface="Corbel"/>
              </a:rPr>
              <a:t> </a:t>
            </a:r>
            <a:r>
              <a:rPr sz="2400" spc="-5" dirty="0">
                <a:solidFill>
                  <a:srgbClr val="595959"/>
                </a:solidFill>
                <a:latin typeface="Corbel"/>
                <a:cs typeface="Corbel"/>
              </a:rPr>
              <a:t>tree</a:t>
            </a:r>
            <a:r>
              <a:rPr sz="2400" spc="-20" dirty="0">
                <a:solidFill>
                  <a:srgbClr val="595959"/>
                </a:solidFill>
                <a:latin typeface="Corbel"/>
                <a:cs typeface="Corbel"/>
              </a:rPr>
              <a:t> </a:t>
            </a:r>
            <a:r>
              <a:rPr sz="2400" spc="-5" dirty="0">
                <a:solidFill>
                  <a:srgbClr val="595959"/>
                </a:solidFill>
                <a:latin typeface="Corbel"/>
                <a:cs typeface="Corbel"/>
              </a:rPr>
              <a:t>and</a:t>
            </a:r>
            <a:r>
              <a:rPr sz="2400" spc="-20" dirty="0">
                <a:solidFill>
                  <a:srgbClr val="595959"/>
                </a:solidFill>
                <a:latin typeface="Corbel"/>
                <a:cs typeface="Corbel"/>
              </a:rPr>
              <a:t> </a:t>
            </a:r>
            <a:r>
              <a:rPr sz="2400" spc="-5" dirty="0">
                <a:solidFill>
                  <a:srgbClr val="595959"/>
                </a:solidFill>
                <a:latin typeface="Corbel"/>
                <a:cs typeface="Corbel"/>
              </a:rPr>
              <a:t>its</a:t>
            </a:r>
            <a:r>
              <a:rPr sz="2400" spc="-20" dirty="0">
                <a:solidFill>
                  <a:srgbClr val="595959"/>
                </a:solidFill>
                <a:latin typeface="Corbel"/>
                <a:cs typeface="Corbel"/>
              </a:rPr>
              <a:t> </a:t>
            </a:r>
            <a:r>
              <a:rPr sz="2400" spc="-5" dirty="0">
                <a:solidFill>
                  <a:srgbClr val="595959"/>
                </a:solidFill>
                <a:latin typeface="Corbel"/>
                <a:cs typeface="Corbel"/>
              </a:rPr>
              <a:t>mechanism</a:t>
            </a:r>
            <a:endParaRPr sz="2400">
              <a:latin typeface="Corbel"/>
              <a:cs typeface="Corbel"/>
            </a:endParaRPr>
          </a:p>
          <a:p>
            <a:pPr marL="424815" indent="-412750">
              <a:lnSpc>
                <a:spcPct val="100000"/>
              </a:lnSpc>
              <a:spcBef>
                <a:spcPts val="420"/>
              </a:spcBef>
              <a:buClr>
                <a:srgbClr val="40BAD1"/>
              </a:buClr>
              <a:buFont typeface="Arial MT"/>
              <a:buChar char="●"/>
              <a:tabLst>
                <a:tab pos="424815" algn="l"/>
                <a:tab pos="425450" algn="l"/>
              </a:tabLst>
            </a:pPr>
            <a:r>
              <a:rPr sz="2400" spc="-5" dirty="0">
                <a:solidFill>
                  <a:srgbClr val="595959"/>
                </a:solidFill>
                <a:latin typeface="Corbel"/>
                <a:cs typeface="Corbel"/>
              </a:rPr>
              <a:t>Heigh</a:t>
            </a:r>
            <a:r>
              <a:rPr sz="2400" dirty="0">
                <a:solidFill>
                  <a:srgbClr val="595959"/>
                </a:solidFill>
                <a:latin typeface="Corbel"/>
                <a:cs typeface="Corbel"/>
              </a:rPr>
              <a:t>t</a:t>
            </a:r>
            <a:r>
              <a:rPr sz="2400" spc="-5" dirty="0">
                <a:solidFill>
                  <a:srgbClr val="595959"/>
                </a:solidFill>
                <a:latin typeface="Corbel"/>
                <a:cs typeface="Corbel"/>
              </a:rPr>
              <a:t> an</a:t>
            </a:r>
            <a:r>
              <a:rPr sz="2400" dirty="0">
                <a:solidFill>
                  <a:srgbClr val="595959"/>
                </a:solidFill>
                <a:latin typeface="Corbel"/>
                <a:cs typeface="Corbel"/>
              </a:rPr>
              <a:t>d</a:t>
            </a:r>
            <a:r>
              <a:rPr sz="2400" spc="-135" dirty="0">
                <a:solidFill>
                  <a:srgbClr val="595959"/>
                </a:solidFill>
                <a:latin typeface="Corbel"/>
                <a:cs typeface="Corbel"/>
              </a:rPr>
              <a:t> </a:t>
            </a:r>
            <a:r>
              <a:rPr sz="2400" spc="-90" dirty="0">
                <a:solidFill>
                  <a:srgbClr val="595959"/>
                </a:solidFill>
                <a:latin typeface="Corbel"/>
                <a:cs typeface="Corbel"/>
              </a:rPr>
              <a:t>W</a:t>
            </a:r>
            <a:r>
              <a:rPr sz="2400" spc="-5" dirty="0">
                <a:solidFill>
                  <a:srgbClr val="595959"/>
                </a:solidFill>
                <a:latin typeface="Corbel"/>
                <a:cs typeface="Corbel"/>
              </a:rPr>
              <a:t>eigh</a:t>
            </a:r>
            <a:r>
              <a:rPr sz="2400" dirty="0">
                <a:solidFill>
                  <a:srgbClr val="595959"/>
                </a:solidFill>
                <a:latin typeface="Corbel"/>
                <a:cs typeface="Corbel"/>
              </a:rPr>
              <a:t>t</a:t>
            </a:r>
            <a:r>
              <a:rPr sz="2400" spc="-5" dirty="0">
                <a:solidFill>
                  <a:srgbClr val="595959"/>
                </a:solidFill>
                <a:latin typeface="Corbel"/>
                <a:cs typeface="Corbel"/>
              </a:rPr>
              <a:t> Balance</a:t>
            </a:r>
            <a:r>
              <a:rPr sz="2400" dirty="0">
                <a:solidFill>
                  <a:srgbClr val="595959"/>
                </a:solidFill>
                <a:latin typeface="Corbel"/>
                <a:cs typeface="Corbel"/>
              </a:rPr>
              <a:t>d</a:t>
            </a:r>
            <a:r>
              <a:rPr sz="2400" spc="-165" dirty="0">
                <a:solidFill>
                  <a:srgbClr val="595959"/>
                </a:solidFill>
                <a:latin typeface="Corbel"/>
                <a:cs typeface="Corbel"/>
              </a:rPr>
              <a:t> </a:t>
            </a:r>
            <a:r>
              <a:rPr sz="2400" spc="-155" dirty="0">
                <a:solidFill>
                  <a:srgbClr val="595959"/>
                </a:solidFill>
                <a:latin typeface="Corbel"/>
                <a:cs typeface="Corbel"/>
              </a:rPr>
              <a:t>T</a:t>
            </a:r>
            <a:r>
              <a:rPr sz="2400" spc="-5" dirty="0">
                <a:solidFill>
                  <a:srgbClr val="595959"/>
                </a:solidFill>
                <a:latin typeface="Corbel"/>
                <a:cs typeface="Corbel"/>
              </a:rPr>
              <a:t>rees</a:t>
            </a:r>
            <a:endParaRPr sz="2400">
              <a:latin typeface="Corbel"/>
              <a:cs typeface="Corbel"/>
            </a:endParaRPr>
          </a:p>
        </p:txBody>
      </p:sp>
      <p:sp>
        <p:nvSpPr>
          <p:cNvPr id="8" name="Slide Number Placeholder 7">
            <a:extLst>
              <a:ext uri="{FF2B5EF4-FFF2-40B4-BE49-F238E27FC236}">
                <a16:creationId xmlns:a16="http://schemas.microsoft.com/office/drawing/2014/main" id="{F69FCC12-4DEF-4736-B66B-9067E4807250}"/>
              </a:ext>
            </a:extLst>
          </p:cNvPr>
          <p:cNvSpPr>
            <a:spLocks noGrp="1"/>
          </p:cNvSpPr>
          <p:nvPr>
            <p:ph type="sldNum" sz="quarter" idx="7"/>
          </p:nvPr>
        </p:nvSpPr>
        <p:spPr/>
        <p:txBody>
          <a:bodyPr/>
          <a:lstStyle/>
          <a:p>
            <a:pPr marL="41910">
              <a:lnSpc>
                <a:spcPts val="1230"/>
              </a:lnSpc>
            </a:pPr>
            <a:fld id="{81D60167-4931-47E6-BA6A-407CBD079E47}" type="slidenum">
              <a:rPr lang="en-US" smtClean="0"/>
              <a:t>80</a:t>
            </a:fld>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p:nvPr/>
        </p:nvSpPr>
        <p:spPr>
          <a:xfrm>
            <a:off x="11263062" y="6468683"/>
            <a:ext cx="245110" cy="177800"/>
          </a:xfrm>
          <a:prstGeom prst="rect">
            <a:avLst/>
          </a:prstGeom>
        </p:spPr>
        <p:txBody>
          <a:bodyPr vert="horz" wrap="square" lIns="0" tIns="0" rIns="0" bIns="0" rtlCol="0">
            <a:spAutoFit/>
          </a:bodyPr>
          <a:lstStyle/>
          <a:p>
            <a:pPr marL="38100">
              <a:lnSpc>
                <a:spcPts val="1230"/>
              </a:lnSpc>
            </a:pPr>
            <a:fld id="{81D60167-4931-47E6-BA6A-407CBD079E47}" type="slidenum">
              <a:rPr sz="1200" b="1" dirty="0">
                <a:solidFill>
                  <a:srgbClr val="40BAD1"/>
                </a:solidFill>
                <a:latin typeface="Corbel"/>
                <a:cs typeface="Corbel"/>
              </a:rPr>
              <a:t>81</a:t>
            </a:fld>
            <a:endParaRPr sz="1200">
              <a:latin typeface="Corbel"/>
              <a:cs typeface="Corbel"/>
            </a:endParaRPr>
          </a:p>
        </p:txBody>
      </p:sp>
      <p:sp>
        <p:nvSpPr>
          <p:cNvPr id="3" name="object 3"/>
          <p:cNvSpPr txBox="1"/>
          <p:nvPr/>
        </p:nvSpPr>
        <p:spPr>
          <a:xfrm>
            <a:off x="325944" y="3101857"/>
            <a:ext cx="157670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Up</a:t>
            </a:r>
            <a:r>
              <a:rPr sz="3600" spc="-100" dirty="0">
                <a:solidFill>
                  <a:srgbClr val="FFFFFF"/>
                </a:solidFill>
                <a:latin typeface="Corbel"/>
                <a:cs typeface="Corbel"/>
              </a:rPr>
              <a:t> </a:t>
            </a:r>
            <a:r>
              <a:rPr sz="3600" spc="-5" dirty="0">
                <a:solidFill>
                  <a:srgbClr val="FFFFFF"/>
                </a:solidFill>
                <a:latin typeface="Corbel"/>
                <a:cs typeface="Corbel"/>
              </a:rPr>
              <a:t>Next</a:t>
            </a:r>
            <a:endParaRPr sz="3600">
              <a:latin typeface="Corbel"/>
              <a:cs typeface="Corbel"/>
            </a:endParaRPr>
          </a:p>
        </p:txBody>
      </p:sp>
      <p:sp>
        <p:nvSpPr>
          <p:cNvPr id="4" name="object 4"/>
          <p:cNvSpPr txBox="1"/>
          <p:nvPr/>
        </p:nvSpPr>
        <p:spPr>
          <a:xfrm>
            <a:off x="4000800" y="3007892"/>
            <a:ext cx="1358265" cy="863600"/>
          </a:xfrm>
          <a:prstGeom prst="rect">
            <a:avLst/>
          </a:prstGeom>
        </p:spPr>
        <p:txBody>
          <a:bodyPr vert="horz" wrap="square" lIns="0" tIns="66040" rIns="0" bIns="0" rtlCol="0">
            <a:spAutoFit/>
          </a:bodyPr>
          <a:lstStyle/>
          <a:p>
            <a:pPr marL="409575" indent="-397510">
              <a:lnSpc>
                <a:spcPct val="100000"/>
              </a:lnSpc>
              <a:spcBef>
                <a:spcPts val="520"/>
              </a:spcBef>
              <a:buClr>
                <a:srgbClr val="C8C8C8"/>
              </a:buClr>
              <a:buSzPct val="91666"/>
              <a:buFont typeface="Arial"/>
              <a:buChar char="●"/>
              <a:tabLst>
                <a:tab pos="409575" algn="l"/>
                <a:tab pos="410209" algn="l"/>
              </a:tabLst>
            </a:pPr>
            <a:r>
              <a:rPr sz="2400" spc="-35" dirty="0">
                <a:solidFill>
                  <a:srgbClr val="D9D9D9"/>
                </a:solidFill>
                <a:latin typeface="Corbel"/>
                <a:cs typeface="Corbel"/>
              </a:rPr>
              <a:t>Trees</a:t>
            </a:r>
            <a:endParaRPr sz="2400">
              <a:latin typeface="Corbel"/>
              <a:cs typeface="Corbel"/>
            </a:endParaRPr>
          </a:p>
          <a:p>
            <a:pPr marL="409575" indent="-397510">
              <a:lnSpc>
                <a:spcPct val="100000"/>
              </a:lnSpc>
              <a:spcBef>
                <a:spcPts val="420"/>
              </a:spcBef>
              <a:buClr>
                <a:srgbClr val="40BAD1"/>
              </a:buClr>
              <a:buSzPct val="91666"/>
              <a:buFont typeface="Arial"/>
              <a:buChar char="●"/>
              <a:tabLst>
                <a:tab pos="409575" algn="l"/>
                <a:tab pos="410209" algn="l"/>
              </a:tabLst>
            </a:pPr>
            <a:r>
              <a:rPr sz="2400" b="1" spc="-5" dirty="0">
                <a:solidFill>
                  <a:srgbClr val="595959"/>
                </a:solidFill>
                <a:latin typeface="Corbel"/>
                <a:cs typeface="Corbel"/>
              </a:rPr>
              <a:t>Graphs</a:t>
            </a:r>
            <a:endParaRPr sz="2400">
              <a:latin typeface="Corbel"/>
              <a:cs typeface="Corbel"/>
            </a:endParaRPr>
          </a:p>
        </p:txBody>
      </p:sp>
      <p:sp>
        <p:nvSpPr>
          <p:cNvPr id="5" name="object 5"/>
          <p:cNvSpPr txBox="1"/>
          <p:nvPr/>
        </p:nvSpPr>
        <p:spPr>
          <a:xfrm>
            <a:off x="6408877" y="1331492"/>
            <a:ext cx="4561840" cy="4216400"/>
          </a:xfrm>
          <a:prstGeom prst="rect">
            <a:avLst/>
          </a:prstGeom>
        </p:spPr>
        <p:txBody>
          <a:bodyPr vert="horz" wrap="square" lIns="0" tIns="66040" rIns="0" bIns="0" rtlCol="0">
            <a:spAutoFit/>
          </a:bodyPr>
          <a:lstStyle/>
          <a:p>
            <a:pPr marL="424815" indent="-412750">
              <a:lnSpc>
                <a:spcPct val="100000"/>
              </a:lnSpc>
              <a:spcBef>
                <a:spcPts val="520"/>
              </a:spcBef>
              <a:buClr>
                <a:srgbClr val="40BAD1"/>
              </a:buClr>
              <a:buFont typeface="Arial MT"/>
              <a:buChar char="●"/>
              <a:tabLst>
                <a:tab pos="424815" algn="l"/>
                <a:tab pos="425450" algn="l"/>
              </a:tabLst>
            </a:pPr>
            <a:r>
              <a:rPr sz="2400" spc="-5" dirty="0">
                <a:solidFill>
                  <a:srgbClr val="595959"/>
                </a:solidFill>
                <a:latin typeface="Corbel"/>
                <a:cs typeface="Corbel"/>
              </a:rPr>
              <a:t>Graphs</a:t>
            </a:r>
            <a:r>
              <a:rPr sz="2400" spc="-30" dirty="0">
                <a:solidFill>
                  <a:srgbClr val="595959"/>
                </a:solidFill>
                <a:latin typeface="Corbel"/>
                <a:cs typeface="Corbel"/>
              </a:rPr>
              <a:t> </a:t>
            </a:r>
            <a:r>
              <a:rPr sz="2400" spc="-5" dirty="0">
                <a:solidFill>
                  <a:srgbClr val="595959"/>
                </a:solidFill>
                <a:latin typeface="Corbel"/>
                <a:cs typeface="Corbel"/>
              </a:rPr>
              <a:t>and</a:t>
            </a:r>
            <a:r>
              <a:rPr sz="2400" spc="-25" dirty="0">
                <a:solidFill>
                  <a:srgbClr val="595959"/>
                </a:solidFill>
                <a:latin typeface="Corbel"/>
                <a:cs typeface="Corbel"/>
              </a:rPr>
              <a:t> </a:t>
            </a:r>
            <a:r>
              <a:rPr sz="2400" spc="-5" dirty="0">
                <a:solidFill>
                  <a:srgbClr val="595959"/>
                </a:solidFill>
                <a:latin typeface="Corbel"/>
                <a:cs typeface="Corbel"/>
              </a:rPr>
              <a:t>their</a:t>
            </a:r>
            <a:r>
              <a:rPr sz="2400" spc="-20" dirty="0">
                <a:solidFill>
                  <a:srgbClr val="595959"/>
                </a:solidFill>
                <a:latin typeface="Corbel"/>
                <a:cs typeface="Corbel"/>
              </a:rPr>
              <a:t> </a:t>
            </a:r>
            <a:r>
              <a:rPr sz="2400" spc="-5" dirty="0">
                <a:solidFill>
                  <a:srgbClr val="595959"/>
                </a:solidFill>
                <a:latin typeface="Corbel"/>
                <a:cs typeface="Corbel"/>
              </a:rPr>
              <a:t>understanding</a:t>
            </a:r>
            <a:endParaRPr sz="2400">
              <a:latin typeface="Corbel"/>
              <a:cs typeface="Corbel"/>
            </a:endParaRPr>
          </a:p>
          <a:p>
            <a:pPr marL="424815" marR="5080" indent="-412750">
              <a:lnSpc>
                <a:spcPct val="114599"/>
              </a:lnSpc>
              <a:buClr>
                <a:srgbClr val="40BAD1"/>
              </a:buClr>
              <a:buFont typeface="Arial MT"/>
              <a:buChar char="●"/>
              <a:tabLst>
                <a:tab pos="424815" algn="l"/>
                <a:tab pos="425450" algn="l"/>
              </a:tabLst>
            </a:pPr>
            <a:r>
              <a:rPr sz="2400" spc="-5" dirty="0">
                <a:solidFill>
                  <a:srgbClr val="595959"/>
                </a:solidFill>
                <a:latin typeface="Corbel"/>
                <a:cs typeface="Corbel"/>
              </a:rPr>
              <a:t>Matrix</a:t>
            </a:r>
            <a:r>
              <a:rPr sz="2400" spc="-30" dirty="0">
                <a:solidFill>
                  <a:srgbClr val="595959"/>
                </a:solidFill>
                <a:latin typeface="Corbel"/>
                <a:cs typeface="Corbel"/>
              </a:rPr>
              <a:t> </a:t>
            </a:r>
            <a:r>
              <a:rPr sz="2400" spc="-5" dirty="0">
                <a:solidFill>
                  <a:srgbClr val="595959"/>
                </a:solidFill>
                <a:latin typeface="Corbel"/>
                <a:cs typeface="Corbel"/>
              </a:rPr>
              <a:t>representations</a:t>
            </a:r>
            <a:r>
              <a:rPr sz="2400" spc="-30" dirty="0">
                <a:solidFill>
                  <a:srgbClr val="595959"/>
                </a:solidFill>
                <a:latin typeface="Corbel"/>
                <a:cs typeface="Corbel"/>
              </a:rPr>
              <a:t> </a:t>
            </a:r>
            <a:r>
              <a:rPr sz="2400" spc="-5" dirty="0">
                <a:solidFill>
                  <a:srgbClr val="595959"/>
                </a:solidFill>
                <a:latin typeface="Corbel"/>
                <a:cs typeface="Corbel"/>
              </a:rPr>
              <a:t>of</a:t>
            </a:r>
            <a:r>
              <a:rPr sz="2400" spc="-25" dirty="0">
                <a:solidFill>
                  <a:srgbClr val="595959"/>
                </a:solidFill>
                <a:latin typeface="Corbel"/>
                <a:cs typeface="Corbel"/>
              </a:rPr>
              <a:t> </a:t>
            </a:r>
            <a:r>
              <a:rPr sz="2400" dirty="0">
                <a:solidFill>
                  <a:srgbClr val="595959"/>
                </a:solidFill>
                <a:latin typeface="Corbel"/>
                <a:cs typeface="Corbel"/>
              </a:rPr>
              <a:t>a</a:t>
            </a:r>
            <a:r>
              <a:rPr sz="2400" spc="-25" dirty="0">
                <a:solidFill>
                  <a:srgbClr val="595959"/>
                </a:solidFill>
                <a:latin typeface="Corbel"/>
                <a:cs typeface="Corbel"/>
              </a:rPr>
              <a:t> </a:t>
            </a:r>
            <a:r>
              <a:rPr sz="2400" spc="-5" dirty="0">
                <a:solidFill>
                  <a:srgbClr val="595959"/>
                </a:solidFill>
                <a:latin typeface="Corbel"/>
                <a:cs typeface="Corbel"/>
              </a:rPr>
              <a:t>given </a:t>
            </a:r>
            <a:r>
              <a:rPr sz="2400" spc="-465" dirty="0">
                <a:solidFill>
                  <a:srgbClr val="595959"/>
                </a:solidFill>
                <a:latin typeface="Corbel"/>
                <a:cs typeface="Corbel"/>
              </a:rPr>
              <a:t> </a:t>
            </a:r>
            <a:r>
              <a:rPr sz="2400" spc="-5" dirty="0">
                <a:solidFill>
                  <a:srgbClr val="595959"/>
                </a:solidFill>
                <a:latin typeface="Corbel"/>
                <a:cs typeface="Corbel"/>
              </a:rPr>
              <a:t>graph</a:t>
            </a:r>
            <a:endParaRPr sz="2400">
              <a:latin typeface="Corbel"/>
              <a:cs typeface="Corbel"/>
            </a:endParaRPr>
          </a:p>
          <a:p>
            <a:pPr marL="424815" indent="-412750">
              <a:lnSpc>
                <a:spcPct val="100000"/>
              </a:lnSpc>
              <a:spcBef>
                <a:spcPts val="420"/>
              </a:spcBef>
              <a:buClr>
                <a:srgbClr val="40BAD1"/>
              </a:buClr>
              <a:buFont typeface="Arial MT"/>
              <a:buChar char="●"/>
              <a:tabLst>
                <a:tab pos="424815" algn="l"/>
                <a:tab pos="425450" algn="l"/>
              </a:tabLst>
            </a:pPr>
            <a:r>
              <a:rPr sz="2400" spc="-5" dirty="0">
                <a:solidFill>
                  <a:srgbClr val="595959"/>
                </a:solidFill>
                <a:latin typeface="Corbel"/>
                <a:cs typeface="Corbel"/>
              </a:rPr>
              <a:t>Depth</a:t>
            </a:r>
            <a:r>
              <a:rPr sz="2400" spc="-20" dirty="0">
                <a:solidFill>
                  <a:srgbClr val="595959"/>
                </a:solidFill>
                <a:latin typeface="Corbel"/>
                <a:cs typeface="Corbel"/>
              </a:rPr>
              <a:t> </a:t>
            </a:r>
            <a:r>
              <a:rPr sz="2400" spc="-5" dirty="0">
                <a:solidFill>
                  <a:srgbClr val="595959"/>
                </a:solidFill>
                <a:latin typeface="Corbel"/>
                <a:cs typeface="Corbel"/>
              </a:rPr>
              <a:t>First</a:t>
            </a:r>
            <a:r>
              <a:rPr sz="2400" spc="-75" dirty="0">
                <a:solidFill>
                  <a:srgbClr val="595959"/>
                </a:solidFill>
                <a:latin typeface="Corbel"/>
                <a:cs typeface="Corbel"/>
              </a:rPr>
              <a:t> </a:t>
            </a:r>
            <a:r>
              <a:rPr sz="2400" spc="-5" dirty="0">
                <a:solidFill>
                  <a:srgbClr val="595959"/>
                </a:solidFill>
                <a:latin typeface="Corbel"/>
                <a:cs typeface="Corbel"/>
              </a:rPr>
              <a:t>Search</a:t>
            </a:r>
            <a:r>
              <a:rPr sz="2400" spc="-20" dirty="0">
                <a:solidFill>
                  <a:srgbClr val="595959"/>
                </a:solidFill>
                <a:latin typeface="Corbel"/>
                <a:cs typeface="Corbel"/>
              </a:rPr>
              <a:t> </a:t>
            </a:r>
            <a:r>
              <a:rPr sz="2400" spc="-15" dirty="0">
                <a:solidFill>
                  <a:srgbClr val="595959"/>
                </a:solidFill>
                <a:latin typeface="Corbel"/>
                <a:cs typeface="Corbel"/>
              </a:rPr>
              <a:t>(DFS)</a:t>
            </a:r>
            <a:endParaRPr sz="2400">
              <a:latin typeface="Corbel"/>
              <a:cs typeface="Corbel"/>
            </a:endParaRPr>
          </a:p>
          <a:p>
            <a:pPr marL="424815" indent="-412750">
              <a:lnSpc>
                <a:spcPct val="100000"/>
              </a:lnSpc>
              <a:spcBef>
                <a:spcPts val="420"/>
              </a:spcBef>
              <a:buClr>
                <a:srgbClr val="40BAD1"/>
              </a:buClr>
              <a:buFont typeface="Arial MT"/>
              <a:buChar char="●"/>
              <a:tabLst>
                <a:tab pos="424815" algn="l"/>
                <a:tab pos="425450" algn="l"/>
              </a:tabLst>
            </a:pPr>
            <a:r>
              <a:rPr sz="2400" spc="-5" dirty="0">
                <a:solidFill>
                  <a:srgbClr val="595959"/>
                </a:solidFill>
                <a:latin typeface="Corbel"/>
                <a:cs typeface="Corbel"/>
              </a:rPr>
              <a:t>Breadth</a:t>
            </a:r>
            <a:r>
              <a:rPr sz="2400" spc="-20" dirty="0">
                <a:solidFill>
                  <a:srgbClr val="595959"/>
                </a:solidFill>
                <a:latin typeface="Corbel"/>
                <a:cs typeface="Corbel"/>
              </a:rPr>
              <a:t> </a:t>
            </a:r>
            <a:r>
              <a:rPr sz="2400" spc="-5" dirty="0">
                <a:solidFill>
                  <a:srgbClr val="595959"/>
                </a:solidFill>
                <a:latin typeface="Corbel"/>
                <a:cs typeface="Corbel"/>
              </a:rPr>
              <a:t>First</a:t>
            </a:r>
            <a:r>
              <a:rPr sz="2400" spc="-75" dirty="0">
                <a:solidFill>
                  <a:srgbClr val="595959"/>
                </a:solidFill>
                <a:latin typeface="Corbel"/>
                <a:cs typeface="Corbel"/>
              </a:rPr>
              <a:t> </a:t>
            </a:r>
            <a:r>
              <a:rPr sz="2400" spc="-5" dirty="0">
                <a:solidFill>
                  <a:srgbClr val="595959"/>
                </a:solidFill>
                <a:latin typeface="Corbel"/>
                <a:cs typeface="Corbel"/>
              </a:rPr>
              <a:t>Search</a:t>
            </a:r>
            <a:r>
              <a:rPr sz="2400" spc="-20" dirty="0">
                <a:solidFill>
                  <a:srgbClr val="595959"/>
                </a:solidFill>
                <a:latin typeface="Corbel"/>
                <a:cs typeface="Corbel"/>
              </a:rPr>
              <a:t> </a:t>
            </a:r>
            <a:r>
              <a:rPr sz="2400" spc="-15" dirty="0">
                <a:solidFill>
                  <a:srgbClr val="595959"/>
                </a:solidFill>
                <a:latin typeface="Corbel"/>
                <a:cs typeface="Corbel"/>
              </a:rPr>
              <a:t>(BFS)</a:t>
            </a:r>
            <a:endParaRPr sz="2400">
              <a:latin typeface="Corbel"/>
              <a:cs typeface="Corbel"/>
            </a:endParaRPr>
          </a:p>
          <a:p>
            <a:pPr marL="424815" marR="700405" indent="-412750">
              <a:lnSpc>
                <a:spcPct val="114599"/>
              </a:lnSpc>
              <a:buClr>
                <a:srgbClr val="40BAD1"/>
              </a:buClr>
              <a:buFont typeface="Arial MT"/>
              <a:buChar char="●"/>
              <a:tabLst>
                <a:tab pos="424815" algn="l"/>
                <a:tab pos="425450" algn="l"/>
              </a:tabLst>
            </a:pPr>
            <a:r>
              <a:rPr sz="2400" spc="-5" dirty="0">
                <a:solidFill>
                  <a:srgbClr val="595959"/>
                </a:solidFill>
                <a:latin typeface="Corbel"/>
                <a:cs typeface="Corbel"/>
              </a:rPr>
              <a:t>Minimu</a:t>
            </a:r>
            <a:r>
              <a:rPr sz="2400" dirty="0">
                <a:solidFill>
                  <a:srgbClr val="595959"/>
                </a:solidFill>
                <a:latin typeface="Corbel"/>
                <a:cs typeface="Corbel"/>
              </a:rPr>
              <a:t>m</a:t>
            </a:r>
            <a:r>
              <a:rPr sz="2400" spc="-65" dirty="0">
                <a:solidFill>
                  <a:srgbClr val="595959"/>
                </a:solidFill>
                <a:latin typeface="Corbel"/>
                <a:cs typeface="Corbel"/>
              </a:rPr>
              <a:t> </a:t>
            </a:r>
            <a:r>
              <a:rPr sz="2400" spc="-5" dirty="0">
                <a:solidFill>
                  <a:srgbClr val="595959"/>
                </a:solidFill>
                <a:latin typeface="Corbel"/>
                <a:cs typeface="Corbel"/>
              </a:rPr>
              <a:t>Spannin</a:t>
            </a:r>
            <a:r>
              <a:rPr sz="2400" dirty="0">
                <a:solidFill>
                  <a:srgbClr val="595959"/>
                </a:solidFill>
                <a:latin typeface="Corbel"/>
                <a:cs typeface="Corbel"/>
              </a:rPr>
              <a:t>g</a:t>
            </a:r>
            <a:r>
              <a:rPr sz="2400" spc="-170" dirty="0">
                <a:solidFill>
                  <a:srgbClr val="595959"/>
                </a:solidFill>
                <a:latin typeface="Corbel"/>
                <a:cs typeface="Corbel"/>
              </a:rPr>
              <a:t> </a:t>
            </a:r>
            <a:r>
              <a:rPr sz="2400" spc="-155" dirty="0">
                <a:solidFill>
                  <a:srgbClr val="595959"/>
                </a:solidFill>
                <a:latin typeface="Corbel"/>
                <a:cs typeface="Corbel"/>
              </a:rPr>
              <a:t>T</a:t>
            </a:r>
            <a:r>
              <a:rPr sz="2400" spc="-5" dirty="0">
                <a:solidFill>
                  <a:srgbClr val="595959"/>
                </a:solidFill>
                <a:latin typeface="Corbel"/>
                <a:cs typeface="Corbel"/>
              </a:rPr>
              <a:t>rees  Algorithms</a:t>
            </a:r>
            <a:r>
              <a:rPr sz="2400" spc="-50" dirty="0">
                <a:solidFill>
                  <a:srgbClr val="595959"/>
                </a:solidFill>
                <a:latin typeface="Corbel"/>
                <a:cs typeface="Corbel"/>
              </a:rPr>
              <a:t> </a:t>
            </a:r>
            <a:r>
              <a:rPr sz="2400" spc="-5" dirty="0">
                <a:solidFill>
                  <a:srgbClr val="595959"/>
                </a:solidFill>
                <a:latin typeface="Corbel"/>
                <a:cs typeface="Corbel"/>
              </a:rPr>
              <a:t>(Prims,</a:t>
            </a:r>
            <a:r>
              <a:rPr sz="2400" spc="-45" dirty="0">
                <a:solidFill>
                  <a:srgbClr val="595959"/>
                </a:solidFill>
                <a:latin typeface="Corbel"/>
                <a:cs typeface="Corbel"/>
              </a:rPr>
              <a:t> </a:t>
            </a:r>
            <a:r>
              <a:rPr sz="2400" spc="-5" dirty="0">
                <a:solidFill>
                  <a:srgbClr val="595959"/>
                </a:solidFill>
                <a:latin typeface="Corbel"/>
                <a:cs typeface="Corbel"/>
              </a:rPr>
              <a:t>Kruskal, </a:t>
            </a:r>
            <a:r>
              <a:rPr sz="2400" spc="-465" dirty="0">
                <a:solidFill>
                  <a:srgbClr val="595959"/>
                </a:solidFill>
                <a:latin typeface="Corbel"/>
                <a:cs typeface="Corbel"/>
              </a:rPr>
              <a:t> </a:t>
            </a:r>
            <a:r>
              <a:rPr sz="2400" spc="-5" dirty="0">
                <a:solidFill>
                  <a:srgbClr val="595959"/>
                </a:solidFill>
                <a:latin typeface="Corbel"/>
                <a:cs typeface="Corbel"/>
              </a:rPr>
              <a:t>Dijkstra)</a:t>
            </a:r>
            <a:endParaRPr sz="2400">
              <a:latin typeface="Corbel"/>
              <a:cs typeface="Corbel"/>
            </a:endParaRPr>
          </a:p>
          <a:p>
            <a:pPr marL="424815" indent="-412750">
              <a:lnSpc>
                <a:spcPct val="100000"/>
              </a:lnSpc>
              <a:spcBef>
                <a:spcPts val="420"/>
              </a:spcBef>
              <a:buClr>
                <a:srgbClr val="40BAD1"/>
              </a:buClr>
              <a:buFont typeface="Arial MT"/>
              <a:buChar char="●"/>
              <a:tabLst>
                <a:tab pos="424815" algn="l"/>
                <a:tab pos="425450" algn="l"/>
              </a:tabLst>
            </a:pPr>
            <a:r>
              <a:rPr sz="2400" spc="-5" dirty="0">
                <a:solidFill>
                  <a:srgbClr val="595959"/>
                </a:solidFill>
                <a:latin typeface="Corbel"/>
                <a:cs typeface="Corbel"/>
              </a:rPr>
              <a:t>Path</a:t>
            </a:r>
            <a:r>
              <a:rPr sz="2400" spc="-45" dirty="0">
                <a:solidFill>
                  <a:srgbClr val="595959"/>
                </a:solidFill>
                <a:latin typeface="Corbel"/>
                <a:cs typeface="Corbel"/>
              </a:rPr>
              <a:t> </a:t>
            </a:r>
            <a:r>
              <a:rPr sz="2400" spc="-5" dirty="0">
                <a:solidFill>
                  <a:srgbClr val="595959"/>
                </a:solidFill>
                <a:latin typeface="Corbel"/>
                <a:cs typeface="Corbel"/>
              </a:rPr>
              <a:t>Matrix</a:t>
            </a:r>
            <a:endParaRPr sz="2400">
              <a:latin typeface="Corbel"/>
              <a:cs typeface="Corbel"/>
            </a:endParaRPr>
          </a:p>
          <a:p>
            <a:pPr marL="424815" indent="-412750">
              <a:lnSpc>
                <a:spcPct val="100000"/>
              </a:lnSpc>
              <a:spcBef>
                <a:spcPts val="420"/>
              </a:spcBef>
              <a:buClr>
                <a:srgbClr val="40BAD1"/>
              </a:buClr>
              <a:buFont typeface="Arial MT"/>
              <a:buChar char="●"/>
              <a:tabLst>
                <a:tab pos="424815" algn="l"/>
                <a:tab pos="425450" algn="l"/>
              </a:tabLst>
            </a:pPr>
            <a:r>
              <a:rPr sz="2400" spc="-5" dirty="0">
                <a:solidFill>
                  <a:srgbClr val="595959"/>
                </a:solidFill>
                <a:latin typeface="Corbel"/>
                <a:cs typeface="Corbel"/>
              </a:rPr>
              <a:t>Warshall</a:t>
            </a:r>
            <a:r>
              <a:rPr sz="2400" spc="-75" dirty="0">
                <a:solidFill>
                  <a:srgbClr val="595959"/>
                </a:solidFill>
                <a:latin typeface="Corbel"/>
                <a:cs typeface="Corbel"/>
              </a:rPr>
              <a:t>’</a:t>
            </a:r>
            <a:r>
              <a:rPr sz="2400" dirty="0">
                <a:solidFill>
                  <a:srgbClr val="595959"/>
                </a:solidFill>
                <a:latin typeface="Corbel"/>
                <a:cs typeface="Corbel"/>
              </a:rPr>
              <a:t>s</a:t>
            </a:r>
            <a:r>
              <a:rPr sz="2400" spc="-110" dirty="0">
                <a:solidFill>
                  <a:srgbClr val="595959"/>
                </a:solidFill>
                <a:latin typeface="Corbel"/>
                <a:cs typeface="Corbel"/>
              </a:rPr>
              <a:t> </a:t>
            </a:r>
            <a:r>
              <a:rPr sz="2400" spc="-5" dirty="0">
                <a:solidFill>
                  <a:srgbClr val="595959"/>
                </a:solidFill>
                <a:latin typeface="Corbel"/>
                <a:cs typeface="Corbel"/>
              </a:rPr>
              <a:t>Algorithm</a:t>
            </a:r>
            <a:endParaRPr sz="2400">
              <a:latin typeface="Corbel"/>
              <a:cs typeface="Corbel"/>
            </a:endParaRPr>
          </a:p>
        </p:txBody>
      </p:sp>
      <p:sp>
        <p:nvSpPr>
          <p:cNvPr id="8" name="Slide Number Placeholder 7">
            <a:extLst>
              <a:ext uri="{FF2B5EF4-FFF2-40B4-BE49-F238E27FC236}">
                <a16:creationId xmlns:a16="http://schemas.microsoft.com/office/drawing/2014/main" id="{831F5AA0-BE94-4B5E-8674-215061BD5FAB}"/>
              </a:ext>
            </a:extLst>
          </p:cNvPr>
          <p:cNvSpPr>
            <a:spLocks noGrp="1"/>
          </p:cNvSpPr>
          <p:nvPr>
            <p:ph type="sldNum" sz="quarter" idx="7"/>
          </p:nvPr>
        </p:nvSpPr>
        <p:spPr/>
        <p:txBody>
          <a:bodyPr/>
          <a:lstStyle/>
          <a:p>
            <a:pPr marL="41910">
              <a:lnSpc>
                <a:spcPts val="1230"/>
              </a:lnSpc>
            </a:pPr>
            <a:fld id="{81D60167-4931-47E6-BA6A-407CBD079E47}" type="slidenum">
              <a:rPr lang="en-US" smtClean="0"/>
              <a:t>81</a:t>
            </a:fld>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p:nvPr/>
        </p:nvSpPr>
        <p:spPr>
          <a:xfrm>
            <a:off x="11263062" y="6468683"/>
            <a:ext cx="245110" cy="177800"/>
          </a:xfrm>
          <a:prstGeom prst="rect">
            <a:avLst/>
          </a:prstGeom>
        </p:spPr>
        <p:txBody>
          <a:bodyPr vert="horz" wrap="square" lIns="0" tIns="0" rIns="0" bIns="0" rtlCol="0">
            <a:spAutoFit/>
          </a:bodyPr>
          <a:lstStyle/>
          <a:p>
            <a:pPr marL="38100">
              <a:lnSpc>
                <a:spcPts val="1230"/>
              </a:lnSpc>
            </a:pPr>
            <a:fld id="{81D60167-4931-47E6-BA6A-407CBD079E47}" type="slidenum">
              <a:rPr sz="1200" b="1" dirty="0">
                <a:solidFill>
                  <a:srgbClr val="40BAD1"/>
                </a:solidFill>
                <a:latin typeface="Corbel"/>
                <a:cs typeface="Corbel"/>
              </a:rPr>
              <a:t>82</a:t>
            </a:fld>
            <a:endParaRPr sz="1200">
              <a:latin typeface="Corbel"/>
              <a:cs typeface="Corbel"/>
            </a:endParaRPr>
          </a:p>
        </p:txBody>
      </p:sp>
      <p:sp>
        <p:nvSpPr>
          <p:cNvPr id="3" name="object 3"/>
          <p:cNvSpPr txBox="1">
            <a:spLocks noGrp="1"/>
          </p:cNvSpPr>
          <p:nvPr>
            <p:ph type="title"/>
          </p:nvPr>
        </p:nvSpPr>
        <p:spPr>
          <a:xfrm>
            <a:off x="3940937" y="3591418"/>
            <a:ext cx="3405504" cy="924560"/>
          </a:xfrm>
          <a:prstGeom prst="rect">
            <a:avLst/>
          </a:prstGeom>
        </p:spPr>
        <p:txBody>
          <a:bodyPr vert="horz" wrap="square" lIns="0" tIns="12700" rIns="0" bIns="0" rtlCol="0">
            <a:spAutoFit/>
          </a:bodyPr>
          <a:lstStyle/>
          <a:p>
            <a:pPr marL="12700">
              <a:lnSpc>
                <a:spcPct val="100000"/>
              </a:lnSpc>
              <a:spcBef>
                <a:spcPts val="100"/>
              </a:spcBef>
            </a:pPr>
            <a:r>
              <a:rPr spc="-5" dirty="0"/>
              <a:t>Than</a:t>
            </a:r>
            <a:r>
              <a:rPr dirty="0"/>
              <a:t>k</a:t>
            </a:r>
            <a:r>
              <a:rPr spc="-650" dirty="0"/>
              <a:t> </a:t>
            </a:r>
            <a:r>
              <a:rPr spc="-465" dirty="0"/>
              <a:t>Y</a:t>
            </a:r>
            <a:r>
              <a:rPr spc="-5" dirty="0"/>
              <a:t>ou.</a:t>
            </a:r>
          </a:p>
        </p:txBody>
      </p:sp>
      <p:sp>
        <p:nvSpPr>
          <p:cNvPr id="6" name="Slide Number Placeholder 5">
            <a:extLst>
              <a:ext uri="{FF2B5EF4-FFF2-40B4-BE49-F238E27FC236}">
                <a16:creationId xmlns:a16="http://schemas.microsoft.com/office/drawing/2014/main" id="{ACFD2B48-2819-49A8-BE6B-9E80EE326EC6}"/>
              </a:ext>
            </a:extLst>
          </p:cNvPr>
          <p:cNvSpPr>
            <a:spLocks noGrp="1"/>
          </p:cNvSpPr>
          <p:nvPr>
            <p:ph type="sldNum" sz="quarter" idx="7"/>
          </p:nvPr>
        </p:nvSpPr>
        <p:spPr/>
        <p:txBody>
          <a:bodyPr/>
          <a:lstStyle/>
          <a:p>
            <a:pPr marL="41910">
              <a:lnSpc>
                <a:spcPts val="1230"/>
              </a:lnSpc>
            </a:pPr>
            <a:fld id="{81D60167-4931-47E6-BA6A-407CBD079E47}" type="slidenum">
              <a:rPr lang="en-US" smtClean="0"/>
              <a:t>82</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41910">
              <a:lnSpc>
                <a:spcPts val="1230"/>
              </a:lnSpc>
            </a:pPr>
            <a:fld id="{81D60167-4931-47E6-BA6A-407CBD079E47}" type="slidenum">
              <a:rPr dirty="0"/>
              <a:t>9</a:t>
            </a:fld>
            <a:endParaRPr dirty="0"/>
          </a:p>
        </p:txBody>
      </p:sp>
      <p:sp>
        <p:nvSpPr>
          <p:cNvPr id="3" name="object 3"/>
          <p:cNvSpPr txBox="1"/>
          <p:nvPr/>
        </p:nvSpPr>
        <p:spPr>
          <a:xfrm>
            <a:off x="325944" y="3101857"/>
            <a:ext cx="1697355" cy="574040"/>
          </a:xfrm>
          <a:prstGeom prst="rect">
            <a:avLst/>
          </a:prstGeom>
        </p:spPr>
        <p:txBody>
          <a:bodyPr vert="horz" wrap="square" lIns="0" tIns="12700" rIns="0" bIns="0" rtlCol="0">
            <a:spAutoFit/>
          </a:bodyPr>
          <a:lstStyle/>
          <a:p>
            <a:pPr marL="12700">
              <a:lnSpc>
                <a:spcPct val="100000"/>
              </a:lnSpc>
              <a:spcBef>
                <a:spcPts val="100"/>
              </a:spcBef>
            </a:pPr>
            <a:r>
              <a:rPr sz="3600" spc="-195" dirty="0">
                <a:solidFill>
                  <a:srgbClr val="FFFFFF"/>
                </a:solidFill>
                <a:latin typeface="Corbel"/>
                <a:cs typeface="Corbel"/>
              </a:rPr>
              <a:t>A</a:t>
            </a:r>
            <a:r>
              <a:rPr sz="3600" spc="-10" dirty="0">
                <a:solidFill>
                  <a:srgbClr val="FFFFFF"/>
                </a:solidFill>
                <a:latin typeface="Corbel"/>
                <a:cs typeface="Corbel"/>
              </a:rPr>
              <a:t>V</a:t>
            </a:r>
            <a:r>
              <a:rPr sz="3600" dirty="0">
                <a:solidFill>
                  <a:srgbClr val="FFFFFF"/>
                </a:solidFill>
                <a:latin typeface="Corbel"/>
                <a:cs typeface="Corbel"/>
              </a:rPr>
              <a:t>L</a:t>
            </a:r>
            <a:r>
              <a:rPr sz="3600" spc="-254" dirty="0">
                <a:solidFill>
                  <a:srgbClr val="FFFFFF"/>
                </a:solidFill>
                <a:latin typeface="Corbel"/>
                <a:cs typeface="Corbel"/>
              </a:rPr>
              <a:t> </a:t>
            </a:r>
            <a:r>
              <a:rPr sz="3600" spc="-229" dirty="0">
                <a:solidFill>
                  <a:srgbClr val="FFFFFF"/>
                </a:solidFill>
                <a:latin typeface="Corbel"/>
                <a:cs typeface="Corbel"/>
              </a:rPr>
              <a:t>T</a:t>
            </a:r>
            <a:r>
              <a:rPr sz="3600" spc="-5" dirty="0">
                <a:solidFill>
                  <a:srgbClr val="FFFFFF"/>
                </a:solidFill>
                <a:latin typeface="Corbel"/>
                <a:cs typeface="Corbel"/>
              </a:rPr>
              <a:t>ree</a:t>
            </a:r>
            <a:endParaRPr sz="3600">
              <a:latin typeface="Corbel"/>
              <a:cs typeface="Corbel"/>
            </a:endParaRPr>
          </a:p>
        </p:txBody>
      </p:sp>
      <p:sp>
        <p:nvSpPr>
          <p:cNvPr id="4" name="object 4"/>
          <p:cNvSpPr txBox="1"/>
          <p:nvPr/>
        </p:nvSpPr>
        <p:spPr>
          <a:xfrm>
            <a:off x="3657600" y="1260089"/>
            <a:ext cx="8056056" cy="4257576"/>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lang="en-US" sz="2400" spc="-45" dirty="0">
                <a:latin typeface="Corbel"/>
                <a:cs typeface="Corbel"/>
              </a:rPr>
              <a:t>Binary search trees (BSTs) are one of the most efficient data structures with their O(n) time complexity while performing operations. But in the realm of computers and processing, </a:t>
            </a:r>
            <a:r>
              <a:rPr lang="en-US" sz="2400" spc="-45" dirty="0">
                <a:solidFill>
                  <a:srgbClr val="FF0000"/>
                </a:solidFill>
                <a:latin typeface="Corbel"/>
                <a:cs typeface="Corbel"/>
              </a:rPr>
              <a:t>constant optimization has brought about the concept of AVL trees.</a:t>
            </a:r>
          </a:p>
          <a:p>
            <a:pPr marL="409575" indent="-397510">
              <a:lnSpc>
                <a:spcPct val="100000"/>
              </a:lnSpc>
              <a:spcBef>
                <a:spcPts val="520"/>
              </a:spcBef>
              <a:buClr>
                <a:srgbClr val="40BAD1"/>
              </a:buClr>
              <a:buSzPct val="91666"/>
              <a:buFont typeface="Arial MT"/>
              <a:buChar char="●"/>
              <a:tabLst>
                <a:tab pos="409575" algn="l"/>
                <a:tab pos="410209" algn="l"/>
              </a:tabLst>
            </a:pPr>
            <a:endParaRPr lang="en-US" sz="2400" spc="-45" dirty="0">
              <a:latin typeface="Corbel"/>
              <a:cs typeface="Corbel"/>
            </a:endParaRPr>
          </a:p>
          <a:p>
            <a:pPr marL="409575" indent="-397510">
              <a:lnSpc>
                <a:spcPct val="100000"/>
              </a:lnSpc>
              <a:spcBef>
                <a:spcPts val="520"/>
              </a:spcBef>
              <a:buClr>
                <a:srgbClr val="40BAD1"/>
              </a:buClr>
              <a:buSzPct val="91666"/>
              <a:buFont typeface="Arial MT"/>
              <a:buChar char="●"/>
              <a:tabLst>
                <a:tab pos="409575" algn="l"/>
                <a:tab pos="410209" algn="l"/>
              </a:tabLst>
            </a:pPr>
            <a:r>
              <a:rPr lang="en-US" sz="2400" spc="-45" dirty="0">
                <a:latin typeface="Corbel"/>
                <a:cs typeface="Corbel"/>
              </a:rPr>
              <a:t>The AVL tree, named after its </a:t>
            </a:r>
            <a:r>
              <a:rPr lang="en-US" sz="2400" spc="-45" dirty="0">
                <a:solidFill>
                  <a:srgbClr val="FF0000"/>
                </a:solidFill>
                <a:latin typeface="Corbel"/>
                <a:cs typeface="Corbel"/>
              </a:rPr>
              <a:t>two inventors, Adelson-</a:t>
            </a:r>
            <a:r>
              <a:rPr lang="en-US" sz="2400" spc="-45" dirty="0" err="1">
                <a:solidFill>
                  <a:srgbClr val="FF0000"/>
                </a:solidFill>
                <a:latin typeface="Corbel"/>
                <a:cs typeface="Corbel"/>
              </a:rPr>
              <a:t>Velskii</a:t>
            </a:r>
            <a:r>
              <a:rPr lang="en-US" sz="2400" spc="-45" dirty="0">
                <a:solidFill>
                  <a:srgbClr val="FF0000"/>
                </a:solidFill>
                <a:latin typeface="Corbel"/>
                <a:cs typeface="Corbel"/>
              </a:rPr>
              <a:t> and Landis</a:t>
            </a:r>
            <a:r>
              <a:rPr lang="en-US" sz="2400" spc="-45" dirty="0">
                <a:latin typeface="Corbel"/>
                <a:cs typeface="Corbel"/>
              </a:rPr>
              <a:t>, who published it in their 1962 paper “An Algorithm for the Organization of Information” has anchored its position as a need-to-understand data structure due to its performance increase from a regular BST.</a:t>
            </a:r>
            <a:endParaRPr sz="2400" dirty="0">
              <a:latin typeface="Corbel"/>
              <a:cs typeface="Corbel"/>
            </a:endParaRPr>
          </a:p>
        </p:txBody>
      </p:sp>
    </p:spTree>
    <p:extLst>
      <p:ext uri="{BB962C8B-B14F-4D97-AF65-F5344CB8AC3E}">
        <p14:creationId xmlns:p14="http://schemas.microsoft.com/office/powerpoint/2010/main" val="3879351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728</TotalTime>
  <Words>4872</Words>
  <Application>Microsoft Office PowerPoint</Application>
  <PresentationFormat>Widescreen</PresentationFormat>
  <Paragraphs>1289</Paragraphs>
  <Slides>82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82</vt:i4>
      </vt:variant>
    </vt:vector>
  </HeadingPairs>
  <TitlesOfParts>
    <vt:vector size="88" baseType="lpstr">
      <vt:lpstr>Arial</vt:lpstr>
      <vt:lpstr>Arial MT</vt:lpstr>
      <vt:lpstr>Calibri</vt:lpstr>
      <vt:lpstr>Corbel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LL Imbalance  Example</vt:lpstr>
      <vt:lpstr>PowerPoint Presentation</vt:lpstr>
      <vt:lpstr>RR Imbalance  Example</vt:lpstr>
      <vt:lpstr>PowerPoint Presentation</vt:lpstr>
      <vt:lpstr>LR Imbalance  Example</vt:lpstr>
      <vt:lpstr>PowerPoint Presentation</vt:lpstr>
      <vt:lpstr>RL Imbalance  Example</vt:lpstr>
      <vt:lpstr>Construct AVL tree with 63, 9, 19, 27, 18, 108, 99, 81</vt:lpstr>
      <vt:lpstr>Construct AVL tree with 63, 9, 19, 27, 18, 108, 99, 81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AVL Tree</vt:lpstr>
      <vt:lpstr>PowerPoint Presentation</vt:lpstr>
      <vt:lpstr>PowerPoint Presentation</vt:lpstr>
      <vt:lpstr>PowerPoint Presentation</vt:lpstr>
      <vt:lpstr>PowerPoint Presentation</vt:lpstr>
      <vt:lpstr>PowerPoint Presentation</vt:lpstr>
      <vt:lpstr>B-tree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2-3 Tree: Insert  and Delete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Ravikumar</cp:lastModifiedBy>
  <cp:revision>34</cp:revision>
  <dcterms:created xsi:type="dcterms:W3CDTF">2021-08-08T14:44:50Z</dcterms:created>
  <dcterms:modified xsi:type="dcterms:W3CDTF">2021-11-20T05:12:01Z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