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7" r:id="rId16"/>
    <p:sldId id="269" r:id="rId17"/>
    <p:sldId id="270" r:id="rId18"/>
    <p:sldId id="301" r:id="rId19"/>
    <p:sldId id="299" r:id="rId20"/>
    <p:sldId id="271" r:id="rId21"/>
    <p:sldId id="298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05" r:id="rId32"/>
    <p:sldId id="304" r:id="rId33"/>
    <p:sldId id="281" r:id="rId34"/>
    <p:sldId id="302" r:id="rId35"/>
    <p:sldId id="303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306" r:id="rId47"/>
    <p:sldId id="307" r:id="rId48"/>
    <p:sldId id="292" r:id="rId49"/>
    <p:sldId id="293" r:id="rId50"/>
    <p:sldId id="294" r:id="rId5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7AE72-F73F-49EE-98DE-3D3C92ADAD73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AE2D3-96A6-4479-BFE7-0F7481E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graph is a graph in which the number of edges is close to the maximal number of edges. Sparse graph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graph in which the number of edges is close to the minimal number of edges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E2D3-96A6-4479-BFE7-0F7481E168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4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https://www.youtube.com/watch?v=x-VTfcmrLEQ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E2D3-96A6-4479-BFE7-0F7481E168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https://www.codesdope.com/course/algorithms-dfs/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E2D3-96A6-4479-BFE7-0F7481E168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https://www.codesdope.com/course/algorithms-dfs/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E2D3-96A6-4479-BFE7-0F7481E168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https://www.codesdope.com/course/algorithms-dfs/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E2D3-96A6-4479-BFE7-0F7481E168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https://www.youtube.com/watch?v=NUgMa5coCoE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E2D3-96A6-4479-BFE7-0F7481E168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48B7-AAF0-49DD-A3C6-788AB680B0DE}" type="datetime1">
              <a:rPr lang="en-US" smtClean="0"/>
              <a:t>20/11/2021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454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1191-4AB0-4C19-A974-0694FE6C3A75}" type="datetime1">
              <a:rPr lang="en-US" smtClean="0"/>
              <a:t>20/11/2021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454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7553-34EB-4CED-9301-9292F5735A26}" type="datetime1">
              <a:rPr lang="en-US" smtClean="0"/>
              <a:t>20/11/2021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454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0612-D52F-49AC-92F8-BDFCF6C579A6}" type="datetime1">
              <a:rPr lang="en-US" smtClean="0"/>
              <a:t>20/11/2021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D6F7-2F8D-4B80-B5F6-40215CB0E012}" type="datetime1">
              <a:rPr lang="en-US" smtClean="0"/>
              <a:t>20/11/2021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3700" y="5330999"/>
                </a:moveTo>
                <a:lnTo>
                  <a:pt x="0" y="5330999"/>
                </a:lnTo>
                <a:lnTo>
                  <a:pt x="0" y="0"/>
                </a:lnTo>
                <a:lnTo>
                  <a:pt x="3443700" y="0"/>
                </a:lnTo>
                <a:lnTo>
                  <a:pt x="3443700" y="5330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99"/>
                </a:lnTo>
                <a:lnTo>
                  <a:pt x="0" y="5330999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2675" y="6070725"/>
            <a:ext cx="629324" cy="787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0924" y="687440"/>
            <a:ext cx="87185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454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18C7-E32B-4607-A346-2F3FBFFFCDA2}" type="datetime1">
              <a:rPr lang="en-US" smtClean="0"/>
              <a:t>20/11/2021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0875" y="6468683"/>
            <a:ext cx="2374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99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9141599" y="0"/>
                </a:lnTo>
                <a:lnTo>
                  <a:pt x="9141599" y="5333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3999"/>
                  </a:lnTo>
                  <a:lnTo>
                    <a:pt x="0" y="533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50" y="1694645"/>
            <a:ext cx="2511425" cy="59727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Department of </a:t>
            </a:r>
            <a:r>
              <a:rPr sz="190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Computer</a:t>
            </a:r>
            <a:r>
              <a:rPr sz="1900" spc="-9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lang="en-US" sz="1900" spc="-30" dirty="0">
                <a:solidFill>
                  <a:srgbClr val="0098A3"/>
                </a:solidFill>
                <a:latin typeface="Arial MT"/>
                <a:cs typeface="Arial MT"/>
              </a:rPr>
              <a:t>Engineering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8450" y="5674030"/>
            <a:ext cx="22263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5" dirty="0">
                <a:solidFill>
                  <a:srgbClr val="595959"/>
                </a:solidFill>
                <a:latin typeface="Arial MT"/>
                <a:cs typeface="Arial MT"/>
              </a:rPr>
              <a:t>Ravikumar Natarajan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873" y="2781793"/>
            <a:ext cx="4783455" cy="173418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895"/>
              </a:spcBef>
            </a:pPr>
            <a:r>
              <a:rPr sz="5900" b="1" spc="-10" dirty="0">
                <a:solidFill>
                  <a:srgbClr val="FFFFFF"/>
                </a:solidFill>
                <a:latin typeface="Corbel"/>
                <a:cs typeface="Corbel"/>
              </a:rPr>
              <a:t>Nonlinear 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1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5900" b="1" spc="-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59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040" y="4810047"/>
            <a:ext cx="873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D7F0F6"/>
                </a:solidFill>
                <a:latin typeface="Corbel"/>
                <a:cs typeface="Corbel"/>
              </a:rPr>
              <a:t>Unit#3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9749" y="3262610"/>
            <a:ext cx="218503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Data Structure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01CE0301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/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3130702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8CB46B5-146D-4BB6-B71D-C7EE9FF5795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3744A4A-C8DE-4B70-802C-F7E2751311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36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Introduction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816364"/>
            <a:ext cx="6501130" cy="8699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1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 </a:t>
            </a:r>
            <a:r>
              <a:rPr sz="2400" i="1" spc="-35" dirty="0">
                <a:latin typeface="Corbel"/>
                <a:cs typeface="Corbel"/>
              </a:rPr>
              <a:t>(</a:t>
            </a:r>
            <a:r>
              <a:rPr sz="2400" i="1" spc="-5" dirty="0">
                <a:latin typeface="Corbel"/>
                <a:cs typeface="Corbel"/>
              </a:rPr>
              <a:t>u</a:t>
            </a:r>
            <a:r>
              <a:rPr sz="2400" i="1" dirty="0">
                <a:latin typeface="Corbel"/>
                <a:cs typeface="Corbel"/>
              </a:rPr>
              <a:t>,</a:t>
            </a:r>
            <a:r>
              <a:rPr sz="2400" i="1" spc="-5" dirty="0">
                <a:latin typeface="Corbel"/>
                <a:cs typeface="Corbel"/>
              </a:rPr>
              <a:t> v</a:t>
            </a:r>
            <a:r>
              <a:rPr sz="2400" i="1" dirty="0">
                <a:latin typeface="Corbel"/>
                <a:cs typeface="Corbel"/>
              </a:rPr>
              <a:t>) </a:t>
            </a:r>
            <a:r>
              <a:rPr sz="2450" spc="-50" dirty="0">
                <a:latin typeface="MS PGothic"/>
                <a:cs typeface="MS PGothic"/>
              </a:rPr>
              <a:t>∈</a:t>
            </a:r>
            <a:r>
              <a:rPr sz="2450" spc="-270" dirty="0">
                <a:latin typeface="MS PGothic"/>
                <a:cs typeface="MS PGothic"/>
              </a:rPr>
              <a:t> </a:t>
            </a:r>
            <a:r>
              <a:rPr sz="2400" i="1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the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verte</a:t>
            </a:r>
            <a:r>
              <a:rPr sz="2400" dirty="0">
                <a:latin typeface="Corbel"/>
                <a:cs typeface="Corbel"/>
              </a:rPr>
              <a:t>x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i="1" dirty="0">
                <a:latin typeface="Corbel"/>
                <a:cs typeface="Corbel"/>
              </a:rPr>
              <a:t>v</a:t>
            </a:r>
            <a:r>
              <a:rPr sz="2400" i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adjacen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verte</a:t>
            </a:r>
            <a:r>
              <a:rPr sz="2400" dirty="0">
                <a:latin typeface="Corbel"/>
                <a:cs typeface="Corbel"/>
              </a:rPr>
              <a:t>x</a:t>
            </a:r>
            <a:r>
              <a:rPr sz="2400" spc="60" dirty="0">
                <a:latin typeface="Corbel"/>
                <a:cs typeface="Corbel"/>
              </a:rPr>
              <a:t> </a:t>
            </a:r>
            <a:r>
              <a:rPr sz="2400" i="1" dirty="0">
                <a:latin typeface="Corbel"/>
                <a:cs typeface="Corbel"/>
              </a:rPr>
              <a:t>u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09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Adjacency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relationship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669061"/>
            <a:ext cx="4331335" cy="787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Symmetri</a:t>
            </a:r>
            <a:r>
              <a:rPr sz="2200" dirty="0">
                <a:latin typeface="Corbel"/>
                <a:cs typeface="Corbel"/>
              </a:rPr>
              <a:t>c</a:t>
            </a:r>
            <a:r>
              <a:rPr sz="2200" spc="-5" dirty="0">
                <a:latin typeface="Corbel"/>
                <a:cs typeface="Corbel"/>
              </a:rPr>
              <a:t> i</a:t>
            </a:r>
            <a:r>
              <a:rPr sz="2200" dirty="0">
                <a:latin typeface="Corbel"/>
                <a:cs typeface="Corbel"/>
              </a:rPr>
              <a:t>f</a:t>
            </a:r>
            <a:r>
              <a:rPr sz="2200" spc="-9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G</a:t>
            </a:r>
            <a:r>
              <a:rPr sz="2200" spc="-5" dirty="0">
                <a:latin typeface="Corbel"/>
                <a:cs typeface="Corbel"/>
              </a:rPr>
              <a:t> i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-5" dirty="0">
                <a:latin typeface="Corbel"/>
                <a:cs typeface="Corbel"/>
              </a:rPr>
              <a:t> undirected.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Not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necessarily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so,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if</a:t>
            </a:r>
            <a:r>
              <a:rPr sz="2200" spc="-10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G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directed.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64" y="3475765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connected: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9364" y="3850161"/>
            <a:ext cx="5674995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There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path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between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every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pair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vertices.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i="1" spc="-5" dirty="0">
                <a:latin typeface="Corbel"/>
                <a:cs typeface="Corbel"/>
              </a:rPr>
              <a:t>|E|</a:t>
            </a:r>
            <a:r>
              <a:rPr sz="2200" i="1" spc="-2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≥</a:t>
            </a:r>
            <a:r>
              <a:rPr sz="2200" i="1" spc="-2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|V|</a:t>
            </a:r>
            <a:r>
              <a:rPr sz="2200" i="1" spc="-2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–</a:t>
            </a:r>
            <a:r>
              <a:rPr sz="2200" i="1" spc="-2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1.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Furthermore,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if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|E|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=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|V|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–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1</a:t>
            </a:r>
            <a:r>
              <a:rPr sz="2200" dirty="0">
                <a:latin typeface="Corbel"/>
                <a:cs typeface="Corbel"/>
              </a:rPr>
              <a:t>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then</a:t>
            </a:r>
            <a:r>
              <a:rPr sz="2200" spc="-9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G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tree.</a:t>
            </a:r>
            <a:endParaRPr sz="2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86237"/>
            <a:ext cx="2756535" cy="101028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55"/>
              </a:spcBef>
            </a:pPr>
            <a:r>
              <a:rPr sz="34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epresentation  of</a:t>
            </a:r>
            <a:r>
              <a:rPr sz="3400" spc="-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Graphs</a:t>
            </a:r>
            <a:endParaRPr sz="3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029715"/>
            <a:ext cx="290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5" dirty="0">
                <a:latin typeface="Corbel"/>
                <a:cs typeface="Corbel"/>
              </a:rPr>
              <a:t>Two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standard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ways.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6040" y="1631700"/>
            <a:ext cx="559435" cy="540385"/>
          </a:xfrm>
          <a:custGeom>
            <a:avLst/>
            <a:gdLst/>
            <a:ahLst/>
            <a:cxnLst/>
            <a:rect l="l" t="t" r="r" b="b"/>
            <a:pathLst>
              <a:path w="559434" h="540385">
                <a:moveTo>
                  <a:pt x="0" y="269999"/>
                </a:moveTo>
                <a:lnTo>
                  <a:pt x="4504" y="221467"/>
                </a:lnTo>
                <a:lnTo>
                  <a:pt x="17491" y="175788"/>
                </a:lnTo>
                <a:lnTo>
                  <a:pt x="38171" y="133725"/>
                </a:lnTo>
                <a:lnTo>
                  <a:pt x="65754" y="96042"/>
                </a:lnTo>
                <a:lnTo>
                  <a:pt x="99451" y="63500"/>
                </a:lnTo>
                <a:lnTo>
                  <a:pt x="138472" y="36862"/>
                </a:lnTo>
                <a:lnTo>
                  <a:pt x="182028" y="16891"/>
                </a:lnTo>
                <a:lnTo>
                  <a:pt x="229329" y="4350"/>
                </a:lnTo>
                <a:lnTo>
                  <a:pt x="279584" y="0"/>
                </a:lnTo>
                <a:lnTo>
                  <a:pt x="334383" y="5235"/>
                </a:lnTo>
                <a:lnTo>
                  <a:pt x="386577" y="20552"/>
                </a:lnTo>
                <a:lnTo>
                  <a:pt x="434698" y="45363"/>
                </a:lnTo>
                <a:lnTo>
                  <a:pt x="477280" y="79081"/>
                </a:lnTo>
                <a:lnTo>
                  <a:pt x="512196" y="120203"/>
                </a:lnTo>
                <a:lnTo>
                  <a:pt x="537887" y="166675"/>
                </a:lnTo>
                <a:lnTo>
                  <a:pt x="553748" y="217079"/>
                </a:lnTo>
                <a:lnTo>
                  <a:pt x="559169" y="269999"/>
                </a:lnTo>
                <a:lnTo>
                  <a:pt x="554665" y="318532"/>
                </a:lnTo>
                <a:lnTo>
                  <a:pt x="541678" y="364211"/>
                </a:lnTo>
                <a:lnTo>
                  <a:pt x="520998" y="406274"/>
                </a:lnTo>
                <a:lnTo>
                  <a:pt x="493414" y="443957"/>
                </a:lnTo>
                <a:lnTo>
                  <a:pt x="459717" y="476499"/>
                </a:lnTo>
                <a:lnTo>
                  <a:pt x="420696" y="503137"/>
                </a:lnTo>
                <a:lnTo>
                  <a:pt x="377141" y="523108"/>
                </a:lnTo>
                <a:lnTo>
                  <a:pt x="329840" y="535649"/>
                </a:lnTo>
                <a:lnTo>
                  <a:pt x="279584" y="539999"/>
                </a:lnTo>
                <a:lnTo>
                  <a:pt x="229329" y="535649"/>
                </a:lnTo>
                <a:lnTo>
                  <a:pt x="182028" y="523108"/>
                </a:lnTo>
                <a:lnTo>
                  <a:pt x="138472" y="503137"/>
                </a:lnTo>
                <a:lnTo>
                  <a:pt x="99451" y="476499"/>
                </a:lnTo>
                <a:lnTo>
                  <a:pt x="65754" y="443957"/>
                </a:lnTo>
                <a:lnTo>
                  <a:pt x="38171" y="406274"/>
                </a:lnTo>
                <a:lnTo>
                  <a:pt x="17491" y="364211"/>
                </a:lnTo>
                <a:lnTo>
                  <a:pt x="4504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16790" y="174174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78520" y="1631700"/>
            <a:ext cx="559435" cy="540385"/>
          </a:xfrm>
          <a:custGeom>
            <a:avLst/>
            <a:gdLst/>
            <a:ahLst/>
            <a:cxnLst/>
            <a:rect l="l" t="t" r="r" b="b"/>
            <a:pathLst>
              <a:path w="559434" h="540385">
                <a:moveTo>
                  <a:pt x="0" y="269999"/>
                </a:moveTo>
                <a:lnTo>
                  <a:pt x="4504" y="221467"/>
                </a:lnTo>
                <a:lnTo>
                  <a:pt x="17491" y="175788"/>
                </a:lnTo>
                <a:lnTo>
                  <a:pt x="38171" y="133725"/>
                </a:lnTo>
                <a:lnTo>
                  <a:pt x="65755" y="96042"/>
                </a:lnTo>
                <a:lnTo>
                  <a:pt x="99452" y="63500"/>
                </a:lnTo>
                <a:lnTo>
                  <a:pt x="138473" y="36862"/>
                </a:lnTo>
                <a:lnTo>
                  <a:pt x="182029" y="16891"/>
                </a:lnTo>
                <a:lnTo>
                  <a:pt x="229329" y="4350"/>
                </a:lnTo>
                <a:lnTo>
                  <a:pt x="279585" y="0"/>
                </a:lnTo>
                <a:lnTo>
                  <a:pt x="334384" y="5235"/>
                </a:lnTo>
                <a:lnTo>
                  <a:pt x="386577" y="20552"/>
                </a:lnTo>
                <a:lnTo>
                  <a:pt x="434699" y="45363"/>
                </a:lnTo>
                <a:lnTo>
                  <a:pt x="477281" y="79081"/>
                </a:lnTo>
                <a:lnTo>
                  <a:pt x="512196" y="120203"/>
                </a:lnTo>
                <a:lnTo>
                  <a:pt x="537888" y="166675"/>
                </a:lnTo>
                <a:lnTo>
                  <a:pt x="553748" y="217079"/>
                </a:lnTo>
                <a:lnTo>
                  <a:pt x="559170" y="269999"/>
                </a:lnTo>
                <a:lnTo>
                  <a:pt x="554666" y="318532"/>
                </a:lnTo>
                <a:lnTo>
                  <a:pt x="541679" y="364211"/>
                </a:lnTo>
                <a:lnTo>
                  <a:pt x="520999" y="406274"/>
                </a:lnTo>
                <a:lnTo>
                  <a:pt x="493415" y="443957"/>
                </a:lnTo>
                <a:lnTo>
                  <a:pt x="459718" y="476499"/>
                </a:lnTo>
                <a:lnTo>
                  <a:pt x="420697" y="503137"/>
                </a:lnTo>
                <a:lnTo>
                  <a:pt x="377141" y="523108"/>
                </a:lnTo>
                <a:lnTo>
                  <a:pt x="329841" y="535649"/>
                </a:lnTo>
                <a:lnTo>
                  <a:pt x="279585" y="539999"/>
                </a:lnTo>
                <a:lnTo>
                  <a:pt x="229329" y="535649"/>
                </a:lnTo>
                <a:lnTo>
                  <a:pt x="182029" y="523108"/>
                </a:lnTo>
                <a:lnTo>
                  <a:pt x="138473" y="503137"/>
                </a:lnTo>
                <a:lnTo>
                  <a:pt x="99452" y="476499"/>
                </a:lnTo>
                <a:lnTo>
                  <a:pt x="65755" y="443957"/>
                </a:lnTo>
                <a:lnTo>
                  <a:pt x="38171" y="406274"/>
                </a:lnTo>
                <a:lnTo>
                  <a:pt x="17491" y="364211"/>
                </a:lnTo>
                <a:lnTo>
                  <a:pt x="4504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83233" y="1741743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16040" y="2698500"/>
            <a:ext cx="559435" cy="540385"/>
          </a:xfrm>
          <a:custGeom>
            <a:avLst/>
            <a:gdLst/>
            <a:ahLst/>
            <a:cxnLst/>
            <a:rect l="l" t="t" r="r" b="b"/>
            <a:pathLst>
              <a:path w="559434" h="540385">
                <a:moveTo>
                  <a:pt x="0" y="269999"/>
                </a:moveTo>
                <a:lnTo>
                  <a:pt x="4504" y="221467"/>
                </a:lnTo>
                <a:lnTo>
                  <a:pt x="17491" y="175788"/>
                </a:lnTo>
                <a:lnTo>
                  <a:pt x="38171" y="133725"/>
                </a:lnTo>
                <a:lnTo>
                  <a:pt x="65754" y="96042"/>
                </a:lnTo>
                <a:lnTo>
                  <a:pt x="99451" y="63500"/>
                </a:lnTo>
                <a:lnTo>
                  <a:pt x="138472" y="36862"/>
                </a:lnTo>
                <a:lnTo>
                  <a:pt x="182028" y="16891"/>
                </a:lnTo>
                <a:lnTo>
                  <a:pt x="229329" y="4350"/>
                </a:lnTo>
                <a:lnTo>
                  <a:pt x="279584" y="0"/>
                </a:lnTo>
                <a:lnTo>
                  <a:pt x="334383" y="5235"/>
                </a:lnTo>
                <a:lnTo>
                  <a:pt x="386577" y="20552"/>
                </a:lnTo>
                <a:lnTo>
                  <a:pt x="434698" y="45363"/>
                </a:lnTo>
                <a:lnTo>
                  <a:pt x="477280" y="79081"/>
                </a:lnTo>
                <a:lnTo>
                  <a:pt x="512196" y="120203"/>
                </a:lnTo>
                <a:lnTo>
                  <a:pt x="537887" y="166675"/>
                </a:lnTo>
                <a:lnTo>
                  <a:pt x="553748" y="217079"/>
                </a:lnTo>
                <a:lnTo>
                  <a:pt x="559169" y="269999"/>
                </a:lnTo>
                <a:lnTo>
                  <a:pt x="554665" y="318532"/>
                </a:lnTo>
                <a:lnTo>
                  <a:pt x="541678" y="364211"/>
                </a:lnTo>
                <a:lnTo>
                  <a:pt x="520998" y="406274"/>
                </a:lnTo>
                <a:lnTo>
                  <a:pt x="493414" y="443957"/>
                </a:lnTo>
                <a:lnTo>
                  <a:pt x="459717" y="476499"/>
                </a:lnTo>
                <a:lnTo>
                  <a:pt x="420696" y="503137"/>
                </a:lnTo>
                <a:lnTo>
                  <a:pt x="377141" y="523108"/>
                </a:lnTo>
                <a:lnTo>
                  <a:pt x="329840" y="535649"/>
                </a:lnTo>
                <a:lnTo>
                  <a:pt x="279584" y="539999"/>
                </a:lnTo>
                <a:lnTo>
                  <a:pt x="229329" y="535649"/>
                </a:lnTo>
                <a:lnTo>
                  <a:pt x="182028" y="523108"/>
                </a:lnTo>
                <a:lnTo>
                  <a:pt x="138472" y="503137"/>
                </a:lnTo>
                <a:lnTo>
                  <a:pt x="99451" y="476499"/>
                </a:lnTo>
                <a:lnTo>
                  <a:pt x="65754" y="443957"/>
                </a:lnTo>
                <a:lnTo>
                  <a:pt x="38171" y="406274"/>
                </a:lnTo>
                <a:lnTo>
                  <a:pt x="17491" y="364211"/>
                </a:lnTo>
                <a:lnTo>
                  <a:pt x="4504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21980" y="280854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78520" y="2698500"/>
            <a:ext cx="559435" cy="540385"/>
          </a:xfrm>
          <a:custGeom>
            <a:avLst/>
            <a:gdLst/>
            <a:ahLst/>
            <a:cxnLst/>
            <a:rect l="l" t="t" r="r" b="b"/>
            <a:pathLst>
              <a:path w="559434" h="540385">
                <a:moveTo>
                  <a:pt x="0" y="269999"/>
                </a:moveTo>
                <a:lnTo>
                  <a:pt x="4504" y="221467"/>
                </a:lnTo>
                <a:lnTo>
                  <a:pt x="17491" y="175788"/>
                </a:lnTo>
                <a:lnTo>
                  <a:pt x="38171" y="133725"/>
                </a:lnTo>
                <a:lnTo>
                  <a:pt x="65755" y="96042"/>
                </a:lnTo>
                <a:lnTo>
                  <a:pt x="99452" y="63500"/>
                </a:lnTo>
                <a:lnTo>
                  <a:pt x="138473" y="36862"/>
                </a:lnTo>
                <a:lnTo>
                  <a:pt x="182029" y="16891"/>
                </a:lnTo>
                <a:lnTo>
                  <a:pt x="229329" y="4350"/>
                </a:lnTo>
                <a:lnTo>
                  <a:pt x="279585" y="0"/>
                </a:lnTo>
                <a:lnTo>
                  <a:pt x="334384" y="5235"/>
                </a:lnTo>
                <a:lnTo>
                  <a:pt x="386577" y="20552"/>
                </a:lnTo>
                <a:lnTo>
                  <a:pt x="434699" y="45363"/>
                </a:lnTo>
                <a:lnTo>
                  <a:pt x="477281" y="79081"/>
                </a:lnTo>
                <a:lnTo>
                  <a:pt x="512196" y="120203"/>
                </a:lnTo>
                <a:lnTo>
                  <a:pt x="537888" y="166675"/>
                </a:lnTo>
                <a:lnTo>
                  <a:pt x="553748" y="217079"/>
                </a:lnTo>
                <a:lnTo>
                  <a:pt x="559170" y="269999"/>
                </a:lnTo>
                <a:lnTo>
                  <a:pt x="554666" y="318532"/>
                </a:lnTo>
                <a:lnTo>
                  <a:pt x="541679" y="364211"/>
                </a:lnTo>
                <a:lnTo>
                  <a:pt x="520999" y="406274"/>
                </a:lnTo>
                <a:lnTo>
                  <a:pt x="493415" y="443957"/>
                </a:lnTo>
                <a:lnTo>
                  <a:pt x="459718" y="476499"/>
                </a:lnTo>
                <a:lnTo>
                  <a:pt x="420697" y="503137"/>
                </a:lnTo>
                <a:lnTo>
                  <a:pt x="377141" y="523108"/>
                </a:lnTo>
                <a:lnTo>
                  <a:pt x="329841" y="535649"/>
                </a:lnTo>
                <a:lnTo>
                  <a:pt x="279585" y="539999"/>
                </a:lnTo>
                <a:lnTo>
                  <a:pt x="229329" y="535649"/>
                </a:lnTo>
                <a:lnTo>
                  <a:pt x="182029" y="523108"/>
                </a:lnTo>
                <a:lnTo>
                  <a:pt x="138473" y="503137"/>
                </a:lnTo>
                <a:lnTo>
                  <a:pt x="99452" y="476499"/>
                </a:lnTo>
                <a:lnTo>
                  <a:pt x="65755" y="443957"/>
                </a:lnTo>
                <a:lnTo>
                  <a:pt x="38171" y="406274"/>
                </a:lnTo>
                <a:lnTo>
                  <a:pt x="17491" y="364211"/>
                </a:lnTo>
                <a:lnTo>
                  <a:pt x="4504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75085" y="280854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95624" y="1901700"/>
            <a:ext cx="1064895" cy="1066800"/>
          </a:xfrm>
          <a:custGeom>
            <a:avLst/>
            <a:gdLst/>
            <a:ahLst/>
            <a:cxnLst/>
            <a:rect l="l" t="t" r="r" b="b"/>
            <a:pathLst>
              <a:path w="1064895" h="1066800">
                <a:moveTo>
                  <a:pt x="279584" y="0"/>
                </a:moveTo>
                <a:lnTo>
                  <a:pt x="982895" y="0"/>
                </a:lnTo>
              </a:path>
              <a:path w="1064895" h="1066800">
                <a:moveTo>
                  <a:pt x="197695" y="190918"/>
                </a:moveTo>
                <a:lnTo>
                  <a:pt x="1064719" y="875818"/>
                </a:lnTo>
              </a:path>
              <a:path w="1064895" h="1066800">
                <a:moveTo>
                  <a:pt x="0" y="269999"/>
                </a:moveTo>
                <a:lnTo>
                  <a:pt x="0" y="796799"/>
                </a:lnTo>
              </a:path>
              <a:path w="1064895" h="1066800">
                <a:moveTo>
                  <a:pt x="279584" y="1066799"/>
                </a:moveTo>
                <a:lnTo>
                  <a:pt x="982895" y="1066799"/>
                </a:lnTo>
              </a:path>
              <a:path w="1064895" h="1066800">
                <a:moveTo>
                  <a:pt x="197695" y="875881"/>
                </a:moveTo>
                <a:lnTo>
                  <a:pt x="1064719" y="19098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3793"/>
              </p:ext>
            </p:extLst>
          </p:nvPr>
        </p:nvGraphicFramePr>
        <p:xfrm>
          <a:off x="3797399" y="4017524"/>
          <a:ext cx="2332989" cy="1809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2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7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970449" y="3956050"/>
            <a:ext cx="1868805" cy="2172970"/>
          </a:xfrm>
          <a:custGeom>
            <a:avLst/>
            <a:gdLst/>
            <a:ahLst/>
            <a:cxnLst/>
            <a:rect l="l" t="t" r="r" b="b"/>
            <a:pathLst>
              <a:path w="1868804" h="2172970">
                <a:moveTo>
                  <a:pt x="6349" y="0"/>
                </a:moveTo>
                <a:lnTo>
                  <a:pt x="6349" y="2172699"/>
                </a:lnTo>
              </a:path>
              <a:path w="1868804" h="2172970">
                <a:moveTo>
                  <a:pt x="582349" y="0"/>
                </a:moveTo>
                <a:lnTo>
                  <a:pt x="582349" y="2172699"/>
                </a:lnTo>
              </a:path>
              <a:path w="1868804" h="2172970">
                <a:moveTo>
                  <a:pt x="0" y="6349"/>
                </a:moveTo>
                <a:lnTo>
                  <a:pt x="588699" y="6349"/>
                </a:lnTo>
              </a:path>
              <a:path w="1868804" h="2172970">
                <a:moveTo>
                  <a:pt x="0" y="546349"/>
                </a:moveTo>
                <a:lnTo>
                  <a:pt x="588699" y="546349"/>
                </a:lnTo>
              </a:path>
              <a:path w="1868804" h="2172970">
                <a:moveTo>
                  <a:pt x="0" y="1086349"/>
                </a:moveTo>
                <a:lnTo>
                  <a:pt x="588699" y="1086349"/>
                </a:lnTo>
              </a:path>
              <a:path w="1868804" h="2172970">
                <a:moveTo>
                  <a:pt x="0" y="1626349"/>
                </a:moveTo>
                <a:lnTo>
                  <a:pt x="588699" y="1626349"/>
                </a:lnTo>
              </a:path>
              <a:path w="1868804" h="2172970">
                <a:moveTo>
                  <a:pt x="0" y="2166349"/>
                </a:moveTo>
                <a:lnTo>
                  <a:pt x="588699" y="2166349"/>
                </a:lnTo>
              </a:path>
              <a:path w="1868804" h="2172970">
                <a:moveTo>
                  <a:pt x="1863549" y="68410"/>
                </a:moveTo>
                <a:lnTo>
                  <a:pt x="1863549" y="448760"/>
                </a:lnTo>
              </a:path>
              <a:path w="1868804" h="2172970">
                <a:moveTo>
                  <a:pt x="898799" y="73160"/>
                </a:moveTo>
                <a:lnTo>
                  <a:pt x="1868299" y="73160"/>
                </a:lnTo>
              </a:path>
              <a:path w="1868804" h="2172970">
                <a:moveTo>
                  <a:pt x="898799" y="444010"/>
                </a:moveTo>
                <a:lnTo>
                  <a:pt x="1868299" y="44401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09964" y="407244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3927" y="4612443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15155" y="515244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05778" y="569244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4000" y="40292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291649" y="4024460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296400" y="40292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18800" y="40292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98800" y="40292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69249" y="4592661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74000" y="45974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96400" y="45974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76400" y="45974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69249" y="5126061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74000" y="51308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91649" y="5126061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296400" y="51308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18800" y="51308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98800" y="51308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69249" y="5659461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74000" y="56642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96400" y="56642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776400" y="56642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208837" y="4193440"/>
            <a:ext cx="3501390" cy="1710055"/>
            <a:chOff x="7208837" y="4193440"/>
            <a:chExt cx="3501390" cy="1710055"/>
          </a:xfrm>
        </p:grpSpPr>
        <p:sp>
          <p:nvSpPr>
            <p:cNvPr id="40" name="object 40"/>
            <p:cNvSpPr/>
            <p:nvPr/>
          </p:nvSpPr>
          <p:spPr>
            <a:xfrm>
              <a:off x="7213600" y="4206251"/>
              <a:ext cx="612775" cy="8255"/>
            </a:xfrm>
            <a:custGeom>
              <a:avLst/>
              <a:gdLst/>
              <a:ahLst/>
              <a:cxnLst/>
              <a:rect l="l" t="t" r="r" b="b"/>
              <a:pathLst>
                <a:path w="612775" h="8254">
                  <a:moveTo>
                    <a:pt x="0" y="0"/>
                  </a:moveTo>
                  <a:lnTo>
                    <a:pt x="612454" y="76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25857" y="41982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394" y="0"/>
                  </a:lnTo>
                  <a:lnTo>
                    <a:pt x="43419" y="16273"/>
                  </a:lnTo>
                  <a:lnTo>
                    <a:pt x="0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5857" y="41982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43419" y="16273"/>
                  </a:lnTo>
                  <a:lnTo>
                    <a:pt x="394" y="0"/>
                  </a:lnTo>
                  <a:lnTo>
                    <a:pt x="0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85200" y="4214630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39349" y="41988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39349" y="41988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07600" y="4214630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61749" y="41988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661749" y="41988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13600" y="4807470"/>
              <a:ext cx="612775" cy="8255"/>
            </a:xfrm>
            <a:custGeom>
              <a:avLst/>
              <a:gdLst/>
              <a:ahLst/>
              <a:cxnLst/>
              <a:rect l="l" t="t" r="r" b="b"/>
              <a:pathLst>
                <a:path w="612775" h="8254">
                  <a:moveTo>
                    <a:pt x="0" y="0"/>
                  </a:moveTo>
                  <a:lnTo>
                    <a:pt x="612454" y="76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25857" y="4799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394" y="0"/>
                  </a:lnTo>
                  <a:lnTo>
                    <a:pt x="43419" y="16273"/>
                  </a:lnTo>
                  <a:lnTo>
                    <a:pt x="0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25857" y="4799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43419" y="16273"/>
                  </a:lnTo>
                  <a:lnTo>
                    <a:pt x="394" y="0"/>
                  </a:lnTo>
                  <a:lnTo>
                    <a:pt x="0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13600" y="5273051"/>
              <a:ext cx="612775" cy="8255"/>
            </a:xfrm>
            <a:custGeom>
              <a:avLst/>
              <a:gdLst/>
              <a:ahLst/>
              <a:cxnLst/>
              <a:rect l="l" t="t" r="r" b="b"/>
              <a:pathLst>
                <a:path w="612775" h="8254">
                  <a:moveTo>
                    <a:pt x="0" y="0"/>
                  </a:moveTo>
                  <a:lnTo>
                    <a:pt x="612454" y="76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25857" y="52650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394" y="0"/>
                  </a:lnTo>
                  <a:lnTo>
                    <a:pt x="43419" y="16273"/>
                  </a:lnTo>
                  <a:lnTo>
                    <a:pt x="0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25857" y="52650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43419" y="16273"/>
                  </a:lnTo>
                  <a:lnTo>
                    <a:pt x="394" y="0"/>
                  </a:lnTo>
                  <a:lnTo>
                    <a:pt x="0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13600" y="5874270"/>
              <a:ext cx="612775" cy="8255"/>
            </a:xfrm>
            <a:custGeom>
              <a:avLst/>
              <a:gdLst/>
              <a:ahLst/>
              <a:cxnLst/>
              <a:rect l="l" t="t" r="r" b="b"/>
              <a:pathLst>
                <a:path w="612775" h="8254">
                  <a:moveTo>
                    <a:pt x="0" y="0"/>
                  </a:moveTo>
                  <a:lnTo>
                    <a:pt x="612454" y="76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25857" y="58662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394" y="0"/>
                  </a:lnTo>
                  <a:lnTo>
                    <a:pt x="43419" y="16273"/>
                  </a:lnTo>
                  <a:lnTo>
                    <a:pt x="0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25857" y="58662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43419" y="16273"/>
                  </a:lnTo>
                  <a:lnTo>
                    <a:pt x="394" y="0"/>
                  </a:lnTo>
                  <a:lnTo>
                    <a:pt x="0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85200" y="4815851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39349" y="48001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39349" y="48001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585200" y="5273051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239349" y="52573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39349" y="52573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85200" y="5882651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239349" y="58669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39349" y="58669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007600" y="5273051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661749" y="52573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661749" y="52573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894396" y="3320076"/>
            <a:ext cx="2206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Adjacency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Matrix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120319" y="3320076"/>
            <a:ext cx="197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Adjacency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Lists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98183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Adjacency  Matrix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5870" y="682468"/>
            <a:ext cx="6270625" cy="21308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|V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|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×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|V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|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matri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x</a:t>
            </a:r>
            <a:r>
              <a:rPr sz="2400" spc="-1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A.</a:t>
            </a:r>
            <a:endParaRPr sz="24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Number vertices from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5" dirty="0">
                <a:latin typeface="Corbel"/>
                <a:cs typeface="Corbel"/>
              </a:rPr>
              <a:t>to |V| in some arbitrary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manner.</a:t>
            </a:r>
            <a:endParaRPr lang="en-US" sz="2400" spc="-25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25" dirty="0">
                <a:latin typeface="Corbel"/>
                <a:cs typeface="Corbel"/>
              </a:rPr>
              <a:t>Used for </a:t>
            </a:r>
            <a:r>
              <a:rPr lang="en-US" sz="2400" spc="-25" dirty="0">
                <a:solidFill>
                  <a:srgbClr val="FF0000"/>
                </a:solidFill>
                <a:latin typeface="Corbel"/>
                <a:cs typeface="Corbel"/>
              </a:rPr>
              <a:t>dense</a:t>
            </a:r>
            <a:r>
              <a:rPr lang="en-US" sz="2400" spc="-25" dirty="0">
                <a:latin typeface="Corbel"/>
                <a:cs typeface="Corbel"/>
              </a:rPr>
              <a:t> graph. Space complexity </a:t>
            </a:r>
            <a:r>
              <a:rPr lang="el-GR" sz="2400" dirty="0">
                <a:solidFill>
                  <a:srgbClr val="FF0000"/>
                </a:solidFill>
              </a:rPr>
              <a:t>θ </a:t>
            </a:r>
            <a:r>
              <a:rPr lang="en-US" sz="2400" spc="-25" dirty="0">
                <a:solidFill>
                  <a:srgbClr val="FF0000"/>
                </a:solidFill>
                <a:latin typeface="Corbel"/>
                <a:cs typeface="Corbel"/>
              </a:rPr>
              <a:t>(n</a:t>
            </a:r>
            <a:r>
              <a:rPr lang="en-US" sz="2400" spc="-25" baseline="30000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lang="en-US" sz="2400" spc="-25" dirty="0">
                <a:solidFill>
                  <a:srgbClr val="FF0000"/>
                </a:solidFill>
                <a:latin typeface="Corbel"/>
                <a:cs typeface="Corbel"/>
              </a:rPr>
              <a:t>) </a:t>
            </a:r>
            <a:endParaRPr sz="24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given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5716012"/>
            <a:ext cx="406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fo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 undirecte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graphs.</a:t>
            </a:r>
            <a:endParaRPr sz="2400" dirty="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6422" y="2375704"/>
            <a:ext cx="3505199" cy="8762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547175" y="3527399"/>
            <a:ext cx="551180" cy="540385"/>
          </a:xfrm>
          <a:custGeom>
            <a:avLst/>
            <a:gdLst/>
            <a:ahLst/>
            <a:cxnLst/>
            <a:rect l="l" t="t" r="r" b="b"/>
            <a:pathLst>
              <a:path w="551179" h="540385">
                <a:moveTo>
                  <a:pt x="0" y="269999"/>
                </a:moveTo>
                <a:lnTo>
                  <a:pt x="4438" y="221467"/>
                </a:lnTo>
                <a:lnTo>
                  <a:pt x="17234" y="175788"/>
                </a:lnTo>
                <a:lnTo>
                  <a:pt x="37611" y="133725"/>
                </a:lnTo>
                <a:lnTo>
                  <a:pt x="64789" y="96042"/>
                </a:lnTo>
                <a:lnTo>
                  <a:pt x="97992" y="63500"/>
                </a:lnTo>
                <a:lnTo>
                  <a:pt x="136440" y="36862"/>
                </a:lnTo>
                <a:lnTo>
                  <a:pt x="179356" y="16891"/>
                </a:lnTo>
                <a:lnTo>
                  <a:pt x="225963" y="4350"/>
                </a:lnTo>
                <a:lnTo>
                  <a:pt x="275481" y="0"/>
                </a:lnTo>
                <a:lnTo>
                  <a:pt x="329475" y="5235"/>
                </a:lnTo>
                <a:lnTo>
                  <a:pt x="380903" y="20552"/>
                </a:lnTo>
                <a:lnTo>
                  <a:pt x="428318" y="45363"/>
                </a:lnTo>
                <a:lnTo>
                  <a:pt x="470275" y="79081"/>
                </a:lnTo>
                <a:lnTo>
                  <a:pt x="504678" y="120203"/>
                </a:lnTo>
                <a:lnTo>
                  <a:pt x="529992" y="166675"/>
                </a:lnTo>
                <a:lnTo>
                  <a:pt x="545619" y="217079"/>
                </a:lnTo>
                <a:lnTo>
                  <a:pt x="550961" y="269999"/>
                </a:lnTo>
                <a:lnTo>
                  <a:pt x="546523" y="318532"/>
                </a:lnTo>
                <a:lnTo>
                  <a:pt x="533727" y="364211"/>
                </a:lnTo>
                <a:lnTo>
                  <a:pt x="513350" y="406274"/>
                </a:lnTo>
                <a:lnTo>
                  <a:pt x="486172" y="443957"/>
                </a:lnTo>
                <a:lnTo>
                  <a:pt x="452969" y="476499"/>
                </a:lnTo>
                <a:lnTo>
                  <a:pt x="414521" y="503137"/>
                </a:lnTo>
                <a:lnTo>
                  <a:pt x="371605" y="523108"/>
                </a:lnTo>
                <a:lnTo>
                  <a:pt x="324999" y="535649"/>
                </a:lnTo>
                <a:lnTo>
                  <a:pt x="275481" y="539999"/>
                </a:lnTo>
                <a:lnTo>
                  <a:pt x="225963" y="535649"/>
                </a:lnTo>
                <a:lnTo>
                  <a:pt x="179356" y="523108"/>
                </a:lnTo>
                <a:lnTo>
                  <a:pt x="136440" y="503137"/>
                </a:lnTo>
                <a:lnTo>
                  <a:pt x="97992" y="476499"/>
                </a:lnTo>
                <a:lnTo>
                  <a:pt x="64789" y="443957"/>
                </a:lnTo>
                <a:lnTo>
                  <a:pt x="37611" y="406274"/>
                </a:lnTo>
                <a:lnTo>
                  <a:pt x="17234" y="364211"/>
                </a:lnTo>
                <a:lnTo>
                  <a:pt x="4438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52025" y="36374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91125" y="3527399"/>
            <a:ext cx="551180" cy="540385"/>
          </a:xfrm>
          <a:custGeom>
            <a:avLst/>
            <a:gdLst/>
            <a:ahLst/>
            <a:cxnLst/>
            <a:rect l="l" t="t" r="r" b="b"/>
            <a:pathLst>
              <a:path w="551179" h="540385">
                <a:moveTo>
                  <a:pt x="0" y="269999"/>
                </a:moveTo>
                <a:lnTo>
                  <a:pt x="4438" y="221467"/>
                </a:lnTo>
                <a:lnTo>
                  <a:pt x="17234" y="175788"/>
                </a:lnTo>
                <a:lnTo>
                  <a:pt x="37611" y="133725"/>
                </a:lnTo>
                <a:lnTo>
                  <a:pt x="64789" y="96042"/>
                </a:lnTo>
                <a:lnTo>
                  <a:pt x="97991" y="63500"/>
                </a:lnTo>
                <a:lnTo>
                  <a:pt x="136440" y="36862"/>
                </a:lnTo>
                <a:lnTo>
                  <a:pt x="179356" y="16891"/>
                </a:lnTo>
                <a:lnTo>
                  <a:pt x="225962" y="4350"/>
                </a:lnTo>
                <a:lnTo>
                  <a:pt x="275480" y="0"/>
                </a:lnTo>
                <a:lnTo>
                  <a:pt x="329475" y="5235"/>
                </a:lnTo>
                <a:lnTo>
                  <a:pt x="380902" y="20552"/>
                </a:lnTo>
                <a:lnTo>
                  <a:pt x="428317" y="45363"/>
                </a:lnTo>
                <a:lnTo>
                  <a:pt x="470275" y="79081"/>
                </a:lnTo>
                <a:lnTo>
                  <a:pt x="504677" y="120203"/>
                </a:lnTo>
                <a:lnTo>
                  <a:pt x="529991" y="166675"/>
                </a:lnTo>
                <a:lnTo>
                  <a:pt x="545619" y="217079"/>
                </a:lnTo>
                <a:lnTo>
                  <a:pt x="550961" y="269999"/>
                </a:lnTo>
                <a:lnTo>
                  <a:pt x="546523" y="318532"/>
                </a:lnTo>
                <a:lnTo>
                  <a:pt x="533726" y="364211"/>
                </a:lnTo>
                <a:lnTo>
                  <a:pt x="513350" y="406274"/>
                </a:lnTo>
                <a:lnTo>
                  <a:pt x="486172" y="443957"/>
                </a:lnTo>
                <a:lnTo>
                  <a:pt x="452969" y="476499"/>
                </a:lnTo>
                <a:lnTo>
                  <a:pt x="414521" y="503137"/>
                </a:lnTo>
                <a:lnTo>
                  <a:pt x="371605" y="523108"/>
                </a:lnTo>
                <a:lnTo>
                  <a:pt x="324998" y="535649"/>
                </a:lnTo>
                <a:lnTo>
                  <a:pt x="275480" y="539999"/>
                </a:lnTo>
                <a:lnTo>
                  <a:pt x="225962" y="535649"/>
                </a:lnTo>
                <a:lnTo>
                  <a:pt x="179356" y="523108"/>
                </a:lnTo>
                <a:lnTo>
                  <a:pt x="136440" y="503137"/>
                </a:lnTo>
                <a:lnTo>
                  <a:pt x="97991" y="476499"/>
                </a:lnTo>
                <a:lnTo>
                  <a:pt x="64789" y="443957"/>
                </a:lnTo>
                <a:lnTo>
                  <a:pt x="37611" y="406274"/>
                </a:lnTo>
                <a:lnTo>
                  <a:pt x="17234" y="364211"/>
                </a:lnTo>
                <a:lnTo>
                  <a:pt x="4438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95974" y="36374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7175" y="4594199"/>
            <a:ext cx="551180" cy="540385"/>
          </a:xfrm>
          <a:custGeom>
            <a:avLst/>
            <a:gdLst/>
            <a:ahLst/>
            <a:cxnLst/>
            <a:rect l="l" t="t" r="r" b="b"/>
            <a:pathLst>
              <a:path w="551179" h="540385">
                <a:moveTo>
                  <a:pt x="0" y="269999"/>
                </a:moveTo>
                <a:lnTo>
                  <a:pt x="4438" y="221467"/>
                </a:lnTo>
                <a:lnTo>
                  <a:pt x="17234" y="175788"/>
                </a:lnTo>
                <a:lnTo>
                  <a:pt x="37611" y="133725"/>
                </a:lnTo>
                <a:lnTo>
                  <a:pt x="64789" y="96042"/>
                </a:lnTo>
                <a:lnTo>
                  <a:pt x="97992" y="63500"/>
                </a:lnTo>
                <a:lnTo>
                  <a:pt x="136440" y="36862"/>
                </a:lnTo>
                <a:lnTo>
                  <a:pt x="179356" y="16891"/>
                </a:lnTo>
                <a:lnTo>
                  <a:pt x="225963" y="4350"/>
                </a:lnTo>
                <a:lnTo>
                  <a:pt x="275481" y="0"/>
                </a:lnTo>
                <a:lnTo>
                  <a:pt x="329475" y="5235"/>
                </a:lnTo>
                <a:lnTo>
                  <a:pt x="380903" y="20552"/>
                </a:lnTo>
                <a:lnTo>
                  <a:pt x="428318" y="45363"/>
                </a:lnTo>
                <a:lnTo>
                  <a:pt x="470275" y="79081"/>
                </a:lnTo>
                <a:lnTo>
                  <a:pt x="504678" y="120203"/>
                </a:lnTo>
                <a:lnTo>
                  <a:pt x="529992" y="166675"/>
                </a:lnTo>
                <a:lnTo>
                  <a:pt x="545619" y="217079"/>
                </a:lnTo>
                <a:lnTo>
                  <a:pt x="550961" y="269999"/>
                </a:lnTo>
                <a:lnTo>
                  <a:pt x="546523" y="318532"/>
                </a:lnTo>
                <a:lnTo>
                  <a:pt x="533727" y="364211"/>
                </a:lnTo>
                <a:lnTo>
                  <a:pt x="513350" y="406274"/>
                </a:lnTo>
                <a:lnTo>
                  <a:pt x="486172" y="443957"/>
                </a:lnTo>
                <a:lnTo>
                  <a:pt x="452969" y="476499"/>
                </a:lnTo>
                <a:lnTo>
                  <a:pt x="414521" y="503137"/>
                </a:lnTo>
                <a:lnTo>
                  <a:pt x="371605" y="523108"/>
                </a:lnTo>
                <a:lnTo>
                  <a:pt x="324999" y="535649"/>
                </a:lnTo>
                <a:lnTo>
                  <a:pt x="275481" y="539999"/>
                </a:lnTo>
                <a:lnTo>
                  <a:pt x="225963" y="535649"/>
                </a:lnTo>
                <a:lnTo>
                  <a:pt x="179356" y="523108"/>
                </a:lnTo>
                <a:lnTo>
                  <a:pt x="136440" y="503137"/>
                </a:lnTo>
                <a:lnTo>
                  <a:pt x="97992" y="476499"/>
                </a:lnTo>
                <a:lnTo>
                  <a:pt x="64789" y="443957"/>
                </a:lnTo>
                <a:lnTo>
                  <a:pt x="37611" y="406274"/>
                </a:lnTo>
                <a:lnTo>
                  <a:pt x="17234" y="364211"/>
                </a:lnTo>
                <a:lnTo>
                  <a:pt x="4438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52025" y="47042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91125" y="4594199"/>
            <a:ext cx="551180" cy="540385"/>
          </a:xfrm>
          <a:custGeom>
            <a:avLst/>
            <a:gdLst/>
            <a:ahLst/>
            <a:cxnLst/>
            <a:rect l="l" t="t" r="r" b="b"/>
            <a:pathLst>
              <a:path w="551179" h="540385">
                <a:moveTo>
                  <a:pt x="0" y="269999"/>
                </a:moveTo>
                <a:lnTo>
                  <a:pt x="4438" y="221467"/>
                </a:lnTo>
                <a:lnTo>
                  <a:pt x="17234" y="175788"/>
                </a:lnTo>
                <a:lnTo>
                  <a:pt x="37611" y="133725"/>
                </a:lnTo>
                <a:lnTo>
                  <a:pt x="64789" y="96042"/>
                </a:lnTo>
                <a:lnTo>
                  <a:pt x="97991" y="63500"/>
                </a:lnTo>
                <a:lnTo>
                  <a:pt x="136440" y="36862"/>
                </a:lnTo>
                <a:lnTo>
                  <a:pt x="179356" y="16891"/>
                </a:lnTo>
                <a:lnTo>
                  <a:pt x="225962" y="4350"/>
                </a:lnTo>
                <a:lnTo>
                  <a:pt x="275480" y="0"/>
                </a:lnTo>
                <a:lnTo>
                  <a:pt x="329475" y="5235"/>
                </a:lnTo>
                <a:lnTo>
                  <a:pt x="380902" y="20552"/>
                </a:lnTo>
                <a:lnTo>
                  <a:pt x="428317" y="45363"/>
                </a:lnTo>
                <a:lnTo>
                  <a:pt x="470275" y="79081"/>
                </a:lnTo>
                <a:lnTo>
                  <a:pt x="504677" y="120203"/>
                </a:lnTo>
                <a:lnTo>
                  <a:pt x="529991" y="166675"/>
                </a:lnTo>
                <a:lnTo>
                  <a:pt x="545619" y="217079"/>
                </a:lnTo>
                <a:lnTo>
                  <a:pt x="550961" y="269999"/>
                </a:lnTo>
                <a:lnTo>
                  <a:pt x="546523" y="318532"/>
                </a:lnTo>
                <a:lnTo>
                  <a:pt x="533726" y="364211"/>
                </a:lnTo>
                <a:lnTo>
                  <a:pt x="513350" y="406274"/>
                </a:lnTo>
                <a:lnTo>
                  <a:pt x="486172" y="443957"/>
                </a:lnTo>
                <a:lnTo>
                  <a:pt x="452969" y="476499"/>
                </a:lnTo>
                <a:lnTo>
                  <a:pt x="414521" y="503137"/>
                </a:lnTo>
                <a:lnTo>
                  <a:pt x="371605" y="523108"/>
                </a:lnTo>
                <a:lnTo>
                  <a:pt x="324998" y="535649"/>
                </a:lnTo>
                <a:lnTo>
                  <a:pt x="275480" y="539999"/>
                </a:lnTo>
                <a:lnTo>
                  <a:pt x="225962" y="535649"/>
                </a:lnTo>
                <a:lnTo>
                  <a:pt x="179356" y="523108"/>
                </a:lnTo>
                <a:lnTo>
                  <a:pt x="136440" y="503137"/>
                </a:lnTo>
                <a:lnTo>
                  <a:pt x="97991" y="476499"/>
                </a:lnTo>
                <a:lnTo>
                  <a:pt x="64789" y="443957"/>
                </a:lnTo>
                <a:lnTo>
                  <a:pt x="37611" y="406274"/>
                </a:lnTo>
                <a:lnTo>
                  <a:pt x="17234" y="364211"/>
                </a:lnTo>
                <a:lnTo>
                  <a:pt x="4438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95974" y="47042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2656" y="3797399"/>
            <a:ext cx="1049655" cy="1066800"/>
          </a:xfrm>
          <a:custGeom>
            <a:avLst/>
            <a:gdLst/>
            <a:ahLst/>
            <a:cxnLst/>
            <a:rect l="l" t="t" r="r" b="b"/>
            <a:pathLst>
              <a:path w="1049654" h="1066800">
                <a:moveTo>
                  <a:pt x="275480" y="0"/>
                </a:moveTo>
                <a:lnTo>
                  <a:pt x="968468" y="0"/>
                </a:lnTo>
              </a:path>
              <a:path w="1049654" h="1066800">
                <a:moveTo>
                  <a:pt x="194794" y="190918"/>
                </a:moveTo>
                <a:lnTo>
                  <a:pt x="1049091" y="875818"/>
                </a:lnTo>
              </a:path>
              <a:path w="1049654" h="1066800">
                <a:moveTo>
                  <a:pt x="0" y="269999"/>
                </a:moveTo>
                <a:lnTo>
                  <a:pt x="0" y="796799"/>
                </a:lnTo>
              </a:path>
              <a:path w="1049654" h="1066800">
                <a:moveTo>
                  <a:pt x="275480" y="1066799"/>
                </a:moveTo>
                <a:lnTo>
                  <a:pt x="968468" y="1066799"/>
                </a:lnTo>
              </a:path>
              <a:path w="1049654" h="1066800">
                <a:moveTo>
                  <a:pt x="194794" y="875881"/>
                </a:moveTo>
                <a:lnTo>
                  <a:pt x="1049091" y="19098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28650" y="3376850"/>
            <a:ext cx="0" cy="1809750"/>
          </a:xfrm>
          <a:custGeom>
            <a:avLst/>
            <a:gdLst/>
            <a:ahLst/>
            <a:cxnLst/>
            <a:rect l="l" t="t" r="r" b="b"/>
            <a:pathLst>
              <a:path h="1809750">
                <a:moveTo>
                  <a:pt x="0" y="0"/>
                </a:moveTo>
                <a:lnTo>
                  <a:pt x="0" y="18094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58181"/>
              </p:ext>
            </p:extLst>
          </p:nvPr>
        </p:nvGraphicFramePr>
        <p:xfrm>
          <a:off x="5380049" y="3376850"/>
          <a:ext cx="6438899" cy="139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952500" algn="l"/>
                        </a:tabLst>
                      </a:pP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70180">
                        <a:lnSpc>
                          <a:spcPts val="1440"/>
                        </a:lnSpc>
                        <a:tabLst>
                          <a:tab pos="735330" algn="l"/>
                          <a:tab pos="1970405" algn="l"/>
                        </a:tabLst>
                      </a:pPr>
                      <a:r>
                        <a:rPr sz="2400" baseline="-26041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	2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49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43">
                <a:tc>
                  <a:txBody>
                    <a:bodyPr/>
                    <a:lstStyle/>
                    <a:p>
                      <a:pPr marL="174625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56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15091"/>
              </p:ext>
            </p:extLst>
          </p:nvPr>
        </p:nvGraphicFramePr>
        <p:xfrm>
          <a:off x="5523493" y="4864199"/>
          <a:ext cx="6148701" cy="322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214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00"/>
                        </a:lnSpc>
                        <a:tabLst>
                          <a:tab pos="735330" algn="l"/>
                        </a:tabLst>
                      </a:pPr>
                      <a:r>
                        <a:rPr sz="2400" baseline="-29513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1000"/>
                        </a:lnSpc>
                        <a:tabLst>
                          <a:tab pos="90360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	</a:t>
                      </a:r>
                      <a:r>
                        <a:rPr sz="2400" baseline="-29513" dirty="0">
                          <a:latin typeface="Calibri"/>
                          <a:cs typeface="Calibri"/>
                        </a:rPr>
                        <a:t>4</a:t>
                      </a:r>
                      <a:endParaRPr sz="2400" baseline="-29513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680110" y="4594199"/>
            <a:ext cx="547370" cy="540385"/>
          </a:xfrm>
          <a:custGeom>
            <a:avLst/>
            <a:gdLst/>
            <a:ahLst/>
            <a:cxnLst/>
            <a:rect l="l" t="t" r="r" b="b"/>
            <a:pathLst>
              <a:path w="547370" h="540385">
                <a:moveTo>
                  <a:pt x="0" y="269999"/>
                </a:moveTo>
                <a:lnTo>
                  <a:pt x="4407" y="221467"/>
                </a:lnTo>
                <a:lnTo>
                  <a:pt x="17113" y="175788"/>
                </a:lnTo>
                <a:lnTo>
                  <a:pt x="37346" y="133725"/>
                </a:lnTo>
                <a:lnTo>
                  <a:pt x="64332" y="96042"/>
                </a:lnTo>
                <a:lnTo>
                  <a:pt x="97301" y="63500"/>
                </a:lnTo>
                <a:lnTo>
                  <a:pt x="135478" y="36862"/>
                </a:lnTo>
                <a:lnTo>
                  <a:pt x="178091" y="16891"/>
                </a:lnTo>
                <a:lnTo>
                  <a:pt x="224368" y="4350"/>
                </a:lnTo>
                <a:lnTo>
                  <a:pt x="273537" y="0"/>
                </a:lnTo>
                <a:lnTo>
                  <a:pt x="327151" y="5235"/>
                </a:lnTo>
                <a:lnTo>
                  <a:pt x="378215" y="20552"/>
                </a:lnTo>
                <a:lnTo>
                  <a:pt x="425296" y="45363"/>
                </a:lnTo>
                <a:lnTo>
                  <a:pt x="466957" y="79081"/>
                </a:lnTo>
                <a:lnTo>
                  <a:pt x="501117" y="120203"/>
                </a:lnTo>
                <a:lnTo>
                  <a:pt x="526252" y="166675"/>
                </a:lnTo>
                <a:lnTo>
                  <a:pt x="541769" y="217079"/>
                </a:lnTo>
                <a:lnTo>
                  <a:pt x="547074" y="269999"/>
                </a:lnTo>
                <a:lnTo>
                  <a:pt x="542667" y="318532"/>
                </a:lnTo>
                <a:lnTo>
                  <a:pt x="529961" y="364211"/>
                </a:lnTo>
                <a:lnTo>
                  <a:pt x="509728" y="406274"/>
                </a:lnTo>
                <a:lnTo>
                  <a:pt x="482742" y="443957"/>
                </a:lnTo>
                <a:lnTo>
                  <a:pt x="449773" y="476499"/>
                </a:lnTo>
                <a:lnTo>
                  <a:pt x="411596" y="503137"/>
                </a:lnTo>
                <a:lnTo>
                  <a:pt x="368983" y="523108"/>
                </a:lnTo>
                <a:lnTo>
                  <a:pt x="322706" y="535649"/>
                </a:lnTo>
                <a:lnTo>
                  <a:pt x="273537" y="539999"/>
                </a:lnTo>
                <a:lnTo>
                  <a:pt x="224368" y="535649"/>
                </a:lnTo>
                <a:lnTo>
                  <a:pt x="178091" y="523108"/>
                </a:lnTo>
                <a:lnTo>
                  <a:pt x="135478" y="503137"/>
                </a:lnTo>
                <a:lnTo>
                  <a:pt x="97301" y="476499"/>
                </a:lnTo>
                <a:lnTo>
                  <a:pt x="64332" y="443957"/>
                </a:lnTo>
                <a:lnTo>
                  <a:pt x="37346" y="406274"/>
                </a:lnTo>
                <a:lnTo>
                  <a:pt x="17113" y="364211"/>
                </a:lnTo>
                <a:lnTo>
                  <a:pt x="4407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5282" y="4594199"/>
            <a:ext cx="547370" cy="540385"/>
          </a:xfrm>
          <a:custGeom>
            <a:avLst/>
            <a:gdLst/>
            <a:ahLst/>
            <a:cxnLst/>
            <a:rect l="l" t="t" r="r" b="b"/>
            <a:pathLst>
              <a:path w="547370" h="540385">
                <a:moveTo>
                  <a:pt x="0" y="269999"/>
                </a:moveTo>
                <a:lnTo>
                  <a:pt x="4407" y="221467"/>
                </a:lnTo>
                <a:lnTo>
                  <a:pt x="17113" y="175788"/>
                </a:lnTo>
                <a:lnTo>
                  <a:pt x="37345" y="133725"/>
                </a:lnTo>
                <a:lnTo>
                  <a:pt x="64332" y="96042"/>
                </a:lnTo>
                <a:lnTo>
                  <a:pt x="97300" y="63500"/>
                </a:lnTo>
                <a:lnTo>
                  <a:pt x="135477" y="36862"/>
                </a:lnTo>
                <a:lnTo>
                  <a:pt x="178090" y="16891"/>
                </a:lnTo>
                <a:lnTo>
                  <a:pt x="224368" y="4350"/>
                </a:lnTo>
                <a:lnTo>
                  <a:pt x="273536" y="0"/>
                </a:lnTo>
                <a:lnTo>
                  <a:pt x="327150" y="5235"/>
                </a:lnTo>
                <a:lnTo>
                  <a:pt x="378214" y="20552"/>
                </a:lnTo>
                <a:lnTo>
                  <a:pt x="425295" y="45363"/>
                </a:lnTo>
                <a:lnTo>
                  <a:pt x="466956" y="79081"/>
                </a:lnTo>
                <a:lnTo>
                  <a:pt x="501116" y="120203"/>
                </a:lnTo>
                <a:lnTo>
                  <a:pt x="526252" y="166675"/>
                </a:lnTo>
                <a:lnTo>
                  <a:pt x="541769" y="217079"/>
                </a:lnTo>
                <a:lnTo>
                  <a:pt x="547074" y="269999"/>
                </a:lnTo>
                <a:lnTo>
                  <a:pt x="542667" y="318532"/>
                </a:lnTo>
                <a:lnTo>
                  <a:pt x="529961" y="364211"/>
                </a:lnTo>
                <a:lnTo>
                  <a:pt x="509728" y="406274"/>
                </a:lnTo>
                <a:lnTo>
                  <a:pt x="482741" y="443957"/>
                </a:lnTo>
                <a:lnTo>
                  <a:pt x="449773" y="476499"/>
                </a:lnTo>
                <a:lnTo>
                  <a:pt x="411596" y="503137"/>
                </a:lnTo>
                <a:lnTo>
                  <a:pt x="368982" y="523108"/>
                </a:lnTo>
                <a:lnTo>
                  <a:pt x="322705" y="535649"/>
                </a:lnTo>
                <a:lnTo>
                  <a:pt x="273536" y="539999"/>
                </a:lnTo>
                <a:lnTo>
                  <a:pt x="224368" y="535649"/>
                </a:lnTo>
                <a:lnTo>
                  <a:pt x="178090" y="523108"/>
                </a:lnTo>
                <a:lnTo>
                  <a:pt x="135477" y="503137"/>
                </a:lnTo>
                <a:lnTo>
                  <a:pt x="97300" y="476499"/>
                </a:lnTo>
                <a:lnTo>
                  <a:pt x="64332" y="443957"/>
                </a:lnTo>
                <a:lnTo>
                  <a:pt x="37345" y="406274"/>
                </a:lnTo>
                <a:lnTo>
                  <a:pt x="17113" y="364211"/>
                </a:lnTo>
                <a:lnTo>
                  <a:pt x="4407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673760" y="3521049"/>
            <a:ext cx="1795145" cy="1148715"/>
            <a:chOff x="7673760" y="3521049"/>
            <a:chExt cx="1795145" cy="1148715"/>
          </a:xfrm>
        </p:grpSpPr>
        <p:sp>
          <p:nvSpPr>
            <p:cNvPr id="22" name="object 22"/>
            <p:cNvSpPr/>
            <p:nvPr/>
          </p:nvSpPr>
          <p:spPr>
            <a:xfrm>
              <a:off x="7680110" y="3527399"/>
              <a:ext cx="1782445" cy="540385"/>
            </a:xfrm>
            <a:custGeom>
              <a:avLst/>
              <a:gdLst/>
              <a:ahLst/>
              <a:cxnLst/>
              <a:rect l="l" t="t" r="r" b="b"/>
              <a:pathLst>
                <a:path w="1782445" h="540385">
                  <a:moveTo>
                    <a:pt x="0" y="269999"/>
                  </a:moveTo>
                  <a:lnTo>
                    <a:pt x="4407" y="221467"/>
                  </a:lnTo>
                  <a:lnTo>
                    <a:pt x="17113" y="175788"/>
                  </a:lnTo>
                  <a:lnTo>
                    <a:pt x="37346" y="133725"/>
                  </a:lnTo>
                  <a:lnTo>
                    <a:pt x="64332" y="96042"/>
                  </a:lnTo>
                  <a:lnTo>
                    <a:pt x="97301" y="63500"/>
                  </a:lnTo>
                  <a:lnTo>
                    <a:pt x="135478" y="36862"/>
                  </a:lnTo>
                  <a:lnTo>
                    <a:pt x="178091" y="16891"/>
                  </a:lnTo>
                  <a:lnTo>
                    <a:pt x="224368" y="4350"/>
                  </a:lnTo>
                  <a:lnTo>
                    <a:pt x="273537" y="0"/>
                  </a:lnTo>
                  <a:lnTo>
                    <a:pt x="327151" y="5235"/>
                  </a:lnTo>
                  <a:lnTo>
                    <a:pt x="378215" y="20552"/>
                  </a:lnTo>
                  <a:lnTo>
                    <a:pt x="425296" y="45363"/>
                  </a:lnTo>
                  <a:lnTo>
                    <a:pt x="466957" y="79081"/>
                  </a:lnTo>
                  <a:lnTo>
                    <a:pt x="501117" y="120203"/>
                  </a:lnTo>
                  <a:lnTo>
                    <a:pt x="526252" y="166675"/>
                  </a:lnTo>
                  <a:lnTo>
                    <a:pt x="541769" y="217079"/>
                  </a:lnTo>
                  <a:lnTo>
                    <a:pt x="547074" y="269999"/>
                  </a:lnTo>
                  <a:lnTo>
                    <a:pt x="542667" y="318532"/>
                  </a:lnTo>
                  <a:lnTo>
                    <a:pt x="529961" y="364211"/>
                  </a:lnTo>
                  <a:lnTo>
                    <a:pt x="509728" y="406274"/>
                  </a:lnTo>
                  <a:lnTo>
                    <a:pt x="482742" y="443957"/>
                  </a:lnTo>
                  <a:lnTo>
                    <a:pt x="449773" y="476499"/>
                  </a:lnTo>
                  <a:lnTo>
                    <a:pt x="411596" y="503137"/>
                  </a:lnTo>
                  <a:lnTo>
                    <a:pt x="368983" y="523108"/>
                  </a:lnTo>
                  <a:lnTo>
                    <a:pt x="322706" y="535649"/>
                  </a:lnTo>
                  <a:lnTo>
                    <a:pt x="273537" y="539999"/>
                  </a:lnTo>
                  <a:lnTo>
                    <a:pt x="224368" y="535649"/>
                  </a:lnTo>
                  <a:lnTo>
                    <a:pt x="178091" y="523108"/>
                  </a:lnTo>
                  <a:lnTo>
                    <a:pt x="135478" y="503137"/>
                  </a:lnTo>
                  <a:lnTo>
                    <a:pt x="97301" y="476499"/>
                  </a:lnTo>
                  <a:lnTo>
                    <a:pt x="64332" y="443957"/>
                  </a:lnTo>
                  <a:lnTo>
                    <a:pt x="37346" y="406274"/>
                  </a:lnTo>
                  <a:lnTo>
                    <a:pt x="17113" y="364211"/>
                  </a:lnTo>
                  <a:lnTo>
                    <a:pt x="4407" y="318532"/>
                  </a:lnTo>
                  <a:lnTo>
                    <a:pt x="0" y="269999"/>
                  </a:lnTo>
                  <a:close/>
                </a:path>
                <a:path w="1782445" h="540385">
                  <a:moveTo>
                    <a:pt x="1235171" y="269999"/>
                  </a:moveTo>
                  <a:lnTo>
                    <a:pt x="1239579" y="221467"/>
                  </a:lnTo>
                  <a:lnTo>
                    <a:pt x="1252285" y="175788"/>
                  </a:lnTo>
                  <a:lnTo>
                    <a:pt x="1272517" y="133725"/>
                  </a:lnTo>
                  <a:lnTo>
                    <a:pt x="1299504" y="96042"/>
                  </a:lnTo>
                  <a:lnTo>
                    <a:pt x="1332472" y="63500"/>
                  </a:lnTo>
                  <a:lnTo>
                    <a:pt x="1370649" y="36862"/>
                  </a:lnTo>
                  <a:lnTo>
                    <a:pt x="1413262" y="16891"/>
                  </a:lnTo>
                  <a:lnTo>
                    <a:pt x="1459540" y="4350"/>
                  </a:lnTo>
                  <a:lnTo>
                    <a:pt x="1508708" y="0"/>
                  </a:lnTo>
                  <a:lnTo>
                    <a:pt x="1562322" y="5235"/>
                  </a:lnTo>
                  <a:lnTo>
                    <a:pt x="1613386" y="20552"/>
                  </a:lnTo>
                  <a:lnTo>
                    <a:pt x="1660467" y="45363"/>
                  </a:lnTo>
                  <a:lnTo>
                    <a:pt x="1702128" y="79081"/>
                  </a:lnTo>
                  <a:lnTo>
                    <a:pt x="1736288" y="120203"/>
                  </a:lnTo>
                  <a:lnTo>
                    <a:pt x="1761424" y="166675"/>
                  </a:lnTo>
                  <a:lnTo>
                    <a:pt x="1776941" y="217079"/>
                  </a:lnTo>
                  <a:lnTo>
                    <a:pt x="1782246" y="269999"/>
                  </a:lnTo>
                  <a:lnTo>
                    <a:pt x="1777839" y="318532"/>
                  </a:lnTo>
                  <a:lnTo>
                    <a:pt x="1765133" y="364211"/>
                  </a:lnTo>
                  <a:lnTo>
                    <a:pt x="1744900" y="406274"/>
                  </a:lnTo>
                  <a:lnTo>
                    <a:pt x="1717913" y="443957"/>
                  </a:lnTo>
                  <a:lnTo>
                    <a:pt x="1684945" y="476499"/>
                  </a:lnTo>
                  <a:lnTo>
                    <a:pt x="1646768" y="503137"/>
                  </a:lnTo>
                  <a:lnTo>
                    <a:pt x="1604154" y="523108"/>
                  </a:lnTo>
                  <a:lnTo>
                    <a:pt x="1557877" y="535649"/>
                  </a:lnTo>
                  <a:lnTo>
                    <a:pt x="1508708" y="539999"/>
                  </a:lnTo>
                  <a:lnTo>
                    <a:pt x="1459540" y="535649"/>
                  </a:lnTo>
                  <a:lnTo>
                    <a:pt x="1413262" y="523108"/>
                  </a:lnTo>
                  <a:lnTo>
                    <a:pt x="1370649" y="503137"/>
                  </a:lnTo>
                  <a:lnTo>
                    <a:pt x="1332472" y="476499"/>
                  </a:lnTo>
                  <a:lnTo>
                    <a:pt x="1299504" y="443957"/>
                  </a:lnTo>
                  <a:lnTo>
                    <a:pt x="1272517" y="406274"/>
                  </a:lnTo>
                  <a:lnTo>
                    <a:pt x="1252285" y="364211"/>
                  </a:lnTo>
                  <a:lnTo>
                    <a:pt x="1239579" y="318532"/>
                  </a:lnTo>
                  <a:lnTo>
                    <a:pt x="1235171" y="2699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58132" y="3781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58132" y="3781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47067" y="3988319"/>
              <a:ext cx="803910" cy="649605"/>
            </a:xfrm>
            <a:custGeom>
              <a:avLst/>
              <a:gdLst/>
              <a:ahLst/>
              <a:cxnLst/>
              <a:rect l="l" t="t" r="r" b="b"/>
              <a:pathLst>
                <a:path w="803909" h="649604">
                  <a:moveTo>
                    <a:pt x="0" y="0"/>
                  </a:moveTo>
                  <a:lnTo>
                    <a:pt x="803802" y="6489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40987" y="4625076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4">
                  <a:moveTo>
                    <a:pt x="43514" y="39394"/>
                  </a:moveTo>
                  <a:lnTo>
                    <a:pt x="0" y="24481"/>
                  </a:lnTo>
                  <a:lnTo>
                    <a:pt x="19767" y="0"/>
                  </a:lnTo>
                  <a:lnTo>
                    <a:pt x="43514" y="39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40987" y="4625076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4">
                  <a:moveTo>
                    <a:pt x="0" y="24481"/>
                  </a:moveTo>
                  <a:lnTo>
                    <a:pt x="43514" y="39394"/>
                  </a:lnTo>
                  <a:lnTo>
                    <a:pt x="19767" y="0"/>
                  </a:lnTo>
                  <a:lnTo>
                    <a:pt x="0" y="244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37915" y="45370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37915" y="45370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1596" y="3988319"/>
              <a:ext cx="803910" cy="649605"/>
            </a:xfrm>
            <a:custGeom>
              <a:avLst/>
              <a:gdLst/>
              <a:ahLst/>
              <a:cxnLst/>
              <a:rect l="l" t="t" r="r" b="b"/>
              <a:pathLst>
                <a:path w="803909" h="649604">
                  <a:moveTo>
                    <a:pt x="803803" y="0"/>
                  </a:moveTo>
                  <a:lnTo>
                    <a:pt x="0" y="6489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57965" y="4625076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4">
                  <a:moveTo>
                    <a:pt x="0" y="39394"/>
                  </a:moveTo>
                  <a:lnTo>
                    <a:pt x="23747" y="0"/>
                  </a:lnTo>
                  <a:lnTo>
                    <a:pt x="43514" y="24481"/>
                  </a:lnTo>
                  <a:lnTo>
                    <a:pt x="0" y="39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57965" y="4625076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4">
                  <a:moveTo>
                    <a:pt x="23747" y="0"/>
                  </a:moveTo>
                  <a:lnTo>
                    <a:pt x="0" y="39394"/>
                  </a:lnTo>
                  <a:lnTo>
                    <a:pt x="43514" y="24481"/>
                  </a:lnTo>
                  <a:lnTo>
                    <a:pt x="2374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853369" y="4843704"/>
            <a:ext cx="53340" cy="41275"/>
            <a:chOff x="8853369" y="4843704"/>
            <a:chExt cx="53340" cy="41275"/>
          </a:xfrm>
        </p:grpSpPr>
        <p:sp>
          <p:nvSpPr>
            <p:cNvPr id="34" name="object 34"/>
            <p:cNvSpPr/>
            <p:nvPr/>
          </p:nvSpPr>
          <p:spPr>
            <a:xfrm>
              <a:off x="8858132" y="4848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58132" y="4848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10035599" y="3376850"/>
            <a:ext cx="0" cy="1809750"/>
          </a:xfrm>
          <a:custGeom>
            <a:avLst/>
            <a:gdLst/>
            <a:ahLst/>
            <a:cxnLst/>
            <a:rect l="l" t="t" r="r" b="b"/>
            <a:pathLst>
              <a:path h="1809750">
                <a:moveTo>
                  <a:pt x="0" y="0"/>
                </a:moveTo>
                <a:lnTo>
                  <a:pt x="0" y="18094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98183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Adjacency  Lists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1981200"/>
            <a:ext cx="7052309" cy="38087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Consists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array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i="1" spc="-15" dirty="0">
                <a:latin typeface="Corbel"/>
                <a:cs typeface="Corbel"/>
              </a:rPr>
              <a:t>Adj</a:t>
            </a:r>
            <a:r>
              <a:rPr sz="2400" i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i="1" spc="-5" dirty="0">
                <a:latin typeface="Corbel"/>
                <a:cs typeface="Corbel"/>
              </a:rPr>
              <a:t>|V|</a:t>
            </a:r>
            <a:r>
              <a:rPr sz="2400" i="1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lists.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list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per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vertex.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7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Fo</a:t>
            </a:r>
            <a:r>
              <a:rPr sz="2400" dirty="0">
                <a:latin typeface="Corbel"/>
                <a:cs typeface="Corbel"/>
              </a:rPr>
              <a:t>r </a:t>
            </a:r>
            <a:r>
              <a:rPr sz="2400" i="1" dirty="0">
                <a:latin typeface="Corbel"/>
                <a:cs typeface="Corbel"/>
              </a:rPr>
              <a:t>u </a:t>
            </a:r>
            <a:r>
              <a:rPr sz="2450" spc="-50" dirty="0">
                <a:latin typeface="MS PGothic"/>
                <a:cs typeface="MS PGothic"/>
              </a:rPr>
              <a:t>∈</a:t>
            </a:r>
            <a:r>
              <a:rPr sz="2450" spc="-415" dirty="0">
                <a:latin typeface="MS PGothic"/>
                <a:cs typeface="MS PGothic"/>
              </a:rPr>
              <a:t> </a:t>
            </a:r>
            <a:r>
              <a:rPr sz="2400" i="1" spc="-95" dirty="0">
                <a:latin typeface="Corbel"/>
                <a:cs typeface="Corbel"/>
              </a:rPr>
              <a:t>V</a:t>
            </a:r>
            <a:r>
              <a:rPr sz="2400" i="1" dirty="0">
                <a:latin typeface="Corbel"/>
                <a:cs typeface="Corbel"/>
              </a:rPr>
              <a:t>,</a:t>
            </a:r>
            <a:r>
              <a:rPr sz="2400" i="1" spc="-75" dirty="0">
                <a:latin typeface="Corbel"/>
                <a:cs typeface="Corbel"/>
              </a:rPr>
              <a:t> </a:t>
            </a:r>
            <a:r>
              <a:rPr sz="2400" i="1" spc="-35" dirty="0">
                <a:latin typeface="Corbel"/>
                <a:cs typeface="Corbel"/>
              </a:rPr>
              <a:t>A</a:t>
            </a:r>
            <a:r>
              <a:rPr sz="2400" i="1" spc="-5" dirty="0">
                <a:latin typeface="Corbel"/>
                <a:cs typeface="Corbel"/>
              </a:rPr>
              <a:t>dj[u</a:t>
            </a:r>
            <a:r>
              <a:rPr sz="2400" i="1" dirty="0">
                <a:latin typeface="Corbel"/>
                <a:cs typeface="Corbel"/>
              </a:rPr>
              <a:t>]</a:t>
            </a:r>
            <a:r>
              <a:rPr sz="2400" i="1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consist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al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vertice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adjacen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95" dirty="0">
                <a:latin typeface="Corbel"/>
                <a:cs typeface="Corbel"/>
              </a:rPr>
              <a:t> </a:t>
            </a:r>
            <a:r>
              <a:rPr sz="2400" i="1" spc="-5" dirty="0">
                <a:latin typeface="Corbel"/>
                <a:cs typeface="Corbel"/>
              </a:rPr>
              <a:t>u.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09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weighted,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store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weights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also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adjacency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lists.</a:t>
            </a:r>
            <a:endParaRPr lang="en-US" sz="24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09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Used for </a:t>
            </a:r>
            <a:r>
              <a:rPr lang="en-US" sz="2400" spc="-5" dirty="0">
                <a:solidFill>
                  <a:srgbClr val="FF0000"/>
                </a:solidFill>
                <a:latin typeface="Corbel"/>
                <a:cs typeface="Corbel"/>
              </a:rPr>
              <a:t>sparse</a:t>
            </a:r>
            <a:r>
              <a:rPr lang="en-US" sz="2400" spc="-5" dirty="0">
                <a:latin typeface="Corbel"/>
                <a:cs typeface="Corbel"/>
              </a:rPr>
              <a:t> graph</a:t>
            </a:r>
          </a:p>
          <a:p>
            <a:pPr marL="409575" indent="-397510">
              <a:lnSpc>
                <a:spcPct val="100000"/>
              </a:lnSpc>
              <a:spcBef>
                <a:spcPts val="409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For undirected the space complexity is</a:t>
            </a:r>
            <a:r>
              <a:rPr lang="en-US" sz="24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lang="el-GR" sz="2400" dirty="0">
                <a:solidFill>
                  <a:srgbClr val="FF0000"/>
                </a:solidFill>
              </a:rPr>
              <a:t>θ </a:t>
            </a:r>
            <a:r>
              <a:rPr lang="en-US" sz="2400" spc="-5" dirty="0">
                <a:solidFill>
                  <a:srgbClr val="FF0000"/>
                </a:solidFill>
                <a:latin typeface="Corbel"/>
                <a:cs typeface="Corbel"/>
              </a:rPr>
              <a:t>(n+2</a:t>
            </a:r>
            <a:r>
              <a:rPr lang="en-US" sz="2400" spc="-5" baseline="30000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lang="en-US" sz="2400" spc="-5" dirty="0">
                <a:solidFill>
                  <a:srgbClr val="FF0000"/>
                </a:solidFill>
                <a:latin typeface="Corbel"/>
                <a:cs typeface="Corbel"/>
              </a:rPr>
              <a:t>)</a:t>
            </a:r>
          </a:p>
          <a:p>
            <a:pPr marL="409575" indent="-397510">
              <a:spcBef>
                <a:spcPts val="409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For directed the space complexity is</a:t>
            </a:r>
            <a:r>
              <a:rPr lang="en-US" sz="24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lang="el-GR" sz="2400" dirty="0">
                <a:solidFill>
                  <a:srgbClr val="FF0000"/>
                </a:solidFill>
              </a:rPr>
              <a:t>θ </a:t>
            </a:r>
            <a:r>
              <a:rPr lang="en-US" sz="2400" spc="-5" dirty="0">
                <a:solidFill>
                  <a:srgbClr val="FF0000"/>
                </a:solidFill>
                <a:latin typeface="Corbel"/>
                <a:cs typeface="Corbel"/>
              </a:rPr>
              <a:t>(</a:t>
            </a:r>
            <a:r>
              <a:rPr lang="en-US" sz="2400" spc="-5" dirty="0" err="1">
                <a:solidFill>
                  <a:srgbClr val="FF0000"/>
                </a:solidFill>
                <a:latin typeface="Corbel"/>
                <a:cs typeface="Corbel"/>
              </a:rPr>
              <a:t>n+e</a:t>
            </a:r>
            <a:r>
              <a:rPr lang="en-US" sz="2400" spc="-5" dirty="0">
                <a:solidFill>
                  <a:srgbClr val="FF0000"/>
                </a:solidFill>
                <a:latin typeface="Corbel"/>
                <a:cs typeface="Corbel"/>
              </a:rPr>
              <a:t>)</a:t>
            </a:r>
          </a:p>
          <a:p>
            <a:pPr marL="409575" indent="-397510">
              <a:lnSpc>
                <a:spcPct val="100000"/>
              </a:lnSpc>
              <a:spcBef>
                <a:spcPts val="409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spc="-5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09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24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98183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Adjacency  Lists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6424" y="1567200"/>
            <a:ext cx="553085" cy="540385"/>
          </a:xfrm>
          <a:custGeom>
            <a:avLst/>
            <a:gdLst/>
            <a:ahLst/>
            <a:cxnLst/>
            <a:rect l="l" t="t" r="r" b="b"/>
            <a:pathLst>
              <a:path w="553085" h="540385">
                <a:moveTo>
                  <a:pt x="0" y="269999"/>
                </a:moveTo>
                <a:lnTo>
                  <a:pt x="4450" y="221467"/>
                </a:lnTo>
                <a:lnTo>
                  <a:pt x="17283" y="175788"/>
                </a:lnTo>
                <a:lnTo>
                  <a:pt x="37718" y="133725"/>
                </a:lnTo>
                <a:lnTo>
                  <a:pt x="64973" y="96042"/>
                </a:lnTo>
                <a:lnTo>
                  <a:pt x="98270" y="63500"/>
                </a:lnTo>
                <a:lnTo>
                  <a:pt x="136828" y="36862"/>
                </a:lnTo>
                <a:lnTo>
                  <a:pt x="179866" y="16891"/>
                </a:lnTo>
                <a:lnTo>
                  <a:pt x="226605" y="4350"/>
                </a:lnTo>
                <a:lnTo>
                  <a:pt x="276264" y="0"/>
                </a:lnTo>
                <a:lnTo>
                  <a:pt x="330412" y="5235"/>
                </a:lnTo>
                <a:lnTo>
                  <a:pt x="381985" y="20552"/>
                </a:lnTo>
                <a:lnTo>
                  <a:pt x="429535" y="45363"/>
                </a:lnTo>
                <a:lnTo>
                  <a:pt x="471612" y="79081"/>
                </a:lnTo>
                <a:lnTo>
                  <a:pt x="506112" y="120203"/>
                </a:lnTo>
                <a:lnTo>
                  <a:pt x="531498" y="166675"/>
                </a:lnTo>
                <a:lnTo>
                  <a:pt x="547170" y="217079"/>
                </a:lnTo>
                <a:lnTo>
                  <a:pt x="552528" y="269999"/>
                </a:lnTo>
                <a:lnTo>
                  <a:pt x="548077" y="318532"/>
                </a:lnTo>
                <a:lnTo>
                  <a:pt x="535244" y="364211"/>
                </a:lnTo>
                <a:lnTo>
                  <a:pt x="514810" y="406274"/>
                </a:lnTo>
                <a:lnTo>
                  <a:pt x="487554" y="443957"/>
                </a:lnTo>
                <a:lnTo>
                  <a:pt x="454257" y="476499"/>
                </a:lnTo>
                <a:lnTo>
                  <a:pt x="415700" y="503137"/>
                </a:lnTo>
                <a:lnTo>
                  <a:pt x="372661" y="523108"/>
                </a:lnTo>
                <a:lnTo>
                  <a:pt x="325923" y="535649"/>
                </a:lnTo>
                <a:lnTo>
                  <a:pt x="276264" y="539999"/>
                </a:lnTo>
                <a:lnTo>
                  <a:pt x="226605" y="535649"/>
                </a:lnTo>
                <a:lnTo>
                  <a:pt x="179866" y="523108"/>
                </a:lnTo>
                <a:lnTo>
                  <a:pt x="136828" y="503137"/>
                </a:lnTo>
                <a:lnTo>
                  <a:pt x="98270" y="476499"/>
                </a:lnTo>
                <a:lnTo>
                  <a:pt x="64973" y="443957"/>
                </a:lnTo>
                <a:lnTo>
                  <a:pt x="37718" y="406274"/>
                </a:lnTo>
                <a:lnTo>
                  <a:pt x="17283" y="364211"/>
                </a:lnTo>
                <a:lnTo>
                  <a:pt x="4450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93853" y="167724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3909" y="1567200"/>
            <a:ext cx="553085" cy="540385"/>
          </a:xfrm>
          <a:custGeom>
            <a:avLst/>
            <a:gdLst/>
            <a:ahLst/>
            <a:cxnLst/>
            <a:rect l="l" t="t" r="r" b="b"/>
            <a:pathLst>
              <a:path w="553085" h="540385">
                <a:moveTo>
                  <a:pt x="0" y="269999"/>
                </a:moveTo>
                <a:lnTo>
                  <a:pt x="4450" y="221467"/>
                </a:lnTo>
                <a:lnTo>
                  <a:pt x="17283" y="175788"/>
                </a:lnTo>
                <a:lnTo>
                  <a:pt x="37718" y="133725"/>
                </a:lnTo>
                <a:lnTo>
                  <a:pt x="64973" y="96042"/>
                </a:lnTo>
                <a:lnTo>
                  <a:pt x="98270" y="63500"/>
                </a:lnTo>
                <a:lnTo>
                  <a:pt x="136828" y="36862"/>
                </a:lnTo>
                <a:lnTo>
                  <a:pt x="179866" y="16891"/>
                </a:lnTo>
                <a:lnTo>
                  <a:pt x="226605" y="4350"/>
                </a:lnTo>
                <a:lnTo>
                  <a:pt x="276264" y="0"/>
                </a:lnTo>
                <a:lnTo>
                  <a:pt x="330412" y="5235"/>
                </a:lnTo>
                <a:lnTo>
                  <a:pt x="381985" y="20552"/>
                </a:lnTo>
                <a:lnTo>
                  <a:pt x="429535" y="45363"/>
                </a:lnTo>
                <a:lnTo>
                  <a:pt x="471612" y="79081"/>
                </a:lnTo>
                <a:lnTo>
                  <a:pt x="506112" y="120203"/>
                </a:lnTo>
                <a:lnTo>
                  <a:pt x="531498" y="166675"/>
                </a:lnTo>
                <a:lnTo>
                  <a:pt x="547170" y="217079"/>
                </a:lnTo>
                <a:lnTo>
                  <a:pt x="552528" y="269999"/>
                </a:lnTo>
                <a:lnTo>
                  <a:pt x="548077" y="318532"/>
                </a:lnTo>
                <a:lnTo>
                  <a:pt x="535244" y="364211"/>
                </a:lnTo>
                <a:lnTo>
                  <a:pt x="514810" y="406274"/>
                </a:lnTo>
                <a:lnTo>
                  <a:pt x="487554" y="443957"/>
                </a:lnTo>
                <a:lnTo>
                  <a:pt x="454257" y="476499"/>
                </a:lnTo>
                <a:lnTo>
                  <a:pt x="415699" y="503137"/>
                </a:lnTo>
                <a:lnTo>
                  <a:pt x="372661" y="523108"/>
                </a:lnTo>
                <a:lnTo>
                  <a:pt x="325923" y="535649"/>
                </a:lnTo>
                <a:lnTo>
                  <a:pt x="276264" y="539999"/>
                </a:lnTo>
                <a:lnTo>
                  <a:pt x="226605" y="535649"/>
                </a:lnTo>
                <a:lnTo>
                  <a:pt x="179866" y="523108"/>
                </a:lnTo>
                <a:lnTo>
                  <a:pt x="136828" y="503137"/>
                </a:lnTo>
                <a:lnTo>
                  <a:pt x="98270" y="476499"/>
                </a:lnTo>
                <a:lnTo>
                  <a:pt x="64973" y="443957"/>
                </a:lnTo>
                <a:lnTo>
                  <a:pt x="37718" y="406274"/>
                </a:lnTo>
                <a:lnTo>
                  <a:pt x="17283" y="364211"/>
                </a:lnTo>
                <a:lnTo>
                  <a:pt x="4450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5301" y="1677243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6424" y="2634000"/>
            <a:ext cx="553085" cy="540385"/>
          </a:xfrm>
          <a:custGeom>
            <a:avLst/>
            <a:gdLst/>
            <a:ahLst/>
            <a:cxnLst/>
            <a:rect l="l" t="t" r="r" b="b"/>
            <a:pathLst>
              <a:path w="553085" h="540385">
                <a:moveTo>
                  <a:pt x="0" y="269999"/>
                </a:moveTo>
                <a:lnTo>
                  <a:pt x="4450" y="221467"/>
                </a:lnTo>
                <a:lnTo>
                  <a:pt x="17283" y="175788"/>
                </a:lnTo>
                <a:lnTo>
                  <a:pt x="37718" y="133725"/>
                </a:lnTo>
                <a:lnTo>
                  <a:pt x="64973" y="96042"/>
                </a:lnTo>
                <a:lnTo>
                  <a:pt x="98270" y="63500"/>
                </a:lnTo>
                <a:lnTo>
                  <a:pt x="136828" y="36862"/>
                </a:lnTo>
                <a:lnTo>
                  <a:pt x="179866" y="16891"/>
                </a:lnTo>
                <a:lnTo>
                  <a:pt x="226605" y="4350"/>
                </a:lnTo>
                <a:lnTo>
                  <a:pt x="276264" y="0"/>
                </a:lnTo>
                <a:lnTo>
                  <a:pt x="330412" y="5235"/>
                </a:lnTo>
                <a:lnTo>
                  <a:pt x="381985" y="20552"/>
                </a:lnTo>
                <a:lnTo>
                  <a:pt x="429535" y="45363"/>
                </a:lnTo>
                <a:lnTo>
                  <a:pt x="471612" y="79081"/>
                </a:lnTo>
                <a:lnTo>
                  <a:pt x="506112" y="120203"/>
                </a:lnTo>
                <a:lnTo>
                  <a:pt x="531498" y="166675"/>
                </a:lnTo>
                <a:lnTo>
                  <a:pt x="547170" y="217079"/>
                </a:lnTo>
                <a:lnTo>
                  <a:pt x="552528" y="269999"/>
                </a:lnTo>
                <a:lnTo>
                  <a:pt x="548077" y="318532"/>
                </a:lnTo>
                <a:lnTo>
                  <a:pt x="535244" y="364211"/>
                </a:lnTo>
                <a:lnTo>
                  <a:pt x="514810" y="406274"/>
                </a:lnTo>
                <a:lnTo>
                  <a:pt x="487554" y="443957"/>
                </a:lnTo>
                <a:lnTo>
                  <a:pt x="454257" y="476499"/>
                </a:lnTo>
                <a:lnTo>
                  <a:pt x="415700" y="503137"/>
                </a:lnTo>
                <a:lnTo>
                  <a:pt x="372661" y="523108"/>
                </a:lnTo>
                <a:lnTo>
                  <a:pt x="325923" y="535649"/>
                </a:lnTo>
                <a:lnTo>
                  <a:pt x="276264" y="539999"/>
                </a:lnTo>
                <a:lnTo>
                  <a:pt x="226605" y="535649"/>
                </a:lnTo>
                <a:lnTo>
                  <a:pt x="179866" y="523108"/>
                </a:lnTo>
                <a:lnTo>
                  <a:pt x="136828" y="503137"/>
                </a:lnTo>
                <a:lnTo>
                  <a:pt x="98270" y="476499"/>
                </a:lnTo>
                <a:lnTo>
                  <a:pt x="64973" y="443957"/>
                </a:lnTo>
                <a:lnTo>
                  <a:pt x="37718" y="406274"/>
                </a:lnTo>
                <a:lnTo>
                  <a:pt x="17283" y="364211"/>
                </a:lnTo>
                <a:lnTo>
                  <a:pt x="4450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9043" y="274404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3909" y="2634000"/>
            <a:ext cx="553085" cy="540385"/>
          </a:xfrm>
          <a:custGeom>
            <a:avLst/>
            <a:gdLst/>
            <a:ahLst/>
            <a:cxnLst/>
            <a:rect l="l" t="t" r="r" b="b"/>
            <a:pathLst>
              <a:path w="553085" h="540385">
                <a:moveTo>
                  <a:pt x="0" y="269999"/>
                </a:moveTo>
                <a:lnTo>
                  <a:pt x="4450" y="221467"/>
                </a:lnTo>
                <a:lnTo>
                  <a:pt x="17283" y="175788"/>
                </a:lnTo>
                <a:lnTo>
                  <a:pt x="37718" y="133725"/>
                </a:lnTo>
                <a:lnTo>
                  <a:pt x="64973" y="96042"/>
                </a:lnTo>
                <a:lnTo>
                  <a:pt x="98270" y="63500"/>
                </a:lnTo>
                <a:lnTo>
                  <a:pt x="136828" y="36862"/>
                </a:lnTo>
                <a:lnTo>
                  <a:pt x="179866" y="16891"/>
                </a:lnTo>
                <a:lnTo>
                  <a:pt x="226605" y="4350"/>
                </a:lnTo>
                <a:lnTo>
                  <a:pt x="276264" y="0"/>
                </a:lnTo>
                <a:lnTo>
                  <a:pt x="330412" y="5235"/>
                </a:lnTo>
                <a:lnTo>
                  <a:pt x="381985" y="20552"/>
                </a:lnTo>
                <a:lnTo>
                  <a:pt x="429535" y="45363"/>
                </a:lnTo>
                <a:lnTo>
                  <a:pt x="471612" y="79081"/>
                </a:lnTo>
                <a:lnTo>
                  <a:pt x="506112" y="120203"/>
                </a:lnTo>
                <a:lnTo>
                  <a:pt x="531498" y="166675"/>
                </a:lnTo>
                <a:lnTo>
                  <a:pt x="547170" y="217079"/>
                </a:lnTo>
                <a:lnTo>
                  <a:pt x="552528" y="269999"/>
                </a:lnTo>
                <a:lnTo>
                  <a:pt x="548077" y="318532"/>
                </a:lnTo>
                <a:lnTo>
                  <a:pt x="535244" y="364211"/>
                </a:lnTo>
                <a:lnTo>
                  <a:pt x="514810" y="406274"/>
                </a:lnTo>
                <a:lnTo>
                  <a:pt x="487554" y="443957"/>
                </a:lnTo>
                <a:lnTo>
                  <a:pt x="454257" y="476499"/>
                </a:lnTo>
                <a:lnTo>
                  <a:pt x="415699" y="503137"/>
                </a:lnTo>
                <a:lnTo>
                  <a:pt x="372661" y="523108"/>
                </a:lnTo>
                <a:lnTo>
                  <a:pt x="325923" y="535649"/>
                </a:lnTo>
                <a:lnTo>
                  <a:pt x="276264" y="539999"/>
                </a:lnTo>
                <a:lnTo>
                  <a:pt x="226605" y="535649"/>
                </a:lnTo>
                <a:lnTo>
                  <a:pt x="179866" y="523108"/>
                </a:lnTo>
                <a:lnTo>
                  <a:pt x="136828" y="503137"/>
                </a:lnTo>
                <a:lnTo>
                  <a:pt x="98270" y="476499"/>
                </a:lnTo>
                <a:lnTo>
                  <a:pt x="64973" y="443957"/>
                </a:lnTo>
                <a:lnTo>
                  <a:pt x="37718" y="406274"/>
                </a:lnTo>
                <a:lnTo>
                  <a:pt x="17283" y="364211"/>
                </a:lnTo>
                <a:lnTo>
                  <a:pt x="4450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7153" y="274404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72688" y="1837200"/>
            <a:ext cx="1052195" cy="1066800"/>
          </a:xfrm>
          <a:custGeom>
            <a:avLst/>
            <a:gdLst/>
            <a:ahLst/>
            <a:cxnLst/>
            <a:rect l="l" t="t" r="r" b="b"/>
            <a:pathLst>
              <a:path w="1052195" h="1066800">
                <a:moveTo>
                  <a:pt x="276263" y="0"/>
                </a:moveTo>
                <a:lnTo>
                  <a:pt x="971221" y="0"/>
                </a:lnTo>
              </a:path>
              <a:path w="1052195" h="1066800">
                <a:moveTo>
                  <a:pt x="195347" y="190918"/>
                </a:moveTo>
                <a:lnTo>
                  <a:pt x="1052073" y="875818"/>
                </a:lnTo>
              </a:path>
              <a:path w="1052195" h="1066800">
                <a:moveTo>
                  <a:pt x="0" y="269999"/>
                </a:moveTo>
                <a:lnTo>
                  <a:pt x="0" y="796799"/>
                </a:lnTo>
              </a:path>
              <a:path w="1052195" h="1066800">
                <a:moveTo>
                  <a:pt x="276263" y="1066799"/>
                </a:moveTo>
                <a:lnTo>
                  <a:pt x="971221" y="1066799"/>
                </a:lnTo>
              </a:path>
              <a:path w="1052195" h="1066800">
                <a:moveTo>
                  <a:pt x="195347" y="875881"/>
                </a:moveTo>
                <a:lnTo>
                  <a:pt x="1052073" y="19098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0850" y="1338849"/>
            <a:ext cx="2021205" cy="2172970"/>
          </a:xfrm>
          <a:custGeom>
            <a:avLst/>
            <a:gdLst/>
            <a:ahLst/>
            <a:cxnLst/>
            <a:rect l="l" t="t" r="r" b="b"/>
            <a:pathLst>
              <a:path w="2021204" h="2172970">
                <a:moveTo>
                  <a:pt x="6349" y="0"/>
                </a:moveTo>
                <a:lnTo>
                  <a:pt x="6349" y="2172699"/>
                </a:lnTo>
              </a:path>
              <a:path w="2021204" h="2172970">
                <a:moveTo>
                  <a:pt x="582349" y="0"/>
                </a:moveTo>
                <a:lnTo>
                  <a:pt x="582349" y="2172699"/>
                </a:lnTo>
              </a:path>
              <a:path w="2021204" h="2172970">
                <a:moveTo>
                  <a:pt x="0" y="6349"/>
                </a:moveTo>
                <a:lnTo>
                  <a:pt x="588699" y="6349"/>
                </a:lnTo>
              </a:path>
              <a:path w="2021204" h="2172970">
                <a:moveTo>
                  <a:pt x="0" y="546349"/>
                </a:moveTo>
                <a:lnTo>
                  <a:pt x="588699" y="546349"/>
                </a:lnTo>
              </a:path>
              <a:path w="2021204" h="2172970">
                <a:moveTo>
                  <a:pt x="0" y="1086349"/>
                </a:moveTo>
                <a:lnTo>
                  <a:pt x="588699" y="1086349"/>
                </a:lnTo>
              </a:path>
              <a:path w="2021204" h="2172970">
                <a:moveTo>
                  <a:pt x="0" y="1626349"/>
                </a:moveTo>
                <a:lnTo>
                  <a:pt x="588699" y="1626349"/>
                </a:lnTo>
              </a:path>
              <a:path w="2021204" h="2172970">
                <a:moveTo>
                  <a:pt x="0" y="2166349"/>
                </a:moveTo>
                <a:lnTo>
                  <a:pt x="588699" y="2166349"/>
                </a:lnTo>
              </a:path>
              <a:path w="2021204" h="2172970">
                <a:moveTo>
                  <a:pt x="2015949" y="68410"/>
                </a:moveTo>
                <a:lnTo>
                  <a:pt x="2015949" y="448760"/>
                </a:lnTo>
              </a:path>
              <a:path w="2021204" h="2172970">
                <a:moveTo>
                  <a:pt x="1051199" y="73160"/>
                </a:moveTo>
                <a:lnTo>
                  <a:pt x="2020699" y="73160"/>
                </a:lnTo>
              </a:path>
              <a:path w="2021204" h="2172970">
                <a:moveTo>
                  <a:pt x="1051199" y="444010"/>
                </a:moveTo>
                <a:lnTo>
                  <a:pt x="2020699" y="44401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10364" y="145524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4327" y="1995243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5555" y="253524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6179" y="307524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26799" y="14120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449" y="1407261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49199" y="14120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71599" y="14120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51599" y="14120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22049" y="1975461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26799" y="19802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9199" y="19802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29199" y="19802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22049" y="2508861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26799" y="25136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449" y="2508861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49199" y="25136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71599" y="25136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051599" y="25136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22049" y="3042261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26799" y="30470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49199" y="30470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29199" y="30470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09237" y="1576365"/>
            <a:ext cx="3653790" cy="1710055"/>
            <a:chOff x="6909237" y="1576365"/>
            <a:chExt cx="3653790" cy="1710055"/>
          </a:xfrm>
        </p:grpSpPr>
        <p:sp>
          <p:nvSpPr>
            <p:cNvPr id="38" name="object 38"/>
            <p:cNvSpPr/>
            <p:nvPr/>
          </p:nvSpPr>
          <p:spPr>
            <a:xfrm>
              <a:off x="6913999" y="1589050"/>
              <a:ext cx="755650" cy="8255"/>
            </a:xfrm>
            <a:custGeom>
              <a:avLst/>
              <a:gdLst/>
              <a:ahLst/>
              <a:cxnLst/>
              <a:rect l="l" t="t" r="r" b="b"/>
              <a:pathLst>
                <a:path w="755650" h="8255">
                  <a:moveTo>
                    <a:pt x="0" y="0"/>
                  </a:moveTo>
                  <a:lnTo>
                    <a:pt x="755552" y="78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69390" y="15811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324" y="0"/>
                  </a:lnTo>
                  <a:lnTo>
                    <a:pt x="43385" y="16178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69390" y="15811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43385" y="16178"/>
                  </a:lnTo>
                  <a:lnTo>
                    <a:pt x="324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37999" y="1597431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92149" y="15816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092149" y="15816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60399" y="1597431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14549" y="15816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514549" y="15816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13999" y="2190270"/>
              <a:ext cx="755650" cy="8255"/>
            </a:xfrm>
            <a:custGeom>
              <a:avLst/>
              <a:gdLst/>
              <a:ahLst/>
              <a:cxnLst/>
              <a:rect l="l" t="t" r="r" b="b"/>
              <a:pathLst>
                <a:path w="755650" h="8255">
                  <a:moveTo>
                    <a:pt x="0" y="0"/>
                  </a:moveTo>
                  <a:lnTo>
                    <a:pt x="755552" y="78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69390" y="21823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324" y="0"/>
                  </a:lnTo>
                  <a:lnTo>
                    <a:pt x="43385" y="16178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69390" y="21823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43385" y="16178"/>
                  </a:lnTo>
                  <a:lnTo>
                    <a:pt x="324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13999" y="2655850"/>
              <a:ext cx="755650" cy="8255"/>
            </a:xfrm>
            <a:custGeom>
              <a:avLst/>
              <a:gdLst/>
              <a:ahLst/>
              <a:cxnLst/>
              <a:rect l="l" t="t" r="r" b="b"/>
              <a:pathLst>
                <a:path w="755650" h="8255">
                  <a:moveTo>
                    <a:pt x="0" y="0"/>
                  </a:moveTo>
                  <a:lnTo>
                    <a:pt x="755552" y="78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69390" y="2647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324" y="0"/>
                  </a:lnTo>
                  <a:lnTo>
                    <a:pt x="43385" y="16178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69390" y="2647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43385" y="16178"/>
                  </a:lnTo>
                  <a:lnTo>
                    <a:pt x="324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13999" y="3257071"/>
              <a:ext cx="755650" cy="8255"/>
            </a:xfrm>
            <a:custGeom>
              <a:avLst/>
              <a:gdLst/>
              <a:ahLst/>
              <a:cxnLst/>
              <a:rect l="l" t="t" r="r" b="b"/>
              <a:pathLst>
                <a:path w="755650" h="8254">
                  <a:moveTo>
                    <a:pt x="0" y="0"/>
                  </a:moveTo>
                  <a:lnTo>
                    <a:pt x="755552" y="78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69390" y="3249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324" y="0"/>
                  </a:lnTo>
                  <a:lnTo>
                    <a:pt x="43385" y="16178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69390" y="3249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43385" y="16178"/>
                  </a:lnTo>
                  <a:lnTo>
                    <a:pt x="324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437999" y="2198650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092149" y="21829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092149" y="21829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37999" y="2655850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092149" y="26401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092149" y="26401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37999" y="3265451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092149" y="32497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92149" y="32497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860399" y="2655850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514549" y="26401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514549" y="26401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6670850" y="3803650"/>
            <a:ext cx="589280" cy="2172970"/>
          </a:xfrm>
          <a:custGeom>
            <a:avLst/>
            <a:gdLst/>
            <a:ahLst/>
            <a:cxnLst/>
            <a:rect l="l" t="t" r="r" b="b"/>
            <a:pathLst>
              <a:path w="589279" h="2172970">
                <a:moveTo>
                  <a:pt x="6349" y="0"/>
                </a:moveTo>
                <a:lnTo>
                  <a:pt x="6349" y="2172699"/>
                </a:lnTo>
              </a:path>
              <a:path w="589279" h="2172970">
                <a:moveTo>
                  <a:pt x="582349" y="0"/>
                </a:moveTo>
                <a:lnTo>
                  <a:pt x="582349" y="2172699"/>
                </a:lnTo>
              </a:path>
              <a:path w="589279" h="2172970">
                <a:moveTo>
                  <a:pt x="0" y="6349"/>
                </a:moveTo>
                <a:lnTo>
                  <a:pt x="588699" y="6349"/>
                </a:lnTo>
              </a:path>
              <a:path w="589279" h="2172970">
                <a:moveTo>
                  <a:pt x="0" y="546349"/>
                </a:moveTo>
                <a:lnTo>
                  <a:pt x="588699" y="546349"/>
                </a:lnTo>
              </a:path>
              <a:path w="589279" h="2172970">
                <a:moveTo>
                  <a:pt x="0" y="1086349"/>
                </a:moveTo>
                <a:lnTo>
                  <a:pt x="588699" y="10863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310364" y="392004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14327" y="4460043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15555" y="500004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06179" y="554004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77200" y="5429999"/>
            <a:ext cx="576580" cy="40075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722049" y="3872060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726799" y="38768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144449" y="3872060"/>
            <a:ext cx="969644" cy="380365"/>
          </a:xfrm>
          <a:custGeom>
            <a:avLst/>
            <a:gdLst/>
            <a:ahLst/>
            <a:cxnLst/>
            <a:rect l="l" t="t" r="r" b="b"/>
            <a:pathLst>
              <a:path w="969645" h="380364">
                <a:moveTo>
                  <a:pt x="964749" y="0"/>
                </a:moveTo>
                <a:lnTo>
                  <a:pt x="964749" y="380349"/>
                </a:lnTo>
              </a:path>
              <a:path w="969645" h="380364">
                <a:moveTo>
                  <a:pt x="0" y="4749"/>
                </a:moveTo>
                <a:lnTo>
                  <a:pt x="969499" y="4749"/>
                </a:lnTo>
              </a:path>
              <a:path w="969645" h="380364">
                <a:moveTo>
                  <a:pt x="0" y="375599"/>
                </a:moveTo>
                <a:lnTo>
                  <a:pt x="969499" y="375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149199" y="38768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571599" y="38768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1051599" y="3876811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26799" y="44450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206799" y="44450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26799" y="49784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206799" y="4978410"/>
            <a:ext cx="480059" cy="315471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909237" y="4041166"/>
            <a:ext cx="3653790" cy="1108075"/>
            <a:chOff x="6909237" y="4041166"/>
            <a:chExt cx="3653790" cy="1108075"/>
          </a:xfrm>
        </p:grpSpPr>
        <p:sp>
          <p:nvSpPr>
            <p:cNvPr id="85" name="object 85"/>
            <p:cNvSpPr/>
            <p:nvPr/>
          </p:nvSpPr>
          <p:spPr>
            <a:xfrm>
              <a:off x="6913999" y="4053851"/>
              <a:ext cx="755650" cy="8255"/>
            </a:xfrm>
            <a:custGeom>
              <a:avLst/>
              <a:gdLst/>
              <a:ahLst/>
              <a:cxnLst/>
              <a:rect l="l" t="t" r="r" b="b"/>
              <a:pathLst>
                <a:path w="755650" h="8254">
                  <a:moveTo>
                    <a:pt x="0" y="0"/>
                  </a:moveTo>
                  <a:lnTo>
                    <a:pt x="755552" y="78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69390" y="4045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324" y="0"/>
                  </a:lnTo>
                  <a:lnTo>
                    <a:pt x="43385" y="16178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69390" y="4045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43385" y="16178"/>
                  </a:lnTo>
                  <a:lnTo>
                    <a:pt x="324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437999" y="4062230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092149" y="40464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092149" y="40464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860399" y="4062230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1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514549" y="40464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514549" y="40464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13999" y="4655071"/>
              <a:ext cx="755650" cy="8255"/>
            </a:xfrm>
            <a:custGeom>
              <a:avLst/>
              <a:gdLst/>
              <a:ahLst/>
              <a:cxnLst/>
              <a:rect l="l" t="t" r="r" b="b"/>
              <a:pathLst>
                <a:path w="755650" h="8254">
                  <a:moveTo>
                    <a:pt x="0" y="0"/>
                  </a:moveTo>
                  <a:lnTo>
                    <a:pt x="755552" y="78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69390" y="4647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324" y="0"/>
                  </a:lnTo>
                  <a:lnTo>
                    <a:pt x="43385" y="16178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69390" y="4647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43385" y="16178"/>
                  </a:lnTo>
                  <a:lnTo>
                    <a:pt x="324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13999" y="5120651"/>
              <a:ext cx="755650" cy="8255"/>
            </a:xfrm>
            <a:custGeom>
              <a:avLst/>
              <a:gdLst/>
              <a:ahLst/>
              <a:cxnLst/>
              <a:rect l="l" t="t" r="r" b="b"/>
              <a:pathLst>
                <a:path w="755650" h="8254">
                  <a:moveTo>
                    <a:pt x="0" y="0"/>
                  </a:moveTo>
                  <a:lnTo>
                    <a:pt x="755552" y="78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69390" y="51127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324" y="0"/>
                  </a:lnTo>
                  <a:lnTo>
                    <a:pt x="43385" y="16178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69390" y="51127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43385" y="16178"/>
                  </a:lnTo>
                  <a:lnTo>
                    <a:pt x="324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3801736" y="4038600"/>
            <a:ext cx="553085" cy="540385"/>
          </a:xfrm>
          <a:custGeom>
            <a:avLst/>
            <a:gdLst/>
            <a:ahLst/>
            <a:cxnLst/>
            <a:rect l="l" t="t" r="r" b="b"/>
            <a:pathLst>
              <a:path w="553085" h="540385">
                <a:moveTo>
                  <a:pt x="0" y="269999"/>
                </a:moveTo>
                <a:lnTo>
                  <a:pt x="4450" y="221467"/>
                </a:lnTo>
                <a:lnTo>
                  <a:pt x="17283" y="175788"/>
                </a:lnTo>
                <a:lnTo>
                  <a:pt x="37718" y="133725"/>
                </a:lnTo>
                <a:lnTo>
                  <a:pt x="64973" y="96042"/>
                </a:lnTo>
                <a:lnTo>
                  <a:pt x="98270" y="63500"/>
                </a:lnTo>
                <a:lnTo>
                  <a:pt x="136828" y="36862"/>
                </a:lnTo>
                <a:lnTo>
                  <a:pt x="179866" y="16891"/>
                </a:lnTo>
                <a:lnTo>
                  <a:pt x="226605" y="4350"/>
                </a:lnTo>
                <a:lnTo>
                  <a:pt x="276263" y="0"/>
                </a:lnTo>
                <a:lnTo>
                  <a:pt x="330412" y="5235"/>
                </a:lnTo>
                <a:lnTo>
                  <a:pt x="381985" y="20552"/>
                </a:lnTo>
                <a:lnTo>
                  <a:pt x="429535" y="45362"/>
                </a:lnTo>
                <a:lnTo>
                  <a:pt x="471611" y="79080"/>
                </a:lnTo>
                <a:lnTo>
                  <a:pt x="506112" y="120203"/>
                </a:lnTo>
                <a:lnTo>
                  <a:pt x="531498" y="166675"/>
                </a:lnTo>
                <a:lnTo>
                  <a:pt x="547170" y="217079"/>
                </a:lnTo>
                <a:lnTo>
                  <a:pt x="552528" y="269999"/>
                </a:lnTo>
                <a:lnTo>
                  <a:pt x="548077" y="318532"/>
                </a:lnTo>
                <a:lnTo>
                  <a:pt x="535244" y="364211"/>
                </a:lnTo>
                <a:lnTo>
                  <a:pt x="514810" y="406274"/>
                </a:lnTo>
                <a:lnTo>
                  <a:pt x="487554" y="443957"/>
                </a:lnTo>
                <a:lnTo>
                  <a:pt x="454257" y="476499"/>
                </a:lnTo>
                <a:lnTo>
                  <a:pt x="415699" y="503137"/>
                </a:lnTo>
                <a:lnTo>
                  <a:pt x="372661" y="523108"/>
                </a:lnTo>
                <a:lnTo>
                  <a:pt x="325922" y="535649"/>
                </a:lnTo>
                <a:lnTo>
                  <a:pt x="276263" y="539999"/>
                </a:lnTo>
                <a:lnTo>
                  <a:pt x="226605" y="535649"/>
                </a:lnTo>
                <a:lnTo>
                  <a:pt x="179866" y="523108"/>
                </a:lnTo>
                <a:lnTo>
                  <a:pt x="136828" y="503137"/>
                </a:lnTo>
                <a:lnTo>
                  <a:pt x="98270" y="476499"/>
                </a:lnTo>
                <a:lnTo>
                  <a:pt x="64973" y="443957"/>
                </a:lnTo>
                <a:lnTo>
                  <a:pt x="37718" y="406274"/>
                </a:lnTo>
                <a:lnTo>
                  <a:pt x="17283" y="364211"/>
                </a:lnTo>
                <a:lnTo>
                  <a:pt x="4450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999165" y="4148644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049222" y="4038600"/>
            <a:ext cx="553085" cy="540385"/>
          </a:xfrm>
          <a:custGeom>
            <a:avLst/>
            <a:gdLst/>
            <a:ahLst/>
            <a:cxnLst/>
            <a:rect l="l" t="t" r="r" b="b"/>
            <a:pathLst>
              <a:path w="553085" h="540385">
                <a:moveTo>
                  <a:pt x="0" y="269999"/>
                </a:moveTo>
                <a:lnTo>
                  <a:pt x="4450" y="221467"/>
                </a:lnTo>
                <a:lnTo>
                  <a:pt x="17283" y="175788"/>
                </a:lnTo>
                <a:lnTo>
                  <a:pt x="37718" y="133725"/>
                </a:lnTo>
                <a:lnTo>
                  <a:pt x="64973" y="96042"/>
                </a:lnTo>
                <a:lnTo>
                  <a:pt x="98270" y="63500"/>
                </a:lnTo>
                <a:lnTo>
                  <a:pt x="136828" y="36862"/>
                </a:lnTo>
                <a:lnTo>
                  <a:pt x="179866" y="16891"/>
                </a:lnTo>
                <a:lnTo>
                  <a:pt x="226605" y="4350"/>
                </a:lnTo>
                <a:lnTo>
                  <a:pt x="276263" y="0"/>
                </a:lnTo>
                <a:lnTo>
                  <a:pt x="330411" y="5235"/>
                </a:lnTo>
                <a:lnTo>
                  <a:pt x="381985" y="20552"/>
                </a:lnTo>
                <a:lnTo>
                  <a:pt x="429535" y="45362"/>
                </a:lnTo>
                <a:lnTo>
                  <a:pt x="471612" y="79080"/>
                </a:lnTo>
                <a:lnTo>
                  <a:pt x="506112" y="120203"/>
                </a:lnTo>
                <a:lnTo>
                  <a:pt x="531498" y="166675"/>
                </a:lnTo>
                <a:lnTo>
                  <a:pt x="547170" y="217079"/>
                </a:lnTo>
                <a:lnTo>
                  <a:pt x="552527" y="269999"/>
                </a:lnTo>
                <a:lnTo>
                  <a:pt x="548076" y="318532"/>
                </a:lnTo>
                <a:lnTo>
                  <a:pt x="535243" y="364211"/>
                </a:lnTo>
                <a:lnTo>
                  <a:pt x="514809" y="406274"/>
                </a:lnTo>
                <a:lnTo>
                  <a:pt x="487553" y="443957"/>
                </a:lnTo>
                <a:lnTo>
                  <a:pt x="454257" y="476499"/>
                </a:lnTo>
                <a:lnTo>
                  <a:pt x="415699" y="503137"/>
                </a:lnTo>
                <a:lnTo>
                  <a:pt x="372661" y="523108"/>
                </a:lnTo>
                <a:lnTo>
                  <a:pt x="325922" y="535649"/>
                </a:lnTo>
                <a:lnTo>
                  <a:pt x="276263" y="539999"/>
                </a:lnTo>
                <a:lnTo>
                  <a:pt x="226605" y="535649"/>
                </a:lnTo>
                <a:lnTo>
                  <a:pt x="179866" y="523108"/>
                </a:lnTo>
                <a:lnTo>
                  <a:pt x="136828" y="503137"/>
                </a:lnTo>
                <a:lnTo>
                  <a:pt x="98270" y="476499"/>
                </a:lnTo>
                <a:lnTo>
                  <a:pt x="64973" y="443957"/>
                </a:lnTo>
                <a:lnTo>
                  <a:pt x="37718" y="406274"/>
                </a:lnTo>
                <a:lnTo>
                  <a:pt x="17283" y="364211"/>
                </a:lnTo>
                <a:lnTo>
                  <a:pt x="4450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250613" y="414864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801736" y="5105400"/>
            <a:ext cx="553085" cy="540385"/>
          </a:xfrm>
          <a:custGeom>
            <a:avLst/>
            <a:gdLst/>
            <a:ahLst/>
            <a:cxnLst/>
            <a:rect l="l" t="t" r="r" b="b"/>
            <a:pathLst>
              <a:path w="553085" h="540385">
                <a:moveTo>
                  <a:pt x="0" y="269999"/>
                </a:moveTo>
                <a:lnTo>
                  <a:pt x="4450" y="221467"/>
                </a:lnTo>
                <a:lnTo>
                  <a:pt x="17283" y="175788"/>
                </a:lnTo>
                <a:lnTo>
                  <a:pt x="37718" y="133725"/>
                </a:lnTo>
                <a:lnTo>
                  <a:pt x="64973" y="96042"/>
                </a:lnTo>
                <a:lnTo>
                  <a:pt x="98270" y="63500"/>
                </a:lnTo>
                <a:lnTo>
                  <a:pt x="136828" y="36862"/>
                </a:lnTo>
                <a:lnTo>
                  <a:pt x="179866" y="16891"/>
                </a:lnTo>
                <a:lnTo>
                  <a:pt x="226605" y="4350"/>
                </a:lnTo>
                <a:lnTo>
                  <a:pt x="276263" y="0"/>
                </a:lnTo>
                <a:lnTo>
                  <a:pt x="330412" y="5235"/>
                </a:lnTo>
                <a:lnTo>
                  <a:pt x="381985" y="20552"/>
                </a:lnTo>
                <a:lnTo>
                  <a:pt x="429535" y="45362"/>
                </a:lnTo>
                <a:lnTo>
                  <a:pt x="471611" y="79080"/>
                </a:lnTo>
                <a:lnTo>
                  <a:pt x="506112" y="120203"/>
                </a:lnTo>
                <a:lnTo>
                  <a:pt x="531498" y="166675"/>
                </a:lnTo>
                <a:lnTo>
                  <a:pt x="547170" y="217079"/>
                </a:lnTo>
                <a:lnTo>
                  <a:pt x="552528" y="269999"/>
                </a:lnTo>
                <a:lnTo>
                  <a:pt x="548077" y="318532"/>
                </a:lnTo>
                <a:lnTo>
                  <a:pt x="535244" y="364211"/>
                </a:lnTo>
                <a:lnTo>
                  <a:pt x="514810" y="406274"/>
                </a:lnTo>
                <a:lnTo>
                  <a:pt x="487554" y="443957"/>
                </a:lnTo>
                <a:lnTo>
                  <a:pt x="454257" y="476499"/>
                </a:lnTo>
                <a:lnTo>
                  <a:pt x="415699" y="503137"/>
                </a:lnTo>
                <a:lnTo>
                  <a:pt x="372661" y="523108"/>
                </a:lnTo>
                <a:lnTo>
                  <a:pt x="325922" y="535649"/>
                </a:lnTo>
                <a:lnTo>
                  <a:pt x="276263" y="539999"/>
                </a:lnTo>
                <a:lnTo>
                  <a:pt x="226605" y="535649"/>
                </a:lnTo>
                <a:lnTo>
                  <a:pt x="179866" y="523108"/>
                </a:lnTo>
                <a:lnTo>
                  <a:pt x="136828" y="503137"/>
                </a:lnTo>
                <a:lnTo>
                  <a:pt x="98270" y="476499"/>
                </a:lnTo>
                <a:lnTo>
                  <a:pt x="64973" y="443957"/>
                </a:lnTo>
                <a:lnTo>
                  <a:pt x="37718" y="406274"/>
                </a:lnTo>
                <a:lnTo>
                  <a:pt x="17283" y="364211"/>
                </a:lnTo>
                <a:lnTo>
                  <a:pt x="4450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004355" y="521544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049222" y="5105400"/>
            <a:ext cx="553085" cy="540385"/>
          </a:xfrm>
          <a:custGeom>
            <a:avLst/>
            <a:gdLst/>
            <a:ahLst/>
            <a:cxnLst/>
            <a:rect l="l" t="t" r="r" b="b"/>
            <a:pathLst>
              <a:path w="553085" h="540385">
                <a:moveTo>
                  <a:pt x="0" y="269999"/>
                </a:moveTo>
                <a:lnTo>
                  <a:pt x="4450" y="221467"/>
                </a:lnTo>
                <a:lnTo>
                  <a:pt x="17283" y="175788"/>
                </a:lnTo>
                <a:lnTo>
                  <a:pt x="37718" y="133725"/>
                </a:lnTo>
                <a:lnTo>
                  <a:pt x="64973" y="96042"/>
                </a:lnTo>
                <a:lnTo>
                  <a:pt x="98270" y="63500"/>
                </a:lnTo>
                <a:lnTo>
                  <a:pt x="136828" y="36862"/>
                </a:lnTo>
                <a:lnTo>
                  <a:pt x="179866" y="16891"/>
                </a:lnTo>
                <a:lnTo>
                  <a:pt x="226605" y="4350"/>
                </a:lnTo>
                <a:lnTo>
                  <a:pt x="276263" y="0"/>
                </a:lnTo>
                <a:lnTo>
                  <a:pt x="330411" y="5235"/>
                </a:lnTo>
                <a:lnTo>
                  <a:pt x="381985" y="20552"/>
                </a:lnTo>
                <a:lnTo>
                  <a:pt x="429535" y="45362"/>
                </a:lnTo>
                <a:lnTo>
                  <a:pt x="471612" y="79080"/>
                </a:lnTo>
                <a:lnTo>
                  <a:pt x="506112" y="120203"/>
                </a:lnTo>
                <a:lnTo>
                  <a:pt x="531498" y="166675"/>
                </a:lnTo>
                <a:lnTo>
                  <a:pt x="547170" y="217079"/>
                </a:lnTo>
                <a:lnTo>
                  <a:pt x="552527" y="269999"/>
                </a:lnTo>
                <a:lnTo>
                  <a:pt x="548076" y="318532"/>
                </a:lnTo>
                <a:lnTo>
                  <a:pt x="535243" y="364211"/>
                </a:lnTo>
                <a:lnTo>
                  <a:pt x="514809" y="406274"/>
                </a:lnTo>
                <a:lnTo>
                  <a:pt x="487553" y="443957"/>
                </a:lnTo>
                <a:lnTo>
                  <a:pt x="454257" y="476499"/>
                </a:lnTo>
                <a:lnTo>
                  <a:pt x="415699" y="503137"/>
                </a:lnTo>
                <a:lnTo>
                  <a:pt x="372661" y="523108"/>
                </a:lnTo>
                <a:lnTo>
                  <a:pt x="325922" y="535649"/>
                </a:lnTo>
                <a:lnTo>
                  <a:pt x="276263" y="539999"/>
                </a:lnTo>
                <a:lnTo>
                  <a:pt x="226605" y="535649"/>
                </a:lnTo>
                <a:lnTo>
                  <a:pt x="179866" y="523108"/>
                </a:lnTo>
                <a:lnTo>
                  <a:pt x="136828" y="503137"/>
                </a:lnTo>
                <a:lnTo>
                  <a:pt x="98270" y="476499"/>
                </a:lnTo>
                <a:lnTo>
                  <a:pt x="64973" y="443957"/>
                </a:lnTo>
                <a:lnTo>
                  <a:pt x="37718" y="406274"/>
                </a:lnTo>
                <a:lnTo>
                  <a:pt x="17283" y="364211"/>
                </a:lnTo>
                <a:lnTo>
                  <a:pt x="4450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5242464" y="521544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057505" y="4288104"/>
            <a:ext cx="1077595" cy="1108075"/>
            <a:chOff x="4057505" y="4288104"/>
            <a:chExt cx="1077595" cy="1108075"/>
          </a:xfrm>
        </p:grpSpPr>
        <p:sp>
          <p:nvSpPr>
            <p:cNvPr id="109" name="object 109"/>
            <p:cNvSpPr/>
            <p:nvPr/>
          </p:nvSpPr>
          <p:spPr>
            <a:xfrm>
              <a:off x="4354264" y="4308600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0" y="0"/>
                  </a:moveTo>
                  <a:lnTo>
                    <a:pt x="63780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992072" y="4292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992072" y="4292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73348" y="4499519"/>
              <a:ext cx="812165" cy="649605"/>
            </a:xfrm>
            <a:custGeom>
              <a:avLst/>
              <a:gdLst/>
              <a:ahLst/>
              <a:cxnLst/>
              <a:rect l="l" t="t" r="r" b="b"/>
              <a:pathLst>
                <a:path w="812164" h="649604">
                  <a:moveTo>
                    <a:pt x="0" y="0"/>
                  </a:moveTo>
                  <a:lnTo>
                    <a:pt x="812086" y="64921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75611" y="5136444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70">
                  <a:moveTo>
                    <a:pt x="43586" y="39279"/>
                  </a:moveTo>
                  <a:lnTo>
                    <a:pt x="0" y="24576"/>
                  </a:lnTo>
                  <a:lnTo>
                    <a:pt x="19648" y="0"/>
                  </a:lnTo>
                  <a:lnTo>
                    <a:pt x="43586" y="39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075611" y="5136444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70">
                  <a:moveTo>
                    <a:pt x="0" y="24576"/>
                  </a:moveTo>
                  <a:lnTo>
                    <a:pt x="43586" y="39279"/>
                  </a:lnTo>
                  <a:lnTo>
                    <a:pt x="19648" y="0"/>
                  </a:lnTo>
                  <a:lnTo>
                    <a:pt x="0" y="245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78000" y="45786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062267" y="5048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62267" y="5048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18051" y="4499519"/>
              <a:ext cx="812165" cy="649605"/>
            </a:xfrm>
            <a:custGeom>
              <a:avLst/>
              <a:gdLst/>
              <a:ahLst/>
              <a:cxnLst/>
              <a:rect l="l" t="t" r="r" b="b"/>
              <a:pathLst>
                <a:path w="812164" h="649604">
                  <a:moveTo>
                    <a:pt x="812086" y="0"/>
                  </a:moveTo>
                  <a:lnTo>
                    <a:pt x="0" y="64921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84288" y="5136444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70">
                  <a:moveTo>
                    <a:pt x="0" y="39279"/>
                  </a:moveTo>
                  <a:lnTo>
                    <a:pt x="23938" y="0"/>
                  </a:lnTo>
                  <a:lnTo>
                    <a:pt x="43586" y="24576"/>
                  </a:lnTo>
                  <a:lnTo>
                    <a:pt x="0" y="39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284288" y="5136444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70">
                  <a:moveTo>
                    <a:pt x="23938" y="0"/>
                  </a:moveTo>
                  <a:lnTo>
                    <a:pt x="0" y="39279"/>
                  </a:lnTo>
                  <a:lnTo>
                    <a:pt x="43586" y="24576"/>
                  </a:lnTo>
                  <a:lnTo>
                    <a:pt x="2393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54264" y="5375400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0" y="0"/>
                  </a:moveTo>
                  <a:lnTo>
                    <a:pt x="63780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92072" y="535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992072" y="535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25" name="object 1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9650" y="2825334"/>
            <a:ext cx="2203450" cy="107465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Graph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 Traversal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0" y="1013460"/>
            <a:ext cx="8001000" cy="4698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Graph traversal means </a:t>
            </a:r>
            <a:r>
              <a:rPr lang="en-US" sz="2400" b="1" spc="-5" dirty="0">
                <a:solidFill>
                  <a:srgbClr val="FF0000"/>
                </a:solidFill>
                <a:latin typeface="Corbel"/>
                <a:cs typeface="Corbel"/>
              </a:rPr>
              <a:t>visiting every vertex and edge exactly once</a:t>
            </a:r>
            <a:r>
              <a:rPr lang="en-US" sz="2400" spc="-5" dirty="0">
                <a:latin typeface="Corbel"/>
                <a:cs typeface="Corbel"/>
              </a:rPr>
              <a:t> in a well-defined order. While using certain graph algorithms, you must ensure that each vertex of the graph is visited exactly once. </a:t>
            </a:r>
          </a:p>
          <a:p>
            <a:pPr marL="409575" marR="508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order in which the vertices are visited are important and may depend upon the algorithm or question that you are solving.</a:t>
            </a:r>
          </a:p>
          <a:p>
            <a:pPr marL="409575" marR="508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spc="-5" dirty="0">
              <a:latin typeface="Corbel"/>
              <a:cs typeface="Corbel"/>
            </a:endParaRPr>
          </a:p>
          <a:p>
            <a:pPr marL="409575" marR="508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During a traversal, it is important that you track which vertices have been visited. The most common way of tracking vertices is to mark them.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4330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20345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Traversing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/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Searching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Graphs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422176"/>
            <a:ext cx="6614159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Systematically follow the edges 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graph to visit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vertices of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graph.</a:t>
            </a:r>
            <a:endParaRPr sz="24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Used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discover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structure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graph.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Standard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tree-traversal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3069111"/>
            <a:ext cx="3475354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Pre-order</a:t>
            </a:r>
            <a:r>
              <a:rPr sz="2200" spc="-9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[root-left-right]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In-order</a:t>
            </a:r>
            <a:r>
              <a:rPr sz="2200" spc="-9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[left-root-right]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20" dirty="0">
                <a:latin typeface="Corbel"/>
                <a:cs typeface="Corbel"/>
              </a:rPr>
              <a:t>Post-order</a:t>
            </a:r>
            <a:r>
              <a:rPr sz="2200" spc="-8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[left-right-root]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64" y="4197518"/>
            <a:ext cx="5189220" cy="1221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Standard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graph-searching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algorithms.</a:t>
            </a:r>
            <a:endParaRPr sz="240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Breadth-ﬁrst</a:t>
            </a:r>
            <a:r>
              <a:rPr sz="2200" spc="-8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Search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(BFS).</a:t>
            </a:r>
            <a:endParaRPr sz="220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Depth-ﬁrst</a:t>
            </a:r>
            <a:r>
              <a:rPr sz="2200" spc="-8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Search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(DFS).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4479" y="454921"/>
            <a:ext cx="7863886" cy="598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 standard BFS implementation puts each vertex of the graph into one of two categories: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solidFill>
                  <a:srgbClr val="FF0000"/>
                </a:solidFill>
                <a:latin typeface="Corbel"/>
                <a:cs typeface="Corbel"/>
              </a:rPr>
              <a:t>Visited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solidFill>
                  <a:srgbClr val="FF0000"/>
                </a:solidFill>
                <a:latin typeface="Corbel"/>
                <a:cs typeface="Corbel"/>
              </a:rPr>
              <a:t>Not Visited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purpose of the algorithm is to mark each vertex as visited while avoiding cycles. BFS follows graph traversal technique.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algorithm works as follows:</a:t>
            </a:r>
          </a:p>
          <a:p>
            <a:pPr marL="926465" marR="5080" lvl="1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orbel"/>
                <a:cs typeface="Corbel"/>
              </a:rPr>
              <a:t>Select any vertex as starting vertex and insert that into the Queue and mark the status as visited.</a:t>
            </a:r>
          </a:p>
          <a:p>
            <a:pPr marL="926465" marR="5080" lvl="1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orbel"/>
                <a:cs typeface="Corbel"/>
              </a:rPr>
              <a:t>While Queue is non empty</a:t>
            </a:r>
          </a:p>
          <a:p>
            <a:pPr marL="1383665" marR="5080" lvl="2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lphaLcPeriod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orbel"/>
                <a:cs typeface="Corbel"/>
              </a:rPr>
              <a:t>DELETE(dequeue) a vertex from the Queue and DISPLAY it.</a:t>
            </a:r>
          </a:p>
          <a:p>
            <a:pPr marL="1383665" marR="5080" lvl="2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lphaLcPeriod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orbel"/>
                <a:cs typeface="Corbel"/>
              </a:rPr>
              <a:t>INSERT(enqueue) </a:t>
            </a:r>
            <a:r>
              <a:rPr lang="en-US" sz="2000" spc="-5" dirty="0">
                <a:solidFill>
                  <a:srgbClr val="FF0000"/>
                </a:solidFill>
                <a:latin typeface="Corbel"/>
                <a:cs typeface="Corbel"/>
              </a:rPr>
              <a:t>all the unvisited adjacent vertices </a:t>
            </a:r>
            <a:r>
              <a:rPr lang="en-US" sz="2000" spc="-5" dirty="0">
                <a:latin typeface="Corbel"/>
                <a:cs typeface="Corbel"/>
              </a:rPr>
              <a:t>into the Queue and mark the status as visited.</a:t>
            </a:r>
          </a:p>
          <a:p>
            <a:pPr marL="926465" marR="5080" lvl="1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orbel"/>
                <a:cs typeface="Corbel"/>
              </a:rPr>
              <a:t>Repeat step 2 until the Queue gets empty.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5734" y="335813"/>
            <a:ext cx="7863886" cy="412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Algorithm</a:t>
            </a:r>
            <a:endParaRPr lang="en-US" sz="2000" spc="-5" dirty="0">
              <a:latin typeface="Corbel"/>
              <a:cs typeface="Corbe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8A70481-1029-4E0C-A3F7-F265124E7AF7}"/>
              </a:ext>
            </a:extLst>
          </p:cNvPr>
          <p:cNvSpPr txBox="1"/>
          <p:nvPr/>
        </p:nvSpPr>
        <p:spPr>
          <a:xfrm>
            <a:off x="3644479" y="838200"/>
            <a:ext cx="7863886" cy="60778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/* Array visited[] is initialized to O */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/* BFS traversal on the graph G is carried out beginning at vertex V */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Void BFS(int V)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{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q: a queue type variable;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initialize q;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visited[v] = 1; //mark v as visited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add the vertex V to queue q;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while(q is not empty)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{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	v &lt;- delete an element from the queue;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	for all vertices w adjacent from V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{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		if(!visited[w]) 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		{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			visited[w]=1;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			add the vertex w to queue q;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		}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	}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1600" spc="-5" dirty="0">
                <a:latin typeface="Corbel"/>
                <a:cs typeface="Corbel"/>
              </a:rPr>
              <a:t>}</a:t>
            </a:r>
            <a:endParaRPr lang="en-US" spc="-5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6188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231676"/>
            <a:ext cx="68027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Expands the frontier between discovered and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undiscovered vertices uniformly across the breadth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spc="-20" dirty="0">
                <a:latin typeface="Corbel"/>
                <a:cs typeface="Corbel"/>
              </a:rPr>
              <a:t>frontier.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497611"/>
            <a:ext cx="64554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1337310" indent="-397510">
              <a:lnSpc>
                <a:spcPct val="113599"/>
              </a:lnSpc>
              <a:spcBef>
                <a:spcPts val="10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dirty="0">
                <a:latin typeface="Corbel"/>
                <a:cs typeface="Corbel"/>
              </a:rPr>
              <a:t>A </a:t>
            </a:r>
            <a:r>
              <a:rPr sz="2200" spc="-5" dirty="0">
                <a:latin typeface="Corbel"/>
                <a:cs typeface="Corbel"/>
              </a:rPr>
              <a:t>vertex is “</a:t>
            </a:r>
            <a:r>
              <a:rPr sz="2200" b="1" spc="-5" dirty="0">
                <a:latin typeface="Corbel"/>
                <a:cs typeface="Corbel"/>
              </a:rPr>
              <a:t>discovered</a:t>
            </a:r>
            <a:r>
              <a:rPr sz="2200" spc="-5" dirty="0">
                <a:latin typeface="Corbel"/>
                <a:cs typeface="Corbel"/>
              </a:rPr>
              <a:t>” the ﬁrst time it is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encountered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during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search.</a:t>
            </a:r>
            <a:endParaRPr sz="2200" dirty="0">
              <a:latin typeface="Corbel"/>
              <a:cs typeface="Corbel"/>
            </a:endParaRPr>
          </a:p>
          <a:p>
            <a:pPr marL="409575" marR="5080" indent="-397510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dirty="0">
                <a:latin typeface="Corbel"/>
                <a:cs typeface="Corbel"/>
              </a:rPr>
              <a:t>A </a:t>
            </a:r>
            <a:r>
              <a:rPr sz="2200" spc="-5" dirty="0">
                <a:latin typeface="Corbel"/>
                <a:cs typeface="Corbel"/>
              </a:rPr>
              <a:t>vertex is “</a:t>
            </a:r>
            <a:r>
              <a:rPr sz="2200" b="1" spc="-5" dirty="0">
                <a:latin typeface="Corbel"/>
                <a:cs typeface="Corbel"/>
              </a:rPr>
              <a:t>ﬁnished</a:t>
            </a:r>
            <a:r>
              <a:rPr sz="2200" spc="-5" dirty="0">
                <a:latin typeface="Corbel"/>
                <a:cs typeface="Corbel"/>
              </a:rPr>
              <a:t>” if all vertices adjacent to it have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been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discovered.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64" y="4007018"/>
            <a:ext cx="5982970" cy="1602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Colors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vertices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keep </a:t>
            </a:r>
            <a:r>
              <a:rPr sz="2400" spc="-5" dirty="0">
                <a:latin typeface="Corbel"/>
                <a:cs typeface="Corbel"/>
              </a:rPr>
              <a:t>track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progress.</a:t>
            </a:r>
            <a:endParaRPr sz="240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White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–</a:t>
            </a:r>
            <a:r>
              <a:rPr sz="2200" spc="-9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Undiscovered.</a:t>
            </a:r>
            <a:endParaRPr sz="220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Gray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–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Discovered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but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not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ﬁnished.</a:t>
            </a:r>
            <a:endParaRPr sz="220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Black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–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Finished.</a:t>
            </a:r>
            <a:endParaRPr sz="22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1380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Highlights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3003325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3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Graphs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263818"/>
            <a:ext cx="6653530" cy="1631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Algorithm</a:t>
            </a:r>
            <a:r>
              <a:rPr sz="2400" spc="-5" dirty="0">
                <a:latin typeface="Corbel"/>
                <a:cs typeface="Corbel"/>
              </a:rPr>
              <a:t>:</a:t>
            </a:r>
            <a:endParaRPr sz="2400" dirty="0">
              <a:latin typeface="Corbel"/>
              <a:cs typeface="Corbel"/>
            </a:endParaRPr>
          </a:p>
          <a:p>
            <a:pPr marL="866775" marR="5080" lvl="1" indent="-397510">
              <a:lnSpc>
                <a:spcPct val="111700"/>
              </a:lnSpc>
              <a:spcBef>
                <a:spcPts val="12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Graph </a:t>
            </a:r>
            <a:r>
              <a:rPr sz="2200" i="1" dirty="0">
                <a:latin typeface="Corbel"/>
                <a:cs typeface="Corbel"/>
              </a:rPr>
              <a:t>G = </a:t>
            </a:r>
            <a:r>
              <a:rPr sz="2200" i="1" spc="-35" dirty="0">
                <a:latin typeface="Corbel"/>
                <a:cs typeface="Corbel"/>
              </a:rPr>
              <a:t>(V, </a:t>
            </a:r>
            <a:r>
              <a:rPr sz="2200" i="1" dirty="0">
                <a:latin typeface="Corbel"/>
                <a:cs typeface="Corbel"/>
              </a:rPr>
              <a:t>E)</a:t>
            </a:r>
            <a:r>
              <a:rPr sz="2200" dirty="0">
                <a:latin typeface="Corbel"/>
                <a:cs typeface="Corbel"/>
              </a:rPr>
              <a:t>, </a:t>
            </a:r>
            <a:r>
              <a:rPr sz="2200" spc="-5" dirty="0">
                <a:latin typeface="Corbel"/>
                <a:cs typeface="Corbel"/>
              </a:rPr>
              <a:t>either directed or undirected, and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sourc</a:t>
            </a:r>
            <a:r>
              <a:rPr sz="2200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 verte</a:t>
            </a:r>
            <a:r>
              <a:rPr sz="2200" dirty="0">
                <a:latin typeface="Corbel"/>
                <a:cs typeface="Corbel"/>
              </a:rPr>
              <a:t>x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s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50" spc="-50" dirty="0">
                <a:latin typeface="MS PGothic"/>
                <a:cs typeface="MS PGothic"/>
              </a:rPr>
              <a:t>∈</a:t>
            </a:r>
            <a:r>
              <a:rPr sz="2250" spc="-385" dirty="0">
                <a:latin typeface="MS PGothic"/>
                <a:cs typeface="MS PGothic"/>
              </a:rPr>
              <a:t> </a:t>
            </a:r>
            <a:r>
              <a:rPr sz="2200" i="1" spc="-65" dirty="0">
                <a:latin typeface="Corbel"/>
                <a:cs typeface="Corbel"/>
              </a:rPr>
              <a:t>V</a:t>
            </a:r>
            <a:r>
              <a:rPr sz="2200" i="1" dirty="0">
                <a:latin typeface="Corbel"/>
                <a:cs typeface="Corbel"/>
              </a:rPr>
              <a:t>.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4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Output: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884925"/>
            <a:ext cx="6518275" cy="26866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09575" marR="20320" indent="-397510" algn="just">
              <a:lnSpc>
                <a:spcPct val="112400"/>
              </a:lnSpc>
              <a:spcBef>
                <a:spcPts val="80"/>
              </a:spcBef>
              <a:buClr>
                <a:srgbClr val="40BAD1"/>
              </a:buClr>
              <a:buFont typeface="Arial MT"/>
              <a:buChar char="●"/>
              <a:tabLst>
                <a:tab pos="410209" algn="l"/>
              </a:tabLst>
            </a:pPr>
            <a:r>
              <a:rPr sz="2200" i="1" spc="-5" dirty="0">
                <a:latin typeface="Corbel"/>
                <a:cs typeface="Corbel"/>
              </a:rPr>
              <a:t>d[v] </a:t>
            </a:r>
            <a:r>
              <a:rPr sz="2200" dirty="0">
                <a:latin typeface="Corbel"/>
                <a:cs typeface="Corbel"/>
              </a:rPr>
              <a:t>= </a:t>
            </a:r>
            <a:r>
              <a:rPr sz="2200" spc="-5" dirty="0">
                <a:latin typeface="Corbel"/>
                <a:cs typeface="Corbel"/>
              </a:rPr>
              <a:t>distance (smallest </a:t>
            </a:r>
            <a:r>
              <a:rPr sz="2200" dirty="0">
                <a:latin typeface="Corbel"/>
                <a:cs typeface="Corbel"/>
              </a:rPr>
              <a:t># </a:t>
            </a:r>
            <a:r>
              <a:rPr sz="2200" spc="-5" dirty="0">
                <a:latin typeface="Corbel"/>
                <a:cs typeface="Corbel"/>
              </a:rPr>
              <a:t>of edges, or shortest </a:t>
            </a:r>
            <a:r>
              <a:rPr sz="2200" spc="-15" dirty="0">
                <a:latin typeface="Corbel"/>
                <a:cs typeface="Corbel"/>
              </a:rPr>
              <a:t>path)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fro</a:t>
            </a:r>
            <a:r>
              <a:rPr sz="2200" dirty="0">
                <a:latin typeface="Corbel"/>
                <a:cs typeface="Corbel"/>
              </a:rPr>
              <a:t>m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s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</a:t>
            </a:r>
            <a:r>
              <a:rPr sz="2200" dirty="0">
                <a:latin typeface="Corbel"/>
                <a:cs typeface="Corbel"/>
              </a:rPr>
              <a:t>o </a:t>
            </a:r>
            <a:r>
              <a:rPr sz="2200" i="1" spc="-5" dirty="0">
                <a:latin typeface="Corbel"/>
                <a:cs typeface="Corbel"/>
              </a:rPr>
              <a:t>v</a:t>
            </a:r>
            <a:r>
              <a:rPr sz="2200" dirty="0">
                <a:latin typeface="Corbel"/>
                <a:cs typeface="Corbel"/>
              </a:rPr>
              <a:t>,</a:t>
            </a:r>
            <a:r>
              <a:rPr sz="2200" spc="-5" dirty="0">
                <a:latin typeface="Corbel"/>
                <a:cs typeface="Corbel"/>
              </a:rPr>
              <a:t> fo</a:t>
            </a:r>
            <a:r>
              <a:rPr sz="2200" dirty="0">
                <a:latin typeface="Corbel"/>
                <a:cs typeface="Corbel"/>
              </a:rPr>
              <a:t>r</a:t>
            </a:r>
            <a:r>
              <a:rPr sz="2200" spc="-5" dirty="0">
                <a:latin typeface="Corbel"/>
                <a:cs typeface="Corbel"/>
              </a:rPr>
              <a:t> al</a:t>
            </a:r>
            <a:r>
              <a:rPr sz="2200" dirty="0">
                <a:latin typeface="Corbel"/>
                <a:cs typeface="Corbel"/>
              </a:rPr>
              <a:t>l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v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50" spc="-50" dirty="0">
                <a:latin typeface="MS PGothic"/>
                <a:cs typeface="MS PGothic"/>
              </a:rPr>
              <a:t>∈</a:t>
            </a:r>
            <a:r>
              <a:rPr sz="2250" spc="-385" dirty="0">
                <a:latin typeface="MS PGothic"/>
                <a:cs typeface="MS PGothic"/>
              </a:rPr>
              <a:t> </a:t>
            </a:r>
            <a:r>
              <a:rPr sz="2200" i="1" dirty="0">
                <a:latin typeface="Corbel"/>
                <a:cs typeface="Corbel"/>
              </a:rPr>
              <a:t>V</a:t>
            </a:r>
            <a:r>
              <a:rPr sz="2200" dirty="0">
                <a:latin typeface="Corbel"/>
                <a:cs typeface="Corbel"/>
              </a:rPr>
              <a:t>.</a:t>
            </a:r>
            <a:r>
              <a:rPr sz="2200" spc="-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d[v</a:t>
            </a:r>
            <a:r>
              <a:rPr sz="2200" i="1" dirty="0">
                <a:latin typeface="Corbel"/>
                <a:cs typeface="Corbel"/>
              </a:rPr>
              <a:t>]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=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∞</a:t>
            </a:r>
            <a:r>
              <a:rPr sz="2200" i="1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</a:t>
            </a:r>
            <a:r>
              <a:rPr sz="2200" dirty="0">
                <a:latin typeface="Corbel"/>
                <a:cs typeface="Corbel"/>
              </a:rPr>
              <a:t>f </a:t>
            </a:r>
            <a:r>
              <a:rPr sz="2200" i="1" dirty="0">
                <a:latin typeface="Corbel"/>
                <a:cs typeface="Corbel"/>
              </a:rPr>
              <a:t>v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-5" dirty="0">
                <a:latin typeface="Corbel"/>
                <a:cs typeface="Corbel"/>
              </a:rPr>
              <a:t> no</a:t>
            </a:r>
            <a:r>
              <a:rPr sz="2200" dirty="0">
                <a:latin typeface="Corbel"/>
                <a:cs typeface="Corbel"/>
              </a:rPr>
              <a:t>t</a:t>
            </a:r>
            <a:r>
              <a:rPr sz="2200" spc="-5" dirty="0">
                <a:latin typeface="Corbel"/>
                <a:cs typeface="Corbel"/>
              </a:rPr>
              <a:t> reachable  from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s.</a:t>
            </a:r>
            <a:endParaRPr sz="2200" dirty="0">
              <a:latin typeface="Corbel"/>
              <a:cs typeface="Corbel"/>
            </a:endParaRPr>
          </a:p>
          <a:p>
            <a:pPr marL="409575" indent="-397510" algn="just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10209" algn="l"/>
              </a:tabLst>
            </a:pPr>
            <a:r>
              <a:rPr sz="2200" i="1" spc="-5" dirty="0">
                <a:latin typeface="Corbel"/>
                <a:cs typeface="Corbel"/>
              </a:rPr>
              <a:t>π[v]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=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u</a:t>
            </a:r>
            <a:r>
              <a:rPr sz="2200" dirty="0">
                <a:latin typeface="Corbel"/>
                <a:cs typeface="Corbel"/>
              </a:rPr>
              <a:t>,</a:t>
            </a:r>
            <a:r>
              <a:rPr sz="2200" spc="-5" dirty="0">
                <a:latin typeface="Corbel"/>
                <a:cs typeface="Corbel"/>
              </a:rPr>
              <a:t> such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that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i="1" spc="-15" dirty="0">
                <a:latin typeface="Corbel"/>
                <a:cs typeface="Corbel"/>
              </a:rPr>
              <a:t>(u,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v)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 last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edge on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shortest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path</a:t>
            </a:r>
            <a:r>
              <a:rPr sz="2200" spc="5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s</a:t>
            </a:r>
            <a:endParaRPr sz="2200" dirty="0">
              <a:latin typeface="Corbel"/>
              <a:cs typeface="Corbel"/>
            </a:endParaRPr>
          </a:p>
          <a:p>
            <a:pPr marL="409575" algn="just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v</a:t>
            </a:r>
            <a:r>
              <a:rPr sz="2200" spc="-5" dirty="0">
                <a:latin typeface="Corbel"/>
                <a:cs typeface="Corbel"/>
              </a:rPr>
              <a:t>.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[</a:t>
            </a:r>
            <a:r>
              <a:rPr sz="2200" i="1" dirty="0">
                <a:latin typeface="Corbel"/>
                <a:cs typeface="Corbel"/>
              </a:rPr>
              <a:t>u</a:t>
            </a:r>
            <a:r>
              <a:rPr sz="2200" i="1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i="1" spc="-25" dirty="0">
                <a:latin typeface="Corbel"/>
                <a:cs typeface="Corbel"/>
              </a:rPr>
              <a:t>v</a:t>
            </a:r>
            <a:r>
              <a:rPr sz="2200" spc="-25" dirty="0">
                <a:latin typeface="Corbel"/>
                <a:cs typeface="Corbel"/>
              </a:rPr>
              <a:t>’s</a:t>
            </a:r>
            <a:r>
              <a:rPr sz="2200" spc="-15" dirty="0">
                <a:latin typeface="Corbel"/>
                <a:cs typeface="Corbel"/>
              </a:rPr>
              <a:t> predecessor.]</a:t>
            </a:r>
            <a:endParaRPr sz="2200" dirty="0">
              <a:latin typeface="Corbel"/>
              <a:cs typeface="Corbel"/>
            </a:endParaRPr>
          </a:p>
          <a:p>
            <a:pPr marL="409575" marR="192405" indent="-397510" algn="just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Builds breadth-ﬁrst tree with root </a:t>
            </a:r>
            <a:r>
              <a:rPr sz="2200" i="1" dirty="0">
                <a:latin typeface="Corbel"/>
                <a:cs typeface="Corbel"/>
              </a:rPr>
              <a:t>s </a:t>
            </a:r>
            <a:r>
              <a:rPr sz="2200" spc="-5" dirty="0">
                <a:latin typeface="Corbel"/>
                <a:cs typeface="Corbel"/>
              </a:rPr>
              <a:t>that contains all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reachable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vertices.</a:t>
            </a:r>
            <a:endParaRPr sz="2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263818"/>
            <a:ext cx="6653530" cy="1631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Input:</a:t>
            </a:r>
            <a:endParaRPr sz="2400" dirty="0">
              <a:latin typeface="Corbel"/>
              <a:cs typeface="Corbel"/>
            </a:endParaRPr>
          </a:p>
          <a:p>
            <a:pPr marL="866775" marR="5080" lvl="1" indent="-397510">
              <a:lnSpc>
                <a:spcPct val="111700"/>
              </a:lnSpc>
              <a:spcBef>
                <a:spcPts val="12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Graph </a:t>
            </a:r>
            <a:r>
              <a:rPr sz="2200" i="1" dirty="0">
                <a:latin typeface="Corbel"/>
                <a:cs typeface="Corbel"/>
              </a:rPr>
              <a:t>G = </a:t>
            </a:r>
            <a:r>
              <a:rPr sz="2200" i="1" spc="-35" dirty="0">
                <a:latin typeface="Corbel"/>
                <a:cs typeface="Corbel"/>
              </a:rPr>
              <a:t>(V, </a:t>
            </a:r>
            <a:r>
              <a:rPr sz="2200" i="1" dirty="0">
                <a:latin typeface="Corbel"/>
                <a:cs typeface="Corbel"/>
              </a:rPr>
              <a:t>E)</a:t>
            </a:r>
            <a:r>
              <a:rPr sz="2200" dirty="0">
                <a:latin typeface="Corbel"/>
                <a:cs typeface="Corbel"/>
              </a:rPr>
              <a:t>, </a:t>
            </a:r>
            <a:r>
              <a:rPr sz="2200" spc="-5" dirty="0">
                <a:latin typeface="Corbel"/>
                <a:cs typeface="Corbel"/>
              </a:rPr>
              <a:t>either directed or undirected, and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sourc</a:t>
            </a:r>
            <a:r>
              <a:rPr sz="2200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 verte</a:t>
            </a:r>
            <a:r>
              <a:rPr sz="2200" dirty="0">
                <a:latin typeface="Corbel"/>
                <a:cs typeface="Corbel"/>
              </a:rPr>
              <a:t>x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s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50" spc="-50" dirty="0">
                <a:latin typeface="MS PGothic"/>
                <a:cs typeface="MS PGothic"/>
              </a:rPr>
              <a:t>∈</a:t>
            </a:r>
            <a:r>
              <a:rPr sz="2250" spc="-385" dirty="0">
                <a:latin typeface="MS PGothic"/>
                <a:cs typeface="MS PGothic"/>
              </a:rPr>
              <a:t> </a:t>
            </a:r>
            <a:r>
              <a:rPr sz="2200" i="1" spc="-65" dirty="0">
                <a:latin typeface="Corbel"/>
                <a:cs typeface="Corbel"/>
              </a:rPr>
              <a:t>V</a:t>
            </a:r>
            <a:r>
              <a:rPr sz="2200" i="1" dirty="0">
                <a:latin typeface="Corbel"/>
                <a:cs typeface="Corbel"/>
              </a:rPr>
              <a:t>.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4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Output: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884925"/>
            <a:ext cx="6518275" cy="26866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09575" marR="20320" indent="-397510" algn="just">
              <a:lnSpc>
                <a:spcPct val="112400"/>
              </a:lnSpc>
              <a:spcBef>
                <a:spcPts val="80"/>
              </a:spcBef>
              <a:buClr>
                <a:srgbClr val="40BAD1"/>
              </a:buClr>
              <a:buFont typeface="Arial MT"/>
              <a:buChar char="●"/>
              <a:tabLst>
                <a:tab pos="410209" algn="l"/>
              </a:tabLst>
            </a:pPr>
            <a:r>
              <a:rPr sz="2200" i="1" spc="-5" dirty="0">
                <a:latin typeface="Corbel"/>
                <a:cs typeface="Corbel"/>
              </a:rPr>
              <a:t>d[v] </a:t>
            </a:r>
            <a:r>
              <a:rPr sz="2200" dirty="0">
                <a:latin typeface="Corbel"/>
                <a:cs typeface="Corbel"/>
              </a:rPr>
              <a:t>= </a:t>
            </a:r>
            <a:r>
              <a:rPr sz="2200" spc="-5" dirty="0">
                <a:latin typeface="Corbel"/>
                <a:cs typeface="Corbel"/>
              </a:rPr>
              <a:t>distance (smallest </a:t>
            </a:r>
            <a:r>
              <a:rPr sz="2200" dirty="0">
                <a:latin typeface="Corbel"/>
                <a:cs typeface="Corbel"/>
              </a:rPr>
              <a:t># </a:t>
            </a:r>
            <a:r>
              <a:rPr sz="2200" spc="-5" dirty="0">
                <a:latin typeface="Corbel"/>
                <a:cs typeface="Corbel"/>
              </a:rPr>
              <a:t>of edges, or shortest </a:t>
            </a:r>
            <a:r>
              <a:rPr sz="2200" spc="-15" dirty="0">
                <a:latin typeface="Corbel"/>
                <a:cs typeface="Corbel"/>
              </a:rPr>
              <a:t>path)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fro</a:t>
            </a:r>
            <a:r>
              <a:rPr sz="2200" dirty="0">
                <a:latin typeface="Corbel"/>
                <a:cs typeface="Corbel"/>
              </a:rPr>
              <a:t>m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s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</a:t>
            </a:r>
            <a:r>
              <a:rPr sz="2200" dirty="0">
                <a:latin typeface="Corbel"/>
                <a:cs typeface="Corbel"/>
              </a:rPr>
              <a:t>o </a:t>
            </a:r>
            <a:r>
              <a:rPr sz="2200" i="1" spc="-5" dirty="0">
                <a:latin typeface="Corbel"/>
                <a:cs typeface="Corbel"/>
              </a:rPr>
              <a:t>v</a:t>
            </a:r>
            <a:r>
              <a:rPr sz="2200" dirty="0">
                <a:latin typeface="Corbel"/>
                <a:cs typeface="Corbel"/>
              </a:rPr>
              <a:t>,</a:t>
            </a:r>
            <a:r>
              <a:rPr sz="2200" spc="-5" dirty="0">
                <a:latin typeface="Corbel"/>
                <a:cs typeface="Corbel"/>
              </a:rPr>
              <a:t> fo</a:t>
            </a:r>
            <a:r>
              <a:rPr sz="2200" dirty="0">
                <a:latin typeface="Corbel"/>
                <a:cs typeface="Corbel"/>
              </a:rPr>
              <a:t>r</a:t>
            </a:r>
            <a:r>
              <a:rPr sz="2200" spc="-5" dirty="0">
                <a:latin typeface="Corbel"/>
                <a:cs typeface="Corbel"/>
              </a:rPr>
              <a:t> al</a:t>
            </a:r>
            <a:r>
              <a:rPr sz="2200" dirty="0">
                <a:latin typeface="Corbel"/>
                <a:cs typeface="Corbel"/>
              </a:rPr>
              <a:t>l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v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50" spc="-50" dirty="0">
                <a:latin typeface="MS PGothic"/>
                <a:cs typeface="MS PGothic"/>
              </a:rPr>
              <a:t>∈</a:t>
            </a:r>
            <a:r>
              <a:rPr sz="2250" spc="-385" dirty="0">
                <a:latin typeface="MS PGothic"/>
                <a:cs typeface="MS PGothic"/>
              </a:rPr>
              <a:t> </a:t>
            </a:r>
            <a:r>
              <a:rPr sz="2200" i="1" dirty="0">
                <a:latin typeface="Corbel"/>
                <a:cs typeface="Corbel"/>
              </a:rPr>
              <a:t>V</a:t>
            </a:r>
            <a:r>
              <a:rPr sz="2200" dirty="0">
                <a:latin typeface="Corbel"/>
                <a:cs typeface="Corbel"/>
              </a:rPr>
              <a:t>.</a:t>
            </a:r>
            <a:r>
              <a:rPr sz="2200" spc="-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d[v</a:t>
            </a:r>
            <a:r>
              <a:rPr sz="2200" i="1" dirty="0">
                <a:latin typeface="Corbel"/>
                <a:cs typeface="Corbel"/>
              </a:rPr>
              <a:t>]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=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∞</a:t>
            </a:r>
            <a:r>
              <a:rPr sz="2200" i="1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</a:t>
            </a:r>
            <a:r>
              <a:rPr sz="2200" dirty="0">
                <a:latin typeface="Corbel"/>
                <a:cs typeface="Corbel"/>
              </a:rPr>
              <a:t>f </a:t>
            </a:r>
            <a:r>
              <a:rPr sz="2200" i="1" dirty="0">
                <a:latin typeface="Corbel"/>
                <a:cs typeface="Corbel"/>
              </a:rPr>
              <a:t>v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-5" dirty="0">
                <a:latin typeface="Corbel"/>
                <a:cs typeface="Corbel"/>
              </a:rPr>
              <a:t> no</a:t>
            </a:r>
            <a:r>
              <a:rPr sz="2200" dirty="0">
                <a:latin typeface="Corbel"/>
                <a:cs typeface="Corbel"/>
              </a:rPr>
              <a:t>t</a:t>
            </a:r>
            <a:r>
              <a:rPr sz="2200" spc="-5" dirty="0">
                <a:latin typeface="Corbel"/>
                <a:cs typeface="Corbel"/>
              </a:rPr>
              <a:t> reachable  from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s.</a:t>
            </a:r>
            <a:endParaRPr sz="2200" dirty="0">
              <a:latin typeface="Corbel"/>
              <a:cs typeface="Corbel"/>
            </a:endParaRPr>
          </a:p>
          <a:p>
            <a:pPr marL="409575" indent="-397510" algn="just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10209" algn="l"/>
              </a:tabLst>
            </a:pPr>
            <a:r>
              <a:rPr sz="2200" i="1" spc="-5" dirty="0">
                <a:latin typeface="Corbel"/>
                <a:cs typeface="Corbel"/>
              </a:rPr>
              <a:t>π[v]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=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u</a:t>
            </a:r>
            <a:r>
              <a:rPr sz="2200" dirty="0">
                <a:latin typeface="Corbel"/>
                <a:cs typeface="Corbel"/>
              </a:rPr>
              <a:t>,</a:t>
            </a:r>
            <a:r>
              <a:rPr sz="2200" spc="-5" dirty="0">
                <a:latin typeface="Corbel"/>
                <a:cs typeface="Corbel"/>
              </a:rPr>
              <a:t> such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that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i="1" spc="-15" dirty="0">
                <a:latin typeface="Corbel"/>
                <a:cs typeface="Corbel"/>
              </a:rPr>
              <a:t>(u,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v)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 last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edge on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shortest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path</a:t>
            </a:r>
            <a:r>
              <a:rPr sz="2200" spc="5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s</a:t>
            </a:r>
            <a:endParaRPr sz="2200" dirty="0">
              <a:latin typeface="Corbel"/>
              <a:cs typeface="Corbel"/>
            </a:endParaRPr>
          </a:p>
          <a:p>
            <a:pPr marL="409575" algn="just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v</a:t>
            </a:r>
            <a:r>
              <a:rPr sz="2200" spc="-5" dirty="0">
                <a:latin typeface="Corbel"/>
                <a:cs typeface="Corbel"/>
              </a:rPr>
              <a:t>.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[</a:t>
            </a:r>
            <a:r>
              <a:rPr sz="2200" i="1" dirty="0">
                <a:latin typeface="Corbel"/>
                <a:cs typeface="Corbel"/>
              </a:rPr>
              <a:t>u</a:t>
            </a:r>
            <a:r>
              <a:rPr sz="2200" i="1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i="1" spc="-25" dirty="0">
                <a:latin typeface="Corbel"/>
                <a:cs typeface="Corbel"/>
              </a:rPr>
              <a:t>v</a:t>
            </a:r>
            <a:r>
              <a:rPr sz="2200" spc="-25" dirty="0">
                <a:latin typeface="Corbel"/>
                <a:cs typeface="Corbel"/>
              </a:rPr>
              <a:t>’s</a:t>
            </a:r>
            <a:r>
              <a:rPr sz="2200" spc="-15" dirty="0">
                <a:latin typeface="Corbel"/>
                <a:cs typeface="Corbel"/>
              </a:rPr>
              <a:t> predecessor.]</a:t>
            </a:r>
            <a:endParaRPr sz="2200" dirty="0">
              <a:latin typeface="Corbel"/>
              <a:cs typeface="Corbel"/>
            </a:endParaRPr>
          </a:p>
          <a:p>
            <a:pPr marL="409575" marR="192405" indent="-397510" algn="just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Builds breadth-ﬁrst tree with root </a:t>
            </a:r>
            <a:r>
              <a:rPr sz="2200" i="1" dirty="0">
                <a:latin typeface="Corbel"/>
                <a:cs typeface="Corbel"/>
              </a:rPr>
              <a:t>s </a:t>
            </a:r>
            <a:r>
              <a:rPr sz="2200" spc="-5" dirty="0">
                <a:latin typeface="Corbel"/>
                <a:cs typeface="Corbel"/>
              </a:rPr>
              <a:t>that contains all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reachable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vertices.</a:t>
            </a:r>
            <a:endParaRPr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6221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254409"/>
            <a:ext cx="1503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chemeClr val="tx1"/>
                </a:solidFill>
              </a:rPr>
              <a:t>BFS(G,</a:t>
            </a:r>
            <a:r>
              <a:rPr sz="2800" spc="-90" dirty="0">
                <a:solidFill>
                  <a:schemeClr val="tx1"/>
                </a:solidFill>
              </a:rPr>
              <a:t> </a:t>
            </a:r>
            <a:r>
              <a:rPr sz="2800" spc="-5" dirty="0">
                <a:solidFill>
                  <a:schemeClr val="tx1"/>
                </a:solidFill>
              </a:rPr>
              <a:t>s)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293" y="1683034"/>
            <a:ext cx="5316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vertex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V[G]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{s}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293" y="2111659"/>
            <a:ext cx="340360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dirty="0">
                <a:latin typeface="Times New Roman"/>
                <a:cs typeface="Times New Roman"/>
              </a:rPr>
              <a:t>2.	</a:t>
            </a:r>
            <a:r>
              <a:rPr sz="2800" spc="-5" dirty="0">
                <a:latin typeface="Times New Roman"/>
                <a:cs typeface="Times New Roman"/>
              </a:rPr>
              <a:t>color[u]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white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926465" algn="l"/>
              </a:tabLst>
            </a:pPr>
            <a:r>
              <a:rPr sz="2800" dirty="0">
                <a:latin typeface="Times New Roman"/>
                <a:cs typeface="Times New Roman"/>
              </a:rPr>
              <a:t>3.	d[u]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∞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926465" algn="l"/>
              </a:tabLst>
            </a:pPr>
            <a:r>
              <a:rPr sz="2800" dirty="0">
                <a:latin typeface="Times New Roman"/>
                <a:cs typeface="Times New Roman"/>
              </a:rPr>
              <a:t>4.	</a:t>
            </a:r>
            <a:r>
              <a:rPr sz="2800" spc="-5" dirty="0">
                <a:latin typeface="Times New Roman"/>
                <a:cs typeface="Times New Roman"/>
              </a:rPr>
              <a:t>π[u]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2293" y="3397534"/>
            <a:ext cx="264731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5.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color[s]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Times New Roman"/>
                <a:cs typeface="Times New Roman"/>
              </a:rPr>
              <a:t>6.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d[s]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π[s]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nil</a:t>
            </a:r>
            <a:endParaRPr sz="28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Φ</a:t>
            </a:r>
            <a:endParaRPr sz="28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enqueue(Q,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7398" y="3826255"/>
            <a:ext cx="191325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8460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white: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undiscovered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gray: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black: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0216" y="4931155"/>
            <a:ext cx="311848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Q: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vertices</a:t>
            </a:r>
            <a:endParaRPr sz="1800">
              <a:latin typeface="Calibri"/>
              <a:cs typeface="Calibri"/>
            </a:endParaRPr>
          </a:p>
          <a:p>
            <a:pPr marL="804545" marR="5080" indent="610870" algn="r">
              <a:lnSpc>
                <a:spcPct val="100699"/>
              </a:lnSpc>
            </a:pPr>
            <a:r>
              <a:rPr sz="1800" spc="-5" dirty="0">
                <a:latin typeface="Calibri"/>
                <a:cs typeface="Calibri"/>
              </a:rPr>
              <a:t>color[v]: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d[v]: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π</a:t>
            </a:r>
            <a:r>
              <a:rPr sz="1800" spc="-5" dirty="0">
                <a:latin typeface="Calibri"/>
                <a:cs typeface="Calibri"/>
              </a:rPr>
              <a:t>[u]: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predecessor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468721"/>
            <a:ext cx="2811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chemeClr val="tx1"/>
                </a:solidFill>
                <a:latin typeface="Times New Roman"/>
                <a:cs typeface="Times New Roman"/>
              </a:rPr>
              <a:t>10.</a:t>
            </a:r>
            <a:r>
              <a:rPr sz="2800" b="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tx1"/>
                </a:solidFill>
              </a:rPr>
              <a:t>while</a:t>
            </a:r>
            <a:r>
              <a:rPr sz="2800" spc="-20" dirty="0">
                <a:solidFill>
                  <a:schemeClr val="tx1"/>
                </a:solidFill>
              </a:rPr>
              <a:t> </a:t>
            </a:r>
            <a:r>
              <a:rPr sz="2800" b="0" dirty="0">
                <a:solidFill>
                  <a:schemeClr val="tx1"/>
                </a:solidFill>
                <a:latin typeface="Times New Roman"/>
                <a:cs typeface="Times New Roman"/>
              </a:rPr>
              <a:t>Q</a:t>
            </a:r>
            <a:r>
              <a:rPr sz="2800" b="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chemeClr val="tx1"/>
                </a:solidFill>
                <a:latin typeface="Times New Roman"/>
                <a:cs typeface="Times New Roman"/>
              </a:rPr>
              <a:t>≠</a:t>
            </a:r>
            <a:r>
              <a:rPr sz="2800" b="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chemeClr val="tx1"/>
                </a:solidFill>
                <a:latin typeface="Times New Roman"/>
                <a:cs typeface="Times New Roman"/>
              </a:rPr>
              <a:t>Φ</a:t>
            </a:r>
            <a:r>
              <a:rPr sz="2800" b="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tx1"/>
                </a:solidFill>
              </a:rPr>
              <a:t>do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3893" y="3183221"/>
            <a:ext cx="697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8293" y="3183221"/>
            <a:ext cx="2355215" cy="1737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95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latin typeface="Times New Roman"/>
                <a:cs typeface="Times New Roman"/>
              </a:rPr>
              <a:t>color[v]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d[v] ← d[u] + 1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π[v] </a:t>
            </a:r>
            <a:r>
              <a:rPr sz="2800" dirty="0">
                <a:latin typeface="Times New Roman"/>
                <a:cs typeface="Times New Roman"/>
              </a:rPr>
              <a:t>← u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enqueue(Q,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2292" y="1897346"/>
            <a:ext cx="5049307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926465" algn="l"/>
                <a:tab pos="927100" algn="l"/>
              </a:tabLst>
            </a:pP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dequeue(Q)</a:t>
            </a:r>
          </a:p>
          <a:p>
            <a:pPr marL="927100" indent="-914400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11"/>
              <a:tabLst>
                <a:tab pos="926465" algn="l"/>
                <a:tab pos="927100" algn="l"/>
              </a:tabLst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eac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Adj[u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do</a:t>
            </a:r>
            <a:endParaRPr sz="2800" dirty="0">
              <a:latin typeface="Times New Roman"/>
              <a:cs typeface="Times New Roman"/>
            </a:endParaRPr>
          </a:p>
          <a:p>
            <a:pPr marL="12700" marR="274955">
              <a:lnSpc>
                <a:spcPct val="100400"/>
              </a:lnSpc>
              <a:buFont typeface="Times New Roman"/>
              <a:buAutoNum type="arabicPeriod" startAt="11"/>
              <a:tabLst>
                <a:tab pos="1383665" algn="l"/>
                <a:tab pos="1384300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         </a:t>
            </a:r>
            <a:r>
              <a:rPr sz="2800" b="1" spc="-5" dirty="0">
                <a:latin typeface="Times New Roman"/>
                <a:cs typeface="Times New Roman"/>
              </a:rPr>
              <a:t>if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color[v]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white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14.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4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5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6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926465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7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92646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18.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color[u]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black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926465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7398" y="3826255"/>
            <a:ext cx="191325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8460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white: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undiscovered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gray: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black: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0216" y="4931155"/>
            <a:ext cx="311848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Q: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vertices</a:t>
            </a:r>
            <a:endParaRPr sz="1800">
              <a:latin typeface="Calibri"/>
              <a:cs typeface="Calibri"/>
            </a:endParaRPr>
          </a:p>
          <a:p>
            <a:pPr marL="804545" marR="5080" indent="610870" algn="r">
              <a:lnSpc>
                <a:spcPct val="100699"/>
              </a:lnSpc>
            </a:pPr>
            <a:r>
              <a:rPr sz="1800" spc="-5" dirty="0">
                <a:latin typeface="Calibri"/>
                <a:cs typeface="Calibri"/>
              </a:rPr>
              <a:t>color[v]: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d[v]: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π</a:t>
            </a:r>
            <a:r>
              <a:rPr sz="1800" spc="-5" dirty="0">
                <a:latin typeface="Calibri"/>
                <a:cs typeface="Calibri"/>
              </a:rPr>
              <a:t>[u]: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predecessor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2164" y="1837466"/>
            <a:ext cx="205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Give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4694966"/>
            <a:ext cx="148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Source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i="1" dirty="0">
                <a:latin typeface="Corbel"/>
                <a:cs typeface="Corbel"/>
              </a:rPr>
              <a:t>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2148" y="2582649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2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5688" y="2692693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2148" y="379525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2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86118" y="390529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0269" y="2582649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6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2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7" y="503137"/>
                </a:lnTo>
                <a:lnTo>
                  <a:pt x="366688" y="523108"/>
                </a:lnTo>
                <a:lnTo>
                  <a:pt x="320699" y="535649"/>
                </a:lnTo>
                <a:lnTo>
                  <a:pt x="271836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58775" y="2692693"/>
            <a:ext cx="10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0269" y="379525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6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2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7" y="503137"/>
                </a:lnTo>
                <a:lnTo>
                  <a:pt x="366688" y="523108"/>
                </a:lnTo>
                <a:lnTo>
                  <a:pt x="320699" y="535649"/>
                </a:lnTo>
                <a:lnTo>
                  <a:pt x="271836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45325" y="3905293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76405" y="2582649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74206" y="2692693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76405" y="379525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81405" y="3905293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04525" y="2582649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4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3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4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24035" y="2692693"/>
            <a:ext cx="10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04525" y="379525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4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3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4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11143" y="390529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2105" y="2852649"/>
            <a:ext cx="4136390" cy="1212850"/>
          </a:xfrm>
          <a:custGeom>
            <a:avLst/>
            <a:gdLst/>
            <a:ahLst/>
            <a:cxnLst/>
            <a:rect l="l" t="t" r="r" b="b"/>
            <a:pathLst>
              <a:path w="4136390" h="1212850">
                <a:moveTo>
                  <a:pt x="0" y="942599"/>
                </a:moveTo>
                <a:lnTo>
                  <a:pt x="0" y="269999"/>
                </a:lnTo>
              </a:path>
              <a:path w="4136390" h="1212850">
                <a:moveTo>
                  <a:pt x="271835" y="0"/>
                </a:moveTo>
                <a:lnTo>
                  <a:pt x="1100029" y="0"/>
                </a:lnTo>
              </a:path>
              <a:path w="4136390" h="1212850">
                <a:moveTo>
                  <a:pt x="1371878" y="269999"/>
                </a:moveTo>
                <a:lnTo>
                  <a:pt x="1371878" y="942599"/>
                </a:lnTo>
              </a:path>
              <a:path w="4136390" h="1212850">
                <a:moveTo>
                  <a:pt x="3036091" y="0"/>
                </a:moveTo>
                <a:lnTo>
                  <a:pt x="3864285" y="0"/>
                </a:lnTo>
              </a:path>
              <a:path w="4136390" h="1212850">
                <a:moveTo>
                  <a:pt x="4136135" y="269999"/>
                </a:moveTo>
                <a:lnTo>
                  <a:pt x="4136135" y="942599"/>
                </a:lnTo>
              </a:path>
              <a:path w="4136390" h="1212850">
                <a:moveTo>
                  <a:pt x="2764255" y="942599"/>
                </a:moveTo>
                <a:lnTo>
                  <a:pt x="2764255" y="269999"/>
                </a:lnTo>
              </a:path>
              <a:path w="4136390" h="1212850">
                <a:moveTo>
                  <a:pt x="2572038" y="190918"/>
                </a:moveTo>
                <a:lnTo>
                  <a:pt x="1564131" y="1021618"/>
                </a:lnTo>
              </a:path>
              <a:path w="4136390" h="1212850">
                <a:moveTo>
                  <a:pt x="1643714" y="1212599"/>
                </a:moveTo>
                <a:lnTo>
                  <a:pt x="2492447" y="1212599"/>
                </a:lnTo>
              </a:path>
              <a:path w="4136390" h="1212850">
                <a:moveTo>
                  <a:pt x="3036091" y="1212599"/>
                </a:moveTo>
                <a:lnTo>
                  <a:pt x="3864285" y="1212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449" y="765900"/>
            <a:ext cx="2889885" cy="3338195"/>
          </a:xfrm>
          <a:custGeom>
            <a:avLst/>
            <a:gdLst/>
            <a:ahLst/>
            <a:cxnLst/>
            <a:rect l="l" t="t" r="r" b="b"/>
            <a:pathLst>
              <a:path w="2889884" h="3338195">
                <a:moveTo>
                  <a:pt x="0" y="0"/>
                </a:moveTo>
                <a:lnTo>
                  <a:pt x="2889499" y="0"/>
                </a:lnTo>
              </a:path>
              <a:path w="2889884" h="3338195">
                <a:moveTo>
                  <a:pt x="0" y="370849"/>
                </a:moveTo>
                <a:lnTo>
                  <a:pt x="2889499" y="370849"/>
                </a:lnTo>
              </a:path>
              <a:path w="2889884" h="3338195">
                <a:moveTo>
                  <a:pt x="0" y="3337650"/>
                </a:moveTo>
                <a:lnTo>
                  <a:pt x="2889499" y="3337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0373" y="1276225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2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93912" y="138626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80373" y="2488825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2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54343" y="2598868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8494" y="1276225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6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2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7" y="503137"/>
                </a:lnTo>
                <a:lnTo>
                  <a:pt x="366688" y="523108"/>
                </a:lnTo>
                <a:lnTo>
                  <a:pt x="320699" y="535649"/>
                </a:lnTo>
                <a:lnTo>
                  <a:pt x="271836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27000" y="1386268"/>
            <a:ext cx="10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08494" y="2488825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6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2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7" y="503137"/>
                </a:lnTo>
                <a:lnTo>
                  <a:pt x="366688" y="523108"/>
                </a:lnTo>
                <a:lnTo>
                  <a:pt x="320699" y="535649"/>
                </a:lnTo>
                <a:lnTo>
                  <a:pt x="271836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3550" y="2598868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44630" y="1276225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42430" y="1386268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44630" y="2488825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49630" y="2598868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72750" y="1276225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4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3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4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92261" y="1386268"/>
            <a:ext cx="10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72750" y="2488825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4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3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4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79369" y="2598868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80330" y="1546225"/>
            <a:ext cx="4136390" cy="1212850"/>
          </a:xfrm>
          <a:custGeom>
            <a:avLst/>
            <a:gdLst/>
            <a:ahLst/>
            <a:cxnLst/>
            <a:rect l="l" t="t" r="r" b="b"/>
            <a:pathLst>
              <a:path w="4136390" h="1212850">
                <a:moveTo>
                  <a:pt x="0" y="942599"/>
                </a:moveTo>
                <a:lnTo>
                  <a:pt x="0" y="269999"/>
                </a:lnTo>
              </a:path>
              <a:path w="4136390" h="1212850">
                <a:moveTo>
                  <a:pt x="271835" y="0"/>
                </a:moveTo>
                <a:lnTo>
                  <a:pt x="1100029" y="0"/>
                </a:lnTo>
              </a:path>
              <a:path w="4136390" h="1212850">
                <a:moveTo>
                  <a:pt x="1371878" y="269999"/>
                </a:moveTo>
                <a:lnTo>
                  <a:pt x="1371878" y="942599"/>
                </a:lnTo>
              </a:path>
              <a:path w="4136390" h="1212850">
                <a:moveTo>
                  <a:pt x="3036091" y="0"/>
                </a:moveTo>
                <a:lnTo>
                  <a:pt x="3864285" y="0"/>
                </a:lnTo>
              </a:path>
              <a:path w="4136390" h="1212850">
                <a:moveTo>
                  <a:pt x="4136135" y="269999"/>
                </a:moveTo>
                <a:lnTo>
                  <a:pt x="4136135" y="942599"/>
                </a:lnTo>
              </a:path>
              <a:path w="4136390" h="1212850">
                <a:moveTo>
                  <a:pt x="2764255" y="942599"/>
                </a:moveTo>
                <a:lnTo>
                  <a:pt x="2764255" y="269999"/>
                </a:lnTo>
              </a:path>
              <a:path w="4136390" h="1212850">
                <a:moveTo>
                  <a:pt x="2572038" y="190918"/>
                </a:moveTo>
                <a:lnTo>
                  <a:pt x="1564131" y="1021618"/>
                </a:lnTo>
              </a:path>
              <a:path w="4136390" h="1212850">
                <a:moveTo>
                  <a:pt x="1643714" y="1212599"/>
                </a:moveTo>
                <a:lnTo>
                  <a:pt x="2492447" y="1212599"/>
                </a:lnTo>
              </a:path>
              <a:path w="4136390" h="1212850">
                <a:moveTo>
                  <a:pt x="3036091" y="1212599"/>
                </a:moveTo>
                <a:lnTo>
                  <a:pt x="3864285" y="1212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33924" y="782156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V[G]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0144655" y="782156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d[v]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05605" y="782156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π[v]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99793" y="1056477"/>
            <a:ext cx="189230" cy="299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275" algn="just">
              <a:lnSpc>
                <a:spcPct val="1352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  x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29125" y="3773020"/>
            <a:ext cx="381000" cy="1511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Times New Roman"/>
                <a:cs typeface="Times New Roman"/>
              </a:rPr>
              <a:t>Q: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Times New Roman"/>
                <a:cs typeface="Times New Roman"/>
              </a:rPr>
              <a:t>u: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Times New Roman"/>
                <a:cs typeface="Times New Roman"/>
              </a:rPr>
              <a:t>v: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16417" y="4131055"/>
            <a:ext cx="3120390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85595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white: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undiscovered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gray: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black: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Q: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vertices</a:t>
            </a:r>
            <a:endParaRPr sz="1800">
              <a:latin typeface="Calibri"/>
              <a:cs typeface="Calibri"/>
            </a:endParaRPr>
          </a:p>
          <a:p>
            <a:pPr marL="804545" marR="6985" indent="610870" algn="r">
              <a:lnSpc>
                <a:spcPct val="100699"/>
              </a:lnSpc>
            </a:pPr>
            <a:r>
              <a:rPr sz="1800" spc="-5" dirty="0">
                <a:latin typeface="Calibri"/>
                <a:cs typeface="Calibri"/>
              </a:rPr>
              <a:t>color[v]: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d[v]: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π</a:t>
            </a:r>
            <a:r>
              <a:rPr sz="1800" spc="-5" dirty="0">
                <a:latin typeface="Calibri"/>
                <a:cs typeface="Calibri"/>
              </a:rPr>
              <a:t>[u]: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predecessor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449" y="765900"/>
            <a:ext cx="2889885" cy="3338195"/>
          </a:xfrm>
          <a:custGeom>
            <a:avLst/>
            <a:gdLst/>
            <a:ahLst/>
            <a:cxnLst/>
            <a:rect l="l" t="t" r="r" b="b"/>
            <a:pathLst>
              <a:path w="2889884" h="3338195">
                <a:moveTo>
                  <a:pt x="0" y="0"/>
                </a:moveTo>
                <a:lnTo>
                  <a:pt x="2889499" y="0"/>
                </a:lnTo>
              </a:path>
              <a:path w="2889884" h="3338195">
                <a:moveTo>
                  <a:pt x="0" y="370849"/>
                </a:moveTo>
                <a:lnTo>
                  <a:pt x="2889499" y="370849"/>
                </a:lnTo>
              </a:path>
              <a:path w="2889884" h="3338195">
                <a:moveTo>
                  <a:pt x="0" y="3337650"/>
                </a:moveTo>
                <a:lnTo>
                  <a:pt x="2889499" y="3337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10971"/>
              </p:ext>
            </p:extLst>
          </p:nvPr>
        </p:nvGraphicFramePr>
        <p:xfrm>
          <a:off x="9114874" y="819748"/>
          <a:ext cx="2426969" cy="3227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02">
                <a:tc>
                  <a:txBody>
                    <a:bodyPr/>
                    <a:lstStyle/>
                    <a:p>
                      <a:pPr marR="218440" algn="ctr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V[G]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π[v]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02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472">
                <a:tc>
                  <a:txBody>
                    <a:bodyPr/>
                    <a:lstStyle/>
                    <a:p>
                      <a:pPr marR="217804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29125" y="3773020"/>
            <a:ext cx="608330" cy="1511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Times New Roman"/>
                <a:cs typeface="Times New Roman"/>
              </a:rPr>
              <a:t>Q: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Times New Roman"/>
                <a:cs typeface="Times New Roman"/>
              </a:rPr>
              <a:t>u: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Times New Roman"/>
                <a:cs typeface="Times New Roman"/>
              </a:rPr>
              <a:t>v: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6417" y="4131055"/>
            <a:ext cx="3120390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85595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white: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undiscovered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gray: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black: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Q: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vertices</a:t>
            </a:r>
            <a:endParaRPr sz="1800">
              <a:latin typeface="Calibri"/>
              <a:cs typeface="Calibri"/>
            </a:endParaRPr>
          </a:p>
          <a:p>
            <a:pPr marL="804545" marR="6985" indent="610870" algn="r">
              <a:lnSpc>
                <a:spcPct val="100699"/>
              </a:lnSpc>
            </a:pPr>
            <a:r>
              <a:rPr sz="1800" spc="-5" dirty="0">
                <a:latin typeface="Calibri"/>
                <a:cs typeface="Calibri"/>
              </a:rPr>
              <a:t>color[v]: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d[v]: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π</a:t>
            </a:r>
            <a:r>
              <a:rPr sz="1800" spc="-5" dirty="0">
                <a:latin typeface="Calibri"/>
                <a:cs typeface="Calibri"/>
              </a:rPr>
              <a:t>[u]: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predecessor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23235" y="1438275"/>
            <a:ext cx="563245" cy="559435"/>
            <a:chOff x="5223235" y="1438275"/>
            <a:chExt cx="563245" cy="559435"/>
          </a:xfrm>
        </p:grpSpPr>
        <p:sp>
          <p:nvSpPr>
            <p:cNvPr id="9" name="object 9"/>
            <p:cNvSpPr/>
            <p:nvPr/>
          </p:nvSpPr>
          <p:spPr>
            <a:xfrm>
              <a:off x="5232760" y="144779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2760" y="14478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33929" y="15578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9479" y="1083055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32760" y="26604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4" y="175788"/>
                </a:lnTo>
                <a:lnTo>
                  <a:pt x="37108" y="133725"/>
                </a:lnTo>
                <a:lnTo>
                  <a:pt x="63923" y="96042"/>
                </a:lnTo>
                <a:lnTo>
                  <a:pt x="96682" y="63500"/>
                </a:lnTo>
                <a:lnTo>
                  <a:pt x="134617" y="36862"/>
                </a:lnTo>
                <a:lnTo>
                  <a:pt x="176960" y="16891"/>
                </a:lnTo>
                <a:lnTo>
                  <a:pt x="222943" y="4350"/>
                </a:lnTo>
                <a:lnTo>
                  <a:pt x="271799" y="0"/>
                </a:lnTo>
                <a:lnTo>
                  <a:pt x="325073" y="5235"/>
                </a:lnTo>
                <a:lnTo>
                  <a:pt x="375813" y="20552"/>
                </a:lnTo>
                <a:lnTo>
                  <a:pt x="422594" y="45363"/>
                </a:lnTo>
                <a:lnTo>
                  <a:pt x="463991" y="79081"/>
                </a:lnTo>
                <a:lnTo>
                  <a:pt x="497934" y="120203"/>
                </a:lnTo>
                <a:lnTo>
                  <a:pt x="522910" y="166675"/>
                </a:lnTo>
                <a:lnTo>
                  <a:pt x="538329" y="217079"/>
                </a:lnTo>
                <a:lnTo>
                  <a:pt x="543599" y="269999"/>
                </a:lnTo>
                <a:lnTo>
                  <a:pt x="539220" y="318532"/>
                </a:lnTo>
                <a:lnTo>
                  <a:pt x="526595" y="364211"/>
                </a:lnTo>
                <a:lnTo>
                  <a:pt x="506491" y="406274"/>
                </a:lnTo>
                <a:lnTo>
                  <a:pt x="479676" y="443957"/>
                </a:lnTo>
                <a:lnTo>
                  <a:pt x="446917" y="476499"/>
                </a:lnTo>
                <a:lnTo>
                  <a:pt x="408982" y="503137"/>
                </a:lnTo>
                <a:lnTo>
                  <a:pt x="366639" y="523108"/>
                </a:lnTo>
                <a:lnTo>
                  <a:pt x="320656" y="535649"/>
                </a:lnTo>
                <a:lnTo>
                  <a:pt x="271799" y="539999"/>
                </a:lnTo>
                <a:lnTo>
                  <a:pt x="222943" y="535649"/>
                </a:lnTo>
                <a:lnTo>
                  <a:pt x="176960" y="523108"/>
                </a:lnTo>
                <a:lnTo>
                  <a:pt x="134617" y="503137"/>
                </a:lnTo>
                <a:lnTo>
                  <a:pt x="96682" y="476499"/>
                </a:lnTo>
                <a:lnTo>
                  <a:pt x="63923" y="443957"/>
                </a:lnTo>
                <a:lnTo>
                  <a:pt x="37108" y="406274"/>
                </a:lnTo>
                <a:lnTo>
                  <a:pt x="17004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0377" y="2770443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∞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1550" y="3228323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0800" y="14478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4" y="175788"/>
                </a:lnTo>
                <a:lnTo>
                  <a:pt x="37108" y="133725"/>
                </a:lnTo>
                <a:lnTo>
                  <a:pt x="63923" y="96042"/>
                </a:lnTo>
                <a:lnTo>
                  <a:pt x="96682" y="63500"/>
                </a:lnTo>
                <a:lnTo>
                  <a:pt x="134617" y="36862"/>
                </a:lnTo>
                <a:lnTo>
                  <a:pt x="176960" y="16891"/>
                </a:lnTo>
                <a:lnTo>
                  <a:pt x="222943" y="4350"/>
                </a:lnTo>
                <a:lnTo>
                  <a:pt x="271799" y="0"/>
                </a:lnTo>
                <a:lnTo>
                  <a:pt x="325073" y="5235"/>
                </a:lnTo>
                <a:lnTo>
                  <a:pt x="375813" y="20552"/>
                </a:lnTo>
                <a:lnTo>
                  <a:pt x="422594" y="45363"/>
                </a:lnTo>
                <a:lnTo>
                  <a:pt x="463991" y="79081"/>
                </a:lnTo>
                <a:lnTo>
                  <a:pt x="497934" y="120203"/>
                </a:lnTo>
                <a:lnTo>
                  <a:pt x="522910" y="166675"/>
                </a:lnTo>
                <a:lnTo>
                  <a:pt x="538329" y="217079"/>
                </a:lnTo>
                <a:lnTo>
                  <a:pt x="543599" y="269999"/>
                </a:lnTo>
                <a:lnTo>
                  <a:pt x="539220" y="318532"/>
                </a:lnTo>
                <a:lnTo>
                  <a:pt x="526595" y="364211"/>
                </a:lnTo>
                <a:lnTo>
                  <a:pt x="506491" y="406274"/>
                </a:lnTo>
                <a:lnTo>
                  <a:pt x="479676" y="443957"/>
                </a:lnTo>
                <a:lnTo>
                  <a:pt x="446917" y="476499"/>
                </a:lnTo>
                <a:lnTo>
                  <a:pt x="408982" y="503137"/>
                </a:lnTo>
                <a:lnTo>
                  <a:pt x="366639" y="523108"/>
                </a:lnTo>
                <a:lnTo>
                  <a:pt x="320656" y="535649"/>
                </a:lnTo>
                <a:lnTo>
                  <a:pt x="271799" y="539999"/>
                </a:lnTo>
                <a:lnTo>
                  <a:pt x="222943" y="535649"/>
                </a:lnTo>
                <a:lnTo>
                  <a:pt x="176960" y="523108"/>
                </a:lnTo>
                <a:lnTo>
                  <a:pt x="134617" y="503137"/>
                </a:lnTo>
                <a:lnTo>
                  <a:pt x="96682" y="476499"/>
                </a:lnTo>
                <a:lnTo>
                  <a:pt x="63923" y="443957"/>
                </a:lnTo>
                <a:lnTo>
                  <a:pt x="37108" y="406274"/>
                </a:lnTo>
                <a:lnTo>
                  <a:pt x="17004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38416" y="1557843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∞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7519" y="1083055"/>
            <a:ext cx="10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0800" y="26604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4" y="175788"/>
                </a:lnTo>
                <a:lnTo>
                  <a:pt x="37108" y="133725"/>
                </a:lnTo>
                <a:lnTo>
                  <a:pt x="63923" y="96042"/>
                </a:lnTo>
                <a:lnTo>
                  <a:pt x="96682" y="63500"/>
                </a:lnTo>
                <a:lnTo>
                  <a:pt x="134617" y="36862"/>
                </a:lnTo>
                <a:lnTo>
                  <a:pt x="176960" y="16891"/>
                </a:lnTo>
                <a:lnTo>
                  <a:pt x="222943" y="4350"/>
                </a:lnTo>
                <a:lnTo>
                  <a:pt x="271799" y="0"/>
                </a:lnTo>
                <a:lnTo>
                  <a:pt x="325073" y="5235"/>
                </a:lnTo>
                <a:lnTo>
                  <a:pt x="375813" y="20552"/>
                </a:lnTo>
                <a:lnTo>
                  <a:pt x="422594" y="45363"/>
                </a:lnTo>
                <a:lnTo>
                  <a:pt x="463991" y="79081"/>
                </a:lnTo>
                <a:lnTo>
                  <a:pt x="497934" y="120203"/>
                </a:lnTo>
                <a:lnTo>
                  <a:pt x="522910" y="166675"/>
                </a:lnTo>
                <a:lnTo>
                  <a:pt x="538329" y="217079"/>
                </a:lnTo>
                <a:lnTo>
                  <a:pt x="543599" y="269999"/>
                </a:lnTo>
                <a:lnTo>
                  <a:pt x="539220" y="318532"/>
                </a:lnTo>
                <a:lnTo>
                  <a:pt x="526595" y="364211"/>
                </a:lnTo>
                <a:lnTo>
                  <a:pt x="506491" y="406274"/>
                </a:lnTo>
                <a:lnTo>
                  <a:pt x="479676" y="443957"/>
                </a:lnTo>
                <a:lnTo>
                  <a:pt x="446917" y="476499"/>
                </a:lnTo>
                <a:lnTo>
                  <a:pt x="408982" y="503137"/>
                </a:lnTo>
                <a:lnTo>
                  <a:pt x="366639" y="523108"/>
                </a:lnTo>
                <a:lnTo>
                  <a:pt x="320656" y="535649"/>
                </a:lnTo>
                <a:lnTo>
                  <a:pt x="271799" y="539999"/>
                </a:lnTo>
                <a:lnTo>
                  <a:pt x="222943" y="535649"/>
                </a:lnTo>
                <a:lnTo>
                  <a:pt x="176960" y="523108"/>
                </a:lnTo>
                <a:lnTo>
                  <a:pt x="134617" y="503137"/>
                </a:lnTo>
                <a:lnTo>
                  <a:pt x="96682" y="476499"/>
                </a:lnTo>
                <a:lnTo>
                  <a:pt x="63923" y="443957"/>
                </a:lnTo>
                <a:lnTo>
                  <a:pt x="37108" y="406274"/>
                </a:lnTo>
                <a:lnTo>
                  <a:pt x="17004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38416" y="2770443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∞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0255" y="322832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97181" y="14478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4" y="175788"/>
                </a:lnTo>
                <a:lnTo>
                  <a:pt x="37108" y="133725"/>
                </a:lnTo>
                <a:lnTo>
                  <a:pt x="63923" y="96042"/>
                </a:lnTo>
                <a:lnTo>
                  <a:pt x="96682" y="63500"/>
                </a:lnTo>
                <a:lnTo>
                  <a:pt x="134617" y="36862"/>
                </a:lnTo>
                <a:lnTo>
                  <a:pt x="176960" y="16891"/>
                </a:lnTo>
                <a:lnTo>
                  <a:pt x="222943" y="4350"/>
                </a:lnTo>
                <a:lnTo>
                  <a:pt x="271799" y="0"/>
                </a:lnTo>
                <a:lnTo>
                  <a:pt x="325073" y="5235"/>
                </a:lnTo>
                <a:lnTo>
                  <a:pt x="375813" y="20552"/>
                </a:lnTo>
                <a:lnTo>
                  <a:pt x="422594" y="45363"/>
                </a:lnTo>
                <a:lnTo>
                  <a:pt x="463991" y="79081"/>
                </a:lnTo>
                <a:lnTo>
                  <a:pt x="497934" y="120203"/>
                </a:lnTo>
                <a:lnTo>
                  <a:pt x="522910" y="166675"/>
                </a:lnTo>
                <a:lnTo>
                  <a:pt x="538329" y="217079"/>
                </a:lnTo>
                <a:lnTo>
                  <a:pt x="543599" y="269999"/>
                </a:lnTo>
                <a:lnTo>
                  <a:pt x="539220" y="318532"/>
                </a:lnTo>
                <a:lnTo>
                  <a:pt x="526595" y="364211"/>
                </a:lnTo>
                <a:lnTo>
                  <a:pt x="506491" y="406274"/>
                </a:lnTo>
                <a:lnTo>
                  <a:pt x="479676" y="443957"/>
                </a:lnTo>
                <a:lnTo>
                  <a:pt x="446917" y="476499"/>
                </a:lnTo>
                <a:lnTo>
                  <a:pt x="408982" y="503137"/>
                </a:lnTo>
                <a:lnTo>
                  <a:pt x="366639" y="523108"/>
                </a:lnTo>
                <a:lnTo>
                  <a:pt x="320656" y="535649"/>
                </a:lnTo>
                <a:lnTo>
                  <a:pt x="271799" y="539999"/>
                </a:lnTo>
                <a:lnTo>
                  <a:pt x="222943" y="535649"/>
                </a:lnTo>
                <a:lnTo>
                  <a:pt x="176960" y="523108"/>
                </a:lnTo>
                <a:lnTo>
                  <a:pt x="134617" y="503137"/>
                </a:lnTo>
                <a:lnTo>
                  <a:pt x="96682" y="476499"/>
                </a:lnTo>
                <a:lnTo>
                  <a:pt x="63923" y="443957"/>
                </a:lnTo>
                <a:lnTo>
                  <a:pt x="37108" y="406274"/>
                </a:lnTo>
                <a:lnTo>
                  <a:pt x="17004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74799" y="1557843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∞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87761" y="108305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97181" y="26604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4" y="175788"/>
                </a:lnTo>
                <a:lnTo>
                  <a:pt x="37108" y="133725"/>
                </a:lnTo>
                <a:lnTo>
                  <a:pt x="63923" y="96042"/>
                </a:lnTo>
                <a:lnTo>
                  <a:pt x="96682" y="63500"/>
                </a:lnTo>
                <a:lnTo>
                  <a:pt x="134617" y="36862"/>
                </a:lnTo>
                <a:lnTo>
                  <a:pt x="176960" y="16891"/>
                </a:lnTo>
                <a:lnTo>
                  <a:pt x="222943" y="4350"/>
                </a:lnTo>
                <a:lnTo>
                  <a:pt x="271799" y="0"/>
                </a:lnTo>
                <a:lnTo>
                  <a:pt x="325073" y="5235"/>
                </a:lnTo>
                <a:lnTo>
                  <a:pt x="375813" y="20552"/>
                </a:lnTo>
                <a:lnTo>
                  <a:pt x="422594" y="45363"/>
                </a:lnTo>
                <a:lnTo>
                  <a:pt x="463991" y="79081"/>
                </a:lnTo>
                <a:lnTo>
                  <a:pt x="497934" y="120203"/>
                </a:lnTo>
                <a:lnTo>
                  <a:pt x="522910" y="166675"/>
                </a:lnTo>
                <a:lnTo>
                  <a:pt x="538329" y="217079"/>
                </a:lnTo>
                <a:lnTo>
                  <a:pt x="543599" y="269999"/>
                </a:lnTo>
                <a:lnTo>
                  <a:pt x="539220" y="318532"/>
                </a:lnTo>
                <a:lnTo>
                  <a:pt x="526595" y="364211"/>
                </a:lnTo>
                <a:lnTo>
                  <a:pt x="506491" y="406274"/>
                </a:lnTo>
                <a:lnTo>
                  <a:pt x="479676" y="443957"/>
                </a:lnTo>
                <a:lnTo>
                  <a:pt x="446917" y="476499"/>
                </a:lnTo>
                <a:lnTo>
                  <a:pt x="408982" y="503137"/>
                </a:lnTo>
                <a:lnTo>
                  <a:pt x="366639" y="523108"/>
                </a:lnTo>
                <a:lnTo>
                  <a:pt x="320656" y="535649"/>
                </a:lnTo>
                <a:lnTo>
                  <a:pt x="271799" y="539999"/>
                </a:lnTo>
                <a:lnTo>
                  <a:pt x="222943" y="535649"/>
                </a:lnTo>
                <a:lnTo>
                  <a:pt x="176960" y="523108"/>
                </a:lnTo>
                <a:lnTo>
                  <a:pt x="134617" y="503137"/>
                </a:lnTo>
                <a:lnTo>
                  <a:pt x="96682" y="476499"/>
                </a:lnTo>
                <a:lnTo>
                  <a:pt x="63923" y="443957"/>
                </a:lnTo>
                <a:lnTo>
                  <a:pt x="37108" y="406274"/>
                </a:lnTo>
                <a:lnTo>
                  <a:pt x="17004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74799" y="2770443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∞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96638" y="322832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25219" y="14478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4" y="175788"/>
                </a:lnTo>
                <a:lnTo>
                  <a:pt x="37108" y="133725"/>
                </a:lnTo>
                <a:lnTo>
                  <a:pt x="63924" y="96042"/>
                </a:lnTo>
                <a:lnTo>
                  <a:pt x="96682" y="63500"/>
                </a:lnTo>
                <a:lnTo>
                  <a:pt x="134617" y="36862"/>
                </a:lnTo>
                <a:lnTo>
                  <a:pt x="176960" y="16891"/>
                </a:lnTo>
                <a:lnTo>
                  <a:pt x="222943" y="4350"/>
                </a:lnTo>
                <a:lnTo>
                  <a:pt x="271799" y="0"/>
                </a:lnTo>
                <a:lnTo>
                  <a:pt x="325073" y="5235"/>
                </a:lnTo>
                <a:lnTo>
                  <a:pt x="375813" y="20552"/>
                </a:lnTo>
                <a:lnTo>
                  <a:pt x="422595" y="45363"/>
                </a:lnTo>
                <a:lnTo>
                  <a:pt x="463992" y="79081"/>
                </a:lnTo>
                <a:lnTo>
                  <a:pt x="497934" y="120203"/>
                </a:lnTo>
                <a:lnTo>
                  <a:pt x="522910" y="166675"/>
                </a:lnTo>
                <a:lnTo>
                  <a:pt x="538329" y="217079"/>
                </a:lnTo>
                <a:lnTo>
                  <a:pt x="543599" y="269999"/>
                </a:lnTo>
                <a:lnTo>
                  <a:pt x="539220" y="318532"/>
                </a:lnTo>
                <a:lnTo>
                  <a:pt x="526595" y="364211"/>
                </a:lnTo>
                <a:lnTo>
                  <a:pt x="506491" y="406274"/>
                </a:lnTo>
                <a:lnTo>
                  <a:pt x="479676" y="443957"/>
                </a:lnTo>
                <a:lnTo>
                  <a:pt x="446917" y="476499"/>
                </a:lnTo>
                <a:lnTo>
                  <a:pt x="408982" y="503137"/>
                </a:lnTo>
                <a:lnTo>
                  <a:pt x="366639" y="523108"/>
                </a:lnTo>
                <a:lnTo>
                  <a:pt x="320656" y="535649"/>
                </a:lnTo>
                <a:lnTo>
                  <a:pt x="271799" y="539999"/>
                </a:lnTo>
                <a:lnTo>
                  <a:pt x="222943" y="535649"/>
                </a:lnTo>
                <a:lnTo>
                  <a:pt x="176960" y="523108"/>
                </a:lnTo>
                <a:lnTo>
                  <a:pt x="134617" y="503137"/>
                </a:lnTo>
                <a:lnTo>
                  <a:pt x="96682" y="476499"/>
                </a:lnTo>
                <a:lnTo>
                  <a:pt x="63924" y="443957"/>
                </a:lnTo>
                <a:lnTo>
                  <a:pt x="37108" y="406274"/>
                </a:lnTo>
                <a:lnTo>
                  <a:pt x="17004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02837" y="1557843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∞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38395" y="1083055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25219" y="26604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4" y="175788"/>
                </a:lnTo>
                <a:lnTo>
                  <a:pt x="37108" y="133725"/>
                </a:lnTo>
                <a:lnTo>
                  <a:pt x="63924" y="96042"/>
                </a:lnTo>
                <a:lnTo>
                  <a:pt x="96682" y="63500"/>
                </a:lnTo>
                <a:lnTo>
                  <a:pt x="134617" y="36862"/>
                </a:lnTo>
                <a:lnTo>
                  <a:pt x="176960" y="16891"/>
                </a:lnTo>
                <a:lnTo>
                  <a:pt x="222943" y="4350"/>
                </a:lnTo>
                <a:lnTo>
                  <a:pt x="271799" y="0"/>
                </a:lnTo>
                <a:lnTo>
                  <a:pt x="325073" y="5235"/>
                </a:lnTo>
                <a:lnTo>
                  <a:pt x="375813" y="20552"/>
                </a:lnTo>
                <a:lnTo>
                  <a:pt x="422595" y="45363"/>
                </a:lnTo>
                <a:lnTo>
                  <a:pt x="463992" y="79081"/>
                </a:lnTo>
                <a:lnTo>
                  <a:pt x="497934" y="120203"/>
                </a:lnTo>
                <a:lnTo>
                  <a:pt x="522910" y="166675"/>
                </a:lnTo>
                <a:lnTo>
                  <a:pt x="538329" y="217079"/>
                </a:lnTo>
                <a:lnTo>
                  <a:pt x="543599" y="269999"/>
                </a:lnTo>
                <a:lnTo>
                  <a:pt x="539220" y="318532"/>
                </a:lnTo>
                <a:lnTo>
                  <a:pt x="526595" y="364211"/>
                </a:lnTo>
                <a:lnTo>
                  <a:pt x="506491" y="406274"/>
                </a:lnTo>
                <a:lnTo>
                  <a:pt x="479676" y="443957"/>
                </a:lnTo>
                <a:lnTo>
                  <a:pt x="446917" y="476499"/>
                </a:lnTo>
                <a:lnTo>
                  <a:pt x="408982" y="503137"/>
                </a:lnTo>
                <a:lnTo>
                  <a:pt x="366639" y="523108"/>
                </a:lnTo>
                <a:lnTo>
                  <a:pt x="320656" y="535649"/>
                </a:lnTo>
                <a:lnTo>
                  <a:pt x="271799" y="539999"/>
                </a:lnTo>
                <a:lnTo>
                  <a:pt x="222943" y="535649"/>
                </a:lnTo>
                <a:lnTo>
                  <a:pt x="176960" y="523108"/>
                </a:lnTo>
                <a:lnTo>
                  <a:pt x="134617" y="503137"/>
                </a:lnTo>
                <a:lnTo>
                  <a:pt x="96682" y="476499"/>
                </a:lnTo>
                <a:lnTo>
                  <a:pt x="63924" y="443957"/>
                </a:lnTo>
                <a:lnTo>
                  <a:pt x="37108" y="406274"/>
                </a:lnTo>
                <a:lnTo>
                  <a:pt x="17004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02837" y="2770443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∞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27098" y="3228323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32600" y="1717799"/>
            <a:ext cx="4136390" cy="1212850"/>
          </a:xfrm>
          <a:custGeom>
            <a:avLst/>
            <a:gdLst/>
            <a:ahLst/>
            <a:cxnLst/>
            <a:rect l="l" t="t" r="r" b="b"/>
            <a:pathLst>
              <a:path w="4136390" h="1212850">
                <a:moveTo>
                  <a:pt x="0" y="942599"/>
                </a:moveTo>
                <a:lnTo>
                  <a:pt x="0" y="269999"/>
                </a:lnTo>
              </a:path>
              <a:path w="4136390" h="1212850">
                <a:moveTo>
                  <a:pt x="271799" y="0"/>
                </a:moveTo>
                <a:lnTo>
                  <a:pt x="1100099" y="0"/>
                </a:lnTo>
              </a:path>
              <a:path w="4136390" h="1212850">
                <a:moveTo>
                  <a:pt x="1371960" y="269999"/>
                </a:moveTo>
                <a:lnTo>
                  <a:pt x="1371960" y="942599"/>
                </a:lnTo>
              </a:path>
              <a:path w="4136390" h="1212850">
                <a:moveTo>
                  <a:pt x="3036219" y="0"/>
                </a:moveTo>
                <a:lnTo>
                  <a:pt x="3864519" y="0"/>
                </a:lnTo>
              </a:path>
              <a:path w="4136390" h="1212850">
                <a:moveTo>
                  <a:pt x="4136381" y="269999"/>
                </a:moveTo>
                <a:lnTo>
                  <a:pt x="4136381" y="942599"/>
                </a:lnTo>
              </a:path>
              <a:path w="4136390" h="1212850">
                <a:moveTo>
                  <a:pt x="3864581" y="1212599"/>
                </a:moveTo>
                <a:lnTo>
                  <a:pt x="3036281" y="1212599"/>
                </a:lnTo>
              </a:path>
              <a:path w="4136390" h="1212850">
                <a:moveTo>
                  <a:pt x="2764419" y="942599"/>
                </a:moveTo>
                <a:lnTo>
                  <a:pt x="2764419" y="269999"/>
                </a:lnTo>
              </a:path>
              <a:path w="4136390" h="1212850">
                <a:moveTo>
                  <a:pt x="2572228" y="190918"/>
                </a:moveTo>
                <a:lnTo>
                  <a:pt x="1564228" y="1021618"/>
                </a:lnTo>
              </a:path>
              <a:path w="4136390" h="1212850">
                <a:moveTo>
                  <a:pt x="1643760" y="1212599"/>
                </a:moveTo>
                <a:lnTo>
                  <a:pt x="2492760" y="1212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449" y="765900"/>
            <a:ext cx="2889885" cy="3338195"/>
          </a:xfrm>
          <a:custGeom>
            <a:avLst/>
            <a:gdLst/>
            <a:ahLst/>
            <a:cxnLst/>
            <a:rect l="l" t="t" r="r" b="b"/>
            <a:pathLst>
              <a:path w="2889884" h="3338195">
                <a:moveTo>
                  <a:pt x="0" y="0"/>
                </a:moveTo>
                <a:lnTo>
                  <a:pt x="2889499" y="0"/>
                </a:lnTo>
              </a:path>
              <a:path w="2889884" h="3338195">
                <a:moveTo>
                  <a:pt x="0" y="370849"/>
                </a:moveTo>
                <a:lnTo>
                  <a:pt x="2889499" y="370849"/>
                </a:lnTo>
              </a:path>
              <a:path w="2889884" h="3338195">
                <a:moveTo>
                  <a:pt x="0" y="3337650"/>
                </a:moveTo>
                <a:lnTo>
                  <a:pt x="2889499" y="3337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14874" y="819748"/>
          <a:ext cx="2426969" cy="3227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02">
                <a:tc>
                  <a:txBody>
                    <a:bodyPr/>
                    <a:lstStyle/>
                    <a:p>
                      <a:pPr marR="218440" algn="ctr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V[G]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π[v]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24">
                <a:tc>
                  <a:txBody>
                    <a:bodyPr/>
                    <a:lstStyle/>
                    <a:p>
                      <a:pPr marR="217804" algn="ct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29125" y="3773020"/>
            <a:ext cx="381000" cy="1511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Times New Roman"/>
                <a:cs typeface="Times New Roman"/>
              </a:rPr>
              <a:t>Q: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Times New Roman"/>
                <a:cs typeface="Times New Roman"/>
              </a:rPr>
              <a:t>u: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Times New Roman"/>
                <a:cs typeface="Times New Roman"/>
              </a:rPr>
              <a:t>v: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6417" y="4131055"/>
            <a:ext cx="3120390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85595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white: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undiscovered </a:t>
            </a:r>
            <a:r>
              <a:rPr sz="1800" spc="-3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gray: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discovered </a:t>
            </a:r>
            <a:r>
              <a:rPr sz="1800" spc="-3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black: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Q: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queue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discovered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vertices</a:t>
            </a:r>
            <a:endParaRPr sz="1800">
              <a:latin typeface="Calibri"/>
              <a:cs typeface="Calibri"/>
            </a:endParaRPr>
          </a:p>
          <a:p>
            <a:pPr marL="804545" marR="6985" indent="610870" algn="r">
              <a:lnSpc>
                <a:spcPct val="100699"/>
              </a:lnSpc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color[v]: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color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 </a:t>
            </a:r>
            <a:r>
              <a:rPr sz="1800" spc="-3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d[v]: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distance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 </a:t>
            </a:r>
            <a:r>
              <a:rPr sz="1800" spc="-3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π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[u]: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predecessor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23209" y="1514475"/>
            <a:ext cx="563245" cy="559435"/>
            <a:chOff x="5223209" y="1514475"/>
            <a:chExt cx="563245" cy="559435"/>
          </a:xfrm>
        </p:grpSpPr>
        <p:sp>
          <p:nvSpPr>
            <p:cNvPr id="9" name="object 9"/>
            <p:cNvSpPr/>
            <p:nvPr/>
          </p:nvSpPr>
          <p:spPr>
            <a:xfrm>
              <a:off x="5232734" y="152399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4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4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2734" y="15240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4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4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33904" y="16340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9451" y="1159255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23209" y="2727075"/>
            <a:ext cx="563245" cy="559435"/>
            <a:chOff x="5223209" y="2727075"/>
            <a:chExt cx="563245" cy="559435"/>
          </a:xfrm>
        </p:grpSpPr>
        <p:sp>
          <p:nvSpPr>
            <p:cNvPr id="14" name="object 14"/>
            <p:cNvSpPr/>
            <p:nvPr/>
          </p:nvSpPr>
          <p:spPr>
            <a:xfrm>
              <a:off x="5232734" y="27366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4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4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32734" y="27366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4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4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33904" y="28466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01523" y="3304523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51275" y="1514475"/>
            <a:ext cx="563245" cy="559435"/>
            <a:chOff x="3851275" y="1514475"/>
            <a:chExt cx="563245" cy="559435"/>
          </a:xfrm>
        </p:grpSpPr>
        <p:sp>
          <p:nvSpPr>
            <p:cNvPr id="19" name="object 19"/>
            <p:cNvSpPr/>
            <p:nvPr/>
          </p:nvSpPr>
          <p:spPr>
            <a:xfrm>
              <a:off x="3860799" y="152399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0800" y="15240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61968" y="16340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7516" y="1159255"/>
            <a:ext cx="10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51275" y="2727075"/>
            <a:ext cx="563245" cy="559435"/>
            <a:chOff x="3851275" y="2727075"/>
            <a:chExt cx="563245" cy="559435"/>
          </a:xfrm>
        </p:grpSpPr>
        <p:sp>
          <p:nvSpPr>
            <p:cNvPr id="24" name="object 24"/>
            <p:cNvSpPr/>
            <p:nvPr/>
          </p:nvSpPr>
          <p:spPr>
            <a:xfrm>
              <a:off x="3860799" y="27366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60800" y="27366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61968" y="28466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60253" y="330452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87580" y="1514475"/>
            <a:ext cx="563245" cy="559435"/>
            <a:chOff x="7987580" y="1514475"/>
            <a:chExt cx="563245" cy="559435"/>
          </a:xfrm>
        </p:grpSpPr>
        <p:sp>
          <p:nvSpPr>
            <p:cNvPr id="29" name="object 29"/>
            <p:cNvSpPr/>
            <p:nvPr/>
          </p:nvSpPr>
          <p:spPr>
            <a:xfrm>
              <a:off x="7997105" y="152399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5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7105" y="15240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5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198274" y="16340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87683" y="115925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87580" y="2727075"/>
            <a:ext cx="563245" cy="559435"/>
            <a:chOff x="7987580" y="2727075"/>
            <a:chExt cx="563245" cy="559435"/>
          </a:xfrm>
        </p:grpSpPr>
        <p:sp>
          <p:nvSpPr>
            <p:cNvPr id="34" name="object 34"/>
            <p:cNvSpPr/>
            <p:nvPr/>
          </p:nvSpPr>
          <p:spPr>
            <a:xfrm>
              <a:off x="7997105" y="27366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5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97105" y="27366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5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198274" y="28466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96559" y="330452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15644" y="1514475"/>
            <a:ext cx="563245" cy="559435"/>
            <a:chOff x="6615644" y="1514475"/>
            <a:chExt cx="563245" cy="559435"/>
          </a:xfrm>
        </p:grpSpPr>
        <p:sp>
          <p:nvSpPr>
            <p:cNvPr id="39" name="object 39"/>
            <p:cNvSpPr/>
            <p:nvPr/>
          </p:nvSpPr>
          <p:spPr>
            <a:xfrm>
              <a:off x="6625169" y="152399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25169" y="15240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26338" y="16340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38342" y="1159255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615644" y="2727075"/>
            <a:ext cx="563245" cy="559435"/>
            <a:chOff x="6615644" y="2727075"/>
            <a:chExt cx="563245" cy="559435"/>
          </a:xfrm>
        </p:grpSpPr>
        <p:sp>
          <p:nvSpPr>
            <p:cNvPr id="44" name="object 44"/>
            <p:cNvSpPr/>
            <p:nvPr/>
          </p:nvSpPr>
          <p:spPr>
            <a:xfrm>
              <a:off x="6625169" y="27366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5169" y="273660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826338" y="28466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27044" y="3304523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113550" y="1774949"/>
            <a:ext cx="4160520" cy="1250950"/>
            <a:chOff x="4113550" y="1774949"/>
            <a:chExt cx="4160520" cy="1250950"/>
          </a:xfrm>
        </p:grpSpPr>
        <p:sp>
          <p:nvSpPr>
            <p:cNvPr id="49" name="object 49"/>
            <p:cNvSpPr/>
            <p:nvPr/>
          </p:nvSpPr>
          <p:spPr>
            <a:xfrm>
              <a:off x="4132600" y="1793999"/>
              <a:ext cx="3864610" cy="942975"/>
            </a:xfrm>
            <a:custGeom>
              <a:avLst/>
              <a:gdLst/>
              <a:ahLst/>
              <a:cxnLst/>
              <a:rect l="l" t="t" r="r" b="b"/>
              <a:pathLst>
                <a:path w="3864609" h="942975">
                  <a:moveTo>
                    <a:pt x="0" y="942599"/>
                  </a:moveTo>
                  <a:lnTo>
                    <a:pt x="0" y="269999"/>
                  </a:lnTo>
                </a:path>
                <a:path w="3864609" h="942975">
                  <a:moveTo>
                    <a:pt x="271799" y="0"/>
                  </a:moveTo>
                  <a:lnTo>
                    <a:pt x="1100099" y="0"/>
                  </a:lnTo>
                </a:path>
                <a:path w="3864609" h="942975">
                  <a:moveTo>
                    <a:pt x="1371934" y="269999"/>
                  </a:moveTo>
                  <a:lnTo>
                    <a:pt x="1371934" y="942599"/>
                  </a:lnTo>
                </a:path>
                <a:path w="3864609" h="942975">
                  <a:moveTo>
                    <a:pt x="3036169" y="0"/>
                  </a:moveTo>
                  <a:lnTo>
                    <a:pt x="386446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68905" y="2063999"/>
              <a:ext cx="0" cy="673100"/>
            </a:xfrm>
            <a:custGeom>
              <a:avLst/>
              <a:gdLst/>
              <a:ahLst/>
              <a:cxnLst/>
              <a:rect l="l" t="t" r="r" b="b"/>
              <a:pathLst>
                <a:path h="673100">
                  <a:moveTo>
                    <a:pt x="0" y="0"/>
                  </a:moveTo>
                  <a:lnTo>
                    <a:pt x="0" y="672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68805" y="3006600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>
                  <a:moveTo>
                    <a:pt x="82829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96969" y="2063999"/>
              <a:ext cx="0" cy="673100"/>
            </a:xfrm>
            <a:custGeom>
              <a:avLst/>
              <a:gdLst/>
              <a:ahLst/>
              <a:cxnLst/>
              <a:rect l="l" t="t" r="r" b="b"/>
              <a:pathLst>
                <a:path h="673100">
                  <a:moveTo>
                    <a:pt x="0" y="672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96777" y="1984918"/>
              <a:ext cx="1008380" cy="1021715"/>
            </a:xfrm>
            <a:custGeom>
              <a:avLst/>
              <a:gdLst/>
              <a:ahLst/>
              <a:cxnLst/>
              <a:rect l="l" t="t" r="r" b="b"/>
              <a:pathLst>
                <a:path w="1008379" h="1021714">
                  <a:moveTo>
                    <a:pt x="1008000" y="0"/>
                  </a:moveTo>
                  <a:lnTo>
                    <a:pt x="0" y="830699"/>
                  </a:lnTo>
                </a:path>
                <a:path w="1008379" h="1021714">
                  <a:moveTo>
                    <a:pt x="79557" y="1021681"/>
                  </a:moveTo>
                  <a:lnTo>
                    <a:pt x="928257" y="102168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449" y="1527900"/>
            <a:ext cx="2889885" cy="3338195"/>
          </a:xfrm>
          <a:custGeom>
            <a:avLst/>
            <a:gdLst/>
            <a:ahLst/>
            <a:cxnLst/>
            <a:rect l="l" t="t" r="r" b="b"/>
            <a:pathLst>
              <a:path w="2889884" h="3338195">
                <a:moveTo>
                  <a:pt x="0" y="0"/>
                </a:moveTo>
                <a:lnTo>
                  <a:pt x="2889499" y="0"/>
                </a:lnTo>
              </a:path>
              <a:path w="2889884" h="3338195">
                <a:moveTo>
                  <a:pt x="0" y="370849"/>
                </a:moveTo>
                <a:lnTo>
                  <a:pt x="2889499" y="370849"/>
                </a:lnTo>
              </a:path>
              <a:path w="2889884" h="3338195">
                <a:moveTo>
                  <a:pt x="0" y="3337650"/>
                </a:moveTo>
                <a:lnTo>
                  <a:pt x="2889499" y="3337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44" y="2854207"/>
            <a:ext cx="24396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1409" y="2164925"/>
            <a:ext cx="563245" cy="559435"/>
            <a:chOff x="5081409" y="2164925"/>
            <a:chExt cx="563245" cy="559435"/>
          </a:xfrm>
        </p:grpSpPr>
        <p:sp>
          <p:nvSpPr>
            <p:cNvPr id="6" name="object 6"/>
            <p:cNvSpPr/>
            <p:nvPr/>
          </p:nvSpPr>
          <p:spPr>
            <a:xfrm>
              <a:off x="5090934" y="217445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4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4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0934" y="217445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4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4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92104" y="228449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7651" y="1809706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81409" y="3377524"/>
            <a:ext cx="563245" cy="559435"/>
            <a:chOff x="5081409" y="3377524"/>
            <a:chExt cx="563245" cy="559435"/>
          </a:xfrm>
        </p:grpSpPr>
        <p:sp>
          <p:nvSpPr>
            <p:cNvPr id="11" name="object 11"/>
            <p:cNvSpPr/>
            <p:nvPr/>
          </p:nvSpPr>
          <p:spPr>
            <a:xfrm>
              <a:off x="5090934" y="338704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4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4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0934" y="338704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4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4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92104" y="349709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09475" y="2164925"/>
            <a:ext cx="563245" cy="559435"/>
            <a:chOff x="3709475" y="2164925"/>
            <a:chExt cx="563245" cy="559435"/>
          </a:xfrm>
        </p:grpSpPr>
        <p:sp>
          <p:nvSpPr>
            <p:cNvPr id="15" name="object 15"/>
            <p:cNvSpPr/>
            <p:nvPr/>
          </p:nvSpPr>
          <p:spPr>
            <a:xfrm>
              <a:off x="3719000" y="217445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19000" y="217445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20168" y="228449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716" y="1809706"/>
            <a:ext cx="10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09475" y="3377524"/>
            <a:ext cx="563245" cy="559435"/>
            <a:chOff x="3709475" y="3377524"/>
            <a:chExt cx="563245" cy="559435"/>
          </a:xfrm>
        </p:grpSpPr>
        <p:sp>
          <p:nvSpPr>
            <p:cNvPr id="20" name="object 20"/>
            <p:cNvSpPr/>
            <p:nvPr/>
          </p:nvSpPr>
          <p:spPr>
            <a:xfrm>
              <a:off x="3719000" y="338704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9000" y="338704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20168" y="349709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8453" y="395497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845780" y="2164925"/>
            <a:ext cx="563245" cy="559435"/>
            <a:chOff x="7845780" y="2164925"/>
            <a:chExt cx="563245" cy="559435"/>
          </a:xfrm>
        </p:grpSpPr>
        <p:sp>
          <p:nvSpPr>
            <p:cNvPr id="25" name="object 25"/>
            <p:cNvSpPr/>
            <p:nvPr/>
          </p:nvSpPr>
          <p:spPr>
            <a:xfrm>
              <a:off x="7855305" y="217445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5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55305" y="217445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5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56474" y="228449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45882" y="1809706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45780" y="3377524"/>
            <a:ext cx="563245" cy="559435"/>
            <a:chOff x="7845780" y="3377524"/>
            <a:chExt cx="563245" cy="559435"/>
          </a:xfrm>
        </p:grpSpPr>
        <p:sp>
          <p:nvSpPr>
            <p:cNvPr id="30" name="object 30"/>
            <p:cNvSpPr/>
            <p:nvPr/>
          </p:nvSpPr>
          <p:spPr>
            <a:xfrm>
              <a:off x="7855305" y="338704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5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55305" y="338704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5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56474" y="349709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54758" y="395497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73844" y="2164925"/>
            <a:ext cx="563245" cy="559435"/>
            <a:chOff x="6473844" y="2164925"/>
            <a:chExt cx="563245" cy="559435"/>
          </a:xfrm>
        </p:grpSpPr>
        <p:sp>
          <p:nvSpPr>
            <p:cNvPr id="35" name="object 35"/>
            <p:cNvSpPr/>
            <p:nvPr/>
          </p:nvSpPr>
          <p:spPr>
            <a:xfrm>
              <a:off x="6483369" y="217445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83369" y="2174450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684538" y="228449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96541" y="1809706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73844" y="3377524"/>
            <a:ext cx="563245" cy="559435"/>
            <a:chOff x="6473844" y="3377524"/>
            <a:chExt cx="563245" cy="559435"/>
          </a:xfrm>
        </p:grpSpPr>
        <p:sp>
          <p:nvSpPr>
            <p:cNvPr id="40" name="object 40"/>
            <p:cNvSpPr/>
            <p:nvPr/>
          </p:nvSpPr>
          <p:spPr>
            <a:xfrm>
              <a:off x="6483369" y="338704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271799" y="539999"/>
                  </a:move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83369" y="3387049"/>
              <a:ext cx="544195" cy="540385"/>
            </a:xfrm>
            <a:custGeom>
              <a:avLst/>
              <a:gdLst/>
              <a:ahLst/>
              <a:cxnLst/>
              <a:rect l="l" t="t" r="r" b="b"/>
              <a:pathLst>
                <a:path w="544195" h="540385">
                  <a:moveTo>
                    <a:pt x="0" y="269999"/>
                  </a:moveTo>
                  <a:lnTo>
                    <a:pt x="4379" y="221467"/>
                  </a:lnTo>
                  <a:lnTo>
                    <a:pt x="17004" y="175788"/>
                  </a:lnTo>
                  <a:lnTo>
                    <a:pt x="37108" y="133725"/>
                  </a:lnTo>
                  <a:lnTo>
                    <a:pt x="63923" y="96042"/>
                  </a:lnTo>
                  <a:lnTo>
                    <a:pt x="96682" y="63500"/>
                  </a:lnTo>
                  <a:lnTo>
                    <a:pt x="134617" y="36862"/>
                  </a:lnTo>
                  <a:lnTo>
                    <a:pt x="176960" y="16891"/>
                  </a:lnTo>
                  <a:lnTo>
                    <a:pt x="222943" y="4350"/>
                  </a:lnTo>
                  <a:lnTo>
                    <a:pt x="271799" y="0"/>
                  </a:lnTo>
                  <a:lnTo>
                    <a:pt x="325073" y="5235"/>
                  </a:lnTo>
                  <a:lnTo>
                    <a:pt x="375813" y="20552"/>
                  </a:lnTo>
                  <a:lnTo>
                    <a:pt x="422594" y="45363"/>
                  </a:lnTo>
                  <a:lnTo>
                    <a:pt x="463991" y="79081"/>
                  </a:lnTo>
                  <a:lnTo>
                    <a:pt x="497934" y="120203"/>
                  </a:lnTo>
                  <a:lnTo>
                    <a:pt x="522910" y="166675"/>
                  </a:lnTo>
                  <a:lnTo>
                    <a:pt x="538329" y="217079"/>
                  </a:lnTo>
                  <a:lnTo>
                    <a:pt x="543599" y="269999"/>
                  </a:lnTo>
                  <a:lnTo>
                    <a:pt x="539220" y="318532"/>
                  </a:lnTo>
                  <a:lnTo>
                    <a:pt x="526595" y="364211"/>
                  </a:lnTo>
                  <a:lnTo>
                    <a:pt x="506491" y="406274"/>
                  </a:lnTo>
                  <a:lnTo>
                    <a:pt x="479676" y="443957"/>
                  </a:lnTo>
                  <a:lnTo>
                    <a:pt x="446917" y="476499"/>
                  </a:lnTo>
                  <a:lnTo>
                    <a:pt x="408982" y="503137"/>
                  </a:lnTo>
                  <a:lnTo>
                    <a:pt x="366639" y="523108"/>
                  </a:lnTo>
                  <a:lnTo>
                    <a:pt x="320656" y="535649"/>
                  </a:lnTo>
                  <a:lnTo>
                    <a:pt x="271799" y="539999"/>
                  </a:lnTo>
                  <a:lnTo>
                    <a:pt x="222943" y="535649"/>
                  </a:lnTo>
                  <a:lnTo>
                    <a:pt x="176960" y="523108"/>
                  </a:lnTo>
                  <a:lnTo>
                    <a:pt x="134617" y="503137"/>
                  </a:lnTo>
                  <a:lnTo>
                    <a:pt x="96682" y="476499"/>
                  </a:lnTo>
                  <a:lnTo>
                    <a:pt x="63923" y="443957"/>
                  </a:lnTo>
                  <a:lnTo>
                    <a:pt x="37108" y="406274"/>
                  </a:lnTo>
                  <a:lnTo>
                    <a:pt x="17004" y="364211"/>
                  </a:lnTo>
                  <a:lnTo>
                    <a:pt x="4379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84538" y="349709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52433" y="3866560"/>
            <a:ext cx="2607945" cy="9525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36195" algn="ctr">
              <a:lnSpc>
                <a:spcPct val="100000"/>
              </a:lnSpc>
              <a:spcBef>
                <a:spcPts val="795"/>
              </a:spcBef>
              <a:tabLst>
                <a:tab pos="1424940" algn="l"/>
              </a:tabLst>
            </a:pPr>
            <a:r>
              <a:rPr sz="1800" dirty="0">
                <a:latin typeface="Calibri"/>
                <a:cs typeface="Calibri"/>
              </a:rPr>
              <a:t>w	x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2800" spc="-10" dirty="0">
                <a:latin typeface="Times New Roman"/>
                <a:cs typeface="Times New Roman"/>
              </a:rPr>
              <a:t>Breadth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90799" y="2444450"/>
            <a:ext cx="3864610" cy="1212850"/>
          </a:xfrm>
          <a:custGeom>
            <a:avLst/>
            <a:gdLst/>
            <a:ahLst/>
            <a:cxnLst/>
            <a:rect l="l" t="t" r="r" b="b"/>
            <a:pathLst>
              <a:path w="3864609" h="1212850">
                <a:moveTo>
                  <a:pt x="0" y="942599"/>
                </a:moveTo>
                <a:lnTo>
                  <a:pt x="0" y="269999"/>
                </a:lnTo>
              </a:path>
              <a:path w="3864609" h="1212850">
                <a:moveTo>
                  <a:pt x="271799" y="0"/>
                </a:moveTo>
                <a:lnTo>
                  <a:pt x="1100099" y="0"/>
                </a:lnTo>
              </a:path>
              <a:path w="3864609" h="1212850">
                <a:moveTo>
                  <a:pt x="1371934" y="269999"/>
                </a:moveTo>
                <a:lnTo>
                  <a:pt x="1371934" y="942599"/>
                </a:lnTo>
              </a:path>
              <a:path w="3864609" h="1212850">
                <a:moveTo>
                  <a:pt x="3036169" y="0"/>
                </a:moveTo>
                <a:lnTo>
                  <a:pt x="3864469" y="0"/>
                </a:lnTo>
              </a:path>
              <a:path w="3864609" h="1212850">
                <a:moveTo>
                  <a:pt x="3864505" y="1212599"/>
                </a:moveTo>
                <a:lnTo>
                  <a:pt x="3036205" y="1212599"/>
                </a:lnTo>
              </a:path>
              <a:path w="3864609" h="1212850">
                <a:moveTo>
                  <a:pt x="2572177" y="190918"/>
                </a:moveTo>
                <a:lnTo>
                  <a:pt x="1564177" y="1021618"/>
                </a:lnTo>
              </a:path>
              <a:path w="3864609" h="1212850">
                <a:moveTo>
                  <a:pt x="1643734" y="1212599"/>
                </a:moveTo>
                <a:lnTo>
                  <a:pt x="2492434" y="12125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05416"/>
              </p:ext>
            </p:extLst>
          </p:nvPr>
        </p:nvGraphicFramePr>
        <p:xfrm>
          <a:off x="9114874" y="1527901"/>
          <a:ext cx="2426969" cy="3337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marR="218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V[G]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π[v]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869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2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2164" y="1837466"/>
            <a:ext cx="205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Give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4694966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Source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i="1" dirty="0">
                <a:latin typeface="Corbel"/>
                <a:cs typeface="Corbel"/>
              </a:rPr>
              <a:t>u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44" y="3101857"/>
            <a:ext cx="166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5747" y="26670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3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79286" y="2777043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5747" y="38796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3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9716" y="398964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93869" y="26670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2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2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12375" y="2777043"/>
            <a:ext cx="10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3869" y="38796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2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2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98924" y="3989643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0004" y="26670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4" y="36862"/>
                </a:lnTo>
                <a:lnTo>
                  <a:pt x="176983" y="16891"/>
                </a:lnTo>
                <a:lnTo>
                  <a:pt x="222972" y="4350"/>
                </a:lnTo>
                <a:lnTo>
                  <a:pt x="271835" y="0"/>
                </a:lnTo>
                <a:lnTo>
                  <a:pt x="325115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7999" y="120203"/>
                </a:lnTo>
                <a:lnTo>
                  <a:pt x="522979" y="166675"/>
                </a:lnTo>
                <a:lnTo>
                  <a:pt x="538399" y="217079"/>
                </a:lnTo>
                <a:lnTo>
                  <a:pt x="543671" y="269999"/>
                </a:lnTo>
                <a:lnTo>
                  <a:pt x="539291" y="318532"/>
                </a:lnTo>
                <a:lnTo>
                  <a:pt x="526664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2" y="535649"/>
                </a:lnTo>
                <a:lnTo>
                  <a:pt x="176983" y="523108"/>
                </a:lnTo>
                <a:lnTo>
                  <a:pt x="134634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27805" y="2777043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30004" y="38796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4" y="36862"/>
                </a:lnTo>
                <a:lnTo>
                  <a:pt x="176983" y="16891"/>
                </a:lnTo>
                <a:lnTo>
                  <a:pt x="222972" y="4350"/>
                </a:lnTo>
                <a:lnTo>
                  <a:pt x="271835" y="0"/>
                </a:lnTo>
                <a:lnTo>
                  <a:pt x="325115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7999" y="120203"/>
                </a:lnTo>
                <a:lnTo>
                  <a:pt x="522979" y="166675"/>
                </a:lnTo>
                <a:lnTo>
                  <a:pt x="538399" y="217079"/>
                </a:lnTo>
                <a:lnTo>
                  <a:pt x="543671" y="269999"/>
                </a:lnTo>
                <a:lnTo>
                  <a:pt x="539291" y="318532"/>
                </a:lnTo>
                <a:lnTo>
                  <a:pt x="526664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2" y="535649"/>
                </a:lnTo>
                <a:lnTo>
                  <a:pt x="176983" y="523108"/>
                </a:lnTo>
                <a:lnTo>
                  <a:pt x="134634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35004" y="3989643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58125" y="26670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77635" y="2777043"/>
            <a:ext cx="10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58125" y="38796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64743" y="398964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45209" y="2916504"/>
            <a:ext cx="4369435" cy="1254125"/>
            <a:chOff x="4645209" y="2916504"/>
            <a:chExt cx="4369435" cy="1254125"/>
          </a:xfrm>
        </p:grpSpPr>
        <p:sp>
          <p:nvSpPr>
            <p:cNvPr id="23" name="object 23"/>
            <p:cNvSpPr/>
            <p:nvPr/>
          </p:nvSpPr>
          <p:spPr>
            <a:xfrm>
              <a:off x="6366542" y="2936999"/>
              <a:ext cx="791845" cy="0"/>
            </a:xfrm>
            <a:custGeom>
              <a:avLst/>
              <a:gdLst/>
              <a:ahLst/>
              <a:cxnLst/>
              <a:rect l="l" t="t" r="r" b="b"/>
              <a:pathLst>
                <a:path w="791845">
                  <a:moveTo>
                    <a:pt x="791582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3317" y="2921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23317" y="2921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4704" y="2936999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771043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1478" y="2921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51478" y="2921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65705" y="32069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49972" y="38224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49972" y="38224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7583" y="32069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21850" y="38224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21850" y="38224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57922" y="3164773"/>
              <a:ext cx="944244" cy="794385"/>
            </a:xfrm>
            <a:custGeom>
              <a:avLst/>
              <a:gdLst/>
              <a:ahLst/>
              <a:cxnLst/>
              <a:rect l="l" t="t" r="r" b="b"/>
              <a:pathLst>
                <a:path w="944245" h="794385">
                  <a:moveTo>
                    <a:pt x="0" y="793907"/>
                  </a:moveTo>
                  <a:lnTo>
                    <a:pt x="94363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430" y="3136945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257" y="39866"/>
                  </a:moveTo>
                  <a:lnTo>
                    <a:pt x="0" y="15789"/>
                  </a:lnTo>
                  <a:lnTo>
                    <a:pt x="43204" y="0"/>
                  </a:lnTo>
                  <a:lnTo>
                    <a:pt x="20257" y="39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91430" y="3136945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257" y="39866"/>
                  </a:moveTo>
                  <a:lnTo>
                    <a:pt x="43204" y="0"/>
                  </a:lnTo>
                  <a:lnTo>
                    <a:pt x="0" y="15789"/>
                  </a:lnTo>
                  <a:lnTo>
                    <a:pt x="20257" y="3986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73938" y="3127918"/>
              <a:ext cx="963930" cy="794385"/>
            </a:xfrm>
            <a:custGeom>
              <a:avLst/>
              <a:gdLst/>
              <a:ahLst/>
              <a:cxnLst/>
              <a:rect l="l" t="t" r="r" b="b"/>
              <a:pathLst>
                <a:path w="963929" h="794385">
                  <a:moveTo>
                    <a:pt x="963805" y="0"/>
                  </a:moveTo>
                  <a:lnTo>
                    <a:pt x="0" y="79435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0581" y="391012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0" y="39632"/>
                  </a:moveTo>
                  <a:lnTo>
                    <a:pt x="23350" y="0"/>
                  </a:lnTo>
                  <a:lnTo>
                    <a:pt x="43362" y="24281"/>
                  </a:lnTo>
                  <a:lnTo>
                    <a:pt x="0" y="39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40581" y="391012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23350" y="0"/>
                  </a:moveTo>
                  <a:lnTo>
                    <a:pt x="0" y="39632"/>
                  </a:lnTo>
                  <a:lnTo>
                    <a:pt x="43362" y="24281"/>
                  </a:lnTo>
                  <a:lnTo>
                    <a:pt x="2335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66542" y="4149600"/>
              <a:ext cx="791845" cy="0"/>
            </a:xfrm>
            <a:custGeom>
              <a:avLst/>
              <a:gdLst/>
              <a:ahLst/>
              <a:cxnLst/>
              <a:rect l="l" t="t" r="r" b="b"/>
              <a:pathLst>
                <a:path w="791845">
                  <a:moveTo>
                    <a:pt x="791582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23317" y="4133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23317" y="4133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4704" y="4149600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771043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51478" y="4133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51478" y="4133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29961" y="326414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615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14228" y="3220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14228" y="3220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65986" y="3127918"/>
              <a:ext cx="944244" cy="794385"/>
            </a:xfrm>
            <a:custGeom>
              <a:avLst/>
              <a:gdLst/>
              <a:ahLst/>
              <a:cxnLst/>
              <a:rect l="l" t="t" r="r" b="b"/>
              <a:pathLst>
                <a:path w="944245" h="794385">
                  <a:moveTo>
                    <a:pt x="943637" y="0"/>
                  </a:moveTo>
                  <a:lnTo>
                    <a:pt x="0" y="7939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32910" y="3909787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4">
                  <a:moveTo>
                    <a:pt x="0" y="39866"/>
                  </a:moveTo>
                  <a:lnTo>
                    <a:pt x="22947" y="0"/>
                  </a:lnTo>
                  <a:lnTo>
                    <a:pt x="43204" y="24077"/>
                  </a:lnTo>
                  <a:lnTo>
                    <a:pt x="0" y="39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32910" y="3909787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4">
                  <a:moveTo>
                    <a:pt x="22947" y="0"/>
                  </a:moveTo>
                  <a:lnTo>
                    <a:pt x="0" y="39866"/>
                  </a:lnTo>
                  <a:lnTo>
                    <a:pt x="43204" y="24077"/>
                  </a:lnTo>
                  <a:lnTo>
                    <a:pt x="2294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01840" y="32069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86107" y="38224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86107" y="38224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94057" y="3185131"/>
              <a:ext cx="0" cy="774065"/>
            </a:xfrm>
            <a:custGeom>
              <a:avLst/>
              <a:gdLst/>
              <a:ahLst/>
              <a:cxnLst/>
              <a:rect l="l" t="t" r="r" b="b"/>
              <a:pathLst>
                <a:path h="774064">
                  <a:moveTo>
                    <a:pt x="0" y="77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78325" y="314190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78325" y="314190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58961" y="4149600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771043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15736" y="4133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15736" y="4133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7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Till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3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Graphs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7" y="1541043"/>
            <a:ext cx="4760595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latin typeface="Corbel"/>
                <a:cs typeface="Corbel"/>
              </a:rPr>
              <a:t>Tree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deﬁnitions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concepts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latin typeface="Corbel"/>
                <a:cs typeface="Corbel"/>
              </a:rPr>
              <a:t>Representation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traversal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General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Threaded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Application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Balanced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mechanism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Heigh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35" dirty="0">
                <a:latin typeface="Corbel"/>
                <a:cs typeface="Corbel"/>
              </a:rPr>
              <a:t> </a:t>
            </a:r>
            <a:r>
              <a:rPr sz="2400" spc="-90" dirty="0">
                <a:latin typeface="Corbel"/>
                <a:cs typeface="Corbel"/>
              </a:rPr>
              <a:t>W</a:t>
            </a:r>
            <a:r>
              <a:rPr sz="2400" spc="-5" dirty="0">
                <a:latin typeface="Corbel"/>
                <a:cs typeface="Corbel"/>
              </a:rPr>
              <a:t>eigh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Balance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rees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43967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just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Time  Analysis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2293" y="778476"/>
            <a:ext cx="97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BFS(G,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293" y="1054701"/>
            <a:ext cx="3599179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vertex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 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V[G]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{s}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color[u]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white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3.	d[u]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S UI Gothic"/>
                <a:cs typeface="MS UI Gothic"/>
              </a:rPr>
              <a:t>∝</a:t>
            </a:r>
            <a:endParaRPr sz="1800">
              <a:latin typeface="MS UI Gothic"/>
              <a:cs typeface="MS UI Gothic"/>
            </a:endParaRPr>
          </a:p>
          <a:p>
            <a:pPr marL="927100" indent="-914400">
              <a:lnSpc>
                <a:spcPct val="100000"/>
              </a:lnSpc>
              <a:spcBef>
                <a:spcPts val="15"/>
              </a:spcBef>
              <a:buAutoNum type="arabicPeriod" startAt="4"/>
              <a:tabLst>
                <a:tab pos="926465" algn="l"/>
                <a:tab pos="927100" algn="l"/>
              </a:tabLst>
            </a:pPr>
            <a:r>
              <a:rPr sz="1800" spc="-5" dirty="0">
                <a:latin typeface="Times New Roman"/>
                <a:cs typeface="Times New Roman"/>
              </a:rPr>
              <a:t>π[u]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nil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color[s]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6.	d[s]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π[s]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nil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Q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Φ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enqueue(Q,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293" y="3540726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10.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while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≠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Φ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6693" y="3816951"/>
            <a:ext cx="217360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dequeue(Q)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699"/>
              </a:lnSpc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eac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 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Adj[u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do  if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color[v]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2293" y="3816951"/>
            <a:ext cx="311150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11.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12.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13.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14.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15.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16.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17.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18.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6693" y="4645626"/>
            <a:ext cx="245427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7100" marR="5080" indent="-457200">
              <a:lnSpc>
                <a:spcPct val="100699"/>
              </a:lnSpc>
              <a:spcBef>
                <a:spcPts val="85"/>
              </a:spcBef>
            </a:pPr>
            <a:r>
              <a:rPr sz="1800" b="1" dirty="0">
                <a:latin typeface="Times New Roman"/>
                <a:cs typeface="Times New Roman"/>
              </a:rPr>
              <a:t>then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color[v]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d[v] ← d[u] + 1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π[v] </a:t>
            </a:r>
            <a:r>
              <a:rPr sz="1800" dirty="0">
                <a:latin typeface="Times New Roman"/>
                <a:cs typeface="Times New Roman"/>
              </a:rPr>
              <a:t>← u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enqueue(Q,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Times New Roman"/>
                <a:cs typeface="Times New Roman"/>
              </a:rPr>
              <a:t>color[u]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←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black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0976" y="2114532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O(V)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9373" y="3594608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O(V)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08950" y="4074783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Θ(E)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26024" y="2756408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O(V+E)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82680" y="1485976"/>
            <a:ext cx="1310640" cy="851535"/>
            <a:chOff x="7082680" y="1485976"/>
            <a:chExt cx="1310640" cy="851535"/>
          </a:xfrm>
        </p:grpSpPr>
        <p:sp>
          <p:nvSpPr>
            <p:cNvPr id="15" name="object 15"/>
            <p:cNvSpPr/>
            <p:nvPr/>
          </p:nvSpPr>
          <p:spPr>
            <a:xfrm>
              <a:off x="7123734" y="1514219"/>
              <a:ext cx="1264285" cy="818515"/>
            </a:xfrm>
            <a:custGeom>
              <a:avLst/>
              <a:gdLst/>
              <a:ahLst/>
              <a:cxnLst/>
              <a:rect l="l" t="t" r="r" b="b"/>
              <a:pathLst>
                <a:path w="1264284" h="818514">
                  <a:moveTo>
                    <a:pt x="1264216" y="81795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7442" y="1490739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27744" y="36689"/>
                  </a:moveTo>
                  <a:lnTo>
                    <a:pt x="0" y="0"/>
                  </a:lnTo>
                  <a:lnTo>
                    <a:pt x="44837" y="10271"/>
                  </a:lnTo>
                  <a:lnTo>
                    <a:pt x="27744" y="36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87442" y="1490739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44837" y="10271"/>
                  </a:moveTo>
                  <a:lnTo>
                    <a:pt x="0" y="0"/>
                  </a:lnTo>
                  <a:lnTo>
                    <a:pt x="27744" y="36689"/>
                  </a:lnTo>
                  <a:lnTo>
                    <a:pt x="44837" y="1027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023592" y="3683599"/>
            <a:ext cx="2237740" cy="133985"/>
            <a:chOff x="6023592" y="3683599"/>
            <a:chExt cx="2237740" cy="133985"/>
          </a:xfrm>
        </p:grpSpPr>
        <p:sp>
          <p:nvSpPr>
            <p:cNvPr id="19" name="object 19"/>
            <p:cNvSpPr/>
            <p:nvPr/>
          </p:nvSpPr>
          <p:spPr>
            <a:xfrm>
              <a:off x="6071527" y="3704076"/>
              <a:ext cx="2185035" cy="108585"/>
            </a:xfrm>
            <a:custGeom>
              <a:avLst/>
              <a:gdLst/>
              <a:ahLst/>
              <a:cxnLst/>
              <a:rect l="l" t="t" r="r" b="b"/>
              <a:pathLst>
                <a:path w="2185034" h="108585">
                  <a:moveTo>
                    <a:pt x="2184820" y="10817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8355" y="3688362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2394" y="31426"/>
                  </a:moveTo>
                  <a:lnTo>
                    <a:pt x="0" y="13576"/>
                  </a:lnTo>
                  <a:lnTo>
                    <a:pt x="43950" y="0"/>
                  </a:lnTo>
                  <a:lnTo>
                    <a:pt x="42394" y="314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28355" y="3688362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3950" y="0"/>
                  </a:moveTo>
                  <a:lnTo>
                    <a:pt x="0" y="13576"/>
                  </a:lnTo>
                  <a:lnTo>
                    <a:pt x="42394" y="31426"/>
                  </a:lnTo>
                  <a:lnTo>
                    <a:pt x="4395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234587" y="4265800"/>
            <a:ext cx="2106295" cy="41275"/>
            <a:chOff x="7234587" y="4265800"/>
            <a:chExt cx="2106295" cy="41275"/>
          </a:xfrm>
        </p:grpSpPr>
        <p:sp>
          <p:nvSpPr>
            <p:cNvPr id="23" name="object 23"/>
            <p:cNvSpPr/>
            <p:nvPr/>
          </p:nvSpPr>
          <p:spPr>
            <a:xfrm>
              <a:off x="7282575" y="4286295"/>
              <a:ext cx="2053589" cy="6350"/>
            </a:xfrm>
            <a:custGeom>
              <a:avLst/>
              <a:gdLst/>
              <a:ahLst/>
              <a:cxnLst/>
              <a:rect l="l" t="t" r="r" b="b"/>
              <a:pathLst>
                <a:path w="2053590" h="6350">
                  <a:moveTo>
                    <a:pt x="2053349" y="61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9349" y="427056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178" y="31464"/>
                  </a:moveTo>
                  <a:lnTo>
                    <a:pt x="0" y="15603"/>
                  </a:lnTo>
                  <a:lnTo>
                    <a:pt x="43272" y="0"/>
                  </a:lnTo>
                  <a:lnTo>
                    <a:pt x="43178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9349" y="427056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72" y="0"/>
                  </a:moveTo>
                  <a:lnTo>
                    <a:pt x="0" y="15603"/>
                  </a:lnTo>
                  <a:lnTo>
                    <a:pt x="43178" y="31464"/>
                  </a:lnTo>
                  <a:lnTo>
                    <a:pt x="4327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Complexity of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3" y="1263818"/>
            <a:ext cx="7268711" cy="207300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time complexity of the BFS algorithm is represented in the form of O(V + E), where V is the number of nodes and E is the number of edges.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space complexity of the algorithm is O(V).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9138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Applications of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Breadth-ﬁrst  Search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0" y="907476"/>
            <a:ext cx="6653530" cy="504304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b="1" dirty="0">
                <a:latin typeface="Corbel"/>
                <a:cs typeface="Corbel"/>
              </a:rPr>
              <a:t>Web crawlers </a:t>
            </a:r>
            <a:r>
              <a:rPr lang="en-US" sz="2400" dirty="0">
                <a:latin typeface="Corbel"/>
                <a:cs typeface="Corbel"/>
              </a:rPr>
              <a:t>- To build index by search index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b="1" dirty="0">
                <a:latin typeface="Corbel"/>
                <a:cs typeface="Corbel"/>
              </a:rPr>
              <a:t>For GPS navigation </a:t>
            </a:r>
            <a:r>
              <a:rPr lang="en-US" sz="2400" dirty="0">
                <a:latin typeface="Corbel"/>
                <a:cs typeface="Corbel"/>
              </a:rPr>
              <a:t>-  To find neighboring location from source location.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b="1" dirty="0">
                <a:latin typeface="Corbel"/>
                <a:cs typeface="Corbel"/>
              </a:rPr>
              <a:t>Network broadcasting </a:t>
            </a:r>
            <a:r>
              <a:rPr lang="en-US" sz="2400" dirty="0">
                <a:latin typeface="Corbel"/>
                <a:cs typeface="Corbel"/>
              </a:rPr>
              <a:t>– packets to find and reach all node addresses.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orbel"/>
                <a:cs typeface="Corbel"/>
              </a:rPr>
              <a:t>Un-weighted graphs - </a:t>
            </a:r>
            <a:r>
              <a:rPr lang="en-US" sz="2400" dirty="0">
                <a:latin typeface="Corbel"/>
                <a:cs typeface="Corbel"/>
              </a:rPr>
              <a:t>easily create the shortest path and a minimum spanning tree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Path finding algorithms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In Ford-Fulkerson algorithm to find maximum flow in a network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Cycle detection in an undirected graph</a:t>
            </a:r>
          </a:p>
          <a:p>
            <a:pPr marL="12065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8030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117376"/>
            <a:ext cx="7066280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103759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Explore edges going out of the most recently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discovered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vertex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i="1" dirty="0">
                <a:latin typeface="Corbel"/>
                <a:cs typeface="Corbel"/>
              </a:rPr>
              <a:t>v</a:t>
            </a:r>
            <a:r>
              <a:rPr sz="2400" dirty="0">
                <a:latin typeface="Corbel"/>
                <a:cs typeface="Corbel"/>
              </a:rPr>
              <a:t>.</a:t>
            </a: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When all edges of </a:t>
            </a:r>
            <a:r>
              <a:rPr sz="2400" i="1" dirty="0">
                <a:latin typeface="Corbel"/>
                <a:cs typeface="Corbel"/>
              </a:rPr>
              <a:t>v </a:t>
            </a:r>
            <a:r>
              <a:rPr sz="2400" spc="-5" dirty="0">
                <a:latin typeface="Corbel"/>
                <a:cs typeface="Corbel"/>
              </a:rPr>
              <a:t>have been explored, backtrack to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explore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other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edges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leaving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vertex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from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spc="125" dirty="0">
                <a:latin typeface="Corbel"/>
                <a:cs typeface="Corbel"/>
              </a:rPr>
              <a:t> </a:t>
            </a:r>
            <a:r>
              <a:rPr sz="2400" i="1" dirty="0">
                <a:latin typeface="Corbel"/>
                <a:cs typeface="Corbel"/>
              </a:rPr>
              <a:t>v </a:t>
            </a:r>
            <a:r>
              <a:rPr sz="2400" i="1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discovered (its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predecessor).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“Search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as</a:t>
            </a:r>
            <a:r>
              <a:rPr sz="2400" b="1" spc="-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deep</a:t>
            </a:r>
            <a:r>
              <a:rPr sz="2400" b="1" spc="-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as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possible</a:t>
            </a:r>
            <a:r>
              <a:rPr sz="2400" b="1" spc="-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ﬁrst.”</a:t>
            </a:r>
            <a:endParaRPr sz="2400" dirty="0">
              <a:latin typeface="Corbel"/>
              <a:cs typeface="Corbel"/>
            </a:endParaRPr>
          </a:p>
          <a:p>
            <a:pPr marL="409575" marR="3810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Continue until all vertices reachable from the original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source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discovered.</a:t>
            </a:r>
            <a:endParaRPr sz="2400" dirty="0">
              <a:latin typeface="Corbel"/>
              <a:cs typeface="Corbel"/>
            </a:endParaRPr>
          </a:p>
          <a:p>
            <a:pPr marL="409575" marR="6667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If any undiscovered vertices remain, then one of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them is chosen as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new source and search is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repeated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from that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source.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9458" y="472934"/>
            <a:ext cx="8410141" cy="5912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103759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 standard DFS implementation puts each vertex of the graph into one of two categories:</a:t>
            </a:r>
          </a:p>
          <a:p>
            <a:pPr marL="409575" marR="103759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Visited</a:t>
            </a:r>
          </a:p>
          <a:p>
            <a:pPr marL="409575" marR="103759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Not Visited</a:t>
            </a:r>
          </a:p>
          <a:p>
            <a:pPr marL="409575" marR="103759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purpose of the algorithm is to mark each vertex as visited while avoiding cycles.</a:t>
            </a:r>
          </a:p>
          <a:p>
            <a:pPr marL="409575" marR="103759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DFS algorithm works as follows:</a:t>
            </a:r>
          </a:p>
          <a:p>
            <a:pPr marL="469265" marR="1037590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orbel"/>
                <a:cs typeface="Corbel"/>
              </a:rPr>
              <a:t>Select any vertex as starting vertex and insert it in the top of stack and mark the status as visited.</a:t>
            </a:r>
          </a:p>
          <a:p>
            <a:pPr marL="469265" marR="1037590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orbel"/>
                <a:cs typeface="Corbel"/>
              </a:rPr>
              <a:t>While stack is not empty</a:t>
            </a:r>
          </a:p>
          <a:p>
            <a:pPr marL="926465" marR="1037590" lvl="1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lphaLcPeriod"/>
              <a:tabLst>
                <a:tab pos="409575" algn="l"/>
                <a:tab pos="410209" algn="l"/>
              </a:tabLst>
            </a:pPr>
            <a:r>
              <a:rPr lang="en-US" sz="2000" spc="-5" dirty="0">
                <a:solidFill>
                  <a:srgbClr val="FF0000"/>
                </a:solidFill>
                <a:latin typeface="Corbel"/>
                <a:cs typeface="Corbel"/>
              </a:rPr>
              <a:t>Select any one unvisited adjacent vertex </a:t>
            </a:r>
            <a:r>
              <a:rPr lang="en-US" sz="2000" spc="-5" dirty="0">
                <a:latin typeface="Corbel"/>
                <a:cs typeface="Corbel"/>
              </a:rPr>
              <a:t>of the corresponding vertex and </a:t>
            </a:r>
            <a:r>
              <a:rPr lang="en-US" sz="2000" b="1" spc="-5" dirty="0">
                <a:latin typeface="Corbel"/>
                <a:cs typeface="Corbel"/>
              </a:rPr>
              <a:t>insert (push)</a:t>
            </a:r>
            <a:r>
              <a:rPr lang="en-US" sz="2000" spc="-5" dirty="0">
                <a:latin typeface="Corbel"/>
                <a:cs typeface="Corbel"/>
              </a:rPr>
              <a:t> into stack and mark status as visited.</a:t>
            </a:r>
          </a:p>
          <a:p>
            <a:pPr marL="926465" marR="1037590" lvl="1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lphaLcPeriod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orbel"/>
                <a:cs typeface="Corbel"/>
              </a:rPr>
              <a:t>If there is no unvisited adjacent vertex then perform </a:t>
            </a:r>
            <a:r>
              <a:rPr lang="en-US" sz="2000" spc="-5" dirty="0">
                <a:solidFill>
                  <a:srgbClr val="FF0000"/>
                </a:solidFill>
                <a:latin typeface="Corbel"/>
                <a:cs typeface="Corbel"/>
              </a:rPr>
              <a:t>backtracking</a:t>
            </a:r>
            <a:r>
              <a:rPr lang="en-US" sz="2000" spc="-5" dirty="0">
                <a:latin typeface="Corbel"/>
                <a:cs typeface="Corbel"/>
              </a:rPr>
              <a:t> and perform </a:t>
            </a:r>
            <a:r>
              <a:rPr lang="en-US" sz="2000" b="1" spc="-5" dirty="0">
                <a:latin typeface="Corbel"/>
                <a:cs typeface="Corbel"/>
              </a:rPr>
              <a:t>delete (pop)</a:t>
            </a:r>
            <a:r>
              <a:rPr lang="en-US" sz="2000" spc="-5" dirty="0">
                <a:latin typeface="Corbel"/>
                <a:cs typeface="Corbel"/>
              </a:rPr>
              <a:t> element from stack.</a:t>
            </a:r>
          </a:p>
          <a:p>
            <a:pPr marL="469265" marR="1037590" indent="-45720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000" dirty="0">
                <a:latin typeface="Corbel"/>
                <a:cs typeface="Corbel"/>
              </a:rPr>
              <a:t>Repeat step 2 until the stack gets empty.</a:t>
            </a:r>
            <a:endParaRPr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8470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9458" y="472934"/>
            <a:ext cx="8410141" cy="412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103759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Algorithm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E533F56-BB0F-4583-B072-8C28A40F116C}"/>
              </a:ext>
            </a:extLst>
          </p:cNvPr>
          <p:cNvSpPr txBox="1"/>
          <p:nvPr/>
        </p:nvSpPr>
        <p:spPr>
          <a:xfrm>
            <a:off x="3632975" y="1066800"/>
            <a:ext cx="8410141" cy="478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03759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N &lt;- number of nodes</a:t>
            </a:r>
          </a:p>
          <a:p>
            <a:pPr marL="12065" marR="103759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Initialize visited[] to false (0)</a:t>
            </a:r>
          </a:p>
          <a:p>
            <a:pPr marL="12065" marR="103759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for(</a:t>
            </a:r>
            <a:r>
              <a:rPr lang="en-US" sz="2400" spc="-5" dirty="0" err="1">
                <a:latin typeface="Corbel"/>
                <a:cs typeface="Corbel"/>
              </a:rPr>
              <a:t>i</a:t>
            </a:r>
            <a:r>
              <a:rPr lang="en-US" sz="2400" spc="-5" dirty="0">
                <a:latin typeface="Corbel"/>
                <a:cs typeface="Corbel"/>
              </a:rPr>
              <a:t>=0; </a:t>
            </a:r>
            <a:r>
              <a:rPr lang="en-US" sz="2400" spc="-5" dirty="0" err="1">
                <a:latin typeface="Corbel"/>
                <a:cs typeface="Corbel"/>
              </a:rPr>
              <a:t>i</a:t>
            </a:r>
            <a:r>
              <a:rPr lang="en-US" sz="2400" spc="-5" dirty="0">
                <a:latin typeface="Corbel"/>
                <a:cs typeface="Corbel"/>
              </a:rPr>
              <a:t>&lt;n; </a:t>
            </a:r>
            <a:r>
              <a:rPr lang="en-US" sz="2400" spc="-5" dirty="0" err="1">
                <a:latin typeface="Corbel"/>
                <a:cs typeface="Corbel"/>
              </a:rPr>
              <a:t>i</a:t>
            </a:r>
            <a:r>
              <a:rPr lang="en-US" sz="2400" spc="-5" dirty="0">
                <a:latin typeface="Corbel"/>
                <a:cs typeface="Corbel"/>
              </a:rPr>
              <a:t>++)</a:t>
            </a:r>
          </a:p>
          <a:p>
            <a:pPr marL="469265" marR="1037590" lvl="1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Visited[</a:t>
            </a:r>
            <a:r>
              <a:rPr lang="en-US" sz="2400" spc="-5" dirty="0" err="1">
                <a:latin typeface="Corbel"/>
                <a:cs typeface="Corbel"/>
              </a:rPr>
              <a:t>i</a:t>
            </a:r>
            <a:r>
              <a:rPr lang="en-US" sz="2400" spc="-5" dirty="0">
                <a:latin typeface="Corbel"/>
                <a:cs typeface="Corbel"/>
              </a:rPr>
              <a:t>]=0;</a:t>
            </a:r>
          </a:p>
          <a:p>
            <a:pPr marL="12065" marR="103759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Void DFS(vertex </a:t>
            </a:r>
            <a:r>
              <a:rPr lang="en-US" sz="2400" dirty="0" err="1">
                <a:latin typeface="Corbel"/>
                <a:cs typeface="Corbel"/>
              </a:rPr>
              <a:t>i</a:t>
            </a:r>
            <a:r>
              <a:rPr lang="en-US" sz="2400" dirty="0">
                <a:latin typeface="Corbel"/>
                <a:cs typeface="Corbel"/>
              </a:rPr>
              <a:t>) //DFS starting from </a:t>
            </a:r>
            <a:r>
              <a:rPr lang="en-US" sz="2400" dirty="0" err="1">
                <a:latin typeface="Corbel"/>
                <a:cs typeface="Corbel"/>
              </a:rPr>
              <a:t>i</a:t>
            </a:r>
            <a:endParaRPr lang="en-US" sz="2400" dirty="0">
              <a:latin typeface="Corbel"/>
              <a:cs typeface="Corbel"/>
            </a:endParaRPr>
          </a:p>
          <a:p>
            <a:pPr marL="12065" marR="103759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{</a:t>
            </a:r>
          </a:p>
          <a:p>
            <a:pPr marL="469265" marR="1037590" lvl="1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Visited[</a:t>
            </a:r>
            <a:r>
              <a:rPr lang="en-US" sz="2400" dirty="0" err="1">
                <a:latin typeface="Corbel"/>
                <a:cs typeface="Corbel"/>
              </a:rPr>
              <a:t>i</a:t>
            </a:r>
            <a:r>
              <a:rPr lang="en-US" sz="2400" dirty="0">
                <a:latin typeface="Corbel"/>
                <a:cs typeface="Corbel"/>
              </a:rPr>
              <a:t>] =1;</a:t>
            </a:r>
          </a:p>
          <a:p>
            <a:pPr marL="469265" marR="1037590" lvl="1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For each w adjacent to I</a:t>
            </a:r>
          </a:p>
          <a:p>
            <a:pPr marL="926465" marR="1037590" lvl="2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If(!visited[w])</a:t>
            </a:r>
          </a:p>
          <a:p>
            <a:pPr marL="1383665" marR="1037590" lvl="3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DFS(w)</a:t>
            </a:r>
          </a:p>
          <a:p>
            <a:pPr marL="12065" marR="103759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009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1246" y="1644810"/>
            <a:ext cx="7426325" cy="1250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Input:</a:t>
            </a:r>
            <a:endParaRPr sz="240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dirty="0">
                <a:latin typeface="Corbel"/>
                <a:cs typeface="Corbel"/>
              </a:rPr>
              <a:t>G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0" dirty="0">
                <a:latin typeface="Corbel"/>
                <a:cs typeface="Corbel"/>
              </a:rPr>
              <a:t>(V,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E),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directed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or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undirected.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source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vertex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given!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Output: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446" y="2924324"/>
            <a:ext cx="7096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dirty="0">
                <a:latin typeface="Corbel"/>
                <a:cs typeface="Corbel"/>
              </a:rPr>
              <a:t>2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timestamps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on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each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vertex.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Integers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between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1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2|V|.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646" y="3284542"/>
            <a:ext cx="5483225" cy="762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SzPct val="110000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000" spc="-20" dirty="0">
                <a:latin typeface="Corbel"/>
                <a:cs typeface="Corbel"/>
              </a:rPr>
              <a:t>d[v]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=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discovery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time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(v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turns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from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white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gray)</a:t>
            </a:r>
            <a:endParaRPr sz="20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600"/>
              </a:spcBef>
              <a:buClr>
                <a:srgbClr val="40BAD1"/>
              </a:buClr>
              <a:buSzPct val="110000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000" dirty="0">
                <a:latin typeface="Corbel"/>
                <a:cs typeface="Corbel"/>
              </a:rPr>
              <a:t>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[v]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=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ﬁnishing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time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(v </a:t>
            </a:r>
            <a:r>
              <a:rPr sz="2000" spc="-5" dirty="0">
                <a:latin typeface="Corbel"/>
                <a:cs typeface="Corbel"/>
              </a:rPr>
              <a:t>turns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from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gray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black)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246" y="4021604"/>
            <a:ext cx="7786370" cy="119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6775" marR="5080" indent="-397510">
              <a:lnSpc>
                <a:spcPct val="113599"/>
              </a:lnSpc>
              <a:spcBef>
                <a:spcPts val="10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π[v] </a:t>
            </a:r>
            <a:r>
              <a:rPr sz="2200" dirty="0">
                <a:latin typeface="Corbel"/>
                <a:cs typeface="Corbel"/>
              </a:rPr>
              <a:t>: </a:t>
            </a:r>
            <a:r>
              <a:rPr sz="2200" spc="-5" dirty="0">
                <a:latin typeface="Corbel"/>
                <a:cs typeface="Corbel"/>
              </a:rPr>
              <a:t>predecessor of </a:t>
            </a:r>
            <a:r>
              <a:rPr sz="2200" dirty="0">
                <a:latin typeface="Corbel"/>
                <a:cs typeface="Corbel"/>
              </a:rPr>
              <a:t>v = </a:t>
            </a:r>
            <a:r>
              <a:rPr sz="2200" spc="-5" dirty="0">
                <a:latin typeface="Corbel"/>
                <a:cs typeface="Corbel"/>
              </a:rPr>
              <a:t>u, such that </a:t>
            </a:r>
            <a:r>
              <a:rPr sz="2200" dirty="0">
                <a:latin typeface="Corbel"/>
                <a:cs typeface="Corbel"/>
              </a:rPr>
              <a:t>v </a:t>
            </a:r>
            <a:r>
              <a:rPr sz="2200" spc="-5" dirty="0">
                <a:latin typeface="Corbel"/>
                <a:cs typeface="Corbel"/>
              </a:rPr>
              <a:t>was discovered during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scan of </a:t>
            </a:r>
            <a:r>
              <a:rPr sz="2200" spc="-25" dirty="0">
                <a:latin typeface="Corbel"/>
                <a:cs typeface="Corbel"/>
              </a:rPr>
              <a:t>u’s</a:t>
            </a:r>
            <a:r>
              <a:rPr sz="2200" spc="-5" dirty="0">
                <a:latin typeface="Corbel"/>
                <a:cs typeface="Corbel"/>
              </a:rPr>
              <a:t> adjacency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list.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Uses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same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colouring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scheme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vertices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BFS.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875284"/>
            <a:ext cx="1210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chemeClr val="tx1"/>
                </a:solidFill>
              </a:rPr>
              <a:t>DFS(G)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293" y="1303909"/>
            <a:ext cx="459422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368300" algn="l"/>
              </a:tabLst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eac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vertex 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MS PGothic"/>
                <a:cs typeface="MS PGothic"/>
              </a:rPr>
              <a:t>∈</a:t>
            </a:r>
            <a:r>
              <a:rPr sz="2800" spc="-204" dirty="0">
                <a:latin typeface="MS PGothic"/>
                <a:cs typeface="MS PGothic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V[G</a:t>
            </a:r>
            <a:r>
              <a:rPr sz="2800" dirty="0">
                <a:latin typeface="Times New Roman"/>
                <a:cs typeface="Times New Roman"/>
              </a:rPr>
              <a:t>] </a:t>
            </a:r>
            <a:r>
              <a:rPr sz="2800" b="1" spc="-5" dirty="0">
                <a:latin typeface="Times New Roman"/>
                <a:cs typeface="Times New Roman"/>
              </a:rPr>
              <a:t>do</a:t>
            </a:r>
            <a:endParaRPr sz="28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color[u]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←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white</a:t>
            </a:r>
            <a:endParaRPr sz="28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Arial MT"/>
                <a:cs typeface="Arial MT"/>
              </a:rPr>
              <a:t>π</a:t>
            </a:r>
            <a:r>
              <a:rPr sz="2800" spc="-5" dirty="0">
                <a:latin typeface="Times New Roman"/>
                <a:cs typeface="Times New Roman"/>
              </a:rPr>
              <a:t>[u]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←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293" y="2589784"/>
            <a:ext cx="459422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←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4"/>
              <a:tabLst>
                <a:tab pos="368300" algn="l"/>
              </a:tabLst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eac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vertex 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MS PGothic"/>
                <a:cs typeface="MS PGothic"/>
              </a:rPr>
              <a:t>∈</a:t>
            </a:r>
            <a:r>
              <a:rPr sz="2800" spc="-204" dirty="0">
                <a:latin typeface="MS PGothic"/>
                <a:cs typeface="MS PGothic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V[G</a:t>
            </a:r>
            <a:r>
              <a:rPr sz="2800" dirty="0">
                <a:latin typeface="Times New Roman"/>
                <a:cs typeface="Times New Roman"/>
              </a:rPr>
              <a:t>] </a:t>
            </a:r>
            <a:r>
              <a:rPr sz="2800" b="1" spc="-5" dirty="0">
                <a:latin typeface="Times New Roman"/>
                <a:cs typeface="Times New Roman"/>
              </a:rPr>
              <a:t>do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2293" y="3447034"/>
            <a:ext cx="355409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6"/>
              <a:tabLst>
                <a:tab pos="926465" algn="l"/>
                <a:tab pos="9271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if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color[u]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white</a:t>
            </a:r>
            <a:endParaRPr sz="28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6"/>
              <a:tabLst>
                <a:tab pos="926465" algn="l"/>
                <a:tab pos="927100" algn="l"/>
              </a:tabLst>
            </a:pPr>
            <a:r>
              <a:rPr sz="2800" b="1" dirty="0">
                <a:latin typeface="Times New Roman"/>
                <a:cs typeface="Times New Roman"/>
              </a:rPr>
              <a:t>then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DFS-Visit(u)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7399" y="3589480"/>
            <a:ext cx="191325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8460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white: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undiscovered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gray: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black: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1660" y="4694380"/>
            <a:ext cx="282702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87375" marR="5080" indent="53657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color[v]: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π</a:t>
            </a:r>
            <a:r>
              <a:rPr sz="1800" spc="-5" dirty="0">
                <a:latin typeface="Calibri"/>
                <a:cs typeface="Calibri"/>
              </a:rPr>
              <a:t>[u]: predecessor of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d[v]: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f[v]: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  <a:p>
            <a:pPr marR="9525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timestamp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875284"/>
            <a:ext cx="1946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chemeClr val="tx1"/>
                </a:solidFill>
              </a:rPr>
              <a:t>DFS-Visit(u)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293" y="1303909"/>
            <a:ext cx="3801745" cy="173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color[u]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←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GRAY</a:t>
            </a:r>
            <a:endParaRPr sz="28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←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d[u]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←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  <a:tabLst>
                <a:tab pos="368300" algn="l"/>
              </a:tabLst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eac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MS PGothic"/>
                <a:cs typeface="MS PGothic"/>
              </a:rPr>
              <a:t>∈</a:t>
            </a:r>
            <a:r>
              <a:rPr sz="2800" spc="-310" dirty="0">
                <a:latin typeface="MS PGothic"/>
                <a:cs typeface="MS PGothic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Adj[u</a:t>
            </a:r>
            <a:r>
              <a:rPr sz="2800" dirty="0">
                <a:latin typeface="Times New Roman"/>
                <a:cs typeface="Times New Roman"/>
              </a:rPr>
              <a:t>] </a:t>
            </a:r>
            <a:r>
              <a:rPr sz="2800" b="1" spc="-5" dirty="0">
                <a:latin typeface="Times New Roman"/>
                <a:cs typeface="Times New Roman"/>
              </a:rPr>
              <a:t>do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293" y="3018409"/>
            <a:ext cx="390144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5"/>
              <a:tabLst>
                <a:tab pos="926465" algn="l"/>
                <a:tab pos="9271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if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color[v]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WHITE</a:t>
            </a:r>
            <a:endParaRPr sz="28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5"/>
              <a:tabLst>
                <a:tab pos="926465" algn="l"/>
                <a:tab pos="927100" algn="l"/>
              </a:tabLst>
            </a:pPr>
            <a:r>
              <a:rPr sz="2800" b="1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Times New Roman"/>
                <a:cs typeface="Times New Roman"/>
              </a:rPr>
              <a:t>7.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1093" y="3447034"/>
            <a:ext cx="1878964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latin typeface="Arial MT"/>
                <a:cs typeface="Arial MT"/>
              </a:rPr>
              <a:t>π</a:t>
            </a:r>
            <a:r>
              <a:rPr sz="2800" spc="-5" dirty="0">
                <a:latin typeface="Times New Roman"/>
                <a:cs typeface="Times New Roman"/>
              </a:rPr>
              <a:t>[v] </a:t>
            </a:r>
            <a:r>
              <a:rPr sz="2800" dirty="0">
                <a:latin typeface="Arial MT"/>
                <a:cs typeface="Arial MT"/>
              </a:rPr>
              <a:t>← </a:t>
            </a:r>
            <a:r>
              <a:rPr sz="2800" dirty="0">
                <a:latin typeface="Times New Roman"/>
                <a:cs typeface="Times New Roman"/>
              </a:rPr>
              <a:t>u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DFS-</a:t>
            </a:r>
            <a:r>
              <a:rPr sz="2800" spc="-17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isit(v)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2293" y="4304284"/>
            <a:ext cx="379793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color[u]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←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BLACK</a:t>
            </a:r>
            <a:endParaRPr sz="28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15"/>
              </a:spcBef>
              <a:buAutoNum type="arabicPeriod" startAt="8"/>
              <a:tabLst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f[u]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←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Arial MT"/>
                <a:cs typeface="Arial MT"/>
              </a:rPr>
              <a:t>←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47399" y="3589480"/>
            <a:ext cx="191325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8460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white: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undiscovered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gray: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black: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1660" y="4694380"/>
            <a:ext cx="282702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87375" marR="5080" indent="53657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color[v]: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π</a:t>
            </a:r>
            <a:r>
              <a:rPr sz="1800" spc="-5" dirty="0">
                <a:latin typeface="Calibri"/>
                <a:cs typeface="Calibri"/>
              </a:rPr>
              <a:t>[u]: predecessor of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d[v]: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f[v]: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  <a:p>
            <a:pPr marR="9525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timestamp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2164" y="4694966"/>
            <a:ext cx="192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Source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Any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26005" y="2514600"/>
            <a:ext cx="537845" cy="1752600"/>
          </a:xfrm>
          <a:custGeom>
            <a:avLst/>
            <a:gdLst/>
            <a:ahLst/>
            <a:cxnLst/>
            <a:rect l="l" t="t" r="r" b="b"/>
            <a:pathLst>
              <a:path w="537845" h="1752600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7" y="20552"/>
                </a:lnTo>
                <a:lnTo>
                  <a:pt x="417696" y="45363"/>
                </a:lnTo>
                <a:lnTo>
                  <a:pt x="458613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  <a:path w="537845" h="1752600">
                <a:moveTo>
                  <a:pt x="0" y="1482599"/>
                </a:moveTo>
                <a:lnTo>
                  <a:pt x="4328" y="1434067"/>
                </a:lnTo>
                <a:lnTo>
                  <a:pt x="16807" y="1388388"/>
                </a:lnTo>
                <a:lnTo>
                  <a:pt x="36678" y="1346325"/>
                </a:lnTo>
                <a:lnTo>
                  <a:pt x="63183" y="1308642"/>
                </a:lnTo>
                <a:lnTo>
                  <a:pt x="95562" y="1276100"/>
                </a:lnTo>
                <a:lnTo>
                  <a:pt x="133057" y="1249462"/>
                </a:lnTo>
                <a:lnTo>
                  <a:pt x="174909" y="1229491"/>
                </a:lnTo>
                <a:lnTo>
                  <a:pt x="220359" y="1216950"/>
                </a:lnTo>
                <a:lnTo>
                  <a:pt x="268649" y="1212599"/>
                </a:lnTo>
                <a:lnTo>
                  <a:pt x="321305" y="1217835"/>
                </a:lnTo>
                <a:lnTo>
                  <a:pt x="371457" y="1233152"/>
                </a:lnTo>
                <a:lnTo>
                  <a:pt x="417696" y="1257963"/>
                </a:lnTo>
                <a:lnTo>
                  <a:pt x="458613" y="1291681"/>
                </a:lnTo>
                <a:lnTo>
                  <a:pt x="492163" y="1332803"/>
                </a:lnTo>
                <a:lnTo>
                  <a:pt x="516850" y="1379275"/>
                </a:lnTo>
                <a:lnTo>
                  <a:pt x="532090" y="1429679"/>
                </a:lnTo>
                <a:lnTo>
                  <a:pt x="537299" y="1482599"/>
                </a:lnTo>
                <a:lnTo>
                  <a:pt x="532971" y="1531132"/>
                </a:lnTo>
                <a:lnTo>
                  <a:pt x="520492" y="1576811"/>
                </a:lnTo>
                <a:lnTo>
                  <a:pt x="500621" y="1618874"/>
                </a:lnTo>
                <a:lnTo>
                  <a:pt x="474116" y="1656557"/>
                </a:lnTo>
                <a:lnTo>
                  <a:pt x="441737" y="1689099"/>
                </a:lnTo>
                <a:lnTo>
                  <a:pt x="404242" y="1715737"/>
                </a:lnTo>
                <a:lnTo>
                  <a:pt x="362390" y="1735708"/>
                </a:lnTo>
                <a:lnTo>
                  <a:pt x="316940" y="1748249"/>
                </a:lnTo>
                <a:lnTo>
                  <a:pt x="268649" y="1752599"/>
                </a:lnTo>
                <a:lnTo>
                  <a:pt x="220359" y="1748249"/>
                </a:lnTo>
                <a:lnTo>
                  <a:pt x="174909" y="1735708"/>
                </a:lnTo>
                <a:lnTo>
                  <a:pt x="133057" y="1715737"/>
                </a:lnTo>
                <a:lnTo>
                  <a:pt x="95562" y="1689099"/>
                </a:lnTo>
                <a:lnTo>
                  <a:pt x="63183" y="1656557"/>
                </a:lnTo>
                <a:lnTo>
                  <a:pt x="36678" y="1618874"/>
                </a:lnTo>
                <a:lnTo>
                  <a:pt x="16807" y="1576811"/>
                </a:lnTo>
                <a:lnTo>
                  <a:pt x="4328" y="1531132"/>
                </a:lnTo>
                <a:lnTo>
                  <a:pt x="0" y="1482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27819" y="3837243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0205" y="25146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7" y="20552"/>
                </a:lnTo>
                <a:lnTo>
                  <a:pt x="417696" y="45363"/>
                </a:lnTo>
                <a:lnTo>
                  <a:pt x="458613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2164" y="1837466"/>
            <a:ext cx="2159635" cy="108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Give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Graph: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Corbel"/>
              <a:cs typeface="Corbel"/>
            </a:endParaRPr>
          </a:p>
          <a:p>
            <a:pPr marL="675005">
              <a:lnSpc>
                <a:spcPct val="100000"/>
              </a:lnSpc>
              <a:tabLst>
                <a:tab pos="2038350" algn="l"/>
              </a:tabLst>
            </a:pPr>
            <a:r>
              <a:rPr sz="1800" b="1" dirty="0">
                <a:latin typeface="Calibri"/>
                <a:cs typeface="Calibri"/>
              </a:rPr>
              <a:t>u	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0205" y="37272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7" y="20552"/>
                </a:lnTo>
                <a:lnTo>
                  <a:pt x="417696" y="45363"/>
                </a:lnTo>
                <a:lnTo>
                  <a:pt x="458613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73637" y="383724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02063" y="25146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8" y="20552"/>
                </a:lnTo>
                <a:lnTo>
                  <a:pt x="417697" y="45363"/>
                </a:lnTo>
                <a:lnTo>
                  <a:pt x="458614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72846" y="262464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02063" y="37272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8" y="20552"/>
                </a:lnTo>
                <a:lnTo>
                  <a:pt x="417697" y="45363"/>
                </a:lnTo>
                <a:lnTo>
                  <a:pt x="458614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2583" y="3837243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18360" y="2764104"/>
            <a:ext cx="3512820" cy="1630045"/>
            <a:chOff x="4718360" y="2764104"/>
            <a:chExt cx="3512820" cy="1630045"/>
          </a:xfrm>
        </p:grpSpPr>
        <p:sp>
          <p:nvSpPr>
            <p:cNvPr id="16" name="object 16"/>
            <p:cNvSpPr/>
            <p:nvPr/>
          </p:nvSpPr>
          <p:spPr>
            <a:xfrm>
              <a:off x="5007505" y="2784599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4">
                  <a:moveTo>
                    <a:pt x="0" y="0"/>
                  </a:moveTo>
                  <a:lnTo>
                    <a:pt x="76133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8842" y="2768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68842" y="2768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8855" y="3054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3122" y="3670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23122" y="3670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8819" y="3012627"/>
              <a:ext cx="932815" cy="793750"/>
            </a:xfrm>
            <a:custGeom>
              <a:avLst/>
              <a:gdLst/>
              <a:ahLst/>
              <a:cxnLst/>
              <a:rect l="l" t="t" r="r" b="b"/>
              <a:pathLst>
                <a:path w="932814" h="793750">
                  <a:moveTo>
                    <a:pt x="0" y="793653"/>
                  </a:moveTo>
                  <a:lnTo>
                    <a:pt x="93227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50900" y="2984607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396" y="39999"/>
                  </a:moveTo>
                  <a:lnTo>
                    <a:pt x="0" y="16040"/>
                  </a:lnTo>
                  <a:lnTo>
                    <a:pt x="43112" y="0"/>
                  </a:lnTo>
                  <a:lnTo>
                    <a:pt x="20396" y="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0900" y="2984607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396" y="39999"/>
                  </a:moveTo>
                  <a:lnTo>
                    <a:pt x="43112" y="0"/>
                  </a:lnTo>
                  <a:lnTo>
                    <a:pt x="0" y="16040"/>
                  </a:lnTo>
                  <a:lnTo>
                    <a:pt x="20396" y="39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4655" y="3054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8922" y="3670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78922" y="3670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64668" y="3997200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4">
                  <a:moveTo>
                    <a:pt x="76133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21443" y="3981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1443" y="3981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28545" y="2975518"/>
              <a:ext cx="952500" cy="794385"/>
            </a:xfrm>
            <a:custGeom>
              <a:avLst/>
              <a:gdLst/>
              <a:ahLst/>
              <a:cxnLst/>
              <a:rect l="l" t="t" r="r" b="b"/>
              <a:pathLst>
                <a:path w="952500" h="794385">
                  <a:moveTo>
                    <a:pt x="952204" y="0"/>
                  </a:moveTo>
                  <a:lnTo>
                    <a:pt x="0" y="7940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95348" y="3757533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0" y="39766"/>
                  </a:moveTo>
                  <a:lnTo>
                    <a:pt x="23120" y="0"/>
                  </a:lnTo>
                  <a:lnTo>
                    <a:pt x="43272" y="24164"/>
                  </a:lnTo>
                  <a:lnTo>
                    <a:pt x="0" y="3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95348" y="3757533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23120" y="0"/>
                  </a:moveTo>
                  <a:lnTo>
                    <a:pt x="0" y="39766"/>
                  </a:lnTo>
                  <a:lnTo>
                    <a:pt x="43272" y="24164"/>
                  </a:lnTo>
                  <a:lnTo>
                    <a:pt x="2312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70713" y="3054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54980" y="3670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80" y="3670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54603" y="3826462"/>
              <a:ext cx="572135" cy="563245"/>
            </a:xfrm>
            <a:custGeom>
              <a:avLst/>
              <a:gdLst/>
              <a:ahLst/>
              <a:cxnLst/>
              <a:rect l="l" t="t" r="r" b="b"/>
              <a:pathLst>
                <a:path w="572134" h="563245">
                  <a:moveTo>
                    <a:pt x="0" y="386762"/>
                  </a:moveTo>
                  <a:lnTo>
                    <a:pt x="34845" y="426148"/>
                  </a:lnTo>
                  <a:lnTo>
                    <a:pt x="70261" y="463726"/>
                  </a:lnTo>
                  <a:lnTo>
                    <a:pt x="106818" y="497688"/>
                  </a:lnTo>
                  <a:lnTo>
                    <a:pt x="145086" y="526226"/>
                  </a:lnTo>
                  <a:lnTo>
                    <a:pt x="185636" y="547533"/>
                  </a:lnTo>
                  <a:lnTo>
                    <a:pt x="229037" y="559799"/>
                  </a:lnTo>
                  <a:lnTo>
                    <a:pt x="272233" y="562627"/>
                  </a:lnTo>
                  <a:lnTo>
                    <a:pt x="322199" y="559290"/>
                  </a:lnTo>
                  <a:lnTo>
                    <a:pt x="375259" y="550427"/>
                  </a:lnTo>
                  <a:lnTo>
                    <a:pt x="427740" y="536676"/>
                  </a:lnTo>
                  <a:lnTo>
                    <a:pt x="475965" y="518677"/>
                  </a:lnTo>
                  <a:lnTo>
                    <a:pt x="516259" y="497067"/>
                  </a:lnTo>
                  <a:lnTo>
                    <a:pt x="563970" y="436606"/>
                  </a:lnTo>
                  <a:lnTo>
                    <a:pt x="571802" y="391818"/>
                  </a:lnTo>
                  <a:lnTo>
                    <a:pt x="570420" y="341915"/>
                  </a:lnTo>
                  <a:lnTo>
                    <a:pt x="561799" y="290688"/>
                  </a:lnTo>
                  <a:lnTo>
                    <a:pt x="547912" y="241932"/>
                  </a:lnTo>
                  <a:lnTo>
                    <a:pt x="530734" y="199437"/>
                  </a:lnTo>
                  <a:lnTo>
                    <a:pt x="508744" y="160859"/>
                  </a:lnTo>
                  <a:lnTo>
                    <a:pt x="480129" y="122590"/>
                  </a:lnTo>
                  <a:lnTo>
                    <a:pt x="446424" y="86526"/>
                  </a:lnTo>
                  <a:lnTo>
                    <a:pt x="409166" y="54562"/>
                  </a:lnTo>
                  <a:lnTo>
                    <a:pt x="369889" y="28597"/>
                  </a:lnTo>
                  <a:lnTo>
                    <a:pt x="330129" y="10524"/>
                  </a:lnTo>
                  <a:lnTo>
                    <a:pt x="289155" y="1403"/>
                  </a:lnTo>
                  <a:lnTo>
                    <a:pt x="245593" y="0"/>
                  </a:lnTo>
                  <a:lnTo>
                    <a:pt x="200012" y="4769"/>
                  </a:lnTo>
                  <a:lnTo>
                    <a:pt x="152984" y="14169"/>
                  </a:lnTo>
                  <a:lnTo>
                    <a:pt x="105078" y="26656"/>
                  </a:lnTo>
                  <a:lnTo>
                    <a:pt x="56864" y="406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7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Up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Next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5826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C8C8C8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spc="-35" dirty="0">
                <a:solidFill>
                  <a:srgbClr val="D9D9D9"/>
                </a:solidFill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Graphs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4" y="1541043"/>
            <a:ext cx="5062220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Graphs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understanding</a:t>
            </a:r>
            <a:endParaRPr sz="2400" dirty="0">
              <a:latin typeface="Corbel"/>
              <a:cs typeface="Corbel"/>
            </a:endParaRPr>
          </a:p>
          <a:p>
            <a:pPr marL="424815" marR="505459" indent="-412750">
              <a:lnSpc>
                <a:spcPct val="114599"/>
              </a:lnSpc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Matrix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representations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given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Depth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First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(DFS)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Breadth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First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(BFS)</a:t>
            </a:r>
            <a:endParaRPr sz="2400" dirty="0">
              <a:latin typeface="Corbel"/>
              <a:cs typeface="Corbel"/>
            </a:endParaRPr>
          </a:p>
          <a:p>
            <a:pPr marL="424815" marR="5080" indent="-412750">
              <a:lnSpc>
                <a:spcPct val="114599"/>
              </a:lnSpc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Minimu</a:t>
            </a:r>
            <a:r>
              <a:rPr sz="2400" dirty="0">
                <a:latin typeface="Corbel"/>
                <a:cs typeface="Corbel"/>
              </a:rPr>
              <a:t>m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Spannin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  (Prims,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Kruskal,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Dijkstra)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Path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Matrix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Warshall</a:t>
            </a:r>
            <a:r>
              <a:rPr sz="2400" spc="-75" dirty="0">
                <a:latin typeface="Corbel"/>
                <a:cs typeface="Corbel"/>
              </a:rPr>
              <a:t>’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9125" y="4383273"/>
            <a:ext cx="6819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ime: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0205" y="13716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7" y="20552"/>
                </a:lnTo>
                <a:lnTo>
                  <a:pt x="417696" y="45363"/>
                </a:lnTo>
                <a:lnTo>
                  <a:pt x="458613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2075" y="1481643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0205" y="25842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7" y="20552"/>
                </a:lnTo>
                <a:lnTo>
                  <a:pt x="417696" y="45363"/>
                </a:lnTo>
                <a:lnTo>
                  <a:pt x="458613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2019" y="2694243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84405" y="13716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7" y="20552"/>
                </a:lnTo>
                <a:lnTo>
                  <a:pt x="417696" y="45363"/>
                </a:lnTo>
                <a:lnTo>
                  <a:pt x="458613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79019" y="1481643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84405" y="25842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7" y="20552"/>
                </a:lnTo>
                <a:lnTo>
                  <a:pt x="417696" y="45363"/>
                </a:lnTo>
                <a:lnTo>
                  <a:pt x="458613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87837" y="269424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6263" y="13716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8" y="20552"/>
                </a:lnTo>
                <a:lnTo>
                  <a:pt x="417697" y="45363"/>
                </a:lnTo>
                <a:lnTo>
                  <a:pt x="458614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87046" y="148164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16263" y="2584200"/>
            <a:ext cx="537845" cy="540385"/>
          </a:xfrm>
          <a:custGeom>
            <a:avLst/>
            <a:gdLst/>
            <a:ahLst/>
            <a:cxnLst/>
            <a:rect l="l" t="t" r="r" b="b"/>
            <a:pathLst>
              <a:path w="537845" h="540385">
                <a:moveTo>
                  <a:pt x="0" y="269999"/>
                </a:moveTo>
                <a:lnTo>
                  <a:pt x="4328" y="221467"/>
                </a:lnTo>
                <a:lnTo>
                  <a:pt x="16807" y="175788"/>
                </a:lnTo>
                <a:lnTo>
                  <a:pt x="36678" y="133725"/>
                </a:lnTo>
                <a:lnTo>
                  <a:pt x="63183" y="96042"/>
                </a:lnTo>
                <a:lnTo>
                  <a:pt x="95562" y="63500"/>
                </a:lnTo>
                <a:lnTo>
                  <a:pt x="133057" y="36862"/>
                </a:lnTo>
                <a:lnTo>
                  <a:pt x="174909" y="16891"/>
                </a:lnTo>
                <a:lnTo>
                  <a:pt x="220359" y="4350"/>
                </a:lnTo>
                <a:lnTo>
                  <a:pt x="268649" y="0"/>
                </a:lnTo>
                <a:lnTo>
                  <a:pt x="321305" y="5235"/>
                </a:lnTo>
                <a:lnTo>
                  <a:pt x="371458" y="20552"/>
                </a:lnTo>
                <a:lnTo>
                  <a:pt x="417697" y="45363"/>
                </a:lnTo>
                <a:lnTo>
                  <a:pt x="458614" y="79081"/>
                </a:lnTo>
                <a:lnTo>
                  <a:pt x="492163" y="120203"/>
                </a:lnTo>
                <a:lnTo>
                  <a:pt x="516850" y="166675"/>
                </a:lnTo>
                <a:lnTo>
                  <a:pt x="532090" y="217079"/>
                </a:lnTo>
                <a:lnTo>
                  <a:pt x="537299" y="269999"/>
                </a:lnTo>
                <a:lnTo>
                  <a:pt x="532971" y="318532"/>
                </a:lnTo>
                <a:lnTo>
                  <a:pt x="520492" y="364211"/>
                </a:lnTo>
                <a:lnTo>
                  <a:pt x="500621" y="406274"/>
                </a:lnTo>
                <a:lnTo>
                  <a:pt x="474116" y="443957"/>
                </a:lnTo>
                <a:lnTo>
                  <a:pt x="441737" y="476499"/>
                </a:lnTo>
                <a:lnTo>
                  <a:pt x="404242" y="503137"/>
                </a:lnTo>
                <a:lnTo>
                  <a:pt x="362390" y="523108"/>
                </a:lnTo>
                <a:lnTo>
                  <a:pt x="316940" y="535649"/>
                </a:lnTo>
                <a:lnTo>
                  <a:pt x="268649" y="539999"/>
                </a:lnTo>
                <a:lnTo>
                  <a:pt x="220359" y="535649"/>
                </a:lnTo>
                <a:lnTo>
                  <a:pt x="174909" y="523108"/>
                </a:lnTo>
                <a:lnTo>
                  <a:pt x="133057" y="503137"/>
                </a:lnTo>
                <a:lnTo>
                  <a:pt x="95562" y="476499"/>
                </a:lnTo>
                <a:lnTo>
                  <a:pt x="63183" y="443957"/>
                </a:lnTo>
                <a:lnTo>
                  <a:pt x="36678" y="406274"/>
                </a:lnTo>
                <a:lnTo>
                  <a:pt x="16807" y="364211"/>
                </a:lnTo>
                <a:lnTo>
                  <a:pt x="4328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26783" y="2694243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32560" y="1621104"/>
            <a:ext cx="3512820" cy="1630045"/>
            <a:chOff x="4032560" y="1621104"/>
            <a:chExt cx="3512820" cy="1630045"/>
          </a:xfrm>
        </p:grpSpPr>
        <p:sp>
          <p:nvSpPr>
            <p:cNvPr id="18" name="object 18"/>
            <p:cNvSpPr/>
            <p:nvPr/>
          </p:nvSpPr>
          <p:spPr>
            <a:xfrm>
              <a:off x="4321705" y="1641599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4">
                  <a:moveTo>
                    <a:pt x="0" y="0"/>
                  </a:moveTo>
                  <a:lnTo>
                    <a:pt x="76133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83042" y="1625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3042" y="1625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53055" y="1911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37322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37322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3019" y="1869627"/>
              <a:ext cx="932815" cy="793750"/>
            </a:xfrm>
            <a:custGeom>
              <a:avLst/>
              <a:gdLst/>
              <a:ahLst/>
              <a:cxnLst/>
              <a:rect l="l" t="t" r="r" b="b"/>
              <a:pathLst>
                <a:path w="932814" h="793750">
                  <a:moveTo>
                    <a:pt x="0" y="793653"/>
                  </a:moveTo>
                  <a:lnTo>
                    <a:pt x="93227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65100" y="1841607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396" y="39999"/>
                  </a:moveTo>
                  <a:lnTo>
                    <a:pt x="0" y="16040"/>
                  </a:lnTo>
                  <a:lnTo>
                    <a:pt x="43112" y="0"/>
                  </a:lnTo>
                  <a:lnTo>
                    <a:pt x="20396" y="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5100" y="1841607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396" y="39999"/>
                  </a:moveTo>
                  <a:lnTo>
                    <a:pt x="43112" y="0"/>
                  </a:lnTo>
                  <a:lnTo>
                    <a:pt x="0" y="16040"/>
                  </a:lnTo>
                  <a:lnTo>
                    <a:pt x="20396" y="39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8855" y="1911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93122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93122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78868" y="2854200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4">
                  <a:moveTo>
                    <a:pt x="76133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35643" y="2838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35643" y="2838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2745" y="1832518"/>
              <a:ext cx="952500" cy="794385"/>
            </a:xfrm>
            <a:custGeom>
              <a:avLst/>
              <a:gdLst/>
              <a:ahLst/>
              <a:cxnLst/>
              <a:rect l="l" t="t" r="r" b="b"/>
              <a:pathLst>
                <a:path w="952500" h="794385">
                  <a:moveTo>
                    <a:pt x="952204" y="0"/>
                  </a:moveTo>
                  <a:lnTo>
                    <a:pt x="0" y="7940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09548" y="2614533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39766"/>
                  </a:moveTo>
                  <a:lnTo>
                    <a:pt x="23120" y="0"/>
                  </a:lnTo>
                  <a:lnTo>
                    <a:pt x="43272" y="24165"/>
                  </a:lnTo>
                  <a:lnTo>
                    <a:pt x="0" y="3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09548" y="2614533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3120" y="0"/>
                  </a:moveTo>
                  <a:lnTo>
                    <a:pt x="0" y="39766"/>
                  </a:lnTo>
                  <a:lnTo>
                    <a:pt x="43272" y="24165"/>
                  </a:lnTo>
                  <a:lnTo>
                    <a:pt x="2312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84913" y="1911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9180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9180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68803" y="2683462"/>
              <a:ext cx="572135" cy="563245"/>
            </a:xfrm>
            <a:custGeom>
              <a:avLst/>
              <a:gdLst/>
              <a:ahLst/>
              <a:cxnLst/>
              <a:rect l="l" t="t" r="r" b="b"/>
              <a:pathLst>
                <a:path w="572134" h="563244">
                  <a:moveTo>
                    <a:pt x="0" y="386762"/>
                  </a:moveTo>
                  <a:lnTo>
                    <a:pt x="34845" y="426148"/>
                  </a:lnTo>
                  <a:lnTo>
                    <a:pt x="70261" y="463726"/>
                  </a:lnTo>
                  <a:lnTo>
                    <a:pt x="106818" y="497688"/>
                  </a:lnTo>
                  <a:lnTo>
                    <a:pt x="145086" y="526226"/>
                  </a:lnTo>
                  <a:lnTo>
                    <a:pt x="185636" y="547533"/>
                  </a:lnTo>
                  <a:lnTo>
                    <a:pt x="229037" y="559799"/>
                  </a:lnTo>
                  <a:lnTo>
                    <a:pt x="272233" y="562627"/>
                  </a:lnTo>
                  <a:lnTo>
                    <a:pt x="322199" y="559290"/>
                  </a:lnTo>
                  <a:lnTo>
                    <a:pt x="375259" y="550427"/>
                  </a:lnTo>
                  <a:lnTo>
                    <a:pt x="427740" y="536676"/>
                  </a:lnTo>
                  <a:lnTo>
                    <a:pt x="475965" y="518677"/>
                  </a:lnTo>
                  <a:lnTo>
                    <a:pt x="516259" y="497067"/>
                  </a:lnTo>
                  <a:lnTo>
                    <a:pt x="563970" y="436606"/>
                  </a:lnTo>
                  <a:lnTo>
                    <a:pt x="571802" y="391818"/>
                  </a:lnTo>
                  <a:lnTo>
                    <a:pt x="570420" y="341915"/>
                  </a:lnTo>
                  <a:lnTo>
                    <a:pt x="561799" y="290688"/>
                  </a:lnTo>
                  <a:lnTo>
                    <a:pt x="547912" y="241932"/>
                  </a:lnTo>
                  <a:lnTo>
                    <a:pt x="530734" y="199437"/>
                  </a:lnTo>
                  <a:lnTo>
                    <a:pt x="508744" y="160859"/>
                  </a:lnTo>
                  <a:lnTo>
                    <a:pt x="480129" y="122590"/>
                  </a:lnTo>
                  <a:lnTo>
                    <a:pt x="446424" y="86526"/>
                  </a:lnTo>
                  <a:lnTo>
                    <a:pt x="409166" y="54562"/>
                  </a:lnTo>
                  <a:lnTo>
                    <a:pt x="369889" y="28597"/>
                  </a:lnTo>
                  <a:lnTo>
                    <a:pt x="330129" y="10524"/>
                  </a:lnTo>
                  <a:lnTo>
                    <a:pt x="289155" y="1403"/>
                  </a:lnTo>
                  <a:lnTo>
                    <a:pt x="245593" y="0"/>
                  </a:lnTo>
                  <a:lnTo>
                    <a:pt x="200012" y="4769"/>
                  </a:lnTo>
                  <a:lnTo>
                    <a:pt x="152984" y="14169"/>
                  </a:lnTo>
                  <a:lnTo>
                    <a:pt x="105078" y="26656"/>
                  </a:lnTo>
                  <a:lnTo>
                    <a:pt x="56864" y="406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747399" y="3589480"/>
            <a:ext cx="191325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8460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white: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undiscovered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gray: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black: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31660" y="4694380"/>
            <a:ext cx="282702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87375" marR="5080" indent="53657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color[v]: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π</a:t>
            </a:r>
            <a:r>
              <a:rPr sz="1800" spc="-5" dirty="0">
                <a:latin typeface="Calibri"/>
                <a:cs typeface="Calibri"/>
              </a:rPr>
              <a:t>[u]: predecessor of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d[v]: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discovery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f[v]: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  <a:p>
            <a:pPr marR="9525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timestamp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031250" y="842101"/>
            <a:ext cx="3657600" cy="2596515"/>
          </a:xfrm>
          <a:custGeom>
            <a:avLst/>
            <a:gdLst/>
            <a:ahLst/>
            <a:cxnLst/>
            <a:rect l="l" t="t" r="r" b="b"/>
            <a:pathLst>
              <a:path w="3657600" h="2596515">
                <a:moveTo>
                  <a:pt x="0" y="0"/>
                </a:moveTo>
                <a:lnTo>
                  <a:pt x="3657499" y="0"/>
                </a:lnTo>
              </a:path>
              <a:path w="3657600" h="2596515">
                <a:moveTo>
                  <a:pt x="0" y="370849"/>
                </a:moveTo>
                <a:lnTo>
                  <a:pt x="3657499" y="370849"/>
                </a:lnTo>
              </a:path>
              <a:path w="3657600" h="2596515">
                <a:moveTo>
                  <a:pt x="0" y="2595950"/>
                </a:moveTo>
                <a:lnTo>
                  <a:pt x="3657499" y="25959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31724" y="858356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V[G]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9195405" y="858356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π[v]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106457" y="858356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d[v]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043961" y="858356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f[v]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97593" y="1132677"/>
            <a:ext cx="189230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 algn="just">
              <a:lnSpc>
                <a:spcPct val="1352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  x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9125" y="4383273"/>
            <a:ext cx="890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Times New Roman"/>
                <a:cs typeface="Times New Roman"/>
              </a:rPr>
              <a:t>Time: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7399" y="3589480"/>
            <a:ext cx="191325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8460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white: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undiscovered </a:t>
            </a:r>
            <a:r>
              <a:rPr sz="1800" spc="-3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gray: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discovered </a:t>
            </a:r>
            <a:r>
              <a:rPr sz="1800" spc="-3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black: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1660" y="4694380"/>
            <a:ext cx="282702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87375" marR="5080" indent="53657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color[v]: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color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 </a:t>
            </a:r>
            <a:r>
              <a:rPr sz="1800" spc="-3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π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[u]: predecessor of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d[v]: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discovery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time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 </a:t>
            </a:r>
            <a:r>
              <a:rPr sz="1800" spc="-3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f[v]: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finishing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time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  <a:p>
            <a:pPr marR="9525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Uses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global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timestamp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31250" y="842101"/>
            <a:ext cx="3657600" cy="2596515"/>
          </a:xfrm>
          <a:custGeom>
            <a:avLst/>
            <a:gdLst/>
            <a:ahLst/>
            <a:cxnLst/>
            <a:rect l="l" t="t" r="r" b="b"/>
            <a:pathLst>
              <a:path w="3657600" h="2596515">
                <a:moveTo>
                  <a:pt x="0" y="0"/>
                </a:moveTo>
                <a:lnTo>
                  <a:pt x="3657499" y="0"/>
                </a:lnTo>
              </a:path>
              <a:path w="3657600" h="2596515">
                <a:moveTo>
                  <a:pt x="0" y="370849"/>
                </a:moveTo>
                <a:lnTo>
                  <a:pt x="3657499" y="370849"/>
                </a:lnTo>
              </a:path>
              <a:path w="3657600" h="2596515">
                <a:moveTo>
                  <a:pt x="0" y="2595950"/>
                </a:moveTo>
                <a:lnTo>
                  <a:pt x="3657499" y="25959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31724" y="858356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V[G]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5405" y="858356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π[v]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6457" y="858356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d[v]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3961" y="858356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f[v]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7593" y="1132677"/>
            <a:ext cx="189230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 algn="just">
              <a:lnSpc>
                <a:spcPct val="1352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  x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6307" y="1132677"/>
            <a:ext cx="95885" cy="22510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51275" y="1362075"/>
            <a:ext cx="3949700" cy="1889125"/>
            <a:chOff x="3851275" y="1362075"/>
            <a:chExt cx="3949700" cy="1889125"/>
          </a:xfrm>
        </p:grpSpPr>
        <p:sp>
          <p:nvSpPr>
            <p:cNvPr id="15" name="object 15"/>
            <p:cNvSpPr/>
            <p:nvPr/>
          </p:nvSpPr>
          <p:spPr>
            <a:xfrm>
              <a:off x="3860800" y="1371600"/>
              <a:ext cx="1985010" cy="540385"/>
            </a:xfrm>
            <a:custGeom>
              <a:avLst/>
              <a:gdLst/>
              <a:ahLst/>
              <a:cxnLst/>
              <a:rect l="l" t="t" r="r" b="b"/>
              <a:pathLst>
                <a:path w="1985010" h="540385">
                  <a:moveTo>
                    <a:pt x="1420399" y="269999"/>
                  </a:moveTo>
                  <a:lnTo>
                    <a:pt x="1424945" y="221467"/>
                  </a:lnTo>
                  <a:lnTo>
                    <a:pt x="1438051" y="175788"/>
                  </a:lnTo>
                  <a:lnTo>
                    <a:pt x="1458921" y="133725"/>
                  </a:lnTo>
                  <a:lnTo>
                    <a:pt x="1486758" y="96042"/>
                  </a:lnTo>
                  <a:lnTo>
                    <a:pt x="1520764" y="63500"/>
                  </a:lnTo>
                  <a:lnTo>
                    <a:pt x="1560143" y="36862"/>
                  </a:lnTo>
                  <a:lnTo>
                    <a:pt x="1604098" y="16891"/>
                  </a:lnTo>
                  <a:lnTo>
                    <a:pt x="1651833" y="4350"/>
                  </a:lnTo>
                  <a:lnTo>
                    <a:pt x="1702549" y="0"/>
                  </a:lnTo>
                  <a:lnTo>
                    <a:pt x="1757851" y="5235"/>
                  </a:lnTo>
                  <a:lnTo>
                    <a:pt x="1810524" y="20552"/>
                  </a:lnTo>
                  <a:lnTo>
                    <a:pt x="1859086" y="45363"/>
                  </a:lnTo>
                  <a:lnTo>
                    <a:pt x="1902059" y="79081"/>
                  </a:lnTo>
                  <a:lnTo>
                    <a:pt x="1937295" y="120203"/>
                  </a:lnTo>
                  <a:lnTo>
                    <a:pt x="1963222" y="166675"/>
                  </a:lnTo>
                  <a:lnTo>
                    <a:pt x="1979228" y="217079"/>
                  </a:lnTo>
                  <a:lnTo>
                    <a:pt x="1984699" y="269999"/>
                  </a:lnTo>
                  <a:lnTo>
                    <a:pt x="1980154" y="318532"/>
                  </a:lnTo>
                  <a:lnTo>
                    <a:pt x="1967047" y="364211"/>
                  </a:lnTo>
                  <a:lnTo>
                    <a:pt x="1946178" y="406274"/>
                  </a:lnTo>
                  <a:lnTo>
                    <a:pt x="1918341" y="443957"/>
                  </a:lnTo>
                  <a:lnTo>
                    <a:pt x="1884335" y="476499"/>
                  </a:lnTo>
                  <a:lnTo>
                    <a:pt x="1844956" y="503137"/>
                  </a:lnTo>
                  <a:lnTo>
                    <a:pt x="1801001" y="523108"/>
                  </a:lnTo>
                  <a:lnTo>
                    <a:pt x="1753266" y="535649"/>
                  </a:lnTo>
                  <a:lnTo>
                    <a:pt x="1702549" y="539999"/>
                  </a:lnTo>
                  <a:lnTo>
                    <a:pt x="1651833" y="535649"/>
                  </a:lnTo>
                  <a:lnTo>
                    <a:pt x="1604098" y="523108"/>
                  </a:lnTo>
                  <a:lnTo>
                    <a:pt x="1560143" y="503137"/>
                  </a:lnTo>
                  <a:lnTo>
                    <a:pt x="1520764" y="476499"/>
                  </a:lnTo>
                  <a:lnTo>
                    <a:pt x="1486758" y="443957"/>
                  </a:lnTo>
                  <a:lnTo>
                    <a:pt x="1458921" y="406274"/>
                  </a:lnTo>
                  <a:lnTo>
                    <a:pt x="1438051" y="364211"/>
                  </a:lnTo>
                  <a:lnTo>
                    <a:pt x="1424945" y="318532"/>
                  </a:lnTo>
                  <a:lnTo>
                    <a:pt x="1420399" y="269999"/>
                  </a:lnTo>
                  <a:close/>
                </a:path>
                <a:path w="1985010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5100" y="1641599"/>
              <a:ext cx="799465" cy="0"/>
            </a:xfrm>
            <a:custGeom>
              <a:avLst/>
              <a:gdLst/>
              <a:ahLst/>
              <a:cxnLst/>
              <a:rect l="l" t="t" r="r" b="b"/>
              <a:pathLst>
                <a:path w="799464">
                  <a:moveTo>
                    <a:pt x="0" y="0"/>
                  </a:moveTo>
                  <a:lnTo>
                    <a:pt x="7990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24150" y="1625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24150" y="1625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2950" y="1911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0800" y="25842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7217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27217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1200" y="25842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1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1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42459" y="1868638"/>
              <a:ext cx="977265" cy="795020"/>
            </a:xfrm>
            <a:custGeom>
              <a:avLst/>
              <a:gdLst/>
              <a:ahLst/>
              <a:cxnLst/>
              <a:rect l="l" t="t" r="r" b="b"/>
              <a:pathLst>
                <a:path w="977264" h="795019">
                  <a:moveTo>
                    <a:pt x="0" y="794642"/>
                  </a:moveTo>
                  <a:lnTo>
                    <a:pt x="97716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09694" y="1841366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19852" y="39478"/>
                  </a:moveTo>
                  <a:lnTo>
                    <a:pt x="0" y="15066"/>
                  </a:lnTo>
                  <a:lnTo>
                    <a:pt x="43462" y="0"/>
                  </a:lnTo>
                  <a:lnTo>
                    <a:pt x="19852" y="39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09694" y="1841366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19852" y="39478"/>
                  </a:moveTo>
                  <a:lnTo>
                    <a:pt x="43462" y="0"/>
                  </a:lnTo>
                  <a:lnTo>
                    <a:pt x="0" y="15066"/>
                  </a:lnTo>
                  <a:lnTo>
                    <a:pt x="19852" y="394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3349" y="1911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47617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7617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2150" y="2854200"/>
              <a:ext cx="799465" cy="0"/>
            </a:xfrm>
            <a:custGeom>
              <a:avLst/>
              <a:gdLst/>
              <a:ahLst/>
              <a:cxnLst/>
              <a:rect l="l" t="t" r="r" b="b"/>
              <a:pathLst>
                <a:path w="799464">
                  <a:moveTo>
                    <a:pt x="7990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38924" y="2838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38924" y="2838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22822" y="1371600"/>
              <a:ext cx="564515" cy="1752600"/>
            </a:xfrm>
            <a:custGeom>
              <a:avLst/>
              <a:gdLst/>
              <a:ahLst/>
              <a:cxnLst/>
              <a:rect l="l" t="t" r="r" b="b"/>
              <a:pathLst>
                <a:path w="564515" h="1752600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2" y="5235"/>
                  </a:lnTo>
                  <a:lnTo>
                    <a:pt x="390124" y="20552"/>
                  </a:lnTo>
                  <a:lnTo>
                    <a:pt x="438687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8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  <a:path w="564515" h="1752600">
                  <a:moveTo>
                    <a:pt x="0" y="1482599"/>
                  </a:moveTo>
                  <a:lnTo>
                    <a:pt x="4545" y="1434067"/>
                  </a:lnTo>
                  <a:lnTo>
                    <a:pt x="17652" y="1388388"/>
                  </a:lnTo>
                  <a:lnTo>
                    <a:pt x="38521" y="1346325"/>
                  </a:lnTo>
                  <a:lnTo>
                    <a:pt x="66358" y="1308642"/>
                  </a:lnTo>
                  <a:lnTo>
                    <a:pt x="100364" y="1276100"/>
                  </a:lnTo>
                  <a:lnTo>
                    <a:pt x="139743" y="1249462"/>
                  </a:lnTo>
                  <a:lnTo>
                    <a:pt x="183698" y="1229491"/>
                  </a:lnTo>
                  <a:lnTo>
                    <a:pt x="231433" y="1216950"/>
                  </a:lnTo>
                  <a:lnTo>
                    <a:pt x="282149" y="1212599"/>
                  </a:lnTo>
                  <a:lnTo>
                    <a:pt x="337452" y="1217835"/>
                  </a:lnTo>
                  <a:lnTo>
                    <a:pt x="390124" y="1233152"/>
                  </a:lnTo>
                  <a:lnTo>
                    <a:pt x="438687" y="1257963"/>
                  </a:lnTo>
                  <a:lnTo>
                    <a:pt x="481659" y="1291681"/>
                  </a:lnTo>
                  <a:lnTo>
                    <a:pt x="516895" y="1332803"/>
                  </a:lnTo>
                  <a:lnTo>
                    <a:pt x="542822" y="1379275"/>
                  </a:lnTo>
                  <a:lnTo>
                    <a:pt x="558828" y="1429679"/>
                  </a:lnTo>
                  <a:lnTo>
                    <a:pt x="564299" y="1482599"/>
                  </a:lnTo>
                  <a:lnTo>
                    <a:pt x="559754" y="1531132"/>
                  </a:lnTo>
                  <a:lnTo>
                    <a:pt x="546648" y="1576811"/>
                  </a:lnTo>
                  <a:lnTo>
                    <a:pt x="525778" y="1618874"/>
                  </a:lnTo>
                  <a:lnTo>
                    <a:pt x="497941" y="1656557"/>
                  </a:lnTo>
                  <a:lnTo>
                    <a:pt x="463935" y="1689099"/>
                  </a:lnTo>
                  <a:lnTo>
                    <a:pt x="424556" y="1715737"/>
                  </a:lnTo>
                  <a:lnTo>
                    <a:pt x="380601" y="1735708"/>
                  </a:lnTo>
                  <a:lnTo>
                    <a:pt x="332866" y="1748249"/>
                  </a:lnTo>
                  <a:lnTo>
                    <a:pt x="282149" y="1752599"/>
                  </a:lnTo>
                  <a:lnTo>
                    <a:pt x="231433" y="1748249"/>
                  </a:lnTo>
                  <a:lnTo>
                    <a:pt x="183698" y="1735708"/>
                  </a:lnTo>
                  <a:lnTo>
                    <a:pt x="139743" y="1715737"/>
                  </a:lnTo>
                  <a:lnTo>
                    <a:pt x="100364" y="1689099"/>
                  </a:lnTo>
                  <a:lnTo>
                    <a:pt x="66358" y="1656557"/>
                  </a:lnTo>
                  <a:lnTo>
                    <a:pt x="38521" y="1618874"/>
                  </a:lnTo>
                  <a:lnTo>
                    <a:pt x="17652" y="1576811"/>
                  </a:lnTo>
                  <a:lnTo>
                    <a:pt x="4545" y="1531132"/>
                  </a:lnTo>
                  <a:lnTo>
                    <a:pt x="0" y="14825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07658" y="1832518"/>
              <a:ext cx="998219" cy="795655"/>
            </a:xfrm>
            <a:custGeom>
              <a:avLst/>
              <a:gdLst/>
              <a:ahLst/>
              <a:cxnLst/>
              <a:rect l="l" t="t" r="r" b="b"/>
              <a:pathLst>
                <a:path w="998220" h="795655">
                  <a:moveTo>
                    <a:pt x="997803" y="0"/>
                  </a:moveTo>
                  <a:lnTo>
                    <a:pt x="0" y="79508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73852" y="2615299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0" y="39241"/>
                  </a:moveTo>
                  <a:lnTo>
                    <a:pt x="24000" y="0"/>
                  </a:lnTo>
                  <a:lnTo>
                    <a:pt x="43609" y="24608"/>
                  </a:lnTo>
                  <a:lnTo>
                    <a:pt x="0" y="39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73852" y="2615299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24000" y="0"/>
                  </a:moveTo>
                  <a:lnTo>
                    <a:pt x="0" y="39241"/>
                  </a:lnTo>
                  <a:lnTo>
                    <a:pt x="43609" y="24608"/>
                  </a:lnTo>
                  <a:lnTo>
                    <a:pt x="2400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04972" y="1911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9240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89240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96925" y="2683462"/>
              <a:ext cx="599440" cy="563245"/>
            </a:xfrm>
            <a:custGeom>
              <a:avLst/>
              <a:gdLst/>
              <a:ahLst/>
              <a:cxnLst/>
              <a:rect l="l" t="t" r="r" b="b"/>
              <a:pathLst>
                <a:path w="599440" h="563244">
                  <a:moveTo>
                    <a:pt x="0" y="386762"/>
                  </a:moveTo>
                  <a:lnTo>
                    <a:pt x="36506" y="426148"/>
                  </a:lnTo>
                  <a:lnTo>
                    <a:pt x="73609" y="463726"/>
                  </a:lnTo>
                  <a:lnTo>
                    <a:pt x="111908" y="497688"/>
                  </a:lnTo>
                  <a:lnTo>
                    <a:pt x="152000" y="526226"/>
                  </a:lnTo>
                  <a:lnTo>
                    <a:pt x="194482" y="547533"/>
                  </a:lnTo>
                  <a:lnTo>
                    <a:pt x="239952" y="559799"/>
                  </a:lnTo>
                  <a:lnTo>
                    <a:pt x="285207" y="562627"/>
                  </a:lnTo>
                  <a:lnTo>
                    <a:pt x="337554" y="559290"/>
                  </a:lnTo>
                  <a:lnTo>
                    <a:pt x="393143" y="550427"/>
                  </a:lnTo>
                  <a:lnTo>
                    <a:pt x="448124" y="536676"/>
                  </a:lnTo>
                  <a:lnTo>
                    <a:pt x="498647" y="518677"/>
                  </a:lnTo>
                  <a:lnTo>
                    <a:pt x="540862" y="497067"/>
                  </a:lnTo>
                  <a:lnTo>
                    <a:pt x="570919" y="472487"/>
                  </a:lnTo>
                  <a:lnTo>
                    <a:pt x="590847" y="436606"/>
                  </a:lnTo>
                  <a:lnTo>
                    <a:pt x="599052" y="391818"/>
                  </a:lnTo>
                  <a:lnTo>
                    <a:pt x="597604" y="341915"/>
                  </a:lnTo>
                  <a:lnTo>
                    <a:pt x="588571" y="290688"/>
                  </a:lnTo>
                  <a:lnTo>
                    <a:pt x="574022" y="241932"/>
                  </a:lnTo>
                  <a:lnTo>
                    <a:pt x="556026" y="199437"/>
                  </a:lnTo>
                  <a:lnTo>
                    <a:pt x="532988" y="160859"/>
                  </a:lnTo>
                  <a:lnTo>
                    <a:pt x="503010" y="122590"/>
                  </a:lnTo>
                  <a:lnTo>
                    <a:pt x="467699" y="86526"/>
                  </a:lnTo>
                  <a:lnTo>
                    <a:pt x="428665" y="54562"/>
                  </a:lnTo>
                  <a:lnTo>
                    <a:pt x="387516" y="28597"/>
                  </a:lnTo>
                  <a:lnTo>
                    <a:pt x="345861" y="10524"/>
                  </a:lnTo>
                  <a:lnTo>
                    <a:pt x="302935" y="1403"/>
                  </a:lnTo>
                  <a:lnTo>
                    <a:pt x="257297" y="0"/>
                  </a:lnTo>
                  <a:lnTo>
                    <a:pt x="209544" y="4769"/>
                  </a:lnTo>
                  <a:lnTo>
                    <a:pt x="160274" y="14169"/>
                  </a:lnTo>
                  <a:lnTo>
                    <a:pt x="110085" y="26656"/>
                  </a:lnTo>
                  <a:lnTo>
                    <a:pt x="59574" y="406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55529" y="100685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5475928" y="101852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15960" y="1006855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15960" y="3153519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76361" y="314045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55819" y="3128859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9125" y="4383273"/>
            <a:ext cx="1030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Times New Roman"/>
                <a:cs typeface="Times New Roman"/>
              </a:rPr>
              <a:t>Time: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7399" y="3589480"/>
            <a:ext cx="191325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8460" marR="5080" indent="-36639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white: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undiscovered </a:t>
            </a:r>
            <a:r>
              <a:rPr sz="1800" spc="-3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gray: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discovered </a:t>
            </a:r>
            <a:r>
              <a:rPr sz="1800" spc="-3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black: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finished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1660" y="4694380"/>
            <a:ext cx="282702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87375" marR="5080" indent="536575" algn="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color[v]: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color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 </a:t>
            </a:r>
            <a:r>
              <a:rPr sz="1800" spc="-3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π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[u]: predecessor of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d[v]: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discovery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time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 </a:t>
            </a:r>
            <a:r>
              <a:rPr sz="1800" spc="-3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f[v]: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finishing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time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  <a:p>
            <a:pPr marR="9525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Uses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global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timestamp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31250" y="842101"/>
          <a:ext cx="3656328" cy="2595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V[G]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π[v]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869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271675" y="1362075"/>
            <a:ext cx="583565" cy="559435"/>
            <a:chOff x="5271675" y="1362075"/>
            <a:chExt cx="583565" cy="559435"/>
          </a:xfrm>
        </p:grpSpPr>
        <p:sp>
          <p:nvSpPr>
            <p:cNvPr id="9" name="object 9"/>
            <p:cNvSpPr/>
            <p:nvPr/>
          </p:nvSpPr>
          <p:spPr>
            <a:xfrm>
              <a:off x="5281200" y="137159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7" y="45363"/>
                  </a:lnTo>
                  <a:lnTo>
                    <a:pt x="481660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8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1200" y="13716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7" y="45363"/>
                  </a:lnTo>
                  <a:lnTo>
                    <a:pt x="481660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8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04040" y="1496947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2/7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71675" y="2574675"/>
            <a:ext cx="583565" cy="559435"/>
            <a:chOff x="5271675" y="2574675"/>
            <a:chExt cx="583565" cy="559435"/>
          </a:xfrm>
        </p:grpSpPr>
        <p:sp>
          <p:nvSpPr>
            <p:cNvPr id="13" name="object 13"/>
            <p:cNvSpPr/>
            <p:nvPr/>
          </p:nvSpPr>
          <p:spPr>
            <a:xfrm>
              <a:off x="5281200" y="25842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7" y="45363"/>
                  </a:lnTo>
                  <a:lnTo>
                    <a:pt x="481660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8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1200" y="25842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7" y="45363"/>
                  </a:lnTo>
                  <a:lnTo>
                    <a:pt x="481660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8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04040" y="2709547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3/6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51275" y="1362075"/>
            <a:ext cx="583565" cy="559435"/>
            <a:chOff x="3851275" y="1362075"/>
            <a:chExt cx="583565" cy="559435"/>
          </a:xfrm>
        </p:grpSpPr>
        <p:sp>
          <p:nvSpPr>
            <p:cNvPr id="17" name="object 17"/>
            <p:cNvSpPr/>
            <p:nvPr/>
          </p:nvSpPr>
          <p:spPr>
            <a:xfrm>
              <a:off x="3860799" y="137159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0800" y="13716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3640" y="1496947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1/8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51275" y="2574675"/>
            <a:ext cx="583565" cy="559435"/>
            <a:chOff x="3851275" y="2574675"/>
            <a:chExt cx="583565" cy="559435"/>
          </a:xfrm>
        </p:grpSpPr>
        <p:sp>
          <p:nvSpPr>
            <p:cNvPr id="21" name="object 21"/>
            <p:cNvSpPr/>
            <p:nvPr/>
          </p:nvSpPr>
          <p:spPr>
            <a:xfrm>
              <a:off x="3860799" y="25842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60800" y="25842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83640" y="2709547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4/5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22454" y="1362075"/>
            <a:ext cx="3678554" cy="1889125"/>
            <a:chOff x="4122454" y="1362075"/>
            <a:chExt cx="3678554" cy="1889125"/>
          </a:xfrm>
        </p:grpSpPr>
        <p:sp>
          <p:nvSpPr>
            <p:cNvPr id="25" name="object 25"/>
            <p:cNvSpPr/>
            <p:nvPr/>
          </p:nvSpPr>
          <p:spPr>
            <a:xfrm>
              <a:off x="4425099" y="1641599"/>
              <a:ext cx="628015" cy="0"/>
            </a:xfrm>
            <a:custGeom>
              <a:avLst/>
              <a:gdLst/>
              <a:ahLst/>
              <a:cxnLst/>
              <a:rect l="l" t="t" r="r" b="b"/>
              <a:pathLst>
                <a:path w="628014">
                  <a:moveTo>
                    <a:pt x="0" y="0"/>
                  </a:moveTo>
                  <a:lnTo>
                    <a:pt x="6275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3649" y="1559618"/>
              <a:ext cx="211001" cy="16396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42949" y="19115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7217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7217" y="252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2459" y="1868638"/>
              <a:ext cx="977265" cy="795020"/>
            </a:xfrm>
            <a:custGeom>
              <a:avLst/>
              <a:gdLst/>
              <a:ahLst/>
              <a:cxnLst/>
              <a:rect l="l" t="t" r="r" b="b"/>
              <a:pathLst>
                <a:path w="977264" h="795019">
                  <a:moveTo>
                    <a:pt x="0" y="794642"/>
                  </a:moveTo>
                  <a:lnTo>
                    <a:pt x="97716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09694" y="1841366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19852" y="39478"/>
                  </a:moveTo>
                  <a:lnTo>
                    <a:pt x="0" y="15066"/>
                  </a:lnTo>
                  <a:lnTo>
                    <a:pt x="43462" y="0"/>
                  </a:lnTo>
                  <a:lnTo>
                    <a:pt x="19852" y="39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09694" y="1841366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19852" y="39478"/>
                  </a:moveTo>
                  <a:lnTo>
                    <a:pt x="43462" y="0"/>
                  </a:lnTo>
                  <a:lnTo>
                    <a:pt x="0" y="15066"/>
                  </a:lnTo>
                  <a:lnTo>
                    <a:pt x="19852" y="394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63349" y="1911599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0" y="443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1369" y="2336550"/>
              <a:ext cx="163961" cy="2110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653599" y="2854200"/>
              <a:ext cx="628015" cy="0"/>
            </a:xfrm>
            <a:custGeom>
              <a:avLst/>
              <a:gdLst/>
              <a:ahLst/>
              <a:cxnLst/>
              <a:rect l="l" t="t" r="r" b="b"/>
              <a:pathLst>
                <a:path w="628014">
                  <a:moveTo>
                    <a:pt x="62759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1648" y="2772218"/>
              <a:ext cx="211001" cy="1639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722823" y="137159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5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2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22823" y="13716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5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2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22823" y="25842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5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2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22823" y="2584200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5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2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07658" y="1832518"/>
              <a:ext cx="998219" cy="795655"/>
            </a:xfrm>
            <a:custGeom>
              <a:avLst/>
              <a:gdLst/>
              <a:ahLst/>
              <a:cxnLst/>
              <a:rect l="l" t="t" r="r" b="b"/>
              <a:pathLst>
                <a:path w="998220" h="795655">
                  <a:moveTo>
                    <a:pt x="997804" y="0"/>
                  </a:moveTo>
                  <a:lnTo>
                    <a:pt x="0" y="79508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73853" y="2615299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0" y="39241"/>
                  </a:moveTo>
                  <a:lnTo>
                    <a:pt x="24000" y="0"/>
                  </a:lnTo>
                  <a:lnTo>
                    <a:pt x="43609" y="24608"/>
                  </a:lnTo>
                  <a:lnTo>
                    <a:pt x="0" y="39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73853" y="2615299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24000" y="0"/>
                  </a:moveTo>
                  <a:lnTo>
                    <a:pt x="0" y="39241"/>
                  </a:lnTo>
                  <a:lnTo>
                    <a:pt x="43609" y="24608"/>
                  </a:lnTo>
                  <a:lnTo>
                    <a:pt x="2400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04973" y="1911599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0" y="443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2992" y="2336550"/>
              <a:ext cx="163962" cy="21100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196925" y="2683462"/>
              <a:ext cx="599440" cy="563245"/>
            </a:xfrm>
            <a:custGeom>
              <a:avLst/>
              <a:gdLst/>
              <a:ahLst/>
              <a:cxnLst/>
              <a:rect l="l" t="t" r="r" b="b"/>
              <a:pathLst>
                <a:path w="599440" h="563244">
                  <a:moveTo>
                    <a:pt x="0" y="386762"/>
                  </a:moveTo>
                  <a:lnTo>
                    <a:pt x="36506" y="426148"/>
                  </a:lnTo>
                  <a:lnTo>
                    <a:pt x="73609" y="463726"/>
                  </a:lnTo>
                  <a:lnTo>
                    <a:pt x="111908" y="497688"/>
                  </a:lnTo>
                  <a:lnTo>
                    <a:pt x="152000" y="526226"/>
                  </a:lnTo>
                  <a:lnTo>
                    <a:pt x="194481" y="547533"/>
                  </a:lnTo>
                  <a:lnTo>
                    <a:pt x="239951" y="559799"/>
                  </a:lnTo>
                  <a:lnTo>
                    <a:pt x="285206" y="562627"/>
                  </a:lnTo>
                  <a:lnTo>
                    <a:pt x="337553" y="559290"/>
                  </a:lnTo>
                  <a:lnTo>
                    <a:pt x="393142" y="550427"/>
                  </a:lnTo>
                  <a:lnTo>
                    <a:pt x="448123" y="536676"/>
                  </a:lnTo>
                  <a:lnTo>
                    <a:pt x="498646" y="518677"/>
                  </a:lnTo>
                  <a:lnTo>
                    <a:pt x="540861" y="497067"/>
                  </a:lnTo>
                  <a:lnTo>
                    <a:pt x="570918" y="472487"/>
                  </a:lnTo>
                  <a:lnTo>
                    <a:pt x="590846" y="436606"/>
                  </a:lnTo>
                  <a:lnTo>
                    <a:pt x="599051" y="391818"/>
                  </a:lnTo>
                  <a:lnTo>
                    <a:pt x="597603" y="341915"/>
                  </a:lnTo>
                  <a:lnTo>
                    <a:pt x="588570" y="290688"/>
                  </a:lnTo>
                  <a:lnTo>
                    <a:pt x="574022" y="241932"/>
                  </a:lnTo>
                  <a:lnTo>
                    <a:pt x="556025" y="199437"/>
                  </a:lnTo>
                  <a:lnTo>
                    <a:pt x="532988" y="160859"/>
                  </a:lnTo>
                  <a:lnTo>
                    <a:pt x="503009" y="122590"/>
                  </a:lnTo>
                  <a:lnTo>
                    <a:pt x="467698" y="86526"/>
                  </a:lnTo>
                  <a:lnTo>
                    <a:pt x="428664" y="54562"/>
                  </a:lnTo>
                  <a:lnTo>
                    <a:pt x="387515" y="28597"/>
                  </a:lnTo>
                  <a:lnTo>
                    <a:pt x="345860" y="10524"/>
                  </a:lnTo>
                  <a:lnTo>
                    <a:pt x="302934" y="1403"/>
                  </a:lnTo>
                  <a:lnTo>
                    <a:pt x="257296" y="0"/>
                  </a:lnTo>
                  <a:lnTo>
                    <a:pt x="209543" y="4769"/>
                  </a:lnTo>
                  <a:lnTo>
                    <a:pt x="160274" y="14169"/>
                  </a:lnTo>
                  <a:lnTo>
                    <a:pt x="110085" y="26656"/>
                  </a:lnTo>
                  <a:lnTo>
                    <a:pt x="59574" y="406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889310" y="903416"/>
            <a:ext cx="231140" cy="98679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15"/>
              </a:spcBef>
            </a:pP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9/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6845665" y="2585722"/>
            <a:ext cx="318135" cy="868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10/</a:t>
            </a:r>
            <a:endParaRPr sz="16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55529" y="100685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75930" y="101852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76361" y="314045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55819" y="3128859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04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Depth-ﬁrst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5662" y="2163524"/>
            <a:ext cx="583565" cy="559435"/>
            <a:chOff x="5375662" y="2163524"/>
            <a:chExt cx="583565" cy="559435"/>
          </a:xfrm>
        </p:grpSpPr>
        <p:sp>
          <p:nvSpPr>
            <p:cNvPr id="5" name="object 5"/>
            <p:cNvSpPr/>
            <p:nvPr/>
          </p:nvSpPr>
          <p:spPr>
            <a:xfrm>
              <a:off x="5385187" y="21730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7" y="45363"/>
                  </a:lnTo>
                  <a:lnTo>
                    <a:pt x="481660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8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5187" y="21730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7" y="45363"/>
                  </a:lnTo>
                  <a:lnTo>
                    <a:pt x="481660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8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08028" y="2298396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2/7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5662" y="3376124"/>
            <a:ext cx="583565" cy="559435"/>
            <a:chOff x="5375662" y="3376124"/>
            <a:chExt cx="583565" cy="559435"/>
          </a:xfrm>
        </p:grpSpPr>
        <p:sp>
          <p:nvSpPr>
            <p:cNvPr id="9" name="object 9"/>
            <p:cNvSpPr/>
            <p:nvPr/>
          </p:nvSpPr>
          <p:spPr>
            <a:xfrm>
              <a:off x="5385187" y="33856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7" y="45363"/>
                  </a:lnTo>
                  <a:lnTo>
                    <a:pt x="481660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8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5187" y="33856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7" y="45363"/>
                  </a:lnTo>
                  <a:lnTo>
                    <a:pt x="481660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8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08028" y="3510996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3/6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5262" y="2163524"/>
            <a:ext cx="583565" cy="559435"/>
            <a:chOff x="3955262" y="2163524"/>
            <a:chExt cx="583565" cy="559435"/>
          </a:xfrm>
        </p:grpSpPr>
        <p:sp>
          <p:nvSpPr>
            <p:cNvPr id="13" name="object 13"/>
            <p:cNvSpPr/>
            <p:nvPr/>
          </p:nvSpPr>
          <p:spPr>
            <a:xfrm>
              <a:off x="3964787" y="21730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4787" y="21730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87628" y="2298396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1/8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55262" y="3376124"/>
            <a:ext cx="583565" cy="559435"/>
            <a:chOff x="3955262" y="3376124"/>
            <a:chExt cx="583565" cy="559435"/>
          </a:xfrm>
        </p:grpSpPr>
        <p:sp>
          <p:nvSpPr>
            <p:cNvPr id="17" name="object 17"/>
            <p:cNvSpPr/>
            <p:nvPr/>
          </p:nvSpPr>
          <p:spPr>
            <a:xfrm>
              <a:off x="3964787" y="33856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787" y="33856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4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1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87628" y="3510996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4/5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29087" y="2361069"/>
            <a:ext cx="1220470" cy="1376680"/>
            <a:chOff x="4529087" y="2361069"/>
            <a:chExt cx="1220470" cy="1376680"/>
          </a:xfrm>
        </p:grpSpPr>
        <p:sp>
          <p:nvSpPr>
            <p:cNvPr id="21" name="object 21"/>
            <p:cNvSpPr/>
            <p:nvPr/>
          </p:nvSpPr>
          <p:spPr>
            <a:xfrm>
              <a:off x="4529087" y="2443050"/>
              <a:ext cx="628015" cy="0"/>
            </a:xfrm>
            <a:custGeom>
              <a:avLst/>
              <a:gdLst/>
              <a:ahLst/>
              <a:cxnLst/>
              <a:rect l="l" t="t" r="r" b="b"/>
              <a:pathLst>
                <a:path w="628014">
                  <a:moveTo>
                    <a:pt x="0" y="0"/>
                  </a:moveTo>
                  <a:lnTo>
                    <a:pt x="6275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637" y="2361069"/>
              <a:ext cx="211001" cy="1639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67337" y="2713050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0" y="443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5356" y="3138000"/>
              <a:ext cx="163961" cy="2110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57587" y="3655650"/>
              <a:ext cx="628015" cy="0"/>
            </a:xfrm>
            <a:custGeom>
              <a:avLst/>
              <a:gdLst/>
              <a:ahLst/>
              <a:cxnLst/>
              <a:rect l="l" t="t" r="r" b="b"/>
              <a:pathLst>
                <a:path w="628014">
                  <a:moveTo>
                    <a:pt x="62759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5636" y="3573669"/>
              <a:ext cx="211001" cy="16396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817286" y="2163524"/>
            <a:ext cx="583565" cy="1771650"/>
            <a:chOff x="6817286" y="2163524"/>
            <a:chExt cx="583565" cy="1771650"/>
          </a:xfrm>
        </p:grpSpPr>
        <p:sp>
          <p:nvSpPr>
            <p:cNvPr id="28" name="object 28"/>
            <p:cNvSpPr/>
            <p:nvPr/>
          </p:nvSpPr>
          <p:spPr>
            <a:xfrm>
              <a:off x="6826811" y="21730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5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2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26811" y="21730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5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2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8961" y="2713049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0" y="443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26811" y="33856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5" h="540385">
                  <a:moveTo>
                    <a:pt x="282149" y="539999"/>
                  </a:move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2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26811" y="3385649"/>
              <a:ext cx="564515" cy="540385"/>
            </a:xfrm>
            <a:custGeom>
              <a:avLst/>
              <a:gdLst/>
              <a:ahLst/>
              <a:cxnLst/>
              <a:rect l="l" t="t" r="r" b="b"/>
              <a:pathLst>
                <a:path w="564515" h="540385">
                  <a:moveTo>
                    <a:pt x="0" y="269999"/>
                  </a:moveTo>
                  <a:lnTo>
                    <a:pt x="4545" y="221467"/>
                  </a:lnTo>
                  <a:lnTo>
                    <a:pt x="17652" y="175788"/>
                  </a:lnTo>
                  <a:lnTo>
                    <a:pt x="38521" y="133725"/>
                  </a:lnTo>
                  <a:lnTo>
                    <a:pt x="66358" y="96042"/>
                  </a:lnTo>
                  <a:lnTo>
                    <a:pt x="100364" y="63500"/>
                  </a:lnTo>
                  <a:lnTo>
                    <a:pt x="139743" y="36862"/>
                  </a:lnTo>
                  <a:lnTo>
                    <a:pt x="183698" y="16891"/>
                  </a:lnTo>
                  <a:lnTo>
                    <a:pt x="231433" y="4350"/>
                  </a:lnTo>
                  <a:lnTo>
                    <a:pt x="282149" y="0"/>
                  </a:lnTo>
                  <a:lnTo>
                    <a:pt x="337452" y="5235"/>
                  </a:lnTo>
                  <a:lnTo>
                    <a:pt x="390124" y="20552"/>
                  </a:lnTo>
                  <a:lnTo>
                    <a:pt x="438686" y="45363"/>
                  </a:lnTo>
                  <a:lnTo>
                    <a:pt x="481659" y="79081"/>
                  </a:lnTo>
                  <a:lnTo>
                    <a:pt x="516895" y="120203"/>
                  </a:lnTo>
                  <a:lnTo>
                    <a:pt x="542822" y="166675"/>
                  </a:lnTo>
                  <a:lnTo>
                    <a:pt x="558828" y="217079"/>
                  </a:lnTo>
                  <a:lnTo>
                    <a:pt x="564299" y="269999"/>
                  </a:lnTo>
                  <a:lnTo>
                    <a:pt x="559754" y="318532"/>
                  </a:lnTo>
                  <a:lnTo>
                    <a:pt x="546647" y="364211"/>
                  </a:lnTo>
                  <a:lnTo>
                    <a:pt x="525778" y="406274"/>
                  </a:lnTo>
                  <a:lnTo>
                    <a:pt x="497941" y="443957"/>
                  </a:lnTo>
                  <a:lnTo>
                    <a:pt x="463935" y="476499"/>
                  </a:lnTo>
                  <a:lnTo>
                    <a:pt x="424556" y="503137"/>
                  </a:lnTo>
                  <a:lnTo>
                    <a:pt x="380601" y="523108"/>
                  </a:lnTo>
                  <a:lnTo>
                    <a:pt x="332866" y="535649"/>
                  </a:lnTo>
                  <a:lnTo>
                    <a:pt x="282149" y="539999"/>
                  </a:lnTo>
                  <a:lnTo>
                    <a:pt x="231433" y="535649"/>
                  </a:lnTo>
                  <a:lnTo>
                    <a:pt x="183698" y="523108"/>
                  </a:lnTo>
                  <a:lnTo>
                    <a:pt x="139743" y="503137"/>
                  </a:lnTo>
                  <a:lnTo>
                    <a:pt x="100364" y="476499"/>
                  </a:lnTo>
                  <a:lnTo>
                    <a:pt x="66358" y="443957"/>
                  </a:lnTo>
                  <a:lnTo>
                    <a:pt x="38521" y="406274"/>
                  </a:lnTo>
                  <a:lnTo>
                    <a:pt x="17652" y="364211"/>
                  </a:lnTo>
                  <a:lnTo>
                    <a:pt x="4545" y="318532"/>
                  </a:lnTo>
                  <a:lnTo>
                    <a:pt x="0" y="269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6980" y="3137999"/>
              <a:ext cx="163962" cy="21100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993297" y="1704867"/>
            <a:ext cx="231140" cy="98679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15"/>
              </a:spcBef>
            </a:pP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9/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6949651" y="3387171"/>
            <a:ext cx="318135" cy="868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10/</a:t>
            </a:r>
            <a:endParaRPr sz="16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96344" y="3845091"/>
            <a:ext cx="2562225" cy="9740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800" spc="-5" dirty="0">
                <a:latin typeface="Times New Roman"/>
                <a:cs typeface="Times New Roman"/>
              </a:rPr>
              <a:t>Depth-first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Forest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59516" y="1808306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79917" y="181997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18550" y="1808306"/>
            <a:ext cx="373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491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59806" y="3930309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8031250" y="2115148"/>
          <a:ext cx="3656328" cy="2542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02">
                <a:tc>
                  <a:txBody>
                    <a:bodyPr/>
                    <a:lstStyle/>
                    <a:p>
                      <a:pPr marR="13335" algn="ctr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V[G]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π[v]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f[v]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869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2164" y="2123216"/>
            <a:ext cx="205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Give</a:t>
            </a:r>
            <a:r>
              <a:rPr sz="2400" dirty="0">
                <a:solidFill>
                  <a:srgbClr val="595959"/>
                </a:solidFill>
                <a:latin typeface="Corbel"/>
                <a:cs typeface="Corbel"/>
              </a:rPr>
              <a:t>n</a:t>
            </a:r>
            <a:r>
              <a:rPr sz="2400" spc="-10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Graph: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44" y="3101857"/>
            <a:ext cx="166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5747" y="28194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3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9286" y="2929443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65747" y="40320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3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39716" y="414204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3869" y="28194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2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2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12375" y="2929443"/>
            <a:ext cx="10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93869" y="40320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2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2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8924" y="4142043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30004" y="28194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4" y="36862"/>
                </a:lnTo>
                <a:lnTo>
                  <a:pt x="176983" y="16891"/>
                </a:lnTo>
                <a:lnTo>
                  <a:pt x="222972" y="4350"/>
                </a:lnTo>
                <a:lnTo>
                  <a:pt x="271835" y="0"/>
                </a:lnTo>
                <a:lnTo>
                  <a:pt x="325115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7999" y="120203"/>
                </a:lnTo>
                <a:lnTo>
                  <a:pt x="522979" y="166675"/>
                </a:lnTo>
                <a:lnTo>
                  <a:pt x="538399" y="217079"/>
                </a:lnTo>
                <a:lnTo>
                  <a:pt x="543671" y="269999"/>
                </a:lnTo>
                <a:lnTo>
                  <a:pt x="539291" y="318532"/>
                </a:lnTo>
                <a:lnTo>
                  <a:pt x="526664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2" y="535649"/>
                </a:lnTo>
                <a:lnTo>
                  <a:pt x="176983" y="523108"/>
                </a:lnTo>
                <a:lnTo>
                  <a:pt x="134634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27805" y="2929443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30004" y="40320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4" y="36862"/>
                </a:lnTo>
                <a:lnTo>
                  <a:pt x="176983" y="16891"/>
                </a:lnTo>
                <a:lnTo>
                  <a:pt x="222972" y="4350"/>
                </a:lnTo>
                <a:lnTo>
                  <a:pt x="271835" y="0"/>
                </a:lnTo>
                <a:lnTo>
                  <a:pt x="325115" y="5235"/>
                </a:lnTo>
                <a:lnTo>
                  <a:pt x="375862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7999" y="120203"/>
                </a:lnTo>
                <a:lnTo>
                  <a:pt x="522979" y="166675"/>
                </a:lnTo>
                <a:lnTo>
                  <a:pt x="538399" y="217079"/>
                </a:lnTo>
                <a:lnTo>
                  <a:pt x="543671" y="269999"/>
                </a:lnTo>
                <a:lnTo>
                  <a:pt x="539291" y="318532"/>
                </a:lnTo>
                <a:lnTo>
                  <a:pt x="526664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2" y="535649"/>
                </a:lnTo>
                <a:lnTo>
                  <a:pt x="176983" y="523108"/>
                </a:lnTo>
                <a:lnTo>
                  <a:pt x="134634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35004" y="4142043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8125" y="28194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77635" y="2929443"/>
            <a:ext cx="10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58125" y="4032000"/>
            <a:ext cx="544195" cy="540385"/>
          </a:xfrm>
          <a:custGeom>
            <a:avLst/>
            <a:gdLst/>
            <a:ahLst/>
            <a:cxnLst/>
            <a:rect l="l" t="t" r="r" b="b"/>
            <a:pathLst>
              <a:path w="544195" h="540385">
                <a:moveTo>
                  <a:pt x="0" y="269999"/>
                </a:moveTo>
                <a:lnTo>
                  <a:pt x="4379" y="221467"/>
                </a:lnTo>
                <a:lnTo>
                  <a:pt x="17006" y="175788"/>
                </a:lnTo>
                <a:lnTo>
                  <a:pt x="37113" y="133725"/>
                </a:lnTo>
                <a:lnTo>
                  <a:pt x="63932" y="96042"/>
                </a:lnTo>
                <a:lnTo>
                  <a:pt x="96695" y="63500"/>
                </a:lnTo>
                <a:lnTo>
                  <a:pt x="134635" y="36862"/>
                </a:lnTo>
                <a:lnTo>
                  <a:pt x="176983" y="16891"/>
                </a:lnTo>
                <a:lnTo>
                  <a:pt x="222973" y="4350"/>
                </a:lnTo>
                <a:lnTo>
                  <a:pt x="271835" y="0"/>
                </a:lnTo>
                <a:lnTo>
                  <a:pt x="325116" y="5235"/>
                </a:lnTo>
                <a:lnTo>
                  <a:pt x="375863" y="20552"/>
                </a:lnTo>
                <a:lnTo>
                  <a:pt x="422650" y="45363"/>
                </a:lnTo>
                <a:lnTo>
                  <a:pt x="464052" y="79081"/>
                </a:lnTo>
                <a:lnTo>
                  <a:pt x="498000" y="120203"/>
                </a:lnTo>
                <a:lnTo>
                  <a:pt x="522979" y="166675"/>
                </a:lnTo>
                <a:lnTo>
                  <a:pt x="538400" y="217079"/>
                </a:lnTo>
                <a:lnTo>
                  <a:pt x="543671" y="269999"/>
                </a:lnTo>
                <a:lnTo>
                  <a:pt x="539292" y="318532"/>
                </a:lnTo>
                <a:lnTo>
                  <a:pt x="526665" y="364211"/>
                </a:lnTo>
                <a:lnTo>
                  <a:pt x="506558" y="406274"/>
                </a:lnTo>
                <a:lnTo>
                  <a:pt x="479739" y="443957"/>
                </a:lnTo>
                <a:lnTo>
                  <a:pt x="446976" y="476499"/>
                </a:lnTo>
                <a:lnTo>
                  <a:pt x="409036" y="503137"/>
                </a:lnTo>
                <a:lnTo>
                  <a:pt x="366688" y="523108"/>
                </a:lnTo>
                <a:lnTo>
                  <a:pt x="320698" y="535649"/>
                </a:lnTo>
                <a:lnTo>
                  <a:pt x="271835" y="539999"/>
                </a:lnTo>
                <a:lnTo>
                  <a:pt x="222973" y="535649"/>
                </a:lnTo>
                <a:lnTo>
                  <a:pt x="176983" y="523108"/>
                </a:lnTo>
                <a:lnTo>
                  <a:pt x="134635" y="503137"/>
                </a:lnTo>
                <a:lnTo>
                  <a:pt x="96695" y="476499"/>
                </a:lnTo>
                <a:lnTo>
                  <a:pt x="63932" y="443957"/>
                </a:lnTo>
                <a:lnTo>
                  <a:pt x="37113" y="406274"/>
                </a:lnTo>
                <a:lnTo>
                  <a:pt x="17006" y="364211"/>
                </a:lnTo>
                <a:lnTo>
                  <a:pt x="4379" y="318532"/>
                </a:lnTo>
                <a:lnTo>
                  <a:pt x="0" y="2699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64743" y="414204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45209" y="3068904"/>
            <a:ext cx="4369435" cy="1254125"/>
            <a:chOff x="4645209" y="3068904"/>
            <a:chExt cx="4369435" cy="1254125"/>
          </a:xfrm>
        </p:grpSpPr>
        <p:sp>
          <p:nvSpPr>
            <p:cNvPr id="22" name="object 22"/>
            <p:cNvSpPr/>
            <p:nvPr/>
          </p:nvSpPr>
          <p:spPr>
            <a:xfrm>
              <a:off x="6366542" y="3089399"/>
              <a:ext cx="791845" cy="0"/>
            </a:xfrm>
            <a:custGeom>
              <a:avLst/>
              <a:gdLst/>
              <a:ahLst/>
              <a:cxnLst/>
              <a:rect l="l" t="t" r="r" b="b"/>
              <a:pathLst>
                <a:path w="791845">
                  <a:moveTo>
                    <a:pt x="791582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3317" y="3073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3317" y="3073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4704" y="3089399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771043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1478" y="3073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1478" y="3073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65705" y="33593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9972" y="3974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49972" y="3974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37583" y="33593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21850" y="3974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21850" y="3974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57922" y="3317173"/>
              <a:ext cx="944244" cy="794385"/>
            </a:xfrm>
            <a:custGeom>
              <a:avLst/>
              <a:gdLst/>
              <a:ahLst/>
              <a:cxnLst/>
              <a:rect l="l" t="t" r="r" b="b"/>
              <a:pathLst>
                <a:path w="944245" h="794385">
                  <a:moveTo>
                    <a:pt x="0" y="793907"/>
                  </a:moveTo>
                  <a:lnTo>
                    <a:pt x="94363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1430" y="3289345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20257" y="39866"/>
                  </a:moveTo>
                  <a:lnTo>
                    <a:pt x="0" y="15788"/>
                  </a:lnTo>
                  <a:lnTo>
                    <a:pt x="43204" y="0"/>
                  </a:lnTo>
                  <a:lnTo>
                    <a:pt x="20257" y="39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430" y="3289345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20257" y="39866"/>
                  </a:moveTo>
                  <a:lnTo>
                    <a:pt x="43204" y="0"/>
                  </a:lnTo>
                  <a:lnTo>
                    <a:pt x="0" y="15788"/>
                  </a:lnTo>
                  <a:lnTo>
                    <a:pt x="20257" y="3986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73938" y="3280318"/>
              <a:ext cx="963930" cy="794385"/>
            </a:xfrm>
            <a:custGeom>
              <a:avLst/>
              <a:gdLst/>
              <a:ahLst/>
              <a:cxnLst/>
              <a:rect l="l" t="t" r="r" b="b"/>
              <a:pathLst>
                <a:path w="963929" h="794385">
                  <a:moveTo>
                    <a:pt x="963805" y="0"/>
                  </a:moveTo>
                  <a:lnTo>
                    <a:pt x="0" y="79435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0581" y="406252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0" y="39632"/>
                  </a:moveTo>
                  <a:lnTo>
                    <a:pt x="23350" y="0"/>
                  </a:lnTo>
                  <a:lnTo>
                    <a:pt x="43362" y="24281"/>
                  </a:lnTo>
                  <a:lnTo>
                    <a:pt x="0" y="39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0581" y="406252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23350" y="0"/>
                  </a:moveTo>
                  <a:lnTo>
                    <a:pt x="0" y="39632"/>
                  </a:lnTo>
                  <a:lnTo>
                    <a:pt x="43362" y="24281"/>
                  </a:lnTo>
                  <a:lnTo>
                    <a:pt x="2335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66542" y="4302000"/>
              <a:ext cx="791845" cy="0"/>
            </a:xfrm>
            <a:custGeom>
              <a:avLst/>
              <a:gdLst/>
              <a:ahLst/>
              <a:cxnLst/>
              <a:rect l="l" t="t" r="r" b="b"/>
              <a:pathLst>
                <a:path w="791845">
                  <a:moveTo>
                    <a:pt x="791582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23317" y="428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23317" y="428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4704" y="4302000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771043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51478" y="428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51478" y="428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29961" y="341654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615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14228" y="3373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14228" y="3373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65986" y="3280318"/>
              <a:ext cx="944244" cy="794385"/>
            </a:xfrm>
            <a:custGeom>
              <a:avLst/>
              <a:gdLst/>
              <a:ahLst/>
              <a:cxnLst/>
              <a:rect l="l" t="t" r="r" b="b"/>
              <a:pathLst>
                <a:path w="944245" h="794385">
                  <a:moveTo>
                    <a:pt x="943637" y="0"/>
                  </a:moveTo>
                  <a:lnTo>
                    <a:pt x="0" y="7939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32910" y="4062187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4">
                  <a:moveTo>
                    <a:pt x="0" y="39866"/>
                  </a:moveTo>
                  <a:lnTo>
                    <a:pt x="22947" y="0"/>
                  </a:lnTo>
                  <a:lnTo>
                    <a:pt x="43204" y="24077"/>
                  </a:lnTo>
                  <a:lnTo>
                    <a:pt x="0" y="39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32910" y="4062187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4">
                  <a:moveTo>
                    <a:pt x="22947" y="0"/>
                  </a:moveTo>
                  <a:lnTo>
                    <a:pt x="0" y="39866"/>
                  </a:lnTo>
                  <a:lnTo>
                    <a:pt x="43204" y="24077"/>
                  </a:lnTo>
                  <a:lnTo>
                    <a:pt x="2294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01840" y="33593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0"/>
                  </a:moveTo>
                  <a:lnTo>
                    <a:pt x="0" y="615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86107" y="3974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86107" y="3974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94057" y="3337531"/>
              <a:ext cx="0" cy="774065"/>
            </a:xfrm>
            <a:custGeom>
              <a:avLst/>
              <a:gdLst/>
              <a:ahLst/>
              <a:cxnLst/>
              <a:rect l="l" t="t" r="r" b="b"/>
              <a:pathLst>
                <a:path h="774064">
                  <a:moveTo>
                    <a:pt x="0" y="77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8325" y="329430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78325" y="329430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58961" y="4302000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771043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15736" y="428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15736" y="428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DFS(G)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0924" y="992240"/>
            <a:ext cx="32880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1.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545454"/>
                </a:solidFill>
                <a:latin typeface="Times New Roman"/>
                <a:cs typeface="Times New Roman"/>
              </a:rPr>
              <a:t>for</a:t>
            </a:r>
            <a:r>
              <a:rPr sz="2000" b="1" spc="-4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545454"/>
                </a:solidFill>
                <a:latin typeface="Times New Roman"/>
                <a:cs typeface="Times New Roman"/>
              </a:rPr>
              <a:t>eac</a:t>
            </a:r>
            <a:r>
              <a:rPr sz="2000" b="1" dirty="0">
                <a:solidFill>
                  <a:srgbClr val="545454"/>
                </a:solidFill>
                <a:latin typeface="Times New Roman"/>
                <a:cs typeface="Times New Roman"/>
              </a:rPr>
              <a:t>h</a:t>
            </a:r>
            <a:r>
              <a:rPr sz="2000" b="1" spc="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vertex u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MS PGothic"/>
                <a:cs typeface="MS PGothic"/>
              </a:rPr>
              <a:t>∈</a:t>
            </a:r>
            <a:r>
              <a:rPr sz="2000" spc="-150" dirty="0">
                <a:solidFill>
                  <a:srgbClr val="545454"/>
                </a:solidFill>
                <a:latin typeface="MS PGothic"/>
                <a:cs typeface="MS PGothic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V[G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]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545454"/>
                </a:solidFill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0924" y="1297040"/>
            <a:ext cx="2423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647065" algn="l"/>
                <a:tab pos="647700" algn="l"/>
              </a:tabLst>
            </a:pP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color[u]</a:t>
            </a:r>
            <a:r>
              <a:rPr sz="2000" spc="-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white</a:t>
            </a:r>
            <a:endParaRPr sz="2000">
              <a:latin typeface="Times New Roman"/>
              <a:cs typeface="Times New Roman"/>
            </a:endParaRPr>
          </a:p>
          <a:p>
            <a:pPr marL="786765" indent="-774700">
              <a:lnSpc>
                <a:spcPct val="100000"/>
              </a:lnSpc>
              <a:buFont typeface="Times New Roman"/>
              <a:buAutoNum type="arabicPeriod" startAt="2"/>
              <a:tabLst>
                <a:tab pos="786765" algn="l"/>
                <a:tab pos="787400" algn="l"/>
              </a:tabLst>
            </a:pPr>
            <a:r>
              <a:rPr sz="2000" spc="-5" dirty="0">
                <a:solidFill>
                  <a:srgbClr val="545454"/>
                </a:solidFill>
                <a:latin typeface="Arial MT"/>
                <a:cs typeface="Arial MT"/>
              </a:rPr>
              <a:t>π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[u]</a:t>
            </a:r>
            <a:r>
              <a:rPr sz="2000" spc="-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8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NIL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0924" y="1906640"/>
            <a:ext cx="32880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6700" algn="l"/>
              </a:tabLst>
            </a:pP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time</a:t>
            </a:r>
            <a:r>
              <a:rPr sz="2000" spc="-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9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Font typeface="Times New Roman"/>
              <a:buAutoNum type="arabicPeriod" startAt="4"/>
              <a:tabLst>
                <a:tab pos="266700" algn="l"/>
              </a:tabLst>
            </a:pPr>
            <a:r>
              <a:rPr sz="2000" b="1" dirty="0">
                <a:solidFill>
                  <a:srgbClr val="545454"/>
                </a:solidFill>
                <a:latin typeface="Times New Roman"/>
                <a:cs typeface="Times New Roman"/>
              </a:rPr>
              <a:t>for</a:t>
            </a:r>
            <a:r>
              <a:rPr sz="2000" b="1" spc="-4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545454"/>
                </a:solidFill>
                <a:latin typeface="Times New Roman"/>
                <a:cs typeface="Times New Roman"/>
              </a:rPr>
              <a:t>eac</a:t>
            </a:r>
            <a:r>
              <a:rPr sz="2000" b="1" dirty="0">
                <a:solidFill>
                  <a:srgbClr val="545454"/>
                </a:solidFill>
                <a:latin typeface="Times New Roman"/>
                <a:cs typeface="Times New Roman"/>
              </a:rPr>
              <a:t>h</a:t>
            </a:r>
            <a:r>
              <a:rPr sz="2000" b="1" spc="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vertex u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MS PGothic"/>
                <a:cs typeface="MS PGothic"/>
              </a:rPr>
              <a:t>∈</a:t>
            </a:r>
            <a:r>
              <a:rPr sz="2000" spc="-150" dirty="0">
                <a:solidFill>
                  <a:srgbClr val="545454"/>
                </a:solidFill>
                <a:latin typeface="MS PGothic"/>
                <a:cs typeface="MS PGothic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V[G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]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545454"/>
                </a:solidFill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0924" y="2516240"/>
            <a:ext cx="215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6.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7.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9152" y="2516240"/>
            <a:ext cx="2463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45454"/>
                </a:solidFill>
                <a:latin typeface="Times New Roman"/>
                <a:cs typeface="Times New Roman"/>
              </a:rPr>
              <a:t>if</a:t>
            </a:r>
            <a:r>
              <a:rPr sz="2000" b="1" spc="-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color[u]</a:t>
            </a:r>
            <a:r>
              <a:rPr sz="2000" spc="-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=</a:t>
            </a:r>
            <a:r>
              <a:rPr sz="2000" spc="-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white</a:t>
            </a:r>
            <a:endParaRPr sz="20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</a:pPr>
            <a:r>
              <a:rPr sz="2000" b="1" dirty="0">
                <a:solidFill>
                  <a:srgbClr val="545454"/>
                </a:solidFill>
                <a:latin typeface="Times New Roman"/>
                <a:cs typeface="Times New Roman"/>
              </a:rPr>
              <a:t>then</a:t>
            </a:r>
            <a:r>
              <a:rPr sz="2000" b="1" spc="-8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45454"/>
                </a:solidFill>
                <a:latin typeface="Times New Roman"/>
                <a:cs typeface="Times New Roman"/>
              </a:rPr>
              <a:t>DFS-Visit(u)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0924" y="3125840"/>
            <a:ext cx="272224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545454"/>
                </a:solidFill>
                <a:latin typeface="Times New Roman"/>
                <a:cs typeface="Times New Roman"/>
              </a:rPr>
              <a:t>DFS-Visit(u)</a:t>
            </a:r>
            <a:endParaRPr sz="20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color[u]</a:t>
            </a:r>
            <a:r>
              <a:rPr sz="2000" spc="-1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8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545454"/>
                </a:solidFill>
                <a:latin typeface="Times New Roman"/>
                <a:cs typeface="Times New Roman"/>
              </a:rPr>
              <a:t>GRAY</a:t>
            </a:r>
            <a:endParaRPr sz="20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time</a:t>
            </a:r>
            <a:r>
              <a:rPr sz="2000" spc="-1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7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time</a:t>
            </a:r>
            <a:r>
              <a:rPr sz="2000" spc="-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+</a:t>
            </a:r>
            <a:r>
              <a:rPr sz="2000" spc="-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d[u]</a:t>
            </a:r>
            <a:r>
              <a:rPr sz="2000" spc="-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9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Font typeface="Times New Roman"/>
              <a:buAutoNum type="arabicPeriod"/>
              <a:tabLst>
                <a:tab pos="266700" algn="l"/>
              </a:tabLst>
            </a:pPr>
            <a:r>
              <a:rPr sz="2000" b="1" dirty="0">
                <a:solidFill>
                  <a:srgbClr val="545454"/>
                </a:solidFill>
                <a:latin typeface="Times New Roman"/>
                <a:cs typeface="Times New Roman"/>
              </a:rPr>
              <a:t>for</a:t>
            </a:r>
            <a:r>
              <a:rPr sz="2000" b="1" spc="-4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545454"/>
                </a:solidFill>
                <a:latin typeface="Times New Roman"/>
                <a:cs typeface="Times New Roman"/>
              </a:rPr>
              <a:t>eac</a:t>
            </a:r>
            <a:r>
              <a:rPr sz="2000" b="1" dirty="0">
                <a:solidFill>
                  <a:srgbClr val="545454"/>
                </a:solidFill>
                <a:latin typeface="Times New Roman"/>
                <a:cs typeface="Times New Roman"/>
              </a:rPr>
              <a:t>h</a:t>
            </a:r>
            <a:r>
              <a:rPr sz="2000" b="1" spc="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MS PGothic"/>
                <a:cs typeface="MS PGothic"/>
              </a:rPr>
              <a:t>∈</a:t>
            </a:r>
            <a:r>
              <a:rPr sz="2000" spc="-225" dirty="0">
                <a:solidFill>
                  <a:srgbClr val="545454"/>
                </a:solidFill>
                <a:latin typeface="MS PGothic"/>
                <a:cs typeface="MS PGothic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Adj[u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] </a:t>
            </a:r>
            <a:r>
              <a:rPr sz="2000" b="1" spc="-5" dirty="0">
                <a:solidFill>
                  <a:srgbClr val="545454"/>
                </a:solidFill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0924" y="4649840"/>
            <a:ext cx="28733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indent="-6350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5"/>
              <a:tabLst>
                <a:tab pos="647065" algn="l"/>
                <a:tab pos="647700" algn="l"/>
              </a:tabLst>
            </a:pPr>
            <a:r>
              <a:rPr sz="2000" b="1" spc="-5" dirty="0">
                <a:solidFill>
                  <a:srgbClr val="545454"/>
                </a:solidFill>
                <a:latin typeface="Times New Roman"/>
                <a:cs typeface="Times New Roman"/>
              </a:rPr>
              <a:t>if</a:t>
            </a:r>
            <a:r>
              <a:rPr sz="2000" b="1" spc="-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color[v]</a:t>
            </a:r>
            <a:r>
              <a:rPr sz="2000" spc="-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=</a:t>
            </a:r>
            <a:r>
              <a:rPr sz="2000" spc="-6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WHITE</a:t>
            </a:r>
            <a:endParaRPr sz="2000">
              <a:latin typeface="Times New Roman"/>
              <a:cs typeface="Times New Roman"/>
            </a:endParaRPr>
          </a:p>
          <a:p>
            <a:pPr marL="964565" indent="-952500">
              <a:lnSpc>
                <a:spcPct val="100000"/>
              </a:lnSpc>
              <a:buFont typeface="Times New Roman"/>
              <a:buAutoNum type="arabicPeriod" startAt="5"/>
              <a:tabLst>
                <a:tab pos="964565" algn="l"/>
                <a:tab pos="965200" algn="l"/>
              </a:tabLst>
            </a:pPr>
            <a:r>
              <a:rPr sz="2000" b="1" dirty="0">
                <a:solidFill>
                  <a:srgbClr val="545454"/>
                </a:solidFill>
                <a:latin typeface="Times New Roman"/>
                <a:cs typeface="Times New Roman"/>
              </a:rPr>
              <a:t>then</a:t>
            </a:r>
            <a:r>
              <a:rPr sz="2000" b="1" spc="-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Arial MT"/>
                <a:cs typeface="Arial MT"/>
              </a:rPr>
              <a:t>π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[v]</a:t>
            </a:r>
            <a:r>
              <a:rPr sz="2000" spc="-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8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  <a:p>
            <a:pPr marL="1536700" indent="-1524000">
              <a:lnSpc>
                <a:spcPct val="100000"/>
              </a:lnSpc>
              <a:buAutoNum type="arabicPeriod" startAt="5"/>
              <a:tabLst>
                <a:tab pos="1536065" algn="l"/>
                <a:tab pos="1536700" algn="l"/>
              </a:tabLst>
            </a:pP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DFS-</a:t>
            </a:r>
            <a:r>
              <a:rPr sz="2000" spc="-125" dirty="0">
                <a:solidFill>
                  <a:srgbClr val="545454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isit(v)</a:t>
            </a:r>
            <a:endParaRPr sz="20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 startAt="5"/>
              <a:tabLst>
                <a:tab pos="266700" algn="l"/>
              </a:tabLst>
            </a:pP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color[u]</a:t>
            </a:r>
            <a:r>
              <a:rPr sz="2000" spc="-1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9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BLACK</a:t>
            </a:r>
            <a:endParaRPr sz="20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 startAt="5"/>
              <a:tabLst>
                <a:tab pos="266700" algn="l"/>
              </a:tabLst>
            </a:pP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f[u]</a:t>
            </a:r>
            <a:r>
              <a:rPr sz="2000" spc="-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7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time</a:t>
            </a:r>
            <a:r>
              <a:rPr sz="2000" spc="-1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←</a:t>
            </a:r>
            <a:r>
              <a:rPr sz="2000" spc="-7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Times New Roman"/>
                <a:cs typeface="Times New Roman"/>
              </a:rPr>
              <a:t>time</a:t>
            </a:r>
            <a:r>
              <a:rPr sz="2000" spc="-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5454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6634" y="1504558"/>
            <a:ext cx="60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95959"/>
                </a:solidFill>
                <a:latin typeface="Times New Roman"/>
                <a:cs typeface="Times New Roman"/>
              </a:rPr>
              <a:t>Θ(v)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12914" y="1274069"/>
            <a:ext cx="735965" cy="1075690"/>
            <a:chOff x="7312914" y="1274069"/>
            <a:chExt cx="735965" cy="1075690"/>
          </a:xfrm>
        </p:grpSpPr>
        <p:sp>
          <p:nvSpPr>
            <p:cNvPr id="13" name="object 13"/>
            <p:cNvSpPr/>
            <p:nvPr/>
          </p:nvSpPr>
          <p:spPr>
            <a:xfrm>
              <a:off x="7390575" y="1302213"/>
              <a:ext cx="653415" cy="420370"/>
            </a:xfrm>
            <a:custGeom>
              <a:avLst/>
              <a:gdLst/>
              <a:ahLst/>
              <a:cxnLst/>
              <a:rect l="l" t="t" r="r" b="b"/>
              <a:pathLst>
                <a:path w="653415" h="420369">
                  <a:moveTo>
                    <a:pt x="653032" y="41998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54219" y="1278832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27845" y="36613"/>
                  </a:moveTo>
                  <a:lnTo>
                    <a:pt x="0" y="0"/>
                  </a:lnTo>
                  <a:lnTo>
                    <a:pt x="44865" y="10149"/>
                  </a:lnTo>
                  <a:lnTo>
                    <a:pt x="27845" y="36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54219" y="1278832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44865" y="10149"/>
                  </a:moveTo>
                  <a:lnTo>
                    <a:pt x="0" y="0"/>
                  </a:lnTo>
                  <a:lnTo>
                    <a:pt x="27845" y="36613"/>
                  </a:lnTo>
                  <a:lnTo>
                    <a:pt x="44865" y="101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50484" y="1722199"/>
              <a:ext cx="693420" cy="594995"/>
            </a:xfrm>
            <a:custGeom>
              <a:avLst/>
              <a:gdLst/>
              <a:ahLst/>
              <a:cxnLst/>
              <a:rect l="l" t="t" r="r" b="b"/>
              <a:pathLst>
                <a:path w="693420" h="594994">
                  <a:moveTo>
                    <a:pt x="693123" y="0"/>
                  </a:moveTo>
                  <a:lnTo>
                    <a:pt x="0" y="5945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7677" y="2304848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0" y="40084"/>
                  </a:moveTo>
                  <a:lnTo>
                    <a:pt x="22563" y="0"/>
                  </a:lnTo>
                  <a:lnTo>
                    <a:pt x="43051" y="23882"/>
                  </a:lnTo>
                  <a:lnTo>
                    <a:pt x="0" y="40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7677" y="2304848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22563" y="0"/>
                  </a:moveTo>
                  <a:lnTo>
                    <a:pt x="0" y="40084"/>
                  </a:lnTo>
                  <a:lnTo>
                    <a:pt x="43051" y="23882"/>
                  </a:lnTo>
                  <a:lnTo>
                    <a:pt x="2256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54925" y="349481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95959"/>
                </a:solidFill>
                <a:latin typeface="Times New Roman"/>
                <a:cs typeface="Times New Roman"/>
              </a:rPr>
              <a:t>Θ(E)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74589" y="3707698"/>
            <a:ext cx="812165" cy="763270"/>
            <a:chOff x="6774589" y="3707698"/>
            <a:chExt cx="812165" cy="763270"/>
          </a:xfrm>
        </p:grpSpPr>
        <p:sp>
          <p:nvSpPr>
            <p:cNvPr id="21" name="object 21"/>
            <p:cNvSpPr/>
            <p:nvPr/>
          </p:nvSpPr>
          <p:spPr>
            <a:xfrm>
              <a:off x="6810867" y="3712460"/>
              <a:ext cx="771525" cy="723900"/>
            </a:xfrm>
            <a:custGeom>
              <a:avLst/>
              <a:gdLst/>
              <a:ahLst/>
              <a:cxnLst/>
              <a:rect l="l" t="t" r="r" b="b"/>
              <a:pathLst>
                <a:path w="771525" h="723900">
                  <a:moveTo>
                    <a:pt x="771031" y="0"/>
                  </a:moveTo>
                  <a:lnTo>
                    <a:pt x="0" y="72378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79352" y="4424775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41054"/>
                  </a:moveTo>
                  <a:lnTo>
                    <a:pt x="20747" y="0"/>
                  </a:lnTo>
                  <a:lnTo>
                    <a:pt x="42282" y="22941"/>
                  </a:lnTo>
                  <a:lnTo>
                    <a:pt x="0" y="41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79352" y="4424775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20747" y="0"/>
                  </a:moveTo>
                  <a:lnTo>
                    <a:pt x="0" y="41054"/>
                  </a:lnTo>
                  <a:lnTo>
                    <a:pt x="42282" y="22941"/>
                  </a:lnTo>
                  <a:lnTo>
                    <a:pt x="2074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097548" y="2903963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O(V+E)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Complexity of Depth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-ﬁrst  Search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3" y="1263818"/>
            <a:ext cx="7268711" cy="207300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time complexity of the BFS algorithm is represented in the form of O(V + E), where V is the number of nodes and E is the number of edges.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space complexity of the algorithm is O(V).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71567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43967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Applications of Depth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-ﬁrst  Search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824" y="1295400"/>
            <a:ext cx="7863886" cy="288861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orbel"/>
                <a:cs typeface="Corbel"/>
              </a:rPr>
              <a:t>Weighted Graph </a:t>
            </a:r>
            <a:r>
              <a:rPr lang="en-US" sz="2400" dirty="0">
                <a:latin typeface="Corbel"/>
                <a:cs typeface="Corbel"/>
              </a:rPr>
              <a:t>- graph traversal generates the shortest path tree and minimum spanning tree.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b="1" dirty="0">
                <a:latin typeface="Corbel"/>
                <a:cs typeface="Corbel"/>
              </a:rPr>
              <a:t>Detecting a Cycle in a Graph  </a:t>
            </a:r>
            <a:r>
              <a:rPr lang="en-US" sz="2400" dirty="0">
                <a:latin typeface="Corbel"/>
                <a:cs typeface="Corbel"/>
              </a:rPr>
              <a:t>- A graph has a cycle if we found a </a:t>
            </a:r>
            <a:r>
              <a:rPr lang="en-US" sz="2400" dirty="0">
                <a:solidFill>
                  <a:srgbClr val="FF0000"/>
                </a:solidFill>
                <a:latin typeface="Corbel"/>
                <a:cs typeface="Corbel"/>
              </a:rPr>
              <a:t>back edge</a:t>
            </a:r>
            <a:r>
              <a:rPr lang="en-US" sz="2400" dirty="0">
                <a:latin typeface="Corbel"/>
                <a:cs typeface="Corbel"/>
              </a:rPr>
              <a:t> during DFS.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b="1" dirty="0">
                <a:latin typeface="Corbel"/>
                <a:cs typeface="Corbel"/>
              </a:rPr>
              <a:t>Path Finding </a:t>
            </a:r>
            <a:r>
              <a:rPr lang="en-US" sz="2400" dirty="0">
                <a:latin typeface="Corbel"/>
                <a:cs typeface="Corbel"/>
              </a:rPr>
              <a:t>- search a path between two vertices.</a:t>
            </a:r>
          </a:p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b="1" dirty="0">
                <a:latin typeface="Corbel"/>
                <a:cs typeface="Corbel"/>
              </a:rPr>
              <a:t>Topological Sorting </a:t>
            </a:r>
            <a:r>
              <a:rPr lang="en-US" sz="2400" dirty="0">
                <a:latin typeface="Corbel"/>
                <a:cs typeface="Corbel"/>
              </a:rPr>
              <a:t>- It is primarily used for scheduling jobs from the given dependencies among the group of jobs. 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1010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7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Till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5826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C8C8C8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spc="-35" dirty="0">
                <a:solidFill>
                  <a:srgbClr val="D9D9D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Graphs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4" y="1541043"/>
            <a:ext cx="5062220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Graphs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understanding</a:t>
            </a:r>
            <a:endParaRPr sz="2400" dirty="0">
              <a:latin typeface="Corbel"/>
              <a:cs typeface="Corbel"/>
            </a:endParaRPr>
          </a:p>
          <a:p>
            <a:pPr marL="424815" marR="505459" indent="-412750">
              <a:lnSpc>
                <a:spcPct val="114599"/>
              </a:lnSpc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Matrix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representations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given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Depth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First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(DFS)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Breadth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First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(BFS)</a:t>
            </a:r>
            <a:endParaRPr sz="2400" dirty="0">
              <a:latin typeface="Corbel"/>
              <a:cs typeface="Corbel"/>
            </a:endParaRPr>
          </a:p>
          <a:p>
            <a:pPr marL="424815" marR="5080" indent="-412750">
              <a:lnSpc>
                <a:spcPct val="1145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Minimu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m</a:t>
            </a:r>
            <a:r>
              <a:rPr sz="2400" spc="-6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Spannin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g</a:t>
            </a:r>
            <a:r>
              <a:rPr sz="2400" spc="-17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155" dirty="0">
                <a:solidFill>
                  <a:srgbClr val="D9D9D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ree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s</a:t>
            </a:r>
            <a:r>
              <a:rPr sz="2400" spc="-11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Algorithms  (Prims,</a:t>
            </a:r>
            <a:r>
              <a:rPr sz="2400" spc="-1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Kruskal,</a:t>
            </a:r>
            <a:r>
              <a:rPr sz="2400" spc="-1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Dijkstra)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Path</a:t>
            </a:r>
            <a:r>
              <a:rPr sz="2400" spc="-4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Matrix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Warshall</a:t>
            </a:r>
            <a:r>
              <a:rPr sz="2400" spc="-75" dirty="0">
                <a:solidFill>
                  <a:srgbClr val="D9D9D9"/>
                </a:solidFill>
                <a:latin typeface="Corbel"/>
                <a:cs typeface="Corbel"/>
              </a:rPr>
              <a:t>’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s</a:t>
            </a:r>
            <a:r>
              <a:rPr sz="2400" spc="-11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Algorithm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7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Up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Next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5826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C8C8C8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spc="-35" dirty="0">
                <a:solidFill>
                  <a:srgbClr val="D9D9D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Graphs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4" y="1541043"/>
            <a:ext cx="5062220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Graphs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and</a:t>
            </a:r>
            <a:r>
              <a:rPr sz="2400" spc="-2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their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understanding</a:t>
            </a:r>
            <a:endParaRPr sz="2400" dirty="0">
              <a:latin typeface="Corbel"/>
              <a:cs typeface="Corbel"/>
            </a:endParaRPr>
          </a:p>
          <a:p>
            <a:pPr marL="424815" marR="505459" indent="-412750">
              <a:lnSpc>
                <a:spcPct val="1145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Matrix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representations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of</a:t>
            </a:r>
            <a:r>
              <a:rPr sz="2400" spc="-2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a</a:t>
            </a:r>
            <a:r>
              <a:rPr sz="2400" spc="-2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given </a:t>
            </a:r>
            <a:r>
              <a:rPr sz="2400" spc="-46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graph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Depth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First</a:t>
            </a:r>
            <a:r>
              <a:rPr sz="2400" spc="-7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Search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D9D9D9"/>
                </a:solidFill>
                <a:latin typeface="Corbel"/>
                <a:cs typeface="Corbel"/>
              </a:rPr>
              <a:t>(DFS)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Breadth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First</a:t>
            </a:r>
            <a:r>
              <a:rPr sz="2400" spc="-7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Search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D9D9D9"/>
                </a:solidFill>
                <a:latin typeface="Corbel"/>
                <a:cs typeface="Corbel"/>
              </a:rPr>
              <a:t>(BFS)</a:t>
            </a:r>
            <a:endParaRPr sz="2400" dirty="0">
              <a:latin typeface="Corbel"/>
              <a:cs typeface="Corbel"/>
            </a:endParaRPr>
          </a:p>
          <a:p>
            <a:pPr marL="424815" marR="5080" indent="-412750">
              <a:lnSpc>
                <a:spcPct val="114599"/>
              </a:lnSpc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Minimu</a:t>
            </a:r>
            <a:r>
              <a:rPr sz="2400" dirty="0">
                <a:latin typeface="Corbel"/>
                <a:cs typeface="Corbel"/>
              </a:rPr>
              <a:t>m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Spannin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  (Prims,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Kruskal,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Dijkstra)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Path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Matrix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Warshall</a:t>
            </a:r>
            <a:r>
              <a:rPr sz="2400" spc="-75" dirty="0">
                <a:latin typeface="Corbel"/>
                <a:cs typeface="Corbel"/>
              </a:rPr>
              <a:t>’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36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Introduction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0415"/>
            <a:ext cx="3808729" cy="1221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Graph</a:t>
            </a:r>
            <a:r>
              <a:rPr sz="2400" b="1" spc="-114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G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=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55" dirty="0">
                <a:latin typeface="Corbel"/>
                <a:cs typeface="Corbel"/>
              </a:rPr>
              <a:t>(V,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E)</a:t>
            </a:r>
            <a:endParaRPr sz="2400" b="1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dirty="0">
                <a:latin typeface="Corbel"/>
                <a:cs typeface="Corbel"/>
              </a:rPr>
              <a:t>V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set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vertices</a:t>
            </a:r>
            <a:endParaRPr sz="22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5" dirty="0">
                <a:latin typeface="Corbel"/>
                <a:cs typeface="Corbel"/>
              </a:rPr>
              <a:t> se</a:t>
            </a:r>
            <a:r>
              <a:rPr sz="2200" dirty="0">
                <a:latin typeface="Corbel"/>
                <a:cs typeface="Corbel"/>
              </a:rPr>
              <a:t>t</a:t>
            </a:r>
            <a:r>
              <a:rPr sz="2200" spc="-5" dirty="0">
                <a:latin typeface="Corbel"/>
                <a:cs typeface="Corbel"/>
              </a:rPr>
              <a:t> o</a:t>
            </a:r>
            <a:r>
              <a:rPr sz="2200" dirty="0">
                <a:latin typeface="Corbel"/>
                <a:cs typeface="Corbel"/>
              </a:rPr>
              <a:t>f</a:t>
            </a:r>
            <a:r>
              <a:rPr sz="2200" spc="-5" dirty="0">
                <a:latin typeface="Corbel"/>
                <a:cs typeface="Corbel"/>
              </a:rPr>
              <a:t> edge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dirty="0">
                <a:latin typeface="MS PGothic"/>
                <a:cs typeface="MS PGothic"/>
              </a:rPr>
              <a:t>⊆</a:t>
            </a:r>
            <a:r>
              <a:rPr sz="2200" spc="-235" dirty="0">
                <a:latin typeface="MS PGothic"/>
                <a:cs typeface="MS PGothic"/>
              </a:rPr>
              <a:t> </a:t>
            </a:r>
            <a:r>
              <a:rPr sz="2200" spc="-5" dirty="0">
                <a:latin typeface="Corbel"/>
                <a:cs typeface="Corbel"/>
              </a:rPr>
              <a:t>(</a:t>
            </a:r>
            <a:r>
              <a:rPr sz="2200" dirty="0">
                <a:latin typeface="Corbel"/>
                <a:cs typeface="Corbel"/>
              </a:rPr>
              <a:t>V</a:t>
            </a:r>
            <a:r>
              <a:rPr sz="2200" spc="-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×</a:t>
            </a:r>
            <a:r>
              <a:rPr sz="2200" spc="-15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V)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2228" y="3124922"/>
            <a:ext cx="546100" cy="540385"/>
          </a:xfrm>
          <a:custGeom>
            <a:avLst/>
            <a:gdLst/>
            <a:ahLst/>
            <a:cxnLst/>
            <a:rect l="l" t="t" r="r" b="b"/>
            <a:pathLst>
              <a:path w="546100" h="540385">
                <a:moveTo>
                  <a:pt x="0" y="269999"/>
                </a:moveTo>
                <a:lnTo>
                  <a:pt x="4398" y="221467"/>
                </a:lnTo>
                <a:lnTo>
                  <a:pt x="17081" y="175788"/>
                </a:lnTo>
                <a:lnTo>
                  <a:pt x="37275" y="133725"/>
                </a:lnTo>
                <a:lnTo>
                  <a:pt x="64211" y="96042"/>
                </a:lnTo>
                <a:lnTo>
                  <a:pt x="97118" y="63500"/>
                </a:lnTo>
                <a:lnTo>
                  <a:pt x="135223" y="36862"/>
                </a:lnTo>
                <a:lnTo>
                  <a:pt x="177756" y="16891"/>
                </a:lnTo>
                <a:lnTo>
                  <a:pt x="223947" y="4350"/>
                </a:lnTo>
                <a:lnTo>
                  <a:pt x="273023" y="0"/>
                </a:lnTo>
                <a:lnTo>
                  <a:pt x="326537" y="5235"/>
                </a:lnTo>
                <a:lnTo>
                  <a:pt x="377505" y="20552"/>
                </a:lnTo>
                <a:lnTo>
                  <a:pt x="424497" y="45363"/>
                </a:lnTo>
                <a:lnTo>
                  <a:pt x="466080" y="79081"/>
                </a:lnTo>
                <a:lnTo>
                  <a:pt x="500176" y="120203"/>
                </a:lnTo>
                <a:lnTo>
                  <a:pt x="525265" y="166675"/>
                </a:lnTo>
                <a:lnTo>
                  <a:pt x="540753" y="217079"/>
                </a:lnTo>
                <a:lnTo>
                  <a:pt x="546047" y="269999"/>
                </a:lnTo>
                <a:lnTo>
                  <a:pt x="541648" y="318532"/>
                </a:lnTo>
                <a:lnTo>
                  <a:pt x="528966" y="364211"/>
                </a:lnTo>
                <a:lnTo>
                  <a:pt x="508772" y="406274"/>
                </a:lnTo>
                <a:lnTo>
                  <a:pt x="481836" y="443957"/>
                </a:lnTo>
                <a:lnTo>
                  <a:pt x="448929" y="476499"/>
                </a:lnTo>
                <a:lnTo>
                  <a:pt x="410824" y="503137"/>
                </a:lnTo>
                <a:lnTo>
                  <a:pt x="368290" y="523108"/>
                </a:lnTo>
                <a:lnTo>
                  <a:pt x="322100" y="535649"/>
                </a:lnTo>
                <a:lnTo>
                  <a:pt x="273023" y="539999"/>
                </a:lnTo>
                <a:lnTo>
                  <a:pt x="223947" y="535649"/>
                </a:lnTo>
                <a:lnTo>
                  <a:pt x="177756" y="523108"/>
                </a:lnTo>
                <a:lnTo>
                  <a:pt x="135223" y="503137"/>
                </a:lnTo>
                <a:lnTo>
                  <a:pt x="97118" y="476499"/>
                </a:lnTo>
                <a:lnTo>
                  <a:pt x="64211" y="443957"/>
                </a:lnTo>
                <a:lnTo>
                  <a:pt x="37275" y="406274"/>
                </a:lnTo>
                <a:lnTo>
                  <a:pt x="17081" y="364211"/>
                </a:lnTo>
                <a:lnTo>
                  <a:pt x="4398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6416" y="3234966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3053" y="4189445"/>
            <a:ext cx="546100" cy="540385"/>
          </a:xfrm>
          <a:custGeom>
            <a:avLst/>
            <a:gdLst/>
            <a:ahLst/>
            <a:cxnLst/>
            <a:rect l="l" t="t" r="r" b="b"/>
            <a:pathLst>
              <a:path w="546100" h="540385">
                <a:moveTo>
                  <a:pt x="0" y="269999"/>
                </a:moveTo>
                <a:lnTo>
                  <a:pt x="4398" y="221467"/>
                </a:lnTo>
                <a:lnTo>
                  <a:pt x="17081" y="175788"/>
                </a:lnTo>
                <a:lnTo>
                  <a:pt x="37275" y="133725"/>
                </a:lnTo>
                <a:lnTo>
                  <a:pt x="64211" y="96042"/>
                </a:lnTo>
                <a:lnTo>
                  <a:pt x="97118" y="63500"/>
                </a:lnTo>
                <a:lnTo>
                  <a:pt x="135223" y="36862"/>
                </a:lnTo>
                <a:lnTo>
                  <a:pt x="177757" y="16891"/>
                </a:lnTo>
                <a:lnTo>
                  <a:pt x="223947" y="4350"/>
                </a:lnTo>
                <a:lnTo>
                  <a:pt x="273023" y="0"/>
                </a:lnTo>
                <a:lnTo>
                  <a:pt x="326537" y="5235"/>
                </a:lnTo>
                <a:lnTo>
                  <a:pt x="377505" y="20552"/>
                </a:lnTo>
                <a:lnTo>
                  <a:pt x="424497" y="45362"/>
                </a:lnTo>
                <a:lnTo>
                  <a:pt x="466080" y="79080"/>
                </a:lnTo>
                <a:lnTo>
                  <a:pt x="500176" y="120203"/>
                </a:lnTo>
                <a:lnTo>
                  <a:pt x="525265" y="166675"/>
                </a:lnTo>
                <a:lnTo>
                  <a:pt x="540753" y="217079"/>
                </a:lnTo>
                <a:lnTo>
                  <a:pt x="546047" y="269999"/>
                </a:lnTo>
                <a:lnTo>
                  <a:pt x="541649" y="318532"/>
                </a:lnTo>
                <a:lnTo>
                  <a:pt x="528966" y="364211"/>
                </a:lnTo>
                <a:lnTo>
                  <a:pt x="508772" y="406274"/>
                </a:lnTo>
                <a:lnTo>
                  <a:pt x="481836" y="443957"/>
                </a:lnTo>
                <a:lnTo>
                  <a:pt x="448929" y="476499"/>
                </a:lnTo>
                <a:lnTo>
                  <a:pt x="410824" y="503137"/>
                </a:lnTo>
                <a:lnTo>
                  <a:pt x="368291" y="523108"/>
                </a:lnTo>
                <a:lnTo>
                  <a:pt x="322100" y="535649"/>
                </a:lnTo>
                <a:lnTo>
                  <a:pt x="273023" y="539999"/>
                </a:lnTo>
                <a:lnTo>
                  <a:pt x="223947" y="535649"/>
                </a:lnTo>
                <a:lnTo>
                  <a:pt x="177757" y="523108"/>
                </a:lnTo>
                <a:lnTo>
                  <a:pt x="135223" y="503137"/>
                </a:lnTo>
                <a:lnTo>
                  <a:pt x="97118" y="476499"/>
                </a:lnTo>
                <a:lnTo>
                  <a:pt x="64211" y="443957"/>
                </a:lnTo>
                <a:lnTo>
                  <a:pt x="37275" y="406274"/>
                </a:lnTo>
                <a:lnTo>
                  <a:pt x="17081" y="364211"/>
                </a:lnTo>
                <a:lnTo>
                  <a:pt x="4398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02433" y="4299488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4166" y="3546170"/>
            <a:ext cx="546100" cy="540385"/>
          </a:xfrm>
          <a:custGeom>
            <a:avLst/>
            <a:gdLst/>
            <a:ahLst/>
            <a:cxnLst/>
            <a:rect l="l" t="t" r="r" b="b"/>
            <a:pathLst>
              <a:path w="546100" h="540385">
                <a:moveTo>
                  <a:pt x="0" y="269999"/>
                </a:moveTo>
                <a:lnTo>
                  <a:pt x="4398" y="221467"/>
                </a:lnTo>
                <a:lnTo>
                  <a:pt x="17081" y="175788"/>
                </a:lnTo>
                <a:lnTo>
                  <a:pt x="37275" y="133725"/>
                </a:lnTo>
                <a:lnTo>
                  <a:pt x="64211" y="96042"/>
                </a:lnTo>
                <a:lnTo>
                  <a:pt x="97118" y="63500"/>
                </a:lnTo>
                <a:lnTo>
                  <a:pt x="135223" y="36862"/>
                </a:lnTo>
                <a:lnTo>
                  <a:pt x="177757" y="16891"/>
                </a:lnTo>
                <a:lnTo>
                  <a:pt x="223947" y="4350"/>
                </a:lnTo>
                <a:lnTo>
                  <a:pt x="273023" y="0"/>
                </a:lnTo>
                <a:lnTo>
                  <a:pt x="326537" y="5235"/>
                </a:lnTo>
                <a:lnTo>
                  <a:pt x="377505" y="20552"/>
                </a:lnTo>
                <a:lnTo>
                  <a:pt x="424497" y="45362"/>
                </a:lnTo>
                <a:lnTo>
                  <a:pt x="466081" y="79080"/>
                </a:lnTo>
                <a:lnTo>
                  <a:pt x="500177" y="120203"/>
                </a:lnTo>
                <a:lnTo>
                  <a:pt x="525265" y="166675"/>
                </a:lnTo>
                <a:lnTo>
                  <a:pt x="540753" y="217079"/>
                </a:lnTo>
                <a:lnTo>
                  <a:pt x="546047" y="269999"/>
                </a:lnTo>
                <a:lnTo>
                  <a:pt x="541649" y="318532"/>
                </a:lnTo>
                <a:lnTo>
                  <a:pt x="528966" y="364211"/>
                </a:lnTo>
                <a:lnTo>
                  <a:pt x="508772" y="406274"/>
                </a:lnTo>
                <a:lnTo>
                  <a:pt x="481836" y="443957"/>
                </a:lnTo>
                <a:lnTo>
                  <a:pt x="448930" y="476499"/>
                </a:lnTo>
                <a:lnTo>
                  <a:pt x="410824" y="503137"/>
                </a:lnTo>
                <a:lnTo>
                  <a:pt x="368291" y="523108"/>
                </a:lnTo>
                <a:lnTo>
                  <a:pt x="322100" y="535649"/>
                </a:lnTo>
                <a:lnTo>
                  <a:pt x="273023" y="539999"/>
                </a:lnTo>
                <a:lnTo>
                  <a:pt x="223947" y="535649"/>
                </a:lnTo>
                <a:lnTo>
                  <a:pt x="177757" y="523108"/>
                </a:lnTo>
                <a:lnTo>
                  <a:pt x="135223" y="503137"/>
                </a:lnTo>
                <a:lnTo>
                  <a:pt x="97118" y="476499"/>
                </a:lnTo>
                <a:lnTo>
                  <a:pt x="64211" y="443957"/>
                </a:lnTo>
                <a:lnTo>
                  <a:pt x="37275" y="406274"/>
                </a:lnTo>
                <a:lnTo>
                  <a:pt x="17081" y="364211"/>
                </a:lnTo>
                <a:lnTo>
                  <a:pt x="4398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2317" y="365621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1021" y="4878325"/>
            <a:ext cx="546100" cy="540385"/>
          </a:xfrm>
          <a:custGeom>
            <a:avLst/>
            <a:gdLst/>
            <a:ahLst/>
            <a:cxnLst/>
            <a:rect l="l" t="t" r="r" b="b"/>
            <a:pathLst>
              <a:path w="546100" h="540385">
                <a:moveTo>
                  <a:pt x="0" y="269999"/>
                </a:moveTo>
                <a:lnTo>
                  <a:pt x="4398" y="221467"/>
                </a:lnTo>
                <a:lnTo>
                  <a:pt x="17081" y="175788"/>
                </a:lnTo>
                <a:lnTo>
                  <a:pt x="37275" y="133725"/>
                </a:lnTo>
                <a:lnTo>
                  <a:pt x="64211" y="96042"/>
                </a:lnTo>
                <a:lnTo>
                  <a:pt x="97118" y="63500"/>
                </a:lnTo>
                <a:lnTo>
                  <a:pt x="135223" y="36862"/>
                </a:lnTo>
                <a:lnTo>
                  <a:pt x="177756" y="16891"/>
                </a:lnTo>
                <a:lnTo>
                  <a:pt x="223947" y="4350"/>
                </a:lnTo>
                <a:lnTo>
                  <a:pt x="273023" y="0"/>
                </a:lnTo>
                <a:lnTo>
                  <a:pt x="326536" y="5235"/>
                </a:lnTo>
                <a:lnTo>
                  <a:pt x="377505" y="20552"/>
                </a:lnTo>
                <a:lnTo>
                  <a:pt x="424497" y="45363"/>
                </a:lnTo>
                <a:lnTo>
                  <a:pt x="466081" y="79080"/>
                </a:lnTo>
                <a:lnTo>
                  <a:pt x="500176" y="120203"/>
                </a:lnTo>
                <a:lnTo>
                  <a:pt x="525265" y="166675"/>
                </a:lnTo>
                <a:lnTo>
                  <a:pt x="540753" y="217079"/>
                </a:lnTo>
                <a:lnTo>
                  <a:pt x="546047" y="269999"/>
                </a:lnTo>
                <a:lnTo>
                  <a:pt x="541649" y="318532"/>
                </a:lnTo>
                <a:lnTo>
                  <a:pt x="528966" y="364211"/>
                </a:lnTo>
                <a:lnTo>
                  <a:pt x="508772" y="406274"/>
                </a:lnTo>
                <a:lnTo>
                  <a:pt x="481836" y="443957"/>
                </a:lnTo>
                <a:lnTo>
                  <a:pt x="448929" y="476499"/>
                </a:lnTo>
                <a:lnTo>
                  <a:pt x="410824" y="503137"/>
                </a:lnTo>
                <a:lnTo>
                  <a:pt x="368290" y="523108"/>
                </a:lnTo>
                <a:lnTo>
                  <a:pt x="322100" y="535649"/>
                </a:lnTo>
                <a:lnTo>
                  <a:pt x="273023" y="539999"/>
                </a:lnTo>
                <a:lnTo>
                  <a:pt x="223947" y="535649"/>
                </a:lnTo>
                <a:lnTo>
                  <a:pt x="177756" y="523108"/>
                </a:lnTo>
                <a:lnTo>
                  <a:pt x="135223" y="503137"/>
                </a:lnTo>
                <a:lnTo>
                  <a:pt x="97118" y="476499"/>
                </a:lnTo>
                <a:lnTo>
                  <a:pt x="64211" y="443957"/>
                </a:lnTo>
                <a:lnTo>
                  <a:pt x="37275" y="406274"/>
                </a:lnTo>
                <a:lnTo>
                  <a:pt x="17081" y="364211"/>
                </a:lnTo>
                <a:lnTo>
                  <a:pt x="4398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25534" y="498836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7190" y="4445905"/>
            <a:ext cx="546100" cy="540385"/>
          </a:xfrm>
          <a:custGeom>
            <a:avLst/>
            <a:gdLst/>
            <a:ahLst/>
            <a:cxnLst/>
            <a:rect l="l" t="t" r="r" b="b"/>
            <a:pathLst>
              <a:path w="546100" h="540385">
                <a:moveTo>
                  <a:pt x="0" y="269999"/>
                </a:moveTo>
                <a:lnTo>
                  <a:pt x="4398" y="221467"/>
                </a:lnTo>
                <a:lnTo>
                  <a:pt x="17081" y="175788"/>
                </a:lnTo>
                <a:lnTo>
                  <a:pt x="37275" y="133725"/>
                </a:lnTo>
                <a:lnTo>
                  <a:pt x="64211" y="96042"/>
                </a:lnTo>
                <a:lnTo>
                  <a:pt x="97118" y="63500"/>
                </a:lnTo>
                <a:lnTo>
                  <a:pt x="135223" y="36862"/>
                </a:lnTo>
                <a:lnTo>
                  <a:pt x="177757" y="16891"/>
                </a:lnTo>
                <a:lnTo>
                  <a:pt x="223947" y="4350"/>
                </a:lnTo>
                <a:lnTo>
                  <a:pt x="273023" y="0"/>
                </a:lnTo>
                <a:lnTo>
                  <a:pt x="326537" y="5235"/>
                </a:lnTo>
                <a:lnTo>
                  <a:pt x="377506" y="20552"/>
                </a:lnTo>
                <a:lnTo>
                  <a:pt x="424498" y="45363"/>
                </a:lnTo>
                <a:lnTo>
                  <a:pt x="466080" y="79080"/>
                </a:lnTo>
                <a:lnTo>
                  <a:pt x="500176" y="120203"/>
                </a:lnTo>
                <a:lnTo>
                  <a:pt x="525265" y="166675"/>
                </a:lnTo>
                <a:lnTo>
                  <a:pt x="540753" y="217079"/>
                </a:lnTo>
                <a:lnTo>
                  <a:pt x="546048" y="269999"/>
                </a:lnTo>
                <a:lnTo>
                  <a:pt x="541649" y="318532"/>
                </a:lnTo>
                <a:lnTo>
                  <a:pt x="528967" y="364211"/>
                </a:lnTo>
                <a:lnTo>
                  <a:pt x="508772" y="406274"/>
                </a:lnTo>
                <a:lnTo>
                  <a:pt x="481836" y="443957"/>
                </a:lnTo>
                <a:lnTo>
                  <a:pt x="448930" y="476499"/>
                </a:lnTo>
                <a:lnTo>
                  <a:pt x="410824" y="503137"/>
                </a:lnTo>
                <a:lnTo>
                  <a:pt x="368291" y="523108"/>
                </a:lnTo>
                <a:lnTo>
                  <a:pt x="322100" y="535649"/>
                </a:lnTo>
                <a:lnTo>
                  <a:pt x="273023" y="539999"/>
                </a:lnTo>
                <a:lnTo>
                  <a:pt x="223947" y="535649"/>
                </a:lnTo>
                <a:lnTo>
                  <a:pt x="177757" y="523108"/>
                </a:lnTo>
                <a:lnTo>
                  <a:pt x="135223" y="503137"/>
                </a:lnTo>
                <a:lnTo>
                  <a:pt x="97118" y="476499"/>
                </a:lnTo>
                <a:lnTo>
                  <a:pt x="64211" y="443957"/>
                </a:lnTo>
                <a:lnTo>
                  <a:pt x="37275" y="406274"/>
                </a:lnTo>
                <a:lnTo>
                  <a:pt x="17081" y="364211"/>
                </a:lnTo>
                <a:lnTo>
                  <a:pt x="4398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17193" y="4555949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76070" y="3394922"/>
            <a:ext cx="2331085" cy="1753870"/>
          </a:xfrm>
          <a:custGeom>
            <a:avLst/>
            <a:gdLst/>
            <a:ahLst/>
            <a:cxnLst/>
            <a:rect l="l" t="t" r="r" b="b"/>
            <a:pathLst>
              <a:path w="2331084" h="1753870">
                <a:moveTo>
                  <a:pt x="616124" y="190918"/>
                </a:moveTo>
                <a:lnTo>
                  <a:pt x="0" y="794518"/>
                </a:lnTo>
              </a:path>
              <a:path w="2331084" h="1753870">
                <a:moveTo>
                  <a:pt x="1082205" y="0"/>
                </a:moveTo>
                <a:lnTo>
                  <a:pt x="2058114" y="230399"/>
                </a:lnTo>
              </a:path>
              <a:path w="2331084" h="1753870">
                <a:moveTo>
                  <a:pt x="809181" y="269999"/>
                </a:moveTo>
                <a:lnTo>
                  <a:pt x="918087" y="1483499"/>
                </a:lnTo>
              </a:path>
              <a:path w="2331084" h="1753870">
                <a:moveTo>
                  <a:pt x="193063" y="873603"/>
                </a:moveTo>
                <a:lnTo>
                  <a:pt x="1978034" y="421203"/>
                </a:lnTo>
              </a:path>
              <a:path w="2331084" h="1753870">
                <a:moveTo>
                  <a:pt x="273030" y="1064522"/>
                </a:moveTo>
                <a:lnTo>
                  <a:pt x="2331024" y="1129922"/>
                </a:lnTo>
              </a:path>
              <a:path w="2331084" h="1753870">
                <a:moveTo>
                  <a:pt x="2058062" y="612166"/>
                </a:moveTo>
                <a:lnTo>
                  <a:pt x="1110971" y="1562566"/>
                </a:lnTo>
              </a:path>
              <a:path w="2331084" h="1753870">
                <a:moveTo>
                  <a:pt x="2331085" y="1511901"/>
                </a:moveTo>
                <a:lnTo>
                  <a:pt x="1191058" y="175340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90273" y="5537518"/>
            <a:ext cx="19773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Microsoft Sans Serif"/>
                <a:cs typeface="Microsoft Sans Serif"/>
              </a:rPr>
              <a:t>Undirected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74399" y="3149565"/>
            <a:ext cx="535305" cy="540385"/>
          </a:xfrm>
          <a:custGeom>
            <a:avLst/>
            <a:gdLst/>
            <a:ahLst/>
            <a:cxnLst/>
            <a:rect l="l" t="t" r="r" b="b"/>
            <a:pathLst>
              <a:path w="535304" h="540385">
                <a:moveTo>
                  <a:pt x="0" y="269999"/>
                </a:moveTo>
                <a:lnTo>
                  <a:pt x="4311" y="221467"/>
                </a:lnTo>
                <a:lnTo>
                  <a:pt x="16741" y="175788"/>
                </a:lnTo>
                <a:lnTo>
                  <a:pt x="36534" y="133725"/>
                </a:lnTo>
                <a:lnTo>
                  <a:pt x="62935" y="96042"/>
                </a:lnTo>
                <a:lnTo>
                  <a:pt x="95187" y="63500"/>
                </a:lnTo>
                <a:lnTo>
                  <a:pt x="132535" y="36862"/>
                </a:lnTo>
                <a:lnTo>
                  <a:pt x="174223" y="16891"/>
                </a:lnTo>
                <a:lnTo>
                  <a:pt x="219495" y="4350"/>
                </a:lnTo>
                <a:lnTo>
                  <a:pt x="267596" y="0"/>
                </a:lnTo>
                <a:lnTo>
                  <a:pt x="320046" y="5235"/>
                </a:lnTo>
                <a:lnTo>
                  <a:pt x="370001" y="20552"/>
                </a:lnTo>
                <a:lnTo>
                  <a:pt x="416059" y="45363"/>
                </a:lnTo>
                <a:lnTo>
                  <a:pt x="456816" y="79081"/>
                </a:lnTo>
                <a:lnTo>
                  <a:pt x="490234" y="120203"/>
                </a:lnTo>
                <a:lnTo>
                  <a:pt x="514824" y="166675"/>
                </a:lnTo>
                <a:lnTo>
                  <a:pt x="530004" y="217079"/>
                </a:lnTo>
                <a:lnTo>
                  <a:pt x="535193" y="269999"/>
                </a:lnTo>
                <a:lnTo>
                  <a:pt x="530882" y="318532"/>
                </a:lnTo>
                <a:lnTo>
                  <a:pt x="518452" y="364211"/>
                </a:lnTo>
                <a:lnTo>
                  <a:pt x="498658" y="406274"/>
                </a:lnTo>
                <a:lnTo>
                  <a:pt x="472258" y="443957"/>
                </a:lnTo>
                <a:lnTo>
                  <a:pt x="440006" y="476499"/>
                </a:lnTo>
                <a:lnTo>
                  <a:pt x="402658" y="503137"/>
                </a:lnTo>
                <a:lnTo>
                  <a:pt x="360970" y="523108"/>
                </a:lnTo>
                <a:lnTo>
                  <a:pt x="315697" y="535649"/>
                </a:lnTo>
                <a:lnTo>
                  <a:pt x="267596" y="539999"/>
                </a:lnTo>
                <a:lnTo>
                  <a:pt x="219495" y="535649"/>
                </a:lnTo>
                <a:lnTo>
                  <a:pt x="174223" y="523108"/>
                </a:lnTo>
                <a:lnTo>
                  <a:pt x="132535" y="503137"/>
                </a:lnTo>
                <a:lnTo>
                  <a:pt x="95187" y="476499"/>
                </a:lnTo>
                <a:lnTo>
                  <a:pt x="62935" y="443957"/>
                </a:lnTo>
                <a:lnTo>
                  <a:pt x="36534" y="406274"/>
                </a:lnTo>
                <a:lnTo>
                  <a:pt x="16741" y="364211"/>
                </a:lnTo>
                <a:lnTo>
                  <a:pt x="4311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63161" y="325960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1308" y="4214086"/>
            <a:ext cx="535305" cy="540385"/>
          </a:xfrm>
          <a:custGeom>
            <a:avLst/>
            <a:gdLst/>
            <a:ahLst/>
            <a:cxnLst/>
            <a:rect l="l" t="t" r="r" b="b"/>
            <a:pathLst>
              <a:path w="535304" h="540385">
                <a:moveTo>
                  <a:pt x="0" y="269999"/>
                </a:moveTo>
                <a:lnTo>
                  <a:pt x="4311" y="221467"/>
                </a:lnTo>
                <a:lnTo>
                  <a:pt x="16741" y="175788"/>
                </a:lnTo>
                <a:lnTo>
                  <a:pt x="36534" y="133725"/>
                </a:lnTo>
                <a:lnTo>
                  <a:pt x="62935" y="96042"/>
                </a:lnTo>
                <a:lnTo>
                  <a:pt x="95187" y="63500"/>
                </a:lnTo>
                <a:lnTo>
                  <a:pt x="132535" y="36862"/>
                </a:lnTo>
                <a:lnTo>
                  <a:pt x="174224" y="16891"/>
                </a:lnTo>
                <a:lnTo>
                  <a:pt x="219496" y="4350"/>
                </a:lnTo>
                <a:lnTo>
                  <a:pt x="267596" y="0"/>
                </a:lnTo>
                <a:lnTo>
                  <a:pt x="320046" y="5235"/>
                </a:lnTo>
                <a:lnTo>
                  <a:pt x="370002" y="20552"/>
                </a:lnTo>
                <a:lnTo>
                  <a:pt x="416060" y="45363"/>
                </a:lnTo>
                <a:lnTo>
                  <a:pt x="456817" y="79081"/>
                </a:lnTo>
                <a:lnTo>
                  <a:pt x="490234" y="120203"/>
                </a:lnTo>
                <a:lnTo>
                  <a:pt x="514824" y="166675"/>
                </a:lnTo>
                <a:lnTo>
                  <a:pt x="530005" y="217079"/>
                </a:lnTo>
                <a:lnTo>
                  <a:pt x="535194" y="269999"/>
                </a:lnTo>
                <a:lnTo>
                  <a:pt x="530883" y="318532"/>
                </a:lnTo>
                <a:lnTo>
                  <a:pt x="518452" y="364211"/>
                </a:lnTo>
                <a:lnTo>
                  <a:pt x="498659" y="406274"/>
                </a:lnTo>
                <a:lnTo>
                  <a:pt x="472258" y="443957"/>
                </a:lnTo>
                <a:lnTo>
                  <a:pt x="440006" y="476499"/>
                </a:lnTo>
                <a:lnTo>
                  <a:pt x="402658" y="503137"/>
                </a:lnTo>
                <a:lnTo>
                  <a:pt x="360970" y="523108"/>
                </a:lnTo>
                <a:lnTo>
                  <a:pt x="315697" y="535649"/>
                </a:lnTo>
                <a:lnTo>
                  <a:pt x="267596" y="539999"/>
                </a:lnTo>
                <a:lnTo>
                  <a:pt x="219496" y="535649"/>
                </a:lnTo>
                <a:lnTo>
                  <a:pt x="174224" y="523108"/>
                </a:lnTo>
                <a:lnTo>
                  <a:pt x="132535" y="503137"/>
                </a:lnTo>
                <a:lnTo>
                  <a:pt x="95187" y="476499"/>
                </a:lnTo>
                <a:lnTo>
                  <a:pt x="62935" y="443957"/>
                </a:lnTo>
                <a:lnTo>
                  <a:pt x="36534" y="406274"/>
                </a:lnTo>
                <a:lnTo>
                  <a:pt x="16741" y="364211"/>
                </a:lnTo>
                <a:lnTo>
                  <a:pt x="4311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75261" y="432413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87674" y="3570813"/>
            <a:ext cx="535305" cy="540385"/>
          </a:xfrm>
          <a:custGeom>
            <a:avLst/>
            <a:gdLst/>
            <a:ahLst/>
            <a:cxnLst/>
            <a:rect l="l" t="t" r="r" b="b"/>
            <a:pathLst>
              <a:path w="535304" h="540385">
                <a:moveTo>
                  <a:pt x="0" y="269999"/>
                </a:moveTo>
                <a:lnTo>
                  <a:pt x="4311" y="221467"/>
                </a:lnTo>
                <a:lnTo>
                  <a:pt x="16741" y="175788"/>
                </a:lnTo>
                <a:lnTo>
                  <a:pt x="36534" y="133725"/>
                </a:lnTo>
                <a:lnTo>
                  <a:pt x="62935" y="96042"/>
                </a:lnTo>
                <a:lnTo>
                  <a:pt x="95187" y="63500"/>
                </a:lnTo>
                <a:lnTo>
                  <a:pt x="132535" y="36862"/>
                </a:lnTo>
                <a:lnTo>
                  <a:pt x="174223" y="16891"/>
                </a:lnTo>
                <a:lnTo>
                  <a:pt x="219496" y="4350"/>
                </a:lnTo>
                <a:lnTo>
                  <a:pt x="267596" y="0"/>
                </a:lnTo>
                <a:lnTo>
                  <a:pt x="320046" y="5235"/>
                </a:lnTo>
                <a:lnTo>
                  <a:pt x="370001" y="20552"/>
                </a:lnTo>
                <a:lnTo>
                  <a:pt x="416059" y="45363"/>
                </a:lnTo>
                <a:lnTo>
                  <a:pt x="456816" y="79081"/>
                </a:lnTo>
                <a:lnTo>
                  <a:pt x="490234" y="120203"/>
                </a:lnTo>
                <a:lnTo>
                  <a:pt x="514824" y="166675"/>
                </a:lnTo>
                <a:lnTo>
                  <a:pt x="530004" y="217079"/>
                </a:lnTo>
                <a:lnTo>
                  <a:pt x="535193" y="269999"/>
                </a:lnTo>
                <a:lnTo>
                  <a:pt x="530882" y="318532"/>
                </a:lnTo>
                <a:lnTo>
                  <a:pt x="518452" y="364211"/>
                </a:lnTo>
                <a:lnTo>
                  <a:pt x="498658" y="406274"/>
                </a:lnTo>
                <a:lnTo>
                  <a:pt x="472258" y="443957"/>
                </a:lnTo>
                <a:lnTo>
                  <a:pt x="440006" y="476499"/>
                </a:lnTo>
                <a:lnTo>
                  <a:pt x="402658" y="503137"/>
                </a:lnTo>
                <a:lnTo>
                  <a:pt x="360970" y="523108"/>
                </a:lnTo>
                <a:lnTo>
                  <a:pt x="315697" y="535649"/>
                </a:lnTo>
                <a:lnTo>
                  <a:pt x="267596" y="539999"/>
                </a:lnTo>
                <a:lnTo>
                  <a:pt x="219496" y="535649"/>
                </a:lnTo>
                <a:lnTo>
                  <a:pt x="174223" y="523108"/>
                </a:lnTo>
                <a:lnTo>
                  <a:pt x="132535" y="503137"/>
                </a:lnTo>
                <a:lnTo>
                  <a:pt x="95187" y="476499"/>
                </a:lnTo>
                <a:lnTo>
                  <a:pt x="62935" y="443957"/>
                </a:lnTo>
                <a:lnTo>
                  <a:pt x="36534" y="406274"/>
                </a:lnTo>
                <a:lnTo>
                  <a:pt x="16741" y="364211"/>
                </a:lnTo>
                <a:lnTo>
                  <a:pt x="4311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80398" y="368085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1029" y="4902968"/>
            <a:ext cx="535305" cy="540385"/>
          </a:xfrm>
          <a:custGeom>
            <a:avLst/>
            <a:gdLst/>
            <a:ahLst/>
            <a:cxnLst/>
            <a:rect l="l" t="t" r="r" b="b"/>
            <a:pathLst>
              <a:path w="535304" h="540385">
                <a:moveTo>
                  <a:pt x="0" y="269999"/>
                </a:moveTo>
                <a:lnTo>
                  <a:pt x="4311" y="221467"/>
                </a:lnTo>
                <a:lnTo>
                  <a:pt x="16741" y="175788"/>
                </a:lnTo>
                <a:lnTo>
                  <a:pt x="36534" y="133725"/>
                </a:lnTo>
                <a:lnTo>
                  <a:pt x="62935" y="96042"/>
                </a:lnTo>
                <a:lnTo>
                  <a:pt x="95187" y="63500"/>
                </a:lnTo>
                <a:lnTo>
                  <a:pt x="132535" y="36862"/>
                </a:lnTo>
                <a:lnTo>
                  <a:pt x="174223" y="16891"/>
                </a:lnTo>
                <a:lnTo>
                  <a:pt x="219495" y="4350"/>
                </a:lnTo>
                <a:lnTo>
                  <a:pt x="267596" y="0"/>
                </a:lnTo>
                <a:lnTo>
                  <a:pt x="320045" y="5235"/>
                </a:lnTo>
                <a:lnTo>
                  <a:pt x="370001" y="20552"/>
                </a:lnTo>
                <a:lnTo>
                  <a:pt x="416059" y="45363"/>
                </a:lnTo>
                <a:lnTo>
                  <a:pt x="456815" y="79081"/>
                </a:lnTo>
                <a:lnTo>
                  <a:pt x="490234" y="120204"/>
                </a:lnTo>
                <a:lnTo>
                  <a:pt x="514823" y="166675"/>
                </a:lnTo>
                <a:lnTo>
                  <a:pt x="530004" y="217079"/>
                </a:lnTo>
                <a:lnTo>
                  <a:pt x="535193" y="269999"/>
                </a:lnTo>
                <a:lnTo>
                  <a:pt x="530882" y="318532"/>
                </a:lnTo>
                <a:lnTo>
                  <a:pt x="518451" y="364211"/>
                </a:lnTo>
                <a:lnTo>
                  <a:pt x="498658" y="406274"/>
                </a:lnTo>
                <a:lnTo>
                  <a:pt x="472258" y="443957"/>
                </a:lnTo>
                <a:lnTo>
                  <a:pt x="440005" y="476499"/>
                </a:lnTo>
                <a:lnTo>
                  <a:pt x="402657" y="503137"/>
                </a:lnTo>
                <a:lnTo>
                  <a:pt x="360969" y="523108"/>
                </a:lnTo>
                <a:lnTo>
                  <a:pt x="315697" y="535649"/>
                </a:lnTo>
                <a:lnTo>
                  <a:pt x="267596" y="539999"/>
                </a:lnTo>
                <a:lnTo>
                  <a:pt x="219495" y="535649"/>
                </a:lnTo>
                <a:lnTo>
                  <a:pt x="174223" y="523108"/>
                </a:lnTo>
                <a:lnTo>
                  <a:pt x="132535" y="503137"/>
                </a:lnTo>
                <a:lnTo>
                  <a:pt x="95187" y="476499"/>
                </a:lnTo>
                <a:lnTo>
                  <a:pt x="62935" y="443957"/>
                </a:lnTo>
                <a:lnTo>
                  <a:pt x="36534" y="406274"/>
                </a:lnTo>
                <a:lnTo>
                  <a:pt x="16741" y="364211"/>
                </a:lnTo>
                <a:lnTo>
                  <a:pt x="4311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80116" y="501301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255271" y="4470548"/>
            <a:ext cx="535305" cy="540385"/>
          </a:xfrm>
          <a:custGeom>
            <a:avLst/>
            <a:gdLst/>
            <a:ahLst/>
            <a:cxnLst/>
            <a:rect l="l" t="t" r="r" b="b"/>
            <a:pathLst>
              <a:path w="535304" h="540385">
                <a:moveTo>
                  <a:pt x="0" y="269999"/>
                </a:moveTo>
                <a:lnTo>
                  <a:pt x="4311" y="221467"/>
                </a:lnTo>
                <a:lnTo>
                  <a:pt x="16741" y="175788"/>
                </a:lnTo>
                <a:lnTo>
                  <a:pt x="36534" y="133725"/>
                </a:lnTo>
                <a:lnTo>
                  <a:pt x="62935" y="96042"/>
                </a:lnTo>
                <a:lnTo>
                  <a:pt x="95187" y="63500"/>
                </a:lnTo>
                <a:lnTo>
                  <a:pt x="132535" y="36862"/>
                </a:lnTo>
                <a:lnTo>
                  <a:pt x="174223" y="16891"/>
                </a:lnTo>
                <a:lnTo>
                  <a:pt x="219495" y="4350"/>
                </a:lnTo>
                <a:lnTo>
                  <a:pt x="267596" y="0"/>
                </a:lnTo>
                <a:lnTo>
                  <a:pt x="320046" y="5235"/>
                </a:lnTo>
                <a:lnTo>
                  <a:pt x="370001" y="20552"/>
                </a:lnTo>
                <a:lnTo>
                  <a:pt x="416059" y="45363"/>
                </a:lnTo>
                <a:lnTo>
                  <a:pt x="456816" y="79081"/>
                </a:lnTo>
                <a:lnTo>
                  <a:pt x="490234" y="120203"/>
                </a:lnTo>
                <a:lnTo>
                  <a:pt x="514823" y="166675"/>
                </a:lnTo>
                <a:lnTo>
                  <a:pt x="530004" y="217079"/>
                </a:lnTo>
                <a:lnTo>
                  <a:pt x="535193" y="269999"/>
                </a:lnTo>
                <a:lnTo>
                  <a:pt x="530882" y="318532"/>
                </a:lnTo>
                <a:lnTo>
                  <a:pt x="518451" y="364211"/>
                </a:lnTo>
                <a:lnTo>
                  <a:pt x="498658" y="406274"/>
                </a:lnTo>
                <a:lnTo>
                  <a:pt x="472258" y="443957"/>
                </a:lnTo>
                <a:lnTo>
                  <a:pt x="440005" y="476499"/>
                </a:lnTo>
                <a:lnTo>
                  <a:pt x="402658" y="503137"/>
                </a:lnTo>
                <a:lnTo>
                  <a:pt x="360969" y="523108"/>
                </a:lnTo>
                <a:lnTo>
                  <a:pt x="315697" y="535649"/>
                </a:lnTo>
                <a:lnTo>
                  <a:pt x="267596" y="539999"/>
                </a:lnTo>
                <a:lnTo>
                  <a:pt x="219495" y="535649"/>
                </a:lnTo>
                <a:lnTo>
                  <a:pt x="174223" y="523108"/>
                </a:lnTo>
                <a:lnTo>
                  <a:pt x="132535" y="503137"/>
                </a:lnTo>
                <a:lnTo>
                  <a:pt x="95187" y="476499"/>
                </a:lnTo>
                <a:lnTo>
                  <a:pt x="62935" y="443957"/>
                </a:lnTo>
                <a:lnTo>
                  <a:pt x="36534" y="406274"/>
                </a:lnTo>
                <a:lnTo>
                  <a:pt x="16741" y="364211"/>
                </a:lnTo>
                <a:lnTo>
                  <a:pt x="4311" y="318532"/>
                </a:lnTo>
                <a:lnTo>
                  <a:pt x="0" y="2699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439848" y="458059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044143" y="3414802"/>
            <a:ext cx="2280920" cy="1763395"/>
            <a:chOff x="8044143" y="3414802"/>
            <a:chExt cx="2280920" cy="1763395"/>
          </a:xfrm>
        </p:grpSpPr>
        <p:sp>
          <p:nvSpPr>
            <p:cNvPr id="28" name="object 28"/>
            <p:cNvSpPr/>
            <p:nvPr/>
          </p:nvSpPr>
          <p:spPr>
            <a:xfrm>
              <a:off x="8048905" y="3650889"/>
              <a:ext cx="563880" cy="563245"/>
            </a:xfrm>
            <a:custGeom>
              <a:avLst/>
              <a:gdLst/>
              <a:ahLst/>
              <a:cxnLst/>
              <a:rect l="l" t="t" r="r" b="b"/>
              <a:pathLst>
                <a:path w="563879" h="563245">
                  <a:moveTo>
                    <a:pt x="0" y="563197"/>
                  </a:moveTo>
                  <a:lnTo>
                    <a:pt x="5634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01240" y="362033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2244" y="41685"/>
                  </a:moveTo>
                  <a:lnTo>
                    <a:pt x="0" y="19430"/>
                  </a:lnTo>
                  <a:lnTo>
                    <a:pt x="41694" y="0"/>
                  </a:lnTo>
                  <a:lnTo>
                    <a:pt x="22244" y="41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01240" y="362033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2244" y="41685"/>
                  </a:moveTo>
                  <a:lnTo>
                    <a:pt x="41694" y="0"/>
                  </a:lnTo>
                  <a:lnTo>
                    <a:pt x="0" y="19430"/>
                  </a:lnTo>
                  <a:lnTo>
                    <a:pt x="22244" y="4168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09593" y="3419565"/>
              <a:ext cx="901065" cy="217170"/>
            </a:xfrm>
            <a:custGeom>
              <a:avLst/>
              <a:gdLst/>
              <a:ahLst/>
              <a:cxnLst/>
              <a:rect l="l" t="t" r="r" b="b"/>
              <a:pathLst>
                <a:path w="901065" h="217170">
                  <a:moveTo>
                    <a:pt x="0" y="0"/>
                  </a:moveTo>
                  <a:lnTo>
                    <a:pt x="900949" y="21701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06858" y="362128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590"/>
                  </a:moveTo>
                  <a:lnTo>
                    <a:pt x="7368" y="0"/>
                  </a:lnTo>
                  <a:lnTo>
                    <a:pt x="45707" y="25417"/>
                  </a:lnTo>
                  <a:lnTo>
                    <a:pt x="0" y="30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06858" y="362128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590"/>
                  </a:moveTo>
                  <a:lnTo>
                    <a:pt x="45707" y="25417"/>
                  </a:lnTo>
                  <a:lnTo>
                    <a:pt x="7368" y="0"/>
                  </a:lnTo>
                  <a:lnTo>
                    <a:pt x="0" y="3059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94642" y="4031732"/>
              <a:ext cx="1771650" cy="253365"/>
            </a:xfrm>
            <a:custGeom>
              <a:avLst/>
              <a:gdLst/>
              <a:ahLst/>
              <a:cxnLst/>
              <a:rect l="l" t="t" r="r" b="b"/>
              <a:pathLst>
                <a:path w="1771650" h="253364">
                  <a:moveTo>
                    <a:pt x="1771409" y="0"/>
                  </a:moveTo>
                  <a:lnTo>
                    <a:pt x="0" y="25321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51851" y="4269370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45017" y="31148"/>
                  </a:moveTo>
                  <a:lnTo>
                    <a:pt x="0" y="21690"/>
                  </a:lnTo>
                  <a:lnTo>
                    <a:pt x="40563" y="0"/>
                  </a:lnTo>
                  <a:lnTo>
                    <a:pt x="45017" y="3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51851" y="4269370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40563" y="0"/>
                  </a:moveTo>
                  <a:lnTo>
                    <a:pt x="0" y="21690"/>
                  </a:lnTo>
                  <a:lnTo>
                    <a:pt x="45017" y="31148"/>
                  </a:lnTo>
                  <a:lnTo>
                    <a:pt x="4056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16503" y="4484087"/>
              <a:ext cx="1960245" cy="64135"/>
            </a:xfrm>
            <a:custGeom>
              <a:avLst/>
              <a:gdLst/>
              <a:ahLst/>
              <a:cxnLst/>
              <a:rect l="l" t="t" r="r" b="b"/>
              <a:pathLst>
                <a:path w="1960245" h="64135">
                  <a:moveTo>
                    <a:pt x="0" y="0"/>
                  </a:moveTo>
                  <a:lnTo>
                    <a:pt x="1959966" y="635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275960" y="453191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49"/>
                  </a:moveTo>
                  <a:lnTo>
                    <a:pt x="1019" y="0"/>
                  </a:lnTo>
                  <a:lnTo>
                    <a:pt x="43712" y="17125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275960" y="453191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49"/>
                  </a:moveTo>
                  <a:lnTo>
                    <a:pt x="43712" y="17125"/>
                  </a:lnTo>
                  <a:lnTo>
                    <a:pt x="101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69165" y="4740548"/>
              <a:ext cx="986155" cy="410845"/>
            </a:xfrm>
            <a:custGeom>
              <a:avLst/>
              <a:gdLst/>
              <a:ahLst/>
              <a:cxnLst/>
              <a:rect l="l" t="t" r="r" b="b"/>
              <a:pathLst>
                <a:path w="986154" h="410845">
                  <a:moveTo>
                    <a:pt x="986106" y="0"/>
                  </a:moveTo>
                  <a:lnTo>
                    <a:pt x="0" y="4103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29257" y="5136366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0" y="31131"/>
                  </a:moveTo>
                  <a:lnTo>
                    <a:pt x="33862" y="0"/>
                  </a:lnTo>
                  <a:lnTo>
                    <a:pt x="45952" y="29050"/>
                  </a:lnTo>
                  <a:lnTo>
                    <a:pt x="0" y="31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29257" y="5136366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33862" y="0"/>
                  </a:moveTo>
                  <a:lnTo>
                    <a:pt x="0" y="31131"/>
                  </a:lnTo>
                  <a:lnTo>
                    <a:pt x="45952" y="29050"/>
                  </a:lnTo>
                  <a:lnTo>
                    <a:pt x="3386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6547" y="4785732"/>
              <a:ext cx="584835" cy="387350"/>
            </a:xfrm>
            <a:custGeom>
              <a:avLst/>
              <a:gdLst/>
              <a:ahLst/>
              <a:cxnLst/>
              <a:rect l="l" t="t" r="r" b="b"/>
              <a:pathLst>
                <a:path w="584834" h="387350">
                  <a:moveTo>
                    <a:pt x="584482" y="38723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60513" y="4761859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27345" y="36989"/>
                  </a:moveTo>
                  <a:lnTo>
                    <a:pt x="0" y="0"/>
                  </a:lnTo>
                  <a:lnTo>
                    <a:pt x="44724" y="10758"/>
                  </a:lnTo>
                  <a:lnTo>
                    <a:pt x="27345" y="36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60513" y="4761859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44724" y="10758"/>
                  </a:moveTo>
                  <a:lnTo>
                    <a:pt x="0" y="0"/>
                  </a:lnTo>
                  <a:lnTo>
                    <a:pt x="27345" y="36989"/>
                  </a:lnTo>
                  <a:lnTo>
                    <a:pt x="44724" y="1075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477482" y="5554758"/>
            <a:ext cx="1696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Microsoft Sans Serif"/>
                <a:cs typeface="Microsoft Sans Serif"/>
              </a:rPr>
              <a:t>Directed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0937" y="3591418"/>
            <a:ext cx="3405504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0" spc="-5" dirty="0">
                <a:solidFill>
                  <a:srgbClr val="595959"/>
                </a:solidFill>
                <a:latin typeface="Corbel"/>
                <a:cs typeface="Corbel"/>
              </a:rPr>
              <a:t>Than</a:t>
            </a:r>
            <a:r>
              <a:rPr sz="5900" b="0" dirty="0">
                <a:solidFill>
                  <a:srgbClr val="595959"/>
                </a:solidFill>
                <a:latin typeface="Corbel"/>
                <a:cs typeface="Corbel"/>
              </a:rPr>
              <a:t>k</a:t>
            </a:r>
            <a:r>
              <a:rPr sz="5900" b="0" spc="-65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5900" b="0" spc="-465" dirty="0">
                <a:solidFill>
                  <a:srgbClr val="595959"/>
                </a:solidFill>
                <a:latin typeface="Corbel"/>
                <a:cs typeface="Corbel"/>
              </a:rPr>
              <a:t>Y</a:t>
            </a:r>
            <a:r>
              <a:rPr sz="5900" b="0" spc="-5" dirty="0">
                <a:solidFill>
                  <a:srgbClr val="595959"/>
                </a:solidFill>
                <a:latin typeface="Corbel"/>
                <a:cs typeface="Corbel"/>
              </a:rPr>
              <a:t>ou.</a:t>
            </a:r>
            <a:endParaRPr sz="5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36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Introduction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800" y="685800"/>
            <a:ext cx="30082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35" dirty="0">
                <a:latin typeface="Corbel"/>
                <a:cs typeface="Corbel"/>
              </a:rPr>
              <a:t>Types</a:t>
            </a:r>
            <a:r>
              <a:rPr sz="2400" b="1" spc="-4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of</a:t>
            </a:r>
            <a:r>
              <a:rPr sz="2400" b="1" spc="-4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graphs</a:t>
            </a:r>
            <a:endParaRPr sz="2400" b="1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1078439"/>
            <a:ext cx="7380865" cy="492141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73075" marR="2501265" indent="-397510">
              <a:lnSpc>
                <a:spcPct val="148700"/>
              </a:lnSpc>
              <a:spcBef>
                <a:spcPts val="80"/>
              </a:spcBef>
              <a:buClr>
                <a:srgbClr val="40BAD1"/>
              </a:buClr>
              <a:buFont typeface="Arial MT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>
                <a:latin typeface="Corbel"/>
                <a:cs typeface="Corbel"/>
              </a:rPr>
              <a:t>Undirected</a:t>
            </a:r>
            <a:r>
              <a:rPr sz="2200" spc="-5" dirty="0">
                <a:latin typeface="Corbel"/>
                <a:cs typeface="Corbel"/>
              </a:rPr>
              <a:t>: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edge</a:t>
            </a:r>
            <a:r>
              <a:rPr sz="2200" spc="35" dirty="0">
                <a:latin typeface="Corbel"/>
                <a:cs typeface="Corbel"/>
              </a:rPr>
              <a:t> </a:t>
            </a:r>
            <a:r>
              <a:rPr sz="2200" i="1" spc="-15" dirty="0">
                <a:latin typeface="Corbel"/>
                <a:cs typeface="Corbel"/>
              </a:rPr>
              <a:t>(u,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v)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i="1" spc="-25" dirty="0">
                <a:latin typeface="Corbel"/>
                <a:cs typeface="Corbel"/>
              </a:rPr>
              <a:t>(v,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u)</a:t>
            </a:r>
            <a:r>
              <a:rPr sz="2200" spc="-5" dirty="0">
                <a:latin typeface="Corbel"/>
                <a:cs typeface="Corbel"/>
              </a:rPr>
              <a:t>; 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</a:t>
            </a:r>
            <a:r>
              <a:rPr sz="2200" dirty="0">
                <a:latin typeface="Corbel"/>
                <a:cs typeface="Corbel"/>
              </a:rPr>
              <a:t>r</a:t>
            </a:r>
            <a:r>
              <a:rPr sz="2200" spc="-5" dirty="0">
                <a:latin typeface="Corbel"/>
                <a:cs typeface="Corbel"/>
              </a:rPr>
              <a:t> al</a:t>
            </a:r>
            <a:r>
              <a:rPr sz="2200" dirty="0">
                <a:latin typeface="Corbel"/>
                <a:cs typeface="Corbel"/>
              </a:rPr>
              <a:t>l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i="1" spc="-70" dirty="0">
                <a:latin typeface="Corbel"/>
                <a:cs typeface="Corbel"/>
              </a:rPr>
              <a:t>v</a:t>
            </a:r>
            <a:r>
              <a:rPr sz="2200" i="1" dirty="0">
                <a:latin typeface="Corbel"/>
                <a:cs typeface="Corbel"/>
              </a:rPr>
              <a:t>,</a:t>
            </a:r>
            <a:r>
              <a:rPr sz="2200" i="1" spc="-5" dirty="0">
                <a:latin typeface="Corbel"/>
                <a:cs typeface="Corbel"/>
              </a:rPr>
              <a:t> (</a:t>
            </a:r>
            <a:r>
              <a:rPr sz="2200" i="1" spc="-70" dirty="0">
                <a:latin typeface="Corbel"/>
                <a:cs typeface="Corbel"/>
              </a:rPr>
              <a:t>v</a:t>
            </a:r>
            <a:r>
              <a:rPr sz="2200" i="1" dirty="0">
                <a:latin typeface="Corbel"/>
                <a:cs typeface="Corbel"/>
              </a:rPr>
              <a:t>,</a:t>
            </a:r>
            <a:r>
              <a:rPr sz="2200" i="1" spc="-5" dirty="0">
                <a:latin typeface="Corbel"/>
                <a:cs typeface="Corbel"/>
              </a:rPr>
              <a:t> v</a:t>
            </a:r>
            <a:r>
              <a:rPr sz="2200" i="1" dirty="0">
                <a:latin typeface="Corbel"/>
                <a:cs typeface="Corbel"/>
              </a:rPr>
              <a:t>) </a:t>
            </a:r>
            <a:r>
              <a:rPr sz="2250" spc="-25" dirty="0">
                <a:latin typeface="MS PGothic"/>
                <a:cs typeface="MS PGothic"/>
              </a:rPr>
              <a:t>∉</a:t>
            </a:r>
            <a:r>
              <a:rPr sz="2250" spc="-250" dirty="0">
                <a:latin typeface="MS PGothic"/>
                <a:cs typeface="MS PGothic"/>
              </a:rPr>
              <a:t> </a:t>
            </a:r>
            <a:r>
              <a:rPr sz="2200" i="1" dirty="0">
                <a:latin typeface="Corbel"/>
                <a:cs typeface="Corbel"/>
              </a:rPr>
              <a:t>E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(N</a:t>
            </a:r>
            <a:r>
              <a:rPr sz="2200" dirty="0">
                <a:latin typeface="Corbel"/>
                <a:cs typeface="Corbel"/>
              </a:rPr>
              <a:t>o</a:t>
            </a:r>
            <a:r>
              <a:rPr sz="2200" spc="-5" dirty="0">
                <a:latin typeface="Corbel"/>
                <a:cs typeface="Corbel"/>
              </a:rPr>
              <a:t> sel</a:t>
            </a:r>
            <a:r>
              <a:rPr sz="2200" dirty="0">
                <a:latin typeface="Corbel"/>
                <a:cs typeface="Corbel"/>
              </a:rPr>
              <a:t>f</a:t>
            </a:r>
            <a:r>
              <a:rPr sz="2200" spc="-5" dirty="0">
                <a:latin typeface="Corbel"/>
                <a:cs typeface="Corbel"/>
              </a:rPr>
              <a:t> loops.)</a:t>
            </a:r>
            <a:endParaRPr sz="2200" dirty="0">
              <a:latin typeface="Corbel"/>
              <a:cs typeface="Corbel"/>
            </a:endParaRPr>
          </a:p>
          <a:p>
            <a:pPr marL="473075" marR="1493520" indent="-397510">
              <a:lnSpc>
                <a:spcPts val="3979"/>
              </a:lnSpc>
              <a:spcBef>
                <a:spcPts val="340"/>
              </a:spcBef>
              <a:buClr>
                <a:srgbClr val="40BAD1"/>
              </a:buClr>
              <a:buFont typeface="Arial MT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>
                <a:latin typeface="Corbel"/>
                <a:cs typeface="Corbel"/>
              </a:rPr>
              <a:t>Directed</a:t>
            </a:r>
            <a:r>
              <a:rPr sz="2200" spc="-5" dirty="0">
                <a:latin typeface="Corbel"/>
                <a:cs typeface="Corbel"/>
              </a:rPr>
              <a:t>: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i="1" spc="-15" dirty="0">
                <a:latin typeface="Corbel"/>
                <a:cs typeface="Corbel"/>
              </a:rPr>
              <a:t>(u,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v)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edge from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u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 </a:t>
            </a:r>
            <a:r>
              <a:rPr sz="2200" i="1" spc="-5" dirty="0">
                <a:latin typeface="Corbel"/>
                <a:cs typeface="Corbel"/>
              </a:rPr>
              <a:t>v</a:t>
            </a:r>
            <a:r>
              <a:rPr sz="2200" spc="-5" dirty="0">
                <a:latin typeface="Corbel"/>
                <a:cs typeface="Corbel"/>
              </a:rPr>
              <a:t>, 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denote</a:t>
            </a:r>
            <a:r>
              <a:rPr sz="2200" dirty="0">
                <a:latin typeface="Corbel"/>
                <a:cs typeface="Corbel"/>
              </a:rPr>
              <a:t>d</a:t>
            </a:r>
            <a:r>
              <a:rPr sz="2200" spc="-5" dirty="0">
                <a:latin typeface="Corbel"/>
                <a:cs typeface="Corbel"/>
              </a:rPr>
              <a:t> a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u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i="1" dirty="0">
                <a:latin typeface="Arial"/>
                <a:cs typeface="Arial"/>
              </a:rPr>
              <a:t>→</a:t>
            </a:r>
            <a:r>
              <a:rPr sz="2200" i="1" spc="-175" dirty="0">
                <a:latin typeface="Arial"/>
                <a:cs typeface="Arial"/>
              </a:rPr>
              <a:t> </a:t>
            </a:r>
            <a:r>
              <a:rPr sz="2200" i="1" spc="-65" dirty="0">
                <a:latin typeface="Corbel"/>
                <a:cs typeface="Corbel"/>
              </a:rPr>
              <a:t>v</a:t>
            </a:r>
            <a:r>
              <a:rPr sz="2200" i="1" dirty="0">
                <a:latin typeface="Corbel"/>
                <a:cs typeface="Corbel"/>
              </a:rPr>
              <a:t>.</a:t>
            </a:r>
            <a:r>
              <a:rPr sz="2200" i="1" spc="-5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Sel</a:t>
            </a:r>
            <a:r>
              <a:rPr sz="2200" dirty="0">
                <a:latin typeface="Corbel"/>
                <a:cs typeface="Corbel"/>
              </a:rPr>
              <a:t>f</a:t>
            </a:r>
            <a:r>
              <a:rPr sz="2200" spc="-5" dirty="0">
                <a:latin typeface="Corbel"/>
                <a:cs typeface="Corbel"/>
              </a:rPr>
              <a:t> loop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-5" dirty="0">
                <a:latin typeface="Corbel"/>
                <a:cs typeface="Corbel"/>
              </a:rPr>
              <a:t> ar</a:t>
            </a:r>
            <a:r>
              <a:rPr sz="2200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 allowed.</a:t>
            </a:r>
            <a:endParaRPr sz="2200" dirty="0">
              <a:latin typeface="Corbel"/>
              <a:cs typeface="Corbel"/>
            </a:endParaRPr>
          </a:p>
          <a:p>
            <a:pPr marL="473075" indent="-397510">
              <a:lnSpc>
                <a:spcPct val="100000"/>
              </a:lnSpc>
              <a:spcBef>
                <a:spcPts val="975"/>
              </a:spcBef>
              <a:buClr>
                <a:srgbClr val="40BAD1"/>
              </a:buClr>
              <a:buFont typeface="Arial MT"/>
              <a:buChar char="●"/>
              <a:tabLst>
                <a:tab pos="473075" algn="l"/>
                <a:tab pos="473709" algn="l"/>
              </a:tabLst>
            </a:pPr>
            <a:r>
              <a:rPr sz="2200" b="1" spc="-15" dirty="0">
                <a:latin typeface="Corbel"/>
                <a:cs typeface="Corbel"/>
              </a:rPr>
              <a:t>Weighted</a:t>
            </a:r>
            <a:r>
              <a:rPr sz="2200" spc="-15" dirty="0">
                <a:latin typeface="Corbel"/>
                <a:cs typeface="Corbel"/>
              </a:rPr>
              <a:t>: </a:t>
            </a:r>
            <a:r>
              <a:rPr sz="2200" spc="-5" dirty="0">
                <a:latin typeface="Corbel"/>
                <a:cs typeface="Corbel"/>
              </a:rPr>
              <a:t>each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edge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has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associated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weight,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given</a:t>
            </a:r>
            <a:endParaRPr sz="2200" dirty="0">
              <a:latin typeface="Corbel"/>
              <a:cs typeface="Corbel"/>
            </a:endParaRPr>
          </a:p>
          <a:p>
            <a:pPr marL="473075">
              <a:lnSpc>
                <a:spcPct val="100000"/>
              </a:lnSpc>
              <a:spcBef>
                <a:spcPts val="1335"/>
              </a:spcBef>
            </a:pPr>
            <a:r>
              <a:rPr sz="2200" spc="-5" dirty="0">
                <a:latin typeface="Corbel"/>
                <a:cs typeface="Corbel"/>
              </a:rPr>
              <a:t>b</a:t>
            </a:r>
            <a:r>
              <a:rPr sz="2200" dirty="0">
                <a:latin typeface="Corbel"/>
                <a:cs typeface="Corbel"/>
              </a:rPr>
              <a:t>y</a:t>
            </a:r>
            <a:r>
              <a:rPr sz="2200" spc="-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</a:t>
            </a:r>
            <a:r>
              <a:rPr sz="2200" spc="-5" dirty="0">
                <a:latin typeface="Corbel"/>
                <a:cs typeface="Corbel"/>
              </a:rPr>
              <a:t> weigh</a:t>
            </a:r>
            <a:r>
              <a:rPr sz="2200" dirty="0">
                <a:latin typeface="Corbel"/>
                <a:cs typeface="Corbel"/>
              </a:rPr>
              <a:t>t</a:t>
            </a:r>
            <a:r>
              <a:rPr sz="2200" spc="-5" dirty="0">
                <a:latin typeface="Corbel"/>
                <a:cs typeface="Corbel"/>
              </a:rPr>
              <a:t> functio</a:t>
            </a:r>
            <a:r>
              <a:rPr sz="2200" dirty="0">
                <a:latin typeface="Corbel"/>
                <a:cs typeface="Corbel"/>
              </a:rPr>
              <a:t>n</a:t>
            </a:r>
            <a:r>
              <a:rPr sz="2200" spc="5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w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:</a:t>
            </a:r>
            <a:r>
              <a:rPr sz="2200" i="1" spc="-5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E </a:t>
            </a:r>
            <a:r>
              <a:rPr sz="2200" i="1" dirty="0">
                <a:latin typeface="Arial"/>
                <a:cs typeface="Arial"/>
              </a:rPr>
              <a:t>→</a:t>
            </a:r>
            <a:r>
              <a:rPr sz="2200" i="1" spc="-175" dirty="0">
                <a:latin typeface="Arial"/>
                <a:cs typeface="Arial"/>
              </a:rPr>
              <a:t> </a:t>
            </a:r>
            <a:r>
              <a:rPr sz="2200" i="1" spc="-5" dirty="0">
                <a:latin typeface="Corbel"/>
                <a:cs typeface="Corbel"/>
              </a:rPr>
              <a:t>R.</a:t>
            </a:r>
            <a:endParaRPr sz="2200" dirty="0">
              <a:latin typeface="Corbel"/>
              <a:cs typeface="Corbel"/>
            </a:endParaRPr>
          </a:p>
          <a:p>
            <a:pPr marL="473075" indent="-397510">
              <a:lnSpc>
                <a:spcPct val="100000"/>
              </a:lnSpc>
              <a:spcBef>
                <a:spcPts val="1335"/>
              </a:spcBef>
              <a:buClr>
                <a:srgbClr val="40BAD1"/>
              </a:buClr>
              <a:buFont typeface="Arial MT"/>
              <a:buChar char="●"/>
              <a:tabLst>
                <a:tab pos="473075" algn="l"/>
                <a:tab pos="473709" algn="l"/>
              </a:tabLst>
            </a:pPr>
            <a:r>
              <a:rPr sz="2200" spc="-5" dirty="0">
                <a:latin typeface="Corbel"/>
                <a:cs typeface="Corbel"/>
              </a:rPr>
              <a:t>Dense: </a:t>
            </a:r>
            <a:r>
              <a:rPr sz="2200" i="1" spc="-5" dirty="0">
                <a:latin typeface="Corbel"/>
                <a:cs typeface="Corbel"/>
              </a:rPr>
              <a:t>|E|</a:t>
            </a:r>
            <a:r>
              <a:rPr sz="2200" i="1" spc="-20" dirty="0">
                <a:latin typeface="Corbel"/>
                <a:cs typeface="Corbel"/>
              </a:rPr>
              <a:t> </a:t>
            </a:r>
            <a:r>
              <a:rPr sz="2200" i="1" dirty="0">
                <a:latin typeface="Corbel"/>
                <a:cs typeface="Corbel"/>
              </a:rPr>
              <a:t>≈</a:t>
            </a:r>
            <a:r>
              <a:rPr sz="2200" i="1" spc="-2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|V|</a:t>
            </a:r>
            <a:r>
              <a:rPr sz="2175" i="1" spc="-7" baseline="30651" dirty="0">
                <a:latin typeface="Corbel"/>
                <a:cs typeface="Corbel"/>
              </a:rPr>
              <a:t>2</a:t>
            </a:r>
            <a:r>
              <a:rPr sz="2200" i="1" spc="-5" dirty="0">
                <a:latin typeface="Corbel"/>
                <a:cs typeface="Corbel"/>
              </a:rPr>
              <a:t>.</a:t>
            </a:r>
            <a:endParaRPr sz="2200" dirty="0">
              <a:latin typeface="Corbel"/>
              <a:cs typeface="Corbel"/>
            </a:endParaRPr>
          </a:p>
          <a:p>
            <a:pPr marL="473075" indent="-397510">
              <a:lnSpc>
                <a:spcPct val="100000"/>
              </a:lnSpc>
              <a:spcBef>
                <a:spcPts val="1335"/>
              </a:spcBef>
              <a:buClr>
                <a:srgbClr val="40BAD1"/>
              </a:buClr>
              <a:buFont typeface="Arial MT"/>
              <a:buChar char="●"/>
              <a:tabLst>
                <a:tab pos="473075" algn="l"/>
                <a:tab pos="473709" algn="l"/>
              </a:tabLst>
            </a:pPr>
            <a:r>
              <a:rPr sz="2200" spc="-5" dirty="0">
                <a:latin typeface="Corbel"/>
                <a:cs typeface="Corbel"/>
              </a:rPr>
              <a:t>Sparse: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|E|</a:t>
            </a:r>
            <a:r>
              <a:rPr sz="2200" i="1" spc="-2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&lt;&lt;</a:t>
            </a:r>
            <a:r>
              <a:rPr sz="2200" i="1" spc="-1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|V|</a:t>
            </a:r>
            <a:r>
              <a:rPr sz="2175" i="1" spc="-7" baseline="30651" dirty="0">
                <a:latin typeface="Corbel"/>
                <a:cs typeface="Corbel"/>
              </a:rPr>
              <a:t>2</a:t>
            </a:r>
            <a:r>
              <a:rPr sz="2200" i="1" spc="-5" dirty="0">
                <a:latin typeface="Corbel"/>
                <a:cs typeface="Corbel"/>
              </a:rPr>
              <a:t>.</a:t>
            </a:r>
            <a:endParaRPr lang="en-US" sz="2200" i="1" spc="-5" dirty="0">
              <a:latin typeface="Corbel"/>
              <a:cs typeface="Corbel"/>
            </a:endParaRPr>
          </a:p>
          <a:p>
            <a:pPr marL="473075" indent="-397510">
              <a:lnSpc>
                <a:spcPct val="100000"/>
              </a:lnSpc>
              <a:spcBef>
                <a:spcPts val="1335"/>
              </a:spcBef>
              <a:buClr>
                <a:srgbClr val="40BAD1"/>
              </a:buClr>
              <a:buFont typeface="Arial MT"/>
              <a:buChar char="●"/>
              <a:tabLst>
                <a:tab pos="473075" algn="l"/>
                <a:tab pos="473709" algn="l"/>
              </a:tabLst>
            </a:pPr>
            <a:r>
              <a:rPr lang="en-US" sz="2200" b="1" spc="-5" dirty="0">
                <a:latin typeface="Corbel"/>
                <a:cs typeface="Corbel"/>
              </a:rPr>
              <a:t>Complete</a:t>
            </a:r>
            <a:r>
              <a:rPr lang="en-US" sz="2200" i="1" spc="-5" dirty="0">
                <a:latin typeface="Corbel"/>
                <a:cs typeface="Corbel"/>
              </a:rPr>
              <a:t>: </a:t>
            </a:r>
            <a:r>
              <a:rPr lang="en-US" sz="2200" spc="-5" dirty="0">
                <a:latin typeface="Corbel"/>
                <a:cs typeface="Corbel"/>
              </a:rPr>
              <a:t>Undirected. Every vertex has an edge to all other vertex. Complete graph with N vertices has </a:t>
            </a:r>
            <a:r>
              <a:rPr lang="en-US" sz="2200" i="1" spc="-5" dirty="0">
                <a:latin typeface="Corbel"/>
                <a:cs typeface="Corbel"/>
              </a:rPr>
              <a:t>N(N+1)/2 edges.</a:t>
            </a:r>
            <a:endParaRPr sz="2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AAFEC8-349D-41F2-A8B2-FDF2E082555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65723" y="3934449"/>
            <a:ext cx="8345277" cy="228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D20B62-D637-4C39-891F-3C0BDC326A64}"/>
              </a:ext>
            </a:extLst>
          </p:cNvPr>
          <p:cNvSpPr/>
          <p:nvPr/>
        </p:nvSpPr>
        <p:spPr>
          <a:xfrm>
            <a:off x="152400" y="3276600"/>
            <a:ext cx="2932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3200" b="1" spc="-35" dirty="0">
                <a:solidFill>
                  <a:schemeClr val="bg1"/>
                </a:solidFill>
                <a:latin typeface="Corbel"/>
                <a:cs typeface="Corbel"/>
              </a:rPr>
              <a:t>Types</a:t>
            </a:r>
            <a:r>
              <a:rPr lang="en-US" sz="3200" b="1" spc="-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3200" b="1" spc="-5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lang="en-US" sz="3200" b="1" spc="-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3200" b="1" spc="-5" dirty="0">
                <a:solidFill>
                  <a:schemeClr val="bg1"/>
                </a:solidFill>
                <a:latin typeface="Corbel"/>
                <a:cs typeface="Corbel"/>
              </a:rPr>
              <a:t>graphs</a:t>
            </a:r>
            <a:endParaRPr lang="en-US" sz="32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94AC2-62AA-4CAB-B746-08569E15C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281" y="805966"/>
            <a:ext cx="2838986" cy="159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1CDBB-F489-4B74-A44E-403F800C6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957" y="714082"/>
            <a:ext cx="3772352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D117B-F157-4FB0-AD15-124687277DE4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6170684" y="2041468"/>
            <a:ext cx="2004744" cy="1892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4BD30-A4BC-47DA-BE6F-C8E10B120274}"/>
              </a:ext>
            </a:extLst>
          </p:cNvPr>
          <p:cNvSpPr txBox="1"/>
          <p:nvPr/>
        </p:nvSpPr>
        <p:spPr>
          <a:xfrm>
            <a:off x="4114800" y="533400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Directed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7424B-13D0-4F73-8B21-2A8316280620}"/>
              </a:ext>
            </a:extLst>
          </p:cNvPr>
          <p:cNvSpPr txBox="1"/>
          <p:nvPr/>
        </p:nvSpPr>
        <p:spPr>
          <a:xfrm>
            <a:off x="8382000" y="461399"/>
            <a:ext cx="18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Undirected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1A041-EF86-42B6-87DB-5C8239AF540C}"/>
              </a:ext>
            </a:extLst>
          </p:cNvPr>
          <p:cNvSpPr txBox="1"/>
          <p:nvPr/>
        </p:nvSpPr>
        <p:spPr>
          <a:xfrm>
            <a:off x="6367707" y="1601304"/>
            <a:ext cx="171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Graph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87F3630-CB60-4761-A303-154A9AF5570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34E16E7-CECC-4D97-A57D-A6A8BE8D4D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6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36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Introduction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2396" y="907818"/>
            <a:ext cx="766635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49275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Adjacen</a:t>
            </a:r>
            <a:r>
              <a:rPr sz="2400" b="1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Node</a:t>
            </a:r>
            <a:r>
              <a:rPr sz="2400" b="1" spc="10" dirty="0">
                <a:solidFill>
                  <a:srgbClr val="FF0000"/>
                </a:solidFill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w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vertice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ar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adjacen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th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are  endpoints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the same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edge.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An edge is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incident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vertex if the vertex is an endpoint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edge.</a:t>
            </a:r>
            <a:endParaRPr sz="2400" dirty="0">
              <a:latin typeface="Corbel"/>
              <a:cs typeface="Corbel"/>
            </a:endParaRPr>
          </a:p>
          <a:p>
            <a:pPr marL="409575" marR="33591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Outgoing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edges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vertex are directed edges that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vertex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the origin.</a:t>
            </a:r>
            <a:endParaRPr sz="2400" dirty="0">
              <a:latin typeface="Corbel"/>
              <a:cs typeface="Corbel"/>
            </a:endParaRPr>
          </a:p>
          <a:p>
            <a:pPr marL="409575" marR="3619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Incoming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edges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vertex are directed edges that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vertex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the destination.</a:t>
            </a:r>
            <a:endParaRPr sz="2400" dirty="0">
              <a:latin typeface="Corbel"/>
              <a:cs typeface="Corbel"/>
            </a:endParaRPr>
          </a:p>
          <a:p>
            <a:pPr marL="409575" marR="41592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Degree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rbel"/>
                <a:cs typeface="Corbel"/>
              </a:rPr>
              <a:t>vertex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45" dirty="0">
                <a:latin typeface="Corbel"/>
                <a:cs typeface="Corbel"/>
              </a:rPr>
              <a:t>v,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denoted </a:t>
            </a:r>
            <a:r>
              <a:rPr sz="2400" spc="-20" dirty="0">
                <a:latin typeface="Corbel"/>
                <a:cs typeface="Corbel"/>
              </a:rPr>
              <a:t>deg(v)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 of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incident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edges.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1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10" dirty="0">
                <a:solidFill>
                  <a:srgbClr val="FF0000"/>
                </a:solidFill>
                <a:latin typeface="Corbel"/>
                <a:cs typeface="Corbel"/>
              </a:rPr>
              <a:t>Out-degree</a:t>
            </a:r>
            <a:r>
              <a:rPr sz="2400" spc="-10" dirty="0">
                <a:latin typeface="Corbel"/>
                <a:cs typeface="Corbel"/>
              </a:rPr>
              <a:t>, </a:t>
            </a:r>
            <a:r>
              <a:rPr sz="2400" spc="-15" dirty="0">
                <a:latin typeface="Corbel"/>
                <a:cs typeface="Corbel"/>
              </a:rPr>
              <a:t>outdeg(v),</a:t>
            </a:r>
            <a:r>
              <a:rPr sz="2400" spc="-5" dirty="0">
                <a:latin typeface="Corbel"/>
                <a:cs typeface="Corbel"/>
              </a:rPr>
              <a:t> is the number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outgoing edges.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In-degree</a:t>
            </a:r>
            <a:r>
              <a:rPr sz="2400" spc="-5" dirty="0">
                <a:latin typeface="Corbel"/>
                <a:cs typeface="Corbel"/>
              </a:rPr>
              <a:t>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indeg(v),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 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incoming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edges.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36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Introduction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803051"/>
            <a:ext cx="7082790" cy="499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51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path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sequence of vertices such that each vertex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adjacent to the next. 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path, each edge can be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traveled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only once.</a:t>
            </a:r>
            <a:endParaRPr sz="2400" dirty="0">
              <a:latin typeface="Corbel"/>
              <a:cs typeface="Corbel"/>
            </a:endParaRPr>
          </a:p>
          <a:p>
            <a:pPr marL="409575" marR="252095" indent="-397510">
              <a:lnSpc>
                <a:spcPct val="151000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length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path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the number of edges in that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path.</a:t>
            </a:r>
            <a:endParaRPr sz="2400" dirty="0">
              <a:latin typeface="Corbel"/>
              <a:cs typeface="Corbel"/>
            </a:endParaRPr>
          </a:p>
          <a:p>
            <a:pPr marL="409575" marR="153670" indent="-397510">
              <a:lnSpc>
                <a:spcPct val="151000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20" dirty="0">
                <a:solidFill>
                  <a:srgbClr val="FF0000"/>
                </a:solidFill>
                <a:latin typeface="Corbel"/>
                <a:cs typeface="Corbel"/>
              </a:rPr>
              <a:t>Cycle</a:t>
            </a:r>
            <a:r>
              <a:rPr sz="2400" b="1" spc="-20" dirty="0">
                <a:latin typeface="Corbel"/>
                <a:cs typeface="Corbel"/>
              </a:rPr>
              <a:t>(</a:t>
            </a:r>
            <a:r>
              <a:rPr sz="2400" b="1" spc="-20" dirty="0">
                <a:solidFill>
                  <a:srgbClr val="FF0000"/>
                </a:solidFill>
                <a:latin typeface="Corbel"/>
                <a:cs typeface="Corbel"/>
              </a:rPr>
              <a:t>loop</a:t>
            </a:r>
            <a:r>
              <a:rPr sz="2400" b="1" spc="-20" dirty="0">
                <a:latin typeface="Corbel"/>
                <a:cs typeface="Corbel"/>
              </a:rPr>
              <a:t>)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path that starts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end at the same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vertex.</a:t>
            </a:r>
            <a:endParaRPr sz="2400" dirty="0">
              <a:latin typeface="Corbel"/>
              <a:cs typeface="Corbel"/>
            </a:endParaRPr>
          </a:p>
          <a:p>
            <a:pPr marL="409575" marR="402590" indent="-397510">
              <a:lnSpc>
                <a:spcPct val="151000"/>
              </a:lnSpc>
              <a:spcBef>
                <a:spcPts val="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weighted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graph</a:t>
            </a:r>
            <a:r>
              <a:rPr sz="2400" spc="-5" dirty="0">
                <a:latin typeface="Corbel"/>
                <a:cs typeface="Corbel"/>
              </a:rPr>
              <a:t>, </a:t>
            </a:r>
            <a:r>
              <a:rPr sz="2400" spc="-10" dirty="0">
                <a:latin typeface="Corbel"/>
                <a:cs typeface="Corbel"/>
              </a:rPr>
              <a:t>every </a:t>
            </a:r>
            <a:r>
              <a:rPr sz="2400" spc="-5" dirty="0">
                <a:latin typeface="Corbel"/>
                <a:cs typeface="Corbel"/>
              </a:rPr>
              <a:t>edge is assigned some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weight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 length(positive </a:t>
            </a:r>
            <a:r>
              <a:rPr sz="2400" spc="-15" dirty="0">
                <a:latin typeface="Corbel"/>
                <a:cs typeface="Corbel"/>
              </a:rPr>
              <a:t>value).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4400</Words>
  <Application>Microsoft Office PowerPoint</Application>
  <PresentationFormat>Widescreen</PresentationFormat>
  <Paragraphs>992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MS PGothic</vt:lpstr>
      <vt:lpstr>MS UI Gothic</vt:lpstr>
      <vt:lpstr>Arial</vt:lpstr>
      <vt:lpstr>Arial MT</vt:lpstr>
      <vt:lpstr>Calibri</vt:lpstr>
      <vt:lpstr>Corbel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BFS(G, s)</vt:lpstr>
      <vt:lpstr>10. while Q ≠ Φ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DFS(G)</vt:lpstr>
      <vt:lpstr>DFS-Visit(u)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DFS(G)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Ravikumar</cp:lastModifiedBy>
  <cp:revision>44</cp:revision>
  <dcterms:created xsi:type="dcterms:W3CDTF">2021-08-08T14:45:16Z</dcterms:created>
  <dcterms:modified xsi:type="dcterms:W3CDTF">2021-11-20T05:13:36Z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