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302" r:id="rId8"/>
    <p:sldId id="262" r:id="rId9"/>
    <p:sldId id="263" r:id="rId10"/>
    <p:sldId id="264" r:id="rId11"/>
    <p:sldId id="265" r:id="rId12"/>
    <p:sldId id="307" r:id="rId13"/>
    <p:sldId id="266" r:id="rId14"/>
    <p:sldId id="267" r:id="rId15"/>
    <p:sldId id="268" r:id="rId16"/>
    <p:sldId id="269" r:id="rId17"/>
    <p:sldId id="270" r:id="rId18"/>
    <p:sldId id="299" r:id="rId19"/>
    <p:sldId id="271" r:id="rId20"/>
    <p:sldId id="306" r:id="rId21"/>
    <p:sldId id="272" r:id="rId22"/>
    <p:sldId id="273" r:id="rId23"/>
    <p:sldId id="274" r:id="rId24"/>
    <p:sldId id="275" r:id="rId25"/>
    <p:sldId id="276" r:id="rId26"/>
    <p:sldId id="304" r:id="rId27"/>
    <p:sldId id="277" r:id="rId28"/>
    <p:sldId id="278" r:id="rId29"/>
    <p:sldId id="285" r:id="rId30"/>
    <p:sldId id="279" r:id="rId31"/>
    <p:sldId id="280" r:id="rId32"/>
    <p:sldId id="281" r:id="rId33"/>
    <p:sldId id="282" r:id="rId34"/>
    <p:sldId id="283" r:id="rId35"/>
    <p:sldId id="284" r:id="rId36"/>
    <p:sldId id="308" r:id="rId37"/>
    <p:sldId id="286" r:id="rId38"/>
    <p:sldId id="287" r:id="rId39"/>
    <p:sldId id="309" r:id="rId40"/>
    <p:sldId id="288" r:id="rId41"/>
    <p:sldId id="289" r:id="rId42"/>
    <p:sldId id="310" r:id="rId43"/>
    <p:sldId id="311" r:id="rId44"/>
    <p:sldId id="312" r:id="rId45"/>
    <p:sldId id="291" r:id="rId46"/>
    <p:sldId id="292" r:id="rId47"/>
    <p:sldId id="293" r:id="rId48"/>
    <p:sldId id="294" r:id="rId49"/>
    <p:sldId id="295" r:id="rId50"/>
    <p:sldId id="296" r:id="rId51"/>
    <p:sldId id="297" r:id="rId52"/>
    <p:sldId id="298" r:id="rId5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12/14/2021</a:t>
            </a:fld>
            <a:endParaRPr lang="en-US"/>
          </a:p>
        </p:txBody>
      </p:sp>
      <p:sp>
        <p:nvSpPr>
          <p:cNvPr id="6" name="Holder 6"/>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595959"/>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200" b="0" i="0">
                <a:solidFill>
                  <a:srgbClr val="595959"/>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12/14/2021</a:t>
            </a:fld>
            <a:endParaRPr lang="en-US"/>
          </a:p>
        </p:txBody>
      </p:sp>
      <p:sp>
        <p:nvSpPr>
          <p:cNvPr id="6" name="Holder 6"/>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595959"/>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12/14/2021</a:t>
            </a:fld>
            <a:endParaRPr lang="en-US"/>
          </a:p>
        </p:txBody>
      </p:sp>
      <p:sp>
        <p:nvSpPr>
          <p:cNvPr id="7" name="Holder 7"/>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595959"/>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12/14/2021</a:t>
            </a:fld>
            <a:endParaRPr lang="en-US"/>
          </a:p>
        </p:txBody>
      </p:sp>
      <p:sp>
        <p:nvSpPr>
          <p:cNvPr id="5" name="Holder 5"/>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12/14/2021</a:t>
            </a:fld>
            <a:endParaRPr lang="en-US"/>
          </a:p>
        </p:txBody>
      </p:sp>
      <p:sp>
        <p:nvSpPr>
          <p:cNvPr id="4" name="Holder 4"/>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 y="758951"/>
            <a:ext cx="3444240" cy="5331460"/>
          </a:xfrm>
          <a:custGeom>
            <a:avLst/>
            <a:gdLst/>
            <a:ahLst/>
            <a:cxnLst/>
            <a:rect l="l" t="t" r="r" b="b"/>
            <a:pathLst>
              <a:path w="3444240" h="5331460">
                <a:moveTo>
                  <a:pt x="3443700" y="5330999"/>
                </a:moveTo>
                <a:lnTo>
                  <a:pt x="0" y="5330999"/>
                </a:lnTo>
                <a:lnTo>
                  <a:pt x="0" y="0"/>
                </a:lnTo>
                <a:lnTo>
                  <a:pt x="3443700" y="0"/>
                </a:lnTo>
                <a:lnTo>
                  <a:pt x="3443700" y="5330999"/>
                </a:lnTo>
                <a:close/>
              </a:path>
            </a:pathLst>
          </a:custGeom>
          <a:solidFill>
            <a:srgbClr val="40BAD1"/>
          </a:solidFill>
        </p:spPr>
        <p:txBody>
          <a:bodyPr wrap="square" lIns="0" tIns="0" rIns="0" bIns="0" rtlCol="0"/>
          <a:lstStyle/>
          <a:p>
            <a:endParaRPr/>
          </a:p>
        </p:txBody>
      </p:sp>
      <p:sp>
        <p:nvSpPr>
          <p:cNvPr id="17" name="bg object 17"/>
          <p:cNvSpPr/>
          <p:nvPr/>
        </p:nvSpPr>
        <p:spPr>
          <a:xfrm>
            <a:off x="11815864" y="758951"/>
            <a:ext cx="376555" cy="5331460"/>
          </a:xfrm>
          <a:custGeom>
            <a:avLst/>
            <a:gdLst/>
            <a:ahLst/>
            <a:cxnLst/>
            <a:rect l="l" t="t" r="r" b="b"/>
            <a:pathLst>
              <a:path w="376554" h="5331460">
                <a:moveTo>
                  <a:pt x="0" y="0"/>
                </a:moveTo>
                <a:lnTo>
                  <a:pt x="376135" y="0"/>
                </a:lnTo>
                <a:lnTo>
                  <a:pt x="376135" y="5330999"/>
                </a:lnTo>
                <a:lnTo>
                  <a:pt x="0" y="5330999"/>
                </a:lnTo>
                <a:lnTo>
                  <a:pt x="0" y="0"/>
                </a:lnTo>
                <a:close/>
              </a:path>
            </a:pathLst>
          </a:custGeom>
          <a:solidFill>
            <a:srgbClr val="C8C8C8">
              <a:alpha val="49798"/>
            </a:srgbClr>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11562675" y="6070725"/>
            <a:ext cx="629324" cy="787274"/>
          </a:xfrm>
          <a:prstGeom prst="rect">
            <a:avLst/>
          </a:prstGeom>
        </p:spPr>
      </p:pic>
      <p:sp>
        <p:nvSpPr>
          <p:cNvPr id="2" name="Holder 2"/>
          <p:cNvSpPr>
            <a:spLocks noGrp="1"/>
          </p:cNvSpPr>
          <p:nvPr>
            <p:ph type="title"/>
          </p:nvPr>
        </p:nvSpPr>
        <p:spPr>
          <a:xfrm>
            <a:off x="3945468" y="1422556"/>
            <a:ext cx="4145279" cy="1194435"/>
          </a:xfrm>
          <a:prstGeom prst="rect">
            <a:avLst/>
          </a:prstGeom>
        </p:spPr>
        <p:txBody>
          <a:bodyPr wrap="square" lIns="0" tIns="0" rIns="0" bIns="0">
            <a:spAutoFit/>
          </a:bodyPr>
          <a:lstStyle>
            <a:lvl1pPr>
              <a:defRPr sz="2200" b="0" i="0">
                <a:solidFill>
                  <a:srgbClr val="595959"/>
                </a:solidFill>
                <a:latin typeface="Times New Roman"/>
                <a:cs typeface="Times New Roman"/>
              </a:defRPr>
            </a:lvl1pPr>
          </a:lstStyle>
          <a:p>
            <a:endParaRPr/>
          </a:p>
        </p:txBody>
      </p:sp>
      <p:sp>
        <p:nvSpPr>
          <p:cNvPr id="3" name="Holder 3"/>
          <p:cNvSpPr>
            <a:spLocks noGrp="1"/>
          </p:cNvSpPr>
          <p:nvPr>
            <p:ph type="body" idx="1"/>
          </p:nvPr>
        </p:nvSpPr>
        <p:spPr>
          <a:xfrm>
            <a:off x="3932768" y="2110579"/>
            <a:ext cx="6294120" cy="2368550"/>
          </a:xfrm>
          <a:prstGeom prst="rect">
            <a:avLst/>
          </a:prstGeom>
        </p:spPr>
        <p:txBody>
          <a:bodyPr wrap="square" lIns="0" tIns="0" rIns="0" bIns="0">
            <a:spAutoFit/>
          </a:bodyPr>
          <a:lstStyle>
            <a:lvl1pPr>
              <a:defRPr sz="2200" b="0" i="0">
                <a:solidFill>
                  <a:srgbClr val="595959"/>
                </a:solidFill>
                <a:latin typeface="Times New Roman"/>
                <a:cs typeface="Times New Roman"/>
              </a:defRPr>
            </a:lvl1pPr>
          </a:lstStyle>
          <a:p>
            <a:endParaRPr/>
          </a:p>
        </p:txBody>
      </p:sp>
      <p:sp>
        <p:nvSpPr>
          <p:cNvPr id="4" name="Holder 4"/>
          <p:cNvSpPr>
            <a:spLocks noGrp="1"/>
          </p:cNvSpPr>
          <p:nvPr>
            <p:ph type="ftr" sz="quarter" idx="5"/>
          </p:nvPr>
        </p:nvSpPr>
        <p:spPr>
          <a:xfrm>
            <a:off x="325950" y="6437841"/>
            <a:ext cx="2279015" cy="165100"/>
          </a:xfrm>
          <a:prstGeom prst="rect">
            <a:avLst/>
          </a:prstGeom>
        </p:spPr>
        <p:txBody>
          <a:bodyPr wrap="square" lIns="0" tIns="0" rIns="0" bIns="0">
            <a:spAutoFit/>
          </a:bodyPr>
          <a:lstStyle>
            <a:lvl1pPr>
              <a:defRPr sz="1100" b="0" i="0">
                <a:solidFill>
                  <a:srgbClr val="666666"/>
                </a:solidFill>
                <a:latin typeface="Corbel"/>
                <a:cs typeface="Corbel"/>
              </a:defRPr>
            </a:lvl1p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12/14/2021</a:t>
            </a:fld>
            <a:endParaRPr lang="en-US"/>
          </a:p>
        </p:txBody>
      </p:sp>
      <p:sp>
        <p:nvSpPr>
          <p:cNvPr id="6" name="Holder 6"/>
          <p:cNvSpPr>
            <a:spLocks noGrp="1"/>
          </p:cNvSpPr>
          <p:nvPr>
            <p:ph type="sldNum" sz="quarter" idx="7"/>
          </p:nvPr>
        </p:nvSpPr>
        <p:spPr>
          <a:xfrm>
            <a:off x="11270875" y="6468683"/>
            <a:ext cx="237490" cy="177800"/>
          </a:xfrm>
          <a:prstGeom prst="rect">
            <a:avLst/>
          </a:prstGeom>
        </p:spPr>
        <p:txBody>
          <a:bodyPr wrap="square" lIns="0" tIns="0" rIns="0" bIns="0">
            <a:spAutoFit/>
          </a:bodyPr>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9.png"/><Relationship Id="rId7" Type="http://schemas.openxmlformats.org/officeDocument/2006/relationships/image" Target="../media/image36.png"/><Relationship Id="rId2"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9.png"/><Relationship Id="rId7" Type="http://schemas.openxmlformats.org/officeDocument/2006/relationships/image" Target="../media/image36.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9.png"/><Relationship Id="rId7" Type="http://schemas.openxmlformats.org/officeDocument/2006/relationships/image" Target="../media/image36.png"/><Relationship Id="rId2"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0.png"/><Relationship Id="rId7" Type="http://schemas.openxmlformats.org/officeDocument/2006/relationships/image" Target="../media/image36.png"/><Relationship Id="rId2"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29.png"/><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1998"/>
            <a:ext cx="9142095" cy="5334000"/>
          </a:xfrm>
          <a:custGeom>
            <a:avLst/>
            <a:gdLst/>
            <a:ahLst/>
            <a:cxnLst/>
            <a:rect l="l" t="t" r="r" b="b"/>
            <a:pathLst>
              <a:path w="9142095" h="5334000">
                <a:moveTo>
                  <a:pt x="9141599" y="5333999"/>
                </a:moveTo>
                <a:lnTo>
                  <a:pt x="0" y="5333999"/>
                </a:lnTo>
                <a:lnTo>
                  <a:pt x="0" y="0"/>
                </a:lnTo>
                <a:lnTo>
                  <a:pt x="9141599" y="0"/>
                </a:lnTo>
                <a:lnTo>
                  <a:pt x="9141599" y="5333999"/>
                </a:lnTo>
                <a:close/>
              </a:path>
            </a:pathLst>
          </a:custGeom>
          <a:solidFill>
            <a:srgbClr val="40BAD1"/>
          </a:solidFill>
        </p:spPr>
        <p:txBody>
          <a:bodyPr wrap="square" lIns="0" tIns="0" rIns="0" bIns="0" rtlCol="0"/>
          <a:lstStyle/>
          <a:p>
            <a:endParaRPr/>
          </a:p>
        </p:txBody>
      </p:sp>
      <p:grpSp>
        <p:nvGrpSpPr>
          <p:cNvPr id="3" name="object 3"/>
          <p:cNvGrpSpPr/>
          <p:nvPr/>
        </p:nvGrpSpPr>
        <p:grpSpPr>
          <a:xfrm>
            <a:off x="9270262" y="761998"/>
            <a:ext cx="2922270" cy="5334000"/>
            <a:chOff x="9270262" y="761998"/>
            <a:chExt cx="2922270" cy="5334000"/>
          </a:xfrm>
        </p:grpSpPr>
        <p:sp>
          <p:nvSpPr>
            <p:cNvPr id="4" name="object 4"/>
            <p:cNvSpPr/>
            <p:nvPr/>
          </p:nvSpPr>
          <p:spPr>
            <a:xfrm>
              <a:off x="9270262" y="761998"/>
              <a:ext cx="2922270" cy="5334000"/>
            </a:xfrm>
            <a:custGeom>
              <a:avLst/>
              <a:gdLst/>
              <a:ahLst/>
              <a:cxnLst/>
              <a:rect l="l" t="t" r="r" b="b"/>
              <a:pathLst>
                <a:path w="2922270" h="5334000">
                  <a:moveTo>
                    <a:pt x="0" y="0"/>
                  </a:moveTo>
                  <a:lnTo>
                    <a:pt x="2921736" y="0"/>
                  </a:lnTo>
                  <a:lnTo>
                    <a:pt x="2921736" y="5333999"/>
                  </a:lnTo>
                  <a:lnTo>
                    <a:pt x="0" y="5333999"/>
                  </a:lnTo>
                  <a:lnTo>
                    <a:pt x="0" y="0"/>
                  </a:lnTo>
                  <a:close/>
                </a:path>
              </a:pathLst>
            </a:custGeom>
            <a:solidFill>
              <a:srgbClr val="C8C8C8">
                <a:alpha val="49798"/>
              </a:srgbClr>
            </a:solidFill>
          </p:spPr>
          <p:txBody>
            <a:bodyPr wrap="square" lIns="0" tIns="0" rIns="0" bIns="0" rtlCol="0"/>
            <a:lstStyle/>
            <a:p>
              <a:endParaRPr/>
            </a:p>
          </p:txBody>
        </p:sp>
        <p:pic>
          <p:nvPicPr>
            <p:cNvPr id="5" name="object 5"/>
            <p:cNvPicPr/>
            <p:nvPr/>
          </p:nvPicPr>
          <p:blipFill>
            <a:blip r:embed="rId2" cstate="print"/>
            <a:stretch>
              <a:fillRect/>
            </a:stretch>
          </p:blipFill>
          <p:spPr>
            <a:xfrm>
              <a:off x="9386732" y="841791"/>
              <a:ext cx="2734471" cy="913312"/>
            </a:xfrm>
            <a:prstGeom prst="rect">
              <a:avLst/>
            </a:prstGeom>
          </p:spPr>
        </p:pic>
      </p:grpSp>
      <p:sp>
        <p:nvSpPr>
          <p:cNvPr id="6" name="object 6"/>
          <p:cNvSpPr txBox="1"/>
          <p:nvPr/>
        </p:nvSpPr>
        <p:spPr>
          <a:xfrm>
            <a:off x="9418450" y="1694645"/>
            <a:ext cx="2511425" cy="600710"/>
          </a:xfrm>
          <a:prstGeom prst="rect">
            <a:avLst/>
          </a:prstGeom>
        </p:spPr>
        <p:txBody>
          <a:bodyPr vert="horz" wrap="square" lIns="0" tIns="25400" rIns="0" bIns="0" rtlCol="0">
            <a:spAutoFit/>
          </a:bodyPr>
          <a:lstStyle/>
          <a:p>
            <a:pPr marL="12700" marR="5080">
              <a:lnSpc>
                <a:spcPts val="2250"/>
              </a:lnSpc>
              <a:spcBef>
                <a:spcPts val="200"/>
              </a:spcBef>
            </a:pPr>
            <a:r>
              <a:rPr sz="1900" spc="-5" dirty="0">
                <a:solidFill>
                  <a:srgbClr val="0098A3"/>
                </a:solidFill>
                <a:latin typeface="Arial MT"/>
                <a:cs typeface="Arial MT"/>
              </a:rPr>
              <a:t>Department of </a:t>
            </a:r>
            <a:r>
              <a:rPr sz="1900" dirty="0">
                <a:solidFill>
                  <a:srgbClr val="0098A3"/>
                </a:solidFill>
                <a:latin typeface="Arial MT"/>
                <a:cs typeface="Arial MT"/>
              </a:rPr>
              <a:t> </a:t>
            </a:r>
            <a:r>
              <a:rPr sz="1900" spc="-5" dirty="0">
                <a:solidFill>
                  <a:srgbClr val="0098A3"/>
                </a:solidFill>
                <a:latin typeface="Arial MT"/>
                <a:cs typeface="Arial MT"/>
              </a:rPr>
              <a:t>Information</a:t>
            </a:r>
            <a:r>
              <a:rPr sz="1900" spc="-90" dirty="0">
                <a:solidFill>
                  <a:srgbClr val="0098A3"/>
                </a:solidFill>
                <a:latin typeface="Arial MT"/>
                <a:cs typeface="Arial MT"/>
              </a:rPr>
              <a:t> </a:t>
            </a:r>
            <a:r>
              <a:rPr sz="1900" spc="-30" dirty="0">
                <a:solidFill>
                  <a:srgbClr val="0098A3"/>
                </a:solidFill>
                <a:latin typeface="Arial MT"/>
                <a:cs typeface="Arial MT"/>
              </a:rPr>
              <a:t>Technology</a:t>
            </a:r>
            <a:endParaRPr sz="1900">
              <a:latin typeface="Arial MT"/>
              <a:cs typeface="Arial MT"/>
            </a:endParaRPr>
          </a:p>
        </p:txBody>
      </p:sp>
      <p:sp>
        <p:nvSpPr>
          <p:cNvPr id="7" name="object 7"/>
          <p:cNvSpPr txBox="1"/>
          <p:nvPr/>
        </p:nvSpPr>
        <p:spPr>
          <a:xfrm>
            <a:off x="9418450" y="5674030"/>
            <a:ext cx="2185035" cy="289823"/>
          </a:xfrm>
          <a:prstGeom prst="rect">
            <a:avLst/>
          </a:prstGeom>
        </p:spPr>
        <p:txBody>
          <a:bodyPr vert="horz" wrap="square" lIns="0" tIns="12700" rIns="0" bIns="0" rtlCol="0">
            <a:spAutoFit/>
          </a:bodyPr>
          <a:lstStyle/>
          <a:p>
            <a:pPr marL="12700">
              <a:lnSpc>
                <a:spcPct val="100000"/>
              </a:lnSpc>
              <a:spcBef>
                <a:spcPts val="100"/>
              </a:spcBef>
            </a:pPr>
            <a:r>
              <a:rPr lang="en-US" sz="1800" spc="-45" dirty="0">
                <a:solidFill>
                  <a:srgbClr val="595959"/>
                </a:solidFill>
                <a:latin typeface="Arial MT"/>
                <a:cs typeface="Arial MT"/>
              </a:rPr>
              <a:t>Ravikumar Natarajan</a:t>
            </a:r>
            <a:endParaRPr sz="1800" dirty="0">
              <a:latin typeface="Arial MT"/>
              <a:cs typeface="Arial MT"/>
            </a:endParaRPr>
          </a:p>
        </p:txBody>
      </p:sp>
      <p:sp>
        <p:nvSpPr>
          <p:cNvPr id="8" name="object 8"/>
          <p:cNvSpPr txBox="1"/>
          <p:nvPr/>
        </p:nvSpPr>
        <p:spPr>
          <a:xfrm>
            <a:off x="1142873" y="2781793"/>
            <a:ext cx="4783455" cy="1734185"/>
          </a:xfrm>
          <a:prstGeom prst="rect">
            <a:avLst/>
          </a:prstGeom>
        </p:spPr>
        <p:txBody>
          <a:bodyPr vert="horz" wrap="square" lIns="0" tIns="113665" rIns="0" bIns="0" rtlCol="0">
            <a:spAutoFit/>
          </a:bodyPr>
          <a:lstStyle/>
          <a:p>
            <a:pPr marL="12700" marR="5080">
              <a:lnSpc>
                <a:spcPts val="6380"/>
              </a:lnSpc>
              <a:spcBef>
                <a:spcPts val="895"/>
              </a:spcBef>
            </a:pPr>
            <a:r>
              <a:rPr sz="5900" b="1" spc="-10" dirty="0">
                <a:solidFill>
                  <a:srgbClr val="FFFFFF"/>
                </a:solidFill>
                <a:latin typeface="Corbel"/>
                <a:cs typeface="Corbel"/>
              </a:rPr>
              <a:t>Nonlinear </a:t>
            </a:r>
            <a:r>
              <a:rPr sz="5900" b="1" spc="-5" dirty="0">
                <a:solidFill>
                  <a:srgbClr val="FFFFFF"/>
                </a:solidFill>
                <a:latin typeface="Corbel"/>
                <a:cs typeface="Corbel"/>
              </a:rPr>
              <a:t> </a:t>
            </a:r>
            <a:r>
              <a:rPr sz="5900" b="1" spc="-15" dirty="0">
                <a:solidFill>
                  <a:srgbClr val="FFFFFF"/>
                </a:solidFill>
                <a:latin typeface="Corbel"/>
                <a:cs typeface="Corbel"/>
              </a:rPr>
              <a:t>Data</a:t>
            </a:r>
            <a:r>
              <a:rPr sz="5900" b="1" spc="-240" dirty="0">
                <a:solidFill>
                  <a:srgbClr val="FFFFFF"/>
                </a:solidFill>
                <a:latin typeface="Corbel"/>
                <a:cs typeface="Corbel"/>
              </a:rPr>
              <a:t> </a:t>
            </a:r>
            <a:r>
              <a:rPr sz="5900" b="1" spc="-5" dirty="0">
                <a:solidFill>
                  <a:srgbClr val="FFFFFF"/>
                </a:solidFill>
                <a:latin typeface="Corbel"/>
                <a:cs typeface="Corbel"/>
              </a:rPr>
              <a:t>Structure</a:t>
            </a:r>
            <a:endParaRPr sz="5900">
              <a:latin typeface="Corbel"/>
              <a:cs typeface="Corbel"/>
            </a:endParaRPr>
          </a:p>
        </p:txBody>
      </p:sp>
      <p:sp>
        <p:nvSpPr>
          <p:cNvPr id="9" name="object 9"/>
          <p:cNvSpPr txBox="1"/>
          <p:nvPr/>
        </p:nvSpPr>
        <p:spPr>
          <a:xfrm>
            <a:off x="1173040" y="4810047"/>
            <a:ext cx="873125" cy="360680"/>
          </a:xfrm>
          <a:prstGeom prst="rect">
            <a:avLst/>
          </a:prstGeom>
        </p:spPr>
        <p:txBody>
          <a:bodyPr vert="horz" wrap="square" lIns="0" tIns="12700" rIns="0" bIns="0" rtlCol="0">
            <a:spAutoFit/>
          </a:bodyPr>
          <a:lstStyle/>
          <a:p>
            <a:pPr marL="12700">
              <a:lnSpc>
                <a:spcPct val="100000"/>
              </a:lnSpc>
              <a:spcBef>
                <a:spcPts val="100"/>
              </a:spcBef>
            </a:pPr>
            <a:r>
              <a:rPr sz="2200" b="1" spc="-5" dirty="0">
                <a:solidFill>
                  <a:srgbClr val="D7F0F6"/>
                </a:solidFill>
                <a:latin typeface="Corbel"/>
                <a:cs typeface="Corbel"/>
              </a:rPr>
              <a:t>Unit#3</a:t>
            </a:r>
            <a:endParaRPr sz="2200">
              <a:latin typeface="Corbel"/>
              <a:cs typeface="Corbel"/>
            </a:endParaRPr>
          </a:p>
        </p:txBody>
      </p:sp>
      <p:sp>
        <p:nvSpPr>
          <p:cNvPr id="10" name="object 10"/>
          <p:cNvSpPr txBox="1"/>
          <p:nvPr/>
        </p:nvSpPr>
        <p:spPr>
          <a:xfrm>
            <a:off x="9459749" y="3262610"/>
            <a:ext cx="2185035" cy="547370"/>
          </a:xfrm>
          <a:prstGeom prst="rect">
            <a:avLst/>
          </a:prstGeom>
        </p:spPr>
        <p:txBody>
          <a:bodyPr vert="horz" wrap="square" lIns="0" tIns="43180" rIns="0" bIns="0" rtlCol="0">
            <a:spAutoFit/>
          </a:bodyPr>
          <a:lstStyle/>
          <a:p>
            <a:pPr marL="12700" marR="5080">
              <a:lnSpc>
                <a:spcPts val="1950"/>
              </a:lnSpc>
              <a:spcBef>
                <a:spcPts val="340"/>
              </a:spcBef>
            </a:pPr>
            <a:r>
              <a:rPr sz="1800" spc="-5" dirty="0">
                <a:solidFill>
                  <a:srgbClr val="0098A3"/>
                </a:solidFill>
                <a:latin typeface="Arial MT"/>
                <a:cs typeface="Arial MT"/>
              </a:rPr>
              <a:t>Data Structure </a:t>
            </a:r>
            <a:r>
              <a:rPr sz="1800" dirty="0">
                <a:solidFill>
                  <a:srgbClr val="0098A3"/>
                </a:solidFill>
                <a:latin typeface="Arial MT"/>
                <a:cs typeface="Arial MT"/>
              </a:rPr>
              <a:t> </a:t>
            </a:r>
            <a:r>
              <a:rPr sz="1800" spc="-5" dirty="0">
                <a:solidFill>
                  <a:srgbClr val="0098A3"/>
                </a:solidFill>
                <a:latin typeface="Arial MT"/>
                <a:cs typeface="Arial MT"/>
              </a:rPr>
              <a:t>01CE0301</a:t>
            </a:r>
            <a:r>
              <a:rPr sz="1800" spc="-50" dirty="0">
                <a:solidFill>
                  <a:srgbClr val="0098A3"/>
                </a:solidFill>
                <a:latin typeface="Arial MT"/>
                <a:cs typeface="Arial MT"/>
              </a:rPr>
              <a:t> </a:t>
            </a:r>
            <a:r>
              <a:rPr sz="1800" dirty="0">
                <a:solidFill>
                  <a:srgbClr val="0098A3"/>
                </a:solidFill>
                <a:latin typeface="Arial MT"/>
                <a:cs typeface="Arial MT"/>
              </a:rPr>
              <a:t>/</a:t>
            </a:r>
            <a:r>
              <a:rPr sz="1800" spc="-50" dirty="0">
                <a:solidFill>
                  <a:srgbClr val="0098A3"/>
                </a:solidFill>
                <a:latin typeface="Arial MT"/>
                <a:cs typeface="Arial MT"/>
              </a:rPr>
              <a:t> </a:t>
            </a:r>
            <a:r>
              <a:rPr sz="1800" spc="-5" dirty="0">
                <a:solidFill>
                  <a:srgbClr val="0098A3"/>
                </a:solidFill>
                <a:latin typeface="Arial MT"/>
                <a:cs typeface="Arial MT"/>
              </a:rPr>
              <a:t>3130702</a:t>
            </a:r>
            <a:endParaRPr sz="180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10</a:t>
            </a:fld>
            <a:endParaRPr dirty="0"/>
          </a:p>
        </p:txBody>
      </p:sp>
      <p:sp>
        <p:nvSpPr>
          <p:cNvPr id="3" name="object 3"/>
          <p:cNvSpPr txBox="1"/>
          <p:nvPr/>
        </p:nvSpPr>
        <p:spPr>
          <a:xfrm>
            <a:off x="4002171" y="2448775"/>
            <a:ext cx="3676650" cy="1250950"/>
          </a:xfrm>
          <a:prstGeom prst="rect">
            <a:avLst/>
          </a:prstGeom>
        </p:spPr>
        <p:txBody>
          <a:bodyPr vert="horz" wrap="square" lIns="0" tIns="71755" rIns="0" bIns="0" rtlCol="0">
            <a:spAutoFit/>
          </a:bodyPr>
          <a:lstStyle/>
          <a:p>
            <a:pPr marL="409575" indent="-397510">
              <a:lnSpc>
                <a:spcPct val="100000"/>
              </a:lnSpc>
              <a:spcBef>
                <a:spcPts val="565"/>
              </a:spcBef>
              <a:buClr>
                <a:srgbClr val="40BAD1"/>
              </a:buClr>
              <a:buSzPct val="91666"/>
              <a:buFont typeface="Arial MT"/>
              <a:buChar char="●"/>
              <a:tabLst>
                <a:tab pos="409575" algn="l"/>
                <a:tab pos="410209" algn="l"/>
              </a:tabLst>
            </a:pPr>
            <a:r>
              <a:rPr sz="2400" spc="-5" dirty="0">
                <a:latin typeface="Corbel"/>
                <a:cs typeface="Corbel"/>
              </a:rPr>
              <a:t>Kruskal'</a:t>
            </a:r>
            <a:r>
              <a:rPr sz="2400" dirty="0">
                <a:latin typeface="Corbel"/>
                <a:cs typeface="Corbel"/>
              </a:rPr>
              <a:t>s</a:t>
            </a:r>
            <a:r>
              <a:rPr sz="2400" spc="-110" dirty="0">
                <a:latin typeface="Corbel"/>
                <a:cs typeface="Corbel"/>
              </a:rPr>
              <a:t> </a:t>
            </a:r>
            <a:r>
              <a:rPr sz="2400" spc="-5" dirty="0">
                <a:latin typeface="Corbel"/>
                <a:cs typeface="Corbel"/>
              </a:rPr>
              <a:t>Algorithm</a:t>
            </a:r>
            <a:endParaRPr sz="2400" dirty="0">
              <a:latin typeface="Corbel"/>
              <a:cs typeface="Corbel"/>
            </a:endParaRPr>
          </a:p>
          <a:p>
            <a:pPr marL="866775" lvl="1" indent="-397510">
              <a:lnSpc>
                <a:spcPct val="100000"/>
              </a:lnSpc>
              <a:spcBef>
                <a:spcPts val="430"/>
              </a:spcBef>
              <a:buClr>
                <a:srgbClr val="40BAD1"/>
              </a:buClr>
              <a:buFont typeface="Arial MT"/>
              <a:buChar char="●"/>
              <a:tabLst>
                <a:tab pos="866775" algn="l"/>
                <a:tab pos="867410" algn="l"/>
              </a:tabLst>
            </a:pPr>
            <a:r>
              <a:rPr sz="2200" spc="-5" dirty="0">
                <a:latin typeface="Corbel"/>
                <a:cs typeface="Corbel"/>
              </a:rPr>
              <a:t>Minimu</a:t>
            </a:r>
            <a:r>
              <a:rPr sz="2200" dirty="0">
                <a:latin typeface="Corbel"/>
                <a:cs typeface="Corbel"/>
              </a:rPr>
              <a:t>m</a:t>
            </a:r>
            <a:r>
              <a:rPr sz="2200" spc="-60" dirty="0">
                <a:latin typeface="Corbel"/>
                <a:cs typeface="Corbel"/>
              </a:rPr>
              <a:t> </a:t>
            </a:r>
            <a:r>
              <a:rPr sz="2200" spc="-5" dirty="0">
                <a:latin typeface="Corbel"/>
                <a:cs typeface="Corbel"/>
              </a:rPr>
              <a:t>Spannin</a:t>
            </a:r>
            <a:r>
              <a:rPr sz="2200" dirty="0">
                <a:latin typeface="Corbel"/>
                <a:cs typeface="Corbel"/>
              </a:rPr>
              <a:t>g</a:t>
            </a:r>
            <a:r>
              <a:rPr sz="2200" spc="-155" dirty="0">
                <a:latin typeface="Corbel"/>
                <a:cs typeface="Corbel"/>
              </a:rPr>
              <a:t> </a:t>
            </a:r>
            <a:r>
              <a:rPr sz="2200" spc="-140" dirty="0">
                <a:latin typeface="Corbel"/>
                <a:cs typeface="Corbel"/>
              </a:rPr>
              <a:t>T</a:t>
            </a:r>
            <a:r>
              <a:rPr sz="2200" spc="-5" dirty="0">
                <a:latin typeface="Corbel"/>
                <a:cs typeface="Corbel"/>
              </a:rPr>
              <a:t>ree</a:t>
            </a:r>
            <a:endParaRPr sz="2200" dirty="0">
              <a:latin typeface="Corbel"/>
              <a:cs typeface="Corbel"/>
            </a:endParaRPr>
          </a:p>
          <a:p>
            <a:pPr marL="409575" indent="-397510">
              <a:lnSpc>
                <a:spcPct val="100000"/>
              </a:lnSpc>
              <a:spcBef>
                <a:spcPts val="350"/>
              </a:spcBef>
              <a:buClr>
                <a:srgbClr val="40BAD1"/>
              </a:buClr>
              <a:buSzPct val="91666"/>
              <a:buFont typeface="Arial MT"/>
              <a:buChar char="●"/>
              <a:tabLst>
                <a:tab pos="409575" algn="l"/>
                <a:tab pos="410209" algn="l"/>
              </a:tabLst>
            </a:pPr>
            <a:r>
              <a:rPr sz="2400" spc="-5" dirty="0">
                <a:latin typeface="Corbel"/>
                <a:cs typeface="Corbel"/>
              </a:rPr>
              <a:t>Prim'</a:t>
            </a:r>
            <a:r>
              <a:rPr sz="2400" dirty="0">
                <a:latin typeface="Corbel"/>
                <a:cs typeface="Corbel"/>
              </a:rPr>
              <a:t>s</a:t>
            </a:r>
            <a:r>
              <a:rPr sz="2400" spc="-110" dirty="0">
                <a:latin typeface="Corbel"/>
                <a:cs typeface="Corbel"/>
              </a:rPr>
              <a:t> </a:t>
            </a:r>
            <a:r>
              <a:rPr sz="2400" spc="-5" dirty="0">
                <a:latin typeface="Corbel"/>
                <a:cs typeface="Corbel"/>
              </a:rPr>
              <a:t>Algorithm</a:t>
            </a:r>
            <a:endParaRPr sz="2400" dirty="0">
              <a:latin typeface="Corbel"/>
              <a:cs typeface="Corbel"/>
            </a:endParaRPr>
          </a:p>
        </p:txBody>
      </p:sp>
      <p:sp>
        <p:nvSpPr>
          <p:cNvPr id="4" name="object 4"/>
          <p:cNvSpPr txBox="1"/>
          <p:nvPr/>
        </p:nvSpPr>
        <p:spPr>
          <a:xfrm>
            <a:off x="4459371" y="3682568"/>
            <a:ext cx="3864610" cy="787400"/>
          </a:xfrm>
          <a:prstGeom prst="rect">
            <a:avLst/>
          </a:prstGeom>
        </p:spPr>
        <p:txBody>
          <a:bodyPr vert="horz" wrap="square" lIns="0" tIns="58419" rIns="0" bIns="0" rtlCol="0">
            <a:spAutoFit/>
          </a:bodyPr>
          <a:lstStyle/>
          <a:p>
            <a:pPr marL="409575" indent="-397510">
              <a:lnSpc>
                <a:spcPct val="100000"/>
              </a:lnSpc>
              <a:spcBef>
                <a:spcPts val="459"/>
              </a:spcBef>
              <a:buClr>
                <a:srgbClr val="40BAD1"/>
              </a:buClr>
              <a:buFont typeface="Arial MT"/>
              <a:buChar char="●"/>
              <a:tabLst>
                <a:tab pos="409575" algn="l"/>
                <a:tab pos="410209" algn="l"/>
              </a:tabLst>
            </a:pPr>
            <a:r>
              <a:rPr sz="2200" spc="-5" dirty="0">
                <a:latin typeface="Corbel"/>
                <a:cs typeface="Corbel"/>
              </a:rPr>
              <a:t>Minimu</a:t>
            </a:r>
            <a:r>
              <a:rPr sz="2200" dirty="0">
                <a:latin typeface="Corbel"/>
                <a:cs typeface="Corbel"/>
              </a:rPr>
              <a:t>m</a:t>
            </a:r>
            <a:r>
              <a:rPr sz="2200" spc="-60" dirty="0">
                <a:latin typeface="Corbel"/>
                <a:cs typeface="Corbel"/>
              </a:rPr>
              <a:t> </a:t>
            </a:r>
            <a:r>
              <a:rPr sz="2200" spc="-5" dirty="0">
                <a:latin typeface="Corbel"/>
                <a:cs typeface="Corbel"/>
              </a:rPr>
              <a:t>Spannin</a:t>
            </a:r>
            <a:r>
              <a:rPr sz="2200" dirty="0">
                <a:latin typeface="Corbel"/>
                <a:cs typeface="Corbel"/>
              </a:rPr>
              <a:t>g</a:t>
            </a:r>
            <a:r>
              <a:rPr sz="2200" spc="-155" dirty="0">
                <a:latin typeface="Corbel"/>
                <a:cs typeface="Corbel"/>
              </a:rPr>
              <a:t> </a:t>
            </a:r>
            <a:r>
              <a:rPr sz="2200" spc="-140" dirty="0">
                <a:latin typeface="Corbel"/>
                <a:cs typeface="Corbel"/>
              </a:rPr>
              <a:t>T</a:t>
            </a:r>
            <a:r>
              <a:rPr sz="2200" spc="-5" dirty="0">
                <a:latin typeface="Corbel"/>
                <a:cs typeface="Corbel"/>
              </a:rPr>
              <a:t>ree</a:t>
            </a:r>
            <a:endParaRPr sz="2200" dirty="0">
              <a:latin typeface="Corbel"/>
              <a:cs typeface="Corbel"/>
            </a:endParaRPr>
          </a:p>
          <a:p>
            <a:pPr marL="409575" indent="-397510">
              <a:lnSpc>
                <a:spcPct val="100000"/>
              </a:lnSpc>
              <a:spcBef>
                <a:spcPts val="359"/>
              </a:spcBef>
              <a:buClr>
                <a:srgbClr val="40BAD1"/>
              </a:buClr>
              <a:buFont typeface="Arial MT"/>
              <a:buChar char="●"/>
              <a:tabLst>
                <a:tab pos="409575" algn="l"/>
                <a:tab pos="410209" algn="l"/>
              </a:tabLst>
            </a:pPr>
            <a:r>
              <a:rPr sz="2200" spc="-5" dirty="0">
                <a:latin typeface="Corbel"/>
                <a:cs typeface="Corbel"/>
              </a:rPr>
              <a:t>Shortest</a:t>
            </a:r>
            <a:r>
              <a:rPr sz="2200" spc="-30" dirty="0">
                <a:latin typeface="Corbel"/>
                <a:cs typeface="Corbel"/>
              </a:rPr>
              <a:t> </a:t>
            </a:r>
            <a:r>
              <a:rPr sz="2200" spc="-5" dirty="0">
                <a:latin typeface="Corbel"/>
                <a:cs typeface="Corbel"/>
              </a:rPr>
              <a:t>Path</a:t>
            </a:r>
            <a:r>
              <a:rPr sz="2200" spc="-30" dirty="0">
                <a:latin typeface="Corbel"/>
                <a:cs typeface="Corbel"/>
              </a:rPr>
              <a:t> </a:t>
            </a:r>
            <a:r>
              <a:rPr sz="2200" spc="-5" dirty="0">
                <a:latin typeface="Corbel"/>
                <a:cs typeface="Corbel"/>
              </a:rPr>
              <a:t>from</a:t>
            </a:r>
            <a:r>
              <a:rPr sz="2200" spc="-80" dirty="0">
                <a:latin typeface="Corbel"/>
                <a:cs typeface="Corbel"/>
              </a:rPr>
              <a:t> </a:t>
            </a:r>
            <a:r>
              <a:rPr sz="2200" dirty="0">
                <a:latin typeface="Corbel"/>
                <a:cs typeface="Corbel"/>
              </a:rPr>
              <a:t>Src</a:t>
            </a:r>
            <a:r>
              <a:rPr sz="2200" dirty="0">
                <a:latin typeface="Arial MT"/>
                <a:cs typeface="Arial MT"/>
              </a:rPr>
              <a:t>→</a:t>
            </a:r>
            <a:r>
              <a:rPr sz="2200" dirty="0">
                <a:latin typeface="Corbel"/>
                <a:cs typeface="Corbel"/>
              </a:rPr>
              <a:t>Dest</a:t>
            </a:r>
          </a:p>
        </p:txBody>
      </p:sp>
      <p:sp>
        <p:nvSpPr>
          <p:cNvPr id="5" name="object 5"/>
          <p:cNvSpPr txBox="1"/>
          <p:nvPr/>
        </p:nvSpPr>
        <p:spPr>
          <a:xfrm>
            <a:off x="325944" y="3101857"/>
            <a:ext cx="213233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Algorithms</a:t>
            </a:r>
            <a:endParaRPr sz="3600">
              <a:latin typeface="Corbel"/>
              <a:cs typeface="Corbe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733800" y="914400"/>
            <a:ext cx="7924800" cy="4878259"/>
          </a:xfrm>
          <a:prstGeom prst="rect">
            <a:avLst/>
          </a:prstGeom>
        </p:spPr>
        <p:txBody>
          <a:bodyPr vert="horz" wrap="square" lIns="0" tIns="12700" rIns="0" bIns="0" rtlCol="0">
            <a:spAutoFit/>
          </a:bodyPr>
          <a:lstStyle/>
          <a:p>
            <a:pPr marL="409575" indent="-397510">
              <a:spcBef>
                <a:spcPts val="100"/>
              </a:spcBef>
              <a:buClr>
                <a:srgbClr val="40BAD1"/>
              </a:buClr>
              <a:buSzPct val="91666"/>
              <a:buFont typeface="Arial MT"/>
              <a:buChar char="●"/>
              <a:tabLst>
                <a:tab pos="409575" algn="l"/>
                <a:tab pos="410209" algn="l"/>
              </a:tabLst>
            </a:pPr>
            <a:r>
              <a:rPr lang="en-US" sz="2400" spc="-5" dirty="0">
                <a:latin typeface="Corbel"/>
                <a:cs typeface="Corbel"/>
              </a:rPr>
              <a:t>Kruskal's algorithm is a minimum spanning tree algorithm that takes a graph as input and finds the subset of the edges of that graph which</a:t>
            </a:r>
          </a:p>
          <a:p>
            <a:pPr marL="866775" lvl="1" indent="-397510">
              <a:spcBef>
                <a:spcPts val="100"/>
              </a:spcBef>
              <a:buClr>
                <a:srgbClr val="40BAD1"/>
              </a:buClr>
              <a:buSzPct val="91666"/>
              <a:buFont typeface="Arial MT"/>
              <a:buChar char="●"/>
              <a:tabLst>
                <a:tab pos="409575" algn="l"/>
                <a:tab pos="410209" algn="l"/>
              </a:tabLst>
            </a:pPr>
            <a:r>
              <a:rPr lang="en-US" sz="2400" spc="-5" dirty="0">
                <a:latin typeface="Corbel"/>
                <a:cs typeface="Corbel"/>
              </a:rPr>
              <a:t>form a tree that includes every vertex</a:t>
            </a:r>
          </a:p>
          <a:p>
            <a:pPr marL="866775" lvl="1" indent="-397510">
              <a:spcBef>
                <a:spcPts val="100"/>
              </a:spcBef>
              <a:buClr>
                <a:srgbClr val="40BAD1"/>
              </a:buClr>
              <a:buSzPct val="91666"/>
              <a:buFont typeface="Arial MT"/>
              <a:buChar char="●"/>
              <a:tabLst>
                <a:tab pos="409575" algn="l"/>
                <a:tab pos="410209" algn="l"/>
              </a:tabLst>
            </a:pPr>
            <a:r>
              <a:rPr lang="en-US" sz="2400" spc="-5" dirty="0">
                <a:latin typeface="Corbel"/>
                <a:cs typeface="Corbel"/>
              </a:rPr>
              <a:t>has the minimum sum of weights among all the trees that can be formed from the graph</a:t>
            </a:r>
          </a:p>
          <a:p>
            <a:pPr marL="866775" lvl="1" indent="-397510">
              <a:spcBef>
                <a:spcPts val="100"/>
              </a:spcBef>
              <a:buClr>
                <a:srgbClr val="40BAD1"/>
              </a:buClr>
              <a:buSzPct val="91666"/>
              <a:buFont typeface="Arial MT"/>
              <a:buChar char="●"/>
              <a:tabLst>
                <a:tab pos="409575" algn="l"/>
                <a:tab pos="410209" algn="l"/>
              </a:tabLst>
            </a:pPr>
            <a:endParaRPr lang="en-US" sz="2400" spc="-5" dirty="0">
              <a:latin typeface="Corbel"/>
              <a:cs typeface="Corbel"/>
            </a:endParaRPr>
          </a:p>
          <a:p>
            <a:pPr marL="409575" indent="-397510">
              <a:spcBef>
                <a:spcPts val="100"/>
              </a:spcBef>
              <a:buClr>
                <a:srgbClr val="40BAD1"/>
              </a:buClr>
              <a:buSzPct val="91666"/>
              <a:buFont typeface="Arial MT"/>
              <a:buChar char="●"/>
              <a:tabLst>
                <a:tab pos="409575" algn="l"/>
                <a:tab pos="410209" algn="l"/>
              </a:tabLst>
            </a:pPr>
            <a:r>
              <a:rPr lang="en-US" sz="2400" spc="-5" dirty="0">
                <a:latin typeface="Corbel"/>
                <a:cs typeface="Corbel"/>
              </a:rPr>
              <a:t>Kruskal performs better in typical situations (</a:t>
            </a:r>
            <a:r>
              <a:rPr lang="en-US" sz="2400" spc="-5" dirty="0">
                <a:solidFill>
                  <a:srgbClr val="FF0000"/>
                </a:solidFill>
                <a:latin typeface="Corbel"/>
                <a:cs typeface="Corbel"/>
              </a:rPr>
              <a:t>sparse</a:t>
            </a:r>
            <a:r>
              <a:rPr lang="en-US" sz="2400" spc="-5" dirty="0">
                <a:latin typeface="Corbel"/>
                <a:cs typeface="Corbel"/>
              </a:rPr>
              <a:t> graphs) and is easier to implement because it uses disjoint sets and simpler data structures.</a:t>
            </a:r>
          </a:p>
          <a:p>
            <a:pPr marL="409575" indent="-397510">
              <a:spcBef>
                <a:spcPts val="100"/>
              </a:spcBef>
              <a:buClr>
                <a:srgbClr val="40BAD1"/>
              </a:buClr>
              <a:buSzPct val="91666"/>
              <a:buFont typeface="Arial MT"/>
              <a:buChar char="●"/>
              <a:tabLst>
                <a:tab pos="409575" algn="l"/>
                <a:tab pos="410209" algn="l"/>
              </a:tabLst>
            </a:pPr>
            <a:r>
              <a:rPr lang="en-US" sz="2400" dirty="0">
                <a:latin typeface="Corbel"/>
                <a:cs typeface="Corbel"/>
              </a:rPr>
              <a:t>It falls under a class of algorithms called greedy algorithms that find the local optimum in the hopes of finding a global optimum.</a:t>
            </a:r>
            <a:endParaRPr sz="2400" dirty="0">
              <a:latin typeface="Corbel"/>
              <a:cs typeface="Corbel"/>
            </a:endParaRPr>
          </a:p>
        </p:txBody>
      </p:sp>
      <p:sp>
        <p:nvSpPr>
          <p:cNvPr id="4" name="object 4"/>
          <p:cNvSpPr txBox="1"/>
          <p:nvPr/>
        </p:nvSpPr>
        <p:spPr>
          <a:xfrm>
            <a:off x="325944" y="2854207"/>
            <a:ext cx="1947545" cy="1069340"/>
          </a:xfrm>
          <a:prstGeom prst="rect">
            <a:avLst/>
          </a:prstGeom>
        </p:spPr>
        <p:txBody>
          <a:bodyPr vert="horz" wrap="square" lIns="0" tIns="73660" rIns="0" bIns="0" rtlCol="0">
            <a:spAutoFit/>
          </a:bodyPr>
          <a:lstStyle/>
          <a:p>
            <a:pPr marL="12700" marR="5080">
              <a:lnSpc>
                <a:spcPts val="3900"/>
              </a:lnSpc>
              <a:spcBef>
                <a:spcPts val="580"/>
              </a:spcBef>
            </a:pPr>
            <a:r>
              <a:rPr sz="3600" spc="-10" dirty="0">
                <a:solidFill>
                  <a:srgbClr val="FFFFFF"/>
                </a:solidFill>
                <a:latin typeface="Corbel"/>
                <a:cs typeface="Corbel"/>
              </a:rPr>
              <a:t>Kruskal's </a:t>
            </a:r>
            <a:r>
              <a:rPr sz="3600" spc="-5" dirty="0">
                <a:solidFill>
                  <a:srgbClr val="FFFFFF"/>
                </a:solidFill>
                <a:latin typeface="Corbel"/>
                <a:cs typeface="Corbel"/>
              </a:rPr>
              <a:t> Algorithm</a:t>
            </a:r>
            <a:endParaRPr sz="3600">
              <a:latin typeface="Corbel"/>
              <a:cs typeface="Corbel"/>
            </a:endParaRPr>
          </a:p>
        </p:txBody>
      </p:sp>
      <p:sp>
        <p:nvSpPr>
          <p:cNvPr id="36" name="object 3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37" name="object 3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4002171" y="1029714"/>
            <a:ext cx="6654165" cy="391160"/>
          </a:xfrm>
          <a:prstGeom prst="rect">
            <a:avLst/>
          </a:prstGeom>
        </p:spPr>
        <p:txBody>
          <a:bodyPr vert="horz" wrap="square" lIns="0" tIns="12700" rIns="0" bIns="0" rtlCol="0">
            <a:spAutoFit/>
          </a:bodyPr>
          <a:lstStyle/>
          <a:p>
            <a:pPr marL="409575" indent="-397510">
              <a:lnSpc>
                <a:spcPct val="100000"/>
              </a:lnSpc>
              <a:spcBef>
                <a:spcPts val="100"/>
              </a:spcBef>
              <a:buClr>
                <a:srgbClr val="40BAD1"/>
              </a:buClr>
              <a:buSzPct val="91666"/>
              <a:buFont typeface="Arial MT"/>
              <a:buChar char="●"/>
              <a:tabLst>
                <a:tab pos="409575" algn="l"/>
                <a:tab pos="410209" algn="l"/>
              </a:tabLst>
            </a:pPr>
            <a:r>
              <a:rPr sz="2400" spc="-5" dirty="0">
                <a:solidFill>
                  <a:srgbClr val="595959"/>
                </a:solidFill>
                <a:latin typeface="Corbel"/>
                <a:cs typeface="Corbel"/>
              </a:rPr>
              <a:t>Problem</a:t>
            </a:r>
            <a:r>
              <a:rPr sz="2400" dirty="0">
                <a:solidFill>
                  <a:srgbClr val="595959"/>
                </a:solidFill>
                <a:latin typeface="Corbel"/>
                <a:cs typeface="Corbel"/>
              </a:rPr>
              <a:t>:</a:t>
            </a:r>
            <a:r>
              <a:rPr sz="2400" spc="-5" dirty="0">
                <a:solidFill>
                  <a:srgbClr val="595959"/>
                </a:solidFill>
                <a:latin typeface="Corbel"/>
                <a:cs typeface="Corbel"/>
              </a:rPr>
              <a:t> Fin</a:t>
            </a:r>
            <a:r>
              <a:rPr sz="2400" dirty="0">
                <a:solidFill>
                  <a:srgbClr val="595959"/>
                </a:solidFill>
                <a:latin typeface="Corbel"/>
                <a:cs typeface="Corbel"/>
              </a:rPr>
              <a:t>d</a:t>
            </a:r>
            <a:r>
              <a:rPr sz="2400" spc="-5" dirty="0">
                <a:solidFill>
                  <a:srgbClr val="595959"/>
                </a:solidFill>
                <a:latin typeface="Corbel"/>
                <a:cs typeface="Corbel"/>
              </a:rPr>
              <a:t> Minimu</a:t>
            </a:r>
            <a:r>
              <a:rPr sz="2400" dirty="0">
                <a:solidFill>
                  <a:srgbClr val="595959"/>
                </a:solidFill>
                <a:latin typeface="Corbel"/>
                <a:cs typeface="Corbel"/>
              </a:rPr>
              <a:t>m</a:t>
            </a:r>
            <a:r>
              <a:rPr sz="2400" spc="-65" dirty="0">
                <a:solidFill>
                  <a:srgbClr val="595959"/>
                </a:solidFill>
                <a:latin typeface="Corbel"/>
                <a:cs typeface="Corbel"/>
              </a:rPr>
              <a:t> </a:t>
            </a:r>
            <a:r>
              <a:rPr sz="2400" spc="-5" dirty="0">
                <a:solidFill>
                  <a:srgbClr val="595959"/>
                </a:solidFill>
                <a:latin typeface="Corbel"/>
                <a:cs typeface="Corbel"/>
              </a:rPr>
              <a:t>Spannin</a:t>
            </a:r>
            <a:r>
              <a:rPr sz="2400" dirty="0">
                <a:solidFill>
                  <a:srgbClr val="595959"/>
                </a:solidFill>
                <a:latin typeface="Corbel"/>
                <a:cs typeface="Corbel"/>
              </a:rPr>
              <a:t>g</a:t>
            </a:r>
            <a:r>
              <a:rPr sz="2400" spc="-170" dirty="0">
                <a:solidFill>
                  <a:srgbClr val="595959"/>
                </a:solidFill>
                <a:latin typeface="Corbel"/>
                <a:cs typeface="Corbel"/>
              </a:rPr>
              <a:t> </a:t>
            </a:r>
            <a:r>
              <a:rPr sz="2400" spc="-155" dirty="0">
                <a:solidFill>
                  <a:srgbClr val="595959"/>
                </a:solidFill>
                <a:latin typeface="Corbel"/>
                <a:cs typeface="Corbel"/>
              </a:rPr>
              <a:t>T</a:t>
            </a:r>
            <a:r>
              <a:rPr sz="2400" spc="-5" dirty="0">
                <a:solidFill>
                  <a:srgbClr val="595959"/>
                </a:solidFill>
                <a:latin typeface="Corbel"/>
                <a:cs typeface="Corbel"/>
              </a:rPr>
              <a:t>re</a:t>
            </a:r>
            <a:r>
              <a:rPr sz="2400" dirty="0">
                <a:solidFill>
                  <a:srgbClr val="595959"/>
                </a:solidFill>
                <a:latin typeface="Corbel"/>
                <a:cs typeface="Corbel"/>
              </a:rPr>
              <a:t>e</a:t>
            </a:r>
            <a:r>
              <a:rPr sz="2400" spc="-10" dirty="0">
                <a:solidFill>
                  <a:srgbClr val="595959"/>
                </a:solidFill>
                <a:latin typeface="Corbel"/>
                <a:cs typeface="Corbel"/>
              </a:rPr>
              <a:t> </a:t>
            </a:r>
            <a:r>
              <a:rPr sz="2400" spc="-5" dirty="0">
                <a:solidFill>
                  <a:srgbClr val="595959"/>
                </a:solidFill>
                <a:latin typeface="Corbel"/>
                <a:cs typeface="Corbel"/>
              </a:rPr>
              <a:t>o</a:t>
            </a:r>
            <a:r>
              <a:rPr sz="2400" dirty="0">
                <a:solidFill>
                  <a:srgbClr val="595959"/>
                </a:solidFill>
                <a:latin typeface="Corbel"/>
                <a:cs typeface="Corbel"/>
              </a:rPr>
              <a:t>f</a:t>
            </a:r>
            <a:r>
              <a:rPr sz="2400" spc="-5" dirty="0">
                <a:solidFill>
                  <a:srgbClr val="595959"/>
                </a:solidFill>
                <a:latin typeface="Corbel"/>
                <a:cs typeface="Corbel"/>
              </a:rPr>
              <a:t> </a:t>
            </a:r>
            <a:r>
              <a:rPr sz="2400" dirty="0">
                <a:solidFill>
                  <a:srgbClr val="595959"/>
                </a:solidFill>
                <a:latin typeface="Corbel"/>
                <a:cs typeface="Corbel"/>
              </a:rPr>
              <a:t>a</a:t>
            </a:r>
            <a:r>
              <a:rPr sz="2400" spc="-100" dirty="0">
                <a:solidFill>
                  <a:srgbClr val="595959"/>
                </a:solidFill>
                <a:latin typeface="Corbel"/>
                <a:cs typeface="Corbel"/>
              </a:rPr>
              <a:t> </a:t>
            </a:r>
            <a:r>
              <a:rPr sz="2400" spc="-5" dirty="0">
                <a:solidFill>
                  <a:srgbClr val="595959"/>
                </a:solidFill>
                <a:latin typeface="Corbel"/>
                <a:cs typeface="Corbel"/>
              </a:rPr>
              <a:t>Graph</a:t>
            </a:r>
            <a:endParaRPr sz="2400">
              <a:latin typeface="Corbel"/>
              <a:cs typeface="Corbel"/>
            </a:endParaRPr>
          </a:p>
        </p:txBody>
      </p:sp>
      <p:sp>
        <p:nvSpPr>
          <p:cNvPr id="4" name="object 4"/>
          <p:cNvSpPr txBox="1"/>
          <p:nvPr/>
        </p:nvSpPr>
        <p:spPr>
          <a:xfrm>
            <a:off x="325944" y="2854207"/>
            <a:ext cx="1947545" cy="1069340"/>
          </a:xfrm>
          <a:prstGeom prst="rect">
            <a:avLst/>
          </a:prstGeom>
        </p:spPr>
        <p:txBody>
          <a:bodyPr vert="horz" wrap="square" lIns="0" tIns="73660" rIns="0" bIns="0" rtlCol="0">
            <a:spAutoFit/>
          </a:bodyPr>
          <a:lstStyle/>
          <a:p>
            <a:pPr marL="12700" marR="5080">
              <a:lnSpc>
                <a:spcPts val="3900"/>
              </a:lnSpc>
              <a:spcBef>
                <a:spcPts val="580"/>
              </a:spcBef>
            </a:pPr>
            <a:r>
              <a:rPr sz="3600" spc="-10" dirty="0">
                <a:solidFill>
                  <a:srgbClr val="FFFFFF"/>
                </a:solidFill>
                <a:latin typeface="Corbel"/>
                <a:cs typeface="Corbel"/>
              </a:rPr>
              <a:t>Kruskal's </a:t>
            </a:r>
            <a:r>
              <a:rPr sz="3600" spc="-5" dirty="0">
                <a:solidFill>
                  <a:srgbClr val="FFFFFF"/>
                </a:solidFill>
                <a:latin typeface="Corbel"/>
                <a:cs typeface="Corbel"/>
              </a:rPr>
              <a:t> Algorithm</a:t>
            </a:r>
            <a:endParaRPr sz="3600">
              <a:latin typeface="Corbel"/>
              <a:cs typeface="Corbel"/>
            </a:endParaRPr>
          </a:p>
        </p:txBody>
      </p:sp>
      <p:sp>
        <p:nvSpPr>
          <p:cNvPr id="5" name="object 5"/>
          <p:cNvSpPr/>
          <p:nvPr/>
        </p:nvSpPr>
        <p:spPr>
          <a:xfrm>
            <a:off x="5545987" y="2867424"/>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6" name="object 6"/>
          <p:cNvSpPr txBox="1"/>
          <p:nvPr/>
        </p:nvSpPr>
        <p:spPr>
          <a:xfrm>
            <a:off x="5749776" y="2993218"/>
            <a:ext cx="16446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endParaRPr sz="1800">
              <a:latin typeface="Calibri"/>
              <a:cs typeface="Calibri"/>
            </a:endParaRPr>
          </a:p>
        </p:txBody>
      </p:sp>
      <p:sp>
        <p:nvSpPr>
          <p:cNvPr id="7" name="object 7"/>
          <p:cNvSpPr/>
          <p:nvPr/>
        </p:nvSpPr>
        <p:spPr>
          <a:xfrm>
            <a:off x="6917587" y="3553224"/>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1"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8" name="object 8"/>
          <p:cNvSpPr txBox="1"/>
          <p:nvPr/>
        </p:nvSpPr>
        <p:spPr>
          <a:xfrm>
            <a:off x="7126567" y="3679018"/>
            <a:ext cx="1536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B</a:t>
            </a:r>
            <a:endParaRPr sz="1800">
              <a:latin typeface="Calibri"/>
              <a:cs typeface="Calibri"/>
            </a:endParaRPr>
          </a:p>
        </p:txBody>
      </p:sp>
      <p:sp>
        <p:nvSpPr>
          <p:cNvPr id="9" name="object 9"/>
          <p:cNvSpPr/>
          <p:nvPr/>
        </p:nvSpPr>
        <p:spPr>
          <a:xfrm>
            <a:off x="8441587" y="2105424"/>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1"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10" name="object 10"/>
          <p:cNvSpPr txBox="1"/>
          <p:nvPr/>
        </p:nvSpPr>
        <p:spPr>
          <a:xfrm>
            <a:off x="8654139" y="2231218"/>
            <a:ext cx="14668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C</a:t>
            </a:r>
            <a:endParaRPr sz="1800">
              <a:latin typeface="Calibri"/>
              <a:cs typeface="Calibri"/>
            </a:endParaRPr>
          </a:p>
        </p:txBody>
      </p:sp>
      <p:sp>
        <p:nvSpPr>
          <p:cNvPr id="11" name="object 11"/>
          <p:cNvSpPr/>
          <p:nvPr/>
        </p:nvSpPr>
        <p:spPr>
          <a:xfrm>
            <a:off x="8898787" y="3477024"/>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1"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12" name="object 12"/>
          <p:cNvSpPr txBox="1"/>
          <p:nvPr/>
        </p:nvSpPr>
        <p:spPr>
          <a:xfrm>
            <a:off x="9099786" y="3602818"/>
            <a:ext cx="1695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D</a:t>
            </a:r>
            <a:endParaRPr sz="1800">
              <a:latin typeface="Calibri"/>
              <a:cs typeface="Calibri"/>
            </a:endParaRPr>
          </a:p>
        </p:txBody>
      </p:sp>
      <p:sp>
        <p:nvSpPr>
          <p:cNvPr id="13" name="object 13"/>
          <p:cNvSpPr/>
          <p:nvPr/>
        </p:nvSpPr>
        <p:spPr>
          <a:xfrm>
            <a:off x="8593987" y="4772424"/>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1"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14" name="object 14"/>
          <p:cNvSpPr txBox="1"/>
          <p:nvPr/>
        </p:nvSpPr>
        <p:spPr>
          <a:xfrm>
            <a:off x="8811283" y="4898218"/>
            <a:ext cx="13716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E</a:t>
            </a:r>
            <a:endParaRPr sz="1800">
              <a:latin typeface="Calibri"/>
              <a:cs typeface="Calibri"/>
            </a:endParaRPr>
          </a:p>
        </p:txBody>
      </p:sp>
      <p:sp>
        <p:nvSpPr>
          <p:cNvPr id="15" name="object 15"/>
          <p:cNvSpPr/>
          <p:nvPr/>
        </p:nvSpPr>
        <p:spPr>
          <a:xfrm>
            <a:off x="6688987" y="1953024"/>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1"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16" name="object 16"/>
          <p:cNvSpPr txBox="1"/>
          <p:nvPr/>
        </p:nvSpPr>
        <p:spPr>
          <a:xfrm>
            <a:off x="6909575" y="2078818"/>
            <a:ext cx="13081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F</a:t>
            </a:r>
            <a:endParaRPr sz="1800">
              <a:latin typeface="Calibri"/>
              <a:cs typeface="Calibri"/>
            </a:endParaRPr>
          </a:p>
        </p:txBody>
      </p:sp>
      <p:sp>
        <p:nvSpPr>
          <p:cNvPr id="17" name="object 17"/>
          <p:cNvSpPr/>
          <p:nvPr/>
        </p:nvSpPr>
        <p:spPr>
          <a:xfrm>
            <a:off x="6688987" y="4848624"/>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1"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18" name="object 18"/>
          <p:cNvSpPr txBox="1"/>
          <p:nvPr/>
        </p:nvSpPr>
        <p:spPr>
          <a:xfrm>
            <a:off x="6889205" y="4974418"/>
            <a:ext cx="17145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G</a:t>
            </a:r>
            <a:endParaRPr sz="1800">
              <a:latin typeface="Calibri"/>
              <a:cs typeface="Calibri"/>
            </a:endParaRPr>
          </a:p>
        </p:txBody>
      </p:sp>
      <p:sp>
        <p:nvSpPr>
          <p:cNvPr id="19" name="object 19"/>
          <p:cNvSpPr/>
          <p:nvPr/>
        </p:nvSpPr>
        <p:spPr>
          <a:xfrm>
            <a:off x="5545987" y="4162824"/>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20" name="object 20"/>
          <p:cNvSpPr txBox="1"/>
          <p:nvPr/>
        </p:nvSpPr>
        <p:spPr>
          <a:xfrm>
            <a:off x="5746930" y="4288618"/>
            <a:ext cx="17018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H</a:t>
            </a:r>
            <a:endParaRPr sz="1800">
              <a:latin typeface="Calibri"/>
              <a:cs typeface="Calibri"/>
            </a:endParaRPr>
          </a:p>
        </p:txBody>
      </p:sp>
      <p:sp>
        <p:nvSpPr>
          <p:cNvPr id="21" name="object 21"/>
          <p:cNvSpPr/>
          <p:nvPr/>
        </p:nvSpPr>
        <p:spPr>
          <a:xfrm>
            <a:off x="5831737" y="2238774"/>
            <a:ext cx="3371850" cy="2915285"/>
          </a:xfrm>
          <a:custGeom>
            <a:avLst/>
            <a:gdLst/>
            <a:ahLst/>
            <a:cxnLst/>
            <a:rect l="l" t="t" r="r" b="b"/>
            <a:pathLst>
              <a:path w="3371850" h="2915285">
                <a:moveTo>
                  <a:pt x="202055" y="712344"/>
                </a:moveTo>
                <a:lnTo>
                  <a:pt x="940955" y="202044"/>
                </a:lnTo>
              </a:path>
              <a:path w="3371850" h="2915285">
                <a:moveTo>
                  <a:pt x="1428749" y="0"/>
                </a:moveTo>
                <a:lnTo>
                  <a:pt x="2609849" y="209699"/>
                </a:lnTo>
              </a:path>
              <a:path w="3371850" h="2915285">
                <a:moveTo>
                  <a:pt x="3371855" y="1238255"/>
                </a:moveTo>
                <a:lnTo>
                  <a:pt x="3097655" y="354455"/>
                </a:lnTo>
              </a:path>
              <a:path w="3371850" h="2915285">
                <a:moveTo>
                  <a:pt x="19199" y="1924049"/>
                </a:moveTo>
                <a:lnTo>
                  <a:pt x="0" y="1200149"/>
                </a:lnTo>
              </a:path>
              <a:path w="3371850" h="2915285">
                <a:moveTo>
                  <a:pt x="202055" y="2411855"/>
                </a:moveTo>
                <a:lnTo>
                  <a:pt x="857255" y="2895455"/>
                </a:lnTo>
              </a:path>
              <a:path w="3371850" h="2915285">
                <a:moveTo>
                  <a:pt x="1428749" y="2895599"/>
                </a:moveTo>
                <a:lnTo>
                  <a:pt x="2800349" y="2914799"/>
                </a:lnTo>
              </a:path>
              <a:path w="3371850" h="2915285">
                <a:moveTo>
                  <a:pt x="3282299" y="2623049"/>
                </a:moveTo>
                <a:lnTo>
                  <a:pt x="3352799" y="1809749"/>
                </a:lnTo>
              </a:path>
              <a:path w="3371850" h="2915285">
                <a:moveTo>
                  <a:pt x="202055" y="2007744"/>
                </a:moveTo>
                <a:lnTo>
                  <a:pt x="1186955" y="1822944"/>
                </a:lnTo>
              </a:path>
              <a:path w="3371850" h="2915285">
                <a:moveTo>
                  <a:pt x="1345055" y="2693544"/>
                </a:moveTo>
                <a:lnTo>
                  <a:pt x="3150755" y="1726044"/>
                </a:lnTo>
              </a:path>
              <a:path w="3371850" h="2915285">
                <a:moveTo>
                  <a:pt x="2851784" y="2623184"/>
                </a:moveTo>
                <a:lnTo>
                  <a:pt x="1518284" y="1861184"/>
                </a:lnTo>
              </a:path>
              <a:path w="3371850" h="2915285">
                <a:moveTo>
                  <a:pt x="1606044" y="1403855"/>
                </a:moveTo>
                <a:lnTo>
                  <a:pt x="2693544" y="354455"/>
                </a:lnTo>
              </a:path>
              <a:path w="3371850" h="2915285">
                <a:moveTo>
                  <a:pt x="3150744" y="1321944"/>
                </a:moveTo>
                <a:lnTo>
                  <a:pt x="1345044" y="202044"/>
                </a:lnTo>
              </a:path>
              <a:path w="3371850" h="2915285">
                <a:moveTo>
                  <a:pt x="1390499" y="1314449"/>
                </a:moveTo>
                <a:lnTo>
                  <a:pt x="1142999" y="285749"/>
                </a:lnTo>
              </a:path>
              <a:path w="3371850" h="2915285">
                <a:moveTo>
                  <a:pt x="1175249" y="1403999"/>
                </a:moveTo>
                <a:lnTo>
                  <a:pt x="285749" y="914399"/>
                </a:lnTo>
              </a:path>
            </a:pathLst>
          </a:custGeom>
          <a:ln w="25399">
            <a:solidFill>
              <a:srgbClr val="40BAD1"/>
            </a:solidFill>
          </a:ln>
        </p:spPr>
        <p:txBody>
          <a:bodyPr wrap="square" lIns="0" tIns="0" rIns="0" bIns="0" rtlCol="0"/>
          <a:lstStyle/>
          <a:p>
            <a:endParaRPr/>
          </a:p>
        </p:txBody>
      </p:sp>
      <p:sp>
        <p:nvSpPr>
          <p:cNvPr id="22" name="object 22"/>
          <p:cNvSpPr txBox="1"/>
          <p:nvPr/>
        </p:nvSpPr>
        <p:spPr>
          <a:xfrm>
            <a:off x="6139074" y="2350280"/>
            <a:ext cx="25717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10</a:t>
            </a:r>
            <a:endParaRPr sz="1800" dirty="0">
              <a:latin typeface="Calibri"/>
              <a:cs typeface="Calibri"/>
            </a:endParaRPr>
          </a:p>
        </p:txBody>
      </p:sp>
      <p:sp>
        <p:nvSpPr>
          <p:cNvPr id="36" name="object 3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37" name="object 3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12</a:t>
            </a:fld>
            <a:endParaRPr dirty="0"/>
          </a:p>
        </p:txBody>
      </p:sp>
      <p:sp>
        <p:nvSpPr>
          <p:cNvPr id="23" name="object 23"/>
          <p:cNvSpPr txBox="1"/>
          <p:nvPr/>
        </p:nvSpPr>
        <p:spPr>
          <a:xfrm>
            <a:off x="7752612" y="204548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endParaRPr sz="1800">
              <a:latin typeface="Calibri"/>
              <a:cs typeface="Calibri"/>
            </a:endParaRPr>
          </a:p>
        </p:txBody>
      </p:sp>
      <p:sp>
        <p:nvSpPr>
          <p:cNvPr id="24" name="object 24"/>
          <p:cNvSpPr txBox="1"/>
          <p:nvPr/>
        </p:nvSpPr>
        <p:spPr>
          <a:xfrm>
            <a:off x="9124212" y="280748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endParaRPr sz="1800">
              <a:latin typeface="Calibri"/>
              <a:cs typeface="Calibri"/>
            </a:endParaRPr>
          </a:p>
        </p:txBody>
      </p:sp>
      <p:sp>
        <p:nvSpPr>
          <p:cNvPr id="25" name="object 25"/>
          <p:cNvSpPr txBox="1"/>
          <p:nvPr/>
        </p:nvSpPr>
        <p:spPr>
          <a:xfrm>
            <a:off x="9199777" y="4330846"/>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1</a:t>
            </a:r>
            <a:endParaRPr sz="1800">
              <a:latin typeface="Calibri"/>
              <a:cs typeface="Calibri"/>
            </a:endParaRPr>
          </a:p>
        </p:txBody>
      </p:sp>
      <p:sp>
        <p:nvSpPr>
          <p:cNvPr id="26" name="object 26"/>
          <p:cNvSpPr txBox="1"/>
          <p:nvPr/>
        </p:nvSpPr>
        <p:spPr>
          <a:xfrm>
            <a:off x="7905012" y="5093481"/>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endParaRPr sz="1800">
              <a:latin typeface="Calibri"/>
              <a:cs typeface="Calibri"/>
            </a:endParaRPr>
          </a:p>
        </p:txBody>
      </p:sp>
      <p:sp>
        <p:nvSpPr>
          <p:cNvPr id="27" name="object 27"/>
          <p:cNvSpPr txBox="1"/>
          <p:nvPr/>
        </p:nvSpPr>
        <p:spPr>
          <a:xfrm>
            <a:off x="6152412" y="478868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p>
        </p:txBody>
      </p:sp>
      <p:sp>
        <p:nvSpPr>
          <p:cNvPr id="28" name="object 28"/>
          <p:cNvSpPr txBox="1"/>
          <p:nvPr/>
        </p:nvSpPr>
        <p:spPr>
          <a:xfrm>
            <a:off x="5619012" y="364568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5</a:t>
            </a:r>
          </a:p>
        </p:txBody>
      </p:sp>
      <p:sp>
        <p:nvSpPr>
          <p:cNvPr id="29" name="object 29"/>
          <p:cNvSpPr txBox="1"/>
          <p:nvPr/>
        </p:nvSpPr>
        <p:spPr>
          <a:xfrm>
            <a:off x="6457212" y="311228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8</a:t>
            </a:r>
          </a:p>
        </p:txBody>
      </p:sp>
      <p:sp>
        <p:nvSpPr>
          <p:cNvPr id="30" name="object 30"/>
          <p:cNvSpPr txBox="1"/>
          <p:nvPr/>
        </p:nvSpPr>
        <p:spPr>
          <a:xfrm>
            <a:off x="6381012" y="387428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endParaRPr sz="1800">
              <a:latin typeface="Calibri"/>
              <a:cs typeface="Calibri"/>
            </a:endParaRPr>
          </a:p>
        </p:txBody>
      </p:sp>
      <p:sp>
        <p:nvSpPr>
          <p:cNvPr id="31" name="object 31"/>
          <p:cNvSpPr txBox="1"/>
          <p:nvPr/>
        </p:nvSpPr>
        <p:spPr>
          <a:xfrm>
            <a:off x="6914412" y="288368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endParaRPr sz="1800">
              <a:latin typeface="Calibri"/>
              <a:cs typeface="Calibri"/>
            </a:endParaRPr>
          </a:p>
        </p:txBody>
      </p:sp>
      <p:sp>
        <p:nvSpPr>
          <p:cNvPr id="32" name="object 32"/>
          <p:cNvSpPr txBox="1"/>
          <p:nvPr/>
        </p:nvSpPr>
        <p:spPr>
          <a:xfrm>
            <a:off x="7600212" y="311228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endParaRPr sz="1800">
              <a:latin typeface="Calibri"/>
              <a:cs typeface="Calibri"/>
            </a:endParaRPr>
          </a:p>
        </p:txBody>
      </p:sp>
      <p:sp>
        <p:nvSpPr>
          <p:cNvPr id="33" name="object 33"/>
          <p:cNvSpPr txBox="1"/>
          <p:nvPr/>
        </p:nvSpPr>
        <p:spPr>
          <a:xfrm>
            <a:off x="7751977" y="402668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endParaRPr sz="1800">
              <a:latin typeface="Calibri"/>
              <a:cs typeface="Calibri"/>
            </a:endParaRPr>
          </a:p>
        </p:txBody>
      </p:sp>
      <p:sp>
        <p:nvSpPr>
          <p:cNvPr id="34" name="object 34"/>
          <p:cNvSpPr txBox="1"/>
          <p:nvPr/>
        </p:nvSpPr>
        <p:spPr>
          <a:xfrm>
            <a:off x="8438412" y="395048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2</a:t>
            </a:r>
            <a:endParaRPr sz="1800">
              <a:latin typeface="Calibri"/>
              <a:cs typeface="Calibri"/>
            </a:endParaRPr>
          </a:p>
        </p:txBody>
      </p:sp>
      <p:sp>
        <p:nvSpPr>
          <p:cNvPr id="35" name="object 35"/>
          <p:cNvSpPr txBox="1"/>
          <p:nvPr/>
        </p:nvSpPr>
        <p:spPr>
          <a:xfrm>
            <a:off x="8438412" y="295988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6</a:t>
            </a:r>
            <a:endParaRPr sz="1800">
              <a:latin typeface="Calibri"/>
              <a:cs typeface="Calibri"/>
            </a:endParaRPr>
          </a:p>
        </p:txBody>
      </p:sp>
    </p:spTree>
    <p:extLst>
      <p:ext uri="{BB962C8B-B14F-4D97-AF65-F5344CB8AC3E}">
        <p14:creationId xmlns:p14="http://schemas.microsoft.com/office/powerpoint/2010/main" val="1584485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44" y="2606557"/>
            <a:ext cx="2753360" cy="1564640"/>
          </a:xfrm>
          <a:prstGeom prst="rect">
            <a:avLst/>
          </a:prstGeom>
        </p:spPr>
        <p:txBody>
          <a:bodyPr vert="horz" wrap="square" lIns="0" tIns="73660" rIns="0" bIns="0" rtlCol="0">
            <a:spAutoFit/>
          </a:bodyPr>
          <a:lstStyle/>
          <a:p>
            <a:pPr marL="12700" marR="5080">
              <a:lnSpc>
                <a:spcPts val="3900"/>
              </a:lnSpc>
              <a:spcBef>
                <a:spcPts val="580"/>
              </a:spcBef>
            </a:pPr>
            <a:r>
              <a:rPr sz="3600" spc="-10" dirty="0">
                <a:solidFill>
                  <a:srgbClr val="FFFFFF"/>
                </a:solidFill>
                <a:latin typeface="Corbel"/>
                <a:cs typeface="Corbel"/>
              </a:rPr>
              <a:t>Kruskal's </a:t>
            </a:r>
            <a:r>
              <a:rPr sz="3600" spc="-5" dirty="0">
                <a:solidFill>
                  <a:srgbClr val="FFFFFF"/>
                </a:solidFill>
                <a:latin typeface="Corbel"/>
                <a:cs typeface="Corbel"/>
              </a:rPr>
              <a:t> Algorithm: </a:t>
            </a:r>
            <a:r>
              <a:rPr sz="3600" dirty="0">
                <a:solidFill>
                  <a:srgbClr val="FFFFFF"/>
                </a:solidFill>
                <a:latin typeface="Corbel"/>
                <a:cs typeface="Corbel"/>
              </a:rPr>
              <a:t> </a:t>
            </a:r>
            <a:r>
              <a:rPr sz="3600" spc="-10" dirty="0">
                <a:solidFill>
                  <a:srgbClr val="FFFFFF"/>
                </a:solidFill>
                <a:latin typeface="Corbel"/>
                <a:cs typeface="Corbel"/>
              </a:rPr>
              <a:t>Solutio</a:t>
            </a:r>
            <a:r>
              <a:rPr sz="3600" dirty="0">
                <a:solidFill>
                  <a:srgbClr val="FFFFFF"/>
                </a:solidFill>
                <a:latin typeface="Corbel"/>
                <a:cs typeface="Corbel"/>
              </a:rPr>
              <a:t>n</a:t>
            </a:r>
            <a:r>
              <a:rPr sz="3600" spc="-95" dirty="0">
                <a:solidFill>
                  <a:srgbClr val="FFFFFF"/>
                </a:solidFill>
                <a:latin typeface="Corbel"/>
                <a:cs typeface="Corbel"/>
              </a:rPr>
              <a:t> </a:t>
            </a:r>
            <a:r>
              <a:rPr sz="3600" spc="-5" dirty="0">
                <a:solidFill>
                  <a:srgbClr val="FFFFFF"/>
                </a:solidFill>
                <a:latin typeface="Corbel"/>
                <a:cs typeface="Corbel"/>
              </a:rPr>
              <a:t>Steps</a:t>
            </a:r>
            <a:endParaRPr sz="3600">
              <a:latin typeface="Corbel"/>
              <a:cs typeface="Corbel"/>
            </a:endParaRPr>
          </a:p>
        </p:txBody>
      </p:sp>
      <p:sp>
        <p:nvSpPr>
          <p:cNvPr id="4" name="object 4"/>
          <p:cNvSpPr txBox="1">
            <a:spLocks noGrp="1"/>
          </p:cNvSpPr>
          <p:nvPr>
            <p:ph type="title"/>
          </p:nvPr>
        </p:nvSpPr>
        <p:spPr>
          <a:xfrm>
            <a:off x="3732198" y="937564"/>
            <a:ext cx="4678680" cy="6350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000000"/>
                </a:solidFill>
                <a:latin typeface="Arial MT"/>
                <a:cs typeface="Arial MT"/>
              </a:rPr>
              <a:t>Initialize:</a:t>
            </a:r>
            <a:endParaRPr sz="2000">
              <a:latin typeface="Arial MT"/>
              <a:cs typeface="Arial MT"/>
            </a:endParaRPr>
          </a:p>
          <a:p>
            <a:pPr marL="12700">
              <a:lnSpc>
                <a:spcPct val="100000"/>
              </a:lnSpc>
            </a:pPr>
            <a:r>
              <a:rPr sz="2000" spc="-5" dirty="0">
                <a:solidFill>
                  <a:srgbClr val="000000"/>
                </a:solidFill>
                <a:latin typeface="Arial MT"/>
                <a:cs typeface="Arial MT"/>
              </a:rPr>
              <a:t>Sort</a:t>
            </a:r>
            <a:r>
              <a:rPr sz="2000" spc="-25" dirty="0">
                <a:solidFill>
                  <a:srgbClr val="000000"/>
                </a:solidFill>
                <a:latin typeface="Arial MT"/>
                <a:cs typeface="Arial MT"/>
              </a:rPr>
              <a:t> </a:t>
            </a:r>
            <a:r>
              <a:rPr sz="2000" spc="-5" dirty="0">
                <a:solidFill>
                  <a:srgbClr val="000000"/>
                </a:solidFill>
                <a:latin typeface="Arial MT"/>
                <a:cs typeface="Arial MT"/>
              </a:rPr>
              <a:t>the</a:t>
            </a:r>
            <a:r>
              <a:rPr sz="2000" spc="-15" dirty="0">
                <a:solidFill>
                  <a:srgbClr val="000000"/>
                </a:solidFill>
                <a:latin typeface="Arial MT"/>
                <a:cs typeface="Arial MT"/>
              </a:rPr>
              <a:t> </a:t>
            </a:r>
            <a:r>
              <a:rPr sz="2000" spc="-5" dirty="0">
                <a:solidFill>
                  <a:srgbClr val="000000"/>
                </a:solidFill>
                <a:latin typeface="Arial MT"/>
                <a:cs typeface="Arial MT"/>
              </a:rPr>
              <a:t>edges</a:t>
            </a:r>
            <a:r>
              <a:rPr sz="2000" spc="-15" dirty="0">
                <a:solidFill>
                  <a:srgbClr val="000000"/>
                </a:solidFill>
                <a:latin typeface="Arial MT"/>
                <a:cs typeface="Arial MT"/>
              </a:rPr>
              <a:t> </a:t>
            </a:r>
            <a:r>
              <a:rPr sz="2000" spc="-5" dirty="0">
                <a:solidFill>
                  <a:srgbClr val="000000"/>
                </a:solidFill>
                <a:latin typeface="Arial MT"/>
                <a:cs typeface="Arial MT"/>
              </a:rPr>
              <a:t>by</a:t>
            </a:r>
            <a:r>
              <a:rPr sz="2000" spc="-15" dirty="0">
                <a:solidFill>
                  <a:srgbClr val="000000"/>
                </a:solidFill>
                <a:latin typeface="Arial MT"/>
                <a:cs typeface="Arial MT"/>
              </a:rPr>
              <a:t> </a:t>
            </a:r>
            <a:r>
              <a:rPr sz="2000" spc="-5" dirty="0">
                <a:solidFill>
                  <a:srgbClr val="000000"/>
                </a:solidFill>
                <a:latin typeface="Arial MT"/>
                <a:cs typeface="Arial MT"/>
              </a:rPr>
              <a:t>increasing</a:t>
            </a:r>
            <a:r>
              <a:rPr sz="2000" spc="-15" dirty="0">
                <a:solidFill>
                  <a:srgbClr val="000000"/>
                </a:solidFill>
                <a:latin typeface="Arial MT"/>
                <a:cs typeface="Arial MT"/>
              </a:rPr>
              <a:t> </a:t>
            </a:r>
            <a:r>
              <a:rPr sz="2000" spc="-5" dirty="0">
                <a:solidFill>
                  <a:srgbClr val="000000"/>
                </a:solidFill>
                <a:latin typeface="Arial MT"/>
                <a:cs typeface="Arial MT"/>
              </a:rPr>
              <a:t>edge</a:t>
            </a:r>
            <a:r>
              <a:rPr sz="2000" spc="-20" dirty="0">
                <a:solidFill>
                  <a:srgbClr val="000000"/>
                </a:solidFill>
                <a:latin typeface="Arial MT"/>
                <a:cs typeface="Arial MT"/>
              </a:rPr>
              <a:t> </a:t>
            </a:r>
            <a:r>
              <a:rPr sz="2000" spc="-5" dirty="0">
                <a:solidFill>
                  <a:srgbClr val="000000"/>
                </a:solidFill>
                <a:latin typeface="Arial MT"/>
                <a:cs typeface="Arial MT"/>
              </a:rPr>
              <a:t>weight</a:t>
            </a:r>
            <a:endParaRPr sz="2000">
              <a:latin typeface="Arial MT"/>
              <a:cs typeface="Arial MT"/>
            </a:endParaRPr>
          </a:p>
        </p:txBody>
      </p:sp>
      <p:sp>
        <p:nvSpPr>
          <p:cNvPr id="5" name="object 5"/>
          <p:cNvSpPr txBox="1"/>
          <p:nvPr/>
        </p:nvSpPr>
        <p:spPr>
          <a:xfrm>
            <a:off x="3732212" y="5501640"/>
            <a:ext cx="64516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Arial MT"/>
                <a:cs typeface="Arial MT"/>
              </a:rPr>
              <a:t>S</a:t>
            </a:r>
            <a:r>
              <a:rPr sz="2000" spc="-45" dirty="0">
                <a:latin typeface="Arial MT"/>
                <a:cs typeface="Arial MT"/>
              </a:rPr>
              <a:t> </a:t>
            </a:r>
            <a:r>
              <a:rPr sz="2000" dirty="0">
                <a:latin typeface="Arial MT"/>
                <a:cs typeface="Arial MT"/>
              </a:rPr>
              <a:t>:</a:t>
            </a:r>
            <a:r>
              <a:rPr sz="2000" spc="-35" dirty="0">
                <a:latin typeface="Arial MT"/>
                <a:cs typeface="Arial MT"/>
              </a:rPr>
              <a:t> </a:t>
            </a:r>
            <a:r>
              <a:rPr sz="2000" dirty="0">
                <a:latin typeface="Arial MT"/>
                <a:cs typeface="Arial MT"/>
              </a:rPr>
              <a:t>{</a:t>
            </a:r>
            <a:r>
              <a:rPr sz="2000" spc="-40" dirty="0">
                <a:latin typeface="Arial MT"/>
                <a:cs typeface="Arial MT"/>
              </a:rPr>
              <a:t> </a:t>
            </a:r>
            <a:r>
              <a:rPr sz="2000" dirty="0">
                <a:latin typeface="Arial MT"/>
                <a:cs typeface="Arial MT"/>
              </a:rPr>
              <a:t>}</a:t>
            </a:r>
            <a:endParaRPr sz="2000">
              <a:latin typeface="Arial MT"/>
              <a:cs typeface="Arial MT"/>
            </a:endParaRPr>
          </a:p>
        </p:txBody>
      </p:sp>
      <p:sp>
        <p:nvSpPr>
          <p:cNvPr id="6" name="object 6"/>
          <p:cNvSpPr/>
          <p:nvPr/>
        </p:nvSpPr>
        <p:spPr>
          <a:xfrm>
            <a:off x="4267200" y="2667000"/>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7" name="object 7"/>
          <p:cNvSpPr txBox="1"/>
          <p:nvPr/>
        </p:nvSpPr>
        <p:spPr>
          <a:xfrm>
            <a:off x="4470989" y="2792793"/>
            <a:ext cx="16446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endParaRPr sz="1800">
              <a:latin typeface="Calibri"/>
              <a:cs typeface="Calibri"/>
            </a:endParaRPr>
          </a:p>
        </p:txBody>
      </p:sp>
      <p:sp>
        <p:nvSpPr>
          <p:cNvPr id="8" name="object 8"/>
          <p:cNvSpPr/>
          <p:nvPr/>
        </p:nvSpPr>
        <p:spPr>
          <a:xfrm>
            <a:off x="5638800" y="3352800"/>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9" name="object 9"/>
          <p:cNvSpPr txBox="1"/>
          <p:nvPr/>
        </p:nvSpPr>
        <p:spPr>
          <a:xfrm>
            <a:off x="5847779" y="3478593"/>
            <a:ext cx="1536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B</a:t>
            </a:r>
            <a:endParaRPr sz="1800">
              <a:latin typeface="Calibri"/>
              <a:cs typeface="Calibri"/>
            </a:endParaRPr>
          </a:p>
        </p:txBody>
      </p:sp>
      <p:sp>
        <p:nvSpPr>
          <p:cNvPr id="10" name="object 10"/>
          <p:cNvSpPr/>
          <p:nvPr/>
        </p:nvSpPr>
        <p:spPr>
          <a:xfrm>
            <a:off x="7162800" y="1905000"/>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1"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11" name="object 11"/>
          <p:cNvSpPr txBox="1"/>
          <p:nvPr/>
        </p:nvSpPr>
        <p:spPr>
          <a:xfrm>
            <a:off x="7375351" y="2030793"/>
            <a:ext cx="14668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C</a:t>
            </a:r>
            <a:endParaRPr sz="1800">
              <a:latin typeface="Calibri"/>
              <a:cs typeface="Calibri"/>
            </a:endParaRPr>
          </a:p>
        </p:txBody>
      </p:sp>
      <p:sp>
        <p:nvSpPr>
          <p:cNvPr id="12" name="object 12"/>
          <p:cNvSpPr/>
          <p:nvPr/>
        </p:nvSpPr>
        <p:spPr>
          <a:xfrm>
            <a:off x="5410200" y="1752600"/>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13" name="object 13"/>
          <p:cNvSpPr txBox="1"/>
          <p:nvPr/>
        </p:nvSpPr>
        <p:spPr>
          <a:xfrm>
            <a:off x="5630788" y="1878393"/>
            <a:ext cx="13081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F</a:t>
            </a:r>
            <a:endParaRPr sz="1800">
              <a:latin typeface="Calibri"/>
              <a:cs typeface="Calibri"/>
            </a:endParaRPr>
          </a:p>
        </p:txBody>
      </p:sp>
      <p:sp>
        <p:nvSpPr>
          <p:cNvPr id="14" name="object 14"/>
          <p:cNvSpPr/>
          <p:nvPr/>
        </p:nvSpPr>
        <p:spPr>
          <a:xfrm>
            <a:off x="5410200" y="4648200"/>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15" name="object 15"/>
          <p:cNvSpPr txBox="1"/>
          <p:nvPr/>
        </p:nvSpPr>
        <p:spPr>
          <a:xfrm>
            <a:off x="5610417" y="4773993"/>
            <a:ext cx="17145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G</a:t>
            </a:r>
            <a:endParaRPr sz="1800">
              <a:latin typeface="Calibri"/>
              <a:cs typeface="Calibri"/>
            </a:endParaRPr>
          </a:p>
        </p:txBody>
      </p:sp>
      <p:sp>
        <p:nvSpPr>
          <p:cNvPr id="16" name="object 16"/>
          <p:cNvSpPr/>
          <p:nvPr/>
        </p:nvSpPr>
        <p:spPr>
          <a:xfrm>
            <a:off x="4267200" y="3962400"/>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17" name="object 17"/>
          <p:cNvSpPr txBox="1"/>
          <p:nvPr/>
        </p:nvSpPr>
        <p:spPr>
          <a:xfrm>
            <a:off x="4468142" y="4088193"/>
            <a:ext cx="17018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H</a:t>
            </a:r>
            <a:endParaRPr sz="1800">
              <a:latin typeface="Calibri"/>
              <a:cs typeface="Calibri"/>
            </a:endParaRPr>
          </a:p>
        </p:txBody>
      </p:sp>
      <p:sp>
        <p:nvSpPr>
          <p:cNvPr id="18" name="object 18"/>
          <p:cNvSpPr/>
          <p:nvPr/>
        </p:nvSpPr>
        <p:spPr>
          <a:xfrm>
            <a:off x="7620000" y="3276600"/>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1"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19" name="object 19"/>
          <p:cNvSpPr txBox="1"/>
          <p:nvPr/>
        </p:nvSpPr>
        <p:spPr>
          <a:xfrm>
            <a:off x="7820998" y="3402393"/>
            <a:ext cx="1695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D</a:t>
            </a:r>
            <a:endParaRPr sz="1800">
              <a:latin typeface="Calibri"/>
              <a:cs typeface="Calibri"/>
            </a:endParaRPr>
          </a:p>
        </p:txBody>
      </p:sp>
      <p:sp>
        <p:nvSpPr>
          <p:cNvPr id="20" name="object 20"/>
          <p:cNvSpPr/>
          <p:nvPr/>
        </p:nvSpPr>
        <p:spPr>
          <a:xfrm>
            <a:off x="7315200" y="4572634"/>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1" y="3559"/>
                </a:lnTo>
                <a:lnTo>
                  <a:pt x="374179" y="14026"/>
                </a:lnTo>
                <a:lnTo>
                  <a:pt x="415358" y="31083"/>
                </a:lnTo>
                <a:lnTo>
                  <a:pt x="453489" y="54411"/>
                </a:lnTo>
                <a:lnTo>
                  <a:pt x="487805" y="83694"/>
                </a:lnTo>
                <a:lnTo>
                  <a:pt x="517087" y="118010"/>
                </a:lnTo>
                <a:lnTo>
                  <a:pt x="540416" y="156141"/>
                </a:lnTo>
                <a:lnTo>
                  <a:pt x="557473" y="197320"/>
                </a:lnTo>
                <a:lnTo>
                  <a:pt x="567940" y="240778"/>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21" name="object 21"/>
          <p:cNvSpPr txBox="1"/>
          <p:nvPr/>
        </p:nvSpPr>
        <p:spPr>
          <a:xfrm>
            <a:off x="7532495" y="4698428"/>
            <a:ext cx="13716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E</a:t>
            </a:r>
            <a:endParaRPr sz="1800">
              <a:latin typeface="Calibri"/>
              <a:cs typeface="Calibri"/>
            </a:endParaRPr>
          </a:p>
        </p:txBody>
      </p:sp>
      <p:sp>
        <p:nvSpPr>
          <p:cNvPr id="23" name="object 23"/>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13</a:t>
            </a:fld>
            <a:endParaRPr dirty="0"/>
          </a:p>
        </p:txBody>
      </p:sp>
      <p:graphicFrame>
        <p:nvGraphicFramePr>
          <p:cNvPr id="22" name="object 22"/>
          <p:cNvGraphicFramePr>
            <a:graphicFrameLocks noGrp="1"/>
          </p:cNvGraphicFramePr>
          <p:nvPr/>
        </p:nvGraphicFramePr>
        <p:xfrm>
          <a:off x="9590099" y="630237"/>
          <a:ext cx="2178050" cy="5525269"/>
        </p:xfrm>
        <a:graphic>
          <a:graphicData uri="http://schemas.openxmlformats.org/drawingml/2006/table">
            <a:tbl>
              <a:tblPr firstRow="1" bandRow="1">
                <a:tableStyleId>{2D5ABB26-0587-4C30-8999-92F81FD0307C}</a:tableStyleId>
              </a:tblPr>
              <a:tblGrid>
                <a:gridCol w="795655">
                  <a:extLst>
                    <a:ext uri="{9D8B030D-6E8A-4147-A177-3AD203B41FA5}">
                      <a16:colId xmlns:a16="http://schemas.microsoft.com/office/drawing/2014/main" val="20000"/>
                    </a:ext>
                  </a:extLst>
                </a:gridCol>
                <a:gridCol w="1382395">
                  <a:extLst>
                    <a:ext uri="{9D8B030D-6E8A-4147-A177-3AD203B41FA5}">
                      <a16:colId xmlns:a16="http://schemas.microsoft.com/office/drawing/2014/main" val="20001"/>
                    </a:ext>
                  </a:extLst>
                </a:gridCol>
              </a:tblGrid>
              <a:tr h="377824">
                <a:tc>
                  <a:txBody>
                    <a:bodyPr/>
                    <a:lstStyle/>
                    <a:p>
                      <a:pPr marL="173355">
                        <a:lnSpc>
                          <a:spcPct val="100000"/>
                        </a:lnSpc>
                        <a:spcBef>
                          <a:spcPts val="235"/>
                        </a:spcBef>
                      </a:pPr>
                      <a:r>
                        <a:rPr sz="1600" b="1" spc="-5" dirty="0">
                          <a:latin typeface="Calibri"/>
                          <a:cs typeface="Calibri"/>
                        </a:rPr>
                        <a:t>Edge</a:t>
                      </a:r>
                      <a:endParaRPr sz="1600">
                        <a:latin typeface="Calibri"/>
                        <a:cs typeface="Calibri"/>
                      </a:endParaRPr>
                    </a:p>
                  </a:txBody>
                  <a:tcPr marL="0" marR="0" marT="29845" marB="0">
                    <a:lnT w="12700">
                      <a:solidFill>
                        <a:srgbClr val="4BABC6"/>
                      </a:solidFill>
                      <a:prstDash val="solid"/>
                    </a:lnT>
                    <a:lnB w="12700">
                      <a:solidFill>
                        <a:srgbClr val="4BABC6"/>
                      </a:solidFill>
                      <a:prstDash val="solid"/>
                    </a:lnB>
                  </a:tcPr>
                </a:tc>
                <a:tc>
                  <a:txBody>
                    <a:bodyPr/>
                    <a:lstStyle/>
                    <a:p>
                      <a:pPr marR="722630" algn="ctr">
                        <a:lnSpc>
                          <a:spcPct val="100000"/>
                        </a:lnSpc>
                        <a:spcBef>
                          <a:spcPts val="235"/>
                        </a:spcBef>
                      </a:pPr>
                      <a:r>
                        <a:rPr sz="1600" b="1" spc="-5" dirty="0">
                          <a:latin typeface="Calibri"/>
                          <a:cs typeface="Calibri"/>
                        </a:rPr>
                        <a:t>Ew</a:t>
                      </a:r>
                      <a:endParaRPr sz="1600">
                        <a:latin typeface="Calibri"/>
                        <a:cs typeface="Calibri"/>
                      </a:endParaRPr>
                    </a:p>
                  </a:txBody>
                  <a:tcPr marL="0" marR="0" marT="29845" marB="0">
                    <a:lnT w="12700">
                      <a:solidFill>
                        <a:srgbClr val="4BABC6"/>
                      </a:solidFill>
                      <a:prstDash val="solid"/>
                    </a:lnT>
                    <a:lnB w="12700">
                      <a:solidFill>
                        <a:srgbClr val="4BABC6"/>
                      </a:solidFill>
                      <a:prstDash val="solid"/>
                    </a:lnB>
                  </a:tcPr>
                </a:tc>
                <a:extLst>
                  <a:ext uri="{0D108BD9-81ED-4DB2-BD59-A6C34878D82A}">
                    <a16:rowId xmlns:a16="http://schemas.microsoft.com/office/drawing/2014/main" val="10000"/>
                  </a:ext>
                </a:extLst>
              </a:tr>
              <a:tr h="366209">
                <a:tc>
                  <a:txBody>
                    <a:bodyPr/>
                    <a:lstStyle/>
                    <a:p>
                      <a:pPr marL="173355">
                        <a:lnSpc>
                          <a:spcPct val="100000"/>
                        </a:lnSpc>
                        <a:spcBef>
                          <a:spcPts val="235"/>
                        </a:spcBef>
                      </a:pPr>
                      <a:r>
                        <a:rPr sz="1600" b="1" spc="-5" dirty="0">
                          <a:latin typeface="Calibri"/>
                          <a:cs typeface="Calibri"/>
                        </a:rPr>
                        <a:t>(D,E)</a:t>
                      </a:r>
                      <a:endParaRPr sz="1600">
                        <a:latin typeface="Calibri"/>
                        <a:cs typeface="Calibri"/>
                      </a:endParaRPr>
                    </a:p>
                  </a:txBody>
                  <a:tcPr marL="0" marR="0" marT="29845" marB="0">
                    <a:lnT w="12700">
                      <a:solidFill>
                        <a:srgbClr val="4BABC6"/>
                      </a:solidFill>
                      <a:prstDash val="solid"/>
                    </a:lnT>
                  </a:tcPr>
                </a:tc>
                <a:tc>
                  <a:txBody>
                    <a:bodyPr/>
                    <a:lstStyle/>
                    <a:p>
                      <a:pPr marR="722630" algn="ctr">
                        <a:lnSpc>
                          <a:spcPct val="100000"/>
                        </a:lnSpc>
                        <a:spcBef>
                          <a:spcPts val="235"/>
                        </a:spcBef>
                      </a:pPr>
                      <a:r>
                        <a:rPr sz="1600" b="1" dirty="0">
                          <a:latin typeface="Calibri"/>
                          <a:cs typeface="Calibri"/>
                        </a:rPr>
                        <a:t>1</a:t>
                      </a:r>
                      <a:endParaRPr sz="1600">
                        <a:latin typeface="Calibri"/>
                        <a:cs typeface="Calibri"/>
                      </a:endParaRPr>
                    </a:p>
                  </a:txBody>
                  <a:tcPr marL="0" marR="0" marT="29845" marB="0">
                    <a:lnT w="12700">
                      <a:solidFill>
                        <a:srgbClr val="4BABC6"/>
                      </a:solidFill>
                      <a:prstDash val="solid"/>
                    </a:lnT>
                  </a:tcPr>
                </a:tc>
                <a:extLst>
                  <a:ext uri="{0D108BD9-81ED-4DB2-BD59-A6C34878D82A}">
                    <a16:rowId xmlns:a16="http://schemas.microsoft.com/office/drawing/2014/main" val="10001"/>
                  </a:ext>
                </a:extLst>
              </a:tr>
              <a:tr h="367675">
                <a:tc>
                  <a:txBody>
                    <a:bodyPr/>
                    <a:lstStyle/>
                    <a:p>
                      <a:pPr marL="158750">
                        <a:lnSpc>
                          <a:spcPct val="100000"/>
                        </a:lnSpc>
                        <a:spcBef>
                          <a:spcPts val="245"/>
                        </a:spcBef>
                      </a:pPr>
                      <a:r>
                        <a:rPr sz="1600" b="1" spc="-5" dirty="0">
                          <a:latin typeface="Calibri"/>
                          <a:cs typeface="Calibri"/>
                        </a:rPr>
                        <a:t>(D,G)</a:t>
                      </a:r>
                      <a:endParaRPr sz="1600">
                        <a:latin typeface="Calibri"/>
                        <a:cs typeface="Calibri"/>
                      </a:endParaRPr>
                    </a:p>
                  </a:txBody>
                  <a:tcPr marL="0" marR="0" marT="31115" marB="0"/>
                </a:tc>
                <a:tc>
                  <a:txBody>
                    <a:bodyPr/>
                    <a:lstStyle/>
                    <a:p>
                      <a:pPr marR="722630" algn="ctr">
                        <a:lnSpc>
                          <a:spcPct val="100000"/>
                        </a:lnSpc>
                        <a:spcBef>
                          <a:spcPts val="245"/>
                        </a:spcBef>
                      </a:pPr>
                      <a:r>
                        <a:rPr sz="1600" b="1" dirty="0">
                          <a:latin typeface="Calibri"/>
                          <a:cs typeface="Calibri"/>
                        </a:rPr>
                        <a:t>2</a:t>
                      </a:r>
                      <a:endParaRPr sz="1600">
                        <a:latin typeface="Calibri"/>
                        <a:cs typeface="Calibri"/>
                      </a:endParaRPr>
                    </a:p>
                  </a:txBody>
                  <a:tcPr marL="0" marR="0" marT="31115" marB="0"/>
                </a:tc>
                <a:extLst>
                  <a:ext uri="{0D108BD9-81ED-4DB2-BD59-A6C34878D82A}">
                    <a16:rowId xmlns:a16="http://schemas.microsoft.com/office/drawing/2014/main" val="10002"/>
                  </a:ext>
                </a:extLst>
              </a:tr>
              <a:tr h="367675">
                <a:tc>
                  <a:txBody>
                    <a:bodyPr/>
                    <a:lstStyle/>
                    <a:p>
                      <a:pPr marL="172720">
                        <a:lnSpc>
                          <a:spcPct val="100000"/>
                        </a:lnSpc>
                        <a:spcBef>
                          <a:spcPts val="245"/>
                        </a:spcBef>
                      </a:pPr>
                      <a:r>
                        <a:rPr sz="1600" b="1" spc="-5" dirty="0">
                          <a:latin typeface="Calibri"/>
                          <a:cs typeface="Calibri"/>
                        </a:rPr>
                        <a:t>(E,G)</a:t>
                      </a:r>
                      <a:endParaRPr sz="1600">
                        <a:latin typeface="Calibri"/>
                        <a:cs typeface="Calibri"/>
                      </a:endParaRPr>
                    </a:p>
                  </a:txBody>
                  <a:tcPr marL="0" marR="0" marT="31115" marB="0"/>
                </a:tc>
                <a:tc>
                  <a:txBody>
                    <a:bodyPr/>
                    <a:lstStyle/>
                    <a:p>
                      <a:pPr marR="722630" algn="ctr">
                        <a:lnSpc>
                          <a:spcPct val="100000"/>
                        </a:lnSpc>
                        <a:spcBef>
                          <a:spcPts val="245"/>
                        </a:spcBef>
                      </a:pPr>
                      <a:r>
                        <a:rPr sz="1600" b="1" dirty="0">
                          <a:latin typeface="Calibri"/>
                          <a:cs typeface="Calibri"/>
                        </a:rPr>
                        <a:t>3</a:t>
                      </a:r>
                      <a:endParaRPr sz="1600">
                        <a:latin typeface="Calibri"/>
                        <a:cs typeface="Calibri"/>
                      </a:endParaRPr>
                    </a:p>
                  </a:txBody>
                  <a:tcPr marL="0" marR="0" marT="31115" marB="0"/>
                </a:tc>
                <a:extLst>
                  <a:ext uri="{0D108BD9-81ED-4DB2-BD59-A6C34878D82A}">
                    <a16:rowId xmlns:a16="http://schemas.microsoft.com/office/drawing/2014/main" val="10003"/>
                  </a:ext>
                </a:extLst>
              </a:tr>
              <a:tr h="367675">
                <a:tc>
                  <a:txBody>
                    <a:bodyPr/>
                    <a:lstStyle/>
                    <a:p>
                      <a:pPr marL="169545">
                        <a:lnSpc>
                          <a:spcPct val="100000"/>
                        </a:lnSpc>
                        <a:spcBef>
                          <a:spcPts val="245"/>
                        </a:spcBef>
                      </a:pPr>
                      <a:r>
                        <a:rPr sz="1600" b="1" spc="-5" dirty="0">
                          <a:latin typeface="Calibri"/>
                          <a:cs typeface="Calibri"/>
                        </a:rPr>
                        <a:t>(C,D)</a:t>
                      </a:r>
                      <a:endParaRPr sz="1600">
                        <a:latin typeface="Calibri"/>
                        <a:cs typeface="Calibri"/>
                      </a:endParaRPr>
                    </a:p>
                  </a:txBody>
                  <a:tcPr marL="0" marR="0" marT="31115" marB="0"/>
                </a:tc>
                <a:tc>
                  <a:txBody>
                    <a:bodyPr/>
                    <a:lstStyle/>
                    <a:p>
                      <a:pPr marR="722630" algn="ctr">
                        <a:lnSpc>
                          <a:spcPct val="100000"/>
                        </a:lnSpc>
                        <a:spcBef>
                          <a:spcPts val="245"/>
                        </a:spcBef>
                      </a:pPr>
                      <a:r>
                        <a:rPr sz="1600" b="1" dirty="0">
                          <a:latin typeface="Calibri"/>
                          <a:cs typeface="Calibri"/>
                        </a:rPr>
                        <a:t>3</a:t>
                      </a:r>
                      <a:endParaRPr sz="1600">
                        <a:latin typeface="Calibri"/>
                        <a:cs typeface="Calibri"/>
                      </a:endParaRPr>
                    </a:p>
                  </a:txBody>
                  <a:tcPr marL="0" marR="0" marT="31115" marB="0"/>
                </a:tc>
                <a:extLst>
                  <a:ext uri="{0D108BD9-81ED-4DB2-BD59-A6C34878D82A}">
                    <a16:rowId xmlns:a16="http://schemas.microsoft.com/office/drawing/2014/main" val="10004"/>
                  </a:ext>
                </a:extLst>
              </a:tr>
              <a:tr h="367675">
                <a:tc>
                  <a:txBody>
                    <a:bodyPr/>
                    <a:lstStyle/>
                    <a:p>
                      <a:pPr marL="158115">
                        <a:lnSpc>
                          <a:spcPct val="100000"/>
                        </a:lnSpc>
                        <a:spcBef>
                          <a:spcPts val="245"/>
                        </a:spcBef>
                      </a:pPr>
                      <a:r>
                        <a:rPr sz="1600" b="1" spc="-5" dirty="0">
                          <a:latin typeface="Calibri"/>
                          <a:cs typeface="Calibri"/>
                        </a:rPr>
                        <a:t>(G,H)</a:t>
                      </a:r>
                      <a:endParaRPr sz="1600">
                        <a:latin typeface="Calibri"/>
                        <a:cs typeface="Calibri"/>
                      </a:endParaRPr>
                    </a:p>
                  </a:txBody>
                  <a:tcPr marL="0" marR="0" marT="31115" marB="0"/>
                </a:tc>
                <a:tc>
                  <a:txBody>
                    <a:bodyPr/>
                    <a:lstStyle/>
                    <a:p>
                      <a:pPr marR="722630" algn="ctr">
                        <a:lnSpc>
                          <a:spcPct val="100000"/>
                        </a:lnSpc>
                        <a:spcBef>
                          <a:spcPts val="245"/>
                        </a:spcBef>
                      </a:pPr>
                      <a:r>
                        <a:rPr sz="1600" b="1" dirty="0">
                          <a:latin typeface="Calibri"/>
                          <a:cs typeface="Calibri"/>
                        </a:rPr>
                        <a:t>3</a:t>
                      </a:r>
                      <a:endParaRPr sz="1600">
                        <a:latin typeface="Calibri"/>
                        <a:cs typeface="Calibri"/>
                      </a:endParaRPr>
                    </a:p>
                  </a:txBody>
                  <a:tcPr marL="0" marR="0" marT="31115" marB="0"/>
                </a:tc>
                <a:extLst>
                  <a:ext uri="{0D108BD9-81ED-4DB2-BD59-A6C34878D82A}">
                    <a16:rowId xmlns:a16="http://schemas.microsoft.com/office/drawing/2014/main" val="10005"/>
                  </a:ext>
                </a:extLst>
              </a:tr>
              <a:tr h="367674">
                <a:tc>
                  <a:txBody>
                    <a:bodyPr/>
                    <a:lstStyle/>
                    <a:p>
                      <a:pPr marL="186690">
                        <a:lnSpc>
                          <a:spcPct val="100000"/>
                        </a:lnSpc>
                        <a:spcBef>
                          <a:spcPts val="245"/>
                        </a:spcBef>
                      </a:pPr>
                      <a:r>
                        <a:rPr sz="1600" b="1" spc="-5" dirty="0">
                          <a:latin typeface="Calibri"/>
                          <a:cs typeface="Calibri"/>
                        </a:rPr>
                        <a:t>(C,F)</a:t>
                      </a:r>
                      <a:endParaRPr sz="1600">
                        <a:latin typeface="Calibri"/>
                        <a:cs typeface="Calibri"/>
                      </a:endParaRPr>
                    </a:p>
                  </a:txBody>
                  <a:tcPr marL="0" marR="0" marT="31115" marB="0"/>
                </a:tc>
                <a:tc>
                  <a:txBody>
                    <a:bodyPr/>
                    <a:lstStyle/>
                    <a:p>
                      <a:pPr marR="722630" algn="ctr">
                        <a:lnSpc>
                          <a:spcPct val="100000"/>
                        </a:lnSpc>
                        <a:spcBef>
                          <a:spcPts val="245"/>
                        </a:spcBef>
                      </a:pPr>
                      <a:r>
                        <a:rPr sz="1600" b="1" dirty="0">
                          <a:latin typeface="Calibri"/>
                          <a:cs typeface="Calibri"/>
                        </a:rPr>
                        <a:t>3</a:t>
                      </a:r>
                      <a:endParaRPr sz="1600">
                        <a:latin typeface="Calibri"/>
                        <a:cs typeface="Calibri"/>
                      </a:endParaRPr>
                    </a:p>
                  </a:txBody>
                  <a:tcPr marL="0" marR="0" marT="31115" marB="0"/>
                </a:tc>
                <a:extLst>
                  <a:ext uri="{0D108BD9-81ED-4DB2-BD59-A6C34878D82A}">
                    <a16:rowId xmlns:a16="http://schemas.microsoft.com/office/drawing/2014/main" val="10006"/>
                  </a:ext>
                </a:extLst>
              </a:tr>
              <a:tr h="367674">
                <a:tc>
                  <a:txBody>
                    <a:bodyPr/>
                    <a:lstStyle/>
                    <a:p>
                      <a:pPr marL="176530">
                        <a:lnSpc>
                          <a:spcPct val="100000"/>
                        </a:lnSpc>
                        <a:spcBef>
                          <a:spcPts val="245"/>
                        </a:spcBef>
                      </a:pPr>
                      <a:r>
                        <a:rPr sz="1600" b="1" spc="-5" dirty="0">
                          <a:latin typeface="Calibri"/>
                          <a:cs typeface="Calibri"/>
                        </a:rPr>
                        <a:t>(B,C)</a:t>
                      </a:r>
                      <a:endParaRPr sz="1600">
                        <a:latin typeface="Calibri"/>
                        <a:cs typeface="Calibri"/>
                      </a:endParaRPr>
                    </a:p>
                  </a:txBody>
                  <a:tcPr marL="0" marR="0" marT="31115" marB="0"/>
                </a:tc>
                <a:tc>
                  <a:txBody>
                    <a:bodyPr/>
                    <a:lstStyle/>
                    <a:p>
                      <a:pPr marR="722630" algn="ctr">
                        <a:lnSpc>
                          <a:spcPct val="100000"/>
                        </a:lnSpc>
                        <a:spcBef>
                          <a:spcPts val="245"/>
                        </a:spcBef>
                      </a:pPr>
                      <a:r>
                        <a:rPr sz="1600" b="1" dirty="0">
                          <a:latin typeface="Calibri"/>
                          <a:cs typeface="Calibri"/>
                        </a:rPr>
                        <a:t>4</a:t>
                      </a:r>
                      <a:endParaRPr sz="1600">
                        <a:latin typeface="Calibri"/>
                        <a:cs typeface="Calibri"/>
                      </a:endParaRPr>
                    </a:p>
                  </a:txBody>
                  <a:tcPr marL="0" marR="0" marT="31115" marB="0"/>
                </a:tc>
                <a:extLst>
                  <a:ext uri="{0D108BD9-81ED-4DB2-BD59-A6C34878D82A}">
                    <a16:rowId xmlns:a16="http://schemas.microsoft.com/office/drawing/2014/main" val="10007"/>
                  </a:ext>
                </a:extLst>
              </a:tr>
              <a:tr h="367675">
                <a:tc>
                  <a:txBody>
                    <a:bodyPr/>
                    <a:lstStyle/>
                    <a:p>
                      <a:pPr marL="180975">
                        <a:lnSpc>
                          <a:spcPct val="100000"/>
                        </a:lnSpc>
                        <a:spcBef>
                          <a:spcPts val="245"/>
                        </a:spcBef>
                      </a:pPr>
                      <a:r>
                        <a:rPr sz="1600" b="1" spc="-5" dirty="0">
                          <a:latin typeface="Calibri"/>
                          <a:cs typeface="Calibri"/>
                        </a:rPr>
                        <a:t>(B,E)</a:t>
                      </a:r>
                      <a:endParaRPr sz="1600">
                        <a:latin typeface="Calibri"/>
                        <a:cs typeface="Calibri"/>
                      </a:endParaRPr>
                    </a:p>
                  </a:txBody>
                  <a:tcPr marL="0" marR="0" marT="31115" marB="0"/>
                </a:tc>
                <a:tc>
                  <a:txBody>
                    <a:bodyPr/>
                    <a:lstStyle/>
                    <a:p>
                      <a:pPr marR="722630" algn="ctr">
                        <a:lnSpc>
                          <a:spcPct val="100000"/>
                        </a:lnSpc>
                        <a:spcBef>
                          <a:spcPts val="245"/>
                        </a:spcBef>
                      </a:pPr>
                      <a:r>
                        <a:rPr sz="1600" b="1" dirty="0">
                          <a:latin typeface="Calibri"/>
                          <a:cs typeface="Calibri"/>
                        </a:rPr>
                        <a:t>4</a:t>
                      </a:r>
                      <a:endParaRPr sz="1600">
                        <a:latin typeface="Calibri"/>
                        <a:cs typeface="Calibri"/>
                      </a:endParaRPr>
                    </a:p>
                  </a:txBody>
                  <a:tcPr marL="0" marR="0" marT="31115" marB="0"/>
                </a:tc>
                <a:extLst>
                  <a:ext uri="{0D108BD9-81ED-4DB2-BD59-A6C34878D82A}">
                    <a16:rowId xmlns:a16="http://schemas.microsoft.com/office/drawing/2014/main" val="10008"/>
                  </a:ext>
                </a:extLst>
              </a:tr>
              <a:tr h="367675">
                <a:tc>
                  <a:txBody>
                    <a:bodyPr/>
                    <a:lstStyle/>
                    <a:p>
                      <a:pPr marL="183515">
                        <a:lnSpc>
                          <a:spcPct val="100000"/>
                        </a:lnSpc>
                        <a:spcBef>
                          <a:spcPts val="245"/>
                        </a:spcBef>
                      </a:pPr>
                      <a:r>
                        <a:rPr sz="1600" b="1" spc="-5" dirty="0">
                          <a:latin typeface="Calibri"/>
                          <a:cs typeface="Calibri"/>
                        </a:rPr>
                        <a:t>(B,F)</a:t>
                      </a:r>
                      <a:endParaRPr sz="1600">
                        <a:latin typeface="Calibri"/>
                        <a:cs typeface="Calibri"/>
                      </a:endParaRPr>
                    </a:p>
                  </a:txBody>
                  <a:tcPr marL="0" marR="0" marT="31115" marB="0"/>
                </a:tc>
                <a:tc>
                  <a:txBody>
                    <a:bodyPr/>
                    <a:lstStyle/>
                    <a:p>
                      <a:pPr marR="722630" algn="ctr">
                        <a:lnSpc>
                          <a:spcPct val="100000"/>
                        </a:lnSpc>
                        <a:spcBef>
                          <a:spcPts val="245"/>
                        </a:spcBef>
                      </a:pPr>
                      <a:r>
                        <a:rPr sz="1600" b="1" dirty="0">
                          <a:latin typeface="Calibri"/>
                          <a:cs typeface="Calibri"/>
                        </a:rPr>
                        <a:t>4</a:t>
                      </a:r>
                      <a:endParaRPr sz="1600">
                        <a:latin typeface="Calibri"/>
                        <a:cs typeface="Calibri"/>
                      </a:endParaRPr>
                    </a:p>
                  </a:txBody>
                  <a:tcPr marL="0" marR="0" marT="31115" marB="0"/>
                </a:tc>
                <a:extLst>
                  <a:ext uri="{0D108BD9-81ED-4DB2-BD59-A6C34878D82A}">
                    <a16:rowId xmlns:a16="http://schemas.microsoft.com/office/drawing/2014/main" val="10009"/>
                  </a:ext>
                </a:extLst>
              </a:tr>
              <a:tr h="367674">
                <a:tc>
                  <a:txBody>
                    <a:bodyPr/>
                    <a:lstStyle/>
                    <a:p>
                      <a:pPr marL="166370">
                        <a:lnSpc>
                          <a:spcPct val="100000"/>
                        </a:lnSpc>
                        <a:spcBef>
                          <a:spcPts val="245"/>
                        </a:spcBef>
                      </a:pPr>
                      <a:r>
                        <a:rPr sz="1600" b="1" spc="-5" dirty="0">
                          <a:latin typeface="Calibri"/>
                          <a:cs typeface="Calibri"/>
                        </a:rPr>
                        <a:t>(B,H)</a:t>
                      </a:r>
                      <a:endParaRPr sz="1600">
                        <a:latin typeface="Calibri"/>
                        <a:cs typeface="Calibri"/>
                      </a:endParaRPr>
                    </a:p>
                  </a:txBody>
                  <a:tcPr marL="0" marR="0" marT="31115" marB="0"/>
                </a:tc>
                <a:tc>
                  <a:txBody>
                    <a:bodyPr/>
                    <a:lstStyle/>
                    <a:p>
                      <a:pPr marR="722630" algn="ctr">
                        <a:lnSpc>
                          <a:spcPct val="100000"/>
                        </a:lnSpc>
                        <a:spcBef>
                          <a:spcPts val="245"/>
                        </a:spcBef>
                      </a:pPr>
                      <a:r>
                        <a:rPr sz="1600" b="1" dirty="0">
                          <a:latin typeface="Calibri"/>
                          <a:cs typeface="Calibri"/>
                        </a:rPr>
                        <a:t>4</a:t>
                      </a:r>
                      <a:endParaRPr sz="1600">
                        <a:latin typeface="Calibri"/>
                        <a:cs typeface="Calibri"/>
                      </a:endParaRPr>
                    </a:p>
                  </a:txBody>
                  <a:tcPr marL="0" marR="0" marT="31115" marB="0"/>
                </a:tc>
                <a:extLst>
                  <a:ext uri="{0D108BD9-81ED-4DB2-BD59-A6C34878D82A}">
                    <a16:rowId xmlns:a16="http://schemas.microsoft.com/office/drawing/2014/main" val="10010"/>
                  </a:ext>
                </a:extLst>
              </a:tr>
              <a:tr h="367674">
                <a:tc>
                  <a:txBody>
                    <a:bodyPr/>
                    <a:lstStyle/>
                    <a:p>
                      <a:pPr marL="161290">
                        <a:lnSpc>
                          <a:spcPct val="100000"/>
                        </a:lnSpc>
                        <a:spcBef>
                          <a:spcPts val="245"/>
                        </a:spcBef>
                      </a:pPr>
                      <a:r>
                        <a:rPr sz="1600" b="1" spc="-5" dirty="0">
                          <a:latin typeface="Calibri"/>
                          <a:cs typeface="Calibri"/>
                        </a:rPr>
                        <a:t>(A,H)</a:t>
                      </a:r>
                      <a:endParaRPr sz="1600">
                        <a:latin typeface="Calibri"/>
                        <a:cs typeface="Calibri"/>
                      </a:endParaRPr>
                    </a:p>
                  </a:txBody>
                  <a:tcPr marL="0" marR="0" marT="31115" marB="0"/>
                </a:tc>
                <a:tc>
                  <a:txBody>
                    <a:bodyPr/>
                    <a:lstStyle/>
                    <a:p>
                      <a:pPr marR="722630" algn="ctr">
                        <a:lnSpc>
                          <a:spcPct val="100000"/>
                        </a:lnSpc>
                        <a:spcBef>
                          <a:spcPts val="245"/>
                        </a:spcBef>
                      </a:pPr>
                      <a:r>
                        <a:rPr sz="1600" b="1" dirty="0">
                          <a:latin typeface="Calibri"/>
                          <a:cs typeface="Calibri"/>
                        </a:rPr>
                        <a:t>5</a:t>
                      </a:r>
                      <a:endParaRPr sz="1600">
                        <a:latin typeface="Calibri"/>
                        <a:cs typeface="Calibri"/>
                      </a:endParaRPr>
                    </a:p>
                  </a:txBody>
                  <a:tcPr marL="0" marR="0" marT="31115" marB="0"/>
                </a:tc>
                <a:extLst>
                  <a:ext uri="{0D108BD9-81ED-4DB2-BD59-A6C34878D82A}">
                    <a16:rowId xmlns:a16="http://schemas.microsoft.com/office/drawing/2014/main" val="10011"/>
                  </a:ext>
                </a:extLst>
              </a:tr>
              <a:tr h="367675">
                <a:tc>
                  <a:txBody>
                    <a:bodyPr/>
                    <a:lstStyle/>
                    <a:p>
                      <a:pPr marL="176530">
                        <a:lnSpc>
                          <a:spcPct val="100000"/>
                        </a:lnSpc>
                        <a:spcBef>
                          <a:spcPts val="245"/>
                        </a:spcBef>
                      </a:pPr>
                      <a:r>
                        <a:rPr sz="1600" b="1" spc="-5" dirty="0">
                          <a:latin typeface="Calibri"/>
                          <a:cs typeface="Calibri"/>
                        </a:rPr>
                        <a:t>(D,F)</a:t>
                      </a:r>
                      <a:endParaRPr sz="1600">
                        <a:latin typeface="Calibri"/>
                        <a:cs typeface="Calibri"/>
                      </a:endParaRPr>
                    </a:p>
                  </a:txBody>
                  <a:tcPr marL="0" marR="0" marT="31115" marB="0"/>
                </a:tc>
                <a:tc>
                  <a:txBody>
                    <a:bodyPr/>
                    <a:lstStyle/>
                    <a:p>
                      <a:pPr marR="722630" algn="ctr">
                        <a:lnSpc>
                          <a:spcPct val="100000"/>
                        </a:lnSpc>
                        <a:spcBef>
                          <a:spcPts val="245"/>
                        </a:spcBef>
                      </a:pPr>
                      <a:r>
                        <a:rPr sz="1600" b="1" dirty="0">
                          <a:latin typeface="Calibri"/>
                          <a:cs typeface="Calibri"/>
                        </a:rPr>
                        <a:t>6</a:t>
                      </a:r>
                      <a:endParaRPr sz="1600">
                        <a:latin typeface="Calibri"/>
                        <a:cs typeface="Calibri"/>
                      </a:endParaRPr>
                    </a:p>
                  </a:txBody>
                  <a:tcPr marL="0" marR="0" marT="31115" marB="0"/>
                </a:tc>
                <a:extLst>
                  <a:ext uri="{0D108BD9-81ED-4DB2-BD59-A6C34878D82A}">
                    <a16:rowId xmlns:a16="http://schemas.microsoft.com/office/drawing/2014/main" val="10012"/>
                  </a:ext>
                </a:extLst>
              </a:tr>
              <a:tr h="367675">
                <a:tc>
                  <a:txBody>
                    <a:bodyPr/>
                    <a:lstStyle/>
                    <a:p>
                      <a:pPr marL="168910">
                        <a:lnSpc>
                          <a:spcPct val="100000"/>
                        </a:lnSpc>
                        <a:spcBef>
                          <a:spcPts val="245"/>
                        </a:spcBef>
                      </a:pPr>
                      <a:r>
                        <a:rPr sz="1600" b="1" spc="-5" dirty="0">
                          <a:latin typeface="Calibri"/>
                          <a:cs typeface="Calibri"/>
                        </a:rPr>
                        <a:t>(A,B)</a:t>
                      </a:r>
                      <a:endParaRPr sz="1600">
                        <a:latin typeface="Calibri"/>
                        <a:cs typeface="Calibri"/>
                      </a:endParaRPr>
                    </a:p>
                  </a:txBody>
                  <a:tcPr marL="0" marR="0" marT="31115" marB="0"/>
                </a:tc>
                <a:tc>
                  <a:txBody>
                    <a:bodyPr/>
                    <a:lstStyle/>
                    <a:p>
                      <a:pPr marR="722630" algn="ctr">
                        <a:lnSpc>
                          <a:spcPct val="100000"/>
                        </a:lnSpc>
                        <a:spcBef>
                          <a:spcPts val="245"/>
                        </a:spcBef>
                      </a:pPr>
                      <a:r>
                        <a:rPr sz="1600" b="1" dirty="0">
                          <a:latin typeface="Calibri"/>
                          <a:cs typeface="Calibri"/>
                        </a:rPr>
                        <a:t>8</a:t>
                      </a:r>
                      <a:endParaRPr sz="1600">
                        <a:latin typeface="Calibri"/>
                        <a:cs typeface="Calibri"/>
                      </a:endParaRPr>
                    </a:p>
                  </a:txBody>
                  <a:tcPr marL="0" marR="0" marT="31115" marB="0"/>
                </a:tc>
                <a:extLst>
                  <a:ext uri="{0D108BD9-81ED-4DB2-BD59-A6C34878D82A}">
                    <a16:rowId xmlns:a16="http://schemas.microsoft.com/office/drawing/2014/main" val="10013"/>
                  </a:ext>
                </a:extLst>
              </a:tr>
              <a:tr h="369140">
                <a:tc>
                  <a:txBody>
                    <a:bodyPr/>
                    <a:lstStyle/>
                    <a:p>
                      <a:pPr marL="179070">
                        <a:lnSpc>
                          <a:spcPct val="100000"/>
                        </a:lnSpc>
                        <a:spcBef>
                          <a:spcPts val="245"/>
                        </a:spcBef>
                      </a:pPr>
                      <a:r>
                        <a:rPr sz="1600" b="1" spc="-5" dirty="0">
                          <a:latin typeface="Calibri"/>
                          <a:cs typeface="Calibri"/>
                        </a:rPr>
                        <a:t>(A,F)</a:t>
                      </a:r>
                      <a:endParaRPr sz="1600">
                        <a:latin typeface="Calibri"/>
                        <a:cs typeface="Calibri"/>
                      </a:endParaRPr>
                    </a:p>
                  </a:txBody>
                  <a:tcPr marL="0" marR="0" marT="31115" marB="0">
                    <a:lnB w="12700">
                      <a:solidFill>
                        <a:srgbClr val="4BABC6"/>
                      </a:solidFill>
                      <a:prstDash val="solid"/>
                    </a:lnB>
                  </a:tcPr>
                </a:tc>
                <a:tc>
                  <a:txBody>
                    <a:bodyPr/>
                    <a:lstStyle/>
                    <a:p>
                      <a:pPr marR="722630" algn="ctr">
                        <a:lnSpc>
                          <a:spcPct val="100000"/>
                        </a:lnSpc>
                        <a:spcBef>
                          <a:spcPts val="245"/>
                        </a:spcBef>
                      </a:pPr>
                      <a:r>
                        <a:rPr sz="1600" b="1" spc="-5" dirty="0">
                          <a:latin typeface="Calibri"/>
                          <a:cs typeface="Calibri"/>
                        </a:rPr>
                        <a:t>10</a:t>
                      </a:r>
                      <a:endParaRPr sz="1600">
                        <a:latin typeface="Calibri"/>
                        <a:cs typeface="Calibri"/>
                      </a:endParaRPr>
                    </a:p>
                  </a:txBody>
                  <a:tcPr marL="0" marR="0" marT="31115" marB="0">
                    <a:lnB w="12700">
                      <a:solidFill>
                        <a:srgbClr val="4BABC6"/>
                      </a:solidFill>
                      <a:prstDash val="solid"/>
                    </a:lnB>
                  </a:tcPr>
                </a:tc>
                <a:extLst>
                  <a:ext uri="{0D108BD9-81ED-4DB2-BD59-A6C34878D82A}">
                    <a16:rowId xmlns:a16="http://schemas.microsoft.com/office/drawing/2014/main" val="1001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44" y="2606557"/>
            <a:ext cx="2753360" cy="1564640"/>
          </a:xfrm>
          <a:prstGeom prst="rect">
            <a:avLst/>
          </a:prstGeom>
        </p:spPr>
        <p:txBody>
          <a:bodyPr vert="horz" wrap="square" lIns="0" tIns="73660" rIns="0" bIns="0" rtlCol="0">
            <a:spAutoFit/>
          </a:bodyPr>
          <a:lstStyle/>
          <a:p>
            <a:pPr marL="12700" marR="5080">
              <a:lnSpc>
                <a:spcPts val="3900"/>
              </a:lnSpc>
              <a:spcBef>
                <a:spcPts val="580"/>
              </a:spcBef>
            </a:pPr>
            <a:r>
              <a:rPr sz="3600" spc="-10" dirty="0">
                <a:solidFill>
                  <a:srgbClr val="FFFFFF"/>
                </a:solidFill>
                <a:latin typeface="Corbel"/>
                <a:cs typeface="Corbel"/>
              </a:rPr>
              <a:t>Kruskal's </a:t>
            </a:r>
            <a:r>
              <a:rPr sz="3600" spc="-5" dirty="0">
                <a:solidFill>
                  <a:srgbClr val="FFFFFF"/>
                </a:solidFill>
                <a:latin typeface="Corbel"/>
                <a:cs typeface="Corbel"/>
              </a:rPr>
              <a:t> Algorithm: </a:t>
            </a:r>
            <a:r>
              <a:rPr sz="3600" dirty="0">
                <a:solidFill>
                  <a:srgbClr val="FFFFFF"/>
                </a:solidFill>
                <a:latin typeface="Corbel"/>
                <a:cs typeface="Corbel"/>
              </a:rPr>
              <a:t> </a:t>
            </a:r>
            <a:r>
              <a:rPr sz="3600" spc="-10" dirty="0">
                <a:solidFill>
                  <a:srgbClr val="FFFFFF"/>
                </a:solidFill>
                <a:latin typeface="Corbel"/>
                <a:cs typeface="Corbel"/>
              </a:rPr>
              <a:t>Solutio</a:t>
            </a:r>
            <a:r>
              <a:rPr sz="3600" dirty="0">
                <a:solidFill>
                  <a:srgbClr val="FFFFFF"/>
                </a:solidFill>
                <a:latin typeface="Corbel"/>
                <a:cs typeface="Corbel"/>
              </a:rPr>
              <a:t>n</a:t>
            </a:r>
            <a:r>
              <a:rPr sz="3600" spc="-95" dirty="0">
                <a:solidFill>
                  <a:srgbClr val="FFFFFF"/>
                </a:solidFill>
                <a:latin typeface="Corbel"/>
                <a:cs typeface="Corbel"/>
              </a:rPr>
              <a:t> </a:t>
            </a:r>
            <a:r>
              <a:rPr sz="3600" spc="-5" dirty="0">
                <a:solidFill>
                  <a:srgbClr val="FFFFFF"/>
                </a:solidFill>
                <a:latin typeface="Corbel"/>
                <a:cs typeface="Corbel"/>
              </a:rPr>
              <a:t>Steps</a:t>
            </a:r>
            <a:endParaRPr sz="3600">
              <a:latin typeface="Corbel"/>
              <a:cs typeface="Corbel"/>
            </a:endParaRPr>
          </a:p>
        </p:txBody>
      </p:sp>
      <p:sp>
        <p:nvSpPr>
          <p:cNvPr id="4" name="object 4"/>
          <p:cNvSpPr txBox="1">
            <a:spLocks noGrp="1"/>
          </p:cNvSpPr>
          <p:nvPr>
            <p:ph type="title"/>
          </p:nvPr>
        </p:nvSpPr>
        <p:spPr>
          <a:xfrm>
            <a:off x="3732198" y="937564"/>
            <a:ext cx="3339465" cy="635000"/>
          </a:xfrm>
          <a:prstGeom prst="rect">
            <a:avLst/>
          </a:prstGeom>
        </p:spPr>
        <p:txBody>
          <a:bodyPr vert="horz" wrap="square" lIns="0" tIns="12700" rIns="0" bIns="0" rtlCol="0">
            <a:spAutoFit/>
          </a:bodyPr>
          <a:lstStyle/>
          <a:p>
            <a:pPr marL="12700" marR="5080">
              <a:lnSpc>
                <a:spcPct val="100000"/>
              </a:lnSpc>
              <a:spcBef>
                <a:spcPts val="100"/>
              </a:spcBef>
            </a:pPr>
            <a:r>
              <a:rPr sz="2000" spc="-5" dirty="0">
                <a:solidFill>
                  <a:srgbClr val="000000"/>
                </a:solidFill>
                <a:latin typeface="Arial MT"/>
                <a:cs typeface="Arial MT"/>
              </a:rPr>
              <a:t>Select</a:t>
            </a:r>
            <a:r>
              <a:rPr sz="2000" spc="-30" dirty="0">
                <a:solidFill>
                  <a:srgbClr val="000000"/>
                </a:solidFill>
                <a:latin typeface="Arial MT"/>
                <a:cs typeface="Arial MT"/>
              </a:rPr>
              <a:t> </a:t>
            </a:r>
            <a:r>
              <a:rPr sz="2000" spc="-5" dirty="0">
                <a:solidFill>
                  <a:srgbClr val="000000"/>
                </a:solidFill>
                <a:latin typeface="Arial MT"/>
                <a:cs typeface="Arial MT"/>
              </a:rPr>
              <a:t>first</a:t>
            </a:r>
            <a:r>
              <a:rPr sz="2000" spc="-25" dirty="0">
                <a:solidFill>
                  <a:srgbClr val="000000"/>
                </a:solidFill>
                <a:latin typeface="Arial MT"/>
                <a:cs typeface="Arial MT"/>
              </a:rPr>
              <a:t> </a:t>
            </a:r>
            <a:r>
              <a:rPr sz="2000" spc="-5" dirty="0">
                <a:solidFill>
                  <a:srgbClr val="000000"/>
                </a:solidFill>
                <a:latin typeface="Arial MT"/>
                <a:cs typeface="Arial MT"/>
              </a:rPr>
              <a:t>|V|–1</a:t>
            </a:r>
            <a:r>
              <a:rPr sz="2000" spc="-25" dirty="0">
                <a:solidFill>
                  <a:srgbClr val="000000"/>
                </a:solidFill>
                <a:latin typeface="Arial MT"/>
                <a:cs typeface="Arial MT"/>
              </a:rPr>
              <a:t> </a:t>
            </a:r>
            <a:r>
              <a:rPr sz="2000" spc="-5" dirty="0">
                <a:solidFill>
                  <a:srgbClr val="000000"/>
                </a:solidFill>
                <a:latin typeface="Arial MT"/>
                <a:cs typeface="Arial MT"/>
              </a:rPr>
              <a:t>edges</a:t>
            </a:r>
            <a:r>
              <a:rPr sz="2000" spc="-25" dirty="0">
                <a:solidFill>
                  <a:srgbClr val="000000"/>
                </a:solidFill>
                <a:latin typeface="Arial MT"/>
                <a:cs typeface="Arial MT"/>
              </a:rPr>
              <a:t> </a:t>
            </a:r>
            <a:r>
              <a:rPr sz="2000" spc="-5" dirty="0">
                <a:solidFill>
                  <a:srgbClr val="000000"/>
                </a:solidFill>
                <a:latin typeface="Arial MT"/>
                <a:cs typeface="Arial MT"/>
              </a:rPr>
              <a:t>which </a:t>
            </a:r>
            <a:r>
              <a:rPr sz="2000" spc="-540" dirty="0">
                <a:solidFill>
                  <a:srgbClr val="000000"/>
                </a:solidFill>
                <a:latin typeface="Arial MT"/>
                <a:cs typeface="Arial MT"/>
              </a:rPr>
              <a:t> </a:t>
            </a:r>
            <a:r>
              <a:rPr sz="2000" spc="-5" dirty="0">
                <a:solidFill>
                  <a:srgbClr val="000000"/>
                </a:solidFill>
                <a:latin typeface="Arial MT"/>
                <a:cs typeface="Arial MT"/>
              </a:rPr>
              <a:t>do</a:t>
            </a:r>
            <a:r>
              <a:rPr sz="2000" spc="-15" dirty="0">
                <a:solidFill>
                  <a:srgbClr val="000000"/>
                </a:solidFill>
                <a:latin typeface="Arial MT"/>
                <a:cs typeface="Arial MT"/>
              </a:rPr>
              <a:t> </a:t>
            </a:r>
            <a:r>
              <a:rPr sz="2000" spc="-5" dirty="0">
                <a:solidFill>
                  <a:srgbClr val="000000"/>
                </a:solidFill>
                <a:latin typeface="Arial MT"/>
                <a:cs typeface="Arial MT"/>
              </a:rPr>
              <a:t>not</a:t>
            </a:r>
            <a:r>
              <a:rPr sz="2000" spc="-10" dirty="0">
                <a:solidFill>
                  <a:srgbClr val="000000"/>
                </a:solidFill>
                <a:latin typeface="Arial MT"/>
                <a:cs typeface="Arial MT"/>
              </a:rPr>
              <a:t> </a:t>
            </a:r>
            <a:r>
              <a:rPr sz="2000" spc="-5" dirty="0">
                <a:solidFill>
                  <a:srgbClr val="000000"/>
                </a:solidFill>
                <a:latin typeface="Arial MT"/>
                <a:cs typeface="Arial MT"/>
              </a:rPr>
              <a:t>generate</a:t>
            </a:r>
            <a:r>
              <a:rPr sz="2000" spc="-10" dirty="0">
                <a:solidFill>
                  <a:srgbClr val="000000"/>
                </a:solidFill>
                <a:latin typeface="Arial MT"/>
                <a:cs typeface="Arial MT"/>
              </a:rPr>
              <a:t> </a:t>
            </a:r>
            <a:r>
              <a:rPr sz="2000" dirty="0">
                <a:solidFill>
                  <a:srgbClr val="000000"/>
                </a:solidFill>
                <a:latin typeface="Arial MT"/>
                <a:cs typeface="Arial MT"/>
              </a:rPr>
              <a:t>a</a:t>
            </a:r>
            <a:r>
              <a:rPr sz="2000" spc="-10" dirty="0">
                <a:solidFill>
                  <a:srgbClr val="000000"/>
                </a:solidFill>
                <a:latin typeface="Arial MT"/>
                <a:cs typeface="Arial MT"/>
              </a:rPr>
              <a:t> </a:t>
            </a:r>
            <a:r>
              <a:rPr sz="2000" dirty="0">
                <a:solidFill>
                  <a:srgbClr val="000000"/>
                </a:solidFill>
                <a:latin typeface="Arial MT"/>
                <a:cs typeface="Arial MT"/>
              </a:rPr>
              <a:t>cycle</a:t>
            </a:r>
            <a:endParaRPr sz="2000">
              <a:latin typeface="Arial MT"/>
              <a:cs typeface="Arial MT"/>
            </a:endParaRPr>
          </a:p>
        </p:txBody>
      </p:sp>
      <p:sp>
        <p:nvSpPr>
          <p:cNvPr id="5" name="object 5"/>
          <p:cNvSpPr txBox="1"/>
          <p:nvPr/>
        </p:nvSpPr>
        <p:spPr>
          <a:xfrm>
            <a:off x="3732212" y="5501640"/>
            <a:ext cx="33528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Arial MT"/>
                <a:cs typeface="Arial MT"/>
              </a:rPr>
              <a:t>S</a:t>
            </a:r>
            <a:r>
              <a:rPr sz="2000" spc="-95" dirty="0">
                <a:latin typeface="Arial MT"/>
                <a:cs typeface="Arial MT"/>
              </a:rPr>
              <a:t> </a:t>
            </a:r>
            <a:r>
              <a:rPr sz="2000" dirty="0">
                <a:latin typeface="Arial MT"/>
                <a:cs typeface="Arial MT"/>
              </a:rPr>
              <a:t>:</a:t>
            </a:r>
            <a:endParaRPr sz="2000">
              <a:latin typeface="Arial MT"/>
              <a:cs typeface="Arial MT"/>
            </a:endParaRPr>
          </a:p>
        </p:txBody>
      </p:sp>
      <p:sp>
        <p:nvSpPr>
          <p:cNvPr id="6" name="object 6"/>
          <p:cNvSpPr/>
          <p:nvPr/>
        </p:nvSpPr>
        <p:spPr>
          <a:xfrm>
            <a:off x="4267200" y="2667000"/>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7" name="object 7"/>
          <p:cNvSpPr txBox="1"/>
          <p:nvPr/>
        </p:nvSpPr>
        <p:spPr>
          <a:xfrm>
            <a:off x="4470989" y="2792793"/>
            <a:ext cx="16446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endParaRPr sz="1800">
              <a:latin typeface="Calibri"/>
              <a:cs typeface="Calibri"/>
            </a:endParaRPr>
          </a:p>
        </p:txBody>
      </p:sp>
      <p:sp>
        <p:nvSpPr>
          <p:cNvPr id="8" name="object 8"/>
          <p:cNvSpPr/>
          <p:nvPr/>
        </p:nvSpPr>
        <p:spPr>
          <a:xfrm>
            <a:off x="5638800" y="3352800"/>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9" name="object 9"/>
          <p:cNvSpPr txBox="1"/>
          <p:nvPr/>
        </p:nvSpPr>
        <p:spPr>
          <a:xfrm>
            <a:off x="5847779" y="3478593"/>
            <a:ext cx="1536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B</a:t>
            </a:r>
            <a:endParaRPr sz="1800">
              <a:latin typeface="Calibri"/>
              <a:cs typeface="Calibri"/>
            </a:endParaRPr>
          </a:p>
        </p:txBody>
      </p:sp>
      <p:sp>
        <p:nvSpPr>
          <p:cNvPr id="10" name="object 10"/>
          <p:cNvSpPr/>
          <p:nvPr/>
        </p:nvSpPr>
        <p:spPr>
          <a:xfrm>
            <a:off x="7162800" y="1905000"/>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1"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11" name="object 11"/>
          <p:cNvSpPr txBox="1"/>
          <p:nvPr/>
        </p:nvSpPr>
        <p:spPr>
          <a:xfrm>
            <a:off x="7375351" y="2030793"/>
            <a:ext cx="14668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C</a:t>
            </a:r>
            <a:endParaRPr sz="1800">
              <a:latin typeface="Calibri"/>
              <a:cs typeface="Calibri"/>
            </a:endParaRPr>
          </a:p>
        </p:txBody>
      </p:sp>
      <p:sp>
        <p:nvSpPr>
          <p:cNvPr id="12" name="object 12"/>
          <p:cNvSpPr/>
          <p:nvPr/>
        </p:nvSpPr>
        <p:spPr>
          <a:xfrm>
            <a:off x="5410200" y="1752600"/>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13" name="object 13"/>
          <p:cNvSpPr txBox="1"/>
          <p:nvPr/>
        </p:nvSpPr>
        <p:spPr>
          <a:xfrm>
            <a:off x="5630788" y="1878393"/>
            <a:ext cx="13081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F</a:t>
            </a:r>
            <a:endParaRPr sz="1800">
              <a:latin typeface="Calibri"/>
              <a:cs typeface="Calibri"/>
            </a:endParaRPr>
          </a:p>
        </p:txBody>
      </p:sp>
      <p:sp>
        <p:nvSpPr>
          <p:cNvPr id="14" name="object 14"/>
          <p:cNvSpPr/>
          <p:nvPr/>
        </p:nvSpPr>
        <p:spPr>
          <a:xfrm>
            <a:off x="5410200" y="4648200"/>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15" name="object 15"/>
          <p:cNvSpPr txBox="1"/>
          <p:nvPr/>
        </p:nvSpPr>
        <p:spPr>
          <a:xfrm>
            <a:off x="5610417" y="4773993"/>
            <a:ext cx="17145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G</a:t>
            </a:r>
            <a:endParaRPr sz="1800">
              <a:latin typeface="Calibri"/>
              <a:cs typeface="Calibri"/>
            </a:endParaRPr>
          </a:p>
        </p:txBody>
      </p:sp>
      <p:sp>
        <p:nvSpPr>
          <p:cNvPr id="16" name="object 16"/>
          <p:cNvSpPr/>
          <p:nvPr/>
        </p:nvSpPr>
        <p:spPr>
          <a:xfrm>
            <a:off x="4267200" y="3962400"/>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17" name="object 17"/>
          <p:cNvSpPr txBox="1"/>
          <p:nvPr/>
        </p:nvSpPr>
        <p:spPr>
          <a:xfrm>
            <a:off x="4468142" y="4088193"/>
            <a:ext cx="17018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H</a:t>
            </a:r>
            <a:endParaRPr sz="1800">
              <a:latin typeface="Calibri"/>
              <a:cs typeface="Calibri"/>
            </a:endParaRPr>
          </a:p>
        </p:txBody>
      </p:sp>
      <p:sp>
        <p:nvSpPr>
          <p:cNvPr id="18" name="object 18"/>
          <p:cNvSpPr/>
          <p:nvPr/>
        </p:nvSpPr>
        <p:spPr>
          <a:xfrm>
            <a:off x="7620000" y="3276600"/>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1"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19" name="object 19"/>
          <p:cNvSpPr txBox="1"/>
          <p:nvPr/>
        </p:nvSpPr>
        <p:spPr>
          <a:xfrm>
            <a:off x="7820998" y="3402393"/>
            <a:ext cx="1695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D</a:t>
            </a:r>
            <a:endParaRPr sz="1800">
              <a:latin typeface="Calibri"/>
              <a:cs typeface="Calibri"/>
            </a:endParaRPr>
          </a:p>
        </p:txBody>
      </p:sp>
      <p:sp>
        <p:nvSpPr>
          <p:cNvPr id="20" name="object 20"/>
          <p:cNvSpPr/>
          <p:nvPr/>
        </p:nvSpPr>
        <p:spPr>
          <a:xfrm>
            <a:off x="7315200" y="4572634"/>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1" y="3559"/>
                </a:lnTo>
                <a:lnTo>
                  <a:pt x="374179" y="14026"/>
                </a:lnTo>
                <a:lnTo>
                  <a:pt x="415358" y="31083"/>
                </a:lnTo>
                <a:lnTo>
                  <a:pt x="453489" y="54411"/>
                </a:lnTo>
                <a:lnTo>
                  <a:pt x="487805" y="83694"/>
                </a:lnTo>
                <a:lnTo>
                  <a:pt x="517087" y="118010"/>
                </a:lnTo>
                <a:lnTo>
                  <a:pt x="540416" y="156141"/>
                </a:lnTo>
                <a:lnTo>
                  <a:pt x="557473" y="197320"/>
                </a:lnTo>
                <a:lnTo>
                  <a:pt x="567940" y="240778"/>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21" name="object 21"/>
          <p:cNvSpPr txBox="1"/>
          <p:nvPr/>
        </p:nvSpPr>
        <p:spPr>
          <a:xfrm>
            <a:off x="7532495" y="4698428"/>
            <a:ext cx="13716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E</a:t>
            </a:r>
            <a:endParaRPr sz="1800">
              <a:latin typeface="Calibri"/>
              <a:cs typeface="Calibri"/>
            </a:endParaRPr>
          </a:p>
        </p:txBody>
      </p:sp>
      <p:sp>
        <p:nvSpPr>
          <p:cNvPr id="23" name="object 23"/>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14</a:t>
            </a:fld>
            <a:endParaRPr dirty="0"/>
          </a:p>
        </p:txBody>
      </p:sp>
      <p:graphicFrame>
        <p:nvGraphicFramePr>
          <p:cNvPr id="22" name="object 22"/>
          <p:cNvGraphicFramePr>
            <a:graphicFrameLocks noGrp="1"/>
          </p:cNvGraphicFramePr>
          <p:nvPr/>
        </p:nvGraphicFramePr>
        <p:xfrm>
          <a:off x="9590099" y="630237"/>
          <a:ext cx="2178050" cy="5525269"/>
        </p:xfrm>
        <a:graphic>
          <a:graphicData uri="http://schemas.openxmlformats.org/drawingml/2006/table">
            <a:tbl>
              <a:tblPr firstRow="1" bandRow="1">
                <a:tableStyleId>{2D5ABB26-0587-4C30-8999-92F81FD0307C}</a:tableStyleId>
              </a:tblPr>
              <a:tblGrid>
                <a:gridCol w="795655">
                  <a:extLst>
                    <a:ext uri="{9D8B030D-6E8A-4147-A177-3AD203B41FA5}">
                      <a16:colId xmlns:a16="http://schemas.microsoft.com/office/drawing/2014/main" val="20000"/>
                    </a:ext>
                  </a:extLst>
                </a:gridCol>
                <a:gridCol w="1382395">
                  <a:extLst>
                    <a:ext uri="{9D8B030D-6E8A-4147-A177-3AD203B41FA5}">
                      <a16:colId xmlns:a16="http://schemas.microsoft.com/office/drawing/2014/main" val="20001"/>
                    </a:ext>
                  </a:extLst>
                </a:gridCol>
              </a:tblGrid>
              <a:tr h="377824">
                <a:tc>
                  <a:txBody>
                    <a:bodyPr/>
                    <a:lstStyle/>
                    <a:p>
                      <a:pPr marL="173355">
                        <a:lnSpc>
                          <a:spcPct val="100000"/>
                        </a:lnSpc>
                        <a:spcBef>
                          <a:spcPts val="235"/>
                        </a:spcBef>
                      </a:pPr>
                      <a:r>
                        <a:rPr sz="1600" b="1" spc="-5" dirty="0">
                          <a:latin typeface="Calibri"/>
                          <a:cs typeface="Calibri"/>
                        </a:rPr>
                        <a:t>Edge</a:t>
                      </a:r>
                      <a:endParaRPr sz="1600">
                        <a:latin typeface="Calibri"/>
                        <a:cs typeface="Calibri"/>
                      </a:endParaRPr>
                    </a:p>
                  </a:txBody>
                  <a:tcPr marL="0" marR="0" marT="29845" marB="0">
                    <a:lnT w="12700">
                      <a:solidFill>
                        <a:srgbClr val="4BABC6"/>
                      </a:solidFill>
                      <a:prstDash val="solid"/>
                    </a:lnT>
                    <a:lnB w="12700">
                      <a:solidFill>
                        <a:srgbClr val="4BABC6"/>
                      </a:solidFill>
                      <a:prstDash val="solid"/>
                    </a:lnB>
                  </a:tcPr>
                </a:tc>
                <a:tc>
                  <a:txBody>
                    <a:bodyPr/>
                    <a:lstStyle/>
                    <a:p>
                      <a:pPr marR="722630" algn="ctr">
                        <a:lnSpc>
                          <a:spcPct val="100000"/>
                        </a:lnSpc>
                        <a:spcBef>
                          <a:spcPts val="235"/>
                        </a:spcBef>
                      </a:pPr>
                      <a:r>
                        <a:rPr sz="1600" b="1" spc="-5" dirty="0">
                          <a:latin typeface="Calibri"/>
                          <a:cs typeface="Calibri"/>
                        </a:rPr>
                        <a:t>Ew</a:t>
                      </a:r>
                      <a:endParaRPr sz="1600">
                        <a:latin typeface="Calibri"/>
                        <a:cs typeface="Calibri"/>
                      </a:endParaRPr>
                    </a:p>
                  </a:txBody>
                  <a:tcPr marL="0" marR="0" marT="29845" marB="0">
                    <a:lnT w="12700">
                      <a:solidFill>
                        <a:srgbClr val="4BABC6"/>
                      </a:solidFill>
                      <a:prstDash val="solid"/>
                    </a:lnT>
                    <a:lnB w="12700">
                      <a:solidFill>
                        <a:srgbClr val="4BABC6"/>
                      </a:solidFill>
                      <a:prstDash val="solid"/>
                    </a:lnB>
                  </a:tcPr>
                </a:tc>
                <a:extLst>
                  <a:ext uri="{0D108BD9-81ED-4DB2-BD59-A6C34878D82A}">
                    <a16:rowId xmlns:a16="http://schemas.microsoft.com/office/drawing/2014/main" val="10000"/>
                  </a:ext>
                </a:extLst>
              </a:tr>
              <a:tr h="366209">
                <a:tc>
                  <a:txBody>
                    <a:bodyPr/>
                    <a:lstStyle/>
                    <a:p>
                      <a:pPr marL="173355">
                        <a:lnSpc>
                          <a:spcPct val="100000"/>
                        </a:lnSpc>
                        <a:spcBef>
                          <a:spcPts val="235"/>
                        </a:spcBef>
                      </a:pPr>
                      <a:r>
                        <a:rPr sz="1600" b="1" spc="-5" dirty="0">
                          <a:latin typeface="Calibri"/>
                          <a:cs typeface="Calibri"/>
                        </a:rPr>
                        <a:t>(D,E)</a:t>
                      </a:r>
                      <a:endParaRPr sz="1600" dirty="0">
                        <a:latin typeface="Calibri"/>
                        <a:cs typeface="Calibri"/>
                      </a:endParaRPr>
                    </a:p>
                  </a:txBody>
                  <a:tcPr marL="0" marR="0" marT="29845" marB="0">
                    <a:lnT w="12700">
                      <a:solidFill>
                        <a:srgbClr val="4BABC6"/>
                      </a:solidFill>
                      <a:prstDash val="solid"/>
                    </a:lnT>
                  </a:tcPr>
                </a:tc>
                <a:tc>
                  <a:txBody>
                    <a:bodyPr/>
                    <a:lstStyle/>
                    <a:p>
                      <a:pPr marR="722630" algn="ctr">
                        <a:lnSpc>
                          <a:spcPct val="100000"/>
                        </a:lnSpc>
                        <a:spcBef>
                          <a:spcPts val="235"/>
                        </a:spcBef>
                      </a:pPr>
                      <a:r>
                        <a:rPr sz="1600" b="1" dirty="0">
                          <a:latin typeface="Calibri"/>
                          <a:cs typeface="Calibri"/>
                        </a:rPr>
                        <a:t>1</a:t>
                      </a:r>
                      <a:endParaRPr sz="1600" dirty="0">
                        <a:latin typeface="Calibri"/>
                        <a:cs typeface="Calibri"/>
                      </a:endParaRPr>
                    </a:p>
                  </a:txBody>
                  <a:tcPr marL="0" marR="0" marT="29845" marB="0">
                    <a:lnT w="12700">
                      <a:solidFill>
                        <a:srgbClr val="4BABC6"/>
                      </a:solidFill>
                      <a:prstDash val="solid"/>
                    </a:lnT>
                  </a:tcPr>
                </a:tc>
                <a:extLst>
                  <a:ext uri="{0D108BD9-81ED-4DB2-BD59-A6C34878D82A}">
                    <a16:rowId xmlns:a16="http://schemas.microsoft.com/office/drawing/2014/main" val="10001"/>
                  </a:ext>
                </a:extLst>
              </a:tr>
              <a:tr h="367675">
                <a:tc>
                  <a:txBody>
                    <a:bodyPr/>
                    <a:lstStyle/>
                    <a:p>
                      <a:pPr marL="158750">
                        <a:lnSpc>
                          <a:spcPct val="100000"/>
                        </a:lnSpc>
                        <a:spcBef>
                          <a:spcPts val="245"/>
                        </a:spcBef>
                      </a:pPr>
                      <a:r>
                        <a:rPr sz="1600" b="1" spc="-5" dirty="0">
                          <a:latin typeface="Calibri"/>
                          <a:cs typeface="Calibri"/>
                        </a:rPr>
                        <a:t>(D,G)</a:t>
                      </a:r>
                      <a:endParaRPr sz="1600">
                        <a:latin typeface="Calibri"/>
                        <a:cs typeface="Calibri"/>
                      </a:endParaRPr>
                    </a:p>
                  </a:txBody>
                  <a:tcPr marL="0" marR="0" marT="31115" marB="0"/>
                </a:tc>
                <a:tc>
                  <a:txBody>
                    <a:bodyPr/>
                    <a:lstStyle/>
                    <a:p>
                      <a:pPr marR="722630" algn="ctr">
                        <a:lnSpc>
                          <a:spcPct val="100000"/>
                        </a:lnSpc>
                        <a:spcBef>
                          <a:spcPts val="245"/>
                        </a:spcBef>
                      </a:pPr>
                      <a:r>
                        <a:rPr sz="1600" b="1" dirty="0">
                          <a:latin typeface="Calibri"/>
                          <a:cs typeface="Calibri"/>
                        </a:rPr>
                        <a:t>2</a:t>
                      </a:r>
                      <a:endParaRPr sz="1600">
                        <a:latin typeface="Calibri"/>
                        <a:cs typeface="Calibri"/>
                      </a:endParaRPr>
                    </a:p>
                  </a:txBody>
                  <a:tcPr marL="0" marR="0" marT="31115" marB="0"/>
                </a:tc>
                <a:extLst>
                  <a:ext uri="{0D108BD9-81ED-4DB2-BD59-A6C34878D82A}">
                    <a16:rowId xmlns:a16="http://schemas.microsoft.com/office/drawing/2014/main" val="10002"/>
                  </a:ext>
                </a:extLst>
              </a:tr>
              <a:tr h="367675">
                <a:tc>
                  <a:txBody>
                    <a:bodyPr/>
                    <a:lstStyle/>
                    <a:p>
                      <a:pPr marL="172720">
                        <a:lnSpc>
                          <a:spcPct val="100000"/>
                        </a:lnSpc>
                        <a:spcBef>
                          <a:spcPts val="245"/>
                        </a:spcBef>
                      </a:pPr>
                      <a:r>
                        <a:rPr sz="1600" b="1" spc="-5" dirty="0">
                          <a:latin typeface="Calibri"/>
                          <a:cs typeface="Calibri"/>
                        </a:rPr>
                        <a:t>(E,G)</a:t>
                      </a:r>
                      <a:endParaRPr sz="1600">
                        <a:latin typeface="Calibri"/>
                        <a:cs typeface="Calibri"/>
                      </a:endParaRPr>
                    </a:p>
                  </a:txBody>
                  <a:tcPr marL="0" marR="0" marT="31115" marB="0"/>
                </a:tc>
                <a:tc>
                  <a:txBody>
                    <a:bodyPr/>
                    <a:lstStyle/>
                    <a:p>
                      <a:pPr marR="722630" algn="ctr">
                        <a:lnSpc>
                          <a:spcPct val="100000"/>
                        </a:lnSpc>
                        <a:spcBef>
                          <a:spcPts val="245"/>
                        </a:spcBef>
                      </a:pPr>
                      <a:r>
                        <a:rPr sz="1600" b="1" dirty="0">
                          <a:latin typeface="Calibri"/>
                          <a:cs typeface="Calibri"/>
                        </a:rPr>
                        <a:t>3</a:t>
                      </a:r>
                      <a:endParaRPr sz="1600">
                        <a:latin typeface="Calibri"/>
                        <a:cs typeface="Calibri"/>
                      </a:endParaRPr>
                    </a:p>
                  </a:txBody>
                  <a:tcPr marL="0" marR="0" marT="31115" marB="0"/>
                </a:tc>
                <a:extLst>
                  <a:ext uri="{0D108BD9-81ED-4DB2-BD59-A6C34878D82A}">
                    <a16:rowId xmlns:a16="http://schemas.microsoft.com/office/drawing/2014/main" val="10003"/>
                  </a:ext>
                </a:extLst>
              </a:tr>
              <a:tr h="367675">
                <a:tc>
                  <a:txBody>
                    <a:bodyPr/>
                    <a:lstStyle/>
                    <a:p>
                      <a:pPr marL="169545">
                        <a:lnSpc>
                          <a:spcPct val="100000"/>
                        </a:lnSpc>
                        <a:spcBef>
                          <a:spcPts val="245"/>
                        </a:spcBef>
                      </a:pPr>
                      <a:r>
                        <a:rPr sz="1600" b="1" spc="-5" dirty="0">
                          <a:latin typeface="Calibri"/>
                          <a:cs typeface="Calibri"/>
                        </a:rPr>
                        <a:t>(C,D)</a:t>
                      </a:r>
                      <a:endParaRPr sz="1600">
                        <a:latin typeface="Calibri"/>
                        <a:cs typeface="Calibri"/>
                      </a:endParaRPr>
                    </a:p>
                  </a:txBody>
                  <a:tcPr marL="0" marR="0" marT="31115" marB="0"/>
                </a:tc>
                <a:tc>
                  <a:txBody>
                    <a:bodyPr/>
                    <a:lstStyle/>
                    <a:p>
                      <a:pPr marR="722630" algn="ctr">
                        <a:lnSpc>
                          <a:spcPct val="100000"/>
                        </a:lnSpc>
                        <a:spcBef>
                          <a:spcPts val="245"/>
                        </a:spcBef>
                      </a:pPr>
                      <a:r>
                        <a:rPr sz="1600" b="1" dirty="0">
                          <a:latin typeface="Calibri"/>
                          <a:cs typeface="Calibri"/>
                        </a:rPr>
                        <a:t>3</a:t>
                      </a:r>
                      <a:endParaRPr sz="1600">
                        <a:latin typeface="Calibri"/>
                        <a:cs typeface="Calibri"/>
                      </a:endParaRPr>
                    </a:p>
                  </a:txBody>
                  <a:tcPr marL="0" marR="0" marT="31115" marB="0"/>
                </a:tc>
                <a:extLst>
                  <a:ext uri="{0D108BD9-81ED-4DB2-BD59-A6C34878D82A}">
                    <a16:rowId xmlns:a16="http://schemas.microsoft.com/office/drawing/2014/main" val="10004"/>
                  </a:ext>
                </a:extLst>
              </a:tr>
              <a:tr h="367675">
                <a:tc>
                  <a:txBody>
                    <a:bodyPr/>
                    <a:lstStyle/>
                    <a:p>
                      <a:pPr marL="158115">
                        <a:lnSpc>
                          <a:spcPct val="100000"/>
                        </a:lnSpc>
                        <a:spcBef>
                          <a:spcPts val="245"/>
                        </a:spcBef>
                      </a:pPr>
                      <a:r>
                        <a:rPr sz="1600" b="1" spc="-5" dirty="0">
                          <a:latin typeface="Calibri"/>
                          <a:cs typeface="Calibri"/>
                        </a:rPr>
                        <a:t>(G,H)</a:t>
                      </a:r>
                      <a:endParaRPr sz="1600">
                        <a:latin typeface="Calibri"/>
                        <a:cs typeface="Calibri"/>
                      </a:endParaRPr>
                    </a:p>
                  </a:txBody>
                  <a:tcPr marL="0" marR="0" marT="31115" marB="0"/>
                </a:tc>
                <a:tc>
                  <a:txBody>
                    <a:bodyPr/>
                    <a:lstStyle/>
                    <a:p>
                      <a:pPr marR="722630" algn="ctr">
                        <a:lnSpc>
                          <a:spcPct val="100000"/>
                        </a:lnSpc>
                        <a:spcBef>
                          <a:spcPts val="245"/>
                        </a:spcBef>
                      </a:pPr>
                      <a:r>
                        <a:rPr sz="1600" b="1" dirty="0">
                          <a:latin typeface="Calibri"/>
                          <a:cs typeface="Calibri"/>
                        </a:rPr>
                        <a:t>3</a:t>
                      </a:r>
                      <a:endParaRPr sz="1600">
                        <a:latin typeface="Calibri"/>
                        <a:cs typeface="Calibri"/>
                      </a:endParaRPr>
                    </a:p>
                  </a:txBody>
                  <a:tcPr marL="0" marR="0" marT="31115" marB="0"/>
                </a:tc>
                <a:extLst>
                  <a:ext uri="{0D108BD9-81ED-4DB2-BD59-A6C34878D82A}">
                    <a16:rowId xmlns:a16="http://schemas.microsoft.com/office/drawing/2014/main" val="10005"/>
                  </a:ext>
                </a:extLst>
              </a:tr>
              <a:tr h="367674">
                <a:tc>
                  <a:txBody>
                    <a:bodyPr/>
                    <a:lstStyle/>
                    <a:p>
                      <a:pPr marL="186690">
                        <a:lnSpc>
                          <a:spcPct val="100000"/>
                        </a:lnSpc>
                        <a:spcBef>
                          <a:spcPts val="245"/>
                        </a:spcBef>
                      </a:pPr>
                      <a:r>
                        <a:rPr sz="1600" b="1" spc="-5" dirty="0">
                          <a:latin typeface="Calibri"/>
                          <a:cs typeface="Calibri"/>
                        </a:rPr>
                        <a:t>(C,F)</a:t>
                      </a:r>
                      <a:endParaRPr sz="1600">
                        <a:latin typeface="Calibri"/>
                        <a:cs typeface="Calibri"/>
                      </a:endParaRPr>
                    </a:p>
                  </a:txBody>
                  <a:tcPr marL="0" marR="0" marT="31115" marB="0"/>
                </a:tc>
                <a:tc>
                  <a:txBody>
                    <a:bodyPr/>
                    <a:lstStyle/>
                    <a:p>
                      <a:pPr marR="722630" algn="ctr">
                        <a:lnSpc>
                          <a:spcPct val="100000"/>
                        </a:lnSpc>
                        <a:spcBef>
                          <a:spcPts val="245"/>
                        </a:spcBef>
                      </a:pPr>
                      <a:r>
                        <a:rPr sz="1600" b="1" dirty="0">
                          <a:latin typeface="Calibri"/>
                          <a:cs typeface="Calibri"/>
                        </a:rPr>
                        <a:t>3</a:t>
                      </a:r>
                      <a:endParaRPr sz="1600">
                        <a:latin typeface="Calibri"/>
                        <a:cs typeface="Calibri"/>
                      </a:endParaRPr>
                    </a:p>
                  </a:txBody>
                  <a:tcPr marL="0" marR="0" marT="31115" marB="0"/>
                </a:tc>
                <a:extLst>
                  <a:ext uri="{0D108BD9-81ED-4DB2-BD59-A6C34878D82A}">
                    <a16:rowId xmlns:a16="http://schemas.microsoft.com/office/drawing/2014/main" val="10006"/>
                  </a:ext>
                </a:extLst>
              </a:tr>
              <a:tr h="367674">
                <a:tc>
                  <a:txBody>
                    <a:bodyPr/>
                    <a:lstStyle/>
                    <a:p>
                      <a:pPr marL="176530">
                        <a:lnSpc>
                          <a:spcPct val="100000"/>
                        </a:lnSpc>
                        <a:spcBef>
                          <a:spcPts val="245"/>
                        </a:spcBef>
                      </a:pPr>
                      <a:r>
                        <a:rPr sz="1600" b="1" spc="-5" dirty="0">
                          <a:latin typeface="Calibri"/>
                          <a:cs typeface="Calibri"/>
                        </a:rPr>
                        <a:t>(B,C)</a:t>
                      </a:r>
                      <a:endParaRPr sz="1600">
                        <a:latin typeface="Calibri"/>
                        <a:cs typeface="Calibri"/>
                      </a:endParaRPr>
                    </a:p>
                  </a:txBody>
                  <a:tcPr marL="0" marR="0" marT="31115" marB="0"/>
                </a:tc>
                <a:tc>
                  <a:txBody>
                    <a:bodyPr/>
                    <a:lstStyle/>
                    <a:p>
                      <a:pPr marR="722630" algn="ctr">
                        <a:lnSpc>
                          <a:spcPct val="100000"/>
                        </a:lnSpc>
                        <a:spcBef>
                          <a:spcPts val="245"/>
                        </a:spcBef>
                      </a:pPr>
                      <a:r>
                        <a:rPr sz="1600" b="1" dirty="0">
                          <a:latin typeface="Calibri"/>
                          <a:cs typeface="Calibri"/>
                        </a:rPr>
                        <a:t>4</a:t>
                      </a:r>
                      <a:endParaRPr sz="1600">
                        <a:latin typeface="Calibri"/>
                        <a:cs typeface="Calibri"/>
                      </a:endParaRPr>
                    </a:p>
                  </a:txBody>
                  <a:tcPr marL="0" marR="0" marT="31115" marB="0"/>
                </a:tc>
                <a:extLst>
                  <a:ext uri="{0D108BD9-81ED-4DB2-BD59-A6C34878D82A}">
                    <a16:rowId xmlns:a16="http://schemas.microsoft.com/office/drawing/2014/main" val="10007"/>
                  </a:ext>
                </a:extLst>
              </a:tr>
              <a:tr h="367675">
                <a:tc>
                  <a:txBody>
                    <a:bodyPr/>
                    <a:lstStyle/>
                    <a:p>
                      <a:pPr marL="180975">
                        <a:lnSpc>
                          <a:spcPct val="100000"/>
                        </a:lnSpc>
                        <a:spcBef>
                          <a:spcPts val="245"/>
                        </a:spcBef>
                      </a:pPr>
                      <a:r>
                        <a:rPr sz="1600" b="1" spc="-5" dirty="0">
                          <a:latin typeface="Calibri"/>
                          <a:cs typeface="Calibri"/>
                        </a:rPr>
                        <a:t>(B,E)</a:t>
                      </a:r>
                      <a:endParaRPr sz="1600">
                        <a:latin typeface="Calibri"/>
                        <a:cs typeface="Calibri"/>
                      </a:endParaRPr>
                    </a:p>
                  </a:txBody>
                  <a:tcPr marL="0" marR="0" marT="31115" marB="0"/>
                </a:tc>
                <a:tc>
                  <a:txBody>
                    <a:bodyPr/>
                    <a:lstStyle/>
                    <a:p>
                      <a:pPr marR="722630" algn="ctr">
                        <a:lnSpc>
                          <a:spcPct val="100000"/>
                        </a:lnSpc>
                        <a:spcBef>
                          <a:spcPts val="245"/>
                        </a:spcBef>
                      </a:pPr>
                      <a:r>
                        <a:rPr sz="1600" b="1" dirty="0">
                          <a:latin typeface="Calibri"/>
                          <a:cs typeface="Calibri"/>
                        </a:rPr>
                        <a:t>4</a:t>
                      </a:r>
                      <a:endParaRPr sz="1600">
                        <a:latin typeface="Calibri"/>
                        <a:cs typeface="Calibri"/>
                      </a:endParaRPr>
                    </a:p>
                  </a:txBody>
                  <a:tcPr marL="0" marR="0" marT="31115" marB="0"/>
                </a:tc>
                <a:extLst>
                  <a:ext uri="{0D108BD9-81ED-4DB2-BD59-A6C34878D82A}">
                    <a16:rowId xmlns:a16="http://schemas.microsoft.com/office/drawing/2014/main" val="10008"/>
                  </a:ext>
                </a:extLst>
              </a:tr>
              <a:tr h="367675">
                <a:tc>
                  <a:txBody>
                    <a:bodyPr/>
                    <a:lstStyle/>
                    <a:p>
                      <a:pPr marL="183515">
                        <a:lnSpc>
                          <a:spcPct val="100000"/>
                        </a:lnSpc>
                        <a:spcBef>
                          <a:spcPts val="245"/>
                        </a:spcBef>
                      </a:pPr>
                      <a:r>
                        <a:rPr sz="1600" b="1" spc="-5" dirty="0">
                          <a:latin typeface="Calibri"/>
                          <a:cs typeface="Calibri"/>
                        </a:rPr>
                        <a:t>(B,F)</a:t>
                      </a:r>
                      <a:endParaRPr sz="1600">
                        <a:latin typeface="Calibri"/>
                        <a:cs typeface="Calibri"/>
                      </a:endParaRPr>
                    </a:p>
                  </a:txBody>
                  <a:tcPr marL="0" marR="0" marT="31115" marB="0"/>
                </a:tc>
                <a:tc>
                  <a:txBody>
                    <a:bodyPr/>
                    <a:lstStyle/>
                    <a:p>
                      <a:pPr marR="722630" algn="ctr">
                        <a:lnSpc>
                          <a:spcPct val="100000"/>
                        </a:lnSpc>
                        <a:spcBef>
                          <a:spcPts val="245"/>
                        </a:spcBef>
                      </a:pPr>
                      <a:r>
                        <a:rPr sz="1600" b="1" dirty="0">
                          <a:latin typeface="Calibri"/>
                          <a:cs typeface="Calibri"/>
                        </a:rPr>
                        <a:t>4</a:t>
                      </a:r>
                      <a:endParaRPr sz="1600">
                        <a:latin typeface="Calibri"/>
                        <a:cs typeface="Calibri"/>
                      </a:endParaRPr>
                    </a:p>
                  </a:txBody>
                  <a:tcPr marL="0" marR="0" marT="31115" marB="0"/>
                </a:tc>
                <a:extLst>
                  <a:ext uri="{0D108BD9-81ED-4DB2-BD59-A6C34878D82A}">
                    <a16:rowId xmlns:a16="http://schemas.microsoft.com/office/drawing/2014/main" val="10009"/>
                  </a:ext>
                </a:extLst>
              </a:tr>
              <a:tr h="367674">
                <a:tc>
                  <a:txBody>
                    <a:bodyPr/>
                    <a:lstStyle/>
                    <a:p>
                      <a:pPr marL="166370">
                        <a:lnSpc>
                          <a:spcPct val="100000"/>
                        </a:lnSpc>
                        <a:spcBef>
                          <a:spcPts val="245"/>
                        </a:spcBef>
                      </a:pPr>
                      <a:r>
                        <a:rPr sz="1600" b="1" spc="-5" dirty="0">
                          <a:latin typeface="Calibri"/>
                          <a:cs typeface="Calibri"/>
                        </a:rPr>
                        <a:t>(B,H)</a:t>
                      </a:r>
                      <a:endParaRPr sz="1600">
                        <a:latin typeface="Calibri"/>
                        <a:cs typeface="Calibri"/>
                      </a:endParaRPr>
                    </a:p>
                  </a:txBody>
                  <a:tcPr marL="0" marR="0" marT="31115" marB="0"/>
                </a:tc>
                <a:tc>
                  <a:txBody>
                    <a:bodyPr/>
                    <a:lstStyle/>
                    <a:p>
                      <a:pPr marR="722630" algn="ctr">
                        <a:lnSpc>
                          <a:spcPct val="100000"/>
                        </a:lnSpc>
                        <a:spcBef>
                          <a:spcPts val="245"/>
                        </a:spcBef>
                      </a:pPr>
                      <a:r>
                        <a:rPr sz="1600" b="1" dirty="0">
                          <a:latin typeface="Calibri"/>
                          <a:cs typeface="Calibri"/>
                        </a:rPr>
                        <a:t>4</a:t>
                      </a:r>
                      <a:endParaRPr sz="1600">
                        <a:latin typeface="Calibri"/>
                        <a:cs typeface="Calibri"/>
                      </a:endParaRPr>
                    </a:p>
                  </a:txBody>
                  <a:tcPr marL="0" marR="0" marT="31115" marB="0"/>
                </a:tc>
                <a:extLst>
                  <a:ext uri="{0D108BD9-81ED-4DB2-BD59-A6C34878D82A}">
                    <a16:rowId xmlns:a16="http://schemas.microsoft.com/office/drawing/2014/main" val="10010"/>
                  </a:ext>
                </a:extLst>
              </a:tr>
              <a:tr h="367674">
                <a:tc>
                  <a:txBody>
                    <a:bodyPr/>
                    <a:lstStyle/>
                    <a:p>
                      <a:pPr marL="161290">
                        <a:lnSpc>
                          <a:spcPct val="100000"/>
                        </a:lnSpc>
                        <a:spcBef>
                          <a:spcPts val="245"/>
                        </a:spcBef>
                      </a:pPr>
                      <a:r>
                        <a:rPr sz="1600" b="1" spc="-5" dirty="0">
                          <a:latin typeface="Calibri"/>
                          <a:cs typeface="Calibri"/>
                        </a:rPr>
                        <a:t>(A,H)</a:t>
                      </a:r>
                      <a:endParaRPr sz="1600">
                        <a:latin typeface="Calibri"/>
                        <a:cs typeface="Calibri"/>
                      </a:endParaRPr>
                    </a:p>
                  </a:txBody>
                  <a:tcPr marL="0" marR="0" marT="31115" marB="0"/>
                </a:tc>
                <a:tc>
                  <a:txBody>
                    <a:bodyPr/>
                    <a:lstStyle/>
                    <a:p>
                      <a:pPr marR="722630" algn="ctr">
                        <a:lnSpc>
                          <a:spcPct val="100000"/>
                        </a:lnSpc>
                        <a:spcBef>
                          <a:spcPts val="245"/>
                        </a:spcBef>
                      </a:pPr>
                      <a:r>
                        <a:rPr sz="1600" b="1" dirty="0">
                          <a:latin typeface="Calibri"/>
                          <a:cs typeface="Calibri"/>
                        </a:rPr>
                        <a:t>5</a:t>
                      </a:r>
                      <a:endParaRPr sz="1600">
                        <a:latin typeface="Calibri"/>
                        <a:cs typeface="Calibri"/>
                      </a:endParaRPr>
                    </a:p>
                  </a:txBody>
                  <a:tcPr marL="0" marR="0" marT="31115" marB="0"/>
                </a:tc>
                <a:extLst>
                  <a:ext uri="{0D108BD9-81ED-4DB2-BD59-A6C34878D82A}">
                    <a16:rowId xmlns:a16="http://schemas.microsoft.com/office/drawing/2014/main" val="10011"/>
                  </a:ext>
                </a:extLst>
              </a:tr>
              <a:tr h="367675">
                <a:tc>
                  <a:txBody>
                    <a:bodyPr/>
                    <a:lstStyle/>
                    <a:p>
                      <a:pPr marL="176530">
                        <a:lnSpc>
                          <a:spcPct val="100000"/>
                        </a:lnSpc>
                        <a:spcBef>
                          <a:spcPts val="245"/>
                        </a:spcBef>
                      </a:pPr>
                      <a:r>
                        <a:rPr sz="1600" b="1" spc="-5" dirty="0">
                          <a:latin typeface="Calibri"/>
                          <a:cs typeface="Calibri"/>
                        </a:rPr>
                        <a:t>(D,F)</a:t>
                      </a:r>
                      <a:endParaRPr sz="1600">
                        <a:latin typeface="Calibri"/>
                        <a:cs typeface="Calibri"/>
                      </a:endParaRPr>
                    </a:p>
                  </a:txBody>
                  <a:tcPr marL="0" marR="0" marT="31115" marB="0"/>
                </a:tc>
                <a:tc>
                  <a:txBody>
                    <a:bodyPr/>
                    <a:lstStyle/>
                    <a:p>
                      <a:pPr marR="722630" algn="ctr">
                        <a:lnSpc>
                          <a:spcPct val="100000"/>
                        </a:lnSpc>
                        <a:spcBef>
                          <a:spcPts val="245"/>
                        </a:spcBef>
                      </a:pPr>
                      <a:r>
                        <a:rPr sz="1600" b="1" dirty="0">
                          <a:latin typeface="Calibri"/>
                          <a:cs typeface="Calibri"/>
                        </a:rPr>
                        <a:t>6</a:t>
                      </a:r>
                      <a:endParaRPr sz="1600">
                        <a:latin typeface="Calibri"/>
                        <a:cs typeface="Calibri"/>
                      </a:endParaRPr>
                    </a:p>
                  </a:txBody>
                  <a:tcPr marL="0" marR="0" marT="31115" marB="0"/>
                </a:tc>
                <a:extLst>
                  <a:ext uri="{0D108BD9-81ED-4DB2-BD59-A6C34878D82A}">
                    <a16:rowId xmlns:a16="http://schemas.microsoft.com/office/drawing/2014/main" val="10012"/>
                  </a:ext>
                </a:extLst>
              </a:tr>
              <a:tr h="367675">
                <a:tc>
                  <a:txBody>
                    <a:bodyPr/>
                    <a:lstStyle/>
                    <a:p>
                      <a:pPr marL="168910">
                        <a:lnSpc>
                          <a:spcPct val="100000"/>
                        </a:lnSpc>
                        <a:spcBef>
                          <a:spcPts val="245"/>
                        </a:spcBef>
                      </a:pPr>
                      <a:r>
                        <a:rPr sz="1600" b="1" spc="-5" dirty="0">
                          <a:latin typeface="Calibri"/>
                          <a:cs typeface="Calibri"/>
                        </a:rPr>
                        <a:t>(A,B)</a:t>
                      </a:r>
                      <a:endParaRPr sz="1600">
                        <a:latin typeface="Calibri"/>
                        <a:cs typeface="Calibri"/>
                      </a:endParaRPr>
                    </a:p>
                  </a:txBody>
                  <a:tcPr marL="0" marR="0" marT="31115" marB="0"/>
                </a:tc>
                <a:tc>
                  <a:txBody>
                    <a:bodyPr/>
                    <a:lstStyle/>
                    <a:p>
                      <a:pPr marR="722630" algn="ctr">
                        <a:lnSpc>
                          <a:spcPct val="100000"/>
                        </a:lnSpc>
                        <a:spcBef>
                          <a:spcPts val="245"/>
                        </a:spcBef>
                      </a:pPr>
                      <a:r>
                        <a:rPr sz="1600" b="1" dirty="0">
                          <a:latin typeface="Calibri"/>
                          <a:cs typeface="Calibri"/>
                        </a:rPr>
                        <a:t>8</a:t>
                      </a:r>
                      <a:endParaRPr sz="1600">
                        <a:latin typeface="Calibri"/>
                        <a:cs typeface="Calibri"/>
                      </a:endParaRPr>
                    </a:p>
                  </a:txBody>
                  <a:tcPr marL="0" marR="0" marT="31115" marB="0"/>
                </a:tc>
                <a:extLst>
                  <a:ext uri="{0D108BD9-81ED-4DB2-BD59-A6C34878D82A}">
                    <a16:rowId xmlns:a16="http://schemas.microsoft.com/office/drawing/2014/main" val="10013"/>
                  </a:ext>
                </a:extLst>
              </a:tr>
              <a:tr h="369140">
                <a:tc>
                  <a:txBody>
                    <a:bodyPr/>
                    <a:lstStyle/>
                    <a:p>
                      <a:pPr marL="179070">
                        <a:lnSpc>
                          <a:spcPct val="100000"/>
                        </a:lnSpc>
                        <a:spcBef>
                          <a:spcPts val="245"/>
                        </a:spcBef>
                      </a:pPr>
                      <a:r>
                        <a:rPr sz="1600" b="1" spc="-5" dirty="0">
                          <a:latin typeface="Calibri"/>
                          <a:cs typeface="Calibri"/>
                        </a:rPr>
                        <a:t>(A,F)</a:t>
                      </a:r>
                      <a:endParaRPr sz="1600">
                        <a:latin typeface="Calibri"/>
                        <a:cs typeface="Calibri"/>
                      </a:endParaRPr>
                    </a:p>
                  </a:txBody>
                  <a:tcPr marL="0" marR="0" marT="31115" marB="0">
                    <a:lnB w="12700">
                      <a:solidFill>
                        <a:srgbClr val="4BABC6"/>
                      </a:solidFill>
                      <a:prstDash val="solid"/>
                    </a:lnB>
                  </a:tcPr>
                </a:tc>
                <a:tc>
                  <a:txBody>
                    <a:bodyPr/>
                    <a:lstStyle/>
                    <a:p>
                      <a:pPr marR="722630" algn="ctr">
                        <a:lnSpc>
                          <a:spcPct val="100000"/>
                        </a:lnSpc>
                        <a:spcBef>
                          <a:spcPts val="245"/>
                        </a:spcBef>
                      </a:pPr>
                      <a:r>
                        <a:rPr sz="1600" b="1" spc="-5" dirty="0">
                          <a:latin typeface="Calibri"/>
                          <a:cs typeface="Calibri"/>
                        </a:rPr>
                        <a:t>10</a:t>
                      </a:r>
                      <a:endParaRPr sz="1600" dirty="0">
                        <a:latin typeface="Calibri"/>
                        <a:cs typeface="Calibri"/>
                      </a:endParaRPr>
                    </a:p>
                  </a:txBody>
                  <a:tcPr marL="0" marR="0" marT="31115" marB="0">
                    <a:lnB w="12700">
                      <a:solidFill>
                        <a:srgbClr val="4BABC6"/>
                      </a:solidFill>
                      <a:prstDash val="solid"/>
                    </a:lnB>
                  </a:tcPr>
                </a:tc>
                <a:extLst>
                  <a:ext uri="{0D108BD9-81ED-4DB2-BD59-A6C34878D82A}">
                    <a16:rowId xmlns:a16="http://schemas.microsoft.com/office/drawing/2014/main" val="1001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44" y="2606557"/>
            <a:ext cx="1695450" cy="574040"/>
          </a:xfrm>
          <a:prstGeom prst="rect">
            <a:avLst/>
          </a:prstGeom>
        </p:spPr>
        <p:txBody>
          <a:bodyPr vert="horz" wrap="square" lIns="0" tIns="12700" rIns="0" bIns="0" rtlCol="0">
            <a:spAutoFit/>
          </a:bodyPr>
          <a:lstStyle/>
          <a:p>
            <a:pPr marL="12700">
              <a:lnSpc>
                <a:spcPct val="100000"/>
              </a:lnSpc>
              <a:spcBef>
                <a:spcPts val="100"/>
              </a:spcBef>
            </a:pPr>
            <a:r>
              <a:rPr sz="3600" spc="-10" dirty="0">
                <a:solidFill>
                  <a:srgbClr val="FFFFFF"/>
                </a:solidFill>
                <a:latin typeface="Corbel"/>
                <a:cs typeface="Corbel"/>
              </a:rPr>
              <a:t>Kruskal's</a:t>
            </a:r>
            <a:endParaRPr sz="3600">
              <a:latin typeface="Corbel"/>
              <a:cs typeface="Corbel"/>
            </a:endParaRPr>
          </a:p>
        </p:txBody>
      </p:sp>
      <p:sp>
        <p:nvSpPr>
          <p:cNvPr id="4" name="object 4"/>
          <p:cNvSpPr txBox="1"/>
          <p:nvPr/>
        </p:nvSpPr>
        <p:spPr>
          <a:xfrm>
            <a:off x="325944" y="3101857"/>
            <a:ext cx="2068195"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Algorithm:  Solution</a:t>
            </a:r>
            <a:endParaRPr sz="3600">
              <a:latin typeface="Corbel"/>
              <a:cs typeface="Corbel"/>
            </a:endParaRPr>
          </a:p>
        </p:txBody>
      </p:sp>
      <p:sp>
        <p:nvSpPr>
          <p:cNvPr id="5" name="object 5"/>
          <p:cNvSpPr txBox="1">
            <a:spLocks noGrp="1"/>
          </p:cNvSpPr>
          <p:nvPr>
            <p:ph type="title"/>
          </p:nvPr>
        </p:nvSpPr>
        <p:spPr>
          <a:xfrm>
            <a:off x="3732198" y="937564"/>
            <a:ext cx="2948305" cy="635000"/>
          </a:xfrm>
          <a:prstGeom prst="rect">
            <a:avLst/>
          </a:prstGeom>
        </p:spPr>
        <p:txBody>
          <a:bodyPr vert="horz" wrap="square" lIns="0" tIns="12700" rIns="0" bIns="0" rtlCol="0">
            <a:spAutoFit/>
          </a:bodyPr>
          <a:lstStyle/>
          <a:p>
            <a:pPr marL="12700" marR="5080">
              <a:lnSpc>
                <a:spcPct val="100000"/>
              </a:lnSpc>
              <a:spcBef>
                <a:spcPts val="100"/>
              </a:spcBef>
            </a:pPr>
            <a:r>
              <a:rPr sz="2000" spc="-5" dirty="0">
                <a:solidFill>
                  <a:srgbClr val="000000"/>
                </a:solidFill>
                <a:latin typeface="Arial MT"/>
                <a:cs typeface="Arial MT"/>
              </a:rPr>
              <a:t>First</a:t>
            </a:r>
            <a:r>
              <a:rPr sz="2000" spc="-35" dirty="0">
                <a:solidFill>
                  <a:srgbClr val="000000"/>
                </a:solidFill>
                <a:latin typeface="Arial MT"/>
                <a:cs typeface="Arial MT"/>
              </a:rPr>
              <a:t> </a:t>
            </a:r>
            <a:r>
              <a:rPr sz="2000" spc="-5" dirty="0">
                <a:solidFill>
                  <a:srgbClr val="000000"/>
                </a:solidFill>
                <a:latin typeface="Arial MT"/>
                <a:cs typeface="Arial MT"/>
              </a:rPr>
              <a:t>|V|–1</a:t>
            </a:r>
            <a:r>
              <a:rPr sz="2000" spc="-30" dirty="0">
                <a:solidFill>
                  <a:srgbClr val="000000"/>
                </a:solidFill>
                <a:latin typeface="Arial MT"/>
                <a:cs typeface="Arial MT"/>
              </a:rPr>
              <a:t> </a:t>
            </a:r>
            <a:r>
              <a:rPr sz="2000" spc="-5" dirty="0">
                <a:solidFill>
                  <a:srgbClr val="000000"/>
                </a:solidFill>
                <a:latin typeface="Arial MT"/>
                <a:cs typeface="Arial MT"/>
              </a:rPr>
              <a:t>edges</a:t>
            </a:r>
            <a:r>
              <a:rPr sz="2000" spc="-35" dirty="0">
                <a:solidFill>
                  <a:srgbClr val="000000"/>
                </a:solidFill>
                <a:latin typeface="Arial MT"/>
                <a:cs typeface="Arial MT"/>
              </a:rPr>
              <a:t> </a:t>
            </a:r>
            <a:r>
              <a:rPr sz="2000" dirty="0">
                <a:solidFill>
                  <a:srgbClr val="000000"/>
                </a:solidFill>
                <a:latin typeface="Arial MT"/>
                <a:cs typeface="Arial MT"/>
              </a:rPr>
              <a:t>selected </a:t>
            </a:r>
            <a:r>
              <a:rPr sz="2000" spc="-540" dirty="0">
                <a:solidFill>
                  <a:srgbClr val="000000"/>
                </a:solidFill>
                <a:latin typeface="Arial MT"/>
                <a:cs typeface="Arial MT"/>
              </a:rPr>
              <a:t> </a:t>
            </a:r>
            <a:r>
              <a:rPr sz="2000" spc="-50" dirty="0">
                <a:solidFill>
                  <a:srgbClr val="000000"/>
                </a:solidFill>
                <a:latin typeface="Arial MT"/>
                <a:cs typeface="Arial MT"/>
              </a:rPr>
              <a:t>Total</a:t>
            </a:r>
            <a:r>
              <a:rPr sz="2000" spc="-10" dirty="0">
                <a:solidFill>
                  <a:srgbClr val="000000"/>
                </a:solidFill>
                <a:latin typeface="Arial MT"/>
                <a:cs typeface="Arial MT"/>
              </a:rPr>
              <a:t> </a:t>
            </a:r>
            <a:r>
              <a:rPr sz="2000" spc="-5" dirty="0">
                <a:solidFill>
                  <a:srgbClr val="000000"/>
                </a:solidFill>
                <a:latin typeface="Arial MT"/>
                <a:cs typeface="Arial MT"/>
              </a:rPr>
              <a:t>Cost</a:t>
            </a:r>
            <a:r>
              <a:rPr sz="2000" spc="-10" dirty="0">
                <a:solidFill>
                  <a:srgbClr val="000000"/>
                </a:solidFill>
                <a:latin typeface="Arial MT"/>
                <a:cs typeface="Arial MT"/>
              </a:rPr>
              <a:t> </a:t>
            </a:r>
            <a:r>
              <a:rPr sz="2000" dirty="0">
                <a:solidFill>
                  <a:srgbClr val="000000"/>
                </a:solidFill>
                <a:latin typeface="Arial MT"/>
                <a:cs typeface="Arial MT"/>
              </a:rPr>
              <a:t>=</a:t>
            </a:r>
            <a:r>
              <a:rPr sz="2000" spc="-15" dirty="0">
                <a:solidFill>
                  <a:srgbClr val="000000"/>
                </a:solidFill>
                <a:latin typeface="Arial MT"/>
                <a:cs typeface="Arial MT"/>
              </a:rPr>
              <a:t> </a:t>
            </a:r>
            <a:r>
              <a:rPr sz="2000" spc="-5" dirty="0">
                <a:solidFill>
                  <a:srgbClr val="FF0000"/>
                </a:solidFill>
                <a:latin typeface="Arial MT"/>
                <a:cs typeface="Arial MT"/>
              </a:rPr>
              <a:t>21</a:t>
            </a:r>
            <a:endParaRPr sz="2000" dirty="0">
              <a:solidFill>
                <a:srgbClr val="FF0000"/>
              </a:solidFill>
              <a:latin typeface="Arial MT"/>
              <a:cs typeface="Arial MT"/>
            </a:endParaRPr>
          </a:p>
        </p:txBody>
      </p:sp>
      <p:sp>
        <p:nvSpPr>
          <p:cNvPr id="6" name="object 6"/>
          <p:cNvSpPr txBox="1"/>
          <p:nvPr/>
        </p:nvSpPr>
        <p:spPr>
          <a:xfrm>
            <a:off x="3732212" y="5501640"/>
            <a:ext cx="534289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Arial MT"/>
                <a:cs typeface="Arial MT"/>
              </a:rPr>
              <a:t>S</a:t>
            </a:r>
            <a:r>
              <a:rPr sz="2000" spc="-35" dirty="0">
                <a:latin typeface="Arial MT"/>
                <a:cs typeface="Arial MT"/>
              </a:rPr>
              <a:t> </a:t>
            </a:r>
            <a:r>
              <a:rPr sz="2000" dirty="0">
                <a:latin typeface="Arial MT"/>
                <a:cs typeface="Arial MT"/>
              </a:rPr>
              <a:t>:</a:t>
            </a:r>
            <a:r>
              <a:rPr sz="2000" spc="-30" dirty="0">
                <a:latin typeface="Arial MT"/>
                <a:cs typeface="Arial MT"/>
              </a:rPr>
              <a:t> </a:t>
            </a:r>
            <a:r>
              <a:rPr sz="2000" dirty="0">
                <a:latin typeface="Arial MT"/>
                <a:cs typeface="Arial MT"/>
              </a:rPr>
              <a:t>{</a:t>
            </a:r>
            <a:r>
              <a:rPr sz="2000" spc="-35" dirty="0">
                <a:latin typeface="Arial MT"/>
                <a:cs typeface="Arial MT"/>
              </a:rPr>
              <a:t> </a:t>
            </a:r>
            <a:r>
              <a:rPr sz="2000" dirty="0">
                <a:latin typeface="Arial MT"/>
                <a:cs typeface="Arial MT"/>
              </a:rPr>
              <a:t>(D,E),(D,G),(C,D),(G,H),(C,F),(B,C),(A,H)</a:t>
            </a:r>
            <a:r>
              <a:rPr sz="2000" spc="-25" dirty="0">
                <a:latin typeface="Arial MT"/>
                <a:cs typeface="Arial MT"/>
              </a:rPr>
              <a:t> </a:t>
            </a:r>
            <a:r>
              <a:rPr sz="2000" dirty="0">
                <a:latin typeface="Arial MT"/>
                <a:cs typeface="Arial MT"/>
              </a:rPr>
              <a:t>}</a:t>
            </a:r>
            <a:endParaRPr sz="2000">
              <a:latin typeface="Arial MT"/>
              <a:cs typeface="Arial MT"/>
            </a:endParaRPr>
          </a:p>
        </p:txBody>
      </p:sp>
      <p:sp>
        <p:nvSpPr>
          <p:cNvPr id="7" name="object 7"/>
          <p:cNvSpPr/>
          <p:nvPr/>
        </p:nvSpPr>
        <p:spPr>
          <a:xfrm>
            <a:off x="4572048" y="2114550"/>
            <a:ext cx="3366770" cy="2895600"/>
          </a:xfrm>
          <a:custGeom>
            <a:avLst/>
            <a:gdLst/>
            <a:ahLst/>
            <a:cxnLst/>
            <a:rect l="l" t="t" r="r" b="b"/>
            <a:pathLst>
              <a:path w="3366770" h="2895600">
                <a:moveTo>
                  <a:pt x="1409926" y="0"/>
                </a:moveTo>
                <a:lnTo>
                  <a:pt x="2591326" y="209699"/>
                </a:lnTo>
              </a:path>
              <a:path w="3366770" h="2895600">
                <a:moveTo>
                  <a:pt x="3366164" y="1251455"/>
                </a:moveTo>
                <a:lnTo>
                  <a:pt x="3078464" y="354455"/>
                </a:lnTo>
              </a:path>
              <a:path w="3366770" h="2895600">
                <a:moveTo>
                  <a:pt x="3230888" y="2617344"/>
                </a:moveTo>
                <a:lnTo>
                  <a:pt x="3333788" y="1809744"/>
                </a:lnTo>
              </a:path>
              <a:path w="3366770" h="2895600">
                <a:moveTo>
                  <a:pt x="1326218" y="2693544"/>
                </a:moveTo>
                <a:lnTo>
                  <a:pt x="3131618" y="1726044"/>
                </a:lnTo>
              </a:path>
              <a:path w="3366770" h="2895600">
                <a:moveTo>
                  <a:pt x="183035" y="2411855"/>
                </a:moveTo>
                <a:lnTo>
                  <a:pt x="838235" y="2895455"/>
                </a:lnTo>
              </a:path>
              <a:path w="3366770" h="2895600">
                <a:moveTo>
                  <a:pt x="1555490" y="1398144"/>
                </a:moveTo>
                <a:lnTo>
                  <a:pt x="2674190" y="354444"/>
                </a:lnTo>
              </a:path>
              <a:path w="3366770" h="2895600">
                <a:moveTo>
                  <a:pt x="0" y="1924049"/>
                </a:moveTo>
                <a:lnTo>
                  <a:pt x="0" y="1162049"/>
                </a:lnTo>
              </a:path>
            </a:pathLst>
          </a:custGeom>
          <a:ln w="25399">
            <a:solidFill>
              <a:srgbClr val="40BAD1"/>
            </a:solidFill>
          </a:ln>
        </p:spPr>
        <p:txBody>
          <a:bodyPr wrap="square" lIns="0" tIns="0" rIns="0" bIns="0" rtlCol="0"/>
          <a:lstStyle/>
          <a:p>
            <a:endParaRPr/>
          </a:p>
        </p:txBody>
      </p:sp>
      <p:sp>
        <p:nvSpPr>
          <p:cNvPr id="8" name="object 8"/>
          <p:cNvSpPr txBox="1"/>
          <p:nvPr/>
        </p:nvSpPr>
        <p:spPr>
          <a:xfrm>
            <a:off x="6474167" y="192125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endParaRPr sz="1800">
              <a:latin typeface="Calibri"/>
              <a:cs typeface="Calibri"/>
            </a:endParaRPr>
          </a:p>
        </p:txBody>
      </p:sp>
      <p:sp>
        <p:nvSpPr>
          <p:cNvPr id="9" name="object 9"/>
          <p:cNvSpPr txBox="1"/>
          <p:nvPr/>
        </p:nvSpPr>
        <p:spPr>
          <a:xfrm>
            <a:off x="7845986" y="268325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endParaRPr sz="1800">
              <a:latin typeface="Calibri"/>
              <a:cs typeface="Calibri"/>
            </a:endParaRPr>
          </a:p>
        </p:txBody>
      </p:sp>
      <p:sp>
        <p:nvSpPr>
          <p:cNvPr id="10" name="object 10"/>
          <p:cNvSpPr txBox="1"/>
          <p:nvPr/>
        </p:nvSpPr>
        <p:spPr>
          <a:xfrm>
            <a:off x="7921564" y="420662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1</a:t>
            </a:r>
            <a:endParaRPr sz="1800">
              <a:latin typeface="Calibri"/>
              <a:cs typeface="Calibri"/>
            </a:endParaRPr>
          </a:p>
        </p:txBody>
      </p:sp>
      <p:sp>
        <p:nvSpPr>
          <p:cNvPr id="11" name="object 11"/>
          <p:cNvSpPr txBox="1"/>
          <p:nvPr/>
        </p:nvSpPr>
        <p:spPr>
          <a:xfrm>
            <a:off x="4873710" y="466445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endParaRPr sz="1800">
              <a:latin typeface="Calibri"/>
              <a:cs typeface="Calibri"/>
            </a:endParaRPr>
          </a:p>
        </p:txBody>
      </p:sp>
      <p:sp>
        <p:nvSpPr>
          <p:cNvPr id="12" name="object 12"/>
          <p:cNvSpPr txBox="1"/>
          <p:nvPr/>
        </p:nvSpPr>
        <p:spPr>
          <a:xfrm>
            <a:off x="4340225" y="352145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5</a:t>
            </a:r>
            <a:endParaRPr sz="1800">
              <a:latin typeface="Calibri"/>
              <a:cs typeface="Calibri"/>
            </a:endParaRPr>
          </a:p>
        </p:txBody>
      </p:sp>
      <p:sp>
        <p:nvSpPr>
          <p:cNvPr id="13" name="object 13"/>
          <p:cNvSpPr txBox="1"/>
          <p:nvPr/>
        </p:nvSpPr>
        <p:spPr>
          <a:xfrm>
            <a:off x="6321742" y="298805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endParaRPr sz="1800">
              <a:latin typeface="Calibri"/>
              <a:cs typeface="Calibri"/>
            </a:endParaRPr>
          </a:p>
        </p:txBody>
      </p:sp>
      <p:sp>
        <p:nvSpPr>
          <p:cNvPr id="14" name="object 14"/>
          <p:cNvSpPr txBox="1"/>
          <p:nvPr/>
        </p:nvSpPr>
        <p:spPr>
          <a:xfrm>
            <a:off x="7160076" y="382625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2</a:t>
            </a:r>
            <a:endParaRPr sz="1800">
              <a:latin typeface="Calibri"/>
              <a:cs typeface="Calibri"/>
            </a:endParaRPr>
          </a:p>
        </p:txBody>
      </p:sp>
      <p:grpSp>
        <p:nvGrpSpPr>
          <p:cNvPr id="15" name="object 15"/>
          <p:cNvGrpSpPr/>
          <p:nvPr/>
        </p:nvGrpSpPr>
        <p:grpSpPr>
          <a:xfrm>
            <a:off x="7615139" y="3348037"/>
            <a:ext cx="581660" cy="581025"/>
            <a:chOff x="7615139" y="3348037"/>
            <a:chExt cx="581660" cy="581025"/>
          </a:xfrm>
        </p:grpSpPr>
        <p:pic>
          <p:nvPicPr>
            <p:cNvPr id="16" name="object 16"/>
            <p:cNvPicPr/>
            <p:nvPr/>
          </p:nvPicPr>
          <p:blipFill>
            <a:blip r:embed="rId2" cstate="print"/>
            <a:stretch>
              <a:fillRect/>
            </a:stretch>
          </p:blipFill>
          <p:spPr>
            <a:xfrm>
              <a:off x="7619902" y="3352799"/>
              <a:ext cx="571591" cy="571499"/>
            </a:xfrm>
            <a:prstGeom prst="rect">
              <a:avLst/>
            </a:prstGeom>
          </p:spPr>
        </p:pic>
        <p:sp>
          <p:nvSpPr>
            <p:cNvPr id="17" name="object 17"/>
            <p:cNvSpPr/>
            <p:nvPr/>
          </p:nvSpPr>
          <p:spPr>
            <a:xfrm>
              <a:off x="7619902" y="3352800"/>
              <a:ext cx="572135" cy="571500"/>
            </a:xfrm>
            <a:custGeom>
              <a:avLst/>
              <a:gdLst/>
              <a:ahLst/>
              <a:cxnLst/>
              <a:rect l="l" t="t" r="r" b="b"/>
              <a:pathLst>
                <a:path w="572134" h="571500">
                  <a:moveTo>
                    <a:pt x="0" y="285749"/>
                  </a:moveTo>
                  <a:lnTo>
                    <a:pt x="3740" y="239399"/>
                  </a:lnTo>
                  <a:lnTo>
                    <a:pt x="14570" y="195430"/>
                  </a:lnTo>
                  <a:lnTo>
                    <a:pt x="31899" y="154431"/>
                  </a:lnTo>
                  <a:lnTo>
                    <a:pt x="55141" y="116989"/>
                  </a:lnTo>
                  <a:lnTo>
                    <a:pt x="83707" y="83694"/>
                  </a:lnTo>
                  <a:lnTo>
                    <a:pt x="117008" y="55133"/>
                  </a:lnTo>
                  <a:lnTo>
                    <a:pt x="154456" y="31894"/>
                  </a:lnTo>
                  <a:lnTo>
                    <a:pt x="195462" y="14567"/>
                  </a:lnTo>
                  <a:lnTo>
                    <a:pt x="239438" y="3739"/>
                  </a:lnTo>
                  <a:lnTo>
                    <a:pt x="285795" y="0"/>
                  </a:lnTo>
                  <a:lnTo>
                    <a:pt x="330774" y="3559"/>
                  </a:lnTo>
                  <a:lnTo>
                    <a:pt x="374239" y="14026"/>
                  </a:lnTo>
                  <a:lnTo>
                    <a:pt x="415424" y="31083"/>
                  </a:lnTo>
                  <a:lnTo>
                    <a:pt x="453562" y="54412"/>
                  </a:lnTo>
                  <a:lnTo>
                    <a:pt x="487884" y="83694"/>
                  </a:lnTo>
                  <a:lnTo>
                    <a:pt x="517170" y="118010"/>
                  </a:lnTo>
                  <a:lnTo>
                    <a:pt x="540502" y="156141"/>
                  </a:lnTo>
                  <a:lnTo>
                    <a:pt x="557562" y="197320"/>
                  </a:lnTo>
                  <a:lnTo>
                    <a:pt x="568031" y="240779"/>
                  </a:lnTo>
                  <a:lnTo>
                    <a:pt x="571591" y="285749"/>
                  </a:lnTo>
                  <a:lnTo>
                    <a:pt x="567850" y="332100"/>
                  </a:lnTo>
                  <a:lnTo>
                    <a:pt x="557021" y="376069"/>
                  </a:lnTo>
                  <a:lnTo>
                    <a:pt x="539691" y="417068"/>
                  </a:lnTo>
                  <a:lnTo>
                    <a:pt x="516449" y="454510"/>
                  </a:lnTo>
                  <a:lnTo>
                    <a:pt x="487883" y="487805"/>
                  </a:lnTo>
                  <a:lnTo>
                    <a:pt x="454583" y="516366"/>
                  </a:lnTo>
                  <a:lnTo>
                    <a:pt x="417135" y="539605"/>
                  </a:lnTo>
                  <a:lnTo>
                    <a:pt x="376129" y="556932"/>
                  </a:lnTo>
                  <a:lnTo>
                    <a:pt x="332153" y="567760"/>
                  </a:lnTo>
                  <a:lnTo>
                    <a:pt x="285795" y="571499"/>
                  </a:lnTo>
                  <a:lnTo>
                    <a:pt x="239438" y="567760"/>
                  </a:lnTo>
                  <a:lnTo>
                    <a:pt x="195462" y="556932"/>
                  </a:lnTo>
                  <a:lnTo>
                    <a:pt x="154456" y="539605"/>
                  </a:lnTo>
                  <a:lnTo>
                    <a:pt x="117008" y="516366"/>
                  </a:lnTo>
                  <a:lnTo>
                    <a:pt x="83707" y="487805"/>
                  </a:lnTo>
                  <a:lnTo>
                    <a:pt x="55141" y="454510"/>
                  </a:lnTo>
                  <a:lnTo>
                    <a:pt x="31899" y="417068"/>
                  </a:lnTo>
                  <a:lnTo>
                    <a:pt x="14570" y="376069"/>
                  </a:lnTo>
                  <a:lnTo>
                    <a:pt x="3740" y="332100"/>
                  </a:lnTo>
                  <a:lnTo>
                    <a:pt x="0" y="285749"/>
                  </a:lnTo>
                  <a:close/>
                </a:path>
              </a:pathLst>
            </a:custGeom>
            <a:ln w="9524">
              <a:solidFill>
                <a:srgbClr val="40BAD1"/>
              </a:solidFill>
            </a:ln>
          </p:spPr>
          <p:txBody>
            <a:bodyPr wrap="square" lIns="0" tIns="0" rIns="0" bIns="0" rtlCol="0"/>
            <a:lstStyle/>
            <a:p>
              <a:endParaRPr/>
            </a:p>
          </p:txBody>
        </p:sp>
      </p:grpSp>
      <p:sp>
        <p:nvSpPr>
          <p:cNvPr id="18" name="object 18"/>
          <p:cNvSpPr txBox="1"/>
          <p:nvPr/>
        </p:nvSpPr>
        <p:spPr>
          <a:xfrm>
            <a:off x="7820946" y="3478593"/>
            <a:ext cx="1695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D</a:t>
            </a:r>
            <a:endParaRPr sz="1800">
              <a:latin typeface="Calibri"/>
              <a:cs typeface="Calibri"/>
            </a:endParaRPr>
          </a:p>
        </p:txBody>
      </p:sp>
      <p:grpSp>
        <p:nvGrpSpPr>
          <p:cNvPr id="19" name="object 19"/>
          <p:cNvGrpSpPr/>
          <p:nvPr/>
        </p:nvGrpSpPr>
        <p:grpSpPr>
          <a:xfrm>
            <a:off x="7310291" y="4643437"/>
            <a:ext cx="581660" cy="581025"/>
            <a:chOff x="7310291" y="4643437"/>
            <a:chExt cx="581660" cy="581025"/>
          </a:xfrm>
        </p:grpSpPr>
        <p:pic>
          <p:nvPicPr>
            <p:cNvPr id="20" name="object 20"/>
            <p:cNvPicPr/>
            <p:nvPr/>
          </p:nvPicPr>
          <p:blipFill>
            <a:blip r:embed="rId2" cstate="print"/>
            <a:stretch>
              <a:fillRect/>
            </a:stretch>
          </p:blipFill>
          <p:spPr>
            <a:xfrm>
              <a:off x="7315054" y="4648199"/>
              <a:ext cx="571590" cy="571499"/>
            </a:xfrm>
            <a:prstGeom prst="rect">
              <a:avLst/>
            </a:prstGeom>
          </p:spPr>
        </p:pic>
        <p:sp>
          <p:nvSpPr>
            <p:cNvPr id="21" name="object 21"/>
            <p:cNvSpPr/>
            <p:nvPr/>
          </p:nvSpPr>
          <p:spPr>
            <a:xfrm>
              <a:off x="7315054" y="4648200"/>
              <a:ext cx="572135" cy="571500"/>
            </a:xfrm>
            <a:custGeom>
              <a:avLst/>
              <a:gdLst/>
              <a:ahLst/>
              <a:cxnLst/>
              <a:rect l="l" t="t" r="r" b="b"/>
              <a:pathLst>
                <a:path w="572134" h="571500">
                  <a:moveTo>
                    <a:pt x="0" y="285749"/>
                  </a:moveTo>
                  <a:lnTo>
                    <a:pt x="3740" y="239399"/>
                  </a:lnTo>
                  <a:lnTo>
                    <a:pt x="14569" y="195430"/>
                  </a:lnTo>
                  <a:lnTo>
                    <a:pt x="31899" y="154431"/>
                  </a:lnTo>
                  <a:lnTo>
                    <a:pt x="55141" y="116989"/>
                  </a:lnTo>
                  <a:lnTo>
                    <a:pt x="83707" y="83694"/>
                  </a:lnTo>
                  <a:lnTo>
                    <a:pt x="117008" y="55133"/>
                  </a:lnTo>
                  <a:lnTo>
                    <a:pt x="154455" y="31894"/>
                  </a:lnTo>
                  <a:lnTo>
                    <a:pt x="195461" y="14567"/>
                  </a:lnTo>
                  <a:lnTo>
                    <a:pt x="239437" y="3739"/>
                  </a:lnTo>
                  <a:lnTo>
                    <a:pt x="285795" y="0"/>
                  </a:lnTo>
                  <a:lnTo>
                    <a:pt x="330773" y="3559"/>
                  </a:lnTo>
                  <a:lnTo>
                    <a:pt x="374239" y="14026"/>
                  </a:lnTo>
                  <a:lnTo>
                    <a:pt x="415424" y="31083"/>
                  </a:lnTo>
                  <a:lnTo>
                    <a:pt x="453561" y="54412"/>
                  </a:lnTo>
                  <a:lnTo>
                    <a:pt x="487883" y="83694"/>
                  </a:lnTo>
                  <a:lnTo>
                    <a:pt x="517170" y="118010"/>
                  </a:lnTo>
                  <a:lnTo>
                    <a:pt x="540502" y="156141"/>
                  </a:lnTo>
                  <a:lnTo>
                    <a:pt x="557561" y="197320"/>
                  </a:lnTo>
                  <a:lnTo>
                    <a:pt x="568030" y="240779"/>
                  </a:lnTo>
                  <a:lnTo>
                    <a:pt x="571590" y="285749"/>
                  </a:lnTo>
                  <a:lnTo>
                    <a:pt x="567850" y="332100"/>
                  </a:lnTo>
                  <a:lnTo>
                    <a:pt x="557020" y="376069"/>
                  </a:lnTo>
                  <a:lnTo>
                    <a:pt x="539691" y="417068"/>
                  </a:lnTo>
                  <a:lnTo>
                    <a:pt x="516449" y="454510"/>
                  </a:lnTo>
                  <a:lnTo>
                    <a:pt x="487883" y="487805"/>
                  </a:lnTo>
                  <a:lnTo>
                    <a:pt x="454582" y="516366"/>
                  </a:lnTo>
                  <a:lnTo>
                    <a:pt x="417134" y="539605"/>
                  </a:lnTo>
                  <a:lnTo>
                    <a:pt x="376128" y="556932"/>
                  </a:lnTo>
                  <a:lnTo>
                    <a:pt x="332152" y="567760"/>
                  </a:lnTo>
                  <a:lnTo>
                    <a:pt x="285795" y="571499"/>
                  </a:lnTo>
                  <a:lnTo>
                    <a:pt x="239437" y="567760"/>
                  </a:lnTo>
                  <a:lnTo>
                    <a:pt x="195461" y="556932"/>
                  </a:lnTo>
                  <a:lnTo>
                    <a:pt x="154455" y="539605"/>
                  </a:lnTo>
                  <a:lnTo>
                    <a:pt x="117008" y="516366"/>
                  </a:lnTo>
                  <a:lnTo>
                    <a:pt x="83707" y="487805"/>
                  </a:lnTo>
                  <a:lnTo>
                    <a:pt x="55141" y="454510"/>
                  </a:lnTo>
                  <a:lnTo>
                    <a:pt x="31899" y="417068"/>
                  </a:lnTo>
                  <a:lnTo>
                    <a:pt x="14569" y="376069"/>
                  </a:lnTo>
                  <a:lnTo>
                    <a:pt x="3740" y="332100"/>
                  </a:lnTo>
                  <a:lnTo>
                    <a:pt x="0" y="285749"/>
                  </a:lnTo>
                  <a:close/>
                </a:path>
              </a:pathLst>
            </a:custGeom>
            <a:ln w="9524">
              <a:solidFill>
                <a:srgbClr val="40BAD1"/>
              </a:solidFill>
            </a:ln>
          </p:spPr>
          <p:txBody>
            <a:bodyPr wrap="square" lIns="0" tIns="0" rIns="0" bIns="0" rtlCol="0"/>
            <a:lstStyle/>
            <a:p>
              <a:endParaRPr/>
            </a:p>
          </p:txBody>
        </p:sp>
      </p:grpSp>
      <p:sp>
        <p:nvSpPr>
          <p:cNvPr id="22" name="object 22"/>
          <p:cNvSpPr txBox="1"/>
          <p:nvPr/>
        </p:nvSpPr>
        <p:spPr>
          <a:xfrm>
            <a:off x="7532394" y="4773993"/>
            <a:ext cx="13716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E</a:t>
            </a:r>
            <a:endParaRPr sz="1800">
              <a:latin typeface="Calibri"/>
              <a:cs typeface="Calibri"/>
            </a:endParaRPr>
          </a:p>
        </p:txBody>
      </p:sp>
      <p:grpSp>
        <p:nvGrpSpPr>
          <p:cNvPr id="23" name="object 23"/>
          <p:cNvGrpSpPr/>
          <p:nvPr/>
        </p:nvGrpSpPr>
        <p:grpSpPr>
          <a:xfrm>
            <a:off x="5405620" y="4719637"/>
            <a:ext cx="581660" cy="581025"/>
            <a:chOff x="5405620" y="4719637"/>
            <a:chExt cx="581660" cy="581025"/>
          </a:xfrm>
        </p:grpSpPr>
        <p:pic>
          <p:nvPicPr>
            <p:cNvPr id="24" name="object 24"/>
            <p:cNvPicPr/>
            <p:nvPr/>
          </p:nvPicPr>
          <p:blipFill>
            <a:blip r:embed="rId2" cstate="print"/>
            <a:stretch>
              <a:fillRect/>
            </a:stretch>
          </p:blipFill>
          <p:spPr>
            <a:xfrm>
              <a:off x="5410383" y="4724399"/>
              <a:ext cx="571591" cy="571499"/>
            </a:xfrm>
            <a:prstGeom prst="rect">
              <a:avLst/>
            </a:prstGeom>
          </p:spPr>
        </p:pic>
        <p:sp>
          <p:nvSpPr>
            <p:cNvPr id="25" name="object 25"/>
            <p:cNvSpPr/>
            <p:nvPr/>
          </p:nvSpPr>
          <p:spPr>
            <a:xfrm>
              <a:off x="5410383" y="4724400"/>
              <a:ext cx="572135" cy="571500"/>
            </a:xfrm>
            <a:custGeom>
              <a:avLst/>
              <a:gdLst/>
              <a:ahLst/>
              <a:cxnLst/>
              <a:rect l="l" t="t" r="r" b="b"/>
              <a:pathLst>
                <a:path w="572135" h="571500">
                  <a:moveTo>
                    <a:pt x="0" y="285749"/>
                  </a:moveTo>
                  <a:lnTo>
                    <a:pt x="3740" y="239399"/>
                  </a:lnTo>
                  <a:lnTo>
                    <a:pt x="14570" y="195430"/>
                  </a:lnTo>
                  <a:lnTo>
                    <a:pt x="31899" y="154431"/>
                  </a:lnTo>
                  <a:lnTo>
                    <a:pt x="55141" y="116989"/>
                  </a:lnTo>
                  <a:lnTo>
                    <a:pt x="83707" y="83694"/>
                  </a:lnTo>
                  <a:lnTo>
                    <a:pt x="117008" y="55133"/>
                  </a:lnTo>
                  <a:lnTo>
                    <a:pt x="154456" y="31894"/>
                  </a:lnTo>
                  <a:lnTo>
                    <a:pt x="195462" y="14567"/>
                  </a:lnTo>
                  <a:lnTo>
                    <a:pt x="239438" y="3739"/>
                  </a:lnTo>
                  <a:lnTo>
                    <a:pt x="285795" y="0"/>
                  </a:lnTo>
                  <a:lnTo>
                    <a:pt x="330774" y="3559"/>
                  </a:lnTo>
                  <a:lnTo>
                    <a:pt x="374239" y="14026"/>
                  </a:lnTo>
                  <a:lnTo>
                    <a:pt x="415424" y="31083"/>
                  </a:lnTo>
                  <a:lnTo>
                    <a:pt x="453562" y="54412"/>
                  </a:lnTo>
                  <a:lnTo>
                    <a:pt x="487883" y="83694"/>
                  </a:lnTo>
                  <a:lnTo>
                    <a:pt x="517170" y="118010"/>
                  </a:lnTo>
                  <a:lnTo>
                    <a:pt x="540503" y="156141"/>
                  </a:lnTo>
                  <a:lnTo>
                    <a:pt x="557562" y="197320"/>
                  </a:lnTo>
                  <a:lnTo>
                    <a:pt x="568031" y="240779"/>
                  </a:lnTo>
                  <a:lnTo>
                    <a:pt x="571591" y="285749"/>
                  </a:lnTo>
                  <a:lnTo>
                    <a:pt x="567851" y="332100"/>
                  </a:lnTo>
                  <a:lnTo>
                    <a:pt x="557021" y="376069"/>
                  </a:lnTo>
                  <a:lnTo>
                    <a:pt x="539691" y="417068"/>
                  </a:lnTo>
                  <a:lnTo>
                    <a:pt x="516449" y="454510"/>
                  </a:lnTo>
                  <a:lnTo>
                    <a:pt x="487883" y="487805"/>
                  </a:lnTo>
                  <a:lnTo>
                    <a:pt x="454583" y="516366"/>
                  </a:lnTo>
                  <a:lnTo>
                    <a:pt x="417135" y="539605"/>
                  </a:lnTo>
                  <a:lnTo>
                    <a:pt x="376129" y="556932"/>
                  </a:lnTo>
                  <a:lnTo>
                    <a:pt x="332153" y="567760"/>
                  </a:lnTo>
                  <a:lnTo>
                    <a:pt x="285795" y="571499"/>
                  </a:lnTo>
                  <a:lnTo>
                    <a:pt x="239438" y="567760"/>
                  </a:lnTo>
                  <a:lnTo>
                    <a:pt x="195462" y="556932"/>
                  </a:lnTo>
                  <a:lnTo>
                    <a:pt x="154456" y="539605"/>
                  </a:lnTo>
                  <a:lnTo>
                    <a:pt x="117008" y="516366"/>
                  </a:lnTo>
                  <a:lnTo>
                    <a:pt x="83707" y="487805"/>
                  </a:lnTo>
                  <a:lnTo>
                    <a:pt x="55141" y="454510"/>
                  </a:lnTo>
                  <a:lnTo>
                    <a:pt x="31899" y="417068"/>
                  </a:lnTo>
                  <a:lnTo>
                    <a:pt x="14570" y="376069"/>
                  </a:lnTo>
                  <a:lnTo>
                    <a:pt x="3740" y="332100"/>
                  </a:lnTo>
                  <a:lnTo>
                    <a:pt x="0" y="285749"/>
                  </a:lnTo>
                  <a:close/>
                </a:path>
              </a:pathLst>
            </a:custGeom>
            <a:ln w="9524">
              <a:solidFill>
                <a:srgbClr val="40BAD1"/>
              </a:solidFill>
            </a:ln>
          </p:spPr>
          <p:txBody>
            <a:bodyPr wrap="square" lIns="0" tIns="0" rIns="0" bIns="0" rtlCol="0"/>
            <a:lstStyle/>
            <a:p>
              <a:endParaRPr/>
            </a:p>
          </p:txBody>
        </p:sp>
      </p:grpSp>
      <p:sp>
        <p:nvSpPr>
          <p:cNvPr id="26" name="object 26"/>
          <p:cNvSpPr txBox="1"/>
          <p:nvPr/>
        </p:nvSpPr>
        <p:spPr>
          <a:xfrm>
            <a:off x="5610646" y="4850193"/>
            <a:ext cx="17145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G</a:t>
            </a:r>
            <a:endParaRPr sz="1800">
              <a:latin typeface="Calibri"/>
              <a:cs typeface="Calibri"/>
            </a:endParaRPr>
          </a:p>
        </p:txBody>
      </p:sp>
      <p:grpSp>
        <p:nvGrpSpPr>
          <p:cNvPr id="27" name="object 27"/>
          <p:cNvGrpSpPr/>
          <p:nvPr/>
        </p:nvGrpSpPr>
        <p:grpSpPr>
          <a:xfrm>
            <a:off x="7157866" y="1976437"/>
            <a:ext cx="581660" cy="581025"/>
            <a:chOff x="7157866" y="1976437"/>
            <a:chExt cx="581660" cy="581025"/>
          </a:xfrm>
        </p:grpSpPr>
        <p:pic>
          <p:nvPicPr>
            <p:cNvPr id="28" name="object 28"/>
            <p:cNvPicPr/>
            <p:nvPr/>
          </p:nvPicPr>
          <p:blipFill>
            <a:blip r:embed="rId2" cstate="print"/>
            <a:stretch>
              <a:fillRect/>
            </a:stretch>
          </p:blipFill>
          <p:spPr>
            <a:xfrm>
              <a:off x="7162628" y="1981199"/>
              <a:ext cx="571591" cy="571499"/>
            </a:xfrm>
            <a:prstGeom prst="rect">
              <a:avLst/>
            </a:prstGeom>
          </p:spPr>
        </p:pic>
        <p:sp>
          <p:nvSpPr>
            <p:cNvPr id="29" name="object 29"/>
            <p:cNvSpPr/>
            <p:nvPr/>
          </p:nvSpPr>
          <p:spPr>
            <a:xfrm>
              <a:off x="7162628" y="1981200"/>
              <a:ext cx="572135" cy="571500"/>
            </a:xfrm>
            <a:custGeom>
              <a:avLst/>
              <a:gdLst/>
              <a:ahLst/>
              <a:cxnLst/>
              <a:rect l="l" t="t" r="r" b="b"/>
              <a:pathLst>
                <a:path w="572134" h="571500">
                  <a:moveTo>
                    <a:pt x="0" y="285749"/>
                  </a:moveTo>
                  <a:lnTo>
                    <a:pt x="3740" y="239399"/>
                  </a:lnTo>
                  <a:lnTo>
                    <a:pt x="14570" y="195430"/>
                  </a:lnTo>
                  <a:lnTo>
                    <a:pt x="31900" y="154431"/>
                  </a:lnTo>
                  <a:lnTo>
                    <a:pt x="55142" y="116989"/>
                  </a:lnTo>
                  <a:lnTo>
                    <a:pt x="83707" y="83694"/>
                  </a:lnTo>
                  <a:lnTo>
                    <a:pt x="117008" y="55133"/>
                  </a:lnTo>
                  <a:lnTo>
                    <a:pt x="154456" y="31894"/>
                  </a:lnTo>
                  <a:lnTo>
                    <a:pt x="195462" y="14567"/>
                  </a:lnTo>
                  <a:lnTo>
                    <a:pt x="239438" y="3739"/>
                  </a:lnTo>
                  <a:lnTo>
                    <a:pt x="285795" y="0"/>
                  </a:lnTo>
                  <a:lnTo>
                    <a:pt x="330774" y="3559"/>
                  </a:lnTo>
                  <a:lnTo>
                    <a:pt x="374239" y="14026"/>
                  </a:lnTo>
                  <a:lnTo>
                    <a:pt x="415424" y="31083"/>
                  </a:lnTo>
                  <a:lnTo>
                    <a:pt x="453562" y="54412"/>
                  </a:lnTo>
                  <a:lnTo>
                    <a:pt x="487884" y="83694"/>
                  </a:lnTo>
                  <a:lnTo>
                    <a:pt x="517171" y="118010"/>
                  </a:lnTo>
                  <a:lnTo>
                    <a:pt x="540503" y="156141"/>
                  </a:lnTo>
                  <a:lnTo>
                    <a:pt x="557562" y="197320"/>
                  </a:lnTo>
                  <a:lnTo>
                    <a:pt x="568031" y="240779"/>
                  </a:lnTo>
                  <a:lnTo>
                    <a:pt x="571591" y="285749"/>
                  </a:lnTo>
                  <a:lnTo>
                    <a:pt x="567851" y="332100"/>
                  </a:lnTo>
                  <a:lnTo>
                    <a:pt x="557021" y="376069"/>
                  </a:lnTo>
                  <a:lnTo>
                    <a:pt x="539691" y="417068"/>
                  </a:lnTo>
                  <a:lnTo>
                    <a:pt x="516449" y="454510"/>
                  </a:lnTo>
                  <a:lnTo>
                    <a:pt x="487884" y="487805"/>
                  </a:lnTo>
                  <a:lnTo>
                    <a:pt x="454583" y="516366"/>
                  </a:lnTo>
                  <a:lnTo>
                    <a:pt x="417135" y="539605"/>
                  </a:lnTo>
                  <a:lnTo>
                    <a:pt x="376129" y="556932"/>
                  </a:lnTo>
                  <a:lnTo>
                    <a:pt x="332153" y="567760"/>
                  </a:lnTo>
                  <a:lnTo>
                    <a:pt x="285795" y="571499"/>
                  </a:lnTo>
                  <a:lnTo>
                    <a:pt x="239438" y="567760"/>
                  </a:lnTo>
                  <a:lnTo>
                    <a:pt x="195462" y="556932"/>
                  </a:lnTo>
                  <a:lnTo>
                    <a:pt x="154456" y="539605"/>
                  </a:lnTo>
                  <a:lnTo>
                    <a:pt x="117008" y="516366"/>
                  </a:lnTo>
                  <a:lnTo>
                    <a:pt x="83707" y="487805"/>
                  </a:lnTo>
                  <a:lnTo>
                    <a:pt x="55142" y="454510"/>
                  </a:lnTo>
                  <a:lnTo>
                    <a:pt x="31900" y="417068"/>
                  </a:lnTo>
                  <a:lnTo>
                    <a:pt x="14570" y="376069"/>
                  </a:lnTo>
                  <a:lnTo>
                    <a:pt x="3740" y="332100"/>
                  </a:lnTo>
                  <a:lnTo>
                    <a:pt x="0" y="285749"/>
                  </a:lnTo>
                  <a:close/>
                </a:path>
              </a:pathLst>
            </a:custGeom>
            <a:ln w="9524">
              <a:solidFill>
                <a:srgbClr val="40BAD1"/>
              </a:solidFill>
            </a:ln>
          </p:spPr>
          <p:txBody>
            <a:bodyPr wrap="square" lIns="0" tIns="0" rIns="0" bIns="0" rtlCol="0"/>
            <a:lstStyle/>
            <a:p>
              <a:endParaRPr/>
            </a:p>
          </p:txBody>
        </p:sp>
      </p:grpSp>
      <p:sp>
        <p:nvSpPr>
          <p:cNvPr id="30" name="object 30"/>
          <p:cNvSpPr txBox="1"/>
          <p:nvPr/>
        </p:nvSpPr>
        <p:spPr>
          <a:xfrm>
            <a:off x="7375226" y="2106993"/>
            <a:ext cx="14668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C</a:t>
            </a:r>
            <a:endParaRPr sz="1800">
              <a:latin typeface="Calibri"/>
              <a:cs typeface="Calibri"/>
            </a:endParaRPr>
          </a:p>
        </p:txBody>
      </p:sp>
      <p:grpSp>
        <p:nvGrpSpPr>
          <p:cNvPr id="31" name="object 31"/>
          <p:cNvGrpSpPr/>
          <p:nvPr/>
        </p:nvGrpSpPr>
        <p:grpSpPr>
          <a:xfrm>
            <a:off x="4262437" y="4033837"/>
            <a:ext cx="581660" cy="581025"/>
            <a:chOff x="4262437" y="4033837"/>
            <a:chExt cx="581660" cy="581025"/>
          </a:xfrm>
        </p:grpSpPr>
        <p:pic>
          <p:nvPicPr>
            <p:cNvPr id="32" name="object 32"/>
            <p:cNvPicPr/>
            <p:nvPr/>
          </p:nvPicPr>
          <p:blipFill>
            <a:blip r:embed="rId2" cstate="print"/>
            <a:stretch>
              <a:fillRect/>
            </a:stretch>
          </p:blipFill>
          <p:spPr>
            <a:xfrm>
              <a:off x="4267199" y="4038599"/>
              <a:ext cx="571591" cy="571499"/>
            </a:xfrm>
            <a:prstGeom prst="rect">
              <a:avLst/>
            </a:prstGeom>
          </p:spPr>
        </p:pic>
        <p:sp>
          <p:nvSpPr>
            <p:cNvPr id="33" name="object 33"/>
            <p:cNvSpPr/>
            <p:nvPr/>
          </p:nvSpPr>
          <p:spPr>
            <a:xfrm>
              <a:off x="4267200" y="4038600"/>
              <a:ext cx="572135" cy="571500"/>
            </a:xfrm>
            <a:custGeom>
              <a:avLst/>
              <a:gdLst/>
              <a:ahLst/>
              <a:cxnLst/>
              <a:rect l="l" t="t" r="r" b="b"/>
              <a:pathLst>
                <a:path w="572135" h="571500">
                  <a:moveTo>
                    <a:pt x="0" y="285749"/>
                  </a:moveTo>
                  <a:lnTo>
                    <a:pt x="3740" y="239399"/>
                  </a:lnTo>
                  <a:lnTo>
                    <a:pt x="14570" y="195430"/>
                  </a:lnTo>
                  <a:lnTo>
                    <a:pt x="31899" y="154431"/>
                  </a:lnTo>
                  <a:lnTo>
                    <a:pt x="55141" y="116989"/>
                  </a:lnTo>
                  <a:lnTo>
                    <a:pt x="83707" y="83694"/>
                  </a:lnTo>
                  <a:lnTo>
                    <a:pt x="117008" y="55133"/>
                  </a:lnTo>
                  <a:lnTo>
                    <a:pt x="154456" y="31894"/>
                  </a:lnTo>
                  <a:lnTo>
                    <a:pt x="195462" y="14567"/>
                  </a:lnTo>
                  <a:lnTo>
                    <a:pt x="239438" y="3739"/>
                  </a:lnTo>
                  <a:lnTo>
                    <a:pt x="285795" y="0"/>
                  </a:lnTo>
                  <a:lnTo>
                    <a:pt x="330774" y="3559"/>
                  </a:lnTo>
                  <a:lnTo>
                    <a:pt x="374239" y="14026"/>
                  </a:lnTo>
                  <a:lnTo>
                    <a:pt x="415424" y="31083"/>
                  </a:lnTo>
                  <a:lnTo>
                    <a:pt x="453562" y="54412"/>
                  </a:lnTo>
                  <a:lnTo>
                    <a:pt x="487883" y="83694"/>
                  </a:lnTo>
                  <a:lnTo>
                    <a:pt x="517170" y="118010"/>
                  </a:lnTo>
                  <a:lnTo>
                    <a:pt x="540503" y="156141"/>
                  </a:lnTo>
                  <a:lnTo>
                    <a:pt x="557562" y="197320"/>
                  </a:lnTo>
                  <a:lnTo>
                    <a:pt x="568031" y="240779"/>
                  </a:lnTo>
                  <a:lnTo>
                    <a:pt x="571591" y="285749"/>
                  </a:lnTo>
                  <a:lnTo>
                    <a:pt x="567851" y="332100"/>
                  </a:lnTo>
                  <a:lnTo>
                    <a:pt x="557021" y="376069"/>
                  </a:lnTo>
                  <a:lnTo>
                    <a:pt x="539691" y="417068"/>
                  </a:lnTo>
                  <a:lnTo>
                    <a:pt x="516449" y="454510"/>
                  </a:lnTo>
                  <a:lnTo>
                    <a:pt x="487883" y="487805"/>
                  </a:lnTo>
                  <a:lnTo>
                    <a:pt x="454583" y="516366"/>
                  </a:lnTo>
                  <a:lnTo>
                    <a:pt x="417135" y="539605"/>
                  </a:lnTo>
                  <a:lnTo>
                    <a:pt x="376129" y="556932"/>
                  </a:lnTo>
                  <a:lnTo>
                    <a:pt x="332153" y="567760"/>
                  </a:lnTo>
                  <a:lnTo>
                    <a:pt x="285795" y="571499"/>
                  </a:lnTo>
                  <a:lnTo>
                    <a:pt x="239438" y="567760"/>
                  </a:lnTo>
                  <a:lnTo>
                    <a:pt x="195462" y="556932"/>
                  </a:lnTo>
                  <a:lnTo>
                    <a:pt x="154456" y="539605"/>
                  </a:lnTo>
                  <a:lnTo>
                    <a:pt x="117008" y="516366"/>
                  </a:lnTo>
                  <a:lnTo>
                    <a:pt x="83707" y="487805"/>
                  </a:lnTo>
                  <a:lnTo>
                    <a:pt x="55141" y="454510"/>
                  </a:lnTo>
                  <a:lnTo>
                    <a:pt x="31899" y="417068"/>
                  </a:lnTo>
                  <a:lnTo>
                    <a:pt x="14570" y="376069"/>
                  </a:lnTo>
                  <a:lnTo>
                    <a:pt x="3740" y="332100"/>
                  </a:lnTo>
                  <a:lnTo>
                    <a:pt x="0" y="285749"/>
                  </a:lnTo>
                  <a:close/>
                </a:path>
              </a:pathLst>
            </a:custGeom>
            <a:ln w="9524">
              <a:solidFill>
                <a:srgbClr val="40BAD1"/>
              </a:solidFill>
            </a:ln>
          </p:spPr>
          <p:txBody>
            <a:bodyPr wrap="square" lIns="0" tIns="0" rIns="0" bIns="0" rtlCol="0"/>
            <a:lstStyle/>
            <a:p>
              <a:endParaRPr/>
            </a:p>
          </p:txBody>
        </p:sp>
      </p:grpSp>
      <p:sp>
        <p:nvSpPr>
          <p:cNvPr id="34" name="object 34"/>
          <p:cNvSpPr txBox="1"/>
          <p:nvPr/>
        </p:nvSpPr>
        <p:spPr>
          <a:xfrm>
            <a:off x="4468188" y="4164393"/>
            <a:ext cx="17018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H</a:t>
            </a:r>
            <a:endParaRPr sz="1800">
              <a:latin typeface="Calibri"/>
              <a:cs typeface="Calibri"/>
            </a:endParaRPr>
          </a:p>
        </p:txBody>
      </p:sp>
      <p:grpSp>
        <p:nvGrpSpPr>
          <p:cNvPr id="35" name="object 35"/>
          <p:cNvGrpSpPr/>
          <p:nvPr/>
        </p:nvGrpSpPr>
        <p:grpSpPr>
          <a:xfrm>
            <a:off x="5405620" y="1824037"/>
            <a:ext cx="581660" cy="581025"/>
            <a:chOff x="5405620" y="1824037"/>
            <a:chExt cx="581660" cy="581025"/>
          </a:xfrm>
        </p:grpSpPr>
        <p:pic>
          <p:nvPicPr>
            <p:cNvPr id="36" name="object 36"/>
            <p:cNvPicPr/>
            <p:nvPr/>
          </p:nvPicPr>
          <p:blipFill>
            <a:blip r:embed="rId2" cstate="print"/>
            <a:stretch>
              <a:fillRect/>
            </a:stretch>
          </p:blipFill>
          <p:spPr>
            <a:xfrm>
              <a:off x="5410383" y="1828799"/>
              <a:ext cx="571591" cy="571499"/>
            </a:xfrm>
            <a:prstGeom prst="rect">
              <a:avLst/>
            </a:prstGeom>
          </p:spPr>
        </p:pic>
        <p:sp>
          <p:nvSpPr>
            <p:cNvPr id="37" name="object 37"/>
            <p:cNvSpPr/>
            <p:nvPr/>
          </p:nvSpPr>
          <p:spPr>
            <a:xfrm>
              <a:off x="5410383" y="1828800"/>
              <a:ext cx="572135" cy="571500"/>
            </a:xfrm>
            <a:custGeom>
              <a:avLst/>
              <a:gdLst/>
              <a:ahLst/>
              <a:cxnLst/>
              <a:rect l="l" t="t" r="r" b="b"/>
              <a:pathLst>
                <a:path w="572135" h="571500">
                  <a:moveTo>
                    <a:pt x="0" y="285749"/>
                  </a:moveTo>
                  <a:lnTo>
                    <a:pt x="3740" y="239399"/>
                  </a:lnTo>
                  <a:lnTo>
                    <a:pt x="14570" y="195430"/>
                  </a:lnTo>
                  <a:lnTo>
                    <a:pt x="31899" y="154431"/>
                  </a:lnTo>
                  <a:lnTo>
                    <a:pt x="55141" y="116989"/>
                  </a:lnTo>
                  <a:lnTo>
                    <a:pt x="83707" y="83694"/>
                  </a:lnTo>
                  <a:lnTo>
                    <a:pt x="117008" y="55133"/>
                  </a:lnTo>
                  <a:lnTo>
                    <a:pt x="154456" y="31894"/>
                  </a:lnTo>
                  <a:lnTo>
                    <a:pt x="195462" y="14567"/>
                  </a:lnTo>
                  <a:lnTo>
                    <a:pt x="239438" y="3739"/>
                  </a:lnTo>
                  <a:lnTo>
                    <a:pt x="285795" y="0"/>
                  </a:lnTo>
                  <a:lnTo>
                    <a:pt x="330774" y="3559"/>
                  </a:lnTo>
                  <a:lnTo>
                    <a:pt x="374239" y="14026"/>
                  </a:lnTo>
                  <a:lnTo>
                    <a:pt x="415424" y="31083"/>
                  </a:lnTo>
                  <a:lnTo>
                    <a:pt x="453562" y="54412"/>
                  </a:lnTo>
                  <a:lnTo>
                    <a:pt x="487883" y="83694"/>
                  </a:lnTo>
                  <a:lnTo>
                    <a:pt x="517170" y="118010"/>
                  </a:lnTo>
                  <a:lnTo>
                    <a:pt x="540503" y="156141"/>
                  </a:lnTo>
                  <a:lnTo>
                    <a:pt x="557562" y="197320"/>
                  </a:lnTo>
                  <a:lnTo>
                    <a:pt x="568031" y="240779"/>
                  </a:lnTo>
                  <a:lnTo>
                    <a:pt x="571591" y="285749"/>
                  </a:lnTo>
                  <a:lnTo>
                    <a:pt x="567851" y="332100"/>
                  </a:lnTo>
                  <a:lnTo>
                    <a:pt x="557021" y="376069"/>
                  </a:lnTo>
                  <a:lnTo>
                    <a:pt x="539691" y="417068"/>
                  </a:lnTo>
                  <a:lnTo>
                    <a:pt x="516449" y="454510"/>
                  </a:lnTo>
                  <a:lnTo>
                    <a:pt x="487883" y="487805"/>
                  </a:lnTo>
                  <a:lnTo>
                    <a:pt x="454583" y="516366"/>
                  </a:lnTo>
                  <a:lnTo>
                    <a:pt x="417135" y="539605"/>
                  </a:lnTo>
                  <a:lnTo>
                    <a:pt x="376129" y="556932"/>
                  </a:lnTo>
                  <a:lnTo>
                    <a:pt x="332153" y="567760"/>
                  </a:lnTo>
                  <a:lnTo>
                    <a:pt x="285795" y="571499"/>
                  </a:lnTo>
                  <a:lnTo>
                    <a:pt x="239438" y="567760"/>
                  </a:lnTo>
                  <a:lnTo>
                    <a:pt x="195462" y="556932"/>
                  </a:lnTo>
                  <a:lnTo>
                    <a:pt x="154456" y="539605"/>
                  </a:lnTo>
                  <a:lnTo>
                    <a:pt x="117008" y="516366"/>
                  </a:lnTo>
                  <a:lnTo>
                    <a:pt x="83707" y="487805"/>
                  </a:lnTo>
                  <a:lnTo>
                    <a:pt x="55141" y="454510"/>
                  </a:lnTo>
                  <a:lnTo>
                    <a:pt x="31899" y="417068"/>
                  </a:lnTo>
                  <a:lnTo>
                    <a:pt x="14570" y="376069"/>
                  </a:lnTo>
                  <a:lnTo>
                    <a:pt x="3740" y="332100"/>
                  </a:lnTo>
                  <a:lnTo>
                    <a:pt x="0" y="285749"/>
                  </a:lnTo>
                  <a:close/>
                </a:path>
              </a:pathLst>
            </a:custGeom>
            <a:ln w="9524">
              <a:solidFill>
                <a:srgbClr val="40BAD1"/>
              </a:solidFill>
            </a:ln>
          </p:spPr>
          <p:txBody>
            <a:bodyPr wrap="square" lIns="0" tIns="0" rIns="0" bIns="0" rtlCol="0"/>
            <a:lstStyle/>
            <a:p>
              <a:endParaRPr/>
            </a:p>
          </p:txBody>
        </p:sp>
      </p:grpSp>
      <p:sp>
        <p:nvSpPr>
          <p:cNvPr id="38" name="object 38"/>
          <p:cNvSpPr txBox="1"/>
          <p:nvPr/>
        </p:nvSpPr>
        <p:spPr>
          <a:xfrm>
            <a:off x="5631017" y="1954593"/>
            <a:ext cx="13081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F</a:t>
            </a:r>
            <a:endParaRPr sz="1800">
              <a:latin typeface="Calibri"/>
              <a:cs typeface="Calibri"/>
            </a:endParaRPr>
          </a:p>
        </p:txBody>
      </p:sp>
      <p:grpSp>
        <p:nvGrpSpPr>
          <p:cNvPr id="39" name="object 39"/>
          <p:cNvGrpSpPr/>
          <p:nvPr/>
        </p:nvGrpSpPr>
        <p:grpSpPr>
          <a:xfrm>
            <a:off x="5634892" y="3424237"/>
            <a:ext cx="581660" cy="581025"/>
            <a:chOff x="5634892" y="3424237"/>
            <a:chExt cx="581660" cy="581025"/>
          </a:xfrm>
        </p:grpSpPr>
        <p:pic>
          <p:nvPicPr>
            <p:cNvPr id="40" name="object 40"/>
            <p:cNvPicPr/>
            <p:nvPr/>
          </p:nvPicPr>
          <p:blipFill>
            <a:blip r:embed="rId2" cstate="print"/>
            <a:stretch>
              <a:fillRect/>
            </a:stretch>
          </p:blipFill>
          <p:spPr>
            <a:xfrm>
              <a:off x="5639654" y="3428999"/>
              <a:ext cx="571591" cy="571499"/>
            </a:xfrm>
            <a:prstGeom prst="rect">
              <a:avLst/>
            </a:prstGeom>
          </p:spPr>
        </p:pic>
        <p:sp>
          <p:nvSpPr>
            <p:cNvPr id="41" name="object 41"/>
            <p:cNvSpPr/>
            <p:nvPr/>
          </p:nvSpPr>
          <p:spPr>
            <a:xfrm>
              <a:off x="5639654" y="3429000"/>
              <a:ext cx="572135" cy="571500"/>
            </a:xfrm>
            <a:custGeom>
              <a:avLst/>
              <a:gdLst/>
              <a:ahLst/>
              <a:cxnLst/>
              <a:rect l="l" t="t" r="r" b="b"/>
              <a:pathLst>
                <a:path w="572135" h="571500">
                  <a:moveTo>
                    <a:pt x="0" y="285749"/>
                  </a:moveTo>
                  <a:lnTo>
                    <a:pt x="3740" y="239399"/>
                  </a:lnTo>
                  <a:lnTo>
                    <a:pt x="14570" y="195430"/>
                  </a:lnTo>
                  <a:lnTo>
                    <a:pt x="31899" y="154431"/>
                  </a:lnTo>
                  <a:lnTo>
                    <a:pt x="55141" y="116989"/>
                  </a:lnTo>
                  <a:lnTo>
                    <a:pt x="83707" y="83694"/>
                  </a:lnTo>
                  <a:lnTo>
                    <a:pt x="117008" y="55133"/>
                  </a:lnTo>
                  <a:lnTo>
                    <a:pt x="154456" y="31894"/>
                  </a:lnTo>
                  <a:lnTo>
                    <a:pt x="195462" y="14567"/>
                  </a:lnTo>
                  <a:lnTo>
                    <a:pt x="239438" y="3739"/>
                  </a:lnTo>
                  <a:lnTo>
                    <a:pt x="285795" y="0"/>
                  </a:lnTo>
                  <a:lnTo>
                    <a:pt x="330773" y="3559"/>
                  </a:lnTo>
                  <a:lnTo>
                    <a:pt x="374239" y="14026"/>
                  </a:lnTo>
                  <a:lnTo>
                    <a:pt x="415424" y="31083"/>
                  </a:lnTo>
                  <a:lnTo>
                    <a:pt x="453562" y="54412"/>
                  </a:lnTo>
                  <a:lnTo>
                    <a:pt x="487883" y="83694"/>
                  </a:lnTo>
                  <a:lnTo>
                    <a:pt x="517170" y="118010"/>
                  </a:lnTo>
                  <a:lnTo>
                    <a:pt x="540502" y="156141"/>
                  </a:lnTo>
                  <a:lnTo>
                    <a:pt x="557562" y="197320"/>
                  </a:lnTo>
                  <a:lnTo>
                    <a:pt x="568031" y="240779"/>
                  </a:lnTo>
                  <a:lnTo>
                    <a:pt x="571591" y="285749"/>
                  </a:lnTo>
                  <a:lnTo>
                    <a:pt x="567850" y="332100"/>
                  </a:lnTo>
                  <a:lnTo>
                    <a:pt x="557021" y="376069"/>
                  </a:lnTo>
                  <a:lnTo>
                    <a:pt x="539691" y="417068"/>
                  </a:lnTo>
                  <a:lnTo>
                    <a:pt x="516449" y="454510"/>
                  </a:lnTo>
                  <a:lnTo>
                    <a:pt x="487883" y="487805"/>
                  </a:lnTo>
                  <a:lnTo>
                    <a:pt x="454583" y="516366"/>
                  </a:lnTo>
                  <a:lnTo>
                    <a:pt x="417135" y="539605"/>
                  </a:lnTo>
                  <a:lnTo>
                    <a:pt x="376129" y="556932"/>
                  </a:lnTo>
                  <a:lnTo>
                    <a:pt x="332153" y="567760"/>
                  </a:lnTo>
                  <a:lnTo>
                    <a:pt x="285795" y="571499"/>
                  </a:lnTo>
                  <a:lnTo>
                    <a:pt x="239438" y="567760"/>
                  </a:lnTo>
                  <a:lnTo>
                    <a:pt x="195462" y="556932"/>
                  </a:lnTo>
                  <a:lnTo>
                    <a:pt x="154456" y="539605"/>
                  </a:lnTo>
                  <a:lnTo>
                    <a:pt x="117008" y="516366"/>
                  </a:lnTo>
                  <a:lnTo>
                    <a:pt x="83707" y="487805"/>
                  </a:lnTo>
                  <a:lnTo>
                    <a:pt x="55141" y="454510"/>
                  </a:lnTo>
                  <a:lnTo>
                    <a:pt x="31899" y="417068"/>
                  </a:lnTo>
                  <a:lnTo>
                    <a:pt x="14570" y="376069"/>
                  </a:lnTo>
                  <a:lnTo>
                    <a:pt x="3740" y="332100"/>
                  </a:lnTo>
                  <a:lnTo>
                    <a:pt x="0" y="285749"/>
                  </a:lnTo>
                  <a:close/>
                </a:path>
              </a:pathLst>
            </a:custGeom>
            <a:ln w="9524">
              <a:solidFill>
                <a:srgbClr val="40BAD1"/>
              </a:solidFill>
            </a:ln>
          </p:spPr>
          <p:txBody>
            <a:bodyPr wrap="square" lIns="0" tIns="0" rIns="0" bIns="0" rtlCol="0"/>
            <a:lstStyle/>
            <a:p>
              <a:endParaRPr/>
            </a:p>
          </p:txBody>
        </p:sp>
      </p:grpSp>
      <p:sp>
        <p:nvSpPr>
          <p:cNvPr id="42" name="object 42"/>
          <p:cNvSpPr txBox="1"/>
          <p:nvPr/>
        </p:nvSpPr>
        <p:spPr>
          <a:xfrm>
            <a:off x="5848680" y="3554793"/>
            <a:ext cx="1536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B</a:t>
            </a:r>
            <a:endParaRPr sz="1800">
              <a:latin typeface="Calibri"/>
              <a:cs typeface="Calibri"/>
            </a:endParaRPr>
          </a:p>
        </p:txBody>
      </p:sp>
      <p:grpSp>
        <p:nvGrpSpPr>
          <p:cNvPr id="43" name="object 43"/>
          <p:cNvGrpSpPr/>
          <p:nvPr/>
        </p:nvGrpSpPr>
        <p:grpSpPr>
          <a:xfrm>
            <a:off x="4262437" y="2738437"/>
            <a:ext cx="581660" cy="581025"/>
            <a:chOff x="4262437" y="2738437"/>
            <a:chExt cx="581660" cy="581025"/>
          </a:xfrm>
        </p:grpSpPr>
        <p:pic>
          <p:nvPicPr>
            <p:cNvPr id="44" name="object 44"/>
            <p:cNvPicPr/>
            <p:nvPr/>
          </p:nvPicPr>
          <p:blipFill>
            <a:blip r:embed="rId2" cstate="print"/>
            <a:stretch>
              <a:fillRect/>
            </a:stretch>
          </p:blipFill>
          <p:spPr>
            <a:xfrm>
              <a:off x="4267199" y="2743199"/>
              <a:ext cx="571591" cy="571499"/>
            </a:xfrm>
            <a:prstGeom prst="rect">
              <a:avLst/>
            </a:prstGeom>
          </p:spPr>
        </p:pic>
        <p:sp>
          <p:nvSpPr>
            <p:cNvPr id="45" name="object 45"/>
            <p:cNvSpPr/>
            <p:nvPr/>
          </p:nvSpPr>
          <p:spPr>
            <a:xfrm>
              <a:off x="4267200" y="2743200"/>
              <a:ext cx="572135" cy="571500"/>
            </a:xfrm>
            <a:custGeom>
              <a:avLst/>
              <a:gdLst/>
              <a:ahLst/>
              <a:cxnLst/>
              <a:rect l="l" t="t" r="r" b="b"/>
              <a:pathLst>
                <a:path w="572135" h="571500">
                  <a:moveTo>
                    <a:pt x="0" y="285749"/>
                  </a:moveTo>
                  <a:lnTo>
                    <a:pt x="3740" y="239399"/>
                  </a:lnTo>
                  <a:lnTo>
                    <a:pt x="14570" y="195430"/>
                  </a:lnTo>
                  <a:lnTo>
                    <a:pt x="31899" y="154431"/>
                  </a:lnTo>
                  <a:lnTo>
                    <a:pt x="55141" y="116989"/>
                  </a:lnTo>
                  <a:lnTo>
                    <a:pt x="83707" y="83694"/>
                  </a:lnTo>
                  <a:lnTo>
                    <a:pt x="117008" y="55133"/>
                  </a:lnTo>
                  <a:lnTo>
                    <a:pt x="154456" y="31894"/>
                  </a:lnTo>
                  <a:lnTo>
                    <a:pt x="195462" y="14567"/>
                  </a:lnTo>
                  <a:lnTo>
                    <a:pt x="239438" y="3739"/>
                  </a:lnTo>
                  <a:lnTo>
                    <a:pt x="285795" y="0"/>
                  </a:lnTo>
                  <a:lnTo>
                    <a:pt x="330774" y="3559"/>
                  </a:lnTo>
                  <a:lnTo>
                    <a:pt x="374239" y="14026"/>
                  </a:lnTo>
                  <a:lnTo>
                    <a:pt x="415424" y="31083"/>
                  </a:lnTo>
                  <a:lnTo>
                    <a:pt x="453562" y="54412"/>
                  </a:lnTo>
                  <a:lnTo>
                    <a:pt x="487883" y="83694"/>
                  </a:lnTo>
                  <a:lnTo>
                    <a:pt x="517170" y="118010"/>
                  </a:lnTo>
                  <a:lnTo>
                    <a:pt x="540503" y="156141"/>
                  </a:lnTo>
                  <a:lnTo>
                    <a:pt x="557562" y="197320"/>
                  </a:lnTo>
                  <a:lnTo>
                    <a:pt x="568031" y="240779"/>
                  </a:lnTo>
                  <a:lnTo>
                    <a:pt x="571591" y="285749"/>
                  </a:lnTo>
                  <a:lnTo>
                    <a:pt x="567851" y="332100"/>
                  </a:lnTo>
                  <a:lnTo>
                    <a:pt x="557021" y="376069"/>
                  </a:lnTo>
                  <a:lnTo>
                    <a:pt x="539691" y="417068"/>
                  </a:lnTo>
                  <a:lnTo>
                    <a:pt x="516449" y="454510"/>
                  </a:lnTo>
                  <a:lnTo>
                    <a:pt x="487883" y="487805"/>
                  </a:lnTo>
                  <a:lnTo>
                    <a:pt x="454583" y="516366"/>
                  </a:lnTo>
                  <a:lnTo>
                    <a:pt x="417135" y="539605"/>
                  </a:lnTo>
                  <a:lnTo>
                    <a:pt x="376129" y="556932"/>
                  </a:lnTo>
                  <a:lnTo>
                    <a:pt x="332153" y="567760"/>
                  </a:lnTo>
                  <a:lnTo>
                    <a:pt x="285795" y="571499"/>
                  </a:lnTo>
                  <a:lnTo>
                    <a:pt x="239438" y="567760"/>
                  </a:lnTo>
                  <a:lnTo>
                    <a:pt x="195462" y="556932"/>
                  </a:lnTo>
                  <a:lnTo>
                    <a:pt x="154456" y="539605"/>
                  </a:lnTo>
                  <a:lnTo>
                    <a:pt x="117008" y="516366"/>
                  </a:lnTo>
                  <a:lnTo>
                    <a:pt x="83707" y="487805"/>
                  </a:lnTo>
                  <a:lnTo>
                    <a:pt x="55141" y="454510"/>
                  </a:lnTo>
                  <a:lnTo>
                    <a:pt x="31899" y="417068"/>
                  </a:lnTo>
                  <a:lnTo>
                    <a:pt x="14570" y="376069"/>
                  </a:lnTo>
                  <a:lnTo>
                    <a:pt x="3740" y="332100"/>
                  </a:lnTo>
                  <a:lnTo>
                    <a:pt x="0" y="285749"/>
                  </a:lnTo>
                  <a:close/>
                </a:path>
              </a:pathLst>
            </a:custGeom>
            <a:ln w="9524">
              <a:solidFill>
                <a:srgbClr val="40BAD1"/>
              </a:solidFill>
            </a:ln>
          </p:spPr>
          <p:txBody>
            <a:bodyPr wrap="square" lIns="0" tIns="0" rIns="0" bIns="0" rtlCol="0"/>
            <a:lstStyle/>
            <a:p>
              <a:endParaRPr/>
            </a:p>
          </p:txBody>
        </p:sp>
      </p:grpSp>
      <p:sp>
        <p:nvSpPr>
          <p:cNvPr id="46" name="object 46"/>
          <p:cNvSpPr txBox="1"/>
          <p:nvPr/>
        </p:nvSpPr>
        <p:spPr>
          <a:xfrm>
            <a:off x="4471034" y="2868993"/>
            <a:ext cx="16446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endParaRPr sz="1800">
              <a:latin typeface="Calibri"/>
              <a:cs typeface="Calibri"/>
            </a:endParaRPr>
          </a:p>
        </p:txBody>
      </p:sp>
      <p:sp>
        <p:nvSpPr>
          <p:cNvPr id="48" name="object 48"/>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49" name="object 49"/>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15</a:t>
            </a:fld>
            <a:endParaRPr dirty="0"/>
          </a:p>
        </p:txBody>
      </p:sp>
      <p:graphicFrame>
        <p:nvGraphicFramePr>
          <p:cNvPr id="47" name="object 47"/>
          <p:cNvGraphicFramePr>
            <a:graphicFrameLocks noGrp="1"/>
          </p:cNvGraphicFramePr>
          <p:nvPr>
            <p:extLst>
              <p:ext uri="{D42A27DB-BD31-4B8C-83A1-F6EECF244321}">
                <p14:modId xmlns:p14="http://schemas.microsoft.com/office/powerpoint/2010/main" val="846687044"/>
              </p:ext>
            </p:extLst>
          </p:nvPr>
        </p:nvGraphicFramePr>
        <p:xfrm>
          <a:off x="9513899" y="782637"/>
          <a:ext cx="2178049" cy="5245693"/>
        </p:xfrm>
        <a:graphic>
          <a:graphicData uri="http://schemas.openxmlformats.org/drawingml/2006/table">
            <a:tbl>
              <a:tblPr firstRow="1" bandRow="1">
                <a:tableStyleId>{2D5ABB26-0587-4C30-8999-92F81FD0307C}</a:tableStyleId>
              </a:tblPr>
              <a:tblGrid>
                <a:gridCol w="795655">
                  <a:extLst>
                    <a:ext uri="{9D8B030D-6E8A-4147-A177-3AD203B41FA5}">
                      <a16:colId xmlns:a16="http://schemas.microsoft.com/office/drawing/2014/main" val="20000"/>
                    </a:ext>
                  </a:extLst>
                </a:gridCol>
                <a:gridCol w="715009">
                  <a:extLst>
                    <a:ext uri="{9D8B030D-6E8A-4147-A177-3AD203B41FA5}">
                      <a16:colId xmlns:a16="http://schemas.microsoft.com/office/drawing/2014/main" val="20001"/>
                    </a:ext>
                  </a:extLst>
                </a:gridCol>
                <a:gridCol w="667385">
                  <a:extLst>
                    <a:ext uri="{9D8B030D-6E8A-4147-A177-3AD203B41FA5}">
                      <a16:colId xmlns:a16="http://schemas.microsoft.com/office/drawing/2014/main" val="20002"/>
                    </a:ext>
                  </a:extLst>
                </a:gridCol>
              </a:tblGrid>
              <a:tr h="377824">
                <a:tc>
                  <a:txBody>
                    <a:bodyPr/>
                    <a:lstStyle/>
                    <a:p>
                      <a:pPr marL="173355">
                        <a:lnSpc>
                          <a:spcPct val="100000"/>
                        </a:lnSpc>
                        <a:spcBef>
                          <a:spcPts val="235"/>
                        </a:spcBef>
                      </a:pPr>
                      <a:r>
                        <a:rPr sz="1600" b="1" spc="-5" dirty="0">
                          <a:latin typeface="Calibri"/>
                          <a:cs typeface="Calibri"/>
                        </a:rPr>
                        <a:t>Edge</a:t>
                      </a:r>
                      <a:endParaRPr sz="1600">
                        <a:latin typeface="Calibri"/>
                        <a:cs typeface="Calibri"/>
                      </a:endParaRPr>
                    </a:p>
                  </a:txBody>
                  <a:tcPr marL="0" marR="0" marT="29845" marB="0">
                    <a:lnT w="12700">
                      <a:solidFill>
                        <a:srgbClr val="4BABC6"/>
                      </a:solidFill>
                      <a:prstDash val="solid"/>
                    </a:lnT>
                    <a:lnB w="12700">
                      <a:solidFill>
                        <a:srgbClr val="4BABC6"/>
                      </a:solidFill>
                      <a:prstDash val="solid"/>
                    </a:lnB>
                  </a:tcPr>
                </a:tc>
                <a:tc>
                  <a:txBody>
                    <a:bodyPr/>
                    <a:lstStyle/>
                    <a:p>
                      <a:pPr marR="55244" algn="ctr">
                        <a:lnSpc>
                          <a:spcPct val="100000"/>
                        </a:lnSpc>
                        <a:spcBef>
                          <a:spcPts val="235"/>
                        </a:spcBef>
                      </a:pPr>
                      <a:r>
                        <a:rPr sz="1600" b="1" spc="-5" dirty="0">
                          <a:latin typeface="Calibri"/>
                          <a:cs typeface="Calibri"/>
                        </a:rPr>
                        <a:t>Ew</a:t>
                      </a:r>
                      <a:endParaRPr sz="1600">
                        <a:latin typeface="Calibri"/>
                        <a:cs typeface="Calibri"/>
                      </a:endParaRPr>
                    </a:p>
                  </a:txBody>
                  <a:tcPr marL="0" marR="0" marT="29845" marB="0">
                    <a:lnT w="12700">
                      <a:solidFill>
                        <a:srgbClr val="4BABC6"/>
                      </a:solidFill>
                      <a:prstDash val="solid"/>
                    </a:lnT>
                    <a:lnB w="12700">
                      <a:solidFill>
                        <a:srgbClr val="4BABC6"/>
                      </a:solidFill>
                      <a:prstDash val="solid"/>
                    </a:lnB>
                  </a:tcPr>
                </a:tc>
                <a:tc>
                  <a:txBody>
                    <a:bodyPr/>
                    <a:lstStyle/>
                    <a:p>
                      <a:pPr>
                        <a:lnSpc>
                          <a:spcPct val="100000"/>
                        </a:lnSpc>
                      </a:pPr>
                      <a:endParaRPr sz="1800">
                        <a:latin typeface="Times New Roman"/>
                        <a:cs typeface="Times New Roman"/>
                      </a:endParaRPr>
                    </a:p>
                  </a:txBody>
                  <a:tcPr marL="0" marR="0" marT="0" marB="0">
                    <a:lnT w="12700">
                      <a:solidFill>
                        <a:srgbClr val="4BABC6"/>
                      </a:solidFill>
                      <a:prstDash val="solid"/>
                    </a:lnT>
                    <a:lnB w="12700">
                      <a:solidFill>
                        <a:srgbClr val="4BABC6"/>
                      </a:solidFill>
                      <a:prstDash val="solid"/>
                    </a:lnB>
                  </a:tcPr>
                </a:tc>
                <a:extLst>
                  <a:ext uri="{0D108BD9-81ED-4DB2-BD59-A6C34878D82A}">
                    <a16:rowId xmlns:a16="http://schemas.microsoft.com/office/drawing/2014/main" val="10000"/>
                  </a:ext>
                </a:extLst>
              </a:tr>
              <a:tr h="347571">
                <a:tc>
                  <a:txBody>
                    <a:bodyPr/>
                    <a:lstStyle/>
                    <a:p>
                      <a:pPr marL="173355">
                        <a:lnSpc>
                          <a:spcPct val="100000"/>
                        </a:lnSpc>
                        <a:spcBef>
                          <a:spcPts val="235"/>
                        </a:spcBef>
                      </a:pPr>
                      <a:r>
                        <a:rPr sz="1600" b="1" spc="-5" dirty="0">
                          <a:latin typeface="Calibri"/>
                          <a:cs typeface="Calibri"/>
                        </a:rPr>
                        <a:t>(D,E)</a:t>
                      </a:r>
                      <a:endParaRPr sz="1600" dirty="0">
                        <a:latin typeface="Calibri"/>
                        <a:cs typeface="Calibri"/>
                      </a:endParaRPr>
                    </a:p>
                  </a:txBody>
                  <a:tcPr marL="0" marR="0" marT="29845" marB="0">
                    <a:lnT w="12700">
                      <a:solidFill>
                        <a:srgbClr val="4BABC6"/>
                      </a:solidFill>
                      <a:prstDash val="solid"/>
                    </a:lnT>
                  </a:tcPr>
                </a:tc>
                <a:tc>
                  <a:txBody>
                    <a:bodyPr/>
                    <a:lstStyle/>
                    <a:p>
                      <a:pPr marR="55244" algn="ctr">
                        <a:lnSpc>
                          <a:spcPct val="100000"/>
                        </a:lnSpc>
                        <a:spcBef>
                          <a:spcPts val="235"/>
                        </a:spcBef>
                      </a:pPr>
                      <a:r>
                        <a:rPr sz="1600" b="1" dirty="0">
                          <a:latin typeface="Calibri"/>
                          <a:cs typeface="Calibri"/>
                        </a:rPr>
                        <a:t>1</a:t>
                      </a:r>
                      <a:endParaRPr sz="1600" dirty="0">
                        <a:latin typeface="Calibri"/>
                        <a:cs typeface="Calibri"/>
                      </a:endParaRPr>
                    </a:p>
                  </a:txBody>
                  <a:tcPr marL="0" marR="0" marT="29845" marB="0">
                    <a:lnT w="12700">
                      <a:solidFill>
                        <a:srgbClr val="4BABC6"/>
                      </a:solidFill>
                      <a:prstDash val="solid"/>
                    </a:lnT>
                  </a:tcPr>
                </a:tc>
                <a:tc>
                  <a:txBody>
                    <a:bodyPr/>
                    <a:lstStyle/>
                    <a:p>
                      <a:pPr marL="266700">
                        <a:lnSpc>
                          <a:spcPct val="100000"/>
                        </a:lnSpc>
                        <a:spcBef>
                          <a:spcPts val="235"/>
                        </a:spcBef>
                      </a:pPr>
                      <a:r>
                        <a:rPr sz="1600" b="1" i="1" dirty="0">
                          <a:latin typeface="Arial"/>
                          <a:cs typeface="Arial"/>
                        </a:rPr>
                        <a:t>√</a:t>
                      </a:r>
                      <a:endParaRPr sz="1600">
                        <a:latin typeface="Arial"/>
                        <a:cs typeface="Arial"/>
                      </a:endParaRPr>
                    </a:p>
                  </a:txBody>
                  <a:tcPr marL="0" marR="0" marT="29845" marB="0">
                    <a:lnT w="12700">
                      <a:solidFill>
                        <a:srgbClr val="4BABC6"/>
                      </a:solidFill>
                      <a:prstDash val="solid"/>
                    </a:lnT>
                  </a:tcPr>
                </a:tc>
                <a:extLst>
                  <a:ext uri="{0D108BD9-81ED-4DB2-BD59-A6C34878D82A}">
                    <a16:rowId xmlns:a16="http://schemas.microsoft.com/office/drawing/2014/main" val="10001"/>
                  </a:ext>
                </a:extLst>
              </a:tr>
              <a:tr h="350525">
                <a:tc>
                  <a:txBody>
                    <a:bodyPr/>
                    <a:lstStyle/>
                    <a:p>
                      <a:pPr marL="158750">
                        <a:lnSpc>
                          <a:spcPct val="100000"/>
                        </a:lnSpc>
                        <a:spcBef>
                          <a:spcPts val="350"/>
                        </a:spcBef>
                      </a:pPr>
                      <a:r>
                        <a:rPr sz="1600" b="1" spc="-5" dirty="0">
                          <a:latin typeface="Calibri"/>
                          <a:cs typeface="Calibri"/>
                        </a:rPr>
                        <a:t>(D,G)</a:t>
                      </a:r>
                      <a:endParaRPr sz="1600" dirty="0">
                        <a:latin typeface="Calibri"/>
                        <a:cs typeface="Calibri"/>
                      </a:endParaRPr>
                    </a:p>
                  </a:txBody>
                  <a:tcPr marL="0" marR="0" marT="44450" marB="0"/>
                </a:tc>
                <a:tc>
                  <a:txBody>
                    <a:bodyPr/>
                    <a:lstStyle/>
                    <a:p>
                      <a:pPr marR="55244" algn="ctr">
                        <a:lnSpc>
                          <a:spcPct val="100000"/>
                        </a:lnSpc>
                        <a:spcBef>
                          <a:spcPts val="350"/>
                        </a:spcBef>
                      </a:pPr>
                      <a:r>
                        <a:rPr sz="1600" b="1" dirty="0">
                          <a:latin typeface="Calibri"/>
                          <a:cs typeface="Calibri"/>
                        </a:rPr>
                        <a:t>2</a:t>
                      </a:r>
                      <a:endParaRPr sz="1600" dirty="0">
                        <a:latin typeface="Calibri"/>
                        <a:cs typeface="Calibri"/>
                      </a:endParaRPr>
                    </a:p>
                  </a:txBody>
                  <a:tcPr marL="0" marR="0" marT="44450" marB="0"/>
                </a:tc>
                <a:tc>
                  <a:txBody>
                    <a:bodyPr/>
                    <a:lstStyle/>
                    <a:p>
                      <a:pPr marL="266700">
                        <a:lnSpc>
                          <a:spcPct val="100000"/>
                        </a:lnSpc>
                        <a:spcBef>
                          <a:spcPts val="350"/>
                        </a:spcBef>
                      </a:pPr>
                      <a:r>
                        <a:rPr sz="1600" b="1" i="1" dirty="0">
                          <a:latin typeface="Arial"/>
                          <a:cs typeface="Arial"/>
                        </a:rPr>
                        <a:t>√</a:t>
                      </a:r>
                      <a:endParaRPr sz="1600">
                        <a:latin typeface="Arial"/>
                        <a:cs typeface="Arial"/>
                      </a:endParaRPr>
                    </a:p>
                  </a:txBody>
                  <a:tcPr marL="0" marR="0" marT="44450" marB="0"/>
                </a:tc>
                <a:extLst>
                  <a:ext uri="{0D108BD9-81ED-4DB2-BD59-A6C34878D82A}">
                    <a16:rowId xmlns:a16="http://schemas.microsoft.com/office/drawing/2014/main" val="10002"/>
                  </a:ext>
                </a:extLst>
              </a:tr>
              <a:tr h="339100">
                <a:tc>
                  <a:txBody>
                    <a:bodyPr/>
                    <a:lstStyle/>
                    <a:p>
                      <a:pPr marL="172720">
                        <a:lnSpc>
                          <a:spcPct val="100000"/>
                        </a:lnSpc>
                        <a:spcBef>
                          <a:spcPts val="259"/>
                        </a:spcBef>
                      </a:pPr>
                      <a:r>
                        <a:rPr sz="1600" b="1" spc="-5" dirty="0">
                          <a:solidFill>
                            <a:srgbClr val="FF0000"/>
                          </a:solidFill>
                          <a:latin typeface="Calibri"/>
                          <a:cs typeface="Calibri"/>
                        </a:rPr>
                        <a:t>(E,G)</a:t>
                      </a:r>
                      <a:endParaRPr sz="1600" dirty="0">
                        <a:solidFill>
                          <a:srgbClr val="FF0000"/>
                        </a:solidFill>
                        <a:latin typeface="Calibri"/>
                        <a:cs typeface="Calibri"/>
                      </a:endParaRPr>
                    </a:p>
                  </a:txBody>
                  <a:tcPr marL="0" marR="0" marT="33019" marB="0"/>
                </a:tc>
                <a:tc>
                  <a:txBody>
                    <a:bodyPr/>
                    <a:lstStyle/>
                    <a:p>
                      <a:pPr marR="55244" algn="ctr">
                        <a:lnSpc>
                          <a:spcPct val="100000"/>
                        </a:lnSpc>
                        <a:spcBef>
                          <a:spcPts val="259"/>
                        </a:spcBef>
                      </a:pPr>
                      <a:r>
                        <a:rPr sz="1600" b="1" dirty="0">
                          <a:solidFill>
                            <a:srgbClr val="FF0000"/>
                          </a:solidFill>
                          <a:latin typeface="Calibri"/>
                          <a:cs typeface="Calibri"/>
                        </a:rPr>
                        <a:t>3</a:t>
                      </a:r>
                      <a:endParaRPr sz="1600" dirty="0">
                        <a:solidFill>
                          <a:srgbClr val="FF0000"/>
                        </a:solidFill>
                        <a:latin typeface="Calibri"/>
                        <a:cs typeface="Calibri"/>
                      </a:endParaRPr>
                    </a:p>
                  </a:txBody>
                  <a:tcPr marL="0" marR="0" marT="33019" marB="0"/>
                </a:tc>
                <a:tc>
                  <a:txBody>
                    <a:bodyPr/>
                    <a:lstStyle/>
                    <a:p>
                      <a:pPr marL="264160">
                        <a:lnSpc>
                          <a:spcPct val="100000"/>
                        </a:lnSpc>
                        <a:spcBef>
                          <a:spcPts val="259"/>
                        </a:spcBef>
                      </a:pPr>
                      <a:r>
                        <a:rPr sz="1600" b="1" i="1" dirty="0">
                          <a:solidFill>
                            <a:srgbClr val="FF0000"/>
                          </a:solidFill>
                          <a:latin typeface="Arial"/>
                          <a:cs typeface="Arial"/>
                        </a:rPr>
                        <a:t>χ</a:t>
                      </a:r>
                      <a:endParaRPr sz="1600" dirty="0">
                        <a:solidFill>
                          <a:srgbClr val="FF0000"/>
                        </a:solidFill>
                        <a:latin typeface="Arial"/>
                        <a:cs typeface="Arial"/>
                      </a:endParaRPr>
                    </a:p>
                  </a:txBody>
                  <a:tcPr marL="0" marR="0" marT="33019" marB="0"/>
                </a:tc>
                <a:extLst>
                  <a:ext uri="{0D108BD9-81ED-4DB2-BD59-A6C34878D82A}">
                    <a16:rowId xmlns:a16="http://schemas.microsoft.com/office/drawing/2014/main" val="10003"/>
                  </a:ext>
                </a:extLst>
              </a:tr>
              <a:tr h="344962">
                <a:tc>
                  <a:txBody>
                    <a:bodyPr/>
                    <a:lstStyle/>
                    <a:p>
                      <a:pPr marL="169545">
                        <a:lnSpc>
                          <a:spcPct val="100000"/>
                        </a:lnSpc>
                        <a:spcBef>
                          <a:spcPts val="259"/>
                        </a:spcBef>
                      </a:pPr>
                      <a:r>
                        <a:rPr sz="1600" b="1" spc="-5" dirty="0">
                          <a:latin typeface="Calibri"/>
                          <a:cs typeface="Calibri"/>
                        </a:rPr>
                        <a:t>(C,D)</a:t>
                      </a:r>
                      <a:endParaRPr sz="1600">
                        <a:latin typeface="Calibri"/>
                        <a:cs typeface="Calibri"/>
                      </a:endParaRPr>
                    </a:p>
                  </a:txBody>
                  <a:tcPr marL="0" marR="0" marT="33019" marB="0"/>
                </a:tc>
                <a:tc>
                  <a:txBody>
                    <a:bodyPr/>
                    <a:lstStyle/>
                    <a:p>
                      <a:pPr marR="55244" algn="ctr">
                        <a:lnSpc>
                          <a:spcPct val="100000"/>
                        </a:lnSpc>
                        <a:spcBef>
                          <a:spcPts val="259"/>
                        </a:spcBef>
                      </a:pPr>
                      <a:r>
                        <a:rPr sz="1600" b="1" dirty="0">
                          <a:latin typeface="Calibri"/>
                          <a:cs typeface="Calibri"/>
                        </a:rPr>
                        <a:t>3</a:t>
                      </a:r>
                      <a:endParaRPr sz="1600">
                        <a:latin typeface="Calibri"/>
                        <a:cs typeface="Calibri"/>
                      </a:endParaRPr>
                    </a:p>
                  </a:txBody>
                  <a:tcPr marL="0" marR="0" marT="33019" marB="0"/>
                </a:tc>
                <a:tc>
                  <a:txBody>
                    <a:bodyPr/>
                    <a:lstStyle/>
                    <a:p>
                      <a:pPr marL="266700">
                        <a:lnSpc>
                          <a:spcPct val="100000"/>
                        </a:lnSpc>
                        <a:spcBef>
                          <a:spcPts val="259"/>
                        </a:spcBef>
                      </a:pPr>
                      <a:r>
                        <a:rPr sz="1600" b="1" i="1" dirty="0">
                          <a:latin typeface="Arial"/>
                          <a:cs typeface="Arial"/>
                        </a:rPr>
                        <a:t>√</a:t>
                      </a:r>
                      <a:endParaRPr sz="1600">
                        <a:latin typeface="Arial"/>
                        <a:cs typeface="Arial"/>
                      </a:endParaRPr>
                    </a:p>
                  </a:txBody>
                  <a:tcPr marL="0" marR="0" marT="33019" marB="0"/>
                </a:tc>
                <a:extLst>
                  <a:ext uri="{0D108BD9-81ED-4DB2-BD59-A6C34878D82A}">
                    <a16:rowId xmlns:a16="http://schemas.microsoft.com/office/drawing/2014/main" val="10004"/>
                  </a:ext>
                </a:extLst>
              </a:tr>
              <a:tr h="344962">
                <a:tc>
                  <a:txBody>
                    <a:bodyPr/>
                    <a:lstStyle/>
                    <a:p>
                      <a:pPr marL="158115">
                        <a:lnSpc>
                          <a:spcPct val="100000"/>
                        </a:lnSpc>
                        <a:spcBef>
                          <a:spcPts val="305"/>
                        </a:spcBef>
                      </a:pPr>
                      <a:r>
                        <a:rPr sz="1600" b="1" spc="-5" dirty="0">
                          <a:latin typeface="Calibri"/>
                          <a:cs typeface="Calibri"/>
                        </a:rPr>
                        <a:t>(G,H)</a:t>
                      </a:r>
                      <a:endParaRPr sz="1600">
                        <a:latin typeface="Calibri"/>
                        <a:cs typeface="Calibri"/>
                      </a:endParaRPr>
                    </a:p>
                  </a:txBody>
                  <a:tcPr marL="0" marR="0" marT="38735" marB="0"/>
                </a:tc>
                <a:tc>
                  <a:txBody>
                    <a:bodyPr/>
                    <a:lstStyle/>
                    <a:p>
                      <a:pPr marR="55244" algn="ctr">
                        <a:lnSpc>
                          <a:spcPct val="100000"/>
                        </a:lnSpc>
                        <a:spcBef>
                          <a:spcPts val="305"/>
                        </a:spcBef>
                      </a:pPr>
                      <a:r>
                        <a:rPr sz="1600" b="1" dirty="0">
                          <a:latin typeface="Calibri"/>
                          <a:cs typeface="Calibri"/>
                        </a:rPr>
                        <a:t>3</a:t>
                      </a:r>
                      <a:endParaRPr sz="1600">
                        <a:latin typeface="Calibri"/>
                        <a:cs typeface="Calibri"/>
                      </a:endParaRPr>
                    </a:p>
                  </a:txBody>
                  <a:tcPr marL="0" marR="0" marT="38735" marB="0"/>
                </a:tc>
                <a:tc>
                  <a:txBody>
                    <a:bodyPr/>
                    <a:lstStyle/>
                    <a:p>
                      <a:pPr marL="266700">
                        <a:lnSpc>
                          <a:spcPct val="100000"/>
                        </a:lnSpc>
                        <a:spcBef>
                          <a:spcPts val="305"/>
                        </a:spcBef>
                      </a:pPr>
                      <a:r>
                        <a:rPr sz="1600" b="1" i="1" dirty="0">
                          <a:latin typeface="Arial"/>
                          <a:cs typeface="Arial"/>
                        </a:rPr>
                        <a:t>√</a:t>
                      </a:r>
                      <a:endParaRPr sz="1600">
                        <a:latin typeface="Arial"/>
                        <a:cs typeface="Arial"/>
                      </a:endParaRPr>
                    </a:p>
                  </a:txBody>
                  <a:tcPr marL="0" marR="0" marT="38735" marB="0"/>
                </a:tc>
                <a:extLst>
                  <a:ext uri="{0D108BD9-81ED-4DB2-BD59-A6C34878D82A}">
                    <a16:rowId xmlns:a16="http://schemas.microsoft.com/office/drawing/2014/main" val="10005"/>
                  </a:ext>
                </a:extLst>
              </a:tr>
              <a:tr h="350524">
                <a:tc>
                  <a:txBody>
                    <a:bodyPr/>
                    <a:lstStyle/>
                    <a:p>
                      <a:pPr marL="186690">
                        <a:lnSpc>
                          <a:spcPct val="100000"/>
                        </a:lnSpc>
                        <a:spcBef>
                          <a:spcPts val="259"/>
                        </a:spcBef>
                      </a:pPr>
                      <a:r>
                        <a:rPr sz="1600" b="1" spc="-5" dirty="0">
                          <a:latin typeface="Calibri"/>
                          <a:cs typeface="Calibri"/>
                        </a:rPr>
                        <a:t>(C,F)</a:t>
                      </a:r>
                      <a:endParaRPr sz="1600">
                        <a:latin typeface="Calibri"/>
                        <a:cs typeface="Calibri"/>
                      </a:endParaRPr>
                    </a:p>
                  </a:txBody>
                  <a:tcPr marL="0" marR="0" marT="33019" marB="0"/>
                </a:tc>
                <a:tc>
                  <a:txBody>
                    <a:bodyPr/>
                    <a:lstStyle/>
                    <a:p>
                      <a:pPr marR="55244" algn="ctr">
                        <a:lnSpc>
                          <a:spcPct val="100000"/>
                        </a:lnSpc>
                        <a:spcBef>
                          <a:spcPts val="259"/>
                        </a:spcBef>
                      </a:pPr>
                      <a:r>
                        <a:rPr sz="1600" b="1" dirty="0">
                          <a:latin typeface="Calibri"/>
                          <a:cs typeface="Calibri"/>
                        </a:rPr>
                        <a:t>3</a:t>
                      </a:r>
                      <a:endParaRPr sz="1600">
                        <a:latin typeface="Calibri"/>
                        <a:cs typeface="Calibri"/>
                      </a:endParaRPr>
                    </a:p>
                  </a:txBody>
                  <a:tcPr marL="0" marR="0" marT="33019" marB="0"/>
                </a:tc>
                <a:tc>
                  <a:txBody>
                    <a:bodyPr/>
                    <a:lstStyle/>
                    <a:p>
                      <a:pPr marL="266700">
                        <a:lnSpc>
                          <a:spcPct val="100000"/>
                        </a:lnSpc>
                        <a:spcBef>
                          <a:spcPts val="259"/>
                        </a:spcBef>
                      </a:pPr>
                      <a:r>
                        <a:rPr sz="1600" b="1" i="1" dirty="0">
                          <a:latin typeface="Arial"/>
                          <a:cs typeface="Arial"/>
                        </a:rPr>
                        <a:t>√</a:t>
                      </a:r>
                      <a:endParaRPr sz="1600">
                        <a:latin typeface="Arial"/>
                        <a:cs typeface="Arial"/>
                      </a:endParaRPr>
                    </a:p>
                  </a:txBody>
                  <a:tcPr marL="0" marR="0" marT="33019" marB="0"/>
                </a:tc>
                <a:extLst>
                  <a:ext uri="{0D108BD9-81ED-4DB2-BD59-A6C34878D82A}">
                    <a16:rowId xmlns:a16="http://schemas.microsoft.com/office/drawing/2014/main" val="10006"/>
                  </a:ext>
                </a:extLst>
              </a:tr>
              <a:tr h="350525">
                <a:tc>
                  <a:txBody>
                    <a:bodyPr/>
                    <a:lstStyle/>
                    <a:p>
                      <a:pPr marL="176530">
                        <a:lnSpc>
                          <a:spcPct val="100000"/>
                        </a:lnSpc>
                        <a:spcBef>
                          <a:spcPts val="350"/>
                        </a:spcBef>
                      </a:pPr>
                      <a:r>
                        <a:rPr sz="1600" b="1" spc="-5" dirty="0">
                          <a:latin typeface="Calibri"/>
                          <a:cs typeface="Calibri"/>
                        </a:rPr>
                        <a:t>(B,C)</a:t>
                      </a:r>
                      <a:endParaRPr sz="1600">
                        <a:latin typeface="Calibri"/>
                        <a:cs typeface="Calibri"/>
                      </a:endParaRPr>
                    </a:p>
                  </a:txBody>
                  <a:tcPr marL="0" marR="0" marT="44450" marB="0"/>
                </a:tc>
                <a:tc>
                  <a:txBody>
                    <a:bodyPr/>
                    <a:lstStyle/>
                    <a:p>
                      <a:pPr marR="55244" algn="ctr">
                        <a:lnSpc>
                          <a:spcPct val="100000"/>
                        </a:lnSpc>
                        <a:spcBef>
                          <a:spcPts val="350"/>
                        </a:spcBef>
                      </a:pPr>
                      <a:r>
                        <a:rPr sz="1600" b="1" dirty="0">
                          <a:latin typeface="Calibri"/>
                          <a:cs typeface="Calibri"/>
                        </a:rPr>
                        <a:t>4</a:t>
                      </a:r>
                      <a:endParaRPr sz="1600">
                        <a:latin typeface="Calibri"/>
                        <a:cs typeface="Calibri"/>
                      </a:endParaRPr>
                    </a:p>
                  </a:txBody>
                  <a:tcPr marL="0" marR="0" marT="44450" marB="0"/>
                </a:tc>
                <a:tc>
                  <a:txBody>
                    <a:bodyPr/>
                    <a:lstStyle/>
                    <a:p>
                      <a:pPr marL="266700">
                        <a:lnSpc>
                          <a:spcPct val="100000"/>
                        </a:lnSpc>
                        <a:spcBef>
                          <a:spcPts val="350"/>
                        </a:spcBef>
                      </a:pPr>
                      <a:r>
                        <a:rPr sz="1600" b="1" i="1" dirty="0">
                          <a:latin typeface="Arial"/>
                          <a:cs typeface="Arial"/>
                        </a:rPr>
                        <a:t>√</a:t>
                      </a:r>
                      <a:endParaRPr sz="1600">
                        <a:latin typeface="Arial"/>
                        <a:cs typeface="Arial"/>
                      </a:endParaRPr>
                    </a:p>
                  </a:txBody>
                  <a:tcPr marL="0" marR="0" marT="44450" marB="0"/>
                </a:tc>
                <a:extLst>
                  <a:ext uri="{0D108BD9-81ED-4DB2-BD59-A6C34878D82A}">
                    <a16:rowId xmlns:a16="http://schemas.microsoft.com/office/drawing/2014/main" val="10007"/>
                  </a:ext>
                </a:extLst>
              </a:tr>
              <a:tr h="344175">
                <a:tc>
                  <a:txBody>
                    <a:bodyPr/>
                    <a:lstStyle/>
                    <a:p>
                      <a:pPr marL="180975">
                        <a:lnSpc>
                          <a:spcPct val="100000"/>
                        </a:lnSpc>
                        <a:spcBef>
                          <a:spcPts val="259"/>
                        </a:spcBef>
                      </a:pPr>
                      <a:r>
                        <a:rPr sz="1600" b="1" spc="-5" dirty="0">
                          <a:solidFill>
                            <a:srgbClr val="FF0000"/>
                          </a:solidFill>
                          <a:latin typeface="Calibri"/>
                          <a:cs typeface="Calibri"/>
                        </a:rPr>
                        <a:t>(B,E)</a:t>
                      </a:r>
                      <a:endParaRPr sz="1600" dirty="0">
                        <a:solidFill>
                          <a:srgbClr val="FF0000"/>
                        </a:solidFill>
                        <a:latin typeface="Calibri"/>
                        <a:cs typeface="Calibri"/>
                      </a:endParaRPr>
                    </a:p>
                  </a:txBody>
                  <a:tcPr marL="0" marR="0" marT="33019" marB="0"/>
                </a:tc>
                <a:tc>
                  <a:txBody>
                    <a:bodyPr/>
                    <a:lstStyle/>
                    <a:p>
                      <a:pPr marR="55244" algn="ctr">
                        <a:lnSpc>
                          <a:spcPct val="100000"/>
                        </a:lnSpc>
                        <a:spcBef>
                          <a:spcPts val="259"/>
                        </a:spcBef>
                      </a:pPr>
                      <a:r>
                        <a:rPr sz="1600" b="1" dirty="0">
                          <a:solidFill>
                            <a:srgbClr val="FF0000"/>
                          </a:solidFill>
                          <a:latin typeface="Calibri"/>
                          <a:cs typeface="Calibri"/>
                        </a:rPr>
                        <a:t>4</a:t>
                      </a:r>
                      <a:endParaRPr sz="1600" dirty="0">
                        <a:solidFill>
                          <a:srgbClr val="FF0000"/>
                        </a:solidFill>
                        <a:latin typeface="Calibri"/>
                        <a:cs typeface="Calibri"/>
                      </a:endParaRPr>
                    </a:p>
                  </a:txBody>
                  <a:tcPr marL="0" marR="0" marT="33019" marB="0"/>
                </a:tc>
                <a:tc>
                  <a:txBody>
                    <a:bodyPr/>
                    <a:lstStyle/>
                    <a:p>
                      <a:pPr marL="264160">
                        <a:lnSpc>
                          <a:spcPct val="100000"/>
                        </a:lnSpc>
                        <a:spcBef>
                          <a:spcPts val="259"/>
                        </a:spcBef>
                      </a:pPr>
                      <a:r>
                        <a:rPr sz="1600" b="1" i="1" dirty="0">
                          <a:solidFill>
                            <a:srgbClr val="FF0000"/>
                          </a:solidFill>
                          <a:latin typeface="Arial"/>
                          <a:cs typeface="Arial"/>
                        </a:rPr>
                        <a:t>χ</a:t>
                      </a:r>
                      <a:endParaRPr sz="1600">
                        <a:solidFill>
                          <a:srgbClr val="FF0000"/>
                        </a:solidFill>
                        <a:latin typeface="Arial"/>
                        <a:cs typeface="Arial"/>
                      </a:endParaRPr>
                    </a:p>
                  </a:txBody>
                  <a:tcPr marL="0" marR="0" marT="33019" marB="0"/>
                </a:tc>
                <a:extLst>
                  <a:ext uri="{0D108BD9-81ED-4DB2-BD59-A6C34878D82A}">
                    <a16:rowId xmlns:a16="http://schemas.microsoft.com/office/drawing/2014/main" val="10008"/>
                  </a:ext>
                </a:extLst>
              </a:tr>
              <a:tr h="348450">
                <a:tc>
                  <a:txBody>
                    <a:bodyPr/>
                    <a:lstStyle/>
                    <a:p>
                      <a:pPr marL="183515">
                        <a:lnSpc>
                          <a:spcPct val="100000"/>
                        </a:lnSpc>
                        <a:spcBef>
                          <a:spcPts val="300"/>
                        </a:spcBef>
                      </a:pPr>
                      <a:r>
                        <a:rPr sz="1600" b="1" spc="-5" dirty="0">
                          <a:solidFill>
                            <a:srgbClr val="FF0000"/>
                          </a:solidFill>
                          <a:latin typeface="Calibri"/>
                          <a:cs typeface="Calibri"/>
                        </a:rPr>
                        <a:t>(B,F)</a:t>
                      </a:r>
                      <a:endParaRPr sz="1600">
                        <a:solidFill>
                          <a:srgbClr val="FF0000"/>
                        </a:solidFill>
                        <a:latin typeface="Calibri"/>
                        <a:cs typeface="Calibri"/>
                      </a:endParaRPr>
                    </a:p>
                  </a:txBody>
                  <a:tcPr marL="0" marR="0" marT="38100" marB="0"/>
                </a:tc>
                <a:tc>
                  <a:txBody>
                    <a:bodyPr/>
                    <a:lstStyle/>
                    <a:p>
                      <a:pPr marR="55244" algn="ctr">
                        <a:lnSpc>
                          <a:spcPct val="100000"/>
                        </a:lnSpc>
                        <a:spcBef>
                          <a:spcPts val="300"/>
                        </a:spcBef>
                      </a:pPr>
                      <a:r>
                        <a:rPr sz="1600" b="1" dirty="0">
                          <a:solidFill>
                            <a:srgbClr val="FF0000"/>
                          </a:solidFill>
                          <a:latin typeface="Calibri"/>
                          <a:cs typeface="Calibri"/>
                        </a:rPr>
                        <a:t>4</a:t>
                      </a:r>
                      <a:endParaRPr sz="1600" dirty="0">
                        <a:solidFill>
                          <a:srgbClr val="FF0000"/>
                        </a:solidFill>
                        <a:latin typeface="Calibri"/>
                        <a:cs typeface="Calibri"/>
                      </a:endParaRPr>
                    </a:p>
                  </a:txBody>
                  <a:tcPr marL="0" marR="0" marT="38100" marB="0"/>
                </a:tc>
                <a:tc>
                  <a:txBody>
                    <a:bodyPr/>
                    <a:lstStyle/>
                    <a:p>
                      <a:pPr marL="264160">
                        <a:lnSpc>
                          <a:spcPct val="100000"/>
                        </a:lnSpc>
                        <a:spcBef>
                          <a:spcPts val="300"/>
                        </a:spcBef>
                      </a:pPr>
                      <a:r>
                        <a:rPr sz="1600" b="1" i="1" dirty="0">
                          <a:solidFill>
                            <a:srgbClr val="FF0000"/>
                          </a:solidFill>
                          <a:latin typeface="Arial"/>
                          <a:cs typeface="Arial"/>
                        </a:rPr>
                        <a:t>χ</a:t>
                      </a:r>
                      <a:endParaRPr sz="1600" dirty="0">
                        <a:solidFill>
                          <a:srgbClr val="FF0000"/>
                        </a:solidFill>
                        <a:latin typeface="Arial"/>
                        <a:cs typeface="Arial"/>
                      </a:endParaRPr>
                    </a:p>
                  </a:txBody>
                  <a:tcPr marL="0" marR="0" marT="38100" marB="0"/>
                </a:tc>
                <a:extLst>
                  <a:ext uri="{0D108BD9-81ED-4DB2-BD59-A6C34878D82A}">
                    <a16:rowId xmlns:a16="http://schemas.microsoft.com/office/drawing/2014/main" val="10009"/>
                  </a:ext>
                </a:extLst>
              </a:tr>
              <a:tr h="347649">
                <a:tc>
                  <a:txBody>
                    <a:bodyPr/>
                    <a:lstStyle/>
                    <a:p>
                      <a:pPr marL="166370">
                        <a:lnSpc>
                          <a:spcPct val="100000"/>
                        </a:lnSpc>
                        <a:spcBef>
                          <a:spcPts val="290"/>
                        </a:spcBef>
                      </a:pPr>
                      <a:r>
                        <a:rPr sz="1600" b="1" spc="-5" dirty="0">
                          <a:solidFill>
                            <a:srgbClr val="FF0000"/>
                          </a:solidFill>
                          <a:latin typeface="Calibri"/>
                          <a:cs typeface="Calibri"/>
                        </a:rPr>
                        <a:t>(B,H)</a:t>
                      </a:r>
                      <a:endParaRPr sz="1600">
                        <a:solidFill>
                          <a:srgbClr val="FF0000"/>
                        </a:solidFill>
                        <a:latin typeface="Calibri"/>
                        <a:cs typeface="Calibri"/>
                      </a:endParaRPr>
                    </a:p>
                  </a:txBody>
                  <a:tcPr marL="0" marR="0" marT="36830" marB="0"/>
                </a:tc>
                <a:tc>
                  <a:txBody>
                    <a:bodyPr/>
                    <a:lstStyle/>
                    <a:p>
                      <a:pPr marR="55244" algn="ctr">
                        <a:lnSpc>
                          <a:spcPct val="100000"/>
                        </a:lnSpc>
                        <a:spcBef>
                          <a:spcPts val="290"/>
                        </a:spcBef>
                      </a:pPr>
                      <a:r>
                        <a:rPr sz="1600" b="1" dirty="0">
                          <a:solidFill>
                            <a:srgbClr val="FF0000"/>
                          </a:solidFill>
                          <a:latin typeface="Calibri"/>
                          <a:cs typeface="Calibri"/>
                        </a:rPr>
                        <a:t>4</a:t>
                      </a:r>
                      <a:endParaRPr sz="1600">
                        <a:solidFill>
                          <a:srgbClr val="FF0000"/>
                        </a:solidFill>
                        <a:latin typeface="Calibri"/>
                        <a:cs typeface="Calibri"/>
                      </a:endParaRPr>
                    </a:p>
                  </a:txBody>
                  <a:tcPr marL="0" marR="0" marT="36830" marB="0"/>
                </a:tc>
                <a:tc>
                  <a:txBody>
                    <a:bodyPr/>
                    <a:lstStyle/>
                    <a:p>
                      <a:pPr marL="264160">
                        <a:lnSpc>
                          <a:spcPct val="100000"/>
                        </a:lnSpc>
                        <a:spcBef>
                          <a:spcPts val="290"/>
                        </a:spcBef>
                      </a:pPr>
                      <a:r>
                        <a:rPr sz="1600" b="1" i="1" dirty="0">
                          <a:solidFill>
                            <a:srgbClr val="FF0000"/>
                          </a:solidFill>
                          <a:latin typeface="Arial"/>
                          <a:cs typeface="Arial"/>
                        </a:rPr>
                        <a:t>χ</a:t>
                      </a:r>
                      <a:endParaRPr sz="1600" dirty="0">
                        <a:solidFill>
                          <a:srgbClr val="FF0000"/>
                        </a:solidFill>
                        <a:latin typeface="Arial"/>
                        <a:cs typeface="Arial"/>
                      </a:endParaRPr>
                    </a:p>
                  </a:txBody>
                  <a:tcPr marL="0" marR="0" marT="36830" marB="0"/>
                </a:tc>
                <a:extLst>
                  <a:ext uri="{0D108BD9-81ED-4DB2-BD59-A6C34878D82A}">
                    <a16:rowId xmlns:a16="http://schemas.microsoft.com/office/drawing/2014/main" val="10010"/>
                  </a:ext>
                </a:extLst>
              </a:tr>
              <a:tr h="363425">
                <a:tc>
                  <a:txBody>
                    <a:bodyPr/>
                    <a:lstStyle/>
                    <a:p>
                      <a:pPr marL="161290">
                        <a:lnSpc>
                          <a:spcPct val="100000"/>
                        </a:lnSpc>
                        <a:spcBef>
                          <a:spcPts val="290"/>
                        </a:spcBef>
                      </a:pPr>
                      <a:r>
                        <a:rPr sz="1600" b="1" spc="-5" dirty="0">
                          <a:latin typeface="Calibri"/>
                          <a:cs typeface="Calibri"/>
                        </a:rPr>
                        <a:t>(A,H)</a:t>
                      </a:r>
                      <a:endParaRPr sz="1600">
                        <a:latin typeface="Calibri"/>
                        <a:cs typeface="Calibri"/>
                      </a:endParaRPr>
                    </a:p>
                  </a:txBody>
                  <a:tcPr marL="0" marR="0" marT="36830" marB="0"/>
                </a:tc>
                <a:tc>
                  <a:txBody>
                    <a:bodyPr/>
                    <a:lstStyle/>
                    <a:p>
                      <a:pPr marR="55244" algn="ctr">
                        <a:lnSpc>
                          <a:spcPct val="100000"/>
                        </a:lnSpc>
                        <a:spcBef>
                          <a:spcPts val="290"/>
                        </a:spcBef>
                      </a:pPr>
                      <a:r>
                        <a:rPr sz="1600" b="1" dirty="0">
                          <a:latin typeface="Calibri"/>
                          <a:cs typeface="Calibri"/>
                        </a:rPr>
                        <a:t>5</a:t>
                      </a:r>
                      <a:endParaRPr sz="1600">
                        <a:latin typeface="Calibri"/>
                        <a:cs typeface="Calibri"/>
                      </a:endParaRPr>
                    </a:p>
                  </a:txBody>
                  <a:tcPr marL="0" marR="0" marT="36830" marB="0"/>
                </a:tc>
                <a:tc>
                  <a:txBody>
                    <a:bodyPr/>
                    <a:lstStyle/>
                    <a:p>
                      <a:pPr marL="266700">
                        <a:lnSpc>
                          <a:spcPct val="100000"/>
                        </a:lnSpc>
                        <a:spcBef>
                          <a:spcPts val="290"/>
                        </a:spcBef>
                      </a:pPr>
                      <a:r>
                        <a:rPr sz="1600" b="1" i="1" dirty="0">
                          <a:latin typeface="Arial"/>
                          <a:cs typeface="Arial"/>
                        </a:rPr>
                        <a:t>√</a:t>
                      </a:r>
                      <a:endParaRPr sz="1600">
                        <a:latin typeface="Arial"/>
                        <a:cs typeface="Arial"/>
                      </a:endParaRPr>
                    </a:p>
                  </a:txBody>
                  <a:tcPr marL="0" marR="0" marT="36830" marB="0"/>
                </a:tc>
                <a:extLst>
                  <a:ext uri="{0D108BD9-81ED-4DB2-BD59-A6C34878D82A}">
                    <a16:rowId xmlns:a16="http://schemas.microsoft.com/office/drawing/2014/main" val="10011"/>
                  </a:ext>
                </a:extLst>
              </a:tr>
              <a:tr h="347649">
                <a:tc>
                  <a:txBody>
                    <a:bodyPr/>
                    <a:lstStyle/>
                    <a:p>
                      <a:pPr marL="176530">
                        <a:lnSpc>
                          <a:spcPct val="100000"/>
                        </a:lnSpc>
                        <a:spcBef>
                          <a:spcPts val="165"/>
                        </a:spcBef>
                      </a:pPr>
                      <a:r>
                        <a:rPr sz="1600" b="1" spc="-5" dirty="0">
                          <a:latin typeface="Calibri"/>
                          <a:cs typeface="Calibri"/>
                        </a:rPr>
                        <a:t>(D,F)</a:t>
                      </a:r>
                      <a:endParaRPr sz="1600">
                        <a:latin typeface="Calibri"/>
                        <a:cs typeface="Calibri"/>
                      </a:endParaRPr>
                    </a:p>
                  </a:txBody>
                  <a:tcPr marL="0" marR="0" marT="20955" marB="0"/>
                </a:tc>
                <a:tc>
                  <a:txBody>
                    <a:bodyPr/>
                    <a:lstStyle/>
                    <a:p>
                      <a:pPr marR="55244" algn="ctr">
                        <a:lnSpc>
                          <a:spcPct val="100000"/>
                        </a:lnSpc>
                        <a:spcBef>
                          <a:spcPts val="165"/>
                        </a:spcBef>
                      </a:pPr>
                      <a:r>
                        <a:rPr sz="1600" b="1" dirty="0">
                          <a:latin typeface="Calibri"/>
                          <a:cs typeface="Calibri"/>
                        </a:rPr>
                        <a:t>6</a:t>
                      </a:r>
                      <a:endParaRPr sz="1600">
                        <a:latin typeface="Calibri"/>
                        <a:cs typeface="Calibri"/>
                      </a:endParaRPr>
                    </a:p>
                  </a:txBody>
                  <a:tcPr marL="0" marR="0" marT="20955" marB="0"/>
                </a:tc>
                <a:tc>
                  <a:txBody>
                    <a:bodyPr/>
                    <a:lstStyle/>
                    <a:p>
                      <a:pPr marL="291465">
                        <a:lnSpc>
                          <a:spcPct val="100000"/>
                        </a:lnSpc>
                        <a:spcBef>
                          <a:spcPts val="165"/>
                        </a:spcBef>
                      </a:pPr>
                      <a:r>
                        <a:rPr sz="1600" b="1" dirty="0">
                          <a:latin typeface="Calibri"/>
                          <a:cs typeface="Calibri"/>
                        </a:rPr>
                        <a:t>-</a:t>
                      </a:r>
                      <a:endParaRPr sz="1600">
                        <a:latin typeface="Calibri"/>
                        <a:cs typeface="Calibri"/>
                      </a:endParaRPr>
                    </a:p>
                  </a:txBody>
                  <a:tcPr marL="0" marR="0" marT="20955" marB="0"/>
                </a:tc>
                <a:extLst>
                  <a:ext uri="{0D108BD9-81ED-4DB2-BD59-A6C34878D82A}">
                    <a16:rowId xmlns:a16="http://schemas.microsoft.com/office/drawing/2014/main" val="10012"/>
                  </a:ext>
                </a:extLst>
              </a:tr>
              <a:tr h="348450">
                <a:tc>
                  <a:txBody>
                    <a:bodyPr/>
                    <a:lstStyle/>
                    <a:p>
                      <a:pPr marL="168910">
                        <a:lnSpc>
                          <a:spcPct val="100000"/>
                        </a:lnSpc>
                        <a:spcBef>
                          <a:spcPts val="165"/>
                        </a:spcBef>
                      </a:pPr>
                      <a:r>
                        <a:rPr sz="1600" b="1" spc="-5" dirty="0">
                          <a:latin typeface="Calibri"/>
                          <a:cs typeface="Calibri"/>
                        </a:rPr>
                        <a:t>(A,B)</a:t>
                      </a:r>
                      <a:endParaRPr sz="1600">
                        <a:latin typeface="Calibri"/>
                        <a:cs typeface="Calibri"/>
                      </a:endParaRPr>
                    </a:p>
                  </a:txBody>
                  <a:tcPr marL="0" marR="0" marT="20955" marB="0"/>
                </a:tc>
                <a:tc>
                  <a:txBody>
                    <a:bodyPr/>
                    <a:lstStyle/>
                    <a:p>
                      <a:pPr marR="55244" algn="ctr">
                        <a:lnSpc>
                          <a:spcPct val="100000"/>
                        </a:lnSpc>
                        <a:spcBef>
                          <a:spcPts val="165"/>
                        </a:spcBef>
                      </a:pPr>
                      <a:r>
                        <a:rPr sz="1600" b="1" dirty="0">
                          <a:latin typeface="Calibri"/>
                          <a:cs typeface="Calibri"/>
                        </a:rPr>
                        <a:t>8</a:t>
                      </a:r>
                      <a:endParaRPr sz="1600">
                        <a:latin typeface="Calibri"/>
                        <a:cs typeface="Calibri"/>
                      </a:endParaRPr>
                    </a:p>
                  </a:txBody>
                  <a:tcPr marL="0" marR="0" marT="20955" marB="0"/>
                </a:tc>
                <a:tc>
                  <a:txBody>
                    <a:bodyPr/>
                    <a:lstStyle/>
                    <a:p>
                      <a:pPr marL="291465">
                        <a:lnSpc>
                          <a:spcPct val="100000"/>
                        </a:lnSpc>
                        <a:spcBef>
                          <a:spcPts val="165"/>
                        </a:spcBef>
                      </a:pPr>
                      <a:r>
                        <a:rPr sz="1600" b="1" dirty="0">
                          <a:latin typeface="Calibri"/>
                          <a:cs typeface="Calibri"/>
                        </a:rPr>
                        <a:t>-</a:t>
                      </a:r>
                      <a:endParaRPr sz="1600">
                        <a:latin typeface="Calibri"/>
                        <a:cs typeface="Calibri"/>
                      </a:endParaRPr>
                    </a:p>
                  </a:txBody>
                  <a:tcPr marL="0" marR="0" marT="20955" marB="0"/>
                </a:tc>
                <a:extLst>
                  <a:ext uri="{0D108BD9-81ED-4DB2-BD59-A6C34878D82A}">
                    <a16:rowId xmlns:a16="http://schemas.microsoft.com/office/drawing/2014/main" val="10013"/>
                  </a:ext>
                </a:extLst>
              </a:tr>
              <a:tr h="339902">
                <a:tc>
                  <a:txBody>
                    <a:bodyPr/>
                    <a:lstStyle/>
                    <a:p>
                      <a:pPr marL="179070">
                        <a:lnSpc>
                          <a:spcPct val="100000"/>
                        </a:lnSpc>
                        <a:spcBef>
                          <a:spcPts val="175"/>
                        </a:spcBef>
                      </a:pPr>
                      <a:r>
                        <a:rPr sz="1600" b="1" spc="-5" dirty="0">
                          <a:latin typeface="Calibri"/>
                          <a:cs typeface="Calibri"/>
                        </a:rPr>
                        <a:t>(A,F)</a:t>
                      </a:r>
                      <a:endParaRPr sz="1600">
                        <a:latin typeface="Calibri"/>
                        <a:cs typeface="Calibri"/>
                      </a:endParaRPr>
                    </a:p>
                  </a:txBody>
                  <a:tcPr marL="0" marR="0" marT="22225" marB="0">
                    <a:lnB w="12700">
                      <a:solidFill>
                        <a:srgbClr val="4BABC6"/>
                      </a:solidFill>
                      <a:prstDash val="solid"/>
                    </a:lnB>
                  </a:tcPr>
                </a:tc>
                <a:tc>
                  <a:txBody>
                    <a:bodyPr/>
                    <a:lstStyle/>
                    <a:p>
                      <a:pPr marR="55244" algn="ctr">
                        <a:lnSpc>
                          <a:spcPct val="100000"/>
                        </a:lnSpc>
                        <a:spcBef>
                          <a:spcPts val="175"/>
                        </a:spcBef>
                      </a:pPr>
                      <a:r>
                        <a:rPr sz="1600" b="1" spc="-5" dirty="0">
                          <a:latin typeface="Calibri"/>
                          <a:cs typeface="Calibri"/>
                        </a:rPr>
                        <a:t>10</a:t>
                      </a:r>
                      <a:endParaRPr sz="1600">
                        <a:latin typeface="Calibri"/>
                        <a:cs typeface="Calibri"/>
                      </a:endParaRPr>
                    </a:p>
                  </a:txBody>
                  <a:tcPr marL="0" marR="0" marT="22225" marB="0">
                    <a:lnB w="12700">
                      <a:solidFill>
                        <a:srgbClr val="4BABC6"/>
                      </a:solidFill>
                      <a:prstDash val="solid"/>
                    </a:lnB>
                  </a:tcPr>
                </a:tc>
                <a:tc>
                  <a:txBody>
                    <a:bodyPr/>
                    <a:lstStyle/>
                    <a:p>
                      <a:pPr marL="291465">
                        <a:lnSpc>
                          <a:spcPct val="100000"/>
                        </a:lnSpc>
                        <a:spcBef>
                          <a:spcPts val="175"/>
                        </a:spcBef>
                      </a:pPr>
                      <a:r>
                        <a:rPr sz="1600" b="1" dirty="0">
                          <a:latin typeface="Calibri"/>
                          <a:cs typeface="Calibri"/>
                        </a:rPr>
                        <a:t>-</a:t>
                      </a:r>
                      <a:endParaRPr sz="1600" dirty="0">
                        <a:latin typeface="Calibri"/>
                        <a:cs typeface="Calibri"/>
                      </a:endParaRPr>
                    </a:p>
                  </a:txBody>
                  <a:tcPr marL="0" marR="0" marT="22225" marB="0">
                    <a:lnB w="12700">
                      <a:solidFill>
                        <a:srgbClr val="4BABC6"/>
                      </a:solidFill>
                      <a:prstDash val="solid"/>
                    </a:lnB>
                  </a:tcPr>
                </a:tc>
                <a:extLst>
                  <a:ext uri="{0D108BD9-81ED-4DB2-BD59-A6C34878D82A}">
                    <a16:rowId xmlns:a16="http://schemas.microsoft.com/office/drawing/2014/main" val="1001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87441" y="2002971"/>
            <a:ext cx="3366135" cy="2895600"/>
          </a:xfrm>
          <a:custGeom>
            <a:avLst/>
            <a:gdLst/>
            <a:ahLst/>
            <a:cxnLst/>
            <a:rect l="l" t="t" r="r" b="b"/>
            <a:pathLst>
              <a:path w="3366134" h="2895600">
                <a:moveTo>
                  <a:pt x="3366085" y="1251455"/>
                </a:moveTo>
                <a:lnTo>
                  <a:pt x="3078385" y="354455"/>
                </a:lnTo>
              </a:path>
              <a:path w="3366134" h="2895600">
                <a:moveTo>
                  <a:pt x="3230810" y="2617343"/>
                </a:moveTo>
                <a:lnTo>
                  <a:pt x="3333710" y="1809743"/>
                </a:lnTo>
              </a:path>
              <a:path w="3366134" h="2895600">
                <a:moveTo>
                  <a:pt x="1326140" y="2693543"/>
                </a:moveTo>
                <a:lnTo>
                  <a:pt x="3131540" y="1726043"/>
                </a:lnTo>
              </a:path>
              <a:path w="3366134" h="2895600">
                <a:moveTo>
                  <a:pt x="182956" y="2411855"/>
                </a:moveTo>
                <a:lnTo>
                  <a:pt x="838456" y="2895455"/>
                </a:lnTo>
              </a:path>
              <a:path w="3366134" h="2895600">
                <a:moveTo>
                  <a:pt x="1409834" y="0"/>
                </a:moveTo>
                <a:lnTo>
                  <a:pt x="2591234" y="209699"/>
                </a:lnTo>
              </a:path>
              <a:path w="3366134" h="2895600">
                <a:moveTo>
                  <a:pt x="1555412" y="1398143"/>
                </a:moveTo>
                <a:lnTo>
                  <a:pt x="2674412" y="354444"/>
                </a:lnTo>
              </a:path>
              <a:path w="3366134" h="2895600">
                <a:moveTo>
                  <a:pt x="0" y="1924049"/>
                </a:moveTo>
                <a:lnTo>
                  <a:pt x="0" y="1162049"/>
                </a:lnTo>
              </a:path>
            </a:pathLst>
          </a:custGeom>
          <a:ln w="25399">
            <a:solidFill>
              <a:srgbClr val="40BAD1"/>
            </a:solidFill>
          </a:ln>
        </p:spPr>
        <p:txBody>
          <a:bodyPr wrap="square" lIns="0" tIns="0" rIns="0" bIns="0" rtlCol="0"/>
          <a:lstStyle/>
          <a:p>
            <a:endParaRPr/>
          </a:p>
        </p:txBody>
      </p:sp>
      <p:sp>
        <p:nvSpPr>
          <p:cNvPr id="3" name="object 3"/>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4" name="object 4"/>
          <p:cNvSpPr txBox="1"/>
          <p:nvPr/>
        </p:nvSpPr>
        <p:spPr>
          <a:xfrm>
            <a:off x="325944" y="2606557"/>
            <a:ext cx="2068195" cy="1564640"/>
          </a:xfrm>
          <a:prstGeom prst="rect">
            <a:avLst/>
          </a:prstGeom>
        </p:spPr>
        <p:txBody>
          <a:bodyPr vert="horz" wrap="square" lIns="0" tIns="73660" rIns="0" bIns="0" rtlCol="0">
            <a:spAutoFit/>
          </a:bodyPr>
          <a:lstStyle/>
          <a:p>
            <a:pPr marL="12700" marR="5080">
              <a:lnSpc>
                <a:spcPts val="3900"/>
              </a:lnSpc>
              <a:spcBef>
                <a:spcPts val="580"/>
              </a:spcBef>
            </a:pPr>
            <a:r>
              <a:rPr sz="3600" spc="-10" dirty="0">
                <a:solidFill>
                  <a:srgbClr val="FFFFFF"/>
                </a:solidFill>
                <a:latin typeface="Corbel"/>
                <a:cs typeface="Corbel"/>
              </a:rPr>
              <a:t>Kruskal's </a:t>
            </a:r>
            <a:r>
              <a:rPr sz="3600" spc="-5" dirty="0">
                <a:solidFill>
                  <a:srgbClr val="FFFFFF"/>
                </a:solidFill>
                <a:latin typeface="Corbel"/>
                <a:cs typeface="Corbel"/>
              </a:rPr>
              <a:t> Algorithm:  Solution</a:t>
            </a:r>
            <a:endParaRPr sz="3600">
              <a:latin typeface="Corbel"/>
              <a:cs typeface="Corbel"/>
            </a:endParaRPr>
          </a:p>
        </p:txBody>
      </p:sp>
      <p:sp>
        <p:nvSpPr>
          <p:cNvPr id="5" name="object 5"/>
          <p:cNvSpPr/>
          <p:nvPr/>
        </p:nvSpPr>
        <p:spPr>
          <a:xfrm>
            <a:off x="3564787" y="2638824"/>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6" name="object 6"/>
          <p:cNvSpPr txBox="1"/>
          <p:nvPr/>
        </p:nvSpPr>
        <p:spPr>
          <a:xfrm>
            <a:off x="3768576" y="2764618"/>
            <a:ext cx="16446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endParaRPr sz="1800">
              <a:latin typeface="Calibri"/>
              <a:cs typeface="Calibri"/>
            </a:endParaRPr>
          </a:p>
        </p:txBody>
      </p:sp>
      <p:sp>
        <p:nvSpPr>
          <p:cNvPr id="7" name="object 7"/>
          <p:cNvSpPr/>
          <p:nvPr/>
        </p:nvSpPr>
        <p:spPr>
          <a:xfrm>
            <a:off x="4936387" y="3324624"/>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8" name="object 8"/>
          <p:cNvSpPr txBox="1"/>
          <p:nvPr/>
        </p:nvSpPr>
        <p:spPr>
          <a:xfrm>
            <a:off x="5145367" y="3450418"/>
            <a:ext cx="1536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B</a:t>
            </a:r>
            <a:endParaRPr sz="1800">
              <a:latin typeface="Calibri"/>
              <a:cs typeface="Calibri"/>
            </a:endParaRPr>
          </a:p>
        </p:txBody>
      </p:sp>
      <p:sp>
        <p:nvSpPr>
          <p:cNvPr id="9" name="object 9"/>
          <p:cNvSpPr/>
          <p:nvPr/>
        </p:nvSpPr>
        <p:spPr>
          <a:xfrm>
            <a:off x="6460387" y="1876824"/>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1"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10" name="object 10"/>
          <p:cNvSpPr txBox="1"/>
          <p:nvPr/>
        </p:nvSpPr>
        <p:spPr>
          <a:xfrm>
            <a:off x="6672939" y="2002618"/>
            <a:ext cx="14668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C</a:t>
            </a:r>
            <a:endParaRPr sz="1800">
              <a:latin typeface="Calibri"/>
              <a:cs typeface="Calibri"/>
            </a:endParaRPr>
          </a:p>
        </p:txBody>
      </p:sp>
      <p:sp>
        <p:nvSpPr>
          <p:cNvPr id="11" name="object 11"/>
          <p:cNvSpPr/>
          <p:nvPr/>
        </p:nvSpPr>
        <p:spPr>
          <a:xfrm>
            <a:off x="6917587" y="3248424"/>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1"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12" name="object 12"/>
          <p:cNvSpPr txBox="1"/>
          <p:nvPr/>
        </p:nvSpPr>
        <p:spPr>
          <a:xfrm>
            <a:off x="7118586" y="3374218"/>
            <a:ext cx="1695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D</a:t>
            </a:r>
            <a:endParaRPr sz="1800">
              <a:latin typeface="Calibri"/>
              <a:cs typeface="Calibri"/>
            </a:endParaRPr>
          </a:p>
        </p:txBody>
      </p:sp>
      <p:sp>
        <p:nvSpPr>
          <p:cNvPr id="13" name="object 13"/>
          <p:cNvSpPr/>
          <p:nvPr/>
        </p:nvSpPr>
        <p:spPr>
          <a:xfrm>
            <a:off x="6612787" y="4543824"/>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1"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14" name="object 14"/>
          <p:cNvSpPr txBox="1"/>
          <p:nvPr/>
        </p:nvSpPr>
        <p:spPr>
          <a:xfrm>
            <a:off x="6830083" y="4669618"/>
            <a:ext cx="13716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E</a:t>
            </a:r>
            <a:endParaRPr sz="1800">
              <a:latin typeface="Calibri"/>
              <a:cs typeface="Calibri"/>
            </a:endParaRPr>
          </a:p>
        </p:txBody>
      </p:sp>
      <p:sp>
        <p:nvSpPr>
          <p:cNvPr id="15" name="object 15"/>
          <p:cNvSpPr/>
          <p:nvPr/>
        </p:nvSpPr>
        <p:spPr>
          <a:xfrm>
            <a:off x="4707787" y="1724424"/>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16" name="object 16"/>
          <p:cNvSpPr txBox="1"/>
          <p:nvPr/>
        </p:nvSpPr>
        <p:spPr>
          <a:xfrm>
            <a:off x="4928375" y="1850218"/>
            <a:ext cx="13081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F</a:t>
            </a:r>
            <a:endParaRPr sz="1800">
              <a:latin typeface="Calibri"/>
              <a:cs typeface="Calibri"/>
            </a:endParaRPr>
          </a:p>
        </p:txBody>
      </p:sp>
      <p:sp>
        <p:nvSpPr>
          <p:cNvPr id="17" name="object 17"/>
          <p:cNvSpPr/>
          <p:nvPr/>
        </p:nvSpPr>
        <p:spPr>
          <a:xfrm>
            <a:off x="4707787" y="4620024"/>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18" name="object 18"/>
          <p:cNvSpPr txBox="1"/>
          <p:nvPr/>
        </p:nvSpPr>
        <p:spPr>
          <a:xfrm>
            <a:off x="4908004" y="4745818"/>
            <a:ext cx="17145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G</a:t>
            </a:r>
            <a:endParaRPr sz="1800">
              <a:latin typeface="Calibri"/>
              <a:cs typeface="Calibri"/>
            </a:endParaRPr>
          </a:p>
        </p:txBody>
      </p:sp>
      <p:sp>
        <p:nvSpPr>
          <p:cNvPr id="19" name="object 19"/>
          <p:cNvSpPr/>
          <p:nvPr/>
        </p:nvSpPr>
        <p:spPr>
          <a:xfrm>
            <a:off x="3564787" y="3934224"/>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20" name="object 20"/>
          <p:cNvSpPr txBox="1"/>
          <p:nvPr/>
        </p:nvSpPr>
        <p:spPr>
          <a:xfrm>
            <a:off x="3765730" y="4060018"/>
            <a:ext cx="17018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H</a:t>
            </a:r>
            <a:endParaRPr sz="1800">
              <a:latin typeface="Calibri"/>
              <a:cs typeface="Calibri"/>
            </a:endParaRPr>
          </a:p>
        </p:txBody>
      </p:sp>
      <p:sp>
        <p:nvSpPr>
          <p:cNvPr id="21" name="object 21"/>
          <p:cNvSpPr/>
          <p:nvPr/>
        </p:nvSpPr>
        <p:spPr>
          <a:xfrm>
            <a:off x="3850537" y="2010174"/>
            <a:ext cx="3371850" cy="2915285"/>
          </a:xfrm>
          <a:custGeom>
            <a:avLst/>
            <a:gdLst/>
            <a:ahLst/>
            <a:cxnLst/>
            <a:rect l="l" t="t" r="r" b="b"/>
            <a:pathLst>
              <a:path w="3371850" h="2915285">
                <a:moveTo>
                  <a:pt x="202055" y="712344"/>
                </a:moveTo>
                <a:lnTo>
                  <a:pt x="940955" y="202044"/>
                </a:lnTo>
              </a:path>
              <a:path w="3371850" h="2915285">
                <a:moveTo>
                  <a:pt x="1428749" y="0"/>
                </a:moveTo>
                <a:lnTo>
                  <a:pt x="2609849" y="209699"/>
                </a:lnTo>
              </a:path>
              <a:path w="3371850" h="2915285">
                <a:moveTo>
                  <a:pt x="3371855" y="1238255"/>
                </a:moveTo>
                <a:lnTo>
                  <a:pt x="3097655" y="354455"/>
                </a:lnTo>
              </a:path>
              <a:path w="3371850" h="2915285">
                <a:moveTo>
                  <a:pt x="19199" y="1924049"/>
                </a:moveTo>
                <a:lnTo>
                  <a:pt x="0" y="1200149"/>
                </a:lnTo>
              </a:path>
              <a:path w="3371850" h="2915285">
                <a:moveTo>
                  <a:pt x="202055" y="2411855"/>
                </a:moveTo>
                <a:lnTo>
                  <a:pt x="857255" y="2895455"/>
                </a:lnTo>
              </a:path>
              <a:path w="3371850" h="2915285">
                <a:moveTo>
                  <a:pt x="1428749" y="2895599"/>
                </a:moveTo>
                <a:lnTo>
                  <a:pt x="2800349" y="2914799"/>
                </a:lnTo>
              </a:path>
              <a:path w="3371850" h="2915285">
                <a:moveTo>
                  <a:pt x="3282299" y="2623049"/>
                </a:moveTo>
                <a:lnTo>
                  <a:pt x="3352799" y="1809749"/>
                </a:lnTo>
              </a:path>
              <a:path w="3371850" h="2915285">
                <a:moveTo>
                  <a:pt x="202055" y="2007744"/>
                </a:moveTo>
                <a:lnTo>
                  <a:pt x="1186955" y="1822944"/>
                </a:lnTo>
              </a:path>
              <a:path w="3371850" h="2915285">
                <a:moveTo>
                  <a:pt x="1345055" y="2693544"/>
                </a:moveTo>
                <a:lnTo>
                  <a:pt x="3150755" y="1726044"/>
                </a:lnTo>
              </a:path>
              <a:path w="3371850" h="2915285">
                <a:moveTo>
                  <a:pt x="2851784" y="2623184"/>
                </a:moveTo>
                <a:lnTo>
                  <a:pt x="1518284" y="1861184"/>
                </a:lnTo>
              </a:path>
              <a:path w="3371850" h="2915285">
                <a:moveTo>
                  <a:pt x="1606044" y="1403855"/>
                </a:moveTo>
                <a:lnTo>
                  <a:pt x="2693544" y="354455"/>
                </a:lnTo>
              </a:path>
              <a:path w="3371850" h="2915285">
                <a:moveTo>
                  <a:pt x="3150744" y="1321944"/>
                </a:moveTo>
                <a:lnTo>
                  <a:pt x="1345044" y="202044"/>
                </a:lnTo>
              </a:path>
              <a:path w="3371850" h="2915285">
                <a:moveTo>
                  <a:pt x="1390499" y="1314449"/>
                </a:moveTo>
                <a:lnTo>
                  <a:pt x="1142999" y="285749"/>
                </a:lnTo>
              </a:path>
              <a:path w="3371850" h="2915285">
                <a:moveTo>
                  <a:pt x="1175249" y="1403999"/>
                </a:moveTo>
                <a:lnTo>
                  <a:pt x="285749" y="914399"/>
                </a:lnTo>
              </a:path>
            </a:pathLst>
          </a:custGeom>
          <a:ln w="25399">
            <a:solidFill>
              <a:srgbClr val="40BAD1"/>
            </a:solidFill>
          </a:ln>
        </p:spPr>
        <p:txBody>
          <a:bodyPr wrap="square" lIns="0" tIns="0" rIns="0" bIns="0" rtlCol="0"/>
          <a:lstStyle/>
          <a:p>
            <a:endParaRPr/>
          </a:p>
        </p:txBody>
      </p:sp>
      <p:sp>
        <p:nvSpPr>
          <p:cNvPr id="22" name="object 22"/>
          <p:cNvSpPr txBox="1"/>
          <p:nvPr/>
        </p:nvSpPr>
        <p:spPr>
          <a:xfrm>
            <a:off x="4157874" y="2121680"/>
            <a:ext cx="25717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10</a:t>
            </a:r>
            <a:endParaRPr sz="1800">
              <a:latin typeface="Calibri"/>
              <a:cs typeface="Calibri"/>
            </a:endParaRPr>
          </a:p>
        </p:txBody>
      </p:sp>
      <p:sp>
        <p:nvSpPr>
          <p:cNvPr id="23" name="object 23"/>
          <p:cNvSpPr txBox="1"/>
          <p:nvPr/>
        </p:nvSpPr>
        <p:spPr>
          <a:xfrm>
            <a:off x="5771412" y="181688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endParaRPr sz="1800">
              <a:latin typeface="Calibri"/>
              <a:cs typeface="Calibri"/>
            </a:endParaRPr>
          </a:p>
        </p:txBody>
      </p:sp>
      <p:sp>
        <p:nvSpPr>
          <p:cNvPr id="24" name="object 24"/>
          <p:cNvSpPr txBox="1"/>
          <p:nvPr/>
        </p:nvSpPr>
        <p:spPr>
          <a:xfrm>
            <a:off x="7143012" y="257888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endParaRPr sz="1800">
              <a:latin typeface="Calibri"/>
              <a:cs typeface="Calibri"/>
            </a:endParaRPr>
          </a:p>
        </p:txBody>
      </p:sp>
      <p:sp>
        <p:nvSpPr>
          <p:cNvPr id="25" name="object 25"/>
          <p:cNvSpPr txBox="1"/>
          <p:nvPr/>
        </p:nvSpPr>
        <p:spPr>
          <a:xfrm>
            <a:off x="7218577" y="4102246"/>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1</a:t>
            </a:r>
            <a:endParaRPr sz="1800">
              <a:latin typeface="Calibri"/>
              <a:cs typeface="Calibri"/>
            </a:endParaRPr>
          </a:p>
        </p:txBody>
      </p:sp>
      <p:sp>
        <p:nvSpPr>
          <p:cNvPr id="26" name="object 26"/>
          <p:cNvSpPr txBox="1"/>
          <p:nvPr/>
        </p:nvSpPr>
        <p:spPr>
          <a:xfrm>
            <a:off x="5923812" y="486488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endParaRPr sz="1800">
              <a:latin typeface="Calibri"/>
              <a:cs typeface="Calibri"/>
            </a:endParaRPr>
          </a:p>
        </p:txBody>
      </p:sp>
      <p:sp>
        <p:nvSpPr>
          <p:cNvPr id="27" name="object 27"/>
          <p:cNvSpPr txBox="1"/>
          <p:nvPr/>
        </p:nvSpPr>
        <p:spPr>
          <a:xfrm>
            <a:off x="4171212" y="456008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endParaRPr sz="1800">
              <a:latin typeface="Calibri"/>
              <a:cs typeface="Calibri"/>
            </a:endParaRPr>
          </a:p>
        </p:txBody>
      </p:sp>
      <p:sp>
        <p:nvSpPr>
          <p:cNvPr id="28" name="object 28"/>
          <p:cNvSpPr txBox="1"/>
          <p:nvPr/>
        </p:nvSpPr>
        <p:spPr>
          <a:xfrm>
            <a:off x="3637812" y="341708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5</a:t>
            </a:r>
            <a:endParaRPr sz="1800">
              <a:latin typeface="Calibri"/>
              <a:cs typeface="Calibri"/>
            </a:endParaRPr>
          </a:p>
        </p:txBody>
      </p:sp>
      <p:sp>
        <p:nvSpPr>
          <p:cNvPr id="29" name="object 29"/>
          <p:cNvSpPr txBox="1"/>
          <p:nvPr/>
        </p:nvSpPr>
        <p:spPr>
          <a:xfrm>
            <a:off x="4476012" y="288368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8</a:t>
            </a:r>
            <a:endParaRPr sz="1800">
              <a:latin typeface="Calibri"/>
              <a:cs typeface="Calibri"/>
            </a:endParaRPr>
          </a:p>
        </p:txBody>
      </p:sp>
      <p:sp>
        <p:nvSpPr>
          <p:cNvPr id="30" name="object 30"/>
          <p:cNvSpPr txBox="1"/>
          <p:nvPr/>
        </p:nvSpPr>
        <p:spPr>
          <a:xfrm>
            <a:off x="4399812" y="364568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endParaRPr sz="1800">
              <a:latin typeface="Calibri"/>
              <a:cs typeface="Calibri"/>
            </a:endParaRPr>
          </a:p>
        </p:txBody>
      </p:sp>
      <p:sp>
        <p:nvSpPr>
          <p:cNvPr id="31" name="object 31"/>
          <p:cNvSpPr txBox="1"/>
          <p:nvPr/>
        </p:nvSpPr>
        <p:spPr>
          <a:xfrm>
            <a:off x="4933212" y="265508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endParaRPr sz="1800">
              <a:latin typeface="Calibri"/>
              <a:cs typeface="Calibri"/>
            </a:endParaRPr>
          </a:p>
        </p:txBody>
      </p:sp>
      <p:sp>
        <p:nvSpPr>
          <p:cNvPr id="32" name="object 32"/>
          <p:cNvSpPr txBox="1"/>
          <p:nvPr/>
        </p:nvSpPr>
        <p:spPr>
          <a:xfrm>
            <a:off x="5619012" y="288368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endParaRPr sz="1800">
              <a:latin typeface="Calibri"/>
              <a:cs typeface="Calibri"/>
            </a:endParaRPr>
          </a:p>
        </p:txBody>
      </p:sp>
      <p:sp>
        <p:nvSpPr>
          <p:cNvPr id="33" name="object 33"/>
          <p:cNvSpPr txBox="1"/>
          <p:nvPr/>
        </p:nvSpPr>
        <p:spPr>
          <a:xfrm>
            <a:off x="5770777" y="379808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endParaRPr sz="1800">
              <a:latin typeface="Calibri"/>
              <a:cs typeface="Calibri"/>
            </a:endParaRPr>
          </a:p>
        </p:txBody>
      </p:sp>
      <p:sp>
        <p:nvSpPr>
          <p:cNvPr id="34" name="object 34"/>
          <p:cNvSpPr txBox="1"/>
          <p:nvPr/>
        </p:nvSpPr>
        <p:spPr>
          <a:xfrm>
            <a:off x="6457212" y="372188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2</a:t>
            </a:r>
            <a:endParaRPr sz="1800">
              <a:latin typeface="Calibri"/>
              <a:cs typeface="Calibri"/>
            </a:endParaRPr>
          </a:p>
        </p:txBody>
      </p:sp>
      <p:sp>
        <p:nvSpPr>
          <p:cNvPr id="35" name="object 35"/>
          <p:cNvSpPr txBox="1"/>
          <p:nvPr/>
        </p:nvSpPr>
        <p:spPr>
          <a:xfrm>
            <a:off x="6457212" y="273128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6</a:t>
            </a:r>
            <a:endParaRPr sz="1800">
              <a:latin typeface="Calibri"/>
              <a:cs typeface="Calibri"/>
            </a:endParaRPr>
          </a:p>
        </p:txBody>
      </p:sp>
      <p:sp>
        <p:nvSpPr>
          <p:cNvPr id="36" name="object 36"/>
          <p:cNvSpPr txBox="1"/>
          <p:nvPr/>
        </p:nvSpPr>
        <p:spPr>
          <a:xfrm>
            <a:off x="9889559" y="1809677"/>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endParaRPr sz="1800">
              <a:latin typeface="Calibri"/>
              <a:cs typeface="Calibri"/>
            </a:endParaRPr>
          </a:p>
        </p:txBody>
      </p:sp>
      <p:sp>
        <p:nvSpPr>
          <p:cNvPr id="37" name="object 37"/>
          <p:cNvSpPr txBox="1"/>
          <p:nvPr/>
        </p:nvSpPr>
        <p:spPr>
          <a:xfrm>
            <a:off x="11261380" y="2571677"/>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endParaRPr sz="1800">
              <a:latin typeface="Calibri"/>
              <a:cs typeface="Calibri"/>
            </a:endParaRPr>
          </a:p>
        </p:txBody>
      </p:sp>
      <p:sp>
        <p:nvSpPr>
          <p:cNvPr id="38" name="object 38"/>
          <p:cNvSpPr txBox="1"/>
          <p:nvPr/>
        </p:nvSpPr>
        <p:spPr>
          <a:xfrm>
            <a:off x="11336957" y="4095042"/>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1</a:t>
            </a:r>
            <a:endParaRPr sz="1800">
              <a:latin typeface="Calibri"/>
              <a:cs typeface="Calibri"/>
            </a:endParaRPr>
          </a:p>
        </p:txBody>
      </p:sp>
      <p:sp>
        <p:nvSpPr>
          <p:cNvPr id="39" name="object 39"/>
          <p:cNvSpPr txBox="1"/>
          <p:nvPr/>
        </p:nvSpPr>
        <p:spPr>
          <a:xfrm>
            <a:off x="8289103" y="4552877"/>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endParaRPr sz="1800">
              <a:latin typeface="Calibri"/>
              <a:cs typeface="Calibri"/>
            </a:endParaRPr>
          </a:p>
        </p:txBody>
      </p:sp>
      <p:sp>
        <p:nvSpPr>
          <p:cNvPr id="40" name="object 40"/>
          <p:cNvSpPr txBox="1"/>
          <p:nvPr/>
        </p:nvSpPr>
        <p:spPr>
          <a:xfrm>
            <a:off x="7755618" y="3409877"/>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5</a:t>
            </a:r>
            <a:endParaRPr sz="1800">
              <a:latin typeface="Calibri"/>
              <a:cs typeface="Calibri"/>
            </a:endParaRPr>
          </a:p>
        </p:txBody>
      </p:sp>
      <p:sp>
        <p:nvSpPr>
          <p:cNvPr id="41" name="object 41"/>
          <p:cNvSpPr txBox="1"/>
          <p:nvPr/>
        </p:nvSpPr>
        <p:spPr>
          <a:xfrm>
            <a:off x="9737135" y="2876477"/>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endParaRPr sz="1800">
              <a:latin typeface="Calibri"/>
              <a:cs typeface="Calibri"/>
            </a:endParaRPr>
          </a:p>
        </p:txBody>
      </p:sp>
      <p:sp>
        <p:nvSpPr>
          <p:cNvPr id="42" name="object 42"/>
          <p:cNvSpPr txBox="1"/>
          <p:nvPr/>
        </p:nvSpPr>
        <p:spPr>
          <a:xfrm>
            <a:off x="10575469" y="3714677"/>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2</a:t>
            </a:r>
            <a:endParaRPr sz="1800">
              <a:latin typeface="Calibri"/>
              <a:cs typeface="Calibri"/>
            </a:endParaRPr>
          </a:p>
        </p:txBody>
      </p:sp>
      <p:grpSp>
        <p:nvGrpSpPr>
          <p:cNvPr id="43" name="object 43"/>
          <p:cNvGrpSpPr/>
          <p:nvPr/>
        </p:nvGrpSpPr>
        <p:grpSpPr>
          <a:xfrm>
            <a:off x="11030532" y="3236459"/>
            <a:ext cx="581025" cy="581025"/>
            <a:chOff x="11030532" y="3236459"/>
            <a:chExt cx="581025" cy="581025"/>
          </a:xfrm>
        </p:grpSpPr>
        <p:pic>
          <p:nvPicPr>
            <p:cNvPr id="44" name="object 44"/>
            <p:cNvPicPr/>
            <p:nvPr/>
          </p:nvPicPr>
          <p:blipFill>
            <a:blip r:embed="rId2" cstate="print"/>
            <a:stretch>
              <a:fillRect/>
            </a:stretch>
          </p:blipFill>
          <p:spPr>
            <a:xfrm>
              <a:off x="11035294" y="3241221"/>
              <a:ext cx="571499" cy="571499"/>
            </a:xfrm>
            <a:prstGeom prst="rect">
              <a:avLst/>
            </a:prstGeom>
          </p:spPr>
        </p:pic>
        <p:sp>
          <p:nvSpPr>
            <p:cNvPr id="45" name="object 45"/>
            <p:cNvSpPr/>
            <p:nvPr/>
          </p:nvSpPr>
          <p:spPr>
            <a:xfrm>
              <a:off x="11035294" y="3241221"/>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1" y="14567"/>
                  </a:lnTo>
                  <a:lnTo>
                    <a:pt x="239399" y="3739"/>
                  </a:lnTo>
                  <a:lnTo>
                    <a:pt x="285749" y="0"/>
                  </a:lnTo>
                  <a:lnTo>
                    <a:pt x="330721" y="3559"/>
                  </a:lnTo>
                  <a:lnTo>
                    <a:pt x="374179" y="14026"/>
                  </a:lnTo>
                  <a:lnTo>
                    <a:pt x="415358" y="31083"/>
                  </a:lnTo>
                  <a:lnTo>
                    <a:pt x="453489" y="54411"/>
                  </a:lnTo>
                  <a:lnTo>
                    <a:pt x="487805" y="83693"/>
                  </a:lnTo>
                  <a:lnTo>
                    <a:pt x="517088" y="118010"/>
                  </a:lnTo>
                  <a:lnTo>
                    <a:pt x="540416" y="156141"/>
                  </a:lnTo>
                  <a:lnTo>
                    <a:pt x="557473" y="197320"/>
                  </a:lnTo>
                  <a:lnTo>
                    <a:pt x="567940" y="240779"/>
                  </a:lnTo>
                  <a:lnTo>
                    <a:pt x="571499" y="285749"/>
                  </a:lnTo>
                  <a:lnTo>
                    <a:pt x="567760" y="332100"/>
                  </a:lnTo>
                  <a:lnTo>
                    <a:pt x="556932" y="376069"/>
                  </a:lnTo>
                  <a:lnTo>
                    <a:pt x="539605" y="417068"/>
                  </a:lnTo>
                  <a:lnTo>
                    <a:pt x="516367" y="454510"/>
                  </a:lnTo>
                  <a:lnTo>
                    <a:pt x="487805" y="487805"/>
                  </a:lnTo>
                  <a:lnTo>
                    <a:pt x="454510" y="516366"/>
                  </a:lnTo>
                  <a:lnTo>
                    <a:pt x="417068" y="539605"/>
                  </a:lnTo>
                  <a:lnTo>
                    <a:pt x="376069" y="556932"/>
                  </a:lnTo>
                  <a:lnTo>
                    <a:pt x="332100" y="567760"/>
                  </a:lnTo>
                  <a:lnTo>
                    <a:pt x="285749" y="571499"/>
                  </a:lnTo>
                  <a:lnTo>
                    <a:pt x="239399" y="567760"/>
                  </a:lnTo>
                  <a:lnTo>
                    <a:pt x="195431"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9524">
              <a:solidFill>
                <a:srgbClr val="40BAD1"/>
              </a:solidFill>
            </a:ln>
          </p:spPr>
          <p:txBody>
            <a:bodyPr wrap="square" lIns="0" tIns="0" rIns="0" bIns="0" rtlCol="0"/>
            <a:lstStyle/>
            <a:p>
              <a:endParaRPr/>
            </a:p>
          </p:txBody>
        </p:sp>
      </p:grpSp>
      <p:sp>
        <p:nvSpPr>
          <p:cNvPr id="46" name="object 46"/>
          <p:cNvSpPr txBox="1"/>
          <p:nvPr/>
        </p:nvSpPr>
        <p:spPr>
          <a:xfrm>
            <a:off x="11236294" y="3367015"/>
            <a:ext cx="1695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D</a:t>
            </a:r>
            <a:endParaRPr sz="1800">
              <a:latin typeface="Calibri"/>
              <a:cs typeface="Calibri"/>
            </a:endParaRPr>
          </a:p>
        </p:txBody>
      </p:sp>
      <p:grpSp>
        <p:nvGrpSpPr>
          <p:cNvPr id="47" name="object 47"/>
          <p:cNvGrpSpPr/>
          <p:nvPr/>
        </p:nvGrpSpPr>
        <p:grpSpPr>
          <a:xfrm>
            <a:off x="10725683" y="4531859"/>
            <a:ext cx="581025" cy="581025"/>
            <a:chOff x="10725683" y="4531859"/>
            <a:chExt cx="581025" cy="581025"/>
          </a:xfrm>
        </p:grpSpPr>
        <p:pic>
          <p:nvPicPr>
            <p:cNvPr id="48" name="object 48"/>
            <p:cNvPicPr/>
            <p:nvPr/>
          </p:nvPicPr>
          <p:blipFill>
            <a:blip r:embed="rId2" cstate="print"/>
            <a:stretch>
              <a:fillRect/>
            </a:stretch>
          </p:blipFill>
          <p:spPr>
            <a:xfrm>
              <a:off x="10730445" y="4536621"/>
              <a:ext cx="571499" cy="571499"/>
            </a:xfrm>
            <a:prstGeom prst="rect">
              <a:avLst/>
            </a:prstGeom>
          </p:spPr>
        </p:pic>
        <p:sp>
          <p:nvSpPr>
            <p:cNvPr id="49" name="object 49"/>
            <p:cNvSpPr/>
            <p:nvPr/>
          </p:nvSpPr>
          <p:spPr>
            <a:xfrm>
              <a:off x="10730445" y="4536621"/>
              <a:ext cx="571500" cy="571500"/>
            </a:xfrm>
            <a:custGeom>
              <a:avLst/>
              <a:gdLst/>
              <a:ahLst/>
              <a:cxnLst/>
              <a:rect l="l" t="t" r="r" b="b"/>
              <a:pathLst>
                <a:path w="571500" h="571500">
                  <a:moveTo>
                    <a:pt x="0" y="285749"/>
                  </a:moveTo>
                  <a:lnTo>
                    <a:pt x="3740" y="239399"/>
                  </a:lnTo>
                  <a:lnTo>
                    <a:pt x="14567" y="195430"/>
                  </a:lnTo>
                  <a:lnTo>
                    <a:pt x="31895" y="154431"/>
                  </a:lnTo>
                  <a:lnTo>
                    <a:pt x="55133" y="116989"/>
                  </a:lnTo>
                  <a:lnTo>
                    <a:pt x="83694" y="83694"/>
                  </a:lnTo>
                  <a:lnTo>
                    <a:pt x="116990" y="55133"/>
                  </a:lnTo>
                  <a:lnTo>
                    <a:pt x="154431" y="31894"/>
                  </a:lnTo>
                  <a:lnTo>
                    <a:pt x="195431" y="14567"/>
                  </a:lnTo>
                  <a:lnTo>
                    <a:pt x="239400" y="3739"/>
                  </a:lnTo>
                  <a:lnTo>
                    <a:pt x="285749" y="0"/>
                  </a:lnTo>
                  <a:lnTo>
                    <a:pt x="330721" y="3559"/>
                  </a:lnTo>
                  <a:lnTo>
                    <a:pt x="374179" y="14026"/>
                  </a:lnTo>
                  <a:lnTo>
                    <a:pt x="415358" y="31083"/>
                  </a:lnTo>
                  <a:lnTo>
                    <a:pt x="453489" y="54411"/>
                  </a:lnTo>
                  <a:lnTo>
                    <a:pt x="487806" y="83693"/>
                  </a:lnTo>
                  <a:lnTo>
                    <a:pt x="517088"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400" y="567760"/>
                  </a:lnTo>
                  <a:lnTo>
                    <a:pt x="195431" y="556932"/>
                  </a:lnTo>
                  <a:lnTo>
                    <a:pt x="154431" y="539605"/>
                  </a:lnTo>
                  <a:lnTo>
                    <a:pt x="116990" y="516366"/>
                  </a:lnTo>
                  <a:lnTo>
                    <a:pt x="83694" y="487805"/>
                  </a:lnTo>
                  <a:lnTo>
                    <a:pt x="55133" y="454510"/>
                  </a:lnTo>
                  <a:lnTo>
                    <a:pt x="31895" y="417068"/>
                  </a:lnTo>
                  <a:lnTo>
                    <a:pt x="14567" y="376069"/>
                  </a:lnTo>
                  <a:lnTo>
                    <a:pt x="3740" y="332100"/>
                  </a:lnTo>
                  <a:lnTo>
                    <a:pt x="0" y="285749"/>
                  </a:lnTo>
                  <a:close/>
                </a:path>
              </a:pathLst>
            </a:custGeom>
            <a:ln w="9524">
              <a:solidFill>
                <a:srgbClr val="40BAD1"/>
              </a:solidFill>
            </a:ln>
          </p:spPr>
          <p:txBody>
            <a:bodyPr wrap="square" lIns="0" tIns="0" rIns="0" bIns="0" rtlCol="0"/>
            <a:lstStyle/>
            <a:p>
              <a:endParaRPr/>
            </a:p>
          </p:txBody>
        </p:sp>
      </p:grpSp>
      <p:sp>
        <p:nvSpPr>
          <p:cNvPr id="50" name="object 50"/>
          <p:cNvSpPr txBox="1"/>
          <p:nvPr/>
        </p:nvSpPr>
        <p:spPr>
          <a:xfrm>
            <a:off x="10947742" y="4662415"/>
            <a:ext cx="13716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E</a:t>
            </a:r>
            <a:endParaRPr sz="1800">
              <a:latin typeface="Calibri"/>
              <a:cs typeface="Calibri"/>
            </a:endParaRPr>
          </a:p>
        </p:txBody>
      </p:sp>
      <p:grpSp>
        <p:nvGrpSpPr>
          <p:cNvPr id="51" name="object 51"/>
          <p:cNvGrpSpPr/>
          <p:nvPr/>
        </p:nvGrpSpPr>
        <p:grpSpPr>
          <a:xfrm>
            <a:off x="8821013" y="4608059"/>
            <a:ext cx="581025" cy="581025"/>
            <a:chOff x="8821013" y="4608059"/>
            <a:chExt cx="581025" cy="581025"/>
          </a:xfrm>
        </p:grpSpPr>
        <p:pic>
          <p:nvPicPr>
            <p:cNvPr id="52" name="object 52"/>
            <p:cNvPicPr/>
            <p:nvPr/>
          </p:nvPicPr>
          <p:blipFill>
            <a:blip r:embed="rId2" cstate="print"/>
            <a:stretch>
              <a:fillRect/>
            </a:stretch>
          </p:blipFill>
          <p:spPr>
            <a:xfrm>
              <a:off x="8825775" y="4612821"/>
              <a:ext cx="571499" cy="571499"/>
            </a:xfrm>
            <a:prstGeom prst="rect">
              <a:avLst/>
            </a:prstGeom>
          </p:spPr>
        </p:pic>
        <p:sp>
          <p:nvSpPr>
            <p:cNvPr id="53" name="object 53"/>
            <p:cNvSpPr/>
            <p:nvPr/>
          </p:nvSpPr>
          <p:spPr>
            <a:xfrm>
              <a:off x="8825776" y="4612821"/>
              <a:ext cx="571500" cy="571500"/>
            </a:xfrm>
            <a:custGeom>
              <a:avLst/>
              <a:gdLst/>
              <a:ahLst/>
              <a:cxnLst/>
              <a:rect l="l" t="t" r="r" b="b"/>
              <a:pathLst>
                <a:path w="571500" h="571500">
                  <a:moveTo>
                    <a:pt x="0" y="285749"/>
                  </a:moveTo>
                  <a:lnTo>
                    <a:pt x="3740" y="239399"/>
                  </a:lnTo>
                  <a:lnTo>
                    <a:pt x="14567" y="195430"/>
                  </a:lnTo>
                  <a:lnTo>
                    <a:pt x="31895" y="154431"/>
                  </a:lnTo>
                  <a:lnTo>
                    <a:pt x="55133" y="116989"/>
                  </a:lnTo>
                  <a:lnTo>
                    <a:pt x="83694" y="83694"/>
                  </a:lnTo>
                  <a:lnTo>
                    <a:pt x="116990" y="55133"/>
                  </a:lnTo>
                  <a:lnTo>
                    <a:pt x="154431" y="31894"/>
                  </a:lnTo>
                  <a:lnTo>
                    <a:pt x="195431" y="14567"/>
                  </a:lnTo>
                  <a:lnTo>
                    <a:pt x="239400" y="3739"/>
                  </a:lnTo>
                  <a:lnTo>
                    <a:pt x="285749" y="0"/>
                  </a:lnTo>
                  <a:lnTo>
                    <a:pt x="330721" y="3559"/>
                  </a:lnTo>
                  <a:lnTo>
                    <a:pt x="374179" y="14026"/>
                  </a:lnTo>
                  <a:lnTo>
                    <a:pt x="415358" y="31083"/>
                  </a:lnTo>
                  <a:lnTo>
                    <a:pt x="453489" y="54411"/>
                  </a:lnTo>
                  <a:lnTo>
                    <a:pt x="487806" y="83693"/>
                  </a:lnTo>
                  <a:lnTo>
                    <a:pt x="517088"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400" y="567760"/>
                  </a:lnTo>
                  <a:lnTo>
                    <a:pt x="195431" y="556932"/>
                  </a:lnTo>
                  <a:lnTo>
                    <a:pt x="154431" y="539605"/>
                  </a:lnTo>
                  <a:lnTo>
                    <a:pt x="116990" y="516366"/>
                  </a:lnTo>
                  <a:lnTo>
                    <a:pt x="83694" y="487805"/>
                  </a:lnTo>
                  <a:lnTo>
                    <a:pt x="55133" y="454510"/>
                  </a:lnTo>
                  <a:lnTo>
                    <a:pt x="31895" y="417068"/>
                  </a:lnTo>
                  <a:lnTo>
                    <a:pt x="14567" y="376069"/>
                  </a:lnTo>
                  <a:lnTo>
                    <a:pt x="3740" y="332100"/>
                  </a:lnTo>
                  <a:lnTo>
                    <a:pt x="0" y="285749"/>
                  </a:lnTo>
                  <a:close/>
                </a:path>
              </a:pathLst>
            </a:custGeom>
            <a:ln w="9524">
              <a:solidFill>
                <a:srgbClr val="40BAD1"/>
              </a:solidFill>
            </a:ln>
          </p:spPr>
          <p:txBody>
            <a:bodyPr wrap="square" lIns="0" tIns="0" rIns="0" bIns="0" rtlCol="0"/>
            <a:lstStyle/>
            <a:p>
              <a:endParaRPr/>
            </a:p>
          </p:txBody>
        </p:sp>
      </p:grpSp>
      <p:sp>
        <p:nvSpPr>
          <p:cNvPr id="54" name="object 54"/>
          <p:cNvSpPr txBox="1"/>
          <p:nvPr/>
        </p:nvSpPr>
        <p:spPr>
          <a:xfrm>
            <a:off x="9025993" y="4738615"/>
            <a:ext cx="17145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G</a:t>
            </a:r>
            <a:endParaRPr sz="1800">
              <a:latin typeface="Calibri"/>
              <a:cs typeface="Calibri"/>
            </a:endParaRPr>
          </a:p>
        </p:txBody>
      </p:sp>
      <p:grpSp>
        <p:nvGrpSpPr>
          <p:cNvPr id="55" name="object 55"/>
          <p:cNvGrpSpPr/>
          <p:nvPr/>
        </p:nvGrpSpPr>
        <p:grpSpPr>
          <a:xfrm>
            <a:off x="10573259" y="1864859"/>
            <a:ext cx="581025" cy="581025"/>
            <a:chOff x="10573259" y="1864859"/>
            <a:chExt cx="581025" cy="581025"/>
          </a:xfrm>
        </p:grpSpPr>
        <p:pic>
          <p:nvPicPr>
            <p:cNvPr id="56" name="object 56"/>
            <p:cNvPicPr/>
            <p:nvPr/>
          </p:nvPicPr>
          <p:blipFill>
            <a:blip r:embed="rId2" cstate="print"/>
            <a:stretch>
              <a:fillRect/>
            </a:stretch>
          </p:blipFill>
          <p:spPr>
            <a:xfrm>
              <a:off x="10578021" y="1869621"/>
              <a:ext cx="571499" cy="571499"/>
            </a:xfrm>
            <a:prstGeom prst="rect">
              <a:avLst/>
            </a:prstGeom>
          </p:spPr>
        </p:pic>
        <p:sp>
          <p:nvSpPr>
            <p:cNvPr id="57" name="object 57"/>
            <p:cNvSpPr/>
            <p:nvPr/>
          </p:nvSpPr>
          <p:spPr>
            <a:xfrm>
              <a:off x="10578021" y="1869621"/>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7" y="31083"/>
                  </a:lnTo>
                  <a:lnTo>
                    <a:pt x="453489" y="54411"/>
                  </a:lnTo>
                  <a:lnTo>
                    <a:pt x="487805" y="83694"/>
                  </a:lnTo>
                  <a:lnTo>
                    <a:pt x="517087" y="118010"/>
                  </a:lnTo>
                  <a:lnTo>
                    <a:pt x="540416" y="156141"/>
                  </a:lnTo>
                  <a:lnTo>
                    <a:pt x="557473" y="197320"/>
                  </a:lnTo>
                  <a:lnTo>
                    <a:pt x="567940" y="240778"/>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9524">
              <a:solidFill>
                <a:srgbClr val="40BAD1"/>
              </a:solidFill>
            </a:ln>
          </p:spPr>
          <p:txBody>
            <a:bodyPr wrap="square" lIns="0" tIns="0" rIns="0" bIns="0" rtlCol="0"/>
            <a:lstStyle/>
            <a:p>
              <a:endParaRPr/>
            </a:p>
          </p:txBody>
        </p:sp>
      </p:grpSp>
      <p:sp>
        <p:nvSpPr>
          <p:cNvPr id="58" name="object 58"/>
          <p:cNvSpPr txBox="1"/>
          <p:nvPr/>
        </p:nvSpPr>
        <p:spPr>
          <a:xfrm>
            <a:off x="10790573" y="1995415"/>
            <a:ext cx="14668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C</a:t>
            </a:r>
            <a:endParaRPr sz="1800">
              <a:latin typeface="Calibri"/>
              <a:cs typeface="Calibri"/>
            </a:endParaRPr>
          </a:p>
        </p:txBody>
      </p:sp>
      <p:grpSp>
        <p:nvGrpSpPr>
          <p:cNvPr id="59" name="object 59"/>
          <p:cNvGrpSpPr/>
          <p:nvPr/>
        </p:nvGrpSpPr>
        <p:grpSpPr>
          <a:xfrm>
            <a:off x="7677830" y="3922259"/>
            <a:ext cx="581025" cy="581025"/>
            <a:chOff x="7677830" y="3922259"/>
            <a:chExt cx="581025" cy="581025"/>
          </a:xfrm>
        </p:grpSpPr>
        <p:pic>
          <p:nvPicPr>
            <p:cNvPr id="60" name="object 60"/>
            <p:cNvPicPr/>
            <p:nvPr/>
          </p:nvPicPr>
          <p:blipFill>
            <a:blip r:embed="rId2" cstate="print"/>
            <a:stretch>
              <a:fillRect/>
            </a:stretch>
          </p:blipFill>
          <p:spPr>
            <a:xfrm>
              <a:off x="7682593" y="3927021"/>
              <a:ext cx="571499" cy="571499"/>
            </a:xfrm>
            <a:prstGeom prst="rect">
              <a:avLst/>
            </a:prstGeom>
          </p:spPr>
        </p:pic>
        <p:sp>
          <p:nvSpPr>
            <p:cNvPr id="61" name="object 61"/>
            <p:cNvSpPr/>
            <p:nvPr/>
          </p:nvSpPr>
          <p:spPr>
            <a:xfrm>
              <a:off x="7682593" y="3927021"/>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7" y="31083"/>
                  </a:lnTo>
                  <a:lnTo>
                    <a:pt x="453489" y="54411"/>
                  </a:lnTo>
                  <a:lnTo>
                    <a:pt x="487805" y="83693"/>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9524">
              <a:solidFill>
                <a:srgbClr val="40BAD1"/>
              </a:solidFill>
            </a:ln>
          </p:spPr>
          <p:txBody>
            <a:bodyPr wrap="square" lIns="0" tIns="0" rIns="0" bIns="0" rtlCol="0"/>
            <a:lstStyle/>
            <a:p>
              <a:endParaRPr/>
            </a:p>
          </p:txBody>
        </p:sp>
      </p:grpSp>
      <p:sp>
        <p:nvSpPr>
          <p:cNvPr id="62" name="object 62"/>
          <p:cNvSpPr txBox="1"/>
          <p:nvPr/>
        </p:nvSpPr>
        <p:spPr>
          <a:xfrm>
            <a:off x="7883535" y="4052815"/>
            <a:ext cx="17018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H</a:t>
            </a:r>
            <a:endParaRPr sz="1800">
              <a:latin typeface="Calibri"/>
              <a:cs typeface="Calibri"/>
            </a:endParaRPr>
          </a:p>
        </p:txBody>
      </p:sp>
      <p:grpSp>
        <p:nvGrpSpPr>
          <p:cNvPr id="63" name="object 63"/>
          <p:cNvGrpSpPr/>
          <p:nvPr/>
        </p:nvGrpSpPr>
        <p:grpSpPr>
          <a:xfrm>
            <a:off x="8821013" y="1712459"/>
            <a:ext cx="581025" cy="581025"/>
            <a:chOff x="8821013" y="1712459"/>
            <a:chExt cx="581025" cy="581025"/>
          </a:xfrm>
        </p:grpSpPr>
        <p:pic>
          <p:nvPicPr>
            <p:cNvPr id="64" name="object 64"/>
            <p:cNvPicPr/>
            <p:nvPr/>
          </p:nvPicPr>
          <p:blipFill>
            <a:blip r:embed="rId2" cstate="print"/>
            <a:stretch>
              <a:fillRect/>
            </a:stretch>
          </p:blipFill>
          <p:spPr>
            <a:xfrm>
              <a:off x="8825775" y="1717221"/>
              <a:ext cx="571499" cy="571499"/>
            </a:xfrm>
            <a:prstGeom prst="rect">
              <a:avLst/>
            </a:prstGeom>
          </p:spPr>
        </p:pic>
        <p:sp>
          <p:nvSpPr>
            <p:cNvPr id="65" name="object 65"/>
            <p:cNvSpPr/>
            <p:nvPr/>
          </p:nvSpPr>
          <p:spPr>
            <a:xfrm>
              <a:off x="8825776" y="1717221"/>
              <a:ext cx="571500" cy="571500"/>
            </a:xfrm>
            <a:custGeom>
              <a:avLst/>
              <a:gdLst/>
              <a:ahLst/>
              <a:cxnLst/>
              <a:rect l="l" t="t" r="r" b="b"/>
              <a:pathLst>
                <a:path w="571500" h="571500">
                  <a:moveTo>
                    <a:pt x="0" y="285749"/>
                  </a:moveTo>
                  <a:lnTo>
                    <a:pt x="3740" y="239399"/>
                  </a:lnTo>
                  <a:lnTo>
                    <a:pt x="14567" y="195430"/>
                  </a:lnTo>
                  <a:lnTo>
                    <a:pt x="31895" y="154431"/>
                  </a:lnTo>
                  <a:lnTo>
                    <a:pt x="55133" y="116989"/>
                  </a:lnTo>
                  <a:lnTo>
                    <a:pt x="83694" y="83694"/>
                  </a:lnTo>
                  <a:lnTo>
                    <a:pt x="116990" y="55133"/>
                  </a:lnTo>
                  <a:lnTo>
                    <a:pt x="154431" y="31894"/>
                  </a:lnTo>
                  <a:lnTo>
                    <a:pt x="195431" y="14567"/>
                  </a:lnTo>
                  <a:lnTo>
                    <a:pt x="239400" y="3739"/>
                  </a:lnTo>
                  <a:lnTo>
                    <a:pt x="285749" y="0"/>
                  </a:lnTo>
                  <a:lnTo>
                    <a:pt x="330721" y="3559"/>
                  </a:lnTo>
                  <a:lnTo>
                    <a:pt x="374179" y="14026"/>
                  </a:lnTo>
                  <a:lnTo>
                    <a:pt x="415358" y="31083"/>
                  </a:lnTo>
                  <a:lnTo>
                    <a:pt x="453489" y="54411"/>
                  </a:lnTo>
                  <a:lnTo>
                    <a:pt x="487806" y="83694"/>
                  </a:lnTo>
                  <a:lnTo>
                    <a:pt x="517088" y="118010"/>
                  </a:lnTo>
                  <a:lnTo>
                    <a:pt x="540416" y="156141"/>
                  </a:lnTo>
                  <a:lnTo>
                    <a:pt x="557473" y="197320"/>
                  </a:lnTo>
                  <a:lnTo>
                    <a:pt x="567940" y="240778"/>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400" y="567760"/>
                  </a:lnTo>
                  <a:lnTo>
                    <a:pt x="195431" y="556932"/>
                  </a:lnTo>
                  <a:lnTo>
                    <a:pt x="154431" y="539605"/>
                  </a:lnTo>
                  <a:lnTo>
                    <a:pt x="116990" y="516366"/>
                  </a:lnTo>
                  <a:lnTo>
                    <a:pt x="83694" y="487805"/>
                  </a:lnTo>
                  <a:lnTo>
                    <a:pt x="55133" y="454510"/>
                  </a:lnTo>
                  <a:lnTo>
                    <a:pt x="31895" y="417068"/>
                  </a:lnTo>
                  <a:lnTo>
                    <a:pt x="14567" y="376069"/>
                  </a:lnTo>
                  <a:lnTo>
                    <a:pt x="3740" y="332100"/>
                  </a:lnTo>
                  <a:lnTo>
                    <a:pt x="0" y="285749"/>
                  </a:lnTo>
                  <a:close/>
                </a:path>
              </a:pathLst>
            </a:custGeom>
            <a:ln w="9524">
              <a:solidFill>
                <a:srgbClr val="40BAD1"/>
              </a:solidFill>
            </a:ln>
          </p:spPr>
          <p:txBody>
            <a:bodyPr wrap="square" lIns="0" tIns="0" rIns="0" bIns="0" rtlCol="0"/>
            <a:lstStyle/>
            <a:p>
              <a:endParaRPr/>
            </a:p>
          </p:txBody>
        </p:sp>
      </p:grpSp>
      <p:sp>
        <p:nvSpPr>
          <p:cNvPr id="66" name="object 66"/>
          <p:cNvSpPr txBox="1"/>
          <p:nvPr/>
        </p:nvSpPr>
        <p:spPr>
          <a:xfrm>
            <a:off x="9046364" y="1843015"/>
            <a:ext cx="13081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F</a:t>
            </a:r>
            <a:endParaRPr sz="1800">
              <a:latin typeface="Calibri"/>
              <a:cs typeface="Calibri"/>
            </a:endParaRPr>
          </a:p>
        </p:txBody>
      </p:sp>
      <p:grpSp>
        <p:nvGrpSpPr>
          <p:cNvPr id="67" name="object 67"/>
          <p:cNvGrpSpPr/>
          <p:nvPr/>
        </p:nvGrpSpPr>
        <p:grpSpPr>
          <a:xfrm>
            <a:off x="9050284" y="3312659"/>
            <a:ext cx="581025" cy="581025"/>
            <a:chOff x="9050284" y="3312659"/>
            <a:chExt cx="581025" cy="581025"/>
          </a:xfrm>
        </p:grpSpPr>
        <p:pic>
          <p:nvPicPr>
            <p:cNvPr id="68" name="object 68"/>
            <p:cNvPicPr/>
            <p:nvPr/>
          </p:nvPicPr>
          <p:blipFill>
            <a:blip r:embed="rId2" cstate="print"/>
            <a:stretch>
              <a:fillRect/>
            </a:stretch>
          </p:blipFill>
          <p:spPr>
            <a:xfrm>
              <a:off x="9055047" y="3317421"/>
              <a:ext cx="571499" cy="571499"/>
            </a:xfrm>
            <a:prstGeom prst="rect">
              <a:avLst/>
            </a:prstGeom>
          </p:spPr>
        </p:pic>
        <p:sp>
          <p:nvSpPr>
            <p:cNvPr id="69" name="object 69"/>
            <p:cNvSpPr/>
            <p:nvPr/>
          </p:nvSpPr>
          <p:spPr>
            <a:xfrm>
              <a:off x="9055047" y="3317421"/>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1" y="14567"/>
                  </a:lnTo>
                  <a:lnTo>
                    <a:pt x="239399" y="3739"/>
                  </a:lnTo>
                  <a:lnTo>
                    <a:pt x="285749" y="0"/>
                  </a:lnTo>
                  <a:lnTo>
                    <a:pt x="330721" y="3559"/>
                  </a:lnTo>
                  <a:lnTo>
                    <a:pt x="374179" y="14026"/>
                  </a:lnTo>
                  <a:lnTo>
                    <a:pt x="415358" y="31083"/>
                  </a:lnTo>
                  <a:lnTo>
                    <a:pt x="453489" y="54411"/>
                  </a:lnTo>
                  <a:lnTo>
                    <a:pt x="487806" y="83693"/>
                  </a:lnTo>
                  <a:lnTo>
                    <a:pt x="517088"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1"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9524">
              <a:solidFill>
                <a:srgbClr val="40BAD1"/>
              </a:solidFill>
            </a:ln>
          </p:spPr>
          <p:txBody>
            <a:bodyPr wrap="square" lIns="0" tIns="0" rIns="0" bIns="0" rtlCol="0"/>
            <a:lstStyle/>
            <a:p>
              <a:endParaRPr/>
            </a:p>
          </p:txBody>
        </p:sp>
      </p:grpSp>
      <p:sp>
        <p:nvSpPr>
          <p:cNvPr id="70" name="object 70"/>
          <p:cNvSpPr txBox="1"/>
          <p:nvPr/>
        </p:nvSpPr>
        <p:spPr>
          <a:xfrm>
            <a:off x="9264027" y="3443215"/>
            <a:ext cx="1536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B</a:t>
            </a:r>
            <a:endParaRPr sz="1800">
              <a:latin typeface="Calibri"/>
              <a:cs typeface="Calibri"/>
            </a:endParaRPr>
          </a:p>
        </p:txBody>
      </p:sp>
      <p:grpSp>
        <p:nvGrpSpPr>
          <p:cNvPr id="71" name="object 71"/>
          <p:cNvGrpSpPr/>
          <p:nvPr/>
        </p:nvGrpSpPr>
        <p:grpSpPr>
          <a:xfrm>
            <a:off x="7677830" y="2626859"/>
            <a:ext cx="581025" cy="581025"/>
            <a:chOff x="7677830" y="2626859"/>
            <a:chExt cx="581025" cy="581025"/>
          </a:xfrm>
        </p:grpSpPr>
        <p:pic>
          <p:nvPicPr>
            <p:cNvPr id="72" name="object 72"/>
            <p:cNvPicPr/>
            <p:nvPr/>
          </p:nvPicPr>
          <p:blipFill>
            <a:blip r:embed="rId2" cstate="print"/>
            <a:stretch>
              <a:fillRect/>
            </a:stretch>
          </p:blipFill>
          <p:spPr>
            <a:xfrm>
              <a:off x="7682593" y="2631621"/>
              <a:ext cx="571499" cy="571499"/>
            </a:xfrm>
            <a:prstGeom prst="rect">
              <a:avLst/>
            </a:prstGeom>
          </p:spPr>
        </p:pic>
        <p:sp>
          <p:nvSpPr>
            <p:cNvPr id="73" name="object 73"/>
            <p:cNvSpPr/>
            <p:nvPr/>
          </p:nvSpPr>
          <p:spPr>
            <a:xfrm>
              <a:off x="7682593" y="2631621"/>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7" y="31083"/>
                  </a:lnTo>
                  <a:lnTo>
                    <a:pt x="453489" y="54411"/>
                  </a:lnTo>
                  <a:lnTo>
                    <a:pt x="487805" y="83694"/>
                  </a:lnTo>
                  <a:lnTo>
                    <a:pt x="517087" y="118010"/>
                  </a:lnTo>
                  <a:lnTo>
                    <a:pt x="540416" y="156141"/>
                  </a:lnTo>
                  <a:lnTo>
                    <a:pt x="557473" y="197320"/>
                  </a:lnTo>
                  <a:lnTo>
                    <a:pt x="567940" y="240778"/>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9524">
              <a:solidFill>
                <a:srgbClr val="40BAD1"/>
              </a:solidFill>
            </a:ln>
          </p:spPr>
          <p:txBody>
            <a:bodyPr wrap="square" lIns="0" tIns="0" rIns="0" bIns="0" rtlCol="0"/>
            <a:lstStyle/>
            <a:p>
              <a:endParaRPr/>
            </a:p>
          </p:txBody>
        </p:sp>
      </p:grpSp>
      <p:sp>
        <p:nvSpPr>
          <p:cNvPr id="74" name="object 74"/>
          <p:cNvSpPr txBox="1"/>
          <p:nvPr/>
        </p:nvSpPr>
        <p:spPr>
          <a:xfrm>
            <a:off x="7886382" y="2757415"/>
            <a:ext cx="16446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endParaRPr sz="1800">
              <a:latin typeface="Calibri"/>
              <a:cs typeface="Calibri"/>
            </a:endParaRPr>
          </a:p>
        </p:txBody>
      </p:sp>
      <p:sp>
        <p:nvSpPr>
          <p:cNvPr id="75" name="object 7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76" name="object 7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17</a:t>
            </a:fld>
            <a:endParaRPr dirty="0"/>
          </a:p>
        </p:txBody>
      </p:sp>
      <p:sp>
        <p:nvSpPr>
          <p:cNvPr id="3" name="object 3"/>
          <p:cNvSpPr txBox="1"/>
          <p:nvPr/>
        </p:nvSpPr>
        <p:spPr>
          <a:xfrm>
            <a:off x="325944" y="2854207"/>
            <a:ext cx="1947545" cy="1069340"/>
          </a:xfrm>
          <a:prstGeom prst="rect">
            <a:avLst/>
          </a:prstGeom>
        </p:spPr>
        <p:txBody>
          <a:bodyPr vert="horz" wrap="square" lIns="0" tIns="73660" rIns="0" bIns="0" rtlCol="0">
            <a:spAutoFit/>
          </a:bodyPr>
          <a:lstStyle/>
          <a:p>
            <a:pPr marL="12700" marR="5080">
              <a:lnSpc>
                <a:spcPts val="3900"/>
              </a:lnSpc>
              <a:spcBef>
                <a:spcPts val="580"/>
              </a:spcBef>
            </a:pPr>
            <a:r>
              <a:rPr sz="3600" spc="-10" dirty="0">
                <a:solidFill>
                  <a:srgbClr val="FFFFFF"/>
                </a:solidFill>
                <a:latin typeface="Corbel"/>
                <a:cs typeface="Corbel"/>
              </a:rPr>
              <a:t>Kruskal's </a:t>
            </a:r>
            <a:r>
              <a:rPr sz="3600" spc="-5" dirty="0">
                <a:solidFill>
                  <a:srgbClr val="FFFFFF"/>
                </a:solidFill>
                <a:latin typeface="Corbel"/>
                <a:cs typeface="Corbel"/>
              </a:rPr>
              <a:t> Algorithm</a:t>
            </a:r>
            <a:endParaRPr sz="3600">
              <a:latin typeface="Corbel"/>
              <a:cs typeface="Corbel"/>
            </a:endParaRPr>
          </a:p>
        </p:txBody>
      </p:sp>
      <p:sp>
        <p:nvSpPr>
          <p:cNvPr id="4" name="object 4"/>
          <p:cNvSpPr txBox="1">
            <a:spLocks noGrp="1"/>
          </p:cNvSpPr>
          <p:nvPr>
            <p:ph type="title"/>
          </p:nvPr>
        </p:nvSpPr>
        <p:spPr>
          <a:xfrm>
            <a:off x="3961380" y="1326926"/>
            <a:ext cx="6668134" cy="863600"/>
          </a:xfrm>
          <a:prstGeom prst="rect">
            <a:avLst/>
          </a:prstGeom>
        </p:spPr>
        <p:txBody>
          <a:bodyPr vert="horz" wrap="square" lIns="0" tIns="12700" rIns="0" bIns="0" rtlCol="0">
            <a:spAutoFit/>
          </a:bodyPr>
          <a:lstStyle/>
          <a:p>
            <a:pPr marL="450215" marR="5080" indent="-438150">
              <a:lnSpc>
                <a:spcPct val="114599"/>
              </a:lnSpc>
              <a:spcBef>
                <a:spcPts val="100"/>
              </a:spcBef>
              <a:tabLst>
                <a:tab pos="450215" algn="l"/>
              </a:tabLst>
            </a:pPr>
            <a:r>
              <a:rPr dirty="0">
                <a:solidFill>
                  <a:schemeClr val="tx1"/>
                </a:solidFill>
              </a:rPr>
              <a:t>1.	</a:t>
            </a:r>
            <a:r>
              <a:rPr sz="2400" spc="-5" dirty="0">
                <a:solidFill>
                  <a:schemeClr val="tx1"/>
                </a:solidFill>
                <a:latin typeface="Corbel"/>
                <a:cs typeface="Corbel"/>
              </a:rPr>
              <a:t>Create </a:t>
            </a:r>
            <a:r>
              <a:rPr sz="2400" dirty="0">
                <a:solidFill>
                  <a:schemeClr val="tx1"/>
                </a:solidFill>
                <a:latin typeface="Corbel"/>
                <a:cs typeface="Corbel"/>
              </a:rPr>
              <a:t>a </a:t>
            </a:r>
            <a:r>
              <a:rPr sz="2400" spc="-5" dirty="0">
                <a:solidFill>
                  <a:schemeClr val="tx1"/>
                </a:solidFill>
                <a:latin typeface="Corbel"/>
                <a:cs typeface="Corbel"/>
              </a:rPr>
              <a:t>forest in such </a:t>
            </a:r>
            <a:r>
              <a:rPr sz="2400" dirty="0">
                <a:solidFill>
                  <a:schemeClr val="tx1"/>
                </a:solidFill>
                <a:latin typeface="Corbel"/>
                <a:cs typeface="Corbel"/>
              </a:rPr>
              <a:t>a </a:t>
            </a:r>
            <a:r>
              <a:rPr sz="2400" spc="-5" dirty="0">
                <a:solidFill>
                  <a:schemeClr val="tx1"/>
                </a:solidFill>
                <a:latin typeface="Corbel"/>
                <a:cs typeface="Corbel"/>
              </a:rPr>
              <a:t>way that </a:t>
            </a:r>
            <a:r>
              <a:rPr sz="2400" spc="-10" dirty="0">
                <a:solidFill>
                  <a:schemeClr val="tx1"/>
                </a:solidFill>
                <a:latin typeface="Corbel"/>
                <a:cs typeface="Corbel"/>
              </a:rPr>
              <a:t>every </a:t>
            </a:r>
            <a:r>
              <a:rPr sz="2400" spc="-5" dirty="0">
                <a:solidFill>
                  <a:schemeClr val="tx1"/>
                </a:solidFill>
                <a:latin typeface="Corbel"/>
                <a:cs typeface="Corbel"/>
              </a:rPr>
              <a:t>vertex is </a:t>
            </a:r>
            <a:r>
              <a:rPr sz="2400" dirty="0">
                <a:solidFill>
                  <a:schemeClr val="tx1"/>
                </a:solidFill>
                <a:latin typeface="Corbel"/>
                <a:cs typeface="Corbel"/>
              </a:rPr>
              <a:t>a </a:t>
            </a:r>
            <a:r>
              <a:rPr sz="2400" spc="-470" dirty="0">
                <a:solidFill>
                  <a:schemeClr val="tx1"/>
                </a:solidFill>
                <a:latin typeface="Corbel"/>
                <a:cs typeface="Corbel"/>
              </a:rPr>
              <a:t> </a:t>
            </a:r>
            <a:r>
              <a:rPr sz="2400" spc="-5" dirty="0">
                <a:solidFill>
                  <a:schemeClr val="tx1"/>
                </a:solidFill>
                <a:latin typeface="Corbel"/>
                <a:cs typeface="Corbel"/>
              </a:rPr>
              <a:t>separate</a:t>
            </a:r>
            <a:r>
              <a:rPr sz="2400" spc="-10" dirty="0">
                <a:solidFill>
                  <a:schemeClr val="tx1"/>
                </a:solidFill>
                <a:latin typeface="Corbel"/>
                <a:cs typeface="Corbel"/>
              </a:rPr>
              <a:t> </a:t>
            </a:r>
            <a:r>
              <a:rPr sz="2400" spc="-5" dirty="0">
                <a:solidFill>
                  <a:schemeClr val="tx1"/>
                </a:solidFill>
                <a:latin typeface="Corbel"/>
                <a:cs typeface="Corbel"/>
              </a:rPr>
              <a:t>tree.</a:t>
            </a:r>
            <a:endParaRPr sz="2400" dirty="0">
              <a:solidFill>
                <a:schemeClr val="tx1"/>
              </a:solidFill>
              <a:latin typeface="Corbel"/>
              <a:cs typeface="Corbel"/>
            </a:endParaRPr>
          </a:p>
        </p:txBody>
      </p:sp>
      <p:sp>
        <p:nvSpPr>
          <p:cNvPr id="5" name="object 5"/>
          <p:cNvSpPr txBox="1"/>
          <p:nvPr/>
        </p:nvSpPr>
        <p:spPr>
          <a:xfrm>
            <a:off x="3961380" y="2165126"/>
            <a:ext cx="7043420" cy="3378200"/>
          </a:xfrm>
          <a:prstGeom prst="rect">
            <a:avLst/>
          </a:prstGeom>
        </p:spPr>
        <p:txBody>
          <a:bodyPr vert="horz" wrap="square" lIns="0" tIns="12700" rIns="0" bIns="0" rtlCol="0">
            <a:spAutoFit/>
          </a:bodyPr>
          <a:lstStyle/>
          <a:p>
            <a:pPr marL="450215" marR="93980" indent="-438150">
              <a:lnSpc>
                <a:spcPct val="114599"/>
              </a:lnSpc>
              <a:spcBef>
                <a:spcPts val="100"/>
              </a:spcBef>
              <a:buClr>
                <a:srgbClr val="40BAD1"/>
              </a:buClr>
              <a:buSzPct val="91666"/>
              <a:buFont typeface="Times New Roman"/>
              <a:buAutoNum type="arabicPeriod" startAt="2"/>
              <a:tabLst>
                <a:tab pos="450215" algn="l"/>
                <a:tab pos="450850" algn="l"/>
              </a:tabLst>
            </a:pPr>
            <a:r>
              <a:rPr sz="2400" spc="-5" dirty="0">
                <a:latin typeface="Corbel"/>
                <a:cs typeface="Corbel"/>
              </a:rPr>
              <a:t>Create</a:t>
            </a:r>
            <a:r>
              <a:rPr sz="2400" spc="-15" dirty="0">
                <a:latin typeface="Corbel"/>
                <a:cs typeface="Corbel"/>
              </a:rPr>
              <a:t> </a:t>
            </a:r>
            <a:r>
              <a:rPr sz="2400" dirty="0">
                <a:latin typeface="Corbel"/>
                <a:cs typeface="Corbel"/>
              </a:rPr>
              <a:t>a</a:t>
            </a:r>
            <a:r>
              <a:rPr sz="2400" spc="-10" dirty="0">
                <a:latin typeface="Corbel"/>
                <a:cs typeface="Corbel"/>
              </a:rPr>
              <a:t> </a:t>
            </a:r>
            <a:r>
              <a:rPr sz="2400" spc="-5" dirty="0">
                <a:latin typeface="Corbel"/>
                <a:cs typeface="Corbel"/>
              </a:rPr>
              <a:t>priority</a:t>
            </a:r>
            <a:r>
              <a:rPr sz="2400" spc="-15" dirty="0">
                <a:latin typeface="Corbel"/>
                <a:cs typeface="Corbel"/>
              </a:rPr>
              <a:t> </a:t>
            </a:r>
            <a:r>
              <a:rPr sz="2400" spc="-5" dirty="0">
                <a:latin typeface="Corbel"/>
                <a:cs typeface="Corbel"/>
              </a:rPr>
              <a:t>queue</a:t>
            </a:r>
            <a:r>
              <a:rPr sz="2400" spc="-105" dirty="0">
                <a:latin typeface="Corbel"/>
                <a:cs typeface="Corbel"/>
              </a:rPr>
              <a:t> </a:t>
            </a:r>
            <a:r>
              <a:rPr sz="2400" dirty="0">
                <a:latin typeface="Corbel"/>
                <a:cs typeface="Corbel"/>
              </a:rPr>
              <a:t>Q</a:t>
            </a:r>
            <a:r>
              <a:rPr sz="2400" spc="-10" dirty="0">
                <a:latin typeface="Corbel"/>
                <a:cs typeface="Corbel"/>
              </a:rPr>
              <a:t> </a:t>
            </a:r>
            <a:r>
              <a:rPr sz="2400" spc="-5" dirty="0">
                <a:latin typeface="Corbel"/>
                <a:cs typeface="Corbel"/>
              </a:rPr>
              <a:t>that</a:t>
            </a:r>
            <a:r>
              <a:rPr sz="2400" spc="-15" dirty="0">
                <a:latin typeface="Corbel"/>
                <a:cs typeface="Corbel"/>
              </a:rPr>
              <a:t> </a:t>
            </a:r>
            <a:r>
              <a:rPr sz="2400" spc="-5" dirty="0">
                <a:latin typeface="Corbel"/>
                <a:cs typeface="Corbel"/>
              </a:rPr>
              <a:t>contains</a:t>
            </a:r>
            <a:r>
              <a:rPr sz="2400" spc="-10" dirty="0">
                <a:latin typeface="Corbel"/>
                <a:cs typeface="Corbel"/>
              </a:rPr>
              <a:t> </a:t>
            </a:r>
            <a:r>
              <a:rPr sz="2400" spc="-5" dirty="0">
                <a:latin typeface="Corbel"/>
                <a:cs typeface="Corbel"/>
              </a:rPr>
              <a:t>all</a:t>
            </a:r>
            <a:r>
              <a:rPr sz="2400" spc="-15" dirty="0">
                <a:latin typeface="Corbel"/>
                <a:cs typeface="Corbel"/>
              </a:rPr>
              <a:t> </a:t>
            </a:r>
            <a:r>
              <a:rPr sz="2400" spc="-5" dirty="0">
                <a:latin typeface="Corbel"/>
                <a:cs typeface="Corbel"/>
              </a:rPr>
              <a:t>the</a:t>
            </a:r>
            <a:r>
              <a:rPr sz="2400" spc="-10" dirty="0">
                <a:latin typeface="Corbel"/>
                <a:cs typeface="Corbel"/>
              </a:rPr>
              <a:t> </a:t>
            </a:r>
            <a:r>
              <a:rPr sz="2400" spc="-5" dirty="0">
                <a:latin typeface="Corbel"/>
                <a:cs typeface="Corbel"/>
              </a:rPr>
              <a:t>edges </a:t>
            </a:r>
            <a:r>
              <a:rPr sz="2400" spc="-465" dirty="0">
                <a:latin typeface="Corbel"/>
                <a:cs typeface="Corbel"/>
              </a:rPr>
              <a:t> </a:t>
            </a:r>
            <a:r>
              <a:rPr sz="2400" spc="-5" dirty="0">
                <a:latin typeface="Corbel"/>
                <a:cs typeface="Corbel"/>
              </a:rPr>
              <a:t>of</a:t>
            </a:r>
            <a:r>
              <a:rPr sz="2400" spc="-10" dirty="0">
                <a:latin typeface="Corbel"/>
                <a:cs typeface="Corbel"/>
              </a:rPr>
              <a:t> </a:t>
            </a:r>
            <a:r>
              <a:rPr sz="2400" spc="-5" dirty="0">
                <a:latin typeface="Corbel"/>
                <a:cs typeface="Corbel"/>
              </a:rPr>
              <a:t>the graph.</a:t>
            </a:r>
            <a:endParaRPr sz="2400" dirty="0">
              <a:latin typeface="Corbel"/>
              <a:cs typeface="Corbel"/>
            </a:endParaRPr>
          </a:p>
          <a:p>
            <a:pPr marL="450215" indent="-438150">
              <a:lnSpc>
                <a:spcPct val="100000"/>
              </a:lnSpc>
              <a:spcBef>
                <a:spcPts val="420"/>
              </a:spcBef>
              <a:buClr>
                <a:srgbClr val="40BAD1"/>
              </a:buClr>
              <a:buSzPct val="91666"/>
              <a:buFont typeface="Times New Roman"/>
              <a:buAutoNum type="arabicPeriod" startAt="2"/>
              <a:tabLst>
                <a:tab pos="450215" algn="l"/>
                <a:tab pos="450850" algn="l"/>
              </a:tabLst>
            </a:pPr>
            <a:r>
              <a:rPr sz="2400" spc="-15" dirty="0">
                <a:latin typeface="Corbel"/>
                <a:cs typeface="Corbel"/>
              </a:rPr>
              <a:t>Repeat </a:t>
            </a:r>
            <a:r>
              <a:rPr sz="2400" spc="-5" dirty="0">
                <a:latin typeface="Corbel"/>
                <a:cs typeface="Corbel"/>
              </a:rPr>
              <a:t>steps</a:t>
            </a:r>
            <a:r>
              <a:rPr sz="2400" spc="-10" dirty="0">
                <a:latin typeface="Corbel"/>
                <a:cs typeface="Corbel"/>
              </a:rPr>
              <a:t> </a:t>
            </a:r>
            <a:r>
              <a:rPr sz="2400" dirty="0">
                <a:latin typeface="Corbel"/>
                <a:cs typeface="Corbel"/>
              </a:rPr>
              <a:t>4</a:t>
            </a:r>
            <a:r>
              <a:rPr sz="2400" spc="-10" dirty="0">
                <a:latin typeface="Corbel"/>
                <a:cs typeface="Corbel"/>
              </a:rPr>
              <a:t> </a:t>
            </a:r>
            <a:r>
              <a:rPr sz="2400" spc="-5" dirty="0">
                <a:latin typeface="Corbel"/>
                <a:cs typeface="Corbel"/>
              </a:rPr>
              <a:t>and</a:t>
            </a:r>
            <a:r>
              <a:rPr sz="2400" spc="-10" dirty="0">
                <a:latin typeface="Corbel"/>
                <a:cs typeface="Corbel"/>
              </a:rPr>
              <a:t> </a:t>
            </a:r>
            <a:r>
              <a:rPr sz="2400" dirty="0">
                <a:latin typeface="Corbel"/>
                <a:cs typeface="Corbel"/>
              </a:rPr>
              <a:t>5</a:t>
            </a:r>
            <a:r>
              <a:rPr sz="2400" spc="-15" dirty="0">
                <a:latin typeface="Corbel"/>
                <a:cs typeface="Corbel"/>
              </a:rPr>
              <a:t> </a:t>
            </a:r>
            <a:r>
              <a:rPr sz="2400" spc="-5" dirty="0">
                <a:latin typeface="Corbel"/>
                <a:cs typeface="Corbel"/>
              </a:rPr>
              <a:t>while</a:t>
            </a:r>
            <a:r>
              <a:rPr sz="2400" spc="-105" dirty="0">
                <a:latin typeface="Corbel"/>
                <a:cs typeface="Corbel"/>
              </a:rPr>
              <a:t> </a:t>
            </a:r>
            <a:r>
              <a:rPr sz="2400" dirty="0">
                <a:latin typeface="Corbel"/>
                <a:cs typeface="Corbel"/>
              </a:rPr>
              <a:t>Q</a:t>
            </a:r>
            <a:r>
              <a:rPr sz="2400" spc="-10" dirty="0">
                <a:latin typeface="Corbel"/>
                <a:cs typeface="Corbel"/>
              </a:rPr>
              <a:t> </a:t>
            </a:r>
            <a:r>
              <a:rPr sz="2400" spc="-5" dirty="0">
                <a:latin typeface="Corbel"/>
                <a:cs typeface="Corbel"/>
              </a:rPr>
              <a:t>is</a:t>
            </a:r>
            <a:r>
              <a:rPr sz="2400" spc="-10" dirty="0">
                <a:latin typeface="Corbel"/>
                <a:cs typeface="Corbel"/>
              </a:rPr>
              <a:t> </a:t>
            </a:r>
            <a:r>
              <a:rPr sz="2400" spc="-5" dirty="0">
                <a:latin typeface="Corbel"/>
                <a:cs typeface="Corbel"/>
              </a:rPr>
              <a:t>not</a:t>
            </a:r>
            <a:r>
              <a:rPr sz="2400" spc="-10" dirty="0">
                <a:latin typeface="Corbel"/>
                <a:cs typeface="Corbel"/>
              </a:rPr>
              <a:t> </a:t>
            </a:r>
            <a:r>
              <a:rPr sz="2400" spc="-5" dirty="0">
                <a:latin typeface="Corbel"/>
                <a:cs typeface="Corbel"/>
              </a:rPr>
              <a:t>empty</a:t>
            </a:r>
            <a:endParaRPr sz="2400" dirty="0">
              <a:latin typeface="Corbel"/>
              <a:cs typeface="Corbel"/>
            </a:endParaRPr>
          </a:p>
          <a:p>
            <a:pPr marL="450215" indent="-438150">
              <a:lnSpc>
                <a:spcPct val="100000"/>
              </a:lnSpc>
              <a:spcBef>
                <a:spcPts val="420"/>
              </a:spcBef>
              <a:buClr>
                <a:srgbClr val="40BAD1"/>
              </a:buClr>
              <a:buSzPct val="91666"/>
              <a:buFont typeface="Times New Roman"/>
              <a:buAutoNum type="arabicPeriod" startAt="2"/>
              <a:tabLst>
                <a:tab pos="450215" algn="l"/>
                <a:tab pos="450850" algn="l"/>
              </a:tabLst>
            </a:pPr>
            <a:r>
              <a:rPr sz="2400" spc="-15" dirty="0">
                <a:latin typeface="Corbel"/>
                <a:cs typeface="Corbel"/>
              </a:rPr>
              <a:t>Remove</a:t>
            </a:r>
            <a:r>
              <a:rPr sz="2400" spc="-20" dirty="0">
                <a:latin typeface="Corbel"/>
                <a:cs typeface="Corbel"/>
              </a:rPr>
              <a:t> </a:t>
            </a:r>
            <a:r>
              <a:rPr sz="2400" spc="-5" dirty="0">
                <a:latin typeface="Corbel"/>
                <a:cs typeface="Corbel"/>
              </a:rPr>
              <a:t>and</a:t>
            </a:r>
            <a:r>
              <a:rPr sz="2400" spc="-15" dirty="0">
                <a:latin typeface="Corbel"/>
                <a:cs typeface="Corbel"/>
              </a:rPr>
              <a:t> </a:t>
            </a:r>
            <a:r>
              <a:rPr sz="2400" spc="-5" dirty="0">
                <a:latin typeface="Corbel"/>
                <a:cs typeface="Corbel"/>
              </a:rPr>
              <a:t>edge</a:t>
            </a:r>
            <a:r>
              <a:rPr sz="2400" spc="-20" dirty="0">
                <a:latin typeface="Corbel"/>
                <a:cs typeface="Corbel"/>
              </a:rPr>
              <a:t> </a:t>
            </a:r>
            <a:r>
              <a:rPr sz="2400" spc="-5" dirty="0">
                <a:latin typeface="Corbel"/>
                <a:cs typeface="Corbel"/>
              </a:rPr>
              <a:t>from</a:t>
            </a:r>
            <a:r>
              <a:rPr sz="2400" spc="-110" dirty="0">
                <a:latin typeface="Corbel"/>
                <a:cs typeface="Corbel"/>
              </a:rPr>
              <a:t> </a:t>
            </a:r>
            <a:r>
              <a:rPr sz="2400" dirty="0">
                <a:latin typeface="Corbel"/>
                <a:cs typeface="Corbel"/>
              </a:rPr>
              <a:t>Q</a:t>
            </a:r>
          </a:p>
          <a:p>
            <a:pPr marL="450215" marR="5080" indent="-438150">
              <a:lnSpc>
                <a:spcPct val="114599"/>
              </a:lnSpc>
              <a:buClr>
                <a:srgbClr val="40BAD1"/>
              </a:buClr>
              <a:buSzPct val="91666"/>
              <a:buFont typeface="Times New Roman"/>
              <a:buAutoNum type="arabicPeriod" startAt="2"/>
              <a:tabLst>
                <a:tab pos="450215" algn="l"/>
                <a:tab pos="450850" algn="l"/>
              </a:tabLst>
            </a:pPr>
            <a:r>
              <a:rPr sz="2400" spc="-5" dirty="0">
                <a:latin typeface="Corbel"/>
                <a:cs typeface="Corbel"/>
              </a:rPr>
              <a:t>IF the edge obtained in step </a:t>
            </a:r>
            <a:r>
              <a:rPr sz="2400" dirty="0">
                <a:latin typeface="Corbel"/>
                <a:cs typeface="Corbel"/>
              </a:rPr>
              <a:t>4 </a:t>
            </a:r>
            <a:r>
              <a:rPr sz="2400" spc="-5" dirty="0">
                <a:latin typeface="Corbel"/>
                <a:cs typeface="Corbel"/>
              </a:rPr>
              <a:t>connects two </a:t>
            </a:r>
            <a:r>
              <a:rPr sz="2400" spc="-15" dirty="0">
                <a:latin typeface="Corbel"/>
                <a:cs typeface="Corbel"/>
              </a:rPr>
              <a:t>different </a:t>
            </a:r>
            <a:r>
              <a:rPr sz="2400" spc="-470" dirty="0">
                <a:latin typeface="Corbel"/>
                <a:cs typeface="Corbel"/>
              </a:rPr>
              <a:t> </a:t>
            </a:r>
            <a:r>
              <a:rPr sz="2400" spc="-5" dirty="0">
                <a:latin typeface="Corbel"/>
                <a:cs typeface="Corbel"/>
              </a:rPr>
              <a:t>trees, then add it to the forest </a:t>
            </a:r>
            <a:r>
              <a:rPr sz="2400" spc="-10" dirty="0">
                <a:latin typeface="Corbel"/>
                <a:cs typeface="Corbel"/>
              </a:rPr>
              <a:t>(combining </a:t>
            </a:r>
            <a:r>
              <a:rPr sz="2400" spc="-5" dirty="0">
                <a:latin typeface="Corbel"/>
                <a:cs typeface="Corbel"/>
              </a:rPr>
              <a:t>two trees </a:t>
            </a:r>
            <a:r>
              <a:rPr sz="2400" dirty="0">
                <a:latin typeface="Corbel"/>
                <a:cs typeface="Corbel"/>
              </a:rPr>
              <a:t> </a:t>
            </a:r>
            <a:r>
              <a:rPr sz="2400" spc="-5" dirty="0">
                <a:latin typeface="Corbel"/>
                <a:cs typeface="Corbel"/>
              </a:rPr>
              <a:t>to</a:t>
            </a:r>
            <a:r>
              <a:rPr sz="2400" spc="-10" dirty="0">
                <a:latin typeface="Corbel"/>
                <a:cs typeface="Corbel"/>
              </a:rPr>
              <a:t> </a:t>
            </a:r>
            <a:r>
              <a:rPr sz="2400" spc="-5" dirty="0">
                <a:latin typeface="Corbel"/>
                <a:cs typeface="Corbel"/>
              </a:rPr>
              <a:t>one </a:t>
            </a:r>
            <a:r>
              <a:rPr sz="2400" spc="-15" dirty="0">
                <a:latin typeface="Corbel"/>
                <a:cs typeface="Corbel"/>
              </a:rPr>
              <a:t>tree)</a:t>
            </a:r>
            <a:r>
              <a:rPr sz="2400" spc="-5" dirty="0">
                <a:latin typeface="Corbel"/>
                <a:cs typeface="Corbel"/>
              </a:rPr>
              <a:t> ELSE</a:t>
            </a:r>
            <a:r>
              <a:rPr sz="2400" spc="-10" dirty="0">
                <a:latin typeface="Corbel"/>
                <a:cs typeface="Corbel"/>
              </a:rPr>
              <a:t> </a:t>
            </a:r>
            <a:r>
              <a:rPr sz="2400" spc="-5" dirty="0">
                <a:latin typeface="Corbel"/>
                <a:cs typeface="Corbel"/>
              </a:rPr>
              <a:t>discard the edge.</a:t>
            </a:r>
            <a:endParaRPr sz="2400" dirty="0">
              <a:latin typeface="Corbel"/>
              <a:cs typeface="Corbel"/>
            </a:endParaRPr>
          </a:p>
          <a:p>
            <a:pPr marL="450215" indent="-438150">
              <a:lnSpc>
                <a:spcPct val="100000"/>
              </a:lnSpc>
              <a:spcBef>
                <a:spcPts val="420"/>
              </a:spcBef>
              <a:buClr>
                <a:srgbClr val="40BAD1"/>
              </a:buClr>
              <a:buSzPct val="91666"/>
              <a:buFont typeface="Times New Roman"/>
              <a:buAutoNum type="arabicPeriod" startAt="2"/>
              <a:tabLst>
                <a:tab pos="450215" algn="l"/>
                <a:tab pos="450850" algn="l"/>
              </a:tabLst>
            </a:pPr>
            <a:r>
              <a:rPr sz="2400" spc="-5" dirty="0">
                <a:latin typeface="Corbel"/>
                <a:cs typeface="Corbel"/>
              </a:rPr>
              <a:t>End.</a:t>
            </a:r>
            <a:endParaRPr sz="2400" dirty="0">
              <a:latin typeface="Corbel"/>
              <a:cs typeface="Corbe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18</a:t>
            </a:fld>
            <a:endParaRPr dirty="0"/>
          </a:p>
        </p:txBody>
      </p:sp>
      <p:sp>
        <p:nvSpPr>
          <p:cNvPr id="3" name="object 3"/>
          <p:cNvSpPr txBox="1"/>
          <p:nvPr/>
        </p:nvSpPr>
        <p:spPr>
          <a:xfrm>
            <a:off x="325950" y="1600200"/>
            <a:ext cx="2583718" cy="3152145"/>
          </a:xfrm>
          <a:prstGeom prst="rect">
            <a:avLst/>
          </a:prstGeom>
        </p:spPr>
        <p:txBody>
          <a:bodyPr vert="horz" wrap="square" lIns="0" tIns="73660" rIns="0" bIns="0" rtlCol="0">
            <a:spAutoFit/>
          </a:bodyPr>
          <a:lstStyle/>
          <a:p>
            <a:pPr marL="12700" marR="5080">
              <a:lnSpc>
                <a:spcPts val="3900"/>
              </a:lnSpc>
              <a:spcBef>
                <a:spcPts val="580"/>
              </a:spcBef>
            </a:pPr>
            <a:r>
              <a:rPr lang="en-US" sz="3600" spc="-10" dirty="0">
                <a:solidFill>
                  <a:srgbClr val="FFFFFF"/>
                </a:solidFill>
                <a:latin typeface="Corbel"/>
                <a:cs typeface="Corbel"/>
              </a:rPr>
              <a:t>Time complexity </a:t>
            </a:r>
          </a:p>
          <a:p>
            <a:pPr marL="12700" marR="5080">
              <a:lnSpc>
                <a:spcPts val="3900"/>
              </a:lnSpc>
              <a:spcBef>
                <a:spcPts val="580"/>
              </a:spcBef>
            </a:pPr>
            <a:r>
              <a:rPr lang="en-US" sz="3600" spc="-10" dirty="0">
                <a:solidFill>
                  <a:srgbClr val="FFFFFF"/>
                </a:solidFill>
                <a:latin typeface="Corbel"/>
                <a:cs typeface="Corbel"/>
              </a:rPr>
              <a:t>&amp; Applications of </a:t>
            </a:r>
            <a:r>
              <a:rPr sz="3600" spc="-10" dirty="0">
                <a:solidFill>
                  <a:srgbClr val="FFFFFF"/>
                </a:solidFill>
                <a:latin typeface="Corbel"/>
                <a:cs typeface="Corbel"/>
              </a:rPr>
              <a:t>Kruskal's </a:t>
            </a:r>
            <a:r>
              <a:rPr sz="3600" spc="-5" dirty="0">
                <a:solidFill>
                  <a:srgbClr val="FFFFFF"/>
                </a:solidFill>
                <a:latin typeface="Corbel"/>
                <a:cs typeface="Corbel"/>
              </a:rPr>
              <a:t> Algorithm</a:t>
            </a:r>
            <a:endParaRPr sz="3600" dirty="0">
              <a:latin typeface="Corbel"/>
              <a:cs typeface="Corbel"/>
            </a:endParaRPr>
          </a:p>
        </p:txBody>
      </p:sp>
      <p:sp>
        <p:nvSpPr>
          <p:cNvPr id="5" name="object 5"/>
          <p:cNvSpPr txBox="1"/>
          <p:nvPr/>
        </p:nvSpPr>
        <p:spPr>
          <a:xfrm>
            <a:off x="3886200" y="1371600"/>
            <a:ext cx="7993918" cy="2600392"/>
          </a:xfrm>
          <a:prstGeom prst="rect">
            <a:avLst/>
          </a:prstGeom>
        </p:spPr>
        <p:txBody>
          <a:bodyPr vert="horz" wrap="square" lIns="0" tIns="12700" rIns="0" bIns="0" rtlCol="0">
            <a:spAutoFit/>
          </a:bodyPr>
          <a:lstStyle/>
          <a:p>
            <a:pPr marL="450215" marR="93980" indent="-438150">
              <a:lnSpc>
                <a:spcPct val="114599"/>
              </a:lnSpc>
              <a:spcBef>
                <a:spcPts val="100"/>
              </a:spcBef>
              <a:buClr>
                <a:srgbClr val="40BAD1"/>
              </a:buClr>
              <a:buSzPct val="91666"/>
              <a:buFont typeface="Arial" panose="020B0604020202020204" pitchFamily="34" charset="0"/>
              <a:buChar char="•"/>
              <a:tabLst>
                <a:tab pos="450215" algn="l"/>
                <a:tab pos="450850" algn="l"/>
              </a:tabLst>
            </a:pPr>
            <a:r>
              <a:rPr lang="en-US" sz="2400" b="1" spc="-5" dirty="0">
                <a:latin typeface="Corbel"/>
                <a:cs typeface="Corbel"/>
              </a:rPr>
              <a:t>Time Complexity</a:t>
            </a:r>
          </a:p>
          <a:p>
            <a:pPr marL="450215" marR="93980" indent="-438150">
              <a:lnSpc>
                <a:spcPct val="114599"/>
              </a:lnSpc>
              <a:spcBef>
                <a:spcPts val="100"/>
              </a:spcBef>
              <a:buClr>
                <a:srgbClr val="40BAD1"/>
              </a:buClr>
              <a:buSzPct val="91666"/>
              <a:buFont typeface="Arial" panose="020B0604020202020204" pitchFamily="34" charset="0"/>
              <a:buChar char="•"/>
              <a:tabLst>
                <a:tab pos="450215" algn="l"/>
                <a:tab pos="450850" algn="l"/>
              </a:tabLst>
            </a:pPr>
            <a:r>
              <a:rPr lang="en-US" sz="2400" dirty="0">
                <a:latin typeface="Corbel"/>
                <a:cs typeface="Corbel"/>
              </a:rPr>
              <a:t>The time complexity Of Kruskal's Algorithm is: </a:t>
            </a:r>
            <a:r>
              <a:rPr lang="en-US" sz="2400" dirty="0">
                <a:solidFill>
                  <a:srgbClr val="FF0000"/>
                </a:solidFill>
                <a:latin typeface="Corbel"/>
                <a:cs typeface="Corbel"/>
              </a:rPr>
              <a:t>O(E log V).</a:t>
            </a:r>
          </a:p>
          <a:p>
            <a:pPr marL="450215" marR="93980" indent="-438150">
              <a:lnSpc>
                <a:spcPct val="114599"/>
              </a:lnSpc>
              <a:spcBef>
                <a:spcPts val="100"/>
              </a:spcBef>
              <a:buClr>
                <a:srgbClr val="40BAD1"/>
              </a:buClr>
              <a:buSzPct val="91666"/>
              <a:buFont typeface="Arial" panose="020B0604020202020204" pitchFamily="34" charset="0"/>
              <a:buChar char="•"/>
              <a:tabLst>
                <a:tab pos="450215" algn="l"/>
                <a:tab pos="450850" algn="l"/>
              </a:tabLst>
            </a:pPr>
            <a:endParaRPr lang="en-US" sz="2400" dirty="0">
              <a:latin typeface="Corbel"/>
              <a:cs typeface="Corbel"/>
            </a:endParaRPr>
          </a:p>
          <a:p>
            <a:pPr marL="450215" marR="93980" indent="-438150">
              <a:lnSpc>
                <a:spcPct val="114599"/>
              </a:lnSpc>
              <a:spcBef>
                <a:spcPts val="100"/>
              </a:spcBef>
              <a:buClr>
                <a:srgbClr val="40BAD1"/>
              </a:buClr>
              <a:buSzPct val="91666"/>
              <a:buFont typeface="Arial" panose="020B0604020202020204" pitchFamily="34" charset="0"/>
              <a:buChar char="•"/>
              <a:tabLst>
                <a:tab pos="450215" algn="l"/>
                <a:tab pos="450850" algn="l"/>
              </a:tabLst>
            </a:pPr>
            <a:r>
              <a:rPr lang="en-US" sz="2400" b="1" dirty="0">
                <a:latin typeface="Corbel"/>
                <a:cs typeface="Corbel"/>
              </a:rPr>
              <a:t>Applications</a:t>
            </a:r>
          </a:p>
          <a:p>
            <a:pPr marL="450215" marR="93980" indent="-438150">
              <a:lnSpc>
                <a:spcPct val="114599"/>
              </a:lnSpc>
              <a:spcBef>
                <a:spcPts val="100"/>
              </a:spcBef>
              <a:buClr>
                <a:srgbClr val="40BAD1"/>
              </a:buClr>
              <a:buSzPct val="91666"/>
              <a:buFont typeface="Arial" panose="020B0604020202020204" pitchFamily="34" charset="0"/>
              <a:buChar char="•"/>
              <a:tabLst>
                <a:tab pos="450215" algn="l"/>
                <a:tab pos="450850" algn="l"/>
              </a:tabLst>
            </a:pPr>
            <a:r>
              <a:rPr lang="en-US" sz="2400" dirty="0">
                <a:latin typeface="Corbel"/>
                <a:cs typeface="Corbel"/>
              </a:rPr>
              <a:t>In order to layout electrical wiring</a:t>
            </a:r>
          </a:p>
          <a:p>
            <a:pPr marL="450215" marR="93980" indent="-438150">
              <a:lnSpc>
                <a:spcPct val="114599"/>
              </a:lnSpc>
              <a:spcBef>
                <a:spcPts val="100"/>
              </a:spcBef>
              <a:buClr>
                <a:srgbClr val="40BAD1"/>
              </a:buClr>
              <a:buSzPct val="91666"/>
              <a:buFont typeface="Arial" panose="020B0604020202020204" pitchFamily="34" charset="0"/>
              <a:buChar char="•"/>
              <a:tabLst>
                <a:tab pos="450215" algn="l"/>
                <a:tab pos="450850" algn="l"/>
              </a:tabLst>
            </a:pPr>
            <a:r>
              <a:rPr lang="en-US" sz="2400" dirty="0">
                <a:latin typeface="Corbel"/>
                <a:cs typeface="Corbel"/>
              </a:rPr>
              <a:t>In computer network (LAN connection)</a:t>
            </a:r>
            <a:endParaRPr sz="2400" dirty="0">
              <a:latin typeface="Corbel"/>
              <a:cs typeface="Corbel"/>
            </a:endParaRPr>
          </a:p>
        </p:txBody>
      </p:sp>
    </p:spTree>
    <p:extLst>
      <p:ext uri="{BB962C8B-B14F-4D97-AF65-F5344CB8AC3E}">
        <p14:creationId xmlns:p14="http://schemas.microsoft.com/office/powerpoint/2010/main" val="4013194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657601" y="705646"/>
            <a:ext cx="8208449" cy="5560689"/>
          </a:xfrm>
          <a:prstGeom prst="rect">
            <a:avLst/>
          </a:prstGeom>
        </p:spPr>
        <p:txBody>
          <a:bodyPr vert="horz" wrap="square" lIns="0" tIns="12700" rIns="0" bIns="0" rtlCol="0">
            <a:spAutoFit/>
          </a:bodyPr>
          <a:lstStyle/>
          <a:p>
            <a:pPr marL="409575" marR="5080" indent="-397510">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Prim's Algorithm is used to find the minimum spanning tree from a graph. Prim's algorithm finds the subset of edges that includes every vertex of the graph such that the sum of the weights of the edges can be minimized.</a:t>
            </a:r>
          </a:p>
          <a:p>
            <a:pPr marL="409575" marR="5080" indent="-397510">
              <a:lnSpc>
                <a:spcPct val="114599"/>
              </a:lnSpc>
              <a:spcBef>
                <a:spcPts val="100"/>
              </a:spcBef>
              <a:buClr>
                <a:srgbClr val="40BAD1"/>
              </a:buClr>
              <a:buSzPct val="91666"/>
              <a:buFont typeface="Arial MT"/>
              <a:buChar char="●"/>
              <a:tabLst>
                <a:tab pos="409575" algn="l"/>
                <a:tab pos="410209" algn="l"/>
              </a:tabLst>
            </a:pPr>
            <a:endParaRPr lang="en-US" sz="2400" spc="-5" dirty="0">
              <a:latin typeface="Corbel"/>
              <a:cs typeface="Corbel"/>
            </a:endParaRPr>
          </a:p>
          <a:p>
            <a:pPr marL="409575" marR="5080" indent="-397510">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Prim's algorithm starts with the single node and explore all the adjacent nodes with all the connecting edges at every step. The edges with the minimal weights causing </a:t>
            </a:r>
            <a:r>
              <a:rPr lang="en-US" sz="2400" spc="-5" dirty="0">
                <a:solidFill>
                  <a:srgbClr val="FF0000"/>
                </a:solidFill>
                <a:latin typeface="Corbel"/>
                <a:cs typeface="Corbel"/>
              </a:rPr>
              <a:t>no cycles </a:t>
            </a:r>
            <a:r>
              <a:rPr lang="en-US" sz="2400" spc="-5" dirty="0">
                <a:latin typeface="Corbel"/>
                <a:cs typeface="Corbel"/>
              </a:rPr>
              <a:t>in the graph got selected.</a:t>
            </a:r>
          </a:p>
          <a:p>
            <a:pPr marL="409575" marR="5080" indent="-397510">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Prim’s algorithm is significantly faster in the limit when you’ve got a really </a:t>
            </a:r>
            <a:r>
              <a:rPr lang="en-US" sz="2400" spc="-5" dirty="0">
                <a:solidFill>
                  <a:srgbClr val="FF0000"/>
                </a:solidFill>
                <a:latin typeface="Corbel"/>
                <a:cs typeface="Corbel"/>
              </a:rPr>
              <a:t>dense</a:t>
            </a:r>
            <a:r>
              <a:rPr lang="en-US" sz="2400" spc="-5" dirty="0">
                <a:latin typeface="Corbel"/>
                <a:cs typeface="Corbel"/>
              </a:rPr>
              <a:t> graph (many more edges than vertices)</a:t>
            </a:r>
          </a:p>
          <a:p>
            <a:pPr marL="409575" marR="5080" indent="-397510">
              <a:lnSpc>
                <a:spcPct val="114599"/>
              </a:lnSpc>
              <a:spcBef>
                <a:spcPts val="100"/>
              </a:spcBef>
              <a:buClr>
                <a:srgbClr val="40BAD1"/>
              </a:buClr>
              <a:buSzPct val="91666"/>
              <a:buFont typeface="Arial MT"/>
              <a:buChar char="●"/>
              <a:tabLst>
                <a:tab pos="409575" algn="l"/>
                <a:tab pos="410209" algn="l"/>
              </a:tabLst>
            </a:pPr>
            <a:r>
              <a:rPr lang="en-US" sz="2400" dirty="0">
                <a:latin typeface="Corbel"/>
                <a:cs typeface="Corbel"/>
              </a:rPr>
              <a:t>Prim’s algorithm uses adjacency matrix, binary heap or Fibonacci heap.</a:t>
            </a:r>
            <a:endParaRPr sz="2400" dirty="0">
              <a:latin typeface="Corbel"/>
              <a:cs typeface="Corbel"/>
            </a:endParaRPr>
          </a:p>
        </p:txBody>
      </p:sp>
      <p:sp>
        <p:nvSpPr>
          <p:cNvPr id="4" name="object 4"/>
          <p:cNvSpPr txBox="1"/>
          <p:nvPr/>
        </p:nvSpPr>
        <p:spPr>
          <a:xfrm>
            <a:off x="325944" y="2854207"/>
            <a:ext cx="1947545"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Prim's </a:t>
            </a:r>
            <a:r>
              <a:rPr sz="3600" dirty="0">
                <a:solidFill>
                  <a:srgbClr val="FFFFFF"/>
                </a:solidFill>
                <a:latin typeface="Corbel"/>
                <a:cs typeface="Corbel"/>
              </a:rPr>
              <a:t> </a:t>
            </a:r>
            <a:r>
              <a:rPr sz="3600" spc="-5" dirty="0">
                <a:solidFill>
                  <a:srgbClr val="FFFFFF"/>
                </a:solidFill>
                <a:latin typeface="Corbel"/>
                <a:cs typeface="Corbel"/>
              </a:rPr>
              <a:t>Algorithm</a:t>
            </a:r>
            <a:endParaRPr sz="3600">
              <a:latin typeface="Corbel"/>
              <a:cs typeface="Corbel"/>
            </a:endParaRPr>
          </a:p>
        </p:txBody>
      </p:sp>
      <p:sp>
        <p:nvSpPr>
          <p:cNvPr id="36" name="object 3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37" name="object 3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a:t>
            </a:fld>
            <a:endParaRPr dirty="0"/>
          </a:p>
        </p:txBody>
      </p:sp>
      <p:sp>
        <p:nvSpPr>
          <p:cNvPr id="3" name="object 3"/>
          <p:cNvSpPr txBox="1"/>
          <p:nvPr/>
        </p:nvSpPr>
        <p:spPr>
          <a:xfrm>
            <a:off x="325944" y="3101857"/>
            <a:ext cx="196215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Highlights</a:t>
            </a:r>
            <a:endParaRPr sz="3600">
              <a:latin typeface="Corbel"/>
              <a:cs typeface="Corbel"/>
            </a:endParaRPr>
          </a:p>
        </p:txBody>
      </p:sp>
      <p:sp>
        <p:nvSpPr>
          <p:cNvPr id="4" name="object 4"/>
          <p:cNvSpPr txBox="1"/>
          <p:nvPr/>
        </p:nvSpPr>
        <p:spPr>
          <a:xfrm>
            <a:off x="4002164" y="3003325"/>
            <a:ext cx="1323340" cy="863600"/>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sz="2400" spc="-35" dirty="0">
                <a:latin typeface="Corbel"/>
                <a:cs typeface="Corbel"/>
              </a:rPr>
              <a:t>Trees</a:t>
            </a:r>
            <a:endParaRPr sz="2400" dirty="0">
              <a:latin typeface="Corbel"/>
              <a:cs typeface="Corbel"/>
            </a:endParaRPr>
          </a:p>
          <a:p>
            <a:pPr marL="409575" indent="-397510">
              <a:lnSpc>
                <a:spcPct val="100000"/>
              </a:lnSpc>
              <a:spcBef>
                <a:spcPts val="420"/>
              </a:spcBef>
              <a:buClr>
                <a:srgbClr val="40BAD1"/>
              </a:buClr>
              <a:buSzPct val="91666"/>
              <a:buFont typeface="Arial MT"/>
              <a:buChar char="●"/>
              <a:tabLst>
                <a:tab pos="409575" algn="l"/>
                <a:tab pos="410209" algn="l"/>
              </a:tabLst>
            </a:pPr>
            <a:r>
              <a:rPr sz="2400" spc="-5" dirty="0">
                <a:latin typeface="Corbel"/>
                <a:cs typeface="Corbel"/>
              </a:rPr>
              <a:t>Graphs</a:t>
            </a:r>
            <a:endParaRPr sz="2400" dirty="0">
              <a:latin typeface="Corbel"/>
              <a:cs typeface="Corbe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4002171" y="976374"/>
            <a:ext cx="6732905" cy="863600"/>
          </a:xfrm>
          <a:prstGeom prst="rect">
            <a:avLst/>
          </a:prstGeom>
        </p:spPr>
        <p:txBody>
          <a:bodyPr vert="horz" wrap="square" lIns="0" tIns="12700" rIns="0" bIns="0" rtlCol="0">
            <a:spAutoFit/>
          </a:bodyPr>
          <a:lstStyle/>
          <a:p>
            <a:pPr marL="409575" marR="5080" indent="-397510">
              <a:lnSpc>
                <a:spcPct val="114599"/>
              </a:lnSpc>
              <a:spcBef>
                <a:spcPts val="100"/>
              </a:spcBef>
              <a:buClr>
                <a:srgbClr val="40BAD1"/>
              </a:buClr>
              <a:buSzPct val="91666"/>
              <a:buFont typeface="Arial MT"/>
              <a:buChar char="●"/>
              <a:tabLst>
                <a:tab pos="409575" algn="l"/>
                <a:tab pos="410209" algn="l"/>
              </a:tabLst>
            </a:pPr>
            <a:r>
              <a:rPr sz="2400" spc="-5" dirty="0">
                <a:latin typeface="Corbel"/>
                <a:cs typeface="Corbel"/>
              </a:rPr>
              <a:t>Problem</a:t>
            </a:r>
            <a:r>
              <a:rPr sz="2400" dirty="0">
                <a:latin typeface="Corbel"/>
                <a:cs typeface="Corbel"/>
              </a:rPr>
              <a:t>:</a:t>
            </a:r>
            <a:r>
              <a:rPr sz="2400" spc="-5" dirty="0">
                <a:latin typeface="Corbel"/>
                <a:cs typeface="Corbel"/>
              </a:rPr>
              <a:t> Fin</a:t>
            </a:r>
            <a:r>
              <a:rPr sz="2400" dirty="0">
                <a:latin typeface="Corbel"/>
                <a:cs typeface="Corbel"/>
              </a:rPr>
              <a:t>d</a:t>
            </a:r>
            <a:r>
              <a:rPr sz="2400" spc="-5" dirty="0">
                <a:latin typeface="Corbel"/>
                <a:cs typeface="Corbel"/>
              </a:rPr>
              <a:t> Minimu</a:t>
            </a:r>
            <a:r>
              <a:rPr sz="2400" dirty="0">
                <a:latin typeface="Corbel"/>
                <a:cs typeface="Corbel"/>
              </a:rPr>
              <a:t>m</a:t>
            </a:r>
            <a:r>
              <a:rPr sz="2400" spc="-65" dirty="0">
                <a:latin typeface="Corbel"/>
                <a:cs typeface="Corbel"/>
              </a:rPr>
              <a:t> </a:t>
            </a:r>
            <a:r>
              <a:rPr sz="2400" spc="-5" dirty="0">
                <a:latin typeface="Corbel"/>
                <a:cs typeface="Corbel"/>
              </a:rPr>
              <a:t>Spannin</a:t>
            </a:r>
            <a:r>
              <a:rPr sz="2400" dirty="0">
                <a:latin typeface="Corbel"/>
                <a:cs typeface="Corbel"/>
              </a:rPr>
              <a:t>g</a:t>
            </a:r>
            <a:r>
              <a:rPr sz="2400" spc="-170" dirty="0">
                <a:latin typeface="Corbel"/>
                <a:cs typeface="Corbel"/>
              </a:rPr>
              <a:t> </a:t>
            </a:r>
            <a:r>
              <a:rPr sz="2400" spc="-155" dirty="0">
                <a:latin typeface="Corbel"/>
                <a:cs typeface="Corbel"/>
              </a:rPr>
              <a:t>T</a:t>
            </a:r>
            <a:r>
              <a:rPr sz="2400" spc="-5" dirty="0">
                <a:latin typeface="Corbel"/>
                <a:cs typeface="Corbel"/>
              </a:rPr>
              <a:t>re</a:t>
            </a:r>
            <a:r>
              <a:rPr sz="2400" dirty="0">
                <a:latin typeface="Corbel"/>
                <a:cs typeface="Corbel"/>
              </a:rPr>
              <a:t>e</a:t>
            </a:r>
            <a:r>
              <a:rPr sz="2400" spc="-10" dirty="0">
                <a:latin typeface="Corbel"/>
                <a:cs typeface="Corbel"/>
              </a:rPr>
              <a:t> </a:t>
            </a:r>
            <a:r>
              <a:rPr sz="2400" spc="-5" dirty="0">
                <a:latin typeface="Corbel"/>
                <a:cs typeface="Corbel"/>
              </a:rPr>
              <a:t>o</a:t>
            </a:r>
            <a:r>
              <a:rPr sz="2400" dirty="0">
                <a:latin typeface="Corbel"/>
                <a:cs typeface="Corbel"/>
              </a:rPr>
              <a:t>f</a:t>
            </a:r>
            <a:r>
              <a:rPr sz="2400" spc="-5" dirty="0">
                <a:latin typeface="Corbel"/>
                <a:cs typeface="Corbel"/>
              </a:rPr>
              <a:t> </a:t>
            </a:r>
            <a:r>
              <a:rPr sz="2400" dirty="0">
                <a:latin typeface="Corbel"/>
                <a:cs typeface="Corbel"/>
              </a:rPr>
              <a:t>a</a:t>
            </a:r>
            <a:r>
              <a:rPr sz="2400" spc="-100" dirty="0">
                <a:latin typeface="Corbel"/>
                <a:cs typeface="Corbel"/>
              </a:rPr>
              <a:t> </a:t>
            </a:r>
            <a:r>
              <a:rPr sz="2400" spc="-5" dirty="0">
                <a:latin typeface="Corbel"/>
                <a:cs typeface="Corbel"/>
              </a:rPr>
              <a:t>Graph,  Find</a:t>
            </a:r>
            <a:r>
              <a:rPr sz="2400" spc="-105" dirty="0">
                <a:latin typeface="Corbel"/>
                <a:cs typeface="Corbel"/>
              </a:rPr>
              <a:t> </a:t>
            </a:r>
            <a:r>
              <a:rPr sz="2400" spc="-5" dirty="0">
                <a:latin typeface="Corbel"/>
                <a:cs typeface="Corbel"/>
              </a:rPr>
              <a:t>Optimal path from</a:t>
            </a:r>
            <a:r>
              <a:rPr sz="2400" spc="-10" dirty="0">
                <a:latin typeface="Corbel"/>
                <a:cs typeface="Corbel"/>
              </a:rPr>
              <a:t> </a:t>
            </a:r>
            <a:r>
              <a:rPr sz="2400" dirty="0">
                <a:latin typeface="Corbel"/>
                <a:cs typeface="Corbel"/>
              </a:rPr>
              <a:t>D</a:t>
            </a:r>
            <a:r>
              <a:rPr sz="2400" spc="-5" dirty="0">
                <a:latin typeface="Corbel"/>
                <a:cs typeface="Corbel"/>
              </a:rPr>
              <a:t> to</a:t>
            </a:r>
            <a:r>
              <a:rPr sz="2400" spc="-105" dirty="0">
                <a:latin typeface="Corbel"/>
                <a:cs typeface="Corbel"/>
              </a:rPr>
              <a:t> </a:t>
            </a:r>
            <a:r>
              <a:rPr sz="2400" spc="-5" dirty="0">
                <a:latin typeface="Corbel"/>
                <a:cs typeface="Corbel"/>
              </a:rPr>
              <a:t>A</a:t>
            </a:r>
            <a:endParaRPr sz="2400" dirty="0">
              <a:latin typeface="Corbel"/>
              <a:cs typeface="Corbel"/>
            </a:endParaRPr>
          </a:p>
        </p:txBody>
      </p:sp>
      <p:sp>
        <p:nvSpPr>
          <p:cNvPr id="4" name="object 4"/>
          <p:cNvSpPr txBox="1"/>
          <p:nvPr/>
        </p:nvSpPr>
        <p:spPr>
          <a:xfrm>
            <a:off x="325944" y="2854207"/>
            <a:ext cx="1947545"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Prim's </a:t>
            </a:r>
            <a:r>
              <a:rPr sz="3600" dirty="0">
                <a:solidFill>
                  <a:srgbClr val="FFFFFF"/>
                </a:solidFill>
                <a:latin typeface="Corbel"/>
                <a:cs typeface="Corbel"/>
              </a:rPr>
              <a:t> </a:t>
            </a:r>
            <a:r>
              <a:rPr sz="3600" spc="-5" dirty="0">
                <a:solidFill>
                  <a:srgbClr val="FFFFFF"/>
                </a:solidFill>
                <a:latin typeface="Corbel"/>
                <a:cs typeface="Corbel"/>
              </a:rPr>
              <a:t>Algorithm</a:t>
            </a:r>
            <a:endParaRPr sz="3600">
              <a:latin typeface="Corbel"/>
              <a:cs typeface="Corbel"/>
            </a:endParaRPr>
          </a:p>
        </p:txBody>
      </p:sp>
      <p:sp>
        <p:nvSpPr>
          <p:cNvPr id="5" name="object 5"/>
          <p:cNvSpPr/>
          <p:nvPr/>
        </p:nvSpPr>
        <p:spPr>
          <a:xfrm>
            <a:off x="5469787" y="3096024"/>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6" name="object 6"/>
          <p:cNvSpPr txBox="1"/>
          <p:nvPr/>
        </p:nvSpPr>
        <p:spPr>
          <a:xfrm>
            <a:off x="5673576" y="3221818"/>
            <a:ext cx="16446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endParaRPr sz="1800">
              <a:latin typeface="Calibri"/>
              <a:cs typeface="Calibri"/>
            </a:endParaRPr>
          </a:p>
        </p:txBody>
      </p:sp>
      <p:sp>
        <p:nvSpPr>
          <p:cNvPr id="7" name="object 7"/>
          <p:cNvSpPr/>
          <p:nvPr/>
        </p:nvSpPr>
        <p:spPr>
          <a:xfrm>
            <a:off x="6841387" y="3781824"/>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1"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8" name="object 8"/>
          <p:cNvSpPr txBox="1"/>
          <p:nvPr/>
        </p:nvSpPr>
        <p:spPr>
          <a:xfrm>
            <a:off x="7050367" y="3907618"/>
            <a:ext cx="1536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B</a:t>
            </a:r>
            <a:endParaRPr sz="1800">
              <a:latin typeface="Calibri"/>
              <a:cs typeface="Calibri"/>
            </a:endParaRPr>
          </a:p>
        </p:txBody>
      </p:sp>
      <p:sp>
        <p:nvSpPr>
          <p:cNvPr id="9" name="object 9"/>
          <p:cNvSpPr/>
          <p:nvPr/>
        </p:nvSpPr>
        <p:spPr>
          <a:xfrm>
            <a:off x="8365387" y="2334024"/>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1"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10" name="object 10"/>
          <p:cNvSpPr txBox="1"/>
          <p:nvPr/>
        </p:nvSpPr>
        <p:spPr>
          <a:xfrm>
            <a:off x="8577939" y="2459818"/>
            <a:ext cx="14668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C</a:t>
            </a:r>
            <a:endParaRPr sz="1800">
              <a:latin typeface="Calibri"/>
              <a:cs typeface="Calibri"/>
            </a:endParaRPr>
          </a:p>
        </p:txBody>
      </p:sp>
      <p:sp>
        <p:nvSpPr>
          <p:cNvPr id="11" name="object 11"/>
          <p:cNvSpPr/>
          <p:nvPr/>
        </p:nvSpPr>
        <p:spPr>
          <a:xfrm>
            <a:off x="8822587" y="3705624"/>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1"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12" name="object 12"/>
          <p:cNvSpPr txBox="1"/>
          <p:nvPr/>
        </p:nvSpPr>
        <p:spPr>
          <a:xfrm>
            <a:off x="9023586" y="3831418"/>
            <a:ext cx="1695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D</a:t>
            </a:r>
            <a:endParaRPr sz="1800">
              <a:latin typeface="Calibri"/>
              <a:cs typeface="Calibri"/>
            </a:endParaRPr>
          </a:p>
        </p:txBody>
      </p:sp>
      <p:sp>
        <p:nvSpPr>
          <p:cNvPr id="13" name="object 13"/>
          <p:cNvSpPr/>
          <p:nvPr/>
        </p:nvSpPr>
        <p:spPr>
          <a:xfrm>
            <a:off x="8517787" y="5001024"/>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1"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14" name="object 14"/>
          <p:cNvSpPr txBox="1"/>
          <p:nvPr/>
        </p:nvSpPr>
        <p:spPr>
          <a:xfrm>
            <a:off x="8735083" y="5126818"/>
            <a:ext cx="13716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E</a:t>
            </a:r>
            <a:endParaRPr sz="1800">
              <a:latin typeface="Calibri"/>
              <a:cs typeface="Calibri"/>
            </a:endParaRPr>
          </a:p>
        </p:txBody>
      </p:sp>
      <p:sp>
        <p:nvSpPr>
          <p:cNvPr id="15" name="object 15"/>
          <p:cNvSpPr/>
          <p:nvPr/>
        </p:nvSpPr>
        <p:spPr>
          <a:xfrm>
            <a:off x="6612787" y="2181624"/>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1"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16" name="object 16"/>
          <p:cNvSpPr txBox="1"/>
          <p:nvPr/>
        </p:nvSpPr>
        <p:spPr>
          <a:xfrm>
            <a:off x="6833375" y="2307418"/>
            <a:ext cx="13081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F</a:t>
            </a:r>
            <a:endParaRPr sz="1800">
              <a:latin typeface="Calibri"/>
              <a:cs typeface="Calibri"/>
            </a:endParaRPr>
          </a:p>
        </p:txBody>
      </p:sp>
      <p:sp>
        <p:nvSpPr>
          <p:cNvPr id="17" name="object 17"/>
          <p:cNvSpPr/>
          <p:nvPr/>
        </p:nvSpPr>
        <p:spPr>
          <a:xfrm>
            <a:off x="6612787" y="5077224"/>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1"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18" name="object 18"/>
          <p:cNvSpPr txBox="1"/>
          <p:nvPr/>
        </p:nvSpPr>
        <p:spPr>
          <a:xfrm>
            <a:off x="6813005" y="5203018"/>
            <a:ext cx="17145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G</a:t>
            </a:r>
            <a:endParaRPr sz="1800" dirty="0">
              <a:latin typeface="Calibri"/>
              <a:cs typeface="Calibri"/>
            </a:endParaRPr>
          </a:p>
        </p:txBody>
      </p:sp>
      <p:sp>
        <p:nvSpPr>
          <p:cNvPr id="19" name="object 19"/>
          <p:cNvSpPr/>
          <p:nvPr/>
        </p:nvSpPr>
        <p:spPr>
          <a:xfrm>
            <a:off x="5469787" y="4391424"/>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20" name="object 20"/>
          <p:cNvSpPr txBox="1"/>
          <p:nvPr/>
        </p:nvSpPr>
        <p:spPr>
          <a:xfrm>
            <a:off x="5670730" y="4517218"/>
            <a:ext cx="17018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H</a:t>
            </a:r>
            <a:endParaRPr sz="1800">
              <a:latin typeface="Calibri"/>
              <a:cs typeface="Calibri"/>
            </a:endParaRPr>
          </a:p>
        </p:txBody>
      </p:sp>
      <p:sp>
        <p:nvSpPr>
          <p:cNvPr id="21" name="object 21"/>
          <p:cNvSpPr/>
          <p:nvPr/>
        </p:nvSpPr>
        <p:spPr>
          <a:xfrm>
            <a:off x="5755537" y="2467374"/>
            <a:ext cx="3371850" cy="2915285"/>
          </a:xfrm>
          <a:custGeom>
            <a:avLst/>
            <a:gdLst/>
            <a:ahLst/>
            <a:cxnLst/>
            <a:rect l="l" t="t" r="r" b="b"/>
            <a:pathLst>
              <a:path w="3371850" h="2915285">
                <a:moveTo>
                  <a:pt x="202055" y="712344"/>
                </a:moveTo>
                <a:lnTo>
                  <a:pt x="940955" y="202044"/>
                </a:lnTo>
              </a:path>
              <a:path w="3371850" h="2915285">
                <a:moveTo>
                  <a:pt x="1428749" y="0"/>
                </a:moveTo>
                <a:lnTo>
                  <a:pt x="2609849" y="209699"/>
                </a:lnTo>
              </a:path>
              <a:path w="3371850" h="2915285">
                <a:moveTo>
                  <a:pt x="3371855" y="1238255"/>
                </a:moveTo>
                <a:lnTo>
                  <a:pt x="3097655" y="354455"/>
                </a:lnTo>
              </a:path>
              <a:path w="3371850" h="2915285">
                <a:moveTo>
                  <a:pt x="19199" y="1924049"/>
                </a:moveTo>
                <a:lnTo>
                  <a:pt x="0" y="1200149"/>
                </a:lnTo>
              </a:path>
              <a:path w="3371850" h="2915285">
                <a:moveTo>
                  <a:pt x="202055" y="2411855"/>
                </a:moveTo>
                <a:lnTo>
                  <a:pt x="857255" y="2895455"/>
                </a:lnTo>
              </a:path>
              <a:path w="3371850" h="2915285">
                <a:moveTo>
                  <a:pt x="1428749" y="2895599"/>
                </a:moveTo>
                <a:lnTo>
                  <a:pt x="2800349" y="2914799"/>
                </a:lnTo>
              </a:path>
              <a:path w="3371850" h="2915285">
                <a:moveTo>
                  <a:pt x="3282299" y="2623049"/>
                </a:moveTo>
                <a:lnTo>
                  <a:pt x="3352799" y="1809749"/>
                </a:lnTo>
              </a:path>
              <a:path w="3371850" h="2915285">
                <a:moveTo>
                  <a:pt x="202055" y="2007744"/>
                </a:moveTo>
                <a:lnTo>
                  <a:pt x="1186955" y="1822944"/>
                </a:lnTo>
              </a:path>
              <a:path w="3371850" h="2915285">
                <a:moveTo>
                  <a:pt x="1345055" y="2693544"/>
                </a:moveTo>
                <a:lnTo>
                  <a:pt x="3150755" y="1726044"/>
                </a:lnTo>
              </a:path>
              <a:path w="3371850" h="2915285">
                <a:moveTo>
                  <a:pt x="2851784" y="2623184"/>
                </a:moveTo>
                <a:lnTo>
                  <a:pt x="1518284" y="1861184"/>
                </a:lnTo>
              </a:path>
              <a:path w="3371850" h="2915285">
                <a:moveTo>
                  <a:pt x="1606044" y="1403855"/>
                </a:moveTo>
                <a:lnTo>
                  <a:pt x="2693544" y="354455"/>
                </a:lnTo>
              </a:path>
              <a:path w="3371850" h="2915285">
                <a:moveTo>
                  <a:pt x="3150744" y="1321944"/>
                </a:moveTo>
                <a:lnTo>
                  <a:pt x="1345044" y="202044"/>
                </a:lnTo>
              </a:path>
              <a:path w="3371850" h="2915285">
                <a:moveTo>
                  <a:pt x="1390499" y="1314449"/>
                </a:moveTo>
                <a:lnTo>
                  <a:pt x="1142999" y="285749"/>
                </a:lnTo>
              </a:path>
              <a:path w="3371850" h="2915285">
                <a:moveTo>
                  <a:pt x="1175249" y="1403999"/>
                </a:moveTo>
                <a:lnTo>
                  <a:pt x="285749" y="914399"/>
                </a:lnTo>
              </a:path>
            </a:pathLst>
          </a:custGeom>
          <a:ln w="25399">
            <a:solidFill>
              <a:srgbClr val="40BAD1"/>
            </a:solidFill>
          </a:ln>
        </p:spPr>
        <p:txBody>
          <a:bodyPr wrap="square" lIns="0" tIns="0" rIns="0" bIns="0" rtlCol="0"/>
          <a:lstStyle/>
          <a:p>
            <a:endParaRPr/>
          </a:p>
        </p:txBody>
      </p:sp>
      <p:sp>
        <p:nvSpPr>
          <p:cNvPr id="22" name="object 22"/>
          <p:cNvSpPr txBox="1"/>
          <p:nvPr/>
        </p:nvSpPr>
        <p:spPr>
          <a:xfrm>
            <a:off x="6062874" y="2578880"/>
            <a:ext cx="25717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10</a:t>
            </a:r>
            <a:endParaRPr sz="1800" dirty="0">
              <a:latin typeface="Calibri"/>
              <a:cs typeface="Calibri"/>
            </a:endParaRPr>
          </a:p>
        </p:txBody>
      </p:sp>
      <p:sp>
        <p:nvSpPr>
          <p:cNvPr id="36" name="object 3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37" name="object 3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20</a:t>
            </a:fld>
            <a:endParaRPr dirty="0"/>
          </a:p>
        </p:txBody>
      </p:sp>
      <p:sp>
        <p:nvSpPr>
          <p:cNvPr id="23" name="object 23"/>
          <p:cNvSpPr txBox="1"/>
          <p:nvPr/>
        </p:nvSpPr>
        <p:spPr>
          <a:xfrm>
            <a:off x="7676412" y="227408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endParaRPr sz="1800">
              <a:latin typeface="Calibri"/>
              <a:cs typeface="Calibri"/>
            </a:endParaRPr>
          </a:p>
        </p:txBody>
      </p:sp>
      <p:sp>
        <p:nvSpPr>
          <p:cNvPr id="24" name="object 24"/>
          <p:cNvSpPr txBox="1"/>
          <p:nvPr/>
        </p:nvSpPr>
        <p:spPr>
          <a:xfrm>
            <a:off x="9048012" y="303608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endParaRPr sz="1800">
              <a:latin typeface="Calibri"/>
              <a:cs typeface="Calibri"/>
            </a:endParaRPr>
          </a:p>
        </p:txBody>
      </p:sp>
      <p:sp>
        <p:nvSpPr>
          <p:cNvPr id="25" name="object 25"/>
          <p:cNvSpPr txBox="1"/>
          <p:nvPr/>
        </p:nvSpPr>
        <p:spPr>
          <a:xfrm>
            <a:off x="9123577" y="4559446"/>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1</a:t>
            </a:r>
            <a:endParaRPr sz="1800">
              <a:latin typeface="Calibri"/>
              <a:cs typeface="Calibri"/>
            </a:endParaRPr>
          </a:p>
        </p:txBody>
      </p:sp>
      <p:sp>
        <p:nvSpPr>
          <p:cNvPr id="26" name="object 26"/>
          <p:cNvSpPr txBox="1"/>
          <p:nvPr/>
        </p:nvSpPr>
        <p:spPr>
          <a:xfrm>
            <a:off x="7828812" y="5322081"/>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endParaRPr sz="1800">
              <a:latin typeface="Calibri"/>
              <a:cs typeface="Calibri"/>
            </a:endParaRPr>
          </a:p>
        </p:txBody>
      </p:sp>
      <p:sp>
        <p:nvSpPr>
          <p:cNvPr id="27" name="object 27"/>
          <p:cNvSpPr txBox="1"/>
          <p:nvPr/>
        </p:nvSpPr>
        <p:spPr>
          <a:xfrm>
            <a:off x="6076212" y="5017281"/>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p>
        </p:txBody>
      </p:sp>
      <p:sp>
        <p:nvSpPr>
          <p:cNvPr id="28" name="object 28"/>
          <p:cNvSpPr txBox="1"/>
          <p:nvPr/>
        </p:nvSpPr>
        <p:spPr>
          <a:xfrm>
            <a:off x="5542812" y="387428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5</a:t>
            </a:r>
            <a:endParaRPr sz="1800">
              <a:latin typeface="Calibri"/>
              <a:cs typeface="Calibri"/>
            </a:endParaRPr>
          </a:p>
        </p:txBody>
      </p:sp>
      <p:sp>
        <p:nvSpPr>
          <p:cNvPr id="29" name="object 29"/>
          <p:cNvSpPr txBox="1"/>
          <p:nvPr/>
        </p:nvSpPr>
        <p:spPr>
          <a:xfrm>
            <a:off x="6381012" y="3340881"/>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8</a:t>
            </a:r>
          </a:p>
        </p:txBody>
      </p:sp>
      <p:sp>
        <p:nvSpPr>
          <p:cNvPr id="30" name="object 30"/>
          <p:cNvSpPr txBox="1"/>
          <p:nvPr/>
        </p:nvSpPr>
        <p:spPr>
          <a:xfrm>
            <a:off x="6304812" y="410288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endParaRPr sz="1800">
              <a:latin typeface="Calibri"/>
              <a:cs typeface="Calibri"/>
            </a:endParaRPr>
          </a:p>
        </p:txBody>
      </p:sp>
      <p:sp>
        <p:nvSpPr>
          <p:cNvPr id="31" name="object 31"/>
          <p:cNvSpPr txBox="1"/>
          <p:nvPr/>
        </p:nvSpPr>
        <p:spPr>
          <a:xfrm>
            <a:off x="6838212" y="311228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endParaRPr sz="1800">
              <a:latin typeface="Calibri"/>
              <a:cs typeface="Calibri"/>
            </a:endParaRPr>
          </a:p>
        </p:txBody>
      </p:sp>
      <p:sp>
        <p:nvSpPr>
          <p:cNvPr id="32" name="object 32"/>
          <p:cNvSpPr txBox="1"/>
          <p:nvPr/>
        </p:nvSpPr>
        <p:spPr>
          <a:xfrm>
            <a:off x="7524012" y="3340881"/>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endParaRPr sz="1800">
              <a:latin typeface="Calibri"/>
              <a:cs typeface="Calibri"/>
            </a:endParaRPr>
          </a:p>
        </p:txBody>
      </p:sp>
      <p:sp>
        <p:nvSpPr>
          <p:cNvPr id="33" name="object 33"/>
          <p:cNvSpPr txBox="1"/>
          <p:nvPr/>
        </p:nvSpPr>
        <p:spPr>
          <a:xfrm>
            <a:off x="7675777" y="425528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endParaRPr sz="1800">
              <a:latin typeface="Calibri"/>
              <a:cs typeface="Calibri"/>
            </a:endParaRPr>
          </a:p>
        </p:txBody>
      </p:sp>
      <p:sp>
        <p:nvSpPr>
          <p:cNvPr id="34" name="object 34"/>
          <p:cNvSpPr txBox="1"/>
          <p:nvPr/>
        </p:nvSpPr>
        <p:spPr>
          <a:xfrm>
            <a:off x="8362212" y="417908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2</a:t>
            </a:r>
            <a:endParaRPr sz="1800">
              <a:latin typeface="Calibri"/>
              <a:cs typeface="Calibri"/>
            </a:endParaRPr>
          </a:p>
        </p:txBody>
      </p:sp>
      <p:sp>
        <p:nvSpPr>
          <p:cNvPr id="35" name="object 35"/>
          <p:cNvSpPr txBox="1"/>
          <p:nvPr/>
        </p:nvSpPr>
        <p:spPr>
          <a:xfrm>
            <a:off x="8362212" y="318848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6</a:t>
            </a:r>
            <a:endParaRPr sz="1800">
              <a:latin typeface="Calibri"/>
              <a:cs typeface="Calibri"/>
            </a:endParaRPr>
          </a:p>
        </p:txBody>
      </p:sp>
    </p:spTree>
    <p:extLst>
      <p:ext uri="{BB962C8B-B14F-4D97-AF65-F5344CB8AC3E}">
        <p14:creationId xmlns:p14="http://schemas.microsoft.com/office/powerpoint/2010/main" val="3249600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44" y="2606557"/>
            <a:ext cx="2753360" cy="15646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Prim's </a:t>
            </a:r>
            <a:r>
              <a:rPr sz="3600" dirty="0">
                <a:solidFill>
                  <a:srgbClr val="FFFFFF"/>
                </a:solidFill>
                <a:latin typeface="Corbel"/>
                <a:cs typeface="Corbel"/>
              </a:rPr>
              <a:t> </a:t>
            </a:r>
            <a:r>
              <a:rPr sz="3600" spc="-5" dirty="0">
                <a:solidFill>
                  <a:srgbClr val="FFFFFF"/>
                </a:solidFill>
                <a:latin typeface="Corbel"/>
                <a:cs typeface="Corbel"/>
              </a:rPr>
              <a:t>Algorithm: </a:t>
            </a:r>
            <a:r>
              <a:rPr sz="3600" dirty="0">
                <a:solidFill>
                  <a:srgbClr val="FFFFFF"/>
                </a:solidFill>
                <a:latin typeface="Corbel"/>
                <a:cs typeface="Corbel"/>
              </a:rPr>
              <a:t> </a:t>
            </a:r>
            <a:r>
              <a:rPr sz="3600" spc="-10" dirty="0">
                <a:solidFill>
                  <a:srgbClr val="FFFFFF"/>
                </a:solidFill>
                <a:latin typeface="Corbel"/>
                <a:cs typeface="Corbel"/>
              </a:rPr>
              <a:t>Solutio</a:t>
            </a:r>
            <a:r>
              <a:rPr sz="3600" dirty="0">
                <a:solidFill>
                  <a:srgbClr val="FFFFFF"/>
                </a:solidFill>
                <a:latin typeface="Corbel"/>
                <a:cs typeface="Corbel"/>
              </a:rPr>
              <a:t>n</a:t>
            </a:r>
            <a:r>
              <a:rPr sz="3600" spc="-95" dirty="0">
                <a:solidFill>
                  <a:srgbClr val="FFFFFF"/>
                </a:solidFill>
                <a:latin typeface="Corbel"/>
                <a:cs typeface="Corbel"/>
              </a:rPr>
              <a:t> </a:t>
            </a:r>
            <a:r>
              <a:rPr sz="3600" spc="-5" dirty="0">
                <a:solidFill>
                  <a:srgbClr val="FFFFFF"/>
                </a:solidFill>
                <a:latin typeface="Corbel"/>
                <a:cs typeface="Corbel"/>
              </a:rPr>
              <a:t>Steps</a:t>
            </a:r>
            <a:endParaRPr sz="3600">
              <a:latin typeface="Corbel"/>
              <a:cs typeface="Corbel"/>
            </a:endParaRPr>
          </a:p>
        </p:txBody>
      </p:sp>
      <p:sp>
        <p:nvSpPr>
          <p:cNvPr id="4" name="object 4"/>
          <p:cNvSpPr/>
          <p:nvPr/>
        </p:nvSpPr>
        <p:spPr>
          <a:xfrm>
            <a:off x="4087824" y="2800350"/>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5" name="object 5"/>
          <p:cNvSpPr txBox="1"/>
          <p:nvPr/>
        </p:nvSpPr>
        <p:spPr>
          <a:xfrm>
            <a:off x="4291614" y="2926143"/>
            <a:ext cx="16446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endParaRPr sz="1800">
              <a:latin typeface="Calibri"/>
              <a:cs typeface="Calibri"/>
            </a:endParaRPr>
          </a:p>
        </p:txBody>
      </p:sp>
      <p:sp>
        <p:nvSpPr>
          <p:cNvPr id="6" name="object 6"/>
          <p:cNvSpPr/>
          <p:nvPr/>
        </p:nvSpPr>
        <p:spPr>
          <a:xfrm>
            <a:off x="5459424" y="3486150"/>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7" name="object 7"/>
          <p:cNvSpPr txBox="1"/>
          <p:nvPr/>
        </p:nvSpPr>
        <p:spPr>
          <a:xfrm>
            <a:off x="5668404" y="3611943"/>
            <a:ext cx="1536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B</a:t>
            </a:r>
            <a:endParaRPr sz="1800">
              <a:latin typeface="Calibri"/>
              <a:cs typeface="Calibri"/>
            </a:endParaRPr>
          </a:p>
        </p:txBody>
      </p:sp>
      <p:sp>
        <p:nvSpPr>
          <p:cNvPr id="8" name="object 8"/>
          <p:cNvSpPr/>
          <p:nvPr/>
        </p:nvSpPr>
        <p:spPr>
          <a:xfrm>
            <a:off x="6983424" y="2038350"/>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1"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9" name="object 9"/>
          <p:cNvSpPr txBox="1"/>
          <p:nvPr/>
        </p:nvSpPr>
        <p:spPr>
          <a:xfrm>
            <a:off x="7195977" y="2164143"/>
            <a:ext cx="14668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C</a:t>
            </a:r>
            <a:endParaRPr sz="1800">
              <a:latin typeface="Calibri"/>
              <a:cs typeface="Calibri"/>
            </a:endParaRPr>
          </a:p>
        </p:txBody>
      </p:sp>
      <p:sp>
        <p:nvSpPr>
          <p:cNvPr id="10" name="object 10"/>
          <p:cNvSpPr txBox="1">
            <a:spLocks noGrp="1"/>
          </p:cNvSpPr>
          <p:nvPr>
            <p:ph type="title"/>
          </p:nvPr>
        </p:nvSpPr>
        <p:spPr>
          <a:xfrm>
            <a:off x="8720162" y="1790144"/>
            <a:ext cx="2896870" cy="673735"/>
          </a:xfrm>
          <a:prstGeom prst="rect">
            <a:avLst/>
          </a:prstGeom>
        </p:spPr>
        <p:txBody>
          <a:bodyPr vert="horz" wrap="square" lIns="0" tIns="48895" rIns="0" bIns="0" rtlCol="0">
            <a:spAutoFit/>
          </a:bodyPr>
          <a:lstStyle/>
          <a:p>
            <a:pPr marL="1831975">
              <a:lnSpc>
                <a:spcPct val="100000"/>
              </a:lnSpc>
              <a:spcBef>
                <a:spcPts val="385"/>
              </a:spcBef>
            </a:pPr>
            <a:r>
              <a:rPr sz="2000" spc="-5" dirty="0">
                <a:solidFill>
                  <a:srgbClr val="000000"/>
                </a:solidFill>
                <a:latin typeface="Arial MT"/>
                <a:cs typeface="Arial MT"/>
              </a:rPr>
              <a:t>Initialize</a:t>
            </a:r>
            <a:endParaRPr sz="2000">
              <a:latin typeface="Arial MT"/>
              <a:cs typeface="Arial MT"/>
            </a:endParaRPr>
          </a:p>
          <a:p>
            <a:pPr marL="12700">
              <a:lnSpc>
                <a:spcPct val="100000"/>
              </a:lnSpc>
              <a:spcBef>
                <a:spcPts val="259"/>
              </a:spcBef>
              <a:tabLst>
                <a:tab pos="2883535" algn="l"/>
              </a:tabLst>
            </a:pPr>
            <a:r>
              <a:rPr sz="1800" u="sng" dirty="0">
                <a:solidFill>
                  <a:srgbClr val="000000"/>
                </a:solidFill>
                <a:uFill>
                  <a:solidFill>
                    <a:srgbClr val="4BABC6"/>
                  </a:solidFill>
                </a:uFill>
              </a:rPr>
              <a:t> 	</a:t>
            </a:r>
            <a:endParaRPr sz="1800"/>
          </a:p>
        </p:txBody>
      </p:sp>
      <p:sp>
        <p:nvSpPr>
          <p:cNvPr id="11" name="object 11"/>
          <p:cNvSpPr/>
          <p:nvPr/>
        </p:nvSpPr>
        <p:spPr>
          <a:xfrm>
            <a:off x="7440624" y="3409950"/>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1"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12" name="object 12"/>
          <p:cNvSpPr txBox="1"/>
          <p:nvPr/>
        </p:nvSpPr>
        <p:spPr>
          <a:xfrm>
            <a:off x="7641624" y="3535743"/>
            <a:ext cx="1695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D</a:t>
            </a:r>
            <a:endParaRPr sz="1800">
              <a:latin typeface="Calibri"/>
              <a:cs typeface="Calibri"/>
            </a:endParaRPr>
          </a:p>
        </p:txBody>
      </p:sp>
      <p:sp>
        <p:nvSpPr>
          <p:cNvPr id="13" name="object 13"/>
          <p:cNvSpPr/>
          <p:nvPr/>
        </p:nvSpPr>
        <p:spPr>
          <a:xfrm>
            <a:off x="7135824" y="4705350"/>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1"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14" name="object 14"/>
          <p:cNvSpPr txBox="1"/>
          <p:nvPr/>
        </p:nvSpPr>
        <p:spPr>
          <a:xfrm>
            <a:off x="7353120" y="4831143"/>
            <a:ext cx="13716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E</a:t>
            </a:r>
            <a:endParaRPr sz="1800">
              <a:latin typeface="Calibri"/>
              <a:cs typeface="Calibri"/>
            </a:endParaRPr>
          </a:p>
        </p:txBody>
      </p:sp>
      <p:sp>
        <p:nvSpPr>
          <p:cNvPr id="15" name="object 15"/>
          <p:cNvSpPr/>
          <p:nvPr/>
        </p:nvSpPr>
        <p:spPr>
          <a:xfrm>
            <a:off x="5230824" y="1885950"/>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16" name="object 16"/>
          <p:cNvSpPr txBox="1"/>
          <p:nvPr/>
        </p:nvSpPr>
        <p:spPr>
          <a:xfrm>
            <a:off x="5451413" y="2011743"/>
            <a:ext cx="13081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F</a:t>
            </a:r>
            <a:endParaRPr sz="1800">
              <a:latin typeface="Calibri"/>
              <a:cs typeface="Calibri"/>
            </a:endParaRPr>
          </a:p>
        </p:txBody>
      </p:sp>
      <p:sp>
        <p:nvSpPr>
          <p:cNvPr id="17" name="object 17"/>
          <p:cNvSpPr/>
          <p:nvPr/>
        </p:nvSpPr>
        <p:spPr>
          <a:xfrm>
            <a:off x="5230824" y="4781550"/>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18" name="object 18"/>
          <p:cNvSpPr txBox="1"/>
          <p:nvPr/>
        </p:nvSpPr>
        <p:spPr>
          <a:xfrm>
            <a:off x="5431042" y="4907343"/>
            <a:ext cx="17145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G</a:t>
            </a:r>
            <a:endParaRPr sz="1800">
              <a:latin typeface="Calibri"/>
              <a:cs typeface="Calibri"/>
            </a:endParaRPr>
          </a:p>
        </p:txBody>
      </p:sp>
      <p:sp>
        <p:nvSpPr>
          <p:cNvPr id="19" name="object 19"/>
          <p:cNvSpPr/>
          <p:nvPr/>
        </p:nvSpPr>
        <p:spPr>
          <a:xfrm>
            <a:off x="4087824" y="4095750"/>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20" name="object 20"/>
          <p:cNvSpPr txBox="1"/>
          <p:nvPr/>
        </p:nvSpPr>
        <p:spPr>
          <a:xfrm>
            <a:off x="4288767" y="4221543"/>
            <a:ext cx="17018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H</a:t>
            </a:r>
            <a:endParaRPr sz="1800">
              <a:latin typeface="Calibri"/>
              <a:cs typeface="Calibri"/>
            </a:endParaRPr>
          </a:p>
        </p:txBody>
      </p:sp>
      <p:sp>
        <p:nvSpPr>
          <p:cNvPr id="22" name="object 22"/>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21</a:t>
            </a:fld>
            <a:endParaRPr dirty="0"/>
          </a:p>
        </p:txBody>
      </p:sp>
      <p:graphicFrame>
        <p:nvGraphicFramePr>
          <p:cNvPr id="21" name="object 21"/>
          <p:cNvGraphicFramePr>
            <a:graphicFrameLocks noGrp="1"/>
          </p:cNvGraphicFramePr>
          <p:nvPr/>
        </p:nvGraphicFramePr>
        <p:xfrm>
          <a:off x="8732862" y="2506472"/>
          <a:ext cx="2816224" cy="3075823"/>
        </p:xfrm>
        <a:graphic>
          <a:graphicData uri="http://schemas.openxmlformats.org/drawingml/2006/table">
            <a:tbl>
              <a:tblPr firstRow="1" bandRow="1">
                <a:tableStyleId>{2D5ABB26-0587-4C30-8999-92F81FD0307C}</a:tableStyleId>
              </a:tblPr>
              <a:tblGrid>
                <a:gridCol w="731520">
                  <a:extLst>
                    <a:ext uri="{9D8B030D-6E8A-4147-A177-3AD203B41FA5}">
                      <a16:colId xmlns:a16="http://schemas.microsoft.com/office/drawing/2014/main" val="20000"/>
                    </a:ext>
                  </a:extLst>
                </a:gridCol>
                <a:gridCol w="740410">
                  <a:extLst>
                    <a:ext uri="{9D8B030D-6E8A-4147-A177-3AD203B41FA5}">
                      <a16:colId xmlns:a16="http://schemas.microsoft.com/office/drawing/2014/main" val="20001"/>
                    </a:ext>
                  </a:extLst>
                </a:gridCol>
                <a:gridCol w="695959">
                  <a:extLst>
                    <a:ext uri="{9D8B030D-6E8A-4147-A177-3AD203B41FA5}">
                      <a16:colId xmlns:a16="http://schemas.microsoft.com/office/drawing/2014/main" val="20002"/>
                    </a:ext>
                  </a:extLst>
                </a:gridCol>
                <a:gridCol w="648335">
                  <a:extLst>
                    <a:ext uri="{9D8B030D-6E8A-4147-A177-3AD203B41FA5}">
                      <a16:colId xmlns:a16="http://schemas.microsoft.com/office/drawing/2014/main" val="20003"/>
                    </a:ext>
                  </a:extLst>
                </a:gridCol>
              </a:tblGrid>
              <a:tr h="297052">
                <a:tc>
                  <a:txBody>
                    <a:bodyPr/>
                    <a:lstStyle/>
                    <a:p>
                      <a:pPr>
                        <a:lnSpc>
                          <a:spcPct val="100000"/>
                        </a:lnSpc>
                      </a:pPr>
                      <a:endParaRPr sz="1800">
                        <a:latin typeface="Times New Roman"/>
                        <a:cs typeface="Times New Roman"/>
                      </a:endParaRPr>
                    </a:p>
                  </a:txBody>
                  <a:tcPr marL="0" marR="0" marT="0" marB="0">
                    <a:lnB w="12700">
                      <a:solidFill>
                        <a:srgbClr val="4BABC6"/>
                      </a:solidFill>
                      <a:prstDash val="solid"/>
                    </a:lnB>
                  </a:tcPr>
                </a:tc>
                <a:tc>
                  <a:txBody>
                    <a:bodyPr/>
                    <a:lstStyle/>
                    <a:p>
                      <a:pPr marL="39370" algn="ctr">
                        <a:lnSpc>
                          <a:spcPts val="1520"/>
                        </a:lnSpc>
                      </a:pPr>
                      <a:r>
                        <a:rPr sz="1600" b="1" spc="-5" dirty="0">
                          <a:latin typeface="Calibri"/>
                          <a:cs typeface="Calibri"/>
                        </a:rPr>
                        <a:t>Vs</a:t>
                      </a:r>
                      <a:endParaRPr sz="1600">
                        <a:latin typeface="Calibri"/>
                        <a:cs typeface="Calibri"/>
                      </a:endParaRPr>
                    </a:p>
                  </a:txBody>
                  <a:tcPr marL="0" marR="0" marT="0" marB="0">
                    <a:lnB w="12700">
                      <a:solidFill>
                        <a:srgbClr val="4BABC6"/>
                      </a:solidFill>
                      <a:prstDash val="solid"/>
                    </a:lnB>
                  </a:tcPr>
                </a:tc>
                <a:tc>
                  <a:txBody>
                    <a:bodyPr/>
                    <a:lstStyle/>
                    <a:p>
                      <a:pPr marL="27305" algn="ctr">
                        <a:lnSpc>
                          <a:spcPts val="1520"/>
                        </a:lnSpc>
                      </a:pPr>
                      <a:r>
                        <a:rPr sz="1600" b="1" spc="-5" dirty="0">
                          <a:latin typeface="Calibri"/>
                          <a:cs typeface="Calibri"/>
                        </a:rPr>
                        <a:t>Dv</a:t>
                      </a:r>
                      <a:endParaRPr sz="1600">
                        <a:latin typeface="Calibri"/>
                        <a:cs typeface="Calibri"/>
                      </a:endParaRPr>
                    </a:p>
                  </a:txBody>
                  <a:tcPr marL="0" marR="0" marT="0" marB="0">
                    <a:lnB w="12700">
                      <a:solidFill>
                        <a:srgbClr val="4BABC6"/>
                      </a:solidFill>
                      <a:prstDash val="solid"/>
                    </a:lnB>
                  </a:tcPr>
                </a:tc>
                <a:tc>
                  <a:txBody>
                    <a:bodyPr/>
                    <a:lstStyle/>
                    <a:p>
                      <a:pPr algn="ctr">
                        <a:lnSpc>
                          <a:spcPts val="1520"/>
                        </a:lnSpc>
                      </a:pPr>
                      <a:r>
                        <a:rPr sz="1600" b="1" spc="-5" dirty="0">
                          <a:latin typeface="Calibri"/>
                          <a:cs typeface="Calibri"/>
                        </a:rPr>
                        <a:t>Pv</a:t>
                      </a:r>
                      <a:endParaRPr sz="1600">
                        <a:latin typeface="Calibri"/>
                        <a:cs typeface="Calibri"/>
                      </a:endParaRPr>
                    </a:p>
                  </a:txBody>
                  <a:tcPr marL="0" marR="0" marT="0" marB="0">
                    <a:lnB w="12700">
                      <a:solidFill>
                        <a:srgbClr val="4BABC6"/>
                      </a:solidFill>
                      <a:prstDash val="solid"/>
                    </a:lnB>
                  </a:tcPr>
                </a:tc>
                <a:extLst>
                  <a:ext uri="{0D108BD9-81ED-4DB2-BD59-A6C34878D82A}">
                    <a16:rowId xmlns:a16="http://schemas.microsoft.com/office/drawing/2014/main" val="10000"/>
                  </a:ext>
                </a:extLst>
              </a:tr>
              <a:tr h="347571">
                <a:tc>
                  <a:txBody>
                    <a:bodyPr/>
                    <a:lstStyle/>
                    <a:p>
                      <a:pPr marL="22225" algn="ctr">
                        <a:lnSpc>
                          <a:spcPct val="100000"/>
                        </a:lnSpc>
                        <a:spcBef>
                          <a:spcPts val="235"/>
                        </a:spcBef>
                      </a:pPr>
                      <a:r>
                        <a:rPr sz="1600" b="1" dirty="0">
                          <a:latin typeface="Calibri"/>
                          <a:cs typeface="Calibri"/>
                        </a:rPr>
                        <a:t>A</a:t>
                      </a:r>
                      <a:endParaRPr sz="1600">
                        <a:latin typeface="Calibri"/>
                        <a:cs typeface="Calibri"/>
                      </a:endParaRPr>
                    </a:p>
                  </a:txBody>
                  <a:tcPr marL="0" marR="0" marT="29845" marB="0">
                    <a:lnT w="12700">
                      <a:solidFill>
                        <a:srgbClr val="4BABC6"/>
                      </a:solidFill>
                      <a:prstDash val="solid"/>
                    </a:lnT>
                  </a:tcPr>
                </a:tc>
                <a:tc>
                  <a:txBody>
                    <a:bodyPr/>
                    <a:lstStyle/>
                    <a:p>
                      <a:pPr marL="39370" algn="ctr">
                        <a:lnSpc>
                          <a:spcPct val="100000"/>
                        </a:lnSpc>
                        <a:spcBef>
                          <a:spcPts val="235"/>
                        </a:spcBef>
                      </a:pPr>
                      <a:r>
                        <a:rPr sz="1600" b="1" dirty="0">
                          <a:latin typeface="Calibri"/>
                          <a:cs typeface="Calibri"/>
                        </a:rPr>
                        <a:t>-</a:t>
                      </a:r>
                      <a:endParaRPr sz="1600">
                        <a:latin typeface="Calibri"/>
                        <a:cs typeface="Calibri"/>
                      </a:endParaRPr>
                    </a:p>
                  </a:txBody>
                  <a:tcPr marL="0" marR="0" marT="29845" marB="0">
                    <a:lnT w="12700">
                      <a:solidFill>
                        <a:srgbClr val="4BABC6"/>
                      </a:solidFill>
                      <a:prstDash val="solid"/>
                    </a:lnT>
                  </a:tcPr>
                </a:tc>
                <a:tc>
                  <a:txBody>
                    <a:bodyPr/>
                    <a:lstStyle/>
                    <a:p>
                      <a:pPr marL="27305" algn="ctr">
                        <a:lnSpc>
                          <a:spcPct val="100000"/>
                        </a:lnSpc>
                        <a:spcBef>
                          <a:spcPts val="235"/>
                        </a:spcBef>
                      </a:pPr>
                      <a:r>
                        <a:rPr sz="1600" b="1" dirty="0">
                          <a:latin typeface="Arial"/>
                          <a:cs typeface="Arial"/>
                        </a:rPr>
                        <a:t>∞</a:t>
                      </a:r>
                      <a:endParaRPr sz="1600">
                        <a:latin typeface="Arial"/>
                        <a:cs typeface="Arial"/>
                      </a:endParaRPr>
                    </a:p>
                  </a:txBody>
                  <a:tcPr marL="0" marR="0" marT="29845" marB="0">
                    <a:lnT w="12700">
                      <a:solidFill>
                        <a:srgbClr val="4BABC6"/>
                      </a:solidFill>
                      <a:prstDash val="solid"/>
                    </a:lnT>
                  </a:tcPr>
                </a:tc>
                <a:tc>
                  <a:txBody>
                    <a:bodyPr/>
                    <a:lstStyle/>
                    <a:p>
                      <a:pPr marL="635" algn="ctr">
                        <a:lnSpc>
                          <a:spcPct val="100000"/>
                        </a:lnSpc>
                        <a:spcBef>
                          <a:spcPts val="235"/>
                        </a:spcBef>
                      </a:pPr>
                      <a:r>
                        <a:rPr sz="1600" b="1" dirty="0">
                          <a:latin typeface="Calibri"/>
                          <a:cs typeface="Calibri"/>
                        </a:rPr>
                        <a:t>-</a:t>
                      </a:r>
                      <a:endParaRPr sz="1600">
                        <a:latin typeface="Calibri"/>
                        <a:cs typeface="Calibri"/>
                      </a:endParaRPr>
                    </a:p>
                  </a:txBody>
                  <a:tcPr marL="0" marR="0" marT="29845" marB="0">
                    <a:lnT w="12700">
                      <a:solidFill>
                        <a:srgbClr val="4BABC6"/>
                      </a:solidFill>
                      <a:prstDash val="solid"/>
                    </a:lnT>
                  </a:tcPr>
                </a:tc>
                <a:extLst>
                  <a:ext uri="{0D108BD9-81ED-4DB2-BD59-A6C34878D82A}">
                    <a16:rowId xmlns:a16="http://schemas.microsoft.com/office/drawing/2014/main" val="10001"/>
                  </a:ext>
                </a:extLst>
              </a:tr>
              <a:tr h="350525">
                <a:tc>
                  <a:txBody>
                    <a:bodyPr/>
                    <a:lstStyle/>
                    <a:p>
                      <a:pPr marL="22225" algn="ctr">
                        <a:lnSpc>
                          <a:spcPct val="100000"/>
                        </a:lnSpc>
                        <a:spcBef>
                          <a:spcPts val="350"/>
                        </a:spcBef>
                      </a:pPr>
                      <a:r>
                        <a:rPr sz="1600" b="1" dirty="0">
                          <a:latin typeface="Calibri"/>
                          <a:cs typeface="Calibri"/>
                        </a:rPr>
                        <a:t>B</a:t>
                      </a:r>
                      <a:endParaRPr sz="1600">
                        <a:latin typeface="Calibri"/>
                        <a:cs typeface="Calibri"/>
                      </a:endParaRPr>
                    </a:p>
                  </a:txBody>
                  <a:tcPr marL="0" marR="0" marT="44450" marB="0"/>
                </a:tc>
                <a:tc>
                  <a:txBody>
                    <a:bodyPr/>
                    <a:lstStyle/>
                    <a:p>
                      <a:pPr marL="39370" algn="ctr">
                        <a:lnSpc>
                          <a:spcPct val="100000"/>
                        </a:lnSpc>
                        <a:spcBef>
                          <a:spcPts val="350"/>
                        </a:spcBef>
                      </a:pPr>
                      <a:r>
                        <a:rPr sz="1600" b="1" dirty="0">
                          <a:latin typeface="Calibri"/>
                          <a:cs typeface="Calibri"/>
                        </a:rPr>
                        <a:t>-</a:t>
                      </a:r>
                      <a:endParaRPr sz="1600">
                        <a:latin typeface="Calibri"/>
                        <a:cs typeface="Calibri"/>
                      </a:endParaRPr>
                    </a:p>
                  </a:txBody>
                  <a:tcPr marL="0" marR="0" marT="44450" marB="0"/>
                </a:tc>
                <a:tc>
                  <a:txBody>
                    <a:bodyPr/>
                    <a:lstStyle/>
                    <a:p>
                      <a:pPr marL="27305" algn="ctr">
                        <a:lnSpc>
                          <a:spcPct val="100000"/>
                        </a:lnSpc>
                        <a:spcBef>
                          <a:spcPts val="350"/>
                        </a:spcBef>
                      </a:pPr>
                      <a:r>
                        <a:rPr sz="1600" b="1" dirty="0">
                          <a:latin typeface="Arial"/>
                          <a:cs typeface="Arial"/>
                        </a:rPr>
                        <a:t>∞</a:t>
                      </a:r>
                      <a:endParaRPr sz="1600">
                        <a:latin typeface="Arial"/>
                        <a:cs typeface="Arial"/>
                      </a:endParaRPr>
                    </a:p>
                  </a:txBody>
                  <a:tcPr marL="0" marR="0" marT="44450" marB="0"/>
                </a:tc>
                <a:tc>
                  <a:txBody>
                    <a:bodyPr/>
                    <a:lstStyle/>
                    <a:p>
                      <a:pPr marL="635" algn="ctr">
                        <a:lnSpc>
                          <a:spcPct val="100000"/>
                        </a:lnSpc>
                        <a:spcBef>
                          <a:spcPts val="350"/>
                        </a:spcBef>
                      </a:pPr>
                      <a:r>
                        <a:rPr sz="1600" b="1" dirty="0">
                          <a:latin typeface="Calibri"/>
                          <a:cs typeface="Calibri"/>
                        </a:rPr>
                        <a:t>-</a:t>
                      </a:r>
                      <a:endParaRPr sz="1600">
                        <a:latin typeface="Calibri"/>
                        <a:cs typeface="Calibri"/>
                      </a:endParaRPr>
                    </a:p>
                  </a:txBody>
                  <a:tcPr marL="0" marR="0" marT="44450" marB="0"/>
                </a:tc>
                <a:extLst>
                  <a:ext uri="{0D108BD9-81ED-4DB2-BD59-A6C34878D82A}">
                    <a16:rowId xmlns:a16="http://schemas.microsoft.com/office/drawing/2014/main" val="10002"/>
                  </a:ext>
                </a:extLst>
              </a:tr>
              <a:tr h="339099">
                <a:tc>
                  <a:txBody>
                    <a:bodyPr/>
                    <a:lstStyle/>
                    <a:p>
                      <a:pPr marL="22225" algn="ctr">
                        <a:lnSpc>
                          <a:spcPct val="100000"/>
                        </a:lnSpc>
                        <a:spcBef>
                          <a:spcPts val="259"/>
                        </a:spcBef>
                      </a:pPr>
                      <a:r>
                        <a:rPr sz="1600" b="1" dirty="0">
                          <a:latin typeface="Calibri"/>
                          <a:cs typeface="Calibri"/>
                        </a:rPr>
                        <a:t>C</a:t>
                      </a:r>
                      <a:endParaRPr sz="1600">
                        <a:latin typeface="Calibri"/>
                        <a:cs typeface="Calibri"/>
                      </a:endParaRPr>
                    </a:p>
                  </a:txBody>
                  <a:tcPr marL="0" marR="0" marT="33019" marB="0"/>
                </a:tc>
                <a:tc>
                  <a:txBody>
                    <a:bodyPr/>
                    <a:lstStyle/>
                    <a:p>
                      <a:pPr marL="39370" algn="ctr">
                        <a:lnSpc>
                          <a:spcPct val="100000"/>
                        </a:lnSpc>
                        <a:spcBef>
                          <a:spcPts val="259"/>
                        </a:spcBef>
                      </a:pPr>
                      <a:r>
                        <a:rPr sz="1600" b="1" dirty="0">
                          <a:latin typeface="Calibri"/>
                          <a:cs typeface="Calibri"/>
                        </a:rPr>
                        <a:t>-</a:t>
                      </a:r>
                      <a:endParaRPr sz="1600">
                        <a:latin typeface="Calibri"/>
                        <a:cs typeface="Calibri"/>
                      </a:endParaRPr>
                    </a:p>
                  </a:txBody>
                  <a:tcPr marL="0" marR="0" marT="33019" marB="0"/>
                </a:tc>
                <a:tc>
                  <a:txBody>
                    <a:bodyPr/>
                    <a:lstStyle/>
                    <a:p>
                      <a:pPr marL="27305" algn="ctr">
                        <a:lnSpc>
                          <a:spcPct val="100000"/>
                        </a:lnSpc>
                        <a:spcBef>
                          <a:spcPts val="259"/>
                        </a:spcBef>
                      </a:pPr>
                      <a:r>
                        <a:rPr sz="1600" b="1" dirty="0">
                          <a:latin typeface="Arial"/>
                          <a:cs typeface="Arial"/>
                        </a:rPr>
                        <a:t>∞</a:t>
                      </a:r>
                      <a:endParaRPr sz="1600">
                        <a:latin typeface="Arial"/>
                        <a:cs typeface="Arial"/>
                      </a:endParaRPr>
                    </a:p>
                  </a:txBody>
                  <a:tcPr marL="0" marR="0" marT="33019" marB="0"/>
                </a:tc>
                <a:tc>
                  <a:txBody>
                    <a:bodyPr/>
                    <a:lstStyle/>
                    <a:p>
                      <a:pPr marL="635" algn="ctr">
                        <a:lnSpc>
                          <a:spcPct val="100000"/>
                        </a:lnSpc>
                        <a:spcBef>
                          <a:spcPts val="259"/>
                        </a:spcBef>
                      </a:pPr>
                      <a:r>
                        <a:rPr sz="1600" b="1" dirty="0">
                          <a:latin typeface="Calibri"/>
                          <a:cs typeface="Calibri"/>
                        </a:rPr>
                        <a:t>-</a:t>
                      </a:r>
                      <a:endParaRPr sz="1600">
                        <a:latin typeface="Calibri"/>
                        <a:cs typeface="Calibri"/>
                      </a:endParaRPr>
                    </a:p>
                  </a:txBody>
                  <a:tcPr marL="0" marR="0" marT="33019" marB="0"/>
                </a:tc>
                <a:extLst>
                  <a:ext uri="{0D108BD9-81ED-4DB2-BD59-A6C34878D82A}">
                    <a16:rowId xmlns:a16="http://schemas.microsoft.com/office/drawing/2014/main" val="10003"/>
                  </a:ext>
                </a:extLst>
              </a:tr>
              <a:tr h="344962">
                <a:tc>
                  <a:txBody>
                    <a:bodyPr/>
                    <a:lstStyle/>
                    <a:p>
                      <a:pPr marL="22225" algn="ctr">
                        <a:lnSpc>
                          <a:spcPct val="100000"/>
                        </a:lnSpc>
                        <a:spcBef>
                          <a:spcPts val="259"/>
                        </a:spcBef>
                      </a:pPr>
                      <a:r>
                        <a:rPr sz="1600" b="1" dirty="0">
                          <a:latin typeface="Calibri"/>
                          <a:cs typeface="Calibri"/>
                        </a:rPr>
                        <a:t>D</a:t>
                      </a:r>
                      <a:endParaRPr sz="1600">
                        <a:latin typeface="Calibri"/>
                        <a:cs typeface="Calibri"/>
                      </a:endParaRPr>
                    </a:p>
                  </a:txBody>
                  <a:tcPr marL="0" marR="0" marT="33019" marB="0"/>
                </a:tc>
                <a:tc>
                  <a:txBody>
                    <a:bodyPr/>
                    <a:lstStyle/>
                    <a:p>
                      <a:pPr marL="39370" algn="ctr">
                        <a:lnSpc>
                          <a:spcPct val="100000"/>
                        </a:lnSpc>
                        <a:spcBef>
                          <a:spcPts val="259"/>
                        </a:spcBef>
                      </a:pPr>
                      <a:r>
                        <a:rPr sz="1600" b="1" dirty="0">
                          <a:latin typeface="Calibri"/>
                          <a:cs typeface="Calibri"/>
                        </a:rPr>
                        <a:t>-</a:t>
                      </a:r>
                      <a:endParaRPr sz="1600">
                        <a:latin typeface="Calibri"/>
                        <a:cs typeface="Calibri"/>
                      </a:endParaRPr>
                    </a:p>
                  </a:txBody>
                  <a:tcPr marL="0" marR="0" marT="33019" marB="0"/>
                </a:tc>
                <a:tc>
                  <a:txBody>
                    <a:bodyPr/>
                    <a:lstStyle/>
                    <a:p>
                      <a:pPr marL="27305" algn="ctr">
                        <a:lnSpc>
                          <a:spcPct val="100000"/>
                        </a:lnSpc>
                        <a:spcBef>
                          <a:spcPts val="259"/>
                        </a:spcBef>
                      </a:pPr>
                      <a:r>
                        <a:rPr sz="1600" b="1" dirty="0">
                          <a:latin typeface="Arial"/>
                          <a:cs typeface="Arial"/>
                        </a:rPr>
                        <a:t>∞</a:t>
                      </a:r>
                      <a:endParaRPr sz="1600">
                        <a:latin typeface="Arial"/>
                        <a:cs typeface="Arial"/>
                      </a:endParaRPr>
                    </a:p>
                  </a:txBody>
                  <a:tcPr marL="0" marR="0" marT="33019" marB="0"/>
                </a:tc>
                <a:tc>
                  <a:txBody>
                    <a:bodyPr/>
                    <a:lstStyle/>
                    <a:p>
                      <a:pPr marL="635" algn="ctr">
                        <a:lnSpc>
                          <a:spcPct val="100000"/>
                        </a:lnSpc>
                        <a:spcBef>
                          <a:spcPts val="259"/>
                        </a:spcBef>
                      </a:pPr>
                      <a:r>
                        <a:rPr sz="1600" b="1" dirty="0">
                          <a:latin typeface="Calibri"/>
                          <a:cs typeface="Calibri"/>
                        </a:rPr>
                        <a:t>-</a:t>
                      </a:r>
                      <a:endParaRPr sz="1600">
                        <a:latin typeface="Calibri"/>
                        <a:cs typeface="Calibri"/>
                      </a:endParaRPr>
                    </a:p>
                  </a:txBody>
                  <a:tcPr marL="0" marR="0" marT="33019" marB="0"/>
                </a:tc>
                <a:extLst>
                  <a:ext uri="{0D108BD9-81ED-4DB2-BD59-A6C34878D82A}">
                    <a16:rowId xmlns:a16="http://schemas.microsoft.com/office/drawing/2014/main" val="10004"/>
                  </a:ext>
                </a:extLst>
              </a:tr>
              <a:tr h="344962">
                <a:tc>
                  <a:txBody>
                    <a:bodyPr/>
                    <a:lstStyle/>
                    <a:p>
                      <a:pPr marL="22225" algn="ctr">
                        <a:lnSpc>
                          <a:spcPct val="100000"/>
                        </a:lnSpc>
                        <a:spcBef>
                          <a:spcPts val="305"/>
                        </a:spcBef>
                      </a:pPr>
                      <a:r>
                        <a:rPr sz="1600" b="1" dirty="0">
                          <a:latin typeface="Calibri"/>
                          <a:cs typeface="Calibri"/>
                        </a:rPr>
                        <a:t>E</a:t>
                      </a:r>
                      <a:endParaRPr sz="1600">
                        <a:latin typeface="Calibri"/>
                        <a:cs typeface="Calibri"/>
                      </a:endParaRPr>
                    </a:p>
                  </a:txBody>
                  <a:tcPr marL="0" marR="0" marT="38735" marB="0"/>
                </a:tc>
                <a:tc>
                  <a:txBody>
                    <a:bodyPr/>
                    <a:lstStyle/>
                    <a:p>
                      <a:pPr marL="39370" algn="ctr">
                        <a:lnSpc>
                          <a:spcPct val="100000"/>
                        </a:lnSpc>
                        <a:spcBef>
                          <a:spcPts val="305"/>
                        </a:spcBef>
                      </a:pPr>
                      <a:r>
                        <a:rPr sz="1600" b="1" dirty="0">
                          <a:latin typeface="Calibri"/>
                          <a:cs typeface="Calibri"/>
                        </a:rPr>
                        <a:t>-</a:t>
                      </a:r>
                      <a:endParaRPr sz="1600">
                        <a:latin typeface="Calibri"/>
                        <a:cs typeface="Calibri"/>
                      </a:endParaRPr>
                    </a:p>
                  </a:txBody>
                  <a:tcPr marL="0" marR="0" marT="38735" marB="0"/>
                </a:tc>
                <a:tc>
                  <a:txBody>
                    <a:bodyPr/>
                    <a:lstStyle/>
                    <a:p>
                      <a:pPr marL="27305" algn="ctr">
                        <a:lnSpc>
                          <a:spcPct val="100000"/>
                        </a:lnSpc>
                        <a:spcBef>
                          <a:spcPts val="305"/>
                        </a:spcBef>
                      </a:pPr>
                      <a:r>
                        <a:rPr sz="1600" b="1" dirty="0">
                          <a:latin typeface="Arial"/>
                          <a:cs typeface="Arial"/>
                        </a:rPr>
                        <a:t>∞</a:t>
                      </a:r>
                      <a:endParaRPr sz="1600">
                        <a:latin typeface="Arial"/>
                        <a:cs typeface="Arial"/>
                      </a:endParaRPr>
                    </a:p>
                  </a:txBody>
                  <a:tcPr marL="0" marR="0" marT="38735" marB="0"/>
                </a:tc>
                <a:tc>
                  <a:txBody>
                    <a:bodyPr/>
                    <a:lstStyle/>
                    <a:p>
                      <a:pPr marL="635" algn="ctr">
                        <a:lnSpc>
                          <a:spcPct val="100000"/>
                        </a:lnSpc>
                        <a:spcBef>
                          <a:spcPts val="305"/>
                        </a:spcBef>
                      </a:pPr>
                      <a:r>
                        <a:rPr sz="1600" b="1" dirty="0">
                          <a:latin typeface="Calibri"/>
                          <a:cs typeface="Calibri"/>
                        </a:rPr>
                        <a:t>-</a:t>
                      </a:r>
                      <a:endParaRPr sz="1600">
                        <a:latin typeface="Calibri"/>
                        <a:cs typeface="Calibri"/>
                      </a:endParaRPr>
                    </a:p>
                  </a:txBody>
                  <a:tcPr marL="0" marR="0" marT="38735" marB="0"/>
                </a:tc>
                <a:extLst>
                  <a:ext uri="{0D108BD9-81ED-4DB2-BD59-A6C34878D82A}">
                    <a16:rowId xmlns:a16="http://schemas.microsoft.com/office/drawing/2014/main" val="10005"/>
                  </a:ext>
                </a:extLst>
              </a:tr>
              <a:tr h="350524">
                <a:tc>
                  <a:txBody>
                    <a:bodyPr/>
                    <a:lstStyle/>
                    <a:p>
                      <a:pPr marL="22225" algn="ctr">
                        <a:lnSpc>
                          <a:spcPct val="100000"/>
                        </a:lnSpc>
                        <a:spcBef>
                          <a:spcPts val="259"/>
                        </a:spcBef>
                      </a:pPr>
                      <a:r>
                        <a:rPr sz="1600" b="1" dirty="0">
                          <a:latin typeface="Calibri"/>
                          <a:cs typeface="Calibri"/>
                        </a:rPr>
                        <a:t>F</a:t>
                      </a:r>
                      <a:endParaRPr sz="1600">
                        <a:latin typeface="Calibri"/>
                        <a:cs typeface="Calibri"/>
                      </a:endParaRPr>
                    </a:p>
                  </a:txBody>
                  <a:tcPr marL="0" marR="0" marT="33019" marB="0"/>
                </a:tc>
                <a:tc>
                  <a:txBody>
                    <a:bodyPr/>
                    <a:lstStyle/>
                    <a:p>
                      <a:pPr marL="39370" algn="ctr">
                        <a:lnSpc>
                          <a:spcPct val="100000"/>
                        </a:lnSpc>
                        <a:spcBef>
                          <a:spcPts val="259"/>
                        </a:spcBef>
                      </a:pPr>
                      <a:r>
                        <a:rPr sz="1600" b="1" dirty="0">
                          <a:latin typeface="Calibri"/>
                          <a:cs typeface="Calibri"/>
                        </a:rPr>
                        <a:t>-</a:t>
                      </a:r>
                      <a:endParaRPr sz="1600">
                        <a:latin typeface="Calibri"/>
                        <a:cs typeface="Calibri"/>
                      </a:endParaRPr>
                    </a:p>
                  </a:txBody>
                  <a:tcPr marL="0" marR="0" marT="33019" marB="0"/>
                </a:tc>
                <a:tc>
                  <a:txBody>
                    <a:bodyPr/>
                    <a:lstStyle/>
                    <a:p>
                      <a:pPr marL="27305" algn="ctr">
                        <a:lnSpc>
                          <a:spcPct val="100000"/>
                        </a:lnSpc>
                        <a:spcBef>
                          <a:spcPts val="259"/>
                        </a:spcBef>
                      </a:pPr>
                      <a:r>
                        <a:rPr sz="1600" b="1" dirty="0">
                          <a:latin typeface="Arial"/>
                          <a:cs typeface="Arial"/>
                        </a:rPr>
                        <a:t>∞</a:t>
                      </a:r>
                      <a:endParaRPr sz="1600">
                        <a:latin typeface="Arial"/>
                        <a:cs typeface="Arial"/>
                      </a:endParaRPr>
                    </a:p>
                  </a:txBody>
                  <a:tcPr marL="0" marR="0" marT="33019" marB="0"/>
                </a:tc>
                <a:tc>
                  <a:txBody>
                    <a:bodyPr/>
                    <a:lstStyle/>
                    <a:p>
                      <a:pPr marL="635" algn="ctr">
                        <a:lnSpc>
                          <a:spcPct val="100000"/>
                        </a:lnSpc>
                        <a:spcBef>
                          <a:spcPts val="259"/>
                        </a:spcBef>
                      </a:pPr>
                      <a:r>
                        <a:rPr sz="1600" b="1" dirty="0">
                          <a:latin typeface="Calibri"/>
                          <a:cs typeface="Calibri"/>
                        </a:rPr>
                        <a:t>-</a:t>
                      </a:r>
                      <a:endParaRPr sz="1600">
                        <a:latin typeface="Calibri"/>
                        <a:cs typeface="Calibri"/>
                      </a:endParaRPr>
                    </a:p>
                  </a:txBody>
                  <a:tcPr marL="0" marR="0" marT="33019" marB="0"/>
                </a:tc>
                <a:extLst>
                  <a:ext uri="{0D108BD9-81ED-4DB2-BD59-A6C34878D82A}">
                    <a16:rowId xmlns:a16="http://schemas.microsoft.com/office/drawing/2014/main" val="10006"/>
                  </a:ext>
                </a:extLst>
              </a:tr>
              <a:tr h="350525">
                <a:tc>
                  <a:txBody>
                    <a:bodyPr/>
                    <a:lstStyle/>
                    <a:p>
                      <a:pPr marL="22225" algn="ctr">
                        <a:lnSpc>
                          <a:spcPct val="100000"/>
                        </a:lnSpc>
                        <a:spcBef>
                          <a:spcPts val="350"/>
                        </a:spcBef>
                      </a:pPr>
                      <a:r>
                        <a:rPr sz="1600" b="1" dirty="0">
                          <a:latin typeface="Calibri"/>
                          <a:cs typeface="Calibri"/>
                        </a:rPr>
                        <a:t>G</a:t>
                      </a:r>
                      <a:endParaRPr sz="1600">
                        <a:latin typeface="Calibri"/>
                        <a:cs typeface="Calibri"/>
                      </a:endParaRPr>
                    </a:p>
                  </a:txBody>
                  <a:tcPr marL="0" marR="0" marT="44450" marB="0"/>
                </a:tc>
                <a:tc>
                  <a:txBody>
                    <a:bodyPr/>
                    <a:lstStyle/>
                    <a:p>
                      <a:pPr marL="39370" algn="ctr">
                        <a:lnSpc>
                          <a:spcPct val="100000"/>
                        </a:lnSpc>
                        <a:spcBef>
                          <a:spcPts val="350"/>
                        </a:spcBef>
                      </a:pPr>
                      <a:r>
                        <a:rPr sz="1600" b="1" dirty="0">
                          <a:latin typeface="Calibri"/>
                          <a:cs typeface="Calibri"/>
                        </a:rPr>
                        <a:t>-</a:t>
                      </a:r>
                      <a:endParaRPr sz="1600">
                        <a:latin typeface="Calibri"/>
                        <a:cs typeface="Calibri"/>
                      </a:endParaRPr>
                    </a:p>
                  </a:txBody>
                  <a:tcPr marL="0" marR="0" marT="44450" marB="0"/>
                </a:tc>
                <a:tc>
                  <a:txBody>
                    <a:bodyPr/>
                    <a:lstStyle/>
                    <a:p>
                      <a:pPr marL="27305" algn="ctr">
                        <a:lnSpc>
                          <a:spcPct val="100000"/>
                        </a:lnSpc>
                        <a:spcBef>
                          <a:spcPts val="350"/>
                        </a:spcBef>
                      </a:pPr>
                      <a:r>
                        <a:rPr sz="1600" b="1" dirty="0">
                          <a:latin typeface="Arial"/>
                          <a:cs typeface="Arial"/>
                        </a:rPr>
                        <a:t>∞</a:t>
                      </a:r>
                      <a:endParaRPr sz="1600">
                        <a:latin typeface="Arial"/>
                        <a:cs typeface="Arial"/>
                      </a:endParaRPr>
                    </a:p>
                  </a:txBody>
                  <a:tcPr marL="0" marR="0" marT="44450" marB="0"/>
                </a:tc>
                <a:tc>
                  <a:txBody>
                    <a:bodyPr/>
                    <a:lstStyle/>
                    <a:p>
                      <a:pPr marL="635" algn="ctr">
                        <a:lnSpc>
                          <a:spcPct val="100000"/>
                        </a:lnSpc>
                        <a:spcBef>
                          <a:spcPts val="350"/>
                        </a:spcBef>
                      </a:pPr>
                      <a:r>
                        <a:rPr sz="1600" b="1" dirty="0">
                          <a:latin typeface="Calibri"/>
                          <a:cs typeface="Calibri"/>
                        </a:rPr>
                        <a:t>-</a:t>
                      </a:r>
                      <a:endParaRPr sz="1600">
                        <a:latin typeface="Calibri"/>
                        <a:cs typeface="Calibri"/>
                      </a:endParaRPr>
                    </a:p>
                  </a:txBody>
                  <a:tcPr marL="0" marR="0" marT="44450" marB="0"/>
                </a:tc>
                <a:extLst>
                  <a:ext uri="{0D108BD9-81ED-4DB2-BD59-A6C34878D82A}">
                    <a16:rowId xmlns:a16="http://schemas.microsoft.com/office/drawing/2014/main" val="10007"/>
                  </a:ext>
                </a:extLst>
              </a:tr>
              <a:tr h="350603">
                <a:tc>
                  <a:txBody>
                    <a:bodyPr/>
                    <a:lstStyle/>
                    <a:p>
                      <a:pPr marL="22225" algn="ctr">
                        <a:lnSpc>
                          <a:spcPct val="100000"/>
                        </a:lnSpc>
                        <a:spcBef>
                          <a:spcPts val="259"/>
                        </a:spcBef>
                      </a:pPr>
                      <a:r>
                        <a:rPr sz="1600" b="1" dirty="0">
                          <a:latin typeface="Calibri"/>
                          <a:cs typeface="Calibri"/>
                        </a:rPr>
                        <a:t>H</a:t>
                      </a:r>
                      <a:endParaRPr sz="1600">
                        <a:latin typeface="Calibri"/>
                        <a:cs typeface="Calibri"/>
                      </a:endParaRPr>
                    </a:p>
                  </a:txBody>
                  <a:tcPr marL="0" marR="0" marT="33019" marB="0">
                    <a:lnB w="12700">
                      <a:solidFill>
                        <a:srgbClr val="4BABC6"/>
                      </a:solidFill>
                      <a:prstDash val="solid"/>
                    </a:lnB>
                  </a:tcPr>
                </a:tc>
                <a:tc>
                  <a:txBody>
                    <a:bodyPr/>
                    <a:lstStyle/>
                    <a:p>
                      <a:pPr marL="39370" algn="ctr">
                        <a:lnSpc>
                          <a:spcPct val="100000"/>
                        </a:lnSpc>
                        <a:spcBef>
                          <a:spcPts val="259"/>
                        </a:spcBef>
                      </a:pPr>
                      <a:r>
                        <a:rPr sz="1600" b="1" dirty="0">
                          <a:latin typeface="Calibri"/>
                          <a:cs typeface="Calibri"/>
                        </a:rPr>
                        <a:t>-</a:t>
                      </a:r>
                      <a:endParaRPr sz="1600">
                        <a:latin typeface="Calibri"/>
                        <a:cs typeface="Calibri"/>
                      </a:endParaRPr>
                    </a:p>
                  </a:txBody>
                  <a:tcPr marL="0" marR="0" marT="33019" marB="0">
                    <a:lnB w="12700">
                      <a:solidFill>
                        <a:srgbClr val="4BABC6"/>
                      </a:solidFill>
                      <a:prstDash val="solid"/>
                    </a:lnB>
                  </a:tcPr>
                </a:tc>
                <a:tc>
                  <a:txBody>
                    <a:bodyPr/>
                    <a:lstStyle/>
                    <a:p>
                      <a:pPr marL="27305" algn="ctr">
                        <a:lnSpc>
                          <a:spcPct val="100000"/>
                        </a:lnSpc>
                        <a:spcBef>
                          <a:spcPts val="259"/>
                        </a:spcBef>
                      </a:pPr>
                      <a:r>
                        <a:rPr sz="1600" b="1" dirty="0">
                          <a:latin typeface="Arial"/>
                          <a:cs typeface="Arial"/>
                        </a:rPr>
                        <a:t>∞</a:t>
                      </a:r>
                      <a:endParaRPr sz="1600">
                        <a:latin typeface="Arial"/>
                        <a:cs typeface="Arial"/>
                      </a:endParaRPr>
                    </a:p>
                  </a:txBody>
                  <a:tcPr marL="0" marR="0" marT="33019" marB="0">
                    <a:lnB w="12700">
                      <a:solidFill>
                        <a:srgbClr val="4BABC6"/>
                      </a:solidFill>
                      <a:prstDash val="solid"/>
                    </a:lnB>
                  </a:tcPr>
                </a:tc>
                <a:tc>
                  <a:txBody>
                    <a:bodyPr/>
                    <a:lstStyle/>
                    <a:p>
                      <a:pPr marL="635" algn="ctr">
                        <a:lnSpc>
                          <a:spcPct val="100000"/>
                        </a:lnSpc>
                        <a:spcBef>
                          <a:spcPts val="259"/>
                        </a:spcBef>
                      </a:pPr>
                      <a:r>
                        <a:rPr sz="1600" b="1" dirty="0">
                          <a:latin typeface="Calibri"/>
                          <a:cs typeface="Calibri"/>
                        </a:rPr>
                        <a:t>-</a:t>
                      </a:r>
                      <a:endParaRPr sz="1600">
                        <a:latin typeface="Calibri"/>
                        <a:cs typeface="Calibri"/>
                      </a:endParaRPr>
                    </a:p>
                  </a:txBody>
                  <a:tcPr marL="0" marR="0" marT="33019" marB="0">
                    <a:lnB w="12700">
                      <a:solidFill>
                        <a:srgbClr val="4BABC6"/>
                      </a:solidFill>
                      <a:prstDash val="soli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44" y="2606557"/>
            <a:ext cx="2753360" cy="15646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Prim's </a:t>
            </a:r>
            <a:r>
              <a:rPr sz="3600" dirty="0">
                <a:solidFill>
                  <a:srgbClr val="FFFFFF"/>
                </a:solidFill>
                <a:latin typeface="Corbel"/>
                <a:cs typeface="Corbel"/>
              </a:rPr>
              <a:t> </a:t>
            </a:r>
            <a:r>
              <a:rPr sz="3600" spc="-5" dirty="0">
                <a:solidFill>
                  <a:srgbClr val="FFFFFF"/>
                </a:solidFill>
                <a:latin typeface="Corbel"/>
                <a:cs typeface="Corbel"/>
              </a:rPr>
              <a:t>Algorithm: </a:t>
            </a:r>
            <a:r>
              <a:rPr sz="3600" dirty="0">
                <a:solidFill>
                  <a:srgbClr val="FFFFFF"/>
                </a:solidFill>
                <a:latin typeface="Corbel"/>
                <a:cs typeface="Corbel"/>
              </a:rPr>
              <a:t> </a:t>
            </a:r>
            <a:r>
              <a:rPr sz="3600" spc="-10" dirty="0">
                <a:solidFill>
                  <a:srgbClr val="FFFFFF"/>
                </a:solidFill>
                <a:latin typeface="Corbel"/>
                <a:cs typeface="Corbel"/>
              </a:rPr>
              <a:t>Solutio</a:t>
            </a:r>
            <a:r>
              <a:rPr sz="3600" dirty="0">
                <a:solidFill>
                  <a:srgbClr val="FFFFFF"/>
                </a:solidFill>
                <a:latin typeface="Corbel"/>
                <a:cs typeface="Corbel"/>
              </a:rPr>
              <a:t>n</a:t>
            </a:r>
            <a:r>
              <a:rPr sz="3600" spc="-95" dirty="0">
                <a:solidFill>
                  <a:srgbClr val="FFFFFF"/>
                </a:solidFill>
                <a:latin typeface="Corbel"/>
                <a:cs typeface="Corbel"/>
              </a:rPr>
              <a:t> </a:t>
            </a:r>
            <a:r>
              <a:rPr sz="3600" spc="-5" dirty="0">
                <a:solidFill>
                  <a:srgbClr val="FFFFFF"/>
                </a:solidFill>
                <a:latin typeface="Corbel"/>
                <a:cs typeface="Corbel"/>
              </a:rPr>
              <a:t>Steps</a:t>
            </a:r>
            <a:endParaRPr sz="3600">
              <a:latin typeface="Corbel"/>
              <a:cs typeface="Corbel"/>
            </a:endParaRPr>
          </a:p>
        </p:txBody>
      </p:sp>
      <p:sp>
        <p:nvSpPr>
          <p:cNvPr id="4" name="object 4"/>
          <p:cNvSpPr/>
          <p:nvPr/>
        </p:nvSpPr>
        <p:spPr>
          <a:xfrm>
            <a:off x="4011624" y="3028950"/>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5" name="object 5"/>
          <p:cNvSpPr txBox="1"/>
          <p:nvPr/>
        </p:nvSpPr>
        <p:spPr>
          <a:xfrm>
            <a:off x="4215414" y="3154743"/>
            <a:ext cx="16446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endParaRPr sz="1800">
              <a:latin typeface="Calibri"/>
              <a:cs typeface="Calibri"/>
            </a:endParaRPr>
          </a:p>
        </p:txBody>
      </p:sp>
      <p:sp>
        <p:nvSpPr>
          <p:cNvPr id="6" name="object 6"/>
          <p:cNvSpPr/>
          <p:nvPr/>
        </p:nvSpPr>
        <p:spPr>
          <a:xfrm>
            <a:off x="5383224" y="3714750"/>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7" name="object 7"/>
          <p:cNvSpPr txBox="1"/>
          <p:nvPr/>
        </p:nvSpPr>
        <p:spPr>
          <a:xfrm>
            <a:off x="5592204" y="3840543"/>
            <a:ext cx="1536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B</a:t>
            </a:r>
            <a:endParaRPr sz="1800">
              <a:latin typeface="Calibri"/>
              <a:cs typeface="Calibri"/>
            </a:endParaRPr>
          </a:p>
        </p:txBody>
      </p:sp>
      <p:sp>
        <p:nvSpPr>
          <p:cNvPr id="8" name="object 8"/>
          <p:cNvSpPr/>
          <p:nvPr/>
        </p:nvSpPr>
        <p:spPr>
          <a:xfrm>
            <a:off x="6907224" y="2266950"/>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1"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9" name="object 9"/>
          <p:cNvSpPr txBox="1"/>
          <p:nvPr/>
        </p:nvSpPr>
        <p:spPr>
          <a:xfrm>
            <a:off x="7119777" y="2392743"/>
            <a:ext cx="14668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C</a:t>
            </a:r>
            <a:endParaRPr sz="1800">
              <a:latin typeface="Calibri"/>
              <a:cs typeface="Calibri"/>
            </a:endParaRPr>
          </a:p>
        </p:txBody>
      </p:sp>
      <p:grpSp>
        <p:nvGrpSpPr>
          <p:cNvPr id="10" name="object 10"/>
          <p:cNvGrpSpPr/>
          <p:nvPr/>
        </p:nvGrpSpPr>
        <p:grpSpPr>
          <a:xfrm>
            <a:off x="7351724" y="3625850"/>
            <a:ext cx="596900" cy="596900"/>
            <a:chOff x="7351724" y="3625850"/>
            <a:chExt cx="596900" cy="596900"/>
          </a:xfrm>
        </p:grpSpPr>
        <p:pic>
          <p:nvPicPr>
            <p:cNvPr id="11" name="object 11"/>
            <p:cNvPicPr/>
            <p:nvPr/>
          </p:nvPicPr>
          <p:blipFill>
            <a:blip r:embed="rId2" cstate="print"/>
            <a:stretch>
              <a:fillRect/>
            </a:stretch>
          </p:blipFill>
          <p:spPr>
            <a:xfrm>
              <a:off x="7364424" y="3638549"/>
              <a:ext cx="571499" cy="571499"/>
            </a:xfrm>
            <a:prstGeom prst="rect">
              <a:avLst/>
            </a:prstGeom>
          </p:spPr>
        </p:pic>
        <p:sp>
          <p:nvSpPr>
            <p:cNvPr id="12" name="object 12"/>
            <p:cNvSpPr/>
            <p:nvPr/>
          </p:nvSpPr>
          <p:spPr>
            <a:xfrm>
              <a:off x="7364424" y="3638550"/>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1"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grpSp>
      <p:sp>
        <p:nvSpPr>
          <p:cNvPr id="13" name="object 13"/>
          <p:cNvSpPr txBox="1"/>
          <p:nvPr/>
        </p:nvSpPr>
        <p:spPr>
          <a:xfrm>
            <a:off x="7565424" y="3764343"/>
            <a:ext cx="1695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D</a:t>
            </a:r>
            <a:endParaRPr sz="1800">
              <a:latin typeface="Calibri"/>
              <a:cs typeface="Calibri"/>
            </a:endParaRPr>
          </a:p>
        </p:txBody>
      </p:sp>
      <p:sp>
        <p:nvSpPr>
          <p:cNvPr id="14" name="object 14"/>
          <p:cNvSpPr/>
          <p:nvPr/>
        </p:nvSpPr>
        <p:spPr>
          <a:xfrm>
            <a:off x="7059624" y="4933950"/>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1"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15" name="object 15"/>
          <p:cNvSpPr txBox="1"/>
          <p:nvPr/>
        </p:nvSpPr>
        <p:spPr>
          <a:xfrm>
            <a:off x="7276920" y="5059743"/>
            <a:ext cx="13716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E</a:t>
            </a:r>
            <a:endParaRPr sz="1800">
              <a:latin typeface="Calibri"/>
              <a:cs typeface="Calibri"/>
            </a:endParaRPr>
          </a:p>
        </p:txBody>
      </p:sp>
      <p:sp>
        <p:nvSpPr>
          <p:cNvPr id="16" name="object 16"/>
          <p:cNvSpPr/>
          <p:nvPr/>
        </p:nvSpPr>
        <p:spPr>
          <a:xfrm>
            <a:off x="5154624" y="2114550"/>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17" name="object 17"/>
          <p:cNvSpPr txBox="1"/>
          <p:nvPr/>
        </p:nvSpPr>
        <p:spPr>
          <a:xfrm>
            <a:off x="5375213" y="2240343"/>
            <a:ext cx="13081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F</a:t>
            </a:r>
            <a:endParaRPr sz="1800">
              <a:latin typeface="Calibri"/>
              <a:cs typeface="Calibri"/>
            </a:endParaRPr>
          </a:p>
        </p:txBody>
      </p:sp>
      <p:sp>
        <p:nvSpPr>
          <p:cNvPr id="18" name="object 18"/>
          <p:cNvSpPr/>
          <p:nvPr/>
        </p:nvSpPr>
        <p:spPr>
          <a:xfrm>
            <a:off x="5154624" y="5010150"/>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19" name="object 19"/>
          <p:cNvSpPr txBox="1"/>
          <p:nvPr/>
        </p:nvSpPr>
        <p:spPr>
          <a:xfrm>
            <a:off x="5354842" y="5135943"/>
            <a:ext cx="17145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G</a:t>
            </a:r>
            <a:endParaRPr sz="1800">
              <a:latin typeface="Calibri"/>
              <a:cs typeface="Calibri"/>
            </a:endParaRPr>
          </a:p>
        </p:txBody>
      </p:sp>
      <p:sp>
        <p:nvSpPr>
          <p:cNvPr id="20" name="object 20"/>
          <p:cNvSpPr/>
          <p:nvPr/>
        </p:nvSpPr>
        <p:spPr>
          <a:xfrm>
            <a:off x="4011624" y="4324350"/>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21" name="object 21"/>
          <p:cNvSpPr txBox="1"/>
          <p:nvPr/>
        </p:nvSpPr>
        <p:spPr>
          <a:xfrm>
            <a:off x="4212567" y="4450143"/>
            <a:ext cx="17018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H</a:t>
            </a:r>
            <a:endParaRPr sz="1800">
              <a:latin typeface="Calibri"/>
              <a:cs typeface="Calibri"/>
            </a:endParaRPr>
          </a:p>
        </p:txBody>
      </p:sp>
      <p:sp>
        <p:nvSpPr>
          <p:cNvPr id="25" name="object 2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26" name="object 2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22</a:t>
            </a:fld>
            <a:endParaRPr dirty="0"/>
          </a:p>
        </p:txBody>
      </p:sp>
      <p:sp>
        <p:nvSpPr>
          <p:cNvPr id="22" name="object 22"/>
          <p:cNvSpPr txBox="1">
            <a:spLocks noGrp="1"/>
          </p:cNvSpPr>
          <p:nvPr>
            <p:ph type="title"/>
          </p:nvPr>
        </p:nvSpPr>
        <p:spPr>
          <a:xfrm>
            <a:off x="6050870" y="804440"/>
            <a:ext cx="5429885" cy="939800"/>
          </a:xfrm>
          <a:prstGeom prst="rect">
            <a:avLst/>
          </a:prstGeom>
        </p:spPr>
        <p:txBody>
          <a:bodyPr vert="horz" wrap="square" lIns="0" tIns="12700" rIns="0" bIns="0" rtlCol="0">
            <a:spAutoFit/>
          </a:bodyPr>
          <a:lstStyle/>
          <a:p>
            <a:pPr marL="12700" marR="5080" indent="3712210" algn="r">
              <a:lnSpc>
                <a:spcPct val="100000"/>
              </a:lnSpc>
              <a:spcBef>
                <a:spcPts val="100"/>
              </a:spcBef>
            </a:pPr>
            <a:r>
              <a:rPr sz="2000" spc="-5" dirty="0">
                <a:solidFill>
                  <a:srgbClr val="000000"/>
                </a:solidFill>
                <a:latin typeface="Arial MT"/>
                <a:cs typeface="Arial MT"/>
              </a:rPr>
              <a:t>Start</a:t>
            </a:r>
            <a:r>
              <a:rPr sz="2000" spc="-55" dirty="0">
                <a:solidFill>
                  <a:srgbClr val="000000"/>
                </a:solidFill>
                <a:latin typeface="Arial MT"/>
                <a:cs typeface="Arial MT"/>
              </a:rPr>
              <a:t> </a:t>
            </a:r>
            <a:r>
              <a:rPr sz="2000" spc="-5" dirty="0">
                <a:solidFill>
                  <a:srgbClr val="000000"/>
                </a:solidFill>
                <a:latin typeface="Arial MT"/>
                <a:cs typeface="Arial MT"/>
              </a:rPr>
              <a:t>with</a:t>
            </a:r>
            <a:r>
              <a:rPr sz="2000" spc="-45" dirty="0">
                <a:solidFill>
                  <a:srgbClr val="000000"/>
                </a:solidFill>
                <a:latin typeface="Arial MT"/>
                <a:cs typeface="Arial MT"/>
              </a:rPr>
              <a:t> </a:t>
            </a:r>
            <a:r>
              <a:rPr sz="2000" spc="-5" dirty="0">
                <a:solidFill>
                  <a:srgbClr val="000000"/>
                </a:solidFill>
                <a:latin typeface="Arial MT"/>
                <a:cs typeface="Arial MT"/>
              </a:rPr>
              <a:t>node </a:t>
            </a:r>
            <a:r>
              <a:rPr sz="2000" spc="-545" dirty="0">
                <a:solidFill>
                  <a:srgbClr val="000000"/>
                </a:solidFill>
                <a:latin typeface="Arial MT"/>
                <a:cs typeface="Arial MT"/>
              </a:rPr>
              <a:t> </a:t>
            </a:r>
            <a:r>
              <a:rPr sz="2000" spc="-5" dirty="0">
                <a:solidFill>
                  <a:srgbClr val="000000"/>
                </a:solidFill>
                <a:latin typeface="Arial MT"/>
                <a:cs typeface="Arial MT"/>
              </a:rPr>
              <a:t>Update distances of adjacent, unselected nodes </a:t>
            </a:r>
            <a:r>
              <a:rPr sz="2000" spc="-545" dirty="0">
                <a:solidFill>
                  <a:srgbClr val="000000"/>
                </a:solidFill>
                <a:latin typeface="Arial MT"/>
                <a:cs typeface="Arial MT"/>
              </a:rPr>
              <a:t> </a:t>
            </a:r>
            <a:r>
              <a:rPr sz="2000" spc="-5" dirty="0">
                <a:solidFill>
                  <a:srgbClr val="000000"/>
                </a:solidFill>
                <a:latin typeface="Arial MT"/>
                <a:cs typeface="Arial MT"/>
              </a:rPr>
              <a:t>Select</a:t>
            </a:r>
            <a:r>
              <a:rPr sz="2000" spc="-15" dirty="0">
                <a:solidFill>
                  <a:srgbClr val="000000"/>
                </a:solidFill>
                <a:latin typeface="Arial MT"/>
                <a:cs typeface="Arial MT"/>
              </a:rPr>
              <a:t> </a:t>
            </a:r>
            <a:r>
              <a:rPr sz="2000" spc="-5" dirty="0">
                <a:solidFill>
                  <a:srgbClr val="000000"/>
                </a:solidFill>
                <a:latin typeface="Arial MT"/>
                <a:cs typeface="Arial MT"/>
              </a:rPr>
              <a:t>node</a:t>
            </a:r>
            <a:r>
              <a:rPr sz="2000" spc="-10" dirty="0">
                <a:solidFill>
                  <a:srgbClr val="000000"/>
                </a:solidFill>
                <a:latin typeface="Arial MT"/>
                <a:cs typeface="Arial MT"/>
              </a:rPr>
              <a:t> </a:t>
            </a:r>
            <a:r>
              <a:rPr sz="2000" spc="-5" dirty="0">
                <a:solidFill>
                  <a:srgbClr val="000000"/>
                </a:solidFill>
                <a:latin typeface="Arial MT"/>
                <a:cs typeface="Arial MT"/>
              </a:rPr>
              <a:t>with</a:t>
            </a:r>
            <a:r>
              <a:rPr sz="2000" spc="-10" dirty="0">
                <a:solidFill>
                  <a:srgbClr val="000000"/>
                </a:solidFill>
                <a:latin typeface="Arial MT"/>
                <a:cs typeface="Arial MT"/>
              </a:rPr>
              <a:t> </a:t>
            </a:r>
            <a:r>
              <a:rPr sz="2000" dirty="0">
                <a:solidFill>
                  <a:srgbClr val="000000"/>
                </a:solidFill>
                <a:latin typeface="Arial MT"/>
                <a:cs typeface="Arial MT"/>
              </a:rPr>
              <a:t>minimum</a:t>
            </a:r>
            <a:r>
              <a:rPr sz="2000" spc="-5" dirty="0">
                <a:solidFill>
                  <a:srgbClr val="000000"/>
                </a:solidFill>
                <a:latin typeface="Arial MT"/>
                <a:cs typeface="Arial MT"/>
              </a:rPr>
              <a:t> distance</a:t>
            </a:r>
            <a:endParaRPr sz="2000">
              <a:latin typeface="Arial MT"/>
              <a:cs typeface="Arial MT"/>
            </a:endParaRPr>
          </a:p>
        </p:txBody>
      </p:sp>
      <p:graphicFrame>
        <p:nvGraphicFramePr>
          <p:cNvPr id="23" name="object 23"/>
          <p:cNvGraphicFramePr>
            <a:graphicFrameLocks noGrp="1"/>
          </p:cNvGraphicFramePr>
          <p:nvPr/>
        </p:nvGraphicFramePr>
        <p:xfrm>
          <a:off x="8683637" y="1911350"/>
          <a:ext cx="2816224" cy="3156595"/>
        </p:xfrm>
        <a:graphic>
          <a:graphicData uri="http://schemas.openxmlformats.org/drawingml/2006/table">
            <a:tbl>
              <a:tblPr firstRow="1" bandRow="1">
                <a:tableStyleId>{2D5ABB26-0587-4C30-8999-92F81FD0307C}</a:tableStyleId>
              </a:tblPr>
              <a:tblGrid>
                <a:gridCol w="731520">
                  <a:extLst>
                    <a:ext uri="{9D8B030D-6E8A-4147-A177-3AD203B41FA5}">
                      <a16:colId xmlns:a16="http://schemas.microsoft.com/office/drawing/2014/main" val="20000"/>
                    </a:ext>
                  </a:extLst>
                </a:gridCol>
                <a:gridCol w="740410">
                  <a:extLst>
                    <a:ext uri="{9D8B030D-6E8A-4147-A177-3AD203B41FA5}">
                      <a16:colId xmlns:a16="http://schemas.microsoft.com/office/drawing/2014/main" val="20001"/>
                    </a:ext>
                  </a:extLst>
                </a:gridCol>
                <a:gridCol w="695959">
                  <a:extLst>
                    <a:ext uri="{9D8B030D-6E8A-4147-A177-3AD203B41FA5}">
                      <a16:colId xmlns:a16="http://schemas.microsoft.com/office/drawing/2014/main" val="20002"/>
                    </a:ext>
                  </a:extLst>
                </a:gridCol>
                <a:gridCol w="648335">
                  <a:extLst>
                    <a:ext uri="{9D8B030D-6E8A-4147-A177-3AD203B41FA5}">
                      <a16:colId xmlns:a16="http://schemas.microsoft.com/office/drawing/2014/main" val="20003"/>
                    </a:ext>
                  </a:extLst>
                </a:gridCol>
              </a:tblGrid>
              <a:tr h="377824">
                <a:tc>
                  <a:txBody>
                    <a:bodyPr/>
                    <a:lstStyle/>
                    <a:p>
                      <a:pPr>
                        <a:lnSpc>
                          <a:spcPct val="100000"/>
                        </a:lnSpc>
                      </a:pPr>
                      <a:endParaRPr sz="1800">
                        <a:latin typeface="Times New Roman"/>
                        <a:cs typeface="Times New Roman"/>
                      </a:endParaRPr>
                    </a:p>
                  </a:txBody>
                  <a:tcPr marL="0" marR="0" marT="0" marB="0">
                    <a:lnT w="12700">
                      <a:solidFill>
                        <a:srgbClr val="4BABC6"/>
                      </a:solidFill>
                      <a:prstDash val="solid"/>
                    </a:lnT>
                    <a:lnB w="12700">
                      <a:solidFill>
                        <a:srgbClr val="4BABC6"/>
                      </a:solidFill>
                      <a:prstDash val="solid"/>
                    </a:lnB>
                  </a:tcPr>
                </a:tc>
                <a:tc>
                  <a:txBody>
                    <a:bodyPr/>
                    <a:lstStyle/>
                    <a:p>
                      <a:pPr marL="39370" algn="ctr">
                        <a:lnSpc>
                          <a:spcPct val="100000"/>
                        </a:lnSpc>
                        <a:spcBef>
                          <a:spcPts val="235"/>
                        </a:spcBef>
                      </a:pPr>
                      <a:r>
                        <a:rPr sz="1600" b="1" spc="-5" dirty="0">
                          <a:latin typeface="Calibri"/>
                          <a:cs typeface="Calibri"/>
                        </a:rPr>
                        <a:t>Vs</a:t>
                      </a:r>
                      <a:endParaRPr sz="1600">
                        <a:latin typeface="Calibri"/>
                        <a:cs typeface="Calibri"/>
                      </a:endParaRPr>
                    </a:p>
                  </a:txBody>
                  <a:tcPr marL="0" marR="0" marT="29845" marB="0">
                    <a:lnT w="12700">
                      <a:solidFill>
                        <a:srgbClr val="4BABC6"/>
                      </a:solidFill>
                      <a:prstDash val="solid"/>
                    </a:lnT>
                    <a:lnB w="12700">
                      <a:solidFill>
                        <a:srgbClr val="4BABC6"/>
                      </a:solidFill>
                      <a:prstDash val="solid"/>
                    </a:lnB>
                  </a:tcPr>
                </a:tc>
                <a:tc>
                  <a:txBody>
                    <a:bodyPr/>
                    <a:lstStyle/>
                    <a:p>
                      <a:pPr marL="27305" algn="ctr">
                        <a:lnSpc>
                          <a:spcPct val="100000"/>
                        </a:lnSpc>
                        <a:spcBef>
                          <a:spcPts val="235"/>
                        </a:spcBef>
                      </a:pPr>
                      <a:r>
                        <a:rPr sz="1600" b="1" spc="-5" dirty="0">
                          <a:latin typeface="Calibri"/>
                          <a:cs typeface="Calibri"/>
                        </a:rPr>
                        <a:t>Dv</a:t>
                      </a:r>
                      <a:endParaRPr sz="1600">
                        <a:latin typeface="Calibri"/>
                        <a:cs typeface="Calibri"/>
                      </a:endParaRPr>
                    </a:p>
                  </a:txBody>
                  <a:tcPr marL="0" marR="0" marT="29845" marB="0">
                    <a:lnT w="12700">
                      <a:solidFill>
                        <a:srgbClr val="4BABC6"/>
                      </a:solidFill>
                      <a:prstDash val="solid"/>
                    </a:lnT>
                    <a:lnB w="12700">
                      <a:solidFill>
                        <a:srgbClr val="4BABC6"/>
                      </a:solidFill>
                      <a:prstDash val="solid"/>
                    </a:lnB>
                  </a:tcPr>
                </a:tc>
                <a:tc>
                  <a:txBody>
                    <a:bodyPr/>
                    <a:lstStyle/>
                    <a:p>
                      <a:pPr algn="ctr">
                        <a:lnSpc>
                          <a:spcPct val="100000"/>
                        </a:lnSpc>
                        <a:spcBef>
                          <a:spcPts val="235"/>
                        </a:spcBef>
                      </a:pPr>
                      <a:r>
                        <a:rPr sz="1600" b="1" spc="-5" dirty="0">
                          <a:latin typeface="Calibri"/>
                          <a:cs typeface="Calibri"/>
                        </a:rPr>
                        <a:t>Pv</a:t>
                      </a:r>
                      <a:endParaRPr sz="1600">
                        <a:latin typeface="Calibri"/>
                        <a:cs typeface="Calibri"/>
                      </a:endParaRPr>
                    </a:p>
                  </a:txBody>
                  <a:tcPr marL="0" marR="0" marT="29845" marB="0">
                    <a:lnT w="12700">
                      <a:solidFill>
                        <a:srgbClr val="4BABC6"/>
                      </a:solidFill>
                      <a:prstDash val="solid"/>
                    </a:lnT>
                    <a:lnB w="12700">
                      <a:solidFill>
                        <a:srgbClr val="4BABC6"/>
                      </a:solidFill>
                      <a:prstDash val="solid"/>
                    </a:lnB>
                  </a:tcPr>
                </a:tc>
                <a:extLst>
                  <a:ext uri="{0D108BD9-81ED-4DB2-BD59-A6C34878D82A}">
                    <a16:rowId xmlns:a16="http://schemas.microsoft.com/office/drawing/2014/main" val="10000"/>
                  </a:ext>
                </a:extLst>
              </a:tr>
              <a:tr h="347571">
                <a:tc>
                  <a:txBody>
                    <a:bodyPr/>
                    <a:lstStyle/>
                    <a:p>
                      <a:pPr marL="22225" algn="ctr">
                        <a:lnSpc>
                          <a:spcPct val="100000"/>
                        </a:lnSpc>
                        <a:spcBef>
                          <a:spcPts val="235"/>
                        </a:spcBef>
                      </a:pPr>
                      <a:r>
                        <a:rPr sz="1600" b="1" dirty="0">
                          <a:latin typeface="Calibri"/>
                          <a:cs typeface="Calibri"/>
                        </a:rPr>
                        <a:t>A</a:t>
                      </a:r>
                      <a:endParaRPr sz="1600">
                        <a:latin typeface="Calibri"/>
                        <a:cs typeface="Calibri"/>
                      </a:endParaRPr>
                    </a:p>
                  </a:txBody>
                  <a:tcPr marL="0" marR="0" marT="29845" marB="0">
                    <a:lnT w="12700">
                      <a:solidFill>
                        <a:srgbClr val="4BABC6"/>
                      </a:solidFill>
                      <a:prstDash val="solid"/>
                    </a:lnT>
                  </a:tcPr>
                </a:tc>
                <a:tc>
                  <a:txBody>
                    <a:bodyPr/>
                    <a:lstStyle/>
                    <a:p>
                      <a:pPr marL="39370" algn="ctr">
                        <a:lnSpc>
                          <a:spcPct val="100000"/>
                        </a:lnSpc>
                        <a:spcBef>
                          <a:spcPts val="235"/>
                        </a:spcBef>
                      </a:pPr>
                      <a:r>
                        <a:rPr sz="1600" b="1" dirty="0">
                          <a:latin typeface="Calibri"/>
                          <a:cs typeface="Calibri"/>
                        </a:rPr>
                        <a:t>u</a:t>
                      </a:r>
                      <a:endParaRPr sz="1600">
                        <a:latin typeface="Calibri"/>
                        <a:cs typeface="Calibri"/>
                      </a:endParaRPr>
                    </a:p>
                  </a:txBody>
                  <a:tcPr marL="0" marR="0" marT="29845" marB="0">
                    <a:lnT w="12700">
                      <a:solidFill>
                        <a:srgbClr val="4BABC6"/>
                      </a:solidFill>
                      <a:prstDash val="solid"/>
                    </a:lnT>
                  </a:tcPr>
                </a:tc>
                <a:tc>
                  <a:txBody>
                    <a:bodyPr/>
                    <a:lstStyle/>
                    <a:p>
                      <a:pPr marL="27305" algn="ctr">
                        <a:lnSpc>
                          <a:spcPct val="100000"/>
                        </a:lnSpc>
                        <a:spcBef>
                          <a:spcPts val="235"/>
                        </a:spcBef>
                      </a:pPr>
                      <a:r>
                        <a:rPr sz="1600" b="1" dirty="0">
                          <a:latin typeface="Arial"/>
                          <a:cs typeface="Arial"/>
                        </a:rPr>
                        <a:t>∞</a:t>
                      </a:r>
                      <a:endParaRPr sz="1600">
                        <a:latin typeface="Arial"/>
                        <a:cs typeface="Arial"/>
                      </a:endParaRPr>
                    </a:p>
                  </a:txBody>
                  <a:tcPr marL="0" marR="0" marT="29845" marB="0">
                    <a:lnT w="12700">
                      <a:solidFill>
                        <a:srgbClr val="4BABC6"/>
                      </a:solidFill>
                      <a:prstDash val="solid"/>
                    </a:lnT>
                  </a:tcPr>
                </a:tc>
                <a:tc>
                  <a:txBody>
                    <a:bodyPr/>
                    <a:lstStyle/>
                    <a:p>
                      <a:pPr marL="635" algn="ctr">
                        <a:lnSpc>
                          <a:spcPct val="100000"/>
                        </a:lnSpc>
                        <a:spcBef>
                          <a:spcPts val="235"/>
                        </a:spcBef>
                      </a:pPr>
                      <a:r>
                        <a:rPr sz="1600" b="1" dirty="0">
                          <a:latin typeface="Calibri"/>
                          <a:cs typeface="Calibri"/>
                        </a:rPr>
                        <a:t>-</a:t>
                      </a:r>
                      <a:endParaRPr sz="1600">
                        <a:latin typeface="Calibri"/>
                        <a:cs typeface="Calibri"/>
                      </a:endParaRPr>
                    </a:p>
                  </a:txBody>
                  <a:tcPr marL="0" marR="0" marT="29845" marB="0">
                    <a:lnT w="12700">
                      <a:solidFill>
                        <a:srgbClr val="4BABC6"/>
                      </a:solidFill>
                      <a:prstDash val="solid"/>
                    </a:lnT>
                  </a:tcPr>
                </a:tc>
                <a:extLst>
                  <a:ext uri="{0D108BD9-81ED-4DB2-BD59-A6C34878D82A}">
                    <a16:rowId xmlns:a16="http://schemas.microsoft.com/office/drawing/2014/main" val="10001"/>
                  </a:ext>
                </a:extLst>
              </a:tr>
              <a:tr h="350525">
                <a:tc>
                  <a:txBody>
                    <a:bodyPr/>
                    <a:lstStyle/>
                    <a:p>
                      <a:pPr marL="22225" algn="ctr">
                        <a:lnSpc>
                          <a:spcPct val="100000"/>
                        </a:lnSpc>
                        <a:spcBef>
                          <a:spcPts val="350"/>
                        </a:spcBef>
                      </a:pPr>
                      <a:r>
                        <a:rPr sz="1600" b="1" dirty="0">
                          <a:latin typeface="Calibri"/>
                          <a:cs typeface="Calibri"/>
                        </a:rPr>
                        <a:t>B</a:t>
                      </a:r>
                      <a:endParaRPr sz="1600">
                        <a:latin typeface="Calibri"/>
                        <a:cs typeface="Calibri"/>
                      </a:endParaRPr>
                    </a:p>
                  </a:txBody>
                  <a:tcPr marL="0" marR="0" marT="44450" marB="0"/>
                </a:tc>
                <a:tc>
                  <a:txBody>
                    <a:bodyPr/>
                    <a:lstStyle/>
                    <a:p>
                      <a:pPr marL="39370" algn="ctr">
                        <a:lnSpc>
                          <a:spcPct val="100000"/>
                        </a:lnSpc>
                        <a:spcBef>
                          <a:spcPts val="350"/>
                        </a:spcBef>
                      </a:pPr>
                      <a:r>
                        <a:rPr sz="1600" b="1" dirty="0">
                          <a:latin typeface="Calibri"/>
                          <a:cs typeface="Calibri"/>
                        </a:rPr>
                        <a:t>u</a:t>
                      </a:r>
                      <a:endParaRPr sz="1600">
                        <a:latin typeface="Calibri"/>
                        <a:cs typeface="Calibri"/>
                      </a:endParaRPr>
                    </a:p>
                  </a:txBody>
                  <a:tcPr marL="0" marR="0" marT="44450" marB="0"/>
                </a:tc>
                <a:tc>
                  <a:txBody>
                    <a:bodyPr/>
                    <a:lstStyle/>
                    <a:p>
                      <a:pPr marL="27305" algn="ctr">
                        <a:lnSpc>
                          <a:spcPct val="100000"/>
                        </a:lnSpc>
                        <a:spcBef>
                          <a:spcPts val="350"/>
                        </a:spcBef>
                      </a:pPr>
                      <a:r>
                        <a:rPr sz="1600" b="1" dirty="0">
                          <a:latin typeface="Arial"/>
                          <a:cs typeface="Arial"/>
                        </a:rPr>
                        <a:t>∞</a:t>
                      </a:r>
                      <a:endParaRPr sz="1600">
                        <a:latin typeface="Arial"/>
                        <a:cs typeface="Arial"/>
                      </a:endParaRPr>
                    </a:p>
                  </a:txBody>
                  <a:tcPr marL="0" marR="0" marT="44450" marB="0"/>
                </a:tc>
                <a:tc>
                  <a:txBody>
                    <a:bodyPr/>
                    <a:lstStyle/>
                    <a:p>
                      <a:pPr marL="635" algn="ctr">
                        <a:lnSpc>
                          <a:spcPct val="100000"/>
                        </a:lnSpc>
                        <a:spcBef>
                          <a:spcPts val="350"/>
                        </a:spcBef>
                      </a:pPr>
                      <a:r>
                        <a:rPr sz="1600" b="1" dirty="0">
                          <a:latin typeface="Calibri"/>
                          <a:cs typeface="Calibri"/>
                        </a:rPr>
                        <a:t>-</a:t>
                      </a:r>
                      <a:endParaRPr sz="1600">
                        <a:latin typeface="Calibri"/>
                        <a:cs typeface="Calibri"/>
                      </a:endParaRPr>
                    </a:p>
                  </a:txBody>
                  <a:tcPr marL="0" marR="0" marT="44450" marB="0"/>
                </a:tc>
                <a:extLst>
                  <a:ext uri="{0D108BD9-81ED-4DB2-BD59-A6C34878D82A}">
                    <a16:rowId xmlns:a16="http://schemas.microsoft.com/office/drawing/2014/main" val="10002"/>
                  </a:ext>
                </a:extLst>
              </a:tr>
              <a:tr h="354875">
                <a:tc>
                  <a:txBody>
                    <a:bodyPr/>
                    <a:lstStyle/>
                    <a:p>
                      <a:pPr marL="22225" algn="ctr">
                        <a:lnSpc>
                          <a:spcPct val="100000"/>
                        </a:lnSpc>
                        <a:spcBef>
                          <a:spcPts val="259"/>
                        </a:spcBef>
                      </a:pPr>
                      <a:r>
                        <a:rPr sz="1600" b="1" dirty="0">
                          <a:latin typeface="Calibri"/>
                          <a:cs typeface="Calibri"/>
                        </a:rPr>
                        <a:t>C</a:t>
                      </a:r>
                      <a:endParaRPr sz="1600">
                        <a:latin typeface="Calibri"/>
                        <a:cs typeface="Calibri"/>
                      </a:endParaRPr>
                    </a:p>
                  </a:txBody>
                  <a:tcPr marL="0" marR="0" marT="33019" marB="0"/>
                </a:tc>
                <a:tc>
                  <a:txBody>
                    <a:bodyPr/>
                    <a:lstStyle/>
                    <a:p>
                      <a:pPr marL="39370" algn="ctr">
                        <a:lnSpc>
                          <a:spcPct val="100000"/>
                        </a:lnSpc>
                        <a:spcBef>
                          <a:spcPts val="259"/>
                        </a:spcBef>
                      </a:pPr>
                      <a:r>
                        <a:rPr sz="1600" b="1" dirty="0">
                          <a:latin typeface="Calibri"/>
                          <a:cs typeface="Calibri"/>
                        </a:rPr>
                        <a:t>u</a:t>
                      </a:r>
                      <a:endParaRPr sz="1600">
                        <a:latin typeface="Calibri"/>
                        <a:cs typeface="Calibri"/>
                      </a:endParaRPr>
                    </a:p>
                  </a:txBody>
                  <a:tcPr marL="0" marR="0" marT="33019" marB="0"/>
                </a:tc>
                <a:tc>
                  <a:txBody>
                    <a:bodyPr/>
                    <a:lstStyle/>
                    <a:p>
                      <a:pPr marL="27305" algn="ctr">
                        <a:lnSpc>
                          <a:spcPct val="100000"/>
                        </a:lnSpc>
                        <a:spcBef>
                          <a:spcPts val="259"/>
                        </a:spcBef>
                      </a:pPr>
                      <a:r>
                        <a:rPr sz="1600" b="1" dirty="0">
                          <a:latin typeface="Arial"/>
                          <a:cs typeface="Arial"/>
                        </a:rPr>
                        <a:t>∞</a:t>
                      </a:r>
                      <a:endParaRPr sz="1600">
                        <a:latin typeface="Arial"/>
                        <a:cs typeface="Arial"/>
                      </a:endParaRPr>
                    </a:p>
                  </a:txBody>
                  <a:tcPr marL="0" marR="0" marT="33019" marB="0"/>
                </a:tc>
                <a:tc>
                  <a:txBody>
                    <a:bodyPr/>
                    <a:lstStyle/>
                    <a:p>
                      <a:pPr marL="635" algn="ctr">
                        <a:lnSpc>
                          <a:spcPct val="100000"/>
                        </a:lnSpc>
                        <a:spcBef>
                          <a:spcPts val="259"/>
                        </a:spcBef>
                      </a:pPr>
                      <a:r>
                        <a:rPr sz="1600" b="1" dirty="0">
                          <a:latin typeface="Calibri"/>
                          <a:cs typeface="Calibri"/>
                        </a:rPr>
                        <a:t>-</a:t>
                      </a:r>
                      <a:endParaRPr sz="1600">
                        <a:latin typeface="Calibri"/>
                        <a:cs typeface="Calibri"/>
                      </a:endParaRPr>
                    </a:p>
                  </a:txBody>
                  <a:tcPr marL="0" marR="0" marT="33019" marB="0"/>
                </a:tc>
                <a:extLst>
                  <a:ext uri="{0D108BD9-81ED-4DB2-BD59-A6C34878D82A}">
                    <a16:rowId xmlns:a16="http://schemas.microsoft.com/office/drawing/2014/main" val="10003"/>
                  </a:ext>
                </a:extLst>
              </a:tr>
              <a:tr h="329186">
                <a:tc>
                  <a:txBody>
                    <a:bodyPr/>
                    <a:lstStyle/>
                    <a:p>
                      <a:pPr marL="22225" algn="ctr">
                        <a:lnSpc>
                          <a:spcPct val="100000"/>
                        </a:lnSpc>
                        <a:spcBef>
                          <a:spcPts val="135"/>
                        </a:spcBef>
                      </a:pPr>
                      <a:r>
                        <a:rPr sz="1600" b="1" dirty="0">
                          <a:latin typeface="Calibri"/>
                          <a:cs typeface="Calibri"/>
                        </a:rPr>
                        <a:t>D</a:t>
                      </a:r>
                      <a:endParaRPr sz="1600">
                        <a:latin typeface="Calibri"/>
                        <a:cs typeface="Calibri"/>
                      </a:endParaRPr>
                    </a:p>
                  </a:txBody>
                  <a:tcPr marL="0" marR="0" marT="17145" marB="0"/>
                </a:tc>
                <a:tc>
                  <a:txBody>
                    <a:bodyPr/>
                    <a:lstStyle/>
                    <a:p>
                      <a:pPr marL="39370" algn="ctr">
                        <a:lnSpc>
                          <a:spcPct val="100000"/>
                        </a:lnSpc>
                        <a:spcBef>
                          <a:spcPts val="135"/>
                        </a:spcBef>
                      </a:pPr>
                      <a:r>
                        <a:rPr sz="1600" b="1" dirty="0">
                          <a:solidFill>
                            <a:srgbClr val="0098A3"/>
                          </a:solidFill>
                          <a:latin typeface="Calibri"/>
                          <a:cs typeface="Calibri"/>
                        </a:rPr>
                        <a:t>T</a:t>
                      </a:r>
                      <a:endParaRPr sz="1600">
                        <a:latin typeface="Calibri"/>
                        <a:cs typeface="Calibri"/>
                      </a:endParaRPr>
                    </a:p>
                  </a:txBody>
                  <a:tcPr marL="0" marR="0" marT="17145" marB="0"/>
                </a:tc>
                <a:tc>
                  <a:txBody>
                    <a:bodyPr/>
                    <a:lstStyle/>
                    <a:p>
                      <a:pPr marL="27305" algn="ctr">
                        <a:lnSpc>
                          <a:spcPct val="100000"/>
                        </a:lnSpc>
                        <a:spcBef>
                          <a:spcPts val="135"/>
                        </a:spcBef>
                      </a:pPr>
                      <a:r>
                        <a:rPr sz="1600" b="1" dirty="0">
                          <a:solidFill>
                            <a:srgbClr val="0098A3"/>
                          </a:solidFill>
                          <a:latin typeface="Calibri"/>
                          <a:cs typeface="Calibri"/>
                        </a:rPr>
                        <a:t>0</a:t>
                      </a:r>
                      <a:endParaRPr sz="1600">
                        <a:latin typeface="Calibri"/>
                        <a:cs typeface="Calibri"/>
                      </a:endParaRPr>
                    </a:p>
                  </a:txBody>
                  <a:tcPr marL="0" marR="0" marT="17145" marB="0"/>
                </a:tc>
                <a:tc>
                  <a:txBody>
                    <a:bodyPr/>
                    <a:lstStyle/>
                    <a:p>
                      <a:pPr marL="635" algn="ctr">
                        <a:lnSpc>
                          <a:spcPct val="100000"/>
                        </a:lnSpc>
                        <a:spcBef>
                          <a:spcPts val="135"/>
                        </a:spcBef>
                      </a:pPr>
                      <a:r>
                        <a:rPr sz="1600" b="1" dirty="0">
                          <a:latin typeface="Calibri"/>
                          <a:cs typeface="Calibri"/>
                        </a:rPr>
                        <a:t>-</a:t>
                      </a:r>
                      <a:endParaRPr sz="1600">
                        <a:latin typeface="Calibri"/>
                        <a:cs typeface="Calibri"/>
                      </a:endParaRPr>
                    </a:p>
                  </a:txBody>
                  <a:tcPr marL="0" marR="0" marT="17145" marB="0"/>
                </a:tc>
                <a:extLst>
                  <a:ext uri="{0D108BD9-81ED-4DB2-BD59-A6C34878D82A}">
                    <a16:rowId xmlns:a16="http://schemas.microsoft.com/office/drawing/2014/main" val="10004"/>
                  </a:ext>
                </a:extLst>
              </a:tr>
              <a:tr h="344962">
                <a:tc>
                  <a:txBody>
                    <a:bodyPr/>
                    <a:lstStyle/>
                    <a:p>
                      <a:pPr marL="22225" algn="ctr">
                        <a:lnSpc>
                          <a:spcPct val="100000"/>
                        </a:lnSpc>
                        <a:spcBef>
                          <a:spcPts val="305"/>
                        </a:spcBef>
                      </a:pPr>
                      <a:r>
                        <a:rPr sz="1600" b="1" dirty="0">
                          <a:latin typeface="Calibri"/>
                          <a:cs typeface="Calibri"/>
                        </a:rPr>
                        <a:t>E</a:t>
                      </a:r>
                      <a:endParaRPr sz="1600">
                        <a:latin typeface="Calibri"/>
                        <a:cs typeface="Calibri"/>
                      </a:endParaRPr>
                    </a:p>
                  </a:txBody>
                  <a:tcPr marL="0" marR="0" marT="38735" marB="0"/>
                </a:tc>
                <a:tc>
                  <a:txBody>
                    <a:bodyPr/>
                    <a:lstStyle/>
                    <a:p>
                      <a:pPr marL="39370" algn="ctr">
                        <a:lnSpc>
                          <a:spcPct val="100000"/>
                        </a:lnSpc>
                        <a:spcBef>
                          <a:spcPts val="305"/>
                        </a:spcBef>
                      </a:pPr>
                      <a:r>
                        <a:rPr sz="1600" b="1" dirty="0">
                          <a:latin typeface="Calibri"/>
                          <a:cs typeface="Calibri"/>
                        </a:rPr>
                        <a:t>u</a:t>
                      </a:r>
                      <a:endParaRPr sz="1600">
                        <a:latin typeface="Calibri"/>
                        <a:cs typeface="Calibri"/>
                      </a:endParaRPr>
                    </a:p>
                  </a:txBody>
                  <a:tcPr marL="0" marR="0" marT="38735" marB="0"/>
                </a:tc>
                <a:tc>
                  <a:txBody>
                    <a:bodyPr/>
                    <a:lstStyle/>
                    <a:p>
                      <a:pPr marL="27305" algn="ctr">
                        <a:lnSpc>
                          <a:spcPct val="100000"/>
                        </a:lnSpc>
                        <a:spcBef>
                          <a:spcPts val="305"/>
                        </a:spcBef>
                      </a:pPr>
                      <a:r>
                        <a:rPr sz="1600" b="1" dirty="0">
                          <a:latin typeface="Arial"/>
                          <a:cs typeface="Arial"/>
                        </a:rPr>
                        <a:t>∞</a:t>
                      </a:r>
                      <a:endParaRPr sz="1600">
                        <a:latin typeface="Arial"/>
                        <a:cs typeface="Arial"/>
                      </a:endParaRPr>
                    </a:p>
                  </a:txBody>
                  <a:tcPr marL="0" marR="0" marT="38735" marB="0"/>
                </a:tc>
                <a:tc>
                  <a:txBody>
                    <a:bodyPr/>
                    <a:lstStyle/>
                    <a:p>
                      <a:pPr marL="635" algn="ctr">
                        <a:lnSpc>
                          <a:spcPct val="100000"/>
                        </a:lnSpc>
                        <a:spcBef>
                          <a:spcPts val="305"/>
                        </a:spcBef>
                      </a:pPr>
                      <a:r>
                        <a:rPr sz="1600" b="1" dirty="0">
                          <a:latin typeface="Calibri"/>
                          <a:cs typeface="Calibri"/>
                        </a:rPr>
                        <a:t>-</a:t>
                      </a:r>
                      <a:endParaRPr sz="1600">
                        <a:latin typeface="Calibri"/>
                        <a:cs typeface="Calibri"/>
                      </a:endParaRPr>
                    </a:p>
                  </a:txBody>
                  <a:tcPr marL="0" marR="0" marT="38735" marB="0"/>
                </a:tc>
                <a:extLst>
                  <a:ext uri="{0D108BD9-81ED-4DB2-BD59-A6C34878D82A}">
                    <a16:rowId xmlns:a16="http://schemas.microsoft.com/office/drawing/2014/main" val="10005"/>
                  </a:ext>
                </a:extLst>
              </a:tr>
              <a:tr h="350524">
                <a:tc>
                  <a:txBody>
                    <a:bodyPr/>
                    <a:lstStyle/>
                    <a:p>
                      <a:pPr marL="22225" algn="ctr">
                        <a:lnSpc>
                          <a:spcPct val="100000"/>
                        </a:lnSpc>
                        <a:spcBef>
                          <a:spcPts val="259"/>
                        </a:spcBef>
                      </a:pPr>
                      <a:r>
                        <a:rPr sz="1600" b="1" dirty="0">
                          <a:latin typeface="Calibri"/>
                          <a:cs typeface="Calibri"/>
                        </a:rPr>
                        <a:t>F</a:t>
                      </a:r>
                      <a:endParaRPr sz="1600">
                        <a:latin typeface="Calibri"/>
                        <a:cs typeface="Calibri"/>
                      </a:endParaRPr>
                    </a:p>
                  </a:txBody>
                  <a:tcPr marL="0" marR="0" marT="33019" marB="0"/>
                </a:tc>
                <a:tc>
                  <a:txBody>
                    <a:bodyPr/>
                    <a:lstStyle/>
                    <a:p>
                      <a:pPr marL="39370" algn="ctr">
                        <a:lnSpc>
                          <a:spcPct val="100000"/>
                        </a:lnSpc>
                        <a:spcBef>
                          <a:spcPts val="259"/>
                        </a:spcBef>
                      </a:pPr>
                      <a:r>
                        <a:rPr sz="1600" b="1" dirty="0">
                          <a:latin typeface="Calibri"/>
                          <a:cs typeface="Calibri"/>
                        </a:rPr>
                        <a:t>u</a:t>
                      </a:r>
                      <a:endParaRPr sz="1600">
                        <a:latin typeface="Calibri"/>
                        <a:cs typeface="Calibri"/>
                      </a:endParaRPr>
                    </a:p>
                  </a:txBody>
                  <a:tcPr marL="0" marR="0" marT="33019" marB="0"/>
                </a:tc>
                <a:tc>
                  <a:txBody>
                    <a:bodyPr/>
                    <a:lstStyle/>
                    <a:p>
                      <a:pPr marL="27305" algn="ctr">
                        <a:lnSpc>
                          <a:spcPct val="100000"/>
                        </a:lnSpc>
                        <a:spcBef>
                          <a:spcPts val="259"/>
                        </a:spcBef>
                      </a:pPr>
                      <a:r>
                        <a:rPr sz="1600" b="1" dirty="0">
                          <a:latin typeface="Arial"/>
                          <a:cs typeface="Arial"/>
                        </a:rPr>
                        <a:t>∞</a:t>
                      </a:r>
                      <a:endParaRPr sz="1600">
                        <a:latin typeface="Arial"/>
                        <a:cs typeface="Arial"/>
                      </a:endParaRPr>
                    </a:p>
                  </a:txBody>
                  <a:tcPr marL="0" marR="0" marT="33019" marB="0"/>
                </a:tc>
                <a:tc>
                  <a:txBody>
                    <a:bodyPr/>
                    <a:lstStyle/>
                    <a:p>
                      <a:pPr marL="635" algn="ctr">
                        <a:lnSpc>
                          <a:spcPct val="100000"/>
                        </a:lnSpc>
                        <a:spcBef>
                          <a:spcPts val="259"/>
                        </a:spcBef>
                      </a:pPr>
                      <a:r>
                        <a:rPr sz="1600" b="1" dirty="0">
                          <a:latin typeface="Calibri"/>
                          <a:cs typeface="Calibri"/>
                        </a:rPr>
                        <a:t>-</a:t>
                      </a:r>
                      <a:endParaRPr sz="1600">
                        <a:latin typeface="Calibri"/>
                        <a:cs typeface="Calibri"/>
                      </a:endParaRPr>
                    </a:p>
                  </a:txBody>
                  <a:tcPr marL="0" marR="0" marT="33019" marB="0"/>
                </a:tc>
                <a:extLst>
                  <a:ext uri="{0D108BD9-81ED-4DB2-BD59-A6C34878D82A}">
                    <a16:rowId xmlns:a16="http://schemas.microsoft.com/office/drawing/2014/main" val="10006"/>
                  </a:ext>
                </a:extLst>
              </a:tr>
              <a:tr h="350525">
                <a:tc>
                  <a:txBody>
                    <a:bodyPr/>
                    <a:lstStyle/>
                    <a:p>
                      <a:pPr marL="22225" algn="ctr">
                        <a:lnSpc>
                          <a:spcPct val="100000"/>
                        </a:lnSpc>
                        <a:spcBef>
                          <a:spcPts val="350"/>
                        </a:spcBef>
                      </a:pPr>
                      <a:r>
                        <a:rPr sz="1600" b="1" dirty="0">
                          <a:latin typeface="Calibri"/>
                          <a:cs typeface="Calibri"/>
                        </a:rPr>
                        <a:t>G</a:t>
                      </a:r>
                      <a:endParaRPr sz="1600">
                        <a:latin typeface="Calibri"/>
                        <a:cs typeface="Calibri"/>
                      </a:endParaRPr>
                    </a:p>
                  </a:txBody>
                  <a:tcPr marL="0" marR="0" marT="44450" marB="0"/>
                </a:tc>
                <a:tc>
                  <a:txBody>
                    <a:bodyPr/>
                    <a:lstStyle/>
                    <a:p>
                      <a:pPr marL="39370" algn="ctr">
                        <a:lnSpc>
                          <a:spcPct val="100000"/>
                        </a:lnSpc>
                        <a:spcBef>
                          <a:spcPts val="350"/>
                        </a:spcBef>
                      </a:pPr>
                      <a:r>
                        <a:rPr sz="1600" b="1" dirty="0">
                          <a:latin typeface="Calibri"/>
                          <a:cs typeface="Calibri"/>
                        </a:rPr>
                        <a:t>u</a:t>
                      </a:r>
                      <a:endParaRPr sz="1600">
                        <a:latin typeface="Calibri"/>
                        <a:cs typeface="Calibri"/>
                      </a:endParaRPr>
                    </a:p>
                  </a:txBody>
                  <a:tcPr marL="0" marR="0" marT="44450" marB="0"/>
                </a:tc>
                <a:tc>
                  <a:txBody>
                    <a:bodyPr/>
                    <a:lstStyle/>
                    <a:p>
                      <a:pPr marL="27305" algn="ctr">
                        <a:lnSpc>
                          <a:spcPct val="100000"/>
                        </a:lnSpc>
                        <a:spcBef>
                          <a:spcPts val="350"/>
                        </a:spcBef>
                      </a:pPr>
                      <a:r>
                        <a:rPr sz="1600" b="1" dirty="0">
                          <a:latin typeface="Arial"/>
                          <a:cs typeface="Arial"/>
                        </a:rPr>
                        <a:t>∞</a:t>
                      </a:r>
                      <a:endParaRPr sz="1600">
                        <a:latin typeface="Arial"/>
                        <a:cs typeface="Arial"/>
                      </a:endParaRPr>
                    </a:p>
                  </a:txBody>
                  <a:tcPr marL="0" marR="0" marT="44450" marB="0"/>
                </a:tc>
                <a:tc>
                  <a:txBody>
                    <a:bodyPr/>
                    <a:lstStyle/>
                    <a:p>
                      <a:pPr marL="635" algn="ctr">
                        <a:lnSpc>
                          <a:spcPct val="100000"/>
                        </a:lnSpc>
                        <a:spcBef>
                          <a:spcPts val="350"/>
                        </a:spcBef>
                      </a:pPr>
                      <a:r>
                        <a:rPr sz="1600" b="1" dirty="0">
                          <a:latin typeface="Calibri"/>
                          <a:cs typeface="Calibri"/>
                        </a:rPr>
                        <a:t>-</a:t>
                      </a:r>
                      <a:endParaRPr sz="1600">
                        <a:latin typeface="Calibri"/>
                        <a:cs typeface="Calibri"/>
                      </a:endParaRPr>
                    </a:p>
                  </a:txBody>
                  <a:tcPr marL="0" marR="0" marT="44450" marB="0"/>
                </a:tc>
                <a:extLst>
                  <a:ext uri="{0D108BD9-81ED-4DB2-BD59-A6C34878D82A}">
                    <a16:rowId xmlns:a16="http://schemas.microsoft.com/office/drawing/2014/main" val="10007"/>
                  </a:ext>
                </a:extLst>
              </a:tr>
              <a:tr h="350603">
                <a:tc>
                  <a:txBody>
                    <a:bodyPr/>
                    <a:lstStyle/>
                    <a:p>
                      <a:pPr marL="22225" algn="ctr">
                        <a:lnSpc>
                          <a:spcPct val="100000"/>
                        </a:lnSpc>
                        <a:spcBef>
                          <a:spcPts val="259"/>
                        </a:spcBef>
                      </a:pPr>
                      <a:r>
                        <a:rPr sz="1600" b="1" dirty="0">
                          <a:latin typeface="Calibri"/>
                          <a:cs typeface="Calibri"/>
                        </a:rPr>
                        <a:t>H</a:t>
                      </a:r>
                      <a:endParaRPr sz="1600">
                        <a:latin typeface="Calibri"/>
                        <a:cs typeface="Calibri"/>
                      </a:endParaRPr>
                    </a:p>
                  </a:txBody>
                  <a:tcPr marL="0" marR="0" marT="33019" marB="0">
                    <a:lnB w="12700">
                      <a:solidFill>
                        <a:srgbClr val="4BABC6"/>
                      </a:solidFill>
                      <a:prstDash val="solid"/>
                    </a:lnB>
                  </a:tcPr>
                </a:tc>
                <a:tc>
                  <a:txBody>
                    <a:bodyPr/>
                    <a:lstStyle/>
                    <a:p>
                      <a:pPr marL="39370" algn="ctr">
                        <a:lnSpc>
                          <a:spcPct val="100000"/>
                        </a:lnSpc>
                        <a:spcBef>
                          <a:spcPts val="259"/>
                        </a:spcBef>
                      </a:pPr>
                      <a:r>
                        <a:rPr sz="1600" b="1" dirty="0">
                          <a:latin typeface="Calibri"/>
                          <a:cs typeface="Calibri"/>
                        </a:rPr>
                        <a:t>u</a:t>
                      </a:r>
                      <a:endParaRPr sz="1600">
                        <a:latin typeface="Calibri"/>
                        <a:cs typeface="Calibri"/>
                      </a:endParaRPr>
                    </a:p>
                  </a:txBody>
                  <a:tcPr marL="0" marR="0" marT="33019" marB="0">
                    <a:lnB w="12700">
                      <a:solidFill>
                        <a:srgbClr val="4BABC6"/>
                      </a:solidFill>
                      <a:prstDash val="solid"/>
                    </a:lnB>
                  </a:tcPr>
                </a:tc>
                <a:tc>
                  <a:txBody>
                    <a:bodyPr/>
                    <a:lstStyle/>
                    <a:p>
                      <a:pPr marL="27305" algn="ctr">
                        <a:lnSpc>
                          <a:spcPct val="100000"/>
                        </a:lnSpc>
                        <a:spcBef>
                          <a:spcPts val="259"/>
                        </a:spcBef>
                      </a:pPr>
                      <a:r>
                        <a:rPr sz="1600" b="1" dirty="0">
                          <a:latin typeface="Arial"/>
                          <a:cs typeface="Arial"/>
                        </a:rPr>
                        <a:t>∞</a:t>
                      </a:r>
                      <a:endParaRPr sz="1600">
                        <a:latin typeface="Arial"/>
                        <a:cs typeface="Arial"/>
                      </a:endParaRPr>
                    </a:p>
                  </a:txBody>
                  <a:tcPr marL="0" marR="0" marT="33019" marB="0">
                    <a:lnB w="12700">
                      <a:solidFill>
                        <a:srgbClr val="4BABC6"/>
                      </a:solidFill>
                      <a:prstDash val="solid"/>
                    </a:lnB>
                  </a:tcPr>
                </a:tc>
                <a:tc>
                  <a:txBody>
                    <a:bodyPr/>
                    <a:lstStyle/>
                    <a:p>
                      <a:pPr marL="635" algn="ctr">
                        <a:lnSpc>
                          <a:spcPct val="100000"/>
                        </a:lnSpc>
                        <a:spcBef>
                          <a:spcPts val="259"/>
                        </a:spcBef>
                      </a:pPr>
                      <a:r>
                        <a:rPr sz="1600" b="1" dirty="0">
                          <a:latin typeface="Calibri"/>
                          <a:cs typeface="Calibri"/>
                        </a:rPr>
                        <a:t>-</a:t>
                      </a:r>
                      <a:endParaRPr sz="1600">
                        <a:latin typeface="Calibri"/>
                        <a:cs typeface="Calibri"/>
                      </a:endParaRPr>
                    </a:p>
                  </a:txBody>
                  <a:tcPr marL="0" marR="0" marT="33019" marB="0">
                    <a:lnB w="12700">
                      <a:solidFill>
                        <a:srgbClr val="4BABC6"/>
                      </a:solidFill>
                      <a:prstDash val="solid"/>
                    </a:lnB>
                  </a:tcPr>
                </a:tc>
                <a:extLst>
                  <a:ext uri="{0D108BD9-81ED-4DB2-BD59-A6C34878D82A}">
                    <a16:rowId xmlns:a16="http://schemas.microsoft.com/office/drawing/2014/main" val="10008"/>
                  </a:ext>
                </a:extLst>
              </a:tr>
            </a:tbl>
          </a:graphicData>
        </a:graphic>
      </p:graphicFrame>
      <p:sp>
        <p:nvSpPr>
          <p:cNvPr id="24" name="object 24"/>
          <p:cNvSpPr txBox="1"/>
          <p:nvPr/>
        </p:nvSpPr>
        <p:spPr>
          <a:xfrm>
            <a:off x="9864877" y="5226072"/>
            <a:ext cx="1617345" cy="764540"/>
          </a:xfrm>
          <a:prstGeom prst="rect">
            <a:avLst/>
          </a:prstGeom>
        </p:spPr>
        <p:txBody>
          <a:bodyPr vert="horz" wrap="square" lIns="0" tIns="8890" rIns="0" bIns="0" rtlCol="0">
            <a:spAutoFit/>
          </a:bodyPr>
          <a:lstStyle/>
          <a:p>
            <a:pPr marL="137160" marR="5080" indent="-125095" algn="r">
              <a:lnSpc>
                <a:spcPct val="101600"/>
              </a:lnSpc>
              <a:spcBef>
                <a:spcPts val="70"/>
              </a:spcBef>
            </a:pPr>
            <a:r>
              <a:rPr sz="1600" dirty="0">
                <a:latin typeface="Arial MT"/>
                <a:cs typeface="Arial MT"/>
              </a:rPr>
              <a:t>u</a:t>
            </a:r>
            <a:r>
              <a:rPr sz="1600" spc="-40" dirty="0">
                <a:latin typeface="Arial MT"/>
                <a:cs typeface="Arial MT"/>
              </a:rPr>
              <a:t> </a:t>
            </a:r>
            <a:r>
              <a:rPr sz="1600" dirty="0">
                <a:latin typeface="Arial MT"/>
                <a:cs typeface="Arial MT"/>
              </a:rPr>
              <a:t>:</a:t>
            </a:r>
            <a:r>
              <a:rPr sz="1600" spc="-35" dirty="0">
                <a:latin typeface="Arial MT"/>
                <a:cs typeface="Arial MT"/>
              </a:rPr>
              <a:t> </a:t>
            </a:r>
            <a:r>
              <a:rPr sz="1600" spc="-5" dirty="0">
                <a:latin typeface="Arial MT"/>
                <a:cs typeface="Arial MT"/>
              </a:rPr>
              <a:t>Unseen</a:t>
            </a:r>
            <a:r>
              <a:rPr sz="1600" spc="-35" dirty="0">
                <a:latin typeface="Arial MT"/>
                <a:cs typeface="Arial MT"/>
              </a:rPr>
              <a:t> </a:t>
            </a:r>
            <a:r>
              <a:rPr sz="1600" dirty="0">
                <a:latin typeface="Arial MT"/>
                <a:cs typeface="Arial MT"/>
              </a:rPr>
              <a:t>vertex </a:t>
            </a:r>
            <a:r>
              <a:rPr sz="1600" spc="-430" dirty="0">
                <a:latin typeface="Arial MT"/>
                <a:cs typeface="Arial MT"/>
              </a:rPr>
              <a:t> </a:t>
            </a:r>
            <a:r>
              <a:rPr sz="1600" dirty="0">
                <a:latin typeface="Arial MT"/>
                <a:cs typeface="Arial MT"/>
              </a:rPr>
              <a:t>f</a:t>
            </a:r>
            <a:r>
              <a:rPr sz="1600" spc="385" dirty="0">
                <a:latin typeface="Arial MT"/>
                <a:cs typeface="Arial MT"/>
              </a:rPr>
              <a:t> </a:t>
            </a:r>
            <a:r>
              <a:rPr sz="1600" dirty="0">
                <a:latin typeface="Arial MT"/>
                <a:cs typeface="Arial MT"/>
              </a:rPr>
              <a:t>:</a:t>
            </a:r>
            <a:r>
              <a:rPr sz="1600" spc="-25" dirty="0">
                <a:latin typeface="Arial MT"/>
                <a:cs typeface="Arial MT"/>
              </a:rPr>
              <a:t> </a:t>
            </a:r>
            <a:r>
              <a:rPr sz="1600" spc="-5" dirty="0">
                <a:latin typeface="Arial MT"/>
                <a:cs typeface="Arial MT"/>
              </a:rPr>
              <a:t>Fringe</a:t>
            </a:r>
            <a:r>
              <a:rPr sz="1600" spc="-30" dirty="0">
                <a:latin typeface="Arial MT"/>
                <a:cs typeface="Arial MT"/>
              </a:rPr>
              <a:t> </a:t>
            </a:r>
            <a:r>
              <a:rPr sz="1600" dirty="0">
                <a:latin typeface="Arial MT"/>
                <a:cs typeface="Arial MT"/>
              </a:rPr>
              <a:t>vertex </a:t>
            </a:r>
            <a:r>
              <a:rPr sz="1600" spc="-430" dirty="0">
                <a:latin typeface="Arial MT"/>
                <a:cs typeface="Arial MT"/>
              </a:rPr>
              <a:t> </a:t>
            </a:r>
            <a:r>
              <a:rPr sz="1600" dirty="0">
                <a:latin typeface="Arial MT"/>
                <a:cs typeface="Arial MT"/>
              </a:rPr>
              <a:t>T</a:t>
            </a:r>
            <a:r>
              <a:rPr sz="1600" spc="-50" dirty="0">
                <a:latin typeface="Arial MT"/>
                <a:cs typeface="Arial MT"/>
              </a:rPr>
              <a:t> </a:t>
            </a:r>
            <a:r>
              <a:rPr sz="1600" dirty="0">
                <a:latin typeface="Arial MT"/>
                <a:cs typeface="Arial MT"/>
              </a:rPr>
              <a:t>:</a:t>
            </a:r>
            <a:r>
              <a:rPr sz="1600" spc="-50" dirty="0">
                <a:latin typeface="Arial MT"/>
                <a:cs typeface="Arial MT"/>
              </a:rPr>
              <a:t> </a:t>
            </a:r>
            <a:r>
              <a:rPr sz="1600" spc="-20" dirty="0">
                <a:latin typeface="Arial MT"/>
                <a:cs typeface="Arial MT"/>
              </a:rPr>
              <a:t>Tree </a:t>
            </a:r>
            <a:r>
              <a:rPr sz="1600" dirty="0">
                <a:latin typeface="Arial MT"/>
                <a:cs typeface="Arial MT"/>
              </a:rPr>
              <a:t>vertex</a:t>
            </a:r>
            <a:endParaRPr sz="1600">
              <a:latin typeface="Arial MT"/>
              <a:cs typeface="Arial M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44" y="2606557"/>
            <a:ext cx="2068195" cy="15646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Prim's </a:t>
            </a:r>
            <a:r>
              <a:rPr sz="3600" dirty="0">
                <a:solidFill>
                  <a:srgbClr val="FFFFFF"/>
                </a:solidFill>
                <a:latin typeface="Corbel"/>
                <a:cs typeface="Corbel"/>
              </a:rPr>
              <a:t> </a:t>
            </a:r>
            <a:r>
              <a:rPr sz="3600" spc="-5" dirty="0">
                <a:solidFill>
                  <a:srgbClr val="FFFFFF"/>
                </a:solidFill>
                <a:latin typeface="Corbel"/>
                <a:cs typeface="Corbel"/>
              </a:rPr>
              <a:t>Algorithm:  Solution</a:t>
            </a:r>
            <a:endParaRPr sz="3600">
              <a:latin typeface="Corbel"/>
              <a:cs typeface="Corbel"/>
            </a:endParaRPr>
          </a:p>
        </p:txBody>
      </p:sp>
      <p:graphicFrame>
        <p:nvGraphicFramePr>
          <p:cNvPr id="4" name="object 4"/>
          <p:cNvGraphicFramePr>
            <a:graphicFrameLocks noGrp="1"/>
          </p:cNvGraphicFramePr>
          <p:nvPr/>
        </p:nvGraphicFramePr>
        <p:xfrm>
          <a:off x="8732862" y="1965200"/>
          <a:ext cx="2816224" cy="3156593"/>
        </p:xfrm>
        <a:graphic>
          <a:graphicData uri="http://schemas.openxmlformats.org/drawingml/2006/table">
            <a:tbl>
              <a:tblPr firstRow="1" bandRow="1">
                <a:tableStyleId>{2D5ABB26-0587-4C30-8999-92F81FD0307C}</a:tableStyleId>
              </a:tblPr>
              <a:tblGrid>
                <a:gridCol w="731520">
                  <a:extLst>
                    <a:ext uri="{9D8B030D-6E8A-4147-A177-3AD203B41FA5}">
                      <a16:colId xmlns:a16="http://schemas.microsoft.com/office/drawing/2014/main" val="20000"/>
                    </a:ext>
                  </a:extLst>
                </a:gridCol>
                <a:gridCol w="740410">
                  <a:extLst>
                    <a:ext uri="{9D8B030D-6E8A-4147-A177-3AD203B41FA5}">
                      <a16:colId xmlns:a16="http://schemas.microsoft.com/office/drawing/2014/main" val="20001"/>
                    </a:ext>
                  </a:extLst>
                </a:gridCol>
                <a:gridCol w="695959">
                  <a:extLst>
                    <a:ext uri="{9D8B030D-6E8A-4147-A177-3AD203B41FA5}">
                      <a16:colId xmlns:a16="http://schemas.microsoft.com/office/drawing/2014/main" val="20002"/>
                    </a:ext>
                  </a:extLst>
                </a:gridCol>
                <a:gridCol w="648335">
                  <a:extLst>
                    <a:ext uri="{9D8B030D-6E8A-4147-A177-3AD203B41FA5}">
                      <a16:colId xmlns:a16="http://schemas.microsoft.com/office/drawing/2014/main" val="20003"/>
                    </a:ext>
                  </a:extLst>
                </a:gridCol>
              </a:tblGrid>
              <a:tr h="377824">
                <a:tc>
                  <a:txBody>
                    <a:bodyPr/>
                    <a:lstStyle/>
                    <a:p>
                      <a:pPr>
                        <a:lnSpc>
                          <a:spcPct val="100000"/>
                        </a:lnSpc>
                      </a:pPr>
                      <a:endParaRPr sz="1800">
                        <a:latin typeface="Times New Roman"/>
                        <a:cs typeface="Times New Roman"/>
                      </a:endParaRPr>
                    </a:p>
                  </a:txBody>
                  <a:tcPr marL="0" marR="0" marT="0" marB="0">
                    <a:lnT w="12700">
                      <a:solidFill>
                        <a:srgbClr val="4BABC6"/>
                      </a:solidFill>
                      <a:prstDash val="solid"/>
                    </a:lnT>
                    <a:lnB w="12700">
                      <a:solidFill>
                        <a:srgbClr val="4BABC6"/>
                      </a:solidFill>
                      <a:prstDash val="solid"/>
                    </a:lnB>
                  </a:tcPr>
                </a:tc>
                <a:tc>
                  <a:txBody>
                    <a:bodyPr/>
                    <a:lstStyle/>
                    <a:p>
                      <a:pPr marL="289560">
                        <a:lnSpc>
                          <a:spcPct val="100000"/>
                        </a:lnSpc>
                        <a:spcBef>
                          <a:spcPts val="235"/>
                        </a:spcBef>
                      </a:pPr>
                      <a:r>
                        <a:rPr sz="1600" b="1" spc="-5" dirty="0">
                          <a:latin typeface="Calibri"/>
                          <a:cs typeface="Calibri"/>
                        </a:rPr>
                        <a:t>Vs</a:t>
                      </a:r>
                      <a:endParaRPr sz="1600">
                        <a:latin typeface="Calibri"/>
                        <a:cs typeface="Calibri"/>
                      </a:endParaRPr>
                    </a:p>
                  </a:txBody>
                  <a:tcPr marL="0" marR="0" marT="29845" marB="0">
                    <a:lnT w="12700">
                      <a:solidFill>
                        <a:srgbClr val="4BABC6"/>
                      </a:solidFill>
                      <a:prstDash val="solid"/>
                    </a:lnT>
                    <a:lnB w="12700">
                      <a:solidFill>
                        <a:srgbClr val="4BABC6"/>
                      </a:solidFill>
                      <a:prstDash val="solid"/>
                    </a:lnB>
                  </a:tcPr>
                </a:tc>
                <a:tc>
                  <a:txBody>
                    <a:bodyPr/>
                    <a:lstStyle/>
                    <a:p>
                      <a:pPr marL="27305" algn="ctr">
                        <a:lnSpc>
                          <a:spcPct val="100000"/>
                        </a:lnSpc>
                        <a:spcBef>
                          <a:spcPts val="235"/>
                        </a:spcBef>
                      </a:pPr>
                      <a:r>
                        <a:rPr sz="1600" b="1" spc="-5" dirty="0">
                          <a:latin typeface="Calibri"/>
                          <a:cs typeface="Calibri"/>
                        </a:rPr>
                        <a:t>Dv</a:t>
                      </a:r>
                      <a:endParaRPr sz="1600">
                        <a:latin typeface="Calibri"/>
                        <a:cs typeface="Calibri"/>
                      </a:endParaRPr>
                    </a:p>
                  </a:txBody>
                  <a:tcPr marL="0" marR="0" marT="29845" marB="0">
                    <a:lnT w="12700">
                      <a:solidFill>
                        <a:srgbClr val="4BABC6"/>
                      </a:solidFill>
                      <a:prstDash val="solid"/>
                    </a:lnT>
                    <a:lnB w="12700">
                      <a:solidFill>
                        <a:srgbClr val="4BABC6"/>
                      </a:solidFill>
                      <a:prstDash val="solid"/>
                    </a:lnB>
                  </a:tcPr>
                </a:tc>
                <a:tc>
                  <a:txBody>
                    <a:bodyPr/>
                    <a:lstStyle/>
                    <a:p>
                      <a:pPr marR="213995" algn="r">
                        <a:lnSpc>
                          <a:spcPct val="100000"/>
                        </a:lnSpc>
                        <a:spcBef>
                          <a:spcPts val="235"/>
                        </a:spcBef>
                      </a:pPr>
                      <a:r>
                        <a:rPr sz="1600" b="1" spc="-5" dirty="0">
                          <a:latin typeface="Calibri"/>
                          <a:cs typeface="Calibri"/>
                        </a:rPr>
                        <a:t>Pv</a:t>
                      </a:r>
                      <a:endParaRPr sz="1600">
                        <a:latin typeface="Calibri"/>
                        <a:cs typeface="Calibri"/>
                      </a:endParaRPr>
                    </a:p>
                  </a:txBody>
                  <a:tcPr marL="0" marR="0" marT="29845" marB="0">
                    <a:lnT w="12700">
                      <a:solidFill>
                        <a:srgbClr val="4BABC6"/>
                      </a:solidFill>
                      <a:prstDash val="solid"/>
                    </a:lnT>
                    <a:lnB w="12700">
                      <a:solidFill>
                        <a:srgbClr val="4BABC6"/>
                      </a:solidFill>
                      <a:prstDash val="solid"/>
                    </a:lnB>
                  </a:tcPr>
                </a:tc>
                <a:extLst>
                  <a:ext uri="{0D108BD9-81ED-4DB2-BD59-A6C34878D82A}">
                    <a16:rowId xmlns:a16="http://schemas.microsoft.com/office/drawing/2014/main" val="10000"/>
                  </a:ext>
                </a:extLst>
              </a:tr>
              <a:tr h="363347">
                <a:tc>
                  <a:txBody>
                    <a:bodyPr/>
                    <a:lstStyle/>
                    <a:p>
                      <a:pPr marL="22225" algn="ctr">
                        <a:lnSpc>
                          <a:spcPct val="100000"/>
                        </a:lnSpc>
                        <a:spcBef>
                          <a:spcPts val="235"/>
                        </a:spcBef>
                      </a:pPr>
                      <a:r>
                        <a:rPr sz="1600" b="1" dirty="0">
                          <a:latin typeface="Calibri"/>
                          <a:cs typeface="Calibri"/>
                        </a:rPr>
                        <a:t>A</a:t>
                      </a:r>
                      <a:endParaRPr sz="1600">
                        <a:latin typeface="Calibri"/>
                        <a:cs typeface="Calibri"/>
                      </a:endParaRPr>
                    </a:p>
                  </a:txBody>
                  <a:tcPr marL="0" marR="0" marT="29845" marB="0">
                    <a:lnT w="12700">
                      <a:solidFill>
                        <a:srgbClr val="4BABC6"/>
                      </a:solidFill>
                      <a:prstDash val="solid"/>
                    </a:lnT>
                  </a:tcPr>
                </a:tc>
                <a:tc>
                  <a:txBody>
                    <a:bodyPr/>
                    <a:lstStyle/>
                    <a:p>
                      <a:pPr marL="339725">
                        <a:lnSpc>
                          <a:spcPct val="100000"/>
                        </a:lnSpc>
                        <a:spcBef>
                          <a:spcPts val="235"/>
                        </a:spcBef>
                      </a:pPr>
                      <a:r>
                        <a:rPr sz="1600" b="1" dirty="0">
                          <a:latin typeface="Calibri"/>
                          <a:cs typeface="Calibri"/>
                        </a:rPr>
                        <a:t>T</a:t>
                      </a:r>
                      <a:endParaRPr sz="1600">
                        <a:latin typeface="Calibri"/>
                        <a:cs typeface="Calibri"/>
                      </a:endParaRPr>
                    </a:p>
                  </a:txBody>
                  <a:tcPr marL="0" marR="0" marT="29845" marB="0">
                    <a:lnT w="12700">
                      <a:solidFill>
                        <a:srgbClr val="4BABC6"/>
                      </a:solidFill>
                      <a:prstDash val="solid"/>
                    </a:lnT>
                  </a:tcPr>
                </a:tc>
                <a:tc>
                  <a:txBody>
                    <a:bodyPr/>
                    <a:lstStyle/>
                    <a:p>
                      <a:pPr marL="27305" algn="ctr">
                        <a:lnSpc>
                          <a:spcPct val="100000"/>
                        </a:lnSpc>
                        <a:spcBef>
                          <a:spcPts val="235"/>
                        </a:spcBef>
                      </a:pPr>
                      <a:r>
                        <a:rPr sz="1600" b="1" dirty="0">
                          <a:latin typeface="Calibri"/>
                          <a:cs typeface="Calibri"/>
                        </a:rPr>
                        <a:t>5</a:t>
                      </a:r>
                      <a:endParaRPr sz="1600">
                        <a:latin typeface="Calibri"/>
                        <a:cs typeface="Calibri"/>
                      </a:endParaRPr>
                    </a:p>
                  </a:txBody>
                  <a:tcPr marL="0" marR="0" marT="29845" marB="0">
                    <a:lnT w="12700">
                      <a:solidFill>
                        <a:srgbClr val="4BABC6"/>
                      </a:solidFill>
                      <a:prstDash val="solid"/>
                    </a:lnT>
                  </a:tcPr>
                </a:tc>
                <a:tc>
                  <a:txBody>
                    <a:bodyPr/>
                    <a:lstStyle/>
                    <a:p>
                      <a:pPr marR="252095" algn="r">
                        <a:lnSpc>
                          <a:spcPct val="100000"/>
                        </a:lnSpc>
                        <a:spcBef>
                          <a:spcPts val="235"/>
                        </a:spcBef>
                      </a:pPr>
                      <a:r>
                        <a:rPr sz="1600" b="1" dirty="0">
                          <a:latin typeface="Calibri"/>
                          <a:cs typeface="Calibri"/>
                        </a:rPr>
                        <a:t>H</a:t>
                      </a:r>
                      <a:endParaRPr sz="1600">
                        <a:latin typeface="Calibri"/>
                        <a:cs typeface="Calibri"/>
                      </a:endParaRPr>
                    </a:p>
                  </a:txBody>
                  <a:tcPr marL="0" marR="0" marT="29845" marB="0">
                    <a:lnT w="12700">
                      <a:solidFill>
                        <a:srgbClr val="4BABC6"/>
                      </a:solidFill>
                      <a:prstDash val="solid"/>
                    </a:lnT>
                  </a:tcPr>
                </a:tc>
                <a:extLst>
                  <a:ext uri="{0D108BD9-81ED-4DB2-BD59-A6C34878D82A}">
                    <a16:rowId xmlns:a16="http://schemas.microsoft.com/office/drawing/2014/main" val="10001"/>
                  </a:ext>
                </a:extLst>
              </a:tr>
              <a:tr h="350524">
                <a:tc>
                  <a:txBody>
                    <a:bodyPr/>
                    <a:lstStyle/>
                    <a:p>
                      <a:pPr marL="22225" algn="ctr">
                        <a:lnSpc>
                          <a:spcPct val="100000"/>
                        </a:lnSpc>
                        <a:spcBef>
                          <a:spcPts val="225"/>
                        </a:spcBef>
                      </a:pPr>
                      <a:r>
                        <a:rPr sz="1600" b="1" dirty="0">
                          <a:latin typeface="Calibri"/>
                          <a:cs typeface="Calibri"/>
                        </a:rPr>
                        <a:t>B</a:t>
                      </a:r>
                      <a:endParaRPr sz="1600">
                        <a:latin typeface="Calibri"/>
                        <a:cs typeface="Calibri"/>
                      </a:endParaRPr>
                    </a:p>
                  </a:txBody>
                  <a:tcPr marL="0" marR="0" marT="28575" marB="0"/>
                </a:tc>
                <a:tc>
                  <a:txBody>
                    <a:bodyPr/>
                    <a:lstStyle/>
                    <a:p>
                      <a:pPr marL="339725">
                        <a:lnSpc>
                          <a:spcPct val="100000"/>
                        </a:lnSpc>
                        <a:spcBef>
                          <a:spcPts val="225"/>
                        </a:spcBef>
                      </a:pPr>
                      <a:r>
                        <a:rPr sz="1600" b="1" dirty="0">
                          <a:latin typeface="Calibri"/>
                          <a:cs typeface="Calibri"/>
                        </a:rPr>
                        <a:t>T</a:t>
                      </a:r>
                      <a:endParaRPr sz="1600">
                        <a:latin typeface="Calibri"/>
                        <a:cs typeface="Calibri"/>
                      </a:endParaRPr>
                    </a:p>
                  </a:txBody>
                  <a:tcPr marL="0" marR="0" marT="28575" marB="0"/>
                </a:tc>
                <a:tc>
                  <a:txBody>
                    <a:bodyPr/>
                    <a:lstStyle/>
                    <a:p>
                      <a:pPr marL="27305" algn="ctr">
                        <a:lnSpc>
                          <a:spcPct val="100000"/>
                        </a:lnSpc>
                        <a:spcBef>
                          <a:spcPts val="225"/>
                        </a:spcBef>
                      </a:pPr>
                      <a:r>
                        <a:rPr sz="1600" b="1" dirty="0">
                          <a:latin typeface="Calibri"/>
                          <a:cs typeface="Calibri"/>
                        </a:rPr>
                        <a:t>4</a:t>
                      </a:r>
                      <a:endParaRPr sz="1600">
                        <a:latin typeface="Calibri"/>
                        <a:cs typeface="Calibri"/>
                      </a:endParaRPr>
                    </a:p>
                  </a:txBody>
                  <a:tcPr marL="0" marR="0" marT="28575" marB="0"/>
                </a:tc>
                <a:tc>
                  <a:txBody>
                    <a:bodyPr/>
                    <a:lstStyle/>
                    <a:p>
                      <a:pPr marR="266065" algn="r">
                        <a:lnSpc>
                          <a:spcPct val="100000"/>
                        </a:lnSpc>
                        <a:spcBef>
                          <a:spcPts val="225"/>
                        </a:spcBef>
                      </a:pPr>
                      <a:r>
                        <a:rPr sz="1600" b="1" dirty="0">
                          <a:latin typeface="Calibri"/>
                          <a:cs typeface="Calibri"/>
                        </a:rPr>
                        <a:t>E</a:t>
                      </a:r>
                      <a:endParaRPr sz="1600">
                        <a:latin typeface="Calibri"/>
                        <a:cs typeface="Calibri"/>
                      </a:endParaRPr>
                    </a:p>
                  </a:txBody>
                  <a:tcPr marL="0" marR="0" marT="28575" marB="0"/>
                </a:tc>
                <a:extLst>
                  <a:ext uri="{0D108BD9-81ED-4DB2-BD59-A6C34878D82A}">
                    <a16:rowId xmlns:a16="http://schemas.microsoft.com/office/drawing/2014/main" val="10002"/>
                  </a:ext>
                </a:extLst>
              </a:tr>
              <a:tr h="339099">
                <a:tc>
                  <a:txBody>
                    <a:bodyPr/>
                    <a:lstStyle/>
                    <a:p>
                      <a:pPr marL="22225" algn="ctr">
                        <a:lnSpc>
                          <a:spcPct val="100000"/>
                        </a:lnSpc>
                        <a:spcBef>
                          <a:spcPts val="135"/>
                        </a:spcBef>
                      </a:pPr>
                      <a:r>
                        <a:rPr sz="1600" b="1" dirty="0">
                          <a:latin typeface="Calibri"/>
                          <a:cs typeface="Calibri"/>
                        </a:rPr>
                        <a:t>C</a:t>
                      </a:r>
                      <a:endParaRPr sz="1600">
                        <a:latin typeface="Calibri"/>
                        <a:cs typeface="Calibri"/>
                      </a:endParaRPr>
                    </a:p>
                  </a:txBody>
                  <a:tcPr marL="0" marR="0" marT="17145" marB="0"/>
                </a:tc>
                <a:tc>
                  <a:txBody>
                    <a:bodyPr/>
                    <a:lstStyle/>
                    <a:p>
                      <a:pPr marL="339725">
                        <a:lnSpc>
                          <a:spcPct val="100000"/>
                        </a:lnSpc>
                        <a:spcBef>
                          <a:spcPts val="135"/>
                        </a:spcBef>
                      </a:pPr>
                      <a:r>
                        <a:rPr sz="1600" b="1" dirty="0">
                          <a:latin typeface="Calibri"/>
                          <a:cs typeface="Calibri"/>
                        </a:rPr>
                        <a:t>T</a:t>
                      </a:r>
                      <a:endParaRPr sz="1600">
                        <a:latin typeface="Calibri"/>
                        <a:cs typeface="Calibri"/>
                      </a:endParaRPr>
                    </a:p>
                  </a:txBody>
                  <a:tcPr marL="0" marR="0" marT="17145" marB="0"/>
                </a:tc>
                <a:tc>
                  <a:txBody>
                    <a:bodyPr/>
                    <a:lstStyle/>
                    <a:p>
                      <a:pPr marL="27305" algn="ctr">
                        <a:lnSpc>
                          <a:spcPct val="100000"/>
                        </a:lnSpc>
                        <a:spcBef>
                          <a:spcPts val="135"/>
                        </a:spcBef>
                      </a:pPr>
                      <a:r>
                        <a:rPr sz="1600" b="1" dirty="0">
                          <a:latin typeface="Calibri"/>
                          <a:cs typeface="Calibri"/>
                        </a:rPr>
                        <a:t>3</a:t>
                      </a:r>
                      <a:endParaRPr sz="1600">
                        <a:latin typeface="Calibri"/>
                        <a:cs typeface="Calibri"/>
                      </a:endParaRPr>
                    </a:p>
                  </a:txBody>
                  <a:tcPr marL="0" marR="0" marT="17145" marB="0"/>
                </a:tc>
                <a:tc>
                  <a:txBody>
                    <a:bodyPr/>
                    <a:lstStyle/>
                    <a:p>
                      <a:pPr marR="252095" algn="r">
                        <a:lnSpc>
                          <a:spcPct val="100000"/>
                        </a:lnSpc>
                        <a:spcBef>
                          <a:spcPts val="135"/>
                        </a:spcBef>
                      </a:pPr>
                      <a:r>
                        <a:rPr sz="1600" b="1" dirty="0">
                          <a:latin typeface="Calibri"/>
                          <a:cs typeface="Calibri"/>
                        </a:rPr>
                        <a:t>D</a:t>
                      </a:r>
                      <a:endParaRPr sz="1600">
                        <a:latin typeface="Calibri"/>
                        <a:cs typeface="Calibri"/>
                      </a:endParaRPr>
                    </a:p>
                  </a:txBody>
                  <a:tcPr marL="0" marR="0" marT="17145" marB="0"/>
                </a:tc>
                <a:extLst>
                  <a:ext uri="{0D108BD9-81ED-4DB2-BD59-A6C34878D82A}">
                    <a16:rowId xmlns:a16="http://schemas.microsoft.com/office/drawing/2014/main" val="10003"/>
                  </a:ext>
                </a:extLst>
              </a:tr>
              <a:tr h="344962">
                <a:tc>
                  <a:txBody>
                    <a:bodyPr/>
                    <a:lstStyle/>
                    <a:p>
                      <a:pPr marL="22225" algn="ctr">
                        <a:lnSpc>
                          <a:spcPct val="100000"/>
                        </a:lnSpc>
                        <a:spcBef>
                          <a:spcPts val="135"/>
                        </a:spcBef>
                      </a:pPr>
                      <a:r>
                        <a:rPr sz="1600" b="1" dirty="0">
                          <a:latin typeface="Calibri"/>
                          <a:cs typeface="Calibri"/>
                        </a:rPr>
                        <a:t>D</a:t>
                      </a:r>
                      <a:endParaRPr sz="1600">
                        <a:latin typeface="Calibri"/>
                        <a:cs typeface="Calibri"/>
                      </a:endParaRPr>
                    </a:p>
                  </a:txBody>
                  <a:tcPr marL="0" marR="0" marT="17145" marB="0"/>
                </a:tc>
                <a:tc>
                  <a:txBody>
                    <a:bodyPr/>
                    <a:lstStyle/>
                    <a:p>
                      <a:pPr marL="339725">
                        <a:lnSpc>
                          <a:spcPct val="100000"/>
                        </a:lnSpc>
                        <a:spcBef>
                          <a:spcPts val="135"/>
                        </a:spcBef>
                      </a:pPr>
                      <a:r>
                        <a:rPr sz="1600" b="1" dirty="0">
                          <a:latin typeface="Calibri"/>
                          <a:cs typeface="Calibri"/>
                        </a:rPr>
                        <a:t>T</a:t>
                      </a:r>
                      <a:endParaRPr sz="1600">
                        <a:latin typeface="Calibri"/>
                        <a:cs typeface="Calibri"/>
                      </a:endParaRPr>
                    </a:p>
                  </a:txBody>
                  <a:tcPr marL="0" marR="0" marT="17145" marB="0"/>
                </a:tc>
                <a:tc>
                  <a:txBody>
                    <a:bodyPr/>
                    <a:lstStyle/>
                    <a:p>
                      <a:pPr marL="27305" algn="ctr">
                        <a:lnSpc>
                          <a:spcPct val="100000"/>
                        </a:lnSpc>
                        <a:spcBef>
                          <a:spcPts val="135"/>
                        </a:spcBef>
                      </a:pPr>
                      <a:r>
                        <a:rPr sz="1600" b="1" dirty="0">
                          <a:latin typeface="Calibri"/>
                          <a:cs typeface="Calibri"/>
                        </a:rPr>
                        <a:t>0</a:t>
                      </a:r>
                      <a:endParaRPr sz="1600">
                        <a:latin typeface="Calibri"/>
                        <a:cs typeface="Calibri"/>
                      </a:endParaRPr>
                    </a:p>
                  </a:txBody>
                  <a:tcPr marL="0" marR="0" marT="17145" marB="0"/>
                </a:tc>
                <a:tc>
                  <a:txBody>
                    <a:bodyPr/>
                    <a:lstStyle/>
                    <a:p>
                      <a:pPr marR="284480" algn="r">
                        <a:lnSpc>
                          <a:spcPct val="100000"/>
                        </a:lnSpc>
                        <a:spcBef>
                          <a:spcPts val="135"/>
                        </a:spcBef>
                      </a:pPr>
                      <a:r>
                        <a:rPr sz="1600" b="1" dirty="0">
                          <a:latin typeface="Calibri"/>
                          <a:cs typeface="Calibri"/>
                        </a:rPr>
                        <a:t>-</a:t>
                      </a:r>
                      <a:endParaRPr sz="1600">
                        <a:latin typeface="Calibri"/>
                        <a:cs typeface="Calibri"/>
                      </a:endParaRPr>
                    </a:p>
                  </a:txBody>
                  <a:tcPr marL="0" marR="0" marT="17145" marB="0"/>
                </a:tc>
                <a:extLst>
                  <a:ext uri="{0D108BD9-81ED-4DB2-BD59-A6C34878D82A}">
                    <a16:rowId xmlns:a16="http://schemas.microsoft.com/office/drawing/2014/main" val="10004"/>
                  </a:ext>
                </a:extLst>
              </a:tr>
              <a:tr h="344962">
                <a:tc>
                  <a:txBody>
                    <a:bodyPr/>
                    <a:lstStyle/>
                    <a:p>
                      <a:pPr marL="22225" algn="ctr">
                        <a:lnSpc>
                          <a:spcPct val="100000"/>
                        </a:lnSpc>
                        <a:spcBef>
                          <a:spcPts val="180"/>
                        </a:spcBef>
                      </a:pPr>
                      <a:r>
                        <a:rPr sz="1600" b="1" dirty="0">
                          <a:latin typeface="Calibri"/>
                          <a:cs typeface="Calibri"/>
                        </a:rPr>
                        <a:t>E</a:t>
                      </a:r>
                      <a:endParaRPr sz="1600">
                        <a:latin typeface="Calibri"/>
                        <a:cs typeface="Calibri"/>
                      </a:endParaRPr>
                    </a:p>
                  </a:txBody>
                  <a:tcPr marL="0" marR="0" marT="22860" marB="0"/>
                </a:tc>
                <a:tc>
                  <a:txBody>
                    <a:bodyPr/>
                    <a:lstStyle/>
                    <a:p>
                      <a:pPr marL="339725">
                        <a:lnSpc>
                          <a:spcPct val="100000"/>
                        </a:lnSpc>
                        <a:spcBef>
                          <a:spcPts val="180"/>
                        </a:spcBef>
                      </a:pPr>
                      <a:r>
                        <a:rPr sz="1600" b="1" dirty="0">
                          <a:latin typeface="Calibri"/>
                          <a:cs typeface="Calibri"/>
                        </a:rPr>
                        <a:t>T</a:t>
                      </a:r>
                      <a:endParaRPr sz="1600">
                        <a:latin typeface="Calibri"/>
                        <a:cs typeface="Calibri"/>
                      </a:endParaRPr>
                    </a:p>
                  </a:txBody>
                  <a:tcPr marL="0" marR="0" marT="22860" marB="0"/>
                </a:tc>
                <a:tc>
                  <a:txBody>
                    <a:bodyPr/>
                    <a:lstStyle/>
                    <a:p>
                      <a:pPr marL="27305" algn="ctr">
                        <a:lnSpc>
                          <a:spcPct val="100000"/>
                        </a:lnSpc>
                        <a:spcBef>
                          <a:spcPts val="180"/>
                        </a:spcBef>
                      </a:pPr>
                      <a:r>
                        <a:rPr sz="1600" b="1" dirty="0">
                          <a:latin typeface="Calibri"/>
                          <a:cs typeface="Calibri"/>
                        </a:rPr>
                        <a:t>1</a:t>
                      </a:r>
                      <a:endParaRPr sz="1600">
                        <a:latin typeface="Calibri"/>
                        <a:cs typeface="Calibri"/>
                      </a:endParaRPr>
                    </a:p>
                  </a:txBody>
                  <a:tcPr marL="0" marR="0" marT="22860" marB="0"/>
                </a:tc>
                <a:tc>
                  <a:txBody>
                    <a:bodyPr/>
                    <a:lstStyle/>
                    <a:p>
                      <a:pPr marR="252095" algn="r">
                        <a:lnSpc>
                          <a:spcPct val="100000"/>
                        </a:lnSpc>
                        <a:spcBef>
                          <a:spcPts val="180"/>
                        </a:spcBef>
                      </a:pPr>
                      <a:r>
                        <a:rPr sz="1600" b="1" dirty="0">
                          <a:latin typeface="Calibri"/>
                          <a:cs typeface="Calibri"/>
                        </a:rPr>
                        <a:t>D</a:t>
                      </a:r>
                      <a:endParaRPr sz="1600">
                        <a:latin typeface="Calibri"/>
                        <a:cs typeface="Calibri"/>
                      </a:endParaRPr>
                    </a:p>
                  </a:txBody>
                  <a:tcPr marL="0" marR="0" marT="22860" marB="0"/>
                </a:tc>
                <a:extLst>
                  <a:ext uri="{0D108BD9-81ED-4DB2-BD59-A6C34878D82A}">
                    <a16:rowId xmlns:a16="http://schemas.microsoft.com/office/drawing/2014/main" val="10005"/>
                  </a:ext>
                </a:extLst>
              </a:tr>
              <a:tr h="350524">
                <a:tc>
                  <a:txBody>
                    <a:bodyPr/>
                    <a:lstStyle/>
                    <a:p>
                      <a:pPr marL="22225" algn="ctr">
                        <a:lnSpc>
                          <a:spcPct val="100000"/>
                        </a:lnSpc>
                        <a:spcBef>
                          <a:spcPts val="135"/>
                        </a:spcBef>
                      </a:pPr>
                      <a:r>
                        <a:rPr sz="1600" b="1" dirty="0">
                          <a:latin typeface="Calibri"/>
                          <a:cs typeface="Calibri"/>
                        </a:rPr>
                        <a:t>F</a:t>
                      </a:r>
                      <a:endParaRPr sz="1600">
                        <a:latin typeface="Calibri"/>
                        <a:cs typeface="Calibri"/>
                      </a:endParaRPr>
                    </a:p>
                  </a:txBody>
                  <a:tcPr marL="0" marR="0" marT="17145" marB="0"/>
                </a:tc>
                <a:tc>
                  <a:txBody>
                    <a:bodyPr/>
                    <a:lstStyle/>
                    <a:p>
                      <a:pPr marL="339725">
                        <a:lnSpc>
                          <a:spcPct val="100000"/>
                        </a:lnSpc>
                        <a:spcBef>
                          <a:spcPts val="135"/>
                        </a:spcBef>
                      </a:pPr>
                      <a:r>
                        <a:rPr sz="1600" b="1" dirty="0">
                          <a:latin typeface="Calibri"/>
                          <a:cs typeface="Calibri"/>
                        </a:rPr>
                        <a:t>T</a:t>
                      </a:r>
                      <a:endParaRPr sz="1600">
                        <a:latin typeface="Calibri"/>
                        <a:cs typeface="Calibri"/>
                      </a:endParaRPr>
                    </a:p>
                  </a:txBody>
                  <a:tcPr marL="0" marR="0" marT="17145" marB="0"/>
                </a:tc>
                <a:tc>
                  <a:txBody>
                    <a:bodyPr/>
                    <a:lstStyle/>
                    <a:p>
                      <a:pPr marL="27305" algn="ctr">
                        <a:lnSpc>
                          <a:spcPct val="100000"/>
                        </a:lnSpc>
                        <a:spcBef>
                          <a:spcPts val="135"/>
                        </a:spcBef>
                      </a:pPr>
                      <a:r>
                        <a:rPr sz="1600" b="1" dirty="0">
                          <a:latin typeface="Calibri"/>
                          <a:cs typeface="Calibri"/>
                        </a:rPr>
                        <a:t>3</a:t>
                      </a:r>
                      <a:endParaRPr sz="1600">
                        <a:latin typeface="Calibri"/>
                        <a:cs typeface="Calibri"/>
                      </a:endParaRPr>
                    </a:p>
                  </a:txBody>
                  <a:tcPr marL="0" marR="0" marT="17145" marB="0"/>
                </a:tc>
                <a:tc>
                  <a:txBody>
                    <a:bodyPr/>
                    <a:lstStyle/>
                    <a:p>
                      <a:pPr marR="262255" algn="r">
                        <a:lnSpc>
                          <a:spcPct val="100000"/>
                        </a:lnSpc>
                        <a:spcBef>
                          <a:spcPts val="135"/>
                        </a:spcBef>
                      </a:pPr>
                      <a:r>
                        <a:rPr sz="1600" b="1" dirty="0">
                          <a:latin typeface="Calibri"/>
                          <a:cs typeface="Calibri"/>
                        </a:rPr>
                        <a:t>C</a:t>
                      </a:r>
                      <a:endParaRPr sz="1600">
                        <a:latin typeface="Calibri"/>
                        <a:cs typeface="Calibri"/>
                      </a:endParaRPr>
                    </a:p>
                  </a:txBody>
                  <a:tcPr marL="0" marR="0" marT="17145" marB="0"/>
                </a:tc>
                <a:extLst>
                  <a:ext uri="{0D108BD9-81ED-4DB2-BD59-A6C34878D82A}">
                    <a16:rowId xmlns:a16="http://schemas.microsoft.com/office/drawing/2014/main" val="10006"/>
                  </a:ext>
                </a:extLst>
              </a:tr>
              <a:tr h="350524">
                <a:tc>
                  <a:txBody>
                    <a:bodyPr/>
                    <a:lstStyle/>
                    <a:p>
                      <a:pPr marL="22225" algn="ctr">
                        <a:lnSpc>
                          <a:spcPct val="100000"/>
                        </a:lnSpc>
                        <a:spcBef>
                          <a:spcPts val="225"/>
                        </a:spcBef>
                      </a:pPr>
                      <a:r>
                        <a:rPr sz="1600" b="1" dirty="0">
                          <a:latin typeface="Calibri"/>
                          <a:cs typeface="Calibri"/>
                        </a:rPr>
                        <a:t>G</a:t>
                      </a:r>
                      <a:endParaRPr sz="1600">
                        <a:latin typeface="Calibri"/>
                        <a:cs typeface="Calibri"/>
                      </a:endParaRPr>
                    </a:p>
                  </a:txBody>
                  <a:tcPr marL="0" marR="0" marT="28575" marB="0"/>
                </a:tc>
                <a:tc>
                  <a:txBody>
                    <a:bodyPr/>
                    <a:lstStyle/>
                    <a:p>
                      <a:pPr marL="339725">
                        <a:lnSpc>
                          <a:spcPct val="100000"/>
                        </a:lnSpc>
                        <a:spcBef>
                          <a:spcPts val="225"/>
                        </a:spcBef>
                      </a:pPr>
                      <a:r>
                        <a:rPr sz="1600" b="1" dirty="0">
                          <a:latin typeface="Calibri"/>
                          <a:cs typeface="Calibri"/>
                        </a:rPr>
                        <a:t>T</a:t>
                      </a:r>
                      <a:endParaRPr sz="1600">
                        <a:latin typeface="Calibri"/>
                        <a:cs typeface="Calibri"/>
                      </a:endParaRPr>
                    </a:p>
                  </a:txBody>
                  <a:tcPr marL="0" marR="0" marT="28575" marB="0"/>
                </a:tc>
                <a:tc>
                  <a:txBody>
                    <a:bodyPr/>
                    <a:lstStyle/>
                    <a:p>
                      <a:pPr marL="27305" algn="ctr">
                        <a:lnSpc>
                          <a:spcPct val="100000"/>
                        </a:lnSpc>
                        <a:spcBef>
                          <a:spcPts val="225"/>
                        </a:spcBef>
                      </a:pPr>
                      <a:r>
                        <a:rPr sz="1600" b="1" dirty="0">
                          <a:latin typeface="Calibri"/>
                          <a:cs typeface="Calibri"/>
                        </a:rPr>
                        <a:t>2</a:t>
                      </a:r>
                      <a:endParaRPr sz="1600">
                        <a:latin typeface="Calibri"/>
                        <a:cs typeface="Calibri"/>
                      </a:endParaRPr>
                    </a:p>
                  </a:txBody>
                  <a:tcPr marL="0" marR="0" marT="28575" marB="0"/>
                </a:tc>
                <a:tc>
                  <a:txBody>
                    <a:bodyPr/>
                    <a:lstStyle/>
                    <a:p>
                      <a:pPr marR="252095" algn="r">
                        <a:lnSpc>
                          <a:spcPct val="100000"/>
                        </a:lnSpc>
                        <a:spcBef>
                          <a:spcPts val="225"/>
                        </a:spcBef>
                      </a:pPr>
                      <a:r>
                        <a:rPr sz="1600" b="1" dirty="0">
                          <a:latin typeface="Calibri"/>
                          <a:cs typeface="Calibri"/>
                        </a:rPr>
                        <a:t>D</a:t>
                      </a:r>
                      <a:endParaRPr sz="1600">
                        <a:latin typeface="Calibri"/>
                        <a:cs typeface="Calibri"/>
                      </a:endParaRPr>
                    </a:p>
                  </a:txBody>
                  <a:tcPr marL="0" marR="0" marT="28575" marB="0"/>
                </a:tc>
                <a:extLst>
                  <a:ext uri="{0D108BD9-81ED-4DB2-BD59-A6C34878D82A}">
                    <a16:rowId xmlns:a16="http://schemas.microsoft.com/office/drawing/2014/main" val="10007"/>
                  </a:ext>
                </a:extLst>
              </a:tr>
              <a:tr h="334827">
                <a:tc>
                  <a:txBody>
                    <a:bodyPr/>
                    <a:lstStyle/>
                    <a:p>
                      <a:pPr marL="22225" algn="ctr">
                        <a:lnSpc>
                          <a:spcPct val="100000"/>
                        </a:lnSpc>
                        <a:spcBef>
                          <a:spcPts val="135"/>
                        </a:spcBef>
                      </a:pPr>
                      <a:r>
                        <a:rPr sz="1600" b="1" dirty="0">
                          <a:latin typeface="Calibri"/>
                          <a:cs typeface="Calibri"/>
                        </a:rPr>
                        <a:t>H</a:t>
                      </a:r>
                      <a:endParaRPr sz="1600">
                        <a:latin typeface="Calibri"/>
                        <a:cs typeface="Calibri"/>
                      </a:endParaRPr>
                    </a:p>
                  </a:txBody>
                  <a:tcPr marL="0" marR="0" marT="17145" marB="0">
                    <a:lnB w="12700">
                      <a:solidFill>
                        <a:srgbClr val="4BABC6"/>
                      </a:solidFill>
                      <a:prstDash val="solid"/>
                    </a:lnB>
                  </a:tcPr>
                </a:tc>
                <a:tc>
                  <a:txBody>
                    <a:bodyPr/>
                    <a:lstStyle/>
                    <a:p>
                      <a:pPr marL="339725">
                        <a:lnSpc>
                          <a:spcPct val="100000"/>
                        </a:lnSpc>
                        <a:spcBef>
                          <a:spcPts val="135"/>
                        </a:spcBef>
                      </a:pPr>
                      <a:r>
                        <a:rPr sz="1600" b="1" dirty="0">
                          <a:latin typeface="Calibri"/>
                          <a:cs typeface="Calibri"/>
                        </a:rPr>
                        <a:t>T</a:t>
                      </a:r>
                      <a:endParaRPr sz="1600">
                        <a:latin typeface="Calibri"/>
                        <a:cs typeface="Calibri"/>
                      </a:endParaRPr>
                    </a:p>
                  </a:txBody>
                  <a:tcPr marL="0" marR="0" marT="17145" marB="0">
                    <a:lnB w="12700">
                      <a:solidFill>
                        <a:srgbClr val="4BABC6"/>
                      </a:solidFill>
                      <a:prstDash val="solid"/>
                    </a:lnB>
                  </a:tcPr>
                </a:tc>
                <a:tc>
                  <a:txBody>
                    <a:bodyPr/>
                    <a:lstStyle/>
                    <a:p>
                      <a:pPr marL="27305" algn="ctr">
                        <a:lnSpc>
                          <a:spcPct val="100000"/>
                        </a:lnSpc>
                        <a:spcBef>
                          <a:spcPts val="135"/>
                        </a:spcBef>
                      </a:pPr>
                      <a:r>
                        <a:rPr sz="1600" b="1" dirty="0">
                          <a:latin typeface="Calibri"/>
                          <a:cs typeface="Calibri"/>
                        </a:rPr>
                        <a:t>3</a:t>
                      </a:r>
                      <a:endParaRPr sz="1600">
                        <a:latin typeface="Calibri"/>
                        <a:cs typeface="Calibri"/>
                      </a:endParaRPr>
                    </a:p>
                  </a:txBody>
                  <a:tcPr marL="0" marR="0" marT="17145" marB="0">
                    <a:lnB w="12700">
                      <a:solidFill>
                        <a:srgbClr val="4BABC6"/>
                      </a:solidFill>
                      <a:prstDash val="solid"/>
                    </a:lnB>
                  </a:tcPr>
                </a:tc>
                <a:tc>
                  <a:txBody>
                    <a:bodyPr/>
                    <a:lstStyle/>
                    <a:p>
                      <a:pPr marR="251460" algn="r">
                        <a:lnSpc>
                          <a:spcPct val="100000"/>
                        </a:lnSpc>
                        <a:spcBef>
                          <a:spcPts val="135"/>
                        </a:spcBef>
                      </a:pPr>
                      <a:r>
                        <a:rPr sz="1600" b="1" dirty="0">
                          <a:latin typeface="Calibri"/>
                          <a:cs typeface="Calibri"/>
                        </a:rPr>
                        <a:t>G</a:t>
                      </a:r>
                      <a:endParaRPr sz="1600">
                        <a:latin typeface="Calibri"/>
                        <a:cs typeface="Calibri"/>
                      </a:endParaRPr>
                    </a:p>
                  </a:txBody>
                  <a:tcPr marL="0" marR="0" marT="17145" marB="0">
                    <a:lnB w="12700">
                      <a:solidFill>
                        <a:srgbClr val="4BABC6"/>
                      </a:solidFill>
                      <a:prstDash val="solid"/>
                    </a:lnB>
                  </a:tcPr>
                </a:tc>
                <a:extLst>
                  <a:ext uri="{0D108BD9-81ED-4DB2-BD59-A6C34878D82A}">
                    <a16:rowId xmlns:a16="http://schemas.microsoft.com/office/drawing/2014/main" val="10008"/>
                  </a:ext>
                </a:extLst>
              </a:tr>
            </a:tbl>
          </a:graphicData>
        </a:graphic>
      </p:graphicFrame>
      <p:sp>
        <p:nvSpPr>
          <p:cNvPr id="5" name="object 5"/>
          <p:cNvSpPr txBox="1">
            <a:spLocks noGrp="1"/>
          </p:cNvSpPr>
          <p:nvPr>
            <p:ph type="title"/>
          </p:nvPr>
        </p:nvSpPr>
        <p:spPr>
          <a:xfrm>
            <a:off x="7830239" y="1139064"/>
            <a:ext cx="3651250" cy="6350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000000"/>
                </a:solidFill>
                <a:latin typeface="Arial MT"/>
                <a:cs typeface="Arial MT"/>
              </a:rPr>
              <a:t>Cost</a:t>
            </a:r>
            <a:r>
              <a:rPr sz="2000" spc="-30" dirty="0">
                <a:solidFill>
                  <a:srgbClr val="000000"/>
                </a:solidFill>
                <a:latin typeface="Arial MT"/>
                <a:cs typeface="Arial MT"/>
              </a:rPr>
              <a:t> </a:t>
            </a:r>
            <a:r>
              <a:rPr sz="2000" spc="-5" dirty="0">
                <a:solidFill>
                  <a:srgbClr val="000000"/>
                </a:solidFill>
                <a:latin typeface="Arial MT"/>
                <a:cs typeface="Arial MT"/>
              </a:rPr>
              <a:t>of</a:t>
            </a:r>
            <a:r>
              <a:rPr sz="2000" spc="-25" dirty="0">
                <a:solidFill>
                  <a:srgbClr val="000000"/>
                </a:solidFill>
                <a:latin typeface="Arial MT"/>
                <a:cs typeface="Arial MT"/>
              </a:rPr>
              <a:t> </a:t>
            </a:r>
            <a:r>
              <a:rPr sz="2000" dirty="0">
                <a:solidFill>
                  <a:srgbClr val="000000"/>
                </a:solidFill>
                <a:latin typeface="Arial MT"/>
                <a:cs typeface="Arial MT"/>
              </a:rPr>
              <a:t>Minimum</a:t>
            </a:r>
            <a:r>
              <a:rPr sz="2000" spc="-25" dirty="0">
                <a:solidFill>
                  <a:srgbClr val="000000"/>
                </a:solidFill>
                <a:latin typeface="Arial MT"/>
                <a:cs typeface="Arial MT"/>
              </a:rPr>
              <a:t> </a:t>
            </a:r>
            <a:r>
              <a:rPr sz="2000" spc="-5" dirty="0">
                <a:solidFill>
                  <a:srgbClr val="000000"/>
                </a:solidFill>
                <a:latin typeface="Arial MT"/>
                <a:cs typeface="Arial MT"/>
              </a:rPr>
              <a:t>Spanning</a:t>
            </a:r>
            <a:r>
              <a:rPr sz="2000" spc="-65" dirty="0">
                <a:solidFill>
                  <a:srgbClr val="000000"/>
                </a:solidFill>
                <a:latin typeface="Arial MT"/>
                <a:cs typeface="Arial MT"/>
              </a:rPr>
              <a:t> </a:t>
            </a:r>
            <a:r>
              <a:rPr sz="2000" spc="-20" dirty="0">
                <a:solidFill>
                  <a:srgbClr val="000000"/>
                </a:solidFill>
                <a:latin typeface="Arial MT"/>
                <a:cs typeface="Arial MT"/>
              </a:rPr>
              <a:t>Tree</a:t>
            </a:r>
            <a:endParaRPr sz="2000" dirty="0">
              <a:latin typeface="Arial MT"/>
              <a:cs typeface="Arial MT"/>
            </a:endParaRPr>
          </a:p>
          <a:p>
            <a:pPr marR="5080" algn="r">
              <a:lnSpc>
                <a:spcPct val="100000"/>
              </a:lnSpc>
            </a:pPr>
            <a:r>
              <a:rPr sz="2000" spc="-765" dirty="0">
                <a:solidFill>
                  <a:srgbClr val="000000"/>
                </a:solidFill>
                <a:latin typeface="Arial MT"/>
                <a:cs typeface="Arial MT"/>
              </a:rPr>
              <a:t>Σ</a:t>
            </a:r>
            <a:r>
              <a:rPr sz="2000" spc="-5" dirty="0">
                <a:solidFill>
                  <a:srgbClr val="000000"/>
                </a:solidFill>
                <a:latin typeface="Arial MT"/>
                <a:cs typeface="Arial MT"/>
              </a:rPr>
              <a:t> D</a:t>
            </a:r>
            <a:r>
              <a:rPr sz="2000" dirty="0">
                <a:solidFill>
                  <a:srgbClr val="000000"/>
                </a:solidFill>
                <a:latin typeface="Arial MT"/>
                <a:cs typeface="Arial MT"/>
              </a:rPr>
              <a:t>v</a:t>
            </a:r>
            <a:r>
              <a:rPr sz="2000" spc="-5" dirty="0">
                <a:solidFill>
                  <a:srgbClr val="000000"/>
                </a:solidFill>
                <a:latin typeface="Arial MT"/>
                <a:cs typeface="Arial MT"/>
              </a:rPr>
              <a:t> </a:t>
            </a:r>
            <a:r>
              <a:rPr sz="2000" dirty="0">
                <a:solidFill>
                  <a:srgbClr val="000000"/>
                </a:solidFill>
                <a:latin typeface="Arial MT"/>
                <a:cs typeface="Arial MT"/>
              </a:rPr>
              <a:t>=</a:t>
            </a:r>
            <a:r>
              <a:rPr sz="2000" spc="-10" dirty="0">
                <a:solidFill>
                  <a:srgbClr val="000000"/>
                </a:solidFill>
                <a:latin typeface="Arial MT"/>
                <a:cs typeface="Arial MT"/>
              </a:rPr>
              <a:t> </a:t>
            </a:r>
            <a:r>
              <a:rPr sz="2000" spc="-5" dirty="0">
                <a:solidFill>
                  <a:srgbClr val="FF0000"/>
                </a:solidFill>
                <a:latin typeface="Arial MT"/>
                <a:cs typeface="Arial MT"/>
              </a:rPr>
              <a:t>21</a:t>
            </a:r>
            <a:endParaRPr sz="2000" dirty="0">
              <a:solidFill>
                <a:srgbClr val="FF0000"/>
              </a:solidFill>
              <a:latin typeface="Arial MT"/>
              <a:cs typeface="Arial MT"/>
            </a:endParaRPr>
          </a:p>
        </p:txBody>
      </p:sp>
      <p:sp>
        <p:nvSpPr>
          <p:cNvPr id="6" name="object 6"/>
          <p:cNvSpPr/>
          <p:nvPr/>
        </p:nvSpPr>
        <p:spPr>
          <a:xfrm>
            <a:off x="4273608" y="2136325"/>
            <a:ext cx="3371850" cy="2854960"/>
          </a:xfrm>
          <a:custGeom>
            <a:avLst/>
            <a:gdLst/>
            <a:ahLst/>
            <a:cxnLst/>
            <a:rect l="l" t="t" r="r" b="b"/>
            <a:pathLst>
              <a:path w="3371850" h="2854960">
                <a:moveTo>
                  <a:pt x="1400566" y="0"/>
                </a:moveTo>
                <a:lnTo>
                  <a:pt x="2638966" y="176999"/>
                </a:lnTo>
              </a:path>
              <a:path w="3371850" h="2854960">
                <a:moveTo>
                  <a:pt x="3371717" y="1197630"/>
                </a:moveTo>
                <a:lnTo>
                  <a:pt x="3097517" y="313830"/>
                </a:lnTo>
              </a:path>
              <a:path w="3371850" h="2854960">
                <a:moveTo>
                  <a:pt x="3249941" y="2576719"/>
                </a:moveTo>
                <a:lnTo>
                  <a:pt x="3352841" y="1769119"/>
                </a:lnTo>
              </a:path>
              <a:path w="3371850" h="2854960">
                <a:moveTo>
                  <a:pt x="1345271" y="2652919"/>
                </a:moveTo>
                <a:lnTo>
                  <a:pt x="3150671" y="1685419"/>
                </a:lnTo>
              </a:path>
              <a:path w="3371850" h="2854960">
                <a:moveTo>
                  <a:pt x="2852242" y="2582559"/>
                </a:moveTo>
                <a:lnTo>
                  <a:pt x="1518528" y="1820559"/>
                </a:lnTo>
              </a:path>
              <a:path w="3371850" h="2854960">
                <a:moveTo>
                  <a:pt x="202088" y="2371230"/>
                </a:moveTo>
                <a:lnTo>
                  <a:pt x="857288" y="2854830"/>
                </a:lnTo>
              </a:path>
              <a:path w="3371850" h="2854960">
                <a:moveTo>
                  <a:pt x="19199" y="1883424"/>
                </a:moveTo>
                <a:lnTo>
                  <a:pt x="0" y="1159524"/>
                </a:lnTo>
              </a:path>
            </a:pathLst>
          </a:custGeom>
          <a:ln w="25399">
            <a:solidFill>
              <a:srgbClr val="40BAD1"/>
            </a:solidFill>
          </a:ln>
        </p:spPr>
        <p:txBody>
          <a:bodyPr wrap="square" lIns="0" tIns="0" rIns="0" bIns="0" rtlCol="0"/>
          <a:lstStyle/>
          <a:p>
            <a:endParaRPr/>
          </a:p>
        </p:txBody>
      </p:sp>
      <p:sp>
        <p:nvSpPr>
          <p:cNvPr id="7" name="object 7"/>
          <p:cNvSpPr txBox="1"/>
          <p:nvPr/>
        </p:nvSpPr>
        <p:spPr>
          <a:xfrm>
            <a:off x="6194780" y="190240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endParaRPr sz="1800">
              <a:latin typeface="Calibri"/>
              <a:cs typeface="Calibri"/>
            </a:endParaRPr>
          </a:p>
        </p:txBody>
      </p:sp>
      <p:sp>
        <p:nvSpPr>
          <p:cNvPr id="8" name="object 8"/>
          <p:cNvSpPr txBox="1"/>
          <p:nvPr/>
        </p:nvSpPr>
        <p:spPr>
          <a:xfrm>
            <a:off x="7566600" y="266440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endParaRPr sz="1800">
              <a:latin typeface="Calibri"/>
              <a:cs typeface="Calibri"/>
            </a:endParaRPr>
          </a:p>
        </p:txBody>
      </p:sp>
      <p:sp>
        <p:nvSpPr>
          <p:cNvPr id="9" name="object 9"/>
          <p:cNvSpPr txBox="1"/>
          <p:nvPr/>
        </p:nvSpPr>
        <p:spPr>
          <a:xfrm>
            <a:off x="7642176" y="4187771"/>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1</a:t>
            </a:r>
            <a:endParaRPr sz="1800">
              <a:latin typeface="Calibri"/>
              <a:cs typeface="Calibri"/>
            </a:endParaRPr>
          </a:p>
        </p:txBody>
      </p:sp>
      <p:sp>
        <p:nvSpPr>
          <p:cNvPr id="10" name="object 10"/>
          <p:cNvSpPr txBox="1"/>
          <p:nvPr/>
        </p:nvSpPr>
        <p:spPr>
          <a:xfrm>
            <a:off x="4594323" y="464560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endParaRPr sz="1800">
              <a:latin typeface="Calibri"/>
              <a:cs typeface="Calibri"/>
            </a:endParaRPr>
          </a:p>
        </p:txBody>
      </p:sp>
      <p:sp>
        <p:nvSpPr>
          <p:cNvPr id="11" name="object 11"/>
          <p:cNvSpPr txBox="1"/>
          <p:nvPr/>
        </p:nvSpPr>
        <p:spPr>
          <a:xfrm>
            <a:off x="4060837" y="350260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5</a:t>
            </a:r>
            <a:endParaRPr sz="1800">
              <a:latin typeface="Calibri"/>
              <a:cs typeface="Calibri"/>
            </a:endParaRPr>
          </a:p>
        </p:txBody>
      </p:sp>
      <p:sp>
        <p:nvSpPr>
          <p:cNvPr id="12" name="object 12"/>
          <p:cNvSpPr txBox="1"/>
          <p:nvPr/>
        </p:nvSpPr>
        <p:spPr>
          <a:xfrm>
            <a:off x="6194144" y="388360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endParaRPr sz="1800">
              <a:latin typeface="Calibri"/>
              <a:cs typeface="Calibri"/>
            </a:endParaRPr>
          </a:p>
        </p:txBody>
      </p:sp>
      <p:sp>
        <p:nvSpPr>
          <p:cNvPr id="13" name="object 13"/>
          <p:cNvSpPr txBox="1"/>
          <p:nvPr/>
        </p:nvSpPr>
        <p:spPr>
          <a:xfrm>
            <a:off x="6880690" y="380740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2</a:t>
            </a:r>
            <a:endParaRPr sz="1800">
              <a:latin typeface="Calibri"/>
              <a:cs typeface="Calibri"/>
            </a:endParaRPr>
          </a:p>
        </p:txBody>
      </p:sp>
      <p:grpSp>
        <p:nvGrpSpPr>
          <p:cNvPr id="14" name="object 14"/>
          <p:cNvGrpSpPr/>
          <p:nvPr/>
        </p:nvGrpSpPr>
        <p:grpSpPr>
          <a:xfrm>
            <a:off x="7335752" y="3329187"/>
            <a:ext cx="581660" cy="581025"/>
            <a:chOff x="7335752" y="3329187"/>
            <a:chExt cx="581660" cy="581025"/>
          </a:xfrm>
        </p:grpSpPr>
        <p:pic>
          <p:nvPicPr>
            <p:cNvPr id="15" name="object 15"/>
            <p:cNvPicPr/>
            <p:nvPr/>
          </p:nvPicPr>
          <p:blipFill>
            <a:blip r:embed="rId2" cstate="print"/>
            <a:stretch>
              <a:fillRect/>
            </a:stretch>
          </p:blipFill>
          <p:spPr>
            <a:xfrm>
              <a:off x="7340514" y="3333949"/>
              <a:ext cx="571591" cy="571499"/>
            </a:xfrm>
            <a:prstGeom prst="rect">
              <a:avLst/>
            </a:prstGeom>
          </p:spPr>
        </p:pic>
        <p:sp>
          <p:nvSpPr>
            <p:cNvPr id="16" name="object 16"/>
            <p:cNvSpPr/>
            <p:nvPr/>
          </p:nvSpPr>
          <p:spPr>
            <a:xfrm>
              <a:off x="7340514" y="3333949"/>
              <a:ext cx="572135" cy="571500"/>
            </a:xfrm>
            <a:custGeom>
              <a:avLst/>
              <a:gdLst/>
              <a:ahLst/>
              <a:cxnLst/>
              <a:rect l="l" t="t" r="r" b="b"/>
              <a:pathLst>
                <a:path w="572134" h="571500">
                  <a:moveTo>
                    <a:pt x="0" y="285749"/>
                  </a:moveTo>
                  <a:lnTo>
                    <a:pt x="3740" y="239399"/>
                  </a:lnTo>
                  <a:lnTo>
                    <a:pt x="14570" y="195430"/>
                  </a:lnTo>
                  <a:lnTo>
                    <a:pt x="31899" y="154431"/>
                  </a:lnTo>
                  <a:lnTo>
                    <a:pt x="55141" y="116989"/>
                  </a:lnTo>
                  <a:lnTo>
                    <a:pt x="83707" y="83694"/>
                  </a:lnTo>
                  <a:lnTo>
                    <a:pt x="117008" y="55133"/>
                  </a:lnTo>
                  <a:lnTo>
                    <a:pt x="154456" y="31894"/>
                  </a:lnTo>
                  <a:lnTo>
                    <a:pt x="195462" y="14567"/>
                  </a:lnTo>
                  <a:lnTo>
                    <a:pt x="239438" y="3739"/>
                  </a:lnTo>
                  <a:lnTo>
                    <a:pt x="285795" y="0"/>
                  </a:lnTo>
                  <a:lnTo>
                    <a:pt x="330774" y="3559"/>
                  </a:lnTo>
                  <a:lnTo>
                    <a:pt x="374239" y="14026"/>
                  </a:lnTo>
                  <a:lnTo>
                    <a:pt x="415424" y="31083"/>
                  </a:lnTo>
                  <a:lnTo>
                    <a:pt x="453562" y="54412"/>
                  </a:lnTo>
                  <a:lnTo>
                    <a:pt x="487884" y="83694"/>
                  </a:lnTo>
                  <a:lnTo>
                    <a:pt x="517170" y="118010"/>
                  </a:lnTo>
                  <a:lnTo>
                    <a:pt x="540502" y="156141"/>
                  </a:lnTo>
                  <a:lnTo>
                    <a:pt x="557562" y="197320"/>
                  </a:lnTo>
                  <a:lnTo>
                    <a:pt x="568031" y="240779"/>
                  </a:lnTo>
                  <a:lnTo>
                    <a:pt x="571591" y="285749"/>
                  </a:lnTo>
                  <a:lnTo>
                    <a:pt x="567850" y="332100"/>
                  </a:lnTo>
                  <a:lnTo>
                    <a:pt x="557021" y="376069"/>
                  </a:lnTo>
                  <a:lnTo>
                    <a:pt x="539691" y="417068"/>
                  </a:lnTo>
                  <a:lnTo>
                    <a:pt x="516449" y="454510"/>
                  </a:lnTo>
                  <a:lnTo>
                    <a:pt x="487883" y="487805"/>
                  </a:lnTo>
                  <a:lnTo>
                    <a:pt x="454583" y="516366"/>
                  </a:lnTo>
                  <a:lnTo>
                    <a:pt x="417135" y="539605"/>
                  </a:lnTo>
                  <a:lnTo>
                    <a:pt x="376129" y="556932"/>
                  </a:lnTo>
                  <a:lnTo>
                    <a:pt x="332153" y="567760"/>
                  </a:lnTo>
                  <a:lnTo>
                    <a:pt x="285795" y="571499"/>
                  </a:lnTo>
                  <a:lnTo>
                    <a:pt x="239438" y="567760"/>
                  </a:lnTo>
                  <a:lnTo>
                    <a:pt x="195462" y="556932"/>
                  </a:lnTo>
                  <a:lnTo>
                    <a:pt x="154456" y="539605"/>
                  </a:lnTo>
                  <a:lnTo>
                    <a:pt x="117008" y="516366"/>
                  </a:lnTo>
                  <a:lnTo>
                    <a:pt x="83707" y="487805"/>
                  </a:lnTo>
                  <a:lnTo>
                    <a:pt x="55141" y="454510"/>
                  </a:lnTo>
                  <a:lnTo>
                    <a:pt x="31899" y="417068"/>
                  </a:lnTo>
                  <a:lnTo>
                    <a:pt x="14570" y="376069"/>
                  </a:lnTo>
                  <a:lnTo>
                    <a:pt x="3740" y="332100"/>
                  </a:lnTo>
                  <a:lnTo>
                    <a:pt x="0" y="285749"/>
                  </a:lnTo>
                  <a:close/>
                </a:path>
              </a:pathLst>
            </a:custGeom>
            <a:ln w="9524">
              <a:solidFill>
                <a:srgbClr val="40BAD1"/>
              </a:solidFill>
            </a:ln>
          </p:spPr>
          <p:txBody>
            <a:bodyPr wrap="square" lIns="0" tIns="0" rIns="0" bIns="0" rtlCol="0"/>
            <a:lstStyle/>
            <a:p>
              <a:endParaRPr/>
            </a:p>
          </p:txBody>
        </p:sp>
      </p:grpSp>
      <p:sp>
        <p:nvSpPr>
          <p:cNvPr id="17" name="object 17"/>
          <p:cNvSpPr txBox="1"/>
          <p:nvPr/>
        </p:nvSpPr>
        <p:spPr>
          <a:xfrm>
            <a:off x="7541559" y="3459743"/>
            <a:ext cx="1695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D</a:t>
            </a:r>
            <a:endParaRPr sz="1800">
              <a:latin typeface="Calibri"/>
              <a:cs typeface="Calibri"/>
            </a:endParaRPr>
          </a:p>
        </p:txBody>
      </p:sp>
      <p:grpSp>
        <p:nvGrpSpPr>
          <p:cNvPr id="18" name="object 18"/>
          <p:cNvGrpSpPr/>
          <p:nvPr/>
        </p:nvGrpSpPr>
        <p:grpSpPr>
          <a:xfrm>
            <a:off x="7030904" y="4624587"/>
            <a:ext cx="581660" cy="581025"/>
            <a:chOff x="7030904" y="4624587"/>
            <a:chExt cx="581660" cy="581025"/>
          </a:xfrm>
        </p:grpSpPr>
        <p:pic>
          <p:nvPicPr>
            <p:cNvPr id="19" name="object 19"/>
            <p:cNvPicPr/>
            <p:nvPr/>
          </p:nvPicPr>
          <p:blipFill>
            <a:blip r:embed="rId2" cstate="print"/>
            <a:stretch>
              <a:fillRect/>
            </a:stretch>
          </p:blipFill>
          <p:spPr>
            <a:xfrm>
              <a:off x="7035666" y="4629349"/>
              <a:ext cx="571590" cy="571499"/>
            </a:xfrm>
            <a:prstGeom prst="rect">
              <a:avLst/>
            </a:prstGeom>
          </p:spPr>
        </p:pic>
        <p:sp>
          <p:nvSpPr>
            <p:cNvPr id="20" name="object 20"/>
            <p:cNvSpPr/>
            <p:nvPr/>
          </p:nvSpPr>
          <p:spPr>
            <a:xfrm>
              <a:off x="7035666" y="4629349"/>
              <a:ext cx="572135" cy="571500"/>
            </a:xfrm>
            <a:custGeom>
              <a:avLst/>
              <a:gdLst/>
              <a:ahLst/>
              <a:cxnLst/>
              <a:rect l="l" t="t" r="r" b="b"/>
              <a:pathLst>
                <a:path w="572134" h="571500">
                  <a:moveTo>
                    <a:pt x="0" y="285749"/>
                  </a:moveTo>
                  <a:lnTo>
                    <a:pt x="3740" y="239399"/>
                  </a:lnTo>
                  <a:lnTo>
                    <a:pt x="14569" y="195430"/>
                  </a:lnTo>
                  <a:lnTo>
                    <a:pt x="31899" y="154431"/>
                  </a:lnTo>
                  <a:lnTo>
                    <a:pt x="55141" y="116989"/>
                  </a:lnTo>
                  <a:lnTo>
                    <a:pt x="83707" y="83694"/>
                  </a:lnTo>
                  <a:lnTo>
                    <a:pt x="117008" y="55133"/>
                  </a:lnTo>
                  <a:lnTo>
                    <a:pt x="154455" y="31894"/>
                  </a:lnTo>
                  <a:lnTo>
                    <a:pt x="195461" y="14567"/>
                  </a:lnTo>
                  <a:lnTo>
                    <a:pt x="239437" y="3739"/>
                  </a:lnTo>
                  <a:lnTo>
                    <a:pt x="285795" y="0"/>
                  </a:lnTo>
                  <a:lnTo>
                    <a:pt x="330773" y="3559"/>
                  </a:lnTo>
                  <a:lnTo>
                    <a:pt x="374239" y="14026"/>
                  </a:lnTo>
                  <a:lnTo>
                    <a:pt x="415424" y="31083"/>
                  </a:lnTo>
                  <a:lnTo>
                    <a:pt x="453561" y="54412"/>
                  </a:lnTo>
                  <a:lnTo>
                    <a:pt x="487883" y="83694"/>
                  </a:lnTo>
                  <a:lnTo>
                    <a:pt x="517170" y="118010"/>
                  </a:lnTo>
                  <a:lnTo>
                    <a:pt x="540502" y="156141"/>
                  </a:lnTo>
                  <a:lnTo>
                    <a:pt x="557561" y="197320"/>
                  </a:lnTo>
                  <a:lnTo>
                    <a:pt x="568030" y="240779"/>
                  </a:lnTo>
                  <a:lnTo>
                    <a:pt x="571590" y="285749"/>
                  </a:lnTo>
                  <a:lnTo>
                    <a:pt x="567850" y="332100"/>
                  </a:lnTo>
                  <a:lnTo>
                    <a:pt x="557020" y="376069"/>
                  </a:lnTo>
                  <a:lnTo>
                    <a:pt x="539691" y="417068"/>
                  </a:lnTo>
                  <a:lnTo>
                    <a:pt x="516449" y="454510"/>
                  </a:lnTo>
                  <a:lnTo>
                    <a:pt x="487883" y="487805"/>
                  </a:lnTo>
                  <a:lnTo>
                    <a:pt x="454582" y="516366"/>
                  </a:lnTo>
                  <a:lnTo>
                    <a:pt x="417134" y="539605"/>
                  </a:lnTo>
                  <a:lnTo>
                    <a:pt x="376128" y="556932"/>
                  </a:lnTo>
                  <a:lnTo>
                    <a:pt x="332152" y="567760"/>
                  </a:lnTo>
                  <a:lnTo>
                    <a:pt x="285795" y="571499"/>
                  </a:lnTo>
                  <a:lnTo>
                    <a:pt x="239437" y="567760"/>
                  </a:lnTo>
                  <a:lnTo>
                    <a:pt x="195461" y="556932"/>
                  </a:lnTo>
                  <a:lnTo>
                    <a:pt x="154455" y="539605"/>
                  </a:lnTo>
                  <a:lnTo>
                    <a:pt x="117008" y="516366"/>
                  </a:lnTo>
                  <a:lnTo>
                    <a:pt x="83707" y="487805"/>
                  </a:lnTo>
                  <a:lnTo>
                    <a:pt x="55141" y="454510"/>
                  </a:lnTo>
                  <a:lnTo>
                    <a:pt x="31899" y="417068"/>
                  </a:lnTo>
                  <a:lnTo>
                    <a:pt x="14569" y="376069"/>
                  </a:lnTo>
                  <a:lnTo>
                    <a:pt x="3740" y="332100"/>
                  </a:lnTo>
                  <a:lnTo>
                    <a:pt x="0" y="285749"/>
                  </a:lnTo>
                  <a:close/>
                </a:path>
              </a:pathLst>
            </a:custGeom>
            <a:ln w="9524">
              <a:solidFill>
                <a:srgbClr val="40BAD1"/>
              </a:solidFill>
            </a:ln>
          </p:spPr>
          <p:txBody>
            <a:bodyPr wrap="square" lIns="0" tIns="0" rIns="0" bIns="0" rtlCol="0"/>
            <a:lstStyle/>
            <a:p>
              <a:endParaRPr/>
            </a:p>
          </p:txBody>
        </p:sp>
      </p:grpSp>
      <p:sp>
        <p:nvSpPr>
          <p:cNvPr id="21" name="object 21"/>
          <p:cNvSpPr txBox="1"/>
          <p:nvPr/>
        </p:nvSpPr>
        <p:spPr>
          <a:xfrm>
            <a:off x="7253006" y="4755143"/>
            <a:ext cx="13716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E</a:t>
            </a:r>
            <a:endParaRPr sz="1800">
              <a:latin typeface="Calibri"/>
              <a:cs typeface="Calibri"/>
            </a:endParaRPr>
          </a:p>
        </p:txBody>
      </p:sp>
      <p:grpSp>
        <p:nvGrpSpPr>
          <p:cNvPr id="22" name="object 22"/>
          <p:cNvGrpSpPr/>
          <p:nvPr/>
        </p:nvGrpSpPr>
        <p:grpSpPr>
          <a:xfrm>
            <a:off x="5126233" y="4700787"/>
            <a:ext cx="581660" cy="581025"/>
            <a:chOff x="5126233" y="4700787"/>
            <a:chExt cx="581660" cy="581025"/>
          </a:xfrm>
        </p:grpSpPr>
        <p:pic>
          <p:nvPicPr>
            <p:cNvPr id="23" name="object 23"/>
            <p:cNvPicPr/>
            <p:nvPr/>
          </p:nvPicPr>
          <p:blipFill>
            <a:blip r:embed="rId2" cstate="print"/>
            <a:stretch>
              <a:fillRect/>
            </a:stretch>
          </p:blipFill>
          <p:spPr>
            <a:xfrm>
              <a:off x="5130995" y="4705549"/>
              <a:ext cx="571591" cy="571499"/>
            </a:xfrm>
            <a:prstGeom prst="rect">
              <a:avLst/>
            </a:prstGeom>
          </p:spPr>
        </p:pic>
        <p:sp>
          <p:nvSpPr>
            <p:cNvPr id="24" name="object 24"/>
            <p:cNvSpPr/>
            <p:nvPr/>
          </p:nvSpPr>
          <p:spPr>
            <a:xfrm>
              <a:off x="5130995" y="4705549"/>
              <a:ext cx="572135" cy="571500"/>
            </a:xfrm>
            <a:custGeom>
              <a:avLst/>
              <a:gdLst/>
              <a:ahLst/>
              <a:cxnLst/>
              <a:rect l="l" t="t" r="r" b="b"/>
              <a:pathLst>
                <a:path w="572135" h="571500">
                  <a:moveTo>
                    <a:pt x="0" y="285749"/>
                  </a:moveTo>
                  <a:lnTo>
                    <a:pt x="3740" y="239399"/>
                  </a:lnTo>
                  <a:lnTo>
                    <a:pt x="14570" y="195430"/>
                  </a:lnTo>
                  <a:lnTo>
                    <a:pt x="31899" y="154431"/>
                  </a:lnTo>
                  <a:lnTo>
                    <a:pt x="55141" y="116989"/>
                  </a:lnTo>
                  <a:lnTo>
                    <a:pt x="83707" y="83694"/>
                  </a:lnTo>
                  <a:lnTo>
                    <a:pt x="117008" y="55133"/>
                  </a:lnTo>
                  <a:lnTo>
                    <a:pt x="154456" y="31894"/>
                  </a:lnTo>
                  <a:lnTo>
                    <a:pt x="195462" y="14567"/>
                  </a:lnTo>
                  <a:lnTo>
                    <a:pt x="239438" y="3739"/>
                  </a:lnTo>
                  <a:lnTo>
                    <a:pt x="285795" y="0"/>
                  </a:lnTo>
                  <a:lnTo>
                    <a:pt x="330774" y="3559"/>
                  </a:lnTo>
                  <a:lnTo>
                    <a:pt x="374239" y="14026"/>
                  </a:lnTo>
                  <a:lnTo>
                    <a:pt x="415424" y="31083"/>
                  </a:lnTo>
                  <a:lnTo>
                    <a:pt x="453562" y="54412"/>
                  </a:lnTo>
                  <a:lnTo>
                    <a:pt x="487883" y="83694"/>
                  </a:lnTo>
                  <a:lnTo>
                    <a:pt x="517170" y="118010"/>
                  </a:lnTo>
                  <a:lnTo>
                    <a:pt x="540503" y="156141"/>
                  </a:lnTo>
                  <a:lnTo>
                    <a:pt x="557562" y="197320"/>
                  </a:lnTo>
                  <a:lnTo>
                    <a:pt x="568031" y="240779"/>
                  </a:lnTo>
                  <a:lnTo>
                    <a:pt x="571591" y="285749"/>
                  </a:lnTo>
                  <a:lnTo>
                    <a:pt x="567851" y="332100"/>
                  </a:lnTo>
                  <a:lnTo>
                    <a:pt x="557021" y="376069"/>
                  </a:lnTo>
                  <a:lnTo>
                    <a:pt x="539691" y="417068"/>
                  </a:lnTo>
                  <a:lnTo>
                    <a:pt x="516449" y="454510"/>
                  </a:lnTo>
                  <a:lnTo>
                    <a:pt x="487883" y="487805"/>
                  </a:lnTo>
                  <a:lnTo>
                    <a:pt x="454583" y="516366"/>
                  </a:lnTo>
                  <a:lnTo>
                    <a:pt x="417135" y="539605"/>
                  </a:lnTo>
                  <a:lnTo>
                    <a:pt x="376129" y="556932"/>
                  </a:lnTo>
                  <a:lnTo>
                    <a:pt x="332153" y="567760"/>
                  </a:lnTo>
                  <a:lnTo>
                    <a:pt x="285795" y="571499"/>
                  </a:lnTo>
                  <a:lnTo>
                    <a:pt x="239438" y="567760"/>
                  </a:lnTo>
                  <a:lnTo>
                    <a:pt x="195462" y="556932"/>
                  </a:lnTo>
                  <a:lnTo>
                    <a:pt x="154456" y="539605"/>
                  </a:lnTo>
                  <a:lnTo>
                    <a:pt x="117008" y="516366"/>
                  </a:lnTo>
                  <a:lnTo>
                    <a:pt x="83707" y="487805"/>
                  </a:lnTo>
                  <a:lnTo>
                    <a:pt x="55141" y="454510"/>
                  </a:lnTo>
                  <a:lnTo>
                    <a:pt x="31899" y="417068"/>
                  </a:lnTo>
                  <a:lnTo>
                    <a:pt x="14570" y="376069"/>
                  </a:lnTo>
                  <a:lnTo>
                    <a:pt x="3740" y="332100"/>
                  </a:lnTo>
                  <a:lnTo>
                    <a:pt x="0" y="285749"/>
                  </a:lnTo>
                  <a:close/>
                </a:path>
              </a:pathLst>
            </a:custGeom>
            <a:ln w="9524">
              <a:solidFill>
                <a:srgbClr val="40BAD1"/>
              </a:solidFill>
            </a:ln>
          </p:spPr>
          <p:txBody>
            <a:bodyPr wrap="square" lIns="0" tIns="0" rIns="0" bIns="0" rtlCol="0"/>
            <a:lstStyle/>
            <a:p>
              <a:endParaRPr/>
            </a:p>
          </p:txBody>
        </p:sp>
      </p:grpSp>
      <p:sp>
        <p:nvSpPr>
          <p:cNvPr id="25" name="object 25"/>
          <p:cNvSpPr txBox="1"/>
          <p:nvPr/>
        </p:nvSpPr>
        <p:spPr>
          <a:xfrm>
            <a:off x="5331258" y="4831343"/>
            <a:ext cx="17145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G</a:t>
            </a:r>
            <a:endParaRPr sz="1800">
              <a:latin typeface="Calibri"/>
              <a:cs typeface="Calibri"/>
            </a:endParaRPr>
          </a:p>
        </p:txBody>
      </p:sp>
      <p:grpSp>
        <p:nvGrpSpPr>
          <p:cNvPr id="26" name="object 26"/>
          <p:cNvGrpSpPr/>
          <p:nvPr/>
        </p:nvGrpSpPr>
        <p:grpSpPr>
          <a:xfrm>
            <a:off x="6878478" y="1957587"/>
            <a:ext cx="581660" cy="581025"/>
            <a:chOff x="6878478" y="1957587"/>
            <a:chExt cx="581660" cy="581025"/>
          </a:xfrm>
        </p:grpSpPr>
        <p:pic>
          <p:nvPicPr>
            <p:cNvPr id="27" name="object 27"/>
            <p:cNvPicPr/>
            <p:nvPr/>
          </p:nvPicPr>
          <p:blipFill>
            <a:blip r:embed="rId2" cstate="print"/>
            <a:stretch>
              <a:fillRect/>
            </a:stretch>
          </p:blipFill>
          <p:spPr>
            <a:xfrm>
              <a:off x="6883241" y="1962349"/>
              <a:ext cx="571591" cy="571499"/>
            </a:xfrm>
            <a:prstGeom prst="rect">
              <a:avLst/>
            </a:prstGeom>
          </p:spPr>
        </p:pic>
        <p:sp>
          <p:nvSpPr>
            <p:cNvPr id="28" name="object 28"/>
            <p:cNvSpPr/>
            <p:nvPr/>
          </p:nvSpPr>
          <p:spPr>
            <a:xfrm>
              <a:off x="6883241" y="1962349"/>
              <a:ext cx="572135" cy="571500"/>
            </a:xfrm>
            <a:custGeom>
              <a:avLst/>
              <a:gdLst/>
              <a:ahLst/>
              <a:cxnLst/>
              <a:rect l="l" t="t" r="r" b="b"/>
              <a:pathLst>
                <a:path w="572134" h="571500">
                  <a:moveTo>
                    <a:pt x="0" y="285749"/>
                  </a:moveTo>
                  <a:lnTo>
                    <a:pt x="3740" y="239399"/>
                  </a:lnTo>
                  <a:lnTo>
                    <a:pt x="14570" y="195430"/>
                  </a:lnTo>
                  <a:lnTo>
                    <a:pt x="31900" y="154431"/>
                  </a:lnTo>
                  <a:lnTo>
                    <a:pt x="55142" y="116989"/>
                  </a:lnTo>
                  <a:lnTo>
                    <a:pt x="83707" y="83694"/>
                  </a:lnTo>
                  <a:lnTo>
                    <a:pt x="117008" y="55133"/>
                  </a:lnTo>
                  <a:lnTo>
                    <a:pt x="154456" y="31894"/>
                  </a:lnTo>
                  <a:lnTo>
                    <a:pt x="195462" y="14567"/>
                  </a:lnTo>
                  <a:lnTo>
                    <a:pt x="239438" y="3739"/>
                  </a:lnTo>
                  <a:lnTo>
                    <a:pt x="285795" y="0"/>
                  </a:lnTo>
                  <a:lnTo>
                    <a:pt x="330774" y="3559"/>
                  </a:lnTo>
                  <a:lnTo>
                    <a:pt x="374239" y="14026"/>
                  </a:lnTo>
                  <a:lnTo>
                    <a:pt x="415424" y="31083"/>
                  </a:lnTo>
                  <a:lnTo>
                    <a:pt x="453562" y="54412"/>
                  </a:lnTo>
                  <a:lnTo>
                    <a:pt x="487884" y="83694"/>
                  </a:lnTo>
                  <a:lnTo>
                    <a:pt x="517171" y="118010"/>
                  </a:lnTo>
                  <a:lnTo>
                    <a:pt x="540503" y="156141"/>
                  </a:lnTo>
                  <a:lnTo>
                    <a:pt x="557562" y="197320"/>
                  </a:lnTo>
                  <a:lnTo>
                    <a:pt x="568031" y="240779"/>
                  </a:lnTo>
                  <a:lnTo>
                    <a:pt x="571591" y="285749"/>
                  </a:lnTo>
                  <a:lnTo>
                    <a:pt x="567851" y="332100"/>
                  </a:lnTo>
                  <a:lnTo>
                    <a:pt x="557021" y="376069"/>
                  </a:lnTo>
                  <a:lnTo>
                    <a:pt x="539691" y="417068"/>
                  </a:lnTo>
                  <a:lnTo>
                    <a:pt x="516449" y="454510"/>
                  </a:lnTo>
                  <a:lnTo>
                    <a:pt x="487884" y="487805"/>
                  </a:lnTo>
                  <a:lnTo>
                    <a:pt x="454583" y="516366"/>
                  </a:lnTo>
                  <a:lnTo>
                    <a:pt x="417135" y="539605"/>
                  </a:lnTo>
                  <a:lnTo>
                    <a:pt x="376129" y="556932"/>
                  </a:lnTo>
                  <a:lnTo>
                    <a:pt x="332153" y="567760"/>
                  </a:lnTo>
                  <a:lnTo>
                    <a:pt x="285795" y="571499"/>
                  </a:lnTo>
                  <a:lnTo>
                    <a:pt x="239438" y="567760"/>
                  </a:lnTo>
                  <a:lnTo>
                    <a:pt x="195462" y="556932"/>
                  </a:lnTo>
                  <a:lnTo>
                    <a:pt x="154456" y="539605"/>
                  </a:lnTo>
                  <a:lnTo>
                    <a:pt x="117008" y="516366"/>
                  </a:lnTo>
                  <a:lnTo>
                    <a:pt x="83707" y="487805"/>
                  </a:lnTo>
                  <a:lnTo>
                    <a:pt x="55142" y="454510"/>
                  </a:lnTo>
                  <a:lnTo>
                    <a:pt x="31900" y="417068"/>
                  </a:lnTo>
                  <a:lnTo>
                    <a:pt x="14570" y="376069"/>
                  </a:lnTo>
                  <a:lnTo>
                    <a:pt x="3740" y="332100"/>
                  </a:lnTo>
                  <a:lnTo>
                    <a:pt x="0" y="285749"/>
                  </a:lnTo>
                  <a:close/>
                </a:path>
              </a:pathLst>
            </a:custGeom>
            <a:ln w="9524">
              <a:solidFill>
                <a:srgbClr val="40BAD1"/>
              </a:solidFill>
            </a:ln>
          </p:spPr>
          <p:txBody>
            <a:bodyPr wrap="square" lIns="0" tIns="0" rIns="0" bIns="0" rtlCol="0"/>
            <a:lstStyle/>
            <a:p>
              <a:endParaRPr/>
            </a:p>
          </p:txBody>
        </p:sp>
      </p:grpSp>
      <p:sp>
        <p:nvSpPr>
          <p:cNvPr id="29" name="object 29"/>
          <p:cNvSpPr txBox="1"/>
          <p:nvPr/>
        </p:nvSpPr>
        <p:spPr>
          <a:xfrm>
            <a:off x="7095838" y="2088143"/>
            <a:ext cx="14668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C</a:t>
            </a:r>
            <a:endParaRPr sz="1800">
              <a:latin typeface="Calibri"/>
              <a:cs typeface="Calibri"/>
            </a:endParaRPr>
          </a:p>
        </p:txBody>
      </p:sp>
      <p:grpSp>
        <p:nvGrpSpPr>
          <p:cNvPr id="30" name="object 30"/>
          <p:cNvGrpSpPr/>
          <p:nvPr/>
        </p:nvGrpSpPr>
        <p:grpSpPr>
          <a:xfrm>
            <a:off x="5126233" y="1805187"/>
            <a:ext cx="581660" cy="581025"/>
            <a:chOff x="5126233" y="1805187"/>
            <a:chExt cx="581660" cy="581025"/>
          </a:xfrm>
        </p:grpSpPr>
        <p:pic>
          <p:nvPicPr>
            <p:cNvPr id="31" name="object 31"/>
            <p:cNvPicPr/>
            <p:nvPr/>
          </p:nvPicPr>
          <p:blipFill>
            <a:blip r:embed="rId2" cstate="print"/>
            <a:stretch>
              <a:fillRect/>
            </a:stretch>
          </p:blipFill>
          <p:spPr>
            <a:xfrm>
              <a:off x="5130995" y="1809949"/>
              <a:ext cx="571591" cy="571499"/>
            </a:xfrm>
            <a:prstGeom prst="rect">
              <a:avLst/>
            </a:prstGeom>
          </p:spPr>
        </p:pic>
        <p:sp>
          <p:nvSpPr>
            <p:cNvPr id="32" name="object 32"/>
            <p:cNvSpPr/>
            <p:nvPr/>
          </p:nvSpPr>
          <p:spPr>
            <a:xfrm>
              <a:off x="5130995" y="1809949"/>
              <a:ext cx="572135" cy="571500"/>
            </a:xfrm>
            <a:custGeom>
              <a:avLst/>
              <a:gdLst/>
              <a:ahLst/>
              <a:cxnLst/>
              <a:rect l="l" t="t" r="r" b="b"/>
              <a:pathLst>
                <a:path w="572135" h="571500">
                  <a:moveTo>
                    <a:pt x="0" y="285749"/>
                  </a:moveTo>
                  <a:lnTo>
                    <a:pt x="3740" y="239399"/>
                  </a:lnTo>
                  <a:lnTo>
                    <a:pt x="14570" y="195430"/>
                  </a:lnTo>
                  <a:lnTo>
                    <a:pt x="31899" y="154431"/>
                  </a:lnTo>
                  <a:lnTo>
                    <a:pt x="55141" y="116989"/>
                  </a:lnTo>
                  <a:lnTo>
                    <a:pt x="83707" y="83694"/>
                  </a:lnTo>
                  <a:lnTo>
                    <a:pt x="117008" y="55133"/>
                  </a:lnTo>
                  <a:lnTo>
                    <a:pt x="154456" y="31894"/>
                  </a:lnTo>
                  <a:lnTo>
                    <a:pt x="195462" y="14567"/>
                  </a:lnTo>
                  <a:lnTo>
                    <a:pt x="239438" y="3739"/>
                  </a:lnTo>
                  <a:lnTo>
                    <a:pt x="285795" y="0"/>
                  </a:lnTo>
                  <a:lnTo>
                    <a:pt x="330774" y="3559"/>
                  </a:lnTo>
                  <a:lnTo>
                    <a:pt x="374239" y="14026"/>
                  </a:lnTo>
                  <a:lnTo>
                    <a:pt x="415424" y="31083"/>
                  </a:lnTo>
                  <a:lnTo>
                    <a:pt x="453562" y="54412"/>
                  </a:lnTo>
                  <a:lnTo>
                    <a:pt x="487883" y="83694"/>
                  </a:lnTo>
                  <a:lnTo>
                    <a:pt x="517170" y="118010"/>
                  </a:lnTo>
                  <a:lnTo>
                    <a:pt x="540503" y="156141"/>
                  </a:lnTo>
                  <a:lnTo>
                    <a:pt x="557562" y="197320"/>
                  </a:lnTo>
                  <a:lnTo>
                    <a:pt x="568031" y="240779"/>
                  </a:lnTo>
                  <a:lnTo>
                    <a:pt x="571591" y="285749"/>
                  </a:lnTo>
                  <a:lnTo>
                    <a:pt x="567851" y="332100"/>
                  </a:lnTo>
                  <a:lnTo>
                    <a:pt x="557021" y="376069"/>
                  </a:lnTo>
                  <a:lnTo>
                    <a:pt x="539691" y="417068"/>
                  </a:lnTo>
                  <a:lnTo>
                    <a:pt x="516449" y="454510"/>
                  </a:lnTo>
                  <a:lnTo>
                    <a:pt x="487883" y="487805"/>
                  </a:lnTo>
                  <a:lnTo>
                    <a:pt x="454583" y="516366"/>
                  </a:lnTo>
                  <a:lnTo>
                    <a:pt x="417135" y="539605"/>
                  </a:lnTo>
                  <a:lnTo>
                    <a:pt x="376129" y="556932"/>
                  </a:lnTo>
                  <a:lnTo>
                    <a:pt x="332153" y="567760"/>
                  </a:lnTo>
                  <a:lnTo>
                    <a:pt x="285795" y="571499"/>
                  </a:lnTo>
                  <a:lnTo>
                    <a:pt x="239438" y="567760"/>
                  </a:lnTo>
                  <a:lnTo>
                    <a:pt x="195462" y="556932"/>
                  </a:lnTo>
                  <a:lnTo>
                    <a:pt x="154456" y="539605"/>
                  </a:lnTo>
                  <a:lnTo>
                    <a:pt x="117008" y="516366"/>
                  </a:lnTo>
                  <a:lnTo>
                    <a:pt x="83707" y="487805"/>
                  </a:lnTo>
                  <a:lnTo>
                    <a:pt x="55141" y="454510"/>
                  </a:lnTo>
                  <a:lnTo>
                    <a:pt x="31899" y="417068"/>
                  </a:lnTo>
                  <a:lnTo>
                    <a:pt x="14570" y="376069"/>
                  </a:lnTo>
                  <a:lnTo>
                    <a:pt x="3740" y="332100"/>
                  </a:lnTo>
                  <a:lnTo>
                    <a:pt x="0" y="285749"/>
                  </a:lnTo>
                  <a:close/>
                </a:path>
              </a:pathLst>
            </a:custGeom>
            <a:ln w="9524">
              <a:solidFill>
                <a:srgbClr val="40BAD1"/>
              </a:solidFill>
            </a:ln>
          </p:spPr>
          <p:txBody>
            <a:bodyPr wrap="square" lIns="0" tIns="0" rIns="0" bIns="0" rtlCol="0"/>
            <a:lstStyle/>
            <a:p>
              <a:endParaRPr/>
            </a:p>
          </p:txBody>
        </p:sp>
      </p:grpSp>
      <p:sp>
        <p:nvSpPr>
          <p:cNvPr id="33" name="object 33"/>
          <p:cNvSpPr txBox="1"/>
          <p:nvPr/>
        </p:nvSpPr>
        <p:spPr>
          <a:xfrm>
            <a:off x="5351629" y="1935743"/>
            <a:ext cx="13081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F</a:t>
            </a:r>
            <a:endParaRPr sz="1800">
              <a:latin typeface="Calibri"/>
              <a:cs typeface="Calibri"/>
            </a:endParaRPr>
          </a:p>
        </p:txBody>
      </p:sp>
      <p:grpSp>
        <p:nvGrpSpPr>
          <p:cNvPr id="34" name="object 34"/>
          <p:cNvGrpSpPr/>
          <p:nvPr/>
        </p:nvGrpSpPr>
        <p:grpSpPr>
          <a:xfrm>
            <a:off x="3983049" y="4014987"/>
            <a:ext cx="581660" cy="581025"/>
            <a:chOff x="3983049" y="4014987"/>
            <a:chExt cx="581660" cy="581025"/>
          </a:xfrm>
        </p:grpSpPr>
        <p:pic>
          <p:nvPicPr>
            <p:cNvPr id="35" name="object 35"/>
            <p:cNvPicPr/>
            <p:nvPr/>
          </p:nvPicPr>
          <p:blipFill>
            <a:blip r:embed="rId2" cstate="print"/>
            <a:stretch>
              <a:fillRect/>
            </a:stretch>
          </p:blipFill>
          <p:spPr>
            <a:xfrm>
              <a:off x="3987812" y="4019749"/>
              <a:ext cx="571591" cy="571499"/>
            </a:xfrm>
            <a:prstGeom prst="rect">
              <a:avLst/>
            </a:prstGeom>
          </p:spPr>
        </p:pic>
        <p:sp>
          <p:nvSpPr>
            <p:cNvPr id="36" name="object 36"/>
            <p:cNvSpPr/>
            <p:nvPr/>
          </p:nvSpPr>
          <p:spPr>
            <a:xfrm>
              <a:off x="3987812" y="4019749"/>
              <a:ext cx="572135" cy="571500"/>
            </a:xfrm>
            <a:custGeom>
              <a:avLst/>
              <a:gdLst/>
              <a:ahLst/>
              <a:cxnLst/>
              <a:rect l="l" t="t" r="r" b="b"/>
              <a:pathLst>
                <a:path w="572135" h="571500">
                  <a:moveTo>
                    <a:pt x="0" y="285749"/>
                  </a:moveTo>
                  <a:lnTo>
                    <a:pt x="3740" y="239399"/>
                  </a:lnTo>
                  <a:lnTo>
                    <a:pt x="14570" y="195430"/>
                  </a:lnTo>
                  <a:lnTo>
                    <a:pt x="31899" y="154431"/>
                  </a:lnTo>
                  <a:lnTo>
                    <a:pt x="55141" y="116989"/>
                  </a:lnTo>
                  <a:lnTo>
                    <a:pt x="83707" y="83694"/>
                  </a:lnTo>
                  <a:lnTo>
                    <a:pt x="117008" y="55133"/>
                  </a:lnTo>
                  <a:lnTo>
                    <a:pt x="154456" y="31894"/>
                  </a:lnTo>
                  <a:lnTo>
                    <a:pt x="195462" y="14567"/>
                  </a:lnTo>
                  <a:lnTo>
                    <a:pt x="239438" y="3739"/>
                  </a:lnTo>
                  <a:lnTo>
                    <a:pt x="285795" y="0"/>
                  </a:lnTo>
                  <a:lnTo>
                    <a:pt x="330774" y="3559"/>
                  </a:lnTo>
                  <a:lnTo>
                    <a:pt x="374239" y="14026"/>
                  </a:lnTo>
                  <a:lnTo>
                    <a:pt x="415424" y="31083"/>
                  </a:lnTo>
                  <a:lnTo>
                    <a:pt x="453562" y="54412"/>
                  </a:lnTo>
                  <a:lnTo>
                    <a:pt x="487883" y="83694"/>
                  </a:lnTo>
                  <a:lnTo>
                    <a:pt x="517170" y="118010"/>
                  </a:lnTo>
                  <a:lnTo>
                    <a:pt x="540503" y="156141"/>
                  </a:lnTo>
                  <a:lnTo>
                    <a:pt x="557562" y="197320"/>
                  </a:lnTo>
                  <a:lnTo>
                    <a:pt x="568031" y="240779"/>
                  </a:lnTo>
                  <a:lnTo>
                    <a:pt x="571591" y="285749"/>
                  </a:lnTo>
                  <a:lnTo>
                    <a:pt x="567851" y="332100"/>
                  </a:lnTo>
                  <a:lnTo>
                    <a:pt x="557021" y="376069"/>
                  </a:lnTo>
                  <a:lnTo>
                    <a:pt x="539691" y="417068"/>
                  </a:lnTo>
                  <a:lnTo>
                    <a:pt x="516449" y="454510"/>
                  </a:lnTo>
                  <a:lnTo>
                    <a:pt x="487883" y="487805"/>
                  </a:lnTo>
                  <a:lnTo>
                    <a:pt x="454583" y="516366"/>
                  </a:lnTo>
                  <a:lnTo>
                    <a:pt x="417135" y="539605"/>
                  </a:lnTo>
                  <a:lnTo>
                    <a:pt x="376129" y="556932"/>
                  </a:lnTo>
                  <a:lnTo>
                    <a:pt x="332153" y="567760"/>
                  </a:lnTo>
                  <a:lnTo>
                    <a:pt x="285795" y="571499"/>
                  </a:lnTo>
                  <a:lnTo>
                    <a:pt x="239438" y="567760"/>
                  </a:lnTo>
                  <a:lnTo>
                    <a:pt x="195462" y="556932"/>
                  </a:lnTo>
                  <a:lnTo>
                    <a:pt x="154456" y="539605"/>
                  </a:lnTo>
                  <a:lnTo>
                    <a:pt x="117008" y="516366"/>
                  </a:lnTo>
                  <a:lnTo>
                    <a:pt x="83707" y="487805"/>
                  </a:lnTo>
                  <a:lnTo>
                    <a:pt x="55141" y="454510"/>
                  </a:lnTo>
                  <a:lnTo>
                    <a:pt x="31899" y="417068"/>
                  </a:lnTo>
                  <a:lnTo>
                    <a:pt x="14570" y="376069"/>
                  </a:lnTo>
                  <a:lnTo>
                    <a:pt x="3740" y="332100"/>
                  </a:lnTo>
                  <a:lnTo>
                    <a:pt x="0" y="285749"/>
                  </a:lnTo>
                  <a:close/>
                </a:path>
              </a:pathLst>
            </a:custGeom>
            <a:ln w="9524">
              <a:solidFill>
                <a:srgbClr val="40BAD1"/>
              </a:solidFill>
            </a:ln>
          </p:spPr>
          <p:txBody>
            <a:bodyPr wrap="square" lIns="0" tIns="0" rIns="0" bIns="0" rtlCol="0"/>
            <a:lstStyle/>
            <a:p>
              <a:endParaRPr/>
            </a:p>
          </p:txBody>
        </p:sp>
      </p:grpSp>
      <p:sp>
        <p:nvSpPr>
          <p:cNvPr id="37" name="object 37"/>
          <p:cNvSpPr txBox="1"/>
          <p:nvPr/>
        </p:nvSpPr>
        <p:spPr>
          <a:xfrm>
            <a:off x="4188801" y="4145543"/>
            <a:ext cx="17018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H</a:t>
            </a:r>
            <a:endParaRPr sz="1800">
              <a:latin typeface="Calibri"/>
              <a:cs typeface="Calibri"/>
            </a:endParaRPr>
          </a:p>
        </p:txBody>
      </p:sp>
      <p:grpSp>
        <p:nvGrpSpPr>
          <p:cNvPr id="38" name="object 38"/>
          <p:cNvGrpSpPr/>
          <p:nvPr/>
        </p:nvGrpSpPr>
        <p:grpSpPr>
          <a:xfrm>
            <a:off x="5354870" y="3405387"/>
            <a:ext cx="581660" cy="581025"/>
            <a:chOff x="5354870" y="3405387"/>
            <a:chExt cx="581660" cy="581025"/>
          </a:xfrm>
        </p:grpSpPr>
        <p:pic>
          <p:nvPicPr>
            <p:cNvPr id="39" name="object 39"/>
            <p:cNvPicPr/>
            <p:nvPr/>
          </p:nvPicPr>
          <p:blipFill>
            <a:blip r:embed="rId2" cstate="print"/>
            <a:stretch>
              <a:fillRect/>
            </a:stretch>
          </p:blipFill>
          <p:spPr>
            <a:xfrm>
              <a:off x="5359632" y="3410149"/>
              <a:ext cx="571591" cy="571499"/>
            </a:xfrm>
            <a:prstGeom prst="rect">
              <a:avLst/>
            </a:prstGeom>
          </p:spPr>
        </p:pic>
        <p:sp>
          <p:nvSpPr>
            <p:cNvPr id="40" name="object 40"/>
            <p:cNvSpPr/>
            <p:nvPr/>
          </p:nvSpPr>
          <p:spPr>
            <a:xfrm>
              <a:off x="5359632" y="3410149"/>
              <a:ext cx="572135" cy="571500"/>
            </a:xfrm>
            <a:custGeom>
              <a:avLst/>
              <a:gdLst/>
              <a:ahLst/>
              <a:cxnLst/>
              <a:rect l="l" t="t" r="r" b="b"/>
              <a:pathLst>
                <a:path w="572135" h="571500">
                  <a:moveTo>
                    <a:pt x="0" y="285749"/>
                  </a:moveTo>
                  <a:lnTo>
                    <a:pt x="3740" y="239399"/>
                  </a:lnTo>
                  <a:lnTo>
                    <a:pt x="14570" y="195430"/>
                  </a:lnTo>
                  <a:lnTo>
                    <a:pt x="31899" y="154431"/>
                  </a:lnTo>
                  <a:lnTo>
                    <a:pt x="55141" y="116989"/>
                  </a:lnTo>
                  <a:lnTo>
                    <a:pt x="83707" y="83694"/>
                  </a:lnTo>
                  <a:lnTo>
                    <a:pt x="117008" y="55133"/>
                  </a:lnTo>
                  <a:lnTo>
                    <a:pt x="154456" y="31894"/>
                  </a:lnTo>
                  <a:lnTo>
                    <a:pt x="195462" y="14567"/>
                  </a:lnTo>
                  <a:lnTo>
                    <a:pt x="239437" y="3739"/>
                  </a:lnTo>
                  <a:lnTo>
                    <a:pt x="285795" y="0"/>
                  </a:lnTo>
                  <a:lnTo>
                    <a:pt x="330773" y="3559"/>
                  </a:lnTo>
                  <a:lnTo>
                    <a:pt x="374239" y="14026"/>
                  </a:lnTo>
                  <a:lnTo>
                    <a:pt x="415424" y="31083"/>
                  </a:lnTo>
                  <a:lnTo>
                    <a:pt x="453562" y="54412"/>
                  </a:lnTo>
                  <a:lnTo>
                    <a:pt x="487883" y="83694"/>
                  </a:lnTo>
                  <a:lnTo>
                    <a:pt x="517170" y="118010"/>
                  </a:lnTo>
                  <a:lnTo>
                    <a:pt x="540502" y="156141"/>
                  </a:lnTo>
                  <a:lnTo>
                    <a:pt x="557562" y="197320"/>
                  </a:lnTo>
                  <a:lnTo>
                    <a:pt x="568030" y="240779"/>
                  </a:lnTo>
                  <a:lnTo>
                    <a:pt x="571591" y="285749"/>
                  </a:lnTo>
                  <a:lnTo>
                    <a:pt x="567850" y="332100"/>
                  </a:lnTo>
                  <a:lnTo>
                    <a:pt x="557021" y="376069"/>
                  </a:lnTo>
                  <a:lnTo>
                    <a:pt x="539691" y="417068"/>
                  </a:lnTo>
                  <a:lnTo>
                    <a:pt x="516449" y="454510"/>
                  </a:lnTo>
                  <a:lnTo>
                    <a:pt x="487883" y="487805"/>
                  </a:lnTo>
                  <a:lnTo>
                    <a:pt x="454582" y="516366"/>
                  </a:lnTo>
                  <a:lnTo>
                    <a:pt x="417135" y="539605"/>
                  </a:lnTo>
                  <a:lnTo>
                    <a:pt x="376129" y="556932"/>
                  </a:lnTo>
                  <a:lnTo>
                    <a:pt x="332153" y="567760"/>
                  </a:lnTo>
                  <a:lnTo>
                    <a:pt x="285795" y="571499"/>
                  </a:lnTo>
                  <a:lnTo>
                    <a:pt x="239437" y="567760"/>
                  </a:lnTo>
                  <a:lnTo>
                    <a:pt x="195462" y="556932"/>
                  </a:lnTo>
                  <a:lnTo>
                    <a:pt x="154456" y="539605"/>
                  </a:lnTo>
                  <a:lnTo>
                    <a:pt x="117008" y="516366"/>
                  </a:lnTo>
                  <a:lnTo>
                    <a:pt x="83707" y="487805"/>
                  </a:lnTo>
                  <a:lnTo>
                    <a:pt x="55141" y="454510"/>
                  </a:lnTo>
                  <a:lnTo>
                    <a:pt x="31899" y="417068"/>
                  </a:lnTo>
                  <a:lnTo>
                    <a:pt x="14570" y="376069"/>
                  </a:lnTo>
                  <a:lnTo>
                    <a:pt x="3740" y="332100"/>
                  </a:lnTo>
                  <a:lnTo>
                    <a:pt x="0" y="285749"/>
                  </a:lnTo>
                  <a:close/>
                </a:path>
              </a:pathLst>
            </a:custGeom>
            <a:ln w="9524">
              <a:solidFill>
                <a:srgbClr val="40BAD1"/>
              </a:solidFill>
            </a:ln>
          </p:spPr>
          <p:txBody>
            <a:bodyPr wrap="square" lIns="0" tIns="0" rIns="0" bIns="0" rtlCol="0"/>
            <a:lstStyle/>
            <a:p>
              <a:endParaRPr/>
            </a:p>
          </p:txBody>
        </p:sp>
      </p:grpSp>
      <p:sp>
        <p:nvSpPr>
          <p:cNvPr id="41" name="object 41"/>
          <p:cNvSpPr txBox="1"/>
          <p:nvPr/>
        </p:nvSpPr>
        <p:spPr>
          <a:xfrm>
            <a:off x="5568657" y="3535943"/>
            <a:ext cx="1536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B</a:t>
            </a:r>
            <a:endParaRPr sz="1800">
              <a:latin typeface="Calibri"/>
              <a:cs typeface="Calibri"/>
            </a:endParaRPr>
          </a:p>
        </p:txBody>
      </p:sp>
      <p:grpSp>
        <p:nvGrpSpPr>
          <p:cNvPr id="42" name="object 42"/>
          <p:cNvGrpSpPr/>
          <p:nvPr/>
        </p:nvGrpSpPr>
        <p:grpSpPr>
          <a:xfrm>
            <a:off x="3983049" y="2719587"/>
            <a:ext cx="581660" cy="581025"/>
            <a:chOff x="3983049" y="2719587"/>
            <a:chExt cx="581660" cy="581025"/>
          </a:xfrm>
        </p:grpSpPr>
        <p:pic>
          <p:nvPicPr>
            <p:cNvPr id="43" name="object 43"/>
            <p:cNvPicPr/>
            <p:nvPr/>
          </p:nvPicPr>
          <p:blipFill>
            <a:blip r:embed="rId2" cstate="print"/>
            <a:stretch>
              <a:fillRect/>
            </a:stretch>
          </p:blipFill>
          <p:spPr>
            <a:xfrm>
              <a:off x="3987812" y="2724349"/>
              <a:ext cx="571591" cy="571499"/>
            </a:xfrm>
            <a:prstGeom prst="rect">
              <a:avLst/>
            </a:prstGeom>
          </p:spPr>
        </p:pic>
        <p:sp>
          <p:nvSpPr>
            <p:cNvPr id="44" name="object 44"/>
            <p:cNvSpPr/>
            <p:nvPr/>
          </p:nvSpPr>
          <p:spPr>
            <a:xfrm>
              <a:off x="3987812" y="2724349"/>
              <a:ext cx="572135" cy="571500"/>
            </a:xfrm>
            <a:custGeom>
              <a:avLst/>
              <a:gdLst/>
              <a:ahLst/>
              <a:cxnLst/>
              <a:rect l="l" t="t" r="r" b="b"/>
              <a:pathLst>
                <a:path w="572135" h="571500">
                  <a:moveTo>
                    <a:pt x="0" y="285749"/>
                  </a:moveTo>
                  <a:lnTo>
                    <a:pt x="3740" y="239399"/>
                  </a:lnTo>
                  <a:lnTo>
                    <a:pt x="14570" y="195430"/>
                  </a:lnTo>
                  <a:lnTo>
                    <a:pt x="31899" y="154431"/>
                  </a:lnTo>
                  <a:lnTo>
                    <a:pt x="55141" y="116989"/>
                  </a:lnTo>
                  <a:lnTo>
                    <a:pt x="83707" y="83694"/>
                  </a:lnTo>
                  <a:lnTo>
                    <a:pt x="117008" y="55133"/>
                  </a:lnTo>
                  <a:lnTo>
                    <a:pt x="154456" y="31894"/>
                  </a:lnTo>
                  <a:lnTo>
                    <a:pt x="195462" y="14567"/>
                  </a:lnTo>
                  <a:lnTo>
                    <a:pt x="239438" y="3739"/>
                  </a:lnTo>
                  <a:lnTo>
                    <a:pt x="285795" y="0"/>
                  </a:lnTo>
                  <a:lnTo>
                    <a:pt x="330774" y="3559"/>
                  </a:lnTo>
                  <a:lnTo>
                    <a:pt x="374239" y="14026"/>
                  </a:lnTo>
                  <a:lnTo>
                    <a:pt x="415424" y="31083"/>
                  </a:lnTo>
                  <a:lnTo>
                    <a:pt x="453562" y="54412"/>
                  </a:lnTo>
                  <a:lnTo>
                    <a:pt x="487883" y="83694"/>
                  </a:lnTo>
                  <a:lnTo>
                    <a:pt x="517170" y="118010"/>
                  </a:lnTo>
                  <a:lnTo>
                    <a:pt x="540503" y="156141"/>
                  </a:lnTo>
                  <a:lnTo>
                    <a:pt x="557562" y="197320"/>
                  </a:lnTo>
                  <a:lnTo>
                    <a:pt x="568031" y="240779"/>
                  </a:lnTo>
                  <a:lnTo>
                    <a:pt x="571591" y="285749"/>
                  </a:lnTo>
                  <a:lnTo>
                    <a:pt x="567851" y="332100"/>
                  </a:lnTo>
                  <a:lnTo>
                    <a:pt x="557021" y="376069"/>
                  </a:lnTo>
                  <a:lnTo>
                    <a:pt x="539691" y="417068"/>
                  </a:lnTo>
                  <a:lnTo>
                    <a:pt x="516449" y="454510"/>
                  </a:lnTo>
                  <a:lnTo>
                    <a:pt x="487883" y="487805"/>
                  </a:lnTo>
                  <a:lnTo>
                    <a:pt x="454583" y="516366"/>
                  </a:lnTo>
                  <a:lnTo>
                    <a:pt x="417135" y="539605"/>
                  </a:lnTo>
                  <a:lnTo>
                    <a:pt x="376129" y="556932"/>
                  </a:lnTo>
                  <a:lnTo>
                    <a:pt x="332153" y="567760"/>
                  </a:lnTo>
                  <a:lnTo>
                    <a:pt x="285795" y="571499"/>
                  </a:lnTo>
                  <a:lnTo>
                    <a:pt x="239438" y="567760"/>
                  </a:lnTo>
                  <a:lnTo>
                    <a:pt x="195462" y="556932"/>
                  </a:lnTo>
                  <a:lnTo>
                    <a:pt x="154456" y="539605"/>
                  </a:lnTo>
                  <a:lnTo>
                    <a:pt x="117008" y="516366"/>
                  </a:lnTo>
                  <a:lnTo>
                    <a:pt x="83707" y="487805"/>
                  </a:lnTo>
                  <a:lnTo>
                    <a:pt x="55141" y="454510"/>
                  </a:lnTo>
                  <a:lnTo>
                    <a:pt x="31899" y="417068"/>
                  </a:lnTo>
                  <a:lnTo>
                    <a:pt x="14570" y="376069"/>
                  </a:lnTo>
                  <a:lnTo>
                    <a:pt x="3740" y="332100"/>
                  </a:lnTo>
                  <a:lnTo>
                    <a:pt x="0" y="285749"/>
                  </a:lnTo>
                  <a:close/>
                </a:path>
              </a:pathLst>
            </a:custGeom>
            <a:ln w="9524">
              <a:solidFill>
                <a:srgbClr val="40BAD1"/>
              </a:solidFill>
            </a:ln>
          </p:spPr>
          <p:txBody>
            <a:bodyPr wrap="square" lIns="0" tIns="0" rIns="0" bIns="0" rtlCol="0"/>
            <a:lstStyle/>
            <a:p>
              <a:endParaRPr/>
            </a:p>
          </p:txBody>
        </p:sp>
      </p:grpSp>
      <p:sp>
        <p:nvSpPr>
          <p:cNvPr id="45" name="object 45"/>
          <p:cNvSpPr txBox="1"/>
          <p:nvPr/>
        </p:nvSpPr>
        <p:spPr>
          <a:xfrm>
            <a:off x="4191647" y="2850143"/>
            <a:ext cx="16446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endParaRPr sz="1800">
              <a:latin typeface="Calibri"/>
              <a:cs typeface="Calibri"/>
            </a:endParaRPr>
          </a:p>
        </p:txBody>
      </p:sp>
      <p:sp>
        <p:nvSpPr>
          <p:cNvPr id="47" name="object 47"/>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48" name="object 48"/>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23</a:t>
            </a:fld>
            <a:endParaRPr dirty="0"/>
          </a:p>
        </p:txBody>
      </p:sp>
      <p:sp>
        <p:nvSpPr>
          <p:cNvPr id="46" name="object 46"/>
          <p:cNvSpPr txBox="1"/>
          <p:nvPr/>
        </p:nvSpPr>
        <p:spPr>
          <a:xfrm>
            <a:off x="9397162" y="5250690"/>
            <a:ext cx="2085975" cy="635000"/>
          </a:xfrm>
          <a:prstGeom prst="rect">
            <a:avLst/>
          </a:prstGeom>
        </p:spPr>
        <p:txBody>
          <a:bodyPr vert="horz" wrap="square" lIns="0" tIns="12700" rIns="0" bIns="0" rtlCol="0">
            <a:spAutoFit/>
          </a:bodyPr>
          <a:lstStyle/>
          <a:p>
            <a:pPr marL="577215" marR="5080" indent="-565150">
              <a:lnSpc>
                <a:spcPct val="100000"/>
              </a:lnSpc>
              <a:spcBef>
                <a:spcPts val="100"/>
              </a:spcBef>
            </a:pPr>
            <a:r>
              <a:rPr sz="2000" spc="-5" dirty="0">
                <a:latin typeface="Arial MT"/>
                <a:cs typeface="Arial MT"/>
              </a:rPr>
              <a:t>Path</a:t>
            </a:r>
            <a:r>
              <a:rPr sz="2000" spc="-35" dirty="0">
                <a:latin typeface="Arial MT"/>
                <a:cs typeface="Arial MT"/>
              </a:rPr>
              <a:t> </a:t>
            </a:r>
            <a:r>
              <a:rPr sz="2000" spc="-5" dirty="0">
                <a:latin typeface="Arial MT"/>
                <a:cs typeface="Arial MT"/>
              </a:rPr>
              <a:t>From</a:t>
            </a:r>
            <a:r>
              <a:rPr sz="2000" spc="-30" dirty="0">
                <a:latin typeface="Arial MT"/>
                <a:cs typeface="Arial MT"/>
              </a:rPr>
              <a:t> </a:t>
            </a:r>
            <a:r>
              <a:rPr sz="2000" dirty="0">
                <a:latin typeface="Arial MT"/>
                <a:cs typeface="Arial MT"/>
              </a:rPr>
              <a:t>D</a:t>
            </a:r>
            <a:r>
              <a:rPr sz="2000" spc="-25" dirty="0">
                <a:latin typeface="Arial MT"/>
                <a:cs typeface="Arial MT"/>
              </a:rPr>
              <a:t> </a:t>
            </a:r>
            <a:r>
              <a:rPr sz="2000" dirty="0">
                <a:latin typeface="Arial MT"/>
                <a:cs typeface="Arial MT"/>
              </a:rPr>
              <a:t>→</a:t>
            </a:r>
            <a:r>
              <a:rPr sz="2000" spc="-135" dirty="0">
                <a:latin typeface="Arial MT"/>
                <a:cs typeface="Arial MT"/>
              </a:rPr>
              <a:t> </a:t>
            </a:r>
            <a:r>
              <a:rPr sz="2000" spc="-5" dirty="0">
                <a:latin typeface="Arial MT"/>
                <a:cs typeface="Arial MT"/>
              </a:rPr>
              <a:t>A: </a:t>
            </a:r>
            <a:r>
              <a:rPr sz="2000" spc="-540" dirty="0">
                <a:latin typeface="Arial MT"/>
                <a:cs typeface="Arial MT"/>
              </a:rPr>
              <a:t> </a:t>
            </a:r>
            <a:r>
              <a:rPr sz="2000" spc="-5" dirty="0">
                <a:latin typeface="Arial MT"/>
                <a:cs typeface="Arial MT"/>
              </a:rPr>
              <a:t>D→G→H→A</a:t>
            </a:r>
            <a:endParaRPr sz="2000">
              <a:latin typeface="Arial MT"/>
              <a:cs typeface="Arial M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07362" y="2136324"/>
            <a:ext cx="3371850" cy="2854960"/>
          </a:xfrm>
          <a:custGeom>
            <a:avLst/>
            <a:gdLst/>
            <a:ahLst/>
            <a:cxnLst/>
            <a:rect l="l" t="t" r="r" b="b"/>
            <a:pathLst>
              <a:path w="3371850" h="2854960">
                <a:moveTo>
                  <a:pt x="3371684" y="1197630"/>
                </a:moveTo>
                <a:lnTo>
                  <a:pt x="3097484" y="313830"/>
                </a:lnTo>
              </a:path>
              <a:path w="3371850" h="2854960">
                <a:moveTo>
                  <a:pt x="3249909" y="2576719"/>
                </a:moveTo>
                <a:lnTo>
                  <a:pt x="3352809" y="1769119"/>
                </a:lnTo>
              </a:path>
              <a:path w="3371850" h="2854960">
                <a:moveTo>
                  <a:pt x="1345238" y="2652919"/>
                </a:moveTo>
                <a:lnTo>
                  <a:pt x="3150638" y="1685419"/>
                </a:lnTo>
              </a:path>
              <a:path w="3371850" h="2854960">
                <a:moveTo>
                  <a:pt x="2852288" y="2582559"/>
                </a:moveTo>
                <a:lnTo>
                  <a:pt x="1518488" y="1820559"/>
                </a:lnTo>
              </a:path>
              <a:path w="3371850" h="2854960">
                <a:moveTo>
                  <a:pt x="202055" y="2371230"/>
                </a:moveTo>
                <a:lnTo>
                  <a:pt x="857555" y="2854830"/>
                </a:lnTo>
              </a:path>
              <a:path w="3371850" h="2854960">
                <a:moveTo>
                  <a:pt x="1400612" y="0"/>
                </a:moveTo>
                <a:lnTo>
                  <a:pt x="2639012" y="176999"/>
                </a:lnTo>
              </a:path>
              <a:path w="3371850" h="2854960">
                <a:moveTo>
                  <a:pt x="19199" y="1883424"/>
                </a:moveTo>
                <a:lnTo>
                  <a:pt x="0" y="1159524"/>
                </a:lnTo>
              </a:path>
            </a:pathLst>
          </a:custGeom>
          <a:ln w="25399">
            <a:solidFill>
              <a:srgbClr val="40BAD1"/>
            </a:solidFill>
          </a:ln>
        </p:spPr>
        <p:txBody>
          <a:bodyPr wrap="square" lIns="0" tIns="0" rIns="0" bIns="0" rtlCol="0"/>
          <a:lstStyle/>
          <a:p>
            <a:endParaRPr/>
          </a:p>
        </p:txBody>
      </p:sp>
      <p:sp>
        <p:nvSpPr>
          <p:cNvPr id="3" name="object 3"/>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4" name="object 4"/>
          <p:cNvSpPr txBox="1"/>
          <p:nvPr/>
        </p:nvSpPr>
        <p:spPr>
          <a:xfrm>
            <a:off x="325944" y="2606557"/>
            <a:ext cx="119697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Prim's</a:t>
            </a:r>
            <a:endParaRPr sz="3600">
              <a:latin typeface="Corbel"/>
              <a:cs typeface="Corbel"/>
            </a:endParaRPr>
          </a:p>
        </p:txBody>
      </p:sp>
      <p:sp>
        <p:nvSpPr>
          <p:cNvPr id="5" name="object 5"/>
          <p:cNvSpPr txBox="1"/>
          <p:nvPr/>
        </p:nvSpPr>
        <p:spPr>
          <a:xfrm>
            <a:off x="325944" y="3101857"/>
            <a:ext cx="2068195"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Algorithm:  Solution</a:t>
            </a:r>
            <a:endParaRPr sz="3600">
              <a:latin typeface="Corbel"/>
              <a:cs typeface="Corbel"/>
            </a:endParaRPr>
          </a:p>
        </p:txBody>
      </p:sp>
      <p:sp>
        <p:nvSpPr>
          <p:cNvPr id="6" name="object 6"/>
          <p:cNvSpPr txBox="1"/>
          <p:nvPr/>
        </p:nvSpPr>
        <p:spPr>
          <a:xfrm>
            <a:off x="9928580" y="190240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endParaRPr sz="1800">
              <a:latin typeface="Calibri"/>
              <a:cs typeface="Calibri"/>
            </a:endParaRPr>
          </a:p>
        </p:txBody>
      </p:sp>
      <p:sp>
        <p:nvSpPr>
          <p:cNvPr id="7" name="object 7"/>
          <p:cNvSpPr txBox="1"/>
          <p:nvPr/>
        </p:nvSpPr>
        <p:spPr>
          <a:xfrm>
            <a:off x="11300399" y="266440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endParaRPr sz="1800">
              <a:latin typeface="Calibri"/>
              <a:cs typeface="Calibri"/>
            </a:endParaRPr>
          </a:p>
        </p:txBody>
      </p:sp>
      <p:sp>
        <p:nvSpPr>
          <p:cNvPr id="8" name="object 8"/>
          <p:cNvSpPr txBox="1"/>
          <p:nvPr/>
        </p:nvSpPr>
        <p:spPr>
          <a:xfrm>
            <a:off x="11375976" y="4187771"/>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1</a:t>
            </a:r>
            <a:endParaRPr sz="1800">
              <a:latin typeface="Calibri"/>
              <a:cs typeface="Calibri"/>
            </a:endParaRPr>
          </a:p>
        </p:txBody>
      </p:sp>
      <p:sp>
        <p:nvSpPr>
          <p:cNvPr id="9" name="object 9"/>
          <p:cNvSpPr txBox="1"/>
          <p:nvPr/>
        </p:nvSpPr>
        <p:spPr>
          <a:xfrm>
            <a:off x="8328123" y="464560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endParaRPr sz="1800">
              <a:latin typeface="Calibri"/>
              <a:cs typeface="Calibri"/>
            </a:endParaRPr>
          </a:p>
        </p:txBody>
      </p:sp>
      <p:sp>
        <p:nvSpPr>
          <p:cNvPr id="10" name="object 10"/>
          <p:cNvSpPr txBox="1"/>
          <p:nvPr/>
        </p:nvSpPr>
        <p:spPr>
          <a:xfrm>
            <a:off x="7794637" y="350260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5</a:t>
            </a:r>
            <a:endParaRPr sz="1800">
              <a:latin typeface="Calibri"/>
              <a:cs typeface="Calibri"/>
            </a:endParaRPr>
          </a:p>
        </p:txBody>
      </p:sp>
      <p:sp>
        <p:nvSpPr>
          <p:cNvPr id="11" name="object 11"/>
          <p:cNvSpPr txBox="1"/>
          <p:nvPr/>
        </p:nvSpPr>
        <p:spPr>
          <a:xfrm>
            <a:off x="9927944" y="388360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endParaRPr sz="1800">
              <a:latin typeface="Calibri"/>
              <a:cs typeface="Calibri"/>
            </a:endParaRPr>
          </a:p>
        </p:txBody>
      </p:sp>
      <p:sp>
        <p:nvSpPr>
          <p:cNvPr id="12" name="object 12"/>
          <p:cNvSpPr txBox="1"/>
          <p:nvPr/>
        </p:nvSpPr>
        <p:spPr>
          <a:xfrm>
            <a:off x="10614490" y="380740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2</a:t>
            </a:r>
            <a:endParaRPr sz="1800">
              <a:latin typeface="Calibri"/>
              <a:cs typeface="Calibri"/>
            </a:endParaRPr>
          </a:p>
        </p:txBody>
      </p:sp>
      <p:grpSp>
        <p:nvGrpSpPr>
          <p:cNvPr id="13" name="object 13"/>
          <p:cNvGrpSpPr/>
          <p:nvPr/>
        </p:nvGrpSpPr>
        <p:grpSpPr>
          <a:xfrm>
            <a:off x="11069552" y="3329187"/>
            <a:ext cx="581025" cy="581025"/>
            <a:chOff x="11069552" y="3329187"/>
            <a:chExt cx="581025" cy="581025"/>
          </a:xfrm>
        </p:grpSpPr>
        <p:pic>
          <p:nvPicPr>
            <p:cNvPr id="14" name="object 14"/>
            <p:cNvPicPr/>
            <p:nvPr/>
          </p:nvPicPr>
          <p:blipFill>
            <a:blip r:embed="rId2" cstate="print"/>
            <a:stretch>
              <a:fillRect/>
            </a:stretch>
          </p:blipFill>
          <p:spPr>
            <a:xfrm>
              <a:off x="11074314" y="3333949"/>
              <a:ext cx="571499" cy="571499"/>
            </a:xfrm>
            <a:prstGeom prst="rect">
              <a:avLst/>
            </a:prstGeom>
          </p:spPr>
        </p:pic>
        <p:sp>
          <p:nvSpPr>
            <p:cNvPr id="15" name="object 15"/>
            <p:cNvSpPr/>
            <p:nvPr/>
          </p:nvSpPr>
          <p:spPr>
            <a:xfrm>
              <a:off x="11074314" y="3333949"/>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7" y="31083"/>
                  </a:lnTo>
                  <a:lnTo>
                    <a:pt x="453488" y="54412"/>
                  </a:lnTo>
                  <a:lnTo>
                    <a:pt x="487804"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9524">
              <a:solidFill>
                <a:srgbClr val="0098A3"/>
              </a:solidFill>
            </a:ln>
          </p:spPr>
          <p:txBody>
            <a:bodyPr wrap="square" lIns="0" tIns="0" rIns="0" bIns="0" rtlCol="0"/>
            <a:lstStyle/>
            <a:p>
              <a:endParaRPr/>
            </a:p>
          </p:txBody>
        </p:sp>
      </p:grpSp>
      <p:sp>
        <p:nvSpPr>
          <p:cNvPr id="16" name="object 16"/>
          <p:cNvSpPr txBox="1"/>
          <p:nvPr/>
        </p:nvSpPr>
        <p:spPr>
          <a:xfrm>
            <a:off x="11275314" y="3459743"/>
            <a:ext cx="1695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D</a:t>
            </a:r>
            <a:endParaRPr sz="1800">
              <a:latin typeface="Calibri"/>
              <a:cs typeface="Calibri"/>
            </a:endParaRPr>
          </a:p>
        </p:txBody>
      </p:sp>
      <p:grpSp>
        <p:nvGrpSpPr>
          <p:cNvPr id="17" name="object 17"/>
          <p:cNvGrpSpPr/>
          <p:nvPr/>
        </p:nvGrpSpPr>
        <p:grpSpPr>
          <a:xfrm>
            <a:off x="10764704" y="4624587"/>
            <a:ext cx="581025" cy="581025"/>
            <a:chOff x="10764704" y="4624587"/>
            <a:chExt cx="581025" cy="581025"/>
          </a:xfrm>
        </p:grpSpPr>
        <p:pic>
          <p:nvPicPr>
            <p:cNvPr id="18" name="object 18"/>
            <p:cNvPicPr/>
            <p:nvPr/>
          </p:nvPicPr>
          <p:blipFill>
            <a:blip r:embed="rId2" cstate="print"/>
            <a:stretch>
              <a:fillRect/>
            </a:stretch>
          </p:blipFill>
          <p:spPr>
            <a:xfrm>
              <a:off x="10769466" y="4629349"/>
              <a:ext cx="571499" cy="571499"/>
            </a:xfrm>
            <a:prstGeom prst="rect">
              <a:avLst/>
            </a:prstGeom>
          </p:spPr>
        </p:pic>
        <p:sp>
          <p:nvSpPr>
            <p:cNvPr id="19" name="object 19"/>
            <p:cNvSpPr/>
            <p:nvPr/>
          </p:nvSpPr>
          <p:spPr>
            <a:xfrm>
              <a:off x="10769466" y="4629349"/>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7" y="31083"/>
                  </a:lnTo>
                  <a:lnTo>
                    <a:pt x="453489" y="54412"/>
                  </a:lnTo>
                  <a:lnTo>
                    <a:pt x="487805" y="83694"/>
                  </a:lnTo>
                  <a:lnTo>
                    <a:pt x="517087" y="118010"/>
                  </a:lnTo>
                  <a:lnTo>
                    <a:pt x="540415" y="156141"/>
                  </a:lnTo>
                  <a:lnTo>
                    <a:pt x="557472" y="197320"/>
                  </a:lnTo>
                  <a:lnTo>
                    <a:pt x="567940" y="240779"/>
                  </a:lnTo>
                  <a:lnTo>
                    <a:pt x="571499" y="285749"/>
                  </a:lnTo>
                  <a:lnTo>
                    <a:pt x="567759" y="332100"/>
                  </a:lnTo>
                  <a:lnTo>
                    <a:pt x="556932" y="376069"/>
                  </a:lnTo>
                  <a:lnTo>
                    <a:pt x="539604" y="417068"/>
                  </a:lnTo>
                  <a:lnTo>
                    <a:pt x="516366" y="454510"/>
                  </a:lnTo>
                  <a:lnTo>
                    <a:pt x="487805" y="487805"/>
                  </a:lnTo>
                  <a:lnTo>
                    <a:pt x="454509" y="516366"/>
                  </a:lnTo>
                  <a:lnTo>
                    <a:pt x="417068" y="539605"/>
                  </a:lnTo>
                  <a:lnTo>
                    <a:pt x="376068" y="556932"/>
                  </a:lnTo>
                  <a:lnTo>
                    <a:pt x="332099"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9524">
              <a:solidFill>
                <a:srgbClr val="0098A3"/>
              </a:solidFill>
            </a:ln>
          </p:spPr>
          <p:txBody>
            <a:bodyPr wrap="square" lIns="0" tIns="0" rIns="0" bIns="0" rtlCol="0"/>
            <a:lstStyle/>
            <a:p>
              <a:endParaRPr/>
            </a:p>
          </p:txBody>
        </p:sp>
      </p:grpSp>
      <p:sp>
        <p:nvSpPr>
          <p:cNvPr id="20" name="object 20"/>
          <p:cNvSpPr txBox="1"/>
          <p:nvPr/>
        </p:nvSpPr>
        <p:spPr>
          <a:xfrm>
            <a:off x="10986762" y="4755143"/>
            <a:ext cx="13716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E</a:t>
            </a:r>
            <a:endParaRPr sz="1800">
              <a:latin typeface="Calibri"/>
              <a:cs typeface="Calibri"/>
            </a:endParaRPr>
          </a:p>
        </p:txBody>
      </p:sp>
      <p:grpSp>
        <p:nvGrpSpPr>
          <p:cNvPr id="21" name="object 21"/>
          <p:cNvGrpSpPr/>
          <p:nvPr/>
        </p:nvGrpSpPr>
        <p:grpSpPr>
          <a:xfrm>
            <a:off x="8860033" y="4700787"/>
            <a:ext cx="581025" cy="581025"/>
            <a:chOff x="8860033" y="4700787"/>
            <a:chExt cx="581025" cy="581025"/>
          </a:xfrm>
        </p:grpSpPr>
        <p:pic>
          <p:nvPicPr>
            <p:cNvPr id="22" name="object 22"/>
            <p:cNvPicPr/>
            <p:nvPr/>
          </p:nvPicPr>
          <p:blipFill>
            <a:blip r:embed="rId2" cstate="print"/>
            <a:stretch>
              <a:fillRect/>
            </a:stretch>
          </p:blipFill>
          <p:spPr>
            <a:xfrm>
              <a:off x="8864796" y="4705549"/>
              <a:ext cx="571499" cy="571499"/>
            </a:xfrm>
            <a:prstGeom prst="rect">
              <a:avLst/>
            </a:prstGeom>
          </p:spPr>
        </p:pic>
        <p:sp>
          <p:nvSpPr>
            <p:cNvPr id="23" name="object 23"/>
            <p:cNvSpPr/>
            <p:nvPr/>
          </p:nvSpPr>
          <p:spPr>
            <a:xfrm>
              <a:off x="8864796" y="4705549"/>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7"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8"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9524">
              <a:solidFill>
                <a:srgbClr val="0098A3"/>
              </a:solidFill>
            </a:ln>
          </p:spPr>
          <p:txBody>
            <a:bodyPr wrap="square" lIns="0" tIns="0" rIns="0" bIns="0" rtlCol="0"/>
            <a:lstStyle/>
            <a:p>
              <a:endParaRPr/>
            </a:p>
          </p:txBody>
        </p:sp>
      </p:grpSp>
      <p:sp>
        <p:nvSpPr>
          <p:cNvPr id="24" name="object 24"/>
          <p:cNvSpPr txBox="1"/>
          <p:nvPr/>
        </p:nvSpPr>
        <p:spPr>
          <a:xfrm>
            <a:off x="9065013" y="4831343"/>
            <a:ext cx="17145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G</a:t>
            </a:r>
            <a:endParaRPr sz="1800">
              <a:latin typeface="Calibri"/>
              <a:cs typeface="Calibri"/>
            </a:endParaRPr>
          </a:p>
        </p:txBody>
      </p:sp>
      <p:grpSp>
        <p:nvGrpSpPr>
          <p:cNvPr id="25" name="object 25"/>
          <p:cNvGrpSpPr/>
          <p:nvPr/>
        </p:nvGrpSpPr>
        <p:grpSpPr>
          <a:xfrm>
            <a:off x="10612278" y="1957587"/>
            <a:ext cx="581025" cy="581025"/>
            <a:chOff x="10612278" y="1957587"/>
            <a:chExt cx="581025" cy="581025"/>
          </a:xfrm>
        </p:grpSpPr>
        <p:pic>
          <p:nvPicPr>
            <p:cNvPr id="26" name="object 26"/>
            <p:cNvPicPr/>
            <p:nvPr/>
          </p:nvPicPr>
          <p:blipFill>
            <a:blip r:embed="rId2" cstate="print"/>
            <a:stretch>
              <a:fillRect/>
            </a:stretch>
          </p:blipFill>
          <p:spPr>
            <a:xfrm>
              <a:off x="10617041" y="1962349"/>
              <a:ext cx="571499" cy="571499"/>
            </a:xfrm>
            <a:prstGeom prst="rect">
              <a:avLst/>
            </a:prstGeom>
          </p:spPr>
        </p:pic>
        <p:sp>
          <p:nvSpPr>
            <p:cNvPr id="27" name="object 27"/>
            <p:cNvSpPr/>
            <p:nvPr/>
          </p:nvSpPr>
          <p:spPr>
            <a:xfrm>
              <a:off x="10617041" y="1962349"/>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1" y="14567"/>
                  </a:lnTo>
                  <a:lnTo>
                    <a:pt x="239399" y="3739"/>
                  </a:lnTo>
                  <a:lnTo>
                    <a:pt x="285749" y="0"/>
                  </a:lnTo>
                  <a:lnTo>
                    <a:pt x="330721" y="3559"/>
                  </a:lnTo>
                  <a:lnTo>
                    <a:pt x="374179" y="14026"/>
                  </a:lnTo>
                  <a:lnTo>
                    <a:pt x="415358" y="31083"/>
                  </a:lnTo>
                  <a:lnTo>
                    <a:pt x="453489" y="54412"/>
                  </a:lnTo>
                  <a:lnTo>
                    <a:pt x="487805" y="83694"/>
                  </a:lnTo>
                  <a:lnTo>
                    <a:pt x="517088"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1"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9524">
              <a:solidFill>
                <a:srgbClr val="0098A3"/>
              </a:solidFill>
            </a:ln>
          </p:spPr>
          <p:txBody>
            <a:bodyPr wrap="square" lIns="0" tIns="0" rIns="0" bIns="0" rtlCol="0"/>
            <a:lstStyle/>
            <a:p>
              <a:endParaRPr/>
            </a:p>
          </p:txBody>
        </p:sp>
      </p:grpSp>
      <p:sp>
        <p:nvSpPr>
          <p:cNvPr id="28" name="object 28"/>
          <p:cNvSpPr txBox="1"/>
          <p:nvPr/>
        </p:nvSpPr>
        <p:spPr>
          <a:xfrm>
            <a:off x="10829594" y="2088143"/>
            <a:ext cx="14668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C</a:t>
            </a:r>
            <a:endParaRPr sz="1800">
              <a:latin typeface="Calibri"/>
              <a:cs typeface="Calibri"/>
            </a:endParaRPr>
          </a:p>
        </p:txBody>
      </p:sp>
      <p:grpSp>
        <p:nvGrpSpPr>
          <p:cNvPr id="29" name="object 29"/>
          <p:cNvGrpSpPr/>
          <p:nvPr/>
        </p:nvGrpSpPr>
        <p:grpSpPr>
          <a:xfrm>
            <a:off x="8860033" y="1805187"/>
            <a:ext cx="581025" cy="581025"/>
            <a:chOff x="8860033" y="1805187"/>
            <a:chExt cx="581025" cy="581025"/>
          </a:xfrm>
        </p:grpSpPr>
        <p:pic>
          <p:nvPicPr>
            <p:cNvPr id="30" name="object 30"/>
            <p:cNvPicPr/>
            <p:nvPr/>
          </p:nvPicPr>
          <p:blipFill>
            <a:blip r:embed="rId2" cstate="print"/>
            <a:stretch>
              <a:fillRect/>
            </a:stretch>
          </p:blipFill>
          <p:spPr>
            <a:xfrm>
              <a:off x="8864796" y="1809949"/>
              <a:ext cx="571499" cy="571499"/>
            </a:xfrm>
            <a:prstGeom prst="rect">
              <a:avLst/>
            </a:prstGeom>
          </p:spPr>
        </p:pic>
        <p:sp>
          <p:nvSpPr>
            <p:cNvPr id="31" name="object 31"/>
            <p:cNvSpPr/>
            <p:nvPr/>
          </p:nvSpPr>
          <p:spPr>
            <a:xfrm>
              <a:off x="8864796" y="1809949"/>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7"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8"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9524">
              <a:solidFill>
                <a:srgbClr val="0098A3"/>
              </a:solidFill>
            </a:ln>
          </p:spPr>
          <p:txBody>
            <a:bodyPr wrap="square" lIns="0" tIns="0" rIns="0" bIns="0" rtlCol="0"/>
            <a:lstStyle/>
            <a:p>
              <a:endParaRPr/>
            </a:p>
          </p:txBody>
        </p:sp>
      </p:grpSp>
      <p:sp>
        <p:nvSpPr>
          <p:cNvPr id="32" name="object 32"/>
          <p:cNvSpPr txBox="1"/>
          <p:nvPr/>
        </p:nvSpPr>
        <p:spPr>
          <a:xfrm>
            <a:off x="9085384" y="1935743"/>
            <a:ext cx="13081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F</a:t>
            </a:r>
            <a:endParaRPr sz="1800">
              <a:latin typeface="Calibri"/>
              <a:cs typeface="Calibri"/>
            </a:endParaRPr>
          </a:p>
        </p:txBody>
      </p:sp>
      <p:grpSp>
        <p:nvGrpSpPr>
          <p:cNvPr id="33" name="object 33"/>
          <p:cNvGrpSpPr/>
          <p:nvPr/>
        </p:nvGrpSpPr>
        <p:grpSpPr>
          <a:xfrm>
            <a:off x="7716849" y="4014987"/>
            <a:ext cx="581025" cy="581025"/>
            <a:chOff x="7716849" y="4014987"/>
            <a:chExt cx="581025" cy="581025"/>
          </a:xfrm>
        </p:grpSpPr>
        <p:pic>
          <p:nvPicPr>
            <p:cNvPr id="34" name="object 34"/>
            <p:cNvPicPr/>
            <p:nvPr/>
          </p:nvPicPr>
          <p:blipFill>
            <a:blip r:embed="rId2" cstate="print"/>
            <a:stretch>
              <a:fillRect/>
            </a:stretch>
          </p:blipFill>
          <p:spPr>
            <a:xfrm>
              <a:off x="7721612" y="4019749"/>
              <a:ext cx="571499" cy="571499"/>
            </a:xfrm>
            <a:prstGeom prst="rect">
              <a:avLst/>
            </a:prstGeom>
          </p:spPr>
        </p:pic>
        <p:sp>
          <p:nvSpPr>
            <p:cNvPr id="35" name="object 35"/>
            <p:cNvSpPr/>
            <p:nvPr/>
          </p:nvSpPr>
          <p:spPr>
            <a:xfrm>
              <a:off x="7721612" y="4019749"/>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1"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9524">
              <a:solidFill>
                <a:srgbClr val="0098A3"/>
              </a:solidFill>
            </a:ln>
          </p:spPr>
          <p:txBody>
            <a:bodyPr wrap="square" lIns="0" tIns="0" rIns="0" bIns="0" rtlCol="0"/>
            <a:lstStyle/>
            <a:p>
              <a:endParaRPr/>
            </a:p>
          </p:txBody>
        </p:sp>
      </p:grpSp>
      <p:sp>
        <p:nvSpPr>
          <p:cNvPr id="36" name="object 36"/>
          <p:cNvSpPr txBox="1"/>
          <p:nvPr/>
        </p:nvSpPr>
        <p:spPr>
          <a:xfrm>
            <a:off x="7922555" y="4145543"/>
            <a:ext cx="17018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H</a:t>
            </a:r>
            <a:endParaRPr sz="1800">
              <a:latin typeface="Calibri"/>
              <a:cs typeface="Calibri"/>
            </a:endParaRPr>
          </a:p>
        </p:txBody>
      </p:sp>
      <p:grpSp>
        <p:nvGrpSpPr>
          <p:cNvPr id="37" name="object 37"/>
          <p:cNvGrpSpPr/>
          <p:nvPr/>
        </p:nvGrpSpPr>
        <p:grpSpPr>
          <a:xfrm>
            <a:off x="9088669" y="3405387"/>
            <a:ext cx="581025" cy="581025"/>
            <a:chOff x="9088669" y="3405387"/>
            <a:chExt cx="581025" cy="581025"/>
          </a:xfrm>
        </p:grpSpPr>
        <p:pic>
          <p:nvPicPr>
            <p:cNvPr id="38" name="object 38"/>
            <p:cNvPicPr/>
            <p:nvPr/>
          </p:nvPicPr>
          <p:blipFill>
            <a:blip r:embed="rId2" cstate="print"/>
            <a:stretch>
              <a:fillRect/>
            </a:stretch>
          </p:blipFill>
          <p:spPr>
            <a:xfrm>
              <a:off x="9093431" y="3410149"/>
              <a:ext cx="571499" cy="571499"/>
            </a:xfrm>
            <a:prstGeom prst="rect">
              <a:avLst/>
            </a:prstGeom>
          </p:spPr>
        </p:pic>
        <p:sp>
          <p:nvSpPr>
            <p:cNvPr id="39" name="object 39"/>
            <p:cNvSpPr/>
            <p:nvPr/>
          </p:nvSpPr>
          <p:spPr>
            <a:xfrm>
              <a:off x="9093431" y="3410149"/>
              <a:ext cx="571500" cy="571500"/>
            </a:xfrm>
            <a:custGeom>
              <a:avLst/>
              <a:gdLst/>
              <a:ahLst/>
              <a:cxnLst/>
              <a:rect l="l" t="t" r="r" b="b"/>
              <a:pathLst>
                <a:path w="571500" h="571500">
                  <a:moveTo>
                    <a:pt x="0" y="285749"/>
                  </a:moveTo>
                  <a:lnTo>
                    <a:pt x="3740" y="239399"/>
                  </a:lnTo>
                  <a:lnTo>
                    <a:pt x="14567" y="195430"/>
                  </a:lnTo>
                  <a:lnTo>
                    <a:pt x="31895" y="154431"/>
                  </a:lnTo>
                  <a:lnTo>
                    <a:pt x="55133" y="116989"/>
                  </a:lnTo>
                  <a:lnTo>
                    <a:pt x="83694" y="83694"/>
                  </a:lnTo>
                  <a:lnTo>
                    <a:pt x="116990" y="55133"/>
                  </a:lnTo>
                  <a:lnTo>
                    <a:pt x="154431" y="31894"/>
                  </a:lnTo>
                  <a:lnTo>
                    <a:pt x="195431" y="14567"/>
                  </a:lnTo>
                  <a:lnTo>
                    <a:pt x="239400" y="3739"/>
                  </a:lnTo>
                  <a:lnTo>
                    <a:pt x="285749" y="0"/>
                  </a:lnTo>
                  <a:lnTo>
                    <a:pt x="330721" y="3559"/>
                  </a:lnTo>
                  <a:lnTo>
                    <a:pt x="374179" y="14026"/>
                  </a:lnTo>
                  <a:lnTo>
                    <a:pt x="415358" y="31083"/>
                  </a:lnTo>
                  <a:lnTo>
                    <a:pt x="453489" y="54412"/>
                  </a:lnTo>
                  <a:lnTo>
                    <a:pt x="487806" y="83694"/>
                  </a:lnTo>
                  <a:lnTo>
                    <a:pt x="517088"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400" y="567760"/>
                  </a:lnTo>
                  <a:lnTo>
                    <a:pt x="195431" y="556932"/>
                  </a:lnTo>
                  <a:lnTo>
                    <a:pt x="154431" y="539605"/>
                  </a:lnTo>
                  <a:lnTo>
                    <a:pt x="116990" y="516366"/>
                  </a:lnTo>
                  <a:lnTo>
                    <a:pt x="83694" y="487805"/>
                  </a:lnTo>
                  <a:lnTo>
                    <a:pt x="55133" y="454510"/>
                  </a:lnTo>
                  <a:lnTo>
                    <a:pt x="31895" y="417068"/>
                  </a:lnTo>
                  <a:lnTo>
                    <a:pt x="14567" y="376069"/>
                  </a:lnTo>
                  <a:lnTo>
                    <a:pt x="3740" y="332100"/>
                  </a:lnTo>
                  <a:lnTo>
                    <a:pt x="0" y="285749"/>
                  </a:lnTo>
                  <a:close/>
                </a:path>
              </a:pathLst>
            </a:custGeom>
            <a:ln w="9524">
              <a:solidFill>
                <a:srgbClr val="0098A3"/>
              </a:solidFill>
            </a:ln>
          </p:spPr>
          <p:txBody>
            <a:bodyPr wrap="square" lIns="0" tIns="0" rIns="0" bIns="0" rtlCol="0"/>
            <a:lstStyle/>
            <a:p>
              <a:endParaRPr/>
            </a:p>
          </p:txBody>
        </p:sp>
      </p:grpSp>
      <p:sp>
        <p:nvSpPr>
          <p:cNvPr id="40" name="object 40"/>
          <p:cNvSpPr txBox="1"/>
          <p:nvPr/>
        </p:nvSpPr>
        <p:spPr>
          <a:xfrm>
            <a:off x="9302412" y="3535943"/>
            <a:ext cx="1536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B</a:t>
            </a:r>
            <a:endParaRPr sz="1800">
              <a:latin typeface="Calibri"/>
              <a:cs typeface="Calibri"/>
            </a:endParaRPr>
          </a:p>
        </p:txBody>
      </p:sp>
      <p:grpSp>
        <p:nvGrpSpPr>
          <p:cNvPr id="41" name="object 41"/>
          <p:cNvGrpSpPr/>
          <p:nvPr/>
        </p:nvGrpSpPr>
        <p:grpSpPr>
          <a:xfrm>
            <a:off x="7716849" y="2719587"/>
            <a:ext cx="581025" cy="581025"/>
            <a:chOff x="7716849" y="2719587"/>
            <a:chExt cx="581025" cy="581025"/>
          </a:xfrm>
        </p:grpSpPr>
        <p:pic>
          <p:nvPicPr>
            <p:cNvPr id="42" name="object 42"/>
            <p:cNvPicPr/>
            <p:nvPr/>
          </p:nvPicPr>
          <p:blipFill>
            <a:blip r:embed="rId2" cstate="print"/>
            <a:stretch>
              <a:fillRect/>
            </a:stretch>
          </p:blipFill>
          <p:spPr>
            <a:xfrm>
              <a:off x="7721612" y="2724349"/>
              <a:ext cx="571499" cy="571499"/>
            </a:xfrm>
            <a:prstGeom prst="rect">
              <a:avLst/>
            </a:prstGeom>
          </p:spPr>
        </p:pic>
        <p:sp>
          <p:nvSpPr>
            <p:cNvPr id="43" name="object 43"/>
            <p:cNvSpPr/>
            <p:nvPr/>
          </p:nvSpPr>
          <p:spPr>
            <a:xfrm>
              <a:off x="7721612" y="2724349"/>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1" y="3559"/>
                  </a:lnTo>
                  <a:lnTo>
                    <a:pt x="374179" y="14026"/>
                  </a:lnTo>
                  <a:lnTo>
                    <a:pt x="415358"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9524">
              <a:solidFill>
                <a:srgbClr val="0098A3"/>
              </a:solidFill>
            </a:ln>
          </p:spPr>
          <p:txBody>
            <a:bodyPr wrap="square" lIns="0" tIns="0" rIns="0" bIns="0" rtlCol="0"/>
            <a:lstStyle/>
            <a:p>
              <a:endParaRPr/>
            </a:p>
          </p:txBody>
        </p:sp>
      </p:grpSp>
      <p:sp>
        <p:nvSpPr>
          <p:cNvPr id="44" name="object 44"/>
          <p:cNvSpPr txBox="1"/>
          <p:nvPr/>
        </p:nvSpPr>
        <p:spPr>
          <a:xfrm>
            <a:off x="7925402" y="2850143"/>
            <a:ext cx="16446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endParaRPr sz="1800">
              <a:latin typeface="Calibri"/>
              <a:cs typeface="Calibri"/>
            </a:endParaRPr>
          </a:p>
        </p:txBody>
      </p:sp>
      <p:sp>
        <p:nvSpPr>
          <p:cNvPr id="45" name="object 45"/>
          <p:cNvSpPr/>
          <p:nvPr/>
        </p:nvSpPr>
        <p:spPr>
          <a:xfrm>
            <a:off x="3551180" y="2728628"/>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7"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46" name="object 46"/>
          <p:cNvSpPr txBox="1"/>
          <p:nvPr/>
        </p:nvSpPr>
        <p:spPr>
          <a:xfrm>
            <a:off x="3754969" y="2854422"/>
            <a:ext cx="16446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endParaRPr sz="1800">
              <a:latin typeface="Calibri"/>
              <a:cs typeface="Calibri"/>
            </a:endParaRPr>
          </a:p>
        </p:txBody>
      </p:sp>
      <p:sp>
        <p:nvSpPr>
          <p:cNvPr id="47" name="object 47"/>
          <p:cNvSpPr/>
          <p:nvPr/>
        </p:nvSpPr>
        <p:spPr>
          <a:xfrm>
            <a:off x="4922780" y="3414428"/>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7" y="31083"/>
                </a:lnTo>
                <a:lnTo>
                  <a:pt x="453489" y="54412"/>
                </a:lnTo>
                <a:lnTo>
                  <a:pt x="487805" y="83693"/>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48" name="object 48"/>
          <p:cNvSpPr txBox="1"/>
          <p:nvPr/>
        </p:nvSpPr>
        <p:spPr>
          <a:xfrm>
            <a:off x="5131760" y="3540222"/>
            <a:ext cx="1536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B</a:t>
            </a:r>
            <a:endParaRPr sz="1800">
              <a:latin typeface="Calibri"/>
              <a:cs typeface="Calibri"/>
            </a:endParaRPr>
          </a:p>
        </p:txBody>
      </p:sp>
      <p:sp>
        <p:nvSpPr>
          <p:cNvPr id="49" name="object 49"/>
          <p:cNvSpPr/>
          <p:nvPr/>
        </p:nvSpPr>
        <p:spPr>
          <a:xfrm>
            <a:off x="6446780" y="1966628"/>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7"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50" name="object 50"/>
          <p:cNvSpPr txBox="1"/>
          <p:nvPr/>
        </p:nvSpPr>
        <p:spPr>
          <a:xfrm>
            <a:off x="6659332" y="2092422"/>
            <a:ext cx="14668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C</a:t>
            </a:r>
            <a:endParaRPr sz="1800">
              <a:latin typeface="Calibri"/>
              <a:cs typeface="Calibri"/>
            </a:endParaRPr>
          </a:p>
        </p:txBody>
      </p:sp>
      <p:sp>
        <p:nvSpPr>
          <p:cNvPr id="51" name="object 51"/>
          <p:cNvSpPr/>
          <p:nvPr/>
        </p:nvSpPr>
        <p:spPr>
          <a:xfrm>
            <a:off x="6903980" y="3338228"/>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7" y="31083"/>
                </a:lnTo>
                <a:lnTo>
                  <a:pt x="453489" y="54412"/>
                </a:lnTo>
                <a:lnTo>
                  <a:pt x="487805" y="83693"/>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52" name="object 52"/>
          <p:cNvSpPr txBox="1"/>
          <p:nvPr/>
        </p:nvSpPr>
        <p:spPr>
          <a:xfrm>
            <a:off x="7104979" y="3464022"/>
            <a:ext cx="1695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D</a:t>
            </a:r>
            <a:endParaRPr sz="1800">
              <a:latin typeface="Calibri"/>
              <a:cs typeface="Calibri"/>
            </a:endParaRPr>
          </a:p>
        </p:txBody>
      </p:sp>
      <p:sp>
        <p:nvSpPr>
          <p:cNvPr id="53" name="object 53"/>
          <p:cNvSpPr/>
          <p:nvPr/>
        </p:nvSpPr>
        <p:spPr>
          <a:xfrm>
            <a:off x="6599180" y="4633628"/>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7" y="31083"/>
                </a:lnTo>
                <a:lnTo>
                  <a:pt x="453489" y="54412"/>
                </a:lnTo>
                <a:lnTo>
                  <a:pt x="487805" y="83693"/>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54" name="object 54"/>
          <p:cNvSpPr txBox="1"/>
          <p:nvPr/>
        </p:nvSpPr>
        <p:spPr>
          <a:xfrm>
            <a:off x="6816476" y="4759422"/>
            <a:ext cx="13716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E</a:t>
            </a:r>
            <a:endParaRPr sz="1800">
              <a:latin typeface="Calibri"/>
              <a:cs typeface="Calibri"/>
            </a:endParaRPr>
          </a:p>
        </p:txBody>
      </p:sp>
      <p:sp>
        <p:nvSpPr>
          <p:cNvPr id="55" name="object 55"/>
          <p:cNvSpPr/>
          <p:nvPr/>
        </p:nvSpPr>
        <p:spPr>
          <a:xfrm>
            <a:off x="4694180" y="1814228"/>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7" y="31083"/>
                </a:lnTo>
                <a:lnTo>
                  <a:pt x="453489" y="54412"/>
                </a:lnTo>
                <a:lnTo>
                  <a:pt x="487805" y="83694"/>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56" name="object 56"/>
          <p:cNvSpPr txBox="1"/>
          <p:nvPr/>
        </p:nvSpPr>
        <p:spPr>
          <a:xfrm>
            <a:off x="4914768" y="1940022"/>
            <a:ext cx="13081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F</a:t>
            </a:r>
            <a:endParaRPr sz="1800">
              <a:latin typeface="Calibri"/>
              <a:cs typeface="Calibri"/>
            </a:endParaRPr>
          </a:p>
        </p:txBody>
      </p:sp>
      <p:sp>
        <p:nvSpPr>
          <p:cNvPr id="57" name="object 57"/>
          <p:cNvSpPr/>
          <p:nvPr/>
        </p:nvSpPr>
        <p:spPr>
          <a:xfrm>
            <a:off x="4694180" y="4709828"/>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7" y="31083"/>
                </a:lnTo>
                <a:lnTo>
                  <a:pt x="453489" y="54412"/>
                </a:lnTo>
                <a:lnTo>
                  <a:pt x="487805" y="83693"/>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58" name="object 58"/>
          <p:cNvSpPr txBox="1"/>
          <p:nvPr/>
        </p:nvSpPr>
        <p:spPr>
          <a:xfrm>
            <a:off x="4894397" y="4835622"/>
            <a:ext cx="17145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G</a:t>
            </a:r>
            <a:endParaRPr sz="1800">
              <a:latin typeface="Calibri"/>
              <a:cs typeface="Calibri"/>
            </a:endParaRPr>
          </a:p>
        </p:txBody>
      </p:sp>
      <p:sp>
        <p:nvSpPr>
          <p:cNvPr id="59" name="object 59"/>
          <p:cNvSpPr/>
          <p:nvPr/>
        </p:nvSpPr>
        <p:spPr>
          <a:xfrm>
            <a:off x="3551180" y="4024028"/>
            <a:ext cx="571500" cy="571500"/>
          </a:xfrm>
          <a:custGeom>
            <a:avLst/>
            <a:gdLst/>
            <a:ahLst/>
            <a:cxnLst/>
            <a:rect l="l" t="t" r="r" b="b"/>
            <a:pathLst>
              <a:path w="571500" h="571500">
                <a:moveTo>
                  <a:pt x="0" y="285749"/>
                </a:move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0720" y="3559"/>
                </a:lnTo>
                <a:lnTo>
                  <a:pt x="374179" y="14026"/>
                </a:lnTo>
                <a:lnTo>
                  <a:pt x="415357" y="31083"/>
                </a:lnTo>
                <a:lnTo>
                  <a:pt x="453489" y="54412"/>
                </a:lnTo>
                <a:lnTo>
                  <a:pt x="487805" y="83693"/>
                </a:lnTo>
                <a:lnTo>
                  <a:pt x="517087" y="118010"/>
                </a:lnTo>
                <a:lnTo>
                  <a:pt x="540416" y="156141"/>
                </a:lnTo>
                <a:lnTo>
                  <a:pt x="557473" y="197320"/>
                </a:lnTo>
                <a:lnTo>
                  <a:pt x="567940" y="240779"/>
                </a:lnTo>
                <a:lnTo>
                  <a:pt x="571499" y="285749"/>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49" y="571499"/>
                </a:ln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close/>
              </a:path>
            </a:pathLst>
          </a:custGeom>
          <a:ln w="25399">
            <a:solidFill>
              <a:srgbClr val="40BAD1"/>
            </a:solidFill>
          </a:ln>
        </p:spPr>
        <p:txBody>
          <a:bodyPr wrap="square" lIns="0" tIns="0" rIns="0" bIns="0" rtlCol="0"/>
          <a:lstStyle/>
          <a:p>
            <a:endParaRPr/>
          </a:p>
        </p:txBody>
      </p:sp>
      <p:sp>
        <p:nvSpPr>
          <p:cNvPr id="60" name="object 60"/>
          <p:cNvSpPr txBox="1"/>
          <p:nvPr/>
        </p:nvSpPr>
        <p:spPr>
          <a:xfrm>
            <a:off x="3752123" y="4149822"/>
            <a:ext cx="17018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H</a:t>
            </a:r>
            <a:endParaRPr sz="1800">
              <a:latin typeface="Calibri"/>
              <a:cs typeface="Calibri"/>
            </a:endParaRPr>
          </a:p>
        </p:txBody>
      </p:sp>
      <p:sp>
        <p:nvSpPr>
          <p:cNvPr id="61" name="object 61"/>
          <p:cNvSpPr/>
          <p:nvPr/>
        </p:nvSpPr>
        <p:spPr>
          <a:xfrm>
            <a:off x="3836930" y="2099978"/>
            <a:ext cx="3371850" cy="2915285"/>
          </a:xfrm>
          <a:custGeom>
            <a:avLst/>
            <a:gdLst/>
            <a:ahLst/>
            <a:cxnLst/>
            <a:rect l="l" t="t" r="r" b="b"/>
            <a:pathLst>
              <a:path w="3371850" h="2915285">
                <a:moveTo>
                  <a:pt x="202055" y="712344"/>
                </a:moveTo>
                <a:lnTo>
                  <a:pt x="940955" y="202044"/>
                </a:lnTo>
              </a:path>
              <a:path w="3371850" h="2915285">
                <a:moveTo>
                  <a:pt x="1428749" y="0"/>
                </a:moveTo>
                <a:lnTo>
                  <a:pt x="2609849" y="209699"/>
                </a:lnTo>
              </a:path>
              <a:path w="3371850" h="2915285">
                <a:moveTo>
                  <a:pt x="3371855" y="1238255"/>
                </a:moveTo>
                <a:lnTo>
                  <a:pt x="3097655" y="354455"/>
                </a:lnTo>
              </a:path>
              <a:path w="3371850" h="2915285">
                <a:moveTo>
                  <a:pt x="19199" y="1924049"/>
                </a:moveTo>
                <a:lnTo>
                  <a:pt x="0" y="1200149"/>
                </a:lnTo>
              </a:path>
              <a:path w="3371850" h="2915285">
                <a:moveTo>
                  <a:pt x="202055" y="2411855"/>
                </a:moveTo>
                <a:lnTo>
                  <a:pt x="857255" y="2895455"/>
                </a:lnTo>
              </a:path>
              <a:path w="3371850" h="2915285">
                <a:moveTo>
                  <a:pt x="1428749" y="2895599"/>
                </a:moveTo>
                <a:lnTo>
                  <a:pt x="2800349" y="2914799"/>
                </a:lnTo>
              </a:path>
              <a:path w="3371850" h="2915285">
                <a:moveTo>
                  <a:pt x="3250055" y="2617343"/>
                </a:moveTo>
                <a:lnTo>
                  <a:pt x="3352655" y="1809743"/>
                </a:lnTo>
              </a:path>
              <a:path w="3371850" h="2915285">
                <a:moveTo>
                  <a:pt x="202055" y="2007743"/>
                </a:moveTo>
                <a:lnTo>
                  <a:pt x="1186955" y="1822943"/>
                </a:lnTo>
              </a:path>
              <a:path w="3371850" h="2915285">
                <a:moveTo>
                  <a:pt x="1345055" y="2693543"/>
                </a:moveTo>
                <a:lnTo>
                  <a:pt x="3150755" y="1726043"/>
                </a:lnTo>
              </a:path>
              <a:path w="3371850" h="2915285">
                <a:moveTo>
                  <a:pt x="2851784" y="2623185"/>
                </a:moveTo>
                <a:lnTo>
                  <a:pt x="1518284" y="1861185"/>
                </a:lnTo>
              </a:path>
              <a:path w="3371850" h="2915285">
                <a:moveTo>
                  <a:pt x="1606043" y="1403855"/>
                </a:moveTo>
                <a:lnTo>
                  <a:pt x="2693543" y="354455"/>
                </a:lnTo>
              </a:path>
              <a:path w="3371850" h="2915285">
                <a:moveTo>
                  <a:pt x="3150743" y="1321943"/>
                </a:moveTo>
                <a:lnTo>
                  <a:pt x="1345043" y="202044"/>
                </a:lnTo>
              </a:path>
              <a:path w="3371850" h="2915285">
                <a:moveTo>
                  <a:pt x="1390499" y="1314449"/>
                </a:moveTo>
                <a:lnTo>
                  <a:pt x="1142999" y="285749"/>
                </a:lnTo>
              </a:path>
              <a:path w="3371850" h="2915285">
                <a:moveTo>
                  <a:pt x="1175249" y="1403999"/>
                </a:moveTo>
                <a:lnTo>
                  <a:pt x="285749" y="914399"/>
                </a:lnTo>
              </a:path>
            </a:pathLst>
          </a:custGeom>
          <a:ln w="25399">
            <a:solidFill>
              <a:srgbClr val="40BAD1"/>
            </a:solidFill>
          </a:ln>
        </p:spPr>
        <p:txBody>
          <a:bodyPr wrap="square" lIns="0" tIns="0" rIns="0" bIns="0" rtlCol="0"/>
          <a:lstStyle/>
          <a:p>
            <a:endParaRPr dirty="0"/>
          </a:p>
        </p:txBody>
      </p:sp>
      <p:sp>
        <p:nvSpPr>
          <p:cNvPr id="62" name="object 62"/>
          <p:cNvSpPr txBox="1"/>
          <p:nvPr/>
        </p:nvSpPr>
        <p:spPr>
          <a:xfrm>
            <a:off x="4144267" y="2211484"/>
            <a:ext cx="25717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10</a:t>
            </a:r>
            <a:endParaRPr sz="1800">
              <a:latin typeface="Calibri"/>
              <a:cs typeface="Calibri"/>
            </a:endParaRPr>
          </a:p>
        </p:txBody>
      </p:sp>
      <p:sp>
        <p:nvSpPr>
          <p:cNvPr id="76" name="object 7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77" name="object 7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24</a:t>
            </a:fld>
            <a:endParaRPr dirty="0"/>
          </a:p>
        </p:txBody>
      </p:sp>
      <p:sp>
        <p:nvSpPr>
          <p:cNvPr id="63" name="object 63"/>
          <p:cNvSpPr txBox="1"/>
          <p:nvPr/>
        </p:nvSpPr>
        <p:spPr>
          <a:xfrm>
            <a:off x="5757805" y="1906684"/>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endParaRPr sz="1800">
              <a:latin typeface="Calibri"/>
              <a:cs typeface="Calibri"/>
            </a:endParaRPr>
          </a:p>
        </p:txBody>
      </p:sp>
      <p:sp>
        <p:nvSpPr>
          <p:cNvPr id="64" name="object 64"/>
          <p:cNvSpPr txBox="1"/>
          <p:nvPr/>
        </p:nvSpPr>
        <p:spPr>
          <a:xfrm>
            <a:off x="7129405" y="2668684"/>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endParaRPr sz="1800">
              <a:latin typeface="Calibri"/>
              <a:cs typeface="Calibri"/>
            </a:endParaRPr>
          </a:p>
        </p:txBody>
      </p:sp>
      <p:sp>
        <p:nvSpPr>
          <p:cNvPr id="65" name="object 65"/>
          <p:cNvSpPr txBox="1"/>
          <p:nvPr/>
        </p:nvSpPr>
        <p:spPr>
          <a:xfrm>
            <a:off x="7204971" y="4192049"/>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1</a:t>
            </a:r>
            <a:endParaRPr sz="1800">
              <a:latin typeface="Calibri"/>
              <a:cs typeface="Calibri"/>
            </a:endParaRPr>
          </a:p>
        </p:txBody>
      </p:sp>
      <p:sp>
        <p:nvSpPr>
          <p:cNvPr id="66" name="object 66"/>
          <p:cNvSpPr txBox="1"/>
          <p:nvPr/>
        </p:nvSpPr>
        <p:spPr>
          <a:xfrm>
            <a:off x="5910205" y="4954684"/>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endParaRPr sz="1800">
              <a:latin typeface="Calibri"/>
              <a:cs typeface="Calibri"/>
            </a:endParaRPr>
          </a:p>
        </p:txBody>
      </p:sp>
      <p:sp>
        <p:nvSpPr>
          <p:cNvPr id="67" name="object 67"/>
          <p:cNvSpPr txBox="1"/>
          <p:nvPr/>
        </p:nvSpPr>
        <p:spPr>
          <a:xfrm>
            <a:off x="4157605" y="4649884"/>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endParaRPr sz="1800">
              <a:latin typeface="Calibri"/>
              <a:cs typeface="Calibri"/>
            </a:endParaRPr>
          </a:p>
        </p:txBody>
      </p:sp>
      <p:sp>
        <p:nvSpPr>
          <p:cNvPr id="68" name="object 68"/>
          <p:cNvSpPr txBox="1"/>
          <p:nvPr/>
        </p:nvSpPr>
        <p:spPr>
          <a:xfrm>
            <a:off x="3624205" y="3506884"/>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5</a:t>
            </a:r>
            <a:endParaRPr sz="1800">
              <a:latin typeface="Calibri"/>
              <a:cs typeface="Calibri"/>
            </a:endParaRPr>
          </a:p>
        </p:txBody>
      </p:sp>
      <p:sp>
        <p:nvSpPr>
          <p:cNvPr id="69" name="object 69"/>
          <p:cNvSpPr txBox="1"/>
          <p:nvPr/>
        </p:nvSpPr>
        <p:spPr>
          <a:xfrm>
            <a:off x="4462405" y="2973484"/>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8</a:t>
            </a:r>
            <a:endParaRPr sz="1800">
              <a:latin typeface="Calibri"/>
              <a:cs typeface="Calibri"/>
            </a:endParaRPr>
          </a:p>
        </p:txBody>
      </p:sp>
      <p:sp>
        <p:nvSpPr>
          <p:cNvPr id="70" name="object 70"/>
          <p:cNvSpPr txBox="1"/>
          <p:nvPr/>
        </p:nvSpPr>
        <p:spPr>
          <a:xfrm>
            <a:off x="4386205" y="3735484"/>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endParaRPr sz="1800">
              <a:latin typeface="Calibri"/>
              <a:cs typeface="Calibri"/>
            </a:endParaRPr>
          </a:p>
        </p:txBody>
      </p:sp>
      <p:sp>
        <p:nvSpPr>
          <p:cNvPr id="71" name="object 71"/>
          <p:cNvSpPr txBox="1"/>
          <p:nvPr/>
        </p:nvSpPr>
        <p:spPr>
          <a:xfrm>
            <a:off x="4919605" y="2744884"/>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endParaRPr sz="1800">
              <a:latin typeface="Calibri"/>
              <a:cs typeface="Calibri"/>
            </a:endParaRPr>
          </a:p>
        </p:txBody>
      </p:sp>
      <p:sp>
        <p:nvSpPr>
          <p:cNvPr id="72" name="object 72"/>
          <p:cNvSpPr txBox="1"/>
          <p:nvPr/>
        </p:nvSpPr>
        <p:spPr>
          <a:xfrm>
            <a:off x="5605405" y="2973484"/>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endParaRPr sz="1800">
              <a:latin typeface="Calibri"/>
              <a:cs typeface="Calibri"/>
            </a:endParaRPr>
          </a:p>
        </p:txBody>
      </p:sp>
      <p:sp>
        <p:nvSpPr>
          <p:cNvPr id="73" name="object 73"/>
          <p:cNvSpPr txBox="1"/>
          <p:nvPr/>
        </p:nvSpPr>
        <p:spPr>
          <a:xfrm>
            <a:off x="5757170" y="3887884"/>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endParaRPr sz="1800">
              <a:latin typeface="Calibri"/>
              <a:cs typeface="Calibri"/>
            </a:endParaRPr>
          </a:p>
        </p:txBody>
      </p:sp>
      <p:sp>
        <p:nvSpPr>
          <p:cNvPr id="74" name="object 74"/>
          <p:cNvSpPr txBox="1"/>
          <p:nvPr/>
        </p:nvSpPr>
        <p:spPr>
          <a:xfrm>
            <a:off x="6443605" y="3811684"/>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2</a:t>
            </a:r>
            <a:endParaRPr sz="1800">
              <a:latin typeface="Calibri"/>
              <a:cs typeface="Calibri"/>
            </a:endParaRPr>
          </a:p>
        </p:txBody>
      </p:sp>
      <p:sp>
        <p:nvSpPr>
          <p:cNvPr id="75" name="object 75"/>
          <p:cNvSpPr txBox="1"/>
          <p:nvPr/>
        </p:nvSpPr>
        <p:spPr>
          <a:xfrm>
            <a:off x="6443605" y="2821084"/>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6</a:t>
            </a:r>
            <a:endParaRPr sz="180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25</a:t>
            </a:fld>
            <a:endParaRPr dirty="0"/>
          </a:p>
        </p:txBody>
      </p:sp>
      <p:sp>
        <p:nvSpPr>
          <p:cNvPr id="3" name="object 3"/>
          <p:cNvSpPr txBox="1"/>
          <p:nvPr/>
        </p:nvSpPr>
        <p:spPr>
          <a:xfrm>
            <a:off x="325944" y="2854207"/>
            <a:ext cx="1947545"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Prim's </a:t>
            </a:r>
            <a:r>
              <a:rPr sz="3600" dirty="0">
                <a:solidFill>
                  <a:srgbClr val="FFFFFF"/>
                </a:solidFill>
                <a:latin typeface="Corbel"/>
                <a:cs typeface="Corbel"/>
              </a:rPr>
              <a:t> </a:t>
            </a:r>
            <a:r>
              <a:rPr sz="3600" spc="-5" dirty="0">
                <a:solidFill>
                  <a:srgbClr val="FFFFFF"/>
                </a:solidFill>
                <a:latin typeface="Corbel"/>
                <a:cs typeface="Corbel"/>
              </a:rPr>
              <a:t>Algorithm</a:t>
            </a:r>
            <a:endParaRPr sz="3600">
              <a:latin typeface="Corbel"/>
              <a:cs typeface="Corbel"/>
            </a:endParaRPr>
          </a:p>
        </p:txBody>
      </p:sp>
      <p:sp>
        <p:nvSpPr>
          <p:cNvPr id="4" name="object 4"/>
          <p:cNvSpPr txBox="1">
            <a:spLocks noGrp="1"/>
          </p:cNvSpPr>
          <p:nvPr>
            <p:ph type="title"/>
          </p:nvPr>
        </p:nvSpPr>
        <p:spPr>
          <a:xfrm>
            <a:off x="3961380" y="2008916"/>
            <a:ext cx="3421379" cy="391160"/>
          </a:xfrm>
          <a:prstGeom prst="rect">
            <a:avLst/>
          </a:prstGeom>
        </p:spPr>
        <p:txBody>
          <a:bodyPr vert="horz" wrap="square" lIns="0" tIns="12700" rIns="0" bIns="0" rtlCol="0">
            <a:spAutoFit/>
          </a:bodyPr>
          <a:lstStyle/>
          <a:p>
            <a:pPr marL="12700">
              <a:lnSpc>
                <a:spcPct val="100000"/>
              </a:lnSpc>
              <a:spcBef>
                <a:spcPts val="100"/>
              </a:spcBef>
              <a:tabLst>
                <a:tab pos="450215" algn="l"/>
              </a:tabLst>
            </a:pPr>
            <a:r>
              <a:rPr dirty="0">
                <a:solidFill>
                  <a:schemeClr val="tx1"/>
                </a:solidFill>
              </a:rPr>
              <a:t>1.	</a:t>
            </a:r>
            <a:r>
              <a:rPr sz="2400" spc="-5" dirty="0">
                <a:solidFill>
                  <a:schemeClr val="tx1"/>
                </a:solidFill>
                <a:latin typeface="Corbel"/>
                <a:cs typeface="Corbel"/>
              </a:rPr>
              <a:t>Select</a:t>
            </a:r>
            <a:r>
              <a:rPr sz="2400" spc="-35" dirty="0">
                <a:solidFill>
                  <a:schemeClr val="tx1"/>
                </a:solidFill>
                <a:latin typeface="Corbel"/>
                <a:cs typeface="Corbel"/>
              </a:rPr>
              <a:t> </a:t>
            </a:r>
            <a:r>
              <a:rPr sz="2400" dirty="0">
                <a:solidFill>
                  <a:schemeClr val="tx1"/>
                </a:solidFill>
                <a:latin typeface="Corbel"/>
                <a:cs typeface="Corbel"/>
              </a:rPr>
              <a:t>a</a:t>
            </a:r>
            <a:r>
              <a:rPr sz="2400" spc="-30" dirty="0">
                <a:solidFill>
                  <a:schemeClr val="tx1"/>
                </a:solidFill>
                <a:latin typeface="Corbel"/>
                <a:cs typeface="Corbel"/>
              </a:rPr>
              <a:t> </a:t>
            </a:r>
            <a:r>
              <a:rPr sz="2400" spc="-5" dirty="0">
                <a:solidFill>
                  <a:schemeClr val="tx1"/>
                </a:solidFill>
                <a:latin typeface="Corbel"/>
                <a:cs typeface="Corbel"/>
              </a:rPr>
              <a:t>starting</a:t>
            </a:r>
            <a:r>
              <a:rPr sz="2400" spc="-35" dirty="0">
                <a:solidFill>
                  <a:schemeClr val="tx1"/>
                </a:solidFill>
                <a:latin typeface="Corbel"/>
                <a:cs typeface="Corbel"/>
              </a:rPr>
              <a:t> </a:t>
            </a:r>
            <a:r>
              <a:rPr sz="2400" spc="-5" dirty="0">
                <a:solidFill>
                  <a:schemeClr val="tx1"/>
                </a:solidFill>
                <a:latin typeface="Corbel"/>
                <a:cs typeface="Corbel"/>
              </a:rPr>
              <a:t>vertex.</a:t>
            </a:r>
            <a:endParaRPr sz="2400" dirty="0">
              <a:solidFill>
                <a:schemeClr val="tx1"/>
              </a:solidFill>
              <a:latin typeface="Corbel"/>
              <a:cs typeface="Corbel"/>
            </a:endParaRPr>
          </a:p>
        </p:txBody>
      </p:sp>
      <p:sp>
        <p:nvSpPr>
          <p:cNvPr id="5" name="object 5"/>
          <p:cNvSpPr txBox="1"/>
          <p:nvPr/>
        </p:nvSpPr>
        <p:spPr>
          <a:xfrm>
            <a:off x="3961380" y="2374676"/>
            <a:ext cx="6774180" cy="2540000"/>
          </a:xfrm>
          <a:prstGeom prst="rect">
            <a:avLst/>
          </a:prstGeom>
        </p:spPr>
        <p:txBody>
          <a:bodyPr vert="horz" wrap="square" lIns="0" tIns="66040" rIns="0" bIns="0" rtlCol="0">
            <a:spAutoFit/>
          </a:bodyPr>
          <a:lstStyle/>
          <a:p>
            <a:pPr marL="450215" indent="-438150">
              <a:lnSpc>
                <a:spcPct val="100000"/>
              </a:lnSpc>
              <a:spcBef>
                <a:spcPts val="520"/>
              </a:spcBef>
              <a:buClr>
                <a:srgbClr val="40BAD1"/>
              </a:buClr>
              <a:buSzPct val="91666"/>
              <a:buFont typeface="Times New Roman"/>
              <a:buAutoNum type="arabicPeriod" startAt="2"/>
              <a:tabLst>
                <a:tab pos="450215" algn="l"/>
                <a:tab pos="450850" algn="l"/>
              </a:tabLst>
            </a:pPr>
            <a:r>
              <a:rPr sz="2400" spc="-15" dirty="0">
                <a:latin typeface="Corbel"/>
                <a:cs typeface="Corbel"/>
              </a:rPr>
              <a:t>Repeat </a:t>
            </a:r>
            <a:r>
              <a:rPr sz="2400" spc="-5" dirty="0">
                <a:latin typeface="Corbel"/>
                <a:cs typeface="Corbel"/>
              </a:rPr>
              <a:t>steps</a:t>
            </a:r>
            <a:r>
              <a:rPr sz="2400" spc="-10" dirty="0">
                <a:latin typeface="Corbel"/>
                <a:cs typeface="Corbel"/>
              </a:rPr>
              <a:t> </a:t>
            </a:r>
            <a:r>
              <a:rPr sz="2400" dirty="0">
                <a:latin typeface="Corbel"/>
                <a:cs typeface="Corbel"/>
              </a:rPr>
              <a:t>3</a:t>
            </a:r>
            <a:r>
              <a:rPr sz="2400" spc="-10" dirty="0">
                <a:latin typeface="Corbel"/>
                <a:cs typeface="Corbel"/>
              </a:rPr>
              <a:t> </a:t>
            </a:r>
            <a:r>
              <a:rPr sz="2400" spc="-5" dirty="0">
                <a:latin typeface="Corbel"/>
                <a:cs typeface="Corbel"/>
              </a:rPr>
              <a:t>and</a:t>
            </a:r>
            <a:r>
              <a:rPr sz="2400" spc="-10" dirty="0">
                <a:latin typeface="Corbel"/>
                <a:cs typeface="Corbel"/>
              </a:rPr>
              <a:t> </a:t>
            </a:r>
            <a:r>
              <a:rPr sz="2400" dirty="0">
                <a:latin typeface="Corbel"/>
                <a:cs typeface="Corbel"/>
              </a:rPr>
              <a:t>4</a:t>
            </a:r>
            <a:r>
              <a:rPr sz="2400" spc="-10" dirty="0">
                <a:latin typeface="Corbel"/>
                <a:cs typeface="Corbel"/>
              </a:rPr>
              <a:t> </a:t>
            </a:r>
            <a:r>
              <a:rPr sz="2400" spc="-5" dirty="0">
                <a:latin typeface="Corbel"/>
                <a:cs typeface="Corbel"/>
              </a:rPr>
              <a:t>until</a:t>
            </a:r>
            <a:r>
              <a:rPr sz="2400" spc="-10" dirty="0">
                <a:latin typeface="Corbel"/>
                <a:cs typeface="Corbel"/>
              </a:rPr>
              <a:t> </a:t>
            </a:r>
            <a:r>
              <a:rPr sz="2400" spc="-5" dirty="0">
                <a:latin typeface="Corbel"/>
                <a:cs typeface="Corbel"/>
              </a:rPr>
              <a:t>there</a:t>
            </a:r>
            <a:r>
              <a:rPr sz="2400" spc="-10" dirty="0">
                <a:latin typeface="Corbel"/>
                <a:cs typeface="Corbel"/>
              </a:rPr>
              <a:t> </a:t>
            </a:r>
            <a:r>
              <a:rPr sz="2400" spc="-5" dirty="0">
                <a:latin typeface="Corbel"/>
                <a:cs typeface="Corbel"/>
              </a:rPr>
              <a:t>are</a:t>
            </a:r>
            <a:r>
              <a:rPr sz="2400" spc="-10" dirty="0">
                <a:latin typeface="Corbel"/>
                <a:cs typeface="Corbel"/>
              </a:rPr>
              <a:t> </a:t>
            </a:r>
            <a:r>
              <a:rPr sz="2400" spc="-5" dirty="0">
                <a:latin typeface="Corbel"/>
                <a:cs typeface="Corbel"/>
              </a:rPr>
              <a:t>fringe</a:t>
            </a:r>
            <a:r>
              <a:rPr sz="2400" spc="-10" dirty="0">
                <a:latin typeface="Corbel"/>
                <a:cs typeface="Corbel"/>
              </a:rPr>
              <a:t> </a:t>
            </a:r>
            <a:r>
              <a:rPr sz="2400" spc="-5" dirty="0">
                <a:latin typeface="Corbel"/>
                <a:cs typeface="Corbel"/>
              </a:rPr>
              <a:t>vertices.</a:t>
            </a:r>
            <a:endParaRPr sz="2400" dirty="0">
              <a:latin typeface="Corbel"/>
              <a:cs typeface="Corbel"/>
            </a:endParaRPr>
          </a:p>
          <a:p>
            <a:pPr marL="450215" marR="372110" indent="-438150">
              <a:lnSpc>
                <a:spcPct val="114599"/>
              </a:lnSpc>
              <a:buClr>
                <a:srgbClr val="40BAD1"/>
              </a:buClr>
              <a:buSzPct val="91666"/>
              <a:buFont typeface="Times New Roman"/>
              <a:buAutoNum type="arabicPeriod" startAt="2"/>
              <a:tabLst>
                <a:tab pos="450215" algn="l"/>
                <a:tab pos="450850" algn="l"/>
              </a:tabLst>
            </a:pPr>
            <a:r>
              <a:rPr sz="2400" spc="-5" dirty="0">
                <a:latin typeface="Corbel"/>
                <a:cs typeface="Corbel"/>
              </a:rPr>
              <a:t>Select an edge </a:t>
            </a:r>
            <a:r>
              <a:rPr sz="2400" dirty="0">
                <a:latin typeface="Corbel"/>
                <a:cs typeface="Corbel"/>
              </a:rPr>
              <a:t>e </a:t>
            </a:r>
            <a:r>
              <a:rPr sz="2400" spc="-5" dirty="0">
                <a:latin typeface="Corbel"/>
                <a:cs typeface="Corbel"/>
              </a:rPr>
              <a:t>connecting the tree vertex and </a:t>
            </a:r>
            <a:r>
              <a:rPr sz="2400" spc="-470" dirty="0">
                <a:latin typeface="Corbel"/>
                <a:cs typeface="Corbel"/>
              </a:rPr>
              <a:t> </a:t>
            </a:r>
            <a:r>
              <a:rPr sz="2400" spc="-5" dirty="0">
                <a:latin typeface="Corbel"/>
                <a:cs typeface="Corbel"/>
              </a:rPr>
              <a:t>fringe</a:t>
            </a:r>
            <a:r>
              <a:rPr sz="2400" spc="-10" dirty="0">
                <a:latin typeface="Corbel"/>
                <a:cs typeface="Corbel"/>
              </a:rPr>
              <a:t> </a:t>
            </a:r>
            <a:r>
              <a:rPr sz="2400" spc="-5" dirty="0">
                <a:latin typeface="Corbel"/>
                <a:cs typeface="Corbel"/>
              </a:rPr>
              <a:t>vertex</a:t>
            </a:r>
            <a:r>
              <a:rPr sz="2400" spc="-10" dirty="0">
                <a:latin typeface="Corbel"/>
                <a:cs typeface="Corbel"/>
              </a:rPr>
              <a:t> </a:t>
            </a:r>
            <a:r>
              <a:rPr sz="2400" spc="-5" dirty="0">
                <a:latin typeface="Corbel"/>
                <a:cs typeface="Corbel"/>
              </a:rPr>
              <a:t>that</a:t>
            </a:r>
            <a:r>
              <a:rPr sz="2400" spc="-10" dirty="0">
                <a:latin typeface="Corbel"/>
                <a:cs typeface="Corbel"/>
              </a:rPr>
              <a:t> </a:t>
            </a:r>
            <a:r>
              <a:rPr sz="2400" spc="-5" dirty="0">
                <a:latin typeface="Corbel"/>
                <a:cs typeface="Corbel"/>
              </a:rPr>
              <a:t>has minimum</a:t>
            </a:r>
            <a:r>
              <a:rPr sz="2400" spc="-10" dirty="0">
                <a:latin typeface="Corbel"/>
                <a:cs typeface="Corbel"/>
              </a:rPr>
              <a:t> </a:t>
            </a:r>
            <a:r>
              <a:rPr sz="2400" spc="-5" dirty="0">
                <a:latin typeface="Corbel"/>
                <a:cs typeface="Corbel"/>
              </a:rPr>
              <a:t>weight.</a:t>
            </a:r>
            <a:endParaRPr sz="2400" dirty="0">
              <a:latin typeface="Corbel"/>
              <a:cs typeface="Corbel"/>
            </a:endParaRPr>
          </a:p>
          <a:p>
            <a:pPr marL="450215" marR="844550" indent="-438150">
              <a:lnSpc>
                <a:spcPct val="114599"/>
              </a:lnSpc>
              <a:buClr>
                <a:srgbClr val="40BAD1"/>
              </a:buClr>
              <a:buSzPct val="91666"/>
              <a:buFont typeface="Times New Roman"/>
              <a:buAutoNum type="arabicPeriod" startAt="2"/>
              <a:tabLst>
                <a:tab pos="450215" algn="l"/>
                <a:tab pos="450850" algn="l"/>
              </a:tabLst>
            </a:pPr>
            <a:r>
              <a:rPr sz="2400" spc="-5" dirty="0">
                <a:latin typeface="Corbel"/>
                <a:cs typeface="Corbel"/>
              </a:rPr>
              <a:t>Add the selected edge and the vertex to the </a:t>
            </a:r>
            <a:r>
              <a:rPr sz="2400" spc="-470" dirty="0">
                <a:latin typeface="Corbel"/>
                <a:cs typeface="Corbel"/>
              </a:rPr>
              <a:t> </a:t>
            </a:r>
            <a:r>
              <a:rPr sz="2400" spc="-5" dirty="0">
                <a:latin typeface="Corbel"/>
                <a:cs typeface="Corbel"/>
              </a:rPr>
              <a:t>minimu</a:t>
            </a:r>
            <a:r>
              <a:rPr sz="2400" dirty="0">
                <a:latin typeface="Corbel"/>
                <a:cs typeface="Corbel"/>
              </a:rPr>
              <a:t>m</a:t>
            </a:r>
            <a:r>
              <a:rPr sz="2400" spc="-5" dirty="0">
                <a:latin typeface="Corbel"/>
                <a:cs typeface="Corbel"/>
              </a:rPr>
              <a:t> spannin</a:t>
            </a:r>
            <a:r>
              <a:rPr sz="2400" dirty="0">
                <a:latin typeface="Corbel"/>
                <a:cs typeface="Corbel"/>
              </a:rPr>
              <a:t>g</a:t>
            </a:r>
            <a:r>
              <a:rPr sz="2400" spc="-5" dirty="0">
                <a:latin typeface="Corbel"/>
                <a:cs typeface="Corbel"/>
              </a:rPr>
              <a:t> tre</a:t>
            </a:r>
            <a:r>
              <a:rPr sz="2400" dirty="0">
                <a:latin typeface="Corbel"/>
                <a:cs typeface="Corbel"/>
              </a:rPr>
              <a:t>e</a:t>
            </a:r>
            <a:r>
              <a:rPr sz="2400" spc="-165" dirty="0">
                <a:latin typeface="Corbel"/>
                <a:cs typeface="Corbel"/>
              </a:rPr>
              <a:t> </a:t>
            </a:r>
            <a:r>
              <a:rPr sz="2400" spc="-190" dirty="0">
                <a:latin typeface="Corbel"/>
                <a:cs typeface="Corbel"/>
              </a:rPr>
              <a:t>T</a:t>
            </a:r>
            <a:r>
              <a:rPr sz="2400" dirty="0">
                <a:latin typeface="Corbel"/>
                <a:cs typeface="Corbel"/>
              </a:rPr>
              <a:t>.</a:t>
            </a:r>
          </a:p>
          <a:p>
            <a:pPr marL="450215" indent="-438150">
              <a:lnSpc>
                <a:spcPct val="100000"/>
              </a:lnSpc>
              <a:spcBef>
                <a:spcPts val="420"/>
              </a:spcBef>
              <a:buClr>
                <a:srgbClr val="40BAD1"/>
              </a:buClr>
              <a:buSzPct val="91666"/>
              <a:buFont typeface="Times New Roman"/>
              <a:buAutoNum type="arabicPeriod" startAt="2"/>
              <a:tabLst>
                <a:tab pos="450215" algn="l"/>
                <a:tab pos="450850" algn="l"/>
              </a:tabLst>
            </a:pPr>
            <a:r>
              <a:rPr sz="2400" spc="-5" dirty="0">
                <a:latin typeface="Corbel"/>
                <a:cs typeface="Corbel"/>
              </a:rPr>
              <a:t>End.</a:t>
            </a:r>
            <a:endParaRPr sz="2400" dirty="0">
              <a:latin typeface="Corbel"/>
              <a:cs typeface="Corbe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26</a:t>
            </a:fld>
            <a:endParaRPr dirty="0"/>
          </a:p>
        </p:txBody>
      </p:sp>
      <p:sp>
        <p:nvSpPr>
          <p:cNvPr id="3" name="object 3"/>
          <p:cNvSpPr txBox="1"/>
          <p:nvPr/>
        </p:nvSpPr>
        <p:spPr>
          <a:xfrm>
            <a:off x="325950" y="1600200"/>
            <a:ext cx="2583718" cy="3152145"/>
          </a:xfrm>
          <a:prstGeom prst="rect">
            <a:avLst/>
          </a:prstGeom>
        </p:spPr>
        <p:txBody>
          <a:bodyPr vert="horz" wrap="square" lIns="0" tIns="73660" rIns="0" bIns="0" rtlCol="0">
            <a:spAutoFit/>
          </a:bodyPr>
          <a:lstStyle/>
          <a:p>
            <a:pPr marL="12700" marR="5080">
              <a:lnSpc>
                <a:spcPts val="3900"/>
              </a:lnSpc>
              <a:spcBef>
                <a:spcPts val="580"/>
              </a:spcBef>
            </a:pPr>
            <a:r>
              <a:rPr lang="en-US" sz="3600" spc="-10" dirty="0">
                <a:solidFill>
                  <a:srgbClr val="FFFFFF"/>
                </a:solidFill>
                <a:latin typeface="Corbel"/>
                <a:cs typeface="Corbel"/>
              </a:rPr>
              <a:t>Time complexity </a:t>
            </a:r>
          </a:p>
          <a:p>
            <a:pPr marL="12700" marR="5080">
              <a:lnSpc>
                <a:spcPts val="3900"/>
              </a:lnSpc>
              <a:spcBef>
                <a:spcPts val="580"/>
              </a:spcBef>
            </a:pPr>
            <a:r>
              <a:rPr lang="en-US" sz="3600" spc="-10" dirty="0">
                <a:solidFill>
                  <a:srgbClr val="FFFFFF"/>
                </a:solidFill>
                <a:latin typeface="Corbel"/>
                <a:cs typeface="Corbel"/>
              </a:rPr>
              <a:t>&amp; Applications of Prims</a:t>
            </a:r>
            <a:r>
              <a:rPr sz="3600" spc="-10" dirty="0">
                <a:solidFill>
                  <a:srgbClr val="FFFFFF"/>
                </a:solidFill>
                <a:latin typeface="Corbel"/>
                <a:cs typeface="Corbel"/>
              </a:rPr>
              <a:t> </a:t>
            </a:r>
            <a:r>
              <a:rPr sz="3600" spc="-5" dirty="0">
                <a:solidFill>
                  <a:srgbClr val="FFFFFF"/>
                </a:solidFill>
                <a:latin typeface="Corbel"/>
                <a:cs typeface="Corbel"/>
              </a:rPr>
              <a:t> Algorithm</a:t>
            </a:r>
            <a:endParaRPr sz="3600" dirty="0">
              <a:latin typeface="Corbel"/>
              <a:cs typeface="Corbel"/>
            </a:endParaRPr>
          </a:p>
        </p:txBody>
      </p:sp>
      <p:sp>
        <p:nvSpPr>
          <p:cNvPr id="5" name="object 5"/>
          <p:cNvSpPr txBox="1"/>
          <p:nvPr/>
        </p:nvSpPr>
        <p:spPr>
          <a:xfrm>
            <a:off x="3581400" y="1371600"/>
            <a:ext cx="8298718" cy="3475503"/>
          </a:xfrm>
          <a:prstGeom prst="rect">
            <a:avLst/>
          </a:prstGeom>
        </p:spPr>
        <p:txBody>
          <a:bodyPr vert="horz" wrap="square" lIns="0" tIns="12700" rIns="0" bIns="0" rtlCol="0">
            <a:spAutoFit/>
          </a:bodyPr>
          <a:lstStyle/>
          <a:p>
            <a:pPr marL="450215" marR="93980" indent="-438150">
              <a:lnSpc>
                <a:spcPct val="114599"/>
              </a:lnSpc>
              <a:spcBef>
                <a:spcPts val="100"/>
              </a:spcBef>
              <a:buClr>
                <a:srgbClr val="40BAD1"/>
              </a:buClr>
              <a:buSzPct val="91666"/>
              <a:buFont typeface="Arial" panose="020B0604020202020204" pitchFamily="34" charset="0"/>
              <a:buChar char="•"/>
              <a:tabLst>
                <a:tab pos="450215" algn="l"/>
                <a:tab pos="450850" algn="l"/>
              </a:tabLst>
            </a:pPr>
            <a:r>
              <a:rPr lang="en-US" sz="2400" b="1" spc="-5" dirty="0">
                <a:latin typeface="Corbel"/>
                <a:cs typeface="Corbel"/>
              </a:rPr>
              <a:t>Time Complexity</a:t>
            </a:r>
          </a:p>
          <a:p>
            <a:pPr marL="450215" marR="93980" indent="-438150">
              <a:lnSpc>
                <a:spcPct val="114599"/>
              </a:lnSpc>
              <a:spcBef>
                <a:spcPts val="100"/>
              </a:spcBef>
              <a:buClr>
                <a:srgbClr val="40BAD1"/>
              </a:buClr>
              <a:buSzPct val="91666"/>
              <a:buFont typeface="Arial" panose="020B0604020202020204" pitchFamily="34" charset="0"/>
              <a:buChar char="•"/>
              <a:tabLst>
                <a:tab pos="450215" algn="l"/>
                <a:tab pos="450850" algn="l"/>
              </a:tabLst>
            </a:pPr>
            <a:r>
              <a:rPr lang="en-US" sz="2400" dirty="0">
                <a:latin typeface="Corbel"/>
                <a:cs typeface="Corbel"/>
              </a:rPr>
              <a:t>The time complexity Of Kruskal's Algorithm is: </a:t>
            </a:r>
            <a:r>
              <a:rPr lang="pt-BR" sz="2400" dirty="0">
                <a:solidFill>
                  <a:srgbClr val="FF0000"/>
                </a:solidFill>
                <a:latin typeface="Corbel"/>
                <a:cs typeface="Corbel"/>
              </a:rPr>
              <a:t>O(E+V.log(V))</a:t>
            </a:r>
            <a:r>
              <a:rPr lang="en-US" sz="2400" dirty="0">
                <a:latin typeface="Corbel"/>
                <a:cs typeface="Corbel"/>
              </a:rPr>
              <a:t>.</a:t>
            </a:r>
          </a:p>
          <a:p>
            <a:pPr marL="450215" marR="93980" indent="-438150">
              <a:lnSpc>
                <a:spcPct val="114599"/>
              </a:lnSpc>
              <a:spcBef>
                <a:spcPts val="100"/>
              </a:spcBef>
              <a:buClr>
                <a:srgbClr val="40BAD1"/>
              </a:buClr>
              <a:buSzPct val="91666"/>
              <a:buFont typeface="Arial" panose="020B0604020202020204" pitchFamily="34" charset="0"/>
              <a:buChar char="•"/>
              <a:tabLst>
                <a:tab pos="450215" algn="l"/>
                <a:tab pos="450850" algn="l"/>
              </a:tabLst>
            </a:pPr>
            <a:endParaRPr lang="en-US" sz="2400" dirty="0">
              <a:latin typeface="Corbel"/>
              <a:cs typeface="Corbel"/>
            </a:endParaRPr>
          </a:p>
          <a:p>
            <a:pPr marL="450215" marR="93980" indent="-438150">
              <a:lnSpc>
                <a:spcPct val="114599"/>
              </a:lnSpc>
              <a:spcBef>
                <a:spcPts val="100"/>
              </a:spcBef>
              <a:buClr>
                <a:srgbClr val="40BAD1"/>
              </a:buClr>
              <a:buSzPct val="91666"/>
              <a:buFont typeface="Arial" panose="020B0604020202020204" pitchFamily="34" charset="0"/>
              <a:buChar char="•"/>
              <a:tabLst>
                <a:tab pos="450215" algn="l"/>
                <a:tab pos="450850" algn="l"/>
              </a:tabLst>
            </a:pPr>
            <a:r>
              <a:rPr lang="en-US" sz="2400" b="1" dirty="0">
                <a:latin typeface="Corbel"/>
                <a:cs typeface="Corbel"/>
              </a:rPr>
              <a:t>Applications</a:t>
            </a:r>
          </a:p>
          <a:p>
            <a:pPr marL="450215" marR="93980" indent="-438150">
              <a:lnSpc>
                <a:spcPct val="114599"/>
              </a:lnSpc>
              <a:spcBef>
                <a:spcPts val="100"/>
              </a:spcBef>
              <a:buClr>
                <a:srgbClr val="40BAD1"/>
              </a:buClr>
              <a:buSzPct val="91666"/>
              <a:buFont typeface="Arial" panose="020B0604020202020204" pitchFamily="34" charset="0"/>
              <a:buChar char="•"/>
              <a:tabLst>
                <a:tab pos="450215" algn="l"/>
                <a:tab pos="450850" algn="l"/>
              </a:tabLst>
            </a:pPr>
            <a:r>
              <a:rPr lang="en-US" sz="2400" dirty="0">
                <a:latin typeface="Corbel"/>
                <a:cs typeface="Corbel"/>
              </a:rPr>
              <a:t>Path finding</a:t>
            </a:r>
          </a:p>
          <a:p>
            <a:pPr marL="450215" marR="93980" indent="-438150">
              <a:lnSpc>
                <a:spcPct val="114599"/>
              </a:lnSpc>
              <a:spcBef>
                <a:spcPts val="100"/>
              </a:spcBef>
              <a:buClr>
                <a:srgbClr val="40BAD1"/>
              </a:buClr>
              <a:buSzPct val="91666"/>
              <a:buFont typeface="Arial" panose="020B0604020202020204" pitchFamily="34" charset="0"/>
              <a:buChar char="•"/>
              <a:tabLst>
                <a:tab pos="450215" algn="l"/>
                <a:tab pos="450850" algn="l"/>
              </a:tabLst>
            </a:pPr>
            <a:r>
              <a:rPr lang="en-US" sz="2400" dirty="0">
                <a:latin typeface="Corbel"/>
                <a:cs typeface="Corbel"/>
              </a:rPr>
              <a:t>Travelling salesman problem</a:t>
            </a:r>
          </a:p>
          <a:p>
            <a:pPr marL="450215" marR="93980" indent="-438150">
              <a:lnSpc>
                <a:spcPct val="114599"/>
              </a:lnSpc>
              <a:spcBef>
                <a:spcPts val="100"/>
              </a:spcBef>
              <a:buClr>
                <a:srgbClr val="40BAD1"/>
              </a:buClr>
              <a:buSzPct val="91666"/>
              <a:buFont typeface="Arial" panose="020B0604020202020204" pitchFamily="34" charset="0"/>
              <a:buChar char="•"/>
              <a:tabLst>
                <a:tab pos="450215" algn="l"/>
                <a:tab pos="450850" algn="l"/>
              </a:tabLst>
            </a:pPr>
            <a:r>
              <a:rPr lang="en-US" sz="2400" dirty="0">
                <a:latin typeface="Corbel"/>
                <a:cs typeface="Corbel"/>
              </a:rPr>
              <a:t>Cluster analysis</a:t>
            </a:r>
          </a:p>
          <a:p>
            <a:pPr marL="450215" marR="93980" indent="-438150">
              <a:lnSpc>
                <a:spcPct val="114599"/>
              </a:lnSpc>
              <a:spcBef>
                <a:spcPts val="100"/>
              </a:spcBef>
              <a:buClr>
                <a:srgbClr val="40BAD1"/>
              </a:buClr>
              <a:buSzPct val="91666"/>
              <a:buFont typeface="Arial" panose="020B0604020202020204" pitchFamily="34" charset="0"/>
              <a:buChar char="•"/>
              <a:tabLst>
                <a:tab pos="450215" algn="l"/>
                <a:tab pos="450850" algn="l"/>
              </a:tabLst>
            </a:pPr>
            <a:r>
              <a:rPr lang="en-US" sz="2400" dirty="0">
                <a:latin typeface="Corbel"/>
                <a:cs typeface="Corbel"/>
              </a:rPr>
              <a:t>Network for roads and rail tracks </a:t>
            </a:r>
            <a:endParaRPr sz="2400" dirty="0">
              <a:latin typeface="Corbel"/>
              <a:cs typeface="Corbel"/>
            </a:endParaRPr>
          </a:p>
        </p:txBody>
      </p:sp>
    </p:spTree>
    <p:extLst>
      <p:ext uri="{BB962C8B-B14F-4D97-AF65-F5344CB8AC3E}">
        <p14:creationId xmlns:p14="http://schemas.microsoft.com/office/powerpoint/2010/main" val="1574479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4002171" y="1029714"/>
            <a:ext cx="1974214" cy="391160"/>
          </a:xfrm>
          <a:prstGeom prst="rect">
            <a:avLst/>
          </a:prstGeom>
        </p:spPr>
        <p:txBody>
          <a:bodyPr vert="horz" wrap="square" lIns="0" tIns="12700" rIns="0" bIns="0" rtlCol="0">
            <a:spAutoFit/>
          </a:bodyPr>
          <a:lstStyle/>
          <a:p>
            <a:pPr marL="409575" indent="-397510">
              <a:lnSpc>
                <a:spcPct val="100000"/>
              </a:lnSpc>
              <a:spcBef>
                <a:spcPts val="100"/>
              </a:spcBef>
              <a:buClr>
                <a:srgbClr val="40BAD1"/>
              </a:buClr>
              <a:buSzPct val="91666"/>
              <a:buFont typeface="Arial MT"/>
              <a:buChar char="●"/>
              <a:tabLst>
                <a:tab pos="409575" algn="l"/>
                <a:tab pos="410209" algn="l"/>
              </a:tabLst>
            </a:pPr>
            <a:r>
              <a:rPr sz="2400" spc="-5" dirty="0">
                <a:solidFill>
                  <a:srgbClr val="595959"/>
                </a:solidFill>
                <a:latin typeface="Corbel"/>
                <a:cs typeface="Corbel"/>
              </a:rPr>
              <a:t>Give</a:t>
            </a:r>
            <a:r>
              <a:rPr sz="2400" dirty="0">
                <a:solidFill>
                  <a:srgbClr val="595959"/>
                </a:solidFill>
                <a:latin typeface="Corbel"/>
                <a:cs typeface="Corbel"/>
              </a:rPr>
              <a:t>n</a:t>
            </a:r>
            <a:r>
              <a:rPr sz="2400" spc="-100" dirty="0">
                <a:solidFill>
                  <a:srgbClr val="595959"/>
                </a:solidFill>
                <a:latin typeface="Corbel"/>
                <a:cs typeface="Corbel"/>
              </a:rPr>
              <a:t> </a:t>
            </a:r>
            <a:r>
              <a:rPr sz="2400" spc="-5" dirty="0">
                <a:solidFill>
                  <a:srgbClr val="595959"/>
                </a:solidFill>
                <a:latin typeface="Corbel"/>
                <a:cs typeface="Corbel"/>
              </a:rPr>
              <a:t>Graph</a:t>
            </a:r>
            <a:endParaRPr sz="2400">
              <a:latin typeface="Corbel"/>
              <a:cs typeface="Corbel"/>
            </a:endParaRPr>
          </a:p>
        </p:txBody>
      </p:sp>
      <p:sp>
        <p:nvSpPr>
          <p:cNvPr id="4" name="object 4"/>
          <p:cNvSpPr txBox="1"/>
          <p:nvPr/>
        </p:nvSpPr>
        <p:spPr>
          <a:xfrm>
            <a:off x="325944" y="3101857"/>
            <a:ext cx="166370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Example</a:t>
            </a:r>
            <a:endParaRPr sz="3600">
              <a:latin typeface="Corbel"/>
              <a:cs typeface="Corbel"/>
            </a:endParaRPr>
          </a:p>
        </p:txBody>
      </p:sp>
      <p:grpSp>
        <p:nvGrpSpPr>
          <p:cNvPr id="5" name="object 5"/>
          <p:cNvGrpSpPr/>
          <p:nvPr/>
        </p:nvGrpSpPr>
        <p:grpSpPr>
          <a:xfrm>
            <a:off x="4110037" y="3195637"/>
            <a:ext cx="619125" cy="619125"/>
            <a:chOff x="4110037" y="3195637"/>
            <a:chExt cx="619125" cy="619125"/>
          </a:xfrm>
        </p:grpSpPr>
        <p:pic>
          <p:nvPicPr>
            <p:cNvPr id="6" name="object 6"/>
            <p:cNvPicPr/>
            <p:nvPr/>
          </p:nvPicPr>
          <p:blipFill>
            <a:blip r:embed="rId2" cstate="print"/>
            <a:stretch>
              <a:fillRect/>
            </a:stretch>
          </p:blipFill>
          <p:spPr>
            <a:xfrm>
              <a:off x="4114799" y="3200399"/>
              <a:ext cx="609599" cy="609599"/>
            </a:xfrm>
            <a:prstGeom prst="rect">
              <a:avLst/>
            </a:prstGeom>
          </p:spPr>
        </p:pic>
        <p:sp>
          <p:nvSpPr>
            <p:cNvPr id="7" name="object 7"/>
            <p:cNvSpPr/>
            <p:nvPr/>
          </p:nvSpPr>
          <p:spPr>
            <a:xfrm>
              <a:off x="4114800" y="3200400"/>
              <a:ext cx="609600" cy="609600"/>
            </a:xfrm>
            <a:custGeom>
              <a:avLst/>
              <a:gdLst/>
              <a:ahLst/>
              <a:cxnLst/>
              <a:rect l="l" t="t" r="r" b="b"/>
              <a:pathLst>
                <a:path w="609600" h="609600">
                  <a:moveTo>
                    <a:pt x="0" y="304799"/>
                  </a:moveTo>
                  <a:lnTo>
                    <a:pt x="3989" y="255359"/>
                  </a:lnTo>
                  <a:lnTo>
                    <a:pt x="15538" y="208459"/>
                  </a:lnTo>
                  <a:lnTo>
                    <a:pt x="34021" y="164726"/>
                  </a:lnTo>
                  <a:lnTo>
                    <a:pt x="58808" y="124789"/>
                  </a:lnTo>
                  <a:lnTo>
                    <a:pt x="89273" y="89273"/>
                  </a:lnTo>
                  <a:lnTo>
                    <a:pt x="124789" y="58808"/>
                  </a:lnTo>
                  <a:lnTo>
                    <a:pt x="164726" y="34021"/>
                  </a:lnTo>
                  <a:lnTo>
                    <a:pt x="208459" y="15538"/>
                  </a:lnTo>
                  <a:lnTo>
                    <a:pt x="255359" y="3989"/>
                  </a:lnTo>
                  <a:lnTo>
                    <a:pt x="304799" y="0"/>
                  </a:lnTo>
                  <a:lnTo>
                    <a:pt x="352769" y="3797"/>
                  </a:lnTo>
                  <a:lnTo>
                    <a:pt x="399124" y="14961"/>
                  </a:lnTo>
                  <a:lnTo>
                    <a:pt x="443048" y="33155"/>
                  </a:lnTo>
                  <a:lnTo>
                    <a:pt x="483722" y="58039"/>
                  </a:lnTo>
                  <a:lnTo>
                    <a:pt x="520326" y="89273"/>
                  </a:lnTo>
                  <a:lnTo>
                    <a:pt x="551560" y="125877"/>
                  </a:lnTo>
                  <a:lnTo>
                    <a:pt x="576444" y="166551"/>
                  </a:lnTo>
                  <a:lnTo>
                    <a:pt x="594637" y="210475"/>
                  </a:lnTo>
                  <a:lnTo>
                    <a:pt x="605802" y="256830"/>
                  </a:lnTo>
                  <a:lnTo>
                    <a:pt x="609599" y="304799"/>
                  </a:lnTo>
                  <a:lnTo>
                    <a:pt x="605610" y="354240"/>
                  </a:lnTo>
                  <a:lnTo>
                    <a:pt x="594061" y="401140"/>
                  </a:lnTo>
                  <a:lnTo>
                    <a:pt x="575578" y="444873"/>
                  </a:lnTo>
                  <a:lnTo>
                    <a:pt x="550791" y="484810"/>
                  </a:lnTo>
                  <a:lnTo>
                    <a:pt x="520326" y="520326"/>
                  </a:lnTo>
                  <a:lnTo>
                    <a:pt x="484810" y="550791"/>
                  </a:lnTo>
                  <a:lnTo>
                    <a:pt x="444873" y="575578"/>
                  </a:lnTo>
                  <a:lnTo>
                    <a:pt x="401140" y="594061"/>
                  </a:lnTo>
                  <a:lnTo>
                    <a:pt x="354240" y="605610"/>
                  </a:lnTo>
                  <a:lnTo>
                    <a:pt x="304799" y="609599"/>
                  </a:lnTo>
                  <a:lnTo>
                    <a:pt x="255359" y="605610"/>
                  </a:lnTo>
                  <a:lnTo>
                    <a:pt x="208459" y="594061"/>
                  </a:lnTo>
                  <a:lnTo>
                    <a:pt x="164726" y="575578"/>
                  </a:lnTo>
                  <a:lnTo>
                    <a:pt x="124789" y="550791"/>
                  </a:lnTo>
                  <a:lnTo>
                    <a:pt x="89273" y="520326"/>
                  </a:lnTo>
                  <a:lnTo>
                    <a:pt x="58808" y="484810"/>
                  </a:lnTo>
                  <a:lnTo>
                    <a:pt x="34021" y="444873"/>
                  </a:lnTo>
                  <a:lnTo>
                    <a:pt x="15538" y="401140"/>
                  </a:lnTo>
                  <a:lnTo>
                    <a:pt x="3989" y="354240"/>
                  </a:lnTo>
                  <a:lnTo>
                    <a:pt x="0" y="304799"/>
                  </a:lnTo>
                  <a:close/>
                </a:path>
              </a:pathLst>
            </a:custGeom>
            <a:ln w="9524">
              <a:solidFill>
                <a:srgbClr val="40BAD1"/>
              </a:solidFill>
            </a:ln>
          </p:spPr>
          <p:txBody>
            <a:bodyPr wrap="square" lIns="0" tIns="0" rIns="0" bIns="0" rtlCol="0"/>
            <a:lstStyle/>
            <a:p>
              <a:endParaRPr/>
            </a:p>
          </p:txBody>
        </p:sp>
      </p:grpSp>
      <p:sp>
        <p:nvSpPr>
          <p:cNvPr id="8" name="object 8"/>
          <p:cNvSpPr txBox="1"/>
          <p:nvPr/>
        </p:nvSpPr>
        <p:spPr>
          <a:xfrm>
            <a:off x="4337639" y="3345243"/>
            <a:ext cx="16446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endParaRPr sz="1800">
              <a:latin typeface="Calibri"/>
              <a:cs typeface="Calibri"/>
            </a:endParaRPr>
          </a:p>
        </p:txBody>
      </p:sp>
      <p:sp>
        <p:nvSpPr>
          <p:cNvPr id="9" name="object 9"/>
          <p:cNvSpPr/>
          <p:nvPr/>
        </p:nvSpPr>
        <p:spPr>
          <a:xfrm>
            <a:off x="4635500" y="3721100"/>
            <a:ext cx="850900" cy="1003300"/>
          </a:xfrm>
          <a:custGeom>
            <a:avLst/>
            <a:gdLst/>
            <a:ahLst/>
            <a:cxnLst/>
            <a:rect l="l" t="t" r="r" b="b"/>
            <a:pathLst>
              <a:path w="850900" h="1003300">
                <a:moveTo>
                  <a:pt x="0" y="0"/>
                </a:moveTo>
                <a:lnTo>
                  <a:pt x="850799" y="1003199"/>
                </a:lnTo>
              </a:path>
            </a:pathLst>
          </a:custGeom>
          <a:ln w="25399">
            <a:solidFill>
              <a:srgbClr val="40BAD1"/>
            </a:solidFill>
          </a:ln>
        </p:spPr>
        <p:txBody>
          <a:bodyPr wrap="square" lIns="0" tIns="0" rIns="0" bIns="0" rtlCol="0"/>
          <a:lstStyle/>
          <a:p>
            <a:endParaRPr/>
          </a:p>
        </p:txBody>
      </p:sp>
      <p:sp>
        <p:nvSpPr>
          <p:cNvPr id="10" name="object 10"/>
          <p:cNvSpPr txBox="1"/>
          <p:nvPr/>
        </p:nvSpPr>
        <p:spPr>
          <a:xfrm>
            <a:off x="4797425" y="397865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8</a:t>
            </a:r>
            <a:endParaRPr sz="1800">
              <a:latin typeface="Calibri"/>
              <a:cs typeface="Calibri"/>
            </a:endParaRPr>
          </a:p>
        </p:txBody>
      </p:sp>
      <p:sp>
        <p:nvSpPr>
          <p:cNvPr id="11" name="object 11"/>
          <p:cNvSpPr/>
          <p:nvPr/>
        </p:nvSpPr>
        <p:spPr>
          <a:xfrm>
            <a:off x="4635500" y="2438499"/>
            <a:ext cx="850900" cy="850900"/>
          </a:xfrm>
          <a:custGeom>
            <a:avLst/>
            <a:gdLst/>
            <a:ahLst/>
            <a:cxnLst/>
            <a:rect l="l" t="t" r="r" b="b"/>
            <a:pathLst>
              <a:path w="850900" h="850900">
                <a:moveTo>
                  <a:pt x="0" y="850799"/>
                </a:moveTo>
                <a:lnTo>
                  <a:pt x="850799" y="0"/>
                </a:lnTo>
              </a:path>
            </a:pathLst>
          </a:custGeom>
          <a:ln w="25399">
            <a:solidFill>
              <a:srgbClr val="40BAD1"/>
            </a:solidFill>
          </a:ln>
        </p:spPr>
        <p:txBody>
          <a:bodyPr wrap="square" lIns="0" tIns="0" rIns="0" bIns="0" rtlCol="0"/>
          <a:lstStyle/>
          <a:p>
            <a:endParaRPr/>
          </a:p>
        </p:txBody>
      </p:sp>
      <p:sp>
        <p:nvSpPr>
          <p:cNvPr id="12" name="object 12"/>
          <p:cNvSpPr txBox="1"/>
          <p:nvPr/>
        </p:nvSpPr>
        <p:spPr>
          <a:xfrm>
            <a:off x="4797425" y="268325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endParaRPr sz="1800">
              <a:latin typeface="Calibri"/>
              <a:cs typeface="Calibri"/>
            </a:endParaRPr>
          </a:p>
        </p:txBody>
      </p:sp>
      <p:grpSp>
        <p:nvGrpSpPr>
          <p:cNvPr id="13" name="object 13"/>
          <p:cNvGrpSpPr/>
          <p:nvPr/>
        </p:nvGrpSpPr>
        <p:grpSpPr>
          <a:xfrm>
            <a:off x="5481637" y="2128837"/>
            <a:ext cx="619125" cy="619125"/>
            <a:chOff x="5481637" y="2128837"/>
            <a:chExt cx="619125" cy="619125"/>
          </a:xfrm>
        </p:grpSpPr>
        <p:pic>
          <p:nvPicPr>
            <p:cNvPr id="14" name="object 14"/>
            <p:cNvPicPr/>
            <p:nvPr/>
          </p:nvPicPr>
          <p:blipFill>
            <a:blip r:embed="rId2" cstate="print"/>
            <a:stretch>
              <a:fillRect/>
            </a:stretch>
          </p:blipFill>
          <p:spPr>
            <a:xfrm>
              <a:off x="5486399" y="2133599"/>
              <a:ext cx="609599" cy="609599"/>
            </a:xfrm>
            <a:prstGeom prst="rect">
              <a:avLst/>
            </a:prstGeom>
          </p:spPr>
        </p:pic>
        <p:sp>
          <p:nvSpPr>
            <p:cNvPr id="15" name="object 15"/>
            <p:cNvSpPr/>
            <p:nvPr/>
          </p:nvSpPr>
          <p:spPr>
            <a:xfrm>
              <a:off x="5486400" y="2133600"/>
              <a:ext cx="609600" cy="609600"/>
            </a:xfrm>
            <a:custGeom>
              <a:avLst/>
              <a:gdLst/>
              <a:ahLst/>
              <a:cxnLst/>
              <a:rect l="l" t="t" r="r" b="b"/>
              <a:pathLst>
                <a:path w="609600" h="609600">
                  <a:moveTo>
                    <a:pt x="0" y="304799"/>
                  </a:moveTo>
                  <a:lnTo>
                    <a:pt x="3989" y="255359"/>
                  </a:lnTo>
                  <a:lnTo>
                    <a:pt x="15538" y="208459"/>
                  </a:lnTo>
                  <a:lnTo>
                    <a:pt x="34021" y="164726"/>
                  </a:lnTo>
                  <a:lnTo>
                    <a:pt x="58808" y="124789"/>
                  </a:lnTo>
                  <a:lnTo>
                    <a:pt x="89273" y="89273"/>
                  </a:lnTo>
                  <a:lnTo>
                    <a:pt x="124789" y="58808"/>
                  </a:lnTo>
                  <a:lnTo>
                    <a:pt x="164726" y="34021"/>
                  </a:lnTo>
                  <a:lnTo>
                    <a:pt x="208459" y="15538"/>
                  </a:lnTo>
                  <a:lnTo>
                    <a:pt x="255359" y="3989"/>
                  </a:lnTo>
                  <a:lnTo>
                    <a:pt x="304799" y="0"/>
                  </a:lnTo>
                  <a:lnTo>
                    <a:pt x="352769" y="3797"/>
                  </a:lnTo>
                  <a:lnTo>
                    <a:pt x="399124" y="14961"/>
                  </a:lnTo>
                  <a:lnTo>
                    <a:pt x="443048" y="33155"/>
                  </a:lnTo>
                  <a:lnTo>
                    <a:pt x="483722" y="58039"/>
                  </a:lnTo>
                  <a:lnTo>
                    <a:pt x="520326" y="89273"/>
                  </a:lnTo>
                  <a:lnTo>
                    <a:pt x="551560" y="125877"/>
                  </a:lnTo>
                  <a:lnTo>
                    <a:pt x="576444" y="166551"/>
                  </a:lnTo>
                  <a:lnTo>
                    <a:pt x="594637" y="210475"/>
                  </a:lnTo>
                  <a:lnTo>
                    <a:pt x="605802" y="256830"/>
                  </a:lnTo>
                  <a:lnTo>
                    <a:pt x="609599" y="304799"/>
                  </a:lnTo>
                  <a:lnTo>
                    <a:pt x="605610" y="354240"/>
                  </a:lnTo>
                  <a:lnTo>
                    <a:pt x="594061" y="401140"/>
                  </a:lnTo>
                  <a:lnTo>
                    <a:pt x="575578" y="444873"/>
                  </a:lnTo>
                  <a:lnTo>
                    <a:pt x="550791" y="484810"/>
                  </a:lnTo>
                  <a:lnTo>
                    <a:pt x="520326" y="520326"/>
                  </a:lnTo>
                  <a:lnTo>
                    <a:pt x="484810" y="550791"/>
                  </a:lnTo>
                  <a:lnTo>
                    <a:pt x="444873" y="575578"/>
                  </a:lnTo>
                  <a:lnTo>
                    <a:pt x="401140" y="594061"/>
                  </a:lnTo>
                  <a:lnTo>
                    <a:pt x="354240" y="605610"/>
                  </a:lnTo>
                  <a:lnTo>
                    <a:pt x="304799" y="609599"/>
                  </a:lnTo>
                  <a:lnTo>
                    <a:pt x="255359" y="605610"/>
                  </a:lnTo>
                  <a:lnTo>
                    <a:pt x="208459" y="594061"/>
                  </a:lnTo>
                  <a:lnTo>
                    <a:pt x="164726" y="575578"/>
                  </a:lnTo>
                  <a:lnTo>
                    <a:pt x="124789" y="550791"/>
                  </a:lnTo>
                  <a:lnTo>
                    <a:pt x="89273" y="520326"/>
                  </a:lnTo>
                  <a:lnTo>
                    <a:pt x="58808" y="484810"/>
                  </a:lnTo>
                  <a:lnTo>
                    <a:pt x="34021" y="444873"/>
                  </a:lnTo>
                  <a:lnTo>
                    <a:pt x="15538" y="401140"/>
                  </a:lnTo>
                  <a:lnTo>
                    <a:pt x="3989" y="354240"/>
                  </a:lnTo>
                  <a:lnTo>
                    <a:pt x="0" y="304799"/>
                  </a:lnTo>
                  <a:close/>
                </a:path>
              </a:pathLst>
            </a:custGeom>
            <a:ln w="9524">
              <a:solidFill>
                <a:srgbClr val="40BAD1"/>
              </a:solidFill>
            </a:ln>
          </p:spPr>
          <p:txBody>
            <a:bodyPr wrap="square" lIns="0" tIns="0" rIns="0" bIns="0" rtlCol="0"/>
            <a:lstStyle/>
            <a:p>
              <a:endParaRPr/>
            </a:p>
          </p:txBody>
        </p:sp>
      </p:grpSp>
      <p:sp>
        <p:nvSpPr>
          <p:cNvPr id="16" name="object 16"/>
          <p:cNvSpPr txBox="1"/>
          <p:nvPr/>
        </p:nvSpPr>
        <p:spPr>
          <a:xfrm>
            <a:off x="5714429" y="2278443"/>
            <a:ext cx="1536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B</a:t>
            </a:r>
            <a:endParaRPr sz="1800">
              <a:latin typeface="Calibri"/>
              <a:cs typeface="Calibri"/>
            </a:endParaRPr>
          </a:p>
        </p:txBody>
      </p:sp>
      <p:grpSp>
        <p:nvGrpSpPr>
          <p:cNvPr id="17" name="object 17"/>
          <p:cNvGrpSpPr/>
          <p:nvPr/>
        </p:nvGrpSpPr>
        <p:grpSpPr>
          <a:xfrm>
            <a:off x="5481637" y="4414837"/>
            <a:ext cx="619125" cy="619125"/>
            <a:chOff x="5481637" y="4414837"/>
            <a:chExt cx="619125" cy="619125"/>
          </a:xfrm>
        </p:grpSpPr>
        <p:pic>
          <p:nvPicPr>
            <p:cNvPr id="18" name="object 18"/>
            <p:cNvPicPr/>
            <p:nvPr/>
          </p:nvPicPr>
          <p:blipFill>
            <a:blip r:embed="rId2" cstate="print"/>
            <a:stretch>
              <a:fillRect/>
            </a:stretch>
          </p:blipFill>
          <p:spPr>
            <a:xfrm>
              <a:off x="5486399" y="4419599"/>
              <a:ext cx="609599" cy="609599"/>
            </a:xfrm>
            <a:prstGeom prst="rect">
              <a:avLst/>
            </a:prstGeom>
          </p:spPr>
        </p:pic>
        <p:sp>
          <p:nvSpPr>
            <p:cNvPr id="19" name="object 19"/>
            <p:cNvSpPr/>
            <p:nvPr/>
          </p:nvSpPr>
          <p:spPr>
            <a:xfrm>
              <a:off x="5486400" y="4419600"/>
              <a:ext cx="609600" cy="609600"/>
            </a:xfrm>
            <a:custGeom>
              <a:avLst/>
              <a:gdLst/>
              <a:ahLst/>
              <a:cxnLst/>
              <a:rect l="l" t="t" r="r" b="b"/>
              <a:pathLst>
                <a:path w="609600" h="609600">
                  <a:moveTo>
                    <a:pt x="0" y="304799"/>
                  </a:moveTo>
                  <a:lnTo>
                    <a:pt x="3989" y="255359"/>
                  </a:lnTo>
                  <a:lnTo>
                    <a:pt x="15538" y="208459"/>
                  </a:lnTo>
                  <a:lnTo>
                    <a:pt x="34021" y="164726"/>
                  </a:lnTo>
                  <a:lnTo>
                    <a:pt x="58808" y="124789"/>
                  </a:lnTo>
                  <a:lnTo>
                    <a:pt x="89273" y="89273"/>
                  </a:lnTo>
                  <a:lnTo>
                    <a:pt x="124789" y="58808"/>
                  </a:lnTo>
                  <a:lnTo>
                    <a:pt x="164726" y="34021"/>
                  </a:lnTo>
                  <a:lnTo>
                    <a:pt x="208459" y="15538"/>
                  </a:lnTo>
                  <a:lnTo>
                    <a:pt x="255359" y="3989"/>
                  </a:lnTo>
                  <a:lnTo>
                    <a:pt x="304799" y="0"/>
                  </a:lnTo>
                  <a:lnTo>
                    <a:pt x="352769" y="3797"/>
                  </a:lnTo>
                  <a:lnTo>
                    <a:pt x="399124" y="14962"/>
                  </a:lnTo>
                  <a:lnTo>
                    <a:pt x="443048" y="33155"/>
                  </a:lnTo>
                  <a:lnTo>
                    <a:pt x="483722" y="58039"/>
                  </a:lnTo>
                  <a:lnTo>
                    <a:pt x="520326" y="89273"/>
                  </a:lnTo>
                  <a:lnTo>
                    <a:pt x="551560" y="125877"/>
                  </a:lnTo>
                  <a:lnTo>
                    <a:pt x="576444" y="166551"/>
                  </a:lnTo>
                  <a:lnTo>
                    <a:pt x="594637" y="210475"/>
                  </a:lnTo>
                  <a:lnTo>
                    <a:pt x="605802" y="256830"/>
                  </a:lnTo>
                  <a:lnTo>
                    <a:pt x="609599" y="304799"/>
                  </a:lnTo>
                  <a:lnTo>
                    <a:pt x="605610" y="354240"/>
                  </a:lnTo>
                  <a:lnTo>
                    <a:pt x="594061" y="401140"/>
                  </a:lnTo>
                  <a:lnTo>
                    <a:pt x="575578" y="444873"/>
                  </a:lnTo>
                  <a:lnTo>
                    <a:pt x="550791" y="484810"/>
                  </a:lnTo>
                  <a:lnTo>
                    <a:pt x="520326" y="520326"/>
                  </a:lnTo>
                  <a:lnTo>
                    <a:pt x="484810" y="550791"/>
                  </a:lnTo>
                  <a:lnTo>
                    <a:pt x="444873" y="575578"/>
                  </a:lnTo>
                  <a:lnTo>
                    <a:pt x="401140" y="594061"/>
                  </a:lnTo>
                  <a:lnTo>
                    <a:pt x="354240" y="605610"/>
                  </a:lnTo>
                  <a:lnTo>
                    <a:pt x="304799" y="609599"/>
                  </a:lnTo>
                  <a:lnTo>
                    <a:pt x="255359" y="605610"/>
                  </a:lnTo>
                  <a:lnTo>
                    <a:pt x="208459" y="594061"/>
                  </a:lnTo>
                  <a:lnTo>
                    <a:pt x="164726" y="575578"/>
                  </a:lnTo>
                  <a:lnTo>
                    <a:pt x="124789" y="550791"/>
                  </a:lnTo>
                  <a:lnTo>
                    <a:pt x="89273" y="520326"/>
                  </a:lnTo>
                  <a:lnTo>
                    <a:pt x="58808" y="484810"/>
                  </a:lnTo>
                  <a:lnTo>
                    <a:pt x="34021" y="444873"/>
                  </a:lnTo>
                  <a:lnTo>
                    <a:pt x="15538" y="401140"/>
                  </a:lnTo>
                  <a:lnTo>
                    <a:pt x="3989" y="354240"/>
                  </a:lnTo>
                  <a:lnTo>
                    <a:pt x="0" y="304799"/>
                  </a:lnTo>
                  <a:close/>
                </a:path>
              </a:pathLst>
            </a:custGeom>
            <a:ln w="9524">
              <a:solidFill>
                <a:srgbClr val="40BAD1"/>
              </a:solidFill>
            </a:ln>
          </p:spPr>
          <p:txBody>
            <a:bodyPr wrap="square" lIns="0" tIns="0" rIns="0" bIns="0" rtlCol="0"/>
            <a:lstStyle/>
            <a:p>
              <a:endParaRPr/>
            </a:p>
          </p:txBody>
        </p:sp>
      </p:grpSp>
      <p:sp>
        <p:nvSpPr>
          <p:cNvPr id="20" name="object 20"/>
          <p:cNvSpPr txBox="1"/>
          <p:nvPr/>
        </p:nvSpPr>
        <p:spPr>
          <a:xfrm>
            <a:off x="5718001" y="4564443"/>
            <a:ext cx="14668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C</a:t>
            </a:r>
            <a:endParaRPr sz="1800">
              <a:latin typeface="Calibri"/>
              <a:cs typeface="Calibri"/>
            </a:endParaRPr>
          </a:p>
        </p:txBody>
      </p:sp>
      <p:grpSp>
        <p:nvGrpSpPr>
          <p:cNvPr id="21" name="object 21"/>
          <p:cNvGrpSpPr/>
          <p:nvPr/>
        </p:nvGrpSpPr>
        <p:grpSpPr>
          <a:xfrm>
            <a:off x="7158037" y="2128837"/>
            <a:ext cx="619125" cy="619125"/>
            <a:chOff x="7158037" y="2128837"/>
            <a:chExt cx="619125" cy="619125"/>
          </a:xfrm>
        </p:grpSpPr>
        <p:pic>
          <p:nvPicPr>
            <p:cNvPr id="22" name="object 22"/>
            <p:cNvPicPr/>
            <p:nvPr/>
          </p:nvPicPr>
          <p:blipFill>
            <a:blip r:embed="rId2" cstate="print"/>
            <a:stretch>
              <a:fillRect/>
            </a:stretch>
          </p:blipFill>
          <p:spPr>
            <a:xfrm>
              <a:off x="7162799" y="2133599"/>
              <a:ext cx="609599" cy="609599"/>
            </a:xfrm>
            <a:prstGeom prst="rect">
              <a:avLst/>
            </a:prstGeom>
          </p:spPr>
        </p:pic>
        <p:sp>
          <p:nvSpPr>
            <p:cNvPr id="23" name="object 23"/>
            <p:cNvSpPr/>
            <p:nvPr/>
          </p:nvSpPr>
          <p:spPr>
            <a:xfrm>
              <a:off x="7162800" y="2133600"/>
              <a:ext cx="609600" cy="609600"/>
            </a:xfrm>
            <a:custGeom>
              <a:avLst/>
              <a:gdLst/>
              <a:ahLst/>
              <a:cxnLst/>
              <a:rect l="l" t="t" r="r" b="b"/>
              <a:pathLst>
                <a:path w="609600" h="609600">
                  <a:moveTo>
                    <a:pt x="0" y="304799"/>
                  </a:moveTo>
                  <a:lnTo>
                    <a:pt x="3989" y="255359"/>
                  </a:lnTo>
                  <a:lnTo>
                    <a:pt x="15538" y="208459"/>
                  </a:lnTo>
                  <a:lnTo>
                    <a:pt x="34021" y="164726"/>
                  </a:lnTo>
                  <a:lnTo>
                    <a:pt x="58808" y="124789"/>
                  </a:lnTo>
                  <a:lnTo>
                    <a:pt x="89273" y="89273"/>
                  </a:lnTo>
                  <a:lnTo>
                    <a:pt x="124788" y="58808"/>
                  </a:lnTo>
                  <a:lnTo>
                    <a:pt x="164726" y="34021"/>
                  </a:lnTo>
                  <a:lnTo>
                    <a:pt x="208459" y="15538"/>
                  </a:lnTo>
                  <a:lnTo>
                    <a:pt x="255359" y="3989"/>
                  </a:lnTo>
                  <a:lnTo>
                    <a:pt x="304799" y="0"/>
                  </a:lnTo>
                  <a:lnTo>
                    <a:pt x="352769" y="3797"/>
                  </a:lnTo>
                  <a:lnTo>
                    <a:pt x="399124" y="14961"/>
                  </a:lnTo>
                  <a:lnTo>
                    <a:pt x="443048" y="33155"/>
                  </a:lnTo>
                  <a:lnTo>
                    <a:pt x="483721" y="58039"/>
                  </a:lnTo>
                  <a:lnTo>
                    <a:pt x="520325" y="89273"/>
                  </a:lnTo>
                  <a:lnTo>
                    <a:pt x="551560" y="125877"/>
                  </a:lnTo>
                  <a:lnTo>
                    <a:pt x="576444" y="166551"/>
                  </a:lnTo>
                  <a:lnTo>
                    <a:pt x="594638" y="210475"/>
                  </a:lnTo>
                  <a:lnTo>
                    <a:pt x="605803" y="256830"/>
                  </a:lnTo>
                  <a:lnTo>
                    <a:pt x="609599" y="304799"/>
                  </a:lnTo>
                  <a:lnTo>
                    <a:pt x="605610" y="354240"/>
                  </a:lnTo>
                  <a:lnTo>
                    <a:pt x="594061" y="401140"/>
                  </a:lnTo>
                  <a:lnTo>
                    <a:pt x="575578" y="444873"/>
                  </a:lnTo>
                  <a:lnTo>
                    <a:pt x="550791" y="484810"/>
                  </a:lnTo>
                  <a:lnTo>
                    <a:pt x="520326" y="520326"/>
                  </a:lnTo>
                  <a:lnTo>
                    <a:pt x="484811" y="550791"/>
                  </a:lnTo>
                  <a:lnTo>
                    <a:pt x="444873" y="575578"/>
                  </a:lnTo>
                  <a:lnTo>
                    <a:pt x="401140" y="594061"/>
                  </a:lnTo>
                  <a:lnTo>
                    <a:pt x="354240" y="605610"/>
                  </a:lnTo>
                  <a:lnTo>
                    <a:pt x="304799" y="609599"/>
                  </a:lnTo>
                  <a:lnTo>
                    <a:pt x="255359" y="605610"/>
                  </a:lnTo>
                  <a:lnTo>
                    <a:pt x="208459" y="594061"/>
                  </a:lnTo>
                  <a:lnTo>
                    <a:pt x="164726" y="575578"/>
                  </a:lnTo>
                  <a:lnTo>
                    <a:pt x="124788" y="550791"/>
                  </a:lnTo>
                  <a:lnTo>
                    <a:pt x="89273" y="520326"/>
                  </a:lnTo>
                  <a:lnTo>
                    <a:pt x="58808" y="484810"/>
                  </a:lnTo>
                  <a:lnTo>
                    <a:pt x="34021" y="444873"/>
                  </a:lnTo>
                  <a:lnTo>
                    <a:pt x="15538" y="401140"/>
                  </a:lnTo>
                  <a:lnTo>
                    <a:pt x="3989" y="354240"/>
                  </a:lnTo>
                  <a:lnTo>
                    <a:pt x="0" y="304799"/>
                  </a:lnTo>
                  <a:close/>
                </a:path>
              </a:pathLst>
            </a:custGeom>
            <a:ln w="9524">
              <a:solidFill>
                <a:srgbClr val="40BAD1"/>
              </a:solidFill>
            </a:ln>
          </p:spPr>
          <p:txBody>
            <a:bodyPr wrap="square" lIns="0" tIns="0" rIns="0" bIns="0" rtlCol="0"/>
            <a:lstStyle/>
            <a:p>
              <a:endParaRPr/>
            </a:p>
          </p:txBody>
        </p:sp>
      </p:grpSp>
      <p:sp>
        <p:nvSpPr>
          <p:cNvPr id="24" name="object 24"/>
          <p:cNvSpPr txBox="1"/>
          <p:nvPr/>
        </p:nvSpPr>
        <p:spPr>
          <a:xfrm>
            <a:off x="7382848" y="2278443"/>
            <a:ext cx="1695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D</a:t>
            </a:r>
            <a:endParaRPr sz="1800">
              <a:latin typeface="Calibri"/>
              <a:cs typeface="Calibri"/>
            </a:endParaRPr>
          </a:p>
        </p:txBody>
      </p:sp>
      <p:grpSp>
        <p:nvGrpSpPr>
          <p:cNvPr id="25" name="object 25"/>
          <p:cNvGrpSpPr/>
          <p:nvPr/>
        </p:nvGrpSpPr>
        <p:grpSpPr>
          <a:xfrm>
            <a:off x="7158037" y="4414837"/>
            <a:ext cx="619125" cy="619125"/>
            <a:chOff x="7158037" y="4414837"/>
            <a:chExt cx="619125" cy="619125"/>
          </a:xfrm>
        </p:grpSpPr>
        <p:pic>
          <p:nvPicPr>
            <p:cNvPr id="26" name="object 26"/>
            <p:cNvPicPr/>
            <p:nvPr/>
          </p:nvPicPr>
          <p:blipFill>
            <a:blip r:embed="rId2" cstate="print"/>
            <a:stretch>
              <a:fillRect/>
            </a:stretch>
          </p:blipFill>
          <p:spPr>
            <a:xfrm>
              <a:off x="7162799" y="4419599"/>
              <a:ext cx="609599" cy="609599"/>
            </a:xfrm>
            <a:prstGeom prst="rect">
              <a:avLst/>
            </a:prstGeom>
          </p:spPr>
        </p:pic>
        <p:sp>
          <p:nvSpPr>
            <p:cNvPr id="27" name="object 27"/>
            <p:cNvSpPr/>
            <p:nvPr/>
          </p:nvSpPr>
          <p:spPr>
            <a:xfrm>
              <a:off x="7162800" y="4419600"/>
              <a:ext cx="609600" cy="609600"/>
            </a:xfrm>
            <a:custGeom>
              <a:avLst/>
              <a:gdLst/>
              <a:ahLst/>
              <a:cxnLst/>
              <a:rect l="l" t="t" r="r" b="b"/>
              <a:pathLst>
                <a:path w="609600" h="609600">
                  <a:moveTo>
                    <a:pt x="0" y="304799"/>
                  </a:moveTo>
                  <a:lnTo>
                    <a:pt x="3989" y="255359"/>
                  </a:lnTo>
                  <a:lnTo>
                    <a:pt x="15538" y="208459"/>
                  </a:lnTo>
                  <a:lnTo>
                    <a:pt x="34021" y="164726"/>
                  </a:lnTo>
                  <a:lnTo>
                    <a:pt x="58808" y="124789"/>
                  </a:lnTo>
                  <a:lnTo>
                    <a:pt x="89273" y="89273"/>
                  </a:lnTo>
                  <a:lnTo>
                    <a:pt x="124788" y="58808"/>
                  </a:lnTo>
                  <a:lnTo>
                    <a:pt x="164726" y="34021"/>
                  </a:lnTo>
                  <a:lnTo>
                    <a:pt x="208459" y="15538"/>
                  </a:lnTo>
                  <a:lnTo>
                    <a:pt x="255359" y="3989"/>
                  </a:lnTo>
                  <a:lnTo>
                    <a:pt x="304799" y="0"/>
                  </a:lnTo>
                  <a:lnTo>
                    <a:pt x="352769" y="3797"/>
                  </a:lnTo>
                  <a:lnTo>
                    <a:pt x="399124" y="14962"/>
                  </a:lnTo>
                  <a:lnTo>
                    <a:pt x="443048" y="33155"/>
                  </a:lnTo>
                  <a:lnTo>
                    <a:pt x="483721" y="58039"/>
                  </a:lnTo>
                  <a:lnTo>
                    <a:pt x="520325" y="89273"/>
                  </a:lnTo>
                  <a:lnTo>
                    <a:pt x="551560" y="125877"/>
                  </a:lnTo>
                  <a:lnTo>
                    <a:pt x="576444" y="166551"/>
                  </a:lnTo>
                  <a:lnTo>
                    <a:pt x="594638" y="210475"/>
                  </a:lnTo>
                  <a:lnTo>
                    <a:pt x="605803" y="256830"/>
                  </a:lnTo>
                  <a:lnTo>
                    <a:pt x="609599" y="304799"/>
                  </a:lnTo>
                  <a:lnTo>
                    <a:pt x="605610" y="354240"/>
                  </a:lnTo>
                  <a:lnTo>
                    <a:pt x="594061" y="401140"/>
                  </a:lnTo>
                  <a:lnTo>
                    <a:pt x="575578" y="444873"/>
                  </a:lnTo>
                  <a:lnTo>
                    <a:pt x="550791" y="484810"/>
                  </a:lnTo>
                  <a:lnTo>
                    <a:pt x="520326" y="520326"/>
                  </a:lnTo>
                  <a:lnTo>
                    <a:pt x="484811" y="550791"/>
                  </a:lnTo>
                  <a:lnTo>
                    <a:pt x="444873" y="575578"/>
                  </a:lnTo>
                  <a:lnTo>
                    <a:pt x="401140" y="594061"/>
                  </a:lnTo>
                  <a:lnTo>
                    <a:pt x="354240" y="605610"/>
                  </a:lnTo>
                  <a:lnTo>
                    <a:pt x="304799" y="609599"/>
                  </a:lnTo>
                  <a:lnTo>
                    <a:pt x="255359" y="605610"/>
                  </a:lnTo>
                  <a:lnTo>
                    <a:pt x="208459" y="594061"/>
                  </a:lnTo>
                  <a:lnTo>
                    <a:pt x="164726" y="575578"/>
                  </a:lnTo>
                  <a:lnTo>
                    <a:pt x="124788" y="550791"/>
                  </a:lnTo>
                  <a:lnTo>
                    <a:pt x="89273" y="520326"/>
                  </a:lnTo>
                  <a:lnTo>
                    <a:pt x="58808" y="484810"/>
                  </a:lnTo>
                  <a:lnTo>
                    <a:pt x="34021" y="444873"/>
                  </a:lnTo>
                  <a:lnTo>
                    <a:pt x="15538" y="401140"/>
                  </a:lnTo>
                  <a:lnTo>
                    <a:pt x="3989" y="354240"/>
                  </a:lnTo>
                  <a:lnTo>
                    <a:pt x="0" y="304799"/>
                  </a:lnTo>
                  <a:close/>
                </a:path>
              </a:pathLst>
            </a:custGeom>
            <a:ln w="9524">
              <a:solidFill>
                <a:srgbClr val="40BAD1"/>
              </a:solidFill>
            </a:ln>
          </p:spPr>
          <p:txBody>
            <a:bodyPr wrap="square" lIns="0" tIns="0" rIns="0" bIns="0" rtlCol="0"/>
            <a:lstStyle/>
            <a:p>
              <a:endParaRPr/>
            </a:p>
          </p:txBody>
        </p:sp>
      </p:grpSp>
      <p:sp>
        <p:nvSpPr>
          <p:cNvPr id="28" name="object 28"/>
          <p:cNvSpPr txBox="1"/>
          <p:nvPr/>
        </p:nvSpPr>
        <p:spPr>
          <a:xfrm>
            <a:off x="7402438" y="4564443"/>
            <a:ext cx="13081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F</a:t>
            </a:r>
            <a:endParaRPr sz="1800">
              <a:latin typeface="Calibri"/>
              <a:cs typeface="Calibri"/>
            </a:endParaRPr>
          </a:p>
        </p:txBody>
      </p:sp>
      <p:grpSp>
        <p:nvGrpSpPr>
          <p:cNvPr id="29" name="object 29"/>
          <p:cNvGrpSpPr/>
          <p:nvPr/>
        </p:nvGrpSpPr>
        <p:grpSpPr>
          <a:xfrm>
            <a:off x="8986837" y="2128837"/>
            <a:ext cx="619125" cy="619125"/>
            <a:chOff x="8986837" y="2128837"/>
            <a:chExt cx="619125" cy="619125"/>
          </a:xfrm>
        </p:grpSpPr>
        <p:pic>
          <p:nvPicPr>
            <p:cNvPr id="30" name="object 30"/>
            <p:cNvPicPr/>
            <p:nvPr/>
          </p:nvPicPr>
          <p:blipFill>
            <a:blip r:embed="rId2" cstate="print"/>
            <a:stretch>
              <a:fillRect/>
            </a:stretch>
          </p:blipFill>
          <p:spPr>
            <a:xfrm>
              <a:off x="8991599" y="2133599"/>
              <a:ext cx="609599" cy="609599"/>
            </a:xfrm>
            <a:prstGeom prst="rect">
              <a:avLst/>
            </a:prstGeom>
          </p:spPr>
        </p:pic>
        <p:sp>
          <p:nvSpPr>
            <p:cNvPr id="31" name="object 31"/>
            <p:cNvSpPr/>
            <p:nvPr/>
          </p:nvSpPr>
          <p:spPr>
            <a:xfrm>
              <a:off x="8991600" y="2133600"/>
              <a:ext cx="609600" cy="609600"/>
            </a:xfrm>
            <a:custGeom>
              <a:avLst/>
              <a:gdLst/>
              <a:ahLst/>
              <a:cxnLst/>
              <a:rect l="l" t="t" r="r" b="b"/>
              <a:pathLst>
                <a:path w="609600" h="609600">
                  <a:moveTo>
                    <a:pt x="0" y="304799"/>
                  </a:moveTo>
                  <a:lnTo>
                    <a:pt x="3989" y="255359"/>
                  </a:lnTo>
                  <a:lnTo>
                    <a:pt x="15538" y="208459"/>
                  </a:lnTo>
                  <a:lnTo>
                    <a:pt x="34021" y="164726"/>
                  </a:lnTo>
                  <a:lnTo>
                    <a:pt x="58808" y="124789"/>
                  </a:lnTo>
                  <a:lnTo>
                    <a:pt x="89273" y="89273"/>
                  </a:lnTo>
                  <a:lnTo>
                    <a:pt x="124788" y="58808"/>
                  </a:lnTo>
                  <a:lnTo>
                    <a:pt x="164726" y="34021"/>
                  </a:lnTo>
                  <a:lnTo>
                    <a:pt x="208459" y="15538"/>
                  </a:lnTo>
                  <a:lnTo>
                    <a:pt x="255359" y="3989"/>
                  </a:lnTo>
                  <a:lnTo>
                    <a:pt x="304799" y="0"/>
                  </a:lnTo>
                  <a:lnTo>
                    <a:pt x="352769" y="3797"/>
                  </a:lnTo>
                  <a:lnTo>
                    <a:pt x="399124" y="14961"/>
                  </a:lnTo>
                  <a:lnTo>
                    <a:pt x="443048" y="33155"/>
                  </a:lnTo>
                  <a:lnTo>
                    <a:pt x="483721" y="58039"/>
                  </a:lnTo>
                  <a:lnTo>
                    <a:pt x="520325" y="89273"/>
                  </a:lnTo>
                  <a:lnTo>
                    <a:pt x="551560" y="125877"/>
                  </a:lnTo>
                  <a:lnTo>
                    <a:pt x="576444" y="166551"/>
                  </a:lnTo>
                  <a:lnTo>
                    <a:pt x="594638" y="210475"/>
                  </a:lnTo>
                  <a:lnTo>
                    <a:pt x="605803" y="256830"/>
                  </a:lnTo>
                  <a:lnTo>
                    <a:pt x="609599" y="304799"/>
                  </a:lnTo>
                  <a:lnTo>
                    <a:pt x="605610" y="354240"/>
                  </a:lnTo>
                  <a:lnTo>
                    <a:pt x="594061" y="401140"/>
                  </a:lnTo>
                  <a:lnTo>
                    <a:pt x="575578" y="444873"/>
                  </a:lnTo>
                  <a:lnTo>
                    <a:pt x="550791" y="484810"/>
                  </a:lnTo>
                  <a:lnTo>
                    <a:pt x="520326" y="520326"/>
                  </a:lnTo>
                  <a:lnTo>
                    <a:pt x="484811" y="550791"/>
                  </a:lnTo>
                  <a:lnTo>
                    <a:pt x="444873" y="575578"/>
                  </a:lnTo>
                  <a:lnTo>
                    <a:pt x="401140" y="594061"/>
                  </a:lnTo>
                  <a:lnTo>
                    <a:pt x="354240" y="605610"/>
                  </a:lnTo>
                  <a:lnTo>
                    <a:pt x="304799" y="609599"/>
                  </a:lnTo>
                  <a:lnTo>
                    <a:pt x="255359" y="605610"/>
                  </a:lnTo>
                  <a:lnTo>
                    <a:pt x="208459" y="594061"/>
                  </a:lnTo>
                  <a:lnTo>
                    <a:pt x="164726" y="575578"/>
                  </a:lnTo>
                  <a:lnTo>
                    <a:pt x="124788" y="550791"/>
                  </a:lnTo>
                  <a:lnTo>
                    <a:pt x="89273" y="520326"/>
                  </a:lnTo>
                  <a:lnTo>
                    <a:pt x="58808" y="484810"/>
                  </a:lnTo>
                  <a:lnTo>
                    <a:pt x="34021" y="444873"/>
                  </a:lnTo>
                  <a:lnTo>
                    <a:pt x="15538" y="401140"/>
                  </a:lnTo>
                  <a:lnTo>
                    <a:pt x="3989" y="354240"/>
                  </a:lnTo>
                  <a:lnTo>
                    <a:pt x="0" y="304799"/>
                  </a:lnTo>
                  <a:close/>
                </a:path>
              </a:pathLst>
            </a:custGeom>
            <a:ln w="9524">
              <a:solidFill>
                <a:srgbClr val="40BAD1"/>
              </a:solidFill>
            </a:ln>
          </p:spPr>
          <p:txBody>
            <a:bodyPr wrap="square" lIns="0" tIns="0" rIns="0" bIns="0" rtlCol="0"/>
            <a:lstStyle/>
            <a:p>
              <a:endParaRPr/>
            </a:p>
          </p:txBody>
        </p:sp>
      </p:grpSp>
      <p:sp>
        <p:nvSpPr>
          <p:cNvPr id="32" name="object 32"/>
          <p:cNvSpPr txBox="1"/>
          <p:nvPr/>
        </p:nvSpPr>
        <p:spPr>
          <a:xfrm>
            <a:off x="9210867" y="2278443"/>
            <a:ext cx="17145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G</a:t>
            </a:r>
            <a:endParaRPr sz="1800">
              <a:latin typeface="Calibri"/>
              <a:cs typeface="Calibri"/>
            </a:endParaRPr>
          </a:p>
        </p:txBody>
      </p:sp>
      <p:grpSp>
        <p:nvGrpSpPr>
          <p:cNvPr id="33" name="object 33"/>
          <p:cNvGrpSpPr/>
          <p:nvPr/>
        </p:nvGrpSpPr>
        <p:grpSpPr>
          <a:xfrm>
            <a:off x="8986837" y="4414837"/>
            <a:ext cx="619125" cy="619125"/>
            <a:chOff x="8986837" y="4414837"/>
            <a:chExt cx="619125" cy="619125"/>
          </a:xfrm>
        </p:grpSpPr>
        <p:pic>
          <p:nvPicPr>
            <p:cNvPr id="34" name="object 34"/>
            <p:cNvPicPr/>
            <p:nvPr/>
          </p:nvPicPr>
          <p:blipFill>
            <a:blip r:embed="rId2" cstate="print"/>
            <a:stretch>
              <a:fillRect/>
            </a:stretch>
          </p:blipFill>
          <p:spPr>
            <a:xfrm>
              <a:off x="8991599" y="4419599"/>
              <a:ext cx="609599" cy="609599"/>
            </a:xfrm>
            <a:prstGeom prst="rect">
              <a:avLst/>
            </a:prstGeom>
          </p:spPr>
        </p:pic>
        <p:sp>
          <p:nvSpPr>
            <p:cNvPr id="35" name="object 35"/>
            <p:cNvSpPr/>
            <p:nvPr/>
          </p:nvSpPr>
          <p:spPr>
            <a:xfrm>
              <a:off x="8991600" y="4419600"/>
              <a:ext cx="609600" cy="609600"/>
            </a:xfrm>
            <a:custGeom>
              <a:avLst/>
              <a:gdLst/>
              <a:ahLst/>
              <a:cxnLst/>
              <a:rect l="l" t="t" r="r" b="b"/>
              <a:pathLst>
                <a:path w="609600" h="609600">
                  <a:moveTo>
                    <a:pt x="0" y="304799"/>
                  </a:moveTo>
                  <a:lnTo>
                    <a:pt x="3989" y="255359"/>
                  </a:lnTo>
                  <a:lnTo>
                    <a:pt x="15538" y="208459"/>
                  </a:lnTo>
                  <a:lnTo>
                    <a:pt x="34021" y="164726"/>
                  </a:lnTo>
                  <a:lnTo>
                    <a:pt x="58808" y="124789"/>
                  </a:lnTo>
                  <a:lnTo>
                    <a:pt x="89273" y="89273"/>
                  </a:lnTo>
                  <a:lnTo>
                    <a:pt x="124788" y="58808"/>
                  </a:lnTo>
                  <a:lnTo>
                    <a:pt x="164726" y="34021"/>
                  </a:lnTo>
                  <a:lnTo>
                    <a:pt x="208459" y="15538"/>
                  </a:lnTo>
                  <a:lnTo>
                    <a:pt x="255359" y="3989"/>
                  </a:lnTo>
                  <a:lnTo>
                    <a:pt x="304799" y="0"/>
                  </a:lnTo>
                  <a:lnTo>
                    <a:pt x="352769" y="3797"/>
                  </a:lnTo>
                  <a:lnTo>
                    <a:pt x="399124" y="14962"/>
                  </a:lnTo>
                  <a:lnTo>
                    <a:pt x="443048" y="33155"/>
                  </a:lnTo>
                  <a:lnTo>
                    <a:pt x="483721" y="58039"/>
                  </a:lnTo>
                  <a:lnTo>
                    <a:pt x="520325" y="89273"/>
                  </a:lnTo>
                  <a:lnTo>
                    <a:pt x="551560" y="125877"/>
                  </a:lnTo>
                  <a:lnTo>
                    <a:pt x="576444" y="166551"/>
                  </a:lnTo>
                  <a:lnTo>
                    <a:pt x="594638" y="210475"/>
                  </a:lnTo>
                  <a:lnTo>
                    <a:pt x="605803" y="256830"/>
                  </a:lnTo>
                  <a:lnTo>
                    <a:pt x="609599" y="304799"/>
                  </a:lnTo>
                  <a:lnTo>
                    <a:pt x="605610" y="354240"/>
                  </a:lnTo>
                  <a:lnTo>
                    <a:pt x="594061" y="401140"/>
                  </a:lnTo>
                  <a:lnTo>
                    <a:pt x="575578" y="444873"/>
                  </a:lnTo>
                  <a:lnTo>
                    <a:pt x="550791" y="484810"/>
                  </a:lnTo>
                  <a:lnTo>
                    <a:pt x="520326" y="520326"/>
                  </a:lnTo>
                  <a:lnTo>
                    <a:pt x="484811" y="550791"/>
                  </a:lnTo>
                  <a:lnTo>
                    <a:pt x="444873" y="575578"/>
                  </a:lnTo>
                  <a:lnTo>
                    <a:pt x="401140" y="594061"/>
                  </a:lnTo>
                  <a:lnTo>
                    <a:pt x="354240" y="605610"/>
                  </a:lnTo>
                  <a:lnTo>
                    <a:pt x="304799" y="609599"/>
                  </a:lnTo>
                  <a:lnTo>
                    <a:pt x="255359" y="605610"/>
                  </a:lnTo>
                  <a:lnTo>
                    <a:pt x="208459" y="594061"/>
                  </a:lnTo>
                  <a:lnTo>
                    <a:pt x="164726" y="575578"/>
                  </a:lnTo>
                  <a:lnTo>
                    <a:pt x="124788" y="550791"/>
                  </a:lnTo>
                  <a:lnTo>
                    <a:pt x="89273" y="520326"/>
                  </a:lnTo>
                  <a:lnTo>
                    <a:pt x="58808" y="484810"/>
                  </a:lnTo>
                  <a:lnTo>
                    <a:pt x="34021" y="444873"/>
                  </a:lnTo>
                  <a:lnTo>
                    <a:pt x="15538" y="401140"/>
                  </a:lnTo>
                  <a:lnTo>
                    <a:pt x="3989" y="354240"/>
                  </a:lnTo>
                  <a:lnTo>
                    <a:pt x="0" y="304799"/>
                  </a:lnTo>
                  <a:close/>
                </a:path>
              </a:pathLst>
            </a:custGeom>
            <a:ln w="9524">
              <a:solidFill>
                <a:srgbClr val="40BAD1"/>
              </a:solidFill>
            </a:ln>
          </p:spPr>
          <p:txBody>
            <a:bodyPr wrap="square" lIns="0" tIns="0" rIns="0" bIns="0" rtlCol="0"/>
            <a:lstStyle/>
            <a:p>
              <a:endParaRPr/>
            </a:p>
          </p:txBody>
        </p:sp>
      </p:grpSp>
      <p:sp>
        <p:nvSpPr>
          <p:cNvPr id="36" name="object 36"/>
          <p:cNvSpPr txBox="1"/>
          <p:nvPr/>
        </p:nvSpPr>
        <p:spPr>
          <a:xfrm>
            <a:off x="9211592" y="4564443"/>
            <a:ext cx="17018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H</a:t>
            </a:r>
            <a:endParaRPr sz="1800">
              <a:latin typeface="Calibri"/>
              <a:cs typeface="Calibri"/>
            </a:endParaRPr>
          </a:p>
        </p:txBody>
      </p:sp>
      <p:grpSp>
        <p:nvGrpSpPr>
          <p:cNvPr id="37" name="object 37"/>
          <p:cNvGrpSpPr/>
          <p:nvPr/>
        </p:nvGrpSpPr>
        <p:grpSpPr>
          <a:xfrm>
            <a:off x="10436224" y="3271837"/>
            <a:ext cx="619125" cy="619125"/>
            <a:chOff x="10436224" y="3271837"/>
            <a:chExt cx="619125" cy="619125"/>
          </a:xfrm>
        </p:grpSpPr>
        <p:pic>
          <p:nvPicPr>
            <p:cNvPr id="38" name="object 38"/>
            <p:cNvPicPr/>
            <p:nvPr/>
          </p:nvPicPr>
          <p:blipFill>
            <a:blip r:embed="rId2" cstate="print"/>
            <a:stretch>
              <a:fillRect/>
            </a:stretch>
          </p:blipFill>
          <p:spPr>
            <a:xfrm>
              <a:off x="10440986" y="3276599"/>
              <a:ext cx="609599" cy="609599"/>
            </a:xfrm>
            <a:prstGeom prst="rect">
              <a:avLst/>
            </a:prstGeom>
          </p:spPr>
        </p:pic>
        <p:sp>
          <p:nvSpPr>
            <p:cNvPr id="39" name="object 39"/>
            <p:cNvSpPr/>
            <p:nvPr/>
          </p:nvSpPr>
          <p:spPr>
            <a:xfrm>
              <a:off x="10440986" y="3276600"/>
              <a:ext cx="609600" cy="609600"/>
            </a:xfrm>
            <a:custGeom>
              <a:avLst/>
              <a:gdLst/>
              <a:ahLst/>
              <a:cxnLst/>
              <a:rect l="l" t="t" r="r" b="b"/>
              <a:pathLst>
                <a:path w="609600" h="609600">
                  <a:moveTo>
                    <a:pt x="0" y="304799"/>
                  </a:moveTo>
                  <a:lnTo>
                    <a:pt x="3989" y="255359"/>
                  </a:lnTo>
                  <a:lnTo>
                    <a:pt x="15538" y="208459"/>
                  </a:lnTo>
                  <a:lnTo>
                    <a:pt x="34021" y="164726"/>
                  </a:lnTo>
                  <a:lnTo>
                    <a:pt x="58808" y="124789"/>
                  </a:lnTo>
                  <a:lnTo>
                    <a:pt x="89273" y="89273"/>
                  </a:lnTo>
                  <a:lnTo>
                    <a:pt x="124788" y="58808"/>
                  </a:lnTo>
                  <a:lnTo>
                    <a:pt x="164726" y="34021"/>
                  </a:lnTo>
                  <a:lnTo>
                    <a:pt x="208459" y="15538"/>
                  </a:lnTo>
                  <a:lnTo>
                    <a:pt x="255359" y="3989"/>
                  </a:lnTo>
                  <a:lnTo>
                    <a:pt x="304799" y="0"/>
                  </a:lnTo>
                  <a:lnTo>
                    <a:pt x="352769" y="3797"/>
                  </a:lnTo>
                  <a:lnTo>
                    <a:pt x="399124" y="14962"/>
                  </a:lnTo>
                  <a:lnTo>
                    <a:pt x="443048" y="33155"/>
                  </a:lnTo>
                  <a:lnTo>
                    <a:pt x="483721" y="58039"/>
                  </a:lnTo>
                  <a:lnTo>
                    <a:pt x="520325" y="89273"/>
                  </a:lnTo>
                  <a:lnTo>
                    <a:pt x="551560" y="125877"/>
                  </a:lnTo>
                  <a:lnTo>
                    <a:pt x="576444" y="166551"/>
                  </a:lnTo>
                  <a:lnTo>
                    <a:pt x="594638" y="210475"/>
                  </a:lnTo>
                  <a:lnTo>
                    <a:pt x="605803" y="256830"/>
                  </a:lnTo>
                  <a:lnTo>
                    <a:pt x="609599" y="304799"/>
                  </a:lnTo>
                  <a:lnTo>
                    <a:pt x="605610" y="354240"/>
                  </a:lnTo>
                  <a:lnTo>
                    <a:pt x="594061" y="401140"/>
                  </a:lnTo>
                  <a:lnTo>
                    <a:pt x="575578" y="444873"/>
                  </a:lnTo>
                  <a:lnTo>
                    <a:pt x="550791" y="484810"/>
                  </a:lnTo>
                  <a:lnTo>
                    <a:pt x="520326" y="520326"/>
                  </a:lnTo>
                  <a:lnTo>
                    <a:pt x="484811" y="550791"/>
                  </a:lnTo>
                  <a:lnTo>
                    <a:pt x="444873" y="575578"/>
                  </a:lnTo>
                  <a:lnTo>
                    <a:pt x="401140" y="594061"/>
                  </a:lnTo>
                  <a:lnTo>
                    <a:pt x="354240" y="605610"/>
                  </a:lnTo>
                  <a:lnTo>
                    <a:pt x="304799" y="609599"/>
                  </a:lnTo>
                  <a:lnTo>
                    <a:pt x="255359" y="605610"/>
                  </a:lnTo>
                  <a:lnTo>
                    <a:pt x="208459" y="594061"/>
                  </a:lnTo>
                  <a:lnTo>
                    <a:pt x="164726" y="575578"/>
                  </a:lnTo>
                  <a:lnTo>
                    <a:pt x="124788" y="550791"/>
                  </a:lnTo>
                  <a:lnTo>
                    <a:pt x="89273" y="520326"/>
                  </a:lnTo>
                  <a:lnTo>
                    <a:pt x="58808" y="484810"/>
                  </a:lnTo>
                  <a:lnTo>
                    <a:pt x="34021" y="444873"/>
                  </a:lnTo>
                  <a:lnTo>
                    <a:pt x="15538" y="401140"/>
                  </a:lnTo>
                  <a:lnTo>
                    <a:pt x="3989" y="354240"/>
                  </a:lnTo>
                  <a:lnTo>
                    <a:pt x="0" y="304799"/>
                  </a:lnTo>
                  <a:close/>
                </a:path>
              </a:pathLst>
            </a:custGeom>
            <a:ln w="9524">
              <a:solidFill>
                <a:srgbClr val="40BAD1"/>
              </a:solidFill>
            </a:ln>
          </p:spPr>
          <p:txBody>
            <a:bodyPr wrap="square" lIns="0" tIns="0" rIns="0" bIns="0" rtlCol="0"/>
            <a:lstStyle/>
            <a:p>
              <a:endParaRPr/>
            </a:p>
          </p:txBody>
        </p:sp>
      </p:grpSp>
      <p:sp>
        <p:nvSpPr>
          <p:cNvPr id="40" name="object 40"/>
          <p:cNvSpPr txBox="1"/>
          <p:nvPr/>
        </p:nvSpPr>
        <p:spPr>
          <a:xfrm>
            <a:off x="10702614" y="3421443"/>
            <a:ext cx="8636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I</a:t>
            </a:r>
            <a:endParaRPr sz="1800">
              <a:latin typeface="Calibri"/>
              <a:cs typeface="Calibri"/>
            </a:endParaRPr>
          </a:p>
        </p:txBody>
      </p:sp>
      <p:grpSp>
        <p:nvGrpSpPr>
          <p:cNvPr id="41" name="object 41"/>
          <p:cNvGrpSpPr/>
          <p:nvPr/>
        </p:nvGrpSpPr>
        <p:grpSpPr>
          <a:xfrm>
            <a:off x="6319837" y="3348037"/>
            <a:ext cx="619125" cy="619125"/>
            <a:chOff x="6319837" y="3348037"/>
            <a:chExt cx="619125" cy="619125"/>
          </a:xfrm>
        </p:grpSpPr>
        <p:pic>
          <p:nvPicPr>
            <p:cNvPr id="42" name="object 42"/>
            <p:cNvPicPr/>
            <p:nvPr/>
          </p:nvPicPr>
          <p:blipFill>
            <a:blip r:embed="rId2" cstate="print"/>
            <a:stretch>
              <a:fillRect/>
            </a:stretch>
          </p:blipFill>
          <p:spPr>
            <a:xfrm>
              <a:off x="6324599" y="3352799"/>
              <a:ext cx="609599" cy="609599"/>
            </a:xfrm>
            <a:prstGeom prst="rect">
              <a:avLst/>
            </a:prstGeom>
          </p:spPr>
        </p:pic>
        <p:sp>
          <p:nvSpPr>
            <p:cNvPr id="43" name="object 43"/>
            <p:cNvSpPr/>
            <p:nvPr/>
          </p:nvSpPr>
          <p:spPr>
            <a:xfrm>
              <a:off x="6324600" y="3352800"/>
              <a:ext cx="609600" cy="609600"/>
            </a:xfrm>
            <a:custGeom>
              <a:avLst/>
              <a:gdLst/>
              <a:ahLst/>
              <a:cxnLst/>
              <a:rect l="l" t="t" r="r" b="b"/>
              <a:pathLst>
                <a:path w="609600" h="609600">
                  <a:moveTo>
                    <a:pt x="0" y="304799"/>
                  </a:moveTo>
                  <a:lnTo>
                    <a:pt x="3989" y="255359"/>
                  </a:lnTo>
                  <a:lnTo>
                    <a:pt x="15538" y="208459"/>
                  </a:lnTo>
                  <a:lnTo>
                    <a:pt x="34021" y="164726"/>
                  </a:lnTo>
                  <a:lnTo>
                    <a:pt x="58808" y="124789"/>
                  </a:lnTo>
                  <a:lnTo>
                    <a:pt x="89273" y="89273"/>
                  </a:lnTo>
                  <a:lnTo>
                    <a:pt x="124789" y="58808"/>
                  </a:lnTo>
                  <a:lnTo>
                    <a:pt x="164726" y="34021"/>
                  </a:lnTo>
                  <a:lnTo>
                    <a:pt x="208459" y="15538"/>
                  </a:lnTo>
                  <a:lnTo>
                    <a:pt x="255359" y="3989"/>
                  </a:lnTo>
                  <a:lnTo>
                    <a:pt x="304799" y="0"/>
                  </a:lnTo>
                  <a:lnTo>
                    <a:pt x="352769" y="3797"/>
                  </a:lnTo>
                  <a:lnTo>
                    <a:pt x="399124" y="14962"/>
                  </a:lnTo>
                  <a:lnTo>
                    <a:pt x="443048" y="33155"/>
                  </a:lnTo>
                  <a:lnTo>
                    <a:pt x="483721" y="58039"/>
                  </a:lnTo>
                  <a:lnTo>
                    <a:pt x="520325" y="89273"/>
                  </a:lnTo>
                  <a:lnTo>
                    <a:pt x="551560" y="125877"/>
                  </a:lnTo>
                  <a:lnTo>
                    <a:pt x="576444" y="166551"/>
                  </a:lnTo>
                  <a:lnTo>
                    <a:pt x="594638" y="210475"/>
                  </a:lnTo>
                  <a:lnTo>
                    <a:pt x="605803" y="256830"/>
                  </a:lnTo>
                  <a:lnTo>
                    <a:pt x="609599" y="304799"/>
                  </a:lnTo>
                  <a:lnTo>
                    <a:pt x="605610" y="354240"/>
                  </a:lnTo>
                  <a:lnTo>
                    <a:pt x="594061" y="401140"/>
                  </a:lnTo>
                  <a:lnTo>
                    <a:pt x="575578" y="444873"/>
                  </a:lnTo>
                  <a:lnTo>
                    <a:pt x="550791" y="484810"/>
                  </a:lnTo>
                  <a:lnTo>
                    <a:pt x="520326" y="520326"/>
                  </a:lnTo>
                  <a:lnTo>
                    <a:pt x="484811" y="550791"/>
                  </a:lnTo>
                  <a:lnTo>
                    <a:pt x="444873" y="575578"/>
                  </a:lnTo>
                  <a:lnTo>
                    <a:pt x="401140" y="594061"/>
                  </a:lnTo>
                  <a:lnTo>
                    <a:pt x="354240" y="605610"/>
                  </a:lnTo>
                  <a:lnTo>
                    <a:pt x="304799" y="609599"/>
                  </a:lnTo>
                  <a:lnTo>
                    <a:pt x="255359" y="605610"/>
                  </a:lnTo>
                  <a:lnTo>
                    <a:pt x="208459" y="594061"/>
                  </a:lnTo>
                  <a:lnTo>
                    <a:pt x="164726" y="575578"/>
                  </a:lnTo>
                  <a:lnTo>
                    <a:pt x="124789" y="550791"/>
                  </a:lnTo>
                  <a:lnTo>
                    <a:pt x="89273" y="520326"/>
                  </a:lnTo>
                  <a:lnTo>
                    <a:pt x="58808" y="484810"/>
                  </a:lnTo>
                  <a:lnTo>
                    <a:pt x="34021" y="444873"/>
                  </a:lnTo>
                  <a:lnTo>
                    <a:pt x="15538" y="401140"/>
                  </a:lnTo>
                  <a:lnTo>
                    <a:pt x="3989" y="354240"/>
                  </a:lnTo>
                  <a:lnTo>
                    <a:pt x="0" y="304799"/>
                  </a:lnTo>
                  <a:close/>
                </a:path>
              </a:pathLst>
            </a:custGeom>
            <a:ln w="9524">
              <a:solidFill>
                <a:srgbClr val="40BAD1"/>
              </a:solidFill>
            </a:ln>
          </p:spPr>
          <p:txBody>
            <a:bodyPr wrap="square" lIns="0" tIns="0" rIns="0" bIns="0" rtlCol="0"/>
            <a:lstStyle/>
            <a:p>
              <a:endParaRPr/>
            </a:p>
          </p:txBody>
        </p:sp>
      </p:grpSp>
      <p:sp>
        <p:nvSpPr>
          <p:cNvPr id="44" name="object 44"/>
          <p:cNvSpPr txBox="1"/>
          <p:nvPr/>
        </p:nvSpPr>
        <p:spPr>
          <a:xfrm>
            <a:off x="6560945" y="3497643"/>
            <a:ext cx="13716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E</a:t>
            </a:r>
            <a:endParaRPr sz="1800">
              <a:latin typeface="Calibri"/>
              <a:cs typeface="Calibri"/>
            </a:endParaRPr>
          </a:p>
        </p:txBody>
      </p:sp>
      <p:sp>
        <p:nvSpPr>
          <p:cNvPr id="45" name="object 45"/>
          <p:cNvSpPr/>
          <p:nvPr/>
        </p:nvSpPr>
        <p:spPr>
          <a:xfrm>
            <a:off x="5791200" y="2438400"/>
            <a:ext cx="4739005" cy="2286000"/>
          </a:xfrm>
          <a:custGeom>
            <a:avLst/>
            <a:gdLst/>
            <a:ahLst/>
            <a:cxnLst/>
            <a:rect l="l" t="t" r="r" b="b"/>
            <a:pathLst>
              <a:path w="4739005" h="2286000">
                <a:moveTo>
                  <a:pt x="0" y="1981199"/>
                </a:moveTo>
                <a:lnTo>
                  <a:pt x="0" y="304799"/>
                </a:lnTo>
              </a:path>
              <a:path w="4739005" h="2286000">
                <a:moveTo>
                  <a:pt x="304799" y="2285999"/>
                </a:moveTo>
                <a:lnTo>
                  <a:pt x="1371599" y="2285999"/>
                </a:lnTo>
              </a:path>
              <a:path w="4739005" h="2286000">
                <a:moveTo>
                  <a:pt x="1981199" y="2285999"/>
                </a:moveTo>
                <a:lnTo>
                  <a:pt x="3200399" y="2285999"/>
                </a:lnTo>
              </a:path>
              <a:path w="4739005" h="2286000">
                <a:moveTo>
                  <a:pt x="304799" y="0"/>
                </a:moveTo>
                <a:lnTo>
                  <a:pt x="1371599" y="0"/>
                </a:lnTo>
              </a:path>
              <a:path w="4739005" h="2286000">
                <a:moveTo>
                  <a:pt x="1981199" y="0"/>
                </a:moveTo>
                <a:lnTo>
                  <a:pt x="3200399" y="0"/>
                </a:lnTo>
              </a:path>
              <a:path w="4739005" h="2286000">
                <a:moveTo>
                  <a:pt x="3505199" y="1981199"/>
                </a:moveTo>
                <a:lnTo>
                  <a:pt x="3505199" y="304799"/>
                </a:lnTo>
              </a:path>
              <a:path w="4739005" h="2286000">
                <a:moveTo>
                  <a:pt x="3809999" y="2285999"/>
                </a:moveTo>
                <a:lnTo>
                  <a:pt x="4738799" y="1358999"/>
                </a:lnTo>
              </a:path>
              <a:path w="4739005" h="2286000">
                <a:moveTo>
                  <a:pt x="4738686" y="927099"/>
                </a:moveTo>
                <a:lnTo>
                  <a:pt x="3809886" y="99"/>
                </a:lnTo>
              </a:path>
              <a:path w="4739005" h="2286000">
                <a:moveTo>
                  <a:pt x="215899" y="2070099"/>
                </a:moveTo>
                <a:lnTo>
                  <a:pt x="622399" y="1434999"/>
                </a:lnTo>
              </a:path>
              <a:path w="4739005" h="2286000">
                <a:moveTo>
                  <a:pt x="838199" y="914399"/>
                </a:moveTo>
                <a:lnTo>
                  <a:pt x="1460399" y="215999"/>
                </a:lnTo>
              </a:path>
              <a:path w="4739005" h="2286000">
                <a:moveTo>
                  <a:pt x="1460499" y="2070099"/>
                </a:moveTo>
                <a:lnTo>
                  <a:pt x="1053999" y="1434999"/>
                </a:lnTo>
              </a:path>
              <a:path w="4739005" h="2286000">
                <a:moveTo>
                  <a:pt x="3289299" y="2070099"/>
                </a:moveTo>
                <a:lnTo>
                  <a:pt x="1892199" y="215799"/>
                </a:lnTo>
              </a:path>
            </a:pathLst>
          </a:custGeom>
          <a:ln w="25399">
            <a:solidFill>
              <a:srgbClr val="40BAD1"/>
            </a:solidFill>
          </a:ln>
        </p:spPr>
        <p:txBody>
          <a:bodyPr wrap="square" lIns="0" tIns="0" rIns="0" bIns="0" rtlCol="0"/>
          <a:lstStyle/>
          <a:p>
            <a:endParaRPr/>
          </a:p>
        </p:txBody>
      </p:sp>
      <p:sp>
        <p:nvSpPr>
          <p:cNvPr id="46" name="object 46"/>
          <p:cNvSpPr txBox="1"/>
          <p:nvPr/>
        </p:nvSpPr>
        <p:spPr>
          <a:xfrm>
            <a:off x="6550025" y="4742243"/>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1</a:t>
            </a:r>
            <a:endParaRPr sz="1800">
              <a:latin typeface="Calibri"/>
              <a:cs typeface="Calibri"/>
            </a:endParaRPr>
          </a:p>
        </p:txBody>
      </p:sp>
      <p:sp>
        <p:nvSpPr>
          <p:cNvPr id="58" name="object 58"/>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59" name="object 59"/>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27</a:t>
            </a:fld>
            <a:endParaRPr dirty="0"/>
          </a:p>
        </p:txBody>
      </p:sp>
      <p:sp>
        <p:nvSpPr>
          <p:cNvPr id="47" name="object 47"/>
          <p:cNvSpPr txBox="1"/>
          <p:nvPr/>
        </p:nvSpPr>
        <p:spPr>
          <a:xfrm>
            <a:off x="5483225" y="3445255"/>
            <a:ext cx="25717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11</a:t>
            </a:r>
            <a:endParaRPr sz="1800">
              <a:latin typeface="Calibri"/>
              <a:cs typeface="Calibri"/>
            </a:endParaRPr>
          </a:p>
        </p:txBody>
      </p:sp>
      <p:sp>
        <p:nvSpPr>
          <p:cNvPr id="48" name="object 48"/>
          <p:cNvSpPr txBox="1"/>
          <p:nvPr/>
        </p:nvSpPr>
        <p:spPr>
          <a:xfrm>
            <a:off x="6397625" y="207365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8</a:t>
            </a:r>
            <a:endParaRPr sz="1800">
              <a:latin typeface="Calibri"/>
              <a:cs typeface="Calibri"/>
            </a:endParaRPr>
          </a:p>
        </p:txBody>
      </p:sp>
      <p:sp>
        <p:nvSpPr>
          <p:cNvPr id="49" name="object 49"/>
          <p:cNvSpPr txBox="1"/>
          <p:nvPr/>
        </p:nvSpPr>
        <p:spPr>
          <a:xfrm>
            <a:off x="6015036" y="397865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7</a:t>
            </a:r>
            <a:endParaRPr sz="1800">
              <a:latin typeface="Calibri"/>
              <a:cs typeface="Calibri"/>
            </a:endParaRPr>
          </a:p>
        </p:txBody>
      </p:sp>
      <p:sp>
        <p:nvSpPr>
          <p:cNvPr id="50" name="object 50"/>
          <p:cNvSpPr txBox="1"/>
          <p:nvPr/>
        </p:nvSpPr>
        <p:spPr>
          <a:xfrm>
            <a:off x="6699250" y="2837243"/>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2</a:t>
            </a:r>
            <a:endParaRPr sz="1800">
              <a:latin typeface="Arial MT"/>
              <a:cs typeface="Arial MT"/>
            </a:endParaRPr>
          </a:p>
        </p:txBody>
      </p:sp>
      <p:sp>
        <p:nvSpPr>
          <p:cNvPr id="51" name="object 51"/>
          <p:cNvSpPr txBox="1"/>
          <p:nvPr/>
        </p:nvSpPr>
        <p:spPr>
          <a:xfrm>
            <a:off x="7083425" y="390245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6</a:t>
            </a:r>
            <a:endParaRPr sz="1800">
              <a:latin typeface="Calibri"/>
              <a:cs typeface="Calibri"/>
            </a:endParaRPr>
          </a:p>
        </p:txBody>
      </p:sp>
      <p:sp>
        <p:nvSpPr>
          <p:cNvPr id="52" name="object 52"/>
          <p:cNvSpPr txBox="1"/>
          <p:nvPr/>
        </p:nvSpPr>
        <p:spPr>
          <a:xfrm>
            <a:off x="8302625" y="207365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7</a:t>
            </a:r>
            <a:endParaRPr sz="1800">
              <a:latin typeface="Calibri"/>
              <a:cs typeface="Calibri"/>
            </a:endParaRPr>
          </a:p>
        </p:txBody>
      </p:sp>
      <p:sp>
        <p:nvSpPr>
          <p:cNvPr id="53" name="object 53"/>
          <p:cNvSpPr txBox="1"/>
          <p:nvPr/>
        </p:nvSpPr>
        <p:spPr>
          <a:xfrm>
            <a:off x="8377237" y="329285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endParaRPr sz="1800">
              <a:latin typeface="Calibri"/>
              <a:cs typeface="Calibri"/>
            </a:endParaRPr>
          </a:p>
        </p:txBody>
      </p:sp>
      <p:sp>
        <p:nvSpPr>
          <p:cNvPr id="54" name="object 54"/>
          <p:cNvSpPr txBox="1"/>
          <p:nvPr/>
        </p:nvSpPr>
        <p:spPr>
          <a:xfrm>
            <a:off x="8302625" y="4742243"/>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2</a:t>
            </a:r>
            <a:endParaRPr sz="1800">
              <a:latin typeface="Calibri"/>
              <a:cs typeface="Calibri"/>
            </a:endParaRPr>
          </a:p>
        </p:txBody>
      </p:sp>
      <p:sp>
        <p:nvSpPr>
          <p:cNvPr id="55" name="object 55"/>
          <p:cNvSpPr txBox="1"/>
          <p:nvPr/>
        </p:nvSpPr>
        <p:spPr>
          <a:xfrm>
            <a:off x="10055225" y="260705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9</a:t>
            </a:r>
            <a:endParaRPr sz="1800">
              <a:latin typeface="Calibri"/>
              <a:cs typeface="Calibri"/>
            </a:endParaRPr>
          </a:p>
        </p:txBody>
      </p:sp>
      <p:sp>
        <p:nvSpPr>
          <p:cNvPr id="56" name="object 56"/>
          <p:cNvSpPr txBox="1"/>
          <p:nvPr/>
        </p:nvSpPr>
        <p:spPr>
          <a:xfrm>
            <a:off x="9445625" y="3369055"/>
            <a:ext cx="25717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14</a:t>
            </a:r>
            <a:endParaRPr sz="1800">
              <a:latin typeface="Calibri"/>
              <a:cs typeface="Calibri"/>
            </a:endParaRPr>
          </a:p>
        </p:txBody>
      </p:sp>
      <p:sp>
        <p:nvSpPr>
          <p:cNvPr id="57" name="object 57"/>
          <p:cNvSpPr txBox="1"/>
          <p:nvPr/>
        </p:nvSpPr>
        <p:spPr>
          <a:xfrm>
            <a:off x="10055225" y="4208831"/>
            <a:ext cx="25717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10</a:t>
            </a:r>
            <a:endParaRPr sz="18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28</a:t>
            </a:fld>
            <a:endParaRPr dirty="0"/>
          </a:p>
        </p:txBody>
      </p:sp>
      <p:sp>
        <p:nvSpPr>
          <p:cNvPr id="3" name="object 3"/>
          <p:cNvSpPr txBox="1"/>
          <p:nvPr/>
        </p:nvSpPr>
        <p:spPr>
          <a:xfrm>
            <a:off x="4002171" y="2639275"/>
            <a:ext cx="4082415" cy="1640205"/>
          </a:xfrm>
          <a:prstGeom prst="rect">
            <a:avLst/>
          </a:prstGeom>
        </p:spPr>
        <p:txBody>
          <a:bodyPr vert="horz" wrap="square" lIns="0" tIns="71755" rIns="0" bIns="0" rtlCol="0">
            <a:spAutoFit/>
          </a:bodyPr>
          <a:lstStyle/>
          <a:p>
            <a:pPr marL="409575" indent="-397510">
              <a:lnSpc>
                <a:spcPct val="100000"/>
              </a:lnSpc>
              <a:spcBef>
                <a:spcPts val="565"/>
              </a:spcBef>
              <a:buClr>
                <a:srgbClr val="40BAD1"/>
              </a:buClr>
              <a:buSzPct val="91666"/>
              <a:buFont typeface="Arial MT"/>
              <a:buChar char="●"/>
              <a:tabLst>
                <a:tab pos="409575" algn="l"/>
                <a:tab pos="410209" algn="l"/>
              </a:tabLst>
            </a:pPr>
            <a:r>
              <a:rPr sz="2400" spc="-5" dirty="0">
                <a:latin typeface="Corbel"/>
                <a:cs typeface="Corbel"/>
              </a:rPr>
              <a:t>Dijkstra'</a:t>
            </a:r>
            <a:r>
              <a:rPr sz="2400" dirty="0">
                <a:latin typeface="Corbel"/>
                <a:cs typeface="Corbel"/>
              </a:rPr>
              <a:t>s</a:t>
            </a:r>
            <a:r>
              <a:rPr sz="2400" spc="-110" dirty="0">
                <a:latin typeface="Corbel"/>
                <a:cs typeface="Corbel"/>
              </a:rPr>
              <a:t> </a:t>
            </a:r>
            <a:r>
              <a:rPr sz="2400" spc="-5" dirty="0">
                <a:latin typeface="Corbel"/>
                <a:cs typeface="Corbel"/>
              </a:rPr>
              <a:t>Algorithm</a:t>
            </a:r>
            <a:endParaRPr sz="2400">
              <a:latin typeface="Corbel"/>
              <a:cs typeface="Corbel"/>
            </a:endParaRPr>
          </a:p>
          <a:p>
            <a:pPr marL="866775" lvl="1" indent="-397510">
              <a:lnSpc>
                <a:spcPct val="100000"/>
              </a:lnSpc>
              <a:spcBef>
                <a:spcPts val="430"/>
              </a:spcBef>
              <a:buClr>
                <a:srgbClr val="40BAD1"/>
              </a:buClr>
              <a:buFont typeface="Arial MT"/>
              <a:buChar char="●"/>
              <a:tabLst>
                <a:tab pos="866775" algn="l"/>
                <a:tab pos="867410" algn="l"/>
              </a:tabLst>
            </a:pPr>
            <a:r>
              <a:rPr sz="2200" spc="-5" dirty="0">
                <a:latin typeface="Corbel"/>
                <a:cs typeface="Corbel"/>
              </a:rPr>
              <a:t>Single-source</a:t>
            </a:r>
            <a:r>
              <a:rPr sz="2200" spc="-100" dirty="0">
                <a:latin typeface="Corbel"/>
                <a:cs typeface="Corbel"/>
              </a:rPr>
              <a:t> </a:t>
            </a:r>
            <a:r>
              <a:rPr sz="2200" spc="-5" dirty="0">
                <a:latin typeface="Corbel"/>
                <a:cs typeface="Corbel"/>
              </a:rPr>
              <a:t>Shortest</a:t>
            </a:r>
            <a:r>
              <a:rPr sz="2200" spc="-45" dirty="0">
                <a:latin typeface="Corbel"/>
                <a:cs typeface="Corbel"/>
              </a:rPr>
              <a:t> </a:t>
            </a:r>
            <a:r>
              <a:rPr sz="2200" spc="-5" dirty="0">
                <a:latin typeface="Corbel"/>
                <a:cs typeface="Corbel"/>
              </a:rPr>
              <a:t>Path</a:t>
            </a:r>
            <a:endParaRPr sz="2200">
              <a:latin typeface="Corbel"/>
              <a:cs typeface="Corbel"/>
            </a:endParaRPr>
          </a:p>
          <a:p>
            <a:pPr marL="409575" indent="-397510">
              <a:lnSpc>
                <a:spcPct val="100000"/>
              </a:lnSpc>
              <a:spcBef>
                <a:spcPts val="350"/>
              </a:spcBef>
              <a:buClr>
                <a:srgbClr val="40BAD1"/>
              </a:buClr>
              <a:buSzPct val="91666"/>
              <a:buFont typeface="Arial MT"/>
              <a:buChar char="●"/>
              <a:tabLst>
                <a:tab pos="409575" algn="l"/>
                <a:tab pos="410209" algn="l"/>
              </a:tabLst>
            </a:pPr>
            <a:r>
              <a:rPr sz="2400" spc="-5" dirty="0">
                <a:latin typeface="Corbel"/>
                <a:cs typeface="Corbel"/>
              </a:rPr>
              <a:t>Warshall'</a:t>
            </a:r>
            <a:r>
              <a:rPr sz="2400" dirty="0">
                <a:latin typeface="Corbel"/>
                <a:cs typeface="Corbel"/>
              </a:rPr>
              <a:t>s</a:t>
            </a:r>
            <a:r>
              <a:rPr sz="2400" spc="-110" dirty="0">
                <a:latin typeface="Corbel"/>
                <a:cs typeface="Corbel"/>
              </a:rPr>
              <a:t> </a:t>
            </a:r>
            <a:r>
              <a:rPr sz="2400" spc="-5" dirty="0">
                <a:latin typeface="Corbel"/>
                <a:cs typeface="Corbel"/>
              </a:rPr>
              <a:t>Algorithm</a:t>
            </a:r>
            <a:endParaRPr sz="2400">
              <a:latin typeface="Corbel"/>
              <a:cs typeface="Corbel"/>
            </a:endParaRPr>
          </a:p>
          <a:p>
            <a:pPr marL="866775" lvl="1" indent="-397510">
              <a:lnSpc>
                <a:spcPct val="100000"/>
              </a:lnSpc>
              <a:spcBef>
                <a:spcPts val="430"/>
              </a:spcBef>
              <a:buClr>
                <a:srgbClr val="40BAD1"/>
              </a:buClr>
              <a:buFont typeface="Arial MT"/>
              <a:buChar char="●"/>
              <a:tabLst>
                <a:tab pos="866775" algn="l"/>
                <a:tab pos="867410" algn="l"/>
              </a:tabLst>
            </a:pPr>
            <a:r>
              <a:rPr sz="2200" spc="-5" dirty="0">
                <a:latin typeface="Corbel"/>
                <a:cs typeface="Corbel"/>
              </a:rPr>
              <a:t>All</a:t>
            </a:r>
            <a:r>
              <a:rPr sz="2200" spc="-25" dirty="0">
                <a:latin typeface="Corbel"/>
                <a:cs typeface="Corbel"/>
              </a:rPr>
              <a:t> </a:t>
            </a:r>
            <a:r>
              <a:rPr sz="2200" spc="-5" dirty="0">
                <a:latin typeface="Corbel"/>
                <a:cs typeface="Corbel"/>
              </a:rPr>
              <a:t>pair</a:t>
            </a:r>
            <a:r>
              <a:rPr sz="2200" spc="-75" dirty="0">
                <a:latin typeface="Corbel"/>
                <a:cs typeface="Corbel"/>
              </a:rPr>
              <a:t> </a:t>
            </a:r>
            <a:r>
              <a:rPr sz="2200" spc="-5" dirty="0">
                <a:latin typeface="Corbel"/>
                <a:cs typeface="Corbel"/>
              </a:rPr>
              <a:t>Shortest</a:t>
            </a:r>
            <a:r>
              <a:rPr sz="2200" spc="-25" dirty="0">
                <a:latin typeface="Corbel"/>
                <a:cs typeface="Corbel"/>
              </a:rPr>
              <a:t> </a:t>
            </a:r>
            <a:r>
              <a:rPr sz="2200" spc="-5" dirty="0">
                <a:latin typeface="Corbel"/>
                <a:cs typeface="Corbel"/>
              </a:rPr>
              <a:t>Path</a:t>
            </a:r>
            <a:endParaRPr sz="2200">
              <a:latin typeface="Corbel"/>
              <a:cs typeface="Corbel"/>
            </a:endParaRPr>
          </a:p>
        </p:txBody>
      </p:sp>
      <p:sp>
        <p:nvSpPr>
          <p:cNvPr id="4" name="object 4"/>
          <p:cNvSpPr txBox="1"/>
          <p:nvPr/>
        </p:nvSpPr>
        <p:spPr>
          <a:xfrm>
            <a:off x="325944" y="3101857"/>
            <a:ext cx="213233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Algorithms</a:t>
            </a:r>
            <a:endParaRPr sz="3600">
              <a:latin typeface="Corbel"/>
              <a:cs typeface="Corbe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29</a:t>
            </a:fld>
            <a:endParaRPr dirty="0"/>
          </a:p>
        </p:txBody>
      </p:sp>
      <p:sp>
        <p:nvSpPr>
          <p:cNvPr id="3" name="object 3"/>
          <p:cNvSpPr txBox="1"/>
          <p:nvPr/>
        </p:nvSpPr>
        <p:spPr>
          <a:xfrm>
            <a:off x="3808583" y="990600"/>
            <a:ext cx="6992620" cy="863600"/>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sz="2400" spc="-5" dirty="0">
                <a:latin typeface="Corbel"/>
                <a:cs typeface="Corbel"/>
              </a:rPr>
              <a:t>Dijkstra's</a:t>
            </a:r>
            <a:r>
              <a:rPr sz="2400" spc="-15" dirty="0">
                <a:latin typeface="Corbel"/>
                <a:cs typeface="Corbel"/>
              </a:rPr>
              <a:t> </a:t>
            </a:r>
            <a:r>
              <a:rPr sz="2400" spc="-5" dirty="0">
                <a:latin typeface="Corbel"/>
                <a:cs typeface="Corbel"/>
              </a:rPr>
              <a:t>algorithm</a:t>
            </a:r>
            <a:r>
              <a:rPr sz="2400" spc="-15" dirty="0">
                <a:latin typeface="Corbel"/>
                <a:cs typeface="Corbel"/>
              </a:rPr>
              <a:t> </a:t>
            </a:r>
            <a:r>
              <a:rPr sz="2400" dirty="0">
                <a:latin typeface="Corbel"/>
                <a:cs typeface="Corbel"/>
              </a:rPr>
              <a:t>-</a:t>
            </a:r>
            <a:r>
              <a:rPr sz="2400" spc="-15" dirty="0">
                <a:latin typeface="Corbel"/>
                <a:cs typeface="Corbel"/>
              </a:rPr>
              <a:t> </a:t>
            </a:r>
            <a:r>
              <a:rPr sz="2400" spc="-5" dirty="0">
                <a:latin typeface="Corbel"/>
                <a:cs typeface="Corbel"/>
              </a:rPr>
              <a:t>is</a:t>
            </a:r>
            <a:r>
              <a:rPr sz="2400" spc="-10" dirty="0">
                <a:latin typeface="Corbel"/>
                <a:cs typeface="Corbel"/>
              </a:rPr>
              <a:t> </a:t>
            </a:r>
            <a:r>
              <a:rPr sz="2400" dirty="0">
                <a:latin typeface="Corbel"/>
                <a:cs typeface="Corbel"/>
              </a:rPr>
              <a:t>a</a:t>
            </a:r>
            <a:r>
              <a:rPr sz="2400" spc="-15" dirty="0">
                <a:latin typeface="Corbel"/>
                <a:cs typeface="Corbel"/>
              </a:rPr>
              <a:t> </a:t>
            </a:r>
            <a:r>
              <a:rPr sz="2400" spc="-5" dirty="0">
                <a:latin typeface="Corbel"/>
                <a:cs typeface="Corbel"/>
              </a:rPr>
              <a:t>solution</a:t>
            </a:r>
            <a:r>
              <a:rPr sz="2400" spc="-15" dirty="0">
                <a:latin typeface="Corbel"/>
                <a:cs typeface="Corbel"/>
              </a:rPr>
              <a:t> </a:t>
            </a:r>
            <a:r>
              <a:rPr sz="2400" spc="-5" dirty="0">
                <a:latin typeface="Corbel"/>
                <a:cs typeface="Corbel"/>
              </a:rPr>
              <a:t>to</a:t>
            </a:r>
            <a:r>
              <a:rPr sz="2400" spc="-15" dirty="0">
                <a:latin typeface="Corbel"/>
                <a:cs typeface="Corbel"/>
              </a:rPr>
              <a:t> </a:t>
            </a:r>
            <a:r>
              <a:rPr sz="2400" spc="-5" dirty="0">
                <a:latin typeface="Corbel"/>
                <a:cs typeface="Corbel"/>
              </a:rPr>
              <a:t>the</a:t>
            </a:r>
            <a:endParaRPr sz="2400" dirty="0">
              <a:latin typeface="Corbel"/>
              <a:cs typeface="Corbel"/>
            </a:endParaRPr>
          </a:p>
          <a:p>
            <a:pPr marL="409575">
              <a:lnSpc>
                <a:spcPct val="100000"/>
              </a:lnSpc>
              <a:spcBef>
                <a:spcPts val="420"/>
              </a:spcBef>
            </a:pPr>
            <a:r>
              <a:rPr sz="2400" spc="-5" dirty="0">
                <a:solidFill>
                  <a:srgbClr val="FF0000"/>
                </a:solidFill>
                <a:latin typeface="Corbel"/>
                <a:cs typeface="Corbel"/>
              </a:rPr>
              <a:t>single-source</a:t>
            </a:r>
            <a:r>
              <a:rPr sz="2400" spc="-15" dirty="0">
                <a:solidFill>
                  <a:srgbClr val="FF0000"/>
                </a:solidFill>
                <a:latin typeface="Corbel"/>
                <a:cs typeface="Corbel"/>
              </a:rPr>
              <a:t> </a:t>
            </a:r>
            <a:r>
              <a:rPr sz="2400" spc="-5" dirty="0">
                <a:solidFill>
                  <a:srgbClr val="FF0000"/>
                </a:solidFill>
                <a:latin typeface="Corbel"/>
                <a:cs typeface="Corbel"/>
              </a:rPr>
              <a:t>shortest</a:t>
            </a:r>
            <a:r>
              <a:rPr sz="2400" spc="-10" dirty="0">
                <a:solidFill>
                  <a:srgbClr val="FF0000"/>
                </a:solidFill>
                <a:latin typeface="Corbel"/>
                <a:cs typeface="Corbel"/>
              </a:rPr>
              <a:t> </a:t>
            </a:r>
            <a:r>
              <a:rPr sz="2400" spc="-5" dirty="0">
                <a:solidFill>
                  <a:srgbClr val="FF0000"/>
                </a:solidFill>
                <a:latin typeface="Corbel"/>
                <a:cs typeface="Corbel"/>
              </a:rPr>
              <a:t>path</a:t>
            </a:r>
            <a:r>
              <a:rPr sz="2400" spc="-10" dirty="0">
                <a:solidFill>
                  <a:srgbClr val="FF0000"/>
                </a:solidFill>
                <a:latin typeface="Corbel"/>
                <a:cs typeface="Corbel"/>
              </a:rPr>
              <a:t> </a:t>
            </a:r>
            <a:r>
              <a:rPr sz="2400" spc="-5" dirty="0">
                <a:latin typeface="Corbel"/>
                <a:cs typeface="Corbel"/>
              </a:rPr>
              <a:t>problem</a:t>
            </a:r>
            <a:r>
              <a:rPr sz="2400" spc="-10" dirty="0">
                <a:latin typeface="Corbel"/>
                <a:cs typeface="Corbel"/>
              </a:rPr>
              <a:t> </a:t>
            </a:r>
            <a:r>
              <a:rPr sz="2400" spc="-5" dirty="0">
                <a:latin typeface="Corbel"/>
                <a:cs typeface="Corbel"/>
              </a:rPr>
              <a:t>in</a:t>
            </a:r>
            <a:r>
              <a:rPr sz="2400" spc="-15" dirty="0">
                <a:latin typeface="Corbel"/>
                <a:cs typeface="Corbel"/>
              </a:rPr>
              <a:t> </a:t>
            </a:r>
            <a:r>
              <a:rPr sz="2400" spc="-5" dirty="0">
                <a:latin typeface="Corbel"/>
                <a:cs typeface="Corbel"/>
              </a:rPr>
              <a:t>graph</a:t>
            </a:r>
            <a:r>
              <a:rPr sz="2400" spc="-10" dirty="0">
                <a:latin typeface="Corbel"/>
                <a:cs typeface="Corbel"/>
              </a:rPr>
              <a:t> </a:t>
            </a:r>
            <a:r>
              <a:rPr sz="2400" spc="-25" dirty="0">
                <a:latin typeface="Corbel"/>
                <a:cs typeface="Corbel"/>
              </a:rPr>
              <a:t>theory.</a:t>
            </a:r>
            <a:endParaRPr sz="2400" dirty="0">
              <a:latin typeface="Corbel"/>
              <a:cs typeface="Corbel"/>
            </a:endParaRPr>
          </a:p>
        </p:txBody>
      </p:sp>
      <p:sp>
        <p:nvSpPr>
          <p:cNvPr id="4" name="object 4"/>
          <p:cNvSpPr txBox="1"/>
          <p:nvPr/>
        </p:nvSpPr>
        <p:spPr>
          <a:xfrm>
            <a:off x="3808583" y="1990607"/>
            <a:ext cx="7926217" cy="4299318"/>
          </a:xfrm>
          <a:prstGeom prst="rect">
            <a:avLst/>
          </a:prstGeom>
        </p:spPr>
        <p:txBody>
          <a:bodyPr vert="horz" wrap="square" lIns="0" tIns="12700" rIns="0" bIns="0" rtlCol="0">
            <a:spAutoFit/>
          </a:bodyPr>
          <a:lstStyle/>
          <a:p>
            <a:pPr marL="409575" marR="5080" indent="-397510">
              <a:lnSpc>
                <a:spcPct val="114599"/>
              </a:lnSpc>
              <a:spcBef>
                <a:spcPts val="100"/>
              </a:spcBef>
              <a:buClr>
                <a:srgbClr val="40BAD1"/>
              </a:buClr>
              <a:buSzPct val="91666"/>
              <a:buFont typeface="Arial MT"/>
              <a:buChar char="●"/>
              <a:tabLst>
                <a:tab pos="409575" algn="l"/>
                <a:tab pos="410209" algn="l"/>
              </a:tabLst>
            </a:pPr>
            <a:r>
              <a:rPr sz="2400" spc="-25" dirty="0">
                <a:latin typeface="Corbel"/>
                <a:cs typeface="Corbel"/>
              </a:rPr>
              <a:t>Works </a:t>
            </a:r>
            <a:r>
              <a:rPr sz="2400" spc="-5" dirty="0">
                <a:latin typeface="Corbel"/>
                <a:cs typeface="Corbel"/>
              </a:rPr>
              <a:t>on both directed and undirected graphs. </a:t>
            </a:r>
            <a:endParaRPr lang="en-US" sz="2400" spc="-5" dirty="0">
              <a:latin typeface="Corbel"/>
              <a:cs typeface="Corbel"/>
            </a:endParaRPr>
          </a:p>
          <a:p>
            <a:pPr marL="409575" marR="5080" indent="-397510">
              <a:lnSpc>
                <a:spcPct val="114599"/>
              </a:lnSpc>
              <a:spcBef>
                <a:spcPts val="100"/>
              </a:spcBef>
              <a:buClr>
                <a:srgbClr val="40BAD1"/>
              </a:buClr>
              <a:buSzPct val="91666"/>
              <a:buFont typeface="Arial MT"/>
              <a:buChar char="●"/>
              <a:tabLst>
                <a:tab pos="409575" algn="l"/>
                <a:tab pos="410209" algn="l"/>
              </a:tabLst>
            </a:pPr>
            <a:r>
              <a:rPr sz="2400" spc="-20" dirty="0">
                <a:latin typeface="Corbel"/>
                <a:cs typeface="Corbel"/>
              </a:rPr>
              <a:t>However, </a:t>
            </a:r>
            <a:r>
              <a:rPr sz="2400" spc="-5" dirty="0">
                <a:solidFill>
                  <a:srgbClr val="FF0000"/>
                </a:solidFill>
                <a:latin typeface="Corbel"/>
                <a:cs typeface="Corbel"/>
              </a:rPr>
              <a:t>all</a:t>
            </a:r>
            <a:r>
              <a:rPr sz="2400" spc="-15" dirty="0">
                <a:solidFill>
                  <a:srgbClr val="FF0000"/>
                </a:solidFill>
                <a:latin typeface="Corbel"/>
                <a:cs typeface="Corbel"/>
              </a:rPr>
              <a:t> </a:t>
            </a:r>
            <a:r>
              <a:rPr sz="2400" spc="-5" dirty="0">
                <a:solidFill>
                  <a:srgbClr val="FF0000"/>
                </a:solidFill>
                <a:latin typeface="Corbel"/>
                <a:cs typeface="Corbel"/>
              </a:rPr>
              <a:t>edges</a:t>
            </a:r>
            <a:r>
              <a:rPr sz="2400" spc="-20" dirty="0">
                <a:solidFill>
                  <a:srgbClr val="FF0000"/>
                </a:solidFill>
                <a:latin typeface="Corbel"/>
                <a:cs typeface="Corbel"/>
              </a:rPr>
              <a:t> </a:t>
            </a:r>
            <a:r>
              <a:rPr sz="2400" spc="-5" dirty="0">
                <a:solidFill>
                  <a:srgbClr val="FF0000"/>
                </a:solidFill>
                <a:latin typeface="Corbel"/>
                <a:cs typeface="Corbel"/>
              </a:rPr>
              <a:t>must</a:t>
            </a:r>
            <a:r>
              <a:rPr sz="2400" spc="-15" dirty="0">
                <a:solidFill>
                  <a:srgbClr val="FF0000"/>
                </a:solidFill>
                <a:latin typeface="Corbel"/>
                <a:cs typeface="Corbel"/>
              </a:rPr>
              <a:t> </a:t>
            </a:r>
            <a:r>
              <a:rPr sz="2400" spc="-5" dirty="0">
                <a:solidFill>
                  <a:srgbClr val="FF0000"/>
                </a:solidFill>
                <a:latin typeface="Corbel"/>
                <a:cs typeface="Corbel"/>
              </a:rPr>
              <a:t>have</a:t>
            </a:r>
            <a:r>
              <a:rPr sz="2400" spc="-15" dirty="0">
                <a:solidFill>
                  <a:srgbClr val="FF0000"/>
                </a:solidFill>
                <a:latin typeface="Corbel"/>
                <a:cs typeface="Corbel"/>
              </a:rPr>
              <a:t> </a:t>
            </a:r>
            <a:r>
              <a:rPr sz="2400" spc="-5" dirty="0">
                <a:solidFill>
                  <a:srgbClr val="FF0000"/>
                </a:solidFill>
                <a:latin typeface="Corbel"/>
                <a:cs typeface="Corbel"/>
              </a:rPr>
              <a:t>nonnegative</a:t>
            </a:r>
            <a:r>
              <a:rPr sz="2400" spc="-20" dirty="0">
                <a:solidFill>
                  <a:srgbClr val="FF0000"/>
                </a:solidFill>
                <a:latin typeface="Corbel"/>
                <a:cs typeface="Corbel"/>
              </a:rPr>
              <a:t> </a:t>
            </a:r>
            <a:r>
              <a:rPr sz="2400" spc="-5" dirty="0">
                <a:solidFill>
                  <a:srgbClr val="FF0000"/>
                </a:solidFill>
                <a:latin typeface="Corbel"/>
                <a:cs typeface="Corbel"/>
              </a:rPr>
              <a:t>weights</a:t>
            </a:r>
            <a:r>
              <a:rPr sz="2400" spc="-5" dirty="0">
                <a:latin typeface="Corbel"/>
                <a:cs typeface="Corbel"/>
              </a:rPr>
              <a:t>.</a:t>
            </a:r>
            <a:endParaRPr lang="en-US" sz="2400" spc="-5" dirty="0">
              <a:latin typeface="Corbel"/>
              <a:cs typeface="Corbel"/>
            </a:endParaRPr>
          </a:p>
          <a:p>
            <a:pPr marL="409575" marR="5080" indent="-397510">
              <a:lnSpc>
                <a:spcPct val="114599"/>
              </a:lnSpc>
              <a:spcBef>
                <a:spcPts val="100"/>
              </a:spcBef>
              <a:buClr>
                <a:srgbClr val="40BAD1"/>
              </a:buClr>
              <a:buSzPct val="91666"/>
              <a:buFont typeface="Arial MT"/>
              <a:buChar char="●"/>
              <a:tabLst>
                <a:tab pos="409575" algn="l"/>
                <a:tab pos="410209" algn="l"/>
              </a:tabLst>
            </a:pPr>
            <a:r>
              <a:rPr lang="en-US" sz="2400" dirty="0">
                <a:latin typeface="Corbel"/>
                <a:cs typeface="Corbel"/>
              </a:rPr>
              <a:t>It works only for connected graphs</a:t>
            </a:r>
          </a:p>
          <a:p>
            <a:pPr marL="409575" marR="5080" indent="-397510">
              <a:lnSpc>
                <a:spcPct val="114599"/>
              </a:lnSpc>
              <a:spcBef>
                <a:spcPts val="100"/>
              </a:spcBef>
              <a:buClr>
                <a:srgbClr val="40BAD1"/>
              </a:buClr>
              <a:buSzPct val="91666"/>
              <a:buFont typeface="Arial MT"/>
              <a:buChar char="●"/>
              <a:tabLst>
                <a:tab pos="409575" algn="l"/>
                <a:tab pos="410209" algn="l"/>
              </a:tabLst>
            </a:pPr>
            <a:r>
              <a:rPr lang="en-US" sz="2400" dirty="0">
                <a:latin typeface="Corbel"/>
                <a:cs typeface="Corbel"/>
              </a:rPr>
              <a:t>The algorithm predominantly follows </a:t>
            </a:r>
            <a:r>
              <a:rPr lang="en-US" sz="2400" dirty="0">
                <a:solidFill>
                  <a:srgbClr val="FF0000"/>
                </a:solidFill>
                <a:latin typeface="Corbel"/>
                <a:cs typeface="Corbel"/>
              </a:rPr>
              <a:t>Greedy approach </a:t>
            </a:r>
            <a:r>
              <a:rPr lang="en-US" sz="2400" dirty="0">
                <a:latin typeface="Corbel"/>
                <a:cs typeface="Corbel"/>
              </a:rPr>
              <a:t>for finding locally optimal solution. But, it also uses Dynamic Programming approach for building globally optimal solution, since the previous solutions are stored and further added to get final distances from the source vertex.</a:t>
            </a:r>
          </a:p>
          <a:p>
            <a:pPr marL="409575" marR="5080" indent="-397510">
              <a:lnSpc>
                <a:spcPct val="114599"/>
              </a:lnSpc>
              <a:spcBef>
                <a:spcPts val="100"/>
              </a:spcBef>
              <a:buClr>
                <a:srgbClr val="40BAD1"/>
              </a:buClr>
              <a:buSzPct val="91666"/>
              <a:buFont typeface="Arial MT"/>
              <a:buChar char="●"/>
              <a:tabLst>
                <a:tab pos="409575" algn="l"/>
                <a:tab pos="410209" algn="l"/>
              </a:tabLst>
            </a:pPr>
            <a:r>
              <a:rPr lang="en-US" sz="2400" u="sng" dirty="0">
                <a:latin typeface="Corbel"/>
                <a:cs typeface="Corbel"/>
              </a:rPr>
              <a:t>Relaxation: </a:t>
            </a:r>
            <a:r>
              <a:rPr lang="en-US" sz="2400" dirty="0">
                <a:solidFill>
                  <a:srgbClr val="00B050"/>
                </a:solidFill>
                <a:latin typeface="Corbel"/>
                <a:cs typeface="Corbel"/>
              </a:rPr>
              <a:t>If (distance(u) + cost(</a:t>
            </a:r>
            <a:r>
              <a:rPr lang="en-US" sz="2400" dirty="0" err="1">
                <a:solidFill>
                  <a:srgbClr val="00B050"/>
                </a:solidFill>
                <a:latin typeface="Corbel"/>
                <a:cs typeface="Corbel"/>
              </a:rPr>
              <a:t>u,v</a:t>
            </a:r>
            <a:r>
              <a:rPr lang="en-US" sz="2400" dirty="0">
                <a:solidFill>
                  <a:srgbClr val="00B050"/>
                </a:solidFill>
                <a:latin typeface="Corbel"/>
                <a:cs typeface="Corbel"/>
              </a:rPr>
              <a:t>) &lt; distance(v)) </a:t>
            </a:r>
            <a:r>
              <a:rPr lang="en-US" sz="2400" dirty="0">
                <a:latin typeface="Corbel"/>
                <a:cs typeface="Corbel"/>
              </a:rPr>
              <a:t>then</a:t>
            </a:r>
          </a:p>
          <a:p>
            <a:pPr marL="409575" marR="5080" indent="-397510">
              <a:lnSpc>
                <a:spcPct val="114599"/>
              </a:lnSpc>
              <a:spcBef>
                <a:spcPts val="100"/>
              </a:spcBef>
              <a:buClr>
                <a:srgbClr val="40BAD1"/>
              </a:buClr>
              <a:buSzPct val="91666"/>
              <a:buFont typeface="Arial MT"/>
              <a:buChar char="●"/>
              <a:tabLst>
                <a:tab pos="409575" algn="l"/>
                <a:tab pos="410209" algn="l"/>
              </a:tabLst>
            </a:pPr>
            <a:r>
              <a:rPr lang="en-US" sz="2400" dirty="0">
                <a:solidFill>
                  <a:srgbClr val="FF0000"/>
                </a:solidFill>
                <a:latin typeface="Corbel"/>
                <a:cs typeface="Corbel"/>
              </a:rPr>
              <a:t>distance (v) = distance (u) + cost (</a:t>
            </a:r>
            <a:r>
              <a:rPr lang="en-US" sz="2400" dirty="0" err="1">
                <a:solidFill>
                  <a:srgbClr val="FF0000"/>
                </a:solidFill>
                <a:latin typeface="Corbel"/>
                <a:cs typeface="Corbel"/>
              </a:rPr>
              <a:t>u,v</a:t>
            </a:r>
            <a:r>
              <a:rPr lang="en-US" sz="2400" dirty="0">
                <a:solidFill>
                  <a:srgbClr val="FF0000"/>
                </a:solidFill>
                <a:latin typeface="Corbel"/>
                <a:cs typeface="Corbel"/>
              </a:rPr>
              <a:t>)</a:t>
            </a:r>
            <a:endParaRPr sz="2400" dirty="0">
              <a:solidFill>
                <a:srgbClr val="FF0000"/>
              </a:solidFill>
              <a:latin typeface="Corbel"/>
              <a:cs typeface="Corbel"/>
            </a:endParaRPr>
          </a:p>
        </p:txBody>
      </p:sp>
      <p:sp>
        <p:nvSpPr>
          <p:cNvPr id="5" name="object 5"/>
          <p:cNvSpPr txBox="1"/>
          <p:nvPr/>
        </p:nvSpPr>
        <p:spPr>
          <a:xfrm>
            <a:off x="325944" y="2854207"/>
            <a:ext cx="1947545" cy="1069340"/>
          </a:xfrm>
          <a:prstGeom prst="rect">
            <a:avLst/>
          </a:prstGeom>
        </p:spPr>
        <p:txBody>
          <a:bodyPr vert="horz" wrap="square" lIns="0" tIns="73660" rIns="0" bIns="0" rtlCol="0">
            <a:spAutoFit/>
          </a:bodyPr>
          <a:lstStyle/>
          <a:p>
            <a:pPr marL="12700" marR="5080">
              <a:lnSpc>
                <a:spcPts val="3900"/>
              </a:lnSpc>
              <a:spcBef>
                <a:spcPts val="580"/>
              </a:spcBef>
            </a:pPr>
            <a:r>
              <a:rPr sz="3600" spc="-10" dirty="0">
                <a:solidFill>
                  <a:srgbClr val="FFFFFF"/>
                </a:solidFill>
                <a:latin typeface="Corbel"/>
                <a:cs typeface="Corbel"/>
              </a:rPr>
              <a:t>Dijkstra's </a:t>
            </a:r>
            <a:r>
              <a:rPr sz="3600" spc="-5" dirty="0">
                <a:solidFill>
                  <a:srgbClr val="FFFFFF"/>
                </a:solidFill>
                <a:latin typeface="Corbel"/>
                <a:cs typeface="Corbel"/>
              </a:rPr>
              <a:t> Algorithm</a:t>
            </a:r>
            <a:endParaRPr sz="3600">
              <a:latin typeface="Corbel"/>
              <a:cs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a:t>
            </a:fld>
            <a:endParaRPr dirty="0"/>
          </a:p>
        </p:txBody>
      </p:sp>
      <p:sp>
        <p:nvSpPr>
          <p:cNvPr id="3" name="object 3"/>
          <p:cNvSpPr txBox="1"/>
          <p:nvPr/>
        </p:nvSpPr>
        <p:spPr>
          <a:xfrm>
            <a:off x="325944" y="3101857"/>
            <a:ext cx="157543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Till</a:t>
            </a:r>
            <a:r>
              <a:rPr sz="3600" spc="-90" dirty="0">
                <a:solidFill>
                  <a:srgbClr val="FFFFFF"/>
                </a:solidFill>
                <a:latin typeface="Corbel"/>
                <a:cs typeface="Corbel"/>
              </a:rPr>
              <a:t> </a:t>
            </a:r>
            <a:r>
              <a:rPr sz="3600" spc="-5" dirty="0">
                <a:solidFill>
                  <a:srgbClr val="FFFFFF"/>
                </a:solidFill>
                <a:latin typeface="Corbel"/>
                <a:cs typeface="Corbel"/>
              </a:rPr>
              <a:t>Now</a:t>
            </a:r>
            <a:endParaRPr sz="3600">
              <a:latin typeface="Corbel"/>
              <a:cs typeface="Corbel"/>
            </a:endParaRPr>
          </a:p>
        </p:txBody>
      </p:sp>
      <p:sp>
        <p:nvSpPr>
          <p:cNvPr id="4" name="object 4"/>
          <p:cNvSpPr txBox="1"/>
          <p:nvPr/>
        </p:nvSpPr>
        <p:spPr>
          <a:xfrm>
            <a:off x="4000800" y="3007892"/>
            <a:ext cx="1358265" cy="863600"/>
          </a:xfrm>
          <a:prstGeom prst="rect">
            <a:avLst/>
          </a:prstGeom>
        </p:spPr>
        <p:txBody>
          <a:bodyPr vert="horz" wrap="square" lIns="0" tIns="66040" rIns="0" bIns="0" rtlCol="0">
            <a:spAutoFit/>
          </a:bodyPr>
          <a:lstStyle/>
          <a:p>
            <a:pPr marL="409575" indent="-397510">
              <a:lnSpc>
                <a:spcPct val="100000"/>
              </a:lnSpc>
              <a:spcBef>
                <a:spcPts val="520"/>
              </a:spcBef>
              <a:buClr>
                <a:srgbClr val="C8C8C8"/>
              </a:buClr>
              <a:buSzPct val="91666"/>
              <a:buFont typeface="Arial"/>
              <a:buChar char="●"/>
              <a:tabLst>
                <a:tab pos="409575" algn="l"/>
                <a:tab pos="410209" algn="l"/>
              </a:tabLst>
            </a:pPr>
            <a:r>
              <a:rPr sz="2400" spc="-35" dirty="0">
                <a:solidFill>
                  <a:srgbClr val="D9D9D9"/>
                </a:solidFill>
                <a:latin typeface="Corbel"/>
                <a:cs typeface="Corbel"/>
              </a:rPr>
              <a:t>Trees</a:t>
            </a:r>
            <a:endParaRPr sz="2400">
              <a:latin typeface="Corbel"/>
              <a:cs typeface="Corbel"/>
            </a:endParaRPr>
          </a:p>
          <a:p>
            <a:pPr marL="409575" indent="-397510">
              <a:lnSpc>
                <a:spcPct val="100000"/>
              </a:lnSpc>
              <a:spcBef>
                <a:spcPts val="420"/>
              </a:spcBef>
              <a:buClr>
                <a:srgbClr val="40BAD1"/>
              </a:buClr>
              <a:buSzPct val="91666"/>
              <a:buFont typeface="Arial"/>
              <a:buChar char="●"/>
              <a:tabLst>
                <a:tab pos="409575" algn="l"/>
                <a:tab pos="410209" algn="l"/>
              </a:tabLst>
            </a:pPr>
            <a:r>
              <a:rPr sz="2400" b="1" spc="-5" dirty="0">
                <a:solidFill>
                  <a:srgbClr val="595959"/>
                </a:solidFill>
                <a:latin typeface="Corbel"/>
                <a:cs typeface="Corbel"/>
              </a:rPr>
              <a:t>Graphs</a:t>
            </a:r>
            <a:endParaRPr sz="2400">
              <a:latin typeface="Corbel"/>
              <a:cs typeface="Corbel"/>
            </a:endParaRPr>
          </a:p>
        </p:txBody>
      </p:sp>
      <p:sp>
        <p:nvSpPr>
          <p:cNvPr id="5" name="object 5"/>
          <p:cNvSpPr txBox="1"/>
          <p:nvPr/>
        </p:nvSpPr>
        <p:spPr>
          <a:xfrm>
            <a:off x="6408874" y="1541043"/>
            <a:ext cx="5062220" cy="3797300"/>
          </a:xfrm>
          <a:prstGeom prst="rect">
            <a:avLst/>
          </a:prstGeom>
        </p:spPr>
        <p:txBody>
          <a:bodyPr vert="horz" wrap="square" lIns="0" tIns="66040" rIns="0" bIns="0" rtlCol="0">
            <a:spAutoFit/>
          </a:bodyPr>
          <a:lstStyle/>
          <a:p>
            <a:pPr marL="424815" indent="-412750">
              <a:lnSpc>
                <a:spcPct val="100000"/>
              </a:lnSpc>
              <a:spcBef>
                <a:spcPts val="520"/>
              </a:spcBef>
              <a:buClr>
                <a:srgbClr val="40BAD1"/>
              </a:buClr>
              <a:buFont typeface="Arial MT"/>
              <a:buChar char="●"/>
              <a:tabLst>
                <a:tab pos="424815" algn="l"/>
                <a:tab pos="425450" algn="l"/>
              </a:tabLst>
            </a:pPr>
            <a:r>
              <a:rPr sz="2400" spc="-5" dirty="0">
                <a:latin typeface="Corbel"/>
                <a:cs typeface="Corbel"/>
              </a:rPr>
              <a:t>Graphs</a:t>
            </a:r>
            <a:r>
              <a:rPr sz="2400" spc="-30" dirty="0">
                <a:latin typeface="Corbel"/>
                <a:cs typeface="Corbel"/>
              </a:rPr>
              <a:t> </a:t>
            </a:r>
            <a:r>
              <a:rPr sz="2400" spc="-5" dirty="0">
                <a:latin typeface="Corbel"/>
                <a:cs typeface="Corbel"/>
              </a:rPr>
              <a:t>and</a:t>
            </a:r>
            <a:r>
              <a:rPr sz="2400" spc="-25" dirty="0">
                <a:latin typeface="Corbel"/>
                <a:cs typeface="Corbel"/>
              </a:rPr>
              <a:t> </a:t>
            </a:r>
            <a:r>
              <a:rPr sz="2400" spc="-5" dirty="0">
                <a:latin typeface="Corbel"/>
                <a:cs typeface="Corbel"/>
              </a:rPr>
              <a:t>their</a:t>
            </a:r>
            <a:r>
              <a:rPr sz="2400" spc="-20" dirty="0">
                <a:latin typeface="Corbel"/>
                <a:cs typeface="Corbel"/>
              </a:rPr>
              <a:t> </a:t>
            </a:r>
            <a:r>
              <a:rPr sz="2400" spc="-5" dirty="0">
                <a:latin typeface="Corbel"/>
                <a:cs typeface="Corbel"/>
              </a:rPr>
              <a:t>understanding</a:t>
            </a:r>
            <a:endParaRPr sz="2400" dirty="0">
              <a:latin typeface="Corbel"/>
              <a:cs typeface="Corbel"/>
            </a:endParaRPr>
          </a:p>
          <a:p>
            <a:pPr marL="424815" marR="505459" indent="-412750">
              <a:lnSpc>
                <a:spcPct val="114599"/>
              </a:lnSpc>
              <a:buClr>
                <a:srgbClr val="40BAD1"/>
              </a:buClr>
              <a:buFont typeface="Arial MT"/>
              <a:buChar char="●"/>
              <a:tabLst>
                <a:tab pos="424815" algn="l"/>
                <a:tab pos="425450" algn="l"/>
              </a:tabLst>
            </a:pPr>
            <a:r>
              <a:rPr sz="2400" spc="-5" dirty="0">
                <a:latin typeface="Corbel"/>
                <a:cs typeface="Corbel"/>
              </a:rPr>
              <a:t>Matrix</a:t>
            </a:r>
            <a:r>
              <a:rPr sz="2400" spc="-30" dirty="0">
                <a:latin typeface="Corbel"/>
                <a:cs typeface="Corbel"/>
              </a:rPr>
              <a:t> </a:t>
            </a:r>
            <a:r>
              <a:rPr sz="2400" spc="-5" dirty="0">
                <a:latin typeface="Corbel"/>
                <a:cs typeface="Corbel"/>
              </a:rPr>
              <a:t>representations</a:t>
            </a:r>
            <a:r>
              <a:rPr sz="2400" spc="-30" dirty="0">
                <a:latin typeface="Corbel"/>
                <a:cs typeface="Corbel"/>
              </a:rPr>
              <a:t> </a:t>
            </a:r>
            <a:r>
              <a:rPr sz="2400" spc="-5" dirty="0">
                <a:latin typeface="Corbel"/>
                <a:cs typeface="Corbel"/>
              </a:rPr>
              <a:t>of</a:t>
            </a:r>
            <a:r>
              <a:rPr sz="2400" spc="-25" dirty="0">
                <a:latin typeface="Corbel"/>
                <a:cs typeface="Corbel"/>
              </a:rPr>
              <a:t> </a:t>
            </a:r>
            <a:r>
              <a:rPr sz="2400" dirty="0">
                <a:latin typeface="Corbel"/>
                <a:cs typeface="Corbel"/>
              </a:rPr>
              <a:t>a</a:t>
            </a:r>
            <a:r>
              <a:rPr sz="2400" spc="-25" dirty="0">
                <a:latin typeface="Corbel"/>
                <a:cs typeface="Corbel"/>
              </a:rPr>
              <a:t> </a:t>
            </a:r>
            <a:r>
              <a:rPr sz="2400" spc="-5" dirty="0">
                <a:latin typeface="Corbel"/>
                <a:cs typeface="Corbel"/>
              </a:rPr>
              <a:t>given </a:t>
            </a:r>
            <a:r>
              <a:rPr sz="2400" spc="-465" dirty="0">
                <a:latin typeface="Corbel"/>
                <a:cs typeface="Corbel"/>
              </a:rPr>
              <a:t> </a:t>
            </a:r>
            <a:r>
              <a:rPr sz="2400" spc="-5" dirty="0">
                <a:latin typeface="Corbel"/>
                <a:cs typeface="Corbel"/>
              </a:rPr>
              <a:t>graph</a:t>
            </a:r>
            <a:endParaRPr sz="2400" dirty="0">
              <a:latin typeface="Corbel"/>
              <a:cs typeface="Corbel"/>
            </a:endParaRPr>
          </a:p>
          <a:p>
            <a:pPr marL="424815" indent="-412750">
              <a:lnSpc>
                <a:spcPct val="100000"/>
              </a:lnSpc>
              <a:spcBef>
                <a:spcPts val="420"/>
              </a:spcBef>
              <a:buClr>
                <a:srgbClr val="40BAD1"/>
              </a:buClr>
              <a:buFont typeface="Arial MT"/>
              <a:buChar char="●"/>
              <a:tabLst>
                <a:tab pos="424815" algn="l"/>
                <a:tab pos="425450" algn="l"/>
              </a:tabLst>
            </a:pPr>
            <a:r>
              <a:rPr sz="2400" spc="-5" dirty="0">
                <a:latin typeface="Corbel"/>
                <a:cs typeface="Corbel"/>
              </a:rPr>
              <a:t>Depth</a:t>
            </a:r>
            <a:r>
              <a:rPr sz="2400" spc="-20" dirty="0">
                <a:latin typeface="Corbel"/>
                <a:cs typeface="Corbel"/>
              </a:rPr>
              <a:t> </a:t>
            </a:r>
            <a:r>
              <a:rPr sz="2400" spc="-5" dirty="0">
                <a:latin typeface="Corbel"/>
                <a:cs typeface="Corbel"/>
              </a:rPr>
              <a:t>First</a:t>
            </a:r>
            <a:r>
              <a:rPr sz="2400" spc="-75" dirty="0">
                <a:latin typeface="Corbel"/>
                <a:cs typeface="Corbel"/>
              </a:rPr>
              <a:t> </a:t>
            </a:r>
            <a:r>
              <a:rPr sz="2400" spc="-5" dirty="0">
                <a:latin typeface="Corbel"/>
                <a:cs typeface="Corbel"/>
              </a:rPr>
              <a:t>Search</a:t>
            </a:r>
            <a:r>
              <a:rPr sz="2400" spc="-20" dirty="0">
                <a:latin typeface="Corbel"/>
                <a:cs typeface="Corbel"/>
              </a:rPr>
              <a:t> </a:t>
            </a:r>
            <a:r>
              <a:rPr sz="2400" spc="-15" dirty="0">
                <a:latin typeface="Corbel"/>
                <a:cs typeface="Corbel"/>
              </a:rPr>
              <a:t>(DFS)</a:t>
            </a:r>
            <a:endParaRPr sz="2400" dirty="0">
              <a:latin typeface="Corbel"/>
              <a:cs typeface="Corbel"/>
            </a:endParaRPr>
          </a:p>
          <a:p>
            <a:pPr marL="424815" indent="-412750">
              <a:lnSpc>
                <a:spcPct val="100000"/>
              </a:lnSpc>
              <a:spcBef>
                <a:spcPts val="420"/>
              </a:spcBef>
              <a:buClr>
                <a:srgbClr val="40BAD1"/>
              </a:buClr>
              <a:buFont typeface="Arial MT"/>
              <a:buChar char="●"/>
              <a:tabLst>
                <a:tab pos="424815" algn="l"/>
                <a:tab pos="425450" algn="l"/>
              </a:tabLst>
            </a:pPr>
            <a:r>
              <a:rPr sz="2400" spc="-5" dirty="0">
                <a:latin typeface="Corbel"/>
                <a:cs typeface="Corbel"/>
              </a:rPr>
              <a:t>Breadth</a:t>
            </a:r>
            <a:r>
              <a:rPr sz="2400" spc="-20" dirty="0">
                <a:latin typeface="Corbel"/>
                <a:cs typeface="Corbel"/>
              </a:rPr>
              <a:t> </a:t>
            </a:r>
            <a:r>
              <a:rPr sz="2400" spc="-5" dirty="0">
                <a:latin typeface="Corbel"/>
                <a:cs typeface="Corbel"/>
              </a:rPr>
              <a:t>First</a:t>
            </a:r>
            <a:r>
              <a:rPr sz="2400" spc="-75" dirty="0">
                <a:latin typeface="Corbel"/>
                <a:cs typeface="Corbel"/>
              </a:rPr>
              <a:t> </a:t>
            </a:r>
            <a:r>
              <a:rPr sz="2400" spc="-5" dirty="0">
                <a:latin typeface="Corbel"/>
                <a:cs typeface="Corbel"/>
              </a:rPr>
              <a:t>Search</a:t>
            </a:r>
            <a:r>
              <a:rPr sz="2400" spc="-20" dirty="0">
                <a:latin typeface="Corbel"/>
                <a:cs typeface="Corbel"/>
              </a:rPr>
              <a:t> </a:t>
            </a:r>
            <a:r>
              <a:rPr sz="2400" spc="-15" dirty="0">
                <a:latin typeface="Corbel"/>
                <a:cs typeface="Corbel"/>
              </a:rPr>
              <a:t>(BFS)</a:t>
            </a:r>
            <a:endParaRPr sz="2400" dirty="0">
              <a:latin typeface="Corbel"/>
              <a:cs typeface="Corbel"/>
            </a:endParaRPr>
          </a:p>
          <a:p>
            <a:pPr marL="424815" marR="5080" indent="-412750">
              <a:lnSpc>
                <a:spcPct val="114599"/>
              </a:lnSpc>
              <a:buFont typeface="Arial MT"/>
              <a:buChar char="●"/>
              <a:tabLst>
                <a:tab pos="424815" algn="l"/>
                <a:tab pos="425450" algn="l"/>
              </a:tabLst>
            </a:pPr>
            <a:r>
              <a:rPr sz="2400" spc="-5" dirty="0">
                <a:solidFill>
                  <a:srgbClr val="D9D9D9"/>
                </a:solidFill>
                <a:latin typeface="Corbel"/>
                <a:cs typeface="Corbel"/>
              </a:rPr>
              <a:t>Minimu</a:t>
            </a:r>
            <a:r>
              <a:rPr sz="2400" dirty="0">
                <a:solidFill>
                  <a:srgbClr val="D9D9D9"/>
                </a:solidFill>
                <a:latin typeface="Corbel"/>
                <a:cs typeface="Corbel"/>
              </a:rPr>
              <a:t>m</a:t>
            </a:r>
            <a:r>
              <a:rPr sz="2400" spc="-65" dirty="0">
                <a:solidFill>
                  <a:srgbClr val="D9D9D9"/>
                </a:solidFill>
                <a:latin typeface="Corbel"/>
                <a:cs typeface="Corbel"/>
              </a:rPr>
              <a:t> </a:t>
            </a:r>
            <a:r>
              <a:rPr sz="2400" spc="-5" dirty="0">
                <a:solidFill>
                  <a:srgbClr val="D9D9D9"/>
                </a:solidFill>
                <a:latin typeface="Corbel"/>
                <a:cs typeface="Corbel"/>
              </a:rPr>
              <a:t>Spannin</a:t>
            </a:r>
            <a:r>
              <a:rPr sz="2400" dirty="0">
                <a:solidFill>
                  <a:srgbClr val="D9D9D9"/>
                </a:solidFill>
                <a:latin typeface="Corbel"/>
                <a:cs typeface="Corbel"/>
              </a:rPr>
              <a:t>g</a:t>
            </a:r>
            <a:r>
              <a:rPr sz="2400" spc="-170" dirty="0">
                <a:solidFill>
                  <a:srgbClr val="D9D9D9"/>
                </a:solidFill>
                <a:latin typeface="Corbel"/>
                <a:cs typeface="Corbel"/>
              </a:rPr>
              <a:t> </a:t>
            </a:r>
            <a:r>
              <a:rPr sz="2400" spc="-155" dirty="0">
                <a:solidFill>
                  <a:srgbClr val="D9D9D9"/>
                </a:solidFill>
                <a:latin typeface="Corbel"/>
                <a:cs typeface="Corbel"/>
              </a:rPr>
              <a:t>T</a:t>
            </a:r>
            <a:r>
              <a:rPr sz="2400" spc="-5" dirty="0">
                <a:solidFill>
                  <a:srgbClr val="D9D9D9"/>
                </a:solidFill>
                <a:latin typeface="Corbel"/>
                <a:cs typeface="Corbel"/>
              </a:rPr>
              <a:t>ree</a:t>
            </a:r>
            <a:r>
              <a:rPr sz="2400" dirty="0">
                <a:solidFill>
                  <a:srgbClr val="D9D9D9"/>
                </a:solidFill>
                <a:latin typeface="Corbel"/>
                <a:cs typeface="Corbel"/>
              </a:rPr>
              <a:t>s</a:t>
            </a:r>
            <a:r>
              <a:rPr sz="2400" spc="-110" dirty="0">
                <a:solidFill>
                  <a:srgbClr val="D9D9D9"/>
                </a:solidFill>
                <a:latin typeface="Corbel"/>
                <a:cs typeface="Corbel"/>
              </a:rPr>
              <a:t> </a:t>
            </a:r>
            <a:r>
              <a:rPr sz="2400" spc="-5" dirty="0">
                <a:solidFill>
                  <a:srgbClr val="D9D9D9"/>
                </a:solidFill>
                <a:latin typeface="Corbel"/>
                <a:cs typeface="Corbel"/>
              </a:rPr>
              <a:t>Algorithms  (Prims,</a:t>
            </a:r>
            <a:r>
              <a:rPr sz="2400" spc="-10" dirty="0">
                <a:solidFill>
                  <a:srgbClr val="D9D9D9"/>
                </a:solidFill>
                <a:latin typeface="Corbel"/>
                <a:cs typeface="Corbel"/>
              </a:rPr>
              <a:t> </a:t>
            </a:r>
            <a:r>
              <a:rPr sz="2400" spc="-5" dirty="0">
                <a:solidFill>
                  <a:srgbClr val="D9D9D9"/>
                </a:solidFill>
                <a:latin typeface="Corbel"/>
                <a:cs typeface="Corbel"/>
              </a:rPr>
              <a:t>Kruskal,</a:t>
            </a:r>
            <a:r>
              <a:rPr sz="2400" spc="-15" dirty="0">
                <a:solidFill>
                  <a:srgbClr val="D9D9D9"/>
                </a:solidFill>
                <a:latin typeface="Corbel"/>
                <a:cs typeface="Corbel"/>
              </a:rPr>
              <a:t> </a:t>
            </a:r>
            <a:r>
              <a:rPr sz="2400" spc="-5" dirty="0">
                <a:solidFill>
                  <a:srgbClr val="D9D9D9"/>
                </a:solidFill>
                <a:latin typeface="Corbel"/>
                <a:cs typeface="Corbel"/>
              </a:rPr>
              <a:t>Dijkstra)</a:t>
            </a:r>
            <a:endParaRPr sz="2400" dirty="0">
              <a:latin typeface="Corbel"/>
              <a:cs typeface="Corbel"/>
            </a:endParaRPr>
          </a:p>
          <a:p>
            <a:pPr marL="424815" indent="-412750">
              <a:lnSpc>
                <a:spcPct val="100000"/>
              </a:lnSpc>
              <a:spcBef>
                <a:spcPts val="420"/>
              </a:spcBef>
              <a:buFont typeface="Arial MT"/>
              <a:buChar char="●"/>
              <a:tabLst>
                <a:tab pos="424815" algn="l"/>
                <a:tab pos="425450" algn="l"/>
              </a:tabLst>
            </a:pPr>
            <a:r>
              <a:rPr sz="2400" spc="-5" dirty="0">
                <a:solidFill>
                  <a:srgbClr val="D9D9D9"/>
                </a:solidFill>
                <a:latin typeface="Corbel"/>
                <a:cs typeface="Corbel"/>
              </a:rPr>
              <a:t>Path</a:t>
            </a:r>
            <a:r>
              <a:rPr sz="2400" spc="-45" dirty="0">
                <a:solidFill>
                  <a:srgbClr val="D9D9D9"/>
                </a:solidFill>
                <a:latin typeface="Corbel"/>
                <a:cs typeface="Corbel"/>
              </a:rPr>
              <a:t> </a:t>
            </a:r>
            <a:r>
              <a:rPr sz="2400" spc="-5" dirty="0">
                <a:solidFill>
                  <a:srgbClr val="D9D9D9"/>
                </a:solidFill>
                <a:latin typeface="Corbel"/>
                <a:cs typeface="Corbel"/>
              </a:rPr>
              <a:t>Matrix</a:t>
            </a:r>
            <a:endParaRPr sz="2400" dirty="0">
              <a:latin typeface="Corbel"/>
              <a:cs typeface="Corbel"/>
            </a:endParaRPr>
          </a:p>
          <a:p>
            <a:pPr marL="424815" indent="-412750">
              <a:lnSpc>
                <a:spcPct val="100000"/>
              </a:lnSpc>
              <a:spcBef>
                <a:spcPts val="420"/>
              </a:spcBef>
              <a:buFont typeface="Arial MT"/>
              <a:buChar char="●"/>
              <a:tabLst>
                <a:tab pos="424815" algn="l"/>
                <a:tab pos="425450" algn="l"/>
              </a:tabLst>
            </a:pPr>
            <a:r>
              <a:rPr sz="2400" spc="-5" dirty="0">
                <a:solidFill>
                  <a:srgbClr val="D9D9D9"/>
                </a:solidFill>
                <a:latin typeface="Corbel"/>
                <a:cs typeface="Corbel"/>
              </a:rPr>
              <a:t>Warshall</a:t>
            </a:r>
            <a:r>
              <a:rPr sz="2400" spc="-75" dirty="0">
                <a:solidFill>
                  <a:srgbClr val="D9D9D9"/>
                </a:solidFill>
                <a:latin typeface="Corbel"/>
                <a:cs typeface="Corbel"/>
              </a:rPr>
              <a:t>’</a:t>
            </a:r>
            <a:r>
              <a:rPr sz="2400" dirty="0">
                <a:solidFill>
                  <a:srgbClr val="D9D9D9"/>
                </a:solidFill>
                <a:latin typeface="Corbel"/>
                <a:cs typeface="Corbel"/>
              </a:rPr>
              <a:t>s</a:t>
            </a:r>
            <a:r>
              <a:rPr sz="2400" spc="-110" dirty="0">
                <a:solidFill>
                  <a:srgbClr val="D9D9D9"/>
                </a:solidFill>
                <a:latin typeface="Corbel"/>
                <a:cs typeface="Corbel"/>
              </a:rPr>
              <a:t> </a:t>
            </a:r>
            <a:r>
              <a:rPr sz="2400" spc="-5" dirty="0">
                <a:solidFill>
                  <a:srgbClr val="D9D9D9"/>
                </a:solidFill>
                <a:latin typeface="Corbel"/>
                <a:cs typeface="Corbel"/>
              </a:rPr>
              <a:t>Algorithm</a:t>
            </a:r>
            <a:endParaRPr sz="2400" dirty="0">
              <a:latin typeface="Corbel"/>
              <a:cs typeface="Corbe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976771" y="976372"/>
            <a:ext cx="6983095" cy="1701800"/>
          </a:xfrm>
          <a:prstGeom prst="rect">
            <a:avLst/>
          </a:prstGeom>
        </p:spPr>
        <p:txBody>
          <a:bodyPr vert="horz" wrap="square" lIns="0" tIns="66040" rIns="0" bIns="0" rtlCol="0">
            <a:spAutoFit/>
          </a:bodyPr>
          <a:lstStyle/>
          <a:p>
            <a:pPr marL="434975" indent="-397510">
              <a:lnSpc>
                <a:spcPct val="100000"/>
              </a:lnSpc>
              <a:spcBef>
                <a:spcPts val="520"/>
              </a:spcBef>
              <a:buClr>
                <a:srgbClr val="40BAD1"/>
              </a:buClr>
              <a:buSzPct val="91666"/>
              <a:buFont typeface="Arial MT"/>
              <a:buChar char="●"/>
              <a:tabLst>
                <a:tab pos="434975" algn="l"/>
                <a:tab pos="435609" algn="l"/>
              </a:tabLst>
            </a:pPr>
            <a:r>
              <a:rPr sz="2400" spc="-5" dirty="0">
                <a:latin typeface="Corbel"/>
                <a:cs typeface="Corbel"/>
              </a:rPr>
              <a:t>Problem:</a:t>
            </a:r>
            <a:endParaRPr sz="2400" dirty="0">
              <a:latin typeface="Corbel"/>
              <a:cs typeface="Corbel"/>
            </a:endParaRPr>
          </a:p>
          <a:p>
            <a:pPr marL="434975" indent="-397510">
              <a:lnSpc>
                <a:spcPct val="100000"/>
              </a:lnSpc>
              <a:spcBef>
                <a:spcPts val="420"/>
              </a:spcBef>
              <a:buClr>
                <a:srgbClr val="40BAD1"/>
              </a:buClr>
              <a:buSzPct val="91666"/>
              <a:buFont typeface="Arial MT"/>
              <a:buChar char="●"/>
              <a:tabLst>
                <a:tab pos="434975" algn="l"/>
                <a:tab pos="435609" algn="l"/>
              </a:tabLst>
            </a:pPr>
            <a:r>
              <a:rPr sz="2400" spc="-10" dirty="0">
                <a:latin typeface="Corbel"/>
                <a:cs typeface="Corbel"/>
              </a:rPr>
              <a:t>Single-Source</a:t>
            </a:r>
            <a:r>
              <a:rPr sz="2400" spc="-80" dirty="0">
                <a:latin typeface="Corbel"/>
                <a:cs typeface="Corbel"/>
              </a:rPr>
              <a:t> </a:t>
            </a:r>
            <a:r>
              <a:rPr sz="2400" spc="-5" dirty="0">
                <a:latin typeface="Corbel"/>
                <a:cs typeface="Corbel"/>
              </a:rPr>
              <a:t>Shortest</a:t>
            </a:r>
            <a:r>
              <a:rPr sz="2400" spc="-20" dirty="0">
                <a:latin typeface="Corbel"/>
                <a:cs typeface="Corbel"/>
              </a:rPr>
              <a:t> </a:t>
            </a:r>
            <a:r>
              <a:rPr sz="2400" spc="-5" dirty="0">
                <a:latin typeface="Corbel"/>
                <a:cs typeface="Corbel"/>
              </a:rPr>
              <a:t>Path</a:t>
            </a:r>
            <a:r>
              <a:rPr sz="2400" spc="-20" dirty="0">
                <a:latin typeface="Corbel"/>
                <a:cs typeface="Corbel"/>
              </a:rPr>
              <a:t> </a:t>
            </a:r>
            <a:r>
              <a:rPr sz="2400" spc="-5" dirty="0">
                <a:latin typeface="Corbel"/>
                <a:cs typeface="Corbel"/>
              </a:rPr>
              <a:t>Problem</a:t>
            </a:r>
            <a:endParaRPr sz="2400" dirty="0">
              <a:latin typeface="Corbel"/>
              <a:cs typeface="Corbel"/>
            </a:endParaRPr>
          </a:p>
          <a:p>
            <a:pPr marL="434975" marR="43180" indent="-397510">
              <a:lnSpc>
                <a:spcPct val="114599"/>
              </a:lnSpc>
              <a:buClr>
                <a:srgbClr val="40BAD1"/>
              </a:buClr>
              <a:buSzPct val="91666"/>
              <a:buFont typeface="Arial MT"/>
              <a:buChar char="●"/>
              <a:tabLst>
                <a:tab pos="434975" algn="l"/>
                <a:tab pos="435609" algn="l"/>
              </a:tabLst>
            </a:pPr>
            <a:r>
              <a:rPr sz="2400" spc="-5" dirty="0">
                <a:latin typeface="Corbel"/>
                <a:cs typeface="Corbel"/>
              </a:rPr>
              <a:t>The problem of ﬁnding shortest paths from </a:t>
            </a:r>
            <a:r>
              <a:rPr sz="2400" dirty="0">
                <a:latin typeface="Corbel"/>
                <a:cs typeface="Corbel"/>
              </a:rPr>
              <a:t>a </a:t>
            </a:r>
            <a:r>
              <a:rPr sz="2400" spc="-5" dirty="0">
                <a:latin typeface="Corbel"/>
                <a:cs typeface="Corbel"/>
              </a:rPr>
              <a:t>source </a:t>
            </a:r>
            <a:r>
              <a:rPr sz="2400" spc="-470" dirty="0">
                <a:latin typeface="Corbel"/>
                <a:cs typeface="Corbel"/>
              </a:rPr>
              <a:t> </a:t>
            </a:r>
            <a:r>
              <a:rPr sz="2400" spc="-5" dirty="0">
                <a:latin typeface="Corbel"/>
                <a:cs typeface="Corbel"/>
              </a:rPr>
              <a:t>verte</a:t>
            </a:r>
            <a:r>
              <a:rPr sz="2400" dirty="0">
                <a:latin typeface="Corbel"/>
                <a:cs typeface="Corbel"/>
              </a:rPr>
              <a:t>x</a:t>
            </a:r>
            <a:r>
              <a:rPr sz="2400" spc="-170" dirty="0">
                <a:latin typeface="Corbel"/>
                <a:cs typeface="Corbel"/>
              </a:rPr>
              <a:t> </a:t>
            </a:r>
            <a:r>
              <a:rPr sz="2400" spc="25" dirty="0">
                <a:latin typeface="Corbel"/>
                <a:cs typeface="Corbel"/>
              </a:rPr>
              <a:t>T</a:t>
            </a:r>
            <a:r>
              <a:rPr sz="2400" baseline="-31250" dirty="0">
                <a:latin typeface="Corbel"/>
                <a:cs typeface="Corbel"/>
              </a:rPr>
              <a:t>1</a:t>
            </a:r>
            <a:r>
              <a:rPr sz="2400" spc="232" baseline="-31250" dirty="0">
                <a:latin typeface="Corbel"/>
                <a:cs typeface="Corbel"/>
              </a:rPr>
              <a:t> </a:t>
            </a:r>
            <a:r>
              <a:rPr sz="2400" spc="-5" dirty="0">
                <a:latin typeface="Corbel"/>
                <a:cs typeface="Corbel"/>
              </a:rPr>
              <a:t>t</a:t>
            </a:r>
            <a:r>
              <a:rPr sz="2400" dirty="0">
                <a:latin typeface="Corbel"/>
                <a:cs typeface="Corbel"/>
              </a:rPr>
              <a:t>o</a:t>
            </a:r>
            <a:r>
              <a:rPr sz="2400" spc="-5" dirty="0">
                <a:latin typeface="Corbel"/>
                <a:cs typeface="Corbel"/>
              </a:rPr>
              <a:t> al</a:t>
            </a:r>
            <a:r>
              <a:rPr sz="2400" dirty="0">
                <a:latin typeface="Corbel"/>
                <a:cs typeface="Corbel"/>
              </a:rPr>
              <a:t>l</a:t>
            </a:r>
            <a:r>
              <a:rPr sz="2400" spc="-5" dirty="0">
                <a:latin typeface="Corbel"/>
                <a:cs typeface="Corbel"/>
              </a:rPr>
              <a:t> othe</a:t>
            </a:r>
            <a:r>
              <a:rPr sz="2400" dirty="0">
                <a:latin typeface="Corbel"/>
                <a:cs typeface="Corbel"/>
              </a:rPr>
              <a:t>r</a:t>
            </a:r>
            <a:r>
              <a:rPr sz="2400" spc="-5" dirty="0">
                <a:latin typeface="Corbel"/>
                <a:cs typeface="Corbel"/>
              </a:rPr>
              <a:t> vertice</a:t>
            </a:r>
            <a:r>
              <a:rPr sz="2400" dirty="0">
                <a:latin typeface="Corbel"/>
                <a:cs typeface="Corbel"/>
              </a:rPr>
              <a:t>s</a:t>
            </a:r>
            <a:r>
              <a:rPr sz="2400" spc="-5" dirty="0">
                <a:latin typeface="Corbel"/>
                <a:cs typeface="Corbel"/>
              </a:rPr>
              <a:t> i</a:t>
            </a:r>
            <a:r>
              <a:rPr sz="2400" dirty="0">
                <a:latin typeface="Corbel"/>
                <a:cs typeface="Corbel"/>
              </a:rPr>
              <a:t>n</a:t>
            </a:r>
            <a:r>
              <a:rPr sz="2400" spc="-5" dirty="0">
                <a:latin typeface="Corbel"/>
                <a:cs typeface="Corbel"/>
              </a:rPr>
              <a:t> th</a:t>
            </a:r>
            <a:r>
              <a:rPr sz="2400" dirty="0">
                <a:latin typeface="Corbel"/>
                <a:cs typeface="Corbel"/>
              </a:rPr>
              <a:t>e</a:t>
            </a:r>
            <a:r>
              <a:rPr sz="2400" spc="-5" dirty="0">
                <a:latin typeface="Corbel"/>
                <a:cs typeface="Corbel"/>
              </a:rPr>
              <a:t> graph.</a:t>
            </a:r>
            <a:endParaRPr sz="2400" dirty="0">
              <a:latin typeface="Corbel"/>
              <a:cs typeface="Corbel"/>
            </a:endParaRPr>
          </a:p>
        </p:txBody>
      </p:sp>
      <p:sp>
        <p:nvSpPr>
          <p:cNvPr id="4" name="object 4"/>
          <p:cNvSpPr txBox="1"/>
          <p:nvPr/>
        </p:nvSpPr>
        <p:spPr>
          <a:xfrm>
            <a:off x="325944" y="2854207"/>
            <a:ext cx="1947545" cy="1069340"/>
          </a:xfrm>
          <a:prstGeom prst="rect">
            <a:avLst/>
          </a:prstGeom>
        </p:spPr>
        <p:txBody>
          <a:bodyPr vert="horz" wrap="square" lIns="0" tIns="73660" rIns="0" bIns="0" rtlCol="0">
            <a:spAutoFit/>
          </a:bodyPr>
          <a:lstStyle/>
          <a:p>
            <a:pPr marL="12700" marR="5080">
              <a:lnSpc>
                <a:spcPts val="3900"/>
              </a:lnSpc>
              <a:spcBef>
                <a:spcPts val="580"/>
              </a:spcBef>
            </a:pPr>
            <a:r>
              <a:rPr sz="3600" spc="-10" dirty="0">
                <a:solidFill>
                  <a:srgbClr val="FFFFFF"/>
                </a:solidFill>
                <a:latin typeface="Corbel"/>
                <a:cs typeface="Corbel"/>
              </a:rPr>
              <a:t>Dijkstra's </a:t>
            </a:r>
            <a:r>
              <a:rPr sz="3600" spc="-5" dirty="0">
                <a:solidFill>
                  <a:srgbClr val="FFFFFF"/>
                </a:solidFill>
                <a:latin typeface="Corbel"/>
                <a:cs typeface="Corbel"/>
              </a:rPr>
              <a:t> Algorithm</a:t>
            </a:r>
            <a:endParaRPr sz="3600">
              <a:latin typeface="Corbel"/>
              <a:cs typeface="Corbel"/>
            </a:endParaRPr>
          </a:p>
        </p:txBody>
      </p:sp>
      <p:grpSp>
        <p:nvGrpSpPr>
          <p:cNvPr id="5" name="object 5"/>
          <p:cNvGrpSpPr/>
          <p:nvPr/>
        </p:nvGrpSpPr>
        <p:grpSpPr>
          <a:xfrm>
            <a:off x="5565774" y="4046063"/>
            <a:ext cx="581660" cy="581025"/>
            <a:chOff x="5565774" y="4046063"/>
            <a:chExt cx="581660" cy="581025"/>
          </a:xfrm>
        </p:grpSpPr>
        <p:pic>
          <p:nvPicPr>
            <p:cNvPr id="6" name="object 6"/>
            <p:cNvPicPr/>
            <p:nvPr/>
          </p:nvPicPr>
          <p:blipFill>
            <a:blip r:embed="rId2" cstate="print"/>
            <a:stretch>
              <a:fillRect/>
            </a:stretch>
          </p:blipFill>
          <p:spPr>
            <a:xfrm>
              <a:off x="5570537" y="4050826"/>
              <a:ext cx="571595" cy="571226"/>
            </a:xfrm>
            <a:prstGeom prst="rect">
              <a:avLst/>
            </a:prstGeom>
          </p:spPr>
        </p:pic>
        <p:sp>
          <p:nvSpPr>
            <p:cNvPr id="7" name="object 7"/>
            <p:cNvSpPr/>
            <p:nvPr/>
          </p:nvSpPr>
          <p:spPr>
            <a:xfrm>
              <a:off x="5570537" y="4050826"/>
              <a:ext cx="572135" cy="571500"/>
            </a:xfrm>
            <a:custGeom>
              <a:avLst/>
              <a:gdLst/>
              <a:ahLst/>
              <a:cxnLst/>
              <a:rect l="l" t="t" r="r" b="b"/>
              <a:pathLst>
                <a:path w="572135" h="571500">
                  <a:moveTo>
                    <a:pt x="0" y="285613"/>
                  </a:moveTo>
                  <a:lnTo>
                    <a:pt x="3740" y="239285"/>
                  </a:lnTo>
                  <a:lnTo>
                    <a:pt x="14570" y="195337"/>
                  </a:lnTo>
                  <a:lnTo>
                    <a:pt x="31900" y="154357"/>
                  </a:lnTo>
                  <a:lnTo>
                    <a:pt x="55142" y="116933"/>
                  </a:lnTo>
                  <a:lnTo>
                    <a:pt x="83708" y="83654"/>
                  </a:lnTo>
                  <a:lnTo>
                    <a:pt x="117009" y="55106"/>
                  </a:lnTo>
                  <a:lnTo>
                    <a:pt x="154457" y="31879"/>
                  </a:lnTo>
                  <a:lnTo>
                    <a:pt x="195463" y="14560"/>
                  </a:lnTo>
                  <a:lnTo>
                    <a:pt x="239439" y="3738"/>
                  </a:lnTo>
                  <a:lnTo>
                    <a:pt x="285797" y="0"/>
                  </a:lnTo>
                  <a:lnTo>
                    <a:pt x="330776" y="3557"/>
                  </a:lnTo>
                  <a:lnTo>
                    <a:pt x="374241" y="14020"/>
                  </a:lnTo>
                  <a:lnTo>
                    <a:pt x="415427" y="31068"/>
                  </a:lnTo>
                  <a:lnTo>
                    <a:pt x="453565" y="54386"/>
                  </a:lnTo>
                  <a:lnTo>
                    <a:pt x="487887" y="83654"/>
                  </a:lnTo>
                  <a:lnTo>
                    <a:pt x="517174" y="117954"/>
                  </a:lnTo>
                  <a:lnTo>
                    <a:pt x="540506" y="156067"/>
                  </a:lnTo>
                  <a:lnTo>
                    <a:pt x="557566" y="197226"/>
                  </a:lnTo>
                  <a:lnTo>
                    <a:pt x="568035" y="240663"/>
                  </a:lnTo>
                  <a:lnTo>
                    <a:pt x="571595" y="285613"/>
                  </a:lnTo>
                  <a:lnTo>
                    <a:pt x="567854" y="331941"/>
                  </a:lnTo>
                  <a:lnTo>
                    <a:pt x="557025" y="375889"/>
                  </a:lnTo>
                  <a:lnTo>
                    <a:pt x="539695" y="416868"/>
                  </a:lnTo>
                  <a:lnTo>
                    <a:pt x="516453" y="454292"/>
                  </a:lnTo>
                  <a:lnTo>
                    <a:pt x="487887" y="487572"/>
                  </a:lnTo>
                  <a:lnTo>
                    <a:pt x="454586" y="516119"/>
                  </a:lnTo>
                  <a:lnTo>
                    <a:pt x="417138" y="539346"/>
                  </a:lnTo>
                  <a:lnTo>
                    <a:pt x="376131" y="556665"/>
                  </a:lnTo>
                  <a:lnTo>
                    <a:pt x="332155" y="567488"/>
                  </a:lnTo>
                  <a:lnTo>
                    <a:pt x="285797" y="571226"/>
                  </a:lnTo>
                  <a:lnTo>
                    <a:pt x="239439" y="567488"/>
                  </a:lnTo>
                  <a:lnTo>
                    <a:pt x="195463" y="556665"/>
                  </a:lnTo>
                  <a:lnTo>
                    <a:pt x="154457" y="539346"/>
                  </a:lnTo>
                  <a:lnTo>
                    <a:pt x="117009" y="516119"/>
                  </a:lnTo>
                  <a:lnTo>
                    <a:pt x="83708" y="487572"/>
                  </a:lnTo>
                  <a:lnTo>
                    <a:pt x="55142" y="454292"/>
                  </a:lnTo>
                  <a:lnTo>
                    <a:pt x="31900" y="416868"/>
                  </a:lnTo>
                  <a:lnTo>
                    <a:pt x="14570" y="375889"/>
                  </a:lnTo>
                  <a:lnTo>
                    <a:pt x="3740" y="331941"/>
                  </a:lnTo>
                  <a:lnTo>
                    <a:pt x="0" y="285613"/>
                  </a:lnTo>
                  <a:close/>
                </a:path>
              </a:pathLst>
            </a:custGeom>
            <a:ln w="9524">
              <a:solidFill>
                <a:srgbClr val="40BAD1"/>
              </a:solidFill>
            </a:ln>
          </p:spPr>
          <p:txBody>
            <a:bodyPr wrap="square" lIns="0" tIns="0" rIns="0" bIns="0" rtlCol="0"/>
            <a:lstStyle/>
            <a:p>
              <a:endParaRPr/>
            </a:p>
          </p:txBody>
        </p:sp>
      </p:grpSp>
      <p:sp>
        <p:nvSpPr>
          <p:cNvPr id="8" name="object 8"/>
          <p:cNvSpPr txBox="1"/>
          <p:nvPr/>
        </p:nvSpPr>
        <p:spPr>
          <a:xfrm>
            <a:off x="5723021" y="4176483"/>
            <a:ext cx="266700" cy="299720"/>
          </a:xfrm>
          <a:prstGeom prst="rect">
            <a:avLst/>
          </a:prstGeom>
        </p:spPr>
        <p:txBody>
          <a:bodyPr vert="horz" wrap="square" lIns="0" tIns="12700" rIns="0" bIns="0" rtlCol="0">
            <a:spAutoFit/>
          </a:bodyPr>
          <a:lstStyle/>
          <a:p>
            <a:pPr marL="38100">
              <a:lnSpc>
                <a:spcPct val="100000"/>
              </a:lnSpc>
              <a:spcBef>
                <a:spcPts val="100"/>
              </a:spcBef>
            </a:pPr>
            <a:r>
              <a:rPr sz="1800" b="1" dirty="0">
                <a:latin typeface="Calibri"/>
                <a:cs typeface="Calibri"/>
              </a:rPr>
              <a:t>T</a:t>
            </a:r>
            <a:r>
              <a:rPr sz="1800" b="1" baseline="-32407" dirty="0">
                <a:latin typeface="Calibri"/>
                <a:cs typeface="Calibri"/>
              </a:rPr>
              <a:t>1</a:t>
            </a:r>
            <a:endParaRPr sz="1800" baseline="-32407">
              <a:latin typeface="Calibri"/>
              <a:cs typeface="Calibri"/>
            </a:endParaRPr>
          </a:p>
        </p:txBody>
      </p:sp>
      <p:grpSp>
        <p:nvGrpSpPr>
          <p:cNvPr id="9" name="object 9"/>
          <p:cNvGrpSpPr/>
          <p:nvPr/>
        </p:nvGrpSpPr>
        <p:grpSpPr>
          <a:xfrm>
            <a:off x="6861390" y="3132101"/>
            <a:ext cx="581660" cy="581025"/>
            <a:chOff x="6861390" y="3132101"/>
            <a:chExt cx="581660" cy="581025"/>
          </a:xfrm>
        </p:grpSpPr>
        <p:pic>
          <p:nvPicPr>
            <p:cNvPr id="10" name="object 10"/>
            <p:cNvPicPr/>
            <p:nvPr/>
          </p:nvPicPr>
          <p:blipFill>
            <a:blip r:embed="rId2" cstate="print"/>
            <a:stretch>
              <a:fillRect/>
            </a:stretch>
          </p:blipFill>
          <p:spPr>
            <a:xfrm>
              <a:off x="6866152" y="3136863"/>
              <a:ext cx="571595" cy="571226"/>
            </a:xfrm>
            <a:prstGeom prst="rect">
              <a:avLst/>
            </a:prstGeom>
          </p:spPr>
        </p:pic>
        <p:sp>
          <p:nvSpPr>
            <p:cNvPr id="11" name="object 11"/>
            <p:cNvSpPr/>
            <p:nvPr/>
          </p:nvSpPr>
          <p:spPr>
            <a:xfrm>
              <a:off x="6866152" y="3136863"/>
              <a:ext cx="572135" cy="571500"/>
            </a:xfrm>
            <a:custGeom>
              <a:avLst/>
              <a:gdLst/>
              <a:ahLst/>
              <a:cxnLst/>
              <a:rect l="l" t="t" r="r" b="b"/>
              <a:pathLst>
                <a:path w="572134" h="571500">
                  <a:moveTo>
                    <a:pt x="0" y="285613"/>
                  </a:moveTo>
                  <a:lnTo>
                    <a:pt x="3740" y="239285"/>
                  </a:lnTo>
                  <a:lnTo>
                    <a:pt x="14570" y="195337"/>
                  </a:lnTo>
                  <a:lnTo>
                    <a:pt x="31900" y="154357"/>
                  </a:lnTo>
                  <a:lnTo>
                    <a:pt x="55142" y="116933"/>
                  </a:lnTo>
                  <a:lnTo>
                    <a:pt x="83708" y="83654"/>
                  </a:lnTo>
                  <a:lnTo>
                    <a:pt x="117009" y="55106"/>
                  </a:lnTo>
                  <a:lnTo>
                    <a:pt x="154457" y="31879"/>
                  </a:lnTo>
                  <a:lnTo>
                    <a:pt x="195463" y="14560"/>
                  </a:lnTo>
                  <a:lnTo>
                    <a:pt x="239439" y="3738"/>
                  </a:lnTo>
                  <a:lnTo>
                    <a:pt x="285797" y="0"/>
                  </a:lnTo>
                  <a:lnTo>
                    <a:pt x="330776" y="3558"/>
                  </a:lnTo>
                  <a:lnTo>
                    <a:pt x="374242" y="14020"/>
                  </a:lnTo>
                  <a:lnTo>
                    <a:pt x="415427" y="31068"/>
                  </a:lnTo>
                  <a:lnTo>
                    <a:pt x="453565" y="54386"/>
                  </a:lnTo>
                  <a:lnTo>
                    <a:pt x="487887" y="83654"/>
                  </a:lnTo>
                  <a:lnTo>
                    <a:pt x="517174" y="117954"/>
                  </a:lnTo>
                  <a:lnTo>
                    <a:pt x="540506" y="156067"/>
                  </a:lnTo>
                  <a:lnTo>
                    <a:pt x="557566" y="197226"/>
                  </a:lnTo>
                  <a:lnTo>
                    <a:pt x="568035" y="240663"/>
                  </a:lnTo>
                  <a:lnTo>
                    <a:pt x="571595" y="285613"/>
                  </a:lnTo>
                  <a:lnTo>
                    <a:pt x="567854" y="331941"/>
                  </a:lnTo>
                  <a:lnTo>
                    <a:pt x="557025" y="375889"/>
                  </a:lnTo>
                  <a:lnTo>
                    <a:pt x="539695" y="416869"/>
                  </a:lnTo>
                  <a:lnTo>
                    <a:pt x="516453" y="454292"/>
                  </a:lnTo>
                  <a:lnTo>
                    <a:pt x="487887" y="487572"/>
                  </a:lnTo>
                  <a:lnTo>
                    <a:pt x="454586" y="516119"/>
                  </a:lnTo>
                  <a:lnTo>
                    <a:pt x="417138" y="539347"/>
                  </a:lnTo>
                  <a:lnTo>
                    <a:pt x="376131" y="556665"/>
                  </a:lnTo>
                  <a:lnTo>
                    <a:pt x="332155" y="567488"/>
                  </a:lnTo>
                  <a:lnTo>
                    <a:pt x="285797" y="571226"/>
                  </a:lnTo>
                  <a:lnTo>
                    <a:pt x="239439" y="567488"/>
                  </a:lnTo>
                  <a:lnTo>
                    <a:pt x="195463" y="556665"/>
                  </a:lnTo>
                  <a:lnTo>
                    <a:pt x="154457" y="539347"/>
                  </a:lnTo>
                  <a:lnTo>
                    <a:pt x="117009" y="516119"/>
                  </a:lnTo>
                  <a:lnTo>
                    <a:pt x="83708" y="487572"/>
                  </a:lnTo>
                  <a:lnTo>
                    <a:pt x="55142" y="454292"/>
                  </a:lnTo>
                  <a:lnTo>
                    <a:pt x="31900" y="416869"/>
                  </a:lnTo>
                  <a:lnTo>
                    <a:pt x="14570" y="375889"/>
                  </a:lnTo>
                  <a:lnTo>
                    <a:pt x="3740" y="331941"/>
                  </a:lnTo>
                  <a:lnTo>
                    <a:pt x="0" y="285613"/>
                  </a:lnTo>
                  <a:close/>
                </a:path>
              </a:pathLst>
            </a:custGeom>
            <a:ln w="9524">
              <a:solidFill>
                <a:srgbClr val="40BAD1"/>
              </a:solidFill>
            </a:ln>
          </p:spPr>
          <p:txBody>
            <a:bodyPr wrap="square" lIns="0" tIns="0" rIns="0" bIns="0" rtlCol="0"/>
            <a:lstStyle/>
            <a:p>
              <a:endParaRPr/>
            </a:p>
          </p:txBody>
        </p:sp>
      </p:grpSp>
      <p:sp>
        <p:nvSpPr>
          <p:cNvPr id="12" name="object 12"/>
          <p:cNvSpPr txBox="1"/>
          <p:nvPr/>
        </p:nvSpPr>
        <p:spPr>
          <a:xfrm>
            <a:off x="7018638" y="3262520"/>
            <a:ext cx="266700" cy="299720"/>
          </a:xfrm>
          <a:prstGeom prst="rect">
            <a:avLst/>
          </a:prstGeom>
        </p:spPr>
        <p:txBody>
          <a:bodyPr vert="horz" wrap="square" lIns="0" tIns="12700" rIns="0" bIns="0" rtlCol="0">
            <a:spAutoFit/>
          </a:bodyPr>
          <a:lstStyle/>
          <a:p>
            <a:pPr marL="38100">
              <a:lnSpc>
                <a:spcPct val="100000"/>
              </a:lnSpc>
              <a:spcBef>
                <a:spcPts val="100"/>
              </a:spcBef>
            </a:pPr>
            <a:r>
              <a:rPr sz="1800" b="1" dirty="0">
                <a:latin typeface="Calibri"/>
                <a:cs typeface="Calibri"/>
              </a:rPr>
              <a:t>T</a:t>
            </a:r>
            <a:r>
              <a:rPr sz="1800" b="1" baseline="-32407" dirty="0">
                <a:latin typeface="Calibri"/>
                <a:cs typeface="Calibri"/>
              </a:rPr>
              <a:t>2</a:t>
            </a:r>
            <a:endParaRPr sz="1800" baseline="-32407">
              <a:latin typeface="Calibri"/>
              <a:cs typeface="Calibri"/>
            </a:endParaRPr>
          </a:p>
        </p:txBody>
      </p:sp>
      <p:grpSp>
        <p:nvGrpSpPr>
          <p:cNvPr id="13" name="object 13"/>
          <p:cNvGrpSpPr/>
          <p:nvPr/>
        </p:nvGrpSpPr>
        <p:grpSpPr>
          <a:xfrm>
            <a:off x="6861390" y="4960026"/>
            <a:ext cx="581660" cy="581025"/>
            <a:chOff x="6861390" y="4960026"/>
            <a:chExt cx="581660" cy="581025"/>
          </a:xfrm>
        </p:grpSpPr>
        <p:pic>
          <p:nvPicPr>
            <p:cNvPr id="14" name="object 14"/>
            <p:cNvPicPr/>
            <p:nvPr/>
          </p:nvPicPr>
          <p:blipFill>
            <a:blip r:embed="rId2" cstate="print"/>
            <a:stretch>
              <a:fillRect/>
            </a:stretch>
          </p:blipFill>
          <p:spPr>
            <a:xfrm>
              <a:off x="6866152" y="4964788"/>
              <a:ext cx="571595" cy="571226"/>
            </a:xfrm>
            <a:prstGeom prst="rect">
              <a:avLst/>
            </a:prstGeom>
          </p:spPr>
        </p:pic>
        <p:sp>
          <p:nvSpPr>
            <p:cNvPr id="15" name="object 15"/>
            <p:cNvSpPr/>
            <p:nvPr/>
          </p:nvSpPr>
          <p:spPr>
            <a:xfrm>
              <a:off x="6866152" y="4964788"/>
              <a:ext cx="572135" cy="571500"/>
            </a:xfrm>
            <a:custGeom>
              <a:avLst/>
              <a:gdLst/>
              <a:ahLst/>
              <a:cxnLst/>
              <a:rect l="l" t="t" r="r" b="b"/>
              <a:pathLst>
                <a:path w="572134" h="571500">
                  <a:moveTo>
                    <a:pt x="0" y="285613"/>
                  </a:moveTo>
                  <a:lnTo>
                    <a:pt x="3740" y="239285"/>
                  </a:lnTo>
                  <a:lnTo>
                    <a:pt x="14570" y="195337"/>
                  </a:lnTo>
                  <a:lnTo>
                    <a:pt x="31900" y="154357"/>
                  </a:lnTo>
                  <a:lnTo>
                    <a:pt x="55142" y="116933"/>
                  </a:lnTo>
                  <a:lnTo>
                    <a:pt x="83708" y="83654"/>
                  </a:lnTo>
                  <a:lnTo>
                    <a:pt x="117009" y="55106"/>
                  </a:lnTo>
                  <a:lnTo>
                    <a:pt x="154457" y="31879"/>
                  </a:lnTo>
                  <a:lnTo>
                    <a:pt x="195463" y="14560"/>
                  </a:lnTo>
                  <a:lnTo>
                    <a:pt x="239439" y="3738"/>
                  </a:lnTo>
                  <a:lnTo>
                    <a:pt x="285797" y="0"/>
                  </a:lnTo>
                  <a:lnTo>
                    <a:pt x="330776" y="3557"/>
                  </a:lnTo>
                  <a:lnTo>
                    <a:pt x="374242" y="14020"/>
                  </a:lnTo>
                  <a:lnTo>
                    <a:pt x="415427" y="31068"/>
                  </a:lnTo>
                  <a:lnTo>
                    <a:pt x="453565" y="54385"/>
                  </a:lnTo>
                  <a:lnTo>
                    <a:pt x="487887" y="83653"/>
                  </a:lnTo>
                  <a:lnTo>
                    <a:pt x="517174" y="117953"/>
                  </a:lnTo>
                  <a:lnTo>
                    <a:pt x="540506" y="156066"/>
                  </a:lnTo>
                  <a:lnTo>
                    <a:pt x="557566" y="197225"/>
                  </a:lnTo>
                  <a:lnTo>
                    <a:pt x="568035" y="240663"/>
                  </a:lnTo>
                  <a:lnTo>
                    <a:pt x="571595" y="285613"/>
                  </a:lnTo>
                  <a:lnTo>
                    <a:pt x="567854" y="331941"/>
                  </a:lnTo>
                  <a:lnTo>
                    <a:pt x="557025" y="375889"/>
                  </a:lnTo>
                  <a:lnTo>
                    <a:pt x="539695" y="416869"/>
                  </a:lnTo>
                  <a:lnTo>
                    <a:pt x="516453" y="454292"/>
                  </a:lnTo>
                  <a:lnTo>
                    <a:pt x="487887" y="487572"/>
                  </a:lnTo>
                  <a:lnTo>
                    <a:pt x="454586" y="516119"/>
                  </a:lnTo>
                  <a:lnTo>
                    <a:pt x="417138" y="539346"/>
                  </a:lnTo>
                  <a:lnTo>
                    <a:pt x="376131" y="556665"/>
                  </a:lnTo>
                  <a:lnTo>
                    <a:pt x="332155" y="567488"/>
                  </a:lnTo>
                  <a:lnTo>
                    <a:pt x="285797" y="571226"/>
                  </a:lnTo>
                  <a:lnTo>
                    <a:pt x="239439" y="567488"/>
                  </a:lnTo>
                  <a:lnTo>
                    <a:pt x="195463" y="556665"/>
                  </a:lnTo>
                  <a:lnTo>
                    <a:pt x="154457" y="539346"/>
                  </a:lnTo>
                  <a:lnTo>
                    <a:pt x="117009" y="516119"/>
                  </a:lnTo>
                  <a:lnTo>
                    <a:pt x="83708" y="487572"/>
                  </a:lnTo>
                  <a:lnTo>
                    <a:pt x="55142" y="454292"/>
                  </a:lnTo>
                  <a:lnTo>
                    <a:pt x="31900" y="416869"/>
                  </a:lnTo>
                  <a:lnTo>
                    <a:pt x="14570" y="375889"/>
                  </a:lnTo>
                  <a:lnTo>
                    <a:pt x="3740" y="331941"/>
                  </a:lnTo>
                  <a:lnTo>
                    <a:pt x="0" y="285613"/>
                  </a:lnTo>
                  <a:close/>
                </a:path>
              </a:pathLst>
            </a:custGeom>
            <a:ln w="9524">
              <a:solidFill>
                <a:srgbClr val="40BAD1"/>
              </a:solidFill>
            </a:ln>
          </p:spPr>
          <p:txBody>
            <a:bodyPr wrap="square" lIns="0" tIns="0" rIns="0" bIns="0" rtlCol="0"/>
            <a:lstStyle/>
            <a:p>
              <a:endParaRPr/>
            </a:p>
          </p:txBody>
        </p:sp>
      </p:grpSp>
      <p:sp>
        <p:nvSpPr>
          <p:cNvPr id="16" name="object 16"/>
          <p:cNvSpPr txBox="1"/>
          <p:nvPr/>
        </p:nvSpPr>
        <p:spPr>
          <a:xfrm>
            <a:off x="7018638" y="5090445"/>
            <a:ext cx="266700" cy="299720"/>
          </a:xfrm>
          <a:prstGeom prst="rect">
            <a:avLst/>
          </a:prstGeom>
        </p:spPr>
        <p:txBody>
          <a:bodyPr vert="horz" wrap="square" lIns="0" tIns="12700" rIns="0" bIns="0" rtlCol="0">
            <a:spAutoFit/>
          </a:bodyPr>
          <a:lstStyle/>
          <a:p>
            <a:pPr marL="38100">
              <a:lnSpc>
                <a:spcPct val="100000"/>
              </a:lnSpc>
              <a:spcBef>
                <a:spcPts val="100"/>
              </a:spcBef>
            </a:pPr>
            <a:r>
              <a:rPr sz="1800" b="1" dirty="0">
                <a:latin typeface="Calibri"/>
                <a:cs typeface="Calibri"/>
              </a:rPr>
              <a:t>T</a:t>
            </a:r>
            <a:r>
              <a:rPr sz="1800" b="1" baseline="-32407" dirty="0">
                <a:latin typeface="Calibri"/>
                <a:cs typeface="Calibri"/>
              </a:rPr>
              <a:t>4</a:t>
            </a:r>
            <a:endParaRPr sz="1800" baseline="-32407">
              <a:latin typeface="Calibri"/>
              <a:cs typeface="Calibri"/>
            </a:endParaRPr>
          </a:p>
        </p:txBody>
      </p:sp>
      <p:grpSp>
        <p:nvGrpSpPr>
          <p:cNvPr id="17" name="object 17"/>
          <p:cNvGrpSpPr/>
          <p:nvPr/>
        </p:nvGrpSpPr>
        <p:grpSpPr>
          <a:xfrm>
            <a:off x="8538070" y="3132101"/>
            <a:ext cx="581660" cy="581025"/>
            <a:chOff x="8538070" y="3132101"/>
            <a:chExt cx="581660" cy="581025"/>
          </a:xfrm>
        </p:grpSpPr>
        <p:pic>
          <p:nvPicPr>
            <p:cNvPr id="18" name="object 18"/>
            <p:cNvPicPr/>
            <p:nvPr/>
          </p:nvPicPr>
          <p:blipFill>
            <a:blip r:embed="rId2" cstate="print"/>
            <a:stretch>
              <a:fillRect/>
            </a:stretch>
          </p:blipFill>
          <p:spPr>
            <a:xfrm>
              <a:off x="8542832" y="3136863"/>
              <a:ext cx="571595" cy="571226"/>
            </a:xfrm>
            <a:prstGeom prst="rect">
              <a:avLst/>
            </a:prstGeom>
          </p:spPr>
        </p:pic>
        <p:sp>
          <p:nvSpPr>
            <p:cNvPr id="19" name="object 19"/>
            <p:cNvSpPr/>
            <p:nvPr/>
          </p:nvSpPr>
          <p:spPr>
            <a:xfrm>
              <a:off x="8542832" y="3136863"/>
              <a:ext cx="572135" cy="571500"/>
            </a:xfrm>
            <a:custGeom>
              <a:avLst/>
              <a:gdLst/>
              <a:ahLst/>
              <a:cxnLst/>
              <a:rect l="l" t="t" r="r" b="b"/>
              <a:pathLst>
                <a:path w="572134" h="571500">
                  <a:moveTo>
                    <a:pt x="0" y="285613"/>
                  </a:moveTo>
                  <a:lnTo>
                    <a:pt x="3740" y="239285"/>
                  </a:lnTo>
                  <a:lnTo>
                    <a:pt x="14570" y="195337"/>
                  </a:lnTo>
                  <a:lnTo>
                    <a:pt x="31900" y="154357"/>
                  </a:lnTo>
                  <a:lnTo>
                    <a:pt x="55142" y="116933"/>
                  </a:lnTo>
                  <a:lnTo>
                    <a:pt x="83708" y="83654"/>
                  </a:lnTo>
                  <a:lnTo>
                    <a:pt x="117009" y="55106"/>
                  </a:lnTo>
                  <a:lnTo>
                    <a:pt x="154457" y="31879"/>
                  </a:lnTo>
                  <a:lnTo>
                    <a:pt x="195463" y="14560"/>
                  </a:lnTo>
                  <a:lnTo>
                    <a:pt x="239440" y="3738"/>
                  </a:lnTo>
                  <a:lnTo>
                    <a:pt x="285797" y="0"/>
                  </a:lnTo>
                  <a:lnTo>
                    <a:pt x="330776" y="3558"/>
                  </a:lnTo>
                  <a:lnTo>
                    <a:pt x="374242" y="14020"/>
                  </a:lnTo>
                  <a:lnTo>
                    <a:pt x="415427" y="31068"/>
                  </a:lnTo>
                  <a:lnTo>
                    <a:pt x="453565" y="54386"/>
                  </a:lnTo>
                  <a:lnTo>
                    <a:pt x="487887" y="83654"/>
                  </a:lnTo>
                  <a:lnTo>
                    <a:pt x="517174" y="117954"/>
                  </a:lnTo>
                  <a:lnTo>
                    <a:pt x="540507" y="156067"/>
                  </a:lnTo>
                  <a:lnTo>
                    <a:pt x="557566" y="197226"/>
                  </a:lnTo>
                  <a:lnTo>
                    <a:pt x="568035" y="240663"/>
                  </a:lnTo>
                  <a:lnTo>
                    <a:pt x="571595" y="285613"/>
                  </a:lnTo>
                  <a:lnTo>
                    <a:pt x="567854" y="331941"/>
                  </a:lnTo>
                  <a:lnTo>
                    <a:pt x="557025" y="375889"/>
                  </a:lnTo>
                  <a:lnTo>
                    <a:pt x="539695" y="416869"/>
                  </a:lnTo>
                  <a:lnTo>
                    <a:pt x="516453" y="454292"/>
                  </a:lnTo>
                  <a:lnTo>
                    <a:pt x="487887" y="487572"/>
                  </a:lnTo>
                  <a:lnTo>
                    <a:pt x="454586" y="516119"/>
                  </a:lnTo>
                  <a:lnTo>
                    <a:pt x="417138" y="539347"/>
                  </a:lnTo>
                  <a:lnTo>
                    <a:pt x="376132" y="556665"/>
                  </a:lnTo>
                  <a:lnTo>
                    <a:pt x="332155" y="567488"/>
                  </a:lnTo>
                  <a:lnTo>
                    <a:pt x="285797" y="571226"/>
                  </a:lnTo>
                  <a:lnTo>
                    <a:pt x="239440" y="567488"/>
                  </a:lnTo>
                  <a:lnTo>
                    <a:pt x="195463" y="556665"/>
                  </a:lnTo>
                  <a:lnTo>
                    <a:pt x="154457" y="539347"/>
                  </a:lnTo>
                  <a:lnTo>
                    <a:pt x="117009" y="516119"/>
                  </a:lnTo>
                  <a:lnTo>
                    <a:pt x="83708" y="487572"/>
                  </a:lnTo>
                  <a:lnTo>
                    <a:pt x="55142" y="454292"/>
                  </a:lnTo>
                  <a:lnTo>
                    <a:pt x="31900" y="416869"/>
                  </a:lnTo>
                  <a:lnTo>
                    <a:pt x="14570" y="375889"/>
                  </a:lnTo>
                  <a:lnTo>
                    <a:pt x="3740" y="331941"/>
                  </a:lnTo>
                  <a:lnTo>
                    <a:pt x="0" y="285613"/>
                  </a:lnTo>
                  <a:close/>
                </a:path>
              </a:pathLst>
            </a:custGeom>
            <a:ln w="9524">
              <a:solidFill>
                <a:srgbClr val="40BAD1"/>
              </a:solidFill>
            </a:ln>
          </p:spPr>
          <p:txBody>
            <a:bodyPr wrap="square" lIns="0" tIns="0" rIns="0" bIns="0" rtlCol="0"/>
            <a:lstStyle/>
            <a:p>
              <a:endParaRPr/>
            </a:p>
          </p:txBody>
        </p:sp>
      </p:grpSp>
      <p:sp>
        <p:nvSpPr>
          <p:cNvPr id="20" name="object 20"/>
          <p:cNvSpPr txBox="1"/>
          <p:nvPr/>
        </p:nvSpPr>
        <p:spPr>
          <a:xfrm>
            <a:off x="8695318" y="3262520"/>
            <a:ext cx="266700" cy="299720"/>
          </a:xfrm>
          <a:prstGeom prst="rect">
            <a:avLst/>
          </a:prstGeom>
        </p:spPr>
        <p:txBody>
          <a:bodyPr vert="horz" wrap="square" lIns="0" tIns="12700" rIns="0" bIns="0" rtlCol="0">
            <a:spAutoFit/>
          </a:bodyPr>
          <a:lstStyle/>
          <a:p>
            <a:pPr marL="38100">
              <a:lnSpc>
                <a:spcPct val="100000"/>
              </a:lnSpc>
              <a:spcBef>
                <a:spcPts val="100"/>
              </a:spcBef>
            </a:pPr>
            <a:r>
              <a:rPr sz="1800" b="1" dirty="0">
                <a:latin typeface="Calibri"/>
                <a:cs typeface="Calibri"/>
              </a:rPr>
              <a:t>T</a:t>
            </a:r>
            <a:r>
              <a:rPr sz="1800" b="1" baseline="-32407" dirty="0">
                <a:latin typeface="Calibri"/>
                <a:cs typeface="Calibri"/>
              </a:rPr>
              <a:t>5</a:t>
            </a:r>
            <a:endParaRPr sz="1800" baseline="-32407">
              <a:latin typeface="Calibri"/>
              <a:cs typeface="Calibri"/>
            </a:endParaRPr>
          </a:p>
        </p:txBody>
      </p:sp>
      <p:grpSp>
        <p:nvGrpSpPr>
          <p:cNvPr id="21" name="object 21"/>
          <p:cNvGrpSpPr/>
          <p:nvPr/>
        </p:nvGrpSpPr>
        <p:grpSpPr>
          <a:xfrm>
            <a:off x="8538070" y="4960026"/>
            <a:ext cx="581660" cy="581025"/>
            <a:chOff x="8538070" y="4960026"/>
            <a:chExt cx="581660" cy="581025"/>
          </a:xfrm>
        </p:grpSpPr>
        <p:pic>
          <p:nvPicPr>
            <p:cNvPr id="22" name="object 22"/>
            <p:cNvPicPr/>
            <p:nvPr/>
          </p:nvPicPr>
          <p:blipFill>
            <a:blip r:embed="rId2" cstate="print"/>
            <a:stretch>
              <a:fillRect/>
            </a:stretch>
          </p:blipFill>
          <p:spPr>
            <a:xfrm>
              <a:off x="8542832" y="4964788"/>
              <a:ext cx="571595" cy="571226"/>
            </a:xfrm>
            <a:prstGeom prst="rect">
              <a:avLst/>
            </a:prstGeom>
          </p:spPr>
        </p:pic>
        <p:sp>
          <p:nvSpPr>
            <p:cNvPr id="23" name="object 23"/>
            <p:cNvSpPr/>
            <p:nvPr/>
          </p:nvSpPr>
          <p:spPr>
            <a:xfrm>
              <a:off x="8542832" y="4964788"/>
              <a:ext cx="572135" cy="571500"/>
            </a:xfrm>
            <a:custGeom>
              <a:avLst/>
              <a:gdLst/>
              <a:ahLst/>
              <a:cxnLst/>
              <a:rect l="l" t="t" r="r" b="b"/>
              <a:pathLst>
                <a:path w="572134" h="571500">
                  <a:moveTo>
                    <a:pt x="0" y="285613"/>
                  </a:moveTo>
                  <a:lnTo>
                    <a:pt x="3740" y="239285"/>
                  </a:lnTo>
                  <a:lnTo>
                    <a:pt x="14570" y="195337"/>
                  </a:lnTo>
                  <a:lnTo>
                    <a:pt x="31900" y="154357"/>
                  </a:lnTo>
                  <a:lnTo>
                    <a:pt x="55142" y="116933"/>
                  </a:lnTo>
                  <a:lnTo>
                    <a:pt x="83708" y="83654"/>
                  </a:lnTo>
                  <a:lnTo>
                    <a:pt x="117009" y="55106"/>
                  </a:lnTo>
                  <a:lnTo>
                    <a:pt x="154457" y="31879"/>
                  </a:lnTo>
                  <a:lnTo>
                    <a:pt x="195463" y="14560"/>
                  </a:lnTo>
                  <a:lnTo>
                    <a:pt x="239440" y="3738"/>
                  </a:lnTo>
                  <a:lnTo>
                    <a:pt x="285797" y="0"/>
                  </a:lnTo>
                  <a:lnTo>
                    <a:pt x="330776" y="3557"/>
                  </a:lnTo>
                  <a:lnTo>
                    <a:pt x="374242" y="14020"/>
                  </a:lnTo>
                  <a:lnTo>
                    <a:pt x="415427" y="31068"/>
                  </a:lnTo>
                  <a:lnTo>
                    <a:pt x="453565" y="54385"/>
                  </a:lnTo>
                  <a:lnTo>
                    <a:pt x="487887" y="83653"/>
                  </a:lnTo>
                  <a:lnTo>
                    <a:pt x="517174" y="117953"/>
                  </a:lnTo>
                  <a:lnTo>
                    <a:pt x="540507" y="156066"/>
                  </a:lnTo>
                  <a:lnTo>
                    <a:pt x="557566" y="197225"/>
                  </a:lnTo>
                  <a:lnTo>
                    <a:pt x="568035" y="240663"/>
                  </a:lnTo>
                  <a:lnTo>
                    <a:pt x="571595" y="285613"/>
                  </a:lnTo>
                  <a:lnTo>
                    <a:pt x="567854" y="331941"/>
                  </a:lnTo>
                  <a:lnTo>
                    <a:pt x="557025" y="375889"/>
                  </a:lnTo>
                  <a:lnTo>
                    <a:pt x="539695" y="416869"/>
                  </a:lnTo>
                  <a:lnTo>
                    <a:pt x="516453" y="454292"/>
                  </a:lnTo>
                  <a:lnTo>
                    <a:pt x="487887" y="487572"/>
                  </a:lnTo>
                  <a:lnTo>
                    <a:pt x="454586" y="516119"/>
                  </a:lnTo>
                  <a:lnTo>
                    <a:pt x="417138" y="539346"/>
                  </a:lnTo>
                  <a:lnTo>
                    <a:pt x="376132" y="556665"/>
                  </a:lnTo>
                  <a:lnTo>
                    <a:pt x="332155" y="567488"/>
                  </a:lnTo>
                  <a:lnTo>
                    <a:pt x="285797" y="571226"/>
                  </a:lnTo>
                  <a:lnTo>
                    <a:pt x="239440" y="567488"/>
                  </a:lnTo>
                  <a:lnTo>
                    <a:pt x="195463" y="556665"/>
                  </a:lnTo>
                  <a:lnTo>
                    <a:pt x="154457" y="539346"/>
                  </a:lnTo>
                  <a:lnTo>
                    <a:pt x="117009" y="516119"/>
                  </a:lnTo>
                  <a:lnTo>
                    <a:pt x="83708" y="487572"/>
                  </a:lnTo>
                  <a:lnTo>
                    <a:pt x="55142" y="454292"/>
                  </a:lnTo>
                  <a:lnTo>
                    <a:pt x="31900" y="416869"/>
                  </a:lnTo>
                  <a:lnTo>
                    <a:pt x="14570" y="375889"/>
                  </a:lnTo>
                  <a:lnTo>
                    <a:pt x="3740" y="331941"/>
                  </a:lnTo>
                  <a:lnTo>
                    <a:pt x="0" y="285613"/>
                  </a:lnTo>
                  <a:close/>
                </a:path>
              </a:pathLst>
            </a:custGeom>
            <a:ln w="9524">
              <a:solidFill>
                <a:srgbClr val="40BAD1"/>
              </a:solidFill>
            </a:ln>
          </p:spPr>
          <p:txBody>
            <a:bodyPr wrap="square" lIns="0" tIns="0" rIns="0" bIns="0" rtlCol="0"/>
            <a:lstStyle/>
            <a:p>
              <a:endParaRPr/>
            </a:p>
          </p:txBody>
        </p:sp>
      </p:grpSp>
      <p:sp>
        <p:nvSpPr>
          <p:cNvPr id="24" name="object 24"/>
          <p:cNvSpPr txBox="1"/>
          <p:nvPr/>
        </p:nvSpPr>
        <p:spPr>
          <a:xfrm>
            <a:off x="8695318" y="5090445"/>
            <a:ext cx="266700" cy="299720"/>
          </a:xfrm>
          <a:prstGeom prst="rect">
            <a:avLst/>
          </a:prstGeom>
        </p:spPr>
        <p:txBody>
          <a:bodyPr vert="horz" wrap="square" lIns="0" tIns="12700" rIns="0" bIns="0" rtlCol="0">
            <a:spAutoFit/>
          </a:bodyPr>
          <a:lstStyle/>
          <a:p>
            <a:pPr marL="38100">
              <a:lnSpc>
                <a:spcPct val="100000"/>
              </a:lnSpc>
              <a:spcBef>
                <a:spcPts val="100"/>
              </a:spcBef>
            </a:pPr>
            <a:r>
              <a:rPr sz="1800" b="1" dirty="0">
                <a:latin typeface="Calibri"/>
                <a:cs typeface="Calibri"/>
              </a:rPr>
              <a:t>T</a:t>
            </a:r>
            <a:r>
              <a:rPr sz="1800" b="1" baseline="-32407" dirty="0">
                <a:latin typeface="Calibri"/>
                <a:cs typeface="Calibri"/>
              </a:rPr>
              <a:t>6</a:t>
            </a:r>
            <a:endParaRPr sz="1800" baseline="-32407">
              <a:latin typeface="Calibri"/>
              <a:cs typeface="Calibri"/>
            </a:endParaRPr>
          </a:p>
        </p:txBody>
      </p:sp>
      <p:grpSp>
        <p:nvGrpSpPr>
          <p:cNvPr id="25" name="object 25"/>
          <p:cNvGrpSpPr/>
          <p:nvPr/>
        </p:nvGrpSpPr>
        <p:grpSpPr>
          <a:xfrm>
            <a:off x="6045724" y="4525698"/>
            <a:ext cx="805180" cy="713105"/>
            <a:chOff x="6045724" y="4525698"/>
            <a:chExt cx="805180" cy="713105"/>
          </a:xfrm>
        </p:grpSpPr>
        <p:sp>
          <p:nvSpPr>
            <p:cNvPr id="26" name="object 26"/>
            <p:cNvSpPr/>
            <p:nvPr/>
          </p:nvSpPr>
          <p:spPr>
            <a:xfrm>
              <a:off x="6058424" y="4538398"/>
              <a:ext cx="742315" cy="654685"/>
            </a:xfrm>
            <a:custGeom>
              <a:avLst/>
              <a:gdLst/>
              <a:ahLst/>
              <a:cxnLst/>
              <a:rect l="l" t="t" r="r" b="b"/>
              <a:pathLst>
                <a:path w="742315" h="654685">
                  <a:moveTo>
                    <a:pt x="0" y="0"/>
                  </a:moveTo>
                  <a:lnTo>
                    <a:pt x="742300" y="654338"/>
                  </a:lnTo>
                </a:path>
              </a:pathLst>
            </a:custGeom>
            <a:ln w="25399">
              <a:solidFill>
                <a:srgbClr val="40BAD1"/>
              </a:solidFill>
            </a:ln>
          </p:spPr>
          <p:txBody>
            <a:bodyPr wrap="square" lIns="0" tIns="0" rIns="0" bIns="0" rtlCol="0"/>
            <a:lstStyle/>
            <a:p>
              <a:endParaRPr/>
            </a:p>
          </p:txBody>
        </p:sp>
        <p:pic>
          <p:nvPicPr>
            <p:cNvPr id="27" name="object 27"/>
            <p:cNvPicPr/>
            <p:nvPr/>
          </p:nvPicPr>
          <p:blipFill>
            <a:blip r:embed="rId3" cstate="print"/>
            <a:stretch>
              <a:fillRect/>
            </a:stretch>
          </p:blipFill>
          <p:spPr>
            <a:xfrm>
              <a:off x="6747708" y="5139720"/>
              <a:ext cx="103160" cy="98723"/>
            </a:xfrm>
            <a:prstGeom prst="rect">
              <a:avLst/>
            </a:prstGeom>
          </p:spPr>
        </p:pic>
      </p:grpSp>
      <p:sp>
        <p:nvSpPr>
          <p:cNvPr id="28" name="object 28"/>
          <p:cNvSpPr txBox="1"/>
          <p:nvPr/>
        </p:nvSpPr>
        <p:spPr>
          <a:xfrm>
            <a:off x="6253263" y="4828717"/>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endParaRPr sz="1800">
              <a:latin typeface="Calibri"/>
              <a:cs typeface="Calibri"/>
            </a:endParaRPr>
          </a:p>
        </p:txBody>
      </p:sp>
      <p:grpSp>
        <p:nvGrpSpPr>
          <p:cNvPr id="29" name="object 29"/>
          <p:cNvGrpSpPr/>
          <p:nvPr/>
        </p:nvGrpSpPr>
        <p:grpSpPr>
          <a:xfrm>
            <a:off x="7110686" y="3732521"/>
            <a:ext cx="1408430" cy="1559560"/>
            <a:chOff x="7110686" y="3732521"/>
            <a:chExt cx="1408430" cy="1559560"/>
          </a:xfrm>
        </p:grpSpPr>
        <p:sp>
          <p:nvSpPr>
            <p:cNvPr id="30" name="object 30"/>
            <p:cNvSpPr/>
            <p:nvPr/>
          </p:nvSpPr>
          <p:spPr>
            <a:xfrm>
              <a:off x="7151950" y="3795136"/>
              <a:ext cx="0" cy="1169670"/>
            </a:xfrm>
            <a:custGeom>
              <a:avLst/>
              <a:gdLst/>
              <a:ahLst/>
              <a:cxnLst/>
              <a:rect l="l" t="t" r="r" b="b"/>
              <a:pathLst>
                <a:path h="1169670">
                  <a:moveTo>
                    <a:pt x="0" y="1169651"/>
                  </a:moveTo>
                  <a:lnTo>
                    <a:pt x="0" y="0"/>
                  </a:lnTo>
                </a:path>
              </a:pathLst>
            </a:custGeom>
            <a:ln w="25399">
              <a:solidFill>
                <a:srgbClr val="40BAD1"/>
              </a:solidFill>
            </a:ln>
          </p:spPr>
          <p:txBody>
            <a:bodyPr wrap="square" lIns="0" tIns="0" rIns="0" bIns="0" rtlCol="0"/>
            <a:lstStyle/>
            <a:p>
              <a:endParaRPr/>
            </a:p>
          </p:txBody>
        </p:sp>
        <p:pic>
          <p:nvPicPr>
            <p:cNvPr id="31" name="object 31"/>
            <p:cNvPicPr/>
            <p:nvPr/>
          </p:nvPicPr>
          <p:blipFill>
            <a:blip r:embed="rId4" cstate="print"/>
            <a:stretch>
              <a:fillRect/>
            </a:stretch>
          </p:blipFill>
          <p:spPr>
            <a:xfrm>
              <a:off x="7110686" y="3732521"/>
              <a:ext cx="82528" cy="103879"/>
            </a:xfrm>
            <a:prstGeom prst="rect">
              <a:avLst/>
            </a:prstGeom>
          </p:spPr>
        </p:pic>
        <p:sp>
          <p:nvSpPr>
            <p:cNvPr id="32" name="object 32"/>
            <p:cNvSpPr/>
            <p:nvPr/>
          </p:nvSpPr>
          <p:spPr>
            <a:xfrm>
              <a:off x="7437748" y="5250402"/>
              <a:ext cx="1018540" cy="0"/>
            </a:xfrm>
            <a:custGeom>
              <a:avLst/>
              <a:gdLst/>
              <a:ahLst/>
              <a:cxnLst/>
              <a:rect l="l" t="t" r="r" b="b"/>
              <a:pathLst>
                <a:path w="1018540">
                  <a:moveTo>
                    <a:pt x="0" y="0"/>
                  </a:moveTo>
                  <a:lnTo>
                    <a:pt x="1018152" y="0"/>
                  </a:lnTo>
                </a:path>
              </a:pathLst>
            </a:custGeom>
            <a:ln w="25399">
              <a:solidFill>
                <a:srgbClr val="40BAD1"/>
              </a:solidFill>
            </a:ln>
          </p:spPr>
          <p:txBody>
            <a:bodyPr wrap="square" lIns="0" tIns="0" rIns="0" bIns="0" rtlCol="0"/>
            <a:lstStyle/>
            <a:p>
              <a:endParaRPr/>
            </a:p>
          </p:txBody>
        </p:sp>
        <p:pic>
          <p:nvPicPr>
            <p:cNvPr id="33" name="object 33"/>
            <p:cNvPicPr/>
            <p:nvPr/>
          </p:nvPicPr>
          <p:blipFill>
            <a:blip r:embed="rId5" cstate="print"/>
            <a:stretch>
              <a:fillRect/>
            </a:stretch>
          </p:blipFill>
          <p:spPr>
            <a:xfrm>
              <a:off x="8414636" y="5209137"/>
              <a:ext cx="103880" cy="82528"/>
            </a:xfrm>
            <a:prstGeom prst="rect">
              <a:avLst/>
            </a:prstGeom>
          </p:spPr>
        </p:pic>
      </p:grpSp>
      <p:sp>
        <p:nvSpPr>
          <p:cNvPr id="34" name="object 34"/>
          <p:cNvSpPr txBox="1"/>
          <p:nvPr/>
        </p:nvSpPr>
        <p:spPr>
          <a:xfrm>
            <a:off x="7247204" y="4219409"/>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endParaRPr sz="1800">
              <a:latin typeface="Calibri"/>
              <a:cs typeface="Calibri"/>
            </a:endParaRPr>
          </a:p>
        </p:txBody>
      </p:sp>
      <p:sp>
        <p:nvSpPr>
          <p:cNvPr id="35" name="object 35"/>
          <p:cNvSpPr txBox="1"/>
          <p:nvPr/>
        </p:nvSpPr>
        <p:spPr>
          <a:xfrm>
            <a:off x="7853730" y="5361863"/>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2</a:t>
            </a:r>
            <a:endParaRPr sz="1800">
              <a:latin typeface="Calibri"/>
              <a:cs typeface="Calibri"/>
            </a:endParaRPr>
          </a:p>
        </p:txBody>
      </p:sp>
      <p:grpSp>
        <p:nvGrpSpPr>
          <p:cNvPr id="36" name="object 36"/>
          <p:cNvGrpSpPr/>
          <p:nvPr/>
        </p:nvGrpSpPr>
        <p:grpSpPr>
          <a:xfrm>
            <a:off x="7425048" y="3381212"/>
            <a:ext cx="1093470" cy="82550"/>
            <a:chOff x="7425048" y="3381212"/>
            <a:chExt cx="1093470" cy="82550"/>
          </a:xfrm>
        </p:grpSpPr>
        <p:sp>
          <p:nvSpPr>
            <p:cNvPr id="37" name="object 37"/>
            <p:cNvSpPr/>
            <p:nvPr/>
          </p:nvSpPr>
          <p:spPr>
            <a:xfrm>
              <a:off x="7437748" y="3422477"/>
              <a:ext cx="1018540" cy="0"/>
            </a:xfrm>
            <a:custGeom>
              <a:avLst/>
              <a:gdLst/>
              <a:ahLst/>
              <a:cxnLst/>
              <a:rect l="l" t="t" r="r" b="b"/>
              <a:pathLst>
                <a:path w="1018540">
                  <a:moveTo>
                    <a:pt x="0" y="0"/>
                  </a:moveTo>
                  <a:lnTo>
                    <a:pt x="1018152" y="0"/>
                  </a:lnTo>
                </a:path>
              </a:pathLst>
            </a:custGeom>
            <a:ln w="25399">
              <a:solidFill>
                <a:srgbClr val="40BAD1"/>
              </a:solidFill>
            </a:ln>
          </p:spPr>
          <p:txBody>
            <a:bodyPr wrap="square" lIns="0" tIns="0" rIns="0" bIns="0" rtlCol="0"/>
            <a:lstStyle/>
            <a:p>
              <a:endParaRPr/>
            </a:p>
          </p:txBody>
        </p:sp>
        <p:pic>
          <p:nvPicPr>
            <p:cNvPr id="38" name="object 38"/>
            <p:cNvPicPr/>
            <p:nvPr/>
          </p:nvPicPr>
          <p:blipFill>
            <a:blip r:embed="rId5" cstate="print"/>
            <a:stretch>
              <a:fillRect/>
            </a:stretch>
          </p:blipFill>
          <p:spPr>
            <a:xfrm>
              <a:off x="8414635" y="3381212"/>
              <a:ext cx="103880" cy="82528"/>
            </a:xfrm>
            <a:prstGeom prst="rect">
              <a:avLst/>
            </a:prstGeom>
          </p:spPr>
        </p:pic>
      </p:grpSp>
      <p:sp>
        <p:nvSpPr>
          <p:cNvPr id="39" name="object 39"/>
          <p:cNvSpPr txBox="1"/>
          <p:nvPr/>
        </p:nvSpPr>
        <p:spPr>
          <a:xfrm>
            <a:off x="7777518" y="307695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2</a:t>
            </a:r>
            <a:endParaRPr sz="1800">
              <a:latin typeface="Calibri"/>
              <a:cs typeface="Calibri"/>
            </a:endParaRPr>
          </a:p>
        </p:txBody>
      </p:sp>
      <p:grpSp>
        <p:nvGrpSpPr>
          <p:cNvPr id="40" name="object 40"/>
          <p:cNvGrpSpPr/>
          <p:nvPr/>
        </p:nvGrpSpPr>
        <p:grpSpPr>
          <a:xfrm>
            <a:off x="6045724" y="3434434"/>
            <a:ext cx="3026410" cy="1626870"/>
            <a:chOff x="6045724" y="3434434"/>
            <a:chExt cx="3026410" cy="1626870"/>
          </a:xfrm>
        </p:grpSpPr>
        <p:sp>
          <p:nvSpPr>
            <p:cNvPr id="41" name="object 41"/>
            <p:cNvSpPr/>
            <p:nvPr/>
          </p:nvSpPr>
          <p:spPr>
            <a:xfrm>
              <a:off x="6058424" y="3480142"/>
              <a:ext cx="742315" cy="654685"/>
            </a:xfrm>
            <a:custGeom>
              <a:avLst/>
              <a:gdLst/>
              <a:ahLst/>
              <a:cxnLst/>
              <a:rect l="l" t="t" r="r" b="b"/>
              <a:pathLst>
                <a:path w="742315" h="654685">
                  <a:moveTo>
                    <a:pt x="0" y="654338"/>
                  </a:moveTo>
                  <a:lnTo>
                    <a:pt x="742300" y="0"/>
                  </a:lnTo>
                </a:path>
              </a:pathLst>
            </a:custGeom>
            <a:ln w="25399">
              <a:solidFill>
                <a:srgbClr val="40BAD1"/>
              </a:solidFill>
            </a:ln>
          </p:spPr>
          <p:txBody>
            <a:bodyPr wrap="square" lIns="0" tIns="0" rIns="0" bIns="0" rtlCol="0"/>
            <a:lstStyle/>
            <a:p>
              <a:endParaRPr/>
            </a:p>
          </p:txBody>
        </p:sp>
        <p:pic>
          <p:nvPicPr>
            <p:cNvPr id="42" name="object 42"/>
            <p:cNvPicPr/>
            <p:nvPr/>
          </p:nvPicPr>
          <p:blipFill>
            <a:blip r:embed="rId6" cstate="print"/>
            <a:stretch>
              <a:fillRect/>
            </a:stretch>
          </p:blipFill>
          <p:spPr>
            <a:xfrm>
              <a:off x="6747708" y="3434434"/>
              <a:ext cx="103160" cy="98723"/>
            </a:xfrm>
            <a:prstGeom prst="rect">
              <a:avLst/>
            </a:prstGeom>
          </p:spPr>
        </p:pic>
        <p:sp>
          <p:nvSpPr>
            <p:cNvPr id="43" name="object 43"/>
            <p:cNvSpPr/>
            <p:nvPr/>
          </p:nvSpPr>
          <p:spPr>
            <a:xfrm>
              <a:off x="6949861" y="3624435"/>
              <a:ext cx="0" cy="1337310"/>
            </a:xfrm>
            <a:custGeom>
              <a:avLst/>
              <a:gdLst/>
              <a:ahLst/>
              <a:cxnLst/>
              <a:rect l="l" t="t" r="r" b="b"/>
              <a:pathLst>
                <a:path h="1337310">
                  <a:moveTo>
                    <a:pt x="0" y="0"/>
                  </a:moveTo>
                  <a:lnTo>
                    <a:pt x="0" y="1337051"/>
                  </a:lnTo>
                </a:path>
              </a:pathLst>
            </a:custGeom>
            <a:ln w="25399">
              <a:solidFill>
                <a:srgbClr val="40BAD1"/>
              </a:solidFill>
            </a:ln>
          </p:spPr>
          <p:txBody>
            <a:bodyPr wrap="square" lIns="0" tIns="0" rIns="0" bIns="0" rtlCol="0"/>
            <a:lstStyle/>
            <a:p>
              <a:endParaRPr/>
            </a:p>
          </p:txBody>
        </p:sp>
        <p:pic>
          <p:nvPicPr>
            <p:cNvPr id="44" name="object 44"/>
            <p:cNvPicPr/>
            <p:nvPr/>
          </p:nvPicPr>
          <p:blipFill>
            <a:blip r:embed="rId7" cstate="print"/>
            <a:stretch>
              <a:fillRect/>
            </a:stretch>
          </p:blipFill>
          <p:spPr>
            <a:xfrm>
              <a:off x="6908597" y="4920223"/>
              <a:ext cx="82528" cy="103879"/>
            </a:xfrm>
            <a:prstGeom prst="rect">
              <a:avLst/>
            </a:prstGeom>
          </p:spPr>
        </p:pic>
        <p:sp>
          <p:nvSpPr>
            <p:cNvPr id="45" name="object 45"/>
            <p:cNvSpPr/>
            <p:nvPr/>
          </p:nvSpPr>
          <p:spPr>
            <a:xfrm>
              <a:off x="7354040" y="3689250"/>
              <a:ext cx="1214755" cy="1359535"/>
            </a:xfrm>
            <a:custGeom>
              <a:avLst/>
              <a:gdLst/>
              <a:ahLst/>
              <a:cxnLst/>
              <a:rect l="l" t="t" r="r" b="b"/>
              <a:pathLst>
                <a:path w="1214754" h="1359535">
                  <a:moveTo>
                    <a:pt x="0" y="1359192"/>
                  </a:moveTo>
                  <a:lnTo>
                    <a:pt x="1214596" y="0"/>
                  </a:lnTo>
                </a:path>
              </a:pathLst>
            </a:custGeom>
            <a:ln w="25399">
              <a:solidFill>
                <a:srgbClr val="40BAD1"/>
              </a:solidFill>
            </a:ln>
          </p:spPr>
          <p:txBody>
            <a:bodyPr wrap="square" lIns="0" tIns="0" rIns="0" bIns="0" rtlCol="0"/>
            <a:lstStyle/>
            <a:p>
              <a:endParaRPr/>
            </a:p>
          </p:txBody>
        </p:sp>
        <p:pic>
          <p:nvPicPr>
            <p:cNvPr id="46" name="object 46"/>
            <p:cNvPicPr/>
            <p:nvPr/>
          </p:nvPicPr>
          <p:blipFill>
            <a:blip r:embed="rId8" cstate="print"/>
            <a:stretch>
              <a:fillRect/>
            </a:stretch>
          </p:blipFill>
          <p:spPr>
            <a:xfrm>
              <a:off x="8515605" y="3639330"/>
              <a:ext cx="98992" cy="102952"/>
            </a:xfrm>
            <a:prstGeom prst="rect">
              <a:avLst/>
            </a:prstGeom>
          </p:spPr>
        </p:pic>
        <p:sp>
          <p:nvSpPr>
            <p:cNvPr id="47" name="object 47"/>
            <p:cNvSpPr/>
            <p:nvPr/>
          </p:nvSpPr>
          <p:spPr>
            <a:xfrm>
              <a:off x="9030720" y="3711390"/>
              <a:ext cx="0" cy="1337310"/>
            </a:xfrm>
            <a:custGeom>
              <a:avLst/>
              <a:gdLst/>
              <a:ahLst/>
              <a:cxnLst/>
              <a:rect l="l" t="t" r="r" b="b"/>
              <a:pathLst>
                <a:path h="1337310">
                  <a:moveTo>
                    <a:pt x="0" y="1337051"/>
                  </a:moveTo>
                  <a:lnTo>
                    <a:pt x="0" y="0"/>
                  </a:lnTo>
                </a:path>
              </a:pathLst>
            </a:custGeom>
            <a:ln w="25399">
              <a:solidFill>
                <a:srgbClr val="40BAD1"/>
              </a:solidFill>
            </a:ln>
          </p:spPr>
          <p:txBody>
            <a:bodyPr wrap="square" lIns="0" tIns="0" rIns="0" bIns="0" rtlCol="0"/>
            <a:lstStyle/>
            <a:p>
              <a:endParaRPr/>
            </a:p>
          </p:txBody>
        </p:sp>
        <p:pic>
          <p:nvPicPr>
            <p:cNvPr id="48" name="object 48"/>
            <p:cNvPicPr/>
            <p:nvPr/>
          </p:nvPicPr>
          <p:blipFill>
            <a:blip r:embed="rId4" cstate="print"/>
            <a:stretch>
              <a:fillRect/>
            </a:stretch>
          </p:blipFill>
          <p:spPr>
            <a:xfrm>
              <a:off x="8989456" y="3648775"/>
              <a:ext cx="82528" cy="103879"/>
            </a:xfrm>
            <a:prstGeom prst="rect">
              <a:avLst/>
            </a:prstGeom>
          </p:spPr>
        </p:pic>
        <p:sp>
          <p:nvSpPr>
            <p:cNvPr id="49" name="object 49"/>
            <p:cNvSpPr/>
            <p:nvPr/>
          </p:nvSpPr>
          <p:spPr>
            <a:xfrm>
              <a:off x="8828630" y="3708090"/>
              <a:ext cx="0" cy="1169670"/>
            </a:xfrm>
            <a:custGeom>
              <a:avLst/>
              <a:gdLst/>
              <a:ahLst/>
              <a:cxnLst/>
              <a:rect l="l" t="t" r="r" b="b"/>
              <a:pathLst>
                <a:path h="1169670">
                  <a:moveTo>
                    <a:pt x="0" y="0"/>
                  </a:moveTo>
                  <a:lnTo>
                    <a:pt x="0" y="1169651"/>
                  </a:lnTo>
                </a:path>
              </a:pathLst>
            </a:custGeom>
            <a:ln w="25399">
              <a:solidFill>
                <a:srgbClr val="40BAD1"/>
              </a:solidFill>
            </a:ln>
          </p:spPr>
          <p:txBody>
            <a:bodyPr wrap="square" lIns="0" tIns="0" rIns="0" bIns="0" rtlCol="0"/>
            <a:lstStyle/>
            <a:p>
              <a:endParaRPr/>
            </a:p>
          </p:txBody>
        </p:sp>
        <p:pic>
          <p:nvPicPr>
            <p:cNvPr id="50" name="object 50"/>
            <p:cNvPicPr/>
            <p:nvPr/>
          </p:nvPicPr>
          <p:blipFill>
            <a:blip r:embed="rId9" cstate="print"/>
            <a:stretch>
              <a:fillRect/>
            </a:stretch>
          </p:blipFill>
          <p:spPr>
            <a:xfrm>
              <a:off x="8787366" y="4836477"/>
              <a:ext cx="82527" cy="103879"/>
            </a:xfrm>
            <a:prstGeom prst="rect">
              <a:avLst/>
            </a:prstGeom>
          </p:spPr>
        </p:pic>
      </p:grpSp>
      <p:sp>
        <p:nvSpPr>
          <p:cNvPr id="51" name="object 51"/>
          <p:cNvSpPr txBox="1"/>
          <p:nvPr/>
        </p:nvSpPr>
        <p:spPr>
          <a:xfrm>
            <a:off x="6177078" y="3533931"/>
            <a:ext cx="25717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10</a:t>
            </a:r>
            <a:endParaRPr sz="1800">
              <a:latin typeface="Calibri"/>
              <a:cs typeface="Calibri"/>
            </a:endParaRPr>
          </a:p>
        </p:txBody>
      </p:sp>
      <p:sp>
        <p:nvSpPr>
          <p:cNvPr id="56" name="object 5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57" name="object 5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30</a:t>
            </a:fld>
            <a:endParaRPr dirty="0"/>
          </a:p>
        </p:txBody>
      </p:sp>
      <p:sp>
        <p:nvSpPr>
          <p:cNvPr id="52" name="object 52"/>
          <p:cNvSpPr txBox="1"/>
          <p:nvPr/>
        </p:nvSpPr>
        <p:spPr>
          <a:xfrm>
            <a:off x="6710540" y="4219409"/>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1</a:t>
            </a:r>
            <a:endParaRPr sz="1800">
              <a:latin typeface="Calibri"/>
              <a:cs typeface="Calibri"/>
            </a:endParaRPr>
          </a:p>
        </p:txBody>
      </p:sp>
      <p:sp>
        <p:nvSpPr>
          <p:cNvPr id="53" name="object 53"/>
          <p:cNvSpPr txBox="1"/>
          <p:nvPr/>
        </p:nvSpPr>
        <p:spPr>
          <a:xfrm>
            <a:off x="7853730" y="3990918"/>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8</a:t>
            </a:r>
            <a:endParaRPr sz="1800">
              <a:latin typeface="Calibri"/>
              <a:cs typeface="Calibri"/>
            </a:endParaRPr>
          </a:p>
        </p:txBody>
      </p:sp>
      <p:sp>
        <p:nvSpPr>
          <p:cNvPr id="54" name="object 54"/>
          <p:cNvSpPr txBox="1"/>
          <p:nvPr/>
        </p:nvSpPr>
        <p:spPr>
          <a:xfrm>
            <a:off x="8615858" y="4219409"/>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7</a:t>
            </a:r>
            <a:endParaRPr sz="1800">
              <a:latin typeface="Calibri"/>
              <a:cs typeface="Calibri"/>
            </a:endParaRPr>
          </a:p>
        </p:txBody>
      </p:sp>
      <p:sp>
        <p:nvSpPr>
          <p:cNvPr id="55" name="object 55"/>
          <p:cNvSpPr txBox="1"/>
          <p:nvPr/>
        </p:nvSpPr>
        <p:spPr>
          <a:xfrm>
            <a:off x="9149346" y="4219409"/>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9</a:t>
            </a:r>
            <a:endParaRPr sz="180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31</a:t>
            </a:fld>
            <a:endParaRPr dirty="0"/>
          </a:p>
        </p:txBody>
      </p:sp>
      <p:sp>
        <p:nvSpPr>
          <p:cNvPr id="3" name="object 3"/>
          <p:cNvSpPr txBox="1">
            <a:spLocks noGrp="1"/>
          </p:cNvSpPr>
          <p:nvPr>
            <p:ph type="title"/>
          </p:nvPr>
        </p:nvSpPr>
        <p:spPr>
          <a:xfrm>
            <a:off x="3706125" y="859968"/>
            <a:ext cx="4924425" cy="863600"/>
          </a:xfrm>
          <a:prstGeom prst="rect">
            <a:avLst/>
          </a:prstGeom>
        </p:spPr>
        <p:txBody>
          <a:bodyPr vert="horz" wrap="square" lIns="0" tIns="12700" rIns="0" bIns="0" rtlCol="0">
            <a:spAutoFit/>
          </a:bodyPr>
          <a:lstStyle/>
          <a:p>
            <a:pPr marL="12700" marR="5080">
              <a:lnSpc>
                <a:spcPct val="114599"/>
              </a:lnSpc>
              <a:spcBef>
                <a:spcPts val="100"/>
              </a:spcBef>
            </a:pPr>
            <a:r>
              <a:rPr sz="2400" spc="-5" dirty="0">
                <a:solidFill>
                  <a:schemeClr val="tx1"/>
                </a:solidFill>
                <a:latin typeface="Corbel"/>
                <a:cs typeface="Corbel"/>
              </a:rPr>
              <a:t>Step1: Distance to source vertex is zero </a:t>
            </a:r>
            <a:r>
              <a:rPr sz="2400" spc="-470" dirty="0">
                <a:solidFill>
                  <a:schemeClr val="tx1"/>
                </a:solidFill>
                <a:latin typeface="Corbel"/>
                <a:cs typeface="Corbel"/>
              </a:rPr>
              <a:t> </a:t>
            </a:r>
            <a:r>
              <a:rPr sz="2400" spc="-5" dirty="0">
                <a:solidFill>
                  <a:schemeClr val="tx1"/>
                </a:solidFill>
                <a:latin typeface="Corbel"/>
                <a:cs typeface="Corbel"/>
              </a:rPr>
              <a:t>Step2:</a:t>
            </a:r>
            <a:r>
              <a:rPr sz="2400" spc="-80" dirty="0">
                <a:solidFill>
                  <a:schemeClr val="tx1"/>
                </a:solidFill>
                <a:latin typeface="Corbel"/>
                <a:cs typeface="Corbel"/>
              </a:rPr>
              <a:t> </a:t>
            </a:r>
            <a:r>
              <a:rPr sz="2400" spc="-5" dirty="0">
                <a:solidFill>
                  <a:schemeClr val="tx1"/>
                </a:solidFill>
                <a:latin typeface="Corbel"/>
                <a:cs typeface="Corbel"/>
              </a:rPr>
              <a:t>Set</a:t>
            </a:r>
            <a:r>
              <a:rPr sz="2400" spc="-15" dirty="0">
                <a:solidFill>
                  <a:schemeClr val="tx1"/>
                </a:solidFill>
                <a:latin typeface="Corbel"/>
                <a:cs typeface="Corbel"/>
              </a:rPr>
              <a:t> </a:t>
            </a:r>
            <a:r>
              <a:rPr sz="2400" spc="-5" dirty="0">
                <a:solidFill>
                  <a:schemeClr val="tx1"/>
                </a:solidFill>
                <a:latin typeface="Corbel"/>
                <a:cs typeface="Corbel"/>
              </a:rPr>
              <a:t>all</a:t>
            </a:r>
            <a:r>
              <a:rPr sz="2400" spc="-15" dirty="0">
                <a:solidFill>
                  <a:schemeClr val="tx1"/>
                </a:solidFill>
                <a:latin typeface="Corbel"/>
                <a:cs typeface="Corbel"/>
              </a:rPr>
              <a:t> </a:t>
            </a:r>
            <a:r>
              <a:rPr sz="2400" spc="-5" dirty="0">
                <a:solidFill>
                  <a:schemeClr val="tx1"/>
                </a:solidFill>
                <a:latin typeface="Corbel"/>
                <a:cs typeface="Corbel"/>
              </a:rPr>
              <a:t>other</a:t>
            </a:r>
            <a:r>
              <a:rPr sz="2400" spc="-15" dirty="0">
                <a:solidFill>
                  <a:schemeClr val="tx1"/>
                </a:solidFill>
                <a:latin typeface="Corbel"/>
                <a:cs typeface="Corbel"/>
              </a:rPr>
              <a:t> </a:t>
            </a:r>
            <a:r>
              <a:rPr sz="2400" spc="-5" dirty="0">
                <a:solidFill>
                  <a:schemeClr val="tx1"/>
                </a:solidFill>
                <a:latin typeface="Corbel"/>
                <a:cs typeface="Corbel"/>
              </a:rPr>
              <a:t>distances</a:t>
            </a:r>
            <a:r>
              <a:rPr sz="2400" spc="-20" dirty="0">
                <a:solidFill>
                  <a:schemeClr val="tx1"/>
                </a:solidFill>
                <a:latin typeface="Corbel"/>
                <a:cs typeface="Corbel"/>
              </a:rPr>
              <a:t> </a:t>
            </a:r>
            <a:r>
              <a:rPr sz="2400" spc="-5" dirty="0">
                <a:solidFill>
                  <a:schemeClr val="tx1"/>
                </a:solidFill>
                <a:latin typeface="Corbel"/>
                <a:cs typeface="Corbel"/>
              </a:rPr>
              <a:t>to</a:t>
            </a:r>
            <a:r>
              <a:rPr sz="2400" spc="-15" dirty="0">
                <a:solidFill>
                  <a:schemeClr val="tx1"/>
                </a:solidFill>
                <a:latin typeface="Corbel"/>
                <a:cs typeface="Corbel"/>
              </a:rPr>
              <a:t> </a:t>
            </a:r>
            <a:r>
              <a:rPr sz="2400" spc="-5" dirty="0">
                <a:solidFill>
                  <a:schemeClr val="tx1"/>
                </a:solidFill>
                <a:latin typeface="Corbel"/>
                <a:cs typeface="Corbel"/>
              </a:rPr>
              <a:t>inﬁnity</a:t>
            </a:r>
            <a:endParaRPr sz="2400">
              <a:solidFill>
                <a:schemeClr val="tx1"/>
              </a:solidFill>
              <a:latin typeface="Corbel"/>
              <a:cs typeface="Corbel"/>
            </a:endParaRPr>
          </a:p>
        </p:txBody>
      </p:sp>
      <p:sp>
        <p:nvSpPr>
          <p:cNvPr id="4" name="object 4"/>
          <p:cNvSpPr txBox="1"/>
          <p:nvPr/>
        </p:nvSpPr>
        <p:spPr>
          <a:xfrm>
            <a:off x="3706125" y="1698168"/>
            <a:ext cx="7292340" cy="4216400"/>
          </a:xfrm>
          <a:prstGeom prst="rect">
            <a:avLst/>
          </a:prstGeom>
        </p:spPr>
        <p:txBody>
          <a:bodyPr vert="horz" wrap="square" lIns="0" tIns="66040" rIns="0" bIns="0" rtlCol="0">
            <a:spAutoFit/>
          </a:bodyPr>
          <a:lstStyle/>
          <a:p>
            <a:pPr marL="12700" algn="just">
              <a:lnSpc>
                <a:spcPct val="100000"/>
              </a:lnSpc>
              <a:spcBef>
                <a:spcPts val="520"/>
              </a:spcBef>
            </a:pPr>
            <a:r>
              <a:rPr sz="2400" spc="-5" dirty="0">
                <a:latin typeface="Corbel"/>
                <a:cs typeface="Corbel"/>
              </a:rPr>
              <a:t>Step3:</a:t>
            </a:r>
            <a:r>
              <a:rPr sz="2400" spc="-70" dirty="0">
                <a:latin typeface="Corbel"/>
                <a:cs typeface="Corbel"/>
              </a:rPr>
              <a:t> </a:t>
            </a:r>
            <a:r>
              <a:rPr sz="2400" spc="-5" dirty="0">
                <a:latin typeface="Corbel"/>
                <a:cs typeface="Corbel"/>
              </a:rPr>
              <a:t>S,</a:t>
            </a:r>
            <a:r>
              <a:rPr sz="2400" spc="-10" dirty="0">
                <a:latin typeface="Corbel"/>
                <a:cs typeface="Corbel"/>
              </a:rPr>
              <a:t> </a:t>
            </a:r>
            <a:r>
              <a:rPr sz="2400" spc="-5" dirty="0">
                <a:latin typeface="Corbel"/>
                <a:cs typeface="Corbel"/>
              </a:rPr>
              <a:t>the</a:t>
            </a:r>
            <a:r>
              <a:rPr sz="2400" spc="-10" dirty="0">
                <a:latin typeface="Corbel"/>
                <a:cs typeface="Corbel"/>
              </a:rPr>
              <a:t> </a:t>
            </a:r>
            <a:r>
              <a:rPr sz="2400" spc="-5" dirty="0">
                <a:latin typeface="Corbel"/>
                <a:cs typeface="Corbel"/>
              </a:rPr>
              <a:t>set</a:t>
            </a:r>
            <a:r>
              <a:rPr sz="2400" spc="-15" dirty="0">
                <a:latin typeface="Corbel"/>
                <a:cs typeface="Corbel"/>
              </a:rPr>
              <a:t> </a:t>
            </a:r>
            <a:r>
              <a:rPr sz="2400" spc="-5" dirty="0">
                <a:latin typeface="Corbel"/>
                <a:cs typeface="Corbel"/>
              </a:rPr>
              <a:t>of</a:t>
            </a:r>
            <a:r>
              <a:rPr sz="2400" spc="-10" dirty="0">
                <a:latin typeface="Corbel"/>
                <a:cs typeface="Corbel"/>
              </a:rPr>
              <a:t> </a:t>
            </a:r>
            <a:r>
              <a:rPr sz="2400" spc="-5" dirty="0">
                <a:latin typeface="Corbel"/>
                <a:cs typeface="Corbel"/>
              </a:rPr>
              <a:t>visited</a:t>
            </a:r>
            <a:r>
              <a:rPr sz="2400" spc="-10" dirty="0">
                <a:latin typeface="Corbel"/>
                <a:cs typeface="Corbel"/>
              </a:rPr>
              <a:t> </a:t>
            </a:r>
            <a:r>
              <a:rPr sz="2400" spc="-5" dirty="0">
                <a:latin typeface="Corbel"/>
                <a:cs typeface="Corbel"/>
              </a:rPr>
              <a:t>vertices</a:t>
            </a:r>
            <a:r>
              <a:rPr sz="2400" spc="-10" dirty="0">
                <a:latin typeface="Corbel"/>
                <a:cs typeface="Corbel"/>
              </a:rPr>
              <a:t> </a:t>
            </a:r>
            <a:r>
              <a:rPr sz="2400" spc="-5" dirty="0">
                <a:latin typeface="Corbel"/>
                <a:cs typeface="Corbel"/>
              </a:rPr>
              <a:t>is</a:t>
            </a:r>
            <a:r>
              <a:rPr sz="2400" spc="-10" dirty="0">
                <a:latin typeface="Corbel"/>
                <a:cs typeface="Corbel"/>
              </a:rPr>
              <a:t> </a:t>
            </a:r>
            <a:r>
              <a:rPr sz="2400" spc="-5" dirty="0">
                <a:latin typeface="Corbel"/>
                <a:cs typeface="Corbel"/>
              </a:rPr>
              <a:t>initially</a:t>
            </a:r>
            <a:r>
              <a:rPr sz="2400" spc="-10" dirty="0">
                <a:latin typeface="Corbel"/>
                <a:cs typeface="Corbel"/>
              </a:rPr>
              <a:t> </a:t>
            </a:r>
            <a:r>
              <a:rPr sz="2400" spc="-5" dirty="0">
                <a:latin typeface="Corbel"/>
                <a:cs typeface="Corbel"/>
              </a:rPr>
              <a:t>empty</a:t>
            </a:r>
            <a:endParaRPr sz="2400">
              <a:latin typeface="Corbel"/>
              <a:cs typeface="Corbel"/>
            </a:endParaRPr>
          </a:p>
          <a:p>
            <a:pPr marL="927100" marR="5080" indent="-914400" algn="just">
              <a:lnSpc>
                <a:spcPct val="114599"/>
              </a:lnSpc>
            </a:pPr>
            <a:r>
              <a:rPr sz="2400" spc="-5" dirty="0">
                <a:latin typeface="Corbel"/>
                <a:cs typeface="Corbel"/>
              </a:rPr>
              <a:t>Step4:</a:t>
            </a:r>
            <a:r>
              <a:rPr sz="2400" spc="-105" dirty="0">
                <a:latin typeface="Corbel"/>
                <a:cs typeface="Corbel"/>
              </a:rPr>
              <a:t> </a:t>
            </a:r>
            <a:r>
              <a:rPr sz="2400" spc="-5" dirty="0">
                <a:latin typeface="Corbel"/>
                <a:cs typeface="Corbel"/>
              </a:rPr>
              <a:t>Q,</a:t>
            </a:r>
            <a:r>
              <a:rPr sz="2400" spc="-15" dirty="0">
                <a:latin typeface="Corbel"/>
                <a:cs typeface="Corbel"/>
              </a:rPr>
              <a:t> </a:t>
            </a:r>
            <a:r>
              <a:rPr sz="2400" spc="-5" dirty="0">
                <a:latin typeface="Corbel"/>
                <a:cs typeface="Corbel"/>
              </a:rPr>
              <a:t>the</a:t>
            </a:r>
            <a:r>
              <a:rPr sz="2400" spc="-10" dirty="0">
                <a:latin typeface="Corbel"/>
                <a:cs typeface="Corbel"/>
              </a:rPr>
              <a:t> </a:t>
            </a:r>
            <a:r>
              <a:rPr sz="2400" spc="-5" dirty="0">
                <a:latin typeface="Corbel"/>
                <a:cs typeface="Corbel"/>
              </a:rPr>
              <a:t>queue</a:t>
            </a:r>
            <a:r>
              <a:rPr sz="2400" spc="-10" dirty="0">
                <a:latin typeface="Corbel"/>
                <a:cs typeface="Corbel"/>
              </a:rPr>
              <a:t> </a:t>
            </a:r>
            <a:r>
              <a:rPr sz="2400" spc="-5" dirty="0">
                <a:latin typeface="Corbel"/>
                <a:cs typeface="Corbel"/>
              </a:rPr>
              <a:t>initially</a:t>
            </a:r>
            <a:r>
              <a:rPr sz="2400" spc="-10" dirty="0">
                <a:latin typeface="Corbel"/>
                <a:cs typeface="Corbel"/>
              </a:rPr>
              <a:t> </a:t>
            </a:r>
            <a:r>
              <a:rPr sz="2400" spc="-5" dirty="0">
                <a:latin typeface="Corbel"/>
                <a:cs typeface="Corbel"/>
              </a:rPr>
              <a:t>contains</a:t>
            </a:r>
            <a:r>
              <a:rPr sz="2400" spc="-15" dirty="0">
                <a:latin typeface="Corbel"/>
                <a:cs typeface="Corbel"/>
              </a:rPr>
              <a:t> </a:t>
            </a:r>
            <a:r>
              <a:rPr sz="2400" spc="-5" dirty="0">
                <a:latin typeface="Corbel"/>
                <a:cs typeface="Corbel"/>
              </a:rPr>
              <a:t>all</a:t>
            </a:r>
            <a:r>
              <a:rPr sz="2400" spc="-10" dirty="0">
                <a:latin typeface="Corbel"/>
                <a:cs typeface="Corbel"/>
              </a:rPr>
              <a:t> </a:t>
            </a:r>
            <a:r>
              <a:rPr sz="2400" spc="-5" dirty="0">
                <a:latin typeface="Corbel"/>
                <a:cs typeface="Corbel"/>
              </a:rPr>
              <a:t>vertices</a:t>
            </a:r>
            <a:r>
              <a:rPr sz="2400" spc="-10" dirty="0">
                <a:latin typeface="Corbel"/>
                <a:cs typeface="Corbel"/>
              </a:rPr>
              <a:t> </a:t>
            </a:r>
            <a:r>
              <a:rPr sz="2400" spc="-5" dirty="0">
                <a:latin typeface="Corbel"/>
                <a:cs typeface="Corbel"/>
              </a:rPr>
              <a:t>and</a:t>
            </a:r>
            <a:r>
              <a:rPr sz="2400" spc="-10" dirty="0">
                <a:latin typeface="Corbel"/>
                <a:cs typeface="Corbel"/>
              </a:rPr>
              <a:t> </a:t>
            </a:r>
            <a:r>
              <a:rPr sz="2400" spc="-5" dirty="0">
                <a:latin typeface="Corbel"/>
                <a:cs typeface="Corbel"/>
              </a:rPr>
              <a:t>initial </a:t>
            </a:r>
            <a:r>
              <a:rPr sz="2400" spc="-470" dirty="0">
                <a:latin typeface="Corbel"/>
                <a:cs typeface="Corbel"/>
              </a:rPr>
              <a:t> </a:t>
            </a:r>
            <a:r>
              <a:rPr sz="2400" spc="-5" dirty="0">
                <a:latin typeface="Corbel"/>
                <a:cs typeface="Corbel"/>
              </a:rPr>
              <a:t>distances</a:t>
            </a:r>
            <a:endParaRPr sz="2400">
              <a:latin typeface="Corbel"/>
              <a:cs typeface="Corbel"/>
            </a:endParaRPr>
          </a:p>
          <a:p>
            <a:pPr marL="12700" marR="192405" algn="just">
              <a:lnSpc>
                <a:spcPct val="114599"/>
              </a:lnSpc>
            </a:pPr>
            <a:r>
              <a:rPr sz="2400" spc="-5" dirty="0">
                <a:latin typeface="Corbel"/>
                <a:cs typeface="Corbel"/>
              </a:rPr>
              <a:t>Step5:</a:t>
            </a:r>
            <a:r>
              <a:rPr sz="2400" spc="-10" dirty="0">
                <a:latin typeface="Corbel"/>
                <a:cs typeface="Corbel"/>
              </a:rPr>
              <a:t> </a:t>
            </a:r>
            <a:r>
              <a:rPr sz="2400" spc="-15" dirty="0">
                <a:latin typeface="Corbel"/>
                <a:cs typeface="Corbel"/>
              </a:rPr>
              <a:t>Repeat</a:t>
            </a:r>
            <a:r>
              <a:rPr sz="2400" spc="-10" dirty="0">
                <a:latin typeface="Corbel"/>
                <a:cs typeface="Corbel"/>
              </a:rPr>
              <a:t> </a:t>
            </a:r>
            <a:r>
              <a:rPr sz="2400" spc="-5" dirty="0">
                <a:latin typeface="Corbel"/>
                <a:cs typeface="Corbel"/>
              </a:rPr>
              <a:t>step </a:t>
            </a:r>
            <a:r>
              <a:rPr sz="2400" dirty="0">
                <a:latin typeface="Corbel"/>
                <a:cs typeface="Corbel"/>
              </a:rPr>
              <a:t>6</a:t>
            </a:r>
            <a:r>
              <a:rPr sz="2400" spc="-10" dirty="0">
                <a:latin typeface="Corbel"/>
                <a:cs typeface="Corbel"/>
              </a:rPr>
              <a:t> </a:t>
            </a:r>
            <a:r>
              <a:rPr sz="2400" spc="-5" dirty="0">
                <a:latin typeface="Corbel"/>
                <a:cs typeface="Corbel"/>
              </a:rPr>
              <a:t>to</a:t>
            </a:r>
            <a:r>
              <a:rPr sz="2400" spc="-10" dirty="0">
                <a:latin typeface="Corbel"/>
                <a:cs typeface="Corbel"/>
              </a:rPr>
              <a:t> </a:t>
            </a:r>
            <a:r>
              <a:rPr sz="2400" dirty="0">
                <a:latin typeface="Corbel"/>
                <a:cs typeface="Corbel"/>
              </a:rPr>
              <a:t>8</a:t>
            </a:r>
            <a:r>
              <a:rPr sz="2400" spc="-5" dirty="0">
                <a:latin typeface="Corbel"/>
                <a:cs typeface="Corbel"/>
              </a:rPr>
              <a:t> while</a:t>
            </a:r>
            <a:r>
              <a:rPr sz="2400" spc="-10" dirty="0">
                <a:latin typeface="Corbel"/>
                <a:cs typeface="Corbel"/>
              </a:rPr>
              <a:t> </a:t>
            </a:r>
            <a:r>
              <a:rPr sz="2400" spc="-5" dirty="0">
                <a:latin typeface="Corbel"/>
                <a:cs typeface="Corbel"/>
              </a:rPr>
              <a:t>the</a:t>
            </a:r>
            <a:r>
              <a:rPr sz="2400" spc="-10" dirty="0">
                <a:latin typeface="Corbel"/>
                <a:cs typeface="Corbel"/>
              </a:rPr>
              <a:t> </a:t>
            </a:r>
            <a:r>
              <a:rPr sz="2400" spc="-5" dirty="0">
                <a:latin typeface="Corbel"/>
                <a:cs typeface="Corbel"/>
              </a:rPr>
              <a:t>queue</a:t>
            </a:r>
            <a:r>
              <a:rPr sz="2400" spc="-100" dirty="0">
                <a:latin typeface="Corbel"/>
                <a:cs typeface="Corbel"/>
              </a:rPr>
              <a:t> </a:t>
            </a:r>
            <a:r>
              <a:rPr sz="2400" dirty="0">
                <a:latin typeface="Corbel"/>
                <a:cs typeface="Corbel"/>
              </a:rPr>
              <a:t>Q</a:t>
            </a:r>
            <a:r>
              <a:rPr sz="2400" spc="-10" dirty="0">
                <a:latin typeface="Corbel"/>
                <a:cs typeface="Corbel"/>
              </a:rPr>
              <a:t> </a:t>
            </a:r>
            <a:r>
              <a:rPr sz="2400" spc="-5" dirty="0">
                <a:latin typeface="Corbel"/>
                <a:cs typeface="Corbel"/>
              </a:rPr>
              <a:t>is</a:t>
            </a:r>
            <a:r>
              <a:rPr sz="2400" spc="-10" dirty="0">
                <a:latin typeface="Corbel"/>
                <a:cs typeface="Corbel"/>
              </a:rPr>
              <a:t> </a:t>
            </a:r>
            <a:r>
              <a:rPr sz="2400" spc="-5" dirty="0">
                <a:latin typeface="Corbel"/>
                <a:cs typeface="Corbel"/>
              </a:rPr>
              <a:t>not empty </a:t>
            </a:r>
            <a:r>
              <a:rPr sz="2400" spc="-470" dirty="0">
                <a:latin typeface="Corbel"/>
                <a:cs typeface="Corbel"/>
              </a:rPr>
              <a:t> </a:t>
            </a:r>
            <a:r>
              <a:rPr sz="2400" spc="-5" dirty="0">
                <a:latin typeface="Corbel"/>
                <a:cs typeface="Corbel"/>
              </a:rPr>
              <a:t>Step6</a:t>
            </a:r>
            <a:r>
              <a:rPr sz="2400" dirty="0">
                <a:latin typeface="Corbel"/>
                <a:cs typeface="Corbel"/>
              </a:rPr>
              <a:t>:</a:t>
            </a:r>
            <a:r>
              <a:rPr sz="2400" spc="-65" dirty="0">
                <a:latin typeface="Corbel"/>
                <a:cs typeface="Corbel"/>
              </a:rPr>
              <a:t> </a:t>
            </a:r>
            <a:r>
              <a:rPr sz="2400" spc="-5" dirty="0">
                <a:latin typeface="Corbel"/>
                <a:cs typeface="Corbel"/>
              </a:rPr>
              <a:t>Selec</a:t>
            </a:r>
            <a:r>
              <a:rPr sz="2400" dirty="0">
                <a:latin typeface="Corbel"/>
                <a:cs typeface="Corbel"/>
              </a:rPr>
              <a:t>t</a:t>
            </a:r>
            <a:r>
              <a:rPr sz="2400" spc="-5" dirty="0">
                <a:latin typeface="Corbel"/>
                <a:cs typeface="Corbel"/>
              </a:rPr>
              <a:t> th</a:t>
            </a:r>
            <a:r>
              <a:rPr sz="2400" dirty="0">
                <a:latin typeface="Corbel"/>
                <a:cs typeface="Corbel"/>
              </a:rPr>
              <a:t>e</a:t>
            </a:r>
            <a:r>
              <a:rPr sz="2400" spc="-5" dirty="0">
                <a:latin typeface="Corbel"/>
                <a:cs typeface="Corbel"/>
              </a:rPr>
              <a:t> elemen</a:t>
            </a:r>
            <a:r>
              <a:rPr sz="2400" dirty="0">
                <a:latin typeface="Corbel"/>
                <a:cs typeface="Corbel"/>
              </a:rPr>
              <a:t>t</a:t>
            </a:r>
            <a:r>
              <a:rPr sz="2400" spc="-5" dirty="0">
                <a:latin typeface="Corbel"/>
                <a:cs typeface="Corbel"/>
              </a:rPr>
              <a:t> o</a:t>
            </a:r>
            <a:r>
              <a:rPr sz="2400" dirty="0">
                <a:latin typeface="Corbel"/>
                <a:cs typeface="Corbel"/>
              </a:rPr>
              <a:t>f</a:t>
            </a:r>
            <a:r>
              <a:rPr sz="2400" spc="-95" dirty="0">
                <a:latin typeface="Corbel"/>
                <a:cs typeface="Corbel"/>
              </a:rPr>
              <a:t> </a:t>
            </a:r>
            <a:r>
              <a:rPr sz="2400" dirty="0">
                <a:latin typeface="Corbel"/>
                <a:cs typeface="Corbel"/>
              </a:rPr>
              <a:t>Q</a:t>
            </a:r>
            <a:r>
              <a:rPr sz="2400" spc="-5" dirty="0">
                <a:latin typeface="Corbel"/>
                <a:cs typeface="Corbel"/>
              </a:rPr>
              <a:t> wit</a:t>
            </a:r>
            <a:r>
              <a:rPr sz="2400" dirty="0">
                <a:latin typeface="Corbel"/>
                <a:cs typeface="Corbel"/>
              </a:rPr>
              <a:t>h</a:t>
            </a:r>
            <a:r>
              <a:rPr sz="2400" spc="-5" dirty="0">
                <a:latin typeface="Corbel"/>
                <a:cs typeface="Corbel"/>
              </a:rPr>
              <a:t> th</a:t>
            </a:r>
            <a:r>
              <a:rPr sz="2400" dirty="0">
                <a:latin typeface="Corbel"/>
                <a:cs typeface="Corbel"/>
              </a:rPr>
              <a:t>e</a:t>
            </a:r>
            <a:r>
              <a:rPr sz="2400" spc="-5" dirty="0">
                <a:latin typeface="Corbel"/>
                <a:cs typeface="Corbel"/>
              </a:rPr>
              <a:t> min</a:t>
            </a:r>
            <a:r>
              <a:rPr sz="2400" dirty="0">
                <a:latin typeface="Corbel"/>
                <a:cs typeface="Corbel"/>
              </a:rPr>
              <a:t>.</a:t>
            </a:r>
            <a:r>
              <a:rPr sz="2400" spc="-5" dirty="0">
                <a:latin typeface="Corbel"/>
                <a:cs typeface="Corbel"/>
              </a:rPr>
              <a:t> distance</a:t>
            </a:r>
            <a:r>
              <a:rPr sz="2400" dirty="0">
                <a:latin typeface="Corbel"/>
                <a:cs typeface="Corbel"/>
              </a:rPr>
              <a:t>:</a:t>
            </a:r>
            <a:r>
              <a:rPr sz="2400" spc="-170" dirty="0">
                <a:latin typeface="Corbel"/>
                <a:cs typeface="Corbel"/>
              </a:rPr>
              <a:t> </a:t>
            </a:r>
            <a:r>
              <a:rPr sz="2400" spc="-5" dirty="0">
                <a:latin typeface="Corbel"/>
                <a:cs typeface="Corbel"/>
              </a:rPr>
              <a:t>Ti  Step7</a:t>
            </a:r>
            <a:r>
              <a:rPr sz="2400" dirty="0">
                <a:latin typeface="Corbel"/>
                <a:cs typeface="Corbel"/>
              </a:rPr>
              <a:t>:</a:t>
            </a:r>
            <a:r>
              <a:rPr sz="2400" spc="-110" dirty="0">
                <a:latin typeface="Corbel"/>
                <a:cs typeface="Corbel"/>
              </a:rPr>
              <a:t> </a:t>
            </a:r>
            <a:r>
              <a:rPr sz="2400" spc="-5" dirty="0">
                <a:latin typeface="Corbel"/>
                <a:cs typeface="Corbel"/>
              </a:rPr>
              <a:t>Ad</a:t>
            </a:r>
            <a:r>
              <a:rPr sz="2400" dirty="0">
                <a:latin typeface="Corbel"/>
                <a:cs typeface="Corbel"/>
              </a:rPr>
              <a:t>d</a:t>
            </a:r>
            <a:r>
              <a:rPr sz="2400" spc="-165" dirty="0">
                <a:latin typeface="Corbel"/>
                <a:cs typeface="Corbel"/>
              </a:rPr>
              <a:t> </a:t>
            </a:r>
            <a:r>
              <a:rPr sz="2400" spc="-5" dirty="0">
                <a:latin typeface="Corbel"/>
                <a:cs typeface="Corbel"/>
              </a:rPr>
              <a:t>T</a:t>
            </a:r>
            <a:r>
              <a:rPr sz="2400" dirty="0">
                <a:latin typeface="Corbel"/>
                <a:cs typeface="Corbel"/>
              </a:rPr>
              <a:t>i</a:t>
            </a:r>
            <a:r>
              <a:rPr sz="2400" spc="-5" dirty="0">
                <a:latin typeface="Corbel"/>
                <a:cs typeface="Corbel"/>
              </a:rPr>
              <a:t> t</a:t>
            </a:r>
            <a:r>
              <a:rPr sz="2400" dirty="0">
                <a:latin typeface="Corbel"/>
                <a:cs typeface="Corbel"/>
              </a:rPr>
              <a:t>o</a:t>
            </a:r>
            <a:r>
              <a:rPr sz="2400" spc="-5" dirty="0">
                <a:latin typeface="Corbel"/>
                <a:cs typeface="Corbel"/>
              </a:rPr>
              <a:t> lis</a:t>
            </a:r>
            <a:r>
              <a:rPr sz="2400" dirty="0">
                <a:latin typeface="Corbel"/>
                <a:cs typeface="Corbel"/>
              </a:rPr>
              <a:t>t</a:t>
            </a:r>
            <a:r>
              <a:rPr sz="2400" spc="-5" dirty="0">
                <a:latin typeface="Corbel"/>
                <a:cs typeface="Corbel"/>
              </a:rPr>
              <a:t> o</a:t>
            </a:r>
            <a:r>
              <a:rPr sz="2400" dirty="0">
                <a:latin typeface="Corbel"/>
                <a:cs typeface="Corbel"/>
              </a:rPr>
              <a:t>f</a:t>
            </a:r>
            <a:r>
              <a:rPr sz="2400" spc="-5" dirty="0">
                <a:latin typeface="Corbel"/>
                <a:cs typeface="Corbel"/>
              </a:rPr>
              <a:t> visite</a:t>
            </a:r>
            <a:r>
              <a:rPr sz="2400" dirty="0">
                <a:latin typeface="Corbel"/>
                <a:cs typeface="Corbel"/>
              </a:rPr>
              <a:t>d</a:t>
            </a:r>
            <a:r>
              <a:rPr sz="2400" spc="-5" dirty="0">
                <a:latin typeface="Corbel"/>
                <a:cs typeface="Corbel"/>
              </a:rPr>
              <a:t> vertice</a:t>
            </a:r>
            <a:r>
              <a:rPr sz="2400" dirty="0">
                <a:latin typeface="Corbel"/>
                <a:cs typeface="Corbel"/>
              </a:rPr>
              <a:t>s</a:t>
            </a:r>
            <a:r>
              <a:rPr sz="2400" spc="-65" dirty="0">
                <a:latin typeface="Corbel"/>
                <a:cs typeface="Corbel"/>
              </a:rPr>
              <a:t> </a:t>
            </a:r>
            <a:r>
              <a:rPr sz="2400" spc="-5" dirty="0">
                <a:latin typeface="Corbel"/>
                <a:cs typeface="Corbel"/>
              </a:rPr>
              <a:t>S.</a:t>
            </a:r>
            <a:endParaRPr sz="2400">
              <a:latin typeface="Corbel"/>
              <a:cs typeface="Corbel"/>
            </a:endParaRPr>
          </a:p>
          <a:p>
            <a:pPr marL="12700" algn="just">
              <a:lnSpc>
                <a:spcPct val="100000"/>
              </a:lnSpc>
              <a:spcBef>
                <a:spcPts val="420"/>
              </a:spcBef>
            </a:pPr>
            <a:r>
              <a:rPr sz="2400" spc="-5" dirty="0">
                <a:latin typeface="Corbel"/>
                <a:cs typeface="Corbel"/>
              </a:rPr>
              <a:t>Step8</a:t>
            </a:r>
            <a:r>
              <a:rPr sz="2400" dirty="0">
                <a:latin typeface="Corbel"/>
                <a:cs typeface="Corbel"/>
              </a:rPr>
              <a:t>:</a:t>
            </a:r>
            <a:r>
              <a:rPr sz="2400" spc="-5" dirty="0">
                <a:latin typeface="Corbel"/>
                <a:cs typeface="Corbel"/>
              </a:rPr>
              <a:t> Fo</a:t>
            </a:r>
            <a:r>
              <a:rPr sz="2400" dirty="0">
                <a:latin typeface="Corbel"/>
                <a:cs typeface="Corbel"/>
              </a:rPr>
              <a:t>r</a:t>
            </a:r>
            <a:r>
              <a:rPr sz="2400" spc="-5" dirty="0">
                <a:latin typeface="Corbel"/>
                <a:cs typeface="Corbel"/>
              </a:rPr>
              <a:t> al</a:t>
            </a:r>
            <a:r>
              <a:rPr sz="2400" dirty="0">
                <a:latin typeface="Corbel"/>
                <a:cs typeface="Corbel"/>
              </a:rPr>
              <a:t>l</a:t>
            </a:r>
            <a:r>
              <a:rPr sz="2400" spc="-170" dirty="0">
                <a:latin typeface="Corbel"/>
                <a:cs typeface="Corbel"/>
              </a:rPr>
              <a:t> </a:t>
            </a:r>
            <a:r>
              <a:rPr sz="2400" dirty="0">
                <a:latin typeface="Corbel"/>
                <a:cs typeface="Corbel"/>
              </a:rPr>
              <a:t>V</a:t>
            </a:r>
            <a:r>
              <a:rPr sz="2400" spc="35" dirty="0">
                <a:latin typeface="Corbel"/>
                <a:cs typeface="Corbel"/>
              </a:rPr>
              <a:t> </a:t>
            </a:r>
            <a:r>
              <a:rPr sz="2400" dirty="0">
                <a:latin typeface="MS PGothic"/>
                <a:cs typeface="MS PGothic"/>
              </a:rPr>
              <a:t>∈</a:t>
            </a:r>
            <a:r>
              <a:rPr sz="2400" spc="-254" dirty="0">
                <a:latin typeface="MS PGothic"/>
                <a:cs typeface="MS PGothic"/>
              </a:rPr>
              <a:t> </a:t>
            </a:r>
            <a:r>
              <a:rPr sz="2400" spc="-5" dirty="0">
                <a:latin typeface="Corbel"/>
                <a:cs typeface="Corbel"/>
              </a:rPr>
              <a:t>neighbors[Ti]</a:t>
            </a:r>
            <a:endParaRPr sz="2400">
              <a:latin typeface="Corbel"/>
              <a:cs typeface="Corbel"/>
            </a:endParaRPr>
          </a:p>
          <a:p>
            <a:pPr marL="927100" marR="2294890" algn="just">
              <a:lnSpc>
                <a:spcPct val="114599"/>
              </a:lnSpc>
            </a:pPr>
            <a:r>
              <a:rPr sz="2400" spc="-5" dirty="0">
                <a:latin typeface="Corbel"/>
                <a:cs typeface="Corbel"/>
              </a:rPr>
              <a:t>Chec</a:t>
            </a:r>
            <a:r>
              <a:rPr sz="2400" dirty="0">
                <a:latin typeface="Corbel"/>
                <a:cs typeface="Corbel"/>
              </a:rPr>
              <a:t>k</a:t>
            </a:r>
            <a:r>
              <a:rPr sz="2400" spc="-5" dirty="0">
                <a:latin typeface="Corbel"/>
                <a:cs typeface="Corbel"/>
              </a:rPr>
              <a:t> dist[V</a:t>
            </a:r>
            <a:r>
              <a:rPr sz="2400" dirty="0">
                <a:latin typeface="Corbel"/>
                <a:cs typeface="Corbel"/>
              </a:rPr>
              <a:t>]</a:t>
            </a:r>
            <a:r>
              <a:rPr sz="2400" spc="-5" dirty="0">
                <a:latin typeface="Corbel"/>
                <a:cs typeface="Corbel"/>
              </a:rPr>
              <a:t> </a:t>
            </a:r>
            <a:r>
              <a:rPr sz="2400" dirty="0">
                <a:latin typeface="Corbel"/>
                <a:cs typeface="Corbel"/>
              </a:rPr>
              <a:t>&gt;</a:t>
            </a:r>
            <a:r>
              <a:rPr sz="2400" spc="-5" dirty="0">
                <a:latin typeface="Corbel"/>
                <a:cs typeface="Corbel"/>
              </a:rPr>
              <a:t> dist[Ti</a:t>
            </a:r>
            <a:r>
              <a:rPr sz="2400" dirty="0">
                <a:latin typeface="Corbel"/>
                <a:cs typeface="Corbel"/>
              </a:rPr>
              <a:t>]</a:t>
            </a:r>
            <a:r>
              <a:rPr sz="2400" spc="-5" dirty="0">
                <a:latin typeface="Corbel"/>
                <a:cs typeface="Corbel"/>
              </a:rPr>
              <a:t> </a:t>
            </a:r>
            <a:r>
              <a:rPr sz="2400" dirty="0">
                <a:latin typeface="Corbel"/>
                <a:cs typeface="Corbel"/>
              </a:rPr>
              <a:t>+</a:t>
            </a:r>
            <a:r>
              <a:rPr sz="2400" spc="-5" dirty="0">
                <a:latin typeface="Corbel"/>
                <a:cs typeface="Corbel"/>
              </a:rPr>
              <a:t> w(Ti</a:t>
            </a:r>
            <a:r>
              <a:rPr sz="2400" dirty="0">
                <a:latin typeface="Corbel"/>
                <a:cs typeface="Corbel"/>
              </a:rPr>
              <a:t>,</a:t>
            </a:r>
            <a:r>
              <a:rPr sz="2400" spc="-170" dirty="0">
                <a:latin typeface="Corbel"/>
                <a:cs typeface="Corbel"/>
              </a:rPr>
              <a:t> </a:t>
            </a:r>
            <a:r>
              <a:rPr sz="2400" spc="-5" dirty="0">
                <a:latin typeface="Corbel"/>
                <a:cs typeface="Corbel"/>
              </a:rPr>
              <a:t>V)  if</a:t>
            </a:r>
            <a:r>
              <a:rPr sz="2400" spc="-10" dirty="0">
                <a:latin typeface="Corbel"/>
                <a:cs typeface="Corbel"/>
              </a:rPr>
              <a:t> </a:t>
            </a:r>
            <a:r>
              <a:rPr sz="2400" spc="-5" dirty="0">
                <a:latin typeface="Corbel"/>
                <a:cs typeface="Corbel"/>
              </a:rPr>
              <a:t>new</a:t>
            </a:r>
            <a:r>
              <a:rPr sz="2400" spc="-10" dirty="0">
                <a:latin typeface="Corbel"/>
                <a:cs typeface="Corbel"/>
              </a:rPr>
              <a:t> </a:t>
            </a:r>
            <a:r>
              <a:rPr sz="2400" spc="-5" dirty="0">
                <a:latin typeface="Corbel"/>
                <a:cs typeface="Corbel"/>
              </a:rPr>
              <a:t>shortest</a:t>
            </a:r>
            <a:r>
              <a:rPr sz="2400" spc="-10" dirty="0">
                <a:latin typeface="Corbel"/>
                <a:cs typeface="Corbel"/>
              </a:rPr>
              <a:t> </a:t>
            </a:r>
            <a:r>
              <a:rPr sz="2400" spc="-5" dirty="0">
                <a:latin typeface="Corbel"/>
                <a:cs typeface="Corbel"/>
              </a:rPr>
              <a:t>path</a:t>
            </a:r>
            <a:r>
              <a:rPr sz="2400" spc="-10" dirty="0">
                <a:latin typeface="Corbel"/>
                <a:cs typeface="Corbel"/>
              </a:rPr>
              <a:t> </a:t>
            </a:r>
            <a:r>
              <a:rPr sz="2400" spc="-5" dirty="0">
                <a:latin typeface="Corbel"/>
                <a:cs typeface="Corbel"/>
              </a:rPr>
              <a:t>found</a:t>
            </a:r>
            <a:endParaRPr sz="2400">
              <a:latin typeface="Corbel"/>
              <a:cs typeface="Corbel"/>
            </a:endParaRPr>
          </a:p>
          <a:p>
            <a:pPr marL="927100" algn="just">
              <a:lnSpc>
                <a:spcPct val="100000"/>
              </a:lnSpc>
              <a:spcBef>
                <a:spcPts val="415"/>
              </a:spcBef>
            </a:pPr>
            <a:r>
              <a:rPr sz="2400" spc="-5" dirty="0">
                <a:latin typeface="Corbel"/>
                <a:cs typeface="Corbel"/>
              </a:rPr>
              <a:t>set</a:t>
            </a:r>
            <a:r>
              <a:rPr sz="2400" spc="-20" dirty="0">
                <a:latin typeface="Corbel"/>
                <a:cs typeface="Corbel"/>
              </a:rPr>
              <a:t> </a:t>
            </a:r>
            <a:r>
              <a:rPr sz="2400" spc="-5" dirty="0">
                <a:latin typeface="Corbel"/>
                <a:cs typeface="Corbel"/>
              </a:rPr>
              <a:t>new</a:t>
            </a:r>
            <a:r>
              <a:rPr sz="2400" spc="-15" dirty="0">
                <a:latin typeface="Corbel"/>
                <a:cs typeface="Corbel"/>
              </a:rPr>
              <a:t> </a:t>
            </a:r>
            <a:r>
              <a:rPr sz="2400" spc="-5" dirty="0">
                <a:latin typeface="Corbel"/>
                <a:cs typeface="Corbel"/>
              </a:rPr>
              <a:t>value</a:t>
            </a:r>
            <a:r>
              <a:rPr sz="2400" spc="-15" dirty="0">
                <a:latin typeface="Corbel"/>
                <a:cs typeface="Corbel"/>
              </a:rPr>
              <a:t> </a:t>
            </a:r>
            <a:r>
              <a:rPr sz="2400" spc="-5" dirty="0">
                <a:latin typeface="Corbel"/>
                <a:cs typeface="Corbel"/>
              </a:rPr>
              <a:t>of</a:t>
            </a:r>
            <a:r>
              <a:rPr sz="2400" spc="-15" dirty="0">
                <a:latin typeface="Corbel"/>
                <a:cs typeface="Corbel"/>
              </a:rPr>
              <a:t> </a:t>
            </a:r>
            <a:r>
              <a:rPr sz="2400" spc="-5" dirty="0">
                <a:latin typeface="Corbel"/>
                <a:cs typeface="Corbel"/>
              </a:rPr>
              <a:t>shortest</a:t>
            </a:r>
            <a:r>
              <a:rPr sz="2400" spc="-20" dirty="0">
                <a:latin typeface="Corbel"/>
                <a:cs typeface="Corbel"/>
              </a:rPr>
              <a:t> </a:t>
            </a:r>
            <a:r>
              <a:rPr sz="2400" spc="-5" dirty="0">
                <a:latin typeface="Corbel"/>
                <a:cs typeface="Corbel"/>
              </a:rPr>
              <a:t>path</a:t>
            </a:r>
            <a:endParaRPr sz="2400">
              <a:latin typeface="Corbel"/>
              <a:cs typeface="Corbel"/>
            </a:endParaRPr>
          </a:p>
        </p:txBody>
      </p:sp>
      <p:sp>
        <p:nvSpPr>
          <p:cNvPr id="5" name="object 5"/>
          <p:cNvSpPr txBox="1"/>
          <p:nvPr/>
        </p:nvSpPr>
        <p:spPr>
          <a:xfrm>
            <a:off x="325944" y="2854207"/>
            <a:ext cx="1947545" cy="1069340"/>
          </a:xfrm>
          <a:prstGeom prst="rect">
            <a:avLst/>
          </a:prstGeom>
        </p:spPr>
        <p:txBody>
          <a:bodyPr vert="horz" wrap="square" lIns="0" tIns="73660" rIns="0" bIns="0" rtlCol="0">
            <a:spAutoFit/>
          </a:bodyPr>
          <a:lstStyle/>
          <a:p>
            <a:pPr marL="12700" marR="5080">
              <a:lnSpc>
                <a:spcPts val="3900"/>
              </a:lnSpc>
              <a:spcBef>
                <a:spcPts val="580"/>
              </a:spcBef>
            </a:pPr>
            <a:r>
              <a:rPr sz="3600" spc="-10" dirty="0">
                <a:solidFill>
                  <a:srgbClr val="FFFFFF"/>
                </a:solidFill>
                <a:latin typeface="Corbel"/>
                <a:cs typeface="Corbel"/>
              </a:rPr>
              <a:t>Dijkstra's </a:t>
            </a:r>
            <a:r>
              <a:rPr sz="3600" spc="-5" dirty="0">
                <a:solidFill>
                  <a:srgbClr val="FFFFFF"/>
                </a:solidFill>
                <a:latin typeface="Corbel"/>
                <a:cs typeface="Corbel"/>
              </a:rPr>
              <a:t> Algorithm</a:t>
            </a:r>
            <a:endParaRPr sz="3600">
              <a:latin typeface="Corbel"/>
              <a:cs typeface="Corbe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25200" y="1219200"/>
            <a:ext cx="609600" cy="609600"/>
          </a:xfrm>
          <a:custGeom>
            <a:avLst/>
            <a:gdLst/>
            <a:ahLst/>
            <a:cxnLst/>
            <a:rect l="l" t="t" r="r" b="b"/>
            <a:pathLst>
              <a:path w="609600" h="609600">
                <a:moveTo>
                  <a:pt x="0" y="304799"/>
                </a:moveTo>
                <a:lnTo>
                  <a:pt x="3989" y="255359"/>
                </a:lnTo>
                <a:lnTo>
                  <a:pt x="15538" y="208459"/>
                </a:lnTo>
                <a:lnTo>
                  <a:pt x="34021" y="164726"/>
                </a:lnTo>
                <a:lnTo>
                  <a:pt x="58808" y="124789"/>
                </a:lnTo>
                <a:lnTo>
                  <a:pt x="89273" y="89273"/>
                </a:lnTo>
                <a:lnTo>
                  <a:pt x="124788" y="58808"/>
                </a:lnTo>
                <a:lnTo>
                  <a:pt x="164726" y="34021"/>
                </a:lnTo>
                <a:lnTo>
                  <a:pt x="208459" y="15538"/>
                </a:lnTo>
                <a:lnTo>
                  <a:pt x="255359" y="3989"/>
                </a:lnTo>
                <a:lnTo>
                  <a:pt x="304799" y="0"/>
                </a:lnTo>
                <a:lnTo>
                  <a:pt x="352769" y="3797"/>
                </a:lnTo>
                <a:lnTo>
                  <a:pt x="399124" y="14961"/>
                </a:lnTo>
                <a:lnTo>
                  <a:pt x="443048" y="33155"/>
                </a:lnTo>
                <a:lnTo>
                  <a:pt x="483721" y="58039"/>
                </a:lnTo>
                <a:lnTo>
                  <a:pt x="520325" y="89273"/>
                </a:lnTo>
                <a:lnTo>
                  <a:pt x="551560" y="125877"/>
                </a:lnTo>
                <a:lnTo>
                  <a:pt x="576444" y="166551"/>
                </a:lnTo>
                <a:lnTo>
                  <a:pt x="594638" y="210475"/>
                </a:lnTo>
                <a:lnTo>
                  <a:pt x="605803" y="256830"/>
                </a:lnTo>
                <a:lnTo>
                  <a:pt x="609599" y="304799"/>
                </a:lnTo>
                <a:lnTo>
                  <a:pt x="605610" y="354240"/>
                </a:lnTo>
                <a:lnTo>
                  <a:pt x="594061" y="401140"/>
                </a:lnTo>
                <a:lnTo>
                  <a:pt x="575578" y="444873"/>
                </a:lnTo>
                <a:lnTo>
                  <a:pt x="550791" y="484810"/>
                </a:lnTo>
                <a:lnTo>
                  <a:pt x="520326" y="520326"/>
                </a:lnTo>
                <a:lnTo>
                  <a:pt x="484811" y="550791"/>
                </a:lnTo>
                <a:lnTo>
                  <a:pt x="444873" y="575578"/>
                </a:lnTo>
                <a:lnTo>
                  <a:pt x="401140" y="594061"/>
                </a:lnTo>
                <a:lnTo>
                  <a:pt x="354240" y="605610"/>
                </a:lnTo>
                <a:lnTo>
                  <a:pt x="304799" y="609599"/>
                </a:lnTo>
                <a:lnTo>
                  <a:pt x="255359" y="605610"/>
                </a:lnTo>
                <a:lnTo>
                  <a:pt x="208459" y="594061"/>
                </a:lnTo>
                <a:lnTo>
                  <a:pt x="164726" y="575578"/>
                </a:lnTo>
                <a:lnTo>
                  <a:pt x="124788" y="550791"/>
                </a:lnTo>
                <a:lnTo>
                  <a:pt x="89273" y="520326"/>
                </a:lnTo>
                <a:lnTo>
                  <a:pt x="58808" y="484810"/>
                </a:lnTo>
                <a:lnTo>
                  <a:pt x="34021" y="444873"/>
                </a:lnTo>
                <a:lnTo>
                  <a:pt x="15538" y="401140"/>
                </a:lnTo>
                <a:lnTo>
                  <a:pt x="3989" y="354240"/>
                </a:lnTo>
                <a:lnTo>
                  <a:pt x="0" y="304799"/>
                </a:lnTo>
                <a:close/>
              </a:path>
            </a:pathLst>
          </a:custGeom>
          <a:ln w="25399">
            <a:solidFill>
              <a:srgbClr val="40BAD1"/>
            </a:solidFill>
          </a:ln>
        </p:spPr>
        <p:txBody>
          <a:bodyPr wrap="square" lIns="0" tIns="0" rIns="0" bIns="0" rtlCol="0"/>
          <a:lstStyle/>
          <a:p>
            <a:endParaRPr/>
          </a:p>
        </p:txBody>
      </p:sp>
      <p:sp>
        <p:nvSpPr>
          <p:cNvPr id="3" name="object 3"/>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4" name="object 4"/>
          <p:cNvSpPr txBox="1"/>
          <p:nvPr/>
        </p:nvSpPr>
        <p:spPr>
          <a:xfrm>
            <a:off x="325944" y="2606557"/>
            <a:ext cx="2753360" cy="1564640"/>
          </a:xfrm>
          <a:prstGeom prst="rect">
            <a:avLst/>
          </a:prstGeom>
        </p:spPr>
        <p:txBody>
          <a:bodyPr vert="horz" wrap="square" lIns="0" tIns="73660" rIns="0" bIns="0" rtlCol="0">
            <a:spAutoFit/>
          </a:bodyPr>
          <a:lstStyle/>
          <a:p>
            <a:pPr marL="12700" marR="5080">
              <a:lnSpc>
                <a:spcPts val="3900"/>
              </a:lnSpc>
              <a:spcBef>
                <a:spcPts val="580"/>
              </a:spcBef>
            </a:pPr>
            <a:r>
              <a:rPr sz="3600" spc="-10" dirty="0">
                <a:solidFill>
                  <a:srgbClr val="FFFFFF"/>
                </a:solidFill>
                <a:latin typeface="Corbel"/>
                <a:cs typeface="Corbel"/>
              </a:rPr>
              <a:t>Dijkstra's </a:t>
            </a:r>
            <a:r>
              <a:rPr sz="3600" spc="-5" dirty="0">
                <a:solidFill>
                  <a:srgbClr val="FFFFFF"/>
                </a:solidFill>
                <a:latin typeface="Corbel"/>
                <a:cs typeface="Corbel"/>
              </a:rPr>
              <a:t> Algorithm: </a:t>
            </a:r>
            <a:r>
              <a:rPr sz="3600" dirty="0">
                <a:solidFill>
                  <a:srgbClr val="FFFFFF"/>
                </a:solidFill>
                <a:latin typeface="Corbel"/>
                <a:cs typeface="Corbel"/>
              </a:rPr>
              <a:t> </a:t>
            </a:r>
            <a:r>
              <a:rPr sz="3600" spc="-10" dirty="0">
                <a:solidFill>
                  <a:srgbClr val="FFFFFF"/>
                </a:solidFill>
                <a:latin typeface="Corbel"/>
                <a:cs typeface="Corbel"/>
              </a:rPr>
              <a:t>Solutio</a:t>
            </a:r>
            <a:r>
              <a:rPr sz="3600" dirty="0">
                <a:solidFill>
                  <a:srgbClr val="FFFFFF"/>
                </a:solidFill>
                <a:latin typeface="Corbel"/>
                <a:cs typeface="Corbel"/>
              </a:rPr>
              <a:t>n</a:t>
            </a:r>
            <a:r>
              <a:rPr sz="3600" spc="-95" dirty="0">
                <a:solidFill>
                  <a:srgbClr val="FFFFFF"/>
                </a:solidFill>
                <a:latin typeface="Corbel"/>
                <a:cs typeface="Corbel"/>
              </a:rPr>
              <a:t> </a:t>
            </a:r>
            <a:r>
              <a:rPr sz="3600" spc="-5" dirty="0">
                <a:solidFill>
                  <a:srgbClr val="FFFFFF"/>
                </a:solidFill>
                <a:latin typeface="Corbel"/>
                <a:cs typeface="Corbel"/>
              </a:rPr>
              <a:t>Steps</a:t>
            </a:r>
            <a:endParaRPr sz="3600">
              <a:latin typeface="Corbel"/>
              <a:cs typeface="Corbel"/>
            </a:endParaRPr>
          </a:p>
        </p:txBody>
      </p:sp>
      <p:sp>
        <p:nvSpPr>
          <p:cNvPr id="5" name="object 5"/>
          <p:cNvSpPr/>
          <p:nvPr/>
        </p:nvSpPr>
        <p:spPr>
          <a:xfrm>
            <a:off x="8153400" y="2133600"/>
            <a:ext cx="609600" cy="609600"/>
          </a:xfrm>
          <a:custGeom>
            <a:avLst/>
            <a:gdLst/>
            <a:ahLst/>
            <a:cxnLst/>
            <a:rect l="l" t="t" r="r" b="b"/>
            <a:pathLst>
              <a:path w="609600" h="609600">
                <a:moveTo>
                  <a:pt x="0" y="304799"/>
                </a:moveTo>
                <a:lnTo>
                  <a:pt x="3989" y="255359"/>
                </a:lnTo>
                <a:lnTo>
                  <a:pt x="15538" y="208459"/>
                </a:lnTo>
                <a:lnTo>
                  <a:pt x="34021" y="164726"/>
                </a:lnTo>
                <a:lnTo>
                  <a:pt x="58808" y="124789"/>
                </a:lnTo>
                <a:lnTo>
                  <a:pt x="89273" y="89273"/>
                </a:lnTo>
                <a:lnTo>
                  <a:pt x="124788" y="58808"/>
                </a:lnTo>
                <a:lnTo>
                  <a:pt x="164726" y="34021"/>
                </a:lnTo>
                <a:lnTo>
                  <a:pt x="208459" y="15538"/>
                </a:lnTo>
                <a:lnTo>
                  <a:pt x="255359" y="3989"/>
                </a:lnTo>
                <a:lnTo>
                  <a:pt x="304799" y="0"/>
                </a:lnTo>
                <a:lnTo>
                  <a:pt x="352769" y="3797"/>
                </a:lnTo>
                <a:lnTo>
                  <a:pt x="399124" y="14961"/>
                </a:lnTo>
                <a:lnTo>
                  <a:pt x="443048" y="33155"/>
                </a:lnTo>
                <a:lnTo>
                  <a:pt x="483721" y="58039"/>
                </a:lnTo>
                <a:lnTo>
                  <a:pt x="520325" y="89273"/>
                </a:lnTo>
                <a:lnTo>
                  <a:pt x="551560" y="125877"/>
                </a:lnTo>
                <a:lnTo>
                  <a:pt x="576444" y="166551"/>
                </a:lnTo>
                <a:lnTo>
                  <a:pt x="594638" y="210475"/>
                </a:lnTo>
                <a:lnTo>
                  <a:pt x="605803" y="256830"/>
                </a:lnTo>
                <a:lnTo>
                  <a:pt x="609599" y="304799"/>
                </a:lnTo>
                <a:lnTo>
                  <a:pt x="605610" y="354240"/>
                </a:lnTo>
                <a:lnTo>
                  <a:pt x="594061" y="401140"/>
                </a:lnTo>
                <a:lnTo>
                  <a:pt x="575578" y="444873"/>
                </a:lnTo>
                <a:lnTo>
                  <a:pt x="550791" y="484810"/>
                </a:lnTo>
                <a:lnTo>
                  <a:pt x="520326" y="520326"/>
                </a:lnTo>
                <a:lnTo>
                  <a:pt x="484811" y="550791"/>
                </a:lnTo>
                <a:lnTo>
                  <a:pt x="444873" y="575578"/>
                </a:lnTo>
                <a:lnTo>
                  <a:pt x="401140" y="594061"/>
                </a:lnTo>
                <a:lnTo>
                  <a:pt x="354240" y="605610"/>
                </a:lnTo>
                <a:lnTo>
                  <a:pt x="304799" y="609599"/>
                </a:lnTo>
                <a:lnTo>
                  <a:pt x="255359" y="605610"/>
                </a:lnTo>
                <a:lnTo>
                  <a:pt x="208459" y="594061"/>
                </a:lnTo>
                <a:lnTo>
                  <a:pt x="164726" y="575578"/>
                </a:lnTo>
                <a:lnTo>
                  <a:pt x="124788" y="550791"/>
                </a:lnTo>
                <a:lnTo>
                  <a:pt x="89273" y="520326"/>
                </a:lnTo>
                <a:lnTo>
                  <a:pt x="58808" y="484810"/>
                </a:lnTo>
                <a:lnTo>
                  <a:pt x="34021" y="444873"/>
                </a:lnTo>
                <a:lnTo>
                  <a:pt x="15538" y="401140"/>
                </a:lnTo>
                <a:lnTo>
                  <a:pt x="3989" y="354240"/>
                </a:lnTo>
                <a:lnTo>
                  <a:pt x="0" y="304799"/>
                </a:lnTo>
                <a:close/>
              </a:path>
            </a:pathLst>
          </a:custGeom>
          <a:ln w="25399">
            <a:solidFill>
              <a:srgbClr val="40BAD1"/>
            </a:solidFill>
          </a:ln>
        </p:spPr>
        <p:txBody>
          <a:bodyPr wrap="square" lIns="0" tIns="0" rIns="0" bIns="0" rtlCol="0"/>
          <a:lstStyle/>
          <a:p>
            <a:endParaRPr/>
          </a:p>
        </p:txBody>
      </p:sp>
      <p:sp>
        <p:nvSpPr>
          <p:cNvPr id="6" name="object 6"/>
          <p:cNvSpPr txBox="1"/>
          <p:nvPr/>
        </p:nvSpPr>
        <p:spPr>
          <a:xfrm>
            <a:off x="8324887" y="2278443"/>
            <a:ext cx="266700" cy="299720"/>
          </a:xfrm>
          <a:prstGeom prst="rect">
            <a:avLst/>
          </a:prstGeom>
        </p:spPr>
        <p:txBody>
          <a:bodyPr vert="horz" wrap="square" lIns="0" tIns="12700" rIns="0" bIns="0" rtlCol="0">
            <a:spAutoFit/>
          </a:bodyPr>
          <a:lstStyle/>
          <a:p>
            <a:pPr marL="38100">
              <a:lnSpc>
                <a:spcPct val="100000"/>
              </a:lnSpc>
              <a:spcBef>
                <a:spcPts val="100"/>
              </a:spcBef>
            </a:pPr>
            <a:r>
              <a:rPr sz="1800" b="1" dirty="0">
                <a:latin typeface="Calibri"/>
                <a:cs typeface="Calibri"/>
              </a:rPr>
              <a:t>T</a:t>
            </a:r>
            <a:r>
              <a:rPr sz="1800" b="1" baseline="-32407" dirty="0">
                <a:latin typeface="Calibri"/>
                <a:cs typeface="Calibri"/>
              </a:rPr>
              <a:t>1</a:t>
            </a:r>
            <a:endParaRPr sz="1800" baseline="-32407">
              <a:latin typeface="Calibri"/>
              <a:cs typeface="Calibri"/>
            </a:endParaRPr>
          </a:p>
        </p:txBody>
      </p:sp>
      <p:sp>
        <p:nvSpPr>
          <p:cNvPr id="7" name="object 7"/>
          <p:cNvSpPr/>
          <p:nvPr/>
        </p:nvSpPr>
        <p:spPr>
          <a:xfrm>
            <a:off x="9448800" y="1219200"/>
            <a:ext cx="609600" cy="609600"/>
          </a:xfrm>
          <a:custGeom>
            <a:avLst/>
            <a:gdLst/>
            <a:ahLst/>
            <a:cxnLst/>
            <a:rect l="l" t="t" r="r" b="b"/>
            <a:pathLst>
              <a:path w="609600" h="609600">
                <a:moveTo>
                  <a:pt x="0" y="304799"/>
                </a:moveTo>
                <a:lnTo>
                  <a:pt x="3989" y="255359"/>
                </a:lnTo>
                <a:lnTo>
                  <a:pt x="15538" y="208459"/>
                </a:lnTo>
                <a:lnTo>
                  <a:pt x="34021" y="164726"/>
                </a:lnTo>
                <a:lnTo>
                  <a:pt x="58808" y="124789"/>
                </a:lnTo>
                <a:lnTo>
                  <a:pt x="89273" y="89273"/>
                </a:lnTo>
                <a:lnTo>
                  <a:pt x="124788" y="58808"/>
                </a:lnTo>
                <a:lnTo>
                  <a:pt x="164726" y="34021"/>
                </a:lnTo>
                <a:lnTo>
                  <a:pt x="208459" y="15538"/>
                </a:lnTo>
                <a:lnTo>
                  <a:pt x="255359" y="3989"/>
                </a:lnTo>
                <a:lnTo>
                  <a:pt x="304799" y="0"/>
                </a:lnTo>
                <a:lnTo>
                  <a:pt x="352769" y="3797"/>
                </a:lnTo>
                <a:lnTo>
                  <a:pt x="399124" y="14961"/>
                </a:lnTo>
                <a:lnTo>
                  <a:pt x="443048" y="33155"/>
                </a:lnTo>
                <a:lnTo>
                  <a:pt x="483721" y="58039"/>
                </a:lnTo>
                <a:lnTo>
                  <a:pt x="520325" y="89273"/>
                </a:lnTo>
                <a:lnTo>
                  <a:pt x="551560" y="125877"/>
                </a:lnTo>
                <a:lnTo>
                  <a:pt x="576444" y="166551"/>
                </a:lnTo>
                <a:lnTo>
                  <a:pt x="594638" y="210475"/>
                </a:lnTo>
                <a:lnTo>
                  <a:pt x="605803" y="256830"/>
                </a:lnTo>
                <a:lnTo>
                  <a:pt x="609599" y="304799"/>
                </a:lnTo>
                <a:lnTo>
                  <a:pt x="605610" y="354240"/>
                </a:lnTo>
                <a:lnTo>
                  <a:pt x="594061" y="401140"/>
                </a:lnTo>
                <a:lnTo>
                  <a:pt x="575578" y="444873"/>
                </a:lnTo>
                <a:lnTo>
                  <a:pt x="550791" y="484810"/>
                </a:lnTo>
                <a:lnTo>
                  <a:pt x="520326" y="520326"/>
                </a:lnTo>
                <a:lnTo>
                  <a:pt x="484811" y="550791"/>
                </a:lnTo>
                <a:lnTo>
                  <a:pt x="444873" y="575578"/>
                </a:lnTo>
                <a:lnTo>
                  <a:pt x="401140" y="594061"/>
                </a:lnTo>
                <a:lnTo>
                  <a:pt x="354240" y="605610"/>
                </a:lnTo>
                <a:lnTo>
                  <a:pt x="304799" y="609599"/>
                </a:lnTo>
                <a:lnTo>
                  <a:pt x="255359" y="605610"/>
                </a:lnTo>
                <a:lnTo>
                  <a:pt x="208459" y="594061"/>
                </a:lnTo>
                <a:lnTo>
                  <a:pt x="164726" y="575578"/>
                </a:lnTo>
                <a:lnTo>
                  <a:pt x="124788" y="550791"/>
                </a:lnTo>
                <a:lnTo>
                  <a:pt x="89273" y="520326"/>
                </a:lnTo>
                <a:lnTo>
                  <a:pt x="58808" y="484810"/>
                </a:lnTo>
                <a:lnTo>
                  <a:pt x="34021" y="444873"/>
                </a:lnTo>
                <a:lnTo>
                  <a:pt x="15538" y="401140"/>
                </a:lnTo>
                <a:lnTo>
                  <a:pt x="3989" y="354240"/>
                </a:lnTo>
                <a:lnTo>
                  <a:pt x="0" y="304799"/>
                </a:lnTo>
                <a:close/>
              </a:path>
            </a:pathLst>
          </a:custGeom>
          <a:ln w="25399">
            <a:solidFill>
              <a:srgbClr val="40BAD1"/>
            </a:solidFill>
          </a:ln>
        </p:spPr>
        <p:txBody>
          <a:bodyPr wrap="square" lIns="0" tIns="0" rIns="0" bIns="0" rtlCol="0"/>
          <a:lstStyle/>
          <a:p>
            <a:endParaRPr/>
          </a:p>
        </p:txBody>
      </p:sp>
      <p:sp>
        <p:nvSpPr>
          <p:cNvPr id="8" name="object 8"/>
          <p:cNvSpPr txBox="1"/>
          <p:nvPr/>
        </p:nvSpPr>
        <p:spPr>
          <a:xfrm>
            <a:off x="9620287" y="1364043"/>
            <a:ext cx="266700" cy="299720"/>
          </a:xfrm>
          <a:prstGeom prst="rect">
            <a:avLst/>
          </a:prstGeom>
        </p:spPr>
        <p:txBody>
          <a:bodyPr vert="horz" wrap="square" lIns="0" tIns="12700" rIns="0" bIns="0" rtlCol="0">
            <a:spAutoFit/>
          </a:bodyPr>
          <a:lstStyle/>
          <a:p>
            <a:pPr marL="38100">
              <a:lnSpc>
                <a:spcPct val="100000"/>
              </a:lnSpc>
              <a:spcBef>
                <a:spcPts val="100"/>
              </a:spcBef>
            </a:pPr>
            <a:r>
              <a:rPr sz="1800" b="1" dirty="0">
                <a:latin typeface="Calibri"/>
                <a:cs typeface="Calibri"/>
              </a:rPr>
              <a:t>T</a:t>
            </a:r>
            <a:r>
              <a:rPr sz="1800" b="1" baseline="-32407" dirty="0">
                <a:latin typeface="Calibri"/>
                <a:cs typeface="Calibri"/>
              </a:rPr>
              <a:t>2</a:t>
            </a:r>
            <a:endParaRPr sz="1800" baseline="-32407">
              <a:latin typeface="Calibri"/>
              <a:cs typeface="Calibri"/>
            </a:endParaRPr>
          </a:p>
        </p:txBody>
      </p:sp>
      <p:sp>
        <p:nvSpPr>
          <p:cNvPr id="9" name="object 9"/>
          <p:cNvSpPr/>
          <p:nvPr/>
        </p:nvSpPr>
        <p:spPr>
          <a:xfrm>
            <a:off x="9448800" y="3048000"/>
            <a:ext cx="609600" cy="609600"/>
          </a:xfrm>
          <a:custGeom>
            <a:avLst/>
            <a:gdLst/>
            <a:ahLst/>
            <a:cxnLst/>
            <a:rect l="l" t="t" r="r" b="b"/>
            <a:pathLst>
              <a:path w="609600" h="609600">
                <a:moveTo>
                  <a:pt x="0" y="304799"/>
                </a:moveTo>
                <a:lnTo>
                  <a:pt x="3989" y="255359"/>
                </a:lnTo>
                <a:lnTo>
                  <a:pt x="15538" y="208459"/>
                </a:lnTo>
                <a:lnTo>
                  <a:pt x="34021" y="164726"/>
                </a:lnTo>
                <a:lnTo>
                  <a:pt x="58808" y="124789"/>
                </a:lnTo>
                <a:lnTo>
                  <a:pt x="89273" y="89273"/>
                </a:lnTo>
                <a:lnTo>
                  <a:pt x="124788" y="58808"/>
                </a:lnTo>
                <a:lnTo>
                  <a:pt x="164726" y="34021"/>
                </a:lnTo>
                <a:lnTo>
                  <a:pt x="208459" y="15538"/>
                </a:lnTo>
                <a:lnTo>
                  <a:pt x="255359" y="3989"/>
                </a:lnTo>
                <a:lnTo>
                  <a:pt x="304799" y="0"/>
                </a:lnTo>
                <a:lnTo>
                  <a:pt x="352769" y="3797"/>
                </a:lnTo>
                <a:lnTo>
                  <a:pt x="399124" y="14961"/>
                </a:lnTo>
                <a:lnTo>
                  <a:pt x="443048" y="33155"/>
                </a:lnTo>
                <a:lnTo>
                  <a:pt x="483721" y="58039"/>
                </a:lnTo>
                <a:lnTo>
                  <a:pt x="520325" y="89273"/>
                </a:lnTo>
                <a:lnTo>
                  <a:pt x="551560" y="125877"/>
                </a:lnTo>
                <a:lnTo>
                  <a:pt x="576444" y="166551"/>
                </a:lnTo>
                <a:lnTo>
                  <a:pt x="594638" y="210475"/>
                </a:lnTo>
                <a:lnTo>
                  <a:pt x="605803" y="256830"/>
                </a:lnTo>
                <a:lnTo>
                  <a:pt x="609599" y="304799"/>
                </a:lnTo>
                <a:lnTo>
                  <a:pt x="605610" y="354240"/>
                </a:lnTo>
                <a:lnTo>
                  <a:pt x="594061" y="401140"/>
                </a:lnTo>
                <a:lnTo>
                  <a:pt x="575578" y="444873"/>
                </a:lnTo>
                <a:lnTo>
                  <a:pt x="550791" y="484810"/>
                </a:lnTo>
                <a:lnTo>
                  <a:pt x="520326" y="520326"/>
                </a:lnTo>
                <a:lnTo>
                  <a:pt x="484811" y="550791"/>
                </a:lnTo>
                <a:lnTo>
                  <a:pt x="444873" y="575578"/>
                </a:lnTo>
                <a:lnTo>
                  <a:pt x="401140" y="594061"/>
                </a:lnTo>
                <a:lnTo>
                  <a:pt x="354240" y="605610"/>
                </a:lnTo>
                <a:lnTo>
                  <a:pt x="304799" y="609599"/>
                </a:lnTo>
                <a:lnTo>
                  <a:pt x="255359" y="605610"/>
                </a:lnTo>
                <a:lnTo>
                  <a:pt x="208459" y="594061"/>
                </a:lnTo>
                <a:lnTo>
                  <a:pt x="164726" y="575578"/>
                </a:lnTo>
                <a:lnTo>
                  <a:pt x="124788" y="550791"/>
                </a:lnTo>
                <a:lnTo>
                  <a:pt x="89273" y="520326"/>
                </a:lnTo>
                <a:lnTo>
                  <a:pt x="58808" y="484810"/>
                </a:lnTo>
                <a:lnTo>
                  <a:pt x="34021" y="444873"/>
                </a:lnTo>
                <a:lnTo>
                  <a:pt x="15538" y="401140"/>
                </a:lnTo>
                <a:lnTo>
                  <a:pt x="3989" y="354240"/>
                </a:lnTo>
                <a:lnTo>
                  <a:pt x="0" y="304799"/>
                </a:lnTo>
                <a:close/>
              </a:path>
            </a:pathLst>
          </a:custGeom>
          <a:ln w="25399">
            <a:solidFill>
              <a:srgbClr val="40BAD1"/>
            </a:solidFill>
          </a:ln>
        </p:spPr>
        <p:txBody>
          <a:bodyPr wrap="square" lIns="0" tIns="0" rIns="0" bIns="0" rtlCol="0"/>
          <a:lstStyle/>
          <a:p>
            <a:endParaRPr/>
          </a:p>
        </p:txBody>
      </p:sp>
      <p:sp>
        <p:nvSpPr>
          <p:cNvPr id="10" name="object 10"/>
          <p:cNvSpPr txBox="1"/>
          <p:nvPr/>
        </p:nvSpPr>
        <p:spPr>
          <a:xfrm>
            <a:off x="9620287" y="3192843"/>
            <a:ext cx="266700" cy="299720"/>
          </a:xfrm>
          <a:prstGeom prst="rect">
            <a:avLst/>
          </a:prstGeom>
        </p:spPr>
        <p:txBody>
          <a:bodyPr vert="horz" wrap="square" lIns="0" tIns="12700" rIns="0" bIns="0" rtlCol="0">
            <a:spAutoFit/>
          </a:bodyPr>
          <a:lstStyle/>
          <a:p>
            <a:pPr marL="38100">
              <a:lnSpc>
                <a:spcPct val="100000"/>
              </a:lnSpc>
              <a:spcBef>
                <a:spcPts val="100"/>
              </a:spcBef>
            </a:pPr>
            <a:r>
              <a:rPr sz="1800" b="1" dirty="0">
                <a:latin typeface="Calibri"/>
                <a:cs typeface="Calibri"/>
              </a:rPr>
              <a:t>T</a:t>
            </a:r>
            <a:r>
              <a:rPr sz="1800" b="1" baseline="-32407" dirty="0">
                <a:latin typeface="Calibri"/>
                <a:cs typeface="Calibri"/>
              </a:rPr>
              <a:t>4</a:t>
            </a:r>
            <a:endParaRPr sz="1800" baseline="-32407">
              <a:latin typeface="Calibri"/>
              <a:cs typeface="Calibri"/>
            </a:endParaRPr>
          </a:p>
        </p:txBody>
      </p:sp>
      <p:sp>
        <p:nvSpPr>
          <p:cNvPr id="11" name="object 11"/>
          <p:cNvSpPr txBox="1"/>
          <p:nvPr/>
        </p:nvSpPr>
        <p:spPr>
          <a:xfrm>
            <a:off x="11296687" y="1364043"/>
            <a:ext cx="266700" cy="299720"/>
          </a:xfrm>
          <a:prstGeom prst="rect">
            <a:avLst/>
          </a:prstGeom>
        </p:spPr>
        <p:txBody>
          <a:bodyPr vert="horz" wrap="square" lIns="0" tIns="12700" rIns="0" bIns="0" rtlCol="0">
            <a:spAutoFit/>
          </a:bodyPr>
          <a:lstStyle/>
          <a:p>
            <a:pPr marL="38100">
              <a:lnSpc>
                <a:spcPct val="100000"/>
              </a:lnSpc>
              <a:spcBef>
                <a:spcPts val="100"/>
              </a:spcBef>
            </a:pPr>
            <a:r>
              <a:rPr sz="1800" b="1" dirty="0">
                <a:latin typeface="Calibri"/>
                <a:cs typeface="Calibri"/>
              </a:rPr>
              <a:t>T</a:t>
            </a:r>
            <a:r>
              <a:rPr sz="1800" b="1" baseline="-32407" dirty="0">
                <a:latin typeface="Calibri"/>
                <a:cs typeface="Calibri"/>
              </a:rPr>
              <a:t>5</a:t>
            </a:r>
            <a:endParaRPr sz="1800" baseline="-32407">
              <a:latin typeface="Calibri"/>
              <a:cs typeface="Calibri"/>
            </a:endParaRPr>
          </a:p>
        </p:txBody>
      </p:sp>
      <p:sp>
        <p:nvSpPr>
          <p:cNvPr id="12" name="object 12"/>
          <p:cNvSpPr/>
          <p:nvPr/>
        </p:nvSpPr>
        <p:spPr>
          <a:xfrm>
            <a:off x="11125200" y="3048000"/>
            <a:ext cx="609600" cy="609600"/>
          </a:xfrm>
          <a:custGeom>
            <a:avLst/>
            <a:gdLst/>
            <a:ahLst/>
            <a:cxnLst/>
            <a:rect l="l" t="t" r="r" b="b"/>
            <a:pathLst>
              <a:path w="609600" h="609600">
                <a:moveTo>
                  <a:pt x="0" y="304799"/>
                </a:moveTo>
                <a:lnTo>
                  <a:pt x="3989" y="255359"/>
                </a:lnTo>
                <a:lnTo>
                  <a:pt x="15538" y="208459"/>
                </a:lnTo>
                <a:lnTo>
                  <a:pt x="34021" y="164726"/>
                </a:lnTo>
                <a:lnTo>
                  <a:pt x="58808" y="124789"/>
                </a:lnTo>
                <a:lnTo>
                  <a:pt x="89273" y="89273"/>
                </a:lnTo>
                <a:lnTo>
                  <a:pt x="124788" y="58808"/>
                </a:lnTo>
                <a:lnTo>
                  <a:pt x="164726" y="34021"/>
                </a:lnTo>
                <a:lnTo>
                  <a:pt x="208459" y="15538"/>
                </a:lnTo>
                <a:lnTo>
                  <a:pt x="255359" y="3989"/>
                </a:lnTo>
                <a:lnTo>
                  <a:pt x="304799" y="0"/>
                </a:lnTo>
                <a:lnTo>
                  <a:pt x="352769" y="3797"/>
                </a:lnTo>
                <a:lnTo>
                  <a:pt x="399124" y="14961"/>
                </a:lnTo>
                <a:lnTo>
                  <a:pt x="443048" y="33155"/>
                </a:lnTo>
                <a:lnTo>
                  <a:pt x="483721" y="58039"/>
                </a:lnTo>
                <a:lnTo>
                  <a:pt x="520325" y="89273"/>
                </a:lnTo>
                <a:lnTo>
                  <a:pt x="551560" y="125877"/>
                </a:lnTo>
                <a:lnTo>
                  <a:pt x="576444" y="166551"/>
                </a:lnTo>
                <a:lnTo>
                  <a:pt x="594638" y="210475"/>
                </a:lnTo>
                <a:lnTo>
                  <a:pt x="605803" y="256830"/>
                </a:lnTo>
                <a:lnTo>
                  <a:pt x="609599" y="304799"/>
                </a:lnTo>
                <a:lnTo>
                  <a:pt x="605610" y="354240"/>
                </a:lnTo>
                <a:lnTo>
                  <a:pt x="594061" y="401140"/>
                </a:lnTo>
                <a:lnTo>
                  <a:pt x="575578" y="444873"/>
                </a:lnTo>
                <a:lnTo>
                  <a:pt x="550791" y="484810"/>
                </a:lnTo>
                <a:lnTo>
                  <a:pt x="520326" y="520326"/>
                </a:lnTo>
                <a:lnTo>
                  <a:pt x="484811" y="550791"/>
                </a:lnTo>
                <a:lnTo>
                  <a:pt x="444873" y="575578"/>
                </a:lnTo>
                <a:lnTo>
                  <a:pt x="401140" y="594061"/>
                </a:lnTo>
                <a:lnTo>
                  <a:pt x="354240" y="605610"/>
                </a:lnTo>
                <a:lnTo>
                  <a:pt x="304799" y="609599"/>
                </a:lnTo>
                <a:lnTo>
                  <a:pt x="255359" y="605610"/>
                </a:lnTo>
                <a:lnTo>
                  <a:pt x="208459" y="594061"/>
                </a:lnTo>
                <a:lnTo>
                  <a:pt x="164726" y="575578"/>
                </a:lnTo>
                <a:lnTo>
                  <a:pt x="124788" y="550791"/>
                </a:lnTo>
                <a:lnTo>
                  <a:pt x="89273" y="520326"/>
                </a:lnTo>
                <a:lnTo>
                  <a:pt x="58808" y="484810"/>
                </a:lnTo>
                <a:lnTo>
                  <a:pt x="34021" y="444873"/>
                </a:lnTo>
                <a:lnTo>
                  <a:pt x="15538" y="401140"/>
                </a:lnTo>
                <a:lnTo>
                  <a:pt x="3989" y="354240"/>
                </a:lnTo>
                <a:lnTo>
                  <a:pt x="0" y="304799"/>
                </a:lnTo>
                <a:close/>
              </a:path>
            </a:pathLst>
          </a:custGeom>
          <a:ln w="25399">
            <a:solidFill>
              <a:srgbClr val="40BAD1"/>
            </a:solidFill>
          </a:ln>
        </p:spPr>
        <p:txBody>
          <a:bodyPr wrap="square" lIns="0" tIns="0" rIns="0" bIns="0" rtlCol="0"/>
          <a:lstStyle/>
          <a:p>
            <a:endParaRPr/>
          </a:p>
        </p:txBody>
      </p:sp>
      <p:sp>
        <p:nvSpPr>
          <p:cNvPr id="13" name="object 13"/>
          <p:cNvSpPr txBox="1"/>
          <p:nvPr/>
        </p:nvSpPr>
        <p:spPr>
          <a:xfrm>
            <a:off x="11296687" y="3192843"/>
            <a:ext cx="266700" cy="299720"/>
          </a:xfrm>
          <a:prstGeom prst="rect">
            <a:avLst/>
          </a:prstGeom>
        </p:spPr>
        <p:txBody>
          <a:bodyPr vert="horz" wrap="square" lIns="0" tIns="12700" rIns="0" bIns="0" rtlCol="0">
            <a:spAutoFit/>
          </a:bodyPr>
          <a:lstStyle/>
          <a:p>
            <a:pPr marL="38100">
              <a:lnSpc>
                <a:spcPct val="100000"/>
              </a:lnSpc>
              <a:spcBef>
                <a:spcPts val="100"/>
              </a:spcBef>
            </a:pPr>
            <a:r>
              <a:rPr sz="1800" b="1" dirty="0">
                <a:latin typeface="Calibri"/>
                <a:cs typeface="Calibri"/>
              </a:rPr>
              <a:t>T</a:t>
            </a:r>
            <a:r>
              <a:rPr sz="1800" b="1" baseline="-32407" dirty="0">
                <a:latin typeface="Calibri"/>
                <a:cs typeface="Calibri"/>
              </a:rPr>
              <a:t>6</a:t>
            </a:r>
            <a:endParaRPr sz="1800" baseline="-32407">
              <a:latin typeface="Calibri"/>
              <a:cs typeface="Calibri"/>
            </a:endParaRPr>
          </a:p>
        </p:txBody>
      </p:sp>
      <p:grpSp>
        <p:nvGrpSpPr>
          <p:cNvPr id="14" name="object 14"/>
          <p:cNvGrpSpPr/>
          <p:nvPr/>
        </p:nvGrpSpPr>
        <p:grpSpPr>
          <a:xfrm>
            <a:off x="3652849" y="3147999"/>
            <a:ext cx="3362325" cy="384175"/>
            <a:chOff x="3652849" y="3147999"/>
            <a:chExt cx="3362325" cy="384175"/>
          </a:xfrm>
        </p:grpSpPr>
        <p:sp>
          <p:nvSpPr>
            <p:cNvPr id="15" name="object 15"/>
            <p:cNvSpPr/>
            <p:nvPr/>
          </p:nvSpPr>
          <p:spPr>
            <a:xfrm>
              <a:off x="3657600" y="3154362"/>
              <a:ext cx="3352800" cy="371475"/>
            </a:xfrm>
            <a:custGeom>
              <a:avLst/>
              <a:gdLst/>
              <a:ahLst/>
              <a:cxnLst/>
              <a:rect l="l" t="t" r="r" b="b"/>
              <a:pathLst>
                <a:path w="3352800" h="371475">
                  <a:moveTo>
                    <a:pt x="3352774" y="0"/>
                  </a:moveTo>
                  <a:lnTo>
                    <a:pt x="3352774" y="0"/>
                  </a:lnTo>
                  <a:lnTo>
                    <a:pt x="0" y="0"/>
                  </a:lnTo>
                  <a:lnTo>
                    <a:pt x="0" y="371475"/>
                  </a:lnTo>
                  <a:lnTo>
                    <a:pt x="3352774" y="371475"/>
                  </a:lnTo>
                  <a:lnTo>
                    <a:pt x="3352774" y="0"/>
                  </a:lnTo>
                  <a:close/>
                </a:path>
              </a:pathLst>
            </a:custGeom>
            <a:solidFill>
              <a:srgbClr val="4F81BD">
                <a:alpha val="19609"/>
              </a:srgbClr>
            </a:solidFill>
          </p:spPr>
          <p:txBody>
            <a:bodyPr wrap="square" lIns="0" tIns="0" rIns="0" bIns="0" rtlCol="0"/>
            <a:lstStyle/>
            <a:p>
              <a:endParaRPr/>
            </a:p>
          </p:txBody>
        </p:sp>
        <p:sp>
          <p:nvSpPr>
            <p:cNvPr id="16" name="object 16"/>
            <p:cNvSpPr/>
            <p:nvPr/>
          </p:nvSpPr>
          <p:spPr>
            <a:xfrm>
              <a:off x="3652849" y="3154349"/>
              <a:ext cx="3362325" cy="371475"/>
            </a:xfrm>
            <a:custGeom>
              <a:avLst/>
              <a:gdLst/>
              <a:ahLst/>
              <a:cxnLst/>
              <a:rect l="l" t="t" r="r" b="b"/>
              <a:pathLst>
                <a:path w="3362325" h="371475">
                  <a:moveTo>
                    <a:pt x="0" y="0"/>
                  </a:moveTo>
                  <a:lnTo>
                    <a:pt x="3362274" y="0"/>
                  </a:lnTo>
                </a:path>
                <a:path w="3362325" h="371475">
                  <a:moveTo>
                    <a:pt x="0" y="371474"/>
                  </a:moveTo>
                  <a:lnTo>
                    <a:pt x="3362274" y="371474"/>
                  </a:lnTo>
                </a:path>
              </a:pathLst>
            </a:custGeom>
            <a:ln w="12699">
              <a:solidFill>
                <a:srgbClr val="4F81BD"/>
              </a:solidFill>
            </a:ln>
          </p:spPr>
          <p:txBody>
            <a:bodyPr wrap="square" lIns="0" tIns="0" rIns="0" bIns="0" rtlCol="0"/>
            <a:lstStyle/>
            <a:p>
              <a:endParaRPr/>
            </a:p>
          </p:txBody>
        </p:sp>
      </p:grpSp>
      <p:sp>
        <p:nvSpPr>
          <p:cNvPr id="17" name="object 17"/>
          <p:cNvSpPr/>
          <p:nvPr/>
        </p:nvSpPr>
        <p:spPr>
          <a:xfrm>
            <a:off x="3652849" y="2743200"/>
            <a:ext cx="3362325" cy="0"/>
          </a:xfrm>
          <a:custGeom>
            <a:avLst/>
            <a:gdLst/>
            <a:ahLst/>
            <a:cxnLst/>
            <a:rect l="l" t="t" r="r" b="b"/>
            <a:pathLst>
              <a:path w="3362325">
                <a:moveTo>
                  <a:pt x="0" y="0"/>
                </a:moveTo>
                <a:lnTo>
                  <a:pt x="3362274" y="0"/>
                </a:lnTo>
              </a:path>
            </a:pathLst>
          </a:custGeom>
          <a:ln w="12699">
            <a:solidFill>
              <a:srgbClr val="4F81BD"/>
            </a:solidFill>
          </a:ln>
        </p:spPr>
        <p:txBody>
          <a:bodyPr wrap="square" lIns="0" tIns="0" rIns="0" bIns="0" rtlCol="0"/>
          <a:lstStyle/>
          <a:p>
            <a:endParaRPr/>
          </a:p>
        </p:txBody>
      </p:sp>
      <p:sp>
        <p:nvSpPr>
          <p:cNvPr id="18" name="object 18"/>
          <p:cNvSpPr txBox="1"/>
          <p:nvPr/>
        </p:nvSpPr>
        <p:spPr>
          <a:xfrm>
            <a:off x="3632200" y="2223008"/>
            <a:ext cx="3403600" cy="1247775"/>
          </a:xfrm>
          <a:prstGeom prst="rect">
            <a:avLst/>
          </a:prstGeom>
        </p:spPr>
        <p:txBody>
          <a:bodyPr vert="horz" wrap="square" lIns="0" tIns="12700" rIns="0" bIns="0" rtlCol="0">
            <a:spAutoFit/>
          </a:bodyPr>
          <a:lstStyle/>
          <a:p>
            <a:pPr marL="111125">
              <a:lnSpc>
                <a:spcPct val="100000"/>
              </a:lnSpc>
              <a:spcBef>
                <a:spcPts val="100"/>
              </a:spcBef>
            </a:pPr>
            <a:r>
              <a:rPr sz="2400" b="1" spc="-5" dirty="0">
                <a:latin typeface="Times New Roman"/>
                <a:cs typeface="Times New Roman"/>
              </a:rPr>
              <a:t>Q:</a:t>
            </a:r>
            <a:endParaRPr sz="2400">
              <a:latin typeface="Times New Roman"/>
              <a:cs typeface="Times New Roman"/>
            </a:endParaRPr>
          </a:p>
          <a:p>
            <a:pPr marL="264795">
              <a:lnSpc>
                <a:spcPct val="100000"/>
              </a:lnSpc>
              <a:spcBef>
                <a:spcPts val="1340"/>
              </a:spcBef>
              <a:tabLst>
                <a:tab pos="935355" algn="l"/>
                <a:tab pos="1605915" algn="l"/>
                <a:tab pos="2277110" algn="l"/>
                <a:tab pos="2947670" algn="l"/>
              </a:tabLst>
            </a:pPr>
            <a:r>
              <a:rPr sz="1800" b="1" dirty="0">
                <a:latin typeface="Calibri"/>
                <a:cs typeface="Calibri"/>
              </a:rPr>
              <a:t>T</a:t>
            </a:r>
            <a:r>
              <a:rPr sz="1800" b="1" baseline="-32407" dirty="0">
                <a:latin typeface="Calibri"/>
                <a:cs typeface="Calibri"/>
              </a:rPr>
              <a:t>1	</a:t>
            </a:r>
            <a:r>
              <a:rPr sz="1800" b="1" dirty="0">
                <a:latin typeface="Calibri"/>
                <a:cs typeface="Calibri"/>
              </a:rPr>
              <a:t>T</a:t>
            </a:r>
            <a:r>
              <a:rPr sz="1800" b="1" baseline="-32407" dirty="0">
                <a:latin typeface="Calibri"/>
                <a:cs typeface="Calibri"/>
              </a:rPr>
              <a:t>2	</a:t>
            </a:r>
            <a:r>
              <a:rPr sz="1800" b="1" dirty="0">
                <a:latin typeface="Calibri"/>
                <a:cs typeface="Calibri"/>
              </a:rPr>
              <a:t>T</a:t>
            </a:r>
            <a:r>
              <a:rPr sz="1800" b="1" baseline="-32407" dirty="0">
                <a:latin typeface="Calibri"/>
                <a:cs typeface="Calibri"/>
              </a:rPr>
              <a:t>4	</a:t>
            </a:r>
            <a:r>
              <a:rPr sz="1800" b="1" dirty="0">
                <a:latin typeface="Calibri"/>
                <a:cs typeface="Calibri"/>
              </a:rPr>
              <a:t>T</a:t>
            </a:r>
            <a:r>
              <a:rPr sz="1800" b="1" baseline="-32407" dirty="0">
                <a:latin typeface="Calibri"/>
                <a:cs typeface="Calibri"/>
              </a:rPr>
              <a:t>5	</a:t>
            </a:r>
            <a:r>
              <a:rPr sz="1800" b="1" dirty="0">
                <a:latin typeface="Calibri"/>
                <a:cs typeface="Calibri"/>
              </a:rPr>
              <a:t>T</a:t>
            </a:r>
            <a:r>
              <a:rPr sz="1800" b="1" baseline="-32407" dirty="0">
                <a:latin typeface="Calibri"/>
                <a:cs typeface="Calibri"/>
              </a:rPr>
              <a:t>6</a:t>
            </a:r>
            <a:endParaRPr sz="1800" baseline="-32407">
              <a:latin typeface="Calibri"/>
              <a:cs typeface="Calibri"/>
            </a:endParaRPr>
          </a:p>
          <a:p>
            <a:pPr marL="302260">
              <a:lnSpc>
                <a:spcPct val="100000"/>
              </a:lnSpc>
              <a:spcBef>
                <a:spcPts val="1080"/>
              </a:spcBef>
              <a:tabLst>
                <a:tab pos="949325" algn="l"/>
                <a:tab pos="1619885" algn="l"/>
                <a:tab pos="2290445" algn="l"/>
                <a:tab pos="2961640" algn="l"/>
              </a:tabLst>
            </a:pPr>
            <a:r>
              <a:rPr sz="1800" dirty="0">
                <a:latin typeface="Calibri"/>
                <a:cs typeface="Calibri"/>
              </a:rPr>
              <a:t>0	</a:t>
            </a:r>
            <a:r>
              <a:rPr sz="1800" dirty="0">
                <a:latin typeface="Arial MT"/>
                <a:cs typeface="Arial MT"/>
              </a:rPr>
              <a:t>∞	∞	∞	∞</a:t>
            </a:r>
            <a:endParaRPr sz="1800">
              <a:latin typeface="Arial MT"/>
              <a:cs typeface="Arial MT"/>
            </a:endParaRPr>
          </a:p>
        </p:txBody>
      </p:sp>
      <p:sp>
        <p:nvSpPr>
          <p:cNvPr id="26" name="object 2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27" name="object 2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32</a:t>
            </a:fld>
            <a:endParaRPr dirty="0"/>
          </a:p>
        </p:txBody>
      </p:sp>
      <p:sp>
        <p:nvSpPr>
          <p:cNvPr id="19" name="object 19"/>
          <p:cNvSpPr txBox="1"/>
          <p:nvPr/>
        </p:nvSpPr>
        <p:spPr>
          <a:xfrm>
            <a:off x="3806825" y="5499608"/>
            <a:ext cx="68897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S:</a:t>
            </a:r>
            <a:r>
              <a:rPr sz="2400" b="1" spc="-50" dirty="0">
                <a:latin typeface="Times New Roman"/>
                <a:cs typeface="Times New Roman"/>
              </a:rPr>
              <a:t> </a:t>
            </a:r>
            <a:r>
              <a:rPr sz="2400" b="1" dirty="0">
                <a:latin typeface="Times New Roman"/>
                <a:cs typeface="Times New Roman"/>
              </a:rPr>
              <a:t>{</a:t>
            </a:r>
            <a:r>
              <a:rPr sz="2400" b="1" spc="-50" dirty="0">
                <a:latin typeface="Times New Roman"/>
                <a:cs typeface="Times New Roman"/>
              </a:rPr>
              <a:t> </a:t>
            </a:r>
            <a:r>
              <a:rPr sz="2400" b="1" dirty="0">
                <a:latin typeface="Times New Roman"/>
                <a:cs typeface="Times New Roman"/>
              </a:rPr>
              <a:t>}</a:t>
            </a:r>
            <a:endParaRPr sz="2400">
              <a:latin typeface="Times New Roman"/>
              <a:cs typeface="Times New Roman"/>
            </a:endParaRPr>
          </a:p>
        </p:txBody>
      </p:sp>
      <p:sp>
        <p:nvSpPr>
          <p:cNvPr id="20" name="object 20"/>
          <p:cNvSpPr txBox="1"/>
          <p:nvPr/>
        </p:nvSpPr>
        <p:spPr>
          <a:xfrm>
            <a:off x="3806825" y="1232408"/>
            <a:ext cx="117665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Initialize</a:t>
            </a:r>
            <a:endParaRPr sz="2400">
              <a:latin typeface="Times New Roman"/>
              <a:cs typeface="Times New Roman"/>
            </a:endParaRPr>
          </a:p>
        </p:txBody>
      </p:sp>
      <p:sp>
        <p:nvSpPr>
          <p:cNvPr id="21" name="object 21"/>
          <p:cNvSpPr txBox="1"/>
          <p:nvPr/>
        </p:nvSpPr>
        <p:spPr>
          <a:xfrm>
            <a:off x="7845425" y="2149855"/>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22" name="object 22"/>
          <p:cNvSpPr txBox="1"/>
          <p:nvPr/>
        </p:nvSpPr>
        <p:spPr>
          <a:xfrm>
            <a:off x="9369425" y="930655"/>
            <a:ext cx="1885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a:t>
            </a:r>
            <a:endParaRPr sz="1800">
              <a:latin typeface="Arial MT"/>
              <a:cs typeface="Arial MT"/>
            </a:endParaRPr>
          </a:p>
        </p:txBody>
      </p:sp>
      <p:sp>
        <p:nvSpPr>
          <p:cNvPr id="23" name="object 23"/>
          <p:cNvSpPr txBox="1"/>
          <p:nvPr/>
        </p:nvSpPr>
        <p:spPr>
          <a:xfrm>
            <a:off x="9369425" y="3673855"/>
            <a:ext cx="1885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a:t>
            </a:r>
            <a:endParaRPr sz="1800">
              <a:latin typeface="Arial MT"/>
              <a:cs typeface="Arial MT"/>
            </a:endParaRPr>
          </a:p>
        </p:txBody>
      </p:sp>
      <p:sp>
        <p:nvSpPr>
          <p:cNvPr id="24" name="object 24"/>
          <p:cNvSpPr txBox="1"/>
          <p:nvPr/>
        </p:nvSpPr>
        <p:spPr>
          <a:xfrm>
            <a:off x="11045825" y="930655"/>
            <a:ext cx="1885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a:t>
            </a:r>
            <a:endParaRPr sz="1800">
              <a:latin typeface="Arial MT"/>
              <a:cs typeface="Arial MT"/>
            </a:endParaRPr>
          </a:p>
        </p:txBody>
      </p:sp>
      <p:sp>
        <p:nvSpPr>
          <p:cNvPr id="25" name="object 25"/>
          <p:cNvSpPr txBox="1"/>
          <p:nvPr/>
        </p:nvSpPr>
        <p:spPr>
          <a:xfrm>
            <a:off x="11045825" y="3673855"/>
            <a:ext cx="1885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a:t>
            </a:r>
            <a:endParaRPr sz="1800">
              <a:latin typeface="Arial MT"/>
              <a:cs typeface="Arial M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049000" y="1219200"/>
            <a:ext cx="609600" cy="609600"/>
          </a:xfrm>
          <a:custGeom>
            <a:avLst/>
            <a:gdLst/>
            <a:ahLst/>
            <a:cxnLst/>
            <a:rect l="l" t="t" r="r" b="b"/>
            <a:pathLst>
              <a:path w="609600" h="609600">
                <a:moveTo>
                  <a:pt x="0" y="304799"/>
                </a:moveTo>
                <a:lnTo>
                  <a:pt x="3989" y="255359"/>
                </a:lnTo>
                <a:lnTo>
                  <a:pt x="15538" y="208459"/>
                </a:lnTo>
                <a:lnTo>
                  <a:pt x="34021" y="164726"/>
                </a:lnTo>
                <a:lnTo>
                  <a:pt x="58808" y="124789"/>
                </a:lnTo>
                <a:lnTo>
                  <a:pt x="89273" y="89273"/>
                </a:lnTo>
                <a:lnTo>
                  <a:pt x="124788" y="58808"/>
                </a:lnTo>
                <a:lnTo>
                  <a:pt x="164726" y="34021"/>
                </a:lnTo>
                <a:lnTo>
                  <a:pt x="208459" y="15538"/>
                </a:lnTo>
                <a:lnTo>
                  <a:pt x="255359" y="3989"/>
                </a:lnTo>
                <a:lnTo>
                  <a:pt x="304799" y="0"/>
                </a:lnTo>
                <a:lnTo>
                  <a:pt x="352769" y="3797"/>
                </a:lnTo>
                <a:lnTo>
                  <a:pt x="399124" y="14961"/>
                </a:lnTo>
                <a:lnTo>
                  <a:pt x="443048" y="33155"/>
                </a:lnTo>
                <a:lnTo>
                  <a:pt x="483721" y="58039"/>
                </a:lnTo>
                <a:lnTo>
                  <a:pt x="520325" y="89273"/>
                </a:lnTo>
                <a:lnTo>
                  <a:pt x="551560" y="125877"/>
                </a:lnTo>
                <a:lnTo>
                  <a:pt x="576444" y="166551"/>
                </a:lnTo>
                <a:lnTo>
                  <a:pt x="594638" y="210475"/>
                </a:lnTo>
                <a:lnTo>
                  <a:pt x="605803" y="256830"/>
                </a:lnTo>
                <a:lnTo>
                  <a:pt x="609599" y="304799"/>
                </a:lnTo>
                <a:lnTo>
                  <a:pt x="605610" y="354240"/>
                </a:lnTo>
                <a:lnTo>
                  <a:pt x="594061" y="401140"/>
                </a:lnTo>
                <a:lnTo>
                  <a:pt x="575578" y="444873"/>
                </a:lnTo>
                <a:lnTo>
                  <a:pt x="550791" y="484810"/>
                </a:lnTo>
                <a:lnTo>
                  <a:pt x="520326" y="520326"/>
                </a:lnTo>
                <a:lnTo>
                  <a:pt x="484811" y="550791"/>
                </a:lnTo>
                <a:lnTo>
                  <a:pt x="444873" y="575578"/>
                </a:lnTo>
                <a:lnTo>
                  <a:pt x="401140" y="594061"/>
                </a:lnTo>
                <a:lnTo>
                  <a:pt x="354240" y="605610"/>
                </a:lnTo>
                <a:lnTo>
                  <a:pt x="304799" y="609599"/>
                </a:lnTo>
                <a:lnTo>
                  <a:pt x="255359" y="605610"/>
                </a:lnTo>
                <a:lnTo>
                  <a:pt x="208459" y="594061"/>
                </a:lnTo>
                <a:lnTo>
                  <a:pt x="164726" y="575578"/>
                </a:lnTo>
                <a:lnTo>
                  <a:pt x="124788" y="550791"/>
                </a:lnTo>
                <a:lnTo>
                  <a:pt x="89273" y="520326"/>
                </a:lnTo>
                <a:lnTo>
                  <a:pt x="58808" y="484810"/>
                </a:lnTo>
                <a:lnTo>
                  <a:pt x="34021" y="444873"/>
                </a:lnTo>
                <a:lnTo>
                  <a:pt x="15538" y="401140"/>
                </a:lnTo>
                <a:lnTo>
                  <a:pt x="3989" y="354240"/>
                </a:lnTo>
                <a:lnTo>
                  <a:pt x="0" y="304799"/>
                </a:lnTo>
                <a:close/>
              </a:path>
            </a:pathLst>
          </a:custGeom>
          <a:ln w="25399">
            <a:solidFill>
              <a:srgbClr val="40BAD1"/>
            </a:solidFill>
          </a:ln>
        </p:spPr>
        <p:txBody>
          <a:bodyPr wrap="square" lIns="0" tIns="0" rIns="0" bIns="0" rtlCol="0"/>
          <a:lstStyle/>
          <a:p>
            <a:endParaRPr/>
          </a:p>
        </p:txBody>
      </p:sp>
      <p:sp>
        <p:nvSpPr>
          <p:cNvPr id="3" name="object 3"/>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4" name="object 4"/>
          <p:cNvSpPr txBox="1"/>
          <p:nvPr/>
        </p:nvSpPr>
        <p:spPr>
          <a:xfrm>
            <a:off x="325944" y="2606557"/>
            <a:ext cx="6814184" cy="1564640"/>
          </a:xfrm>
          <a:prstGeom prst="rect">
            <a:avLst/>
          </a:prstGeom>
        </p:spPr>
        <p:txBody>
          <a:bodyPr vert="horz" wrap="square" lIns="0" tIns="73660" rIns="0" bIns="0" rtlCol="0">
            <a:spAutoFit/>
          </a:bodyPr>
          <a:lstStyle/>
          <a:p>
            <a:pPr marL="12700" marR="4751705">
              <a:lnSpc>
                <a:spcPts val="3900"/>
              </a:lnSpc>
              <a:spcBef>
                <a:spcPts val="580"/>
              </a:spcBef>
            </a:pPr>
            <a:r>
              <a:rPr sz="3600" spc="-10" dirty="0">
                <a:solidFill>
                  <a:srgbClr val="FFFFFF"/>
                </a:solidFill>
                <a:latin typeface="Corbel"/>
                <a:cs typeface="Corbel"/>
              </a:rPr>
              <a:t>Dijkstra's </a:t>
            </a:r>
            <a:r>
              <a:rPr sz="3600" spc="-5" dirty="0">
                <a:solidFill>
                  <a:srgbClr val="FFFFFF"/>
                </a:solidFill>
                <a:latin typeface="Corbel"/>
                <a:cs typeface="Corbel"/>
              </a:rPr>
              <a:t> Algorithm:</a:t>
            </a:r>
            <a:endParaRPr sz="3600">
              <a:latin typeface="Corbel"/>
              <a:cs typeface="Corbel"/>
            </a:endParaRPr>
          </a:p>
          <a:p>
            <a:pPr marL="12700">
              <a:lnSpc>
                <a:spcPts val="3840"/>
              </a:lnSpc>
              <a:tabLst>
                <a:tab pos="3326765" algn="l"/>
                <a:tab pos="6800850" algn="l"/>
              </a:tabLst>
            </a:pPr>
            <a:r>
              <a:rPr sz="3600" spc="-10" dirty="0">
                <a:solidFill>
                  <a:srgbClr val="FFFFFF"/>
                </a:solidFill>
                <a:latin typeface="Corbel"/>
                <a:cs typeface="Corbel"/>
              </a:rPr>
              <a:t>Solution</a:t>
            </a:r>
            <a:r>
              <a:rPr sz="3600" spc="-125" dirty="0">
                <a:solidFill>
                  <a:srgbClr val="FFFFFF"/>
                </a:solidFill>
                <a:latin typeface="Corbel"/>
                <a:cs typeface="Corbel"/>
              </a:rPr>
              <a:t> </a:t>
            </a:r>
            <a:r>
              <a:rPr sz="3600" spc="-5" dirty="0">
                <a:solidFill>
                  <a:srgbClr val="FFFFFF"/>
                </a:solidFill>
                <a:latin typeface="Corbel"/>
                <a:cs typeface="Corbel"/>
              </a:rPr>
              <a:t>Steps	</a:t>
            </a:r>
            <a:r>
              <a:rPr sz="3600" u="sng" spc="-5" dirty="0">
                <a:solidFill>
                  <a:srgbClr val="FFFFFF"/>
                </a:solidFill>
                <a:uFill>
                  <a:solidFill>
                    <a:srgbClr val="4F81BD"/>
                  </a:solidFill>
                </a:uFill>
                <a:latin typeface="Times New Roman"/>
                <a:cs typeface="Times New Roman"/>
              </a:rPr>
              <a:t> 	</a:t>
            </a:r>
            <a:endParaRPr sz="3600">
              <a:latin typeface="Times New Roman"/>
              <a:cs typeface="Times New Roman"/>
            </a:endParaRPr>
          </a:p>
        </p:txBody>
      </p:sp>
      <p:graphicFrame>
        <p:nvGraphicFramePr>
          <p:cNvPr id="5" name="object 5"/>
          <p:cNvGraphicFramePr>
            <a:graphicFrameLocks noGrp="1"/>
          </p:cNvGraphicFramePr>
          <p:nvPr/>
        </p:nvGraphicFramePr>
        <p:xfrm>
          <a:off x="3652849" y="1735496"/>
          <a:ext cx="3361688" cy="1256926"/>
        </p:xfrm>
        <a:graphic>
          <a:graphicData uri="http://schemas.openxmlformats.org/drawingml/2006/table">
            <a:tbl>
              <a:tblPr firstRow="1" bandRow="1">
                <a:tableStyleId>{2D5ABB26-0587-4C30-8999-92F81FD0307C}</a:tableStyleId>
              </a:tblPr>
              <a:tblGrid>
                <a:gridCol w="675005">
                  <a:extLst>
                    <a:ext uri="{9D8B030D-6E8A-4147-A177-3AD203B41FA5}">
                      <a16:colId xmlns:a16="http://schemas.microsoft.com/office/drawing/2014/main" val="20000"/>
                    </a:ext>
                  </a:extLst>
                </a:gridCol>
                <a:gridCol w="670559">
                  <a:extLst>
                    <a:ext uri="{9D8B030D-6E8A-4147-A177-3AD203B41FA5}">
                      <a16:colId xmlns:a16="http://schemas.microsoft.com/office/drawing/2014/main" val="20001"/>
                    </a:ext>
                  </a:extLst>
                </a:gridCol>
                <a:gridCol w="670560">
                  <a:extLst>
                    <a:ext uri="{9D8B030D-6E8A-4147-A177-3AD203B41FA5}">
                      <a16:colId xmlns:a16="http://schemas.microsoft.com/office/drawing/2014/main" val="20002"/>
                    </a:ext>
                  </a:extLst>
                </a:gridCol>
                <a:gridCol w="670560">
                  <a:extLst>
                    <a:ext uri="{9D8B030D-6E8A-4147-A177-3AD203B41FA5}">
                      <a16:colId xmlns:a16="http://schemas.microsoft.com/office/drawing/2014/main" val="20003"/>
                    </a:ext>
                  </a:extLst>
                </a:gridCol>
                <a:gridCol w="675004">
                  <a:extLst>
                    <a:ext uri="{9D8B030D-6E8A-4147-A177-3AD203B41FA5}">
                      <a16:colId xmlns:a16="http://schemas.microsoft.com/office/drawing/2014/main" val="20004"/>
                    </a:ext>
                  </a:extLst>
                </a:gridCol>
              </a:tblGrid>
              <a:tr h="474303">
                <a:tc>
                  <a:txBody>
                    <a:bodyPr/>
                    <a:lstStyle/>
                    <a:p>
                      <a:pPr marR="238760" algn="r">
                        <a:lnSpc>
                          <a:spcPts val="2620"/>
                        </a:lnSpc>
                      </a:pPr>
                      <a:r>
                        <a:rPr sz="2400" b="1" spc="-5" dirty="0">
                          <a:latin typeface="Times New Roman"/>
                          <a:cs typeface="Times New Roman"/>
                        </a:rPr>
                        <a:t>Q:</a:t>
                      </a:r>
                      <a:endParaRPr sz="2400">
                        <a:latin typeface="Times New Roman"/>
                        <a:cs typeface="Times New Roman"/>
                      </a:endParaRPr>
                    </a:p>
                  </a:txBody>
                  <a:tcPr marL="0" marR="0" marT="0" marB="0">
                    <a:lnB w="12700">
                      <a:solidFill>
                        <a:srgbClr val="4F81BD"/>
                      </a:solidFill>
                      <a:prstDash val="solid"/>
                    </a:lnB>
                  </a:tcPr>
                </a:tc>
                <a:tc gridSpan="4">
                  <a:txBody>
                    <a:bodyPr/>
                    <a:lstStyle/>
                    <a:p>
                      <a:pPr>
                        <a:lnSpc>
                          <a:spcPct val="100000"/>
                        </a:lnSpc>
                      </a:pPr>
                      <a:endParaRPr sz="1900">
                        <a:latin typeface="Times New Roman"/>
                        <a:cs typeface="Times New Roman"/>
                      </a:endParaRPr>
                    </a:p>
                  </a:txBody>
                  <a:tcPr marL="0" marR="0" marT="0" marB="0">
                    <a:lnB w="12700">
                      <a:solidFill>
                        <a:srgbClr val="4F81BD"/>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11149">
                <a:tc>
                  <a:txBody>
                    <a:bodyPr/>
                    <a:lstStyle/>
                    <a:p>
                      <a:pPr marR="232410" algn="r">
                        <a:lnSpc>
                          <a:spcPct val="100000"/>
                        </a:lnSpc>
                        <a:spcBef>
                          <a:spcPts val="225"/>
                        </a:spcBef>
                      </a:pPr>
                      <a:r>
                        <a:rPr sz="1800" b="1" dirty="0">
                          <a:latin typeface="Calibri"/>
                          <a:cs typeface="Calibri"/>
                        </a:rPr>
                        <a:t>T</a:t>
                      </a:r>
                      <a:r>
                        <a:rPr sz="1800" b="1" baseline="-32407" dirty="0">
                          <a:latin typeface="Calibri"/>
                          <a:cs typeface="Calibri"/>
                        </a:rPr>
                        <a:t>1</a:t>
                      </a:r>
                      <a:endParaRPr sz="1800" baseline="-32407">
                        <a:latin typeface="Calibri"/>
                        <a:cs typeface="Calibri"/>
                      </a:endParaRPr>
                    </a:p>
                  </a:txBody>
                  <a:tcPr marL="0" marR="0" marT="28575" marB="0">
                    <a:lnT w="12700">
                      <a:solidFill>
                        <a:srgbClr val="4F81BD"/>
                      </a:solidFill>
                      <a:prstDash val="solid"/>
                    </a:lnT>
                    <a:lnB w="12700">
                      <a:solidFill>
                        <a:srgbClr val="4F81BD"/>
                      </a:solidFill>
                      <a:prstDash val="solid"/>
                    </a:lnB>
                  </a:tcPr>
                </a:tc>
                <a:tc>
                  <a:txBody>
                    <a:bodyPr/>
                    <a:lstStyle/>
                    <a:p>
                      <a:pPr algn="ctr">
                        <a:lnSpc>
                          <a:spcPct val="100000"/>
                        </a:lnSpc>
                        <a:spcBef>
                          <a:spcPts val="225"/>
                        </a:spcBef>
                      </a:pPr>
                      <a:r>
                        <a:rPr sz="1800" b="1" dirty="0">
                          <a:latin typeface="Calibri"/>
                          <a:cs typeface="Calibri"/>
                        </a:rPr>
                        <a:t>T</a:t>
                      </a:r>
                      <a:r>
                        <a:rPr sz="1800" b="1" baseline="-32407" dirty="0">
                          <a:latin typeface="Calibri"/>
                          <a:cs typeface="Calibri"/>
                        </a:rPr>
                        <a:t>2</a:t>
                      </a:r>
                      <a:endParaRPr sz="1800" baseline="-32407">
                        <a:latin typeface="Calibri"/>
                        <a:cs typeface="Calibri"/>
                      </a:endParaRPr>
                    </a:p>
                  </a:txBody>
                  <a:tcPr marL="0" marR="0" marT="28575" marB="0">
                    <a:lnT w="12700">
                      <a:solidFill>
                        <a:srgbClr val="4F81BD"/>
                      </a:solidFill>
                      <a:prstDash val="solid"/>
                    </a:lnT>
                    <a:lnB w="12700">
                      <a:solidFill>
                        <a:srgbClr val="4F81BD"/>
                      </a:solidFill>
                      <a:prstDash val="solid"/>
                    </a:lnB>
                  </a:tcPr>
                </a:tc>
                <a:tc>
                  <a:txBody>
                    <a:bodyPr/>
                    <a:lstStyle/>
                    <a:p>
                      <a:pPr algn="ctr">
                        <a:lnSpc>
                          <a:spcPct val="100000"/>
                        </a:lnSpc>
                        <a:spcBef>
                          <a:spcPts val="225"/>
                        </a:spcBef>
                      </a:pPr>
                      <a:r>
                        <a:rPr sz="1800" b="1" dirty="0">
                          <a:latin typeface="Calibri"/>
                          <a:cs typeface="Calibri"/>
                        </a:rPr>
                        <a:t>T</a:t>
                      </a:r>
                      <a:r>
                        <a:rPr sz="1800" b="1" baseline="-32407" dirty="0">
                          <a:latin typeface="Calibri"/>
                          <a:cs typeface="Calibri"/>
                        </a:rPr>
                        <a:t>4</a:t>
                      </a:r>
                      <a:endParaRPr sz="1800" baseline="-32407">
                        <a:latin typeface="Calibri"/>
                        <a:cs typeface="Calibri"/>
                      </a:endParaRPr>
                    </a:p>
                  </a:txBody>
                  <a:tcPr marL="0" marR="0" marT="28575" marB="0">
                    <a:lnT w="12700">
                      <a:solidFill>
                        <a:srgbClr val="4F81BD"/>
                      </a:solidFill>
                      <a:prstDash val="solid"/>
                    </a:lnT>
                    <a:lnB w="12700">
                      <a:solidFill>
                        <a:srgbClr val="4F81BD"/>
                      </a:solidFill>
                      <a:prstDash val="solid"/>
                    </a:lnB>
                  </a:tcPr>
                </a:tc>
                <a:tc>
                  <a:txBody>
                    <a:bodyPr/>
                    <a:lstStyle/>
                    <a:p>
                      <a:pPr marL="240029">
                        <a:lnSpc>
                          <a:spcPct val="100000"/>
                        </a:lnSpc>
                        <a:spcBef>
                          <a:spcPts val="225"/>
                        </a:spcBef>
                      </a:pPr>
                      <a:r>
                        <a:rPr sz="1800" b="1" dirty="0">
                          <a:latin typeface="Calibri"/>
                          <a:cs typeface="Calibri"/>
                        </a:rPr>
                        <a:t>T</a:t>
                      </a:r>
                      <a:r>
                        <a:rPr sz="1800" b="1" baseline="-32407" dirty="0">
                          <a:latin typeface="Calibri"/>
                          <a:cs typeface="Calibri"/>
                        </a:rPr>
                        <a:t>5</a:t>
                      </a:r>
                      <a:endParaRPr sz="1800" baseline="-32407">
                        <a:latin typeface="Calibri"/>
                        <a:cs typeface="Calibri"/>
                      </a:endParaRPr>
                    </a:p>
                  </a:txBody>
                  <a:tcPr marL="0" marR="0" marT="28575" marB="0">
                    <a:lnT w="12700">
                      <a:solidFill>
                        <a:srgbClr val="4F81BD"/>
                      </a:solidFill>
                      <a:prstDash val="solid"/>
                    </a:lnT>
                    <a:lnB w="12700">
                      <a:solidFill>
                        <a:srgbClr val="4F81BD"/>
                      </a:solidFill>
                      <a:prstDash val="solid"/>
                    </a:lnB>
                  </a:tcPr>
                </a:tc>
                <a:tc>
                  <a:txBody>
                    <a:bodyPr/>
                    <a:lstStyle/>
                    <a:p>
                      <a:pPr algn="ctr">
                        <a:lnSpc>
                          <a:spcPct val="100000"/>
                        </a:lnSpc>
                        <a:spcBef>
                          <a:spcPts val="225"/>
                        </a:spcBef>
                      </a:pPr>
                      <a:r>
                        <a:rPr sz="1800" b="1" dirty="0">
                          <a:latin typeface="Calibri"/>
                          <a:cs typeface="Calibri"/>
                        </a:rPr>
                        <a:t>T</a:t>
                      </a:r>
                      <a:r>
                        <a:rPr sz="1800" b="1" baseline="-32407" dirty="0">
                          <a:latin typeface="Calibri"/>
                          <a:cs typeface="Calibri"/>
                        </a:rPr>
                        <a:t>6</a:t>
                      </a:r>
                      <a:endParaRPr sz="1800" baseline="-32407">
                        <a:latin typeface="Calibri"/>
                        <a:cs typeface="Calibri"/>
                      </a:endParaRPr>
                    </a:p>
                  </a:txBody>
                  <a:tcPr marL="0" marR="0" marT="28575" marB="0">
                    <a:lnT w="12700">
                      <a:solidFill>
                        <a:srgbClr val="4F81BD"/>
                      </a:solidFill>
                      <a:prstDash val="solid"/>
                    </a:lnT>
                    <a:lnB w="12700">
                      <a:solidFill>
                        <a:srgbClr val="4F81BD"/>
                      </a:solidFill>
                      <a:prstDash val="solid"/>
                    </a:lnB>
                  </a:tcPr>
                </a:tc>
                <a:extLst>
                  <a:ext uri="{0D108BD9-81ED-4DB2-BD59-A6C34878D82A}">
                    <a16:rowId xmlns:a16="http://schemas.microsoft.com/office/drawing/2014/main" val="10001"/>
                  </a:ext>
                </a:extLst>
              </a:tr>
              <a:tr h="371474">
                <a:tc>
                  <a:txBody>
                    <a:bodyPr/>
                    <a:lstStyle/>
                    <a:p>
                      <a:pPr marR="269240" algn="r">
                        <a:lnSpc>
                          <a:spcPct val="100000"/>
                        </a:lnSpc>
                        <a:spcBef>
                          <a:spcPts val="225"/>
                        </a:spcBef>
                      </a:pPr>
                      <a:r>
                        <a:rPr sz="1800" dirty="0">
                          <a:latin typeface="Calibri"/>
                          <a:cs typeface="Calibri"/>
                        </a:rPr>
                        <a:t>0</a:t>
                      </a:r>
                      <a:endParaRPr sz="1800">
                        <a:latin typeface="Calibri"/>
                        <a:cs typeface="Calibri"/>
                      </a:endParaRPr>
                    </a:p>
                  </a:txBody>
                  <a:tcPr marL="0" marR="0" marT="28575" marB="0">
                    <a:lnT w="12700">
                      <a:solidFill>
                        <a:srgbClr val="4F81BD"/>
                      </a:solidFill>
                      <a:prstDash val="solid"/>
                    </a:lnT>
                    <a:lnB w="12700">
                      <a:solidFill>
                        <a:srgbClr val="4F81BD"/>
                      </a:solidFill>
                      <a:prstDash val="solid"/>
                    </a:lnB>
                  </a:tcPr>
                </a:tc>
                <a:tc>
                  <a:txBody>
                    <a:bodyPr/>
                    <a:lstStyle/>
                    <a:p>
                      <a:pPr algn="ctr">
                        <a:lnSpc>
                          <a:spcPct val="100000"/>
                        </a:lnSpc>
                        <a:spcBef>
                          <a:spcPts val="225"/>
                        </a:spcBef>
                      </a:pPr>
                      <a:r>
                        <a:rPr sz="1800" dirty="0">
                          <a:latin typeface="Arial MT"/>
                          <a:cs typeface="Arial MT"/>
                        </a:rPr>
                        <a:t>∞</a:t>
                      </a:r>
                      <a:endParaRPr sz="1800">
                        <a:latin typeface="Arial MT"/>
                        <a:cs typeface="Arial MT"/>
                      </a:endParaRPr>
                    </a:p>
                  </a:txBody>
                  <a:tcPr marL="0" marR="0" marT="28575" marB="0">
                    <a:lnT w="12700">
                      <a:solidFill>
                        <a:srgbClr val="4F81BD"/>
                      </a:solidFill>
                      <a:prstDash val="solid"/>
                    </a:lnT>
                    <a:lnB w="12700">
                      <a:solidFill>
                        <a:srgbClr val="4F81BD"/>
                      </a:solidFill>
                      <a:prstDash val="solid"/>
                    </a:lnB>
                  </a:tcPr>
                </a:tc>
                <a:tc>
                  <a:txBody>
                    <a:bodyPr/>
                    <a:lstStyle/>
                    <a:p>
                      <a:pPr algn="ctr">
                        <a:lnSpc>
                          <a:spcPct val="100000"/>
                        </a:lnSpc>
                        <a:spcBef>
                          <a:spcPts val="225"/>
                        </a:spcBef>
                      </a:pPr>
                      <a:r>
                        <a:rPr sz="1800" dirty="0">
                          <a:latin typeface="Arial MT"/>
                          <a:cs typeface="Arial MT"/>
                        </a:rPr>
                        <a:t>∞</a:t>
                      </a:r>
                      <a:endParaRPr sz="1800">
                        <a:latin typeface="Arial MT"/>
                        <a:cs typeface="Arial MT"/>
                      </a:endParaRPr>
                    </a:p>
                  </a:txBody>
                  <a:tcPr marL="0" marR="0" marT="28575" marB="0">
                    <a:lnT w="12700">
                      <a:solidFill>
                        <a:srgbClr val="4F81BD"/>
                      </a:solidFill>
                      <a:prstDash val="solid"/>
                    </a:lnT>
                    <a:lnB w="12700">
                      <a:solidFill>
                        <a:srgbClr val="4F81BD"/>
                      </a:solidFill>
                      <a:prstDash val="solid"/>
                    </a:lnB>
                  </a:tcPr>
                </a:tc>
                <a:tc>
                  <a:txBody>
                    <a:bodyPr/>
                    <a:lstStyle/>
                    <a:p>
                      <a:pPr marL="253365">
                        <a:lnSpc>
                          <a:spcPct val="100000"/>
                        </a:lnSpc>
                        <a:spcBef>
                          <a:spcPts val="225"/>
                        </a:spcBef>
                      </a:pPr>
                      <a:r>
                        <a:rPr sz="1800" dirty="0">
                          <a:latin typeface="Arial MT"/>
                          <a:cs typeface="Arial MT"/>
                        </a:rPr>
                        <a:t>∞</a:t>
                      </a:r>
                      <a:endParaRPr sz="1800">
                        <a:latin typeface="Arial MT"/>
                        <a:cs typeface="Arial MT"/>
                      </a:endParaRPr>
                    </a:p>
                  </a:txBody>
                  <a:tcPr marL="0" marR="0" marT="28575" marB="0">
                    <a:lnT w="12700">
                      <a:solidFill>
                        <a:srgbClr val="4F81BD"/>
                      </a:solidFill>
                      <a:prstDash val="solid"/>
                    </a:lnT>
                    <a:lnB w="12700">
                      <a:solidFill>
                        <a:srgbClr val="4F81BD"/>
                      </a:solidFill>
                      <a:prstDash val="solid"/>
                    </a:lnB>
                  </a:tcPr>
                </a:tc>
                <a:tc>
                  <a:txBody>
                    <a:bodyPr/>
                    <a:lstStyle/>
                    <a:p>
                      <a:pPr algn="ctr">
                        <a:lnSpc>
                          <a:spcPct val="100000"/>
                        </a:lnSpc>
                        <a:spcBef>
                          <a:spcPts val="225"/>
                        </a:spcBef>
                      </a:pPr>
                      <a:r>
                        <a:rPr sz="1800" dirty="0">
                          <a:latin typeface="Arial MT"/>
                          <a:cs typeface="Arial MT"/>
                        </a:rPr>
                        <a:t>∞</a:t>
                      </a:r>
                      <a:endParaRPr sz="1800">
                        <a:latin typeface="Arial MT"/>
                        <a:cs typeface="Arial MT"/>
                      </a:endParaRPr>
                    </a:p>
                  </a:txBody>
                  <a:tcPr marL="0" marR="0" marT="28575" marB="0">
                    <a:lnT w="12700">
                      <a:solidFill>
                        <a:srgbClr val="4F81BD"/>
                      </a:solidFill>
                      <a:prstDash val="solid"/>
                    </a:lnT>
                    <a:lnB w="12700">
                      <a:solidFill>
                        <a:srgbClr val="4F81BD"/>
                      </a:solidFill>
                      <a:prstDash val="solid"/>
                    </a:lnB>
                  </a:tcPr>
                </a:tc>
                <a:extLst>
                  <a:ext uri="{0D108BD9-81ED-4DB2-BD59-A6C34878D82A}">
                    <a16:rowId xmlns:a16="http://schemas.microsoft.com/office/drawing/2014/main" val="10002"/>
                  </a:ext>
                </a:extLst>
              </a:tr>
            </a:tbl>
          </a:graphicData>
        </a:graphic>
      </p:graphicFrame>
      <p:sp>
        <p:nvSpPr>
          <p:cNvPr id="6" name="object 6"/>
          <p:cNvSpPr/>
          <p:nvPr/>
        </p:nvSpPr>
        <p:spPr>
          <a:xfrm>
            <a:off x="3652849" y="3363900"/>
            <a:ext cx="3362325" cy="0"/>
          </a:xfrm>
          <a:custGeom>
            <a:avLst/>
            <a:gdLst/>
            <a:ahLst/>
            <a:cxnLst/>
            <a:rect l="l" t="t" r="r" b="b"/>
            <a:pathLst>
              <a:path w="3362325">
                <a:moveTo>
                  <a:pt x="0" y="0"/>
                </a:moveTo>
                <a:lnTo>
                  <a:pt x="3362274" y="0"/>
                </a:lnTo>
              </a:path>
            </a:pathLst>
          </a:custGeom>
          <a:ln w="12699">
            <a:solidFill>
              <a:srgbClr val="4F81BD"/>
            </a:solidFill>
          </a:ln>
        </p:spPr>
        <p:txBody>
          <a:bodyPr wrap="square" lIns="0" tIns="0" rIns="0" bIns="0" rtlCol="0"/>
          <a:lstStyle/>
          <a:p>
            <a:endParaRPr/>
          </a:p>
        </p:txBody>
      </p:sp>
      <p:sp>
        <p:nvSpPr>
          <p:cNvPr id="7" name="object 7"/>
          <p:cNvSpPr/>
          <p:nvPr/>
        </p:nvSpPr>
        <p:spPr>
          <a:xfrm>
            <a:off x="3652849" y="3735375"/>
            <a:ext cx="3362325" cy="0"/>
          </a:xfrm>
          <a:custGeom>
            <a:avLst/>
            <a:gdLst/>
            <a:ahLst/>
            <a:cxnLst/>
            <a:rect l="l" t="t" r="r" b="b"/>
            <a:pathLst>
              <a:path w="3362325">
                <a:moveTo>
                  <a:pt x="0" y="0"/>
                </a:moveTo>
                <a:lnTo>
                  <a:pt x="3362274" y="0"/>
                </a:lnTo>
              </a:path>
            </a:pathLst>
          </a:custGeom>
          <a:ln w="12699">
            <a:solidFill>
              <a:srgbClr val="4F81BD"/>
            </a:solidFill>
          </a:ln>
        </p:spPr>
        <p:txBody>
          <a:bodyPr wrap="square" lIns="0" tIns="0" rIns="0" bIns="0" rtlCol="0"/>
          <a:lstStyle/>
          <a:p>
            <a:endParaRPr/>
          </a:p>
        </p:txBody>
      </p:sp>
      <p:sp>
        <p:nvSpPr>
          <p:cNvPr id="8" name="object 8"/>
          <p:cNvSpPr/>
          <p:nvPr/>
        </p:nvSpPr>
        <p:spPr>
          <a:xfrm>
            <a:off x="3652849" y="4478325"/>
            <a:ext cx="3362325" cy="0"/>
          </a:xfrm>
          <a:custGeom>
            <a:avLst/>
            <a:gdLst/>
            <a:ahLst/>
            <a:cxnLst/>
            <a:rect l="l" t="t" r="r" b="b"/>
            <a:pathLst>
              <a:path w="3362325">
                <a:moveTo>
                  <a:pt x="0" y="0"/>
                </a:moveTo>
                <a:lnTo>
                  <a:pt x="3362274" y="0"/>
                </a:lnTo>
              </a:path>
            </a:pathLst>
          </a:custGeom>
          <a:ln w="12699">
            <a:solidFill>
              <a:srgbClr val="4F81BD"/>
            </a:solidFill>
          </a:ln>
        </p:spPr>
        <p:txBody>
          <a:bodyPr wrap="square" lIns="0" tIns="0" rIns="0" bIns="0" rtlCol="0"/>
          <a:lstStyle/>
          <a:p>
            <a:endParaRPr/>
          </a:p>
        </p:txBody>
      </p:sp>
      <p:sp>
        <p:nvSpPr>
          <p:cNvPr id="9" name="object 9"/>
          <p:cNvSpPr txBox="1"/>
          <p:nvPr/>
        </p:nvSpPr>
        <p:spPr>
          <a:xfrm>
            <a:off x="3705225" y="5499608"/>
            <a:ext cx="848994" cy="391160"/>
          </a:xfrm>
          <a:prstGeom prst="rect">
            <a:avLst/>
          </a:prstGeom>
        </p:spPr>
        <p:txBody>
          <a:bodyPr vert="horz" wrap="square" lIns="0" tIns="12700" rIns="0" bIns="0" rtlCol="0">
            <a:spAutoFit/>
          </a:bodyPr>
          <a:lstStyle/>
          <a:p>
            <a:pPr marL="38100">
              <a:lnSpc>
                <a:spcPct val="100000"/>
              </a:lnSpc>
              <a:spcBef>
                <a:spcPts val="100"/>
              </a:spcBef>
            </a:pPr>
            <a:r>
              <a:rPr sz="2400" b="1" spc="-5" dirty="0">
                <a:latin typeface="Times New Roman"/>
                <a:cs typeface="Times New Roman"/>
              </a:rPr>
              <a:t>S:</a:t>
            </a:r>
            <a:r>
              <a:rPr sz="2400" b="1" spc="-65" dirty="0">
                <a:latin typeface="Times New Roman"/>
                <a:cs typeface="Times New Roman"/>
              </a:rPr>
              <a:t> </a:t>
            </a:r>
            <a:r>
              <a:rPr sz="2400" b="1" spc="-5" dirty="0">
                <a:latin typeface="Times New Roman"/>
                <a:cs typeface="Times New Roman"/>
              </a:rPr>
              <a:t>{T</a:t>
            </a:r>
            <a:r>
              <a:rPr sz="2400" b="1" spc="-7" baseline="-31250" dirty="0">
                <a:latin typeface="Times New Roman"/>
                <a:cs typeface="Times New Roman"/>
              </a:rPr>
              <a:t>1</a:t>
            </a:r>
            <a:endParaRPr sz="2400" baseline="-31250">
              <a:latin typeface="Times New Roman"/>
              <a:cs typeface="Times New Roman"/>
            </a:endParaRPr>
          </a:p>
        </p:txBody>
      </p:sp>
      <p:sp>
        <p:nvSpPr>
          <p:cNvPr id="10" name="object 10"/>
          <p:cNvSpPr txBox="1"/>
          <p:nvPr/>
        </p:nvSpPr>
        <p:spPr>
          <a:xfrm>
            <a:off x="6560219" y="5499608"/>
            <a:ext cx="14605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a:cs typeface="Times New Roman"/>
              </a:rPr>
              <a:t>}</a:t>
            </a:r>
            <a:endParaRPr sz="2400">
              <a:latin typeface="Times New Roman"/>
              <a:cs typeface="Times New Roman"/>
            </a:endParaRPr>
          </a:p>
        </p:txBody>
      </p:sp>
      <p:grpSp>
        <p:nvGrpSpPr>
          <p:cNvPr id="11" name="object 11"/>
          <p:cNvGrpSpPr/>
          <p:nvPr/>
        </p:nvGrpSpPr>
        <p:grpSpPr>
          <a:xfrm>
            <a:off x="8072437" y="2128837"/>
            <a:ext cx="619125" cy="619125"/>
            <a:chOff x="8072437" y="2128837"/>
            <a:chExt cx="619125" cy="619125"/>
          </a:xfrm>
        </p:grpSpPr>
        <p:pic>
          <p:nvPicPr>
            <p:cNvPr id="12" name="object 12"/>
            <p:cNvPicPr/>
            <p:nvPr/>
          </p:nvPicPr>
          <p:blipFill>
            <a:blip r:embed="rId2" cstate="print"/>
            <a:stretch>
              <a:fillRect/>
            </a:stretch>
          </p:blipFill>
          <p:spPr>
            <a:xfrm>
              <a:off x="8077199" y="2133599"/>
              <a:ext cx="609599" cy="609599"/>
            </a:xfrm>
            <a:prstGeom prst="rect">
              <a:avLst/>
            </a:prstGeom>
          </p:spPr>
        </p:pic>
        <p:sp>
          <p:nvSpPr>
            <p:cNvPr id="13" name="object 13"/>
            <p:cNvSpPr/>
            <p:nvPr/>
          </p:nvSpPr>
          <p:spPr>
            <a:xfrm>
              <a:off x="8077200" y="2133600"/>
              <a:ext cx="609600" cy="609600"/>
            </a:xfrm>
            <a:custGeom>
              <a:avLst/>
              <a:gdLst/>
              <a:ahLst/>
              <a:cxnLst/>
              <a:rect l="l" t="t" r="r" b="b"/>
              <a:pathLst>
                <a:path w="609600" h="609600">
                  <a:moveTo>
                    <a:pt x="0" y="304799"/>
                  </a:moveTo>
                  <a:lnTo>
                    <a:pt x="3989" y="255359"/>
                  </a:lnTo>
                  <a:lnTo>
                    <a:pt x="15538" y="208459"/>
                  </a:lnTo>
                  <a:lnTo>
                    <a:pt x="34021" y="164726"/>
                  </a:lnTo>
                  <a:lnTo>
                    <a:pt x="58808" y="124789"/>
                  </a:lnTo>
                  <a:lnTo>
                    <a:pt x="89273" y="89273"/>
                  </a:lnTo>
                  <a:lnTo>
                    <a:pt x="124788" y="58808"/>
                  </a:lnTo>
                  <a:lnTo>
                    <a:pt x="164726" y="34021"/>
                  </a:lnTo>
                  <a:lnTo>
                    <a:pt x="208459" y="15538"/>
                  </a:lnTo>
                  <a:lnTo>
                    <a:pt x="255359" y="3989"/>
                  </a:lnTo>
                  <a:lnTo>
                    <a:pt x="304799" y="0"/>
                  </a:lnTo>
                  <a:lnTo>
                    <a:pt x="352769" y="3797"/>
                  </a:lnTo>
                  <a:lnTo>
                    <a:pt x="399124" y="14961"/>
                  </a:lnTo>
                  <a:lnTo>
                    <a:pt x="443048" y="33155"/>
                  </a:lnTo>
                  <a:lnTo>
                    <a:pt x="483721" y="58039"/>
                  </a:lnTo>
                  <a:lnTo>
                    <a:pt x="520325" y="89273"/>
                  </a:lnTo>
                  <a:lnTo>
                    <a:pt x="551560" y="125877"/>
                  </a:lnTo>
                  <a:lnTo>
                    <a:pt x="576444" y="166551"/>
                  </a:lnTo>
                  <a:lnTo>
                    <a:pt x="594638" y="210475"/>
                  </a:lnTo>
                  <a:lnTo>
                    <a:pt x="605803" y="256830"/>
                  </a:lnTo>
                  <a:lnTo>
                    <a:pt x="609599" y="304799"/>
                  </a:lnTo>
                  <a:lnTo>
                    <a:pt x="605610" y="354240"/>
                  </a:lnTo>
                  <a:lnTo>
                    <a:pt x="594061" y="401140"/>
                  </a:lnTo>
                  <a:lnTo>
                    <a:pt x="575578" y="444873"/>
                  </a:lnTo>
                  <a:lnTo>
                    <a:pt x="550791" y="484810"/>
                  </a:lnTo>
                  <a:lnTo>
                    <a:pt x="520326" y="520326"/>
                  </a:lnTo>
                  <a:lnTo>
                    <a:pt x="484811" y="550791"/>
                  </a:lnTo>
                  <a:lnTo>
                    <a:pt x="444873" y="575578"/>
                  </a:lnTo>
                  <a:lnTo>
                    <a:pt x="401140" y="594061"/>
                  </a:lnTo>
                  <a:lnTo>
                    <a:pt x="354240" y="605610"/>
                  </a:lnTo>
                  <a:lnTo>
                    <a:pt x="304799" y="609599"/>
                  </a:lnTo>
                  <a:lnTo>
                    <a:pt x="255359" y="605610"/>
                  </a:lnTo>
                  <a:lnTo>
                    <a:pt x="208459" y="594061"/>
                  </a:lnTo>
                  <a:lnTo>
                    <a:pt x="164726" y="575578"/>
                  </a:lnTo>
                  <a:lnTo>
                    <a:pt x="124788" y="550791"/>
                  </a:lnTo>
                  <a:lnTo>
                    <a:pt x="89273" y="520326"/>
                  </a:lnTo>
                  <a:lnTo>
                    <a:pt x="58808" y="484810"/>
                  </a:lnTo>
                  <a:lnTo>
                    <a:pt x="34021" y="444873"/>
                  </a:lnTo>
                  <a:lnTo>
                    <a:pt x="15538" y="401140"/>
                  </a:lnTo>
                  <a:lnTo>
                    <a:pt x="3989" y="354240"/>
                  </a:lnTo>
                  <a:lnTo>
                    <a:pt x="0" y="304799"/>
                  </a:lnTo>
                  <a:close/>
                </a:path>
              </a:pathLst>
            </a:custGeom>
            <a:ln w="9524">
              <a:solidFill>
                <a:srgbClr val="40BAD1"/>
              </a:solidFill>
            </a:ln>
          </p:spPr>
          <p:txBody>
            <a:bodyPr wrap="square" lIns="0" tIns="0" rIns="0" bIns="0" rtlCol="0"/>
            <a:lstStyle/>
            <a:p>
              <a:endParaRPr/>
            </a:p>
          </p:txBody>
        </p:sp>
      </p:grpSp>
      <p:sp>
        <p:nvSpPr>
          <p:cNvPr id="14" name="object 14"/>
          <p:cNvSpPr txBox="1"/>
          <p:nvPr/>
        </p:nvSpPr>
        <p:spPr>
          <a:xfrm>
            <a:off x="8248687" y="2278443"/>
            <a:ext cx="266700" cy="299720"/>
          </a:xfrm>
          <a:prstGeom prst="rect">
            <a:avLst/>
          </a:prstGeom>
        </p:spPr>
        <p:txBody>
          <a:bodyPr vert="horz" wrap="square" lIns="0" tIns="12700" rIns="0" bIns="0" rtlCol="0">
            <a:spAutoFit/>
          </a:bodyPr>
          <a:lstStyle/>
          <a:p>
            <a:pPr marL="38100">
              <a:lnSpc>
                <a:spcPct val="100000"/>
              </a:lnSpc>
              <a:spcBef>
                <a:spcPts val="100"/>
              </a:spcBef>
            </a:pPr>
            <a:r>
              <a:rPr sz="1800" b="1" dirty="0">
                <a:latin typeface="Calibri"/>
                <a:cs typeface="Calibri"/>
              </a:rPr>
              <a:t>T</a:t>
            </a:r>
            <a:r>
              <a:rPr sz="1800" b="1" baseline="-32407" dirty="0">
                <a:latin typeface="Calibri"/>
                <a:cs typeface="Calibri"/>
              </a:rPr>
              <a:t>1</a:t>
            </a:r>
            <a:endParaRPr sz="1800" baseline="-32407">
              <a:latin typeface="Calibri"/>
              <a:cs typeface="Calibri"/>
            </a:endParaRPr>
          </a:p>
        </p:txBody>
      </p:sp>
      <p:sp>
        <p:nvSpPr>
          <p:cNvPr id="15" name="object 15"/>
          <p:cNvSpPr/>
          <p:nvPr/>
        </p:nvSpPr>
        <p:spPr>
          <a:xfrm>
            <a:off x="9372600" y="1219200"/>
            <a:ext cx="609600" cy="609600"/>
          </a:xfrm>
          <a:custGeom>
            <a:avLst/>
            <a:gdLst/>
            <a:ahLst/>
            <a:cxnLst/>
            <a:rect l="l" t="t" r="r" b="b"/>
            <a:pathLst>
              <a:path w="609600" h="609600">
                <a:moveTo>
                  <a:pt x="0" y="304799"/>
                </a:moveTo>
                <a:lnTo>
                  <a:pt x="3989" y="255359"/>
                </a:lnTo>
                <a:lnTo>
                  <a:pt x="15538" y="208459"/>
                </a:lnTo>
                <a:lnTo>
                  <a:pt x="34021" y="164726"/>
                </a:lnTo>
                <a:lnTo>
                  <a:pt x="58808" y="124789"/>
                </a:lnTo>
                <a:lnTo>
                  <a:pt x="89273" y="89273"/>
                </a:lnTo>
                <a:lnTo>
                  <a:pt x="124788" y="58808"/>
                </a:lnTo>
                <a:lnTo>
                  <a:pt x="164726" y="34021"/>
                </a:lnTo>
                <a:lnTo>
                  <a:pt x="208459" y="15538"/>
                </a:lnTo>
                <a:lnTo>
                  <a:pt x="255359" y="3989"/>
                </a:lnTo>
                <a:lnTo>
                  <a:pt x="304799" y="0"/>
                </a:lnTo>
                <a:lnTo>
                  <a:pt x="352769" y="3797"/>
                </a:lnTo>
                <a:lnTo>
                  <a:pt x="399124" y="14961"/>
                </a:lnTo>
                <a:lnTo>
                  <a:pt x="443048" y="33155"/>
                </a:lnTo>
                <a:lnTo>
                  <a:pt x="483721" y="58039"/>
                </a:lnTo>
                <a:lnTo>
                  <a:pt x="520325" y="89273"/>
                </a:lnTo>
                <a:lnTo>
                  <a:pt x="551560" y="125877"/>
                </a:lnTo>
                <a:lnTo>
                  <a:pt x="576444" y="166551"/>
                </a:lnTo>
                <a:lnTo>
                  <a:pt x="594638" y="210475"/>
                </a:lnTo>
                <a:lnTo>
                  <a:pt x="605803" y="256830"/>
                </a:lnTo>
                <a:lnTo>
                  <a:pt x="609599" y="304799"/>
                </a:lnTo>
                <a:lnTo>
                  <a:pt x="605610" y="354240"/>
                </a:lnTo>
                <a:lnTo>
                  <a:pt x="594061" y="401140"/>
                </a:lnTo>
                <a:lnTo>
                  <a:pt x="575578" y="444873"/>
                </a:lnTo>
                <a:lnTo>
                  <a:pt x="550791" y="484810"/>
                </a:lnTo>
                <a:lnTo>
                  <a:pt x="520326" y="520326"/>
                </a:lnTo>
                <a:lnTo>
                  <a:pt x="484811" y="550791"/>
                </a:lnTo>
                <a:lnTo>
                  <a:pt x="444873" y="575578"/>
                </a:lnTo>
                <a:lnTo>
                  <a:pt x="401140" y="594061"/>
                </a:lnTo>
                <a:lnTo>
                  <a:pt x="354240" y="605610"/>
                </a:lnTo>
                <a:lnTo>
                  <a:pt x="304799" y="609599"/>
                </a:lnTo>
                <a:lnTo>
                  <a:pt x="255359" y="605610"/>
                </a:lnTo>
                <a:lnTo>
                  <a:pt x="208459" y="594061"/>
                </a:lnTo>
                <a:lnTo>
                  <a:pt x="164726" y="575578"/>
                </a:lnTo>
                <a:lnTo>
                  <a:pt x="124788" y="550791"/>
                </a:lnTo>
                <a:lnTo>
                  <a:pt x="89273" y="520326"/>
                </a:lnTo>
                <a:lnTo>
                  <a:pt x="58808" y="484810"/>
                </a:lnTo>
                <a:lnTo>
                  <a:pt x="34021" y="444873"/>
                </a:lnTo>
                <a:lnTo>
                  <a:pt x="15538" y="401140"/>
                </a:lnTo>
                <a:lnTo>
                  <a:pt x="3989" y="354240"/>
                </a:lnTo>
                <a:lnTo>
                  <a:pt x="0" y="304799"/>
                </a:lnTo>
                <a:close/>
              </a:path>
            </a:pathLst>
          </a:custGeom>
          <a:ln w="25399">
            <a:solidFill>
              <a:srgbClr val="40BAD1"/>
            </a:solidFill>
          </a:ln>
        </p:spPr>
        <p:txBody>
          <a:bodyPr wrap="square" lIns="0" tIns="0" rIns="0" bIns="0" rtlCol="0"/>
          <a:lstStyle/>
          <a:p>
            <a:endParaRPr/>
          </a:p>
        </p:txBody>
      </p:sp>
      <p:sp>
        <p:nvSpPr>
          <p:cNvPr id="16" name="object 16"/>
          <p:cNvSpPr txBox="1"/>
          <p:nvPr/>
        </p:nvSpPr>
        <p:spPr>
          <a:xfrm>
            <a:off x="9544087" y="1364043"/>
            <a:ext cx="266700" cy="299720"/>
          </a:xfrm>
          <a:prstGeom prst="rect">
            <a:avLst/>
          </a:prstGeom>
        </p:spPr>
        <p:txBody>
          <a:bodyPr vert="horz" wrap="square" lIns="0" tIns="12700" rIns="0" bIns="0" rtlCol="0">
            <a:spAutoFit/>
          </a:bodyPr>
          <a:lstStyle/>
          <a:p>
            <a:pPr marL="38100">
              <a:lnSpc>
                <a:spcPct val="100000"/>
              </a:lnSpc>
              <a:spcBef>
                <a:spcPts val="100"/>
              </a:spcBef>
            </a:pPr>
            <a:r>
              <a:rPr sz="1800" b="1" dirty="0">
                <a:latin typeface="Calibri"/>
                <a:cs typeface="Calibri"/>
              </a:rPr>
              <a:t>T</a:t>
            </a:r>
            <a:r>
              <a:rPr sz="1800" b="1" baseline="-32407" dirty="0">
                <a:latin typeface="Calibri"/>
                <a:cs typeface="Calibri"/>
              </a:rPr>
              <a:t>2</a:t>
            </a:r>
            <a:endParaRPr sz="1800" baseline="-32407">
              <a:latin typeface="Calibri"/>
              <a:cs typeface="Calibri"/>
            </a:endParaRPr>
          </a:p>
        </p:txBody>
      </p:sp>
      <p:sp>
        <p:nvSpPr>
          <p:cNvPr id="17" name="object 17"/>
          <p:cNvSpPr/>
          <p:nvPr/>
        </p:nvSpPr>
        <p:spPr>
          <a:xfrm>
            <a:off x="9372600" y="3048000"/>
            <a:ext cx="609600" cy="609600"/>
          </a:xfrm>
          <a:custGeom>
            <a:avLst/>
            <a:gdLst/>
            <a:ahLst/>
            <a:cxnLst/>
            <a:rect l="l" t="t" r="r" b="b"/>
            <a:pathLst>
              <a:path w="609600" h="609600">
                <a:moveTo>
                  <a:pt x="0" y="304799"/>
                </a:moveTo>
                <a:lnTo>
                  <a:pt x="3989" y="255359"/>
                </a:lnTo>
                <a:lnTo>
                  <a:pt x="15538" y="208459"/>
                </a:lnTo>
                <a:lnTo>
                  <a:pt x="34021" y="164726"/>
                </a:lnTo>
                <a:lnTo>
                  <a:pt x="58808" y="124789"/>
                </a:lnTo>
                <a:lnTo>
                  <a:pt x="89273" y="89273"/>
                </a:lnTo>
                <a:lnTo>
                  <a:pt x="124788" y="58808"/>
                </a:lnTo>
                <a:lnTo>
                  <a:pt x="164726" y="34021"/>
                </a:lnTo>
                <a:lnTo>
                  <a:pt x="208459" y="15538"/>
                </a:lnTo>
                <a:lnTo>
                  <a:pt x="255359" y="3989"/>
                </a:lnTo>
                <a:lnTo>
                  <a:pt x="304799" y="0"/>
                </a:lnTo>
                <a:lnTo>
                  <a:pt x="352769" y="3797"/>
                </a:lnTo>
                <a:lnTo>
                  <a:pt x="399124" y="14961"/>
                </a:lnTo>
                <a:lnTo>
                  <a:pt x="443048" y="33155"/>
                </a:lnTo>
                <a:lnTo>
                  <a:pt x="483721" y="58039"/>
                </a:lnTo>
                <a:lnTo>
                  <a:pt x="520325" y="89273"/>
                </a:lnTo>
                <a:lnTo>
                  <a:pt x="551560" y="125877"/>
                </a:lnTo>
                <a:lnTo>
                  <a:pt x="576444" y="166551"/>
                </a:lnTo>
                <a:lnTo>
                  <a:pt x="594638" y="210475"/>
                </a:lnTo>
                <a:lnTo>
                  <a:pt x="605803" y="256830"/>
                </a:lnTo>
                <a:lnTo>
                  <a:pt x="609599" y="304799"/>
                </a:lnTo>
                <a:lnTo>
                  <a:pt x="605610" y="354240"/>
                </a:lnTo>
                <a:lnTo>
                  <a:pt x="594061" y="401140"/>
                </a:lnTo>
                <a:lnTo>
                  <a:pt x="575578" y="444873"/>
                </a:lnTo>
                <a:lnTo>
                  <a:pt x="550791" y="484810"/>
                </a:lnTo>
                <a:lnTo>
                  <a:pt x="520326" y="520326"/>
                </a:lnTo>
                <a:lnTo>
                  <a:pt x="484811" y="550791"/>
                </a:lnTo>
                <a:lnTo>
                  <a:pt x="444873" y="575578"/>
                </a:lnTo>
                <a:lnTo>
                  <a:pt x="401140" y="594061"/>
                </a:lnTo>
                <a:lnTo>
                  <a:pt x="354240" y="605610"/>
                </a:lnTo>
                <a:lnTo>
                  <a:pt x="304799" y="609599"/>
                </a:lnTo>
                <a:lnTo>
                  <a:pt x="255359" y="605610"/>
                </a:lnTo>
                <a:lnTo>
                  <a:pt x="208459" y="594061"/>
                </a:lnTo>
                <a:lnTo>
                  <a:pt x="164726" y="575578"/>
                </a:lnTo>
                <a:lnTo>
                  <a:pt x="124788" y="550791"/>
                </a:lnTo>
                <a:lnTo>
                  <a:pt x="89273" y="520326"/>
                </a:lnTo>
                <a:lnTo>
                  <a:pt x="58808" y="484810"/>
                </a:lnTo>
                <a:lnTo>
                  <a:pt x="34021" y="444873"/>
                </a:lnTo>
                <a:lnTo>
                  <a:pt x="15538" y="401140"/>
                </a:lnTo>
                <a:lnTo>
                  <a:pt x="3989" y="354240"/>
                </a:lnTo>
                <a:lnTo>
                  <a:pt x="0" y="304799"/>
                </a:lnTo>
                <a:close/>
              </a:path>
            </a:pathLst>
          </a:custGeom>
          <a:ln w="25399">
            <a:solidFill>
              <a:srgbClr val="40BAD1"/>
            </a:solidFill>
          </a:ln>
        </p:spPr>
        <p:txBody>
          <a:bodyPr wrap="square" lIns="0" tIns="0" rIns="0" bIns="0" rtlCol="0"/>
          <a:lstStyle/>
          <a:p>
            <a:endParaRPr/>
          </a:p>
        </p:txBody>
      </p:sp>
      <p:sp>
        <p:nvSpPr>
          <p:cNvPr id="18" name="object 18"/>
          <p:cNvSpPr txBox="1"/>
          <p:nvPr/>
        </p:nvSpPr>
        <p:spPr>
          <a:xfrm>
            <a:off x="9544087" y="3192843"/>
            <a:ext cx="266700" cy="299720"/>
          </a:xfrm>
          <a:prstGeom prst="rect">
            <a:avLst/>
          </a:prstGeom>
        </p:spPr>
        <p:txBody>
          <a:bodyPr vert="horz" wrap="square" lIns="0" tIns="12700" rIns="0" bIns="0" rtlCol="0">
            <a:spAutoFit/>
          </a:bodyPr>
          <a:lstStyle/>
          <a:p>
            <a:pPr marL="38100">
              <a:lnSpc>
                <a:spcPct val="100000"/>
              </a:lnSpc>
              <a:spcBef>
                <a:spcPts val="100"/>
              </a:spcBef>
            </a:pPr>
            <a:r>
              <a:rPr sz="1800" b="1" dirty="0">
                <a:latin typeface="Calibri"/>
                <a:cs typeface="Calibri"/>
              </a:rPr>
              <a:t>T</a:t>
            </a:r>
            <a:r>
              <a:rPr sz="1800" b="1" baseline="-32407" dirty="0">
                <a:latin typeface="Calibri"/>
                <a:cs typeface="Calibri"/>
              </a:rPr>
              <a:t>4</a:t>
            </a:r>
            <a:endParaRPr sz="1800" baseline="-32407">
              <a:latin typeface="Calibri"/>
              <a:cs typeface="Calibri"/>
            </a:endParaRPr>
          </a:p>
        </p:txBody>
      </p:sp>
      <p:sp>
        <p:nvSpPr>
          <p:cNvPr id="19" name="object 19"/>
          <p:cNvSpPr txBox="1"/>
          <p:nvPr/>
        </p:nvSpPr>
        <p:spPr>
          <a:xfrm>
            <a:off x="11220487" y="1364043"/>
            <a:ext cx="266700" cy="299720"/>
          </a:xfrm>
          <a:prstGeom prst="rect">
            <a:avLst/>
          </a:prstGeom>
        </p:spPr>
        <p:txBody>
          <a:bodyPr vert="horz" wrap="square" lIns="0" tIns="12700" rIns="0" bIns="0" rtlCol="0">
            <a:spAutoFit/>
          </a:bodyPr>
          <a:lstStyle/>
          <a:p>
            <a:pPr marL="38100">
              <a:lnSpc>
                <a:spcPct val="100000"/>
              </a:lnSpc>
              <a:spcBef>
                <a:spcPts val="100"/>
              </a:spcBef>
            </a:pPr>
            <a:r>
              <a:rPr sz="1800" b="1" dirty="0">
                <a:latin typeface="Calibri"/>
                <a:cs typeface="Calibri"/>
              </a:rPr>
              <a:t>T</a:t>
            </a:r>
            <a:r>
              <a:rPr sz="1800" b="1" baseline="-32407" dirty="0">
                <a:latin typeface="Calibri"/>
                <a:cs typeface="Calibri"/>
              </a:rPr>
              <a:t>5</a:t>
            </a:r>
            <a:endParaRPr sz="1800" baseline="-32407">
              <a:latin typeface="Calibri"/>
              <a:cs typeface="Calibri"/>
            </a:endParaRPr>
          </a:p>
        </p:txBody>
      </p:sp>
      <p:sp>
        <p:nvSpPr>
          <p:cNvPr id="20" name="object 20"/>
          <p:cNvSpPr/>
          <p:nvPr/>
        </p:nvSpPr>
        <p:spPr>
          <a:xfrm>
            <a:off x="11049000" y="3048000"/>
            <a:ext cx="609600" cy="609600"/>
          </a:xfrm>
          <a:custGeom>
            <a:avLst/>
            <a:gdLst/>
            <a:ahLst/>
            <a:cxnLst/>
            <a:rect l="l" t="t" r="r" b="b"/>
            <a:pathLst>
              <a:path w="609600" h="609600">
                <a:moveTo>
                  <a:pt x="0" y="304799"/>
                </a:moveTo>
                <a:lnTo>
                  <a:pt x="3989" y="255359"/>
                </a:lnTo>
                <a:lnTo>
                  <a:pt x="15538" y="208459"/>
                </a:lnTo>
                <a:lnTo>
                  <a:pt x="34021" y="164726"/>
                </a:lnTo>
                <a:lnTo>
                  <a:pt x="58808" y="124789"/>
                </a:lnTo>
                <a:lnTo>
                  <a:pt x="89273" y="89273"/>
                </a:lnTo>
                <a:lnTo>
                  <a:pt x="124788" y="58808"/>
                </a:lnTo>
                <a:lnTo>
                  <a:pt x="164726" y="34021"/>
                </a:lnTo>
                <a:lnTo>
                  <a:pt x="208459" y="15538"/>
                </a:lnTo>
                <a:lnTo>
                  <a:pt x="255359" y="3989"/>
                </a:lnTo>
                <a:lnTo>
                  <a:pt x="304799" y="0"/>
                </a:lnTo>
                <a:lnTo>
                  <a:pt x="352769" y="3797"/>
                </a:lnTo>
                <a:lnTo>
                  <a:pt x="399124" y="14961"/>
                </a:lnTo>
                <a:lnTo>
                  <a:pt x="443048" y="33155"/>
                </a:lnTo>
                <a:lnTo>
                  <a:pt x="483721" y="58039"/>
                </a:lnTo>
                <a:lnTo>
                  <a:pt x="520325" y="89273"/>
                </a:lnTo>
                <a:lnTo>
                  <a:pt x="551560" y="125877"/>
                </a:lnTo>
                <a:lnTo>
                  <a:pt x="576444" y="166551"/>
                </a:lnTo>
                <a:lnTo>
                  <a:pt x="594638" y="210475"/>
                </a:lnTo>
                <a:lnTo>
                  <a:pt x="605803" y="256830"/>
                </a:lnTo>
                <a:lnTo>
                  <a:pt x="609599" y="304799"/>
                </a:lnTo>
                <a:lnTo>
                  <a:pt x="605610" y="354240"/>
                </a:lnTo>
                <a:lnTo>
                  <a:pt x="594061" y="401140"/>
                </a:lnTo>
                <a:lnTo>
                  <a:pt x="575578" y="444873"/>
                </a:lnTo>
                <a:lnTo>
                  <a:pt x="550791" y="484810"/>
                </a:lnTo>
                <a:lnTo>
                  <a:pt x="520326" y="520326"/>
                </a:lnTo>
                <a:lnTo>
                  <a:pt x="484811" y="550791"/>
                </a:lnTo>
                <a:lnTo>
                  <a:pt x="444873" y="575578"/>
                </a:lnTo>
                <a:lnTo>
                  <a:pt x="401140" y="594061"/>
                </a:lnTo>
                <a:lnTo>
                  <a:pt x="354240" y="605610"/>
                </a:lnTo>
                <a:lnTo>
                  <a:pt x="304799" y="609599"/>
                </a:lnTo>
                <a:lnTo>
                  <a:pt x="255359" y="605610"/>
                </a:lnTo>
                <a:lnTo>
                  <a:pt x="208459" y="594061"/>
                </a:lnTo>
                <a:lnTo>
                  <a:pt x="164726" y="575578"/>
                </a:lnTo>
                <a:lnTo>
                  <a:pt x="124788" y="550791"/>
                </a:lnTo>
                <a:lnTo>
                  <a:pt x="89273" y="520326"/>
                </a:lnTo>
                <a:lnTo>
                  <a:pt x="58808" y="484810"/>
                </a:lnTo>
                <a:lnTo>
                  <a:pt x="34021" y="444873"/>
                </a:lnTo>
                <a:lnTo>
                  <a:pt x="15538" y="401140"/>
                </a:lnTo>
                <a:lnTo>
                  <a:pt x="3989" y="354240"/>
                </a:lnTo>
                <a:lnTo>
                  <a:pt x="0" y="304799"/>
                </a:lnTo>
                <a:close/>
              </a:path>
            </a:pathLst>
          </a:custGeom>
          <a:ln w="25399">
            <a:solidFill>
              <a:srgbClr val="40BAD1"/>
            </a:solidFill>
          </a:ln>
        </p:spPr>
        <p:txBody>
          <a:bodyPr wrap="square" lIns="0" tIns="0" rIns="0" bIns="0" rtlCol="0"/>
          <a:lstStyle/>
          <a:p>
            <a:endParaRPr/>
          </a:p>
        </p:txBody>
      </p:sp>
      <p:sp>
        <p:nvSpPr>
          <p:cNvPr id="21" name="object 21"/>
          <p:cNvSpPr txBox="1"/>
          <p:nvPr/>
        </p:nvSpPr>
        <p:spPr>
          <a:xfrm>
            <a:off x="11220487" y="3192843"/>
            <a:ext cx="266700" cy="299720"/>
          </a:xfrm>
          <a:prstGeom prst="rect">
            <a:avLst/>
          </a:prstGeom>
        </p:spPr>
        <p:txBody>
          <a:bodyPr vert="horz" wrap="square" lIns="0" tIns="12700" rIns="0" bIns="0" rtlCol="0">
            <a:spAutoFit/>
          </a:bodyPr>
          <a:lstStyle/>
          <a:p>
            <a:pPr marL="38100">
              <a:lnSpc>
                <a:spcPct val="100000"/>
              </a:lnSpc>
              <a:spcBef>
                <a:spcPts val="100"/>
              </a:spcBef>
            </a:pPr>
            <a:r>
              <a:rPr sz="1800" b="1" dirty="0">
                <a:latin typeface="Calibri"/>
                <a:cs typeface="Calibri"/>
              </a:rPr>
              <a:t>T</a:t>
            </a:r>
            <a:r>
              <a:rPr sz="1800" b="1" baseline="-32407" dirty="0">
                <a:latin typeface="Calibri"/>
                <a:cs typeface="Calibri"/>
              </a:rPr>
              <a:t>6</a:t>
            </a:r>
            <a:endParaRPr sz="1800" baseline="-32407">
              <a:latin typeface="Calibri"/>
              <a:cs typeface="Calibri"/>
            </a:endParaRPr>
          </a:p>
        </p:txBody>
      </p:sp>
      <p:sp>
        <p:nvSpPr>
          <p:cNvPr id="27" name="object 27"/>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28" name="object 28"/>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33</a:t>
            </a:fld>
            <a:endParaRPr dirty="0"/>
          </a:p>
        </p:txBody>
      </p:sp>
      <p:sp>
        <p:nvSpPr>
          <p:cNvPr id="22" name="object 22"/>
          <p:cNvSpPr txBox="1"/>
          <p:nvPr/>
        </p:nvSpPr>
        <p:spPr>
          <a:xfrm>
            <a:off x="7769225" y="2149855"/>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23" name="object 23"/>
          <p:cNvSpPr txBox="1"/>
          <p:nvPr/>
        </p:nvSpPr>
        <p:spPr>
          <a:xfrm>
            <a:off x="9293225" y="930655"/>
            <a:ext cx="1885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a:t>
            </a:r>
            <a:endParaRPr sz="1800">
              <a:latin typeface="Arial MT"/>
              <a:cs typeface="Arial MT"/>
            </a:endParaRPr>
          </a:p>
        </p:txBody>
      </p:sp>
      <p:sp>
        <p:nvSpPr>
          <p:cNvPr id="24" name="object 24"/>
          <p:cNvSpPr txBox="1"/>
          <p:nvPr/>
        </p:nvSpPr>
        <p:spPr>
          <a:xfrm>
            <a:off x="9293225" y="3673855"/>
            <a:ext cx="1885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a:t>
            </a:r>
            <a:endParaRPr sz="1800">
              <a:latin typeface="Arial MT"/>
              <a:cs typeface="Arial MT"/>
            </a:endParaRPr>
          </a:p>
        </p:txBody>
      </p:sp>
      <p:sp>
        <p:nvSpPr>
          <p:cNvPr id="25" name="object 25"/>
          <p:cNvSpPr txBox="1"/>
          <p:nvPr/>
        </p:nvSpPr>
        <p:spPr>
          <a:xfrm>
            <a:off x="10969625" y="930655"/>
            <a:ext cx="1885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a:t>
            </a:r>
            <a:endParaRPr sz="1800">
              <a:latin typeface="Arial MT"/>
              <a:cs typeface="Arial MT"/>
            </a:endParaRPr>
          </a:p>
        </p:txBody>
      </p:sp>
      <p:sp>
        <p:nvSpPr>
          <p:cNvPr id="26" name="object 26"/>
          <p:cNvSpPr txBox="1"/>
          <p:nvPr/>
        </p:nvSpPr>
        <p:spPr>
          <a:xfrm>
            <a:off x="10969625" y="3673855"/>
            <a:ext cx="1885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a:t>
            </a:r>
            <a:endParaRPr sz="1800">
              <a:latin typeface="Arial MT"/>
              <a:cs typeface="Arial M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p:nvPr/>
        </p:nvSpPr>
        <p:spPr>
          <a:xfrm>
            <a:off x="325944" y="2606557"/>
            <a:ext cx="2066925" cy="1564640"/>
          </a:xfrm>
          <a:prstGeom prst="rect">
            <a:avLst/>
          </a:prstGeom>
        </p:spPr>
        <p:txBody>
          <a:bodyPr vert="horz" wrap="square" lIns="0" tIns="73660" rIns="0" bIns="0" rtlCol="0">
            <a:spAutoFit/>
          </a:bodyPr>
          <a:lstStyle/>
          <a:p>
            <a:pPr marL="12700" marR="5080">
              <a:lnSpc>
                <a:spcPts val="3900"/>
              </a:lnSpc>
              <a:spcBef>
                <a:spcPts val="580"/>
              </a:spcBef>
            </a:pPr>
            <a:r>
              <a:rPr sz="3600" spc="-10" dirty="0">
                <a:solidFill>
                  <a:srgbClr val="FFFFFF"/>
                </a:solidFill>
                <a:latin typeface="Corbel"/>
                <a:cs typeface="Corbel"/>
              </a:rPr>
              <a:t>Dijkstra's </a:t>
            </a:r>
            <a:r>
              <a:rPr sz="3600" spc="-5" dirty="0">
                <a:solidFill>
                  <a:srgbClr val="FFFFFF"/>
                </a:solidFill>
                <a:latin typeface="Corbel"/>
                <a:cs typeface="Corbel"/>
              </a:rPr>
              <a:t> Algorithm:  Solution</a:t>
            </a:r>
            <a:endParaRPr sz="3600">
              <a:latin typeface="Corbel"/>
              <a:cs typeface="Corbel"/>
            </a:endParaRPr>
          </a:p>
        </p:txBody>
      </p:sp>
      <p:graphicFrame>
        <p:nvGraphicFramePr>
          <p:cNvPr id="7" name="object 7"/>
          <p:cNvGraphicFramePr>
            <a:graphicFrameLocks noGrp="1"/>
          </p:cNvGraphicFramePr>
          <p:nvPr/>
        </p:nvGraphicFramePr>
        <p:xfrm>
          <a:off x="3657600" y="2203450"/>
          <a:ext cx="3352163" cy="2268519"/>
        </p:xfrm>
        <a:graphic>
          <a:graphicData uri="http://schemas.openxmlformats.org/drawingml/2006/table">
            <a:tbl>
              <a:tblPr firstRow="1" bandRow="1">
                <a:tableStyleId>{2D5ABB26-0587-4C30-8999-92F81FD0307C}</a:tableStyleId>
              </a:tblPr>
              <a:tblGrid>
                <a:gridCol w="669925">
                  <a:extLst>
                    <a:ext uri="{9D8B030D-6E8A-4147-A177-3AD203B41FA5}">
                      <a16:colId xmlns:a16="http://schemas.microsoft.com/office/drawing/2014/main" val="20000"/>
                    </a:ext>
                  </a:extLst>
                </a:gridCol>
                <a:gridCol w="671194">
                  <a:extLst>
                    <a:ext uri="{9D8B030D-6E8A-4147-A177-3AD203B41FA5}">
                      <a16:colId xmlns:a16="http://schemas.microsoft.com/office/drawing/2014/main" val="20001"/>
                    </a:ext>
                  </a:extLst>
                </a:gridCol>
                <a:gridCol w="669925">
                  <a:extLst>
                    <a:ext uri="{9D8B030D-6E8A-4147-A177-3AD203B41FA5}">
                      <a16:colId xmlns:a16="http://schemas.microsoft.com/office/drawing/2014/main" val="20002"/>
                    </a:ext>
                  </a:extLst>
                </a:gridCol>
                <a:gridCol w="671194">
                  <a:extLst>
                    <a:ext uri="{9D8B030D-6E8A-4147-A177-3AD203B41FA5}">
                      <a16:colId xmlns:a16="http://schemas.microsoft.com/office/drawing/2014/main" val="20003"/>
                    </a:ext>
                  </a:extLst>
                </a:gridCol>
                <a:gridCol w="669925">
                  <a:extLst>
                    <a:ext uri="{9D8B030D-6E8A-4147-A177-3AD203B41FA5}">
                      <a16:colId xmlns:a16="http://schemas.microsoft.com/office/drawing/2014/main" val="20004"/>
                    </a:ext>
                  </a:extLst>
                </a:gridCol>
              </a:tblGrid>
              <a:tr h="411149">
                <a:tc gridSpan="5">
                  <a:txBody>
                    <a:bodyPr/>
                    <a:lstStyle/>
                    <a:p>
                      <a:pPr marL="239395">
                        <a:lnSpc>
                          <a:spcPct val="100000"/>
                        </a:lnSpc>
                        <a:spcBef>
                          <a:spcPts val="225"/>
                        </a:spcBef>
                        <a:tabLst>
                          <a:tab pos="909955" algn="l"/>
                          <a:tab pos="1580515" algn="l"/>
                          <a:tab pos="2251710" algn="l"/>
                          <a:tab pos="2922270" algn="l"/>
                        </a:tabLst>
                      </a:pPr>
                      <a:r>
                        <a:rPr sz="1800" b="1" dirty="0">
                          <a:latin typeface="Calibri"/>
                          <a:cs typeface="Calibri"/>
                        </a:rPr>
                        <a:t>T</a:t>
                      </a:r>
                      <a:r>
                        <a:rPr sz="1800" b="1" baseline="-32407" dirty="0">
                          <a:latin typeface="Calibri"/>
                          <a:cs typeface="Calibri"/>
                        </a:rPr>
                        <a:t>1	</a:t>
                      </a:r>
                      <a:r>
                        <a:rPr sz="1800" b="1" dirty="0">
                          <a:latin typeface="Calibri"/>
                          <a:cs typeface="Calibri"/>
                        </a:rPr>
                        <a:t>T</a:t>
                      </a:r>
                      <a:r>
                        <a:rPr sz="1800" b="1" baseline="-32407" dirty="0">
                          <a:latin typeface="Calibri"/>
                          <a:cs typeface="Calibri"/>
                        </a:rPr>
                        <a:t>2	</a:t>
                      </a:r>
                      <a:r>
                        <a:rPr sz="1800" b="1" dirty="0">
                          <a:latin typeface="Calibri"/>
                          <a:cs typeface="Calibri"/>
                        </a:rPr>
                        <a:t>T</a:t>
                      </a:r>
                      <a:r>
                        <a:rPr sz="1800" b="1" baseline="-32407" dirty="0">
                          <a:latin typeface="Calibri"/>
                          <a:cs typeface="Calibri"/>
                        </a:rPr>
                        <a:t>4	</a:t>
                      </a:r>
                      <a:r>
                        <a:rPr sz="1800" b="1" dirty="0">
                          <a:latin typeface="Calibri"/>
                          <a:cs typeface="Calibri"/>
                        </a:rPr>
                        <a:t>T</a:t>
                      </a:r>
                      <a:r>
                        <a:rPr sz="1800" b="1" baseline="-32407" dirty="0">
                          <a:latin typeface="Calibri"/>
                          <a:cs typeface="Calibri"/>
                        </a:rPr>
                        <a:t>5	</a:t>
                      </a:r>
                      <a:r>
                        <a:rPr sz="1800" b="1" dirty="0">
                          <a:latin typeface="Calibri"/>
                          <a:cs typeface="Calibri"/>
                        </a:rPr>
                        <a:t>T</a:t>
                      </a:r>
                      <a:r>
                        <a:rPr sz="1800" b="1" baseline="-32407" dirty="0">
                          <a:latin typeface="Calibri"/>
                          <a:cs typeface="Calibri"/>
                        </a:rPr>
                        <a:t>6</a:t>
                      </a:r>
                      <a:endParaRPr sz="1800" baseline="-32407" dirty="0">
                        <a:latin typeface="Calibri"/>
                        <a:cs typeface="Calibri"/>
                      </a:endParaRPr>
                    </a:p>
                  </a:txBody>
                  <a:tcPr marL="0" marR="0" marT="28575" marB="0">
                    <a:lnT w="12700">
                      <a:solidFill>
                        <a:srgbClr val="4F81BD"/>
                      </a:solidFill>
                      <a:prstDash val="solid"/>
                    </a:lnT>
                    <a:lnB w="12700">
                      <a:solidFill>
                        <a:srgbClr val="4F81BD"/>
                      </a:solidFill>
                      <a:prstDash val="solid"/>
                    </a:lnB>
                    <a:solidFill>
                      <a:srgbClr val="D0E0E3"/>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71474">
                <a:tc>
                  <a:txBody>
                    <a:bodyPr/>
                    <a:lstStyle/>
                    <a:p>
                      <a:pPr algn="ctr">
                        <a:lnSpc>
                          <a:spcPct val="100000"/>
                        </a:lnSpc>
                        <a:spcBef>
                          <a:spcPts val="225"/>
                        </a:spcBef>
                      </a:pPr>
                      <a:r>
                        <a:rPr sz="1800" dirty="0">
                          <a:latin typeface="Calibri"/>
                          <a:cs typeface="Calibri"/>
                        </a:rPr>
                        <a:t>0</a:t>
                      </a:r>
                    </a:p>
                  </a:txBody>
                  <a:tcPr marL="0" marR="0" marT="28575" marB="0">
                    <a:lnT w="12700">
                      <a:solidFill>
                        <a:srgbClr val="4F81BD"/>
                      </a:solidFill>
                      <a:prstDash val="solid"/>
                    </a:lnT>
                    <a:solidFill>
                      <a:srgbClr val="D0E0E3"/>
                    </a:solidFill>
                  </a:tcPr>
                </a:tc>
                <a:tc gridSpan="4">
                  <a:txBody>
                    <a:bodyPr/>
                    <a:lstStyle/>
                    <a:p>
                      <a:pPr marL="254000">
                        <a:lnSpc>
                          <a:spcPct val="100000"/>
                        </a:lnSpc>
                        <a:spcBef>
                          <a:spcPts val="225"/>
                        </a:spcBef>
                        <a:tabLst>
                          <a:tab pos="924560" algn="l"/>
                          <a:tab pos="1595120" algn="l"/>
                          <a:tab pos="2266315" algn="l"/>
                        </a:tabLst>
                      </a:pPr>
                      <a:r>
                        <a:rPr sz="1800" dirty="0">
                          <a:latin typeface="Arial MT"/>
                          <a:cs typeface="Arial MT"/>
                        </a:rPr>
                        <a:t>∞	∞	∞	∞</a:t>
                      </a:r>
                    </a:p>
                  </a:txBody>
                  <a:tcPr marL="0" marR="0" marT="28575" marB="0">
                    <a:lnT w="12700">
                      <a:solidFill>
                        <a:srgbClr val="4F81BD"/>
                      </a:solidFill>
                      <a:prstDash val="soli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371474">
                <a:tc rowSpan="2" gridSpan="2">
                  <a:txBody>
                    <a:bodyPr/>
                    <a:lstStyle/>
                    <a:p>
                      <a:pPr marR="212090" algn="r">
                        <a:lnSpc>
                          <a:spcPct val="100000"/>
                        </a:lnSpc>
                        <a:spcBef>
                          <a:spcPts val="225"/>
                        </a:spcBef>
                      </a:pPr>
                      <a:r>
                        <a:rPr sz="1800" spc="-5" dirty="0">
                          <a:latin typeface="Calibri"/>
                          <a:cs typeface="Calibri"/>
                        </a:rPr>
                        <a:t>10</a:t>
                      </a:r>
                      <a:endParaRPr sz="1800" dirty="0">
                        <a:latin typeface="Calibri"/>
                        <a:cs typeface="Calibri"/>
                      </a:endParaRPr>
                    </a:p>
                    <a:p>
                      <a:pPr marR="269875" algn="r">
                        <a:lnSpc>
                          <a:spcPct val="100000"/>
                        </a:lnSpc>
                        <a:spcBef>
                          <a:spcPts val="765"/>
                        </a:spcBef>
                      </a:pPr>
                      <a:r>
                        <a:rPr sz="1800" dirty="0">
                          <a:latin typeface="Calibri"/>
                          <a:cs typeface="Calibri"/>
                        </a:rPr>
                        <a:t>7</a:t>
                      </a:r>
                    </a:p>
                  </a:txBody>
                  <a:tcPr marL="0" marR="0" marT="28575" marB="0"/>
                </a:tc>
                <a:tc rowSpan="2" hMerge="1">
                  <a:txBody>
                    <a:bodyPr/>
                    <a:lstStyle/>
                    <a:p>
                      <a:endParaRPr/>
                    </a:p>
                  </a:txBody>
                  <a:tcPr marL="0" marR="0" marT="0" marB="0"/>
                </a:tc>
                <a:tc>
                  <a:txBody>
                    <a:bodyPr/>
                    <a:lstStyle/>
                    <a:p>
                      <a:pPr algn="ctr">
                        <a:lnSpc>
                          <a:spcPct val="100000"/>
                        </a:lnSpc>
                        <a:spcBef>
                          <a:spcPts val="225"/>
                        </a:spcBef>
                      </a:pPr>
                      <a:r>
                        <a:rPr sz="1800" dirty="0">
                          <a:latin typeface="Calibri"/>
                          <a:cs typeface="Calibri"/>
                        </a:rPr>
                        <a:t>3</a:t>
                      </a:r>
                    </a:p>
                  </a:txBody>
                  <a:tcPr marL="0" marR="0" marT="28575" marB="0">
                    <a:solidFill>
                      <a:srgbClr val="D0E0E3"/>
                    </a:solidFill>
                  </a:tcPr>
                </a:tc>
                <a:tc gridSpan="2">
                  <a:txBody>
                    <a:bodyPr/>
                    <a:lstStyle/>
                    <a:p>
                      <a:pPr marL="254000">
                        <a:lnSpc>
                          <a:spcPct val="100000"/>
                        </a:lnSpc>
                        <a:spcBef>
                          <a:spcPts val="225"/>
                        </a:spcBef>
                        <a:tabLst>
                          <a:tab pos="924560" algn="l"/>
                        </a:tabLst>
                      </a:pPr>
                      <a:r>
                        <a:rPr sz="1800" dirty="0">
                          <a:latin typeface="Arial MT"/>
                          <a:cs typeface="Arial MT"/>
                        </a:rPr>
                        <a:t>∞	∞</a:t>
                      </a:r>
                    </a:p>
                  </a:txBody>
                  <a:tcPr marL="0" marR="0" marT="28575" marB="0"/>
                </a:tc>
                <a:tc hMerge="1">
                  <a:txBody>
                    <a:bodyPr/>
                    <a:lstStyle/>
                    <a:p>
                      <a:endParaRPr/>
                    </a:p>
                  </a:txBody>
                  <a:tcPr marL="0" marR="0" marT="0" marB="0"/>
                </a:tc>
                <a:extLst>
                  <a:ext uri="{0D108BD9-81ED-4DB2-BD59-A6C34878D82A}">
                    <a16:rowId xmlns:a16="http://schemas.microsoft.com/office/drawing/2014/main" val="10002"/>
                  </a:ext>
                </a:extLst>
              </a:tr>
              <a:tr h="371474">
                <a:tc gridSpan="2" vMerge="1">
                  <a:txBody>
                    <a:bodyPr/>
                    <a:lstStyle/>
                    <a:p>
                      <a:endParaRPr/>
                    </a:p>
                  </a:txBody>
                  <a:tcPr marL="0" marR="0" marT="28575" marB="0"/>
                </a:tc>
                <a:tc hMerge="1" vMerge="1">
                  <a:txBody>
                    <a:bodyPr/>
                    <a:lstStyle/>
                    <a:p>
                      <a:endParaRPr/>
                    </a:p>
                  </a:txBody>
                  <a:tcPr marL="0" marR="0" marT="0" marB="0"/>
                </a:tc>
                <a:tc rowSpan="2" gridSpan="2">
                  <a:txBody>
                    <a:bodyPr/>
                    <a:lstStyle/>
                    <a:p>
                      <a:pPr marL="889635">
                        <a:lnSpc>
                          <a:spcPct val="100000"/>
                        </a:lnSpc>
                        <a:spcBef>
                          <a:spcPts val="225"/>
                        </a:spcBef>
                      </a:pPr>
                      <a:r>
                        <a:rPr sz="1800" spc="-5" dirty="0">
                          <a:latin typeface="Calibri"/>
                          <a:cs typeface="Calibri"/>
                        </a:rPr>
                        <a:t>11</a:t>
                      </a:r>
                      <a:endParaRPr sz="1800" dirty="0">
                        <a:latin typeface="Calibri"/>
                        <a:cs typeface="Calibri"/>
                      </a:endParaRPr>
                    </a:p>
                    <a:p>
                      <a:pPr marL="889635">
                        <a:lnSpc>
                          <a:spcPct val="100000"/>
                        </a:lnSpc>
                        <a:spcBef>
                          <a:spcPts val="765"/>
                        </a:spcBef>
                      </a:pPr>
                      <a:r>
                        <a:rPr sz="1800" spc="-5" dirty="0">
                          <a:latin typeface="Calibri"/>
                          <a:cs typeface="Calibri"/>
                        </a:rPr>
                        <a:t>11</a:t>
                      </a:r>
                      <a:endParaRPr sz="1800" dirty="0">
                        <a:latin typeface="Calibri"/>
                        <a:cs typeface="Calibri"/>
                      </a:endParaRPr>
                    </a:p>
                  </a:txBody>
                  <a:tcPr marL="0" marR="0" marT="28575" marB="0"/>
                </a:tc>
                <a:tc rowSpan="2" hMerge="1">
                  <a:txBody>
                    <a:bodyPr/>
                    <a:lstStyle/>
                    <a:p>
                      <a:endParaRPr/>
                    </a:p>
                  </a:txBody>
                  <a:tcPr marL="0" marR="0" marT="0" marB="0"/>
                </a:tc>
                <a:tc>
                  <a:txBody>
                    <a:bodyPr/>
                    <a:lstStyle/>
                    <a:p>
                      <a:pPr algn="ctr">
                        <a:lnSpc>
                          <a:spcPct val="100000"/>
                        </a:lnSpc>
                        <a:spcBef>
                          <a:spcPts val="225"/>
                        </a:spcBef>
                      </a:pPr>
                      <a:r>
                        <a:rPr sz="1800" dirty="0">
                          <a:latin typeface="Calibri"/>
                          <a:cs typeface="Calibri"/>
                        </a:rPr>
                        <a:t>5</a:t>
                      </a:r>
                    </a:p>
                  </a:txBody>
                  <a:tcPr marL="0" marR="0" marT="28575" marB="0">
                    <a:solidFill>
                      <a:srgbClr val="D0E0E3"/>
                    </a:solidFill>
                  </a:tcPr>
                </a:tc>
                <a:extLst>
                  <a:ext uri="{0D108BD9-81ED-4DB2-BD59-A6C34878D82A}">
                    <a16:rowId xmlns:a16="http://schemas.microsoft.com/office/drawing/2014/main" val="10003"/>
                  </a:ext>
                </a:extLst>
              </a:tr>
              <a:tr h="371474">
                <a:tc rowSpan="2">
                  <a:txBody>
                    <a:bodyPr/>
                    <a:lstStyle/>
                    <a:p>
                      <a:pPr>
                        <a:lnSpc>
                          <a:spcPct val="100000"/>
                        </a:lnSpc>
                      </a:pPr>
                      <a:endParaRPr sz="1800">
                        <a:latin typeface="Times New Roman"/>
                        <a:cs typeface="Times New Roman"/>
                      </a:endParaRPr>
                    </a:p>
                  </a:txBody>
                  <a:tcPr marL="0" marR="0" marT="0" marB="0">
                    <a:lnB w="12700">
                      <a:solidFill>
                        <a:srgbClr val="4F81BD"/>
                      </a:solidFill>
                      <a:prstDash val="solid"/>
                    </a:lnB>
                  </a:tcPr>
                </a:tc>
                <a:tc>
                  <a:txBody>
                    <a:bodyPr/>
                    <a:lstStyle/>
                    <a:p>
                      <a:pPr algn="ctr">
                        <a:lnSpc>
                          <a:spcPct val="100000"/>
                        </a:lnSpc>
                        <a:spcBef>
                          <a:spcPts val="225"/>
                        </a:spcBef>
                      </a:pPr>
                      <a:r>
                        <a:rPr sz="1800" dirty="0">
                          <a:latin typeface="Calibri"/>
                          <a:cs typeface="Calibri"/>
                        </a:rPr>
                        <a:t>7</a:t>
                      </a:r>
                    </a:p>
                  </a:txBody>
                  <a:tcPr marL="0" marR="0" marT="28575" marB="0">
                    <a:solidFill>
                      <a:srgbClr val="D0E0E3"/>
                    </a:solidFill>
                  </a:tcPr>
                </a:tc>
                <a:tc gridSpan="2" vMerge="1">
                  <a:txBody>
                    <a:bodyPr/>
                    <a:lstStyle/>
                    <a:p>
                      <a:endParaRPr/>
                    </a:p>
                  </a:txBody>
                  <a:tcPr marL="0" marR="0" marT="28575" marB="0"/>
                </a:tc>
                <a:tc hMerge="1" vMerge="1">
                  <a:txBody>
                    <a:bodyPr/>
                    <a:lstStyle/>
                    <a:p>
                      <a:endParaRPr/>
                    </a:p>
                  </a:txBody>
                  <a:tcPr marL="0" marR="0" marT="0" marB="0"/>
                </a:tc>
                <a:tc rowSpan="2">
                  <a:txBody>
                    <a:bodyPr/>
                    <a:lstStyle/>
                    <a:p>
                      <a:pPr>
                        <a:lnSpc>
                          <a:spcPct val="100000"/>
                        </a:lnSpc>
                      </a:pPr>
                      <a:endParaRPr sz="1800">
                        <a:latin typeface="Times New Roman"/>
                        <a:cs typeface="Times New Roman"/>
                      </a:endParaRPr>
                    </a:p>
                  </a:txBody>
                  <a:tcPr marL="0" marR="0" marT="0" marB="0">
                    <a:lnB w="12700">
                      <a:solidFill>
                        <a:srgbClr val="4F81BD"/>
                      </a:solidFill>
                      <a:prstDash val="solid"/>
                    </a:lnB>
                  </a:tcPr>
                </a:tc>
                <a:extLst>
                  <a:ext uri="{0D108BD9-81ED-4DB2-BD59-A6C34878D82A}">
                    <a16:rowId xmlns:a16="http://schemas.microsoft.com/office/drawing/2014/main" val="10004"/>
                  </a:ext>
                </a:extLst>
              </a:tr>
              <a:tr h="371474">
                <a:tc vMerge="1">
                  <a:txBody>
                    <a:bodyPr/>
                    <a:lstStyle/>
                    <a:p>
                      <a:endParaRPr/>
                    </a:p>
                  </a:txBody>
                  <a:tcPr marL="0" marR="0" marT="0" marB="0">
                    <a:lnB w="12700">
                      <a:solidFill>
                        <a:srgbClr val="4F81BD"/>
                      </a:solidFill>
                      <a:prstDash val="solid"/>
                    </a:lnB>
                  </a:tcPr>
                </a:tc>
                <a:tc gridSpan="2">
                  <a:txBody>
                    <a:bodyPr/>
                    <a:lstStyle/>
                    <a:p>
                      <a:pPr>
                        <a:lnSpc>
                          <a:spcPct val="100000"/>
                        </a:lnSpc>
                      </a:pPr>
                      <a:endParaRPr sz="1800">
                        <a:latin typeface="Times New Roman"/>
                        <a:cs typeface="Times New Roman"/>
                      </a:endParaRPr>
                    </a:p>
                  </a:txBody>
                  <a:tcPr marL="0" marR="0" marT="0" marB="0">
                    <a:lnB w="12700">
                      <a:solidFill>
                        <a:srgbClr val="4F81BD"/>
                      </a:solidFill>
                      <a:prstDash val="solid"/>
                    </a:lnB>
                  </a:tcPr>
                </a:tc>
                <a:tc hMerge="1">
                  <a:txBody>
                    <a:bodyPr/>
                    <a:lstStyle/>
                    <a:p>
                      <a:endParaRPr/>
                    </a:p>
                  </a:txBody>
                  <a:tcPr marL="0" marR="0" marT="0" marB="0"/>
                </a:tc>
                <a:tc>
                  <a:txBody>
                    <a:bodyPr/>
                    <a:lstStyle/>
                    <a:p>
                      <a:pPr algn="ctr">
                        <a:lnSpc>
                          <a:spcPct val="100000"/>
                        </a:lnSpc>
                        <a:spcBef>
                          <a:spcPts val="225"/>
                        </a:spcBef>
                      </a:pPr>
                      <a:r>
                        <a:rPr sz="1800" dirty="0">
                          <a:latin typeface="Calibri"/>
                          <a:cs typeface="Calibri"/>
                        </a:rPr>
                        <a:t>9</a:t>
                      </a:r>
                    </a:p>
                  </a:txBody>
                  <a:tcPr marL="0" marR="0" marT="28575" marB="0">
                    <a:lnB w="12700">
                      <a:solidFill>
                        <a:srgbClr val="4F81BD"/>
                      </a:solidFill>
                      <a:prstDash val="solid"/>
                    </a:lnB>
                    <a:solidFill>
                      <a:srgbClr val="D0E0E3"/>
                    </a:solidFill>
                  </a:tcPr>
                </a:tc>
                <a:tc vMerge="1">
                  <a:txBody>
                    <a:bodyPr/>
                    <a:lstStyle/>
                    <a:p>
                      <a:endParaRPr/>
                    </a:p>
                  </a:txBody>
                  <a:tcPr marL="0" marR="0" marT="0" marB="0">
                    <a:lnB w="12700">
                      <a:solidFill>
                        <a:srgbClr val="4F81BD"/>
                      </a:solidFill>
                      <a:prstDash val="solid"/>
                    </a:lnB>
                  </a:tcPr>
                </a:tc>
                <a:extLst>
                  <a:ext uri="{0D108BD9-81ED-4DB2-BD59-A6C34878D82A}">
                    <a16:rowId xmlns:a16="http://schemas.microsoft.com/office/drawing/2014/main" val="10005"/>
                  </a:ext>
                </a:extLst>
              </a:tr>
            </a:tbl>
          </a:graphicData>
        </a:graphic>
      </p:graphicFrame>
      <p:sp>
        <p:nvSpPr>
          <p:cNvPr id="8" name="object 8"/>
          <p:cNvSpPr txBox="1"/>
          <p:nvPr/>
        </p:nvSpPr>
        <p:spPr>
          <a:xfrm>
            <a:off x="3730625" y="1689608"/>
            <a:ext cx="36385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Q:</a:t>
            </a:r>
            <a:endParaRPr sz="2400">
              <a:latin typeface="Times New Roman"/>
              <a:cs typeface="Times New Roman"/>
            </a:endParaRPr>
          </a:p>
        </p:txBody>
      </p:sp>
      <p:sp>
        <p:nvSpPr>
          <p:cNvPr id="9" name="object 9"/>
          <p:cNvSpPr txBox="1"/>
          <p:nvPr/>
        </p:nvSpPr>
        <p:spPr>
          <a:xfrm>
            <a:off x="3705225" y="5499608"/>
            <a:ext cx="3080385" cy="391160"/>
          </a:xfrm>
          <a:prstGeom prst="rect">
            <a:avLst/>
          </a:prstGeom>
        </p:spPr>
        <p:txBody>
          <a:bodyPr vert="horz" wrap="square" lIns="0" tIns="12700" rIns="0" bIns="0" rtlCol="0">
            <a:spAutoFit/>
          </a:bodyPr>
          <a:lstStyle/>
          <a:p>
            <a:pPr marL="38100">
              <a:lnSpc>
                <a:spcPct val="100000"/>
              </a:lnSpc>
              <a:spcBef>
                <a:spcPts val="100"/>
              </a:spcBef>
            </a:pPr>
            <a:r>
              <a:rPr sz="2400" b="1" spc="-5" dirty="0">
                <a:latin typeface="Times New Roman"/>
                <a:cs typeface="Times New Roman"/>
              </a:rPr>
              <a:t>S:</a:t>
            </a:r>
            <a:r>
              <a:rPr sz="2400" b="1" spc="-15" dirty="0">
                <a:latin typeface="Times New Roman"/>
                <a:cs typeface="Times New Roman"/>
              </a:rPr>
              <a:t> </a:t>
            </a:r>
            <a:r>
              <a:rPr sz="2400" b="1" spc="-5" dirty="0">
                <a:latin typeface="Times New Roman"/>
                <a:cs typeface="Times New Roman"/>
              </a:rPr>
              <a:t>{T</a:t>
            </a:r>
            <a:r>
              <a:rPr sz="2400" b="1" spc="-7" baseline="-31250" dirty="0">
                <a:latin typeface="Times New Roman"/>
                <a:cs typeface="Times New Roman"/>
              </a:rPr>
              <a:t>1</a:t>
            </a:r>
            <a:r>
              <a:rPr sz="2400" b="1" spc="284" baseline="-31250" dirty="0">
                <a:latin typeface="Times New Roman"/>
                <a:cs typeface="Times New Roman"/>
              </a:rPr>
              <a:t> </a:t>
            </a:r>
            <a:r>
              <a:rPr sz="2400" b="1" dirty="0">
                <a:latin typeface="Times New Roman"/>
                <a:cs typeface="Times New Roman"/>
              </a:rPr>
              <a:t>,</a:t>
            </a:r>
            <a:r>
              <a:rPr sz="2400" b="1" spc="-55" dirty="0">
                <a:latin typeface="Times New Roman"/>
                <a:cs typeface="Times New Roman"/>
              </a:rPr>
              <a:t> </a:t>
            </a:r>
            <a:r>
              <a:rPr sz="2400" b="1" spc="-5" dirty="0">
                <a:latin typeface="Times New Roman"/>
                <a:cs typeface="Times New Roman"/>
              </a:rPr>
              <a:t>T</a:t>
            </a:r>
            <a:r>
              <a:rPr sz="2400" b="1" spc="-7" baseline="-31250" dirty="0">
                <a:latin typeface="Times New Roman"/>
                <a:cs typeface="Times New Roman"/>
              </a:rPr>
              <a:t>4</a:t>
            </a:r>
            <a:r>
              <a:rPr sz="2400" b="1" spc="284" baseline="-31250" dirty="0">
                <a:latin typeface="Times New Roman"/>
                <a:cs typeface="Times New Roman"/>
              </a:rPr>
              <a:t> </a:t>
            </a:r>
            <a:r>
              <a:rPr sz="2400" b="1" dirty="0">
                <a:latin typeface="Times New Roman"/>
                <a:cs typeface="Times New Roman"/>
              </a:rPr>
              <a:t>,</a:t>
            </a:r>
            <a:r>
              <a:rPr sz="2400" b="1" spc="-50" dirty="0">
                <a:latin typeface="Times New Roman"/>
                <a:cs typeface="Times New Roman"/>
              </a:rPr>
              <a:t> </a:t>
            </a:r>
            <a:r>
              <a:rPr sz="2400" b="1" spc="-5" dirty="0">
                <a:latin typeface="Times New Roman"/>
                <a:cs typeface="Times New Roman"/>
              </a:rPr>
              <a:t>T</a:t>
            </a:r>
            <a:r>
              <a:rPr sz="2400" b="1" spc="-7" baseline="-31250" dirty="0">
                <a:latin typeface="Times New Roman"/>
                <a:cs typeface="Times New Roman"/>
              </a:rPr>
              <a:t>6</a:t>
            </a:r>
            <a:r>
              <a:rPr sz="2400" b="1" spc="277" baseline="-31250" dirty="0">
                <a:latin typeface="Times New Roman"/>
                <a:cs typeface="Times New Roman"/>
              </a:rPr>
              <a:t> </a:t>
            </a:r>
            <a:r>
              <a:rPr sz="2400" b="1" dirty="0">
                <a:latin typeface="Times New Roman"/>
                <a:cs typeface="Times New Roman"/>
              </a:rPr>
              <a:t>,</a:t>
            </a:r>
            <a:r>
              <a:rPr sz="2400" b="1" spc="-50" dirty="0">
                <a:latin typeface="Times New Roman"/>
                <a:cs typeface="Times New Roman"/>
              </a:rPr>
              <a:t> </a:t>
            </a:r>
            <a:r>
              <a:rPr sz="2400" b="1" spc="-5" dirty="0">
                <a:latin typeface="Times New Roman"/>
                <a:cs typeface="Times New Roman"/>
              </a:rPr>
              <a:t>T</a:t>
            </a:r>
            <a:r>
              <a:rPr sz="2400" b="1" spc="-7" baseline="-31250" dirty="0">
                <a:latin typeface="Times New Roman"/>
                <a:cs typeface="Times New Roman"/>
              </a:rPr>
              <a:t>2</a:t>
            </a:r>
            <a:r>
              <a:rPr sz="2400" b="1" spc="284" baseline="-31250" dirty="0">
                <a:latin typeface="Times New Roman"/>
                <a:cs typeface="Times New Roman"/>
              </a:rPr>
              <a:t> </a:t>
            </a:r>
            <a:r>
              <a:rPr sz="2400" b="1" dirty="0">
                <a:latin typeface="Times New Roman"/>
                <a:cs typeface="Times New Roman"/>
              </a:rPr>
              <a:t>,</a:t>
            </a:r>
            <a:r>
              <a:rPr sz="2400" b="1" spc="-55" dirty="0">
                <a:latin typeface="Times New Roman"/>
                <a:cs typeface="Times New Roman"/>
              </a:rPr>
              <a:t> </a:t>
            </a:r>
            <a:r>
              <a:rPr sz="2400" b="1" spc="-5" dirty="0">
                <a:latin typeface="Times New Roman"/>
                <a:cs typeface="Times New Roman"/>
              </a:rPr>
              <a:t>T</a:t>
            </a:r>
            <a:r>
              <a:rPr sz="2400" b="1" spc="-7" baseline="-31250" dirty="0">
                <a:latin typeface="Times New Roman"/>
                <a:cs typeface="Times New Roman"/>
              </a:rPr>
              <a:t>5</a:t>
            </a:r>
            <a:r>
              <a:rPr sz="2400" b="1" spc="-5" dirty="0">
                <a:latin typeface="Times New Roman"/>
                <a:cs typeface="Times New Roman"/>
              </a:rPr>
              <a:t>}</a:t>
            </a:r>
            <a:endParaRPr sz="2400" dirty="0">
              <a:latin typeface="Times New Roman"/>
              <a:cs typeface="Times New Roman"/>
            </a:endParaRPr>
          </a:p>
        </p:txBody>
      </p:sp>
      <p:sp>
        <p:nvSpPr>
          <p:cNvPr id="47" name="object 47"/>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48" name="object 48"/>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34</a:t>
            </a:fld>
            <a:endParaRPr dirty="0"/>
          </a:p>
        </p:txBody>
      </p:sp>
      <p:pic>
        <p:nvPicPr>
          <p:cNvPr id="49" name="Picture 48">
            <a:extLst>
              <a:ext uri="{FF2B5EF4-FFF2-40B4-BE49-F238E27FC236}">
                <a16:creationId xmlns:a16="http://schemas.microsoft.com/office/drawing/2014/main" id="{B726422C-0957-4DC3-8F7E-514D5557D50C}"/>
              </a:ext>
            </a:extLst>
          </p:cNvPr>
          <p:cNvPicPr>
            <a:picLocks noChangeAspect="1"/>
          </p:cNvPicPr>
          <p:nvPr/>
        </p:nvPicPr>
        <p:blipFill>
          <a:blip r:embed="rId2"/>
          <a:stretch>
            <a:fillRect/>
          </a:stretch>
        </p:blipFill>
        <p:spPr>
          <a:xfrm>
            <a:off x="7391400" y="404870"/>
            <a:ext cx="4315834" cy="2632258"/>
          </a:xfrm>
          <a:prstGeom prst="rect">
            <a:avLst/>
          </a:prstGeom>
        </p:spPr>
      </p:pic>
      <p:pic>
        <p:nvPicPr>
          <p:cNvPr id="51" name="Picture 50">
            <a:extLst>
              <a:ext uri="{FF2B5EF4-FFF2-40B4-BE49-F238E27FC236}">
                <a16:creationId xmlns:a16="http://schemas.microsoft.com/office/drawing/2014/main" id="{17F44744-634B-431B-BF35-45FCD67E3587}"/>
              </a:ext>
            </a:extLst>
          </p:cNvPr>
          <p:cNvPicPr>
            <a:picLocks noChangeAspect="1"/>
          </p:cNvPicPr>
          <p:nvPr/>
        </p:nvPicPr>
        <p:blipFill>
          <a:blip r:embed="rId3"/>
          <a:stretch>
            <a:fillRect/>
          </a:stretch>
        </p:blipFill>
        <p:spPr>
          <a:xfrm>
            <a:off x="7619999" y="3295888"/>
            <a:ext cx="3650875" cy="299397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p:nvPr/>
        </p:nvSpPr>
        <p:spPr>
          <a:xfrm>
            <a:off x="457200" y="2057400"/>
            <a:ext cx="2493456" cy="2575064"/>
          </a:xfrm>
          <a:prstGeom prst="rect">
            <a:avLst/>
          </a:prstGeom>
        </p:spPr>
        <p:txBody>
          <a:bodyPr vert="horz" wrap="square" lIns="0" tIns="73660" rIns="0" bIns="0" rtlCol="0">
            <a:spAutoFit/>
          </a:bodyPr>
          <a:lstStyle/>
          <a:p>
            <a:pPr marL="12700" marR="5080">
              <a:lnSpc>
                <a:spcPts val="3900"/>
              </a:lnSpc>
              <a:spcBef>
                <a:spcPts val="580"/>
              </a:spcBef>
            </a:pPr>
            <a:r>
              <a:rPr lang="en-US" sz="3600" spc="-10" dirty="0">
                <a:solidFill>
                  <a:srgbClr val="FFFFFF"/>
                </a:solidFill>
                <a:latin typeface="Corbel"/>
                <a:cs typeface="Corbel"/>
              </a:rPr>
              <a:t>Time and Space Complexity of </a:t>
            </a:r>
            <a:r>
              <a:rPr sz="3600" spc="-10" dirty="0">
                <a:solidFill>
                  <a:srgbClr val="FFFFFF"/>
                </a:solidFill>
                <a:latin typeface="Corbel"/>
                <a:cs typeface="Corbel"/>
              </a:rPr>
              <a:t>Dijkstra's </a:t>
            </a:r>
            <a:r>
              <a:rPr sz="3600" spc="-5" dirty="0">
                <a:solidFill>
                  <a:srgbClr val="FFFFFF"/>
                </a:solidFill>
                <a:latin typeface="Corbel"/>
                <a:cs typeface="Corbel"/>
              </a:rPr>
              <a:t> Algorithm</a:t>
            </a:r>
            <a:endParaRPr sz="3600" dirty="0">
              <a:latin typeface="Corbel"/>
              <a:cs typeface="Corbel"/>
            </a:endParaRPr>
          </a:p>
        </p:txBody>
      </p:sp>
      <p:sp>
        <p:nvSpPr>
          <p:cNvPr id="85" name="object 8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86" name="object 8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35</a:t>
            </a:fld>
            <a:endParaRPr dirty="0"/>
          </a:p>
        </p:txBody>
      </p:sp>
      <p:sp>
        <p:nvSpPr>
          <p:cNvPr id="87" name="object 3">
            <a:extLst>
              <a:ext uri="{FF2B5EF4-FFF2-40B4-BE49-F238E27FC236}">
                <a16:creationId xmlns:a16="http://schemas.microsoft.com/office/drawing/2014/main" id="{786163CF-8E02-497D-9338-A8FC8195A650}"/>
              </a:ext>
            </a:extLst>
          </p:cNvPr>
          <p:cNvSpPr txBox="1"/>
          <p:nvPr/>
        </p:nvSpPr>
        <p:spPr>
          <a:xfrm>
            <a:off x="3886200" y="2093307"/>
            <a:ext cx="6983095" cy="2539157"/>
          </a:xfrm>
          <a:prstGeom prst="rect">
            <a:avLst/>
          </a:prstGeom>
        </p:spPr>
        <p:txBody>
          <a:bodyPr vert="horz" wrap="square" lIns="0" tIns="66040" rIns="0" bIns="0" rtlCol="0">
            <a:spAutoFit/>
          </a:bodyPr>
          <a:lstStyle/>
          <a:p>
            <a:pPr marL="434975" indent="-397510">
              <a:lnSpc>
                <a:spcPct val="100000"/>
              </a:lnSpc>
              <a:spcBef>
                <a:spcPts val="520"/>
              </a:spcBef>
              <a:buClr>
                <a:srgbClr val="40BAD1"/>
              </a:buClr>
              <a:buSzPct val="91666"/>
              <a:buFont typeface="Arial MT"/>
              <a:buChar char="●"/>
              <a:tabLst>
                <a:tab pos="434975" algn="l"/>
                <a:tab pos="435609" algn="l"/>
              </a:tabLst>
            </a:pPr>
            <a:r>
              <a:rPr lang="en-US" sz="2400" spc="-5" dirty="0">
                <a:latin typeface="Corbel"/>
                <a:cs typeface="Corbel"/>
              </a:rPr>
              <a:t>Time Complexity: O(E Log V)</a:t>
            </a:r>
          </a:p>
          <a:p>
            <a:pPr marL="434975" indent="-397510">
              <a:lnSpc>
                <a:spcPct val="100000"/>
              </a:lnSpc>
              <a:spcBef>
                <a:spcPts val="520"/>
              </a:spcBef>
              <a:buClr>
                <a:srgbClr val="40BAD1"/>
              </a:buClr>
              <a:buSzPct val="91666"/>
              <a:buFont typeface="Arial MT"/>
              <a:buChar char="●"/>
              <a:tabLst>
                <a:tab pos="434975" algn="l"/>
                <a:tab pos="435609" algn="l"/>
              </a:tabLst>
            </a:pPr>
            <a:endParaRPr lang="en-US" sz="2400" spc="-5" dirty="0">
              <a:latin typeface="Corbel"/>
              <a:cs typeface="Corbel"/>
            </a:endParaRPr>
          </a:p>
          <a:p>
            <a:pPr marL="434975" indent="-397510">
              <a:lnSpc>
                <a:spcPct val="100000"/>
              </a:lnSpc>
              <a:spcBef>
                <a:spcPts val="520"/>
              </a:spcBef>
              <a:buClr>
                <a:srgbClr val="40BAD1"/>
              </a:buClr>
              <a:buSzPct val="91666"/>
              <a:buFont typeface="Arial MT"/>
              <a:buChar char="●"/>
              <a:tabLst>
                <a:tab pos="434975" algn="l"/>
                <a:tab pos="435609" algn="l"/>
              </a:tabLst>
            </a:pPr>
            <a:r>
              <a:rPr lang="en-US" sz="2400" spc="-5" dirty="0">
                <a:latin typeface="Corbel"/>
                <a:cs typeface="Corbel"/>
              </a:rPr>
              <a:t>where, E is the number of edges and V is the number of vertices.</a:t>
            </a:r>
          </a:p>
          <a:p>
            <a:pPr marL="434975" indent="-397510">
              <a:lnSpc>
                <a:spcPct val="100000"/>
              </a:lnSpc>
              <a:spcBef>
                <a:spcPts val="520"/>
              </a:spcBef>
              <a:buClr>
                <a:srgbClr val="40BAD1"/>
              </a:buClr>
              <a:buSzPct val="91666"/>
              <a:buFont typeface="Arial MT"/>
              <a:buChar char="●"/>
              <a:tabLst>
                <a:tab pos="434975" algn="l"/>
                <a:tab pos="435609" algn="l"/>
              </a:tabLst>
            </a:pPr>
            <a:endParaRPr lang="en-US" sz="2400" spc="-5" dirty="0">
              <a:latin typeface="Corbel"/>
              <a:cs typeface="Corbel"/>
            </a:endParaRPr>
          </a:p>
          <a:p>
            <a:pPr marL="434975" indent="-397510">
              <a:lnSpc>
                <a:spcPct val="100000"/>
              </a:lnSpc>
              <a:spcBef>
                <a:spcPts val="520"/>
              </a:spcBef>
              <a:buClr>
                <a:srgbClr val="40BAD1"/>
              </a:buClr>
              <a:buSzPct val="91666"/>
              <a:buFont typeface="Arial MT"/>
              <a:buChar char="●"/>
              <a:tabLst>
                <a:tab pos="434975" algn="l"/>
                <a:tab pos="435609" algn="l"/>
              </a:tabLst>
            </a:pPr>
            <a:r>
              <a:rPr lang="en-US" sz="2400" spc="-5" dirty="0">
                <a:latin typeface="Corbel"/>
                <a:cs typeface="Corbel"/>
              </a:rPr>
              <a:t>Space Complexity: O(V)</a:t>
            </a:r>
            <a:endParaRPr sz="2400" dirty="0">
              <a:latin typeface="Corbel"/>
              <a:cs typeface="Corbe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p:nvPr/>
        </p:nvSpPr>
        <p:spPr>
          <a:xfrm>
            <a:off x="457200" y="2057400"/>
            <a:ext cx="2493456" cy="1574790"/>
          </a:xfrm>
          <a:prstGeom prst="rect">
            <a:avLst/>
          </a:prstGeom>
        </p:spPr>
        <p:txBody>
          <a:bodyPr vert="horz" wrap="square" lIns="0" tIns="73660" rIns="0" bIns="0" rtlCol="0">
            <a:spAutoFit/>
          </a:bodyPr>
          <a:lstStyle/>
          <a:p>
            <a:pPr marL="12700" marR="5080">
              <a:lnSpc>
                <a:spcPts val="3900"/>
              </a:lnSpc>
              <a:spcBef>
                <a:spcPts val="580"/>
              </a:spcBef>
            </a:pPr>
            <a:r>
              <a:rPr lang="en-US" sz="3600" spc="-10" dirty="0">
                <a:solidFill>
                  <a:srgbClr val="FFFFFF"/>
                </a:solidFill>
                <a:latin typeface="Corbel"/>
                <a:cs typeface="Corbel"/>
              </a:rPr>
              <a:t>Applications of </a:t>
            </a:r>
            <a:r>
              <a:rPr sz="3600" spc="-10" dirty="0">
                <a:solidFill>
                  <a:srgbClr val="FFFFFF"/>
                </a:solidFill>
                <a:latin typeface="Corbel"/>
                <a:cs typeface="Corbel"/>
              </a:rPr>
              <a:t>Dijkstra's </a:t>
            </a:r>
            <a:r>
              <a:rPr sz="3600" spc="-5" dirty="0">
                <a:solidFill>
                  <a:srgbClr val="FFFFFF"/>
                </a:solidFill>
                <a:latin typeface="Corbel"/>
                <a:cs typeface="Corbel"/>
              </a:rPr>
              <a:t> Algorithm</a:t>
            </a:r>
            <a:endParaRPr sz="3600" dirty="0">
              <a:latin typeface="Corbel"/>
              <a:cs typeface="Corbel"/>
            </a:endParaRPr>
          </a:p>
        </p:txBody>
      </p:sp>
      <p:sp>
        <p:nvSpPr>
          <p:cNvPr id="85" name="object 8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86" name="object 8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36</a:t>
            </a:fld>
            <a:endParaRPr dirty="0"/>
          </a:p>
        </p:txBody>
      </p:sp>
      <p:sp>
        <p:nvSpPr>
          <p:cNvPr id="87" name="object 3">
            <a:extLst>
              <a:ext uri="{FF2B5EF4-FFF2-40B4-BE49-F238E27FC236}">
                <a16:creationId xmlns:a16="http://schemas.microsoft.com/office/drawing/2014/main" id="{786163CF-8E02-497D-9338-A8FC8195A650}"/>
              </a:ext>
            </a:extLst>
          </p:cNvPr>
          <p:cNvSpPr txBox="1"/>
          <p:nvPr/>
        </p:nvSpPr>
        <p:spPr>
          <a:xfrm>
            <a:off x="3886200" y="2093307"/>
            <a:ext cx="6983095" cy="1736373"/>
          </a:xfrm>
          <a:prstGeom prst="rect">
            <a:avLst/>
          </a:prstGeom>
        </p:spPr>
        <p:txBody>
          <a:bodyPr vert="horz" wrap="square" lIns="0" tIns="66040" rIns="0" bIns="0" rtlCol="0">
            <a:spAutoFit/>
          </a:bodyPr>
          <a:lstStyle/>
          <a:p>
            <a:pPr marL="434975" indent="-397510">
              <a:lnSpc>
                <a:spcPct val="100000"/>
              </a:lnSpc>
              <a:spcBef>
                <a:spcPts val="520"/>
              </a:spcBef>
              <a:buClr>
                <a:srgbClr val="40BAD1"/>
              </a:buClr>
              <a:buSzPct val="91666"/>
              <a:buFont typeface="Arial MT"/>
              <a:buChar char="●"/>
              <a:tabLst>
                <a:tab pos="434975" algn="l"/>
                <a:tab pos="435609" algn="l"/>
              </a:tabLst>
            </a:pPr>
            <a:r>
              <a:rPr lang="en-US" sz="2400" spc="-5" dirty="0">
                <a:latin typeface="Corbel"/>
                <a:cs typeface="Corbel"/>
              </a:rPr>
              <a:t>To find the shortest path</a:t>
            </a:r>
          </a:p>
          <a:p>
            <a:pPr marL="434975" indent="-397510">
              <a:lnSpc>
                <a:spcPct val="100000"/>
              </a:lnSpc>
              <a:spcBef>
                <a:spcPts val="520"/>
              </a:spcBef>
              <a:buClr>
                <a:srgbClr val="40BAD1"/>
              </a:buClr>
              <a:buSzPct val="91666"/>
              <a:buFont typeface="Arial MT"/>
              <a:buChar char="●"/>
              <a:tabLst>
                <a:tab pos="434975" algn="l"/>
                <a:tab pos="435609" algn="l"/>
              </a:tabLst>
            </a:pPr>
            <a:r>
              <a:rPr lang="en-US" sz="2400" spc="-5" dirty="0">
                <a:latin typeface="Corbel"/>
                <a:cs typeface="Corbel"/>
              </a:rPr>
              <a:t>In social networking applications</a:t>
            </a:r>
          </a:p>
          <a:p>
            <a:pPr marL="434975" indent="-397510">
              <a:lnSpc>
                <a:spcPct val="100000"/>
              </a:lnSpc>
              <a:spcBef>
                <a:spcPts val="520"/>
              </a:spcBef>
              <a:buClr>
                <a:srgbClr val="40BAD1"/>
              </a:buClr>
              <a:buSzPct val="91666"/>
              <a:buFont typeface="Arial MT"/>
              <a:buChar char="●"/>
              <a:tabLst>
                <a:tab pos="434975" algn="l"/>
                <a:tab pos="435609" algn="l"/>
              </a:tabLst>
            </a:pPr>
            <a:r>
              <a:rPr lang="en-US" sz="2400" spc="-5" dirty="0">
                <a:latin typeface="Corbel"/>
                <a:cs typeface="Corbel"/>
              </a:rPr>
              <a:t>In a telephone network</a:t>
            </a:r>
          </a:p>
          <a:p>
            <a:pPr marL="434975" indent="-397510">
              <a:lnSpc>
                <a:spcPct val="100000"/>
              </a:lnSpc>
              <a:spcBef>
                <a:spcPts val="520"/>
              </a:spcBef>
              <a:buClr>
                <a:srgbClr val="40BAD1"/>
              </a:buClr>
              <a:buSzPct val="91666"/>
              <a:buFont typeface="Arial MT"/>
              <a:buChar char="●"/>
              <a:tabLst>
                <a:tab pos="434975" algn="l"/>
                <a:tab pos="435609" algn="l"/>
              </a:tabLst>
            </a:pPr>
            <a:r>
              <a:rPr lang="en-US" sz="2400" spc="-5" dirty="0">
                <a:latin typeface="Corbel"/>
                <a:cs typeface="Corbel"/>
              </a:rPr>
              <a:t>To find the locations in the map</a:t>
            </a:r>
            <a:endParaRPr sz="2400" dirty="0">
              <a:latin typeface="Corbel"/>
              <a:cs typeface="Corbel"/>
            </a:endParaRPr>
          </a:p>
        </p:txBody>
      </p:sp>
    </p:spTree>
    <p:extLst>
      <p:ext uri="{BB962C8B-B14F-4D97-AF65-F5344CB8AC3E}">
        <p14:creationId xmlns:p14="http://schemas.microsoft.com/office/powerpoint/2010/main" val="4180396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4002171" y="1029715"/>
            <a:ext cx="1974214" cy="391160"/>
          </a:xfrm>
          <a:prstGeom prst="rect">
            <a:avLst/>
          </a:prstGeom>
        </p:spPr>
        <p:txBody>
          <a:bodyPr vert="horz" wrap="square" lIns="0" tIns="12700" rIns="0" bIns="0" rtlCol="0">
            <a:spAutoFit/>
          </a:bodyPr>
          <a:lstStyle/>
          <a:p>
            <a:pPr marL="409575" indent="-397510">
              <a:lnSpc>
                <a:spcPct val="100000"/>
              </a:lnSpc>
              <a:spcBef>
                <a:spcPts val="100"/>
              </a:spcBef>
              <a:buClr>
                <a:srgbClr val="40BAD1"/>
              </a:buClr>
              <a:buSzPct val="91666"/>
              <a:buFont typeface="Arial MT"/>
              <a:buChar char="●"/>
              <a:tabLst>
                <a:tab pos="409575" algn="l"/>
                <a:tab pos="410209" algn="l"/>
              </a:tabLst>
            </a:pPr>
            <a:r>
              <a:rPr sz="2400" spc="-5" dirty="0">
                <a:solidFill>
                  <a:srgbClr val="595959"/>
                </a:solidFill>
                <a:latin typeface="Corbel"/>
                <a:cs typeface="Corbel"/>
              </a:rPr>
              <a:t>Give</a:t>
            </a:r>
            <a:r>
              <a:rPr sz="2400" dirty="0">
                <a:solidFill>
                  <a:srgbClr val="595959"/>
                </a:solidFill>
                <a:latin typeface="Corbel"/>
                <a:cs typeface="Corbel"/>
              </a:rPr>
              <a:t>n</a:t>
            </a:r>
            <a:r>
              <a:rPr sz="2400" spc="-100" dirty="0">
                <a:solidFill>
                  <a:srgbClr val="595959"/>
                </a:solidFill>
                <a:latin typeface="Corbel"/>
                <a:cs typeface="Corbel"/>
              </a:rPr>
              <a:t> </a:t>
            </a:r>
            <a:r>
              <a:rPr sz="2400" spc="-5" dirty="0">
                <a:solidFill>
                  <a:srgbClr val="595959"/>
                </a:solidFill>
                <a:latin typeface="Corbel"/>
                <a:cs typeface="Corbel"/>
              </a:rPr>
              <a:t>Graph</a:t>
            </a:r>
            <a:endParaRPr sz="2400">
              <a:latin typeface="Corbel"/>
              <a:cs typeface="Corbel"/>
            </a:endParaRPr>
          </a:p>
        </p:txBody>
      </p:sp>
      <p:sp>
        <p:nvSpPr>
          <p:cNvPr id="4" name="object 4"/>
          <p:cNvSpPr txBox="1"/>
          <p:nvPr/>
        </p:nvSpPr>
        <p:spPr>
          <a:xfrm>
            <a:off x="325944" y="3101857"/>
            <a:ext cx="166370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Example</a:t>
            </a:r>
            <a:endParaRPr sz="3600" dirty="0">
              <a:latin typeface="Corbel"/>
              <a:cs typeface="Corbel"/>
            </a:endParaRPr>
          </a:p>
        </p:txBody>
      </p:sp>
      <p:grpSp>
        <p:nvGrpSpPr>
          <p:cNvPr id="5" name="object 5"/>
          <p:cNvGrpSpPr/>
          <p:nvPr/>
        </p:nvGrpSpPr>
        <p:grpSpPr>
          <a:xfrm>
            <a:off x="4033837" y="3195638"/>
            <a:ext cx="619125" cy="619125"/>
            <a:chOff x="4033837" y="3195638"/>
            <a:chExt cx="619125" cy="619125"/>
          </a:xfrm>
        </p:grpSpPr>
        <p:pic>
          <p:nvPicPr>
            <p:cNvPr id="6" name="object 6"/>
            <p:cNvPicPr/>
            <p:nvPr/>
          </p:nvPicPr>
          <p:blipFill>
            <a:blip r:embed="rId2" cstate="print"/>
            <a:stretch>
              <a:fillRect/>
            </a:stretch>
          </p:blipFill>
          <p:spPr>
            <a:xfrm>
              <a:off x="4038599" y="3200400"/>
              <a:ext cx="609599" cy="609600"/>
            </a:xfrm>
            <a:prstGeom prst="rect">
              <a:avLst/>
            </a:prstGeom>
          </p:spPr>
        </p:pic>
        <p:sp>
          <p:nvSpPr>
            <p:cNvPr id="7" name="object 7"/>
            <p:cNvSpPr/>
            <p:nvPr/>
          </p:nvSpPr>
          <p:spPr>
            <a:xfrm>
              <a:off x="4038600" y="3200400"/>
              <a:ext cx="609600" cy="609600"/>
            </a:xfrm>
            <a:custGeom>
              <a:avLst/>
              <a:gdLst/>
              <a:ahLst/>
              <a:cxnLst/>
              <a:rect l="l" t="t" r="r" b="b"/>
              <a:pathLst>
                <a:path w="609600" h="609600">
                  <a:moveTo>
                    <a:pt x="0" y="304800"/>
                  </a:moveTo>
                  <a:lnTo>
                    <a:pt x="3989" y="255360"/>
                  </a:lnTo>
                  <a:lnTo>
                    <a:pt x="15538" y="208459"/>
                  </a:lnTo>
                  <a:lnTo>
                    <a:pt x="34021" y="164726"/>
                  </a:lnTo>
                  <a:lnTo>
                    <a:pt x="58808" y="124789"/>
                  </a:lnTo>
                  <a:lnTo>
                    <a:pt x="89273" y="89273"/>
                  </a:lnTo>
                  <a:lnTo>
                    <a:pt x="124789" y="58808"/>
                  </a:lnTo>
                  <a:lnTo>
                    <a:pt x="164726" y="34021"/>
                  </a:lnTo>
                  <a:lnTo>
                    <a:pt x="208459" y="15538"/>
                  </a:lnTo>
                  <a:lnTo>
                    <a:pt x="255359" y="3989"/>
                  </a:lnTo>
                  <a:lnTo>
                    <a:pt x="304799" y="0"/>
                  </a:lnTo>
                  <a:lnTo>
                    <a:pt x="352769" y="3797"/>
                  </a:lnTo>
                  <a:lnTo>
                    <a:pt x="399124" y="14962"/>
                  </a:lnTo>
                  <a:lnTo>
                    <a:pt x="443048" y="33155"/>
                  </a:lnTo>
                  <a:lnTo>
                    <a:pt x="483722" y="58039"/>
                  </a:lnTo>
                  <a:lnTo>
                    <a:pt x="520326" y="89273"/>
                  </a:lnTo>
                  <a:lnTo>
                    <a:pt x="551560" y="125878"/>
                  </a:lnTo>
                  <a:lnTo>
                    <a:pt x="576444" y="166551"/>
                  </a:lnTo>
                  <a:lnTo>
                    <a:pt x="594638" y="210475"/>
                  </a:lnTo>
                  <a:lnTo>
                    <a:pt x="605803" y="256831"/>
                  </a:lnTo>
                  <a:lnTo>
                    <a:pt x="609599" y="304800"/>
                  </a:lnTo>
                  <a:lnTo>
                    <a:pt x="605610" y="354240"/>
                  </a:lnTo>
                  <a:lnTo>
                    <a:pt x="594061" y="401140"/>
                  </a:lnTo>
                  <a:lnTo>
                    <a:pt x="575578" y="444873"/>
                  </a:lnTo>
                  <a:lnTo>
                    <a:pt x="550791" y="484811"/>
                  </a:lnTo>
                  <a:lnTo>
                    <a:pt x="520326" y="520326"/>
                  </a:lnTo>
                  <a:lnTo>
                    <a:pt x="484811" y="550791"/>
                  </a:lnTo>
                  <a:lnTo>
                    <a:pt x="444873" y="575578"/>
                  </a:lnTo>
                  <a:lnTo>
                    <a:pt x="401140" y="594061"/>
                  </a:lnTo>
                  <a:lnTo>
                    <a:pt x="354240" y="605610"/>
                  </a:lnTo>
                  <a:lnTo>
                    <a:pt x="304799" y="609600"/>
                  </a:lnTo>
                  <a:lnTo>
                    <a:pt x="255359" y="605610"/>
                  </a:lnTo>
                  <a:lnTo>
                    <a:pt x="208459" y="594061"/>
                  </a:lnTo>
                  <a:lnTo>
                    <a:pt x="164726" y="575578"/>
                  </a:lnTo>
                  <a:lnTo>
                    <a:pt x="124789" y="550791"/>
                  </a:lnTo>
                  <a:lnTo>
                    <a:pt x="89273" y="520326"/>
                  </a:lnTo>
                  <a:lnTo>
                    <a:pt x="58808" y="484811"/>
                  </a:lnTo>
                  <a:lnTo>
                    <a:pt x="34021" y="444873"/>
                  </a:lnTo>
                  <a:lnTo>
                    <a:pt x="15538" y="401140"/>
                  </a:lnTo>
                  <a:lnTo>
                    <a:pt x="3989" y="354240"/>
                  </a:lnTo>
                  <a:lnTo>
                    <a:pt x="0" y="304800"/>
                  </a:lnTo>
                  <a:close/>
                </a:path>
              </a:pathLst>
            </a:custGeom>
            <a:ln w="9524">
              <a:solidFill>
                <a:srgbClr val="40BAD1"/>
              </a:solidFill>
            </a:ln>
          </p:spPr>
          <p:txBody>
            <a:bodyPr wrap="square" lIns="0" tIns="0" rIns="0" bIns="0" rtlCol="0"/>
            <a:lstStyle/>
            <a:p>
              <a:endParaRPr/>
            </a:p>
          </p:txBody>
        </p:sp>
      </p:grpSp>
      <p:sp>
        <p:nvSpPr>
          <p:cNvPr id="8" name="object 8"/>
          <p:cNvSpPr txBox="1"/>
          <p:nvPr/>
        </p:nvSpPr>
        <p:spPr>
          <a:xfrm>
            <a:off x="4261439" y="3345244"/>
            <a:ext cx="16446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endParaRPr sz="1800">
              <a:latin typeface="Calibri"/>
              <a:cs typeface="Calibri"/>
            </a:endParaRPr>
          </a:p>
        </p:txBody>
      </p:sp>
      <p:grpSp>
        <p:nvGrpSpPr>
          <p:cNvPr id="9" name="object 9"/>
          <p:cNvGrpSpPr/>
          <p:nvPr/>
        </p:nvGrpSpPr>
        <p:grpSpPr>
          <a:xfrm>
            <a:off x="4546600" y="3708400"/>
            <a:ext cx="852805" cy="1000760"/>
            <a:chOff x="4546600" y="3708400"/>
            <a:chExt cx="852805" cy="1000760"/>
          </a:xfrm>
        </p:grpSpPr>
        <p:sp>
          <p:nvSpPr>
            <p:cNvPr id="10" name="object 10"/>
            <p:cNvSpPr/>
            <p:nvPr/>
          </p:nvSpPr>
          <p:spPr>
            <a:xfrm>
              <a:off x="4559300" y="3721100"/>
              <a:ext cx="795020" cy="937260"/>
            </a:xfrm>
            <a:custGeom>
              <a:avLst/>
              <a:gdLst/>
              <a:ahLst/>
              <a:cxnLst/>
              <a:rect l="l" t="t" r="r" b="b"/>
              <a:pathLst>
                <a:path w="795020" h="937260">
                  <a:moveTo>
                    <a:pt x="0" y="0"/>
                  </a:moveTo>
                  <a:lnTo>
                    <a:pt x="794497" y="936812"/>
                  </a:lnTo>
                </a:path>
              </a:pathLst>
            </a:custGeom>
            <a:ln w="25399">
              <a:solidFill>
                <a:srgbClr val="40BAD1"/>
              </a:solidFill>
            </a:ln>
          </p:spPr>
          <p:txBody>
            <a:bodyPr wrap="square" lIns="0" tIns="0" rIns="0" bIns="0" rtlCol="0"/>
            <a:lstStyle/>
            <a:p>
              <a:endParaRPr/>
            </a:p>
          </p:txBody>
        </p:sp>
        <p:pic>
          <p:nvPicPr>
            <p:cNvPr id="11" name="object 11"/>
            <p:cNvPicPr/>
            <p:nvPr/>
          </p:nvPicPr>
          <p:blipFill>
            <a:blip r:embed="rId3" cstate="print"/>
            <a:stretch>
              <a:fillRect/>
            </a:stretch>
          </p:blipFill>
          <p:spPr>
            <a:xfrm>
              <a:off x="5300836" y="4604952"/>
              <a:ext cx="97945" cy="103729"/>
            </a:xfrm>
            <a:prstGeom prst="rect">
              <a:avLst/>
            </a:prstGeom>
          </p:spPr>
        </p:pic>
      </p:grpSp>
      <p:sp>
        <p:nvSpPr>
          <p:cNvPr id="12" name="object 12"/>
          <p:cNvSpPr txBox="1"/>
          <p:nvPr/>
        </p:nvSpPr>
        <p:spPr>
          <a:xfrm>
            <a:off x="4721225" y="3978656"/>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8</a:t>
            </a:r>
            <a:endParaRPr sz="1800">
              <a:latin typeface="Calibri"/>
              <a:cs typeface="Calibri"/>
            </a:endParaRPr>
          </a:p>
        </p:txBody>
      </p:sp>
      <p:grpSp>
        <p:nvGrpSpPr>
          <p:cNvPr id="13" name="object 13"/>
          <p:cNvGrpSpPr/>
          <p:nvPr/>
        </p:nvGrpSpPr>
        <p:grpSpPr>
          <a:xfrm>
            <a:off x="4546600" y="2452056"/>
            <a:ext cx="850265" cy="850265"/>
            <a:chOff x="4546600" y="2452056"/>
            <a:chExt cx="850265" cy="850265"/>
          </a:xfrm>
        </p:grpSpPr>
        <p:sp>
          <p:nvSpPr>
            <p:cNvPr id="14" name="object 14"/>
            <p:cNvSpPr/>
            <p:nvPr/>
          </p:nvSpPr>
          <p:spPr>
            <a:xfrm>
              <a:off x="4559300" y="2500052"/>
              <a:ext cx="789305" cy="789305"/>
            </a:xfrm>
            <a:custGeom>
              <a:avLst/>
              <a:gdLst/>
              <a:ahLst/>
              <a:cxnLst/>
              <a:rect l="l" t="t" r="r" b="b"/>
              <a:pathLst>
                <a:path w="789304" h="789304">
                  <a:moveTo>
                    <a:pt x="0" y="789247"/>
                  </a:moveTo>
                  <a:lnTo>
                    <a:pt x="789247" y="0"/>
                  </a:lnTo>
                </a:path>
              </a:pathLst>
            </a:custGeom>
            <a:ln w="25399">
              <a:solidFill>
                <a:srgbClr val="40BAD1"/>
              </a:solidFill>
            </a:ln>
          </p:spPr>
          <p:txBody>
            <a:bodyPr wrap="square" lIns="0" tIns="0" rIns="0" bIns="0" rtlCol="0"/>
            <a:lstStyle/>
            <a:p>
              <a:endParaRPr/>
            </a:p>
          </p:txBody>
        </p:sp>
        <p:pic>
          <p:nvPicPr>
            <p:cNvPr id="15" name="object 15"/>
            <p:cNvPicPr/>
            <p:nvPr/>
          </p:nvPicPr>
          <p:blipFill>
            <a:blip r:embed="rId4" cstate="print"/>
            <a:stretch>
              <a:fillRect/>
            </a:stretch>
          </p:blipFill>
          <p:spPr>
            <a:xfrm>
              <a:off x="5295451" y="2452056"/>
              <a:ext cx="101091" cy="101091"/>
            </a:xfrm>
            <a:prstGeom prst="rect">
              <a:avLst/>
            </a:prstGeom>
          </p:spPr>
        </p:pic>
      </p:grpSp>
      <p:sp>
        <p:nvSpPr>
          <p:cNvPr id="16" name="object 16"/>
          <p:cNvSpPr txBox="1"/>
          <p:nvPr/>
        </p:nvSpPr>
        <p:spPr>
          <a:xfrm>
            <a:off x="4721225" y="2683256"/>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endParaRPr sz="1800">
              <a:latin typeface="Calibri"/>
              <a:cs typeface="Calibri"/>
            </a:endParaRPr>
          </a:p>
        </p:txBody>
      </p:sp>
      <p:grpSp>
        <p:nvGrpSpPr>
          <p:cNvPr id="17" name="object 17"/>
          <p:cNvGrpSpPr/>
          <p:nvPr/>
        </p:nvGrpSpPr>
        <p:grpSpPr>
          <a:xfrm>
            <a:off x="5405437" y="2128838"/>
            <a:ext cx="619125" cy="619125"/>
            <a:chOff x="5405437" y="2128838"/>
            <a:chExt cx="619125" cy="619125"/>
          </a:xfrm>
        </p:grpSpPr>
        <p:pic>
          <p:nvPicPr>
            <p:cNvPr id="18" name="object 18"/>
            <p:cNvPicPr/>
            <p:nvPr/>
          </p:nvPicPr>
          <p:blipFill>
            <a:blip r:embed="rId2" cstate="print"/>
            <a:stretch>
              <a:fillRect/>
            </a:stretch>
          </p:blipFill>
          <p:spPr>
            <a:xfrm>
              <a:off x="5410199" y="2133600"/>
              <a:ext cx="609599" cy="609599"/>
            </a:xfrm>
            <a:prstGeom prst="rect">
              <a:avLst/>
            </a:prstGeom>
          </p:spPr>
        </p:pic>
        <p:sp>
          <p:nvSpPr>
            <p:cNvPr id="19" name="object 19"/>
            <p:cNvSpPr/>
            <p:nvPr/>
          </p:nvSpPr>
          <p:spPr>
            <a:xfrm>
              <a:off x="5410200" y="2133600"/>
              <a:ext cx="609600" cy="609600"/>
            </a:xfrm>
            <a:custGeom>
              <a:avLst/>
              <a:gdLst/>
              <a:ahLst/>
              <a:cxnLst/>
              <a:rect l="l" t="t" r="r" b="b"/>
              <a:pathLst>
                <a:path w="609600" h="609600">
                  <a:moveTo>
                    <a:pt x="0" y="304799"/>
                  </a:moveTo>
                  <a:lnTo>
                    <a:pt x="3989" y="255359"/>
                  </a:lnTo>
                  <a:lnTo>
                    <a:pt x="15538" y="208459"/>
                  </a:lnTo>
                  <a:lnTo>
                    <a:pt x="34021" y="164726"/>
                  </a:lnTo>
                  <a:lnTo>
                    <a:pt x="58808" y="124789"/>
                  </a:lnTo>
                  <a:lnTo>
                    <a:pt x="89273" y="89273"/>
                  </a:lnTo>
                  <a:lnTo>
                    <a:pt x="124789" y="58808"/>
                  </a:lnTo>
                  <a:lnTo>
                    <a:pt x="164726" y="34021"/>
                  </a:lnTo>
                  <a:lnTo>
                    <a:pt x="208459" y="15538"/>
                  </a:lnTo>
                  <a:lnTo>
                    <a:pt x="255359" y="3989"/>
                  </a:lnTo>
                  <a:lnTo>
                    <a:pt x="304799" y="0"/>
                  </a:lnTo>
                  <a:lnTo>
                    <a:pt x="352769" y="3797"/>
                  </a:lnTo>
                  <a:lnTo>
                    <a:pt x="399124" y="14962"/>
                  </a:lnTo>
                  <a:lnTo>
                    <a:pt x="443048" y="33155"/>
                  </a:lnTo>
                  <a:lnTo>
                    <a:pt x="483722" y="58039"/>
                  </a:lnTo>
                  <a:lnTo>
                    <a:pt x="520326" y="89273"/>
                  </a:lnTo>
                  <a:lnTo>
                    <a:pt x="551560" y="125878"/>
                  </a:lnTo>
                  <a:lnTo>
                    <a:pt x="576444" y="166551"/>
                  </a:lnTo>
                  <a:lnTo>
                    <a:pt x="594638" y="210475"/>
                  </a:lnTo>
                  <a:lnTo>
                    <a:pt x="605803" y="256831"/>
                  </a:lnTo>
                  <a:lnTo>
                    <a:pt x="609599" y="304799"/>
                  </a:lnTo>
                  <a:lnTo>
                    <a:pt x="605610" y="354240"/>
                  </a:lnTo>
                  <a:lnTo>
                    <a:pt x="594061" y="401140"/>
                  </a:lnTo>
                  <a:lnTo>
                    <a:pt x="575578" y="444873"/>
                  </a:lnTo>
                  <a:lnTo>
                    <a:pt x="550791" y="484810"/>
                  </a:lnTo>
                  <a:lnTo>
                    <a:pt x="520326" y="520326"/>
                  </a:lnTo>
                  <a:lnTo>
                    <a:pt x="484811" y="550791"/>
                  </a:lnTo>
                  <a:lnTo>
                    <a:pt x="444873" y="575578"/>
                  </a:lnTo>
                  <a:lnTo>
                    <a:pt x="401140" y="594061"/>
                  </a:lnTo>
                  <a:lnTo>
                    <a:pt x="354240" y="605610"/>
                  </a:lnTo>
                  <a:lnTo>
                    <a:pt x="304799" y="609599"/>
                  </a:lnTo>
                  <a:lnTo>
                    <a:pt x="255359" y="605610"/>
                  </a:lnTo>
                  <a:lnTo>
                    <a:pt x="208459" y="594061"/>
                  </a:lnTo>
                  <a:lnTo>
                    <a:pt x="164726" y="575578"/>
                  </a:lnTo>
                  <a:lnTo>
                    <a:pt x="124789" y="550791"/>
                  </a:lnTo>
                  <a:lnTo>
                    <a:pt x="89273" y="520326"/>
                  </a:lnTo>
                  <a:lnTo>
                    <a:pt x="58808" y="484810"/>
                  </a:lnTo>
                  <a:lnTo>
                    <a:pt x="34021" y="444873"/>
                  </a:lnTo>
                  <a:lnTo>
                    <a:pt x="15538" y="401140"/>
                  </a:lnTo>
                  <a:lnTo>
                    <a:pt x="3989" y="354240"/>
                  </a:lnTo>
                  <a:lnTo>
                    <a:pt x="0" y="304799"/>
                  </a:lnTo>
                  <a:close/>
                </a:path>
              </a:pathLst>
            </a:custGeom>
            <a:ln w="9524">
              <a:solidFill>
                <a:srgbClr val="40BAD1"/>
              </a:solidFill>
            </a:ln>
          </p:spPr>
          <p:txBody>
            <a:bodyPr wrap="square" lIns="0" tIns="0" rIns="0" bIns="0" rtlCol="0"/>
            <a:lstStyle/>
            <a:p>
              <a:endParaRPr/>
            </a:p>
          </p:txBody>
        </p:sp>
      </p:grpSp>
      <p:sp>
        <p:nvSpPr>
          <p:cNvPr id="20" name="object 20"/>
          <p:cNvSpPr txBox="1"/>
          <p:nvPr/>
        </p:nvSpPr>
        <p:spPr>
          <a:xfrm>
            <a:off x="5638229" y="2278444"/>
            <a:ext cx="1536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B</a:t>
            </a:r>
            <a:endParaRPr sz="1800">
              <a:latin typeface="Calibri"/>
              <a:cs typeface="Calibri"/>
            </a:endParaRPr>
          </a:p>
        </p:txBody>
      </p:sp>
      <p:grpSp>
        <p:nvGrpSpPr>
          <p:cNvPr id="21" name="object 21"/>
          <p:cNvGrpSpPr/>
          <p:nvPr/>
        </p:nvGrpSpPr>
        <p:grpSpPr>
          <a:xfrm>
            <a:off x="5405437" y="4414838"/>
            <a:ext cx="619125" cy="619125"/>
            <a:chOff x="5405437" y="4414838"/>
            <a:chExt cx="619125" cy="619125"/>
          </a:xfrm>
        </p:grpSpPr>
        <p:pic>
          <p:nvPicPr>
            <p:cNvPr id="22" name="object 22"/>
            <p:cNvPicPr/>
            <p:nvPr/>
          </p:nvPicPr>
          <p:blipFill>
            <a:blip r:embed="rId2" cstate="print"/>
            <a:stretch>
              <a:fillRect/>
            </a:stretch>
          </p:blipFill>
          <p:spPr>
            <a:xfrm>
              <a:off x="5410199" y="4419600"/>
              <a:ext cx="609599" cy="609599"/>
            </a:xfrm>
            <a:prstGeom prst="rect">
              <a:avLst/>
            </a:prstGeom>
          </p:spPr>
        </p:pic>
        <p:sp>
          <p:nvSpPr>
            <p:cNvPr id="23" name="object 23"/>
            <p:cNvSpPr/>
            <p:nvPr/>
          </p:nvSpPr>
          <p:spPr>
            <a:xfrm>
              <a:off x="5410200" y="4419600"/>
              <a:ext cx="609600" cy="609600"/>
            </a:xfrm>
            <a:custGeom>
              <a:avLst/>
              <a:gdLst/>
              <a:ahLst/>
              <a:cxnLst/>
              <a:rect l="l" t="t" r="r" b="b"/>
              <a:pathLst>
                <a:path w="609600" h="609600">
                  <a:moveTo>
                    <a:pt x="0" y="304799"/>
                  </a:moveTo>
                  <a:lnTo>
                    <a:pt x="3989" y="255359"/>
                  </a:lnTo>
                  <a:lnTo>
                    <a:pt x="15538" y="208459"/>
                  </a:lnTo>
                  <a:lnTo>
                    <a:pt x="34021" y="164726"/>
                  </a:lnTo>
                  <a:lnTo>
                    <a:pt x="58808" y="124788"/>
                  </a:lnTo>
                  <a:lnTo>
                    <a:pt x="89273" y="89273"/>
                  </a:lnTo>
                  <a:lnTo>
                    <a:pt x="124789" y="58808"/>
                  </a:lnTo>
                  <a:lnTo>
                    <a:pt x="164726" y="34021"/>
                  </a:lnTo>
                  <a:lnTo>
                    <a:pt x="208459" y="15538"/>
                  </a:lnTo>
                  <a:lnTo>
                    <a:pt x="255359" y="3989"/>
                  </a:lnTo>
                  <a:lnTo>
                    <a:pt x="304799" y="0"/>
                  </a:lnTo>
                  <a:lnTo>
                    <a:pt x="352769" y="3796"/>
                  </a:lnTo>
                  <a:lnTo>
                    <a:pt x="399124" y="14961"/>
                  </a:lnTo>
                  <a:lnTo>
                    <a:pt x="443048" y="33155"/>
                  </a:lnTo>
                  <a:lnTo>
                    <a:pt x="483722" y="58039"/>
                  </a:lnTo>
                  <a:lnTo>
                    <a:pt x="520326" y="89273"/>
                  </a:lnTo>
                  <a:lnTo>
                    <a:pt x="551560" y="125877"/>
                  </a:lnTo>
                  <a:lnTo>
                    <a:pt x="576444" y="166551"/>
                  </a:lnTo>
                  <a:lnTo>
                    <a:pt x="594638" y="210475"/>
                  </a:lnTo>
                  <a:lnTo>
                    <a:pt x="605803" y="256830"/>
                  </a:lnTo>
                  <a:lnTo>
                    <a:pt x="609599" y="304799"/>
                  </a:lnTo>
                  <a:lnTo>
                    <a:pt x="605610" y="354240"/>
                  </a:lnTo>
                  <a:lnTo>
                    <a:pt x="594061" y="401140"/>
                  </a:lnTo>
                  <a:lnTo>
                    <a:pt x="575578" y="444873"/>
                  </a:lnTo>
                  <a:lnTo>
                    <a:pt x="550791" y="484810"/>
                  </a:lnTo>
                  <a:lnTo>
                    <a:pt x="520326" y="520326"/>
                  </a:lnTo>
                  <a:lnTo>
                    <a:pt x="484811" y="550791"/>
                  </a:lnTo>
                  <a:lnTo>
                    <a:pt x="444873" y="575578"/>
                  </a:lnTo>
                  <a:lnTo>
                    <a:pt x="401140" y="594061"/>
                  </a:lnTo>
                  <a:lnTo>
                    <a:pt x="354240" y="605610"/>
                  </a:lnTo>
                  <a:lnTo>
                    <a:pt x="304799" y="609599"/>
                  </a:lnTo>
                  <a:lnTo>
                    <a:pt x="255359" y="605610"/>
                  </a:lnTo>
                  <a:lnTo>
                    <a:pt x="208459" y="594061"/>
                  </a:lnTo>
                  <a:lnTo>
                    <a:pt x="164726" y="575578"/>
                  </a:lnTo>
                  <a:lnTo>
                    <a:pt x="124789" y="550791"/>
                  </a:lnTo>
                  <a:lnTo>
                    <a:pt x="89273" y="520326"/>
                  </a:lnTo>
                  <a:lnTo>
                    <a:pt x="58808" y="484810"/>
                  </a:lnTo>
                  <a:lnTo>
                    <a:pt x="34021" y="444873"/>
                  </a:lnTo>
                  <a:lnTo>
                    <a:pt x="15538" y="401140"/>
                  </a:lnTo>
                  <a:lnTo>
                    <a:pt x="3989" y="354240"/>
                  </a:lnTo>
                  <a:lnTo>
                    <a:pt x="0" y="304799"/>
                  </a:lnTo>
                  <a:close/>
                </a:path>
              </a:pathLst>
            </a:custGeom>
            <a:ln w="9524">
              <a:solidFill>
                <a:srgbClr val="40BAD1"/>
              </a:solidFill>
            </a:ln>
          </p:spPr>
          <p:txBody>
            <a:bodyPr wrap="square" lIns="0" tIns="0" rIns="0" bIns="0" rtlCol="0"/>
            <a:lstStyle/>
            <a:p>
              <a:endParaRPr/>
            </a:p>
          </p:txBody>
        </p:sp>
      </p:grpSp>
      <p:sp>
        <p:nvSpPr>
          <p:cNvPr id="24" name="object 24"/>
          <p:cNvSpPr txBox="1"/>
          <p:nvPr/>
        </p:nvSpPr>
        <p:spPr>
          <a:xfrm>
            <a:off x="5641801" y="4564444"/>
            <a:ext cx="14668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C</a:t>
            </a:r>
            <a:endParaRPr sz="1800">
              <a:latin typeface="Calibri"/>
              <a:cs typeface="Calibri"/>
            </a:endParaRPr>
          </a:p>
        </p:txBody>
      </p:sp>
      <p:grpSp>
        <p:nvGrpSpPr>
          <p:cNvPr id="25" name="object 25"/>
          <p:cNvGrpSpPr/>
          <p:nvPr/>
        </p:nvGrpSpPr>
        <p:grpSpPr>
          <a:xfrm>
            <a:off x="7081837" y="2128838"/>
            <a:ext cx="619125" cy="619125"/>
            <a:chOff x="7081837" y="2128838"/>
            <a:chExt cx="619125" cy="619125"/>
          </a:xfrm>
        </p:grpSpPr>
        <p:pic>
          <p:nvPicPr>
            <p:cNvPr id="26" name="object 26"/>
            <p:cNvPicPr/>
            <p:nvPr/>
          </p:nvPicPr>
          <p:blipFill>
            <a:blip r:embed="rId2" cstate="print"/>
            <a:stretch>
              <a:fillRect/>
            </a:stretch>
          </p:blipFill>
          <p:spPr>
            <a:xfrm>
              <a:off x="7086599" y="2133600"/>
              <a:ext cx="609599" cy="609599"/>
            </a:xfrm>
            <a:prstGeom prst="rect">
              <a:avLst/>
            </a:prstGeom>
          </p:spPr>
        </p:pic>
        <p:sp>
          <p:nvSpPr>
            <p:cNvPr id="27" name="object 27"/>
            <p:cNvSpPr/>
            <p:nvPr/>
          </p:nvSpPr>
          <p:spPr>
            <a:xfrm>
              <a:off x="7086600" y="2133600"/>
              <a:ext cx="609600" cy="609600"/>
            </a:xfrm>
            <a:custGeom>
              <a:avLst/>
              <a:gdLst/>
              <a:ahLst/>
              <a:cxnLst/>
              <a:rect l="l" t="t" r="r" b="b"/>
              <a:pathLst>
                <a:path w="609600" h="609600">
                  <a:moveTo>
                    <a:pt x="0" y="304799"/>
                  </a:moveTo>
                  <a:lnTo>
                    <a:pt x="3989" y="255359"/>
                  </a:lnTo>
                  <a:lnTo>
                    <a:pt x="15538" y="208459"/>
                  </a:lnTo>
                  <a:lnTo>
                    <a:pt x="34021" y="164726"/>
                  </a:lnTo>
                  <a:lnTo>
                    <a:pt x="58808" y="124789"/>
                  </a:lnTo>
                  <a:lnTo>
                    <a:pt x="89273" y="89273"/>
                  </a:lnTo>
                  <a:lnTo>
                    <a:pt x="124789" y="58808"/>
                  </a:lnTo>
                  <a:lnTo>
                    <a:pt x="164727" y="34021"/>
                  </a:lnTo>
                  <a:lnTo>
                    <a:pt x="208459" y="15538"/>
                  </a:lnTo>
                  <a:lnTo>
                    <a:pt x="255359" y="3989"/>
                  </a:lnTo>
                  <a:lnTo>
                    <a:pt x="304799" y="0"/>
                  </a:lnTo>
                  <a:lnTo>
                    <a:pt x="352769" y="3797"/>
                  </a:lnTo>
                  <a:lnTo>
                    <a:pt x="399124" y="14962"/>
                  </a:lnTo>
                  <a:lnTo>
                    <a:pt x="443048" y="33155"/>
                  </a:lnTo>
                  <a:lnTo>
                    <a:pt x="483722" y="58039"/>
                  </a:lnTo>
                  <a:lnTo>
                    <a:pt x="520326" y="89273"/>
                  </a:lnTo>
                  <a:lnTo>
                    <a:pt x="551560" y="125878"/>
                  </a:lnTo>
                  <a:lnTo>
                    <a:pt x="576444" y="166551"/>
                  </a:lnTo>
                  <a:lnTo>
                    <a:pt x="594638" y="210475"/>
                  </a:lnTo>
                  <a:lnTo>
                    <a:pt x="605803" y="256831"/>
                  </a:lnTo>
                  <a:lnTo>
                    <a:pt x="609599" y="304799"/>
                  </a:lnTo>
                  <a:lnTo>
                    <a:pt x="605610" y="354240"/>
                  </a:lnTo>
                  <a:lnTo>
                    <a:pt x="594061" y="401140"/>
                  </a:lnTo>
                  <a:lnTo>
                    <a:pt x="575578" y="444873"/>
                  </a:lnTo>
                  <a:lnTo>
                    <a:pt x="550791" y="484810"/>
                  </a:lnTo>
                  <a:lnTo>
                    <a:pt x="520326" y="520326"/>
                  </a:lnTo>
                  <a:lnTo>
                    <a:pt x="484811" y="550791"/>
                  </a:lnTo>
                  <a:lnTo>
                    <a:pt x="444873" y="575578"/>
                  </a:lnTo>
                  <a:lnTo>
                    <a:pt x="401140" y="594061"/>
                  </a:lnTo>
                  <a:lnTo>
                    <a:pt x="354240" y="605610"/>
                  </a:lnTo>
                  <a:lnTo>
                    <a:pt x="304799" y="609599"/>
                  </a:lnTo>
                  <a:lnTo>
                    <a:pt x="255359" y="605610"/>
                  </a:lnTo>
                  <a:lnTo>
                    <a:pt x="208459" y="594061"/>
                  </a:lnTo>
                  <a:lnTo>
                    <a:pt x="164727" y="575578"/>
                  </a:lnTo>
                  <a:lnTo>
                    <a:pt x="124789" y="550791"/>
                  </a:lnTo>
                  <a:lnTo>
                    <a:pt x="89273" y="520326"/>
                  </a:lnTo>
                  <a:lnTo>
                    <a:pt x="58808" y="484810"/>
                  </a:lnTo>
                  <a:lnTo>
                    <a:pt x="34021" y="444873"/>
                  </a:lnTo>
                  <a:lnTo>
                    <a:pt x="15538" y="401140"/>
                  </a:lnTo>
                  <a:lnTo>
                    <a:pt x="3989" y="354240"/>
                  </a:lnTo>
                  <a:lnTo>
                    <a:pt x="0" y="304799"/>
                  </a:lnTo>
                  <a:close/>
                </a:path>
              </a:pathLst>
            </a:custGeom>
            <a:ln w="9524">
              <a:solidFill>
                <a:srgbClr val="40BAD1"/>
              </a:solidFill>
            </a:ln>
          </p:spPr>
          <p:txBody>
            <a:bodyPr wrap="square" lIns="0" tIns="0" rIns="0" bIns="0" rtlCol="0"/>
            <a:lstStyle/>
            <a:p>
              <a:endParaRPr/>
            </a:p>
          </p:txBody>
        </p:sp>
      </p:grpSp>
      <p:sp>
        <p:nvSpPr>
          <p:cNvPr id="28" name="object 28"/>
          <p:cNvSpPr txBox="1"/>
          <p:nvPr/>
        </p:nvSpPr>
        <p:spPr>
          <a:xfrm>
            <a:off x="7306649" y="2278444"/>
            <a:ext cx="1695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D</a:t>
            </a:r>
            <a:endParaRPr sz="1800">
              <a:latin typeface="Calibri"/>
              <a:cs typeface="Calibri"/>
            </a:endParaRPr>
          </a:p>
        </p:txBody>
      </p:sp>
      <p:grpSp>
        <p:nvGrpSpPr>
          <p:cNvPr id="29" name="object 29"/>
          <p:cNvGrpSpPr/>
          <p:nvPr/>
        </p:nvGrpSpPr>
        <p:grpSpPr>
          <a:xfrm>
            <a:off x="7081837" y="4414838"/>
            <a:ext cx="619125" cy="619125"/>
            <a:chOff x="7081837" y="4414838"/>
            <a:chExt cx="619125" cy="619125"/>
          </a:xfrm>
        </p:grpSpPr>
        <p:pic>
          <p:nvPicPr>
            <p:cNvPr id="30" name="object 30"/>
            <p:cNvPicPr/>
            <p:nvPr/>
          </p:nvPicPr>
          <p:blipFill>
            <a:blip r:embed="rId2" cstate="print"/>
            <a:stretch>
              <a:fillRect/>
            </a:stretch>
          </p:blipFill>
          <p:spPr>
            <a:xfrm>
              <a:off x="7086599" y="4419600"/>
              <a:ext cx="609599" cy="609599"/>
            </a:xfrm>
            <a:prstGeom prst="rect">
              <a:avLst/>
            </a:prstGeom>
          </p:spPr>
        </p:pic>
        <p:sp>
          <p:nvSpPr>
            <p:cNvPr id="31" name="object 31"/>
            <p:cNvSpPr/>
            <p:nvPr/>
          </p:nvSpPr>
          <p:spPr>
            <a:xfrm>
              <a:off x="7086600" y="4419600"/>
              <a:ext cx="609600" cy="609600"/>
            </a:xfrm>
            <a:custGeom>
              <a:avLst/>
              <a:gdLst/>
              <a:ahLst/>
              <a:cxnLst/>
              <a:rect l="l" t="t" r="r" b="b"/>
              <a:pathLst>
                <a:path w="609600" h="609600">
                  <a:moveTo>
                    <a:pt x="0" y="304799"/>
                  </a:moveTo>
                  <a:lnTo>
                    <a:pt x="3989" y="255359"/>
                  </a:lnTo>
                  <a:lnTo>
                    <a:pt x="15538" y="208459"/>
                  </a:lnTo>
                  <a:lnTo>
                    <a:pt x="34021" y="164726"/>
                  </a:lnTo>
                  <a:lnTo>
                    <a:pt x="58808" y="124788"/>
                  </a:lnTo>
                  <a:lnTo>
                    <a:pt x="89273" y="89273"/>
                  </a:lnTo>
                  <a:lnTo>
                    <a:pt x="124789" y="58808"/>
                  </a:lnTo>
                  <a:lnTo>
                    <a:pt x="164727" y="34021"/>
                  </a:lnTo>
                  <a:lnTo>
                    <a:pt x="208459" y="15538"/>
                  </a:lnTo>
                  <a:lnTo>
                    <a:pt x="255359" y="3989"/>
                  </a:lnTo>
                  <a:lnTo>
                    <a:pt x="304799" y="0"/>
                  </a:lnTo>
                  <a:lnTo>
                    <a:pt x="352769" y="3796"/>
                  </a:lnTo>
                  <a:lnTo>
                    <a:pt x="399124" y="14961"/>
                  </a:lnTo>
                  <a:lnTo>
                    <a:pt x="443048" y="33155"/>
                  </a:lnTo>
                  <a:lnTo>
                    <a:pt x="483722" y="58039"/>
                  </a:lnTo>
                  <a:lnTo>
                    <a:pt x="520326" y="89273"/>
                  </a:lnTo>
                  <a:lnTo>
                    <a:pt x="551560" y="125877"/>
                  </a:lnTo>
                  <a:lnTo>
                    <a:pt x="576444" y="166551"/>
                  </a:lnTo>
                  <a:lnTo>
                    <a:pt x="594638" y="210475"/>
                  </a:lnTo>
                  <a:lnTo>
                    <a:pt x="605803" y="256830"/>
                  </a:lnTo>
                  <a:lnTo>
                    <a:pt x="609599" y="304799"/>
                  </a:lnTo>
                  <a:lnTo>
                    <a:pt x="605610" y="354240"/>
                  </a:lnTo>
                  <a:lnTo>
                    <a:pt x="594061" y="401140"/>
                  </a:lnTo>
                  <a:lnTo>
                    <a:pt x="575578" y="444873"/>
                  </a:lnTo>
                  <a:lnTo>
                    <a:pt x="550791" y="484810"/>
                  </a:lnTo>
                  <a:lnTo>
                    <a:pt x="520326" y="520326"/>
                  </a:lnTo>
                  <a:lnTo>
                    <a:pt x="484811" y="550791"/>
                  </a:lnTo>
                  <a:lnTo>
                    <a:pt x="444873" y="575578"/>
                  </a:lnTo>
                  <a:lnTo>
                    <a:pt x="401140" y="594061"/>
                  </a:lnTo>
                  <a:lnTo>
                    <a:pt x="354240" y="605610"/>
                  </a:lnTo>
                  <a:lnTo>
                    <a:pt x="304799" y="609599"/>
                  </a:lnTo>
                  <a:lnTo>
                    <a:pt x="255359" y="605610"/>
                  </a:lnTo>
                  <a:lnTo>
                    <a:pt x="208459" y="594061"/>
                  </a:lnTo>
                  <a:lnTo>
                    <a:pt x="164727" y="575578"/>
                  </a:lnTo>
                  <a:lnTo>
                    <a:pt x="124789" y="550791"/>
                  </a:lnTo>
                  <a:lnTo>
                    <a:pt x="89273" y="520326"/>
                  </a:lnTo>
                  <a:lnTo>
                    <a:pt x="58808" y="484810"/>
                  </a:lnTo>
                  <a:lnTo>
                    <a:pt x="34021" y="444873"/>
                  </a:lnTo>
                  <a:lnTo>
                    <a:pt x="15538" y="401140"/>
                  </a:lnTo>
                  <a:lnTo>
                    <a:pt x="3989" y="354240"/>
                  </a:lnTo>
                  <a:lnTo>
                    <a:pt x="0" y="304799"/>
                  </a:lnTo>
                  <a:close/>
                </a:path>
              </a:pathLst>
            </a:custGeom>
            <a:ln w="9524">
              <a:solidFill>
                <a:srgbClr val="40BAD1"/>
              </a:solidFill>
            </a:ln>
          </p:spPr>
          <p:txBody>
            <a:bodyPr wrap="square" lIns="0" tIns="0" rIns="0" bIns="0" rtlCol="0"/>
            <a:lstStyle/>
            <a:p>
              <a:endParaRPr/>
            </a:p>
          </p:txBody>
        </p:sp>
      </p:grpSp>
      <p:sp>
        <p:nvSpPr>
          <p:cNvPr id="32" name="object 32"/>
          <p:cNvSpPr txBox="1"/>
          <p:nvPr/>
        </p:nvSpPr>
        <p:spPr>
          <a:xfrm>
            <a:off x="7326238" y="4564444"/>
            <a:ext cx="13081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F</a:t>
            </a:r>
            <a:endParaRPr sz="1800">
              <a:latin typeface="Calibri"/>
              <a:cs typeface="Calibri"/>
            </a:endParaRPr>
          </a:p>
        </p:txBody>
      </p:sp>
      <p:grpSp>
        <p:nvGrpSpPr>
          <p:cNvPr id="33" name="object 33"/>
          <p:cNvGrpSpPr/>
          <p:nvPr/>
        </p:nvGrpSpPr>
        <p:grpSpPr>
          <a:xfrm>
            <a:off x="8910637" y="2128838"/>
            <a:ext cx="619125" cy="619125"/>
            <a:chOff x="8910637" y="2128838"/>
            <a:chExt cx="619125" cy="619125"/>
          </a:xfrm>
        </p:grpSpPr>
        <p:pic>
          <p:nvPicPr>
            <p:cNvPr id="34" name="object 34"/>
            <p:cNvPicPr/>
            <p:nvPr/>
          </p:nvPicPr>
          <p:blipFill>
            <a:blip r:embed="rId2" cstate="print"/>
            <a:stretch>
              <a:fillRect/>
            </a:stretch>
          </p:blipFill>
          <p:spPr>
            <a:xfrm>
              <a:off x="8915399" y="2133600"/>
              <a:ext cx="609599" cy="609599"/>
            </a:xfrm>
            <a:prstGeom prst="rect">
              <a:avLst/>
            </a:prstGeom>
          </p:spPr>
        </p:pic>
        <p:sp>
          <p:nvSpPr>
            <p:cNvPr id="35" name="object 35"/>
            <p:cNvSpPr/>
            <p:nvPr/>
          </p:nvSpPr>
          <p:spPr>
            <a:xfrm>
              <a:off x="8915400" y="2133600"/>
              <a:ext cx="609600" cy="609600"/>
            </a:xfrm>
            <a:custGeom>
              <a:avLst/>
              <a:gdLst/>
              <a:ahLst/>
              <a:cxnLst/>
              <a:rect l="l" t="t" r="r" b="b"/>
              <a:pathLst>
                <a:path w="609600" h="609600">
                  <a:moveTo>
                    <a:pt x="0" y="304799"/>
                  </a:moveTo>
                  <a:lnTo>
                    <a:pt x="3989" y="255359"/>
                  </a:lnTo>
                  <a:lnTo>
                    <a:pt x="15538" y="208459"/>
                  </a:lnTo>
                  <a:lnTo>
                    <a:pt x="34021" y="164726"/>
                  </a:lnTo>
                  <a:lnTo>
                    <a:pt x="58808" y="124789"/>
                  </a:lnTo>
                  <a:lnTo>
                    <a:pt x="89273" y="89273"/>
                  </a:lnTo>
                  <a:lnTo>
                    <a:pt x="124789" y="58808"/>
                  </a:lnTo>
                  <a:lnTo>
                    <a:pt x="164727" y="34021"/>
                  </a:lnTo>
                  <a:lnTo>
                    <a:pt x="208459" y="15538"/>
                  </a:lnTo>
                  <a:lnTo>
                    <a:pt x="255359" y="3989"/>
                  </a:lnTo>
                  <a:lnTo>
                    <a:pt x="304799" y="0"/>
                  </a:lnTo>
                  <a:lnTo>
                    <a:pt x="352769" y="3797"/>
                  </a:lnTo>
                  <a:lnTo>
                    <a:pt x="399124" y="14962"/>
                  </a:lnTo>
                  <a:lnTo>
                    <a:pt x="443048" y="33155"/>
                  </a:lnTo>
                  <a:lnTo>
                    <a:pt x="483722" y="58039"/>
                  </a:lnTo>
                  <a:lnTo>
                    <a:pt x="520326" y="89273"/>
                  </a:lnTo>
                  <a:lnTo>
                    <a:pt x="551560" y="125878"/>
                  </a:lnTo>
                  <a:lnTo>
                    <a:pt x="576444" y="166551"/>
                  </a:lnTo>
                  <a:lnTo>
                    <a:pt x="594638" y="210475"/>
                  </a:lnTo>
                  <a:lnTo>
                    <a:pt x="605803" y="256831"/>
                  </a:lnTo>
                  <a:lnTo>
                    <a:pt x="609599" y="304799"/>
                  </a:lnTo>
                  <a:lnTo>
                    <a:pt x="605610" y="354240"/>
                  </a:lnTo>
                  <a:lnTo>
                    <a:pt x="594061" y="401140"/>
                  </a:lnTo>
                  <a:lnTo>
                    <a:pt x="575578" y="444873"/>
                  </a:lnTo>
                  <a:lnTo>
                    <a:pt x="550791" y="484810"/>
                  </a:lnTo>
                  <a:lnTo>
                    <a:pt x="520326" y="520326"/>
                  </a:lnTo>
                  <a:lnTo>
                    <a:pt x="484811" y="550791"/>
                  </a:lnTo>
                  <a:lnTo>
                    <a:pt x="444873" y="575578"/>
                  </a:lnTo>
                  <a:lnTo>
                    <a:pt x="401140" y="594061"/>
                  </a:lnTo>
                  <a:lnTo>
                    <a:pt x="354240" y="605610"/>
                  </a:lnTo>
                  <a:lnTo>
                    <a:pt x="304799" y="609599"/>
                  </a:lnTo>
                  <a:lnTo>
                    <a:pt x="255359" y="605610"/>
                  </a:lnTo>
                  <a:lnTo>
                    <a:pt x="208459" y="594061"/>
                  </a:lnTo>
                  <a:lnTo>
                    <a:pt x="164727" y="575578"/>
                  </a:lnTo>
                  <a:lnTo>
                    <a:pt x="124789" y="550791"/>
                  </a:lnTo>
                  <a:lnTo>
                    <a:pt x="89273" y="520326"/>
                  </a:lnTo>
                  <a:lnTo>
                    <a:pt x="58808" y="484810"/>
                  </a:lnTo>
                  <a:lnTo>
                    <a:pt x="34021" y="444873"/>
                  </a:lnTo>
                  <a:lnTo>
                    <a:pt x="15538" y="401140"/>
                  </a:lnTo>
                  <a:lnTo>
                    <a:pt x="3989" y="354240"/>
                  </a:lnTo>
                  <a:lnTo>
                    <a:pt x="0" y="304799"/>
                  </a:lnTo>
                  <a:close/>
                </a:path>
              </a:pathLst>
            </a:custGeom>
            <a:ln w="9524">
              <a:solidFill>
                <a:srgbClr val="40BAD1"/>
              </a:solidFill>
            </a:ln>
          </p:spPr>
          <p:txBody>
            <a:bodyPr wrap="square" lIns="0" tIns="0" rIns="0" bIns="0" rtlCol="0"/>
            <a:lstStyle/>
            <a:p>
              <a:endParaRPr/>
            </a:p>
          </p:txBody>
        </p:sp>
      </p:grpSp>
      <p:sp>
        <p:nvSpPr>
          <p:cNvPr id="36" name="object 36"/>
          <p:cNvSpPr txBox="1"/>
          <p:nvPr/>
        </p:nvSpPr>
        <p:spPr>
          <a:xfrm>
            <a:off x="9134668" y="2278444"/>
            <a:ext cx="17145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G</a:t>
            </a:r>
            <a:endParaRPr sz="1800">
              <a:latin typeface="Calibri"/>
              <a:cs typeface="Calibri"/>
            </a:endParaRPr>
          </a:p>
        </p:txBody>
      </p:sp>
      <p:grpSp>
        <p:nvGrpSpPr>
          <p:cNvPr id="37" name="object 37"/>
          <p:cNvGrpSpPr/>
          <p:nvPr/>
        </p:nvGrpSpPr>
        <p:grpSpPr>
          <a:xfrm>
            <a:off x="8910637" y="4414838"/>
            <a:ext cx="619125" cy="619125"/>
            <a:chOff x="8910637" y="4414838"/>
            <a:chExt cx="619125" cy="619125"/>
          </a:xfrm>
        </p:grpSpPr>
        <p:pic>
          <p:nvPicPr>
            <p:cNvPr id="38" name="object 38"/>
            <p:cNvPicPr/>
            <p:nvPr/>
          </p:nvPicPr>
          <p:blipFill>
            <a:blip r:embed="rId2" cstate="print"/>
            <a:stretch>
              <a:fillRect/>
            </a:stretch>
          </p:blipFill>
          <p:spPr>
            <a:xfrm>
              <a:off x="8915399" y="4419600"/>
              <a:ext cx="609599" cy="609599"/>
            </a:xfrm>
            <a:prstGeom prst="rect">
              <a:avLst/>
            </a:prstGeom>
          </p:spPr>
        </p:pic>
        <p:sp>
          <p:nvSpPr>
            <p:cNvPr id="39" name="object 39"/>
            <p:cNvSpPr/>
            <p:nvPr/>
          </p:nvSpPr>
          <p:spPr>
            <a:xfrm>
              <a:off x="8915400" y="4419600"/>
              <a:ext cx="609600" cy="609600"/>
            </a:xfrm>
            <a:custGeom>
              <a:avLst/>
              <a:gdLst/>
              <a:ahLst/>
              <a:cxnLst/>
              <a:rect l="l" t="t" r="r" b="b"/>
              <a:pathLst>
                <a:path w="609600" h="609600">
                  <a:moveTo>
                    <a:pt x="0" y="304799"/>
                  </a:moveTo>
                  <a:lnTo>
                    <a:pt x="3989" y="255359"/>
                  </a:lnTo>
                  <a:lnTo>
                    <a:pt x="15538" y="208459"/>
                  </a:lnTo>
                  <a:lnTo>
                    <a:pt x="34021" y="164726"/>
                  </a:lnTo>
                  <a:lnTo>
                    <a:pt x="58808" y="124788"/>
                  </a:lnTo>
                  <a:lnTo>
                    <a:pt x="89273" y="89273"/>
                  </a:lnTo>
                  <a:lnTo>
                    <a:pt x="124789" y="58808"/>
                  </a:lnTo>
                  <a:lnTo>
                    <a:pt x="164727" y="34021"/>
                  </a:lnTo>
                  <a:lnTo>
                    <a:pt x="208459" y="15538"/>
                  </a:lnTo>
                  <a:lnTo>
                    <a:pt x="255359" y="3989"/>
                  </a:lnTo>
                  <a:lnTo>
                    <a:pt x="304799" y="0"/>
                  </a:lnTo>
                  <a:lnTo>
                    <a:pt x="352769" y="3796"/>
                  </a:lnTo>
                  <a:lnTo>
                    <a:pt x="399124" y="14961"/>
                  </a:lnTo>
                  <a:lnTo>
                    <a:pt x="443048" y="33155"/>
                  </a:lnTo>
                  <a:lnTo>
                    <a:pt x="483722" y="58039"/>
                  </a:lnTo>
                  <a:lnTo>
                    <a:pt x="520326" y="89273"/>
                  </a:lnTo>
                  <a:lnTo>
                    <a:pt x="551560" y="125877"/>
                  </a:lnTo>
                  <a:lnTo>
                    <a:pt x="576444" y="166551"/>
                  </a:lnTo>
                  <a:lnTo>
                    <a:pt x="594638" y="210475"/>
                  </a:lnTo>
                  <a:lnTo>
                    <a:pt x="605803" y="256830"/>
                  </a:lnTo>
                  <a:lnTo>
                    <a:pt x="609599" y="304799"/>
                  </a:lnTo>
                  <a:lnTo>
                    <a:pt x="605610" y="354240"/>
                  </a:lnTo>
                  <a:lnTo>
                    <a:pt x="594061" y="401140"/>
                  </a:lnTo>
                  <a:lnTo>
                    <a:pt x="575578" y="444873"/>
                  </a:lnTo>
                  <a:lnTo>
                    <a:pt x="550791" y="484810"/>
                  </a:lnTo>
                  <a:lnTo>
                    <a:pt x="520326" y="520326"/>
                  </a:lnTo>
                  <a:lnTo>
                    <a:pt x="484811" y="550791"/>
                  </a:lnTo>
                  <a:lnTo>
                    <a:pt x="444873" y="575578"/>
                  </a:lnTo>
                  <a:lnTo>
                    <a:pt x="401140" y="594061"/>
                  </a:lnTo>
                  <a:lnTo>
                    <a:pt x="354240" y="605610"/>
                  </a:lnTo>
                  <a:lnTo>
                    <a:pt x="304799" y="609599"/>
                  </a:lnTo>
                  <a:lnTo>
                    <a:pt x="255359" y="605610"/>
                  </a:lnTo>
                  <a:lnTo>
                    <a:pt x="208459" y="594061"/>
                  </a:lnTo>
                  <a:lnTo>
                    <a:pt x="164727" y="575578"/>
                  </a:lnTo>
                  <a:lnTo>
                    <a:pt x="124789" y="550791"/>
                  </a:lnTo>
                  <a:lnTo>
                    <a:pt x="89273" y="520326"/>
                  </a:lnTo>
                  <a:lnTo>
                    <a:pt x="58808" y="484810"/>
                  </a:lnTo>
                  <a:lnTo>
                    <a:pt x="34021" y="444873"/>
                  </a:lnTo>
                  <a:lnTo>
                    <a:pt x="15538" y="401140"/>
                  </a:lnTo>
                  <a:lnTo>
                    <a:pt x="3989" y="354240"/>
                  </a:lnTo>
                  <a:lnTo>
                    <a:pt x="0" y="304799"/>
                  </a:lnTo>
                  <a:close/>
                </a:path>
              </a:pathLst>
            </a:custGeom>
            <a:ln w="9524">
              <a:solidFill>
                <a:srgbClr val="40BAD1"/>
              </a:solidFill>
            </a:ln>
          </p:spPr>
          <p:txBody>
            <a:bodyPr wrap="square" lIns="0" tIns="0" rIns="0" bIns="0" rtlCol="0"/>
            <a:lstStyle/>
            <a:p>
              <a:endParaRPr/>
            </a:p>
          </p:txBody>
        </p:sp>
      </p:grpSp>
      <p:sp>
        <p:nvSpPr>
          <p:cNvPr id="40" name="object 40"/>
          <p:cNvSpPr txBox="1"/>
          <p:nvPr/>
        </p:nvSpPr>
        <p:spPr>
          <a:xfrm>
            <a:off x="9135393" y="4564444"/>
            <a:ext cx="17018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H</a:t>
            </a:r>
            <a:endParaRPr sz="1800">
              <a:latin typeface="Calibri"/>
              <a:cs typeface="Calibri"/>
            </a:endParaRPr>
          </a:p>
        </p:txBody>
      </p:sp>
      <p:grpSp>
        <p:nvGrpSpPr>
          <p:cNvPr id="41" name="object 41"/>
          <p:cNvGrpSpPr/>
          <p:nvPr/>
        </p:nvGrpSpPr>
        <p:grpSpPr>
          <a:xfrm>
            <a:off x="10360025" y="3271837"/>
            <a:ext cx="619125" cy="619125"/>
            <a:chOff x="10360025" y="3271837"/>
            <a:chExt cx="619125" cy="619125"/>
          </a:xfrm>
        </p:grpSpPr>
        <p:pic>
          <p:nvPicPr>
            <p:cNvPr id="42" name="object 42"/>
            <p:cNvPicPr/>
            <p:nvPr/>
          </p:nvPicPr>
          <p:blipFill>
            <a:blip r:embed="rId2" cstate="print"/>
            <a:stretch>
              <a:fillRect/>
            </a:stretch>
          </p:blipFill>
          <p:spPr>
            <a:xfrm>
              <a:off x="10364788" y="3276600"/>
              <a:ext cx="609599" cy="609600"/>
            </a:xfrm>
            <a:prstGeom prst="rect">
              <a:avLst/>
            </a:prstGeom>
          </p:spPr>
        </p:pic>
        <p:sp>
          <p:nvSpPr>
            <p:cNvPr id="43" name="object 43"/>
            <p:cNvSpPr/>
            <p:nvPr/>
          </p:nvSpPr>
          <p:spPr>
            <a:xfrm>
              <a:off x="10364788" y="3276600"/>
              <a:ext cx="609600" cy="609600"/>
            </a:xfrm>
            <a:custGeom>
              <a:avLst/>
              <a:gdLst/>
              <a:ahLst/>
              <a:cxnLst/>
              <a:rect l="l" t="t" r="r" b="b"/>
              <a:pathLst>
                <a:path w="609600" h="609600">
                  <a:moveTo>
                    <a:pt x="0" y="304800"/>
                  </a:moveTo>
                  <a:lnTo>
                    <a:pt x="3989" y="255360"/>
                  </a:lnTo>
                  <a:lnTo>
                    <a:pt x="15538" y="208459"/>
                  </a:lnTo>
                  <a:lnTo>
                    <a:pt x="34021" y="164726"/>
                  </a:lnTo>
                  <a:lnTo>
                    <a:pt x="58808" y="124789"/>
                  </a:lnTo>
                  <a:lnTo>
                    <a:pt x="89274" y="89273"/>
                  </a:lnTo>
                  <a:lnTo>
                    <a:pt x="124789" y="58808"/>
                  </a:lnTo>
                  <a:lnTo>
                    <a:pt x="164727" y="34021"/>
                  </a:lnTo>
                  <a:lnTo>
                    <a:pt x="208459" y="15538"/>
                  </a:lnTo>
                  <a:lnTo>
                    <a:pt x="255360" y="3989"/>
                  </a:lnTo>
                  <a:lnTo>
                    <a:pt x="304799" y="0"/>
                  </a:lnTo>
                  <a:lnTo>
                    <a:pt x="352769" y="3797"/>
                  </a:lnTo>
                  <a:lnTo>
                    <a:pt x="399125" y="14962"/>
                  </a:lnTo>
                  <a:lnTo>
                    <a:pt x="443049" y="33155"/>
                  </a:lnTo>
                  <a:lnTo>
                    <a:pt x="483722" y="58039"/>
                  </a:lnTo>
                  <a:lnTo>
                    <a:pt x="520326" y="89273"/>
                  </a:lnTo>
                  <a:lnTo>
                    <a:pt x="551560" y="125878"/>
                  </a:lnTo>
                  <a:lnTo>
                    <a:pt x="576444" y="166551"/>
                  </a:lnTo>
                  <a:lnTo>
                    <a:pt x="594638" y="210475"/>
                  </a:lnTo>
                  <a:lnTo>
                    <a:pt x="605803" y="256831"/>
                  </a:lnTo>
                  <a:lnTo>
                    <a:pt x="609599" y="304800"/>
                  </a:lnTo>
                  <a:lnTo>
                    <a:pt x="605610" y="354240"/>
                  </a:lnTo>
                  <a:lnTo>
                    <a:pt x="594061" y="401140"/>
                  </a:lnTo>
                  <a:lnTo>
                    <a:pt x="575578" y="444873"/>
                  </a:lnTo>
                  <a:lnTo>
                    <a:pt x="550791" y="484811"/>
                  </a:lnTo>
                  <a:lnTo>
                    <a:pt x="520326" y="520326"/>
                  </a:lnTo>
                  <a:lnTo>
                    <a:pt x="484811" y="550791"/>
                  </a:lnTo>
                  <a:lnTo>
                    <a:pt x="444873" y="575578"/>
                  </a:lnTo>
                  <a:lnTo>
                    <a:pt x="401140" y="594061"/>
                  </a:lnTo>
                  <a:lnTo>
                    <a:pt x="354240" y="605610"/>
                  </a:lnTo>
                  <a:lnTo>
                    <a:pt x="304799" y="609600"/>
                  </a:lnTo>
                  <a:lnTo>
                    <a:pt x="255360" y="605610"/>
                  </a:lnTo>
                  <a:lnTo>
                    <a:pt x="208459" y="594061"/>
                  </a:lnTo>
                  <a:lnTo>
                    <a:pt x="164727" y="575578"/>
                  </a:lnTo>
                  <a:lnTo>
                    <a:pt x="124789" y="550791"/>
                  </a:lnTo>
                  <a:lnTo>
                    <a:pt x="89274" y="520326"/>
                  </a:lnTo>
                  <a:lnTo>
                    <a:pt x="58808" y="484811"/>
                  </a:lnTo>
                  <a:lnTo>
                    <a:pt x="34021" y="444873"/>
                  </a:lnTo>
                  <a:lnTo>
                    <a:pt x="15538" y="401140"/>
                  </a:lnTo>
                  <a:lnTo>
                    <a:pt x="3989" y="354240"/>
                  </a:lnTo>
                  <a:lnTo>
                    <a:pt x="0" y="304800"/>
                  </a:lnTo>
                  <a:close/>
                </a:path>
              </a:pathLst>
            </a:custGeom>
            <a:ln w="9524">
              <a:solidFill>
                <a:srgbClr val="40BAD1"/>
              </a:solidFill>
            </a:ln>
          </p:spPr>
          <p:txBody>
            <a:bodyPr wrap="square" lIns="0" tIns="0" rIns="0" bIns="0" rtlCol="0"/>
            <a:lstStyle/>
            <a:p>
              <a:endParaRPr/>
            </a:p>
          </p:txBody>
        </p:sp>
      </p:grpSp>
      <p:sp>
        <p:nvSpPr>
          <p:cNvPr id="44" name="object 44"/>
          <p:cNvSpPr txBox="1"/>
          <p:nvPr/>
        </p:nvSpPr>
        <p:spPr>
          <a:xfrm>
            <a:off x="10626415" y="3421444"/>
            <a:ext cx="8636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I</a:t>
            </a:r>
            <a:endParaRPr sz="1800">
              <a:latin typeface="Calibri"/>
              <a:cs typeface="Calibri"/>
            </a:endParaRPr>
          </a:p>
        </p:txBody>
      </p:sp>
      <p:grpSp>
        <p:nvGrpSpPr>
          <p:cNvPr id="45" name="object 45"/>
          <p:cNvGrpSpPr/>
          <p:nvPr/>
        </p:nvGrpSpPr>
        <p:grpSpPr>
          <a:xfrm>
            <a:off x="6243637" y="3348038"/>
            <a:ext cx="619125" cy="619125"/>
            <a:chOff x="6243637" y="3348038"/>
            <a:chExt cx="619125" cy="619125"/>
          </a:xfrm>
        </p:grpSpPr>
        <p:pic>
          <p:nvPicPr>
            <p:cNvPr id="46" name="object 46"/>
            <p:cNvPicPr/>
            <p:nvPr/>
          </p:nvPicPr>
          <p:blipFill>
            <a:blip r:embed="rId2" cstate="print"/>
            <a:stretch>
              <a:fillRect/>
            </a:stretch>
          </p:blipFill>
          <p:spPr>
            <a:xfrm>
              <a:off x="6248399" y="3352800"/>
              <a:ext cx="609599" cy="609599"/>
            </a:xfrm>
            <a:prstGeom prst="rect">
              <a:avLst/>
            </a:prstGeom>
          </p:spPr>
        </p:pic>
        <p:sp>
          <p:nvSpPr>
            <p:cNvPr id="47" name="object 47"/>
            <p:cNvSpPr/>
            <p:nvPr/>
          </p:nvSpPr>
          <p:spPr>
            <a:xfrm>
              <a:off x="6248400" y="3352800"/>
              <a:ext cx="609600" cy="609600"/>
            </a:xfrm>
            <a:custGeom>
              <a:avLst/>
              <a:gdLst/>
              <a:ahLst/>
              <a:cxnLst/>
              <a:rect l="l" t="t" r="r" b="b"/>
              <a:pathLst>
                <a:path w="609600" h="609600">
                  <a:moveTo>
                    <a:pt x="0" y="304799"/>
                  </a:moveTo>
                  <a:lnTo>
                    <a:pt x="3989" y="255359"/>
                  </a:lnTo>
                  <a:lnTo>
                    <a:pt x="15538" y="208459"/>
                  </a:lnTo>
                  <a:lnTo>
                    <a:pt x="34021" y="164726"/>
                  </a:lnTo>
                  <a:lnTo>
                    <a:pt x="58808" y="124788"/>
                  </a:lnTo>
                  <a:lnTo>
                    <a:pt x="89273" y="89273"/>
                  </a:lnTo>
                  <a:lnTo>
                    <a:pt x="124789" y="58808"/>
                  </a:lnTo>
                  <a:lnTo>
                    <a:pt x="164726" y="34021"/>
                  </a:lnTo>
                  <a:lnTo>
                    <a:pt x="208459" y="15538"/>
                  </a:lnTo>
                  <a:lnTo>
                    <a:pt x="255359" y="3989"/>
                  </a:lnTo>
                  <a:lnTo>
                    <a:pt x="304799" y="0"/>
                  </a:lnTo>
                  <a:lnTo>
                    <a:pt x="352769" y="3796"/>
                  </a:lnTo>
                  <a:lnTo>
                    <a:pt x="399124" y="14961"/>
                  </a:lnTo>
                  <a:lnTo>
                    <a:pt x="443048" y="33155"/>
                  </a:lnTo>
                  <a:lnTo>
                    <a:pt x="483722" y="58039"/>
                  </a:lnTo>
                  <a:lnTo>
                    <a:pt x="520326" y="89273"/>
                  </a:lnTo>
                  <a:lnTo>
                    <a:pt x="551560" y="125877"/>
                  </a:lnTo>
                  <a:lnTo>
                    <a:pt x="576444" y="166551"/>
                  </a:lnTo>
                  <a:lnTo>
                    <a:pt x="594638" y="210475"/>
                  </a:lnTo>
                  <a:lnTo>
                    <a:pt x="605803" y="256830"/>
                  </a:lnTo>
                  <a:lnTo>
                    <a:pt x="609599" y="304799"/>
                  </a:lnTo>
                  <a:lnTo>
                    <a:pt x="605610" y="354240"/>
                  </a:lnTo>
                  <a:lnTo>
                    <a:pt x="594061" y="401140"/>
                  </a:lnTo>
                  <a:lnTo>
                    <a:pt x="575578" y="444873"/>
                  </a:lnTo>
                  <a:lnTo>
                    <a:pt x="550791" y="484810"/>
                  </a:lnTo>
                  <a:lnTo>
                    <a:pt x="520326" y="520326"/>
                  </a:lnTo>
                  <a:lnTo>
                    <a:pt x="484811" y="550791"/>
                  </a:lnTo>
                  <a:lnTo>
                    <a:pt x="444873" y="575578"/>
                  </a:lnTo>
                  <a:lnTo>
                    <a:pt x="401140" y="594061"/>
                  </a:lnTo>
                  <a:lnTo>
                    <a:pt x="354240" y="605610"/>
                  </a:lnTo>
                  <a:lnTo>
                    <a:pt x="304799" y="609599"/>
                  </a:lnTo>
                  <a:lnTo>
                    <a:pt x="255359" y="605610"/>
                  </a:lnTo>
                  <a:lnTo>
                    <a:pt x="208459" y="594061"/>
                  </a:lnTo>
                  <a:lnTo>
                    <a:pt x="164726" y="575578"/>
                  </a:lnTo>
                  <a:lnTo>
                    <a:pt x="124789" y="550791"/>
                  </a:lnTo>
                  <a:lnTo>
                    <a:pt x="89273" y="520326"/>
                  </a:lnTo>
                  <a:lnTo>
                    <a:pt x="58808" y="484810"/>
                  </a:lnTo>
                  <a:lnTo>
                    <a:pt x="34021" y="444873"/>
                  </a:lnTo>
                  <a:lnTo>
                    <a:pt x="15538" y="401140"/>
                  </a:lnTo>
                  <a:lnTo>
                    <a:pt x="3989" y="354240"/>
                  </a:lnTo>
                  <a:lnTo>
                    <a:pt x="0" y="304799"/>
                  </a:lnTo>
                  <a:close/>
                </a:path>
              </a:pathLst>
            </a:custGeom>
            <a:ln w="9524">
              <a:solidFill>
                <a:srgbClr val="40BAD1"/>
              </a:solidFill>
            </a:ln>
          </p:spPr>
          <p:txBody>
            <a:bodyPr wrap="square" lIns="0" tIns="0" rIns="0" bIns="0" rtlCol="0"/>
            <a:lstStyle/>
            <a:p>
              <a:endParaRPr/>
            </a:p>
          </p:txBody>
        </p:sp>
      </p:grpSp>
      <p:sp>
        <p:nvSpPr>
          <p:cNvPr id="48" name="object 48"/>
          <p:cNvSpPr txBox="1"/>
          <p:nvPr/>
        </p:nvSpPr>
        <p:spPr>
          <a:xfrm>
            <a:off x="6484745" y="3497644"/>
            <a:ext cx="13716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E</a:t>
            </a:r>
            <a:endParaRPr sz="1800">
              <a:latin typeface="Calibri"/>
              <a:cs typeface="Calibri"/>
            </a:endParaRPr>
          </a:p>
        </p:txBody>
      </p:sp>
      <p:grpSp>
        <p:nvGrpSpPr>
          <p:cNvPr id="49" name="object 49"/>
          <p:cNvGrpSpPr/>
          <p:nvPr/>
        </p:nvGrpSpPr>
        <p:grpSpPr>
          <a:xfrm>
            <a:off x="5673735" y="2397136"/>
            <a:ext cx="4768215" cy="2368550"/>
            <a:chOff x="5673735" y="2397136"/>
            <a:chExt cx="4768215" cy="2368550"/>
          </a:xfrm>
        </p:grpSpPr>
        <p:sp>
          <p:nvSpPr>
            <p:cNvPr id="50" name="object 50"/>
            <p:cNvSpPr/>
            <p:nvPr/>
          </p:nvSpPr>
          <p:spPr>
            <a:xfrm>
              <a:off x="5714999" y="2830248"/>
              <a:ext cx="0" cy="1589405"/>
            </a:xfrm>
            <a:custGeom>
              <a:avLst/>
              <a:gdLst/>
              <a:ahLst/>
              <a:cxnLst/>
              <a:rect l="l" t="t" r="r" b="b"/>
              <a:pathLst>
                <a:path h="1589404">
                  <a:moveTo>
                    <a:pt x="0" y="1589352"/>
                  </a:moveTo>
                  <a:lnTo>
                    <a:pt x="0" y="0"/>
                  </a:lnTo>
                </a:path>
              </a:pathLst>
            </a:custGeom>
            <a:ln w="25399">
              <a:solidFill>
                <a:srgbClr val="40BAD1"/>
              </a:solidFill>
            </a:ln>
          </p:spPr>
          <p:txBody>
            <a:bodyPr wrap="square" lIns="0" tIns="0" rIns="0" bIns="0" rtlCol="0"/>
            <a:lstStyle/>
            <a:p>
              <a:endParaRPr/>
            </a:p>
          </p:txBody>
        </p:sp>
        <p:pic>
          <p:nvPicPr>
            <p:cNvPr id="51" name="object 51"/>
            <p:cNvPicPr/>
            <p:nvPr/>
          </p:nvPicPr>
          <p:blipFill>
            <a:blip r:embed="rId5" cstate="print"/>
            <a:stretch>
              <a:fillRect/>
            </a:stretch>
          </p:blipFill>
          <p:spPr>
            <a:xfrm>
              <a:off x="5673735" y="2767632"/>
              <a:ext cx="82528" cy="103880"/>
            </a:xfrm>
            <a:prstGeom prst="rect">
              <a:avLst/>
            </a:prstGeom>
          </p:spPr>
        </p:pic>
        <p:sp>
          <p:nvSpPr>
            <p:cNvPr id="52" name="object 52"/>
            <p:cNvSpPr/>
            <p:nvPr/>
          </p:nvSpPr>
          <p:spPr>
            <a:xfrm>
              <a:off x="6019799" y="4724400"/>
              <a:ext cx="979805" cy="0"/>
            </a:xfrm>
            <a:custGeom>
              <a:avLst/>
              <a:gdLst/>
              <a:ahLst/>
              <a:cxnLst/>
              <a:rect l="l" t="t" r="r" b="b"/>
              <a:pathLst>
                <a:path w="979804">
                  <a:moveTo>
                    <a:pt x="0" y="0"/>
                  </a:moveTo>
                  <a:lnTo>
                    <a:pt x="979752" y="0"/>
                  </a:lnTo>
                </a:path>
              </a:pathLst>
            </a:custGeom>
            <a:ln w="25399">
              <a:solidFill>
                <a:srgbClr val="40BAD1"/>
              </a:solidFill>
            </a:ln>
          </p:spPr>
          <p:txBody>
            <a:bodyPr wrap="square" lIns="0" tIns="0" rIns="0" bIns="0" rtlCol="0"/>
            <a:lstStyle/>
            <a:p>
              <a:endParaRPr/>
            </a:p>
          </p:txBody>
        </p:sp>
        <p:pic>
          <p:nvPicPr>
            <p:cNvPr id="53" name="object 53"/>
            <p:cNvPicPr/>
            <p:nvPr/>
          </p:nvPicPr>
          <p:blipFill>
            <a:blip r:embed="rId6" cstate="print"/>
            <a:stretch>
              <a:fillRect/>
            </a:stretch>
          </p:blipFill>
          <p:spPr>
            <a:xfrm>
              <a:off x="6958287" y="4683136"/>
              <a:ext cx="103880" cy="82528"/>
            </a:xfrm>
            <a:prstGeom prst="rect">
              <a:avLst/>
            </a:prstGeom>
          </p:spPr>
        </p:pic>
        <p:sp>
          <p:nvSpPr>
            <p:cNvPr id="54" name="object 54"/>
            <p:cNvSpPr/>
            <p:nvPr/>
          </p:nvSpPr>
          <p:spPr>
            <a:xfrm>
              <a:off x="7696200" y="4724400"/>
              <a:ext cx="1132205" cy="0"/>
            </a:xfrm>
            <a:custGeom>
              <a:avLst/>
              <a:gdLst/>
              <a:ahLst/>
              <a:cxnLst/>
              <a:rect l="l" t="t" r="r" b="b"/>
              <a:pathLst>
                <a:path w="1132204">
                  <a:moveTo>
                    <a:pt x="0" y="0"/>
                  </a:moveTo>
                  <a:lnTo>
                    <a:pt x="1132152" y="0"/>
                  </a:lnTo>
                </a:path>
              </a:pathLst>
            </a:custGeom>
            <a:ln w="25399">
              <a:solidFill>
                <a:srgbClr val="40BAD1"/>
              </a:solidFill>
            </a:ln>
          </p:spPr>
          <p:txBody>
            <a:bodyPr wrap="square" lIns="0" tIns="0" rIns="0" bIns="0" rtlCol="0"/>
            <a:lstStyle/>
            <a:p>
              <a:endParaRPr/>
            </a:p>
          </p:txBody>
        </p:sp>
        <p:pic>
          <p:nvPicPr>
            <p:cNvPr id="55" name="object 55"/>
            <p:cNvPicPr/>
            <p:nvPr/>
          </p:nvPicPr>
          <p:blipFill>
            <a:blip r:embed="rId6" cstate="print"/>
            <a:stretch>
              <a:fillRect/>
            </a:stretch>
          </p:blipFill>
          <p:spPr>
            <a:xfrm>
              <a:off x="8787087" y="4683136"/>
              <a:ext cx="103880" cy="82528"/>
            </a:xfrm>
            <a:prstGeom prst="rect">
              <a:avLst/>
            </a:prstGeom>
          </p:spPr>
        </p:pic>
        <p:sp>
          <p:nvSpPr>
            <p:cNvPr id="56" name="object 56"/>
            <p:cNvSpPr/>
            <p:nvPr/>
          </p:nvSpPr>
          <p:spPr>
            <a:xfrm>
              <a:off x="6019799" y="2438400"/>
              <a:ext cx="979805" cy="0"/>
            </a:xfrm>
            <a:custGeom>
              <a:avLst/>
              <a:gdLst/>
              <a:ahLst/>
              <a:cxnLst/>
              <a:rect l="l" t="t" r="r" b="b"/>
              <a:pathLst>
                <a:path w="979804">
                  <a:moveTo>
                    <a:pt x="0" y="0"/>
                  </a:moveTo>
                  <a:lnTo>
                    <a:pt x="979752" y="0"/>
                  </a:lnTo>
                </a:path>
              </a:pathLst>
            </a:custGeom>
            <a:ln w="25399">
              <a:solidFill>
                <a:srgbClr val="40BAD1"/>
              </a:solidFill>
            </a:ln>
          </p:spPr>
          <p:txBody>
            <a:bodyPr wrap="square" lIns="0" tIns="0" rIns="0" bIns="0" rtlCol="0"/>
            <a:lstStyle/>
            <a:p>
              <a:endParaRPr/>
            </a:p>
          </p:txBody>
        </p:sp>
        <p:pic>
          <p:nvPicPr>
            <p:cNvPr id="57" name="object 57"/>
            <p:cNvPicPr/>
            <p:nvPr/>
          </p:nvPicPr>
          <p:blipFill>
            <a:blip r:embed="rId6" cstate="print"/>
            <a:stretch>
              <a:fillRect/>
            </a:stretch>
          </p:blipFill>
          <p:spPr>
            <a:xfrm>
              <a:off x="6958287" y="2397136"/>
              <a:ext cx="103880" cy="82528"/>
            </a:xfrm>
            <a:prstGeom prst="rect">
              <a:avLst/>
            </a:prstGeom>
          </p:spPr>
        </p:pic>
        <p:sp>
          <p:nvSpPr>
            <p:cNvPr id="58" name="object 58"/>
            <p:cNvSpPr/>
            <p:nvPr/>
          </p:nvSpPr>
          <p:spPr>
            <a:xfrm>
              <a:off x="7696200" y="2438400"/>
              <a:ext cx="1132205" cy="0"/>
            </a:xfrm>
            <a:custGeom>
              <a:avLst/>
              <a:gdLst/>
              <a:ahLst/>
              <a:cxnLst/>
              <a:rect l="l" t="t" r="r" b="b"/>
              <a:pathLst>
                <a:path w="1132204">
                  <a:moveTo>
                    <a:pt x="0" y="0"/>
                  </a:moveTo>
                  <a:lnTo>
                    <a:pt x="1132152" y="0"/>
                  </a:lnTo>
                </a:path>
              </a:pathLst>
            </a:custGeom>
            <a:ln w="25399">
              <a:solidFill>
                <a:srgbClr val="40BAD1"/>
              </a:solidFill>
            </a:ln>
          </p:spPr>
          <p:txBody>
            <a:bodyPr wrap="square" lIns="0" tIns="0" rIns="0" bIns="0" rtlCol="0"/>
            <a:lstStyle/>
            <a:p>
              <a:endParaRPr/>
            </a:p>
          </p:txBody>
        </p:sp>
        <p:pic>
          <p:nvPicPr>
            <p:cNvPr id="59" name="object 59"/>
            <p:cNvPicPr/>
            <p:nvPr/>
          </p:nvPicPr>
          <p:blipFill>
            <a:blip r:embed="rId6" cstate="print"/>
            <a:stretch>
              <a:fillRect/>
            </a:stretch>
          </p:blipFill>
          <p:spPr>
            <a:xfrm>
              <a:off x="8787087" y="2397136"/>
              <a:ext cx="103880" cy="82528"/>
            </a:xfrm>
            <a:prstGeom prst="rect">
              <a:avLst/>
            </a:prstGeom>
          </p:spPr>
        </p:pic>
        <p:sp>
          <p:nvSpPr>
            <p:cNvPr id="60" name="object 60"/>
            <p:cNvSpPr/>
            <p:nvPr/>
          </p:nvSpPr>
          <p:spPr>
            <a:xfrm>
              <a:off x="9220200" y="2830248"/>
              <a:ext cx="0" cy="1589405"/>
            </a:xfrm>
            <a:custGeom>
              <a:avLst/>
              <a:gdLst/>
              <a:ahLst/>
              <a:cxnLst/>
              <a:rect l="l" t="t" r="r" b="b"/>
              <a:pathLst>
                <a:path h="1589404">
                  <a:moveTo>
                    <a:pt x="0" y="1589352"/>
                  </a:moveTo>
                  <a:lnTo>
                    <a:pt x="0" y="0"/>
                  </a:lnTo>
                </a:path>
              </a:pathLst>
            </a:custGeom>
            <a:ln w="25399">
              <a:solidFill>
                <a:srgbClr val="40BAD1"/>
              </a:solidFill>
            </a:ln>
          </p:spPr>
          <p:txBody>
            <a:bodyPr wrap="square" lIns="0" tIns="0" rIns="0" bIns="0" rtlCol="0"/>
            <a:lstStyle/>
            <a:p>
              <a:endParaRPr/>
            </a:p>
          </p:txBody>
        </p:sp>
        <p:pic>
          <p:nvPicPr>
            <p:cNvPr id="61" name="object 61"/>
            <p:cNvPicPr/>
            <p:nvPr/>
          </p:nvPicPr>
          <p:blipFill>
            <a:blip r:embed="rId5" cstate="print"/>
            <a:stretch>
              <a:fillRect/>
            </a:stretch>
          </p:blipFill>
          <p:spPr>
            <a:xfrm>
              <a:off x="9178935" y="2767632"/>
              <a:ext cx="82527" cy="103880"/>
            </a:xfrm>
            <a:prstGeom prst="rect">
              <a:avLst/>
            </a:prstGeom>
          </p:spPr>
        </p:pic>
        <p:sp>
          <p:nvSpPr>
            <p:cNvPr id="62" name="object 62"/>
            <p:cNvSpPr/>
            <p:nvPr/>
          </p:nvSpPr>
          <p:spPr>
            <a:xfrm>
              <a:off x="9525000" y="3858893"/>
              <a:ext cx="867410" cy="865505"/>
            </a:xfrm>
            <a:custGeom>
              <a:avLst/>
              <a:gdLst/>
              <a:ahLst/>
              <a:cxnLst/>
              <a:rect l="l" t="t" r="r" b="b"/>
              <a:pathLst>
                <a:path w="867409" h="865504">
                  <a:moveTo>
                    <a:pt x="0" y="865507"/>
                  </a:moveTo>
                  <a:lnTo>
                    <a:pt x="867188" y="0"/>
                  </a:lnTo>
                </a:path>
              </a:pathLst>
            </a:custGeom>
            <a:ln w="25399">
              <a:solidFill>
                <a:srgbClr val="40BAD1"/>
              </a:solidFill>
            </a:ln>
          </p:spPr>
          <p:txBody>
            <a:bodyPr wrap="square" lIns="0" tIns="0" rIns="0" bIns="0" rtlCol="0"/>
            <a:lstStyle/>
            <a:p>
              <a:endParaRPr/>
            </a:p>
          </p:txBody>
        </p:sp>
        <p:pic>
          <p:nvPicPr>
            <p:cNvPr id="63" name="object 63"/>
            <p:cNvPicPr/>
            <p:nvPr/>
          </p:nvPicPr>
          <p:blipFill>
            <a:blip r:embed="rId7" cstate="print"/>
            <a:stretch>
              <a:fillRect/>
            </a:stretch>
          </p:blipFill>
          <p:spPr>
            <a:xfrm>
              <a:off x="10339092" y="3810931"/>
              <a:ext cx="101125" cy="101057"/>
            </a:xfrm>
            <a:prstGeom prst="rect">
              <a:avLst/>
            </a:prstGeom>
          </p:spPr>
        </p:pic>
        <p:sp>
          <p:nvSpPr>
            <p:cNvPr id="64" name="object 64"/>
            <p:cNvSpPr/>
            <p:nvPr/>
          </p:nvSpPr>
          <p:spPr>
            <a:xfrm>
              <a:off x="9525000" y="2438400"/>
              <a:ext cx="868680" cy="866140"/>
            </a:xfrm>
            <a:custGeom>
              <a:avLst/>
              <a:gdLst/>
              <a:ahLst/>
              <a:cxnLst/>
              <a:rect l="l" t="t" r="r" b="b"/>
              <a:pathLst>
                <a:path w="868679" h="866139">
                  <a:moveTo>
                    <a:pt x="0" y="0"/>
                  </a:moveTo>
                  <a:lnTo>
                    <a:pt x="868638" y="865557"/>
                  </a:lnTo>
                </a:path>
              </a:pathLst>
            </a:custGeom>
            <a:ln w="25399">
              <a:solidFill>
                <a:srgbClr val="40BAD1"/>
              </a:solidFill>
            </a:ln>
          </p:spPr>
          <p:txBody>
            <a:bodyPr wrap="square" lIns="0" tIns="0" rIns="0" bIns="0" rtlCol="0"/>
            <a:lstStyle/>
            <a:p>
              <a:endParaRPr/>
            </a:p>
          </p:txBody>
        </p:sp>
        <p:pic>
          <p:nvPicPr>
            <p:cNvPr id="65" name="object 65"/>
            <p:cNvPicPr/>
            <p:nvPr/>
          </p:nvPicPr>
          <p:blipFill>
            <a:blip r:embed="rId8" cstate="print"/>
            <a:stretch>
              <a:fillRect/>
            </a:stretch>
          </p:blipFill>
          <p:spPr>
            <a:xfrm>
              <a:off x="10340542" y="3250861"/>
              <a:ext cx="101154" cy="101028"/>
            </a:xfrm>
            <a:prstGeom prst="rect">
              <a:avLst/>
            </a:prstGeom>
          </p:spPr>
        </p:pic>
        <p:sp>
          <p:nvSpPr>
            <p:cNvPr id="66" name="object 66"/>
            <p:cNvSpPr/>
            <p:nvPr/>
          </p:nvSpPr>
          <p:spPr>
            <a:xfrm>
              <a:off x="5930899" y="3946716"/>
              <a:ext cx="360045" cy="561975"/>
            </a:xfrm>
            <a:custGeom>
              <a:avLst/>
              <a:gdLst/>
              <a:ahLst/>
              <a:cxnLst/>
              <a:rect l="l" t="t" r="r" b="b"/>
              <a:pathLst>
                <a:path w="360045" h="561975">
                  <a:moveTo>
                    <a:pt x="0" y="561783"/>
                  </a:moveTo>
                  <a:lnTo>
                    <a:pt x="359573" y="0"/>
                  </a:lnTo>
                </a:path>
              </a:pathLst>
            </a:custGeom>
            <a:ln w="25399">
              <a:solidFill>
                <a:srgbClr val="40BAD1"/>
              </a:solidFill>
            </a:ln>
          </p:spPr>
          <p:txBody>
            <a:bodyPr wrap="square" lIns="0" tIns="0" rIns="0" bIns="0" rtlCol="0"/>
            <a:lstStyle/>
            <a:p>
              <a:endParaRPr/>
            </a:p>
          </p:txBody>
        </p:sp>
        <p:pic>
          <p:nvPicPr>
            <p:cNvPr id="67" name="object 67"/>
            <p:cNvPicPr/>
            <p:nvPr/>
          </p:nvPicPr>
          <p:blipFill>
            <a:blip r:embed="rId9" cstate="print"/>
            <a:stretch>
              <a:fillRect/>
            </a:stretch>
          </p:blipFill>
          <p:spPr>
            <a:xfrm>
              <a:off x="6238316" y="3891975"/>
              <a:ext cx="91765" cy="106898"/>
            </a:xfrm>
            <a:prstGeom prst="rect">
              <a:avLst/>
            </a:prstGeom>
          </p:spPr>
        </p:pic>
        <p:sp>
          <p:nvSpPr>
            <p:cNvPr id="68" name="object 68"/>
            <p:cNvSpPr/>
            <p:nvPr/>
          </p:nvSpPr>
          <p:spPr>
            <a:xfrm>
              <a:off x="6553200" y="2719396"/>
              <a:ext cx="564515" cy="633730"/>
            </a:xfrm>
            <a:custGeom>
              <a:avLst/>
              <a:gdLst/>
              <a:ahLst/>
              <a:cxnLst/>
              <a:rect l="l" t="t" r="r" b="b"/>
              <a:pathLst>
                <a:path w="564515" h="633729">
                  <a:moveTo>
                    <a:pt x="0" y="633404"/>
                  </a:moveTo>
                  <a:lnTo>
                    <a:pt x="564295" y="0"/>
                  </a:lnTo>
                </a:path>
              </a:pathLst>
            </a:custGeom>
            <a:ln w="25399">
              <a:solidFill>
                <a:srgbClr val="40BAD1"/>
              </a:solidFill>
            </a:ln>
          </p:spPr>
          <p:txBody>
            <a:bodyPr wrap="square" lIns="0" tIns="0" rIns="0" bIns="0" rtlCol="0"/>
            <a:lstStyle/>
            <a:p>
              <a:endParaRPr/>
            </a:p>
          </p:txBody>
        </p:sp>
        <p:pic>
          <p:nvPicPr>
            <p:cNvPr id="69" name="object 69"/>
            <p:cNvPicPr/>
            <p:nvPr/>
          </p:nvPicPr>
          <p:blipFill>
            <a:blip r:embed="rId10" cstate="print"/>
            <a:stretch>
              <a:fillRect/>
            </a:stretch>
          </p:blipFill>
          <p:spPr>
            <a:xfrm>
              <a:off x="7064466" y="2669425"/>
              <a:ext cx="98932" cy="102999"/>
            </a:xfrm>
            <a:prstGeom prst="rect">
              <a:avLst/>
            </a:prstGeom>
          </p:spPr>
        </p:pic>
        <p:sp>
          <p:nvSpPr>
            <p:cNvPr id="70" name="object 70"/>
            <p:cNvSpPr/>
            <p:nvPr/>
          </p:nvSpPr>
          <p:spPr>
            <a:xfrm>
              <a:off x="6815926" y="3946716"/>
              <a:ext cx="360045" cy="561975"/>
            </a:xfrm>
            <a:custGeom>
              <a:avLst/>
              <a:gdLst/>
              <a:ahLst/>
              <a:cxnLst/>
              <a:rect l="l" t="t" r="r" b="b"/>
              <a:pathLst>
                <a:path w="360045" h="561975">
                  <a:moveTo>
                    <a:pt x="359573" y="561783"/>
                  </a:moveTo>
                  <a:lnTo>
                    <a:pt x="0" y="0"/>
                  </a:lnTo>
                </a:path>
              </a:pathLst>
            </a:custGeom>
            <a:ln w="25399">
              <a:solidFill>
                <a:srgbClr val="40BAD1"/>
              </a:solidFill>
            </a:ln>
          </p:spPr>
          <p:txBody>
            <a:bodyPr wrap="square" lIns="0" tIns="0" rIns="0" bIns="0" rtlCol="0"/>
            <a:lstStyle/>
            <a:p>
              <a:endParaRPr/>
            </a:p>
          </p:txBody>
        </p:sp>
        <p:pic>
          <p:nvPicPr>
            <p:cNvPr id="71" name="object 71"/>
            <p:cNvPicPr/>
            <p:nvPr/>
          </p:nvPicPr>
          <p:blipFill>
            <a:blip r:embed="rId11" cstate="print"/>
            <a:stretch>
              <a:fillRect/>
            </a:stretch>
          </p:blipFill>
          <p:spPr>
            <a:xfrm>
              <a:off x="6776317" y="3891975"/>
              <a:ext cx="91765" cy="106898"/>
            </a:xfrm>
            <a:prstGeom prst="rect">
              <a:avLst/>
            </a:prstGeom>
          </p:spPr>
        </p:pic>
        <p:sp>
          <p:nvSpPr>
            <p:cNvPr id="72" name="object 72"/>
            <p:cNvSpPr/>
            <p:nvPr/>
          </p:nvSpPr>
          <p:spPr>
            <a:xfrm>
              <a:off x="7659581" y="2723723"/>
              <a:ext cx="1344930" cy="1784985"/>
            </a:xfrm>
            <a:custGeom>
              <a:avLst/>
              <a:gdLst/>
              <a:ahLst/>
              <a:cxnLst/>
              <a:rect l="l" t="t" r="r" b="b"/>
              <a:pathLst>
                <a:path w="1344929" h="1784985">
                  <a:moveTo>
                    <a:pt x="1344717" y="1784776"/>
                  </a:moveTo>
                  <a:lnTo>
                    <a:pt x="0" y="0"/>
                  </a:lnTo>
                </a:path>
              </a:pathLst>
            </a:custGeom>
            <a:ln w="25399">
              <a:solidFill>
                <a:srgbClr val="40BAD1"/>
              </a:solidFill>
            </a:ln>
          </p:spPr>
          <p:txBody>
            <a:bodyPr wrap="square" lIns="0" tIns="0" rIns="0" bIns="0" rtlCol="0"/>
            <a:lstStyle/>
            <a:p>
              <a:endParaRPr/>
            </a:p>
          </p:txBody>
        </p:sp>
        <p:pic>
          <p:nvPicPr>
            <p:cNvPr id="73" name="object 73"/>
            <p:cNvPicPr/>
            <p:nvPr/>
          </p:nvPicPr>
          <p:blipFill>
            <a:blip r:embed="rId12" cstate="print"/>
            <a:stretch>
              <a:fillRect/>
            </a:stretch>
          </p:blipFill>
          <p:spPr>
            <a:xfrm>
              <a:off x="7616844" y="2671157"/>
              <a:ext cx="95439" cy="105269"/>
            </a:xfrm>
            <a:prstGeom prst="rect">
              <a:avLst/>
            </a:prstGeom>
          </p:spPr>
        </p:pic>
      </p:grpSp>
      <p:sp>
        <p:nvSpPr>
          <p:cNvPr id="74" name="object 74"/>
          <p:cNvSpPr txBox="1"/>
          <p:nvPr/>
        </p:nvSpPr>
        <p:spPr>
          <a:xfrm>
            <a:off x="6473825" y="4742244"/>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1</a:t>
            </a:r>
            <a:endParaRPr sz="1800">
              <a:latin typeface="Calibri"/>
              <a:cs typeface="Calibri"/>
            </a:endParaRPr>
          </a:p>
        </p:txBody>
      </p:sp>
      <p:sp>
        <p:nvSpPr>
          <p:cNvPr id="86" name="object 8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87" name="object 8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37</a:t>
            </a:fld>
            <a:endParaRPr dirty="0"/>
          </a:p>
        </p:txBody>
      </p:sp>
      <p:sp>
        <p:nvSpPr>
          <p:cNvPr id="75" name="object 75"/>
          <p:cNvSpPr txBox="1"/>
          <p:nvPr/>
        </p:nvSpPr>
        <p:spPr>
          <a:xfrm>
            <a:off x="5407025" y="3445256"/>
            <a:ext cx="25717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11</a:t>
            </a:r>
            <a:endParaRPr sz="1800">
              <a:latin typeface="Calibri"/>
              <a:cs typeface="Calibri"/>
            </a:endParaRPr>
          </a:p>
        </p:txBody>
      </p:sp>
      <p:sp>
        <p:nvSpPr>
          <p:cNvPr id="76" name="object 76"/>
          <p:cNvSpPr txBox="1"/>
          <p:nvPr/>
        </p:nvSpPr>
        <p:spPr>
          <a:xfrm>
            <a:off x="6321425" y="2073656"/>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8</a:t>
            </a:r>
            <a:endParaRPr sz="1800">
              <a:latin typeface="Calibri"/>
              <a:cs typeface="Calibri"/>
            </a:endParaRPr>
          </a:p>
        </p:txBody>
      </p:sp>
      <p:sp>
        <p:nvSpPr>
          <p:cNvPr id="77" name="object 77"/>
          <p:cNvSpPr txBox="1"/>
          <p:nvPr/>
        </p:nvSpPr>
        <p:spPr>
          <a:xfrm>
            <a:off x="5938838" y="3978656"/>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7</a:t>
            </a:r>
            <a:endParaRPr sz="1800">
              <a:latin typeface="Calibri"/>
              <a:cs typeface="Calibri"/>
            </a:endParaRPr>
          </a:p>
        </p:txBody>
      </p:sp>
      <p:sp>
        <p:nvSpPr>
          <p:cNvPr id="78" name="object 78"/>
          <p:cNvSpPr txBox="1"/>
          <p:nvPr/>
        </p:nvSpPr>
        <p:spPr>
          <a:xfrm>
            <a:off x="6623050" y="2837244"/>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2</a:t>
            </a:r>
            <a:endParaRPr sz="1800">
              <a:latin typeface="Arial MT"/>
              <a:cs typeface="Arial MT"/>
            </a:endParaRPr>
          </a:p>
        </p:txBody>
      </p:sp>
      <p:sp>
        <p:nvSpPr>
          <p:cNvPr id="79" name="object 79"/>
          <p:cNvSpPr txBox="1"/>
          <p:nvPr/>
        </p:nvSpPr>
        <p:spPr>
          <a:xfrm>
            <a:off x="7007225" y="3902456"/>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6</a:t>
            </a:r>
            <a:endParaRPr sz="1800">
              <a:latin typeface="Calibri"/>
              <a:cs typeface="Calibri"/>
            </a:endParaRPr>
          </a:p>
        </p:txBody>
      </p:sp>
      <p:sp>
        <p:nvSpPr>
          <p:cNvPr id="80" name="object 80"/>
          <p:cNvSpPr txBox="1"/>
          <p:nvPr/>
        </p:nvSpPr>
        <p:spPr>
          <a:xfrm>
            <a:off x="8226425" y="2073656"/>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7</a:t>
            </a:r>
            <a:endParaRPr sz="1800">
              <a:latin typeface="Calibri"/>
              <a:cs typeface="Calibri"/>
            </a:endParaRPr>
          </a:p>
        </p:txBody>
      </p:sp>
      <p:sp>
        <p:nvSpPr>
          <p:cNvPr id="81" name="object 81"/>
          <p:cNvSpPr txBox="1"/>
          <p:nvPr/>
        </p:nvSpPr>
        <p:spPr>
          <a:xfrm>
            <a:off x="8301038" y="3292856"/>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endParaRPr sz="1800">
              <a:latin typeface="Calibri"/>
              <a:cs typeface="Calibri"/>
            </a:endParaRPr>
          </a:p>
        </p:txBody>
      </p:sp>
      <p:sp>
        <p:nvSpPr>
          <p:cNvPr id="82" name="object 82"/>
          <p:cNvSpPr txBox="1"/>
          <p:nvPr/>
        </p:nvSpPr>
        <p:spPr>
          <a:xfrm>
            <a:off x="8226425" y="4742244"/>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2</a:t>
            </a:r>
            <a:endParaRPr sz="1800">
              <a:latin typeface="Calibri"/>
              <a:cs typeface="Calibri"/>
            </a:endParaRPr>
          </a:p>
        </p:txBody>
      </p:sp>
      <p:sp>
        <p:nvSpPr>
          <p:cNvPr id="83" name="object 83"/>
          <p:cNvSpPr txBox="1"/>
          <p:nvPr/>
        </p:nvSpPr>
        <p:spPr>
          <a:xfrm>
            <a:off x="9979025" y="2607056"/>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9</a:t>
            </a:r>
            <a:endParaRPr sz="1800">
              <a:latin typeface="Calibri"/>
              <a:cs typeface="Calibri"/>
            </a:endParaRPr>
          </a:p>
        </p:txBody>
      </p:sp>
      <p:sp>
        <p:nvSpPr>
          <p:cNvPr id="84" name="object 84"/>
          <p:cNvSpPr txBox="1"/>
          <p:nvPr/>
        </p:nvSpPr>
        <p:spPr>
          <a:xfrm>
            <a:off x="9369425" y="3369055"/>
            <a:ext cx="25717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14</a:t>
            </a:r>
            <a:endParaRPr sz="1800">
              <a:latin typeface="Calibri"/>
              <a:cs typeface="Calibri"/>
            </a:endParaRPr>
          </a:p>
        </p:txBody>
      </p:sp>
      <p:sp>
        <p:nvSpPr>
          <p:cNvPr id="85" name="object 85"/>
          <p:cNvSpPr txBox="1"/>
          <p:nvPr/>
        </p:nvSpPr>
        <p:spPr>
          <a:xfrm>
            <a:off x="9979025" y="4208855"/>
            <a:ext cx="25717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10</a:t>
            </a:r>
            <a:endParaRPr sz="1800">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38</a:t>
            </a:fld>
            <a:endParaRPr dirty="0"/>
          </a:p>
        </p:txBody>
      </p:sp>
      <p:sp>
        <p:nvSpPr>
          <p:cNvPr id="3" name="object 3"/>
          <p:cNvSpPr txBox="1"/>
          <p:nvPr/>
        </p:nvSpPr>
        <p:spPr>
          <a:xfrm>
            <a:off x="3809384" y="1981200"/>
            <a:ext cx="7580236" cy="1977464"/>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lang="en-US" sz="2400" dirty="0">
                <a:latin typeface="Corbel"/>
                <a:cs typeface="Corbel"/>
              </a:rPr>
              <a:t>A path matrix is a matrix representing a graph where each value in </a:t>
            </a:r>
            <a:r>
              <a:rPr lang="en-US" sz="2400" dirty="0" err="1">
                <a:latin typeface="Corbel"/>
                <a:cs typeface="Corbel"/>
              </a:rPr>
              <a:t>m’th</a:t>
            </a:r>
            <a:r>
              <a:rPr lang="en-US" sz="2400" dirty="0">
                <a:latin typeface="Corbel"/>
                <a:cs typeface="Corbel"/>
              </a:rPr>
              <a:t> row and </a:t>
            </a:r>
            <a:r>
              <a:rPr lang="en-US" sz="2400" dirty="0" err="1">
                <a:latin typeface="Corbel"/>
                <a:cs typeface="Corbel"/>
              </a:rPr>
              <a:t>n’th</a:t>
            </a:r>
            <a:r>
              <a:rPr lang="en-US" sz="2400" dirty="0">
                <a:latin typeface="Corbel"/>
                <a:cs typeface="Corbel"/>
              </a:rPr>
              <a:t> column project whether there is a path from m to n. </a:t>
            </a:r>
          </a:p>
          <a:p>
            <a:pPr marL="409575" indent="-397510">
              <a:lnSpc>
                <a:spcPct val="100000"/>
              </a:lnSpc>
              <a:spcBef>
                <a:spcPts val="520"/>
              </a:spcBef>
              <a:buClr>
                <a:srgbClr val="40BAD1"/>
              </a:buClr>
              <a:buSzPct val="91666"/>
              <a:buFont typeface="Arial MT"/>
              <a:buChar char="●"/>
              <a:tabLst>
                <a:tab pos="409575" algn="l"/>
                <a:tab pos="410209" algn="l"/>
              </a:tabLst>
            </a:pPr>
            <a:r>
              <a:rPr lang="en-US" sz="2400" dirty="0">
                <a:latin typeface="Corbel"/>
                <a:cs typeface="Corbel"/>
              </a:rPr>
              <a:t>The path may be direct or indirect. It may have a single edge or multiple edge.</a:t>
            </a:r>
            <a:endParaRPr sz="2400" dirty="0">
              <a:latin typeface="Corbel"/>
              <a:cs typeface="Corbel"/>
            </a:endParaRPr>
          </a:p>
        </p:txBody>
      </p:sp>
      <p:sp>
        <p:nvSpPr>
          <p:cNvPr id="5" name="object 5"/>
          <p:cNvSpPr txBox="1"/>
          <p:nvPr/>
        </p:nvSpPr>
        <p:spPr>
          <a:xfrm>
            <a:off x="5016010" y="5046290"/>
            <a:ext cx="116205" cy="237885"/>
          </a:xfrm>
          <a:prstGeom prst="rect">
            <a:avLst/>
          </a:prstGeom>
        </p:spPr>
        <p:txBody>
          <a:bodyPr vert="horz" wrap="square" lIns="0" tIns="14604" rIns="0" bIns="0" rtlCol="0">
            <a:spAutoFit/>
          </a:bodyPr>
          <a:lstStyle/>
          <a:p>
            <a:pPr marL="12700">
              <a:lnSpc>
                <a:spcPct val="100000"/>
              </a:lnSpc>
              <a:spcBef>
                <a:spcPts val="114"/>
              </a:spcBef>
            </a:pPr>
            <a:r>
              <a:rPr sz="1450" spc="5" dirty="0">
                <a:latin typeface="Corbel"/>
                <a:cs typeface="Corbel"/>
              </a:rPr>
              <a:t>k</a:t>
            </a:r>
            <a:endParaRPr sz="1450">
              <a:latin typeface="Corbel"/>
              <a:cs typeface="Corbel"/>
            </a:endParaRPr>
          </a:p>
        </p:txBody>
      </p:sp>
      <p:sp>
        <p:nvSpPr>
          <p:cNvPr id="7" name="object 7"/>
          <p:cNvSpPr txBox="1"/>
          <p:nvPr/>
        </p:nvSpPr>
        <p:spPr>
          <a:xfrm>
            <a:off x="325944" y="3101857"/>
            <a:ext cx="222631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Path</a:t>
            </a:r>
            <a:r>
              <a:rPr sz="3600" spc="-90" dirty="0">
                <a:solidFill>
                  <a:srgbClr val="FFFFFF"/>
                </a:solidFill>
                <a:latin typeface="Corbel"/>
                <a:cs typeface="Corbel"/>
              </a:rPr>
              <a:t> </a:t>
            </a:r>
            <a:r>
              <a:rPr sz="3600" spc="-5" dirty="0">
                <a:solidFill>
                  <a:srgbClr val="FFFFFF"/>
                </a:solidFill>
                <a:latin typeface="Corbel"/>
                <a:cs typeface="Corbel"/>
              </a:rPr>
              <a:t>Matrix</a:t>
            </a:r>
            <a:endParaRPr sz="3600">
              <a:latin typeface="Corbel"/>
              <a:cs typeface="Corbe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39</a:t>
            </a:fld>
            <a:endParaRPr dirty="0"/>
          </a:p>
        </p:txBody>
      </p:sp>
      <p:sp>
        <p:nvSpPr>
          <p:cNvPr id="3" name="object 3"/>
          <p:cNvSpPr txBox="1"/>
          <p:nvPr/>
        </p:nvSpPr>
        <p:spPr>
          <a:xfrm>
            <a:off x="4002164" y="1631726"/>
            <a:ext cx="7216000" cy="1277273"/>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sz="2400" dirty="0">
                <a:latin typeface="Corbel"/>
                <a:cs typeface="Corbel"/>
              </a:rPr>
              <a:t>G</a:t>
            </a:r>
            <a:r>
              <a:rPr sz="2400" spc="-40" dirty="0">
                <a:latin typeface="Corbel"/>
                <a:cs typeface="Corbel"/>
              </a:rPr>
              <a:t> </a:t>
            </a:r>
            <a:r>
              <a:rPr sz="2400" dirty="0">
                <a:latin typeface="Corbel"/>
                <a:cs typeface="Corbel"/>
              </a:rPr>
              <a:t>=</a:t>
            </a:r>
            <a:r>
              <a:rPr sz="2400" spc="-30" dirty="0">
                <a:latin typeface="Corbel"/>
                <a:cs typeface="Corbel"/>
              </a:rPr>
              <a:t> </a:t>
            </a:r>
            <a:r>
              <a:rPr sz="2400" spc="-35" dirty="0">
                <a:latin typeface="Corbel"/>
                <a:cs typeface="Corbel"/>
              </a:rPr>
              <a:t>(V,E)</a:t>
            </a:r>
            <a:endParaRPr sz="2400" dirty="0">
              <a:latin typeface="Corbel"/>
              <a:cs typeface="Corbel"/>
            </a:endParaRPr>
          </a:p>
          <a:p>
            <a:pPr marL="409575" indent="-397510">
              <a:lnSpc>
                <a:spcPct val="100000"/>
              </a:lnSpc>
              <a:spcBef>
                <a:spcPts val="420"/>
              </a:spcBef>
              <a:buClr>
                <a:srgbClr val="40BAD1"/>
              </a:buClr>
              <a:buSzPct val="91666"/>
              <a:buFont typeface="Arial MT"/>
              <a:buChar char="●"/>
              <a:tabLst>
                <a:tab pos="409575" algn="l"/>
                <a:tab pos="410209" algn="l"/>
              </a:tabLst>
            </a:pPr>
            <a:r>
              <a:rPr sz="2400" dirty="0">
                <a:latin typeface="Corbel"/>
                <a:cs typeface="Corbel"/>
              </a:rPr>
              <a:t>A</a:t>
            </a:r>
            <a:r>
              <a:rPr sz="2400" spc="-35" dirty="0">
                <a:latin typeface="Corbel"/>
                <a:cs typeface="Corbel"/>
              </a:rPr>
              <a:t> </a:t>
            </a:r>
            <a:r>
              <a:rPr sz="2400" dirty="0">
                <a:latin typeface="Corbel"/>
                <a:cs typeface="Corbel"/>
              </a:rPr>
              <a:t>:</a:t>
            </a:r>
            <a:r>
              <a:rPr sz="2400" spc="-35" dirty="0">
                <a:latin typeface="Corbel"/>
                <a:cs typeface="Corbel"/>
              </a:rPr>
              <a:t> </a:t>
            </a:r>
            <a:r>
              <a:rPr sz="2400" spc="-5" dirty="0">
                <a:latin typeface="Corbel"/>
                <a:cs typeface="Corbel"/>
              </a:rPr>
              <a:t>adjacency</a:t>
            </a:r>
            <a:r>
              <a:rPr sz="2400" spc="-35" dirty="0">
                <a:latin typeface="Corbel"/>
                <a:cs typeface="Corbel"/>
              </a:rPr>
              <a:t> </a:t>
            </a:r>
            <a:r>
              <a:rPr sz="2400" spc="-5" dirty="0">
                <a:latin typeface="Corbel"/>
                <a:cs typeface="Corbel"/>
              </a:rPr>
              <a:t>matrix</a:t>
            </a:r>
            <a:endParaRPr sz="2400" dirty="0">
              <a:latin typeface="Corbel"/>
              <a:cs typeface="Corbel"/>
            </a:endParaRPr>
          </a:p>
          <a:p>
            <a:pPr marL="409575" indent="-397510">
              <a:lnSpc>
                <a:spcPct val="100000"/>
              </a:lnSpc>
              <a:spcBef>
                <a:spcPts val="420"/>
              </a:spcBef>
              <a:buClr>
                <a:srgbClr val="40BAD1"/>
              </a:buClr>
              <a:buSzPct val="91666"/>
              <a:buFont typeface="Arial MT"/>
              <a:buChar char="●"/>
              <a:tabLst>
                <a:tab pos="409575" algn="l"/>
                <a:tab pos="410209" algn="l"/>
              </a:tabLst>
            </a:pPr>
            <a:r>
              <a:rPr sz="2400" dirty="0">
                <a:latin typeface="Corbel"/>
                <a:cs typeface="Corbel"/>
              </a:rPr>
              <a:t>P</a:t>
            </a:r>
            <a:r>
              <a:rPr sz="2400" spc="-15" dirty="0">
                <a:latin typeface="Corbel"/>
                <a:cs typeface="Corbel"/>
              </a:rPr>
              <a:t> </a:t>
            </a:r>
            <a:r>
              <a:rPr sz="2400" dirty="0">
                <a:latin typeface="Corbel"/>
                <a:cs typeface="Corbel"/>
              </a:rPr>
              <a:t>=</a:t>
            </a:r>
            <a:r>
              <a:rPr sz="2400" spc="-120" dirty="0">
                <a:latin typeface="Corbel"/>
                <a:cs typeface="Corbel"/>
              </a:rPr>
              <a:t> </a:t>
            </a:r>
            <a:r>
              <a:rPr sz="2400" dirty="0">
                <a:latin typeface="Corbel"/>
                <a:cs typeface="Corbel"/>
              </a:rPr>
              <a:t>A</a:t>
            </a:r>
            <a:r>
              <a:rPr sz="2400" spc="-15" dirty="0">
                <a:latin typeface="Corbel"/>
                <a:cs typeface="Corbel"/>
              </a:rPr>
              <a:t> </a:t>
            </a:r>
            <a:r>
              <a:rPr sz="2400" dirty="0">
                <a:latin typeface="Corbel"/>
                <a:cs typeface="Corbel"/>
              </a:rPr>
              <a:t>+</a:t>
            </a:r>
            <a:r>
              <a:rPr sz="2400" spc="-120" dirty="0">
                <a:latin typeface="Corbel"/>
                <a:cs typeface="Corbel"/>
              </a:rPr>
              <a:t> </a:t>
            </a:r>
            <a:r>
              <a:rPr sz="2400" spc="-5" dirty="0">
                <a:latin typeface="Corbel"/>
                <a:cs typeface="Corbel"/>
              </a:rPr>
              <a:t>A2</a:t>
            </a:r>
            <a:r>
              <a:rPr sz="2400" spc="-15" dirty="0">
                <a:latin typeface="Corbel"/>
                <a:cs typeface="Corbel"/>
              </a:rPr>
              <a:t> </a:t>
            </a:r>
            <a:r>
              <a:rPr sz="2400" dirty="0">
                <a:latin typeface="Corbel"/>
                <a:cs typeface="Corbel"/>
              </a:rPr>
              <a:t>+</a:t>
            </a:r>
            <a:r>
              <a:rPr sz="2400" spc="-114" dirty="0">
                <a:latin typeface="Corbel"/>
                <a:cs typeface="Corbel"/>
              </a:rPr>
              <a:t> </a:t>
            </a:r>
            <a:r>
              <a:rPr sz="2400" spc="-5" dirty="0">
                <a:latin typeface="Corbel"/>
                <a:cs typeface="Corbel"/>
              </a:rPr>
              <a:t>A3</a:t>
            </a:r>
            <a:r>
              <a:rPr sz="2400" spc="-15" dirty="0">
                <a:latin typeface="Corbel"/>
                <a:cs typeface="Corbel"/>
              </a:rPr>
              <a:t> </a:t>
            </a:r>
            <a:r>
              <a:rPr sz="2400" dirty="0">
                <a:latin typeface="Corbel"/>
                <a:cs typeface="Corbel"/>
              </a:rPr>
              <a:t>+</a:t>
            </a:r>
            <a:r>
              <a:rPr sz="2400" spc="-15" dirty="0">
                <a:latin typeface="Corbel"/>
                <a:cs typeface="Corbel"/>
              </a:rPr>
              <a:t> </a:t>
            </a:r>
            <a:r>
              <a:rPr sz="2400" dirty="0">
                <a:latin typeface="Corbel"/>
                <a:cs typeface="Corbel"/>
              </a:rPr>
              <a:t>…</a:t>
            </a:r>
            <a:endParaRPr lang="en-US" sz="2400" dirty="0">
              <a:latin typeface="Corbel"/>
              <a:cs typeface="Corbel"/>
            </a:endParaRPr>
          </a:p>
        </p:txBody>
      </p:sp>
      <p:sp>
        <p:nvSpPr>
          <p:cNvPr id="4" name="object 4"/>
          <p:cNvSpPr txBox="1"/>
          <p:nvPr/>
        </p:nvSpPr>
        <p:spPr>
          <a:xfrm>
            <a:off x="3976764" y="3606968"/>
            <a:ext cx="6995795" cy="1221105"/>
          </a:xfrm>
          <a:prstGeom prst="rect">
            <a:avLst/>
          </a:prstGeom>
        </p:spPr>
        <p:txBody>
          <a:bodyPr vert="horz" wrap="square" lIns="0" tIns="71755" rIns="0" bIns="0" rtlCol="0">
            <a:spAutoFit/>
          </a:bodyPr>
          <a:lstStyle/>
          <a:p>
            <a:pPr marL="434975" indent="-397510">
              <a:lnSpc>
                <a:spcPct val="100000"/>
              </a:lnSpc>
              <a:spcBef>
                <a:spcPts val="565"/>
              </a:spcBef>
              <a:buClr>
                <a:srgbClr val="40BAD1"/>
              </a:buClr>
              <a:buSzPct val="91666"/>
              <a:buFont typeface="Arial MT"/>
              <a:buChar char="●"/>
              <a:tabLst>
                <a:tab pos="434975" algn="l"/>
                <a:tab pos="435609" algn="l"/>
              </a:tabLst>
            </a:pPr>
            <a:r>
              <a:rPr sz="2400" spc="-5" dirty="0">
                <a:latin typeface="Corbel"/>
                <a:cs typeface="Corbel"/>
              </a:rPr>
              <a:t>P0,P1,P2,</a:t>
            </a:r>
            <a:r>
              <a:rPr sz="2400" spc="-35" dirty="0">
                <a:latin typeface="Corbel"/>
                <a:cs typeface="Corbel"/>
              </a:rPr>
              <a:t> </a:t>
            </a:r>
            <a:r>
              <a:rPr sz="2400" dirty="0">
                <a:latin typeface="Corbel"/>
                <a:cs typeface="Corbel"/>
              </a:rPr>
              <a:t>…</a:t>
            </a:r>
            <a:r>
              <a:rPr sz="2400" spc="-30" dirty="0">
                <a:latin typeface="Corbel"/>
                <a:cs typeface="Corbel"/>
              </a:rPr>
              <a:t> </a:t>
            </a:r>
            <a:r>
              <a:rPr sz="2400" spc="-5" dirty="0">
                <a:latin typeface="Corbel"/>
                <a:cs typeface="Corbel"/>
              </a:rPr>
              <a:t>Pn:</a:t>
            </a:r>
            <a:endParaRPr sz="2400">
              <a:latin typeface="Corbel"/>
              <a:cs typeface="Corbel"/>
            </a:endParaRPr>
          </a:p>
          <a:p>
            <a:pPr marL="892175" lvl="1" indent="-397510">
              <a:lnSpc>
                <a:spcPts val="2105"/>
              </a:lnSpc>
              <a:spcBef>
                <a:spcPts val="430"/>
              </a:spcBef>
              <a:buClr>
                <a:srgbClr val="40BAD1"/>
              </a:buClr>
              <a:buFont typeface="Arial MT"/>
              <a:buChar char="●"/>
              <a:tabLst>
                <a:tab pos="892175" algn="l"/>
                <a:tab pos="892810" algn="l"/>
              </a:tabLst>
            </a:pPr>
            <a:r>
              <a:rPr sz="2200" dirty="0">
                <a:latin typeface="Corbel"/>
                <a:cs typeface="Corbel"/>
              </a:rPr>
              <a:t>P</a:t>
            </a:r>
            <a:r>
              <a:rPr sz="2200" spc="265" dirty="0">
                <a:latin typeface="Corbel"/>
                <a:cs typeface="Corbel"/>
              </a:rPr>
              <a:t> </a:t>
            </a:r>
            <a:r>
              <a:rPr sz="2200" spc="15" dirty="0">
                <a:latin typeface="Corbel"/>
                <a:cs typeface="Corbel"/>
              </a:rPr>
              <a:t>[i][j]</a:t>
            </a:r>
            <a:r>
              <a:rPr sz="2200" spc="-10" dirty="0">
                <a:latin typeface="Corbel"/>
                <a:cs typeface="Corbel"/>
              </a:rPr>
              <a:t> </a:t>
            </a:r>
            <a:r>
              <a:rPr sz="2200" dirty="0">
                <a:latin typeface="Corbel"/>
                <a:cs typeface="Corbel"/>
              </a:rPr>
              <a:t>=</a:t>
            </a:r>
            <a:r>
              <a:rPr sz="2200" spc="-10" dirty="0">
                <a:latin typeface="Corbel"/>
                <a:cs typeface="Corbel"/>
              </a:rPr>
              <a:t> </a:t>
            </a:r>
            <a:r>
              <a:rPr sz="2200" dirty="0">
                <a:latin typeface="Corbel"/>
                <a:cs typeface="Corbel"/>
              </a:rPr>
              <a:t>1</a:t>
            </a:r>
            <a:r>
              <a:rPr sz="2200" spc="-5" dirty="0">
                <a:latin typeface="Corbel"/>
                <a:cs typeface="Corbel"/>
              </a:rPr>
              <a:t> </a:t>
            </a:r>
            <a:r>
              <a:rPr sz="2200" dirty="0">
                <a:latin typeface="Corbel"/>
                <a:cs typeface="Corbel"/>
              </a:rPr>
              <a:t>{</a:t>
            </a:r>
            <a:r>
              <a:rPr sz="2200" spc="-10" dirty="0">
                <a:latin typeface="Corbel"/>
                <a:cs typeface="Corbel"/>
              </a:rPr>
              <a:t> </a:t>
            </a:r>
            <a:r>
              <a:rPr sz="2200" spc="-5" dirty="0">
                <a:latin typeface="Corbel"/>
                <a:cs typeface="Corbel"/>
              </a:rPr>
              <a:t>if</a:t>
            </a:r>
            <a:r>
              <a:rPr sz="2200" spc="-10" dirty="0">
                <a:latin typeface="Corbel"/>
                <a:cs typeface="Corbel"/>
              </a:rPr>
              <a:t> </a:t>
            </a:r>
            <a:r>
              <a:rPr sz="2200" spc="-5" dirty="0">
                <a:latin typeface="Corbel"/>
                <a:cs typeface="Corbel"/>
              </a:rPr>
              <a:t>there is</a:t>
            </a:r>
            <a:r>
              <a:rPr sz="2200" spc="-10" dirty="0">
                <a:latin typeface="Corbel"/>
                <a:cs typeface="Corbel"/>
              </a:rPr>
              <a:t> </a:t>
            </a:r>
            <a:r>
              <a:rPr sz="2200" dirty="0">
                <a:latin typeface="Corbel"/>
                <a:cs typeface="Corbel"/>
              </a:rPr>
              <a:t>a</a:t>
            </a:r>
            <a:r>
              <a:rPr sz="2200" spc="-5" dirty="0">
                <a:latin typeface="Corbel"/>
                <a:cs typeface="Corbel"/>
              </a:rPr>
              <a:t> path</a:t>
            </a:r>
            <a:r>
              <a:rPr sz="2200" spc="-10" dirty="0">
                <a:latin typeface="Corbel"/>
                <a:cs typeface="Corbel"/>
              </a:rPr>
              <a:t> </a:t>
            </a:r>
            <a:r>
              <a:rPr sz="2200" spc="-5" dirty="0">
                <a:latin typeface="Corbel"/>
                <a:cs typeface="Corbel"/>
              </a:rPr>
              <a:t>from</a:t>
            </a:r>
            <a:r>
              <a:rPr sz="2200" spc="-10" dirty="0">
                <a:latin typeface="Corbel"/>
                <a:cs typeface="Corbel"/>
              </a:rPr>
              <a:t> </a:t>
            </a:r>
            <a:r>
              <a:rPr sz="2200" dirty="0">
                <a:latin typeface="Corbel"/>
                <a:cs typeface="Corbel"/>
              </a:rPr>
              <a:t>v</a:t>
            </a:r>
            <a:r>
              <a:rPr sz="2200" spc="395" dirty="0">
                <a:latin typeface="Corbel"/>
                <a:cs typeface="Corbel"/>
              </a:rPr>
              <a:t> </a:t>
            </a:r>
            <a:r>
              <a:rPr sz="2200" spc="-5" dirty="0">
                <a:latin typeface="Corbel"/>
                <a:cs typeface="Corbel"/>
              </a:rPr>
              <a:t>to</a:t>
            </a:r>
            <a:r>
              <a:rPr sz="2200" spc="-10" dirty="0">
                <a:latin typeface="Corbel"/>
                <a:cs typeface="Corbel"/>
              </a:rPr>
              <a:t> </a:t>
            </a:r>
            <a:r>
              <a:rPr sz="2200" dirty="0">
                <a:latin typeface="Corbel"/>
                <a:cs typeface="Corbel"/>
              </a:rPr>
              <a:t>v</a:t>
            </a:r>
            <a:r>
              <a:rPr sz="2200" spc="-90" dirty="0">
                <a:latin typeface="Corbel"/>
                <a:cs typeface="Corbel"/>
              </a:rPr>
              <a:t> </a:t>
            </a:r>
            <a:r>
              <a:rPr sz="2200" dirty="0">
                <a:latin typeface="Corbel"/>
                <a:cs typeface="Corbel"/>
              </a:rPr>
              <a:t>,</a:t>
            </a:r>
            <a:r>
              <a:rPr sz="2200" spc="-10" dirty="0">
                <a:latin typeface="Corbel"/>
                <a:cs typeface="Corbel"/>
              </a:rPr>
              <a:t> </a:t>
            </a:r>
            <a:r>
              <a:rPr sz="2200" spc="-5" dirty="0">
                <a:latin typeface="Corbel"/>
                <a:cs typeface="Corbel"/>
              </a:rPr>
              <a:t>path should</a:t>
            </a:r>
            <a:endParaRPr sz="2200">
              <a:latin typeface="Corbel"/>
              <a:cs typeface="Corbel"/>
            </a:endParaRPr>
          </a:p>
          <a:p>
            <a:pPr marL="1051560">
              <a:lnSpc>
                <a:spcPts val="1050"/>
              </a:lnSpc>
              <a:tabLst>
                <a:tab pos="4861560" algn="l"/>
                <a:tab pos="5391150" algn="l"/>
              </a:tabLst>
            </a:pPr>
            <a:r>
              <a:rPr sz="1450" spc="5" dirty="0">
                <a:latin typeface="Corbel"/>
                <a:cs typeface="Corbel"/>
              </a:rPr>
              <a:t>k	</a:t>
            </a:r>
            <a:r>
              <a:rPr sz="1450" dirty="0">
                <a:latin typeface="Corbel"/>
                <a:cs typeface="Corbel"/>
              </a:rPr>
              <a:t>i	j</a:t>
            </a:r>
            <a:endParaRPr sz="1450">
              <a:latin typeface="Corbel"/>
              <a:cs typeface="Corbel"/>
            </a:endParaRPr>
          </a:p>
          <a:p>
            <a:pPr marR="304165" algn="ctr">
              <a:lnSpc>
                <a:spcPts val="2485"/>
              </a:lnSpc>
            </a:pPr>
            <a:r>
              <a:rPr sz="2200" spc="-5" dirty="0">
                <a:latin typeface="Corbel"/>
                <a:cs typeface="Corbel"/>
              </a:rPr>
              <a:t>not</a:t>
            </a:r>
            <a:r>
              <a:rPr sz="2200" spc="-10" dirty="0">
                <a:latin typeface="Corbel"/>
                <a:cs typeface="Corbel"/>
              </a:rPr>
              <a:t> </a:t>
            </a:r>
            <a:r>
              <a:rPr sz="2200" spc="-5" dirty="0">
                <a:latin typeface="Corbel"/>
                <a:cs typeface="Corbel"/>
              </a:rPr>
              <a:t>use</a:t>
            </a:r>
            <a:r>
              <a:rPr sz="2200" spc="-10" dirty="0">
                <a:latin typeface="Corbel"/>
                <a:cs typeface="Corbel"/>
              </a:rPr>
              <a:t> </a:t>
            </a:r>
            <a:r>
              <a:rPr sz="2200" spc="-5" dirty="0">
                <a:latin typeface="Corbel"/>
                <a:cs typeface="Corbel"/>
              </a:rPr>
              <a:t>any</a:t>
            </a:r>
            <a:r>
              <a:rPr sz="2200" spc="-10" dirty="0">
                <a:latin typeface="Corbel"/>
                <a:cs typeface="Corbel"/>
              </a:rPr>
              <a:t> </a:t>
            </a:r>
            <a:r>
              <a:rPr sz="2200" spc="-5" dirty="0">
                <a:latin typeface="Corbel"/>
                <a:cs typeface="Corbel"/>
              </a:rPr>
              <a:t>other</a:t>
            </a:r>
            <a:r>
              <a:rPr sz="2200" spc="-10" dirty="0">
                <a:latin typeface="Corbel"/>
                <a:cs typeface="Corbel"/>
              </a:rPr>
              <a:t> </a:t>
            </a:r>
            <a:r>
              <a:rPr sz="2200" spc="-5" dirty="0">
                <a:latin typeface="Corbel"/>
                <a:cs typeface="Corbel"/>
              </a:rPr>
              <a:t>vertex</a:t>
            </a:r>
            <a:r>
              <a:rPr sz="2200" spc="-10" dirty="0">
                <a:latin typeface="Corbel"/>
                <a:cs typeface="Corbel"/>
              </a:rPr>
              <a:t> </a:t>
            </a:r>
            <a:r>
              <a:rPr sz="2200" spc="-5" dirty="0">
                <a:latin typeface="Corbel"/>
                <a:cs typeface="Corbel"/>
              </a:rPr>
              <a:t>except v</a:t>
            </a:r>
            <a:r>
              <a:rPr sz="2175" spc="-7" baseline="-32567" dirty="0">
                <a:latin typeface="Corbel"/>
                <a:cs typeface="Corbel"/>
              </a:rPr>
              <a:t>1</a:t>
            </a:r>
            <a:r>
              <a:rPr sz="2200" spc="-5" dirty="0">
                <a:latin typeface="Corbel"/>
                <a:cs typeface="Corbel"/>
              </a:rPr>
              <a:t>,v</a:t>
            </a:r>
            <a:r>
              <a:rPr sz="2175" spc="-7" baseline="-32567" dirty="0">
                <a:latin typeface="Corbel"/>
                <a:cs typeface="Corbel"/>
              </a:rPr>
              <a:t>2</a:t>
            </a:r>
            <a:r>
              <a:rPr sz="2200" spc="-5" dirty="0">
                <a:latin typeface="Corbel"/>
                <a:cs typeface="Corbel"/>
              </a:rPr>
              <a:t>,…,</a:t>
            </a:r>
            <a:r>
              <a:rPr sz="2200" spc="-10" dirty="0">
                <a:latin typeface="Corbel"/>
                <a:cs typeface="Corbel"/>
              </a:rPr>
              <a:t> </a:t>
            </a:r>
            <a:r>
              <a:rPr sz="2200" dirty="0">
                <a:latin typeface="Corbel"/>
                <a:cs typeface="Corbel"/>
              </a:rPr>
              <a:t>v</a:t>
            </a:r>
            <a:r>
              <a:rPr sz="2175" baseline="-32567" dirty="0">
                <a:latin typeface="Corbel"/>
                <a:cs typeface="Corbel"/>
              </a:rPr>
              <a:t>k</a:t>
            </a:r>
            <a:r>
              <a:rPr sz="2200" dirty="0">
                <a:latin typeface="Corbel"/>
                <a:cs typeface="Corbel"/>
              </a:rPr>
              <a:t>}</a:t>
            </a:r>
            <a:endParaRPr sz="2200">
              <a:latin typeface="Corbel"/>
              <a:cs typeface="Corbel"/>
            </a:endParaRPr>
          </a:p>
        </p:txBody>
      </p:sp>
      <p:sp>
        <p:nvSpPr>
          <p:cNvPr id="5" name="object 5"/>
          <p:cNvSpPr txBox="1"/>
          <p:nvPr/>
        </p:nvSpPr>
        <p:spPr>
          <a:xfrm>
            <a:off x="5016010" y="5046290"/>
            <a:ext cx="116205" cy="237885"/>
          </a:xfrm>
          <a:prstGeom prst="rect">
            <a:avLst/>
          </a:prstGeom>
        </p:spPr>
        <p:txBody>
          <a:bodyPr vert="horz" wrap="square" lIns="0" tIns="14604" rIns="0" bIns="0" rtlCol="0">
            <a:spAutoFit/>
          </a:bodyPr>
          <a:lstStyle/>
          <a:p>
            <a:pPr marL="12700">
              <a:lnSpc>
                <a:spcPct val="100000"/>
              </a:lnSpc>
              <a:spcBef>
                <a:spcPts val="114"/>
              </a:spcBef>
            </a:pPr>
            <a:r>
              <a:rPr sz="1450" spc="5" dirty="0">
                <a:latin typeface="Corbel"/>
                <a:cs typeface="Corbel"/>
              </a:rPr>
              <a:t>k</a:t>
            </a:r>
            <a:endParaRPr sz="1450">
              <a:latin typeface="Corbel"/>
              <a:cs typeface="Corbel"/>
            </a:endParaRPr>
          </a:p>
        </p:txBody>
      </p:sp>
      <p:sp>
        <p:nvSpPr>
          <p:cNvPr id="6" name="object 6"/>
          <p:cNvSpPr txBox="1"/>
          <p:nvPr/>
        </p:nvSpPr>
        <p:spPr>
          <a:xfrm>
            <a:off x="4459364" y="4848381"/>
            <a:ext cx="2990215" cy="360680"/>
          </a:xfrm>
          <a:prstGeom prst="rect">
            <a:avLst/>
          </a:prstGeom>
        </p:spPr>
        <p:txBody>
          <a:bodyPr vert="horz" wrap="square" lIns="0" tIns="12700" rIns="0" bIns="0" rtlCol="0">
            <a:spAutoFit/>
          </a:bodyPr>
          <a:lstStyle/>
          <a:p>
            <a:pPr marL="409575" indent="-397510">
              <a:lnSpc>
                <a:spcPct val="100000"/>
              </a:lnSpc>
              <a:spcBef>
                <a:spcPts val="100"/>
              </a:spcBef>
              <a:buClr>
                <a:srgbClr val="40BAD1"/>
              </a:buClr>
              <a:buFont typeface="Arial MT"/>
              <a:buChar char="●"/>
              <a:tabLst>
                <a:tab pos="409575" algn="l"/>
                <a:tab pos="410209" algn="l"/>
              </a:tabLst>
            </a:pPr>
            <a:r>
              <a:rPr sz="2200" dirty="0">
                <a:latin typeface="Corbel"/>
                <a:cs typeface="Corbel"/>
              </a:rPr>
              <a:t>P</a:t>
            </a:r>
            <a:r>
              <a:rPr sz="2200" spc="235" dirty="0">
                <a:latin typeface="Corbel"/>
                <a:cs typeface="Corbel"/>
              </a:rPr>
              <a:t> </a:t>
            </a:r>
            <a:r>
              <a:rPr sz="2200" spc="15" dirty="0">
                <a:latin typeface="Corbel"/>
                <a:cs typeface="Corbel"/>
              </a:rPr>
              <a:t>[i][j]</a:t>
            </a:r>
            <a:r>
              <a:rPr sz="2200" spc="-20" dirty="0">
                <a:latin typeface="Corbel"/>
                <a:cs typeface="Corbel"/>
              </a:rPr>
              <a:t> </a:t>
            </a:r>
            <a:r>
              <a:rPr sz="2200" dirty="0">
                <a:latin typeface="Corbel"/>
                <a:cs typeface="Corbel"/>
              </a:rPr>
              <a:t>=</a:t>
            </a:r>
            <a:r>
              <a:rPr sz="2200" spc="-25" dirty="0">
                <a:latin typeface="Corbel"/>
                <a:cs typeface="Corbel"/>
              </a:rPr>
              <a:t> </a:t>
            </a:r>
            <a:r>
              <a:rPr sz="2200" dirty="0">
                <a:latin typeface="Corbel"/>
                <a:cs typeface="Corbel"/>
              </a:rPr>
              <a:t>0</a:t>
            </a:r>
            <a:r>
              <a:rPr sz="2200" spc="-25" dirty="0">
                <a:latin typeface="Corbel"/>
                <a:cs typeface="Corbel"/>
              </a:rPr>
              <a:t> </a:t>
            </a:r>
            <a:r>
              <a:rPr sz="2200" spc="-5" dirty="0">
                <a:latin typeface="Corbel"/>
                <a:cs typeface="Corbel"/>
              </a:rPr>
              <a:t>{Otherwise}</a:t>
            </a:r>
            <a:endParaRPr sz="2200">
              <a:latin typeface="Corbel"/>
              <a:cs typeface="Corbel"/>
            </a:endParaRPr>
          </a:p>
        </p:txBody>
      </p:sp>
      <p:sp>
        <p:nvSpPr>
          <p:cNvPr id="7" name="object 7"/>
          <p:cNvSpPr txBox="1"/>
          <p:nvPr/>
        </p:nvSpPr>
        <p:spPr>
          <a:xfrm>
            <a:off x="325944" y="3101857"/>
            <a:ext cx="222631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Path</a:t>
            </a:r>
            <a:r>
              <a:rPr sz="3600" spc="-90" dirty="0">
                <a:solidFill>
                  <a:srgbClr val="FFFFFF"/>
                </a:solidFill>
                <a:latin typeface="Corbel"/>
                <a:cs typeface="Corbel"/>
              </a:rPr>
              <a:t> </a:t>
            </a:r>
            <a:r>
              <a:rPr sz="3600" spc="-5" dirty="0">
                <a:solidFill>
                  <a:srgbClr val="FFFFFF"/>
                </a:solidFill>
                <a:latin typeface="Corbel"/>
                <a:cs typeface="Corbel"/>
              </a:rPr>
              <a:t>Matrix</a:t>
            </a:r>
            <a:endParaRPr sz="3600">
              <a:latin typeface="Corbel"/>
              <a:cs typeface="Corbel"/>
            </a:endParaRPr>
          </a:p>
        </p:txBody>
      </p:sp>
    </p:spTree>
    <p:extLst>
      <p:ext uri="{BB962C8B-B14F-4D97-AF65-F5344CB8AC3E}">
        <p14:creationId xmlns:p14="http://schemas.microsoft.com/office/powerpoint/2010/main" val="264545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a:t>
            </a:fld>
            <a:endParaRPr dirty="0"/>
          </a:p>
        </p:txBody>
      </p:sp>
      <p:sp>
        <p:nvSpPr>
          <p:cNvPr id="3" name="object 3"/>
          <p:cNvSpPr txBox="1"/>
          <p:nvPr/>
        </p:nvSpPr>
        <p:spPr>
          <a:xfrm>
            <a:off x="325944" y="3101857"/>
            <a:ext cx="157670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Up</a:t>
            </a:r>
            <a:r>
              <a:rPr sz="3600" spc="-100" dirty="0">
                <a:solidFill>
                  <a:srgbClr val="FFFFFF"/>
                </a:solidFill>
                <a:latin typeface="Corbel"/>
                <a:cs typeface="Corbel"/>
              </a:rPr>
              <a:t> </a:t>
            </a:r>
            <a:r>
              <a:rPr sz="3600" spc="-5" dirty="0">
                <a:solidFill>
                  <a:srgbClr val="FFFFFF"/>
                </a:solidFill>
                <a:latin typeface="Corbel"/>
                <a:cs typeface="Corbel"/>
              </a:rPr>
              <a:t>Next</a:t>
            </a:r>
            <a:endParaRPr sz="3600">
              <a:latin typeface="Corbel"/>
              <a:cs typeface="Corbel"/>
            </a:endParaRPr>
          </a:p>
        </p:txBody>
      </p:sp>
      <p:sp>
        <p:nvSpPr>
          <p:cNvPr id="4" name="object 4"/>
          <p:cNvSpPr txBox="1"/>
          <p:nvPr/>
        </p:nvSpPr>
        <p:spPr>
          <a:xfrm>
            <a:off x="4000800" y="3007892"/>
            <a:ext cx="1358265" cy="863600"/>
          </a:xfrm>
          <a:prstGeom prst="rect">
            <a:avLst/>
          </a:prstGeom>
        </p:spPr>
        <p:txBody>
          <a:bodyPr vert="horz" wrap="square" lIns="0" tIns="66040" rIns="0" bIns="0" rtlCol="0">
            <a:spAutoFit/>
          </a:bodyPr>
          <a:lstStyle/>
          <a:p>
            <a:pPr marL="409575" indent="-397510">
              <a:lnSpc>
                <a:spcPct val="100000"/>
              </a:lnSpc>
              <a:spcBef>
                <a:spcPts val="520"/>
              </a:spcBef>
              <a:buClr>
                <a:srgbClr val="C8C8C8"/>
              </a:buClr>
              <a:buSzPct val="91666"/>
              <a:buFont typeface="Arial"/>
              <a:buChar char="●"/>
              <a:tabLst>
                <a:tab pos="409575" algn="l"/>
                <a:tab pos="410209" algn="l"/>
              </a:tabLst>
            </a:pPr>
            <a:r>
              <a:rPr sz="2400" spc="-35" dirty="0">
                <a:solidFill>
                  <a:srgbClr val="D9D9D9"/>
                </a:solidFill>
                <a:latin typeface="Corbel"/>
                <a:cs typeface="Corbel"/>
              </a:rPr>
              <a:t>Trees</a:t>
            </a:r>
            <a:endParaRPr sz="2400">
              <a:latin typeface="Corbel"/>
              <a:cs typeface="Corbel"/>
            </a:endParaRPr>
          </a:p>
          <a:p>
            <a:pPr marL="409575" indent="-397510">
              <a:lnSpc>
                <a:spcPct val="100000"/>
              </a:lnSpc>
              <a:spcBef>
                <a:spcPts val="420"/>
              </a:spcBef>
              <a:buClr>
                <a:srgbClr val="40BAD1"/>
              </a:buClr>
              <a:buSzPct val="91666"/>
              <a:buFont typeface="Arial"/>
              <a:buChar char="●"/>
              <a:tabLst>
                <a:tab pos="409575" algn="l"/>
                <a:tab pos="410209" algn="l"/>
              </a:tabLst>
            </a:pPr>
            <a:r>
              <a:rPr sz="2400" b="1" spc="-5" dirty="0">
                <a:solidFill>
                  <a:srgbClr val="595959"/>
                </a:solidFill>
                <a:latin typeface="Corbel"/>
                <a:cs typeface="Corbel"/>
              </a:rPr>
              <a:t>Graphs</a:t>
            </a:r>
            <a:endParaRPr sz="2400">
              <a:latin typeface="Corbel"/>
              <a:cs typeface="Corbel"/>
            </a:endParaRPr>
          </a:p>
        </p:txBody>
      </p:sp>
      <p:sp>
        <p:nvSpPr>
          <p:cNvPr id="5" name="object 5"/>
          <p:cNvSpPr txBox="1"/>
          <p:nvPr/>
        </p:nvSpPr>
        <p:spPr>
          <a:xfrm>
            <a:off x="6408874" y="1541043"/>
            <a:ext cx="5062220" cy="3797300"/>
          </a:xfrm>
          <a:prstGeom prst="rect">
            <a:avLst/>
          </a:prstGeom>
        </p:spPr>
        <p:txBody>
          <a:bodyPr vert="horz" wrap="square" lIns="0" tIns="66040" rIns="0" bIns="0" rtlCol="0">
            <a:spAutoFit/>
          </a:bodyPr>
          <a:lstStyle/>
          <a:p>
            <a:pPr marL="424815" indent="-412750">
              <a:lnSpc>
                <a:spcPct val="100000"/>
              </a:lnSpc>
              <a:spcBef>
                <a:spcPts val="520"/>
              </a:spcBef>
              <a:buFont typeface="Arial MT"/>
              <a:buChar char="●"/>
              <a:tabLst>
                <a:tab pos="424815" algn="l"/>
                <a:tab pos="425450" algn="l"/>
              </a:tabLst>
            </a:pPr>
            <a:r>
              <a:rPr sz="2400" spc="-5" dirty="0">
                <a:solidFill>
                  <a:srgbClr val="D9D9D9"/>
                </a:solidFill>
                <a:latin typeface="Corbel"/>
                <a:cs typeface="Corbel"/>
              </a:rPr>
              <a:t>Graphs</a:t>
            </a:r>
            <a:r>
              <a:rPr sz="2400" spc="-30" dirty="0">
                <a:solidFill>
                  <a:srgbClr val="D9D9D9"/>
                </a:solidFill>
                <a:latin typeface="Corbel"/>
                <a:cs typeface="Corbel"/>
              </a:rPr>
              <a:t> </a:t>
            </a:r>
            <a:r>
              <a:rPr sz="2400" spc="-5" dirty="0">
                <a:solidFill>
                  <a:srgbClr val="D9D9D9"/>
                </a:solidFill>
                <a:latin typeface="Corbel"/>
                <a:cs typeface="Corbel"/>
              </a:rPr>
              <a:t>and</a:t>
            </a:r>
            <a:r>
              <a:rPr sz="2400" spc="-25" dirty="0">
                <a:solidFill>
                  <a:srgbClr val="D9D9D9"/>
                </a:solidFill>
                <a:latin typeface="Corbel"/>
                <a:cs typeface="Corbel"/>
              </a:rPr>
              <a:t> </a:t>
            </a:r>
            <a:r>
              <a:rPr sz="2400" spc="-5" dirty="0">
                <a:solidFill>
                  <a:srgbClr val="D9D9D9"/>
                </a:solidFill>
                <a:latin typeface="Corbel"/>
                <a:cs typeface="Corbel"/>
              </a:rPr>
              <a:t>their</a:t>
            </a:r>
            <a:r>
              <a:rPr sz="2400" spc="-20" dirty="0">
                <a:solidFill>
                  <a:srgbClr val="D9D9D9"/>
                </a:solidFill>
                <a:latin typeface="Corbel"/>
                <a:cs typeface="Corbel"/>
              </a:rPr>
              <a:t> </a:t>
            </a:r>
            <a:r>
              <a:rPr sz="2400" spc="-5" dirty="0">
                <a:solidFill>
                  <a:srgbClr val="D9D9D9"/>
                </a:solidFill>
                <a:latin typeface="Corbel"/>
                <a:cs typeface="Corbel"/>
              </a:rPr>
              <a:t>understanding</a:t>
            </a:r>
            <a:endParaRPr sz="2400" dirty="0">
              <a:latin typeface="Corbel"/>
              <a:cs typeface="Corbel"/>
            </a:endParaRPr>
          </a:p>
          <a:p>
            <a:pPr marL="424815" marR="505459" indent="-412750">
              <a:lnSpc>
                <a:spcPct val="114599"/>
              </a:lnSpc>
              <a:buFont typeface="Arial MT"/>
              <a:buChar char="●"/>
              <a:tabLst>
                <a:tab pos="424815" algn="l"/>
                <a:tab pos="425450" algn="l"/>
              </a:tabLst>
            </a:pPr>
            <a:r>
              <a:rPr sz="2400" spc="-5" dirty="0">
                <a:solidFill>
                  <a:srgbClr val="D9D9D9"/>
                </a:solidFill>
                <a:latin typeface="Corbel"/>
                <a:cs typeface="Corbel"/>
              </a:rPr>
              <a:t>Matrix</a:t>
            </a:r>
            <a:r>
              <a:rPr sz="2400" spc="-30" dirty="0">
                <a:solidFill>
                  <a:srgbClr val="D9D9D9"/>
                </a:solidFill>
                <a:latin typeface="Corbel"/>
                <a:cs typeface="Corbel"/>
              </a:rPr>
              <a:t> </a:t>
            </a:r>
            <a:r>
              <a:rPr sz="2400" spc="-5" dirty="0">
                <a:solidFill>
                  <a:srgbClr val="D9D9D9"/>
                </a:solidFill>
                <a:latin typeface="Corbel"/>
                <a:cs typeface="Corbel"/>
              </a:rPr>
              <a:t>representations</a:t>
            </a:r>
            <a:r>
              <a:rPr sz="2400" spc="-30" dirty="0">
                <a:solidFill>
                  <a:srgbClr val="D9D9D9"/>
                </a:solidFill>
                <a:latin typeface="Corbel"/>
                <a:cs typeface="Corbel"/>
              </a:rPr>
              <a:t> </a:t>
            </a:r>
            <a:r>
              <a:rPr sz="2400" spc="-5" dirty="0">
                <a:solidFill>
                  <a:srgbClr val="D9D9D9"/>
                </a:solidFill>
                <a:latin typeface="Corbel"/>
                <a:cs typeface="Corbel"/>
              </a:rPr>
              <a:t>of</a:t>
            </a:r>
            <a:r>
              <a:rPr sz="2400" spc="-25" dirty="0">
                <a:solidFill>
                  <a:srgbClr val="D9D9D9"/>
                </a:solidFill>
                <a:latin typeface="Corbel"/>
                <a:cs typeface="Corbel"/>
              </a:rPr>
              <a:t> </a:t>
            </a:r>
            <a:r>
              <a:rPr sz="2400" dirty="0">
                <a:solidFill>
                  <a:srgbClr val="D9D9D9"/>
                </a:solidFill>
                <a:latin typeface="Corbel"/>
                <a:cs typeface="Corbel"/>
              </a:rPr>
              <a:t>a</a:t>
            </a:r>
            <a:r>
              <a:rPr sz="2400" spc="-25" dirty="0">
                <a:solidFill>
                  <a:srgbClr val="D9D9D9"/>
                </a:solidFill>
                <a:latin typeface="Corbel"/>
                <a:cs typeface="Corbel"/>
              </a:rPr>
              <a:t> </a:t>
            </a:r>
            <a:r>
              <a:rPr sz="2400" spc="-5" dirty="0">
                <a:solidFill>
                  <a:srgbClr val="D9D9D9"/>
                </a:solidFill>
                <a:latin typeface="Corbel"/>
                <a:cs typeface="Corbel"/>
              </a:rPr>
              <a:t>given </a:t>
            </a:r>
            <a:r>
              <a:rPr sz="2400" spc="-465" dirty="0">
                <a:solidFill>
                  <a:srgbClr val="D9D9D9"/>
                </a:solidFill>
                <a:latin typeface="Corbel"/>
                <a:cs typeface="Corbel"/>
              </a:rPr>
              <a:t> </a:t>
            </a:r>
            <a:r>
              <a:rPr sz="2400" spc="-5" dirty="0">
                <a:solidFill>
                  <a:srgbClr val="D9D9D9"/>
                </a:solidFill>
                <a:latin typeface="Corbel"/>
                <a:cs typeface="Corbel"/>
              </a:rPr>
              <a:t>graph</a:t>
            </a:r>
            <a:endParaRPr sz="2400" dirty="0">
              <a:latin typeface="Corbel"/>
              <a:cs typeface="Corbel"/>
            </a:endParaRPr>
          </a:p>
          <a:p>
            <a:pPr marL="424815" indent="-412750">
              <a:lnSpc>
                <a:spcPct val="100000"/>
              </a:lnSpc>
              <a:spcBef>
                <a:spcPts val="420"/>
              </a:spcBef>
              <a:buFont typeface="Arial MT"/>
              <a:buChar char="●"/>
              <a:tabLst>
                <a:tab pos="424815" algn="l"/>
                <a:tab pos="425450" algn="l"/>
              </a:tabLst>
            </a:pPr>
            <a:r>
              <a:rPr sz="2400" spc="-5" dirty="0">
                <a:solidFill>
                  <a:srgbClr val="D9D9D9"/>
                </a:solidFill>
                <a:latin typeface="Corbel"/>
                <a:cs typeface="Corbel"/>
              </a:rPr>
              <a:t>Depth</a:t>
            </a:r>
            <a:r>
              <a:rPr sz="2400" spc="-20" dirty="0">
                <a:solidFill>
                  <a:srgbClr val="D9D9D9"/>
                </a:solidFill>
                <a:latin typeface="Corbel"/>
                <a:cs typeface="Corbel"/>
              </a:rPr>
              <a:t> </a:t>
            </a:r>
            <a:r>
              <a:rPr sz="2400" spc="-5" dirty="0">
                <a:solidFill>
                  <a:srgbClr val="D9D9D9"/>
                </a:solidFill>
                <a:latin typeface="Corbel"/>
                <a:cs typeface="Corbel"/>
              </a:rPr>
              <a:t>First</a:t>
            </a:r>
            <a:r>
              <a:rPr sz="2400" spc="-75" dirty="0">
                <a:solidFill>
                  <a:srgbClr val="D9D9D9"/>
                </a:solidFill>
                <a:latin typeface="Corbel"/>
                <a:cs typeface="Corbel"/>
              </a:rPr>
              <a:t> </a:t>
            </a:r>
            <a:r>
              <a:rPr sz="2400" spc="-5" dirty="0">
                <a:solidFill>
                  <a:srgbClr val="D9D9D9"/>
                </a:solidFill>
                <a:latin typeface="Corbel"/>
                <a:cs typeface="Corbel"/>
              </a:rPr>
              <a:t>Search</a:t>
            </a:r>
            <a:r>
              <a:rPr sz="2400" spc="-20" dirty="0">
                <a:solidFill>
                  <a:srgbClr val="D9D9D9"/>
                </a:solidFill>
                <a:latin typeface="Corbel"/>
                <a:cs typeface="Corbel"/>
              </a:rPr>
              <a:t> </a:t>
            </a:r>
            <a:r>
              <a:rPr sz="2400" spc="-15" dirty="0">
                <a:solidFill>
                  <a:srgbClr val="D9D9D9"/>
                </a:solidFill>
                <a:latin typeface="Corbel"/>
                <a:cs typeface="Corbel"/>
              </a:rPr>
              <a:t>(DFS)</a:t>
            </a:r>
            <a:endParaRPr sz="2400" dirty="0">
              <a:latin typeface="Corbel"/>
              <a:cs typeface="Corbel"/>
            </a:endParaRPr>
          </a:p>
          <a:p>
            <a:pPr marL="424815" indent="-412750">
              <a:lnSpc>
                <a:spcPct val="100000"/>
              </a:lnSpc>
              <a:spcBef>
                <a:spcPts val="420"/>
              </a:spcBef>
              <a:buFont typeface="Arial MT"/>
              <a:buChar char="●"/>
              <a:tabLst>
                <a:tab pos="424815" algn="l"/>
                <a:tab pos="425450" algn="l"/>
              </a:tabLst>
            </a:pPr>
            <a:r>
              <a:rPr sz="2400" spc="-5" dirty="0">
                <a:solidFill>
                  <a:srgbClr val="D9D9D9"/>
                </a:solidFill>
                <a:latin typeface="Corbel"/>
                <a:cs typeface="Corbel"/>
              </a:rPr>
              <a:t>Breadth</a:t>
            </a:r>
            <a:r>
              <a:rPr sz="2400" spc="-20" dirty="0">
                <a:solidFill>
                  <a:srgbClr val="D9D9D9"/>
                </a:solidFill>
                <a:latin typeface="Corbel"/>
                <a:cs typeface="Corbel"/>
              </a:rPr>
              <a:t> </a:t>
            </a:r>
            <a:r>
              <a:rPr sz="2400" spc="-5" dirty="0">
                <a:solidFill>
                  <a:srgbClr val="D9D9D9"/>
                </a:solidFill>
                <a:latin typeface="Corbel"/>
                <a:cs typeface="Corbel"/>
              </a:rPr>
              <a:t>First</a:t>
            </a:r>
            <a:r>
              <a:rPr sz="2400" spc="-75" dirty="0">
                <a:solidFill>
                  <a:srgbClr val="D9D9D9"/>
                </a:solidFill>
                <a:latin typeface="Corbel"/>
                <a:cs typeface="Corbel"/>
              </a:rPr>
              <a:t> </a:t>
            </a:r>
            <a:r>
              <a:rPr sz="2400" spc="-5" dirty="0">
                <a:solidFill>
                  <a:srgbClr val="D9D9D9"/>
                </a:solidFill>
                <a:latin typeface="Corbel"/>
                <a:cs typeface="Corbel"/>
              </a:rPr>
              <a:t>Search</a:t>
            </a:r>
            <a:r>
              <a:rPr sz="2400" spc="-20" dirty="0">
                <a:solidFill>
                  <a:srgbClr val="D9D9D9"/>
                </a:solidFill>
                <a:latin typeface="Corbel"/>
                <a:cs typeface="Corbel"/>
              </a:rPr>
              <a:t> </a:t>
            </a:r>
            <a:r>
              <a:rPr sz="2400" spc="-15" dirty="0">
                <a:solidFill>
                  <a:srgbClr val="D9D9D9"/>
                </a:solidFill>
                <a:latin typeface="Corbel"/>
                <a:cs typeface="Corbel"/>
              </a:rPr>
              <a:t>(BFS)</a:t>
            </a:r>
            <a:endParaRPr sz="2400" dirty="0">
              <a:latin typeface="Corbel"/>
              <a:cs typeface="Corbel"/>
            </a:endParaRPr>
          </a:p>
          <a:p>
            <a:pPr marL="424815" marR="5080" indent="-412750">
              <a:lnSpc>
                <a:spcPct val="114599"/>
              </a:lnSpc>
              <a:buClr>
                <a:srgbClr val="40BAD1"/>
              </a:buClr>
              <a:buFont typeface="Arial MT"/>
              <a:buChar char="●"/>
              <a:tabLst>
                <a:tab pos="424815" algn="l"/>
                <a:tab pos="425450" algn="l"/>
              </a:tabLst>
            </a:pPr>
            <a:r>
              <a:rPr sz="2400" spc="-5" dirty="0">
                <a:latin typeface="Corbel"/>
                <a:cs typeface="Corbel"/>
              </a:rPr>
              <a:t>Minimu</a:t>
            </a:r>
            <a:r>
              <a:rPr sz="2400" dirty="0">
                <a:latin typeface="Corbel"/>
                <a:cs typeface="Corbel"/>
              </a:rPr>
              <a:t>m</a:t>
            </a:r>
            <a:r>
              <a:rPr sz="2400" spc="-65" dirty="0">
                <a:latin typeface="Corbel"/>
                <a:cs typeface="Corbel"/>
              </a:rPr>
              <a:t> </a:t>
            </a:r>
            <a:r>
              <a:rPr sz="2400" spc="-5" dirty="0">
                <a:latin typeface="Corbel"/>
                <a:cs typeface="Corbel"/>
              </a:rPr>
              <a:t>Spannin</a:t>
            </a:r>
            <a:r>
              <a:rPr sz="2400" dirty="0">
                <a:latin typeface="Corbel"/>
                <a:cs typeface="Corbel"/>
              </a:rPr>
              <a:t>g</a:t>
            </a:r>
            <a:r>
              <a:rPr sz="2400" spc="-170" dirty="0">
                <a:latin typeface="Corbel"/>
                <a:cs typeface="Corbel"/>
              </a:rPr>
              <a:t> </a:t>
            </a:r>
            <a:r>
              <a:rPr sz="2400" spc="-155" dirty="0">
                <a:latin typeface="Corbel"/>
                <a:cs typeface="Corbel"/>
              </a:rPr>
              <a:t>T</a:t>
            </a:r>
            <a:r>
              <a:rPr sz="2400" spc="-5" dirty="0">
                <a:latin typeface="Corbel"/>
                <a:cs typeface="Corbel"/>
              </a:rPr>
              <a:t>ree</a:t>
            </a:r>
            <a:r>
              <a:rPr sz="2400" dirty="0">
                <a:latin typeface="Corbel"/>
                <a:cs typeface="Corbel"/>
              </a:rPr>
              <a:t>s</a:t>
            </a:r>
            <a:r>
              <a:rPr sz="2400" spc="-110" dirty="0">
                <a:latin typeface="Corbel"/>
                <a:cs typeface="Corbel"/>
              </a:rPr>
              <a:t> </a:t>
            </a:r>
            <a:r>
              <a:rPr sz="2400" spc="-5" dirty="0">
                <a:latin typeface="Corbel"/>
                <a:cs typeface="Corbel"/>
              </a:rPr>
              <a:t>Algorithms  (Prims,</a:t>
            </a:r>
            <a:r>
              <a:rPr sz="2400" spc="-10" dirty="0">
                <a:latin typeface="Corbel"/>
                <a:cs typeface="Corbel"/>
              </a:rPr>
              <a:t> </a:t>
            </a:r>
            <a:r>
              <a:rPr sz="2400" spc="-5" dirty="0">
                <a:latin typeface="Corbel"/>
                <a:cs typeface="Corbel"/>
              </a:rPr>
              <a:t>Kruskal,</a:t>
            </a:r>
            <a:r>
              <a:rPr sz="2400" spc="-15" dirty="0">
                <a:latin typeface="Corbel"/>
                <a:cs typeface="Corbel"/>
              </a:rPr>
              <a:t> </a:t>
            </a:r>
            <a:r>
              <a:rPr sz="2400" spc="-5" dirty="0">
                <a:latin typeface="Corbel"/>
                <a:cs typeface="Corbel"/>
              </a:rPr>
              <a:t>Dijkstra)</a:t>
            </a:r>
            <a:endParaRPr sz="2400" dirty="0">
              <a:latin typeface="Corbel"/>
              <a:cs typeface="Corbel"/>
            </a:endParaRPr>
          </a:p>
          <a:p>
            <a:pPr marL="424815" indent="-412750">
              <a:lnSpc>
                <a:spcPct val="100000"/>
              </a:lnSpc>
              <a:spcBef>
                <a:spcPts val="420"/>
              </a:spcBef>
              <a:buClr>
                <a:srgbClr val="40BAD1"/>
              </a:buClr>
              <a:buFont typeface="Arial MT"/>
              <a:buChar char="●"/>
              <a:tabLst>
                <a:tab pos="424815" algn="l"/>
                <a:tab pos="425450" algn="l"/>
              </a:tabLst>
            </a:pPr>
            <a:r>
              <a:rPr sz="2400" spc="-5" dirty="0">
                <a:latin typeface="Corbel"/>
                <a:cs typeface="Corbel"/>
              </a:rPr>
              <a:t>Path</a:t>
            </a:r>
            <a:r>
              <a:rPr sz="2400" spc="-45" dirty="0">
                <a:latin typeface="Corbel"/>
                <a:cs typeface="Corbel"/>
              </a:rPr>
              <a:t> </a:t>
            </a:r>
            <a:r>
              <a:rPr sz="2400" spc="-5" dirty="0">
                <a:latin typeface="Corbel"/>
                <a:cs typeface="Corbel"/>
              </a:rPr>
              <a:t>Matrix</a:t>
            </a:r>
            <a:endParaRPr sz="2400" dirty="0">
              <a:latin typeface="Corbel"/>
              <a:cs typeface="Corbel"/>
            </a:endParaRPr>
          </a:p>
          <a:p>
            <a:pPr marL="424815" indent="-412750">
              <a:lnSpc>
                <a:spcPct val="100000"/>
              </a:lnSpc>
              <a:spcBef>
                <a:spcPts val="420"/>
              </a:spcBef>
              <a:buClr>
                <a:srgbClr val="40BAD1"/>
              </a:buClr>
              <a:buFont typeface="Arial MT"/>
              <a:buChar char="●"/>
              <a:tabLst>
                <a:tab pos="424815" algn="l"/>
                <a:tab pos="425450" algn="l"/>
              </a:tabLst>
            </a:pPr>
            <a:r>
              <a:rPr sz="2400" spc="-5" dirty="0">
                <a:latin typeface="Corbel"/>
                <a:cs typeface="Corbel"/>
              </a:rPr>
              <a:t>Warshall</a:t>
            </a:r>
            <a:r>
              <a:rPr sz="2400" spc="-75" dirty="0">
                <a:latin typeface="Corbel"/>
                <a:cs typeface="Corbel"/>
              </a:rPr>
              <a:t>’</a:t>
            </a:r>
            <a:r>
              <a:rPr sz="2400" dirty="0">
                <a:latin typeface="Corbel"/>
                <a:cs typeface="Corbel"/>
              </a:rPr>
              <a:t>s</a:t>
            </a:r>
            <a:r>
              <a:rPr sz="2400" spc="-110" dirty="0">
                <a:latin typeface="Corbel"/>
                <a:cs typeface="Corbel"/>
              </a:rPr>
              <a:t> </a:t>
            </a:r>
            <a:r>
              <a:rPr sz="2400" spc="-5" dirty="0">
                <a:latin typeface="Corbel"/>
                <a:cs typeface="Corbel"/>
              </a:rPr>
              <a:t>Algorithm</a:t>
            </a:r>
            <a:endParaRPr sz="2400" dirty="0">
              <a:latin typeface="Corbel"/>
              <a:cs typeface="Corbe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44" y="3101857"/>
            <a:ext cx="222631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Path</a:t>
            </a:r>
            <a:r>
              <a:rPr sz="3600" spc="-90" dirty="0">
                <a:solidFill>
                  <a:srgbClr val="FFFFFF"/>
                </a:solidFill>
                <a:latin typeface="Corbel"/>
                <a:cs typeface="Corbel"/>
              </a:rPr>
              <a:t> </a:t>
            </a:r>
            <a:r>
              <a:rPr sz="3600" spc="-5" dirty="0">
                <a:solidFill>
                  <a:srgbClr val="FFFFFF"/>
                </a:solidFill>
                <a:latin typeface="Corbel"/>
                <a:cs typeface="Corbel"/>
              </a:rPr>
              <a:t>Matrix</a:t>
            </a:r>
            <a:endParaRPr sz="3600">
              <a:latin typeface="Corbel"/>
              <a:cs typeface="Corbel"/>
            </a:endParaRPr>
          </a:p>
        </p:txBody>
      </p:sp>
      <p:sp>
        <p:nvSpPr>
          <p:cNvPr id="4" name="object 4"/>
          <p:cNvSpPr/>
          <p:nvPr/>
        </p:nvSpPr>
        <p:spPr>
          <a:xfrm>
            <a:off x="3932225" y="914400"/>
            <a:ext cx="640080" cy="640080"/>
          </a:xfrm>
          <a:custGeom>
            <a:avLst/>
            <a:gdLst/>
            <a:ahLst/>
            <a:cxnLst/>
            <a:rect l="l" t="t" r="r" b="b"/>
            <a:pathLst>
              <a:path w="640079" h="640080">
                <a:moveTo>
                  <a:pt x="0" y="319949"/>
                </a:moveTo>
                <a:lnTo>
                  <a:pt x="3467" y="272670"/>
                </a:lnTo>
                <a:lnTo>
                  <a:pt x="13541" y="227544"/>
                </a:lnTo>
                <a:lnTo>
                  <a:pt x="29725" y="185067"/>
                </a:lnTo>
                <a:lnTo>
                  <a:pt x="51526" y="145733"/>
                </a:lnTo>
                <a:lnTo>
                  <a:pt x="78449" y="110039"/>
                </a:lnTo>
                <a:lnTo>
                  <a:pt x="109998" y="78478"/>
                </a:lnTo>
                <a:lnTo>
                  <a:pt x="145679" y="51545"/>
                </a:lnTo>
                <a:lnTo>
                  <a:pt x="184998" y="29736"/>
                </a:lnTo>
                <a:lnTo>
                  <a:pt x="227460" y="13546"/>
                </a:lnTo>
                <a:lnTo>
                  <a:pt x="272569" y="3469"/>
                </a:lnTo>
                <a:lnTo>
                  <a:pt x="319831" y="0"/>
                </a:lnTo>
                <a:lnTo>
                  <a:pt x="370166" y="3985"/>
                </a:lnTo>
                <a:lnTo>
                  <a:pt x="418808" y="15705"/>
                </a:lnTo>
                <a:lnTo>
                  <a:pt x="464898" y="34803"/>
                </a:lnTo>
                <a:lnTo>
                  <a:pt x="507577" y="60924"/>
                </a:lnTo>
                <a:lnTo>
                  <a:pt x="545987" y="93711"/>
                </a:lnTo>
                <a:lnTo>
                  <a:pt x="578761" y="132134"/>
                </a:lnTo>
                <a:lnTo>
                  <a:pt x="604872" y="174829"/>
                </a:lnTo>
                <a:lnTo>
                  <a:pt x="623963" y="220936"/>
                </a:lnTo>
                <a:lnTo>
                  <a:pt x="635679" y="269596"/>
                </a:lnTo>
                <a:lnTo>
                  <a:pt x="639663" y="319949"/>
                </a:lnTo>
                <a:lnTo>
                  <a:pt x="636195" y="367229"/>
                </a:lnTo>
                <a:lnTo>
                  <a:pt x="626122" y="412355"/>
                </a:lnTo>
                <a:lnTo>
                  <a:pt x="609937" y="454832"/>
                </a:lnTo>
                <a:lnTo>
                  <a:pt x="588136" y="494166"/>
                </a:lnTo>
                <a:lnTo>
                  <a:pt x="561214" y="529860"/>
                </a:lnTo>
                <a:lnTo>
                  <a:pt x="529665" y="561421"/>
                </a:lnTo>
                <a:lnTo>
                  <a:pt x="493983" y="588354"/>
                </a:lnTo>
                <a:lnTo>
                  <a:pt x="454664" y="610163"/>
                </a:lnTo>
                <a:lnTo>
                  <a:pt x="412203" y="626353"/>
                </a:lnTo>
                <a:lnTo>
                  <a:pt x="367094" y="636430"/>
                </a:lnTo>
                <a:lnTo>
                  <a:pt x="319831" y="639899"/>
                </a:lnTo>
                <a:lnTo>
                  <a:pt x="272569" y="636430"/>
                </a:lnTo>
                <a:lnTo>
                  <a:pt x="227460" y="626353"/>
                </a:lnTo>
                <a:lnTo>
                  <a:pt x="184998" y="610163"/>
                </a:lnTo>
                <a:lnTo>
                  <a:pt x="145679" y="588354"/>
                </a:lnTo>
                <a:lnTo>
                  <a:pt x="109998" y="561421"/>
                </a:lnTo>
                <a:lnTo>
                  <a:pt x="78449" y="529860"/>
                </a:lnTo>
                <a:lnTo>
                  <a:pt x="51526" y="494166"/>
                </a:lnTo>
                <a:lnTo>
                  <a:pt x="29725" y="454832"/>
                </a:lnTo>
                <a:lnTo>
                  <a:pt x="13541" y="412355"/>
                </a:lnTo>
                <a:lnTo>
                  <a:pt x="3467" y="367229"/>
                </a:lnTo>
                <a:lnTo>
                  <a:pt x="0" y="319949"/>
                </a:lnTo>
                <a:close/>
              </a:path>
            </a:pathLst>
          </a:custGeom>
          <a:ln w="28574">
            <a:solidFill>
              <a:srgbClr val="40BAD1"/>
            </a:solidFill>
          </a:ln>
        </p:spPr>
        <p:txBody>
          <a:bodyPr wrap="square" lIns="0" tIns="0" rIns="0" bIns="0" rtlCol="0"/>
          <a:lstStyle/>
          <a:p>
            <a:endParaRPr/>
          </a:p>
        </p:txBody>
      </p:sp>
      <p:sp>
        <p:nvSpPr>
          <p:cNvPr id="5" name="object 5"/>
          <p:cNvSpPr txBox="1"/>
          <p:nvPr/>
        </p:nvSpPr>
        <p:spPr>
          <a:xfrm>
            <a:off x="4181426" y="1074393"/>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1</a:t>
            </a:r>
            <a:endParaRPr sz="1800">
              <a:latin typeface="Calibri"/>
              <a:cs typeface="Calibri"/>
            </a:endParaRPr>
          </a:p>
        </p:txBody>
      </p:sp>
      <p:sp>
        <p:nvSpPr>
          <p:cNvPr id="6" name="object 6"/>
          <p:cNvSpPr/>
          <p:nvPr/>
        </p:nvSpPr>
        <p:spPr>
          <a:xfrm>
            <a:off x="5760999" y="914400"/>
            <a:ext cx="640080" cy="640080"/>
          </a:xfrm>
          <a:custGeom>
            <a:avLst/>
            <a:gdLst/>
            <a:ahLst/>
            <a:cxnLst/>
            <a:rect l="l" t="t" r="r" b="b"/>
            <a:pathLst>
              <a:path w="640079" h="640080">
                <a:moveTo>
                  <a:pt x="0" y="319949"/>
                </a:moveTo>
                <a:lnTo>
                  <a:pt x="3467" y="272670"/>
                </a:lnTo>
                <a:lnTo>
                  <a:pt x="13541" y="227544"/>
                </a:lnTo>
                <a:lnTo>
                  <a:pt x="29726" y="185067"/>
                </a:lnTo>
                <a:lnTo>
                  <a:pt x="51526" y="145733"/>
                </a:lnTo>
                <a:lnTo>
                  <a:pt x="78449" y="110039"/>
                </a:lnTo>
                <a:lnTo>
                  <a:pt x="109998" y="78478"/>
                </a:lnTo>
                <a:lnTo>
                  <a:pt x="145680" y="51545"/>
                </a:lnTo>
                <a:lnTo>
                  <a:pt x="184999" y="29736"/>
                </a:lnTo>
                <a:lnTo>
                  <a:pt x="227460" y="13546"/>
                </a:lnTo>
                <a:lnTo>
                  <a:pt x="272569" y="3469"/>
                </a:lnTo>
                <a:lnTo>
                  <a:pt x="319832" y="0"/>
                </a:lnTo>
                <a:lnTo>
                  <a:pt x="370166" y="3985"/>
                </a:lnTo>
                <a:lnTo>
                  <a:pt x="418808" y="15705"/>
                </a:lnTo>
                <a:lnTo>
                  <a:pt x="464898" y="34803"/>
                </a:lnTo>
                <a:lnTo>
                  <a:pt x="507578" y="60924"/>
                </a:lnTo>
                <a:lnTo>
                  <a:pt x="545987" y="93711"/>
                </a:lnTo>
                <a:lnTo>
                  <a:pt x="578762" y="132134"/>
                </a:lnTo>
                <a:lnTo>
                  <a:pt x="604873" y="174829"/>
                </a:lnTo>
                <a:lnTo>
                  <a:pt x="623964" y="220936"/>
                </a:lnTo>
                <a:lnTo>
                  <a:pt x="635679" y="269596"/>
                </a:lnTo>
                <a:lnTo>
                  <a:pt x="639664" y="319949"/>
                </a:lnTo>
                <a:lnTo>
                  <a:pt x="636196" y="367229"/>
                </a:lnTo>
                <a:lnTo>
                  <a:pt x="626122" y="412355"/>
                </a:lnTo>
                <a:lnTo>
                  <a:pt x="609938" y="454832"/>
                </a:lnTo>
                <a:lnTo>
                  <a:pt x="588137" y="494166"/>
                </a:lnTo>
                <a:lnTo>
                  <a:pt x="561214" y="529860"/>
                </a:lnTo>
                <a:lnTo>
                  <a:pt x="529665" y="561421"/>
                </a:lnTo>
                <a:lnTo>
                  <a:pt x="493984" y="588354"/>
                </a:lnTo>
                <a:lnTo>
                  <a:pt x="454665" y="610163"/>
                </a:lnTo>
                <a:lnTo>
                  <a:pt x="412203" y="626353"/>
                </a:lnTo>
                <a:lnTo>
                  <a:pt x="367094" y="636430"/>
                </a:lnTo>
                <a:lnTo>
                  <a:pt x="319832" y="639899"/>
                </a:lnTo>
                <a:lnTo>
                  <a:pt x="272569" y="636430"/>
                </a:lnTo>
                <a:lnTo>
                  <a:pt x="227460" y="626353"/>
                </a:lnTo>
                <a:lnTo>
                  <a:pt x="184999" y="610163"/>
                </a:lnTo>
                <a:lnTo>
                  <a:pt x="145680" y="588354"/>
                </a:lnTo>
                <a:lnTo>
                  <a:pt x="109998" y="561421"/>
                </a:lnTo>
                <a:lnTo>
                  <a:pt x="78449" y="529860"/>
                </a:lnTo>
                <a:lnTo>
                  <a:pt x="51526" y="494166"/>
                </a:lnTo>
                <a:lnTo>
                  <a:pt x="29726" y="454832"/>
                </a:lnTo>
                <a:lnTo>
                  <a:pt x="13541" y="412355"/>
                </a:lnTo>
                <a:lnTo>
                  <a:pt x="3467" y="367229"/>
                </a:lnTo>
                <a:lnTo>
                  <a:pt x="0" y="319949"/>
                </a:lnTo>
                <a:close/>
              </a:path>
            </a:pathLst>
          </a:custGeom>
          <a:ln w="28574">
            <a:solidFill>
              <a:srgbClr val="40BAD1"/>
            </a:solidFill>
          </a:ln>
        </p:spPr>
        <p:txBody>
          <a:bodyPr wrap="square" lIns="0" tIns="0" rIns="0" bIns="0" rtlCol="0"/>
          <a:lstStyle/>
          <a:p>
            <a:endParaRPr/>
          </a:p>
        </p:txBody>
      </p:sp>
      <p:sp>
        <p:nvSpPr>
          <p:cNvPr id="7" name="object 7"/>
          <p:cNvSpPr txBox="1"/>
          <p:nvPr/>
        </p:nvSpPr>
        <p:spPr>
          <a:xfrm>
            <a:off x="6010200" y="1074393"/>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2</a:t>
            </a:r>
            <a:endParaRPr sz="1800">
              <a:latin typeface="Calibri"/>
              <a:cs typeface="Calibri"/>
            </a:endParaRPr>
          </a:p>
        </p:txBody>
      </p:sp>
      <p:sp>
        <p:nvSpPr>
          <p:cNvPr id="8" name="object 8"/>
          <p:cNvSpPr/>
          <p:nvPr/>
        </p:nvSpPr>
        <p:spPr>
          <a:xfrm>
            <a:off x="3932225" y="2590800"/>
            <a:ext cx="640080" cy="640080"/>
          </a:xfrm>
          <a:custGeom>
            <a:avLst/>
            <a:gdLst/>
            <a:ahLst/>
            <a:cxnLst/>
            <a:rect l="l" t="t" r="r" b="b"/>
            <a:pathLst>
              <a:path w="640079" h="640080">
                <a:moveTo>
                  <a:pt x="0" y="319949"/>
                </a:moveTo>
                <a:lnTo>
                  <a:pt x="3467" y="272670"/>
                </a:lnTo>
                <a:lnTo>
                  <a:pt x="13541" y="227544"/>
                </a:lnTo>
                <a:lnTo>
                  <a:pt x="29725" y="185067"/>
                </a:lnTo>
                <a:lnTo>
                  <a:pt x="51526" y="145733"/>
                </a:lnTo>
                <a:lnTo>
                  <a:pt x="78449" y="110039"/>
                </a:lnTo>
                <a:lnTo>
                  <a:pt x="109998" y="78478"/>
                </a:lnTo>
                <a:lnTo>
                  <a:pt x="145679" y="51545"/>
                </a:lnTo>
                <a:lnTo>
                  <a:pt x="184998" y="29736"/>
                </a:lnTo>
                <a:lnTo>
                  <a:pt x="227460" y="13546"/>
                </a:lnTo>
                <a:lnTo>
                  <a:pt x="272569" y="3469"/>
                </a:lnTo>
                <a:lnTo>
                  <a:pt x="319831" y="0"/>
                </a:lnTo>
                <a:lnTo>
                  <a:pt x="370166" y="3985"/>
                </a:lnTo>
                <a:lnTo>
                  <a:pt x="418808" y="15705"/>
                </a:lnTo>
                <a:lnTo>
                  <a:pt x="464898" y="34803"/>
                </a:lnTo>
                <a:lnTo>
                  <a:pt x="507577" y="60924"/>
                </a:lnTo>
                <a:lnTo>
                  <a:pt x="545987" y="93711"/>
                </a:lnTo>
                <a:lnTo>
                  <a:pt x="578761" y="132134"/>
                </a:lnTo>
                <a:lnTo>
                  <a:pt x="604872" y="174829"/>
                </a:lnTo>
                <a:lnTo>
                  <a:pt x="623963" y="220936"/>
                </a:lnTo>
                <a:lnTo>
                  <a:pt x="635679" y="269596"/>
                </a:lnTo>
                <a:lnTo>
                  <a:pt x="639663" y="319949"/>
                </a:lnTo>
                <a:lnTo>
                  <a:pt x="636195" y="367229"/>
                </a:lnTo>
                <a:lnTo>
                  <a:pt x="626122" y="412355"/>
                </a:lnTo>
                <a:lnTo>
                  <a:pt x="609937" y="454832"/>
                </a:lnTo>
                <a:lnTo>
                  <a:pt x="588136" y="494166"/>
                </a:lnTo>
                <a:lnTo>
                  <a:pt x="561214" y="529860"/>
                </a:lnTo>
                <a:lnTo>
                  <a:pt x="529665" y="561421"/>
                </a:lnTo>
                <a:lnTo>
                  <a:pt x="493983" y="588354"/>
                </a:lnTo>
                <a:lnTo>
                  <a:pt x="454664" y="610163"/>
                </a:lnTo>
                <a:lnTo>
                  <a:pt x="412203" y="626353"/>
                </a:lnTo>
                <a:lnTo>
                  <a:pt x="367094" y="636430"/>
                </a:lnTo>
                <a:lnTo>
                  <a:pt x="319831" y="639899"/>
                </a:lnTo>
                <a:lnTo>
                  <a:pt x="272569" y="636430"/>
                </a:lnTo>
                <a:lnTo>
                  <a:pt x="227460" y="626353"/>
                </a:lnTo>
                <a:lnTo>
                  <a:pt x="184998" y="610163"/>
                </a:lnTo>
                <a:lnTo>
                  <a:pt x="145679" y="588354"/>
                </a:lnTo>
                <a:lnTo>
                  <a:pt x="109998" y="561421"/>
                </a:lnTo>
                <a:lnTo>
                  <a:pt x="78449" y="529860"/>
                </a:lnTo>
                <a:lnTo>
                  <a:pt x="51526" y="494166"/>
                </a:lnTo>
                <a:lnTo>
                  <a:pt x="29725" y="454832"/>
                </a:lnTo>
                <a:lnTo>
                  <a:pt x="13541" y="412355"/>
                </a:lnTo>
                <a:lnTo>
                  <a:pt x="3467" y="367229"/>
                </a:lnTo>
                <a:lnTo>
                  <a:pt x="0" y="319949"/>
                </a:lnTo>
                <a:close/>
              </a:path>
            </a:pathLst>
          </a:custGeom>
          <a:ln w="28574">
            <a:solidFill>
              <a:srgbClr val="40BAD1"/>
            </a:solidFill>
          </a:ln>
        </p:spPr>
        <p:txBody>
          <a:bodyPr wrap="square" lIns="0" tIns="0" rIns="0" bIns="0" rtlCol="0"/>
          <a:lstStyle/>
          <a:p>
            <a:endParaRPr/>
          </a:p>
        </p:txBody>
      </p:sp>
      <p:sp>
        <p:nvSpPr>
          <p:cNvPr id="9" name="object 9"/>
          <p:cNvSpPr txBox="1"/>
          <p:nvPr/>
        </p:nvSpPr>
        <p:spPr>
          <a:xfrm>
            <a:off x="4181426" y="2750793"/>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3</a:t>
            </a:r>
            <a:endParaRPr sz="1800">
              <a:latin typeface="Calibri"/>
              <a:cs typeface="Calibri"/>
            </a:endParaRPr>
          </a:p>
        </p:txBody>
      </p:sp>
      <p:sp>
        <p:nvSpPr>
          <p:cNvPr id="10" name="object 10"/>
          <p:cNvSpPr/>
          <p:nvPr/>
        </p:nvSpPr>
        <p:spPr>
          <a:xfrm>
            <a:off x="5760999" y="2590800"/>
            <a:ext cx="640080" cy="640080"/>
          </a:xfrm>
          <a:custGeom>
            <a:avLst/>
            <a:gdLst/>
            <a:ahLst/>
            <a:cxnLst/>
            <a:rect l="l" t="t" r="r" b="b"/>
            <a:pathLst>
              <a:path w="640079" h="640080">
                <a:moveTo>
                  <a:pt x="0" y="319949"/>
                </a:moveTo>
                <a:lnTo>
                  <a:pt x="3467" y="272670"/>
                </a:lnTo>
                <a:lnTo>
                  <a:pt x="13541" y="227544"/>
                </a:lnTo>
                <a:lnTo>
                  <a:pt x="29726" y="185067"/>
                </a:lnTo>
                <a:lnTo>
                  <a:pt x="51526" y="145733"/>
                </a:lnTo>
                <a:lnTo>
                  <a:pt x="78449" y="110039"/>
                </a:lnTo>
                <a:lnTo>
                  <a:pt x="109998" y="78478"/>
                </a:lnTo>
                <a:lnTo>
                  <a:pt x="145680" y="51545"/>
                </a:lnTo>
                <a:lnTo>
                  <a:pt x="184999" y="29736"/>
                </a:lnTo>
                <a:lnTo>
                  <a:pt x="227460" y="13546"/>
                </a:lnTo>
                <a:lnTo>
                  <a:pt x="272569" y="3469"/>
                </a:lnTo>
                <a:lnTo>
                  <a:pt x="319832" y="0"/>
                </a:lnTo>
                <a:lnTo>
                  <a:pt x="370166" y="3985"/>
                </a:lnTo>
                <a:lnTo>
                  <a:pt x="418808" y="15705"/>
                </a:lnTo>
                <a:lnTo>
                  <a:pt x="464898" y="34803"/>
                </a:lnTo>
                <a:lnTo>
                  <a:pt x="507578" y="60924"/>
                </a:lnTo>
                <a:lnTo>
                  <a:pt x="545987" y="93711"/>
                </a:lnTo>
                <a:lnTo>
                  <a:pt x="578762" y="132134"/>
                </a:lnTo>
                <a:lnTo>
                  <a:pt x="604873" y="174829"/>
                </a:lnTo>
                <a:lnTo>
                  <a:pt x="623964" y="220936"/>
                </a:lnTo>
                <a:lnTo>
                  <a:pt x="635679" y="269596"/>
                </a:lnTo>
                <a:lnTo>
                  <a:pt x="639664" y="319949"/>
                </a:lnTo>
                <a:lnTo>
                  <a:pt x="636196" y="367229"/>
                </a:lnTo>
                <a:lnTo>
                  <a:pt x="626122" y="412355"/>
                </a:lnTo>
                <a:lnTo>
                  <a:pt x="609938" y="454832"/>
                </a:lnTo>
                <a:lnTo>
                  <a:pt x="588137" y="494166"/>
                </a:lnTo>
                <a:lnTo>
                  <a:pt x="561214" y="529860"/>
                </a:lnTo>
                <a:lnTo>
                  <a:pt x="529665" y="561421"/>
                </a:lnTo>
                <a:lnTo>
                  <a:pt x="493984" y="588354"/>
                </a:lnTo>
                <a:lnTo>
                  <a:pt x="454665" y="610163"/>
                </a:lnTo>
                <a:lnTo>
                  <a:pt x="412203" y="626353"/>
                </a:lnTo>
                <a:lnTo>
                  <a:pt x="367094" y="636430"/>
                </a:lnTo>
                <a:lnTo>
                  <a:pt x="319832" y="639899"/>
                </a:lnTo>
                <a:lnTo>
                  <a:pt x="272569" y="636430"/>
                </a:lnTo>
                <a:lnTo>
                  <a:pt x="227460" y="626353"/>
                </a:lnTo>
                <a:lnTo>
                  <a:pt x="184999" y="610163"/>
                </a:lnTo>
                <a:lnTo>
                  <a:pt x="145680" y="588354"/>
                </a:lnTo>
                <a:lnTo>
                  <a:pt x="109998" y="561421"/>
                </a:lnTo>
                <a:lnTo>
                  <a:pt x="78449" y="529860"/>
                </a:lnTo>
                <a:lnTo>
                  <a:pt x="51526" y="494166"/>
                </a:lnTo>
                <a:lnTo>
                  <a:pt x="29726" y="454832"/>
                </a:lnTo>
                <a:lnTo>
                  <a:pt x="13541" y="412355"/>
                </a:lnTo>
                <a:lnTo>
                  <a:pt x="3467" y="367229"/>
                </a:lnTo>
                <a:lnTo>
                  <a:pt x="0" y="319949"/>
                </a:lnTo>
                <a:close/>
              </a:path>
            </a:pathLst>
          </a:custGeom>
          <a:ln w="28574">
            <a:solidFill>
              <a:srgbClr val="40BAD1"/>
            </a:solidFill>
          </a:ln>
        </p:spPr>
        <p:txBody>
          <a:bodyPr wrap="square" lIns="0" tIns="0" rIns="0" bIns="0" rtlCol="0"/>
          <a:lstStyle/>
          <a:p>
            <a:endParaRPr/>
          </a:p>
        </p:txBody>
      </p:sp>
      <p:sp>
        <p:nvSpPr>
          <p:cNvPr id="11" name="object 11"/>
          <p:cNvSpPr txBox="1"/>
          <p:nvPr/>
        </p:nvSpPr>
        <p:spPr>
          <a:xfrm>
            <a:off x="6010200" y="2750793"/>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4</a:t>
            </a:r>
            <a:endParaRPr sz="1800">
              <a:latin typeface="Calibri"/>
              <a:cs typeface="Calibri"/>
            </a:endParaRPr>
          </a:p>
        </p:txBody>
      </p:sp>
      <p:grpSp>
        <p:nvGrpSpPr>
          <p:cNvPr id="12" name="object 12"/>
          <p:cNvGrpSpPr/>
          <p:nvPr/>
        </p:nvGrpSpPr>
        <p:grpSpPr>
          <a:xfrm>
            <a:off x="3978122" y="1188904"/>
            <a:ext cx="2376805" cy="1770380"/>
            <a:chOff x="3978122" y="1188904"/>
            <a:chExt cx="2376805" cy="1770380"/>
          </a:xfrm>
        </p:grpSpPr>
        <p:pic>
          <p:nvPicPr>
            <p:cNvPr id="13" name="object 13"/>
            <p:cNvPicPr/>
            <p:nvPr/>
          </p:nvPicPr>
          <p:blipFill>
            <a:blip r:embed="rId2" cstate="print"/>
            <a:stretch>
              <a:fillRect/>
            </a:stretch>
          </p:blipFill>
          <p:spPr>
            <a:xfrm>
              <a:off x="4599467" y="1188904"/>
              <a:ext cx="116905" cy="92844"/>
            </a:xfrm>
            <a:prstGeom prst="rect">
              <a:avLst/>
            </a:prstGeom>
          </p:spPr>
        </p:pic>
        <p:sp>
          <p:nvSpPr>
            <p:cNvPr id="14" name="object 14"/>
            <p:cNvSpPr/>
            <p:nvPr/>
          </p:nvSpPr>
          <p:spPr>
            <a:xfrm>
              <a:off x="4478316" y="1559978"/>
              <a:ext cx="1905" cy="1126490"/>
            </a:xfrm>
            <a:custGeom>
              <a:avLst/>
              <a:gdLst/>
              <a:ahLst/>
              <a:cxnLst/>
              <a:rect l="l" t="t" r="r" b="b"/>
              <a:pathLst>
                <a:path w="1904" h="1126489">
                  <a:moveTo>
                    <a:pt x="0" y="1126071"/>
                  </a:moveTo>
                  <a:lnTo>
                    <a:pt x="1380" y="0"/>
                  </a:lnTo>
                </a:path>
              </a:pathLst>
            </a:custGeom>
            <a:ln w="28574">
              <a:solidFill>
                <a:srgbClr val="40BAD1"/>
              </a:solidFill>
            </a:ln>
          </p:spPr>
          <p:txBody>
            <a:bodyPr wrap="square" lIns="0" tIns="0" rIns="0" bIns="0" rtlCol="0"/>
            <a:lstStyle/>
            <a:p>
              <a:endParaRPr/>
            </a:p>
          </p:txBody>
        </p:sp>
        <p:pic>
          <p:nvPicPr>
            <p:cNvPr id="15" name="object 15"/>
            <p:cNvPicPr/>
            <p:nvPr/>
          </p:nvPicPr>
          <p:blipFill>
            <a:blip r:embed="rId3" cstate="print"/>
            <a:stretch>
              <a:fillRect/>
            </a:stretch>
          </p:blipFill>
          <p:spPr>
            <a:xfrm>
              <a:off x="4433234" y="1489535"/>
              <a:ext cx="92844" cy="116904"/>
            </a:xfrm>
            <a:prstGeom prst="rect">
              <a:avLst/>
            </a:prstGeom>
          </p:spPr>
        </p:pic>
        <p:sp>
          <p:nvSpPr>
            <p:cNvPr id="16" name="object 16"/>
            <p:cNvSpPr/>
            <p:nvPr/>
          </p:nvSpPr>
          <p:spPr>
            <a:xfrm>
              <a:off x="4024505" y="1462087"/>
              <a:ext cx="1905" cy="1126490"/>
            </a:xfrm>
            <a:custGeom>
              <a:avLst/>
              <a:gdLst/>
              <a:ahLst/>
              <a:cxnLst/>
              <a:rect l="l" t="t" r="r" b="b"/>
              <a:pathLst>
                <a:path w="1904" h="1126489">
                  <a:moveTo>
                    <a:pt x="1380" y="0"/>
                  </a:moveTo>
                  <a:lnTo>
                    <a:pt x="0" y="1126070"/>
                  </a:lnTo>
                </a:path>
              </a:pathLst>
            </a:custGeom>
            <a:ln w="28574">
              <a:solidFill>
                <a:srgbClr val="40BAD1"/>
              </a:solidFill>
            </a:ln>
          </p:spPr>
          <p:txBody>
            <a:bodyPr wrap="square" lIns="0" tIns="0" rIns="0" bIns="0" rtlCol="0"/>
            <a:lstStyle/>
            <a:p>
              <a:endParaRPr/>
            </a:p>
          </p:txBody>
        </p:sp>
        <p:pic>
          <p:nvPicPr>
            <p:cNvPr id="17" name="object 17"/>
            <p:cNvPicPr/>
            <p:nvPr/>
          </p:nvPicPr>
          <p:blipFill>
            <a:blip r:embed="rId4" cstate="print"/>
            <a:stretch>
              <a:fillRect/>
            </a:stretch>
          </p:blipFill>
          <p:spPr>
            <a:xfrm>
              <a:off x="3978122" y="2541696"/>
              <a:ext cx="92844" cy="116904"/>
            </a:xfrm>
            <a:prstGeom prst="rect">
              <a:avLst/>
            </a:prstGeom>
          </p:spPr>
        </p:pic>
        <p:sp>
          <p:nvSpPr>
            <p:cNvPr id="18" name="object 18"/>
            <p:cNvSpPr/>
            <p:nvPr/>
          </p:nvSpPr>
          <p:spPr>
            <a:xfrm>
              <a:off x="4571978" y="1462088"/>
              <a:ext cx="1284605" cy="1450975"/>
            </a:xfrm>
            <a:custGeom>
              <a:avLst/>
              <a:gdLst/>
              <a:ahLst/>
              <a:cxnLst/>
              <a:rect l="l" t="t" r="r" b="b"/>
              <a:pathLst>
                <a:path w="1284604" h="1450975">
                  <a:moveTo>
                    <a:pt x="0" y="1449386"/>
                  </a:moveTo>
                  <a:lnTo>
                    <a:pt x="1091090" y="1450763"/>
                  </a:lnTo>
                </a:path>
                <a:path w="1284604" h="1450975">
                  <a:moveTo>
                    <a:pt x="1284269" y="0"/>
                  </a:moveTo>
                  <a:lnTo>
                    <a:pt x="1282888" y="1126071"/>
                  </a:lnTo>
                </a:path>
              </a:pathLst>
            </a:custGeom>
            <a:ln w="28574">
              <a:solidFill>
                <a:srgbClr val="40BAD1"/>
              </a:solidFill>
            </a:ln>
          </p:spPr>
          <p:txBody>
            <a:bodyPr wrap="square" lIns="0" tIns="0" rIns="0" bIns="0" rtlCol="0"/>
            <a:lstStyle/>
            <a:p>
              <a:endParaRPr/>
            </a:p>
          </p:txBody>
        </p:sp>
        <p:pic>
          <p:nvPicPr>
            <p:cNvPr id="19" name="object 19"/>
            <p:cNvPicPr/>
            <p:nvPr/>
          </p:nvPicPr>
          <p:blipFill>
            <a:blip r:embed="rId5" cstate="print"/>
            <a:stretch>
              <a:fillRect/>
            </a:stretch>
          </p:blipFill>
          <p:spPr>
            <a:xfrm>
              <a:off x="5808484" y="2541697"/>
              <a:ext cx="92844" cy="116904"/>
            </a:xfrm>
            <a:prstGeom prst="rect">
              <a:avLst/>
            </a:prstGeom>
          </p:spPr>
        </p:pic>
        <p:sp>
          <p:nvSpPr>
            <p:cNvPr id="20" name="object 20"/>
            <p:cNvSpPr/>
            <p:nvPr/>
          </p:nvSpPr>
          <p:spPr>
            <a:xfrm>
              <a:off x="6307090" y="1559978"/>
              <a:ext cx="1905" cy="1126490"/>
            </a:xfrm>
            <a:custGeom>
              <a:avLst/>
              <a:gdLst/>
              <a:ahLst/>
              <a:cxnLst/>
              <a:rect l="l" t="t" r="r" b="b"/>
              <a:pathLst>
                <a:path w="1904" h="1126489">
                  <a:moveTo>
                    <a:pt x="0" y="1126071"/>
                  </a:moveTo>
                  <a:lnTo>
                    <a:pt x="1380" y="0"/>
                  </a:lnTo>
                </a:path>
              </a:pathLst>
            </a:custGeom>
            <a:ln w="28574">
              <a:solidFill>
                <a:srgbClr val="40BAD1"/>
              </a:solidFill>
            </a:ln>
          </p:spPr>
          <p:txBody>
            <a:bodyPr wrap="square" lIns="0" tIns="0" rIns="0" bIns="0" rtlCol="0"/>
            <a:lstStyle/>
            <a:p>
              <a:endParaRPr/>
            </a:p>
          </p:txBody>
        </p:sp>
        <p:pic>
          <p:nvPicPr>
            <p:cNvPr id="21" name="object 21"/>
            <p:cNvPicPr/>
            <p:nvPr/>
          </p:nvPicPr>
          <p:blipFill>
            <a:blip r:embed="rId3" cstate="print"/>
            <a:stretch>
              <a:fillRect/>
            </a:stretch>
          </p:blipFill>
          <p:spPr>
            <a:xfrm>
              <a:off x="6262008" y="1489535"/>
              <a:ext cx="92844" cy="116904"/>
            </a:xfrm>
            <a:prstGeom prst="rect">
              <a:avLst/>
            </a:prstGeom>
          </p:spPr>
        </p:pic>
        <p:pic>
          <p:nvPicPr>
            <p:cNvPr id="22" name="object 22"/>
            <p:cNvPicPr/>
            <p:nvPr/>
          </p:nvPicPr>
          <p:blipFill>
            <a:blip r:embed="rId6" cstate="print"/>
            <a:stretch>
              <a:fillRect/>
            </a:stretch>
          </p:blipFill>
          <p:spPr>
            <a:xfrm>
              <a:off x="5616605" y="2866388"/>
              <a:ext cx="116905" cy="92844"/>
            </a:xfrm>
            <a:prstGeom prst="rect">
              <a:avLst/>
            </a:prstGeom>
          </p:spPr>
        </p:pic>
        <p:sp>
          <p:nvSpPr>
            <p:cNvPr id="23" name="object 23"/>
            <p:cNvSpPr/>
            <p:nvPr/>
          </p:nvSpPr>
          <p:spPr>
            <a:xfrm>
              <a:off x="4478317" y="1525544"/>
              <a:ext cx="1303655" cy="1159510"/>
            </a:xfrm>
            <a:custGeom>
              <a:avLst/>
              <a:gdLst/>
              <a:ahLst/>
              <a:cxnLst/>
              <a:rect l="l" t="t" r="r" b="b"/>
              <a:pathLst>
                <a:path w="1303654" h="1159510">
                  <a:moveTo>
                    <a:pt x="0" y="1158919"/>
                  </a:moveTo>
                  <a:lnTo>
                    <a:pt x="1303062" y="0"/>
                  </a:lnTo>
                </a:path>
              </a:pathLst>
            </a:custGeom>
            <a:ln w="28574">
              <a:solidFill>
                <a:srgbClr val="40BAD1"/>
              </a:solidFill>
            </a:ln>
          </p:spPr>
          <p:txBody>
            <a:bodyPr wrap="square" lIns="0" tIns="0" rIns="0" bIns="0" rtlCol="0"/>
            <a:lstStyle/>
            <a:p>
              <a:endParaRPr/>
            </a:p>
          </p:txBody>
        </p:sp>
        <p:pic>
          <p:nvPicPr>
            <p:cNvPr id="24" name="object 24"/>
            <p:cNvPicPr/>
            <p:nvPr/>
          </p:nvPicPr>
          <p:blipFill>
            <a:blip r:embed="rId7" cstate="print"/>
            <a:stretch>
              <a:fillRect/>
            </a:stretch>
          </p:blipFill>
          <p:spPr>
            <a:xfrm>
              <a:off x="5721723" y="1473938"/>
              <a:ext cx="115903" cy="111262"/>
            </a:xfrm>
            <a:prstGeom prst="rect">
              <a:avLst/>
            </a:prstGeom>
          </p:spPr>
        </p:pic>
        <p:sp>
          <p:nvSpPr>
            <p:cNvPr id="25" name="object 25"/>
            <p:cNvSpPr/>
            <p:nvPr/>
          </p:nvSpPr>
          <p:spPr>
            <a:xfrm>
              <a:off x="4551597" y="1525544"/>
              <a:ext cx="1303655" cy="1159510"/>
            </a:xfrm>
            <a:custGeom>
              <a:avLst/>
              <a:gdLst/>
              <a:ahLst/>
              <a:cxnLst/>
              <a:rect l="l" t="t" r="r" b="b"/>
              <a:pathLst>
                <a:path w="1303654" h="1159510">
                  <a:moveTo>
                    <a:pt x="1303062" y="1158919"/>
                  </a:moveTo>
                  <a:lnTo>
                    <a:pt x="0" y="0"/>
                  </a:lnTo>
                </a:path>
              </a:pathLst>
            </a:custGeom>
            <a:ln w="28574">
              <a:solidFill>
                <a:srgbClr val="40BAD1"/>
              </a:solidFill>
            </a:ln>
          </p:spPr>
          <p:txBody>
            <a:bodyPr wrap="square" lIns="0" tIns="0" rIns="0" bIns="0" rtlCol="0"/>
            <a:lstStyle/>
            <a:p>
              <a:endParaRPr/>
            </a:p>
          </p:txBody>
        </p:sp>
        <p:pic>
          <p:nvPicPr>
            <p:cNvPr id="26" name="object 26"/>
            <p:cNvPicPr/>
            <p:nvPr/>
          </p:nvPicPr>
          <p:blipFill>
            <a:blip r:embed="rId8" cstate="print"/>
            <a:stretch>
              <a:fillRect/>
            </a:stretch>
          </p:blipFill>
          <p:spPr>
            <a:xfrm>
              <a:off x="4495349" y="1473938"/>
              <a:ext cx="115903" cy="111262"/>
            </a:xfrm>
            <a:prstGeom prst="rect">
              <a:avLst/>
            </a:prstGeom>
          </p:spPr>
        </p:pic>
      </p:grpSp>
      <p:sp>
        <p:nvSpPr>
          <p:cNvPr id="27" name="object 27"/>
          <p:cNvSpPr txBox="1"/>
          <p:nvPr/>
        </p:nvSpPr>
        <p:spPr>
          <a:xfrm>
            <a:off x="4642922" y="930655"/>
            <a:ext cx="1145540" cy="299720"/>
          </a:xfrm>
          <a:prstGeom prst="rect">
            <a:avLst/>
          </a:prstGeom>
        </p:spPr>
        <p:txBody>
          <a:bodyPr vert="horz" wrap="square" lIns="0" tIns="12700" rIns="0" bIns="0" rtlCol="0">
            <a:spAutoFit/>
          </a:bodyPr>
          <a:lstStyle/>
          <a:p>
            <a:pPr marL="12700">
              <a:lnSpc>
                <a:spcPct val="100000"/>
              </a:lnSpc>
              <a:spcBef>
                <a:spcPts val="100"/>
              </a:spcBef>
              <a:tabLst>
                <a:tab pos="395605" algn="l"/>
                <a:tab pos="1132205" algn="l"/>
              </a:tabLst>
            </a:pPr>
            <a:r>
              <a:rPr sz="1800" u="heavy" dirty="0">
                <a:uFill>
                  <a:solidFill>
                    <a:srgbClr val="40BAD1"/>
                  </a:solidFill>
                </a:uFill>
                <a:latin typeface="Times New Roman"/>
                <a:cs typeface="Times New Roman"/>
              </a:rPr>
              <a:t> 	</a:t>
            </a:r>
            <a:r>
              <a:rPr sz="1800" u="heavy" spc="-5" dirty="0">
                <a:uFill>
                  <a:solidFill>
                    <a:srgbClr val="40BAD1"/>
                  </a:solidFill>
                </a:uFill>
                <a:latin typeface="Arial MT"/>
                <a:cs typeface="Arial MT"/>
              </a:rPr>
              <a:t>15	</a:t>
            </a:r>
            <a:endParaRPr sz="1800">
              <a:latin typeface="Arial MT"/>
              <a:cs typeface="Arial MT"/>
            </a:endParaRPr>
          </a:p>
        </p:txBody>
      </p:sp>
      <p:sp>
        <p:nvSpPr>
          <p:cNvPr id="33" name="object 33"/>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34" name="object 34"/>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40</a:t>
            </a:fld>
            <a:endParaRPr dirty="0"/>
          </a:p>
        </p:txBody>
      </p:sp>
      <p:sp>
        <p:nvSpPr>
          <p:cNvPr id="28" name="object 28"/>
          <p:cNvSpPr txBox="1"/>
          <p:nvPr/>
        </p:nvSpPr>
        <p:spPr>
          <a:xfrm>
            <a:off x="3809990" y="1845055"/>
            <a:ext cx="657860" cy="299720"/>
          </a:xfrm>
          <a:prstGeom prst="rect">
            <a:avLst/>
          </a:prstGeom>
        </p:spPr>
        <p:txBody>
          <a:bodyPr vert="horz" wrap="square" lIns="0" tIns="12700" rIns="0" bIns="0" rtlCol="0">
            <a:spAutoFit/>
          </a:bodyPr>
          <a:lstStyle/>
          <a:p>
            <a:pPr marL="12700">
              <a:lnSpc>
                <a:spcPct val="100000"/>
              </a:lnSpc>
              <a:spcBef>
                <a:spcPts val="100"/>
              </a:spcBef>
              <a:tabLst>
                <a:tab pos="390525" algn="l"/>
              </a:tabLst>
            </a:pPr>
            <a:r>
              <a:rPr sz="1800" dirty="0">
                <a:latin typeface="Arial MT"/>
                <a:cs typeface="Arial MT"/>
              </a:rPr>
              <a:t>5	</a:t>
            </a:r>
            <a:r>
              <a:rPr sz="1800" spc="-5" dirty="0">
                <a:latin typeface="Arial MT"/>
                <a:cs typeface="Arial MT"/>
              </a:rPr>
              <a:t>50</a:t>
            </a:r>
            <a:endParaRPr sz="1800">
              <a:latin typeface="Arial MT"/>
              <a:cs typeface="Arial MT"/>
            </a:endParaRPr>
          </a:p>
        </p:txBody>
      </p:sp>
      <p:sp>
        <p:nvSpPr>
          <p:cNvPr id="29" name="object 29"/>
          <p:cNvSpPr txBox="1"/>
          <p:nvPr/>
        </p:nvSpPr>
        <p:spPr>
          <a:xfrm>
            <a:off x="5906096" y="1845055"/>
            <a:ext cx="695325" cy="299720"/>
          </a:xfrm>
          <a:prstGeom prst="rect">
            <a:avLst/>
          </a:prstGeom>
        </p:spPr>
        <p:txBody>
          <a:bodyPr vert="horz" wrap="square" lIns="0" tIns="12700" rIns="0" bIns="0" rtlCol="0">
            <a:spAutoFit/>
          </a:bodyPr>
          <a:lstStyle/>
          <a:p>
            <a:pPr marL="12700">
              <a:lnSpc>
                <a:spcPct val="100000"/>
              </a:lnSpc>
              <a:spcBef>
                <a:spcPts val="100"/>
              </a:spcBef>
              <a:tabLst>
                <a:tab pos="427990" algn="l"/>
              </a:tabLst>
            </a:pPr>
            <a:r>
              <a:rPr sz="1800" dirty="0">
                <a:latin typeface="Arial MT"/>
                <a:cs typeface="Arial MT"/>
              </a:rPr>
              <a:t>5	</a:t>
            </a:r>
            <a:r>
              <a:rPr sz="1800" spc="-5" dirty="0">
                <a:latin typeface="Arial MT"/>
                <a:cs typeface="Arial MT"/>
              </a:rPr>
              <a:t>15</a:t>
            </a:r>
            <a:endParaRPr sz="1800">
              <a:latin typeface="Arial MT"/>
              <a:cs typeface="Arial MT"/>
            </a:endParaRPr>
          </a:p>
        </p:txBody>
      </p:sp>
      <p:sp>
        <p:nvSpPr>
          <p:cNvPr id="30" name="object 30"/>
          <p:cNvSpPr txBox="1"/>
          <p:nvPr/>
        </p:nvSpPr>
        <p:spPr>
          <a:xfrm>
            <a:off x="5026200" y="292353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15</a:t>
            </a:r>
            <a:endParaRPr sz="1800">
              <a:latin typeface="Arial MT"/>
              <a:cs typeface="Arial MT"/>
            </a:endParaRPr>
          </a:p>
        </p:txBody>
      </p:sp>
      <p:sp>
        <p:nvSpPr>
          <p:cNvPr id="31" name="object 31"/>
          <p:cNvSpPr txBox="1"/>
          <p:nvPr/>
        </p:nvSpPr>
        <p:spPr>
          <a:xfrm>
            <a:off x="5331028" y="1540255"/>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5</a:t>
            </a:r>
            <a:endParaRPr sz="1800">
              <a:latin typeface="Arial MT"/>
              <a:cs typeface="Arial MT"/>
            </a:endParaRPr>
          </a:p>
        </p:txBody>
      </p:sp>
      <p:sp>
        <p:nvSpPr>
          <p:cNvPr id="32" name="object 32"/>
          <p:cNvSpPr txBox="1"/>
          <p:nvPr/>
        </p:nvSpPr>
        <p:spPr>
          <a:xfrm>
            <a:off x="5217130" y="2313931"/>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30</a:t>
            </a:r>
            <a:endParaRPr sz="1800">
              <a:latin typeface="Arial MT"/>
              <a:cs typeface="Arial M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41</a:t>
            </a:fld>
            <a:endParaRPr dirty="0"/>
          </a:p>
        </p:txBody>
      </p:sp>
      <p:sp>
        <p:nvSpPr>
          <p:cNvPr id="3" name="object 3"/>
          <p:cNvSpPr txBox="1">
            <a:spLocks noGrp="1"/>
          </p:cNvSpPr>
          <p:nvPr>
            <p:ph type="title"/>
          </p:nvPr>
        </p:nvSpPr>
        <p:spPr>
          <a:xfrm>
            <a:off x="3994348" y="3648075"/>
            <a:ext cx="1717675" cy="391160"/>
          </a:xfrm>
          <a:prstGeom prst="rect">
            <a:avLst/>
          </a:prstGeom>
        </p:spPr>
        <p:txBody>
          <a:bodyPr vert="horz" wrap="square" lIns="0" tIns="12700" rIns="0" bIns="0" rtlCol="0">
            <a:spAutoFit/>
          </a:bodyPr>
          <a:lstStyle/>
          <a:p>
            <a:pPr marL="434975" indent="-397510">
              <a:lnSpc>
                <a:spcPct val="100000"/>
              </a:lnSpc>
              <a:spcBef>
                <a:spcPts val="100"/>
              </a:spcBef>
              <a:buClr>
                <a:srgbClr val="40BAD1"/>
              </a:buClr>
              <a:buSzPct val="91666"/>
              <a:buFont typeface="Arial MT"/>
              <a:buChar char="●"/>
              <a:tabLst>
                <a:tab pos="434975" algn="l"/>
                <a:tab pos="435609" algn="l"/>
              </a:tabLst>
            </a:pPr>
            <a:r>
              <a:rPr sz="2400" spc="10" dirty="0">
                <a:solidFill>
                  <a:schemeClr val="tx1"/>
                </a:solidFill>
                <a:latin typeface="Corbel"/>
                <a:cs typeface="Corbel"/>
              </a:rPr>
              <a:t>P</a:t>
            </a:r>
            <a:r>
              <a:rPr sz="2400" spc="15" baseline="-31250" dirty="0">
                <a:solidFill>
                  <a:schemeClr val="tx1"/>
                </a:solidFill>
                <a:latin typeface="Corbel"/>
                <a:cs typeface="Corbel"/>
              </a:rPr>
              <a:t>k</a:t>
            </a:r>
            <a:r>
              <a:rPr sz="2400" spc="10" dirty="0">
                <a:solidFill>
                  <a:schemeClr val="tx1"/>
                </a:solidFill>
                <a:latin typeface="Corbel"/>
                <a:cs typeface="Corbel"/>
              </a:rPr>
              <a:t>[i][j]</a:t>
            </a:r>
            <a:r>
              <a:rPr sz="2400" spc="-35" dirty="0">
                <a:solidFill>
                  <a:schemeClr val="tx1"/>
                </a:solidFill>
                <a:latin typeface="Corbel"/>
                <a:cs typeface="Corbel"/>
              </a:rPr>
              <a:t> </a:t>
            </a:r>
            <a:r>
              <a:rPr sz="2400" dirty="0">
                <a:solidFill>
                  <a:schemeClr val="tx1"/>
                </a:solidFill>
                <a:latin typeface="Corbel"/>
                <a:cs typeface="Corbel"/>
              </a:rPr>
              <a:t>=</a:t>
            </a:r>
            <a:r>
              <a:rPr sz="2400" spc="-30" dirty="0">
                <a:solidFill>
                  <a:schemeClr val="tx1"/>
                </a:solidFill>
                <a:latin typeface="Corbel"/>
                <a:cs typeface="Corbel"/>
              </a:rPr>
              <a:t> </a:t>
            </a:r>
            <a:r>
              <a:rPr sz="2400" dirty="0">
                <a:solidFill>
                  <a:schemeClr val="tx1"/>
                </a:solidFill>
                <a:latin typeface="Corbel"/>
                <a:cs typeface="Corbel"/>
              </a:rPr>
              <a:t>1</a:t>
            </a:r>
          </a:p>
        </p:txBody>
      </p:sp>
      <p:sp>
        <p:nvSpPr>
          <p:cNvPr id="4" name="object 4"/>
          <p:cNvSpPr txBox="1"/>
          <p:nvPr/>
        </p:nvSpPr>
        <p:spPr>
          <a:xfrm>
            <a:off x="5323038" y="4266099"/>
            <a:ext cx="251460" cy="237885"/>
          </a:xfrm>
          <a:prstGeom prst="rect">
            <a:avLst/>
          </a:prstGeom>
        </p:spPr>
        <p:txBody>
          <a:bodyPr vert="horz" wrap="square" lIns="0" tIns="14604" rIns="0" bIns="0" rtlCol="0">
            <a:spAutoFit/>
          </a:bodyPr>
          <a:lstStyle/>
          <a:p>
            <a:pPr marL="12700">
              <a:lnSpc>
                <a:spcPct val="100000"/>
              </a:lnSpc>
              <a:spcBef>
                <a:spcPts val="114"/>
              </a:spcBef>
            </a:pPr>
            <a:r>
              <a:rPr sz="1450" spc="-75" dirty="0">
                <a:latin typeface="Corbel"/>
                <a:cs typeface="Corbel"/>
              </a:rPr>
              <a:t>k</a:t>
            </a:r>
            <a:r>
              <a:rPr sz="1450" dirty="0">
                <a:latin typeface="Corbel"/>
                <a:cs typeface="Corbel"/>
              </a:rPr>
              <a:t>-1</a:t>
            </a:r>
            <a:endParaRPr sz="1450">
              <a:latin typeface="Corbel"/>
              <a:cs typeface="Corbel"/>
            </a:endParaRPr>
          </a:p>
        </p:txBody>
      </p:sp>
      <p:sp>
        <p:nvSpPr>
          <p:cNvPr id="5" name="object 5"/>
          <p:cNvSpPr txBox="1"/>
          <p:nvPr/>
        </p:nvSpPr>
        <p:spPr>
          <a:xfrm>
            <a:off x="4476948" y="4068191"/>
            <a:ext cx="1971675" cy="360680"/>
          </a:xfrm>
          <a:prstGeom prst="rect">
            <a:avLst/>
          </a:prstGeom>
        </p:spPr>
        <p:txBody>
          <a:bodyPr vert="horz" wrap="square" lIns="0" tIns="12700" rIns="0" bIns="0" rtlCol="0">
            <a:spAutoFit/>
          </a:bodyPr>
          <a:lstStyle/>
          <a:p>
            <a:pPr marL="409575" indent="-397510">
              <a:lnSpc>
                <a:spcPct val="100000"/>
              </a:lnSpc>
              <a:spcBef>
                <a:spcPts val="100"/>
              </a:spcBef>
              <a:buClr>
                <a:srgbClr val="40BAD1"/>
              </a:buClr>
              <a:buFont typeface="Arial MT"/>
              <a:buChar char="●"/>
              <a:tabLst>
                <a:tab pos="409575" algn="l"/>
                <a:tab pos="410209" algn="l"/>
                <a:tab pos="1079500" algn="l"/>
              </a:tabLst>
            </a:pPr>
            <a:r>
              <a:rPr sz="2200" spc="-30" dirty="0">
                <a:latin typeface="Corbel"/>
                <a:cs typeface="Corbel"/>
              </a:rPr>
              <a:t>iff</a:t>
            </a:r>
            <a:r>
              <a:rPr sz="2200" spc="5" dirty="0">
                <a:latin typeface="Corbel"/>
                <a:cs typeface="Corbel"/>
              </a:rPr>
              <a:t> </a:t>
            </a:r>
            <a:r>
              <a:rPr sz="2200" dirty="0">
                <a:latin typeface="Corbel"/>
                <a:cs typeface="Corbel"/>
              </a:rPr>
              <a:t>P	</a:t>
            </a:r>
            <a:r>
              <a:rPr sz="2200" spc="15" dirty="0">
                <a:latin typeface="Corbel"/>
                <a:cs typeface="Corbel"/>
              </a:rPr>
              <a:t>[i][j]</a:t>
            </a:r>
            <a:r>
              <a:rPr sz="2200" spc="-50" dirty="0">
                <a:latin typeface="Corbel"/>
                <a:cs typeface="Corbel"/>
              </a:rPr>
              <a:t> </a:t>
            </a:r>
            <a:r>
              <a:rPr sz="2200" dirty="0">
                <a:latin typeface="Corbel"/>
                <a:cs typeface="Corbel"/>
              </a:rPr>
              <a:t>=</a:t>
            </a:r>
            <a:r>
              <a:rPr sz="2200" spc="-45" dirty="0">
                <a:latin typeface="Corbel"/>
                <a:cs typeface="Corbel"/>
              </a:rPr>
              <a:t> </a:t>
            </a:r>
            <a:r>
              <a:rPr sz="2200" dirty="0">
                <a:latin typeface="Corbel"/>
                <a:cs typeface="Corbel"/>
              </a:rPr>
              <a:t>1</a:t>
            </a:r>
            <a:endParaRPr sz="2200">
              <a:latin typeface="Corbel"/>
              <a:cs typeface="Corbel"/>
            </a:endParaRPr>
          </a:p>
        </p:txBody>
      </p:sp>
      <p:sp>
        <p:nvSpPr>
          <p:cNvPr id="6" name="object 6"/>
          <p:cNvSpPr txBox="1"/>
          <p:nvPr/>
        </p:nvSpPr>
        <p:spPr>
          <a:xfrm>
            <a:off x="4476948" y="4449191"/>
            <a:ext cx="3923665" cy="447040"/>
          </a:xfrm>
          <a:prstGeom prst="rect">
            <a:avLst/>
          </a:prstGeom>
        </p:spPr>
        <p:txBody>
          <a:bodyPr vert="horz" wrap="square" lIns="0" tIns="12700" rIns="0" bIns="0" rtlCol="0">
            <a:spAutoFit/>
          </a:bodyPr>
          <a:lstStyle/>
          <a:p>
            <a:pPr marL="409575" indent="-397510">
              <a:lnSpc>
                <a:spcPts val="2105"/>
              </a:lnSpc>
              <a:spcBef>
                <a:spcPts val="100"/>
              </a:spcBef>
              <a:buClr>
                <a:srgbClr val="40BAD1"/>
              </a:buClr>
              <a:buFont typeface="Arial MT"/>
              <a:buChar char="●"/>
              <a:tabLst>
                <a:tab pos="409575" algn="l"/>
                <a:tab pos="410209" algn="l"/>
                <a:tab pos="1088390" algn="l"/>
                <a:tab pos="2947670" algn="l"/>
              </a:tabLst>
            </a:pPr>
            <a:r>
              <a:rPr sz="2200" spc="-5" dirty="0">
                <a:latin typeface="Corbel"/>
                <a:cs typeface="Corbel"/>
              </a:rPr>
              <a:t>or </a:t>
            </a:r>
            <a:r>
              <a:rPr sz="2200" dirty="0">
                <a:latin typeface="Corbel"/>
                <a:cs typeface="Corbel"/>
              </a:rPr>
              <a:t>P	</a:t>
            </a:r>
            <a:r>
              <a:rPr sz="2200" spc="-5" dirty="0">
                <a:latin typeface="Corbel"/>
                <a:cs typeface="Corbel"/>
              </a:rPr>
              <a:t>[i][k] </a:t>
            </a:r>
            <a:r>
              <a:rPr sz="2200" dirty="0">
                <a:latin typeface="Corbel"/>
                <a:cs typeface="Corbel"/>
              </a:rPr>
              <a:t>=</a:t>
            </a:r>
            <a:r>
              <a:rPr sz="2200" spc="-5" dirty="0">
                <a:latin typeface="Corbel"/>
                <a:cs typeface="Corbel"/>
              </a:rPr>
              <a:t> </a:t>
            </a:r>
            <a:r>
              <a:rPr sz="2200" dirty="0">
                <a:latin typeface="Corbel"/>
                <a:cs typeface="Corbel"/>
              </a:rPr>
              <a:t>1 </a:t>
            </a:r>
            <a:r>
              <a:rPr sz="2200" spc="-5" dirty="0">
                <a:latin typeface="Corbel"/>
                <a:cs typeface="Corbel"/>
              </a:rPr>
              <a:t>and </a:t>
            </a:r>
            <a:r>
              <a:rPr sz="2200" dirty="0">
                <a:latin typeface="Corbel"/>
                <a:cs typeface="Corbel"/>
              </a:rPr>
              <a:t>P	</a:t>
            </a:r>
            <a:r>
              <a:rPr sz="2200" spc="15" dirty="0">
                <a:latin typeface="Corbel"/>
                <a:cs typeface="Corbel"/>
              </a:rPr>
              <a:t>[k][j]</a:t>
            </a:r>
            <a:r>
              <a:rPr sz="2200" spc="-45" dirty="0">
                <a:latin typeface="Corbel"/>
                <a:cs typeface="Corbel"/>
              </a:rPr>
              <a:t> </a:t>
            </a:r>
            <a:r>
              <a:rPr sz="2200" dirty="0">
                <a:latin typeface="Corbel"/>
                <a:cs typeface="Corbel"/>
              </a:rPr>
              <a:t>=</a:t>
            </a:r>
            <a:r>
              <a:rPr sz="2200" spc="-40" dirty="0">
                <a:latin typeface="Corbel"/>
                <a:cs typeface="Corbel"/>
              </a:rPr>
              <a:t> </a:t>
            </a:r>
            <a:r>
              <a:rPr sz="2200" dirty="0">
                <a:latin typeface="Corbel"/>
                <a:cs typeface="Corbel"/>
              </a:rPr>
              <a:t>1</a:t>
            </a:r>
          </a:p>
          <a:p>
            <a:pPr marL="867410">
              <a:lnSpc>
                <a:spcPts val="1205"/>
              </a:lnSpc>
              <a:tabLst>
                <a:tab pos="2726690" algn="l"/>
              </a:tabLst>
            </a:pPr>
            <a:r>
              <a:rPr sz="1450" spc="-25" dirty="0">
                <a:latin typeface="Corbel"/>
                <a:cs typeface="Corbel"/>
              </a:rPr>
              <a:t>k-1	k-1</a:t>
            </a:r>
            <a:endParaRPr sz="1450" dirty="0">
              <a:latin typeface="Corbel"/>
              <a:cs typeface="Corbel"/>
            </a:endParaRPr>
          </a:p>
        </p:txBody>
      </p:sp>
      <p:sp>
        <p:nvSpPr>
          <p:cNvPr id="7" name="object 7"/>
          <p:cNvSpPr txBox="1"/>
          <p:nvPr/>
        </p:nvSpPr>
        <p:spPr>
          <a:xfrm>
            <a:off x="4019748" y="5562600"/>
            <a:ext cx="3079115" cy="485140"/>
          </a:xfrm>
          <a:prstGeom prst="rect">
            <a:avLst/>
          </a:prstGeom>
        </p:spPr>
        <p:txBody>
          <a:bodyPr vert="horz" wrap="square" lIns="0" tIns="12700" rIns="0" bIns="0" rtlCol="0">
            <a:spAutoFit/>
          </a:bodyPr>
          <a:lstStyle/>
          <a:p>
            <a:pPr marL="409575" indent="-397510">
              <a:lnSpc>
                <a:spcPts val="2290"/>
              </a:lnSpc>
              <a:spcBef>
                <a:spcPts val="100"/>
              </a:spcBef>
              <a:buClr>
                <a:srgbClr val="40BAD1"/>
              </a:buClr>
              <a:buSzPct val="91666"/>
              <a:buFont typeface="Arial MT"/>
              <a:buChar char="●"/>
              <a:tabLst>
                <a:tab pos="409575" algn="l"/>
                <a:tab pos="410209" algn="l"/>
                <a:tab pos="1920875" algn="l"/>
              </a:tabLst>
            </a:pPr>
            <a:r>
              <a:rPr sz="2400" dirty="0">
                <a:latin typeface="Corbel"/>
                <a:cs typeface="Corbel"/>
              </a:rPr>
              <a:t>P </a:t>
            </a:r>
            <a:r>
              <a:rPr sz="2400" spc="-185" dirty="0">
                <a:latin typeface="Corbel"/>
                <a:cs typeface="Corbel"/>
              </a:rPr>
              <a:t> </a:t>
            </a:r>
            <a:r>
              <a:rPr sz="2400" spc="-5" dirty="0">
                <a:latin typeface="Corbel"/>
                <a:cs typeface="Corbel"/>
              </a:rPr>
              <a:t>[i]</a:t>
            </a:r>
            <a:r>
              <a:rPr sz="2400" spc="125" dirty="0">
                <a:latin typeface="Corbel"/>
                <a:cs typeface="Corbel"/>
              </a:rPr>
              <a:t>[</a:t>
            </a:r>
            <a:r>
              <a:rPr sz="2400" spc="-5" dirty="0">
                <a:latin typeface="Corbel"/>
                <a:cs typeface="Corbel"/>
              </a:rPr>
              <a:t>j</a:t>
            </a:r>
            <a:r>
              <a:rPr sz="2400" dirty="0">
                <a:latin typeface="Corbel"/>
                <a:cs typeface="Corbel"/>
              </a:rPr>
              <a:t>]</a:t>
            </a:r>
            <a:r>
              <a:rPr sz="2400" spc="-5" dirty="0">
                <a:latin typeface="Corbel"/>
                <a:cs typeface="Corbel"/>
              </a:rPr>
              <a:t> </a:t>
            </a:r>
            <a:r>
              <a:rPr sz="2400" dirty="0">
                <a:latin typeface="Corbel"/>
                <a:cs typeface="Corbel"/>
              </a:rPr>
              <a:t>=</a:t>
            </a:r>
            <a:r>
              <a:rPr sz="2400" spc="-5" dirty="0">
                <a:latin typeface="Corbel"/>
                <a:cs typeface="Corbel"/>
              </a:rPr>
              <a:t> </a:t>
            </a:r>
            <a:r>
              <a:rPr sz="2400" dirty="0">
                <a:latin typeface="Corbel"/>
                <a:cs typeface="Corbel"/>
              </a:rPr>
              <a:t>P	</a:t>
            </a:r>
            <a:r>
              <a:rPr sz="2400" spc="-5" dirty="0">
                <a:latin typeface="Corbel"/>
                <a:cs typeface="Corbel"/>
              </a:rPr>
              <a:t>[i]</a:t>
            </a:r>
            <a:r>
              <a:rPr sz="2400" spc="125" dirty="0">
                <a:latin typeface="Corbel"/>
                <a:cs typeface="Corbel"/>
              </a:rPr>
              <a:t>[</a:t>
            </a:r>
            <a:r>
              <a:rPr sz="2400" spc="-5" dirty="0">
                <a:latin typeface="Corbel"/>
                <a:cs typeface="Corbel"/>
              </a:rPr>
              <a:t>j</a:t>
            </a:r>
            <a:r>
              <a:rPr sz="2400" dirty="0">
                <a:latin typeface="Corbel"/>
                <a:cs typeface="Corbel"/>
              </a:rPr>
              <a:t>]</a:t>
            </a:r>
            <a:r>
              <a:rPr sz="2400" spc="5" dirty="0">
                <a:latin typeface="Corbel"/>
                <a:cs typeface="Corbel"/>
              </a:rPr>
              <a:t> </a:t>
            </a:r>
            <a:r>
              <a:rPr sz="2400" spc="-1200" dirty="0">
                <a:latin typeface="Arial MT"/>
                <a:cs typeface="Arial MT"/>
              </a:rPr>
              <a:t>ᴠ</a:t>
            </a:r>
            <a:r>
              <a:rPr sz="2400" spc="-190" dirty="0">
                <a:latin typeface="Arial MT"/>
                <a:cs typeface="Arial MT"/>
              </a:rPr>
              <a:t> </a:t>
            </a:r>
            <a:r>
              <a:rPr sz="2400" dirty="0">
                <a:latin typeface="Corbel"/>
                <a:cs typeface="Corbel"/>
              </a:rPr>
              <a:t>(</a:t>
            </a:r>
            <a:r>
              <a:rPr sz="2400" spc="-5" dirty="0">
                <a:latin typeface="Corbel"/>
                <a:cs typeface="Corbel"/>
              </a:rPr>
              <a:t> </a:t>
            </a:r>
            <a:r>
              <a:rPr sz="2400" dirty="0">
                <a:latin typeface="Corbel"/>
                <a:cs typeface="Corbel"/>
              </a:rPr>
              <a:t>P</a:t>
            </a:r>
          </a:p>
          <a:p>
            <a:pPr marL="583565">
              <a:lnSpc>
                <a:spcPts val="1330"/>
              </a:lnSpc>
              <a:tabLst>
                <a:tab pos="1679575" algn="l"/>
              </a:tabLst>
            </a:pPr>
            <a:r>
              <a:rPr sz="1600" dirty="0">
                <a:latin typeface="Corbel"/>
                <a:cs typeface="Corbel"/>
              </a:rPr>
              <a:t>k	</a:t>
            </a:r>
            <a:r>
              <a:rPr sz="1600" spc="-35" dirty="0">
                <a:latin typeface="Corbel"/>
                <a:cs typeface="Corbel"/>
              </a:rPr>
              <a:t>k-1</a:t>
            </a:r>
            <a:endParaRPr sz="1600" dirty="0">
              <a:latin typeface="Corbel"/>
              <a:cs typeface="Corbel"/>
            </a:endParaRPr>
          </a:p>
        </p:txBody>
      </p:sp>
      <p:sp>
        <p:nvSpPr>
          <p:cNvPr id="8" name="object 8"/>
          <p:cNvSpPr txBox="1"/>
          <p:nvPr/>
        </p:nvSpPr>
        <p:spPr>
          <a:xfrm>
            <a:off x="7074068" y="5778500"/>
            <a:ext cx="272415" cy="269240"/>
          </a:xfrm>
          <a:prstGeom prst="rect">
            <a:avLst/>
          </a:prstGeom>
        </p:spPr>
        <p:txBody>
          <a:bodyPr vert="horz" wrap="square" lIns="0" tIns="12700" rIns="0" bIns="0" rtlCol="0">
            <a:spAutoFit/>
          </a:bodyPr>
          <a:lstStyle/>
          <a:p>
            <a:pPr marL="12700">
              <a:lnSpc>
                <a:spcPct val="100000"/>
              </a:lnSpc>
              <a:spcBef>
                <a:spcPts val="100"/>
              </a:spcBef>
            </a:pPr>
            <a:r>
              <a:rPr sz="1600" spc="-90" dirty="0">
                <a:latin typeface="Corbel"/>
                <a:cs typeface="Corbel"/>
              </a:rPr>
              <a:t>k</a:t>
            </a:r>
            <a:r>
              <a:rPr sz="1600" spc="-5" dirty="0">
                <a:latin typeface="Corbel"/>
                <a:cs typeface="Corbel"/>
              </a:rPr>
              <a:t>-1</a:t>
            </a:r>
            <a:endParaRPr sz="1600">
              <a:latin typeface="Corbel"/>
              <a:cs typeface="Corbel"/>
            </a:endParaRPr>
          </a:p>
        </p:txBody>
      </p:sp>
      <p:sp>
        <p:nvSpPr>
          <p:cNvPr id="9" name="object 9"/>
          <p:cNvSpPr txBox="1"/>
          <p:nvPr/>
        </p:nvSpPr>
        <p:spPr>
          <a:xfrm>
            <a:off x="7315206" y="5562600"/>
            <a:ext cx="107759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orbel"/>
                <a:cs typeface="Corbel"/>
              </a:rPr>
              <a:t>[i][k</a:t>
            </a:r>
            <a:r>
              <a:rPr sz="2400" dirty="0">
                <a:latin typeface="Corbel"/>
                <a:cs typeface="Corbel"/>
              </a:rPr>
              <a:t>]</a:t>
            </a:r>
            <a:r>
              <a:rPr sz="2400" spc="10" dirty="0">
                <a:latin typeface="Corbel"/>
                <a:cs typeface="Corbel"/>
              </a:rPr>
              <a:t> </a:t>
            </a:r>
            <a:r>
              <a:rPr sz="2400" spc="-1200" dirty="0">
                <a:latin typeface="Arial MT"/>
                <a:cs typeface="Arial MT"/>
              </a:rPr>
              <a:t>ᴧ</a:t>
            </a:r>
            <a:r>
              <a:rPr sz="2400" spc="-190" dirty="0">
                <a:latin typeface="Arial MT"/>
                <a:cs typeface="Arial MT"/>
              </a:rPr>
              <a:t> </a:t>
            </a:r>
            <a:r>
              <a:rPr sz="2400" dirty="0">
                <a:latin typeface="Corbel"/>
                <a:cs typeface="Corbel"/>
              </a:rPr>
              <a:t>P</a:t>
            </a:r>
          </a:p>
        </p:txBody>
      </p:sp>
      <p:sp>
        <p:nvSpPr>
          <p:cNvPr id="10" name="object 10"/>
          <p:cNvSpPr txBox="1"/>
          <p:nvPr/>
        </p:nvSpPr>
        <p:spPr>
          <a:xfrm>
            <a:off x="8367123" y="5778500"/>
            <a:ext cx="272415" cy="269240"/>
          </a:xfrm>
          <a:prstGeom prst="rect">
            <a:avLst/>
          </a:prstGeom>
        </p:spPr>
        <p:txBody>
          <a:bodyPr vert="horz" wrap="square" lIns="0" tIns="12700" rIns="0" bIns="0" rtlCol="0">
            <a:spAutoFit/>
          </a:bodyPr>
          <a:lstStyle/>
          <a:p>
            <a:pPr marL="12700">
              <a:lnSpc>
                <a:spcPct val="100000"/>
              </a:lnSpc>
              <a:spcBef>
                <a:spcPts val="100"/>
              </a:spcBef>
            </a:pPr>
            <a:r>
              <a:rPr sz="1600" spc="-90" dirty="0">
                <a:latin typeface="Corbel"/>
                <a:cs typeface="Corbel"/>
              </a:rPr>
              <a:t>k</a:t>
            </a:r>
            <a:r>
              <a:rPr sz="1600" spc="-5" dirty="0">
                <a:latin typeface="Corbel"/>
                <a:cs typeface="Corbel"/>
              </a:rPr>
              <a:t>-1</a:t>
            </a:r>
            <a:endParaRPr sz="1600">
              <a:latin typeface="Corbel"/>
              <a:cs typeface="Corbel"/>
            </a:endParaRPr>
          </a:p>
        </p:txBody>
      </p:sp>
      <p:sp>
        <p:nvSpPr>
          <p:cNvPr id="11" name="object 11"/>
          <p:cNvSpPr txBox="1"/>
          <p:nvPr/>
        </p:nvSpPr>
        <p:spPr>
          <a:xfrm>
            <a:off x="8608261" y="5562600"/>
            <a:ext cx="800100" cy="391160"/>
          </a:xfrm>
          <a:prstGeom prst="rect">
            <a:avLst/>
          </a:prstGeom>
        </p:spPr>
        <p:txBody>
          <a:bodyPr vert="horz" wrap="square" lIns="0" tIns="12700" rIns="0" bIns="0" rtlCol="0">
            <a:spAutoFit/>
          </a:bodyPr>
          <a:lstStyle/>
          <a:p>
            <a:pPr marL="12700">
              <a:lnSpc>
                <a:spcPct val="100000"/>
              </a:lnSpc>
              <a:spcBef>
                <a:spcPts val="100"/>
              </a:spcBef>
            </a:pPr>
            <a:r>
              <a:rPr sz="2400" spc="15" dirty="0">
                <a:latin typeface="Corbel"/>
                <a:cs typeface="Corbel"/>
              </a:rPr>
              <a:t>[k][j]</a:t>
            </a:r>
            <a:r>
              <a:rPr sz="2400" spc="-75" dirty="0">
                <a:latin typeface="Corbel"/>
                <a:cs typeface="Corbel"/>
              </a:rPr>
              <a:t> </a:t>
            </a:r>
            <a:r>
              <a:rPr sz="2400" dirty="0">
                <a:latin typeface="Corbel"/>
                <a:cs typeface="Corbel"/>
              </a:rPr>
              <a:t>)</a:t>
            </a:r>
            <a:endParaRPr sz="2400">
              <a:latin typeface="Corbel"/>
              <a:cs typeface="Corbel"/>
            </a:endParaRPr>
          </a:p>
        </p:txBody>
      </p:sp>
      <p:sp>
        <p:nvSpPr>
          <p:cNvPr id="12" name="object 12"/>
          <p:cNvSpPr txBox="1"/>
          <p:nvPr/>
        </p:nvSpPr>
        <p:spPr>
          <a:xfrm>
            <a:off x="325944" y="2854207"/>
            <a:ext cx="1947545"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Warshall</a:t>
            </a:r>
            <a:r>
              <a:rPr sz="3600" spc="-110" dirty="0">
                <a:solidFill>
                  <a:srgbClr val="FFFFFF"/>
                </a:solidFill>
                <a:latin typeface="Corbel"/>
                <a:cs typeface="Corbel"/>
              </a:rPr>
              <a:t>’</a:t>
            </a:r>
            <a:r>
              <a:rPr sz="3600" dirty="0">
                <a:solidFill>
                  <a:srgbClr val="FFFFFF"/>
                </a:solidFill>
                <a:latin typeface="Corbel"/>
                <a:cs typeface="Corbel"/>
              </a:rPr>
              <a:t>s  </a:t>
            </a:r>
            <a:r>
              <a:rPr sz="3600" spc="-5" dirty="0">
                <a:solidFill>
                  <a:srgbClr val="FFFFFF"/>
                </a:solidFill>
                <a:latin typeface="Corbel"/>
                <a:cs typeface="Corbel"/>
              </a:rPr>
              <a:t>Algorithm</a:t>
            </a:r>
            <a:endParaRPr sz="3600" dirty="0">
              <a:latin typeface="Corbel"/>
              <a:cs typeface="Corbel"/>
            </a:endParaRPr>
          </a:p>
        </p:txBody>
      </p:sp>
      <p:sp>
        <p:nvSpPr>
          <p:cNvPr id="15" name="Rectangle 14"/>
          <p:cNvSpPr/>
          <p:nvPr/>
        </p:nvSpPr>
        <p:spPr>
          <a:xfrm>
            <a:off x="3739274" y="719215"/>
            <a:ext cx="7531601" cy="2780248"/>
          </a:xfrm>
          <a:prstGeom prst="rect">
            <a:avLst/>
          </a:prstGeom>
        </p:spPr>
        <p:txBody>
          <a:bodyPr wrap="square">
            <a:spAutoFit/>
          </a:bodyPr>
          <a:lstStyle/>
          <a:p>
            <a:pPr marL="409575" indent="-397510">
              <a:lnSpc>
                <a:spcPct val="100000"/>
              </a:lnSpc>
              <a:spcBef>
                <a:spcPts val="420"/>
              </a:spcBef>
              <a:buClr>
                <a:srgbClr val="40BAD1"/>
              </a:buClr>
              <a:buSzPct val="91666"/>
              <a:buFont typeface="Arial MT"/>
              <a:buChar char="●"/>
              <a:tabLst>
                <a:tab pos="409575" algn="l"/>
                <a:tab pos="410209" algn="l"/>
              </a:tabLst>
            </a:pPr>
            <a:r>
              <a:rPr lang="en-US" sz="2400" dirty="0">
                <a:latin typeface="Corbel"/>
                <a:cs typeface="Corbel"/>
              </a:rPr>
              <a:t>Floyd–</a:t>
            </a:r>
            <a:r>
              <a:rPr lang="en-US" sz="2400" dirty="0" err="1">
                <a:latin typeface="Corbel"/>
                <a:cs typeface="Corbel"/>
              </a:rPr>
              <a:t>Warshall</a:t>
            </a:r>
            <a:r>
              <a:rPr lang="en-US" sz="2400" dirty="0">
                <a:latin typeface="Corbel"/>
                <a:cs typeface="Corbel"/>
              </a:rPr>
              <a:t> algorithm is an algorithm for finding the shortest paths in a weighted graph with positive or negative edge weights (but with no negative cycles). </a:t>
            </a:r>
          </a:p>
          <a:p>
            <a:pPr marL="12065">
              <a:lnSpc>
                <a:spcPct val="100000"/>
              </a:lnSpc>
              <a:spcBef>
                <a:spcPts val="420"/>
              </a:spcBef>
              <a:buClr>
                <a:srgbClr val="40BAD1"/>
              </a:buClr>
              <a:buSzPct val="91666"/>
              <a:tabLst>
                <a:tab pos="409575" algn="l"/>
                <a:tab pos="410209" algn="l"/>
              </a:tabLst>
            </a:pPr>
            <a:endParaRPr lang="en-US" sz="2400" dirty="0">
              <a:latin typeface="Corbel"/>
              <a:cs typeface="Corbel"/>
            </a:endParaRPr>
          </a:p>
          <a:p>
            <a:pPr marL="409575" indent="-397510">
              <a:lnSpc>
                <a:spcPct val="100000"/>
              </a:lnSpc>
              <a:spcBef>
                <a:spcPts val="420"/>
              </a:spcBef>
              <a:buClr>
                <a:srgbClr val="40BAD1"/>
              </a:buClr>
              <a:buSzPct val="91666"/>
              <a:buFont typeface="Arial MT"/>
              <a:buChar char="●"/>
              <a:tabLst>
                <a:tab pos="409575" algn="l"/>
                <a:tab pos="410209" algn="l"/>
              </a:tabLst>
            </a:pPr>
            <a:r>
              <a:rPr lang="en-US" sz="2400" dirty="0">
                <a:latin typeface="Corbel"/>
                <a:cs typeface="Corbel"/>
              </a:rPr>
              <a:t>It does so by comparing all possible paths through the graph between each pair of vertices and that too with </a:t>
            </a:r>
            <a:r>
              <a:rPr lang="en-US" sz="2400" dirty="0">
                <a:solidFill>
                  <a:srgbClr val="FF0000"/>
                </a:solidFill>
                <a:latin typeface="Corbel"/>
                <a:cs typeface="Corbel"/>
              </a:rPr>
              <a:t>O(V</a:t>
            </a:r>
            <a:r>
              <a:rPr lang="en-US" sz="2400" baseline="30000" dirty="0">
                <a:solidFill>
                  <a:srgbClr val="FF0000"/>
                </a:solidFill>
                <a:latin typeface="Corbel"/>
                <a:cs typeface="Corbel"/>
              </a:rPr>
              <a:t>3</a:t>
            </a:r>
            <a:r>
              <a:rPr lang="en-US" sz="2400" dirty="0">
                <a:solidFill>
                  <a:srgbClr val="FF0000"/>
                </a:solidFill>
                <a:latin typeface="Corbel"/>
                <a:cs typeface="Corbel"/>
              </a:rPr>
              <a:t>)</a:t>
            </a:r>
            <a:r>
              <a:rPr lang="en-US" sz="2400" dirty="0">
                <a:latin typeface="Corbel"/>
                <a:cs typeface="Corbel"/>
              </a:rPr>
              <a:t> comparisons in a graph.</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05200" y="533400"/>
            <a:ext cx="8382000" cy="5447645"/>
          </a:xfrm>
          <a:prstGeom prst="rect">
            <a:avLst/>
          </a:prstGeom>
        </p:spPr>
        <p:txBody>
          <a:bodyPr wrap="square">
            <a:spAutoFit/>
          </a:bodyPr>
          <a:lstStyle/>
          <a:p>
            <a:r>
              <a:rPr lang="en-US" sz="2400" dirty="0">
                <a:latin typeface="Corbel" panose="020B0503020204020204" pitchFamily="34" charset="0"/>
              </a:rPr>
              <a:t>For a graph with N vertices:</a:t>
            </a:r>
          </a:p>
          <a:p>
            <a:r>
              <a:rPr lang="en-US" sz="2400" b="1" dirty="0">
                <a:latin typeface="Corbel" panose="020B0503020204020204" pitchFamily="34" charset="0"/>
              </a:rPr>
              <a:t>Step 1: </a:t>
            </a:r>
            <a:r>
              <a:rPr lang="en-US" sz="2400" dirty="0">
                <a:latin typeface="Corbel" panose="020B0503020204020204" pitchFamily="34" charset="0"/>
              </a:rPr>
              <a:t>Initialize the shortest paths between any 2 vertices with Infinity.</a:t>
            </a:r>
          </a:p>
          <a:p>
            <a:r>
              <a:rPr lang="en-US" sz="2400" b="1" dirty="0">
                <a:latin typeface="Corbel" panose="020B0503020204020204" pitchFamily="34" charset="0"/>
              </a:rPr>
              <a:t>Step 2: </a:t>
            </a:r>
            <a:r>
              <a:rPr lang="en-US" sz="2400" dirty="0">
                <a:latin typeface="Corbel" panose="020B0503020204020204" pitchFamily="34" charset="0"/>
              </a:rPr>
              <a:t>Find all pair shortest paths that use 0 intermediate vertices, then find the shortest paths that use 1 intermediate vertex and so on.. until using all N vertices as intermediate nodes.</a:t>
            </a:r>
          </a:p>
          <a:p>
            <a:r>
              <a:rPr lang="en-US" sz="2400" b="1" dirty="0">
                <a:latin typeface="Corbel" panose="020B0503020204020204" pitchFamily="34" charset="0"/>
              </a:rPr>
              <a:t>Step 3: </a:t>
            </a:r>
            <a:r>
              <a:rPr lang="en-US" sz="2400" dirty="0">
                <a:latin typeface="Corbel" panose="020B0503020204020204" pitchFamily="34" charset="0"/>
              </a:rPr>
              <a:t>Minimize the shortest paths between any 2 pairs in the previous operation.</a:t>
            </a:r>
          </a:p>
          <a:p>
            <a:r>
              <a:rPr lang="en-US" sz="2400" b="1" dirty="0">
                <a:latin typeface="Corbel" panose="020B0503020204020204" pitchFamily="34" charset="0"/>
              </a:rPr>
              <a:t>Step 4: </a:t>
            </a:r>
            <a:r>
              <a:rPr lang="en-US" sz="2400" dirty="0">
                <a:latin typeface="Corbel" panose="020B0503020204020204" pitchFamily="34" charset="0"/>
              </a:rPr>
              <a:t>For any 2 vertices (</a:t>
            </a:r>
            <a:r>
              <a:rPr lang="en-US" sz="2400" dirty="0" err="1">
                <a:latin typeface="Corbel" panose="020B0503020204020204" pitchFamily="34" charset="0"/>
              </a:rPr>
              <a:t>i,j</a:t>
            </a:r>
            <a:r>
              <a:rPr lang="en-US" sz="2400" dirty="0">
                <a:latin typeface="Corbel" panose="020B0503020204020204" pitchFamily="34" charset="0"/>
              </a:rPr>
              <a:t>) , one should actually minimize the distances between this pair using the first K nodes, so the shortest path will be: min(</a:t>
            </a:r>
            <a:r>
              <a:rPr lang="en-US" sz="2400" dirty="0" err="1">
                <a:latin typeface="Corbel" panose="020B0503020204020204" pitchFamily="34" charset="0"/>
              </a:rPr>
              <a:t>dist</a:t>
            </a:r>
            <a:r>
              <a:rPr lang="en-US" sz="2400" dirty="0">
                <a:latin typeface="Corbel" panose="020B0503020204020204" pitchFamily="34" charset="0"/>
              </a:rPr>
              <a:t>[</a:t>
            </a:r>
            <a:r>
              <a:rPr lang="en-US" sz="2400" dirty="0" err="1">
                <a:latin typeface="Corbel" panose="020B0503020204020204" pitchFamily="34" charset="0"/>
              </a:rPr>
              <a:t>i</a:t>
            </a:r>
            <a:r>
              <a:rPr lang="en-US" sz="2400" dirty="0">
                <a:latin typeface="Corbel" panose="020B0503020204020204" pitchFamily="34" charset="0"/>
              </a:rPr>
              <a:t>][k]+</a:t>
            </a:r>
            <a:r>
              <a:rPr lang="en-US" sz="2400" dirty="0" err="1">
                <a:latin typeface="Corbel" panose="020B0503020204020204" pitchFamily="34" charset="0"/>
              </a:rPr>
              <a:t>dist</a:t>
            </a:r>
            <a:r>
              <a:rPr lang="en-US" sz="2400" dirty="0">
                <a:latin typeface="Corbel" panose="020B0503020204020204" pitchFamily="34" charset="0"/>
              </a:rPr>
              <a:t>[k][j],</a:t>
            </a:r>
            <a:r>
              <a:rPr lang="en-US" sz="2400" dirty="0" err="1">
                <a:latin typeface="Corbel" panose="020B0503020204020204" pitchFamily="34" charset="0"/>
              </a:rPr>
              <a:t>dist</a:t>
            </a:r>
            <a:r>
              <a:rPr lang="en-US" sz="2400" dirty="0">
                <a:latin typeface="Corbel" panose="020B0503020204020204" pitchFamily="34" charset="0"/>
              </a:rPr>
              <a:t>[</a:t>
            </a:r>
            <a:r>
              <a:rPr lang="en-US" sz="2400" dirty="0" err="1">
                <a:latin typeface="Corbel" panose="020B0503020204020204" pitchFamily="34" charset="0"/>
              </a:rPr>
              <a:t>i</a:t>
            </a:r>
            <a:r>
              <a:rPr lang="en-US" sz="2400" dirty="0">
                <a:latin typeface="Corbel" panose="020B0503020204020204" pitchFamily="34" charset="0"/>
              </a:rPr>
              <a:t>][j]).</a:t>
            </a:r>
          </a:p>
          <a:p>
            <a:endParaRPr lang="en-US" sz="2400" dirty="0">
              <a:latin typeface="Corbel" panose="020B0503020204020204" pitchFamily="34" charset="0"/>
            </a:endParaRPr>
          </a:p>
          <a:p>
            <a:r>
              <a:rPr lang="en-US" sz="2000" dirty="0" err="1">
                <a:latin typeface="Corbel" panose="020B0503020204020204" pitchFamily="34" charset="0"/>
              </a:rPr>
              <a:t>dist</a:t>
            </a:r>
            <a:r>
              <a:rPr lang="en-US" sz="2000" dirty="0">
                <a:latin typeface="Corbel" panose="020B0503020204020204" pitchFamily="34" charset="0"/>
              </a:rPr>
              <a:t>[</a:t>
            </a:r>
            <a:r>
              <a:rPr lang="en-US" sz="2000" dirty="0" err="1">
                <a:latin typeface="Corbel" panose="020B0503020204020204" pitchFamily="34" charset="0"/>
              </a:rPr>
              <a:t>i</a:t>
            </a:r>
            <a:r>
              <a:rPr lang="en-US" sz="2000" dirty="0">
                <a:latin typeface="Corbel" panose="020B0503020204020204" pitchFamily="34" charset="0"/>
              </a:rPr>
              <a:t>][k] represents the shortest path that only uses the first K vertices, </a:t>
            </a:r>
            <a:r>
              <a:rPr lang="en-US" sz="2000" dirty="0" err="1">
                <a:latin typeface="Corbel" panose="020B0503020204020204" pitchFamily="34" charset="0"/>
              </a:rPr>
              <a:t>dist</a:t>
            </a:r>
            <a:r>
              <a:rPr lang="en-US" sz="2000" dirty="0">
                <a:latin typeface="Corbel" panose="020B0503020204020204" pitchFamily="34" charset="0"/>
              </a:rPr>
              <a:t>[k][j] represents the shortest path between the pair </a:t>
            </a:r>
            <a:r>
              <a:rPr lang="en-US" sz="2000" dirty="0" err="1">
                <a:latin typeface="Corbel" panose="020B0503020204020204" pitchFamily="34" charset="0"/>
              </a:rPr>
              <a:t>k,j</a:t>
            </a:r>
            <a:r>
              <a:rPr lang="en-US" sz="2000" dirty="0">
                <a:latin typeface="Corbel" panose="020B0503020204020204" pitchFamily="34" charset="0"/>
              </a:rPr>
              <a:t>. As the shortest path will be a concatenation of the shortest path from </a:t>
            </a:r>
            <a:r>
              <a:rPr lang="en-US" sz="2000" dirty="0" err="1">
                <a:latin typeface="Corbel" panose="020B0503020204020204" pitchFamily="34" charset="0"/>
              </a:rPr>
              <a:t>i</a:t>
            </a:r>
            <a:r>
              <a:rPr lang="en-US" sz="2000" dirty="0">
                <a:latin typeface="Corbel" panose="020B0503020204020204" pitchFamily="34" charset="0"/>
              </a:rPr>
              <a:t> to k, then from k to j.</a:t>
            </a:r>
          </a:p>
        </p:txBody>
      </p:sp>
      <p:sp>
        <p:nvSpPr>
          <p:cNvPr id="5" name="object 12"/>
          <p:cNvSpPr txBox="1"/>
          <p:nvPr/>
        </p:nvSpPr>
        <p:spPr>
          <a:xfrm>
            <a:off x="325944" y="2854207"/>
            <a:ext cx="1947545"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Warshall</a:t>
            </a:r>
            <a:r>
              <a:rPr sz="3600" spc="-110" dirty="0">
                <a:solidFill>
                  <a:srgbClr val="FFFFFF"/>
                </a:solidFill>
                <a:latin typeface="Corbel"/>
                <a:cs typeface="Corbel"/>
              </a:rPr>
              <a:t>’</a:t>
            </a:r>
            <a:r>
              <a:rPr sz="3600" dirty="0">
                <a:solidFill>
                  <a:srgbClr val="FFFFFF"/>
                </a:solidFill>
                <a:latin typeface="Corbel"/>
                <a:cs typeface="Corbel"/>
              </a:rPr>
              <a:t>s  </a:t>
            </a:r>
            <a:r>
              <a:rPr sz="3600" spc="-5" dirty="0">
                <a:solidFill>
                  <a:srgbClr val="FFFFFF"/>
                </a:solidFill>
                <a:latin typeface="Corbel"/>
                <a:cs typeface="Corbel"/>
              </a:rPr>
              <a:t>Algorithm</a:t>
            </a:r>
            <a:endParaRPr sz="3600" dirty="0">
              <a:latin typeface="Corbel"/>
              <a:cs typeface="Corbel"/>
            </a:endParaRPr>
          </a:p>
        </p:txBody>
      </p:sp>
    </p:spTree>
    <p:extLst>
      <p:ext uri="{BB962C8B-B14F-4D97-AF65-F5344CB8AC3E}">
        <p14:creationId xmlns:p14="http://schemas.microsoft.com/office/powerpoint/2010/main" val="17547343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33800" y="762000"/>
            <a:ext cx="7772400" cy="5755422"/>
          </a:xfrm>
        </p:spPr>
        <p:txBody>
          <a:bodyPr/>
          <a:lstStyle/>
          <a:p>
            <a:r>
              <a:rPr lang="en-US" dirty="0">
                <a:solidFill>
                  <a:schemeClr val="tx1"/>
                </a:solidFill>
              </a:rPr>
              <a:t>Floyd-</a:t>
            </a:r>
            <a:r>
              <a:rPr lang="en-US" dirty="0" err="1">
                <a:solidFill>
                  <a:schemeClr val="tx1"/>
                </a:solidFill>
              </a:rPr>
              <a:t>Warshall</a:t>
            </a:r>
            <a:r>
              <a:rPr lang="en-US" dirty="0">
                <a:solidFill>
                  <a:schemeClr val="tx1"/>
                </a:solidFill>
              </a:rPr>
              <a:t>(w, n) // w: weights, n: number of vertices</a:t>
            </a:r>
          </a:p>
          <a:p>
            <a:r>
              <a:rPr lang="en-US" dirty="0">
                <a:solidFill>
                  <a:schemeClr val="tx1"/>
                </a:solidFill>
              </a:rPr>
              <a:t>{</a:t>
            </a:r>
          </a:p>
          <a:p>
            <a:r>
              <a:rPr lang="en-US" dirty="0">
                <a:solidFill>
                  <a:schemeClr val="tx1"/>
                </a:solidFill>
              </a:rPr>
              <a:t>   for </a:t>
            </a:r>
            <a:r>
              <a:rPr lang="en-US" dirty="0" err="1">
                <a:solidFill>
                  <a:schemeClr val="tx1"/>
                </a:solidFill>
              </a:rPr>
              <a:t>i</a:t>
            </a:r>
            <a:r>
              <a:rPr lang="en-US" dirty="0">
                <a:solidFill>
                  <a:schemeClr val="tx1"/>
                </a:solidFill>
              </a:rPr>
              <a:t> = 1 to n do      // initialize, D (0) = [</a:t>
            </a:r>
            <a:r>
              <a:rPr lang="en-US" dirty="0" err="1">
                <a:solidFill>
                  <a:schemeClr val="tx1"/>
                </a:solidFill>
              </a:rPr>
              <a:t>wij</a:t>
            </a:r>
            <a:r>
              <a:rPr lang="en-US" dirty="0">
                <a:solidFill>
                  <a:schemeClr val="tx1"/>
                </a:solidFill>
              </a:rPr>
              <a:t>]</a:t>
            </a:r>
          </a:p>
          <a:p>
            <a:r>
              <a:rPr lang="en-US" dirty="0">
                <a:solidFill>
                  <a:schemeClr val="tx1"/>
                </a:solidFill>
              </a:rPr>
              <a:t>     for j = 1 to n do</a:t>
            </a:r>
          </a:p>
          <a:p>
            <a:r>
              <a:rPr lang="en-US" dirty="0">
                <a:solidFill>
                  <a:schemeClr val="tx1"/>
                </a:solidFill>
              </a:rPr>
              <a:t>     {</a:t>
            </a:r>
          </a:p>
          <a:p>
            <a:r>
              <a:rPr lang="en-US" dirty="0">
                <a:solidFill>
                  <a:schemeClr val="tx1"/>
                </a:solidFill>
              </a:rPr>
              <a:t>       d[</a:t>
            </a:r>
            <a:r>
              <a:rPr lang="en-US" dirty="0" err="1">
                <a:solidFill>
                  <a:schemeClr val="tx1"/>
                </a:solidFill>
              </a:rPr>
              <a:t>i</a:t>
            </a:r>
            <a:r>
              <a:rPr lang="en-US" dirty="0">
                <a:solidFill>
                  <a:schemeClr val="tx1"/>
                </a:solidFill>
              </a:rPr>
              <a:t>, j] = w[</a:t>
            </a:r>
            <a:r>
              <a:rPr lang="en-US" dirty="0" err="1">
                <a:solidFill>
                  <a:schemeClr val="tx1"/>
                </a:solidFill>
              </a:rPr>
              <a:t>i</a:t>
            </a:r>
            <a:r>
              <a:rPr lang="en-US" dirty="0">
                <a:solidFill>
                  <a:schemeClr val="tx1"/>
                </a:solidFill>
              </a:rPr>
              <a:t>, j];</a:t>
            </a:r>
          </a:p>
          <a:p>
            <a:r>
              <a:rPr lang="en-US" dirty="0">
                <a:solidFill>
                  <a:schemeClr val="tx1"/>
                </a:solidFill>
              </a:rPr>
              <a:t>      }</a:t>
            </a:r>
          </a:p>
          <a:p>
            <a:r>
              <a:rPr lang="en-US" dirty="0">
                <a:solidFill>
                  <a:schemeClr val="tx1"/>
                </a:solidFill>
              </a:rPr>
              <a:t>   for k = 1 to n do      // Compute D (k) from D (k-1)</a:t>
            </a:r>
          </a:p>
          <a:p>
            <a:r>
              <a:rPr lang="en-US" dirty="0">
                <a:solidFill>
                  <a:schemeClr val="tx1"/>
                </a:solidFill>
              </a:rPr>
              <a:t>     for </a:t>
            </a:r>
            <a:r>
              <a:rPr lang="en-US" dirty="0" err="1">
                <a:solidFill>
                  <a:schemeClr val="tx1"/>
                </a:solidFill>
              </a:rPr>
              <a:t>i</a:t>
            </a:r>
            <a:r>
              <a:rPr lang="en-US" dirty="0">
                <a:solidFill>
                  <a:schemeClr val="tx1"/>
                </a:solidFill>
              </a:rPr>
              <a:t> = 1 to n do</a:t>
            </a:r>
          </a:p>
          <a:p>
            <a:r>
              <a:rPr lang="en-US" dirty="0">
                <a:solidFill>
                  <a:schemeClr val="tx1"/>
                </a:solidFill>
              </a:rPr>
              <a:t>      for j = 1 to n do</a:t>
            </a:r>
          </a:p>
          <a:p>
            <a:r>
              <a:rPr lang="en-US" dirty="0">
                <a:solidFill>
                  <a:schemeClr val="tx1"/>
                </a:solidFill>
              </a:rPr>
              <a:t>        if (d[</a:t>
            </a:r>
            <a:r>
              <a:rPr lang="en-US" dirty="0" err="1">
                <a:solidFill>
                  <a:schemeClr val="tx1"/>
                </a:solidFill>
              </a:rPr>
              <a:t>i</a:t>
            </a:r>
            <a:r>
              <a:rPr lang="en-US" dirty="0">
                <a:solidFill>
                  <a:schemeClr val="tx1"/>
                </a:solidFill>
              </a:rPr>
              <a:t>, k] + d[k, j] &lt; d[</a:t>
            </a:r>
            <a:r>
              <a:rPr lang="en-US" dirty="0" err="1">
                <a:solidFill>
                  <a:schemeClr val="tx1"/>
                </a:solidFill>
              </a:rPr>
              <a:t>i</a:t>
            </a:r>
            <a:r>
              <a:rPr lang="en-US" dirty="0">
                <a:solidFill>
                  <a:schemeClr val="tx1"/>
                </a:solidFill>
              </a:rPr>
              <a:t>, j])</a:t>
            </a:r>
          </a:p>
          <a:p>
            <a:r>
              <a:rPr lang="en-US" dirty="0">
                <a:solidFill>
                  <a:schemeClr val="tx1"/>
                </a:solidFill>
              </a:rPr>
              <a:t>        {</a:t>
            </a:r>
          </a:p>
          <a:p>
            <a:r>
              <a:rPr lang="en-US" dirty="0">
                <a:solidFill>
                  <a:schemeClr val="tx1"/>
                </a:solidFill>
              </a:rPr>
              <a:t>          d[</a:t>
            </a:r>
            <a:r>
              <a:rPr lang="en-US" dirty="0" err="1">
                <a:solidFill>
                  <a:schemeClr val="tx1"/>
                </a:solidFill>
              </a:rPr>
              <a:t>i</a:t>
            </a:r>
            <a:r>
              <a:rPr lang="en-US" dirty="0">
                <a:solidFill>
                  <a:schemeClr val="tx1"/>
                </a:solidFill>
              </a:rPr>
              <a:t>, j] = d[</a:t>
            </a:r>
            <a:r>
              <a:rPr lang="en-US" dirty="0" err="1">
                <a:solidFill>
                  <a:schemeClr val="tx1"/>
                </a:solidFill>
              </a:rPr>
              <a:t>i</a:t>
            </a:r>
            <a:r>
              <a:rPr lang="en-US" dirty="0">
                <a:solidFill>
                  <a:schemeClr val="tx1"/>
                </a:solidFill>
              </a:rPr>
              <a:t>, k] + d[k, j];</a:t>
            </a:r>
          </a:p>
          <a:p>
            <a:r>
              <a:rPr lang="en-US" dirty="0">
                <a:solidFill>
                  <a:schemeClr val="tx1"/>
                </a:solidFill>
              </a:rPr>
              <a:t>        }</a:t>
            </a:r>
          </a:p>
          <a:p>
            <a:r>
              <a:rPr lang="en-US" dirty="0">
                <a:solidFill>
                  <a:schemeClr val="tx1"/>
                </a:solidFill>
              </a:rPr>
              <a:t>  return d[1..n, 1..n];</a:t>
            </a:r>
          </a:p>
          <a:p>
            <a:r>
              <a:rPr lang="en-US" dirty="0">
                <a:solidFill>
                  <a:schemeClr val="tx1"/>
                </a:solidFill>
              </a:rPr>
              <a:t> } </a:t>
            </a:r>
          </a:p>
        </p:txBody>
      </p:sp>
      <p:sp>
        <p:nvSpPr>
          <p:cNvPr id="4" name="object 12"/>
          <p:cNvSpPr txBox="1"/>
          <p:nvPr/>
        </p:nvSpPr>
        <p:spPr>
          <a:xfrm>
            <a:off x="325944" y="2854207"/>
            <a:ext cx="2341056" cy="1574790"/>
          </a:xfrm>
          <a:prstGeom prst="rect">
            <a:avLst/>
          </a:prstGeom>
        </p:spPr>
        <p:txBody>
          <a:bodyPr vert="horz" wrap="square" lIns="0" tIns="73660" rIns="0" bIns="0" rtlCol="0">
            <a:spAutoFit/>
          </a:bodyPr>
          <a:lstStyle/>
          <a:p>
            <a:pPr marL="12700" marR="5080">
              <a:lnSpc>
                <a:spcPts val="3900"/>
              </a:lnSpc>
              <a:spcBef>
                <a:spcPts val="580"/>
              </a:spcBef>
            </a:pPr>
            <a:r>
              <a:rPr sz="3600" spc="-5" dirty="0" err="1">
                <a:solidFill>
                  <a:srgbClr val="FFFFFF"/>
                </a:solidFill>
                <a:latin typeface="Corbel"/>
                <a:cs typeface="Corbel"/>
              </a:rPr>
              <a:t>Warshall</a:t>
            </a:r>
            <a:r>
              <a:rPr sz="3600" spc="-110" dirty="0" err="1">
                <a:solidFill>
                  <a:srgbClr val="FFFFFF"/>
                </a:solidFill>
                <a:latin typeface="Corbel"/>
                <a:cs typeface="Corbel"/>
              </a:rPr>
              <a:t>’</a:t>
            </a:r>
            <a:r>
              <a:rPr sz="3600" dirty="0" err="1">
                <a:solidFill>
                  <a:srgbClr val="FFFFFF"/>
                </a:solidFill>
                <a:latin typeface="Corbel"/>
                <a:cs typeface="Corbel"/>
              </a:rPr>
              <a:t>s</a:t>
            </a:r>
            <a:r>
              <a:rPr sz="3600" dirty="0">
                <a:solidFill>
                  <a:srgbClr val="FFFFFF"/>
                </a:solidFill>
                <a:latin typeface="Corbel"/>
                <a:cs typeface="Corbel"/>
              </a:rPr>
              <a:t>  </a:t>
            </a:r>
            <a:r>
              <a:rPr sz="3600" spc="-5" dirty="0">
                <a:solidFill>
                  <a:srgbClr val="FFFFFF"/>
                </a:solidFill>
                <a:latin typeface="Corbel"/>
                <a:cs typeface="Corbel"/>
              </a:rPr>
              <a:t>Algorithm</a:t>
            </a:r>
            <a:r>
              <a:rPr lang="en-US" sz="3600" spc="-5" dirty="0">
                <a:solidFill>
                  <a:srgbClr val="FFFFFF"/>
                </a:solidFill>
                <a:latin typeface="Corbel"/>
                <a:cs typeface="Corbel"/>
              </a:rPr>
              <a:t> Pseudocode</a:t>
            </a:r>
            <a:endParaRPr sz="3600" dirty="0">
              <a:latin typeface="Corbel"/>
              <a:cs typeface="Corbel"/>
            </a:endParaRPr>
          </a:p>
        </p:txBody>
      </p:sp>
    </p:spTree>
    <p:extLst>
      <p:ext uri="{BB962C8B-B14F-4D97-AF65-F5344CB8AC3E}">
        <p14:creationId xmlns:p14="http://schemas.microsoft.com/office/powerpoint/2010/main" val="6000250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3657600" y="381000"/>
            <a:ext cx="7620000" cy="6177017"/>
          </a:xfrm>
          <a:prstGeom prst="rect">
            <a:avLst/>
          </a:prstGeom>
        </p:spPr>
      </p:pic>
      <p:sp>
        <p:nvSpPr>
          <p:cNvPr id="5" name="Rectangle 4"/>
          <p:cNvSpPr/>
          <p:nvPr/>
        </p:nvSpPr>
        <p:spPr>
          <a:xfrm>
            <a:off x="457200" y="2895600"/>
            <a:ext cx="2639907" cy="1754326"/>
          </a:xfrm>
          <a:prstGeom prst="rect">
            <a:avLst/>
          </a:prstGeom>
        </p:spPr>
        <p:txBody>
          <a:bodyPr wrap="square">
            <a:spAutoFit/>
          </a:bodyPr>
          <a:lstStyle/>
          <a:p>
            <a:r>
              <a:rPr lang="en-US" sz="3600" spc="-5" dirty="0" err="1">
                <a:solidFill>
                  <a:srgbClr val="FFFFFF"/>
                </a:solidFill>
                <a:latin typeface="Corbel"/>
                <a:cs typeface="Corbel"/>
              </a:rPr>
              <a:t>Warshall</a:t>
            </a:r>
            <a:r>
              <a:rPr lang="en-US" sz="3600" spc="-110" dirty="0" err="1">
                <a:solidFill>
                  <a:srgbClr val="FFFFFF"/>
                </a:solidFill>
                <a:latin typeface="Corbel"/>
                <a:cs typeface="Corbel"/>
              </a:rPr>
              <a:t>’</a:t>
            </a:r>
            <a:r>
              <a:rPr lang="en-US" sz="3600" dirty="0" err="1">
                <a:solidFill>
                  <a:srgbClr val="FFFFFF"/>
                </a:solidFill>
                <a:latin typeface="Corbel"/>
                <a:cs typeface="Corbel"/>
              </a:rPr>
              <a:t>s</a:t>
            </a:r>
            <a:r>
              <a:rPr lang="en-US" sz="3600" dirty="0">
                <a:solidFill>
                  <a:srgbClr val="FFFFFF"/>
                </a:solidFill>
                <a:latin typeface="Corbel"/>
                <a:cs typeface="Corbel"/>
              </a:rPr>
              <a:t>  </a:t>
            </a:r>
            <a:r>
              <a:rPr lang="en-US" sz="3600" spc="-5" dirty="0">
                <a:solidFill>
                  <a:srgbClr val="FFFFFF"/>
                </a:solidFill>
                <a:latin typeface="Corbel"/>
                <a:cs typeface="Corbel"/>
              </a:rPr>
              <a:t>Algorithm - </a:t>
            </a:r>
          </a:p>
          <a:p>
            <a:r>
              <a:rPr lang="en-US" sz="3600" spc="-5" dirty="0">
                <a:solidFill>
                  <a:srgbClr val="FFFFFF"/>
                </a:solidFill>
                <a:latin typeface="Corbel"/>
                <a:cs typeface="Corbel"/>
              </a:rPr>
              <a:t>Example </a:t>
            </a:r>
            <a:endParaRPr lang="en-US" sz="3600" dirty="0"/>
          </a:p>
        </p:txBody>
      </p:sp>
    </p:spTree>
    <p:extLst>
      <p:ext uri="{BB962C8B-B14F-4D97-AF65-F5344CB8AC3E}">
        <p14:creationId xmlns:p14="http://schemas.microsoft.com/office/powerpoint/2010/main" val="39420305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44" y="2854207"/>
            <a:ext cx="1947545"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Warshall</a:t>
            </a:r>
            <a:r>
              <a:rPr sz="3600" spc="-110" dirty="0">
                <a:solidFill>
                  <a:srgbClr val="FFFFFF"/>
                </a:solidFill>
                <a:latin typeface="Corbel"/>
                <a:cs typeface="Corbel"/>
              </a:rPr>
              <a:t>’</a:t>
            </a:r>
            <a:r>
              <a:rPr sz="3600" dirty="0">
                <a:solidFill>
                  <a:srgbClr val="FFFFFF"/>
                </a:solidFill>
                <a:latin typeface="Corbel"/>
                <a:cs typeface="Corbel"/>
              </a:rPr>
              <a:t>s  </a:t>
            </a:r>
            <a:r>
              <a:rPr sz="3600" spc="-5" dirty="0">
                <a:solidFill>
                  <a:srgbClr val="FFFFFF"/>
                </a:solidFill>
                <a:latin typeface="Corbel"/>
                <a:cs typeface="Corbel"/>
              </a:rPr>
              <a:t>Algorithm</a:t>
            </a:r>
            <a:endParaRPr sz="3600">
              <a:latin typeface="Corbel"/>
              <a:cs typeface="Corbel"/>
            </a:endParaRPr>
          </a:p>
        </p:txBody>
      </p:sp>
      <p:sp>
        <p:nvSpPr>
          <p:cNvPr id="4" name="object 4"/>
          <p:cNvSpPr/>
          <p:nvPr/>
        </p:nvSpPr>
        <p:spPr>
          <a:xfrm>
            <a:off x="3932225" y="2209800"/>
            <a:ext cx="640080" cy="640080"/>
          </a:xfrm>
          <a:custGeom>
            <a:avLst/>
            <a:gdLst/>
            <a:ahLst/>
            <a:cxnLst/>
            <a:rect l="l" t="t" r="r" b="b"/>
            <a:pathLst>
              <a:path w="640079" h="640080">
                <a:moveTo>
                  <a:pt x="0" y="319949"/>
                </a:moveTo>
                <a:lnTo>
                  <a:pt x="3467" y="272670"/>
                </a:lnTo>
                <a:lnTo>
                  <a:pt x="13540" y="227544"/>
                </a:lnTo>
                <a:lnTo>
                  <a:pt x="29723" y="185067"/>
                </a:lnTo>
                <a:lnTo>
                  <a:pt x="51521" y="145733"/>
                </a:lnTo>
                <a:lnTo>
                  <a:pt x="78441" y="110039"/>
                </a:lnTo>
                <a:lnTo>
                  <a:pt x="109987" y="78478"/>
                </a:lnTo>
                <a:lnTo>
                  <a:pt x="145665" y="51545"/>
                </a:lnTo>
                <a:lnTo>
                  <a:pt x="184980" y="29736"/>
                </a:lnTo>
                <a:lnTo>
                  <a:pt x="227437" y="13546"/>
                </a:lnTo>
                <a:lnTo>
                  <a:pt x="272542" y="3469"/>
                </a:lnTo>
                <a:lnTo>
                  <a:pt x="319799" y="0"/>
                </a:lnTo>
                <a:lnTo>
                  <a:pt x="370129" y="3985"/>
                </a:lnTo>
                <a:lnTo>
                  <a:pt x="418766" y="15705"/>
                </a:lnTo>
                <a:lnTo>
                  <a:pt x="464852" y="34803"/>
                </a:lnTo>
                <a:lnTo>
                  <a:pt x="507527" y="60924"/>
                </a:lnTo>
                <a:lnTo>
                  <a:pt x="545932" y="93711"/>
                </a:lnTo>
                <a:lnTo>
                  <a:pt x="578704" y="132134"/>
                </a:lnTo>
                <a:lnTo>
                  <a:pt x="604812" y="174829"/>
                </a:lnTo>
                <a:lnTo>
                  <a:pt x="623901" y="220936"/>
                </a:lnTo>
                <a:lnTo>
                  <a:pt x="635616" y="269596"/>
                </a:lnTo>
                <a:lnTo>
                  <a:pt x="639599" y="319949"/>
                </a:lnTo>
                <a:lnTo>
                  <a:pt x="636132" y="367229"/>
                </a:lnTo>
                <a:lnTo>
                  <a:pt x="626059" y="412355"/>
                </a:lnTo>
                <a:lnTo>
                  <a:pt x="609876" y="454832"/>
                </a:lnTo>
                <a:lnTo>
                  <a:pt x="588078" y="494166"/>
                </a:lnTo>
                <a:lnTo>
                  <a:pt x="561158" y="529860"/>
                </a:lnTo>
                <a:lnTo>
                  <a:pt x="529612" y="561421"/>
                </a:lnTo>
                <a:lnTo>
                  <a:pt x="493934" y="588354"/>
                </a:lnTo>
                <a:lnTo>
                  <a:pt x="454619" y="610163"/>
                </a:lnTo>
                <a:lnTo>
                  <a:pt x="412162" y="626353"/>
                </a:lnTo>
                <a:lnTo>
                  <a:pt x="367057" y="636430"/>
                </a:lnTo>
                <a:lnTo>
                  <a:pt x="319799" y="639899"/>
                </a:lnTo>
                <a:lnTo>
                  <a:pt x="272542" y="636430"/>
                </a:lnTo>
                <a:lnTo>
                  <a:pt x="227437" y="626353"/>
                </a:lnTo>
                <a:lnTo>
                  <a:pt x="184980" y="610163"/>
                </a:lnTo>
                <a:lnTo>
                  <a:pt x="145665" y="588354"/>
                </a:lnTo>
                <a:lnTo>
                  <a:pt x="109987" y="561421"/>
                </a:lnTo>
                <a:lnTo>
                  <a:pt x="78441" y="529860"/>
                </a:lnTo>
                <a:lnTo>
                  <a:pt x="51521" y="494166"/>
                </a:lnTo>
                <a:lnTo>
                  <a:pt x="29723" y="454832"/>
                </a:lnTo>
                <a:lnTo>
                  <a:pt x="13540" y="412355"/>
                </a:lnTo>
                <a:lnTo>
                  <a:pt x="3467" y="367229"/>
                </a:lnTo>
                <a:lnTo>
                  <a:pt x="0" y="319949"/>
                </a:lnTo>
                <a:close/>
              </a:path>
            </a:pathLst>
          </a:custGeom>
          <a:ln w="28574">
            <a:solidFill>
              <a:srgbClr val="40BAD1"/>
            </a:solidFill>
          </a:ln>
        </p:spPr>
        <p:txBody>
          <a:bodyPr wrap="square" lIns="0" tIns="0" rIns="0" bIns="0" rtlCol="0"/>
          <a:lstStyle/>
          <a:p>
            <a:endParaRPr/>
          </a:p>
        </p:txBody>
      </p:sp>
      <p:sp>
        <p:nvSpPr>
          <p:cNvPr id="5" name="object 5"/>
          <p:cNvSpPr txBox="1"/>
          <p:nvPr/>
        </p:nvSpPr>
        <p:spPr>
          <a:xfrm>
            <a:off x="4181394" y="2369793"/>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1</a:t>
            </a:r>
            <a:endParaRPr sz="1800">
              <a:latin typeface="Calibri"/>
              <a:cs typeface="Calibri"/>
            </a:endParaRPr>
          </a:p>
        </p:txBody>
      </p:sp>
      <p:sp>
        <p:nvSpPr>
          <p:cNvPr id="6" name="object 6"/>
          <p:cNvSpPr/>
          <p:nvPr/>
        </p:nvSpPr>
        <p:spPr>
          <a:xfrm>
            <a:off x="5760999" y="2209800"/>
            <a:ext cx="640080" cy="640080"/>
          </a:xfrm>
          <a:custGeom>
            <a:avLst/>
            <a:gdLst/>
            <a:ahLst/>
            <a:cxnLst/>
            <a:rect l="l" t="t" r="r" b="b"/>
            <a:pathLst>
              <a:path w="640079" h="640080">
                <a:moveTo>
                  <a:pt x="0" y="319949"/>
                </a:moveTo>
                <a:lnTo>
                  <a:pt x="3467" y="272670"/>
                </a:lnTo>
                <a:lnTo>
                  <a:pt x="13540" y="227544"/>
                </a:lnTo>
                <a:lnTo>
                  <a:pt x="29723" y="185067"/>
                </a:lnTo>
                <a:lnTo>
                  <a:pt x="51521" y="145733"/>
                </a:lnTo>
                <a:lnTo>
                  <a:pt x="78441" y="110039"/>
                </a:lnTo>
                <a:lnTo>
                  <a:pt x="109987" y="78478"/>
                </a:lnTo>
                <a:lnTo>
                  <a:pt x="145665" y="51545"/>
                </a:lnTo>
                <a:lnTo>
                  <a:pt x="184980" y="29736"/>
                </a:lnTo>
                <a:lnTo>
                  <a:pt x="227437" y="13546"/>
                </a:lnTo>
                <a:lnTo>
                  <a:pt x="272542" y="3469"/>
                </a:lnTo>
                <a:lnTo>
                  <a:pt x="319799" y="0"/>
                </a:lnTo>
                <a:lnTo>
                  <a:pt x="370129" y="3985"/>
                </a:lnTo>
                <a:lnTo>
                  <a:pt x="418766" y="15705"/>
                </a:lnTo>
                <a:lnTo>
                  <a:pt x="464852" y="34803"/>
                </a:lnTo>
                <a:lnTo>
                  <a:pt x="507527" y="60924"/>
                </a:lnTo>
                <a:lnTo>
                  <a:pt x="545932" y="93711"/>
                </a:lnTo>
                <a:lnTo>
                  <a:pt x="578704" y="132134"/>
                </a:lnTo>
                <a:lnTo>
                  <a:pt x="604812" y="174829"/>
                </a:lnTo>
                <a:lnTo>
                  <a:pt x="623901" y="220936"/>
                </a:lnTo>
                <a:lnTo>
                  <a:pt x="635616" y="269596"/>
                </a:lnTo>
                <a:lnTo>
                  <a:pt x="639599" y="319949"/>
                </a:lnTo>
                <a:lnTo>
                  <a:pt x="636132" y="367229"/>
                </a:lnTo>
                <a:lnTo>
                  <a:pt x="626059" y="412355"/>
                </a:lnTo>
                <a:lnTo>
                  <a:pt x="609876" y="454832"/>
                </a:lnTo>
                <a:lnTo>
                  <a:pt x="588078" y="494166"/>
                </a:lnTo>
                <a:lnTo>
                  <a:pt x="561158" y="529860"/>
                </a:lnTo>
                <a:lnTo>
                  <a:pt x="529612" y="561421"/>
                </a:lnTo>
                <a:lnTo>
                  <a:pt x="493934" y="588354"/>
                </a:lnTo>
                <a:lnTo>
                  <a:pt x="454619" y="610163"/>
                </a:lnTo>
                <a:lnTo>
                  <a:pt x="412162" y="626353"/>
                </a:lnTo>
                <a:lnTo>
                  <a:pt x="367057" y="636430"/>
                </a:lnTo>
                <a:lnTo>
                  <a:pt x="319799" y="639899"/>
                </a:lnTo>
                <a:lnTo>
                  <a:pt x="272542" y="636430"/>
                </a:lnTo>
                <a:lnTo>
                  <a:pt x="227437" y="626353"/>
                </a:lnTo>
                <a:lnTo>
                  <a:pt x="184980" y="610163"/>
                </a:lnTo>
                <a:lnTo>
                  <a:pt x="145665" y="588354"/>
                </a:lnTo>
                <a:lnTo>
                  <a:pt x="109987" y="561421"/>
                </a:lnTo>
                <a:lnTo>
                  <a:pt x="78441" y="529860"/>
                </a:lnTo>
                <a:lnTo>
                  <a:pt x="51521" y="494166"/>
                </a:lnTo>
                <a:lnTo>
                  <a:pt x="29723" y="454832"/>
                </a:lnTo>
                <a:lnTo>
                  <a:pt x="13540" y="412355"/>
                </a:lnTo>
                <a:lnTo>
                  <a:pt x="3467" y="367229"/>
                </a:lnTo>
                <a:lnTo>
                  <a:pt x="0" y="319949"/>
                </a:lnTo>
                <a:close/>
              </a:path>
            </a:pathLst>
          </a:custGeom>
          <a:ln w="28574">
            <a:solidFill>
              <a:srgbClr val="40BAD1"/>
            </a:solidFill>
          </a:ln>
        </p:spPr>
        <p:txBody>
          <a:bodyPr wrap="square" lIns="0" tIns="0" rIns="0" bIns="0" rtlCol="0"/>
          <a:lstStyle/>
          <a:p>
            <a:endParaRPr/>
          </a:p>
        </p:txBody>
      </p:sp>
      <p:sp>
        <p:nvSpPr>
          <p:cNvPr id="7" name="object 7"/>
          <p:cNvSpPr txBox="1"/>
          <p:nvPr/>
        </p:nvSpPr>
        <p:spPr>
          <a:xfrm>
            <a:off x="6010168" y="2369793"/>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2</a:t>
            </a:r>
            <a:endParaRPr sz="1800">
              <a:latin typeface="Calibri"/>
              <a:cs typeface="Calibri"/>
            </a:endParaRPr>
          </a:p>
        </p:txBody>
      </p:sp>
      <p:sp>
        <p:nvSpPr>
          <p:cNvPr id="8" name="object 8"/>
          <p:cNvSpPr/>
          <p:nvPr/>
        </p:nvSpPr>
        <p:spPr>
          <a:xfrm>
            <a:off x="3932225" y="3886200"/>
            <a:ext cx="640080" cy="640080"/>
          </a:xfrm>
          <a:custGeom>
            <a:avLst/>
            <a:gdLst/>
            <a:ahLst/>
            <a:cxnLst/>
            <a:rect l="l" t="t" r="r" b="b"/>
            <a:pathLst>
              <a:path w="640079" h="640079">
                <a:moveTo>
                  <a:pt x="0" y="319949"/>
                </a:moveTo>
                <a:lnTo>
                  <a:pt x="3467" y="272670"/>
                </a:lnTo>
                <a:lnTo>
                  <a:pt x="13540" y="227544"/>
                </a:lnTo>
                <a:lnTo>
                  <a:pt x="29723" y="185067"/>
                </a:lnTo>
                <a:lnTo>
                  <a:pt x="51521" y="145733"/>
                </a:lnTo>
                <a:lnTo>
                  <a:pt x="78441" y="110039"/>
                </a:lnTo>
                <a:lnTo>
                  <a:pt x="109987" y="78478"/>
                </a:lnTo>
                <a:lnTo>
                  <a:pt x="145665" y="51545"/>
                </a:lnTo>
                <a:lnTo>
                  <a:pt x="184980" y="29736"/>
                </a:lnTo>
                <a:lnTo>
                  <a:pt x="227437" y="13546"/>
                </a:lnTo>
                <a:lnTo>
                  <a:pt x="272542" y="3469"/>
                </a:lnTo>
                <a:lnTo>
                  <a:pt x="319799" y="0"/>
                </a:lnTo>
                <a:lnTo>
                  <a:pt x="370129" y="3985"/>
                </a:lnTo>
                <a:lnTo>
                  <a:pt x="418766" y="15705"/>
                </a:lnTo>
                <a:lnTo>
                  <a:pt x="464852" y="34803"/>
                </a:lnTo>
                <a:lnTo>
                  <a:pt x="507527" y="60924"/>
                </a:lnTo>
                <a:lnTo>
                  <a:pt x="545932" y="93711"/>
                </a:lnTo>
                <a:lnTo>
                  <a:pt x="578704" y="132134"/>
                </a:lnTo>
                <a:lnTo>
                  <a:pt x="604812" y="174829"/>
                </a:lnTo>
                <a:lnTo>
                  <a:pt x="623901" y="220936"/>
                </a:lnTo>
                <a:lnTo>
                  <a:pt x="635616" y="269596"/>
                </a:lnTo>
                <a:lnTo>
                  <a:pt x="639599" y="319949"/>
                </a:lnTo>
                <a:lnTo>
                  <a:pt x="636132" y="367229"/>
                </a:lnTo>
                <a:lnTo>
                  <a:pt x="626059" y="412355"/>
                </a:lnTo>
                <a:lnTo>
                  <a:pt x="609876" y="454832"/>
                </a:lnTo>
                <a:lnTo>
                  <a:pt x="588078" y="494166"/>
                </a:lnTo>
                <a:lnTo>
                  <a:pt x="561158" y="529860"/>
                </a:lnTo>
                <a:lnTo>
                  <a:pt x="529612" y="561421"/>
                </a:lnTo>
                <a:lnTo>
                  <a:pt x="493934" y="588354"/>
                </a:lnTo>
                <a:lnTo>
                  <a:pt x="454619" y="610163"/>
                </a:lnTo>
                <a:lnTo>
                  <a:pt x="412162" y="626353"/>
                </a:lnTo>
                <a:lnTo>
                  <a:pt x="367057" y="636430"/>
                </a:lnTo>
                <a:lnTo>
                  <a:pt x="319799" y="639899"/>
                </a:lnTo>
                <a:lnTo>
                  <a:pt x="272542" y="636430"/>
                </a:lnTo>
                <a:lnTo>
                  <a:pt x="227437" y="626353"/>
                </a:lnTo>
                <a:lnTo>
                  <a:pt x="184980" y="610163"/>
                </a:lnTo>
                <a:lnTo>
                  <a:pt x="145665" y="588354"/>
                </a:lnTo>
                <a:lnTo>
                  <a:pt x="109987" y="561421"/>
                </a:lnTo>
                <a:lnTo>
                  <a:pt x="78441" y="529860"/>
                </a:lnTo>
                <a:lnTo>
                  <a:pt x="51521" y="494166"/>
                </a:lnTo>
                <a:lnTo>
                  <a:pt x="29723" y="454832"/>
                </a:lnTo>
                <a:lnTo>
                  <a:pt x="13540" y="412355"/>
                </a:lnTo>
                <a:lnTo>
                  <a:pt x="3467" y="367229"/>
                </a:lnTo>
                <a:lnTo>
                  <a:pt x="0" y="319949"/>
                </a:lnTo>
                <a:close/>
              </a:path>
            </a:pathLst>
          </a:custGeom>
          <a:ln w="28574">
            <a:solidFill>
              <a:srgbClr val="40BAD1"/>
            </a:solidFill>
          </a:ln>
        </p:spPr>
        <p:txBody>
          <a:bodyPr wrap="square" lIns="0" tIns="0" rIns="0" bIns="0" rtlCol="0"/>
          <a:lstStyle/>
          <a:p>
            <a:endParaRPr/>
          </a:p>
        </p:txBody>
      </p:sp>
      <p:sp>
        <p:nvSpPr>
          <p:cNvPr id="9" name="object 9"/>
          <p:cNvSpPr txBox="1"/>
          <p:nvPr/>
        </p:nvSpPr>
        <p:spPr>
          <a:xfrm>
            <a:off x="4181394" y="4046193"/>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3</a:t>
            </a:r>
            <a:endParaRPr sz="1800">
              <a:latin typeface="Calibri"/>
              <a:cs typeface="Calibri"/>
            </a:endParaRPr>
          </a:p>
        </p:txBody>
      </p:sp>
      <p:sp>
        <p:nvSpPr>
          <p:cNvPr id="10" name="object 10"/>
          <p:cNvSpPr/>
          <p:nvPr/>
        </p:nvSpPr>
        <p:spPr>
          <a:xfrm>
            <a:off x="5760999" y="3886200"/>
            <a:ext cx="640080" cy="640080"/>
          </a:xfrm>
          <a:custGeom>
            <a:avLst/>
            <a:gdLst/>
            <a:ahLst/>
            <a:cxnLst/>
            <a:rect l="l" t="t" r="r" b="b"/>
            <a:pathLst>
              <a:path w="640079" h="640079">
                <a:moveTo>
                  <a:pt x="0" y="319949"/>
                </a:moveTo>
                <a:lnTo>
                  <a:pt x="3467" y="272670"/>
                </a:lnTo>
                <a:lnTo>
                  <a:pt x="13540" y="227544"/>
                </a:lnTo>
                <a:lnTo>
                  <a:pt x="29723" y="185067"/>
                </a:lnTo>
                <a:lnTo>
                  <a:pt x="51521" y="145733"/>
                </a:lnTo>
                <a:lnTo>
                  <a:pt x="78441" y="110039"/>
                </a:lnTo>
                <a:lnTo>
                  <a:pt x="109987" y="78478"/>
                </a:lnTo>
                <a:lnTo>
                  <a:pt x="145665" y="51545"/>
                </a:lnTo>
                <a:lnTo>
                  <a:pt x="184980" y="29736"/>
                </a:lnTo>
                <a:lnTo>
                  <a:pt x="227437" y="13546"/>
                </a:lnTo>
                <a:lnTo>
                  <a:pt x="272542" y="3469"/>
                </a:lnTo>
                <a:lnTo>
                  <a:pt x="319799" y="0"/>
                </a:lnTo>
                <a:lnTo>
                  <a:pt x="370129" y="3985"/>
                </a:lnTo>
                <a:lnTo>
                  <a:pt x="418766" y="15705"/>
                </a:lnTo>
                <a:lnTo>
                  <a:pt x="464852" y="34803"/>
                </a:lnTo>
                <a:lnTo>
                  <a:pt x="507527" y="60924"/>
                </a:lnTo>
                <a:lnTo>
                  <a:pt x="545932" y="93711"/>
                </a:lnTo>
                <a:lnTo>
                  <a:pt x="578704" y="132134"/>
                </a:lnTo>
                <a:lnTo>
                  <a:pt x="604812" y="174829"/>
                </a:lnTo>
                <a:lnTo>
                  <a:pt x="623901" y="220936"/>
                </a:lnTo>
                <a:lnTo>
                  <a:pt x="635616" y="269596"/>
                </a:lnTo>
                <a:lnTo>
                  <a:pt x="639599" y="319949"/>
                </a:lnTo>
                <a:lnTo>
                  <a:pt x="636132" y="367229"/>
                </a:lnTo>
                <a:lnTo>
                  <a:pt x="626059" y="412355"/>
                </a:lnTo>
                <a:lnTo>
                  <a:pt x="609876" y="454832"/>
                </a:lnTo>
                <a:lnTo>
                  <a:pt x="588078" y="494166"/>
                </a:lnTo>
                <a:lnTo>
                  <a:pt x="561158" y="529860"/>
                </a:lnTo>
                <a:lnTo>
                  <a:pt x="529612" y="561421"/>
                </a:lnTo>
                <a:lnTo>
                  <a:pt x="493934" y="588354"/>
                </a:lnTo>
                <a:lnTo>
                  <a:pt x="454619" y="610163"/>
                </a:lnTo>
                <a:lnTo>
                  <a:pt x="412162" y="626353"/>
                </a:lnTo>
                <a:lnTo>
                  <a:pt x="367057" y="636430"/>
                </a:lnTo>
                <a:lnTo>
                  <a:pt x="319799" y="639899"/>
                </a:lnTo>
                <a:lnTo>
                  <a:pt x="272542" y="636430"/>
                </a:lnTo>
                <a:lnTo>
                  <a:pt x="227437" y="626353"/>
                </a:lnTo>
                <a:lnTo>
                  <a:pt x="184980" y="610163"/>
                </a:lnTo>
                <a:lnTo>
                  <a:pt x="145665" y="588354"/>
                </a:lnTo>
                <a:lnTo>
                  <a:pt x="109987" y="561421"/>
                </a:lnTo>
                <a:lnTo>
                  <a:pt x="78441" y="529860"/>
                </a:lnTo>
                <a:lnTo>
                  <a:pt x="51521" y="494166"/>
                </a:lnTo>
                <a:lnTo>
                  <a:pt x="29723" y="454832"/>
                </a:lnTo>
                <a:lnTo>
                  <a:pt x="13540" y="412355"/>
                </a:lnTo>
                <a:lnTo>
                  <a:pt x="3467" y="367229"/>
                </a:lnTo>
                <a:lnTo>
                  <a:pt x="0" y="319949"/>
                </a:lnTo>
                <a:close/>
              </a:path>
            </a:pathLst>
          </a:custGeom>
          <a:ln w="28574">
            <a:solidFill>
              <a:srgbClr val="40BAD1"/>
            </a:solidFill>
          </a:ln>
        </p:spPr>
        <p:txBody>
          <a:bodyPr wrap="square" lIns="0" tIns="0" rIns="0" bIns="0" rtlCol="0"/>
          <a:lstStyle/>
          <a:p>
            <a:endParaRPr/>
          </a:p>
        </p:txBody>
      </p:sp>
      <p:sp>
        <p:nvSpPr>
          <p:cNvPr id="11" name="object 11"/>
          <p:cNvSpPr txBox="1"/>
          <p:nvPr/>
        </p:nvSpPr>
        <p:spPr>
          <a:xfrm>
            <a:off x="6010168" y="4046193"/>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4</a:t>
            </a:r>
            <a:endParaRPr sz="1800">
              <a:latin typeface="Calibri"/>
              <a:cs typeface="Calibri"/>
            </a:endParaRPr>
          </a:p>
        </p:txBody>
      </p:sp>
      <p:grpSp>
        <p:nvGrpSpPr>
          <p:cNvPr id="12" name="object 12"/>
          <p:cNvGrpSpPr/>
          <p:nvPr/>
        </p:nvGrpSpPr>
        <p:grpSpPr>
          <a:xfrm>
            <a:off x="3978122" y="2484304"/>
            <a:ext cx="2376805" cy="1770380"/>
            <a:chOff x="3978122" y="2484304"/>
            <a:chExt cx="2376805" cy="1770380"/>
          </a:xfrm>
        </p:grpSpPr>
        <p:pic>
          <p:nvPicPr>
            <p:cNvPr id="13" name="object 13"/>
            <p:cNvPicPr/>
            <p:nvPr/>
          </p:nvPicPr>
          <p:blipFill>
            <a:blip r:embed="rId2" cstate="print"/>
            <a:stretch>
              <a:fillRect/>
            </a:stretch>
          </p:blipFill>
          <p:spPr>
            <a:xfrm>
              <a:off x="4599585" y="2484304"/>
              <a:ext cx="116905" cy="92844"/>
            </a:xfrm>
            <a:prstGeom prst="rect">
              <a:avLst/>
            </a:prstGeom>
          </p:spPr>
        </p:pic>
        <p:sp>
          <p:nvSpPr>
            <p:cNvPr id="14" name="object 14"/>
            <p:cNvSpPr/>
            <p:nvPr/>
          </p:nvSpPr>
          <p:spPr>
            <a:xfrm>
              <a:off x="4478316" y="2855378"/>
              <a:ext cx="1905" cy="1126490"/>
            </a:xfrm>
            <a:custGeom>
              <a:avLst/>
              <a:gdLst/>
              <a:ahLst/>
              <a:cxnLst/>
              <a:rect l="l" t="t" r="r" b="b"/>
              <a:pathLst>
                <a:path w="1904" h="1126489">
                  <a:moveTo>
                    <a:pt x="0" y="1126071"/>
                  </a:moveTo>
                  <a:lnTo>
                    <a:pt x="1380" y="0"/>
                  </a:lnTo>
                </a:path>
              </a:pathLst>
            </a:custGeom>
            <a:ln w="28574">
              <a:solidFill>
                <a:srgbClr val="40BAD1"/>
              </a:solidFill>
            </a:ln>
          </p:spPr>
          <p:txBody>
            <a:bodyPr wrap="square" lIns="0" tIns="0" rIns="0" bIns="0" rtlCol="0"/>
            <a:lstStyle/>
            <a:p>
              <a:endParaRPr/>
            </a:p>
          </p:txBody>
        </p:sp>
        <p:pic>
          <p:nvPicPr>
            <p:cNvPr id="15" name="object 15"/>
            <p:cNvPicPr/>
            <p:nvPr/>
          </p:nvPicPr>
          <p:blipFill>
            <a:blip r:embed="rId3" cstate="print"/>
            <a:stretch>
              <a:fillRect/>
            </a:stretch>
          </p:blipFill>
          <p:spPr>
            <a:xfrm>
              <a:off x="4433234" y="2784935"/>
              <a:ext cx="92844" cy="116904"/>
            </a:xfrm>
            <a:prstGeom prst="rect">
              <a:avLst/>
            </a:prstGeom>
          </p:spPr>
        </p:pic>
        <p:sp>
          <p:nvSpPr>
            <p:cNvPr id="16" name="object 16"/>
            <p:cNvSpPr/>
            <p:nvPr/>
          </p:nvSpPr>
          <p:spPr>
            <a:xfrm>
              <a:off x="4024505" y="2757487"/>
              <a:ext cx="1905" cy="1126490"/>
            </a:xfrm>
            <a:custGeom>
              <a:avLst/>
              <a:gdLst/>
              <a:ahLst/>
              <a:cxnLst/>
              <a:rect l="l" t="t" r="r" b="b"/>
              <a:pathLst>
                <a:path w="1904" h="1126489">
                  <a:moveTo>
                    <a:pt x="1379" y="0"/>
                  </a:moveTo>
                  <a:lnTo>
                    <a:pt x="0" y="1126070"/>
                  </a:lnTo>
                </a:path>
              </a:pathLst>
            </a:custGeom>
            <a:ln w="28574">
              <a:solidFill>
                <a:srgbClr val="40BAD1"/>
              </a:solidFill>
            </a:ln>
          </p:spPr>
          <p:txBody>
            <a:bodyPr wrap="square" lIns="0" tIns="0" rIns="0" bIns="0" rtlCol="0"/>
            <a:lstStyle/>
            <a:p>
              <a:endParaRPr/>
            </a:p>
          </p:txBody>
        </p:sp>
        <p:pic>
          <p:nvPicPr>
            <p:cNvPr id="17" name="object 17"/>
            <p:cNvPicPr/>
            <p:nvPr/>
          </p:nvPicPr>
          <p:blipFill>
            <a:blip r:embed="rId4" cstate="print"/>
            <a:stretch>
              <a:fillRect/>
            </a:stretch>
          </p:blipFill>
          <p:spPr>
            <a:xfrm>
              <a:off x="3978122" y="3837096"/>
              <a:ext cx="92844" cy="116904"/>
            </a:xfrm>
            <a:prstGeom prst="rect">
              <a:avLst/>
            </a:prstGeom>
          </p:spPr>
        </p:pic>
        <p:sp>
          <p:nvSpPr>
            <p:cNvPr id="18" name="object 18"/>
            <p:cNvSpPr/>
            <p:nvPr/>
          </p:nvSpPr>
          <p:spPr>
            <a:xfrm>
              <a:off x="4571978" y="2757488"/>
              <a:ext cx="1284605" cy="1450975"/>
            </a:xfrm>
            <a:custGeom>
              <a:avLst/>
              <a:gdLst/>
              <a:ahLst/>
              <a:cxnLst/>
              <a:rect l="l" t="t" r="r" b="b"/>
              <a:pathLst>
                <a:path w="1284604" h="1450975">
                  <a:moveTo>
                    <a:pt x="0" y="1449386"/>
                  </a:moveTo>
                  <a:lnTo>
                    <a:pt x="1090970" y="1450763"/>
                  </a:lnTo>
                </a:path>
                <a:path w="1284604" h="1450975">
                  <a:moveTo>
                    <a:pt x="1284269" y="0"/>
                  </a:moveTo>
                  <a:lnTo>
                    <a:pt x="1282889" y="1126070"/>
                  </a:lnTo>
                </a:path>
              </a:pathLst>
            </a:custGeom>
            <a:ln w="28574">
              <a:solidFill>
                <a:srgbClr val="40BAD1"/>
              </a:solidFill>
            </a:ln>
          </p:spPr>
          <p:txBody>
            <a:bodyPr wrap="square" lIns="0" tIns="0" rIns="0" bIns="0" rtlCol="0"/>
            <a:lstStyle/>
            <a:p>
              <a:endParaRPr/>
            </a:p>
          </p:txBody>
        </p:sp>
        <p:pic>
          <p:nvPicPr>
            <p:cNvPr id="19" name="object 19"/>
            <p:cNvPicPr/>
            <p:nvPr/>
          </p:nvPicPr>
          <p:blipFill>
            <a:blip r:embed="rId5" cstate="print"/>
            <a:stretch>
              <a:fillRect/>
            </a:stretch>
          </p:blipFill>
          <p:spPr>
            <a:xfrm>
              <a:off x="5808484" y="3837097"/>
              <a:ext cx="92844" cy="116904"/>
            </a:xfrm>
            <a:prstGeom prst="rect">
              <a:avLst/>
            </a:prstGeom>
          </p:spPr>
        </p:pic>
        <p:sp>
          <p:nvSpPr>
            <p:cNvPr id="20" name="object 20"/>
            <p:cNvSpPr/>
            <p:nvPr/>
          </p:nvSpPr>
          <p:spPr>
            <a:xfrm>
              <a:off x="6307090" y="2855378"/>
              <a:ext cx="1905" cy="1126490"/>
            </a:xfrm>
            <a:custGeom>
              <a:avLst/>
              <a:gdLst/>
              <a:ahLst/>
              <a:cxnLst/>
              <a:rect l="l" t="t" r="r" b="b"/>
              <a:pathLst>
                <a:path w="1904" h="1126489">
                  <a:moveTo>
                    <a:pt x="0" y="1126071"/>
                  </a:moveTo>
                  <a:lnTo>
                    <a:pt x="1380" y="0"/>
                  </a:lnTo>
                </a:path>
              </a:pathLst>
            </a:custGeom>
            <a:ln w="28574">
              <a:solidFill>
                <a:srgbClr val="40BAD1"/>
              </a:solidFill>
            </a:ln>
          </p:spPr>
          <p:txBody>
            <a:bodyPr wrap="square" lIns="0" tIns="0" rIns="0" bIns="0" rtlCol="0"/>
            <a:lstStyle/>
            <a:p>
              <a:endParaRPr/>
            </a:p>
          </p:txBody>
        </p:sp>
        <p:pic>
          <p:nvPicPr>
            <p:cNvPr id="21" name="object 21"/>
            <p:cNvPicPr/>
            <p:nvPr/>
          </p:nvPicPr>
          <p:blipFill>
            <a:blip r:embed="rId3" cstate="print"/>
            <a:stretch>
              <a:fillRect/>
            </a:stretch>
          </p:blipFill>
          <p:spPr>
            <a:xfrm>
              <a:off x="6262008" y="2784935"/>
              <a:ext cx="92844" cy="116904"/>
            </a:xfrm>
            <a:prstGeom prst="rect">
              <a:avLst/>
            </a:prstGeom>
          </p:spPr>
        </p:pic>
        <p:pic>
          <p:nvPicPr>
            <p:cNvPr id="22" name="object 22"/>
            <p:cNvPicPr/>
            <p:nvPr/>
          </p:nvPicPr>
          <p:blipFill>
            <a:blip r:embed="rId6" cstate="print"/>
            <a:stretch>
              <a:fillRect/>
            </a:stretch>
          </p:blipFill>
          <p:spPr>
            <a:xfrm>
              <a:off x="5616486" y="4161788"/>
              <a:ext cx="116905" cy="92844"/>
            </a:xfrm>
            <a:prstGeom prst="rect">
              <a:avLst/>
            </a:prstGeom>
          </p:spPr>
        </p:pic>
        <p:sp>
          <p:nvSpPr>
            <p:cNvPr id="23" name="object 23"/>
            <p:cNvSpPr/>
            <p:nvPr/>
          </p:nvSpPr>
          <p:spPr>
            <a:xfrm>
              <a:off x="4478317" y="2820948"/>
              <a:ext cx="1303020" cy="1159510"/>
            </a:xfrm>
            <a:custGeom>
              <a:avLst/>
              <a:gdLst/>
              <a:ahLst/>
              <a:cxnLst/>
              <a:rect l="l" t="t" r="r" b="b"/>
              <a:pathLst>
                <a:path w="1303020" h="1159510">
                  <a:moveTo>
                    <a:pt x="0" y="1158915"/>
                  </a:moveTo>
                  <a:lnTo>
                    <a:pt x="1302927" y="0"/>
                  </a:lnTo>
                </a:path>
              </a:pathLst>
            </a:custGeom>
            <a:ln w="28574">
              <a:solidFill>
                <a:srgbClr val="40BAD1"/>
              </a:solidFill>
            </a:ln>
          </p:spPr>
          <p:txBody>
            <a:bodyPr wrap="square" lIns="0" tIns="0" rIns="0" bIns="0" rtlCol="0"/>
            <a:lstStyle/>
            <a:p>
              <a:endParaRPr/>
            </a:p>
          </p:txBody>
        </p:sp>
        <p:pic>
          <p:nvPicPr>
            <p:cNvPr id="24" name="object 24"/>
            <p:cNvPicPr/>
            <p:nvPr/>
          </p:nvPicPr>
          <p:blipFill>
            <a:blip r:embed="rId7" cstate="print"/>
            <a:stretch>
              <a:fillRect/>
            </a:stretch>
          </p:blipFill>
          <p:spPr>
            <a:xfrm>
              <a:off x="5721589" y="2769339"/>
              <a:ext cx="115901" cy="111264"/>
            </a:xfrm>
            <a:prstGeom prst="rect">
              <a:avLst/>
            </a:prstGeom>
          </p:spPr>
        </p:pic>
        <p:sp>
          <p:nvSpPr>
            <p:cNvPr id="25" name="object 25"/>
            <p:cNvSpPr/>
            <p:nvPr/>
          </p:nvSpPr>
          <p:spPr>
            <a:xfrm>
              <a:off x="4551731" y="2820948"/>
              <a:ext cx="1303020" cy="1159510"/>
            </a:xfrm>
            <a:custGeom>
              <a:avLst/>
              <a:gdLst/>
              <a:ahLst/>
              <a:cxnLst/>
              <a:rect l="l" t="t" r="r" b="b"/>
              <a:pathLst>
                <a:path w="1303020" h="1159510">
                  <a:moveTo>
                    <a:pt x="1302927" y="1158915"/>
                  </a:moveTo>
                  <a:lnTo>
                    <a:pt x="0" y="0"/>
                  </a:lnTo>
                </a:path>
              </a:pathLst>
            </a:custGeom>
            <a:ln w="28574">
              <a:solidFill>
                <a:srgbClr val="40BAD1"/>
              </a:solidFill>
            </a:ln>
          </p:spPr>
          <p:txBody>
            <a:bodyPr wrap="square" lIns="0" tIns="0" rIns="0" bIns="0" rtlCol="0"/>
            <a:lstStyle/>
            <a:p>
              <a:endParaRPr/>
            </a:p>
          </p:txBody>
        </p:sp>
        <p:pic>
          <p:nvPicPr>
            <p:cNvPr id="26" name="object 26"/>
            <p:cNvPicPr/>
            <p:nvPr/>
          </p:nvPicPr>
          <p:blipFill>
            <a:blip r:embed="rId8" cstate="print"/>
            <a:stretch>
              <a:fillRect/>
            </a:stretch>
          </p:blipFill>
          <p:spPr>
            <a:xfrm>
              <a:off x="4495485" y="2769339"/>
              <a:ext cx="115901" cy="111264"/>
            </a:xfrm>
            <a:prstGeom prst="rect">
              <a:avLst/>
            </a:prstGeom>
          </p:spPr>
        </p:pic>
      </p:grpSp>
      <p:sp>
        <p:nvSpPr>
          <p:cNvPr id="27" name="object 27"/>
          <p:cNvSpPr txBox="1"/>
          <p:nvPr/>
        </p:nvSpPr>
        <p:spPr>
          <a:xfrm>
            <a:off x="4643041" y="2226055"/>
            <a:ext cx="1145540" cy="299720"/>
          </a:xfrm>
          <a:prstGeom prst="rect">
            <a:avLst/>
          </a:prstGeom>
        </p:spPr>
        <p:txBody>
          <a:bodyPr vert="horz" wrap="square" lIns="0" tIns="12700" rIns="0" bIns="0" rtlCol="0">
            <a:spAutoFit/>
          </a:bodyPr>
          <a:lstStyle/>
          <a:p>
            <a:pPr marL="12700">
              <a:lnSpc>
                <a:spcPct val="100000"/>
              </a:lnSpc>
              <a:spcBef>
                <a:spcPts val="100"/>
              </a:spcBef>
              <a:tabLst>
                <a:tab pos="395605" algn="l"/>
                <a:tab pos="1131570" algn="l"/>
              </a:tabLst>
            </a:pPr>
            <a:r>
              <a:rPr sz="1800" u="heavy" dirty="0">
                <a:uFill>
                  <a:solidFill>
                    <a:srgbClr val="40BAD1"/>
                  </a:solidFill>
                </a:uFill>
                <a:latin typeface="Times New Roman"/>
                <a:cs typeface="Times New Roman"/>
              </a:rPr>
              <a:t> 	</a:t>
            </a:r>
            <a:r>
              <a:rPr sz="1800" u="heavy" spc="-5" dirty="0">
                <a:uFill>
                  <a:solidFill>
                    <a:srgbClr val="40BAD1"/>
                  </a:solidFill>
                </a:uFill>
                <a:latin typeface="Arial MT"/>
                <a:cs typeface="Arial MT"/>
              </a:rPr>
              <a:t>15	</a:t>
            </a:r>
            <a:endParaRPr sz="1800">
              <a:latin typeface="Arial MT"/>
              <a:cs typeface="Arial MT"/>
            </a:endParaRPr>
          </a:p>
        </p:txBody>
      </p:sp>
      <p:sp>
        <p:nvSpPr>
          <p:cNvPr id="34" name="object 3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35" name="object 3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45</a:t>
            </a:fld>
            <a:endParaRPr dirty="0"/>
          </a:p>
        </p:txBody>
      </p:sp>
      <p:sp>
        <p:nvSpPr>
          <p:cNvPr id="28" name="object 28"/>
          <p:cNvSpPr txBox="1"/>
          <p:nvPr/>
        </p:nvSpPr>
        <p:spPr>
          <a:xfrm>
            <a:off x="3809990" y="3140455"/>
            <a:ext cx="657860" cy="299720"/>
          </a:xfrm>
          <a:prstGeom prst="rect">
            <a:avLst/>
          </a:prstGeom>
        </p:spPr>
        <p:txBody>
          <a:bodyPr vert="horz" wrap="square" lIns="0" tIns="12700" rIns="0" bIns="0" rtlCol="0">
            <a:spAutoFit/>
          </a:bodyPr>
          <a:lstStyle/>
          <a:p>
            <a:pPr marL="12700">
              <a:lnSpc>
                <a:spcPct val="100000"/>
              </a:lnSpc>
              <a:spcBef>
                <a:spcPts val="100"/>
              </a:spcBef>
              <a:tabLst>
                <a:tab pos="390525" algn="l"/>
              </a:tabLst>
            </a:pPr>
            <a:r>
              <a:rPr sz="1800" dirty="0">
                <a:latin typeface="Arial MT"/>
                <a:cs typeface="Arial MT"/>
              </a:rPr>
              <a:t>5	</a:t>
            </a:r>
            <a:r>
              <a:rPr sz="1800" spc="-5" dirty="0">
                <a:latin typeface="Arial MT"/>
                <a:cs typeface="Arial MT"/>
              </a:rPr>
              <a:t>50</a:t>
            </a:r>
            <a:endParaRPr sz="1800">
              <a:latin typeface="Arial MT"/>
              <a:cs typeface="Arial MT"/>
            </a:endParaRPr>
          </a:p>
        </p:txBody>
      </p:sp>
      <p:sp>
        <p:nvSpPr>
          <p:cNvPr id="29" name="object 29"/>
          <p:cNvSpPr txBox="1"/>
          <p:nvPr/>
        </p:nvSpPr>
        <p:spPr>
          <a:xfrm>
            <a:off x="5906096" y="3140455"/>
            <a:ext cx="695325" cy="299720"/>
          </a:xfrm>
          <a:prstGeom prst="rect">
            <a:avLst/>
          </a:prstGeom>
        </p:spPr>
        <p:txBody>
          <a:bodyPr vert="horz" wrap="square" lIns="0" tIns="12700" rIns="0" bIns="0" rtlCol="0">
            <a:spAutoFit/>
          </a:bodyPr>
          <a:lstStyle/>
          <a:p>
            <a:pPr marL="12700">
              <a:lnSpc>
                <a:spcPct val="100000"/>
              </a:lnSpc>
              <a:spcBef>
                <a:spcPts val="100"/>
              </a:spcBef>
              <a:tabLst>
                <a:tab pos="427990" algn="l"/>
              </a:tabLst>
            </a:pPr>
            <a:r>
              <a:rPr sz="1800" dirty="0">
                <a:latin typeface="Arial MT"/>
                <a:cs typeface="Arial MT"/>
              </a:rPr>
              <a:t>5	</a:t>
            </a:r>
            <a:r>
              <a:rPr sz="1800" spc="-5" dirty="0">
                <a:latin typeface="Arial MT"/>
                <a:cs typeface="Arial MT"/>
              </a:rPr>
              <a:t>15</a:t>
            </a:r>
            <a:endParaRPr sz="1800">
              <a:latin typeface="Arial MT"/>
              <a:cs typeface="Arial MT"/>
            </a:endParaRPr>
          </a:p>
        </p:txBody>
      </p:sp>
      <p:sp>
        <p:nvSpPr>
          <p:cNvPr id="30" name="object 30"/>
          <p:cNvSpPr txBox="1"/>
          <p:nvPr/>
        </p:nvSpPr>
        <p:spPr>
          <a:xfrm>
            <a:off x="5026200" y="421893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15</a:t>
            </a:r>
            <a:endParaRPr sz="1800">
              <a:latin typeface="Arial MT"/>
              <a:cs typeface="Arial MT"/>
            </a:endParaRPr>
          </a:p>
        </p:txBody>
      </p:sp>
      <p:sp>
        <p:nvSpPr>
          <p:cNvPr id="31" name="object 31"/>
          <p:cNvSpPr txBox="1"/>
          <p:nvPr/>
        </p:nvSpPr>
        <p:spPr>
          <a:xfrm>
            <a:off x="5331028" y="2835655"/>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5</a:t>
            </a:r>
            <a:endParaRPr sz="1800">
              <a:latin typeface="Arial MT"/>
              <a:cs typeface="Arial MT"/>
            </a:endParaRPr>
          </a:p>
        </p:txBody>
      </p:sp>
      <p:sp>
        <p:nvSpPr>
          <p:cNvPr id="32" name="object 32"/>
          <p:cNvSpPr txBox="1"/>
          <p:nvPr/>
        </p:nvSpPr>
        <p:spPr>
          <a:xfrm>
            <a:off x="5217130" y="360933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30</a:t>
            </a:r>
            <a:endParaRPr sz="1800">
              <a:latin typeface="Arial MT"/>
              <a:cs typeface="Arial MT"/>
            </a:endParaRPr>
          </a:p>
        </p:txBody>
      </p:sp>
      <p:graphicFrame>
        <p:nvGraphicFramePr>
          <p:cNvPr id="33" name="object 33"/>
          <p:cNvGraphicFramePr>
            <a:graphicFrameLocks noGrp="1"/>
          </p:cNvGraphicFramePr>
          <p:nvPr>
            <p:extLst>
              <p:ext uri="{D42A27DB-BD31-4B8C-83A1-F6EECF244321}">
                <p14:modId xmlns:p14="http://schemas.microsoft.com/office/powerpoint/2010/main" val="2180970052"/>
              </p:ext>
            </p:extLst>
          </p:nvPr>
        </p:nvGraphicFramePr>
        <p:xfrm>
          <a:off x="7826375" y="2267161"/>
          <a:ext cx="2171062" cy="1983772"/>
        </p:xfrm>
        <a:graphic>
          <a:graphicData uri="http://schemas.openxmlformats.org/drawingml/2006/table">
            <a:tbl>
              <a:tblPr firstRow="1" bandRow="1">
                <a:tableStyleId>{2D5ABB26-0587-4C30-8999-92F81FD0307C}</a:tableStyleId>
              </a:tblPr>
              <a:tblGrid>
                <a:gridCol w="327025">
                  <a:extLst>
                    <a:ext uri="{9D8B030D-6E8A-4147-A177-3AD203B41FA5}">
                      <a16:colId xmlns:a16="http://schemas.microsoft.com/office/drawing/2014/main" val="20000"/>
                    </a:ext>
                  </a:extLst>
                </a:gridCol>
                <a:gridCol w="461009">
                  <a:extLst>
                    <a:ext uri="{9D8B030D-6E8A-4147-A177-3AD203B41FA5}">
                      <a16:colId xmlns:a16="http://schemas.microsoft.com/office/drawing/2014/main" val="20001"/>
                    </a:ext>
                  </a:extLst>
                </a:gridCol>
                <a:gridCol w="461009">
                  <a:extLst>
                    <a:ext uri="{9D8B030D-6E8A-4147-A177-3AD203B41FA5}">
                      <a16:colId xmlns:a16="http://schemas.microsoft.com/office/drawing/2014/main" val="20002"/>
                    </a:ext>
                  </a:extLst>
                </a:gridCol>
                <a:gridCol w="461009">
                  <a:extLst>
                    <a:ext uri="{9D8B030D-6E8A-4147-A177-3AD203B41FA5}">
                      <a16:colId xmlns:a16="http://schemas.microsoft.com/office/drawing/2014/main" val="20003"/>
                    </a:ext>
                  </a:extLst>
                </a:gridCol>
                <a:gridCol w="461010">
                  <a:extLst>
                    <a:ext uri="{9D8B030D-6E8A-4147-A177-3AD203B41FA5}">
                      <a16:colId xmlns:a16="http://schemas.microsoft.com/office/drawing/2014/main" val="20004"/>
                    </a:ext>
                  </a:extLst>
                </a:gridCol>
              </a:tblGrid>
              <a:tr h="414176">
                <a:tc>
                  <a:txBody>
                    <a:bodyPr/>
                    <a:lstStyle/>
                    <a:p>
                      <a:pPr marR="118110" algn="r">
                        <a:lnSpc>
                          <a:spcPts val="2620"/>
                        </a:lnSpc>
                      </a:pPr>
                      <a:r>
                        <a:rPr sz="2400" dirty="0">
                          <a:latin typeface="Times New Roman"/>
                          <a:cs typeface="Times New Roman"/>
                        </a:rPr>
                        <a:t>P</a:t>
                      </a:r>
                      <a:endParaRPr sz="2400">
                        <a:latin typeface="Times New Roman"/>
                        <a:cs typeface="Times New Roman"/>
                      </a:endParaRPr>
                    </a:p>
                  </a:txBody>
                  <a:tcPr marL="0" marR="0" marT="0" marB="0"/>
                </a:tc>
                <a:tc>
                  <a:txBody>
                    <a:bodyPr/>
                    <a:lstStyle/>
                    <a:p>
                      <a:pPr marR="14604" algn="ctr">
                        <a:lnSpc>
                          <a:spcPct val="100000"/>
                        </a:lnSpc>
                        <a:spcBef>
                          <a:spcPts val="465"/>
                        </a:spcBef>
                      </a:pPr>
                      <a:r>
                        <a:rPr sz="1800" dirty="0">
                          <a:latin typeface="Times New Roman"/>
                          <a:cs typeface="Times New Roman"/>
                        </a:rPr>
                        <a:t>1</a:t>
                      </a:r>
                      <a:endParaRPr sz="1800">
                        <a:latin typeface="Times New Roman"/>
                        <a:cs typeface="Times New Roman"/>
                      </a:endParaRPr>
                    </a:p>
                  </a:txBody>
                  <a:tcPr marL="0" marR="0" marT="59055" marB="0">
                    <a:lnB w="9525">
                      <a:solidFill>
                        <a:srgbClr val="9E9E9E"/>
                      </a:solidFill>
                      <a:prstDash val="solid"/>
                    </a:lnB>
                  </a:tcPr>
                </a:tc>
                <a:tc>
                  <a:txBody>
                    <a:bodyPr/>
                    <a:lstStyle/>
                    <a:p>
                      <a:pPr marL="158115">
                        <a:lnSpc>
                          <a:spcPct val="100000"/>
                        </a:lnSpc>
                        <a:spcBef>
                          <a:spcPts val="465"/>
                        </a:spcBef>
                      </a:pPr>
                      <a:r>
                        <a:rPr sz="1800" dirty="0">
                          <a:latin typeface="Times New Roman"/>
                          <a:cs typeface="Times New Roman"/>
                        </a:rPr>
                        <a:t>2</a:t>
                      </a:r>
                      <a:endParaRPr sz="1800">
                        <a:latin typeface="Times New Roman"/>
                        <a:cs typeface="Times New Roman"/>
                      </a:endParaRPr>
                    </a:p>
                  </a:txBody>
                  <a:tcPr marL="0" marR="0" marT="59055" marB="0">
                    <a:lnB w="9525">
                      <a:solidFill>
                        <a:srgbClr val="9E9E9E"/>
                      </a:solidFill>
                      <a:prstDash val="solid"/>
                    </a:lnB>
                  </a:tcPr>
                </a:tc>
                <a:tc>
                  <a:txBody>
                    <a:bodyPr/>
                    <a:lstStyle/>
                    <a:p>
                      <a:pPr marL="154305">
                        <a:lnSpc>
                          <a:spcPct val="100000"/>
                        </a:lnSpc>
                        <a:spcBef>
                          <a:spcPts val="465"/>
                        </a:spcBef>
                      </a:pPr>
                      <a:r>
                        <a:rPr sz="1800" dirty="0">
                          <a:latin typeface="Times New Roman"/>
                          <a:cs typeface="Times New Roman"/>
                        </a:rPr>
                        <a:t>3</a:t>
                      </a:r>
                      <a:endParaRPr sz="1800">
                        <a:latin typeface="Times New Roman"/>
                        <a:cs typeface="Times New Roman"/>
                      </a:endParaRPr>
                    </a:p>
                  </a:txBody>
                  <a:tcPr marL="0" marR="0" marT="59055" marB="0">
                    <a:lnB w="9525">
                      <a:solidFill>
                        <a:srgbClr val="9E9E9E"/>
                      </a:solidFill>
                      <a:prstDash val="solid"/>
                    </a:lnB>
                  </a:tcPr>
                </a:tc>
                <a:tc>
                  <a:txBody>
                    <a:bodyPr/>
                    <a:lstStyle/>
                    <a:p>
                      <a:pPr marL="150495">
                        <a:lnSpc>
                          <a:spcPct val="100000"/>
                        </a:lnSpc>
                        <a:spcBef>
                          <a:spcPts val="465"/>
                        </a:spcBef>
                      </a:pPr>
                      <a:r>
                        <a:rPr sz="1800" dirty="0">
                          <a:latin typeface="Times New Roman"/>
                          <a:cs typeface="Times New Roman"/>
                        </a:rPr>
                        <a:t>4</a:t>
                      </a:r>
                      <a:endParaRPr sz="1800">
                        <a:latin typeface="Times New Roman"/>
                        <a:cs typeface="Times New Roman"/>
                      </a:endParaRPr>
                    </a:p>
                  </a:txBody>
                  <a:tcPr marL="0" marR="0" marT="59055" marB="0">
                    <a:lnB w="9525">
                      <a:solidFill>
                        <a:srgbClr val="9E9E9E"/>
                      </a:solidFill>
                      <a:prstDash val="solid"/>
                    </a:lnB>
                  </a:tcPr>
                </a:tc>
                <a:extLst>
                  <a:ext uri="{0D108BD9-81ED-4DB2-BD59-A6C34878D82A}">
                    <a16:rowId xmlns:a16="http://schemas.microsoft.com/office/drawing/2014/main" val="10000"/>
                  </a:ext>
                </a:extLst>
              </a:tr>
              <a:tr h="392399">
                <a:tc>
                  <a:txBody>
                    <a:bodyPr/>
                    <a:lstStyle/>
                    <a:p>
                      <a:pPr marR="93980" algn="r">
                        <a:lnSpc>
                          <a:spcPct val="100000"/>
                        </a:lnSpc>
                        <a:spcBef>
                          <a:spcPts val="100"/>
                        </a:spcBef>
                      </a:pPr>
                      <a:r>
                        <a:rPr sz="1800" dirty="0">
                          <a:latin typeface="Times New Roman"/>
                          <a:cs typeface="Times New Roman"/>
                        </a:rPr>
                        <a:t>1</a:t>
                      </a:r>
                      <a:endParaRPr sz="1800">
                        <a:latin typeface="Times New Roman"/>
                        <a:cs typeface="Times New Roman"/>
                      </a:endParaRPr>
                    </a:p>
                  </a:txBody>
                  <a:tcPr marL="0" marR="0" marT="12700" marB="0">
                    <a:lnR w="9525">
                      <a:solidFill>
                        <a:srgbClr val="9E9E9E"/>
                      </a:solidFill>
                      <a:prstDash val="solid"/>
                    </a:lnR>
                  </a:tcPr>
                </a:tc>
                <a:tc>
                  <a:txBody>
                    <a:bodyPr/>
                    <a:lstStyle/>
                    <a:p>
                      <a:pPr algn="ctr">
                        <a:lnSpc>
                          <a:spcPct val="100000"/>
                        </a:lnSpc>
                        <a:spcBef>
                          <a:spcPts val="660"/>
                        </a:spcBef>
                      </a:pPr>
                      <a:r>
                        <a:rPr sz="1400" b="1" dirty="0">
                          <a:latin typeface="Arial"/>
                          <a:cs typeface="Arial"/>
                        </a:rPr>
                        <a:t>0</a:t>
                      </a:r>
                      <a:endParaRPr sz="1400">
                        <a:latin typeface="Arial"/>
                        <a:cs typeface="Arial"/>
                      </a:endParaRPr>
                    </a:p>
                  </a:txBody>
                  <a:tcPr marL="0" marR="0" marT="8382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80975">
                        <a:lnSpc>
                          <a:spcPct val="100000"/>
                        </a:lnSpc>
                        <a:spcBef>
                          <a:spcPts val="660"/>
                        </a:spcBef>
                      </a:pPr>
                      <a:r>
                        <a:rPr sz="1400" b="1" dirty="0">
                          <a:latin typeface="Arial"/>
                          <a:cs typeface="Arial"/>
                        </a:rPr>
                        <a:t>1</a:t>
                      </a:r>
                      <a:endParaRPr sz="1400">
                        <a:latin typeface="Arial"/>
                        <a:cs typeface="Arial"/>
                      </a:endParaRPr>
                    </a:p>
                  </a:txBody>
                  <a:tcPr marL="0" marR="0" marT="8382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80975">
                        <a:lnSpc>
                          <a:spcPct val="100000"/>
                        </a:lnSpc>
                        <a:spcBef>
                          <a:spcPts val="660"/>
                        </a:spcBef>
                      </a:pPr>
                      <a:r>
                        <a:rPr sz="1400" b="1" dirty="0">
                          <a:latin typeface="Arial"/>
                          <a:cs typeface="Arial"/>
                        </a:rPr>
                        <a:t>1</a:t>
                      </a:r>
                      <a:endParaRPr sz="1400">
                        <a:latin typeface="Arial"/>
                        <a:cs typeface="Arial"/>
                      </a:endParaRPr>
                    </a:p>
                  </a:txBody>
                  <a:tcPr marL="0" marR="0" marT="8382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80975">
                        <a:lnSpc>
                          <a:spcPct val="100000"/>
                        </a:lnSpc>
                        <a:spcBef>
                          <a:spcPts val="660"/>
                        </a:spcBef>
                      </a:pPr>
                      <a:r>
                        <a:rPr sz="1400" b="1" dirty="0">
                          <a:latin typeface="Arial"/>
                          <a:cs typeface="Arial"/>
                        </a:rPr>
                        <a:t>1</a:t>
                      </a:r>
                      <a:endParaRPr sz="1400">
                        <a:latin typeface="Arial"/>
                        <a:cs typeface="Arial"/>
                      </a:endParaRPr>
                    </a:p>
                  </a:txBody>
                  <a:tcPr marL="0" marR="0" marT="8382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392399">
                <a:tc>
                  <a:txBody>
                    <a:bodyPr/>
                    <a:lstStyle/>
                    <a:p>
                      <a:pPr marR="93980" algn="r">
                        <a:lnSpc>
                          <a:spcPct val="100000"/>
                        </a:lnSpc>
                        <a:spcBef>
                          <a:spcPts val="235"/>
                        </a:spcBef>
                      </a:pPr>
                      <a:r>
                        <a:rPr sz="1800" dirty="0">
                          <a:latin typeface="Times New Roman"/>
                          <a:cs typeface="Times New Roman"/>
                        </a:rPr>
                        <a:t>2</a:t>
                      </a:r>
                      <a:endParaRPr sz="1800">
                        <a:latin typeface="Times New Roman"/>
                        <a:cs typeface="Times New Roman"/>
                      </a:endParaRPr>
                    </a:p>
                  </a:txBody>
                  <a:tcPr marL="0" marR="0" marT="29845" marB="0">
                    <a:lnR w="9525">
                      <a:solidFill>
                        <a:srgbClr val="9E9E9E"/>
                      </a:solidFill>
                      <a:prstDash val="solid"/>
                    </a:lnR>
                  </a:tcPr>
                </a:tc>
                <a:tc>
                  <a:txBody>
                    <a:bodyPr/>
                    <a:lstStyle/>
                    <a:p>
                      <a:pPr algn="ctr">
                        <a:lnSpc>
                          <a:spcPct val="100000"/>
                        </a:lnSpc>
                        <a:spcBef>
                          <a:spcPts val="660"/>
                        </a:spcBef>
                      </a:pPr>
                      <a:r>
                        <a:rPr sz="1400" b="1" dirty="0">
                          <a:latin typeface="Arial"/>
                          <a:cs typeface="Arial"/>
                        </a:rPr>
                        <a:t>1</a:t>
                      </a:r>
                      <a:endParaRPr sz="1400">
                        <a:latin typeface="Arial"/>
                        <a:cs typeface="Arial"/>
                      </a:endParaRPr>
                    </a:p>
                  </a:txBody>
                  <a:tcPr marL="0" marR="0" marT="8382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80975">
                        <a:lnSpc>
                          <a:spcPct val="100000"/>
                        </a:lnSpc>
                        <a:spcBef>
                          <a:spcPts val="660"/>
                        </a:spcBef>
                      </a:pPr>
                      <a:r>
                        <a:rPr sz="1400" b="1" dirty="0">
                          <a:latin typeface="Arial"/>
                          <a:cs typeface="Arial"/>
                        </a:rPr>
                        <a:t>0</a:t>
                      </a:r>
                      <a:endParaRPr sz="1400">
                        <a:latin typeface="Arial"/>
                        <a:cs typeface="Arial"/>
                      </a:endParaRPr>
                    </a:p>
                  </a:txBody>
                  <a:tcPr marL="0" marR="0" marT="8382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80975">
                        <a:lnSpc>
                          <a:spcPct val="100000"/>
                        </a:lnSpc>
                        <a:spcBef>
                          <a:spcPts val="660"/>
                        </a:spcBef>
                      </a:pPr>
                      <a:r>
                        <a:rPr sz="1400" b="1" dirty="0">
                          <a:latin typeface="Arial"/>
                          <a:cs typeface="Arial"/>
                        </a:rPr>
                        <a:t>1</a:t>
                      </a:r>
                      <a:endParaRPr sz="1400">
                        <a:latin typeface="Arial"/>
                        <a:cs typeface="Arial"/>
                      </a:endParaRPr>
                    </a:p>
                  </a:txBody>
                  <a:tcPr marL="0" marR="0" marT="8382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80975">
                        <a:lnSpc>
                          <a:spcPct val="100000"/>
                        </a:lnSpc>
                        <a:spcBef>
                          <a:spcPts val="660"/>
                        </a:spcBef>
                      </a:pPr>
                      <a:r>
                        <a:rPr sz="1400" b="1" dirty="0">
                          <a:latin typeface="Arial"/>
                          <a:cs typeface="Arial"/>
                        </a:rPr>
                        <a:t>1</a:t>
                      </a:r>
                      <a:endParaRPr sz="1400">
                        <a:latin typeface="Arial"/>
                        <a:cs typeface="Arial"/>
                      </a:endParaRPr>
                    </a:p>
                  </a:txBody>
                  <a:tcPr marL="0" marR="0" marT="8382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392399">
                <a:tc>
                  <a:txBody>
                    <a:bodyPr/>
                    <a:lstStyle/>
                    <a:p>
                      <a:pPr marR="93980" algn="r">
                        <a:lnSpc>
                          <a:spcPct val="100000"/>
                        </a:lnSpc>
                        <a:spcBef>
                          <a:spcPts val="370"/>
                        </a:spcBef>
                      </a:pPr>
                      <a:r>
                        <a:rPr sz="1800" dirty="0">
                          <a:latin typeface="Times New Roman"/>
                          <a:cs typeface="Times New Roman"/>
                        </a:rPr>
                        <a:t>3</a:t>
                      </a:r>
                      <a:endParaRPr sz="1800">
                        <a:latin typeface="Times New Roman"/>
                        <a:cs typeface="Times New Roman"/>
                      </a:endParaRPr>
                    </a:p>
                  </a:txBody>
                  <a:tcPr marL="0" marR="0" marT="46990" marB="0">
                    <a:lnR w="9525">
                      <a:solidFill>
                        <a:srgbClr val="9E9E9E"/>
                      </a:solidFill>
                      <a:prstDash val="solid"/>
                    </a:lnR>
                  </a:tcPr>
                </a:tc>
                <a:tc>
                  <a:txBody>
                    <a:bodyPr/>
                    <a:lstStyle/>
                    <a:p>
                      <a:pPr algn="ctr">
                        <a:lnSpc>
                          <a:spcPct val="100000"/>
                        </a:lnSpc>
                        <a:spcBef>
                          <a:spcPts val="660"/>
                        </a:spcBef>
                      </a:pPr>
                      <a:r>
                        <a:rPr sz="1400" b="1" dirty="0">
                          <a:latin typeface="Arial"/>
                          <a:cs typeface="Arial"/>
                        </a:rPr>
                        <a:t>1</a:t>
                      </a:r>
                      <a:endParaRPr sz="1400">
                        <a:latin typeface="Arial"/>
                        <a:cs typeface="Arial"/>
                      </a:endParaRPr>
                    </a:p>
                  </a:txBody>
                  <a:tcPr marL="0" marR="0" marT="8382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80975">
                        <a:lnSpc>
                          <a:spcPct val="100000"/>
                        </a:lnSpc>
                        <a:spcBef>
                          <a:spcPts val="660"/>
                        </a:spcBef>
                      </a:pPr>
                      <a:r>
                        <a:rPr sz="1400" b="1" dirty="0">
                          <a:latin typeface="Arial"/>
                          <a:cs typeface="Arial"/>
                        </a:rPr>
                        <a:t>1</a:t>
                      </a:r>
                      <a:endParaRPr sz="1400">
                        <a:latin typeface="Arial"/>
                        <a:cs typeface="Arial"/>
                      </a:endParaRPr>
                    </a:p>
                  </a:txBody>
                  <a:tcPr marL="0" marR="0" marT="8382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80975">
                        <a:lnSpc>
                          <a:spcPct val="100000"/>
                        </a:lnSpc>
                        <a:spcBef>
                          <a:spcPts val="660"/>
                        </a:spcBef>
                      </a:pPr>
                      <a:r>
                        <a:rPr sz="1400" b="1" dirty="0">
                          <a:latin typeface="Arial"/>
                          <a:cs typeface="Arial"/>
                        </a:rPr>
                        <a:t>0</a:t>
                      </a:r>
                      <a:endParaRPr sz="1400">
                        <a:latin typeface="Arial"/>
                        <a:cs typeface="Arial"/>
                      </a:endParaRPr>
                    </a:p>
                  </a:txBody>
                  <a:tcPr marL="0" marR="0" marT="8382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80975">
                        <a:lnSpc>
                          <a:spcPct val="100000"/>
                        </a:lnSpc>
                        <a:spcBef>
                          <a:spcPts val="660"/>
                        </a:spcBef>
                      </a:pPr>
                      <a:r>
                        <a:rPr sz="1400" b="1" dirty="0">
                          <a:latin typeface="Arial"/>
                          <a:cs typeface="Arial"/>
                        </a:rPr>
                        <a:t>1</a:t>
                      </a:r>
                      <a:endParaRPr sz="1400">
                        <a:latin typeface="Arial"/>
                        <a:cs typeface="Arial"/>
                      </a:endParaRPr>
                    </a:p>
                  </a:txBody>
                  <a:tcPr marL="0" marR="0" marT="8382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392399">
                <a:tc>
                  <a:txBody>
                    <a:bodyPr/>
                    <a:lstStyle/>
                    <a:p>
                      <a:pPr marR="93980" algn="r">
                        <a:lnSpc>
                          <a:spcPct val="100000"/>
                        </a:lnSpc>
                        <a:spcBef>
                          <a:spcPts val="505"/>
                        </a:spcBef>
                      </a:pPr>
                      <a:r>
                        <a:rPr sz="1800" dirty="0">
                          <a:latin typeface="Times New Roman"/>
                          <a:cs typeface="Times New Roman"/>
                        </a:rPr>
                        <a:t>4</a:t>
                      </a:r>
                      <a:endParaRPr sz="1800">
                        <a:latin typeface="Times New Roman"/>
                        <a:cs typeface="Times New Roman"/>
                      </a:endParaRPr>
                    </a:p>
                  </a:txBody>
                  <a:tcPr marL="0" marR="0" marT="64135" marB="0">
                    <a:lnR w="9525">
                      <a:solidFill>
                        <a:srgbClr val="9E9E9E"/>
                      </a:solidFill>
                      <a:prstDash val="solid"/>
                    </a:lnR>
                  </a:tcPr>
                </a:tc>
                <a:tc>
                  <a:txBody>
                    <a:bodyPr/>
                    <a:lstStyle/>
                    <a:p>
                      <a:pPr algn="ctr">
                        <a:lnSpc>
                          <a:spcPct val="100000"/>
                        </a:lnSpc>
                        <a:spcBef>
                          <a:spcPts val="660"/>
                        </a:spcBef>
                      </a:pPr>
                      <a:r>
                        <a:rPr sz="1400" b="1" dirty="0">
                          <a:latin typeface="Arial"/>
                          <a:cs typeface="Arial"/>
                        </a:rPr>
                        <a:t>1</a:t>
                      </a:r>
                      <a:endParaRPr sz="1400">
                        <a:latin typeface="Arial"/>
                        <a:cs typeface="Arial"/>
                      </a:endParaRPr>
                    </a:p>
                  </a:txBody>
                  <a:tcPr marL="0" marR="0" marT="8382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80975">
                        <a:lnSpc>
                          <a:spcPct val="100000"/>
                        </a:lnSpc>
                        <a:spcBef>
                          <a:spcPts val="660"/>
                        </a:spcBef>
                      </a:pPr>
                      <a:r>
                        <a:rPr sz="1400" b="1" dirty="0">
                          <a:latin typeface="Arial"/>
                          <a:cs typeface="Arial"/>
                        </a:rPr>
                        <a:t>1</a:t>
                      </a:r>
                      <a:endParaRPr sz="1400">
                        <a:latin typeface="Arial"/>
                        <a:cs typeface="Arial"/>
                      </a:endParaRPr>
                    </a:p>
                  </a:txBody>
                  <a:tcPr marL="0" marR="0" marT="8382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80975">
                        <a:lnSpc>
                          <a:spcPct val="100000"/>
                        </a:lnSpc>
                        <a:spcBef>
                          <a:spcPts val="660"/>
                        </a:spcBef>
                      </a:pPr>
                      <a:r>
                        <a:rPr sz="1400" b="1" dirty="0">
                          <a:latin typeface="Arial"/>
                          <a:cs typeface="Arial"/>
                        </a:rPr>
                        <a:t>1</a:t>
                      </a:r>
                      <a:endParaRPr sz="1400">
                        <a:latin typeface="Arial"/>
                        <a:cs typeface="Arial"/>
                      </a:endParaRPr>
                    </a:p>
                  </a:txBody>
                  <a:tcPr marL="0" marR="0" marT="8382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80975">
                        <a:lnSpc>
                          <a:spcPct val="100000"/>
                        </a:lnSpc>
                        <a:spcBef>
                          <a:spcPts val="660"/>
                        </a:spcBef>
                      </a:pPr>
                      <a:r>
                        <a:rPr sz="1400" b="1" dirty="0">
                          <a:latin typeface="Arial"/>
                          <a:cs typeface="Arial"/>
                        </a:rPr>
                        <a:t>0</a:t>
                      </a:r>
                      <a:endParaRPr sz="1400">
                        <a:latin typeface="Arial"/>
                        <a:cs typeface="Arial"/>
                      </a:endParaRPr>
                    </a:p>
                  </a:txBody>
                  <a:tcPr marL="0" marR="0" marT="8382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44" y="2606557"/>
            <a:ext cx="1947545" cy="1564640"/>
          </a:xfrm>
          <a:prstGeom prst="rect">
            <a:avLst/>
          </a:prstGeom>
        </p:spPr>
        <p:txBody>
          <a:bodyPr vert="horz" wrap="square" lIns="0" tIns="73660" rIns="0" bIns="0" rtlCol="0">
            <a:spAutoFit/>
          </a:bodyPr>
          <a:lstStyle/>
          <a:p>
            <a:pPr marL="12700" marR="5080">
              <a:lnSpc>
                <a:spcPts val="3900"/>
              </a:lnSpc>
              <a:spcBef>
                <a:spcPts val="580"/>
              </a:spcBef>
            </a:pPr>
            <a:r>
              <a:rPr sz="3600" spc="-10" dirty="0">
                <a:solidFill>
                  <a:srgbClr val="FFFFFF"/>
                </a:solidFill>
                <a:latin typeface="Corbel"/>
                <a:cs typeface="Corbel"/>
              </a:rPr>
              <a:t>Modiﬁed </a:t>
            </a:r>
            <a:r>
              <a:rPr sz="3600" spc="-5" dirty="0">
                <a:solidFill>
                  <a:srgbClr val="FFFFFF"/>
                </a:solidFill>
                <a:latin typeface="Corbel"/>
                <a:cs typeface="Corbel"/>
              </a:rPr>
              <a:t> Warshall</a:t>
            </a:r>
            <a:r>
              <a:rPr sz="3600" spc="-110" dirty="0">
                <a:solidFill>
                  <a:srgbClr val="FFFFFF"/>
                </a:solidFill>
                <a:latin typeface="Corbel"/>
                <a:cs typeface="Corbel"/>
              </a:rPr>
              <a:t>’</a:t>
            </a:r>
            <a:r>
              <a:rPr sz="3600" dirty="0">
                <a:solidFill>
                  <a:srgbClr val="FFFFFF"/>
                </a:solidFill>
                <a:latin typeface="Corbel"/>
                <a:cs typeface="Corbel"/>
              </a:rPr>
              <a:t>s  </a:t>
            </a:r>
            <a:r>
              <a:rPr sz="3600" spc="-5" dirty="0">
                <a:solidFill>
                  <a:srgbClr val="FFFFFF"/>
                </a:solidFill>
                <a:latin typeface="Corbel"/>
                <a:cs typeface="Corbel"/>
              </a:rPr>
              <a:t>Algorithm</a:t>
            </a:r>
            <a:endParaRPr sz="3600">
              <a:latin typeface="Corbel"/>
              <a:cs typeface="Corbel"/>
            </a:endParaRPr>
          </a:p>
        </p:txBody>
      </p:sp>
      <p:sp>
        <p:nvSpPr>
          <p:cNvPr id="4" name="object 4"/>
          <p:cNvSpPr/>
          <p:nvPr/>
        </p:nvSpPr>
        <p:spPr>
          <a:xfrm>
            <a:off x="4237025" y="1219200"/>
            <a:ext cx="640080" cy="640080"/>
          </a:xfrm>
          <a:custGeom>
            <a:avLst/>
            <a:gdLst/>
            <a:ahLst/>
            <a:cxnLst/>
            <a:rect l="l" t="t" r="r" b="b"/>
            <a:pathLst>
              <a:path w="640079" h="640080">
                <a:moveTo>
                  <a:pt x="0" y="319949"/>
                </a:moveTo>
                <a:lnTo>
                  <a:pt x="3467" y="272670"/>
                </a:lnTo>
                <a:lnTo>
                  <a:pt x="13540" y="227544"/>
                </a:lnTo>
                <a:lnTo>
                  <a:pt x="29723" y="185067"/>
                </a:lnTo>
                <a:lnTo>
                  <a:pt x="51521" y="145733"/>
                </a:lnTo>
                <a:lnTo>
                  <a:pt x="78441" y="110039"/>
                </a:lnTo>
                <a:lnTo>
                  <a:pt x="109987" y="78478"/>
                </a:lnTo>
                <a:lnTo>
                  <a:pt x="145665" y="51545"/>
                </a:lnTo>
                <a:lnTo>
                  <a:pt x="184980" y="29736"/>
                </a:lnTo>
                <a:lnTo>
                  <a:pt x="227437" y="13546"/>
                </a:lnTo>
                <a:lnTo>
                  <a:pt x="272542" y="3469"/>
                </a:lnTo>
                <a:lnTo>
                  <a:pt x="319799" y="0"/>
                </a:lnTo>
                <a:lnTo>
                  <a:pt x="370129" y="3985"/>
                </a:lnTo>
                <a:lnTo>
                  <a:pt x="418766" y="15705"/>
                </a:lnTo>
                <a:lnTo>
                  <a:pt x="464852" y="34803"/>
                </a:lnTo>
                <a:lnTo>
                  <a:pt x="507527" y="60924"/>
                </a:lnTo>
                <a:lnTo>
                  <a:pt x="545932" y="93711"/>
                </a:lnTo>
                <a:lnTo>
                  <a:pt x="578704" y="132134"/>
                </a:lnTo>
                <a:lnTo>
                  <a:pt x="604812" y="174829"/>
                </a:lnTo>
                <a:lnTo>
                  <a:pt x="623901" y="220936"/>
                </a:lnTo>
                <a:lnTo>
                  <a:pt x="635616" y="269596"/>
                </a:lnTo>
                <a:lnTo>
                  <a:pt x="639599" y="319949"/>
                </a:lnTo>
                <a:lnTo>
                  <a:pt x="636132" y="367229"/>
                </a:lnTo>
                <a:lnTo>
                  <a:pt x="626059" y="412355"/>
                </a:lnTo>
                <a:lnTo>
                  <a:pt x="609876" y="454832"/>
                </a:lnTo>
                <a:lnTo>
                  <a:pt x="588078" y="494166"/>
                </a:lnTo>
                <a:lnTo>
                  <a:pt x="561158" y="529860"/>
                </a:lnTo>
                <a:lnTo>
                  <a:pt x="529612" y="561421"/>
                </a:lnTo>
                <a:lnTo>
                  <a:pt x="493934" y="588354"/>
                </a:lnTo>
                <a:lnTo>
                  <a:pt x="454619" y="610163"/>
                </a:lnTo>
                <a:lnTo>
                  <a:pt x="412162" y="626353"/>
                </a:lnTo>
                <a:lnTo>
                  <a:pt x="367057" y="636430"/>
                </a:lnTo>
                <a:lnTo>
                  <a:pt x="319799" y="639899"/>
                </a:lnTo>
                <a:lnTo>
                  <a:pt x="272542" y="636430"/>
                </a:lnTo>
                <a:lnTo>
                  <a:pt x="227437" y="626353"/>
                </a:lnTo>
                <a:lnTo>
                  <a:pt x="184980" y="610163"/>
                </a:lnTo>
                <a:lnTo>
                  <a:pt x="145665" y="588354"/>
                </a:lnTo>
                <a:lnTo>
                  <a:pt x="109987" y="561421"/>
                </a:lnTo>
                <a:lnTo>
                  <a:pt x="78441" y="529860"/>
                </a:lnTo>
                <a:lnTo>
                  <a:pt x="51521" y="494166"/>
                </a:lnTo>
                <a:lnTo>
                  <a:pt x="29723" y="454832"/>
                </a:lnTo>
                <a:lnTo>
                  <a:pt x="13540" y="412355"/>
                </a:lnTo>
                <a:lnTo>
                  <a:pt x="3467" y="367229"/>
                </a:lnTo>
                <a:lnTo>
                  <a:pt x="0" y="319949"/>
                </a:lnTo>
                <a:close/>
              </a:path>
            </a:pathLst>
          </a:custGeom>
          <a:ln w="28574">
            <a:solidFill>
              <a:srgbClr val="40BAD1"/>
            </a:solidFill>
          </a:ln>
        </p:spPr>
        <p:txBody>
          <a:bodyPr wrap="square" lIns="0" tIns="0" rIns="0" bIns="0" rtlCol="0"/>
          <a:lstStyle/>
          <a:p>
            <a:endParaRPr/>
          </a:p>
        </p:txBody>
      </p:sp>
      <p:sp>
        <p:nvSpPr>
          <p:cNvPr id="5" name="object 5"/>
          <p:cNvSpPr txBox="1"/>
          <p:nvPr/>
        </p:nvSpPr>
        <p:spPr>
          <a:xfrm>
            <a:off x="4486194" y="1379193"/>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1</a:t>
            </a:r>
            <a:endParaRPr sz="1800">
              <a:latin typeface="Calibri"/>
              <a:cs typeface="Calibri"/>
            </a:endParaRPr>
          </a:p>
        </p:txBody>
      </p:sp>
      <p:sp>
        <p:nvSpPr>
          <p:cNvPr id="6" name="object 6"/>
          <p:cNvSpPr/>
          <p:nvPr/>
        </p:nvSpPr>
        <p:spPr>
          <a:xfrm>
            <a:off x="6065799" y="1219200"/>
            <a:ext cx="640080" cy="640080"/>
          </a:xfrm>
          <a:custGeom>
            <a:avLst/>
            <a:gdLst/>
            <a:ahLst/>
            <a:cxnLst/>
            <a:rect l="l" t="t" r="r" b="b"/>
            <a:pathLst>
              <a:path w="640079" h="640080">
                <a:moveTo>
                  <a:pt x="0" y="319949"/>
                </a:moveTo>
                <a:lnTo>
                  <a:pt x="3467" y="272670"/>
                </a:lnTo>
                <a:lnTo>
                  <a:pt x="13540" y="227544"/>
                </a:lnTo>
                <a:lnTo>
                  <a:pt x="29723" y="185067"/>
                </a:lnTo>
                <a:lnTo>
                  <a:pt x="51521" y="145733"/>
                </a:lnTo>
                <a:lnTo>
                  <a:pt x="78441" y="110039"/>
                </a:lnTo>
                <a:lnTo>
                  <a:pt x="109987" y="78478"/>
                </a:lnTo>
                <a:lnTo>
                  <a:pt x="145665" y="51545"/>
                </a:lnTo>
                <a:lnTo>
                  <a:pt x="184980" y="29736"/>
                </a:lnTo>
                <a:lnTo>
                  <a:pt x="227437" y="13546"/>
                </a:lnTo>
                <a:lnTo>
                  <a:pt x="272542" y="3469"/>
                </a:lnTo>
                <a:lnTo>
                  <a:pt x="319799" y="0"/>
                </a:lnTo>
                <a:lnTo>
                  <a:pt x="370129" y="3985"/>
                </a:lnTo>
                <a:lnTo>
                  <a:pt x="418766" y="15705"/>
                </a:lnTo>
                <a:lnTo>
                  <a:pt x="464852" y="34803"/>
                </a:lnTo>
                <a:lnTo>
                  <a:pt x="507527" y="60924"/>
                </a:lnTo>
                <a:lnTo>
                  <a:pt x="545932" y="93711"/>
                </a:lnTo>
                <a:lnTo>
                  <a:pt x="578704" y="132134"/>
                </a:lnTo>
                <a:lnTo>
                  <a:pt x="604812" y="174829"/>
                </a:lnTo>
                <a:lnTo>
                  <a:pt x="623901" y="220936"/>
                </a:lnTo>
                <a:lnTo>
                  <a:pt x="635615" y="269596"/>
                </a:lnTo>
                <a:lnTo>
                  <a:pt x="639599" y="319949"/>
                </a:lnTo>
                <a:lnTo>
                  <a:pt x="636132" y="367229"/>
                </a:lnTo>
                <a:lnTo>
                  <a:pt x="626059" y="412355"/>
                </a:lnTo>
                <a:lnTo>
                  <a:pt x="609876" y="454832"/>
                </a:lnTo>
                <a:lnTo>
                  <a:pt x="588078" y="494166"/>
                </a:lnTo>
                <a:lnTo>
                  <a:pt x="561158" y="529860"/>
                </a:lnTo>
                <a:lnTo>
                  <a:pt x="529612" y="561421"/>
                </a:lnTo>
                <a:lnTo>
                  <a:pt x="493934" y="588354"/>
                </a:lnTo>
                <a:lnTo>
                  <a:pt x="454619" y="610163"/>
                </a:lnTo>
                <a:lnTo>
                  <a:pt x="412162" y="626353"/>
                </a:lnTo>
                <a:lnTo>
                  <a:pt x="367057" y="636430"/>
                </a:lnTo>
                <a:lnTo>
                  <a:pt x="319799" y="639899"/>
                </a:lnTo>
                <a:lnTo>
                  <a:pt x="272542" y="636430"/>
                </a:lnTo>
                <a:lnTo>
                  <a:pt x="227437" y="626353"/>
                </a:lnTo>
                <a:lnTo>
                  <a:pt x="184980" y="610163"/>
                </a:lnTo>
                <a:lnTo>
                  <a:pt x="145665" y="588354"/>
                </a:lnTo>
                <a:lnTo>
                  <a:pt x="109987" y="561421"/>
                </a:lnTo>
                <a:lnTo>
                  <a:pt x="78441" y="529860"/>
                </a:lnTo>
                <a:lnTo>
                  <a:pt x="51521" y="494166"/>
                </a:lnTo>
                <a:lnTo>
                  <a:pt x="29723" y="454832"/>
                </a:lnTo>
                <a:lnTo>
                  <a:pt x="13540" y="412355"/>
                </a:lnTo>
                <a:lnTo>
                  <a:pt x="3467" y="367229"/>
                </a:lnTo>
                <a:lnTo>
                  <a:pt x="0" y="319949"/>
                </a:lnTo>
                <a:close/>
              </a:path>
            </a:pathLst>
          </a:custGeom>
          <a:ln w="28574">
            <a:solidFill>
              <a:srgbClr val="40BAD1"/>
            </a:solidFill>
          </a:ln>
        </p:spPr>
        <p:txBody>
          <a:bodyPr wrap="square" lIns="0" tIns="0" rIns="0" bIns="0" rtlCol="0"/>
          <a:lstStyle/>
          <a:p>
            <a:endParaRPr/>
          </a:p>
        </p:txBody>
      </p:sp>
      <p:sp>
        <p:nvSpPr>
          <p:cNvPr id="7" name="object 7"/>
          <p:cNvSpPr txBox="1"/>
          <p:nvPr/>
        </p:nvSpPr>
        <p:spPr>
          <a:xfrm>
            <a:off x="6314968" y="1379193"/>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2</a:t>
            </a:r>
            <a:endParaRPr sz="1800">
              <a:latin typeface="Calibri"/>
              <a:cs typeface="Calibri"/>
            </a:endParaRPr>
          </a:p>
        </p:txBody>
      </p:sp>
      <p:sp>
        <p:nvSpPr>
          <p:cNvPr id="8" name="object 8"/>
          <p:cNvSpPr/>
          <p:nvPr/>
        </p:nvSpPr>
        <p:spPr>
          <a:xfrm>
            <a:off x="4237025" y="2895600"/>
            <a:ext cx="640080" cy="640080"/>
          </a:xfrm>
          <a:custGeom>
            <a:avLst/>
            <a:gdLst/>
            <a:ahLst/>
            <a:cxnLst/>
            <a:rect l="l" t="t" r="r" b="b"/>
            <a:pathLst>
              <a:path w="640079" h="640079">
                <a:moveTo>
                  <a:pt x="0" y="319949"/>
                </a:moveTo>
                <a:lnTo>
                  <a:pt x="3467" y="272670"/>
                </a:lnTo>
                <a:lnTo>
                  <a:pt x="13540" y="227544"/>
                </a:lnTo>
                <a:lnTo>
                  <a:pt x="29723" y="185067"/>
                </a:lnTo>
                <a:lnTo>
                  <a:pt x="51521" y="145733"/>
                </a:lnTo>
                <a:lnTo>
                  <a:pt x="78441" y="110039"/>
                </a:lnTo>
                <a:lnTo>
                  <a:pt x="109987" y="78478"/>
                </a:lnTo>
                <a:lnTo>
                  <a:pt x="145665" y="51545"/>
                </a:lnTo>
                <a:lnTo>
                  <a:pt x="184980" y="29736"/>
                </a:lnTo>
                <a:lnTo>
                  <a:pt x="227437" y="13546"/>
                </a:lnTo>
                <a:lnTo>
                  <a:pt x="272542" y="3469"/>
                </a:lnTo>
                <a:lnTo>
                  <a:pt x="319799" y="0"/>
                </a:lnTo>
                <a:lnTo>
                  <a:pt x="370129" y="3985"/>
                </a:lnTo>
                <a:lnTo>
                  <a:pt x="418766" y="15705"/>
                </a:lnTo>
                <a:lnTo>
                  <a:pt x="464852" y="34803"/>
                </a:lnTo>
                <a:lnTo>
                  <a:pt x="507527" y="60924"/>
                </a:lnTo>
                <a:lnTo>
                  <a:pt x="545932" y="93711"/>
                </a:lnTo>
                <a:lnTo>
                  <a:pt x="578704" y="132134"/>
                </a:lnTo>
                <a:lnTo>
                  <a:pt x="604812" y="174829"/>
                </a:lnTo>
                <a:lnTo>
                  <a:pt x="623901" y="220936"/>
                </a:lnTo>
                <a:lnTo>
                  <a:pt x="635616" y="269596"/>
                </a:lnTo>
                <a:lnTo>
                  <a:pt x="639599" y="319949"/>
                </a:lnTo>
                <a:lnTo>
                  <a:pt x="636132" y="367229"/>
                </a:lnTo>
                <a:lnTo>
                  <a:pt x="626059" y="412355"/>
                </a:lnTo>
                <a:lnTo>
                  <a:pt x="609876" y="454832"/>
                </a:lnTo>
                <a:lnTo>
                  <a:pt x="588078" y="494166"/>
                </a:lnTo>
                <a:lnTo>
                  <a:pt x="561158" y="529860"/>
                </a:lnTo>
                <a:lnTo>
                  <a:pt x="529612" y="561421"/>
                </a:lnTo>
                <a:lnTo>
                  <a:pt x="493934" y="588354"/>
                </a:lnTo>
                <a:lnTo>
                  <a:pt x="454619" y="610163"/>
                </a:lnTo>
                <a:lnTo>
                  <a:pt x="412162" y="626353"/>
                </a:lnTo>
                <a:lnTo>
                  <a:pt x="367057" y="636430"/>
                </a:lnTo>
                <a:lnTo>
                  <a:pt x="319799" y="639899"/>
                </a:lnTo>
                <a:lnTo>
                  <a:pt x="272542" y="636430"/>
                </a:lnTo>
                <a:lnTo>
                  <a:pt x="227437" y="626353"/>
                </a:lnTo>
                <a:lnTo>
                  <a:pt x="184980" y="610163"/>
                </a:lnTo>
                <a:lnTo>
                  <a:pt x="145665" y="588354"/>
                </a:lnTo>
                <a:lnTo>
                  <a:pt x="109987" y="561421"/>
                </a:lnTo>
                <a:lnTo>
                  <a:pt x="78441" y="529860"/>
                </a:lnTo>
                <a:lnTo>
                  <a:pt x="51521" y="494166"/>
                </a:lnTo>
                <a:lnTo>
                  <a:pt x="29723" y="454832"/>
                </a:lnTo>
                <a:lnTo>
                  <a:pt x="13540" y="412355"/>
                </a:lnTo>
                <a:lnTo>
                  <a:pt x="3467" y="367229"/>
                </a:lnTo>
                <a:lnTo>
                  <a:pt x="0" y="319949"/>
                </a:lnTo>
                <a:close/>
              </a:path>
            </a:pathLst>
          </a:custGeom>
          <a:ln w="28574">
            <a:solidFill>
              <a:srgbClr val="40BAD1"/>
            </a:solidFill>
          </a:ln>
        </p:spPr>
        <p:txBody>
          <a:bodyPr wrap="square" lIns="0" tIns="0" rIns="0" bIns="0" rtlCol="0"/>
          <a:lstStyle/>
          <a:p>
            <a:endParaRPr/>
          </a:p>
        </p:txBody>
      </p:sp>
      <p:sp>
        <p:nvSpPr>
          <p:cNvPr id="9" name="object 9"/>
          <p:cNvSpPr txBox="1"/>
          <p:nvPr/>
        </p:nvSpPr>
        <p:spPr>
          <a:xfrm>
            <a:off x="4486194" y="3055593"/>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3</a:t>
            </a:r>
            <a:endParaRPr sz="1800">
              <a:latin typeface="Calibri"/>
              <a:cs typeface="Calibri"/>
            </a:endParaRPr>
          </a:p>
        </p:txBody>
      </p:sp>
      <p:sp>
        <p:nvSpPr>
          <p:cNvPr id="10" name="object 10"/>
          <p:cNvSpPr/>
          <p:nvPr/>
        </p:nvSpPr>
        <p:spPr>
          <a:xfrm>
            <a:off x="6065799" y="2895600"/>
            <a:ext cx="640080" cy="640080"/>
          </a:xfrm>
          <a:custGeom>
            <a:avLst/>
            <a:gdLst/>
            <a:ahLst/>
            <a:cxnLst/>
            <a:rect l="l" t="t" r="r" b="b"/>
            <a:pathLst>
              <a:path w="640079" h="640079">
                <a:moveTo>
                  <a:pt x="0" y="319949"/>
                </a:moveTo>
                <a:lnTo>
                  <a:pt x="3467" y="272670"/>
                </a:lnTo>
                <a:lnTo>
                  <a:pt x="13540" y="227544"/>
                </a:lnTo>
                <a:lnTo>
                  <a:pt x="29723" y="185067"/>
                </a:lnTo>
                <a:lnTo>
                  <a:pt x="51521" y="145733"/>
                </a:lnTo>
                <a:lnTo>
                  <a:pt x="78441" y="110039"/>
                </a:lnTo>
                <a:lnTo>
                  <a:pt x="109987" y="78478"/>
                </a:lnTo>
                <a:lnTo>
                  <a:pt x="145665" y="51545"/>
                </a:lnTo>
                <a:lnTo>
                  <a:pt x="184980" y="29736"/>
                </a:lnTo>
                <a:lnTo>
                  <a:pt x="227437" y="13546"/>
                </a:lnTo>
                <a:lnTo>
                  <a:pt x="272542" y="3469"/>
                </a:lnTo>
                <a:lnTo>
                  <a:pt x="319799" y="0"/>
                </a:lnTo>
                <a:lnTo>
                  <a:pt x="370129" y="3985"/>
                </a:lnTo>
                <a:lnTo>
                  <a:pt x="418766" y="15705"/>
                </a:lnTo>
                <a:lnTo>
                  <a:pt x="464852" y="34803"/>
                </a:lnTo>
                <a:lnTo>
                  <a:pt x="507527" y="60924"/>
                </a:lnTo>
                <a:lnTo>
                  <a:pt x="545932" y="93711"/>
                </a:lnTo>
                <a:lnTo>
                  <a:pt x="578704" y="132134"/>
                </a:lnTo>
                <a:lnTo>
                  <a:pt x="604812" y="174829"/>
                </a:lnTo>
                <a:lnTo>
                  <a:pt x="623901" y="220936"/>
                </a:lnTo>
                <a:lnTo>
                  <a:pt x="635615" y="269596"/>
                </a:lnTo>
                <a:lnTo>
                  <a:pt x="639599" y="319949"/>
                </a:lnTo>
                <a:lnTo>
                  <a:pt x="636132" y="367229"/>
                </a:lnTo>
                <a:lnTo>
                  <a:pt x="626059" y="412355"/>
                </a:lnTo>
                <a:lnTo>
                  <a:pt x="609876" y="454832"/>
                </a:lnTo>
                <a:lnTo>
                  <a:pt x="588078" y="494166"/>
                </a:lnTo>
                <a:lnTo>
                  <a:pt x="561158" y="529860"/>
                </a:lnTo>
                <a:lnTo>
                  <a:pt x="529612" y="561421"/>
                </a:lnTo>
                <a:lnTo>
                  <a:pt x="493934" y="588354"/>
                </a:lnTo>
                <a:lnTo>
                  <a:pt x="454619" y="610163"/>
                </a:lnTo>
                <a:lnTo>
                  <a:pt x="412162" y="626353"/>
                </a:lnTo>
                <a:lnTo>
                  <a:pt x="367057" y="636430"/>
                </a:lnTo>
                <a:lnTo>
                  <a:pt x="319799" y="639899"/>
                </a:lnTo>
                <a:lnTo>
                  <a:pt x="272542" y="636430"/>
                </a:lnTo>
                <a:lnTo>
                  <a:pt x="227437" y="626353"/>
                </a:lnTo>
                <a:lnTo>
                  <a:pt x="184980" y="610163"/>
                </a:lnTo>
                <a:lnTo>
                  <a:pt x="145665" y="588354"/>
                </a:lnTo>
                <a:lnTo>
                  <a:pt x="109987" y="561421"/>
                </a:lnTo>
                <a:lnTo>
                  <a:pt x="78441" y="529860"/>
                </a:lnTo>
                <a:lnTo>
                  <a:pt x="51521" y="494166"/>
                </a:lnTo>
                <a:lnTo>
                  <a:pt x="29723" y="454832"/>
                </a:lnTo>
                <a:lnTo>
                  <a:pt x="13540" y="412355"/>
                </a:lnTo>
                <a:lnTo>
                  <a:pt x="3467" y="367229"/>
                </a:lnTo>
                <a:lnTo>
                  <a:pt x="0" y="319949"/>
                </a:lnTo>
                <a:close/>
              </a:path>
            </a:pathLst>
          </a:custGeom>
          <a:ln w="28574">
            <a:solidFill>
              <a:srgbClr val="40BAD1"/>
            </a:solidFill>
          </a:ln>
        </p:spPr>
        <p:txBody>
          <a:bodyPr wrap="square" lIns="0" tIns="0" rIns="0" bIns="0" rtlCol="0"/>
          <a:lstStyle/>
          <a:p>
            <a:endParaRPr/>
          </a:p>
        </p:txBody>
      </p:sp>
      <p:sp>
        <p:nvSpPr>
          <p:cNvPr id="11" name="object 11"/>
          <p:cNvSpPr txBox="1"/>
          <p:nvPr/>
        </p:nvSpPr>
        <p:spPr>
          <a:xfrm>
            <a:off x="6314968" y="3055593"/>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4</a:t>
            </a:r>
            <a:endParaRPr sz="1800">
              <a:latin typeface="Calibri"/>
              <a:cs typeface="Calibri"/>
            </a:endParaRPr>
          </a:p>
        </p:txBody>
      </p:sp>
      <p:grpSp>
        <p:nvGrpSpPr>
          <p:cNvPr id="12" name="object 12"/>
          <p:cNvGrpSpPr/>
          <p:nvPr/>
        </p:nvGrpSpPr>
        <p:grpSpPr>
          <a:xfrm>
            <a:off x="4282922" y="1493704"/>
            <a:ext cx="2376805" cy="1770380"/>
            <a:chOff x="4282922" y="1493704"/>
            <a:chExt cx="2376805" cy="1770380"/>
          </a:xfrm>
        </p:grpSpPr>
        <p:pic>
          <p:nvPicPr>
            <p:cNvPr id="13" name="object 13"/>
            <p:cNvPicPr/>
            <p:nvPr/>
          </p:nvPicPr>
          <p:blipFill>
            <a:blip r:embed="rId2" cstate="print"/>
            <a:stretch>
              <a:fillRect/>
            </a:stretch>
          </p:blipFill>
          <p:spPr>
            <a:xfrm>
              <a:off x="4904385" y="1493704"/>
              <a:ext cx="116905" cy="92844"/>
            </a:xfrm>
            <a:prstGeom prst="rect">
              <a:avLst/>
            </a:prstGeom>
          </p:spPr>
        </p:pic>
        <p:sp>
          <p:nvSpPr>
            <p:cNvPr id="14" name="object 14"/>
            <p:cNvSpPr/>
            <p:nvPr/>
          </p:nvSpPr>
          <p:spPr>
            <a:xfrm>
              <a:off x="4783116" y="1864778"/>
              <a:ext cx="1905" cy="1126490"/>
            </a:xfrm>
            <a:custGeom>
              <a:avLst/>
              <a:gdLst/>
              <a:ahLst/>
              <a:cxnLst/>
              <a:rect l="l" t="t" r="r" b="b"/>
              <a:pathLst>
                <a:path w="1904" h="1126489">
                  <a:moveTo>
                    <a:pt x="0" y="1126071"/>
                  </a:moveTo>
                  <a:lnTo>
                    <a:pt x="1380" y="0"/>
                  </a:lnTo>
                </a:path>
              </a:pathLst>
            </a:custGeom>
            <a:ln w="28574">
              <a:solidFill>
                <a:srgbClr val="40BAD1"/>
              </a:solidFill>
            </a:ln>
          </p:spPr>
          <p:txBody>
            <a:bodyPr wrap="square" lIns="0" tIns="0" rIns="0" bIns="0" rtlCol="0"/>
            <a:lstStyle/>
            <a:p>
              <a:endParaRPr/>
            </a:p>
          </p:txBody>
        </p:sp>
        <p:pic>
          <p:nvPicPr>
            <p:cNvPr id="15" name="object 15"/>
            <p:cNvPicPr/>
            <p:nvPr/>
          </p:nvPicPr>
          <p:blipFill>
            <a:blip r:embed="rId3" cstate="print"/>
            <a:stretch>
              <a:fillRect/>
            </a:stretch>
          </p:blipFill>
          <p:spPr>
            <a:xfrm>
              <a:off x="4738034" y="1794335"/>
              <a:ext cx="92844" cy="116904"/>
            </a:xfrm>
            <a:prstGeom prst="rect">
              <a:avLst/>
            </a:prstGeom>
          </p:spPr>
        </p:pic>
        <p:sp>
          <p:nvSpPr>
            <p:cNvPr id="16" name="object 16"/>
            <p:cNvSpPr/>
            <p:nvPr/>
          </p:nvSpPr>
          <p:spPr>
            <a:xfrm>
              <a:off x="4329305" y="1766887"/>
              <a:ext cx="1905" cy="1126490"/>
            </a:xfrm>
            <a:custGeom>
              <a:avLst/>
              <a:gdLst/>
              <a:ahLst/>
              <a:cxnLst/>
              <a:rect l="l" t="t" r="r" b="b"/>
              <a:pathLst>
                <a:path w="1904" h="1126489">
                  <a:moveTo>
                    <a:pt x="1379" y="0"/>
                  </a:moveTo>
                  <a:lnTo>
                    <a:pt x="0" y="1126070"/>
                  </a:lnTo>
                </a:path>
              </a:pathLst>
            </a:custGeom>
            <a:ln w="28574">
              <a:solidFill>
                <a:srgbClr val="40BAD1"/>
              </a:solidFill>
            </a:ln>
          </p:spPr>
          <p:txBody>
            <a:bodyPr wrap="square" lIns="0" tIns="0" rIns="0" bIns="0" rtlCol="0"/>
            <a:lstStyle/>
            <a:p>
              <a:endParaRPr/>
            </a:p>
          </p:txBody>
        </p:sp>
        <p:pic>
          <p:nvPicPr>
            <p:cNvPr id="17" name="object 17"/>
            <p:cNvPicPr/>
            <p:nvPr/>
          </p:nvPicPr>
          <p:blipFill>
            <a:blip r:embed="rId4" cstate="print"/>
            <a:stretch>
              <a:fillRect/>
            </a:stretch>
          </p:blipFill>
          <p:spPr>
            <a:xfrm>
              <a:off x="4282922" y="2846496"/>
              <a:ext cx="92844" cy="116904"/>
            </a:xfrm>
            <a:prstGeom prst="rect">
              <a:avLst/>
            </a:prstGeom>
          </p:spPr>
        </p:pic>
        <p:sp>
          <p:nvSpPr>
            <p:cNvPr id="18" name="object 18"/>
            <p:cNvSpPr/>
            <p:nvPr/>
          </p:nvSpPr>
          <p:spPr>
            <a:xfrm>
              <a:off x="4876778" y="1766887"/>
              <a:ext cx="1284605" cy="1450975"/>
            </a:xfrm>
            <a:custGeom>
              <a:avLst/>
              <a:gdLst/>
              <a:ahLst/>
              <a:cxnLst/>
              <a:rect l="l" t="t" r="r" b="b"/>
              <a:pathLst>
                <a:path w="1284604" h="1450975">
                  <a:moveTo>
                    <a:pt x="0" y="1449386"/>
                  </a:moveTo>
                  <a:lnTo>
                    <a:pt x="1090970" y="1450763"/>
                  </a:lnTo>
                </a:path>
                <a:path w="1284604" h="1450975">
                  <a:moveTo>
                    <a:pt x="1284269" y="0"/>
                  </a:moveTo>
                  <a:lnTo>
                    <a:pt x="1282889" y="1126071"/>
                  </a:lnTo>
                </a:path>
              </a:pathLst>
            </a:custGeom>
            <a:ln w="28574">
              <a:solidFill>
                <a:srgbClr val="40BAD1"/>
              </a:solidFill>
            </a:ln>
          </p:spPr>
          <p:txBody>
            <a:bodyPr wrap="square" lIns="0" tIns="0" rIns="0" bIns="0" rtlCol="0"/>
            <a:lstStyle/>
            <a:p>
              <a:endParaRPr/>
            </a:p>
          </p:txBody>
        </p:sp>
        <p:pic>
          <p:nvPicPr>
            <p:cNvPr id="19" name="object 19"/>
            <p:cNvPicPr/>
            <p:nvPr/>
          </p:nvPicPr>
          <p:blipFill>
            <a:blip r:embed="rId5" cstate="print"/>
            <a:stretch>
              <a:fillRect/>
            </a:stretch>
          </p:blipFill>
          <p:spPr>
            <a:xfrm>
              <a:off x="6113284" y="2846497"/>
              <a:ext cx="92844" cy="116904"/>
            </a:xfrm>
            <a:prstGeom prst="rect">
              <a:avLst/>
            </a:prstGeom>
          </p:spPr>
        </p:pic>
        <p:sp>
          <p:nvSpPr>
            <p:cNvPr id="20" name="object 20"/>
            <p:cNvSpPr/>
            <p:nvPr/>
          </p:nvSpPr>
          <p:spPr>
            <a:xfrm>
              <a:off x="6611890" y="1864778"/>
              <a:ext cx="1905" cy="1126490"/>
            </a:xfrm>
            <a:custGeom>
              <a:avLst/>
              <a:gdLst/>
              <a:ahLst/>
              <a:cxnLst/>
              <a:rect l="l" t="t" r="r" b="b"/>
              <a:pathLst>
                <a:path w="1904" h="1126489">
                  <a:moveTo>
                    <a:pt x="0" y="1126071"/>
                  </a:moveTo>
                  <a:lnTo>
                    <a:pt x="1379" y="0"/>
                  </a:lnTo>
                </a:path>
              </a:pathLst>
            </a:custGeom>
            <a:ln w="28574">
              <a:solidFill>
                <a:srgbClr val="40BAD1"/>
              </a:solidFill>
            </a:ln>
          </p:spPr>
          <p:txBody>
            <a:bodyPr wrap="square" lIns="0" tIns="0" rIns="0" bIns="0" rtlCol="0"/>
            <a:lstStyle/>
            <a:p>
              <a:endParaRPr/>
            </a:p>
          </p:txBody>
        </p:sp>
        <p:pic>
          <p:nvPicPr>
            <p:cNvPr id="21" name="object 21"/>
            <p:cNvPicPr/>
            <p:nvPr/>
          </p:nvPicPr>
          <p:blipFill>
            <a:blip r:embed="rId3" cstate="print"/>
            <a:stretch>
              <a:fillRect/>
            </a:stretch>
          </p:blipFill>
          <p:spPr>
            <a:xfrm>
              <a:off x="6566808" y="1794335"/>
              <a:ext cx="92845" cy="116904"/>
            </a:xfrm>
            <a:prstGeom prst="rect">
              <a:avLst/>
            </a:prstGeom>
          </p:spPr>
        </p:pic>
        <p:pic>
          <p:nvPicPr>
            <p:cNvPr id="22" name="object 22"/>
            <p:cNvPicPr/>
            <p:nvPr/>
          </p:nvPicPr>
          <p:blipFill>
            <a:blip r:embed="rId6" cstate="print"/>
            <a:stretch>
              <a:fillRect/>
            </a:stretch>
          </p:blipFill>
          <p:spPr>
            <a:xfrm>
              <a:off x="5921286" y="3171188"/>
              <a:ext cx="116905" cy="92844"/>
            </a:xfrm>
            <a:prstGeom prst="rect">
              <a:avLst/>
            </a:prstGeom>
          </p:spPr>
        </p:pic>
        <p:sp>
          <p:nvSpPr>
            <p:cNvPr id="23" name="object 23"/>
            <p:cNvSpPr/>
            <p:nvPr/>
          </p:nvSpPr>
          <p:spPr>
            <a:xfrm>
              <a:off x="4783117" y="1830348"/>
              <a:ext cx="1303020" cy="1159510"/>
            </a:xfrm>
            <a:custGeom>
              <a:avLst/>
              <a:gdLst/>
              <a:ahLst/>
              <a:cxnLst/>
              <a:rect l="l" t="t" r="r" b="b"/>
              <a:pathLst>
                <a:path w="1303020" h="1159510">
                  <a:moveTo>
                    <a:pt x="0" y="1158915"/>
                  </a:moveTo>
                  <a:lnTo>
                    <a:pt x="1302927" y="0"/>
                  </a:lnTo>
                </a:path>
              </a:pathLst>
            </a:custGeom>
            <a:ln w="28574">
              <a:solidFill>
                <a:srgbClr val="40BAD1"/>
              </a:solidFill>
            </a:ln>
          </p:spPr>
          <p:txBody>
            <a:bodyPr wrap="square" lIns="0" tIns="0" rIns="0" bIns="0" rtlCol="0"/>
            <a:lstStyle/>
            <a:p>
              <a:endParaRPr/>
            </a:p>
          </p:txBody>
        </p:sp>
        <p:pic>
          <p:nvPicPr>
            <p:cNvPr id="24" name="object 24"/>
            <p:cNvPicPr/>
            <p:nvPr/>
          </p:nvPicPr>
          <p:blipFill>
            <a:blip r:embed="rId7" cstate="print"/>
            <a:stretch>
              <a:fillRect/>
            </a:stretch>
          </p:blipFill>
          <p:spPr>
            <a:xfrm>
              <a:off x="6026389" y="1778739"/>
              <a:ext cx="115901" cy="111264"/>
            </a:xfrm>
            <a:prstGeom prst="rect">
              <a:avLst/>
            </a:prstGeom>
          </p:spPr>
        </p:pic>
        <p:sp>
          <p:nvSpPr>
            <p:cNvPr id="25" name="object 25"/>
            <p:cNvSpPr/>
            <p:nvPr/>
          </p:nvSpPr>
          <p:spPr>
            <a:xfrm>
              <a:off x="4856531" y="1830348"/>
              <a:ext cx="1303020" cy="1159510"/>
            </a:xfrm>
            <a:custGeom>
              <a:avLst/>
              <a:gdLst/>
              <a:ahLst/>
              <a:cxnLst/>
              <a:rect l="l" t="t" r="r" b="b"/>
              <a:pathLst>
                <a:path w="1303020" h="1159510">
                  <a:moveTo>
                    <a:pt x="1302927" y="1158915"/>
                  </a:moveTo>
                  <a:lnTo>
                    <a:pt x="0" y="0"/>
                  </a:lnTo>
                </a:path>
              </a:pathLst>
            </a:custGeom>
            <a:ln w="28574">
              <a:solidFill>
                <a:srgbClr val="40BAD1"/>
              </a:solidFill>
            </a:ln>
          </p:spPr>
          <p:txBody>
            <a:bodyPr wrap="square" lIns="0" tIns="0" rIns="0" bIns="0" rtlCol="0"/>
            <a:lstStyle/>
            <a:p>
              <a:endParaRPr/>
            </a:p>
          </p:txBody>
        </p:sp>
        <p:pic>
          <p:nvPicPr>
            <p:cNvPr id="26" name="object 26"/>
            <p:cNvPicPr/>
            <p:nvPr/>
          </p:nvPicPr>
          <p:blipFill>
            <a:blip r:embed="rId8" cstate="print"/>
            <a:stretch>
              <a:fillRect/>
            </a:stretch>
          </p:blipFill>
          <p:spPr>
            <a:xfrm>
              <a:off x="4800285" y="1778739"/>
              <a:ext cx="115901" cy="111264"/>
            </a:xfrm>
            <a:prstGeom prst="rect">
              <a:avLst/>
            </a:prstGeom>
          </p:spPr>
        </p:pic>
      </p:grpSp>
      <p:sp>
        <p:nvSpPr>
          <p:cNvPr id="27" name="object 27"/>
          <p:cNvSpPr txBox="1"/>
          <p:nvPr/>
        </p:nvSpPr>
        <p:spPr>
          <a:xfrm>
            <a:off x="4947841" y="1235455"/>
            <a:ext cx="1145540" cy="299720"/>
          </a:xfrm>
          <a:prstGeom prst="rect">
            <a:avLst/>
          </a:prstGeom>
        </p:spPr>
        <p:txBody>
          <a:bodyPr vert="horz" wrap="square" lIns="0" tIns="12700" rIns="0" bIns="0" rtlCol="0">
            <a:spAutoFit/>
          </a:bodyPr>
          <a:lstStyle/>
          <a:p>
            <a:pPr marL="12700">
              <a:lnSpc>
                <a:spcPct val="100000"/>
              </a:lnSpc>
              <a:spcBef>
                <a:spcPts val="100"/>
              </a:spcBef>
              <a:tabLst>
                <a:tab pos="395605" algn="l"/>
                <a:tab pos="1131570" algn="l"/>
              </a:tabLst>
            </a:pPr>
            <a:r>
              <a:rPr sz="1800" u="heavy" dirty="0">
                <a:uFill>
                  <a:solidFill>
                    <a:srgbClr val="40BAD1"/>
                  </a:solidFill>
                </a:uFill>
                <a:latin typeface="Times New Roman"/>
                <a:cs typeface="Times New Roman"/>
              </a:rPr>
              <a:t> 	</a:t>
            </a:r>
            <a:r>
              <a:rPr sz="1800" u="heavy" spc="-5" dirty="0">
                <a:uFill>
                  <a:solidFill>
                    <a:srgbClr val="40BAD1"/>
                  </a:solidFill>
                </a:uFill>
                <a:latin typeface="Arial MT"/>
                <a:cs typeface="Arial MT"/>
              </a:rPr>
              <a:t>15	</a:t>
            </a:r>
            <a:endParaRPr sz="1800">
              <a:latin typeface="Arial MT"/>
              <a:cs typeface="Arial MT"/>
            </a:endParaRPr>
          </a:p>
        </p:txBody>
      </p:sp>
      <p:sp>
        <p:nvSpPr>
          <p:cNvPr id="42" name="object 42"/>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43" name="object 43"/>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46</a:t>
            </a:fld>
            <a:endParaRPr dirty="0"/>
          </a:p>
        </p:txBody>
      </p:sp>
      <p:sp>
        <p:nvSpPr>
          <p:cNvPr id="28" name="object 28"/>
          <p:cNvSpPr txBox="1"/>
          <p:nvPr/>
        </p:nvSpPr>
        <p:spPr>
          <a:xfrm>
            <a:off x="4114790" y="2149855"/>
            <a:ext cx="657860" cy="299720"/>
          </a:xfrm>
          <a:prstGeom prst="rect">
            <a:avLst/>
          </a:prstGeom>
        </p:spPr>
        <p:txBody>
          <a:bodyPr vert="horz" wrap="square" lIns="0" tIns="12700" rIns="0" bIns="0" rtlCol="0">
            <a:spAutoFit/>
          </a:bodyPr>
          <a:lstStyle/>
          <a:p>
            <a:pPr marL="12700">
              <a:lnSpc>
                <a:spcPct val="100000"/>
              </a:lnSpc>
              <a:spcBef>
                <a:spcPts val="100"/>
              </a:spcBef>
              <a:tabLst>
                <a:tab pos="390525" algn="l"/>
              </a:tabLst>
            </a:pPr>
            <a:r>
              <a:rPr sz="1800" dirty="0">
                <a:latin typeface="Arial MT"/>
                <a:cs typeface="Arial MT"/>
              </a:rPr>
              <a:t>5	</a:t>
            </a:r>
            <a:r>
              <a:rPr sz="1800" spc="-5" dirty="0">
                <a:latin typeface="Arial MT"/>
                <a:cs typeface="Arial MT"/>
              </a:rPr>
              <a:t>50</a:t>
            </a:r>
            <a:endParaRPr sz="1800">
              <a:latin typeface="Arial MT"/>
              <a:cs typeface="Arial MT"/>
            </a:endParaRPr>
          </a:p>
        </p:txBody>
      </p:sp>
      <p:sp>
        <p:nvSpPr>
          <p:cNvPr id="29" name="object 29"/>
          <p:cNvSpPr txBox="1"/>
          <p:nvPr/>
        </p:nvSpPr>
        <p:spPr>
          <a:xfrm>
            <a:off x="6210896" y="2149855"/>
            <a:ext cx="695325" cy="299720"/>
          </a:xfrm>
          <a:prstGeom prst="rect">
            <a:avLst/>
          </a:prstGeom>
        </p:spPr>
        <p:txBody>
          <a:bodyPr vert="horz" wrap="square" lIns="0" tIns="12700" rIns="0" bIns="0" rtlCol="0">
            <a:spAutoFit/>
          </a:bodyPr>
          <a:lstStyle/>
          <a:p>
            <a:pPr marL="12700">
              <a:lnSpc>
                <a:spcPct val="100000"/>
              </a:lnSpc>
              <a:spcBef>
                <a:spcPts val="100"/>
              </a:spcBef>
              <a:tabLst>
                <a:tab pos="427990" algn="l"/>
              </a:tabLst>
            </a:pPr>
            <a:r>
              <a:rPr sz="1800" dirty="0">
                <a:latin typeface="Arial MT"/>
                <a:cs typeface="Arial MT"/>
              </a:rPr>
              <a:t>5	</a:t>
            </a:r>
            <a:r>
              <a:rPr sz="1800" spc="-5" dirty="0">
                <a:latin typeface="Arial MT"/>
                <a:cs typeface="Arial MT"/>
              </a:rPr>
              <a:t>15</a:t>
            </a:r>
            <a:endParaRPr sz="1800">
              <a:latin typeface="Arial MT"/>
              <a:cs typeface="Arial MT"/>
            </a:endParaRPr>
          </a:p>
        </p:txBody>
      </p:sp>
      <p:sp>
        <p:nvSpPr>
          <p:cNvPr id="30" name="object 30"/>
          <p:cNvSpPr txBox="1"/>
          <p:nvPr/>
        </p:nvSpPr>
        <p:spPr>
          <a:xfrm>
            <a:off x="5331000" y="322833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15</a:t>
            </a:r>
            <a:endParaRPr sz="1800">
              <a:latin typeface="Arial MT"/>
              <a:cs typeface="Arial MT"/>
            </a:endParaRPr>
          </a:p>
        </p:txBody>
      </p:sp>
      <p:sp>
        <p:nvSpPr>
          <p:cNvPr id="31" name="object 31"/>
          <p:cNvSpPr txBox="1"/>
          <p:nvPr/>
        </p:nvSpPr>
        <p:spPr>
          <a:xfrm>
            <a:off x="5635828" y="1845055"/>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5</a:t>
            </a:r>
            <a:endParaRPr sz="1800">
              <a:latin typeface="Arial MT"/>
              <a:cs typeface="Arial MT"/>
            </a:endParaRPr>
          </a:p>
        </p:txBody>
      </p:sp>
      <p:sp>
        <p:nvSpPr>
          <p:cNvPr id="32" name="object 32"/>
          <p:cNvSpPr txBox="1"/>
          <p:nvPr/>
        </p:nvSpPr>
        <p:spPr>
          <a:xfrm>
            <a:off x="5521930" y="261873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30</a:t>
            </a:r>
            <a:endParaRPr sz="1800">
              <a:latin typeface="Arial MT"/>
              <a:cs typeface="Arial MT"/>
            </a:endParaRPr>
          </a:p>
        </p:txBody>
      </p:sp>
      <p:sp>
        <p:nvSpPr>
          <p:cNvPr id="33" name="object 33"/>
          <p:cNvSpPr txBox="1">
            <a:spLocks noGrp="1"/>
          </p:cNvSpPr>
          <p:nvPr>
            <p:ph type="title"/>
          </p:nvPr>
        </p:nvSpPr>
        <p:spPr>
          <a:xfrm>
            <a:off x="7845425" y="1235403"/>
            <a:ext cx="1968500" cy="391160"/>
          </a:xfrm>
          <a:prstGeom prst="rect">
            <a:avLst/>
          </a:prstGeom>
        </p:spPr>
        <p:txBody>
          <a:bodyPr vert="horz" wrap="square" lIns="0" tIns="12700" rIns="0" bIns="0" rtlCol="0">
            <a:spAutoFit/>
          </a:bodyPr>
          <a:lstStyle/>
          <a:p>
            <a:pPr marL="12700">
              <a:lnSpc>
                <a:spcPct val="100000"/>
              </a:lnSpc>
              <a:spcBef>
                <a:spcPts val="100"/>
              </a:spcBef>
              <a:tabLst>
                <a:tab pos="469265" algn="l"/>
                <a:tab pos="926465" algn="l"/>
                <a:tab pos="1383665" algn="l"/>
                <a:tab pos="1840864" algn="l"/>
              </a:tabLst>
            </a:pPr>
            <a:r>
              <a:rPr sz="2400" dirty="0">
                <a:solidFill>
                  <a:srgbClr val="000000"/>
                </a:solidFill>
              </a:rPr>
              <a:t>A	</a:t>
            </a:r>
            <a:r>
              <a:rPr sz="1800" dirty="0">
                <a:solidFill>
                  <a:srgbClr val="000000"/>
                </a:solidFill>
              </a:rPr>
              <a:t>1	2	3	4</a:t>
            </a:r>
            <a:endParaRPr sz="1800"/>
          </a:p>
        </p:txBody>
      </p:sp>
      <p:sp>
        <p:nvSpPr>
          <p:cNvPr id="34" name="object 34"/>
          <p:cNvSpPr txBox="1"/>
          <p:nvPr/>
        </p:nvSpPr>
        <p:spPr>
          <a:xfrm>
            <a:off x="7924739" y="1633509"/>
            <a:ext cx="139700" cy="1663700"/>
          </a:xfrm>
          <a:prstGeom prst="rect">
            <a:avLst/>
          </a:prstGeom>
        </p:spPr>
        <p:txBody>
          <a:bodyPr vert="horz" wrap="square" lIns="0" tIns="147955" rIns="0" bIns="0" rtlCol="0">
            <a:spAutoFit/>
          </a:bodyPr>
          <a:lstStyle/>
          <a:p>
            <a:pPr marL="12700">
              <a:lnSpc>
                <a:spcPct val="100000"/>
              </a:lnSpc>
              <a:spcBef>
                <a:spcPts val="1165"/>
              </a:spcBef>
            </a:pPr>
            <a:r>
              <a:rPr sz="1800" dirty="0">
                <a:latin typeface="Times New Roman"/>
                <a:cs typeface="Times New Roman"/>
              </a:rPr>
              <a:t>1</a:t>
            </a:r>
            <a:endParaRPr sz="1800">
              <a:latin typeface="Times New Roman"/>
              <a:cs typeface="Times New Roman"/>
            </a:endParaRPr>
          </a:p>
          <a:p>
            <a:pPr marL="12700">
              <a:lnSpc>
                <a:spcPct val="100000"/>
              </a:lnSpc>
              <a:spcBef>
                <a:spcPts val="1065"/>
              </a:spcBef>
            </a:pPr>
            <a:r>
              <a:rPr sz="1800" dirty="0">
                <a:latin typeface="Times New Roman"/>
                <a:cs typeface="Times New Roman"/>
              </a:rPr>
              <a:t>2</a:t>
            </a:r>
            <a:endParaRPr sz="1800">
              <a:latin typeface="Times New Roman"/>
              <a:cs typeface="Times New Roman"/>
            </a:endParaRPr>
          </a:p>
          <a:p>
            <a:pPr marL="12700">
              <a:lnSpc>
                <a:spcPct val="100000"/>
              </a:lnSpc>
              <a:spcBef>
                <a:spcPts val="1065"/>
              </a:spcBef>
            </a:pPr>
            <a:r>
              <a:rPr sz="1800" dirty="0">
                <a:latin typeface="Times New Roman"/>
                <a:cs typeface="Times New Roman"/>
              </a:rPr>
              <a:t>3</a:t>
            </a:r>
            <a:endParaRPr sz="1800">
              <a:latin typeface="Times New Roman"/>
              <a:cs typeface="Times New Roman"/>
            </a:endParaRPr>
          </a:p>
          <a:p>
            <a:pPr marL="12700">
              <a:lnSpc>
                <a:spcPct val="100000"/>
              </a:lnSpc>
              <a:spcBef>
                <a:spcPts val="1065"/>
              </a:spcBef>
            </a:pPr>
            <a:r>
              <a:rPr sz="1800" dirty="0">
                <a:latin typeface="Times New Roman"/>
                <a:cs typeface="Times New Roman"/>
              </a:rPr>
              <a:t>4</a:t>
            </a:r>
            <a:endParaRPr sz="1800">
              <a:latin typeface="Times New Roman"/>
              <a:cs typeface="Times New Roman"/>
            </a:endParaRPr>
          </a:p>
        </p:txBody>
      </p:sp>
      <p:sp>
        <p:nvSpPr>
          <p:cNvPr id="35" name="object 35"/>
          <p:cNvSpPr txBox="1"/>
          <p:nvPr/>
        </p:nvSpPr>
        <p:spPr>
          <a:xfrm>
            <a:off x="7845425" y="3697144"/>
            <a:ext cx="245745" cy="2115185"/>
          </a:xfrm>
          <a:prstGeom prst="rect">
            <a:avLst/>
          </a:prstGeom>
        </p:spPr>
        <p:txBody>
          <a:bodyPr vert="horz" wrap="square" lIns="0" tIns="138430" rIns="0" bIns="0" rtlCol="0">
            <a:spAutoFit/>
          </a:bodyPr>
          <a:lstStyle/>
          <a:p>
            <a:pPr marL="12700">
              <a:lnSpc>
                <a:spcPct val="100000"/>
              </a:lnSpc>
              <a:spcBef>
                <a:spcPts val="1090"/>
              </a:spcBef>
            </a:pPr>
            <a:r>
              <a:rPr sz="2400" dirty="0">
                <a:latin typeface="Times New Roman"/>
                <a:cs typeface="Times New Roman"/>
              </a:rPr>
              <a:t>D</a:t>
            </a:r>
            <a:endParaRPr sz="2400">
              <a:latin typeface="Times New Roman"/>
              <a:cs typeface="Times New Roman"/>
            </a:endParaRPr>
          </a:p>
          <a:p>
            <a:pPr marL="91440">
              <a:lnSpc>
                <a:spcPct val="100000"/>
              </a:lnSpc>
              <a:spcBef>
                <a:spcPts val="745"/>
              </a:spcBef>
            </a:pPr>
            <a:r>
              <a:rPr sz="1800" dirty="0">
                <a:latin typeface="Times New Roman"/>
                <a:cs typeface="Times New Roman"/>
              </a:rPr>
              <a:t>1</a:t>
            </a:r>
            <a:endParaRPr sz="1800">
              <a:latin typeface="Times New Roman"/>
              <a:cs typeface="Times New Roman"/>
            </a:endParaRPr>
          </a:p>
          <a:p>
            <a:pPr marL="91440">
              <a:lnSpc>
                <a:spcPct val="100000"/>
              </a:lnSpc>
              <a:spcBef>
                <a:spcPts val="1065"/>
              </a:spcBef>
            </a:pPr>
            <a:r>
              <a:rPr sz="1800" dirty="0">
                <a:latin typeface="Times New Roman"/>
                <a:cs typeface="Times New Roman"/>
              </a:rPr>
              <a:t>2</a:t>
            </a:r>
            <a:endParaRPr sz="1800">
              <a:latin typeface="Times New Roman"/>
              <a:cs typeface="Times New Roman"/>
            </a:endParaRPr>
          </a:p>
          <a:p>
            <a:pPr marL="91440">
              <a:lnSpc>
                <a:spcPct val="100000"/>
              </a:lnSpc>
              <a:spcBef>
                <a:spcPts val="1065"/>
              </a:spcBef>
            </a:pPr>
            <a:r>
              <a:rPr sz="1800" dirty="0">
                <a:latin typeface="Times New Roman"/>
                <a:cs typeface="Times New Roman"/>
              </a:rPr>
              <a:t>3</a:t>
            </a:r>
            <a:endParaRPr sz="1800">
              <a:latin typeface="Times New Roman"/>
              <a:cs typeface="Times New Roman"/>
            </a:endParaRPr>
          </a:p>
          <a:p>
            <a:pPr marL="91440">
              <a:lnSpc>
                <a:spcPct val="100000"/>
              </a:lnSpc>
              <a:spcBef>
                <a:spcPts val="1065"/>
              </a:spcBef>
            </a:pPr>
            <a:r>
              <a:rPr sz="1800" dirty="0">
                <a:latin typeface="Times New Roman"/>
                <a:cs typeface="Times New Roman"/>
              </a:rPr>
              <a:t>4</a:t>
            </a:r>
            <a:endParaRPr sz="1800">
              <a:latin typeface="Times New Roman"/>
              <a:cs typeface="Times New Roman"/>
            </a:endParaRPr>
          </a:p>
        </p:txBody>
      </p:sp>
      <p:sp>
        <p:nvSpPr>
          <p:cNvPr id="36" name="object 36"/>
          <p:cNvSpPr txBox="1"/>
          <p:nvPr/>
        </p:nvSpPr>
        <p:spPr>
          <a:xfrm>
            <a:off x="8302625" y="3915699"/>
            <a:ext cx="1511300" cy="299720"/>
          </a:xfrm>
          <a:prstGeom prst="rect">
            <a:avLst/>
          </a:prstGeom>
        </p:spPr>
        <p:txBody>
          <a:bodyPr vert="horz" wrap="square" lIns="0" tIns="12700" rIns="0" bIns="0" rtlCol="0">
            <a:spAutoFit/>
          </a:bodyPr>
          <a:lstStyle/>
          <a:p>
            <a:pPr marL="12700">
              <a:lnSpc>
                <a:spcPct val="100000"/>
              </a:lnSpc>
              <a:spcBef>
                <a:spcPts val="100"/>
              </a:spcBef>
              <a:tabLst>
                <a:tab pos="469265" algn="l"/>
                <a:tab pos="926465" algn="l"/>
                <a:tab pos="1383665" algn="l"/>
              </a:tabLst>
            </a:pPr>
            <a:r>
              <a:rPr sz="1800" dirty="0">
                <a:latin typeface="Times New Roman"/>
                <a:cs typeface="Times New Roman"/>
              </a:rPr>
              <a:t>1	2	3	4</a:t>
            </a:r>
            <a:endParaRPr sz="1800">
              <a:latin typeface="Times New Roman"/>
              <a:cs typeface="Times New Roman"/>
            </a:endParaRPr>
          </a:p>
        </p:txBody>
      </p:sp>
      <p:graphicFrame>
        <p:nvGraphicFramePr>
          <p:cNvPr id="37" name="object 37"/>
          <p:cNvGraphicFramePr>
            <a:graphicFrameLocks noGrp="1"/>
          </p:cNvGraphicFramePr>
          <p:nvPr/>
        </p:nvGraphicFramePr>
        <p:xfrm>
          <a:off x="8140462" y="1601600"/>
          <a:ext cx="1844036" cy="1855346"/>
        </p:xfrm>
        <a:graphic>
          <a:graphicData uri="http://schemas.openxmlformats.org/drawingml/2006/table">
            <a:tbl>
              <a:tblPr firstRow="1" bandRow="1">
                <a:tableStyleId>{2D5ABB26-0587-4C30-8999-92F81FD0307C}</a:tableStyleId>
              </a:tblPr>
              <a:tblGrid>
                <a:gridCol w="461009">
                  <a:extLst>
                    <a:ext uri="{9D8B030D-6E8A-4147-A177-3AD203B41FA5}">
                      <a16:colId xmlns:a16="http://schemas.microsoft.com/office/drawing/2014/main" val="20000"/>
                    </a:ext>
                  </a:extLst>
                </a:gridCol>
                <a:gridCol w="461009">
                  <a:extLst>
                    <a:ext uri="{9D8B030D-6E8A-4147-A177-3AD203B41FA5}">
                      <a16:colId xmlns:a16="http://schemas.microsoft.com/office/drawing/2014/main" val="20001"/>
                    </a:ext>
                  </a:extLst>
                </a:gridCol>
                <a:gridCol w="461009">
                  <a:extLst>
                    <a:ext uri="{9D8B030D-6E8A-4147-A177-3AD203B41FA5}">
                      <a16:colId xmlns:a16="http://schemas.microsoft.com/office/drawing/2014/main" val="20002"/>
                    </a:ext>
                  </a:extLst>
                </a:gridCol>
                <a:gridCol w="461009">
                  <a:extLst>
                    <a:ext uri="{9D8B030D-6E8A-4147-A177-3AD203B41FA5}">
                      <a16:colId xmlns:a16="http://schemas.microsoft.com/office/drawing/2014/main" val="20003"/>
                    </a:ext>
                  </a:extLst>
                </a:gridCol>
              </a:tblGrid>
              <a:tr h="487649">
                <a:tc>
                  <a:txBody>
                    <a:bodyPr/>
                    <a:lstStyle/>
                    <a:p>
                      <a:pPr algn="ctr">
                        <a:lnSpc>
                          <a:spcPct val="100000"/>
                        </a:lnSpc>
                        <a:spcBef>
                          <a:spcPts val="1035"/>
                        </a:spcBef>
                      </a:pPr>
                      <a:r>
                        <a:rPr sz="1400" b="1" dirty="0">
                          <a:latin typeface="Arial"/>
                          <a:cs typeface="Arial"/>
                        </a:rPr>
                        <a:t>0</a:t>
                      </a:r>
                      <a:endParaRPr sz="1400">
                        <a:latin typeface="Arial"/>
                        <a:cs typeface="Arial"/>
                      </a:endParaRPr>
                    </a:p>
                  </a:txBody>
                  <a:tcPr marL="0" marR="0" marT="1314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39700">
                        <a:lnSpc>
                          <a:spcPct val="100000"/>
                        </a:lnSpc>
                        <a:spcBef>
                          <a:spcPts val="640"/>
                        </a:spcBef>
                      </a:pPr>
                      <a:r>
                        <a:rPr sz="2000" dirty="0">
                          <a:latin typeface="Times New Roman"/>
                          <a:cs typeface="Times New Roman"/>
                        </a:rPr>
                        <a:t>∞</a:t>
                      </a:r>
                      <a:endParaRPr sz="2000">
                        <a:latin typeface="Times New Roman"/>
                        <a:cs typeface="Times New Roman"/>
                      </a:endParaRPr>
                    </a:p>
                  </a:txBody>
                  <a:tcPr marL="0" marR="0" marT="8128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1035"/>
                        </a:spcBef>
                      </a:pPr>
                      <a:r>
                        <a:rPr sz="1400" b="1" dirty="0">
                          <a:latin typeface="Arial"/>
                          <a:cs typeface="Arial"/>
                        </a:rPr>
                        <a:t>5</a:t>
                      </a:r>
                      <a:endParaRPr sz="1400">
                        <a:latin typeface="Arial"/>
                        <a:cs typeface="Arial"/>
                      </a:endParaRPr>
                    </a:p>
                  </a:txBody>
                  <a:tcPr marL="0" marR="0" marT="1314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39700">
                        <a:lnSpc>
                          <a:spcPct val="100000"/>
                        </a:lnSpc>
                        <a:spcBef>
                          <a:spcPts val="640"/>
                        </a:spcBef>
                      </a:pPr>
                      <a:r>
                        <a:rPr sz="2000" dirty="0">
                          <a:latin typeface="Times New Roman"/>
                          <a:cs typeface="Times New Roman"/>
                        </a:rPr>
                        <a:t>∞</a:t>
                      </a:r>
                      <a:endParaRPr sz="2000">
                        <a:latin typeface="Times New Roman"/>
                        <a:cs typeface="Times New Roman"/>
                      </a:endParaRPr>
                    </a:p>
                  </a:txBody>
                  <a:tcPr marL="0" marR="0" marT="8128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487649">
                <a:tc>
                  <a:txBody>
                    <a:bodyPr/>
                    <a:lstStyle/>
                    <a:p>
                      <a:pPr algn="ctr">
                        <a:lnSpc>
                          <a:spcPct val="100000"/>
                        </a:lnSpc>
                        <a:spcBef>
                          <a:spcPts val="1035"/>
                        </a:spcBef>
                      </a:pPr>
                      <a:r>
                        <a:rPr sz="1400" b="1" spc="-5" dirty="0">
                          <a:latin typeface="Arial"/>
                          <a:cs typeface="Arial"/>
                        </a:rPr>
                        <a:t>15</a:t>
                      </a:r>
                      <a:endParaRPr sz="1400">
                        <a:latin typeface="Arial"/>
                        <a:cs typeface="Arial"/>
                      </a:endParaRPr>
                    </a:p>
                  </a:txBody>
                  <a:tcPr marL="0" marR="0" marT="1314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80975">
                        <a:lnSpc>
                          <a:spcPct val="100000"/>
                        </a:lnSpc>
                        <a:spcBef>
                          <a:spcPts val="1035"/>
                        </a:spcBef>
                      </a:pPr>
                      <a:r>
                        <a:rPr sz="1400" b="1" dirty="0">
                          <a:latin typeface="Arial"/>
                          <a:cs typeface="Arial"/>
                        </a:rPr>
                        <a:t>0</a:t>
                      </a:r>
                      <a:endParaRPr sz="1400">
                        <a:latin typeface="Arial"/>
                        <a:cs typeface="Arial"/>
                      </a:endParaRPr>
                    </a:p>
                  </a:txBody>
                  <a:tcPr marL="0" marR="0" marT="1314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40"/>
                        </a:spcBef>
                      </a:pPr>
                      <a:r>
                        <a:rPr sz="2000" dirty="0">
                          <a:latin typeface="Times New Roman"/>
                          <a:cs typeface="Times New Roman"/>
                        </a:rPr>
                        <a:t>∞</a:t>
                      </a:r>
                      <a:endParaRPr sz="2000">
                        <a:latin typeface="Times New Roman"/>
                        <a:cs typeface="Times New Roman"/>
                      </a:endParaRPr>
                    </a:p>
                  </a:txBody>
                  <a:tcPr marL="0" marR="0" marT="8128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1035"/>
                        </a:spcBef>
                      </a:pPr>
                      <a:r>
                        <a:rPr sz="1400" b="1" dirty="0">
                          <a:latin typeface="Arial"/>
                          <a:cs typeface="Arial"/>
                        </a:rPr>
                        <a:t>5</a:t>
                      </a:r>
                      <a:endParaRPr sz="1400">
                        <a:latin typeface="Arial"/>
                        <a:cs typeface="Arial"/>
                      </a:endParaRPr>
                    </a:p>
                  </a:txBody>
                  <a:tcPr marL="0" marR="0" marT="1314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392399">
                <a:tc>
                  <a:txBody>
                    <a:bodyPr/>
                    <a:lstStyle/>
                    <a:p>
                      <a:pPr algn="ctr">
                        <a:lnSpc>
                          <a:spcPct val="100000"/>
                        </a:lnSpc>
                        <a:spcBef>
                          <a:spcPts val="660"/>
                        </a:spcBef>
                      </a:pPr>
                      <a:r>
                        <a:rPr sz="1400" b="1" spc="-5" dirty="0">
                          <a:latin typeface="Arial"/>
                          <a:cs typeface="Arial"/>
                        </a:rPr>
                        <a:t>50</a:t>
                      </a:r>
                      <a:endParaRPr sz="1400">
                        <a:latin typeface="Arial"/>
                        <a:cs typeface="Arial"/>
                      </a:endParaRPr>
                    </a:p>
                  </a:txBody>
                  <a:tcPr marL="0" marR="0" marT="8382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80975">
                        <a:lnSpc>
                          <a:spcPct val="100000"/>
                        </a:lnSpc>
                        <a:spcBef>
                          <a:spcPts val="660"/>
                        </a:spcBef>
                      </a:pPr>
                      <a:r>
                        <a:rPr sz="1400" b="1" dirty="0">
                          <a:latin typeface="Arial"/>
                          <a:cs typeface="Arial"/>
                        </a:rPr>
                        <a:t>5</a:t>
                      </a:r>
                      <a:endParaRPr sz="1400">
                        <a:latin typeface="Arial"/>
                        <a:cs typeface="Arial"/>
                      </a:endParaRPr>
                    </a:p>
                  </a:txBody>
                  <a:tcPr marL="0" marR="0" marT="8382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60"/>
                        </a:spcBef>
                      </a:pPr>
                      <a:r>
                        <a:rPr sz="1400" b="1" dirty="0">
                          <a:latin typeface="Arial"/>
                          <a:cs typeface="Arial"/>
                        </a:rPr>
                        <a:t>0</a:t>
                      </a:r>
                      <a:endParaRPr sz="1400">
                        <a:latin typeface="Arial"/>
                        <a:cs typeface="Arial"/>
                      </a:endParaRPr>
                    </a:p>
                  </a:txBody>
                  <a:tcPr marL="0" marR="0" marT="8382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31445">
                        <a:lnSpc>
                          <a:spcPct val="100000"/>
                        </a:lnSpc>
                        <a:spcBef>
                          <a:spcPts val="660"/>
                        </a:spcBef>
                      </a:pPr>
                      <a:r>
                        <a:rPr sz="1400" b="1" spc="-5" dirty="0">
                          <a:latin typeface="Arial"/>
                          <a:cs typeface="Arial"/>
                        </a:rPr>
                        <a:t>15</a:t>
                      </a:r>
                      <a:endParaRPr sz="1400">
                        <a:latin typeface="Arial"/>
                        <a:cs typeface="Arial"/>
                      </a:endParaRPr>
                    </a:p>
                  </a:txBody>
                  <a:tcPr marL="0" marR="0" marT="8382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487649">
                <a:tc>
                  <a:txBody>
                    <a:bodyPr/>
                    <a:lstStyle/>
                    <a:p>
                      <a:pPr algn="ctr">
                        <a:lnSpc>
                          <a:spcPct val="100000"/>
                        </a:lnSpc>
                        <a:spcBef>
                          <a:spcPts val="1035"/>
                        </a:spcBef>
                      </a:pPr>
                      <a:r>
                        <a:rPr sz="1400" b="1" spc="-5" dirty="0">
                          <a:latin typeface="Arial"/>
                          <a:cs typeface="Arial"/>
                        </a:rPr>
                        <a:t>30</a:t>
                      </a:r>
                      <a:endParaRPr sz="1400">
                        <a:latin typeface="Arial"/>
                        <a:cs typeface="Arial"/>
                      </a:endParaRPr>
                    </a:p>
                  </a:txBody>
                  <a:tcPr marL="0" marR="0" marT="1314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31445">
                        <a:lnSpc>
                          <a:spcPct val="100000"/>
                        </a:lnSpc>
                        <a:spcBef>
                          <a:spcPts val="1035"/>
                        </a:spcBef>
                      </a:pPr>
                      <a:r>
                        <a:rPr sz="1400" b="1" spc="-5" dirty="0">
                          <a:latin typeface="Arial"/>
                          <a:cs typeface="Arial"/>
                        </a:rPr>
                        <a:t>15</a:t>
                      </a:r>
                      <a:endParaRPr sz="1400">
                        <a:latin typeface="Arial"/>
                        <a:cs typeface="Arial"/>
                      </a:endParaRPr>
                    </a:p>
                  </a:txBody>
                  <a:tcPr marL="0" marR="0" marT="1314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40"/>
                        </a:spcBef>
                      </a:pPr>
                      <a:r>
                        <a:rPr sz="2000" dirty="0">
                          <a:latin typeface="Times New Roman"/>
                          <a:cs typeface="Times New Roman"/>
                        </a:rPr>
                        <a:t>∞</a:t>
                      </a:r>
                      <a:endParaRPr sz="2000">
                        <a:latin typeface="Times New Roman"/>
                        <a:cs typeface="Times New Roman"/>
                      </a:endParaRPr>
                    </a:p>
                  </a:txBody>
                  <a:tcPr marL="0" marR="0" marT="8128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1035"/>
                        </a:spcBef>
                      </a:pPr>
                      <a:r>
                        <a:rPr sz="1400" b="1" dirty="0">
                          <a:latin typeface="Arial"/>
                          <a:cs typeface="Arial"/>
                        </a:rPr>
                        <a:t>0</a:t>
                      </a:r>
                      <a:endParaRPr sz="1400">
                        <a:latin typeface="Arial"/>
                        <a:cs typeface="Arial"/>
                      </a:endParaRPr>
                    </a:p>
                  </a:txBody>
                  <a:tcPr marL="0" marR="0" marT="1314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bl>
          </a:graphicData>
        </a:graphic>
      </p:graphicFrame>
      <p:sp>
        <p:nvSpPr>
          <p:cNvPr id="38" name="object 38"/>
          <p:cNvSpPr txBox="1"/>
          <p:nvPr/>
        </p:nvSpPr>
        <p:spPr>
          <a:xfrm>
            <a:off x="4416425" y="3695549"/>
            <a:ext cx="219075" cy="2115185"/>
          </a:xfrm>
          <a:prstGeom prst="rect">
            <a:avLst/>
          </a:prstGeom>
        </p:spPr>
        <p:txBody>
          <a:bodyPr vert="horz" wrap="square" lIns="0" tIns="138430" rIns="0" bIns="0" rtlCol="0">
            <a:spAutoFit/>
          </a:bodyPr>
          <a:lstStyle/>
          <a:p>
            <a:pPr marL="12700">
              <a:lnSpc>
                <a:spcPct val="100000"/>
              </a:lnSpc>
              <a:spcBef>
                <a:spcPts val="1090"/>
              </a:spcBef>
            </a:pPr>
            <a:r>
              <a:rPr sz="2400" dirty="0">
                <a:latin typeface="Times New Roman"/>
                <a:cs typeface="Times New Roman"/>
              </a:rPr>
              <a:t>P</a:t>
            </a:r>
            <a:endParaRPr sz="2400">
              <a:latin typeface="Times New Roman"/>
              <a:cs typeface="Times New Roman"/>
            </a:endParaRPr>
          </a:p>
          <a:p>
            <a:pPr marL="91440">
              <a:lnSpc>
                <a:spcPct val="100000"/>
              </a:lnSpc>
              <a:spcBef>
                <a:spcPts val="745"/>
              </a:spcBef>
            </a:pPr>
            <a:r>
              <a:rPr sz="1800" dirty="0">
                <a:latin typeface="Times New Roman"/>
                <a:cs typeface="Times New Roman"/>
              </a:rPr>
              <a:t>1</a:t>
            </a:r>
            <a:endParaRPr sz="1800">
              <a:latin typeface="Times New Roman"/>
              <a:cs typeface="Times New Roman"/>
            </a:endParaRPr>
          </a:p>
          <a:p>
            <a:pPr marL="91440">
              <a:lnSpc>
                <a:spcPct val="100000"/>
              </a:lnSpc>
              <a:spcBef>
                <a:spcPts val="1065"/>
              </a:spcBef>
            </a:pPr>
            <a:r>
              <a:rPr sz="1800" dirty="0">
                <a:latin typeface="Times New Roman"/>
                <a:cs typeface="Times New Roman"/>
              </a:rPr>
              <a:t>2</a:t>
            </a:r>
            <a:endParaRPr sz="1800">
              <a:latin typeface="Times New Roman"/>
              <a:cs typeface="Times New Roman"/>
            </a:endParaRPr>
          </a:p>
          <a:p>
            <a:pPr marL="91440">
              <a:lnSpc>
                <a:spcPct val="100000"/>
              </a:lnSpc>
              <a:spcBef>
                <a:spcPts val="1065"/>
              </a:spcBef>
            </a:pPr>
            <a:r>
              <a:rPr sz="1800" dirty="0">
                <a:latin typeface="Times New Roman"/>
                <a:cs typeface="Times New Roman"/>
              </a:rPr>
              <a:t>3</a:t>
            </a:r>
            <a:endParaRPr sz="1800">
              <a:latin typeface="Times New Roman"/>
              <a:cs typeface="Times New Roman"/>
            </a:endParaRPr>
          </a:p>
          <a:p>
            <a:pPr marL="91440">
              <a:lnSpc>
                <a:spcPct val="100000"/>
              </a:lnSpc>
              <a:spcBef>
                <a:spcPts val="1065"/>
              </a:spcBef>
            </a:pPr>
            <a:r>
              <a:rPr sz="1800" dirty="0">
                <a:latin typeface="Times New Roman"/>
                <a:cs typeface="Times New Roman"/>
              </a:rPr>
              <a:t>4</a:t>
            </a:r>
            <a:endParaRPr sz="1800">
              <a:latin typeface="Times New Roman"/>
              <a:cs typeface="Times New Roman"/>
            </a:endParaRPr>
          </a:p>
        </p:txBody>
      </p:sp>
      <p:sp>
        <p:nvSpPr>
          <p:cNvPr id="39" name="object 39"/>
          <p:cNvSpPr txBox="1"/>
          <p:nvPr/>
        </p:nvSpPr>
        <p:spPr>
          <a:xfrm>
            <a:off x="4873625" y="3914106"/>
            <a:ext cx="1511300" cy="299720"/>
          </a:xfrm>
          <a:prstGeom prst="rect">
            <a:avLst/>
          </a:prstGeom>
        </p:spPr>
        <p:txBody>
          <a:bodyPr vert="horz" wrap="square" lIns="0" tIns="12700" rIns="0" bIns="0" rtlCol="0">
            <a:spAutoFit/>
          </a:bodyPr>
          <a:lstStyle/>
          <a:p>
            <a:pPr marL="12700">
              <a:lnSpc>
                <a:spcPct val="100000"/>
              </a:lnSpc>
              <a:spcBef>
                <a:spcPts val="100"/>
              </a:spcBef>
              <a:tabLst>
                <a:tab pos="469265" algn="l"/>
                <a:tab pos="926465" algn="l"/>
                <a:tab pos="1383665" algn="l"/>
              </a:tabLst>
            </a:pPr>
            <a:r>
              <a:rPr sz="1800" dirty="0">
                <a:latin typeface="Times New Roman"/>
                <a:cs typeface="Times New Roman"/>
              </a:rPr>
              <a:t>1	2	3	4</a:t>
            </a:r>
            <a:endParaRPr sz="1800">
              <a:latin typeface="Times New Roman"/>
              <a:cs typeface="Times New Roman"/>
            </a:endParaRPr>
          </a:p>
        </p:txBody>
      </p:sp>
      <p:graphicFrame>
        <p:nvGraphicFramePr>
          <p:cNvPr id="40" name="object 40"/>
          <p:cNvGraphicFramePr>
            <a:graphicFrameLocks noGrp="1"/>
          </p:cNvGraphicFramePr>
          <p:nvPr/>
        </p:nvGraphicFramePr>
        <p:xfrm>
          <a:off x="4719637" y="4200574"/>
          <a:ext cx="1844036" cy="1855396"/>
        </p:xfrm>
        <a:graphic>
          <a:graphicData uri="http://schemas.openxmlformats.org/drawingml/2006/table">
            <a:tbl>
              <a:tblPr firstRow="1" bandRow="1">
                <a:tableStyleId>{2D5ABB26-0587-4C30-8999-92F81FD0307C}</a:tableStyleId>
              </a:tblPr>
              <a:tblGrid>
                <a:gridCol w="461009">
                  <a:extLst>
                    <a:ext uri="{9D8B030D-6E8A-4147-A177-3AD203B41FA5}">
                      <a16:colId xmlns:a16="http://schemas.microsoft.com/office/drawing/2014/main" val="20000"/>
                    </a:ext>
                  </a:extLst>
                </a:gridCol>
                <a:gridCol w="461009">
                  <a:extLst>
                    <a:ext uri="{9D8B030D-6E8A-4147-A177-3AD203B41FA5}">
                      <a16:colId xmlns:a16="http://schemas.microsoft.com/office/drawing/2014/main" val="20001"/>
                    </a:ext>
                  </a:extLst>
                </a:gridCol>
                <a:gridCol w="461009">
                  <a:extLst>
                    <a:ext uri="{9D8B030D-6E8A-4147-A177-3AD203B41FA5}">
                      <a16:colId xmlns:a16="http://schemas.microsoft.com/office/drawing/2014/main" val="20002"/>
                    </a:ext>
                  </a:extLst>
                </a:gridCol>
                <a:gridCol w="461009">
                  <a:extLst>
                    <a:ext uri="{9D8B030D-6E8A-4147-A177-3AD203B41FA5}">
                      <a16:colId xmlns:a16="http://schemas.microsoft.com/office/drawing/2014/main" val="20003"/>
                    </a:ext>
                  </a:extLst>
                </a:gridCol>
              </a:tblGrid>
              <a:tr h="463849">
                <a:tc>
                  <a:txBody>
                    <a:bodyPr/>
                    <a:lstStyle/>
                    <a:p>
                      <a:pPr marR="173355" algn="r">
                        <a:lnSpc>
                          <a:spcPct val="100000"/>
                        </a:lnSpc>
                        <a:spcBef>
                          <a:spcPts val="944"/>
                        </a:spcBef>
                      </a:pPr>
                      <a:r>
                        <a:rPr sz="1400" b="1" dirty="0">
                          <a:latin typeface="Arial"/>
                          <a:cs typeface="Arial"/>
                        </a:rPr>
                        <a:t>0</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R="173355" algn="r">
                        <a:lnSpc>
                          <a:spcPct val="100000"/>
                        </a:lnSpc>
                        <a:spcBef>
                          <a:spcPts val="944"/>
                        </a:spcBef>
                      </a:pPr>
                      <a:r>
                        <a:rPr sz="1400" b="1" dirty="0">
                          <a:latin typeface="Arial"/>
                          <a:cs typeface="Arial"/>
                        </a:rPr>
                        <a:t>1</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R="173355" algn="r">
                        <a:lnSpc>
                          <a:spcPct val="100000"/>
                        </a:lnSpc>
                        <a:spcBef>
                          <a:spcPts val="944"/>
                        </a:spcBef>
                      </a:pPr>
                      <a:r>
                        <a:rPr sz="1400" b="1" dirty="0">
                          <a:latin typeface="Arial"/>
                          <a:cs typeface="Arial"/>
                        </a:rPr>
                        <a:t>1</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R="173355" algn="r">
                        <a:lnSpc>
                          <a:spcPct val="100000"/>
                        </a:lnSpc>
                        <a:spcBef>
                          <a:spcPts val="944"/>
                        </a:spcBef>
                      </a:pPr>
                      <a:r>
                        <a:rPr sz="1400" b="1" dirty="0">
                          <a:latin typeface="Arial"/>
                          <a:cs typeface="Arial"/>
                        </a:rPr>
                        <a:t>1</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463849">
                <a:tc>
                  <a:txBody>
                    <a:bodyPr/>
                    <a:lstStyle/>
                    <a:p>
                      <a:pPr marR="173355" algn="r">
                        <a:lnSpc>
                          <a:spcPct val="100000"/>
                        </a:lnSpc>
                        <a:spcBef>
                          <a:spcPts val="944"/>
                        </a:spcBef>
                      </a:pPr>
                      <a:r>
                        <a:rPr sz="1400" b="1" dirty="0">
                          <a:latin typeface="Arial"/>
                          <a:cs typeface="Arial"/>
                        </a:rPr>
                        <a:t>1</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R="173355" algn="r">
                        <a:lnSpc>
                          <a:spcPct val="100000"/>
                        </a:lnSpc>
                        <a:spcBef>
                          <a:spcPts val="944"/>
                        </a:spcBef>
                      </a:pPr>
                      <a:r>
                        <a:rPr sz="1400" b="1" dirty="0">
                          <a:latin typeface="Arial"/>
                          <a:cs typeface="Arial"/>
                        </a:rPr>
                        <a:t>0</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R="173355" algn="r">
                        <a:lnSpc>
                          <a:spcPct val="100000"/>
                        </a:lnSpc>
                        <a:spcBef>
                          <a:spcPts val="944"/>
                        </a:spcBef>
                      </a:pPr>
                      <a:r>
                        <a:rPr sz="1400" b="1" dirty="0">
                          <a:latin typeface="Arial"/>
                          <a:cs typeface="Arial"/>
                        </a:rPr>
                        <a:t>1</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R="173355" algn="r">
                        <a:lnSpc>
                          <a:spcPct val="100000"/>
                        </a:lnSpc>
                        <a:spcBef>
                          <a:spcPts val="944"/>
                        </a:spcBef>
                      </a:pPr>
                      <a:r>
                        <a:rPr sz="1400" b="1" dirty="0">
                          <a:latin typeface="Arial"/>
                          <a:cs typeface="Arial"/>
                        </a:rPr>
                        <a:t>1</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463849">
                <a:tc>
                  <a:txBody>
                    <a:bodyPr/>
                    <a:lstStyle/>
                    <a:p>
                      <a:pPr marR="173355" algn="r">
                        <a:lnSpc>
                          <a:spcPct val="100000"/>
                        </a:lnSpc>
                        <a:spcBef>
                          <a:spcPts val="944"/>
                        </a:spcBef>
                      </a:pPr>
                      <a:r>
                        <a:rPr sz="1400" b="1" dirty="0">
                          <a:latin typeface="Arial"/>
                          <a:cs typeface="Arial"/>
                        </a:rPr>
                        <a:t>1</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R="173355" algn="r">
                        <a:lnSpc>
                          <a:spcPct val="100000"/>
                        </a:lnSpc>
                        <a:spcBef>
                          <a:spcPts val="944"/>
                        </a:spcBef>
                      </a:pPr>
                      <a:r>
                        <a:rPr sz="1400" b="1" dirty="0">
                          <a:latin typeface="Arial"/>
                          <a:cs typeface="Arial"/>
                        </a:rPr>
                        <a:t>1</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R="173355" algn="r">
                        <a:lnSpc>
                          <a:spcPct val="100000"/>
                        </a:lnSpc>
                        <a:spcBef>
                          <a:spcPts val="944"/>
                        </a:spcBef>
                      </a:pPr>
                      <a:r>
                        <a:rPr sz="1400" b="1" dirty="0">
                          <a:latin typeface="Arial"/>
                          <a:cs typeface="Arial"/>
                        </a:rPr>
                        <a:t>0</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R="173355" algn="r">
                        <a:lnSpc>
                          <a:spcPct val="100000"/>
                        </a:lnSpc>
                        <a:spcBef>
                          <a:spcPts val="944"/>
                        </a:spcBef>
                      </a:pPr>
                      <a:r>
                        <a:rPr sz="1400" b="1" dirty="0">
                          <a:latin typeface="Arial"/>
                          <a:cs typeface="Arial"/>
                        </a:rPr>
                        <a:t>1</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463849">
                <a:tc>
                  <a:txBody>
                    <a:bodyPr/>
                    <a:lstStyle/>
                    <a:p>
                      <a:pPr marR="173355" algn="r">
                        <a:lnSpc>
                          <a:spcPct val="100000"/>
                        </a:lnSpc>
                        <a:spcBef>
                          <a:spcPts val="944"/>
                        </a:spcBef>
                      </a:pPr>
                      <a:r>
                        <a:rPr sz="1400" b="1" dirty="0">
                          <a:latin typeface="Arial"/>
                          <a:cs typeface="Arial"/>
                        </a:rPr>
                        <a:t>1</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R="173355" algn="r">
                        <a:lnSpc>
                          <a:spcPct val="100000"/>
                        </a:lnSpc>
                        <a:spcBef>
                          <a:spcPts val="944"/>
                        </a:spcBef>
                      </a:pPr>
                      <a:r>
                        <a:rPr sz="1400" b="1" dirty="0">
                          <a:latin typeface="Arial"/>
                          <a:cs typeface="Arial"/>
                        </a:rPr>
                        <a:t>1</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R="173355" algn="r">
                        <a:lnSpc>
                          <a:spcPct val="100000"/>
                        </a:lnSpc>
                        <a:spcBef>
                          <a:spcPts val="944"/>
                        </a:spcBef>
                      </a:pPr>
                      <a:r>
                        <a:rPr sz="1400" b="1" dirty="0">
                          <a:latin typeface="Arial"/>
                          <a:cs typeface="Arial"/>
                        </a:rPr>
                        <a:t>1</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R="173355" algn="r">
                        <a:lnSpc>
                          <a:spcPct val="100000"/>
                        </a:lnSpc>
                        <a:spcBef>
                          <a:spcPts val="944"/>
                        </a:spcBef>
                      </a:pPr>
                      <a:r>
                        <a:rPr sz="1400" b="1" dirty="0">
                          <a:latin typeface="Arial"/>
                          <a:cs typeface="Arial"/>
                        </a:rPr>
                        <a:t>0</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bl>
          </a:graphicData>
        </a:graphic>
      </p:graphicFrame>
      <p:graphicFrame>
        <p:nvGraphicFramePr>
          <p:cNvPr id="41" name="object 41"/>
          <p:cNvGraphicFramePr>
            <a:graphicFrameLocks noGrp="1"/>
          </p:cNvGraphicFramePr>
          <p:nvPr/>
        </p:nvGraphicFramePr>
        <p:xfrm>
          <a:off x="8140462" y="4192399"/>
          <a:ext cx="1844036" cy="1855396"/>
        </p:xfrm>
        <a:graphic>
          <a:graphicData uri="http://schemas.openxmlformats.org/drawingml/2006/table">
            <a:tbl>
              <a:tblPr firstRow="1" bandRow="1">
                <a:tableStyleId>{2D5ABB26-0587-4C30-8999-92F81FD0307C}</a:tableStyleId>
              </a:tblPr>
              <a:tblGrid>
                <a:gridCol w="461009">
                  <a:extLst>
                    <a:ext uri="{9D8B030D-6E8A-4147-A177-3AD203B41FA5}">
                      <a16:colId xmlns:a16="http://schemas.microsoft.com/office/drawing/2014/main" val="20000"/>
                    </a:ext>
                  </a:extLst>
                </a:gridCol>
                <a:gridCol w="461009">
                  <a:extLst>
                    <a:ext uri="{9D8B030D-6E8A-4147-A177-3AD203B41FA5}">
                      <a16:colId xmlns:a16="http://schemas.microsoft.com/office/drawing/2014/main" val="20001"/>
                    </a:ext>
                  </a:extLst>
                </a:gridCol>
                <a:gridCol w="461009">
                  <a:extLst>
                    <a:ext uri="{9D8B030D-6E8A-4147-A177-3AD203B41FA5}">
                      <a16:colId xmlns:a16="http://schemas.microsoft.com/office/drawing/2014/main" val="20002"/>
                    </a:ext>
                  </a:extLst>
                </a:gridCol>
                <a:gridCol w="461009">
                  <a:extLst>
                    <a:ext uri="{9D8B030D-6E8A-4147-A177-3AD203B41FA5}">
                      <a16:colId xmlns:a16="http://schemas.microsoft.com/office/drawing/2014/main" val="20003"/>
                    </a:ext>
                  </a:extLst>
                </a:gridCol>
              </a:tblGrid>
              <a:tr h="463849">
                <a:tc>
                  <a:txBody>
                    <a:bodyPr/>
                    <a:lstStyle/>
                    <a:p>
                      <a:pPr algn="ctr">
                        <a:lnSpc>
                          <a:spcPct val="100000"/>
                        </a:lnSpc>
                        <a:spcBef>
                          <a:spcPts val="944"/>
                        </a:spcBef>
                      </a:pPr>
                      <a:r>
                        <a:rPr sz="1400" b="1" dirty="0">
                          <a:latin typeface="Arial"/>
                          <a:cs typeface="Arial"/>
                        </a:rPr>
                        <a:t>0</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31445">
                        <a:lnSpc>
                          <a:spcPct val="100000"/>
                        </a:lnSpc>
                        <a:spcBef>
                          <a:spcPts val="944"/>
                        </a:spcBef>
                      </a:pPr>
                      <a:r>
                        <a:rPr sz="1400" b="1" spc="-5" dirty="0">
                          <a:latin typeface="Arial"/>
                          <a:cs typeface="Arial"/>
                        </a:rPr>
                        <a:t>10</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944"/>
                        </a:spcBef>
                      </a:pPr>
                      <a:r>
                        <a:rPr sz="1400" b="1" dirty="0">
                          <a:latin typeface="Arial"/>
                          <a:cs typeface="Arial"/>
                        </a:rPr>
                        <a:t>5</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944"/>
                        </a:spcBef>
                      </a:pPr>
                      <a:r>
                        <a:rPr sz="1400" b="1" spc="-5" dirty="0">
                          <a:latin typeface="Arial"/>
                          <a:cs typeface="Arial"/>
                        </a:rPr>
                        <a:t>15</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463849">
                <a:tc>
                  <a:txBody>
                    <a:bodyPr/>
                    <a:lstStyle/>
                    <a:p>
                      <a:pPr algn="ctr">
                        <a:lnSpc>
                          <a:spcPct val="100000"/>
                        </a:lnSpc>
                        <a:spcBef>
                          <a:spcPts val="944"/>
                        </a:spcBef>
                      </a:pPr>
                      <a:r>
                        <a:rPr sz="1400" b="1" spc="-5" dirty="0">
                          <a:latin typeface="Arial"/>
                          <a:cs typeface="Arial"/>
                        </a:rPr>
                        <a:t>15</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80975">
                        <a:lnSpc>
                          <a:spcPct val="100000"/>
                        </a:lnSpc>
                        <a:spcBef>
                          <a:spcPts val="944"/>
                        </a:spcBef>
                      </a:pPr>
                      <a:r>
                        <a:rPr sz="1400" b="1" dirty="0">
                          <a:latin typeface="Arial"/>
                          <a:cs typeface="Arial"/>
                        </a:rPr>
                        <a:t>0</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944"/>
                        </a:spcBef>
                      </a:pPr>
                      <a:r>
                        <a:rPr sz="1400" b="1" spc="-5" dirty="0">
                          <a:latin typeface="Arial"/>
                          <a:cs typeface="Arial"/>
                        </a:rPr>
                        <a:t>20</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944"/>
                        </a:spcBef>
                      </a:pPr>
                      <a:r>
                        <a:rPr sz="1400" b="1" dirty="0">
                          <a:latin typeface="Arial"/>
                          <a:cs typeface="Arial"/>
                        </a:rPr>
                        <a:t>5</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463849">
                <a:tc>
                  <a:txBody>
                    <a:bodyPr/>
                    <a:lstStyle/>
                    <a:p>
                      <a:pPr algn="ctr">
                        <a:lnSpc>
                          <a:spcPct val="100000"/>
                        </a:lnSpc>
                        <a:spcBef>
                          <a:spcPts val="944"/>
                        </a:spcBef>
                      </a:pPr>
                      <a:r>
                        <a:rPr sz="1400" b="1" spc="-5" dirty="0">
                          <a:latin typeface="Arial"/>
                          <a:cs typeface="Arial"/>
                        </a:rPr>
                        <a:t>20</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80975">
                        <a:lnSpc>
                          <a:spcPct val="100000"/>
                        </a:lnSpc>
                        <a:spcBef>
                          <a:spcPts val="944"/>
                        </a:spcBef>
                      </a:pPr>
                      <a:r>
                        <a:rPr sz="1400" b="1" dirty="0">
                          <a:latin typeface="Arial"/>
                          <a:cs typeface="Arial"/>
                        </a:rPr>
                        <a:t>5</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944"/>
                        </a:spcBef>
                      </a:pPr>
                      <a:r>
                        <a:rPr sz="1400" b="1" dirty="0">
                          <a:latin typeface="Arial"/>
                          <a:cs typeface="Arial"/>
                        </a:rPr>
                        <a:t>0</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944"/>
                        </a:spcBef>
                      </a:pPr>
                      <a:r>
                        <a:rPr sz="1400" b="1" spc="-5" dirty="0">
                          <a:latin typeface="Arial"/>
                          <a:cs typeface="Arial"/>
                        </a:rPr>
                        <a:t>10</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463849">
                <a:tc>
                  <a:txBody>
                    <a:bodyPr/>
                    <a:lstStyle/>
                    <a:p>
                      <a:pPr algn="ctr">
                        <a:lnSpc>
                          <a:spcPct val="100000"/>
                        </a:lnSpc>
                        <a:spcBef>
                          <a:spcPts val="944"/>
                        </a:spcBef>
                      </a:pPr>
                      <a:r>
                        <a:rPr sz="1400" b="1" spc="-5" dirty="0">
                          <a:latin typeface="Arial"/>
                          <a:cs typeface="Arial"/>
                        </a:rPr>
                        <a:t>30</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31445">
                        <a:lnSpc>
                          <a:spcPct val="100000"/>
                        </a:lnSpc>
                        <a:spcBef>
                          <a:spcPts val="944"/>
                        </a:spcBef>
                      </a:pPr>
                      <a:r>
                        <a:rPr sz="1400" b="1" spc="-5" dirty="0">
                          <a:latin typeface="Arial"/>
                          <a:cs typeface="Arial"/>
                        </a:rPr>
                        <a:t>15</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944"/>
                        </a:spcBef>
                      </a:pPr>
                      <a:r>
                        <a:rPr sz="1400" b="1" spc="-5" dirty="0">
                          <a:latin typeface="Arial"/>
                          <a:cs typeface="Arial"/>
                        </a:rPr>
                        <a:t>35</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944"/>
                        </a:spcBef>
                      </a:pPr>
                      <a:r>
                        <a:rPr sz="1400" b="1" dirty="0">
                          <a:latin typeface="Arial"/>
                          <a:cs typeface="Arial"/>
                        </a:rPr>
                        <a:t>0</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47</a:t>
            </a:fld>
            <a:endParaRPr dirty="0"/>
          </a:p>
        </p:txBody>
      </p:sp>
      <p:sp>
        <p:nvSpPr>
          <p:cNvPr id="3" name="object 3"/>
          <p:cNvSpPr txBox="1"/>
          <p:nvPr/>
        </p:nvSpPr>
        <p:spPr>
          <a:xfrm>
            <a:off x="3976764" y="2053366"/>
            <a:ext cx="7078980" cy="822960"/>
          </a:xfrm>
          <a:prstGeom prst="rect">
            <a:avLst/>
          </a:prstGeom>
        </p:spPr>
        <p:txBody>
          <a:bodyPr vert="horz" wrap="square" lIns="0" tIns="12700" rIns="0" bIns="0" rtlCol="0">
            <a:spAutoFit/>
          </a:bodyPr>
          <a:lstStyle/>
          <a:p>
            <a:pPr marR="1542415" algn="r">
              <a:lnSpc>
                <a:spcPts val="1010"/>
              </a:lnSpc>
              <a:spcBef>
                <a:spcPts val="100"/>
              </a:spcBef>
            </a:pPr>
            <a:r>
              <a:rPr sz="1600" spc="-5" dirty="0">
                <a:latin typeface="Corbel"/>
                <a:cs typeface="Corbel"/>
              </a:rPr>
              <a:t>th</a:t>
            </a:r>
            <a:endParaRPr sz="1600">
              <a:latin typeface="Corbel"/>
              <a:cs typeface="Corbel"/>
            </a:endParaRPr>
          </a:p>
          <a:p>
            <a:pPr marL="434975" indent="-397510">
              <a:lnSpc>
                <a:spcPts val="1970"/>
              </a:lnSpc>
              <a:buClr>
                <a:srgbClr val="40BAD1"/>
              </a:buClr>
              <a:buSzPct val="91666"/>
              <a:buFont typeface="Arial MT"/>
              <a:buChar char="●"/>
              <a:tabLst>
                <a:tab pos="434975" algn="l"/>
                <a:tab pos="435609" algn="l"/>
                <a:tab pos="5589270" algn="l"/>
              </a:tabLst>
            </a:pPr>
            <a:r>
              <a:rPr sz="2400" spc="-5" dirty="0">
                <a:latin typeface="Corbel"/>
                <a:cs typeface="Corbel"/>
              </a:rPr>
              <a:t>If </a:t>
            </a:r>
            <a:r>
              <a:rPr sz="2400" dirty="0">
                <a:latin typeface="Corbel"/>
                <a:cs typeface="Corbel"/>
              </a:rPr>
              <a:t>D</a:t>
            </a:r>
            <a:r>
              <a:rPr sz="2400" baseline="-31250" dirty="0">
                <a:latin typeface="Corbel"/>
                <a:cs typeface="Corbel"/>
              </a:rPr>
              <a:t>k</a:t>
            </a:r>
            <a:r>
              <a:rPr sz="2400" spc="240" baseline="-31250" dirty="0">
                <a:latin typeface="Corbel"/>
                <a:cs typeface="Corbel"/>
              </a:rPr>
              <a:t> </a:t>
            </a:r>
            <a:r>
              <a:rPr sz="2400" spc="-5" dirty="0">
                <a:latin typeface="Corbel"/>
                <a:cs typeface="Corbel"/>
              </a:rPr>
              <a:t>represents</a:t>
            </a:r>
            <a:r>
              <a:rPr sz="2400" spc="-10" dirty="0">
                <a:latin typeface="Corbel"/>
                <a:cs typeface="Corbel"/>
              </a:rPr>
              <a:t> </a:t>
            </a:r>
            <a:r>
              <a:rPr sz="2400" spc="-5" dirty="0">
                <a:latin typeface="Corbel"/>
                <a:cs typeface="Corbel"/>
              </a:rPr>
              <a:t>the</a:t>
            </a:r>
            <a:r>
              <a:rPr sz="2400" dirty="0">
                <a:latin typeface="Corbel"/>
                <a:cs typeface="Corbel"/>
              </a:rPr>
              <a:t> </a:t>
            </a:r>
            <a:r>
              <a:rPr sz="2400" spc="-5" dirty="0">
                <a:latin typeface="Corbel"/>
                <a:cs typeface="Corbel"/>
              </a:rPr>
              <a:t>matrix </a:t>
            </a:r>
            <a:r>
              <a:rPr sz="2400" dirty="0">
                <a:latin typeface="Corbel"/>
                <a:cs typeface="Corbel"/>
              </a:rPr>
              <a:t>D </a:t>
            </a:r>
            <a:r>
              <a:rPr sz="2400" spc="-5" dirty="0">
                <a:latin typeface="Corbel"/>
                <a:cs typeface="Corbel"/>
              </a:rPr>
              <a:t>after</a:t>
            </a:r>
            <a:r>
              <a:rPr sz="2400" dirty="0">
                <a:latin typeface="Corbel"/>
                <a:cs typeface="Corbel"/>
              </a:rPr>
              <a:t> </a:t>
            </a:r>
            <a:r>
              <a:rPr sz="2400" spc="-5" dirty="0">
                <a:latin typeface="Corbel"/>
                <a:cs typeface="Corbel"/>
              </a:rPr>
              <a:t>the </a:t>
            </a:r>
            <a:r>
              <a:rPr sz="2400" dirty="0">
                <a:latin typeface="Corbel"/>
                <a:cs typeface="Corbel"/>
              </a:rPr>
              <a:t>k	</a:t>
            </a:r>
            <a:r>
              <a:rPr sz="2400" spc="-5" dirty="0">
                <a:latin typeface="Corbel"/>
                <a:cs typeface="Corbel"/>
              </a:rPr>
              <a:t>iteration</a:t>
            </a:r>
            <a:r>
              <a:rPr sz="2400" spc="-40" dirty="0">
                <a:latin typeface="Corbel"/>
                <a:cs typeface="Corbel"/>
              </a:rPr>
              <a:t> </a:t>
            </a:r>
            <a:r>
              <a:rPr sz="2400" dirty="0">
                <a:latin typeface="Corbel"/>
                <a:cs typeface="Corbel"/>
              </a:rPr>
              <a:t>,</a:t>
            </a:r>
            <a:r>
              <a:rPr sz="2400" spc="-40" dirty="0">
                <a:latin typeface="Corbel"/>
                <a:cs typeface="Corbel"/>
              </a:rPr>
              <a:t> </a:t>
            </a:r>
            <a:r>
              <a:rPr sz="2400" spc="-5" dirty="0">
                <a:latin typeface="Corbel"/>
                <a:cs typeface="Corbel"/>
              </a:rPr>
              <a:t>it</a:t>
            </a:r>
            <a:endParaRPr sz="2400">
              <a:latin typeface="Corbel"/>
              <a:cs typeface="Corbel"/>
            </a:endParaRPr>
          </a:p>
          <a:p>
            <a:pPr marL="434975">
              <a:lnSpc>
                <a:spcPct val="100000"/>
              </a:lnSpc>
              <a:spcBef>
                <a:spcPts val="420"/>
              </a:spcBef>
            </a:pPr>
            <a:r>
              <a:rPr sz="2400" spc="-5" dirty="0">
                <a:latin typeface="Corbel"/>
                <a:cs typeface="Corbel"/>
              </a:rPr>
              <a:t>can</a:t>
            </a:r>
            <a:r>
              <a:rPr sz="2400" spc="-25" dirty="0">
                <a:latin typeface="Corbel"/>
                <a:cs typeface="Corbel"/>
              </a:rPr>
              <a:t> </a:t>
            </a:r>
            <a:r>
              <a:rPr sz="2400" spc="-5" dirty="0">
                <a:latin typeface="Corbel"/>
                <a:cs typeface="Corbel"/>
              </a:rPr>
              <a:t>be</a:t>
            </a:r>
            <a:r>
              <a:rPr sz="2400" spc="-25" dirty="0">
                <a:latin typeface="Corbel"/>
                <a:cs typeface="Corbel"/>
              </a:rPr>
              <a:t> </a:t>
            </a:r>
            <a:r>
              <a:rPr sz="2400" spc="-5" dirty="0">
                <a:latin typeface="Corbel"/>
                <a:cs typeface="Corbel"/>
              </a:rPr>
              <a:t>implemented</a:t>
            </a:r>
            <a:r>
              <a:rPr sz="2400" spc="-20" dirty="0">
                <a:latin typeface="Corbel"/>
                <a:cs typeface="Corbel"/>
              </a:rPr>
              <a:t> </a:t>
            </a:r>
            <a:r>
              <a:rPr sz="2400" spc="-5" dirty="0">
                <a:latin typeface="Corbel"/>
                <a:cs typeface="Corbel"/>
              </a:rPr>
              <a:t>by:</a:t>
            </a:r>
            <a:endParaRPr sz="2400">
              <a:latin typeface="Corbel"/>
              <a:cs typeface="Corbel"/>
            </a:endParaRPr>
          </a:p>
        </p:txBody>
      </p:sp>
      <p:sp>
        <p:nvSpPr>
          <p:cNvPr id="4" name="object 4"/>
          <p:cNvSpPr txBox="1"/>
          <p:nvPr/>
        </p:nvSpPr>
        <p:spPr>
          <a:xfrm>
            <a:off x="3904193" y="2850925"/>
            <a:ext cx="7103745" cy="2006600"/>
          </a:xfrm>
          <a:prstGeom prst="rect">
            <a:avLst/>
          </a:prstGeom>
        </p:spPr>
        <p:txBody>
          <a:bodyPr vert="horz" wrap="square" lIns="0" tIns="218440" rIns="0" bIns="0" rtlCol="0">
            <a:spAutoFit/>
          </a:bodyPr>
          <a:lstStyle/>
          <a:p>
            <a:pPr marL="50800">
              <a:lnSpc>
                <a:spcPct val="100000"/>
              </a:lnSpc>
              <a:spcBef>
                <a:spcPts val="1720"/>
              </a:spcBef>
            </a:pPr>
            <a:r>
              <a:rPr sz="2400" spc="-5" dirty="0">
                <a:latin typeface="Corbel"/>
                <a:cs typeface="Corbel"/>
              </a:rPr>
              <a:t>D</a:t>
            </a:r>
            <a:r>
              <a:rPr sz="2400" spc="-7" baseline="-31250" dirty="0">
                <a:latin typeface="Corbel"/>
                <a:cs typeface="Corbel"/>
              </a:rPr>
              <a:t>k</a:t>
            </a:r>
            <a:r>
              <a:rPr sz="2400" spc="-5" dirty="0">
                <a:latin typeface="Corbel"/>
                <a:cs typeface="Corbel"/>
              </a:rPr>
              <a:t>[i,</a:t>
            </a:r>
            <a:r>
              <a:rPr sz="2400" spc="-10" dirty="0">
                <a:latin typeface="Corbel"/>
                <a:cs typeface="Corbel"/>
              </a:rPr>
              <a:t> </a:t>
            </a:r>
            <a:r>
              <a:rPr sz="2400" spc="-5" dirty="0">
                <a:latin typeface="Corbel"/>
                <a:cs typeface="Corbel"/>
              </a:rPr>
              <a:t>j] </a:t>
            </a:r>
            <a:r>
              <a:rPr sz="2400" dirty="0">
                <a:latin typeface="Corbel"/>
                <a:cs typeface="Corbel"/>
              </a:rPr>
              <a:t>=</a:t>
            </a:r>
            <a:r>
              <a:rPr sz="2400" spc="-5" dirty="0">
                <a:latin typeface="Corbel"/>
                <a:cs typeface="Corbel"/>
              </a:rPr>
              <a:t> min </a:t>
            </a:r>
            <a:r>
              <a:rPr sz="2400" spc="-20" dirty="0">
                <a:latin typeface="Corbel"/>
                <a:cs typeface="Corbel"/>
              </a:rPr>
              <a:t>(D</a:t>
            </a:r>
            <a:r>
              <a:rPr sz="2400" spc="-30" baseline="-31250" dirty="0">
                <a:latin typeface="Corbel"/>
                <a:cs typeface="Corbel"/>
              </a:rPr>
              <a:t>k-1</a:t>
            </a:r>
            <a:r>
              <a:rPr sz="2400" spc="-20" dirty="0">
                <a:latin typeface="Corbel"/>
                <a:cs typeface="Corbel"/>
              </a:rPr>
              <a:t>[i,</a:t>
            </a:r>
            <a:r>
              <a:rPr sz="2400" spc="-5" dirty="0">
                <a:latin typeface="Corbel"/>
                <a:cs typeface="Corbel"/>
              </a:rPr>
              <a:t> j], </a:t>
            </a:r>
            <a:r>
              <a:rPr sz="2400" spc="-20" dirty="0">
                <a:latin typeface="Corbel"/>
                <a:cs typeface="Corbel"/>
              </a:rPr>
              <a:t>D</a:t>
            </a:r>
            <a:r>
              <a:rPr sz="2400" spc="-30" baseline="-31250" dirty="0">
                <a:latin typeface="Corbel"/>
                <a:cs typeface="Corbel"/>
              </a:rPr>
              <a:t>k-1</a:t>
            </a:r>
            <a:r>
              <a:rPr sz="2400" spc="-20" dirty="0">
                <a:latin typeface="Corbel"/>
                <a:cs typeface="Corbel"/>
              </a:rPr>
              <a:t>[i,</a:t>
            </a:r>
            <a:r>
              <a:rPr sz="2400" spc="-5" dirty="0">
                <a:latin typeface="Corbel"/>
                <a:cs typeface="Corbel"/>
              </a:rPr>
              <a:t> </a:t>
            </a:r>
            <a:r>
              <a:rPr sz="2400" spc="-20" dirty="0">
                <a:latin typeface="Corbel"/>
                <a:cs typeface="Corbel"/>
              </a:rPr>
              <a:t>k]+D</a:t>
            </a:r>
            <a:r>
              <a:rPr sz="2400" spc="-30" baseline="-31250" dirty="0">
                <a:latin typeface="Corbel"/>
                <a:cs typeface="Corbel"/>
              </a:rPr>
              <a:t>k-1</a:t>
            </a:r>
            <a:r>
              <a:rPr sz="2400" spc="-20" dirty="0">
                <a:latin typeface="Corbel"/>
                <a:cs typeface="Corbel"/>
              </a:rPr>
              <a:t>[k,</a:t>
            </a:r>
            <a:r>
              <a:rPr sz="2400" spc="-5" dirty="0">
                <a:latin typeface="Corbel"/>
                <a:cs typeface="Corbel"/>
              </a:rPr>
              <a:t> j])</a:t>
            </a:r>
            <a:endParaRPr sz="2400">
              <a:latin typeface="Corbel"/>
              <a:cs typeface="Corbel"/>
            </a:endParaRPr>
          </a:p>
          <a:p>
            <a:pPr marL="508000" marR="30480" indent="-397510">
              <a:lnSpc>
                <a:spcPct val="114599"/>
              </a:lnSpc>
              <a:spcBef>
                <a:spcPts val="1200"/>
              </a:spcBef>
              <a:buClr>
                <a:srgbClr val="40BAD1"/>
              </a:buClr>
              <a:buSzPct val="91666"/>
              <a:buFont typeface="Arial MT"/>
              <a:buChar char="●"/>
              <a:tabLst>
                <a:tab pos="507365" algn="l"/>
                <a:tab pos="508000" algn="l"/>
              </a:tabLst>
            </a:pPr>
            <a:r>
              <a:rPr sz="2400" spc="-90" dirty="0">
                <a:latin typeface="Corbel"/>
                <a:cs typeface="Corbel"/>
              </a:rPr>
              <a:t>W</a:t>
            </a:r>
            <a:r>
              <a:rPr sz="2400" dirty="0">
                <a:latin typeface="Corbel"/>
                <a:cs typeface="Corbel"/>
              </a:rPr>
              <a:t>e</a:t>
            </a:r>
            <a:r>
              <a:rPr sz="2400" spc="-5" dirty="0">
                <a:latin typeface="Corbel"/>
                <a:cs typeface="Corbel"/>
              </a:rPr>
              <a:t> als</a:t>
            </a:r>
            <a:r>
              <a:rPr sz="2400" dirty="0">
                <a:latin typeface="Corbel"/>
                <a:cs typeface="Corbel"/>
              </a:rPr>
              <a:t>o</a:t>
            </a:r>
            <a:r>
              <a:rPr sz="2400" spc="-5" dirty="0">
                <a:latin typeface="Corbel"/>
                <a:cs typeface="Corbel"/>
              </a:rPr>
              <a:t> us</a:t>
            </a:r>
            <a:r>
              <a:rPr sz="2400" dirty="0">
                <a:latin typeface="Corbel"/>
                <a:cs typeface="Corbel"/>
              </a:rPr>
              <a:t>e</a:t>
            </a:r>
            <a:r>
              <a:rPr sz="2400" spc="-5" dirty="0">
                <a:latin typeface="Corbel"/>
                <a:cs typeface="Corbel"/>
              </a:rPr>
              <a:t> </a:t>
            </a:r>
            <a:r>
              <a:rPr sz="2400" dirty="0">
                <a:latin typeface="Corbel"/>
                <a:cs typeface="Corbel"/>
              </a:rPr>
              <a:t>a</a:t>
            </a:r>
            <a:r>
              <a:rPr sz="2400" spc="-5" dirty="0">
                <a:latin typeface="Corbel"/>
                <a:cs typeface="Corbel"/>
              </a:rPr>
              <a:t> secon</a:t>
            </a:r>
            <a:r>
              <a:rPr sz="2400" dirty="0">
                <a:latin typeface="Corbel"/>
                <a:cs typeface="Corbel"/>
              </a:rPr>
              <a:t>d</a:t>
            </a:r>
            <a:r>
              <a:rPr sz="2400" spc="-5" dirty="0">
                <a:latin typeface="Corbel"/>
                <a:cs typeface="Corbel"/>
              </a:rPr>
              <a:t> matri</a:t>
            </a:r>
            <a:r>
              <a:rPr sz="2400" dirty="0">
                <a:latin typeface="Corbel"/>
                <a:cs typeface="Corbel"/>
              </a:rPr>
              <a:t>x</a:t>
            </a:r>
            <a:r>
              <a:rPr sz="2400" spc="-5" dirty="0">
                <a:latin typeface="Corbel"/>
                <a:cs typeface="Corbel"/>
              </a:rPr>
              <a:t> </a:t>
            </a:r>
            <a:r>
              <a:rPr sz="2400" spc="-290" dirty="0">
                <a:latin typeface="Corbel"/>
                <a:cs typeface="Corbel"/>
              </a:rPr>
              <a:t>P</a:t>
            </a:r>
            <a:r>
              <a:rPr sz="2400" dirty="0">
                <a:latin typeface="Corbel"/>
                <a:cs typeface="Corbel"/>
              </a:rPr>
              <a:t>,</a:t>
            </a:r>
            <a:r>
              <a:rPr sz="2400" spc="-5" dirty="0">
                <a:latin typeface="Corbel"/>
                <a:cs typeface="Corbel"/>
              </a:rPr>
              <a:t> fo</a:t>
            </a:r>
            <a:r>
              <a:rPr sz="2400" dirty="0">
                <a:latin typeface="Corbel"/>
                <a:cs typeface="Corbel"/>
              </a:rPr>
              <a:t>r</a:t>
            </a:r>
            <a:r>
              <a:rPr sz="2400" spc="-5" dirty="0">
                <a:latin typeface="Corbel"/>
                <a:cs typeface="Corbel"/>
              </a:rPr>
              <a:t> path</a:t>
            </a:r>
            <a:r>
              <a:rPr sz="2400" dirty="0">
                <a:latin typeface="Corbel"/>
                <a:cs typeface="Corbel"/>
              </a:rPr>
              <a:t>,</a:t>
            </a:r>
            <a:r>
              <a:rPr sz="2400" spc="-5" dirty="0">
                <a:latin typeface="Corbel"/>
                <a:cs typeface="Corbel"/>
              </a:rPr>
              <a:t> P[i</a:t>
            </a:r>
            <a:r>
              <a:rPr sz="2400" dirty="0">
                <a:latin typeface="Corbel"/>
                <a:cs typeface="Corbel"/>
              </a:rPr>
              <a:t>,</a:t>
            </a:r>
            <a:r>
              <a:rPr sz="2400" spc="-5" dirty="0">
                <a:latin typeface="Corbel"/>
                <a:cs typeface="Corbel"/>
              </a:rPr>
              <a:t> j]  contains the number of the last iteration that caused </a:t>
            </a:r>
            <a:r>
              <a:rPr sz="2400" spc="-470" dirty="0">
                <a:latin typeface="Corbel"/>
                <a:cs typeface="Corbel"/>
              </a:rPr>
              <a:t> </a:t>
            </a:r>
            <a:r>
              <a:rPr sz="2400" dirty="0">
                <a:latin typeface="Corbel"/>
                <a:cs typeface="Corbel"/>
              </a:rPr>
              <a:t>a</a:t>
            </a:r>
            <a:r>
              <a:rPr sz="2400" spc="-10" dirty="0">
                <a:latin typeface="Corbel"/>
                <a:cs typeface="Corbel"/>
              </a:rPr>
              <a:t> </a:t>
            </a:r>
            <a:r>
              <a:rPr sz="2400" spc="-5" dirty="0">
                <a:latin typeface="Corbel"/>
                <a:cs typeface="Corbel"/>
              </a:rPr>
              <a:t>change in D[i, j].</a:t>
            </a:r>
            <a:endParaRPr sz="2400">
              <a:latin typeface="Corbel"/>
              <a:cs typeface="Corbel"/>
            </a:endParaRPr>
          </a:p>
        </p:txBody>
      </p:sp>
      <p:sp>
        <p:nvSpPr>
          <p:cNvPr id="5" name="object 5"/>
          <p:cNvSpPr txBox="1"/>
          <p:nvPr/>
        </p:nvSpPr>
        <p:spPr>
          <a:xfrm>
            <a:off x="325944" y="2606557"/>
            <a:ext cx="1947545" cy="1564640"/>
          </a:xfrm>
          <a:prstGeom prst="rect">
            <a:avLst/>
          </a:prstGeom>
        </p:spPr>
        <p:txBody>
          <a:bodyPr vert="horz" wrap="square" lIns="0" tIns="73660" rIns="0" bIns="0" rtlCol="0">
            <a:spAutoFit/>
          </a:bodyPr>
          <a:lstStyle/>
          <a:p>
            <a:pPr marL="12700" marR="5080">
              <a:lnSpc>
                <a:spcPts val="3900"/>
              </a:lnSpc>
              <a:spcBef>
                <a:spcPts val="580"/>
              </a:spcBef>
            </a:pPr>
            <a:r>
              <a:rPr sz="3600" spc="-10" dirty="0">
                <a:solidFill>
                  <a:srgbClr val="FFFFFF"/>
                </a:solidFill>
                <a:latin typeface="Corbel"/>
                <a:cs typeface="Corbel"/>
              </a:rPr>
              <a:t>Modiﬁed </a:t>
            </a:r>
            <a:r>
              <a:rPr sz="3600" spc="-5" dirty="0">
                <a:solidFill>
                  <a:srgbClr val="FFFFFF"/>
                </a:solidFill>
                <a:latin typeface="Corbel"/>
                <a:cs typeface="Corbel"/>
              </a:rPr>
              <a:t> Warshall</a:t>
            </a:r>
            <a:r>
              <a:rPr sz="3600" spc="-110" dirty="0">
                <a:solidFill>
                  <a:srgbClr val="FFFFFF"/>
                </a:solidFill>
                <a:latin typeface="Corbel"/>
                <a:cs typeface="Corbel"/>
              </a:rPr>
              <a:t>’</a:t>
            </a:r>
            <a:r>
              <a:rPr sz="3600" dirty="0">
                <a:solidFill>
                  <a:srgbClr val="FFFFFF"/>
                </a:solidFill>
                <a:latin typeface="Corbel"/>
                <a:cs typeface="Corbel"/>
              </a:rPr>
              <a:t>s  </a:t>
            </a:r>
            <a:r>
              <a:rPr sz="3600" spc="-5" dirty="0">
                <a:solidFill>
                  <a:srgbClr val="FFFFFF"/>
                </a:solidFill>
                <a:latin typeface="Corbel"/>
                <a:cs typeface="Corbel"/>
              </a:rPr>
              <a:t>Algorithm</a:t>
            </a:r>
            <a:endParaRPr sz="3600">
              <a:latin typeface="Corbel"/>
              <a:cs typeface="Corbe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48</a:t>
            </a:fld>
            <a:endParaRPr dirty="0"/>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marR="5080">
              <a:lnSpc>
                <a:spcPct val="116300"/>
              </a:lnSpc>
              <a:spcBef>
                <a:spcPts val="95"/>
              </a:spcBef>
            </a:pPr>
            <a:r>
              <a:rPr b="1" spc="-5" dirty="0">
                <a:solidFill>
                  <a:schemeClr val="tx1"/>
                </a:solidFill>
                <a:latin typeface="Times New Roman"/>
                <a:cs typeface="Times New Roman"/>
              </a:rPr>
              <a:t>Function </a:t>
            </a:r>
            <a:r>
              <a:rPr spc="-20" dirty="0">
                <a:solidFill>
                  <a:schemeClr val="tx1"/>
                </a:solidFill>
              </a:rPr>
              <a:t>Warshall(L[1…n, </a:t>
            </a:r>
            <a:r>
              <a:rPr dirty="0">
                <a:solidFill>
                  <a:schemeClr val="tx1"/>
                </a:solidFill>
              </a:rPr>
              <a:t>1…n]) </a:t>
            </a:r>
            <a:r>
              <a:rPr spc="5" dirty="0">
                <a:solidFill>
                  <a:schemeClr val="tx1"/>
                </a:solidFill>
              </a:rPr>
              <a:t> </a:t>
            </a:r>
            <a:r>
              <a:rPr b="1" dirty="0">
                <a:solidFill>
                  <a:schemeClr val="tx1"/>
                </a:solidFill>
                <a:latin typeface="Times New Roman"/>
                <a:cs typeface="Times New Roman"/>
              </a:rPr>
              <a:t>array</a:t>
            </a:r>
            <a:r>
              <a:rPr b="1" spc="-30" dirty="0">
                <a:solidFill>
                  <a:schemeClr val="tx1"/>
                </a:solidFill>
                <a:latin typeface="Times New Roman"/>
                <a:cs typeface="Times New Roman"/>
              </a:rPr>
              <a:t> </a:t>
            </a:r>
            <a:r>
              <a:rPr spc="-5" dirty="0">
                <a:solidFill>
                  <a:schemeClr val="tx1"/>
                </a:solidFill>
              </a:rPr>
              <a:t>D[1…n,</a:t>
            </a:r>
            <a:r>
              <a:rPr spc="-25" dirty="0">
                <a:solidFill>
                  <a:schemeClr val="tx1"/>
                </a:solidFill>
              </a:rPr>
              <a:t> </a:t>
            </a:r>
            <a:r>
              <a:rPr dirty="0">
                <a:solidFill>
                  <a:schemeClr val="tx1"/>
                </a:solidFill>
              </a:rPr>
              <a:t>1…n],</a:t>
            </a:r>
            <a:r>
              <a:rPr spc="-25" dirty="0">
                <a:solidFill>
                  <a:schemeClr val="tx1"/>
                </a:solidFill>
              </a:rPr>
              <a:t> </a:t>
            </a:r>
            <a:r>
              <a:rPr spc="-5" dirty="0">
                <a:solidFill>
                  <a:schemeClr val="tx1"/>
                </a:solidFill>
              </a:rPr>
              <a:t>P[1…n,</a:t>
            </a:r>
            <a:r>
              <a:rPr spc="-25" dirty="0">
                <a:solidFill>
                  <a:schemeClr val="tx1"/>
                </a:solidFill>
              </a:rPr>
              <a:t> </a:t>
            </a:r>
            <a:r>
              <a:rPr dirty="0">
                <a:solidFill>
                  <a:schemeClr val="tx1"/>
                </a:solidFill>
              </a:rPr>
              <a:t>1…n] </a:t>
            </a:r>
            <a:r>
              <a:rPr spc="-535" dirty="0">
                <a:solidFill>
                  <a:schemeClr val="tx1"/>
                </a:solidFill>
              </a:rPr>
              <a:t> </a:t>
            </a:r>
            <a:r>
              <a:rPr dirty="0">
                <a:solidFill>
                  <a:schemeClr val="tx1"/>
                </a:solidFill>
              </a:rPr>
              <a:t>P</a:t>
            </a:r>
            <a:r>
              <a:rPr spc="-90" dirty="0">
                <a:solidFill>
                  <a:schemeClr val="tx1"/>
                </a:solidFill>
              </a:rPr>
              <a:t> </a:t>
            </a:r>
            <a:r>
              <a:rPr dirty="0">
                <a:solidFill>
                  <a:schemeClr val="tx1"/>
                </a:solidFill>
              </a:rPr>
              <a:t>🡨</a:t>
            </a:r>
            <a:r>
              <a:rPr spc="-5" dirty="0">
                <a:solidFill>
                  <a:schemeClr val="tx1"/>
                </a:solidFill>
              </a:rPr>
              <a:t> </a:t>
            </a:r>
            <a:r>
              <a:rPr dirty="0">
                <a:solidFill>
                  <a:schemeClr val="tx1"/>
                </a:solidFill>
              </a:rPr>
              <a:t>0</a:t>
            </a:r>
          </a:p>
        </p:txBody>
      </p:sp>
      <p:sp>
        <p:nvSpPr>
          <p:cNvPr id="4" name="object 4"/>
          <p:cNvSpPr txBox="1"/>
          <p:nvPr/>
        </p:nvSpPr>
        <p:spPr>
          <a:xfrm>
            <a:off x="3945468" y="2591592"/>
            <a:ext cx="4815205" cy="3134704"/>
          </a:xfrm>
          <a:prstGeom prst="rect">
            <a:avLst/>
          </a:prstGeom>
        </p:spPr>
        <p:txBody>
          <a:bodyPr vert="horz" wrap="square" lIns="0" tIns="67945" rIns="0" bIns="0" rtlCol="0">
            <a:spAutoFit/>
          </a:bodyPr>
          <a:lstStyle/>
          <a:p>
            <a:pPr marL="12700">
              <a:lnSpc>
                <a:spcPct val="100000"/>
              </a:lnSpc>
              <a:spcBef>
                <a:spcPts val="535"/>
              </a:spcBef>
            </a:pPr>
            <a:r>
              <a:rPr sz="2200" dirty="0">
                <a:latin typeface="Times New Roman"/>
                <a:cs typeface="Times New Roman"/>
              </a:rPr>
              <a:t>D</a:t>
            </a:r>
            <a:r>
              <a:rPr sz="2200" spc="-35" dirty="0">
                <a:latin typeface="Times New Roman"/>
                <a:cs typeface="Times New Roman"/>
              </a:rPr>
              <a:t> </a:t>
            </a:r>
            <a:r>
              <a:rPr sz="2200" dirty="0">
                <a:latin typeface="Times New Roman"/>
                <a:cs typeface="Times New Roman"/>
              </a:rPr>
              <a:t>🡨</a:t>
            </a:r>
            <a:r>
              <a:rPr sz="2200" spc="-35" dirty="0">
                <a:latin typeface="Times New Roman"/>
                <a:cs typeface="Times New Roman"/>
              </a:rPr>
              <a:t> </a:t>
            </a:r>
            <a:r>
              <a:rPr sz="2200" dirty="0">
                <a:latin typeface="Times New Roman"/>
                <a:cs typeface="Times New Roman"/>
              </a:rPr>
              <a:t>L</a:t>
            </a:r>
            <a:endParaRPr sz="2200">
              <a:latin typeface="Times New Roman"/>
              <a:cs typeface="Times New Roman"/>
            </a:endParaRPr>
          </a:p>
          <a:p>
            <a:pPr marL="466725" marR="2462530" indent="-454025">
              <a:lnSpc>
                <a:spcPct val="116500"/>
              </a:lnSpc>
            </a:pPr>
            <a:r>
              <a:rPr sz="2200" b="1" dirty="0">
                <a:latin typeface="Times New Roman"/>
                <a:cs typeface="Times New Roman"/>
              </a:rPr>
              <a:t>for</a:t>
            </a:r>
            <a:r>
              <a:rPr sz="2200" b="1" spc="45" dirty="0">
                <a:latin typeface="Times New Roman"/>
                <a:cs typeface="Times New Roman"/>
              </a:rPr>
              <a:t> </a:t>
            </a:r>
            <a:r>
              <a:rPr sz="2200" dirty="0">
                <a:latin typeface="Times New Roman"/>
                <a:cs typeface="Times New Roman"/>
              </a:rPr>
              <a:t>k</a:t>
            </a:r>
            <a:r>
              <a:rPr sz="2200" spc="55" dirty="0">
                <a:latin typeface="Times New Roman"/>
                <a:cs typeface="Times New Roman"/>
              </a:rPr>
              <a:t> </a:t>
            </a:r>
            <a:r>
              <a:rPr sz="2200" dirty="0">
                <a:latin typeface="Times New Roman"/>
                <a:cs typeface="Times New Roman"/>
              </a:rPr>
              <a:t>🡨</a:t>
            </a:r>
            <a:r>
              <a:rPr sz="2200" spc="45" dirty="0">
                <a:latin typeface="Times New Roman"/>
                <a:cs typeface="Times New Roman"/>
              </a:rPr>
              <a:t> </a:t>
            </a:r>
            <a:r>
              <a:rPr sz="2200" dirty="0">
                <a:latin typeface="Times New Roman"/>
                <a:cs typeface="Times New Roman"/>
              </a:rPr>
              <a:t>1</a:t>
            </a:r>
            <a:r>
              <a:rPr sz="2200" spc="55" dirty="0">
                <a:latin typeface="Times New Roman"/>
                <a:cs typeface="Times New Roman"/>
              </a:rPr>
              <a:t> </a:t>
            </a:r>
            <a:r>
              <a:rPr sz="2200" b="1" dirty="0">
                <a:latin typeface="Times New Roman"/>
                <a:cs typeface="Times New Roman"/>
              </a:rPr>
              <a:t>to</a:t>
            </a:r>
            <a:r>
              <a:rPr sz="2200" b="1" spc="50" dirty="0">
                <a:latin typeface="Times New Roman"/>
                <a:cs typeface="Times New Roman"/>
              </a:rPr>
              <a:t> </a:t>
            </a:r>
            <a:r>
              <a:rPr sz="2200" dirty="0">
                <a:latin typeface="Times New Roman"/>
                <a:cs typeface="Times New Roman"/>
              </a:rPr>
              <a:t>n</a:t>
            </a:r>
            <a:r>
              <a:rPr sz="2200" spc="45" dirty="0">
                <a:latin typeface="Times New Roman"/>
                <a:cs typeface="Times New Roman"/>
              </a:rPr>
              <a:t> </a:t>
            </a:r>
            <a:r>
              <a:rPr sz="2200" b="1" spc="-5" dirty="0">
                <a:latin typeface="Times New Roman"/>
                <a:cs typeface="Times New Roman"/>
              </a:rPr>
              <a:t>do </a:t>
            </a:r>
            <a:r>
              <a:rPr sz="2200" b="1" dirty="0">
                <a:latin typeface="Times New Roman"/>
                <a:cs typeface="Times New Roman"/>
              </a:rPr>
              <a:t> for</a:t>
            </a:r>
            <a:r>
              <a:rPr sz="2200" b="1" spc="-25" dirty="0">
                <a:latin typeface="Times New Roman"/>
                <a:cs typeface="Times New Roman"/>
              </a:rPr>
              <a:t> </a:t>
            </a:r>
            <a:r>
              <a:rPr sz="2200" dirty="0">
                <a:latin typeface="Times New Roman"/>
                <a:cs typeface="Times New Roman"/>
              </a:rPr>
              <a:t>i</a:t>
            </a:r>
            <a:r>
              <a:rPr sz="2200" spc="-20" dirty="0">
                <a:latin typeface="Times New Roman"/>
                <a:cs typeface="Times New Roman"/>
              </a:rPr>
              <a:t> </a:t>
            </a:r>
            <a:r>
              <a:rPr sz="2200" dirty="0">
                <a:latin typeface="Times New Roman"/>
                <a:cs typeface="Times New Roman"/>
              </a:rPr>
              <a:t>🡨</a:t>
            </a:r>
            <a:r>
              <a:rPr sz="2200" spc="-20" dirty="0">
                <a:latin typeface="Times New Roman"/>
                <a:cs typeface="Times New Roman"/>
              </a:rPr>
              <a:t> </a:t>
            </a:r>
            <a:r>
              <a:rPr sz="2200" dirty="0">
                <a:latin typeface="Times New Roman"/>
                <a:cs typeface="Times New Roman"/>
              </a:rPr>
              <a:t>1</a:t>
            </a:r>
            <a:r>
              <a:rPr sz="2200" spc="-15" dirty="0">
                <a:latin typeface="Times New Roman"/>
                <a:cs typeface="Times New Roman"/>
              </a:rPr>
              <a:t> </a:t>
            </a:r>
            <a:r>
              <a:rPr sz="2200" b="1" dirty="0">
                <a:latin typeface="Times New Roman"/>
                <a:cs typeface="Times New Roman"/>
              </a:rPr>
              <a:t>to</a:t>
            </a:r>
            <a:r>
              <a:rPr sz="2200" b="1" spc="-20" dirty="0">
                <a:latin typeface="Times New Roman"/>
                <a:cs typeface="Times New Roman"/>
              </a:rPr>
              <a:t> </a:t>
            </a:r>
            <a:r>
              <a:rPr sz="2200" dirty="0">
                <a:latin typeface="Times New Roman"/>
                <a:cs typeface="Times New Roman"/>
              </a:rPr>
              <a:t>n</a:t>
            </a:r>
            <a:r>
              <a:rPr sz="2200" spc="-20" dirty="0">
                <a:latin typeface="Times New Roman"/>
                <a:cs typeface="Times New Roman"/>
              </a:rPr>
              <a:t> </a:t>
            </a:r>
            <a:r>
              <a:rPr sz="2200" b="1" spc="-5" dirty="0">
                <a:latin typeface="Times New Roman"/>
                <a:cs typeface="Times New Roman"/>
              </a:rPr>
              <a:t>do</a:t>
            </a:r>
            <a:endParaRPr sz="2200">
              <a:latin typeface="Times New Roman"/>
              <a:cs typeface="Times New Roman"/>
            </a:endParaRPr>
          </a:p>
          <a:p>
            <a:pPr marL="923925">
              <a:lnSpc>
                <a:spcPct val="100000"/>
              </a:lnSpc>
              <a:spcBef>
                <a:spcPts val="434"/>
              </a:spcBef>
            </a:pPr>
            <a:r>
              <a:rPr sz="2200" b="1" dirty="0">
                <a:latin typeface="Times New Roman"/>
                <a:cs typeface="Times New Roman"/>
              </a:rPr>
              <a:t>for</a:t>
            </a:r>
            <a:r>
              <a:rPr sz="2200" b="1" spc="-20" dirty="0">
                <a:latin typeface="Times New Roman"/>
                <a:cs typeface="Times New Roman"/>
              </a:rPr>
              <a:t> </a:t>
            </a:r>
            <a:r>
              <a:rPr sz="2200" dirty="0">
                <a:latin typeface="Times New Roman"/>
                <a:cs typeface="Times New Roman"/>
              </a:rPr>
              <a:t>j</a:t>
            </a:r>
            <a:r>
              <a:rPr sz="2200" spc="-20" dirty="0">
                <a:latin typeface="Times New Roman"/>
                <a:cs typeface="Times New Roman"/>
              </a:rPr>
              <a:t> </a:t>
            </a:r>
            <a:r>
              <a:rPr sz="2200" dirty="0">
                <a:latin typeface="Times New Roman"/>
                <a:cs typeface="Times New Roman"/>
              </a:rPr>
              <a:t>🡨</a:t>
            </a:r>
            <a:r>
              <a:rPr sz="2200" spc="-20" dirty="0">
                <a:latin typeface="Times New Roman"/>
                <a:cs typeface="Times New Roman"/>
              </a:rPr>
              <a:t> </a:t>
            </a:r>
            <a:r>
              <a:rPr sz="2200" dirty="0">
                <a:latin typeface="Times New Roman"/>
                <a:cs typeface="Times New Roman"/>
              </a:rPr>
              <a:t>1</a:t>
            </a:r>
            <a:r>
              <a:rPr sz="2200" spc="-5" dirty="0">
                <a:latin typeface="Times New Roman"/>
                <a:cs typeface="Times New Roman"/>
              </a:rPr>
              <a:t> </a:t>
            </a:r>
            <a:r>
              <a:rPr sz="2200" b="1" dirty="0">
                <a:latin typeface="Times New Roman"/>
                <a:cs typeface="Times New Roman"/>
              </a:rPr>
              <a:t>to</a:t>
            </a:r>
            <a:r>
              <a:rPr sz="2200" b="1" spc="-20" dirty="0">
                <a:latin typeface="Times New Roman"/>
                <a:cs typeface="Times New Roman"/>
              </a:rPr>
              <a:t> </a:t>
            </a:r>
            <a:r>
              <a:rPr sz="2200" dirty="0">
                <a:latin typeface="Times New Roman"/>
                <a:cs typeface="Times New Roman"/>
              </a:rPr>
              <a:t>n</a:t>
            </a:r>
            <a:r>
              <a:rPr sz="2200" spc="-20" dirty="0">
                <a:latin typeface="Times New Roman"/>
                <a:cs typeface="Times New Roman"/>
              </a:rPr>
              <a:t> </a:t>
            </a:r>
            <a:r>
              <a:rPr sz="2200" b="1" spc="-5" dirty="0">
                <a:latin typeface="Times New Roman"/>
                <a:cs typeface="Times New Roman"/>
              </a:rPr>
              <a:t>do</a:t>
            </a:r>
            <a:endParaRPr sz="2200">
              <a:latin typeface="Times New Roman"/>
              <a:cs typeface="Times New Roman"/>
            </a:endParaRPr>
          </a:p>
          <a:p>
            <a:pPr marL="1381125">
              <a:lnSpc>
                <a:spcPct val="100000"/>
              </a:lnSpc>
              <a:spcBef>
                <a:spcPts val="434"/>
              </a:spcBef>
            </a:pPr>
            <a:r>
              <a:rPr sz="2200" b="1" spc="-5" dirty="0">
                <a:latin typeface="Times New Roman"/>
                <a:cs typeface="Times New Roman"/>
              </a:rPr>
              <a:t>if</a:t>
            </a:r>
            <a:r>
              <a:rPr sz="2200" b="1" spc="-10" dirty="0">
                <a:latin typeface="Times New Roman"/>
                <a:cs typeface="Times New Roman"/>
              </a:rPr>
              <a:t> </a:t>
            </a:r>
            <a:r>
              <a:rPr sz="2200" dirty="0">
                <a:latin typeface="Times New Roman"/>
                <a:cs typeface="Times New Roman"/>
              </a:rPr>
              <a:t>(D[i,</a:t>
            </a:r>
            <a:r>
              <a:rPr sz="2200" spc="-10" dirty="0">
                <a:latin typeface="Times New Roman"/>
                <a:cs typeface="Times New Roman"/>
              </a:rPr>
              <a:t> </a:t>
            </a:r>
            <a:r>
              <a:rPr sz="2200" dirty="0">
                <a:latin typeface="Times New Roman"/>
                <a:cs typeface="Times New Roman"/>
              </a:rPr>
              <a:t>k]</a:t>
            </a:r>
            <a:r>
              <a:rPr sz="2200" spc="-10" dirty="0">
                <a:latin typeface="Times New Roman"/>
                <a:cs typeface="Times New Roman"/>
              </a:rPr>
              <a:t> </a:t>
            </a:r>
            <a:r>
              <a:rPr sz="2200" dirty="0">
                <a:latin typeface="Times New Roman"/>
                <a:cs typeface="Times New Roman"/>
              </a:rPr>
              <a:t>+</a:t>
            </a:r>
            <a:r>
              <a:rPr sz="2200" spc="-10" dirty="0">
                <a:latin typeface="Times New Roman"/>
                <a:cs typeface="Times New Roman"/>
              </a:rPr>
              <a:t> </a:t>
            </a:r>
            <a:r>
              <a:rPr sz="2200" spc="-5" dirty="0">
                <a:latin typeface="Times New Roman"/>
                <a:cs typeface="Times New Roman"/>
              </a:rPr>
              <a:t>D[k,</a:t>
            </a:r>
            <a:r>
              <a:rPr sz="2200" spc="-15" dirty="0">
                <a:latin typeface="Times New Roman"/>
                <a:cs typeface="Times New Roman"/>
              </a:rPr>
              <a:t> </a:t>
            </a:r>
            <a:r>
              <a:rPr sz="2200" spc="-5" dirty="0">
                <a:latin typeface="Times New Roman"/>
                <a:cs typeface="Times New Roman"/>
              </a:rPr>
              <a:t>j]</a:t>
            </a:r>
            <a:r>
              <a:rPr sz="2200" spc="-15" dirty="0">
                <a:latin typeface="Times New Roman"/>
                <a:cs typeface="Times New Roman"/>
              </a:rPr>
              <a:t> </a:t>
            </a:r>
            <a:r>
              <a:rPr sz="2200" dirty="0">
                <a:latin typeface="Times New Roman"/>
                <a:cs typeface="Times New Roman"/>
              </a:rPr>
              <a:t>&lt;</a:t>
            </a:r>
            <a:r>
              <a:rPr sz="2200" spc="-10" dirty="0">
                <a:latin typeface="Times New Roman"/>
                <a:cs typeface="Times New Roman"/>
              </a:rPr>
              <a:t> </a:t>
            </a:r>
            <a:r>
              <a:rPr sz="2200" spc="-5" dirty="0">
                <a:latin typeface="Times New Roman"/>
                <a:cs typeface="Times New Roman"/>
              </a:rPr>
              <a:t>D[i,</a:t>
            </a:r>
            <a:r>
              <a:rPr sz="2200" spc="-15" dirty="0">
                <a:latin typeface="Times New Roman"/>
                <a:cs typeface="Times New Roman"/>
              </a:rPr>
              <a:t> </a:t>
            </a:r>
            <a:r>
              <a:rPr sz="2200" spc="-5" dirty="0">
                <a:latin typeface="Times New Roman"/>
                <a:cs typeface="Times New Roman"/>
              </a:rPr>
              <a:t>j])</a:t>
            </a:r>
            <a:endParaRPr sz="2200">
              <a:latin typeface="Times New Roman"/>
              <a:cs typeface="Times New Roman"/>
            </a:endParaRPr>
          </a:p>
          <a:p>
            <a:pPr marL="2009775" marR="5080" indent="-628650">
              <a:lnSpc>
                <a:spcPct val="116500"/>
              </a:lnSpc>
            </a:pPr>
            <a:r>
              <a:rPr sz="2200" b="1" dirty="0">
                <a:latin typeface="Times New Roman"/>
                <a:cs typeface="Times New Roman"/>
              </a:rPr>
              <a:t>then</a:t>
            </a:r>
            <a:r>
              <a:rPr sz="2200" b="1" spc="-15" dirty="0">
                <a:latin typeface="Times New Roman"/>
                <a:cs typeface="Times New Roman"/>
              </a:rPr>
              <a:t> </a:t>
            </a:r>
            <a:r>
              <a:rPr sz="2200" spc="-5" dirty="0">
                <a:latin typeface="Times New Roman"/>
                <a:cs typeface="Times New Roman"/>
              </a:rPr>
              <a:t>D[i,</a:t>
            </a:r>
            <a:r>
              <a:rPr sz="2200" spc="-15" dirty="0">
                <a:latin typeface="Times New Roman"/>
                <a:cs typeface="Times New Roman"/>
              </a:rPr>
              <a:t> </a:t>
            </a:r>
            <a:r>
              <a:rPr sz="2200" spc="-5" dirty="0">
                <a:latin typeface="Times New Roman"/>
                <a:cs typeface="Times New Roman"/>
              </a:rPr>
              <a:t>j]</a:t>
            </a:r>
            <a:r>
              <a:rPr sz="2200" spc="-15" dirty="0">
                <a:latin typeface="Times New Roman"/>
                <a:cs typeface="Times New Roman"/>
              </a:rPr>
              <a:t> </a:t>
            </a:r>
            <a:r>
              <a:rPr sz="2200" dirty="0">
                <a:latin typeface="Times New Roman"/>
                <a:cs typeface="Times New Roman"/>
              </a:rPr>
              <a:t>🡨</a:t>
            </a:r>
            <a:r>
              <a:rPr sz="2200" spc="-15" dirty="0">
                <a:latin typeface="Times New Roman"/>
                <a:cs typeface="Times New Roman"/>
              </a:rPr>
              <a:t> </a:t>
            </a:r>
            <a:r>
              <a:rPr sz="2200" spc="-5" dirty="0">
                <a:latin typeface="Times New Roman"/>
                <a:cs typeface="Times New Roman"/>
              </a:rPr>
              <a:t>D[i,</a:t>
            </a:r>
            <a:r>
              <a:rPr sz="2200" spc="-15" dirty="0">
                <a:latin typeface="Times New Roman"/>
                <a:cs typeface="Times New Roman"/>
              </a:rPr>
              <a:t> </a:t>
            </a:r>
            <a:r>
              <a:rPr sz="2200" dirty="0">
                <a:latin typeface="Times New Roman"/>
                <a:cs typeface="Times New Roman"/>
              </a:rPr>
              <a:t>k]</a:t>
            </a:r>
            <a:r>
              <a:rPr sz="2200" spc="-10" dirty="0">
                <a:latin typeface="Times New Roman"/>
                <a:cs typeface="Times New Roman"/>
              </a:rPr>
              <a:t> </a:t>
            </a:r>
            <a:r>
              <a:rPr sz="2200" dirty="0">
                <a:latin typeface="Times New Roman"/>
                <a:cs typeface="Times New Roman"/>
              </a:rPr>
              <a:t>+</a:t>
            </a:r>
            <a:r>
              <a:rPr sz="2200" spc="-15" dirty="0">
                <a:latin typeface="Times New Roman"/>
                <a:cs typeface="Times New Roman"/>
              </a:rPr>
              <a:t> </a:t>
            </a:r>
            <a:r>
              <a:rPr sz="2200" spc="-5" dirty="0">
                <a:latin typeface="Times New Roman"/>
                <a:cs typeface="Times New Roman"/>
              </a:rPr>
              <a:t>D[k,</a:t>
            </a:r>
            <a:r>
              <a:rPr sz="2200" spc="-15" dirty="0">
                <a:latin typeface="Times New Roman"/>
                <a:cs typeface="Times New Roman"/>
              </a:rPr>
              <a:t> </a:t>
            </a:r>
            <a:r>
              <a:rPr sz="2200" spc="-5" dirty="0">
                <a:latin typeface="Times New Roman"/>
                <a:cs typeface="Times New Roman"/>
              </a:rPr>
              <a:t>j] </a:t>
            </a:r>
            <a:r>
              <a:rPr sz="2200" spc="-535" dirty="0">
                <a:latin typeface="Times New Roman"/>
                <a:cs typeface="Times New Roman"/>
              </a:rPr>
              <a:t> </a:t>
            </a:r>
            <a:r>
              <a:rPr sz="2200" spc="-5" dirty="0">
                <a:latin typeface="Times New Roman"/>
                <a:cs typeface="Times New Roman"/>
              </a:rPr>
              <a:t>P[i,</a:t>
            </a:r>
            <a:r>
              <a:rPr sz="2200" spc="-10" dirty="0">
                <a:latin typeface="Times New Roman"/>
                <a:cs typeface="Times New Roman"/>
              </a:rPr>
              <a:t> </a:t>
            </a:r>
            <a:r>
              <a:rPr sz="2200" spc="-5" dirty="0">
                <a:latin typeface="Times New Roman"/>
                <a:cs typeface="Times New Roman"/>
              </a:rPr>
              <a:t>j]</a:t>
            </a:r>
            <a:r>
              <a:rPr sz="2200" spc="-10" dirty="0">
                <a:latin typeface="Times New Roman"/>
                <a:cs typeface="Times New Roman"/>
              </a:rPr>
              <a:t> </a:t>
            </a:r>
            <a:r>
              <a:rPr sz="2200" dirty="0">
                <a:latin typeface="Times New Roman"/>
                <a:cs typeface="Times New Roman"/>
              </a:rPr>
              <a:t>🡨</a:t>
            </a:r>
            <a:r>
              <a:rPr sz="2200" spc="-5" dirty="0">
                <a:latin typeface="Times New Roman"/>
                <a:cs typeface="Times New Roman"/>
              </a:rPr>
              <a:t> </a:t>
            </a:r>
            <a:r>
              <a:rPr sz="2200" dirty="0">
                <a:latin typeface="Times New Roman"/>
                <a:cs typeface="Times New Roman"/>
              </a:rPr>
              <a:t>k</a:t>
            </a:r>
            <a:endParaRPr sz="2200">
              <a:latin typeface="Times New Roman"/>
              <a:cs typeface="Times New Roman"/>
            </a:endParaRPr>
          </a:p>
        </p:txBody>
      </p:sp>
      <p:sp>
        <p:nvSpPr>
          <p:cNvPr id="5" name="object 5"/>
          <p:cNvSpPr txBox="1"/>
          <p:nvPr/>
        </p:nvSpPr>
        <p:spPr>
          <a:xfrm>
            <a:off x="325944" y="2606557"/>
            <a:ext cx="1947545" cy="1564640"/>
          </a:xfrm>
          <a:prstGeom prst="rect">
            <a:avLst/>
          </a:prstGeom>
        </p:spPr>
        <p:txBody>
          <a:bodyPr vert="horz" wrap="square" lIns="0" tIns="73660" rIns="0" bIns="0" rtlCol="0">
            <a:spAutoFit/>
          </a:bodyPr>
          <a:lstStyle/>
          <a:p>
            <a:pPr marL="12700" marR="5080">
              <a:lnSpc>
                <a:spcPts val="3900"/>
              </a:lnSpc>
              <a:spcBef>
                <a:spcPts val="580"/>
              </a:spcBef>
            </a:pPr>
            <a:r>
              <a:rPr sz="3600" spc="-10" dirty="0">
                <a:solidFill>
                  <a:srgbClr val="FFFFFF"/>
                </a:solidFill>
                <a:latin typeface="Corbel"/>
                <a:cs typeface="Corbel"/>
              </a:rPr>
              <a:t>Modiﬁed </a:t>
            </a:r>
            <a:r>
              <a:rPr sz="3600" spc="-5" dirty="0">
                <a:solidFill>
                  <a:srgbClr val="FFFFFF"/>
                </a:solidFill>
                <a:latin typeface="Corbel"/>
                <a:cs typeface="Corbel"/>
              </a:rPr>
              <a:t> Warshall</a:t>
            </a:r>
            <a:r>
              <a:rPr sz="3600" spc="-110" dirty="0">
                <a:solidFill>
                  <a:srgbClr val="FFFFFF"/>
                </a:solidFill>
                <a:latin typeface="Corbel"/>
                <a:cs typeface="Corbel"/>
              </a:rPr>
              <a:t>’</a:t>
            </a:r>
            <a:r>
              <a:rPr sz="3600" dirty="0">
                <a:solidFill>
                  <a:srgbClr val="FFFFFF"/>
                </a:solidFill>
                <a:latin typeface="Corbel"/>
                <a:cs typeface="Corbel"/>
              </a:rPr>
              <a:t>s  </a:t>
            </a:r>
            <a:r>
              <a:rPr sz="3600" spc="-5" dirty="0">
                <a:solidFill>
                  <a:srgbClr val="FFFFFF"/>
                </a:solidFill>
                <a:latin typeface="Corbel"/>
                <a:cs typeface="Corbel"/>
              </a:rPr>
              <a:t>Algorithm</a:t>
            </a:r>
            <a:endParaRPr sz="3600">
              <a:latin typeface="Corbel"/>
              <a:cs typeface="Corbe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44" y="2606557"/>
            <a:ext cx="1947545" cy="1564640"/>
          </a:xfrm>
          <a:prstGeom prst="rect">
            <a:avLst/>
          </a:prstGeom>
        </p:spPr>
        <p:txBody>
          <a:bodyPr vert="horz" wrap="square" lIns="0" tIns="73660" rIns="0" bIns="0" rtlCol="0">
            <a:spAutoFit/>
          </a:bodyPr>
          <a:lstStyle/>
          <a:p>
            <a:pPr marL="12700" marR="5080">
              <a:lnSpc>
                <a:spcPts val="3900"/>
              </a:lnSpc>
              <a:spcBef>
                <a:spcPts val="580"/>
              </a:spcBef>
            </a:pPr>
            <a:r>
              <a:rPr sz="3600" spc="-10" dirty="0">
                <a:solidFill>
                  <a:srgbClr val="FFFFFF"/>
                </a:solidFill>
                <a:latin typeface="Corbel"/>
                <a:cs typeface="Corbel"/>
              </a:rPr>
              <a:t>Modiﬁed </a:t>
            </a:r>
            <a:r>
              <a:rPr sz="3600" spc="-5" dirty="0">
                <a:solidFill>
                  <a:srgbClr val="FFFFFF"/>
                </a:solidFill>
                <a:latin typeface="Corbel"/>
                <a:cs typeface="Corbel"/>
              </a:rPr>
              <a:t> Warshall</a:t>
            </a:r>
            <a:r>
              <a:rPr sz="3600" spc="-110" dirty="0">
                <a:solidFill>
                  <a:srgbClr val="FFFFFF"/>
                </a:solidFill>
                <a:latin typeface="Corbel"/>
                <a:cs typeface="Corbel"/>
              </a:rPr>
              <a:t>’</a:t>
            </a:r>
            <a:r>
              <a:rPr sz="3600" dirty="0">
                <a:solidFill>
                  <a:srgbClr val="FFFFFF"/>
                </a:solidFill>
                <a:latin typeface="Corbel"/>
                <a:cs typeface="Corbel"/>
              </a:rPr>
              <a:t>s  </a:t>
            </a:r>
            <a:r>
              <a:rPr sz="3600" spc="-5" dirty="0">
                <a:solidFill>
                  <a:srgbClr val="FFFFFF"/>
                </a:solidFill>
                <a:latin typeface="Corbel"/>
                <a:cs typeface="Corbel"/>
              </a:rPr>
              <a:t>Algorithm</a:t>
            </a:r>
            <a:endParaRPr sz="3600">
              <a:latin typeface="Corbel"/>
              <a:cs typeface="Corbel"/>
            </a:endParaRPr>
          </a:p>
        </p:txBody>
      </p:sp>
      <p:sp>
        <p:nvSpPr>
          <p:cNvPr id="4" name="object 4"/>
          <p:cNvSpPr/>
          <p:nvPr/>
        </p:nvSpPr>
        <p:spPr>
          <a:xfrm>
            <a:off x="3779825" y="914400"/>
            <a:ext cx="640080" cy="640080"/>
          </a:xfrm>
          <a:custGeom>
            <a:avLst/>
            <a:gdLst/>
            <a:ahLst/>
            <a:cxnLst/>
            <a:rect l="l" t="t" r="r" b="b"/>
            <a:pathLst>
              <a:path w="640079" h="640080">
                <a:moveTo>
                  <a:pt x="0" y="319949"/>
                </a:moveTo>
                <a:lnTo>
                  <a:pt x="3467" y="272670"/>
                </a:lnTo>
                <a:lnTo>
                  <a:pt x="13540" y="227544"/>
                </a:lnTo>
                <a:lnTo>
                  <a:pt x="29723" y="185067"/>
                </a:lnTo>
                <a:lnTo>
                  <a:pt x="51521" y="145733"/>
                </a:lnTo>
                <a:lnTo>
                  <a:pt x="78441" y="110039"/>
                </a:lnTo>
                <a:lnTo>
                  <a:pt x="109987" y="78478"/>
                </a:lnTo>
                <a:lnTo>
                  <a:pt x="145665" y="51545"/>
                </a:lnTo>
                <a:lnTo>
                  <a:pt x="184980" y="29736"/>
                </a:lnTo>
                <a:lnTo>
                  <a:pt x="227437" y="13546"/>
                </a:lnTo>
                <a:lnTo>
                  <a:pt x="272542" y="3469"/>
                </a:lnTo>
                <a:lnTo>
                  <a:pt x="319799" y="0"/>
                </a:lnTo>
                <a:lnTo>
                  <a:pt x="370129" y="3985"/>
                </a:lnTo>
                <a:lnTo>
                  <a:pt x="418766" y="15705"/>
                </a:lnTo>
                <a:lnTo>
                  <a:pt x="464852" y="34803"/>
                </a:lnTo>
                <a:lnTo>
                  <a:pt x="507527" y="60924"/>
                </a:lnTo>
                <a:lnTo>
                  <a:pt x="545932" y="93711"/>
                </a:lnTo>
                <a:lnTo>
                  <a:pt x="578704" y="132134"/>
                </a:lnTo>
                <a:lnTo>
                  <a:pt x="604812" y="174829"/>
                </a:lnTo>
                <a:lnTo>
                  <a:pt x="623901" y="220936"/>
                </a:lnTo>
                <a:lnTo>
                  <a:pt x="635616" y="269596"/>
                </a:lnTo>
                <a:lnTo>
                  <a:pt x="639599" y="319949"/>
                </a:lnTo>
                <a:lnTo>
                  <a:pt x="636132" y="367229"/>
                </a:lnTo>
                <a:lnTo>
                  <a:pt x="626059" y="412355"/>
                </a:lnTo>
                <a:lnTo>
                  <a:pt x="609876" y="454832"/>
                </a:lnTo>
                <a:lnTo>
                  <a:pt x="588078" y="494166"/>
                </a:lnTo>
                <a:lnTo>
                  <a:pt x="561158" y="529860"/>
                </a:lnTo>
                <a:lnTo>
                  <a:pt x="529612" y="561421"/>
                </a:lnTo>
                <a:lnTo>
                  <a:pt x="493934" y="588354"/>
                </a:lnTo>
                <a:lnTo>
                  <a:pt x="454619" y="610163"/>
                </a:lnTo>
                <a:lnTo>
                  <a:pt x="412162" y="626353"/>
                </a:lnTo>
                <a:lnTo>
                  <a:pt x="367057" y="636430"/>
                </a:lnTo>
                <a:lnTo>
                  <a:pt x="319799" y="639899"/>
                </a:lnTo>
                <a:lnTo>
                  <a:pt x="272542" y="636430"/>
                </a:lnTo>
                <a:lnTo>
                  <a:pt x="227437" y="626353"/>
                </a:lnTo>
                <a:lnTo>
                  <a:pt x="184980" y="610163"/>
                </a:lnTo>
                <a:lnTo>
                  <a:pt x="145665" y="588354"/>
                </a:lnTo>
                <a:lnTo>
                  <a:pt x="109987" y="561421"/>
                </a:lnTo>
                <a:lnTo>
                  <a:pt x="78441" y="529860"/>
                </a:lnTo>
                <a:lnTo>
                  <a:pt x="51521" y="494166"/>
                </a:lnTo>
                <a:lnTo>
                  <a:pt x="29723" y="454832"/>
                </a:lnTo>
                <a:lnTo>
                  <a:pt x="13540" y="412355"/>
                </a:lnTo>
                <a:lnTo>
                  <a:pt x="3467" y="367229"/>
                </a:lnTo>
                <a:lnTo>
                  <a:pt x="0" y="319949"/>
                </a:lnTo>
                <a:close/>
              </a:path>
            </a:pathLst>
          </a:custGeom>
          <a:ln w="28574">
            <a:solidFill>
              <a:srgbClr val="40BAD1"/>
            </a:solidFill>
          </a:ln>
        </p:spPr>
        <p:txBody>
          <a:bodyPr wrap="square" lIns="0" tIns="0" rIns="0" bIns="0" rtlCol="0"/>
          <a:lstStyle/>
          <a:p>
            <a:endParaRPr/>
          </a:p>
        </p:txBody>
      </p:sp>
      <p:sp>
        <p:nvSpPr>
          <p:cNvPr id="5" name="object 5"/>
          <p:cNvSpPr txBox="1"/>
          <p:nvPr/>
        </p:nvSpPr>
        <p:spPr>
          <a:xfrm>
            <a:off x="4028994" y="1074393"/>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1</a:t>
            </a:r>
            <a:endParaRPr sz="1800">
              <a:latin typeface="Calibri"/>
              <a:cs typeface="Calibri"/>
            </a:endParaRPr>
          </a:p>
        </p:txBody>
      </p:sp>
      <p:sp>
        <p:nvSpPr>
          <p:cNvPr id="6" name="object 6"/>
          <p:cNvSpPr/>
          <p:nvPr/>
        </p:nvSpPr>
        <p:spPr>
          <a:xfrm>
            <a:off x="5608599" y="914400"/>
            <a:ext cx="640080" cy="640080"/>
          </a:xfrm>
          <a:custGeom>
            <a:avLst/>
            <a:gdLst/>
            <a:ahLst/>
            <a:cxnLst/>
            <a:rect l="l" t="t" r="r" b="b"/>
            <a:pathLst>
              <a:path w="640079" h="640080">
                <a:moveTo>
                  <a:pt x="0" y="319949"/>
                </a:moveTo>
                <a:lnTo>
                  <a:pt x="3467" y="272670"/>
                </a:lnTo>
                <a:lnTo>
                  <a:pt x="13540" y="227544"/>
                </a:lnTo>
                <a:lnTo>
                  <a:pt x="29723" y="185067"/>
                </a:lnTo>
                <a:lnTo>
                  <a:pt x="51521" y="145733"/>
                </a:lnTo>
                <a:lnTo>
                  <a:pt x="78441" y="110039"/>
                </a:lnTo>
                <a:lnTo>
                  <a:pt x="109987" y="78478"/>
                </a:lnTo>
                <a:lnTo>
                  <a:pt x="145665" y="51545"/>
                </a:lnTo>
                <a:lnTo>
                  <a:pt x="184980" y="29736"/>
                </a:lnTo>
                <a:lnTo>
                  <a:pt x="227437" y="13546"/>
                </a:lnTo>
                <a:lnTo>
                  <a:pt x="272542" y="3469"/>
                </a:lnTo>
                <a:lnTo>
                  <a:pt x="319799" y="0"/>
                </a:lnTo>
                <a:lnTo>
                  <a:pt x="370129" y="3985"/>
                </a:lnTo>
                <a:lnTo>
                  <a:pt x="418766" y="15705"/>
                </a:lnTo>
                <a:lnTo>
                  <a:pt x="464852" y="34803"/>
                </a:lnTo>
                <a:lnTo>
                  <a:pt x="507527" y="60924"/>
                </a:lnTo>
                <a:lnTo>
                  <a:pt x="545932" y="93711"/>
                </a:lnTo>
                <a:lnTo>
                  <a:pt x="578704" y="132134"/>
                </a:lnTo>
                <a:lnTo>
                  <a:pt x="604812" y="174829"/>
                </a:lnTo>
                <a:lnTo>
                  <a:pt x="623901" y="220936"/>
                </a:lnTo>
                <a:lnTo>
                  <a:pt x="635616" y="269596"/>
                </a:lnTo>
                <a:lnTo>
                  <a:pt x="639599" y="319949"/>
                </a:lnTo>
                <a:lnTo>
                  <a:pt x="636132" y="367229"/>
                </a:lnTo>
                <a:lnTo>
                  <a:pt x="626059" y="412355"/>
                </a:lnTo>
                <a:lnTo>
                  <a:pt x="609876" y="454832"/>
                </a:lnTo>
                <a:lnTo>
                  <a:pt x="588078" y="494166"/>
                </a:lnTo>
                <a:lnTo>
                  <a:pt x="561158" y="529860"/>
                </a:lnTo>
                <a:lnTo>
                  <a:pt x="529612" y="561421"/>
                </a:lnTo>
                <a:lnTo>
                  <a:pt x="493934" y="588354"/>
                </a:lnTo>
                <a:lnTo>
                  <a:pt x="454619" y="610163"/>
                </a:lnTo>
                <a:lnTo>
                  <a:pt x="412162" y="626353"/>
                </a:lnTo>
                <a:lnTo>
                  <a:pt x="367057" y="636430"/>
                </a:lnTo>
                <a:lnTo>
                  <a:pt x="319799" y="639899"/>
                </a:lnTo>
                <a:lnTo>
                  <a:pt x="272542" y="636430"/>
                </a:lnTo>
                <a:lnTo>
                  <a:pt x="227437" y="626353"/>
                </a:lnTo>
                <a:lnTo>
                  <a:pt x="184980" y="610163"/>
                </a:lnTo>
                <a:lnTo>
                  <a:pt x="145665" y="588354"/>
                </a:lnTo>
                <a:lnTo>
                  <a:pt x="109987" y="561421"/>
                </a:lnTo>
                <a:lnTo>
                  <a:pt x="78441" y="529860"/>
                </a:lnTo>
                <a:lnTo>
                  <a:pt x="51521" y="494166"/>
                </a:lnTo>
                <a:lnTo>
                  <a:pt x="29723" y="454832"/>
                </a:lnTo>
                <a:lnTo>
                  <a:pt x="13540" y="412355"/>
                </a:lnTo>
                <a:lnTo>
                  <a:pt x="3467" y="367229"/>
                </a:lnTo>
                <a:lnTo>
                  <a:pt x="0" y="319949"/>
                </a:lnTo>
                <a:close/>
              </a:path>
            </a:pathLst>
          </a:custGeom>
          <a:ln w="28574">
            <a:solidFill>
              <a:srgbClr val="40BAD1"/>
            </a:solidFill>
          </a:ln>
        </p:spPr>
        <p:txBody>
          <a:bodyPr wrap="square" lIns="0" tIns="0" rIns="0" bIns="0" rtlCol="0"/>
          <a:lstStyle/>
          <a:p>
            <a:endParaRPr/>
          </a:p>
        </p:txBody>
      </p:sp>
      <p:sp>
        <p:nvSpPr>
          <p:cNvPr id="7" name="object 7"/>
          <p:cNvSpPr txBox="1"/>
          <p:nvPr/>
        </p:nvSpPr>
        <p:spPr>
          <a:xfrm>
            <a:off x="5857768" y="1074393"/>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2</a:t>
            </a:r>
            <a:endParaRPr sz="1800">
              <a:latin typeface="Calibri"/>
              <a:cs typeface="Calibri"/>
            </a:endParaRPr>
          </a:p>
        </p:txBody>
      </p:sp>
      <p:sp>
        <p:nvSpPr>
          <p:cNvPr id="8" name="object 8"/>
          <p:cNvSpPr/>
          <p:nvPr/>
        </p:nvSpPr>
        <p:spPr>
          <a:xfrm>
            <a:off x="3779825" y="2590800"/>
            <a:ext cx="640080" cy="640080"/>
          </a:xfrm>
          <a:custGeom>
            <a:avLst/>
            <a:gdLst/>
            <a:ahLst/>
            <a:cxnLst/>
            <a:rect l="l" t="t" r="r" b="b"/>
            <a:pathLst>
              <a:path w="640079" h="640080">
                <a:moveTo>
                  <a:pt x="0" y="319949"/>
                </a:moveTo>
                <a:lnTo>
                  <a:pt x="3467" y="272670"/>
                </a:lnTo>
                <a:lnTo>
                  <a:pt x="13540" y="227544"/>
                </a:lnTo>
                <a:lnTo>
                  <a:pt x="29723" y="185067"/>
                </a:lnTo>
                <a:lnTo>
                  <a:pt x="51521" y="145733"/>
                </a:lnTo>
                <a:lnTo>
                  <a:pt x="78441" y="110039"/>
                </a:lnTo>
                <a:lnTo>
                  <a:pt x="109987" y="78478"/>
                </a:lnTo>
                <a:lnTo>
                  <a:pt x="145665" y="51545"/>
                </a:lnTo>
                <a:lnTo>
                  <a:pt x="184980" y="29736"/>
                </a:lnTo>
                <a:lnTo>
                  <a:pt x="227437" y="13546"/>
                </a:lnTo>
                <a:lnTo>
                  <a:pt x="272542" y="3469"/>
                </a:lnTo>
                <a:lnTo>
                  <a:pt x="319799" y="0"/>
                </a:lnTo>
                <a:lnTo>
                  <a:pt x="370129" y="3985"/>
                </a:lnTo>
                <a:lnTo>
                  <a:pt x="418766" y="15705"/>
                </a:lnTo>
                <a:lnTo>
                  <a:pt x="464852" y="34803"/>
                </a:lnTo>
                <a:lnTo>
                  <a:pt x="507527" y="60924"/>
                </a:lnTo>
                <a:lnTo>
                  <a:pt x="545932" y="93711"/>
                </a:lnTo>
                <a:lnTo>
                  <a:pt x="578704" y="132134"/>
                </a:lnTo>
                <a:lnTo>
                  <a:pt x="604812" y="174829"/>
                </a:lnTo>
                <a:lnTo>
                  <a:pt x="623901" y="220936"/>
                </a:lnTo>
                <a:lnTo>
                  <a:pt x="635616" y="269596"/>
                </a:lnTo>
                <a:lnTo>
                  <a:pt x="639599" y="319949"/>
                </a:lnTo>
                <a:lnTo>
                  <a:pt x="636132" y="367229"/>
                </a:lnTo>
                <a:lnTo>
                  <a:pt x="626059" y="412355"/>
                </a:lnTo>
                <a:lnTo>
                  <a:pt x="609876" y="454832"/>
                </a:lnTo>
                <a:lnTo>
                  <a:pt x="588078" y="494166"/>
                </a:lnTo>
                <a:lnTo>
                  <a:pt x="561158" y="529860"/>
                </a:lnTo>
                <a:lnTo>
                  <a:pt x="529612" y="561421"/>
                </a:lnTo>
                <a:lnTo>
                  <a:pt x="493934" y="588354"/>
                </a:lnTo>
                <a:lnTo>
                  <a:pt x="454619" y="610163"/>
                </a:lnTo>
                <a:lnTo>
                  <a:pt x="412162" y="626353"/>
                </a:lnTo>
                <a:lnTo>
                  <a:pt x="367057" y="636430"/>
                </a:lnTo>
                <a:lnTo>
                  <a:pt x="319799" y="639899"/>
                </a:lnTo>
                <a:lnTo>
                  <a:pt x="272542" y="636430"/>
                </a:lnTo>
                <a:lnTo>
                  <a:pt x="227437" y="626353"/>
                </a:lnTo>
                <a:lnTo>
                  <a:pt x="184980" y="610163"/>
                </a:lnTo>
                <a:lnTo>
                  <a:pt x="145665" y="588354"/>
                </a:lnTo>
                <a:lnTo>
                  <a:pt x="109987" y="561421"/>
                </a:lnTo>
                <a:lnTo>
                  <a:pt x="78441" y="529860"/>
                </a:lnTo>
                <a:lnTo>
                  <a:pt x="51521" y="494166"/>
                </a:lnTo>
                <a:lnTo>
                  <a:pt x="29723" y="454832"/>
                </a:lnTo>
                <a:lnTo>
                  <a:pt x="13540" y="412355"/>
                </a:lnTo>
                <a:lnTo>
                  <a:pt x="3467" y="367229"/>
                </a:lnTo>
                <a:lnTo>
                  <a:pt x="0" y="319949"/>
                </a:lnTo>
                <a:close/>
              </a:path>
            </a:pathLst>
          </a:custGeom>
          <a:ln w="28574">
            <a:solidFill>
              <a:srgbClr val="40BAD1"/>
            </a:solidFill>
          </a:ln>
        </p:spPr>
        <p:txBody>
          <a:bodyPr wrap="square" lIns="0" tIns="0" rIns="0" bIns="0" rtlCol="0"/>
          <a:lstStyle/>
          <a:p>
            <a:endParaRPr/>
          </a:p>
        </p:txBody>
      </p:sp>
      <p:sp>
        <p:nvSpPr>
          <p:cNvPr id="9" name="object 9"/>
          <p:cNvSpPr txBox="1"/>
          <p:nvPr/>
        </p:nvSpPr>
        <p:spPr>
          <a:xfrm>
            <a:off x="4028994" y="2750793"/>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3</a:t>
            </a:r>
            <a:endParaRPr sz="1800">
              <a:latin typeface="Calibri"/>
              <a:cs typeface="Calibri"/>
            </a:endParaRPr>
          </a:p>
        </p:txBody>
      </p:sp>
      <p:sp>
        <p:nvSpPr>
          <p:cNvPr id="10" name="object 10"/>
          <p:cNvSpPr/>
          <p:nvPr/>
        </p:nvSpPr>
        <p:spPr>
          <a:xfrm>
            <a:off x="5608599" y="2590800"/>
            <a:ext cx="640080" cy="640080"/>
          </a:xfrm>
          <a:custGeom>
            <a:avLst/>
            <a:gdLst/>
            <a:ahLst/>
            <a:cxnLst/>
            <a:rect l="l" t="t" r="r" b="b"/>
            <a:pathLst>
              <a:path w="640079" h="640080">
                <a:moveTo>
                  <a:pt x="0" y="319949"/>
                </a:moveTo>
                <a:lnTo>
                  <a:pt x="3467" y="272670"/>
                </a:lnTo>
                <a:lnTo>
                  <a:pt x="13540" y="227544"/>
                </a:lnTo>
                <a:lnTo>
                  <a:pt x="29723" y="185067"/>
                </a:lnTo>
                <a:lnTo>
                  <a:pt x="51521" y="145733"/>
                </a:lnTo>
                <a:lnTo>
                  <a:pt x="78441" y="110039"/>
                </a:lnTo>
                <a:lnTo>
                  <a:pt x="109987" y="78478"/>
                </a:lnTo>
                <a:lnTo>
                  <a:pt x="145665" y="51545"/>
                </a:lnTo>
                <a:lnTo>
                  <a:pt x="184980" y="29736"/>
                </a:lnTo>
                <a:lnTo>
                  <a:pt x="227437" y="13546"/>
                </a:lnTo>
                <a:lnTo>
                  <a:pt x="272542" y="3469"/>
                </a:lnTo>
                <a:lnTo>
                  <a:pt x="319799" y="0"/>
                </a:lnTo>
                <a:lnTo>
                  <a:pt x="370129" y="3985"/>
                </a:lnTo>
                <a:lnTo>
                  <a:pt x="418766" y="15705"/>
                </a:lnTo>
                <a:lnTo>
                  <a:pt x="464852" y="34803"/>
                </a:lnTo>
                <a:lnTo>
                  <a:pt x="507527" y="60924"/>
                </a:lnTo>
                <a:lnTo>
                  <a:pt x="545932" y="93711"/>
                </a:lnTo>
                <a:lnTo>
                  <a:pt x="578704" y="132134"/>
                </a:lnTo>
                <a:lnTo>
                  <a:pt x="604812" y="174829"/>
                </a:lnTo>
                <a:lnTo>
                  <a:pt x="623901" y="220936"/>
                </a:lnTo>
                <a:lnTo>
                  <a:pt x="635616" y="269596"/>
                </a:lnTo>
                <a:lnTo>
                  <a:pt x="639599" y="319949"/>
                </a:lnTo>
                <a:lnTo>
                  <a:pt x="636132" y="367229"/>
                </a:lnTo>
                <a:lnTo>
                  <a:pt x="626059" y="412355"/>
                </a:lnTo>
                <a:lnTo>
                  <a:pt x="609876" y="454832"/>
                </a:lnTo>
                <a:lnTo>
                  <a:pt x="588078" y="494166"/>
                </a:lnTo>
                <a:lnTo>
                  <a:pt x="561158" y="529860"/>
                </a:lnTo>
                <a:lnTo>
                  <a:pt x="529612" y="561421"/>
                </a:lnTo>
                <a:lnTo>
                  <a:pt x="493934" y="588354"/>
                </a:lnTo>
                <a:lnTo>
                  <a:pt x="454619" y="610163"/>
                </a:lnTo>
                <a:lnTo>
                  <a:pt x="412162" y="626353"/>
                </a:lnTo>
                <a:lnTo>
                  <a:pt x="367057" y="636430"/>
                </a:lnTo>
                <a:lnTo>
                  <a:pt x="319799" y="639899"/>
                </a:lnTo>
                <a:lnTo>
                  <a:pt x="272542" y="636430"/>
                </a:lnTo>
                <a:lnTo>
                  <a:pt x="227437" y="626353"/>
                </a:lnTo>
                <a:lnTo>
                  <a:pt x="184980" y="610163"/>
                </a:lnTo>
                <a:lnTo>
                  <a:pt x="145665" y="588354"/>
                </a:lnTo>
                <a:lnTo>
                  <a:pt x="109987" y="561421"/>
                </a:lnTo>
                <a:lnTo>
                  <a:pt x="78441" y="529860"/>
                </a:lnTo>
                <a:lnTo>
                  <a:pt x="51521" y="494166"/>
                </a:lnTo>
                <a:lnTo>
                  <a:pt x="29723" y="454832"/>
                </a:lnTo>
                <a:lnTo>
                  <a:pt x="13540" y="412355"/>
                </a:lnTo>
                <a:lnTo>
                  <a:pt x="3467" y="367229"/>
                </a:lnTo>
                <a:lnTo>
                  <a:pt x="0" y="319949"/>
                </a:lnTo>
                <a:close/>
              </a:path>
            </a:pathLst>
          </a:custGeom>
          <a:ln w="28574">
            <a:solidFill>
              <a:srgbClr val="40BAD1"/>
            </a:solidFill>
          </a:ln>
        </p:spPr>
        <p:txBody>
          <a:bodyPr wrap="square" lIns="0" tIns="0" rIns="0" bIns="0" rtlCol="0"/>
          <a:lstStyle/>
          <a:p>
            <a:endParaRPr/>
          </a:p>
        </p:txBody>
      </p:sp>
      <p:sp>
        <p:nvSpPr>
          <p:cNvPr id="11" name="object 11"/>
          <p:cNvSpPr txBox="1"/>
          <p:nvPr/>
        </p:nvSpPr>
        <p:spPr>
          <a:xfrm>
            <a:off x="5857768" y="2750793"/>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4</a:t>
            </a:r>
            <a:endParaRPr sz="1800">
              <a:latin typeface="Calibri"/>
              <a:cs typeface="Calibri"/>
            </a:endParaRPr>
          </a:p>
        </p:txBody>
      </p:sp>
      <p:grpSp>
        <p:nvGrpSpPr>
          <p:cNvPr id="12" name="object 12"/>
          <p:cNvGrpSpPr/>
          <p:nvPr/>
        </p:nvGrpSpPr>
        <p:grpSpPr>
          <a:xfrm>
            <a:off x="3825722" y="1188904"/>
            <a:ext cx="2376805" cy="1770380"/>
            <a:chOff x="3825722" y="1188904"/>
            <a:chExt cx="2376805" cy="1770380"/>
          </a:xfrm>
        </p:grpSpPr>
        <p:pic>
          <p:nvPicPr>
            <p:cNvPr id="13" name="object 13"/>
            <p:cNvPicPr/>
            <p:nvPr/>
          </p:nvPicPr>
          <p:blipFill>
            <a:blip r:embed="rId2" cstate="print"/>
            <a:stretch>
              <a:fillRect/>
            </a:stretch>
          </p:blipFill>
          <p:spPr>
            <a:xfrm>
              <a:off x="4447185" y="1188904"/>
              <a:ext cx="116905" cy="92844"/>
            </a:xfrm>
            <a:prstGeom prst="rect">
              <a:avLst/>
            </a:prstGeom>
          </p:spPr>
        </p:pic>
        <p:sp>
          <p:nvSpPr>
            <p:cNvPr id="14" name="object 14"/>
            <p:cNvSpPr/>
            <p:nvPr/>
          </p:nvSpPr>
          <p:spPr>
            <a:xfrm>
              <a:off x="4325916" y="1559978"/>
              <a:ext cx="1905" cy="1126490"/>
            </a:xfrm>
            <a:custGeom>
              <a:avLst/>
              <a:gdLst/>
              <a:ahLst/>
              <a:cxnLst/>
              <a:rect l="l" t="t" r="r" b="b"/>
              <a:pathLst>
                <a:path w="1904" h="1126489">
                  <a:moveTo>
                    <a:pt x="0" y="1126071"/>
                  </a:moveTo>
                  <a:lnTo>
                    <a:pt x="1380" y="0"/>
                  </a:lnTo>
                </a:path>
              </a:pathLst>
            </a:custGeom>
            <a:ln w="28574">
              <a:solidFill>
                <a:srgbClr val="40BAD1"/>
              </a:solidFill>
            </a:ln>
          </p:spPr>
          <p:txBody>
            <a:bodyPr wrap="square" lIns="0" tIns="0" rIns="0" bIns="0" rtlCol="0"/>
            <a:lstStyle/>
            <a:p>
              <a:endParaRPr/>
            </a:p>
          </p:txBody>
        </p:sp>
        <p:pic>
          <p:nvPicPr>
            <p:cNvPr id="15" name="object 15"/>
            <p:cNvPicPr/>
            <p:nvPr/>
          </p:nvPicPr>
          <p:blipFill>
            <a:blip r:embed="rId3" cstate="print"/>
            <a:stretch>
              <a:fillRect/>
            </a:stretch>
          </p:blipFill>
          <p:spPr>
            <a:xfrm>
              <a:off x="4280834" y="1489535"/>
              <a:ext cx="92844" cy="116904"/>
            </a:xfrm>
            <a:prstGeom prst="rect">
              <a:avLst/>
            </a:prstGeom>
          </p:spPr>
        </p:pic>
        <p:sp>
          <p:nvSpPr>
            <p:cNvPr id="16" name="object 16"/>
            <p:cNvSpPr/>
            <p:nvPr/>
          </p:nvSpPr>
          <p:spPr>
            <a:xfrm>
              <a:off x="3872105" y="1462087"/>
              <a:ext cx="1905" cy="1126490"/>
            </a:xfrm>
            <a:custGeom>
              <a:avLst/>
              <a:gdLst/>
              <a:ahLst/>
              <a:cxnLst/>
              <a:rect l="l" t="t" r="r" b="b"/>
              <a:pathLst>
                <a:path w="1904" h="1126489">
                  <a:moveTo>
                    <a:pt x="1379" y="0"/>
                  </a:moveTo>
                  <a:lnTo>
                    <a:pt x="0" y="1126070"/>
                  </a:lnTo>
                </a:path>
              </a:pathLst>
            </a:custGeom>
            <a:ln w="28574">
              <a:solidFill>
                <a:srgbClr val="40BAD1"/>
              </a:solidFill>
            </a:ln>
          </p:spPr>
          <p:txBody>
            <a:bodyPr wrap="square" lIns="0" tIns="0" rIns="0" bIns="0" rtlCol="0"/>
            <a:lstStyle/>
            <a:p>
              <a:endParaRPr/>
            </a:p>
          </p:txBody>
        </p:sp>
        <p:pic>
          <p:nvPicPr>
            <p:cNvPr id="17" name="object 17"/>
            <p:cNvPicPr/>
            <p:nvPr/>
          </p:nvPicPr>
          <p:blipFill>
            <a:blip r:embed="rId4" cstate="print"/>
            <a:stretch>
              <a:fillRect/>
            </a:stretch>
          </p:blipFill>
          <p:spPr>
            <a:xfrm>
              <a:off x="3825722" y="2541696"/>
              <a:ext cx="92844" cy="116904"/>
            </a:xfrm>
            <a:prstGeom prst="rect">
              <a:avLst/>
            </a:prstGeom>
          </p:spPr>
        </p:pic>
        <p:sp>
          <p:nvSpPr>
            <p:cNvPr id="18" name="object 18"/>
            <p:cNvSpPr/>
            <p:nvPr/>
          </p:nvSpPr>
          <p:spPr>
            <a:xfrm>
              <a:off x="4419578" y="1462088"/>
              <a:ext cx="1284605" cy="1450975"/>
            </a:xfrm>
            <a:custGeom>
              <a:avLst/>
              <a:gdLst/>
              <a:ahLst/>
              <a:cxnLst/>
              <a:rect l="l" t="t" r="r" b="b"/>
              <a:pathLst>
                <a:path w="1284604" h="1450975">
                  <a:moveTo>
                    <a:pt x="0" y="1449386"/>
                  </a:moveTo>
                  <a:lnTo>
                    <a:pt x="1090970" y="1450763"/>
                  </a:lnTo>
                </a:path>
                <a:path w="1284604" h="1450975">
                  <a:moveTo>
                    <a:pt x="1284269" y="0"/>
                  </a:moveTo>
                  <a:lnTo>
                    <a:pt x="1282889" y="1126071"/>
                  </a:lnTo>
                </a:path>
              </a:pathLst>
            </a:custGeom>
            <a:ln w="28574">
              <a:solidFill>
                <a:srgbClr val="40BAD1"/>
              </a:solidFill>
            </a:ln>
          </p:spPr>
          <p:txBody>
            <a:bodyPr wrap="square" lIns="0" tIns="0" rIns="0" bIns="0" rtlCol="0"/>
            <a:lstStyle/>
            <a:p>
              <a:endParaRPr/>
            </a:p>
          </p:txBody>
        </p:sp>
        <p:pic>
          <p:nvPicPr>
            <p:cNvPr id="19" name="object 19"/>
            <p:cNvPicPr/>
            <p:nvPr/>
          </p:nvPicPr>
          <p:blipFill>
            <a:blip r:embed="rId5" cstate="print"/>
            <a:stretch>
              <a:fillRect/>
            </a:stretch>
          </p:blipFill>
          <p:spPr>
            <a:xfrm>
              <a:off x="5656084" y="2541697"/>
              <a:ext cx="92844" cy="116904"/>
            </a:xfrm>
            <a:prstGeom prst="rect">
              <a:avLst/>
            </a:prstGeom>
          </p:spPr>
        </p:pic>
        <p:sp>
          <p:nvSpPr>
            <p:cNvPr id="20" name="object 20"/>
            <p:cNvSpPr/>
            <p:nvPr/>
          </p:nvSpPr>
          <p:spPr>
            <a:xfrm>
              <a:off x="6154690" y="1559978"/>
              <a:ext cx="1905" cy="1126490"/>
            </a:xfrm>
            <a:custGeom>
              <a:avLst/>
              <a:gdLst/>
              <a:ahLst/>
              <a:cxnLst/>
              <a:rect l="l" t="t" r="r" b="b"/>
              <a:pathLst>
                <a:path w="1904" h="1126489">
                  <a:moveTo>
                    <a:pt x="0" y="1126071"/>
                  </a:moveTo>
                  <a:lnTo>
                    <a:pt x="1380" y="0"/>
                  </a:lnTo>
                </a:path>
              </a:pathLst>
            </a:custGeom>
            <a:ln w="28574">
              <a:solidFill>
                <a:srgbClr val="40BAD1"/>
              </a:solidFill>
            </a:ln>
          </p:spPr>
          <p:txBody>
            <a:bodyPr wrap="square" lIns="0" tIns="0" rIns="0" bIns="0" rtlCol="0"/>
            <a:lstStyle/>
            <a:p>
              <a:endParaRPr/>
            </a:p>
          </p:txBody>
        </p:sp>
        <p:pic>
          <p:nvPicPr>
            <p:cNvPr id="21" name="object 21"/>
            <p:cNvPicPr/>
            <p:nvPr/>
          </p:nvPicPr>
          <p:blipFill>
            <a:blip r:embed="rId3" cstate="print"/>
            <a:stretch>
              <a:fillRect/>
            </a:stretch>
          </p:blipFill>
          <p:spPr>
            <a:xfrm>
              <a:off x="6109608" y="1489535"/>
              <a:ext cx="92844" cy="116904"/>
            </a:xfrm>
            <a:prstGeom prst="rect">
              <a:avLst/>
            </a:prstGeom>
          </p:spPr>
        </p:pic>
        <p:pic>
          <p:nvPicPr>
            <p:cNvPr id="22" name="object 22"/>
            <p:cNvPicPr/>
            <p:nvPr/>
          </p:nvPicPr>
          <p:blipFill>
            <a:blip r:embed="rId6" cstate="print"/>
            <a:stretch>
              <a:fillRect/>
            </a:stretch>
          </p:blipFill>
          <p:spPr>
            <a:xfrm>
              <a:off x="5464086" y="2866388"/>
              <a:ext cx="116905" cy="92844"/>
            </a:xfrm>
            <a:prstGeom prst="rect">
              <a:avLst/>
            </a:prstGeom>
          </p:spPr>
        </p:pic>
        <p:sp>
          <p:nvSpPr>
            <p:cNvPr id="23" name="object 23"/>
            <p:cNvSpPr/>
            <p:nvPr/>
          </p:nvSpPr>
          <p:spPr>
            <a:xfrm>
              <a:off x="4325917" y="1525548"/>
              <a:ext cx="1303020" cy="1159510"/>
            </a:xfrm>
            <a:custGeom>
              <a:avLst/>
              <a:gdLst/>
              <a:ahLst/>
              <a:cxnLst/>
              <a:rect l="l" t="t" r="r" b="b"/>
              <a:pathLst>
                <a:path w="1303020" h="1159510">
                  <a:moveTo>
                    <a:pt x="0" y="1158915"/>
                  </a:moveTo>
                  <a:lnTo>
                    <a:pt x="1302927" y="0"/>
                  </a:lnTo>
                </a:path>
              </a:pathLst>
            </a:custGeom>
            <a:ln w="28574">
              <a:solidFill>
                <a:srgbClr val="40BAD1"/>
              </a:solidFill>
            </a:ln>
          </p:spPr>
          <p:txBody>
            <a:bodyPr wrap="square" lIns="0" tIns="0" rIns="0" bIns="0" rtlCol="0"/>
            <a:lstStyle/>
            <a:p>
              <a:endParaRPr/>
            </a:p>
          </p:txBody>
        </p:sp>
        <p:pic>
          <p:nvPicPr>
            <p:cNvPr id="24" name="object 24"/>
            <p:cNvPicPr/>
            <p:nvPr/>
          </p:nvPicPr>
          <p:blipFill>
            <a:blip r:embed="rId7" cstate="print"/>
            <a:stretch>
              <a:fillRect/>
            </a:stretch>
          </p:blipFill>
          <p:spPr>
            <a:xfrm>
              <a:off x="5569189" y="1473939"/>
              <a:ext cx="115901" cy="111264"/>
            </a:xfrm>
            <a:prstGeom prst="rect">
              <a:avLst/>
            </a:prstGeom>
          </p:spPr>
        </p:pic>
        <p:sp>
          <p:nvSpPr>
            <p:cNvPr id="25" name="object 25"/>
            <p:cNvSpPr/>
            <p:nvPr/>
          </p:nvSpPr>
          <p:spPr>
            <a:xfrm>
              <a:off x="4399331" y="1525548"/>
              <a:ext cx="1303020" cy="1159510"/>
            </a:xfrm>
            <a:custGeom>
              <a:avLst/>
              <a:gdLst/>
              <a:ahLst/>
              <a:cxnLst/>
              <a:rect l="l" t="t" r="r" b="b"/>
              <a:pathLst>
                <a:path w="1303020" h="1159510">
                  <a:moveTo>
                    <a:pt x="1302927" y="1158915"/>
                  </a:moveTo>
                  <a:lnTo>
                    <a:pt x="0" y="0"/>
                  </a:lnTo>
                </a:path>
              </a:pathLst>
            </a:custGeom>
            <a:ln w="28574">
              <a:solidFill>
                <a:srgbClr val="40BAD1"/>
              </a:solidFill>
            </a:ln>
          </p:spPr>
          <p:txBody>
            <a:bodyPr wrap="square" lIns="0" tIns="0" rIns="0" bIns="0" rtlCol="0"/>
            <a:lstStyle/>
            <a:p>
              <a:endParaRPr/>
            </a:p>
          </p:txBody>
        </p:sp>
        <p:pic>
          <p:nvPicPr>
            <p:cNvPr id="26" name="object 26"/>
            <p:cNvPicPr/>
            <p:nvPr/>
          </p:nvPicPr>
          <p:blipFill>
            <a:blip r:embed="rId8" cstate="print"/>
            <a:stretch>
              <a:fillRect/>
            </a:stretch>
          </p:blipFill>
          <p:spPr>
            <a:xfrm>
              <a:off x="4343085" y="1473939"/>
              <a:ext cx="115901" cy="111264"/>
            </a:xfrm>
            <a:prstGeom prst="rect">
              <a:avLst/>
            </a:prstGeom>
          </p:spPr>
        </p:pic>
      </p:grpSp>
      <p:sp>
        <p:nvSpPr>
          <p:cNvPr id="27" name="object 27"/>
          <p:cNvSpPr txBox="1"/>
          <p:nvPr/>
        </p:nvSpPr>
        <p:spPr>
          <a:xfrm>
            <a:off x="4490641" y="930655"/>
            <a:ext cx="1145540" cy="299720"/>
          </a:xfrm>
          <a:prstGeom prst="rect">
            <a:avLst/>
          </a:prstGeom>
        </p:spPr>
        <p:txBody>
          <a:bodyPr vert="horz" wrap="square" lIns="0" tIns="12700" rIns="0" bIns="0" rtlCol="0">
            <a:spAutoFit/>
          </a:bodyPr>
          <a:lstStyle/>
          <a:p>
            <a:pPr marL="12700">
              <a:lnSpc>
                <a:spcPct val="100000"/>
              </a:lnSpc>
              <a:spcBef>
                <a:spcPts val="100"/>
              </a:spcBef>
              <a:tabLst>
                <a:tab pos="395605" algn="l"/>
                <a:tab pos="1131570" algn="l"/>
              </a:tabLst>
            </a:pPr>
            <a:r>
              <a:rPr sz="1800" u="heavy" dirty="0">
                <a:uFill>
                  <a:solidFill>
                    <a:srgbClr val="40BAD1"/>
                  </a:solidFill>
                </a:uFill>
                <a:latin typeface="Times New Roman"/>
                <a:cs typeface="Times New Roman"/>
              </a:rPr>
              <a:t> 	</a:t>
            </a:r>
            <a:r>
              <a:rPr sz="1800" u="heavy" spc="-5" dirty="0">
                <a:uFill>
                  <a:solidFill>
                    <a:srgbClr val="40BAD1"/>
                  </a:solidFill>
                </a:uFill>
                <a:latin typeface="Arial MT"/>
                <a:cs typeface="Arial MT"/>
              </a:rPr>
              <a:t>15	</a:t>
            </a:r>
            <a:endParaRPr sz="1800">
              <a:latin typeface="Arial MT"/>
              <a:cs typeface="Arial MT"/>
            </a:endParaRPr>
          </a:p>
        </p:txBody>
      </p:sp>
      <p:sp>
        <p:nvSpPr>
          <p:cNvPr id="43" name="object 43"/>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44" name="object 44"/>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49</a:t>
            </a:fld>
            <a:endParaRPr dirty="0"/>
          </a:p>
        </p:txBody>
      </p:sp>
      <p:sp>
        <p:nvSpPr>
          <p:cNvPr id="28" name="object 28"/>
          <p:cNvSpPr txBox="1"/>
          <p:nvPr/>
        </p:nvSpPr>
        <p:spPr>
          <a:xfrm>
            <a:off x="3657590" y="1845055"/>
            <a:ext cx="657860" cy="299720"/>
          </a:xfrm>
          <a:prstGeom prst="rect">
            <a:avLst/>
          </a:prstGeom>
        </p:spPr>
        <p:txBody>
          <a:bodyPr vert="horz" wrap="square" lIns="0" tIns="12700" rIns="0" bIns="0" rtlCol="0">
            <a:spAutoFit/>
          </a:bodyPr>
          <a:lstStyle/>
          <a:p>
            <a:pPr marL="12700">
              <a:lnSpc>
                <a:spcPct val="100000"/>
              </a:lnSpc>
              <a:spcBef>
                <a:spcPts val="100"/>
              </a:spcBef>
              <a:tabLst>
                <a:tab pos="390525" algn="l"/>
              </a:tabLst>
            </a:pPr>
            <a:r>
              <a:rPr sz="1800" dirty="0">
                <a:latin typeface="Arial MT"/>
                <a:cs typeface="Arial MT"/>
              </a:rPr>
              <a:t>5	</a:t>
            </a:r>
            <a:r>
              <a:rPr sz="1800" spc="-5" dirty="0">
                <a:latin typeface="Arial MT"/>
                <a:cs typeface="Arial MT"/>
              </a:rPr>
              <a:t>50</a:t>
            </a:r>
            <a:endParaRPr sz="1800">
              <a:latin typeface="Arial MT"/>
              <a:cs typeface="Arial MT"/>
            </a:endParaRPr>
          </a:p>
        </p:txBody>
      </p:sp>
      <p:sp>
        <p:nvSpPr>
          <p:cNvPr id="29" name="object 29"/>
          <p:cNvSpPr txBox="1"/>
          <p:nvPr/>
        </p:nvSpPr>
        <p:spPr>
          <a:xfrm>
            <a:off x="5753696" y="1845055"/>
            <a:ext cx="695325" cy="299720"/>
          </a:xfrm>
          <a:prstGeom prst="rect">
            <a:avLst/>
          </a:prstGeom>
        </p:spPr>
        <p:txBody>
          <a:bodyPr vert="horz" wrap="square" lIns="0" tIns="12700" rIns="0" bIns="0" rtlCol="0">
            <a:spAutoFit/>
          </a:bodyPr>
          <a:lstStyle/>
          <a:p>
            <a:pPr marL="12700">
              <a:lnSpc>
                <a:spcPct val="100000"/>
              </a:lnSpc>
              <a:spcBef>
                <a:spcPts val="100"/>
              </a:spcBef>
              <a:tabLst>
                <a:tab pos="427990" algn="l"/>
              </a:tabLst>
            </a:pPr>
            <a:r>
              <a:rPr sz="1800" dirty="0">
                <a:latin typeface="Arial MT"/>
                <a:cs typeface="Arial MT"/>
              </a:rPr>
              <a:t>5	</a:t>
            </a:r>
            <a:r>
              <a:rPr sz="1800" spc="-5" dirty="0">
                <a:latin typeface="Arial MT"/>
                <a:cs typeface="Arial MT"/>
              </a:rPr>
              <a:t>15</a:t>
            </a:r>
            <a:endParaRPr sz="1800">
              <a:latin typeface="Arial MT"/>
              <a:cs typeface="Arial MT"/>
            </a:endParaRPr>
          </a:p>
        </p:txBody>
      </p:sp>
      <p:sp>
        <p:nvSpPr>
          <p:cNvPr id="30" name="object 30"/>
          <p:cNvSpPr txBox="1"/>
          <p:nvPr/>
        </p:nvSpPr>
        <p:spPr>
          <a:xfrm>
            <a:off x="4873800" y="292353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15</a:t>
            </a:r>
            <a:endParaRPr sz="1800">
              <a:latin typeface="Arial MT"/>
              <a:cs typeface="Arial MT"/>
            </a:endParaRPr>
          </a:p>
        </p:txBody>
      </p:sp>
      <p:sp>
        <p:nvSpPr>
          <p:cNvPr id="31" name="object 31"/>
          <p:cNvSpPr txBox="1"/>
          <p:nvPr/>
        </p:nvSpPr>
        <p:spPr>
          <a:xfrm>
            <a:off x="5178628" y="1540255"/>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5</a:t>
            </a:r>
            <a:endParaRPr sz="1800">
              <a:latin typeface="Arial MT"/>
              <a:cs typeface="Arial MT"/>
            </a:endParaRPr>
          </a:p>
        </p:txBody>
      </p:sp>
      <p:sp>
        <p:nvSpPr>
          <p:cNvPr id="32" name="object 32"/>
          <p:cNvSpPr txBox="1"/>
          <p:nvPr/>
        </p:nvSpPr>
        <p:spPr>
          <a:xfrm>
            <a:off x="5064730" y="2313931"/>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30</a:t>
            </a:r>
            <a:endParaRPr sz="1800">
              <a:latin typeface="Arial MT"/>
              <a:cs typeface="Arial MT"/>
            </a:endParaRPr>
          </a:p>
        </p:txBody>
      </p:sp>
      <p:sp>
        <p:nvSpPr>
          <p:cNvPr id="33" name="object 33"/>
          <p:cNvSpPr txBox="1"/>
          <p:nvPr/>
        </p:nvSpPr>
        <p:spPr>
          <a:xfrm>
            <a:off x="6753225" y="801624"/>
            <a:ext cx="398145" cy="2115185"/>
          </a:xfrm>
          <a:prstGeom prst="rect">
            <a:avLst/>
          </a:prstGeom>
        </p:spPr>
        <p:txBody>
          <a:bodyPr vert="horz" wrap="square" lIns="0" tIns="138430" rIns="0" bIns="0" rtlCol="0">
            <a:spAutoFit/>
          </a:bodyPr>
          <a:lstStyle/>
          <a:p>
            <a:pPr marL="38100">
              <a:lnSpc>
                <a:spcPct val="100000"/>
              </a:lnSpc>
              <a:spcBef>
                <a:spcPts val="1090"/>
              </a:spcBef>
            </a:pPr>
            <a:r>
              <a:rPr sz="2400" dirty="0">
                <a:latin typeface="Times New Roman"/>
                <a:cs typeface="Times New Roman"/>
              </a:rPr>
              <a:t>D</a:t>
            </a:r>
            <a:r>
              <a:rPr sz="2400" baseline="-31250" dirty="0">
                <a:latin typeface="Times New Roman"/>
                <a:cs typeface="Times New Roman"/>
              </a:rPr>
              <a:t>0</a:t>
            </a:r>
            <a:endParaRPr sz="2400" baseline="-31250">
              <a:latin typeface="Times New Roman"/>
              <a:cs typeface="Times New Roman"/>
            </a:endParaRPr>
          </a:p>
          <a:p>
            <a:pPr marL="193040">
              <a:lnSpc>
                <a:spcPct val="100000"/>
              </a:lnSpc>
              <a:spcBef>
                <a:spcPts val="745"/>
              </a:spcBef>
            </a:pPr>
            <a:r>
              <a:rPr sz="1800" dirty="0">
                <a:latin typeface="Times New Roman"/>
                <a:cs typeface="Times New Roman"/>
              </a:rPr>
              <a:t>1</a:t>
            </a:r>
            <a:endParaRPr sz="1800">
              <a:latin typeface="Times New Roman"/>
              <a:cs typeface="Times New Roman"/>
            </a:endParaRPr>
          </a:p>
          <a:p>
            <a:pPr marL="193040">
              <a:lnSpc>
                <a:spcPct val="100000"/>
              </a:lnSpc>
              <a:spcBef>
                <a:spcPts val="1065"/>
              </a:spcBef>
            </a:pPr>
            <a:r>
              <a:rPr sz="1800" dirty="0">
                <a:latin typeface="Times New Roman"/>
                <a:cs typeface="Times New Roman"/>
              </a:rPr>
              <a:t>2</a:t>
            </a:r>
            <a:endParaRPr sz="1800">
              <a:latin typeface="Times New Roman"/>
              <a:cs typeface="Times New Roman"/>
            </a:endParaRPr>
          </a:p>
          <a:p>
            <a:pPr marL="193040">
              <a:lnSpc>
                <a:spcPct val="100000"/>
              </a:lnSpc>
              <a:spcBef>
                <a:spcPts val="1065"/>
              </a:spcBef>
            </a:pPr>
            <a:r>
              <a:rPr sz="1800" dirty="0">
                <a:latin typeface="Times New Roman"/>
                <a:cs typeface="Times New Roman"/>
              </a:rPr>
              <a:t>3</a:t>
            </a:r>
            <a:endParaRPr sz="1800">
              <a:latin typeface="Times New Roman"/>
              <a:cs typeface="Times New Roman"/>
            </a:endParaRPr>
          </a:p>
          <a:p>
            <a:pPr marL="193040">
              <a:lnSpc>
                <a:spcPct val="100000"/>
              </a:lnSpc>
              <a:spcBef>
                <a:spcPts val="1065"/>
              </a:spcBef>
            </a:pPr>
            <a:r>
              <a:rPr sz="1800" dirty="0">
                <a:latin typeface="Times New Roman"/>
                <a:cs typeface="Times New Roman"/>
              </a:rPr>
              <a:t>4</a:t>
            </a:r>
            <a:endParaRPr sz="1800">
              <a:latin typeface="Times New Roman"/>
              <a:cs typeface="Times New Roman"/>
            </a:endParaRPr>
          </a:p>
        </p:txBody>
      </p:sp>
      <p:sp>
        <p:nvSpPr>
          <p:cNvPr id="34" name="object 34"/>
          <p:cNvSpPr txBox="1"/>
          <p:nvPr/>
        </p:nvSpPr>
        <p:spPr>
          <a:xfrm>
            <a:off x="7312025" y="1019555"/>
            <a:ext cx="1511300" cy="299720"/>
          </a:xfrm>
          <a:prstGeom prst="rect">
            <a:avLst/>
          </a:prstGeom>
        </p:spPr>
        <p:txBody>
          <a:bodyPr vert="horz" wrap="square" lIns="0" tIns="12700" rIns="0" bIns="0" rtlCol="0">
            <a:spAutoFit/>
          </a:bodyPr>
          <a:lstStyle/>
          <a:p>
            <a:pPr marL="12700">
              <a:lnSpc>
                <a:spcPct val="100000"/>
              </a:lnSpc>
              <a:spcBef>
                <a:spcPts val="100"/>
              </a:spcBef>
              <a:tabLst>
                <a:tab pos="469265" algn="l"/>
                <a:tab pos="926465" algn="l"/>
                <a:tab pos="1383665" algn="l"/>
              </a:tabLst>
            </a:pPr>
            <a:r>
              <a:rPr sz="1800" dirty="0">
                <a:latin typeface="Times New Roman"/>
                <a:cs typeface="Times New Roman"/>
              </a:rPr>
              <a:t>1	2	3	4</a:t>
            </a:r>
            <a:endParaRPr sz="1800">
              <a:latin typeface="Times New Roman"/>
              <a:cs typeface="Times New Roman"/>
            </a:endParaRPr>
          </a:p>
        </p:txBody>
      </p:sp>
      <p:sp>
        <p:nvSpPr>
          <p:cNvPr id="35" name="object 35"/>
          <p:cNvSpPr txBox="1"/>
          <p:nvPr/>
        </p:nvSpPr>
        <p:spPr>
          <a:xfrm>
            <a:off x="9115425" y="801624"/>
            <a:ext cx="398145" cy="2115185"/>
          </a:xfrm>
          <a:prstGeom prst="rect">
            <a:avLst/>
          </a:prstGeom>
        </p:spPr>
        <p:txBody>
          <a:bodyPr vert="horz" wrap="square" lIns="0" tIns="138430" rIns="0" bIns="0" rtlCol="0">
            <a:spAutoFit/>
          </a:bodyPr>
          <a:lstStyle/>
          <a:p>
            <a:pPr marL="38100">
              <a:lnSpc>
                <a:spcPct val="100000"/>
              </a:lnSpc>
              <a:spcBef>
                <a:spcPts val="1090"/>
              </a:spcBef>
            </a:pPr>
            <a:r>
              <a:rPr sz="2400" dirty="0">
                <a:latin typeface="Times New Roman"/>
                <a:cs typeface="Times New Roman"/>
              </a:rPr>
              <a:t>D</a:t>
            </a:r>
            <a:r>
              <a:rPr sz="2400" baseline="-31250" dirty="0">
                <a:latin typeface="Times New Roman"/>
                <a:cs typeface="Times New Roman"/>
              </a:rPr>
              <a:t>1</a:t>
            </a:r>
            <a:endParaRPr sz="2400" baseline="-31250">
              <a:latin typeface="Times New Roman"/>
              <a:cs typeface="Times New Roman"/>
            </a:endParaRPr>
          </a:p>
          <a:p>
            <a:pPr marL="193040">
              <a:lnSpc>
                <a:spcPct val="100000"/>
              </a:lnSpc>
              <a:spcBef>
                <a:spcPts val="745"/>
              </a:spcBef>
            </a:pPr>
            <a:r>
              <a:rPr sz="1800" dirty="0">
                <a:latin typeface="Times New Roman"/>
                <a:cs typeface="Times New Roman"/>
              </a:rPr>
              <a:t>1</a:t>
            </a:r>
            <a:endParaRPr sz="1800">
              <a:latin typeface="Times New Roman"/>
              <a:cs typeface="Times New Roman"/>
            </a:endParaRPr>
          </a:p>
          <a:p>
            <a:pPr marL="193040">
              <a:lnSpc>
                <a:spcPct val="100000"/>
              </a:lnSpc>
              <a:spcBef>
                <a:spcPts val="1065"/>
              </a:spcBef>
            </a:pPr>
            <a:r>
              <a:rPr sz="1800" dirty="0">
                <a:latin typeface="Times New Roman"/>
                <a:cs typeface="Times New Roman"/>
              </a:rPr>
              <a:t>2</a:t>
            </a:r>
            <a:endParaRPr sz="1800">
              <a:latin typeface="Times New Roman"/>
              <a:cs typeface="Times New Roman"/>
            </a:endParaRPr>
          </a:p>
          <a:p>
            <a:pPr marL="193040">
              <a:lnSpc>
                <a:spcPct val="100000"/>
              </a:lnSpc>
              <a:spcBef>
                <a:spcPts val="1065"/>
              </a:spcBef>
            </a:pPr>
            <a:r>
              <a:rPr sz="1800" dirty="0">
                <a:latin typeface="Times New Roman"/>
                <a:cs typeface="Times New Roman"/>
              </a:rPr>
              <a:t>3</a:t>
            </a:r>
            <a:endParaRPr sz="1800">
              <a:latin typeface="Times New Roman"/>
              <a:cs typeface="Times New Roman"/>
            </a:endParaRPr>
          </a:p>
          <a:p>
            <a:pPr marL="193040">
              <a:lnSpc>
                <a:spcPct val="100000"/>
              </a:lnSpc>
              <a:spcBef>
                <a:spcPts val="1065"/>
              </a:spcBef>
            </a:pPr>
            <a:r>
              <a:rPr sz="1800" dirty="0">
                <a:latin typeface="Times New Roman"/>
                <a:cs typeface="Times New Roman"/>
              </a:rPr>
              <a:t>4</a:t>
            </a:r>
            <a:endParaRPr sz="1800">
              <a:latin typeface="Times New Roman"/>
              <a:cs typeface="Times New Roman"/>
            </a:endParaRPr>
          </a:p>
        </p:txBody>
      </p:sp>
      <p:sp>
        <p:nvSpPr>
          <p:cNvPr id="36" name="object 36"/>
          <p:cNvSpPr txBox="1"/>
          <p:nvPr/>
        </p:nvSpPr>
        <p:spPr>
          <a:xfrm>
            <a:off x="9674225" y="1019555"/>
            <a:ext cx="1511300" cy="299720"/>
          </a:xfrm>
          <a:prstGeom prst="rect">
            <a:avLst/>
          </a:prstGeom>
        </p:spPr>
        <p:txBody>
          <a:bodyPr vert="horz" wrap="square" lIns="0" tIns="12700" rIns="0" bIns="0" rtlCol="0">
            <a:spAutoFit/>
          </a:bodyPr>
          <a:lstStyle/>
          <a:p>
            <a:pPr marL="12700">
              <a:lnSpc>
                <a:spcPct val="100000"/>
              </a:lnSpc>
              <a:spcBef>
                <a:spcPts val="100"/>
              </a:spcBef>
              <a:tabLst>
                <a:tab pos="469265" algn="l"/>
                <a:tab pos="926465" algn="l"/>
                <a:tab pos="1383665" algn="l"/>
              </a:tabLst>
            </a:pPr>
            <a:r>
              <a:rPr sz="1800" dirty="0">
                <a:latin typeface="Times New Roman"/>
                <a:cs typeface="Times New Roman"/>
              </a:rPr>
              <a:t>1	2	3	4</a:t>
            </a:r>
            <a:endParaRPr sz="1800">
              <a:latin typeface="Times New Roman"/>
              <a:cs typeface="Times New Roman"/>
            </a:endParaRPr>
          </a:p>
        </p:txBody>
      </p:sp>
      <p:sp>
        <p:nvSpPr>
          <p:cNvPr id="37" name="object 37"/>
          <p:cNvSpPr txBox="1"/>
          <p:nvPr/>
        </p:nvSpPr>
        <p:spPr>
          <a:xfrm>
            <a:off x="9217025" y="3314636"/>
            <a:ext cx="219075" cy="2115185"/>
          </a:xfrm>
          <a:prstGeom prst="rect">
            <a:avLst/>
          </a:prstGeom>
        </p:spPr>
        <p:txBody>
          <a:bodyPr vert="horz" wrap="square" lIns="0" tIns="138430" rIns="0" bIns="0" rtlCol="0">
            <a:spAutoFit/>
          </a:bodyPr>
          <a:lstStyle/>
          <a:p>
            <a:pPr marL="12700">
              <a:lnSpc>
                <a:spcPct val="100000"/>
              </a:lnSpc>
              <a:spcBef>
                <a:spcPts val="1090"/>
              </a:spcBef>
            </a:pPr>
            <a:r>
              <a:rPr sz="2400" dirty="0">
                <a:latin typeface="Times New Roman"/>
                <a:cs typeface="Times New Roman"/>
              </a:rPr>
              <a:t>P</a:t>
            </a:r>
            <a:endParaRPr sz="2400">
              <a:latin typeface="Times New Roman"/>
              <a:cs typeface="Times New Roman"/>
            </a:endParaRPr>
          </a:p>
          <a:p>
            <a:pPr marL="91440">
              <a:lnSpc>
                <a:spcPct val="100000"/>
              </a:lnSpc>
              <a:spcBef>
                <a:spcPts val="745"/>
              </a:spcBef>
            </a:pPr>
            <a:r>
              <a:rPr sz="1800" dirty="0">
                <a:latin typeface="Times New Roman"/>
                <a:cs typeface="Times New Roman"/>
              </a:rPr>
              <a:t>1</a:t>
            </a:r>
            <a:endParaRPr sz="1800">
              <a:latin typeface="Times New Roman"/>
              <a:cs typeface="Times New Roman"/>
            </a:endParaRPr>
          </a:p>
          <a:p>
            <a:pPr marL="91440">
              <a:lnSpc>
                <a:spcPct val="100000"/>
              </a:lnSpc>
              <a:spcBef>
                <a:spcPts val="1065"/>
              </a:spcBef>
            </a:pPr>
            <a:r>
              <a:rPr sz="1800" dirty="0">
                <a:latin typeface="Times New Roman"/>
                <a:cs typeface="Times New Roman"/>
              </a:rPr>
              <a:t>2</a:t>
            </a:r>
            <a:endParaRPr sz="1800">
              <a:latin typeface="Times New Roman"/>
              <a:cs typeface="Times New Roman"/>
            </a:endParaRPr>
          </a:p>
          <a:p>
            <a:pPr marL="91440">
              <a:lnSpc>
                <a:spcPct val="100000"/>
              </a:lnSpc>
              <a:spcBef>
                <a:spcPts val="1065"/>
              </a:spcBef>
            </a:pPr>
            <a:r>
              <a:rPr sz="1800" dirty="0">
                <a:latin typeface="Times New Roman"/>
                <a:cs typeface="Times New Roman"/>
              </a:rPr>
              <a:t>3</a:t>
            </a:r>
            <a:endParaRPr sz="1800">
              <a:latin typeface="Times New Roman"/>
              <a:cs typeface="Times New Roman"/>
            </a:endParaRPr>
          </a:p>
          <a:p>
            <a:pPr marL="91440">
              <a:lnSpc>
                <a:spcPct val="100000"/>
              </a:lnSpc>
              <a:spcBef>
                <a:spcPts val="1065"/>
              </a:spcBef>
            </a:pPr>
            <a:r>
              <a:rPr sz="1800" dirty="0">
                <a:latin typeface="Times New Roman"/>
                <a:cs typeface="Times New Roman"/>
              </a:rPr>
              <a:t>4</a:t>
            </a:r>
            <a:endParaRPr sz="1800">
              <a:latin typeface="Times New Roman"/>
              <a:cs typeface="Times New Roman"/>
            </a:endParaRPr>
          </a:p>
        </p:txBody>
      </p:sp>
      <p:sp>
        <p:nvSpPr>
          <p:cNvPr id="38" name="object 38"/>
          <p:cNvSpPr txBox="1"/>
          <p:nvPr/>
        </p:nvSpPr>
        <p:spPr>
          <a:xfrm>
            <a:off x="9674225" y="3532568"/>
            <a:ext cx="1511300" cy="299720"/>
          </a:xfrm>
          <a:prstGeom prst="rect">
            <a:avLst/>
          </a:prstGeom>
        </p:spPr>
        <p:txBody>
          <a:bodyPr vert="horz" wrap="square" lIns="0" tIns="12700" rIns="0" bIns="0" rtlCol="0">
            <a:spAutoFit/>
          </a:bodyPr>
          <a:lstStyle/>
          <a:p>
            <a:pPr marL="12700">
              <a:lnSpc>
                <a:spcPct val="100000"/>
              </a:lnSpc>
              <a:spcBef>
                <a:spcPts val="100"/>
              </a:spcBef>
              <a:tabLst>
                <a:tab pos="469265" algn="l"/>
                <a:tab pos="926465" algn="l"/>
                <a:tab pos="1383665" algn="l"/>
              </a:tabLst>
            </a:pPr>
            <a:r>
              <a:rPr sz="1800" dirty="0">
                <a:latin typeface="Times New Roman"/>
                <a:cs typeface="Times New Roman"/>
              </a:rPr>
              <a:t>1	2	3	4</a:t>
            </a:r>
            <a:endParaRPr sz="1800">
              <a:latin typeface="Times New Roman"/>
              <a:cs typeface="Times New Roman"/>
            </a:endParaRPr>
          </a:p>
        </p:txBody>
      </p:sp>
      <p:sp>
        <p:nvSpPr>
          <p:cNvPr id="39" name="object 39"/>
          <p:cNvSpPr txBox="1"/>
          <p:nvPr/>
        </p:nvSpPr>
        <p:spPr>
          <a:xfrm>
            <a:off x="3857625" y="3754944"/>
            <a:ext cx="4268470" cy="753110"/>
          </a:xfrm>
          <a:prstGeom prst="rect">
            <a:avLst/>
          </a:prstGeom>
        </p:spPr>
        <p:txBody>
          <a:bodyPr vert="horz" wrap="square" lIns="0" tIns="12700" rIns="0" bIns="0" rtlCol="0">
            <a:spAutoFit/>
          </a:bodyPr>
          <a:lstStyle/>
          <a:p>
            <a:pPr marL="38100">
              <a:lnSpc>
                <a:spcPts val="2865"/>
              </a:lnSpc>
              <a:spcBef>
                <a:spcPts val="100"/>
              </a:spcBef>
            </a:pPr>
            <a:r>
              <a:rPr sz="2400" i="1" spc="-5" dirty="0">
                <a:latin typeface="Times New Roman"/>
                <a:cs typeface="Times New Roman"/>
              </a:rPr>
              <a:t>D</a:t>
            </a:r>
            <a:r>
              <a:rPr sz="2400" i="1" spc="-7" baseline="-31250" dirty="0">
                <a:latin typeface="Times New Roman"/>
                <a:cs typeface="Times New Roman"/>
              </a:rPr>
              <a:t>k</a:t>
            </a:r>
            <a:r>
              <a:rPr sz="2400" spc="-5" dirty="0">
                <a:latin typeface="Times New Roman"/>
                <a:cs typeface="Times New Roman"/>
              </a:rPr>
              <a:t>[</a:t>
            </a:r>
            <a:r>
              <a:rPr sz="2400" i="1" spc="-5" dirty="0">
                <a:latin typeface="Times New Roman"/>
                <a:cs typeface="Times New Roman"/>
              </a:rPr>
              <a:t>i,</a:t>
            </a:r>
            <a:r>
              <a:rPr sz="2400" i="1" spc="-30" dirty="0">
                <a:latin typeface="Times New Roman"/>
                <a:cs typeface="Times New Roman"/>
              </a:rPr>
              <a:t> </a:t>
            </a:r>
            <a:r>
              <a:rPr sz="2400" i="1" dirty="0">
                <a:latin typeface="Times New Roman"/>
                <a:cs typeface="Times New Roman"/>
              </a:rPr>
              <a:t>j</a:t>
            </a:r>
            <a:r>
              <a:rPr sz="2400" dirty="0">
                <a:latin typeface="Times New Roman"/>
                <a:cs typeface="Times New Roman"/>
              </a:rPr>
              <a:t>]</a:t>
            </a:r>
            <a:r>
              <a:rPr sz="2400" spc="-25" dirty="0">
                <a:latin typeface="Times New Roman"/>
                <a:cs typeface="Times New Roman"/>
              </a:rPr>
              <a:t> </a:t>
            </a:r>
            <a:r>
              <a:rPr sz="2400" dirty="0">
                <a:latin typeface="Times New Roman"/>
                <a:cs typeface="Times New Roman"/>
              </a:rPr>
              <a:t>=</a:t>
            </a:r>
            <a:endParaRPr sz="2400">
              <a:latin typeface="Times New Roman"/>
              <a:cs typeface="Times New Roman"/>
            </a:endParaRPr>
          </a:p>
          <a:p>
            <a:pPr marL="38100">
              <a:lnSpc>
                <a:spcPts val="2865"/>
              </a:lnSpc>
            </a:pPr>
            <a:r>
              <a:rPr sz="2400" spc="-5" dirty="0">
                <a:latin typeface="Times New Roman"/>
                <a:cs typeface="Times New Roman"/>
              </a:rPr>
              <a:t>min (</a:t>
            </a:r>
            <a:r>
              <a:rPr sz="2400" i="1" spc="-5" dirty="0">
                <a:latin typeface="Times New Roman"/>
                <a:cs typeface="Times New Roman"/>
              </a:rPr>
              <a:t>D</a:t>
            </a:r>
            <a:r>
              <a:rPr sz="2400" i="1" spc="-7" baseline="-31250" dirty="0">
                <a:latin typeface="Times New Roman"/>
                <a:cs typeface="Times New Roman"/>
              </a:rPr>
              <a:t>k-1</a:t>
            </a:r>
            <a:r>
              <a:rPr sz="2400" spc="-5" dirty="0">
                <a:latin typeface="Times New Roman"/>
                <a:cs typeface="Times New Roman"/>
              </a:rPr>
              <a:t>[</a:t>
            </a:r>
            <a:r>
              <a:rPr sz="2400" i="1" spc="-5" dirty="0">
                <a:latin typeface="Times New Roman"/>
                <a:cs typeface="Times New Roman"/>
              </a:rPr>
              <a:t>i, </a:t>
            </a:r>
            <a:r>
              <a:rPr sz="2400" i="1" dirty="0">
                <a:latin typeface="Times New Roman"/>
                <a:cs typeface="Times New Roman"/>
              </a:rPr>
              <a:t>j</a:t>
            </a:r>
            <a:r>
              <a:rPr sz="2400" dirty="0">
                <a:latin typeface="Times New Roman"/>
                <a:cs typeface="Times New Roman"/>
              </a:rPr>
              <a:t>],</a:t>
            </a:r>
            <a:r>
              <a:rPr sz="2400" spc="5" dirty="0">
                <a:latin typeface="Times New Roman"/>
                <a:cs typeface="Times New Roman"/>
              </a:rPr>
              <a:t> </a:t>
            </a:r>
            <a:r>
              <a:rPr sz="2400" i="1" spc="-5" dirty="0">
                <a:latin typeface="Times New Roman"/>
                <a:cs typeface="Times New Roman"/>
              </a:rPr>
              <a:t>D</a:t>
            </a:r>
            <a:r>
              <a:rPr sz="2400" i="1" spc="-7" baseline="-31250" dirty="0">
                <a:latin typeface="Times New Roman"/>
                <a:cs typeface="Times New Roman"/>
              </a:rPr>
              <a:t>k-1</a:t>
            </a:r>
            <a:r>
              <a:rPr sz="2400" spc="-5" dirty="0">
                <a:latin typeface="Times New Roman"/>
                <a:cs typeface="Times New Roman"/>
              </a:rPr>
              <a:t>[</a:t>
            </a:r>
            <a:r>
              <a:rPr sz="2400" i="1" spc="-5" dirty="0">
                <a:latin typeface="Times New Roman"/>
                <a:cs typeface="Times New Roman"/>
              </a:rPr>
              <a:t>i, k</a:t>
            </a:r>
            <a:r>
              <a:rPr sz="2400" spc="-5" dirty="0">
                <a:latin typeface="Times New Roman"/>
                <a:cs typeface="Times New Roman"/>
              </a:rPr>
              <a:t>]+</a:t>
            </a:r>
            <a:r>
              <a:rPr sz="2400" i="1" spc="-5" dirty="0">
                <a:latin typeface="Times New Roman"/>
                <a:cs typeface="Times New Roman"/>
              </a:rPr>
              <a:t>D</a:t>
            </a:r>
            <a:r>
              <a:rPr sz="2400" i="1" spc="-7" baseline="-31250" dirty="0">
                <a:latin typeface="Times New Roman"/>
                <a:cs typeface="Times New Roman"/>
              </a:rPr>
              <a:t>k-1</a:t>
            </a:r>
            <a:r>
              <a:rPr sz="2400" spc="-5" dirty="0">
                <a:latin typeface="Times New Roman"/>
                <a:cs typeface="Times New Roman"/>
              </a:rPr>
              <a:t>[</a:t>
            </a:r>
            <a:r>
              <a:rPr sz="2400" i="1" spc="-5" dirty="0">
                <a:latin typeface="Times New Roman"/>
                <a:cs typeface="Times New Roman"/>
              </a:rPr>
              <a:t>k, </a:t>
            </a:r>
            <a:r>
              <a:rPr sz="2400" i="1" dirty="0">
                <a:latin typeface="Times New Roman"/>
                <a:cs typeface="Times New Roman"/>
              </a:rPr>
              <a:t>j</a:t>
            </a:r>
            <a:r>
              <a:rPr sz="2400" dirty="0">
                <a:latin typeface="Times New Roman"/>
                <a:cs typeface="Times New Roman"/>
              </a:rPr>
              <a:t>])</a:t>
            </a:r>
            <a:endParaRPr sz="2400">
              <a:latin typeface="Times New Roman"/>
              <a:cs typeface="Times New Roman"/>
            </a:endParaRPr>
          </a:p>
        </p:txBody>
      </p:sp>
      <p:graphicFrame>
        <p:nvGraphicFramePr>
          <p:cNvPr id="40" name="object 40"/>
          <p:cNvGraphicFramePr>
            <a:graphicFrameLocks noGrp="1"/>
          </p:cNvGraphicFramePr>
          <p:nvPr/>
        </p:nvGraphicFramePr>
        <p:xfrm>
          <a:off x="9518823" y="3808550"/>
          <a:ext cx="1844036" cy="1855396"/>
        </p:xfrm>
        <a:graphic>
          <a:graphicData uri="http://schemas.openxmlformats.org/drawingml/2006/table">
            <a:tbl>
              <a:tblPr firstRow="1" bandRow="1">
                <a:tableStyleId>{2D5ABB26-0587-4C30-8999-92F81FD0307C}</a:tableStyleId>
              </a:tblPr>
              <a:tblGrid>
                <a:gridCol w="461009">
                  <a:extLst>
                    <a:ext uri="{9D8B030D-6E8A-4147-A177-3AD203B41FA5}">
                      <a16:colId xmlns:a16="http://schemas.microsoft.com/office/drawing/2014/main" val="20000"/>
                    </a:ext>
                  </a:extLst>
                </a:gridCol>
                <a:gridCol w="461009">
                  <a:extLst>
                    <a:ext uri="{9D8B030D-6E8A-4147-A177-3AD203B41FA5}">
                      <a16:colId xmlns:a16="http://schemas.microsoft.com/office/drawing/2014/main" val="20001"/>
                    </a:ext>
                  </a:extLst>
                </a:gridCol>
                <a:gridCol w="461009">
                  <a:extLst>
                    <a:ext uri="{9D8B030D-6E8A-4147-A177-3AD203B41FA5}">
                      <a16:colId xmlns:a16="http://schemas.microsoft.com/office/drawing/2014/main" val="20002"/>
                    </a:ext>
                  </a:extLst>
                </a:gridCol>
                <a:gridCol w="461009">
                  <a:extLst>
                    <a:ext uri="{9D8B030D-6E8A-4147-A177-3AD203B41FA5}">
                      <a16:colId xmlns:a16="http://schemas.microsoft.com/office/drawing/2014/main" val="20003"/>
                    </a:ext>
                  </a:extLst>
                </a:gridCol>
              </a:tblGrid>
              <a:tr h="463849">
                <a:tc>
                  <a:txBody>
                    <a:bodyPr/>
                    <a:lstStyle/>
                    <a:p>
                      <a:pPr algn="ctr">
                        <a:lnSpc>
                          <a:spcPct val="100000"/>
                        </a:lnSpc>
                        <a:spcBef>
                          <a:spcPts val="944"/>
                        </a:spcBef>
                      </a:pPr>
                      <a:r>
                        <a:rPr sz="1400" b="1" dirty="0">
                          <a:latin typeface="Arial"/>
                          <a:cs typeface="Arial"/>
                        </a:rPr>
                        <a:t>0</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80975">
                        <a:lnSpc>
                          <a:spcPct val="100000"/>
                        </a:lnSpc>
                        <a:spcBef>
                          <a:spcPts val="944"/>
                        </a:spcBef>
                      </a:pPr>
                      <a:r>
                        <a:rPr sz="1400" b="1" dirty="0">
                          <a:latin typeface="Arial"/>
                          <a:cs typeface="Arial"/>
                        </a:rPr>
                        <a:t>0</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80975">
                        <a:lnSpc>
                          <a:spcPct val="100000"/>
                        </a:lnSpc>
                        <a:spcBef>
                          <a:spcPts val="944"/>
                        </a:spcBef>
                      </a:pPr>
                      <a:r>
                        <a:rPr sz="1400" b="1" dirty="0">
                          <a:latin typeface="Arial"/>
                          <a:cs typeface="Arial"/>
                        </a:rPr>
                        <a:t>0</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80975">
                        <a:lnSpc>
                          <a:spcPct val="100000"/>
                        </a:lnSpc>
                        <a:spcBef>
                          <a:spcPts val="944"/>
                        </a:spcBef>
                      </a:pPr>
                      <a:r>
                        <a:rPr sz="1400" b="1" dirty="0">
                          <a:latin typeface="Arial"/>
                          <a:cs typeface="Arial"/>
                        </a:rPr>
                        <a:t>0</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463849">
                <a:tc>
                  <a:txBody>
                    <a:bodyPr/>
                    <a:lstStyle/>
                    <a:p>
                      <a:pPr algn="ctr">
                        <a:lnSpc>
                          <a:spcPct val="100000"/>
                        </a:lnSpc>
                        <a:spcBef>
                          <a:spcPts val="944"/>
                        </a:spcBef>
                      </a:pPr>
                      <a:r>
                        <a:rPr sz="1400" b="1" dirty="0">
                          <a:latin typeface="Arial"/>
                          <a:cs typeface="Arial"/>
                        </a:rPr>
                        <a:t>0</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80975">
                        <a:lnSpc>
                          <a:spcPct val="100000"/>
                        </a:lnSpc>
                        <a:spcBef>
                          <a:spcPts val="944"/>
                        </a:spcBef>
                      </a:pPr>
                      <a:r>
                        <a:rPr sz="1400" b="1" dirty="0">
                          <a:latin typeface="Arial"/>
                          <a:cs typeface="Arial"/>
                        </a:rPr>
                        <a:t>0</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80975">
                        <a:lnSpc>
                          <a:spcPct val="100000"/>
                        </a:lnSpc>
                        <a:spcBef>
                          <a:spcPts val="944"/>
                        </a:spcBef>
                      </a:pPr>
                      <a:r>
                        <a:rPr sz="1400" b="1" dirty="0">
                          <a:latin typeface="Arial"/>
                          <a:cs typeface="Arial"/>
                        </a:rPr>
                        <a:t>0</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80975">
                        <a:lnSpc>
                          <a:spcPct val="100000"/>
                        </a:lnSpc>
                        <a:spcBef>
                          <a:spcPts val="944"/>
                        </a:spcBef>
                      </a:pPr>
                      <a:r>
                        <a:rPr sz="1400" b="1" dirty="0">
                          <a:latin typeface="Arial"/>
                          <a:cs typeface="Arial"/>
                        </a:rPr>
                        <a:t>0</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463849">
                <a:tc>
                  <a:txBody>
                    <a:bodyPr/>
                    <a:lstStyle/>
                    <a:p>
                      <a:pPr algn="ctr">
                        <a:lnSpc>
                          <a:spcPct val="100000"/>
                        </a:lnSpc>
                        <a:spcBef>
                          <a:spcPts val="944"/>
                        </a:spcBef>
                      </a:pPr>
                      <a:r>
                        <a:rPr sz="1400" b="1" dirty="0">
                          <a:latin typeface="Arial"/>
                          <a:cs typeface="Arial"/>
                        </a:rPr>
                        <a:t>0</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80975">
                        <a:lnSpc>
                          <a:spcPct val="100000"/>
                        </a:lnSpc>
                        <a:spcBef>
                          <a:spcPts val="944"/>
                        </a:spcBef>
                      </a:pPr>
                      <a:r>
                        <a:rPr sz="1400" b="1" dirty="0">
                          <a:latin typeface="Arial"/>
                          <a:cs typeface="Arial"/>
                        </a:rPr>
                        <a:t>0</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80975">
                        <a:lnSpc>
                          <a:spcPct val="100000"/>
                        </a:lnSpc>
                        <a:spcBef>
                          <a:spcPts val="944"/>
                        </a:spcBef>
                      </a:pPr>
                      <a:r>
                        <a:rPr sz="1400" b="1" dirty="0">
                          <a:latin typeface="Arial"/>
                          <a:cs typeface="Arial"/>
                        </a:rPr>
                        <a:t>0</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80975">
                        <a:lnSpc>
                          <a:spcPct val="100000"/>
                        </a:lnSpc>
                        <a:spcBef>
                          <a:spcPts val="944"/>
                        </a:spcBef>
                      </a:pPr>
                      <a:r>
                        <a:rPr sz="1400" b="1" dirty="0">
                          <a:latin typeface="Arial"/>
                          <a:cs typeface="Arial"/>
                        </a:rPr>
                        <a:t>0</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463849">
                <a:tc>
                  <a:txBody>
                    <a:bodyPr/>
                    <a:lstStyle/>
                    <a:p>
                      <a:pPr algn="ctr">
                        <a:lnSpc>
                          <a:spcPct val="100000"/>
                        </a:lnSpc>
                        <a:spcBef>
                          <a:spcPts val="944"/>
                        </a:spcBef>
                      </a:pPr>
                      <a:r>
                        <a:rPr sz="1400" b="1" dirty="0">
                          <a:latin typeface="Arial"/>
                          <a:cs typeface="Arial"/>
                        </a:rPr>
                        <a:t>0</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80975">
                        <a:lnSpc>
                          <a:spcPct val="100000"/>
                        </a:lnSpc>
                        <a:spcBef>
                          <a:spcPts val="944"/>
                        </a:spcBef>
                      </a:pPr>
                      <a:r>
                        <a:rPr sz="1400" b="1" dirty="0">
                          <a:latin typeface="Arial"/>
                          <a:cs typeface="Arial"/>
                        </a:rPr>
                        <a:t>0</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80975">
                        <a:lnSpc>
                          <a:spcPct val="100000"/>
                        </a:lnSpc>
                        <a:spcBef>
                          <a:spcPts val="944"/>
                        </a:spcBef>
                      </a:pPr>
                      <a:r>
                        <a:rPr sz="1400" b="1" dirty="0">
                          <a:latin typeface="Arial"/>
                          <a:cs typeface="Arial"/>
                        </a:rPr>
                        <a:t>0</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80975">
                        <a:lnSpc>
                          <a:spcPct val="100000"/>
                        </a:lnSpc>
                        <a:spcBef>
                          <a:spcPts val="944"/>
                        </a:spcBef>
                      </a:pPr>
                      <a:r>
                        <a:rPr sz="1400" b="1" dirty="0">
                          <a:latin typeface="Arial"/>
                          <a:cs typeface="Arial"/>
                        </a:rPr>
                        <a:t>0</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bl>
          </a:graphicData>
        </a:graphic>
      </p:graphicFrame>
      <p:graphicFrame>
        <p:nvGraphicFramePr>
          <p:cNvPr id="41" name="object 41"/>
          <p:cNvGraphicFramePr>
            <a:graphicFrameLocks noGrp="1"/>
          </p:cNvGraphicFramePr>
          <p:nvPr/>
        </p:nvGraphicFramePr>
        <p:xfrm>
          <a:off x="7147014" y="1280475"/>
          <a:ext cx="1844036" cy="1926796"/>
        </p:xfrm>
        <a:graphic>
          <a:graphicData uri="http://schemas.openxmlformats.org/drawingml/2006/table">
            <a:tbl>
              <a:tblPr firstRow="1" bandRow="1">
                <a:tableStyleId>{2D5ABB26-0587-4C30-8999-92F81FD0307C}</a:tableStyleId>
              </a:tblPr>
              <a:tblGrid>
                <a:gridCol w="461009">
                  <a:extLst>
                    <a:ext uri="{9D8B030D-6E8A-4147-A177-3AD203B41FA5}">
                      <a16:colId xmlns:a16="http://schemas.microsoft.com/office/drawing/2014/main" val="20000"/>
                    </a:ext>
                  </a:extLst>
                </a:gridCol>
                <a:gridCol w="461009">
                  <a:extLst>
                    <a:ext uri="{9D8B030D-6E8A-4147-A177-3AD203B41FA5}">
                      <a16:colId xmlns:a16="http://schemas.microsoft.com/office/drawing/2014/main" val="20001"/>
                    </a:ext>
                  </a:extLst>
                </a:gridCol>
                <a:gridCol w="461009">
                  <a:extLst>
                    <a:ext uri="{9D8B030D-6E8A-4147-A177-3AD203B41FA5}">
                      <a16:colId xmlns:a16="http://schemas.microsoft.com/office/drawing/2014/main" val="20002"/>
                    </a:ext>
                  </a:extLst>
                </a:gridCol>
                <a:gridCol w="461009">
                  <a:extLst>
                    <a:ext uri="{9D8B030D-6E8A-4147-A177-3AD203B41FA5}">
                      <a16:colId xmlns:a16="http://schemas.microsoft.com/office/drawing/2014/main" val="20003"/>
                    </a:ext>
                  </a:extLst>
                </a:gridCol>
              </a:tblGrid>
              <a:tr h="487649">
                <a:tc>
                  <a:txBody>
                    <a:bodyPr/>
                    <a:lstStyle/>
                    <a:p>
                      <a:pPr algn="ctr">
                        <a:lnSpc>
                          <a:spcPct val="100000"/>
                        </a:lnSpc>
                        <a:spcBef>
                          <a:spcPts val="1035"/>
                        </a:spcBef>
                      </a:pPr>
                      <a:r>
                        <a:rPr sz="1400" b="1" dirty="0">
                          <a:latin typeface="Arial"/>
                          <a:cs typeface="Arial"/>
                        </a:rPr>
                        <a:t>0</a:t>
                      </a:r>
                      <a:endParaRPr sz="1400">
                        <a:latin typeface="Arial"/>
                        <a:cs typeface="Arial"/>
                      </a:endParaRPr>
                    </a:p>
                  </a:txBody>
                  <a:tcPr marL="0" marR="0" marT="1314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R="132080" algn="r">
                        <a:lnSpc>
                          <a:spcPct val="100000"/>
                        </a:lnSpc>
                        <a:spcBef>
                          <a:spcPts val="640"/>
                        </a:spcBef>
                      </a:pPr>
                      <a:r>
                        <a:rPr sz="2000" dirty="0">
                          <a:latin typeface="Times New Roman"/>
                          <a:cs typeface="Times New Roman"/>
                        </a:rPr>
                        <a:t>∞</a:t>
                      </a:r>
                      <a:endParaRPr sz="2000">
                        <a:latin typeface="Times New Roman"/>
                        <a:cs typeface="Times New Roman"/>
                      </a:endParaRPr>
                    </a:p>
                  </a:txBody>
                  <a:tcPr marL="0" marR="0" marT="8128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1035"/>
                        </a:spcBef>
                      </a:pPr>
                      <a:r>
                        <a:rPr sz="1400" b="1" dirty="0">
                          <a:latin typeface="Arial"/>
                          <a:cs typeface="Arial"/>
                        </a:rPr>
                        <a:t>5</a:t>
                      </a:r>
                      <a:endParaRPr sz="1400">
                        <a:latin typeface="Arial"/>
                        <a:cs typeface="Arial"/>
                      </a:endParaRPr>
                    </a:p>
                  </a:txBody>
                  <a:tcPr marL="0" marR="0" marT="1314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40"/>
                        </a:spcBef>
                      </a:pPr>
                      <a:r>
                        <a:rPr sz="2000" dirty="0">
                          <a:latin typeface="Times New Roman"/>
                          <a:cs typeface="Times New Roman"/>
                        </a:rPr>
                        <a:t>∞</a:t>
                      </a:r>
                      <a:endParaRPr sz="2000">
                        <a:latin typeface="Times New Roman"/>
                        <a:cs typeface="Times New Roman"/>
                      </a:endParaRPr>
                    </a:p>
                  </a:txBody>
                  <a:tcPr marL="0" marR="0" marT="8128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487649">
                <a:tc>
                  <a:txBody>
                    <a:bodyPr/>
                    <a:lstStyle/>
                    <a:p>
                      <a:pPr algn="ctr">
                        <a:lnSpc>
                          <a:spcPct val="100000"/>
                        </a:lnSpc>
                        <a:spcBef>
                          <a:spcPts val="1035"/>
                        </a:spcBef>
                      </a:pPr>
                      <a:r>
                        <a:rPr sz="1400" b="1" spc="-5" dirty="0">
                          <a:latin typeface="Arial"/>
                          <a:cs typeface="Arial"/>
                        </a:rPr>
                        <a:t>15</a:t>
                      </a:r>
                      <a:endParaRPr sz="1400">
                        <a:latin typeface="Arial"/>
                        <a:cs typeface="Arial"/>
                      </a:endParaRPr>
                    </a:p>
                  </a:txBody>
                  <a:tcPr marL="0" marR="0" marT="1314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1035"/>
                        </a:spcBef>
                      </a:pPr>
                      <a:r>
                        <a:rPr sz="1400" b="1" dirty="0">
                          <a:latin typeface="Arial"/>
                          <a:cs typeface="Arial"/>
                        </a:rPr>
                        <a:t>0</a:t>
                      </a:r>
                      <a:endParaRPr sz="1400">
                        <a:latin typeface="Arial"/>
                        <a:cs typeface="Arial"/>
                      </a:endParaRPr>
                    </a:p>
                  </a:txBody>
                  <a:tcPr marL="0" marR="0" marT="1314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40"/>
                        </a:spcBef>
                      </a:pPr>
                      <a:r>
                        <a:rPr sz="2000" dirty="0">
                          <a:latin typeface="Times New Roman"/>
                          <a:cs typeface="Times New Roman"/>
                        </a:rPr>
                        <a:t>∞</a:t>
                      </a:r>
                      <a:endParaRPr sz="2000">
                        <a:latin typeface="Times New Roman"/>
                        <a:cs typeface="Times New Roman"/>
                      </a:endParaRPr>
                    </a:p>
                  </a:txBody>
                  <a:tcPr marL="0" marR="0" marT="8128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1035"/>
                        </a:spcBef>
                      </a:pPr>
                      <a:r>
                        <a:rPr sz="1400" b="1" dirty="0">
                          <a:latin typeface="Arial"/>
                          <a:cs typeface="Arial"/>
                        </a:rPr>
                        <a:t>5</a:t>
                      </a:r>
                      <a:endParaRPr sz="1400">
                        <a:latin typeface="Arial"/>
                        <a:cs typeface="Arial"/>
                      </a:endParaRPr>
                    </a:p>
                  </a:txBody>
                  <a:tcPr marL="0" marR="0" marT="1314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463849">
                <a:tc>
                  <a:txBody>
                    <a:bodyPr/>
                    <a:lstStyle/>
                    <a:p>
                      <a:pPr algn="ctr">
                        <a:lnSpc>
                          <a:spcPct val="100000"/>
                        </a:lnSpc>
                        <a:spcBef>
                          <a:spcPts val="944"/>
                        </a:spcBef>
                      </a:pPr>
                      <a:r>
                        <a:rPr sz="1400" b="1" spc="-5" dirty="0">
                          <a:latin typeface="Arial"/>
                          <a:cs typeface="Arial"/>
                        </a:rPr>
                        <a:t>50</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944"/>
                        </a:spcBef>
                      </a:pPr>
                      <a:r>
                        <a:rPr sz="1400" b="1" dirty="0">
                          <a:latin typeface="Arial"/>
                          <a:cs typeface="Arial"/>
                        </a:rPr>
                        <a:t>5</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944"/>
                        </a:spcBef>
                      </a:pPr>
                      <a:r>
                        <a:rPr sz="1400" b="1" dirty="0">
                          <a:latin typeface="Arial"/>
                          <a:cs typeface="Arial"/>
                        </a:rPr>
                        <a:t>0</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944"/>
                        </a:spcBef>
                      </a:pPr>
                      <a:r>
                        <a:rPr sz="1400" b="1" spc="-5" dirty="0">
                          <a:latin typeface="Arial"/>
                          <a:cs typeface="Arial"/>
                        </a:rPr>
                        <a:t>15</a:t>
                      </a:r>
                      <a:endParaRPr sz="1400">
                        <a:latin typeface="Arial"/>
                        <a:cs typeface="Arial"/>
                      </a:endParaRPr>
                    </a:p>
                  </a:txBody>
                  <a:tcPr marL="0" marR="0" marT="12001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487649">
                <a:tc>
                  <a:txBody>
                    <a:bodyPr/>
                    <a:lstStyle/>
                    <a:p>
                      <a:pPr algn="ctr">
                        <a:lnSpc>
                          <a:spcPct val="100000"/>
                        </a:lnSpc>
                        <a:spcBef>
                          <a:spcPts val="1035"/>
                        </a:spcBef>
                      </a:pPr>
                      <a:r>
                        <a:rPr sz="1400" b="1" spc="-5" dirty="0">
                          <a:latin typeface="Arial"/>
                          <a:cs typeface="Arial"/>
                        </a:rPr>
                        <a:t>30</a:t>
                      </a:r>
                      <a:endParaRPr sz="1400">
                        <a:latin typeface="Arial"/>
                        <a:cs typeface="Arial"/>
                      </a:endParaRPr>
                    </a:p>
                  </a:txBody>
                  <a:tcPr marL="0" marR="0" marT="1314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R="123825" algn="r">
                        <a:lnSpc>
                          <a:spcPct val="100000"/>
                        </a:lnSpc>
                        <a:spcBef>
                          <a:spcPts val="1035"/>
                        </a:spcBef>
                      </a:pPr>
                      <a:r>
                        <a:rPr sz="1400" b="1" spc="-5" dirty="0">
                          <a:latin typeface="Arial"/>
                          <a:cs typeface="Arial"/>
                        </a:rPr>
                        <a:t>15</a:t>
                      </a:r>
                      <a:endParaRPr sz="1400">
                        <a:latin typeface="Arial"/>
                        <a:cs typeface="Arial"/>
                      </a:endParaRPr>
                    </a:p>
                  </a:txBody>
                  <a:tcPr marL="0" marR="0" marT="1314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40"/>
                        </a:spcBef>
                      </a:pPr>
                      <a:r>
                        <a:rPr sz="2000" dirty="0">
                          <a:latin typeface="Times New Roman"/>
                          <a:cs typeface="Times New Roman"/>
                        </a:rPr>
                        <a:t>∞</a:t>
                      </a:r>
                      <a:endParaRPr sz="2000">
                        <a:latin typeface="Times New Roman"/>
                        <a:cs typeface="Times New Roman"/>
                      </a:endParaRPr>
                    </a:p>
                  </a:txBody>
                  <a:tcPr marL="0" marR="0" marT="8128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1035"/>
                        </a:spcBef>
                      </a:pPr>
                      <a:r>
                        <a:rPr sz="1400" b="1" dirty="0">
                          <a:latin typeface="Arial"/>
                          <a:cs typeface="Arial"/>
                        </a:rPr>
                        <a:t>0</a:t>
                      </a:r>
                      <a:endParaRPr sz="1400">
                        <a:latin typeface="Arial"/>
                        <a:cs typeface="Arial"/>
                      </a:endParaRPr>
                    </a:p>
                  </a:txBody>
                  <a:tcPr marL="0" marR="0" marT="1314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bl>
          </a:graphicData>
        </a:graphic>
      </p:graphicFrame>
      <p:graphicFrame>
        <p:nvGraphicFramePr>
          <p:cNvPr id="42" name="object 42"/>
          <p:cNvGraphicFramePr>
            <a:graphicFrameLocks noGrp="1"/>
          </p:cNvGraphicFramePr>
          <p:nvPr/>
        </p:nvGraphicFramePr>
        <p:xfrm>
          <a:off x="9480339" y="1280475"/>
          <a:ext cx="1844036" cy="1926796"/>
        </p:xfrm>
        <a:graphic>
          <a:graphicData uri="http://schemas.openxmlformats.org/drawingml/2006/table">
            <a:tbl>
              <a:tblPr firstRow="1" bandRow="1">
                <a:tableStyleId>{2D5ABB26-0587-4C30-8999-92F81FD0307C}</a:tableStyleId>
              </a:tblPr>
              <a:tblGrid>
                <a:gridCol w="461009">
                  <a:extLst>
                    <a:ext uri="{9D8B030D-6E8A-4147-A177-3AD203B41FA5}">
                      <a16:colId xmlns:a16="http://schemas.microsoft.com/office/drawing/2014/main" val="20000"/>
                    </a:ext>
                  </a:extLst>
                </a:gridCol>
                <a:gridCol w="461009">
                  <a:extLst>
                    <a:ext uri="{9D8B030D-6E8A-4147-A177-3AD203B41FA5}">
                      <a16:colId xmlns:a16="http://schemas.microsoft.com/office/drawing/2014/main" val="20001"/>
                    </a:ext>
                  </a:extLst>
                </a:gridCol>
                <a:gridCol w="461009">
                  <a:extLst>
                    <a:ext uri="{9D8B030D-6E8A-4147-A177-3AD203B41FA5}">
                      <a16:colId xmlns:a16="http://schemas.microsoft.com/office/drawing/2014/main" val="20002"/>
                    </a:ext>
                  </a:extLst>
                </a:gridCol>
                <a:gridCol w="461009">
                  <a:extLst>
                    <a:ext uri="{9D8B030D-6E8A-4147-A177-3AD203B41FA5}">
                      <a16:colId xmlns:a16="http://schemas.microsoft.com/office/drawing/2014/main" val="20003"/>
                    </a:ext>
                  </a:extLst>
                </a:gridCol>
              </a:tblGrid>
              <a:tr h="481699">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481699">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481699">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481699">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5</a:t>
            </a:fld>
            <a:endParaRPr dirty="0"/>
          </a:p>
        </p:txBody>
      </p:sp>
      <p:sp>
        <p:nvSpPr>
          <p:cNvPr id="3" name="object 3"/>
          <p:cNvSpPr txBox="1"/>
          <p:nvPr/>
        </p:nvSpPr>
        <p:spPr>
          <a:xfrm>
            <a:off x="325944" y="2854207"/>
            <a:ext cx="2619375" cy="1069340"/>
          </a:xfrm>
          <a:prstGeom prst="rect">
            <a:avLst/>
          </a:prstGeom>
        </p:spPr>
        <p:txBody>
          <a:bodyPr vert="horz" wrap="square" lIns="0" tIns="73660" rIns="0" bIns="0" rtlCol="0">
            <a:spAutoFit/>
          </a:bodyPr>
          <a:lstStyle/>
          <a:p>
            <a:pPr marL="12700" marR="5080">
              <a:lnSpc>
                <a:spcPts val="3900"/>
              </a:lnSpc>
              <a:spcBef>
                <a:spcPts val="580"/>
              </a:spcBef>
            </a:pPr>
            <a:r>
              <a:rPr sz="3600" spc="-10" dirty="0">
                <a:solidFill>
                  <a:srgbClr val="FFFFFF"/>
                </a:solidFill>
                <a:latin typeface="Corbel"/>
                <a:cs typeface="Corbel"/>
              </a:rPr>
              <a:t>Shortest</a:t>
            </a:r>
            <a:r>
              <a:rPr sz="3600" spc="-95" dirty="0">
                <a:solidFill>
                  <a:srgbClr val="FFFFFF"/>
                </a:solidFill>
                <a:latin typeface="Corbel"/>
                <a:cs typeface="Corbel"/>
              </a:rPr>
              <a:t> </a:t>
            </a:r>
            <a:r>
              <a:rPr sz="3600" spc="-5" dirty="0">
                <a:solidFill>
                  <a:srgbClr val="FFFFFF"/>
                </a:solidFill>
                <a:latin typeface="Corbel"/>
                <a:cs typeface="Corbel"/>
              </a:rPr>
              <a:t>Path </a:t>
            </a:r>
            <a:r>
              <a:rPr sz="3600" spc="-705" dirty="0">
                <a:solidFill>
                  <a:srgbClr val="FFFFFF"/>
                </a:solidFill>
                <a:latin typeface="Corbel"/>
                <a:cs typeface="Corbel"/>
              </a:rPr>
              <a:t> </a:t>
            </a:r>
            <a:r>
              <a:rPr sz="3600" spc="-5" dirty="0">
                <a:solidFill>
                  <a:srgbClr val="FFFFFF"/>
                </a:solidFill>
                <a:latin typeface="Corbel"/>
                <a:cs typeface="Corbel"/>
              </a:rPr>
              <a:t>Algorithms</a:t>
            </a:r>
            <a:endParaRPr sz="3600">
              <a:latin typeface="Corbel"/>
              <a:cs typeface="Corbel"/>
            </a:endParaRPr>
          </a:p>
        </p:txBody>
      </p:sp>
      <p:sp>
        <p:nvSpPr>
          <p:cNvPr id="4" name="object 4"/>
          <p:cNvSpPr txBox="1"/>
          <p:nvPr/>
        </p:nvSpPr>
        <p:spPr>
          <a:xfrm>
            <a:off x="4002164" y="2732816"/>
            <a:ext cx="3393440" cy="1299845"/>
          </a:xfrm>
          <a:prstGeom prst="rect">
            <a:avLst/>
          </a:prstGeom>
        </p:spPr>
        <p:txBody>
          <a:bodyPr vert="horz" wrap="square" lIns="0" tIns="69850" rIns="0" bIns="0" rtlCol="0">
            <a:spAutoFit/>
          </a:bodyPr>
          <a:lstStyle/>
          <a:p>
            <a:pPr marL="409575" indent="-397510">
              <a:lnSpc>
                <a:spcPct val="100000"/>
              </a:lnSpc>
              <a:spcBef>
                <a:spcPts val="550"/>
              </a:spcBef>
              <a:buClr>
                <a:srgbClr val="4BABC6"/>
              </a:buClr>
              <a:buSzPct val="91666"/>
              <a:buFont typeface="Arial MT"/>
              <a:buChar char="●"/>
              <a:tabLst>
                <a:tab pos="409575" algn="l"/>
                <a:tab pos="410209" algn="l"/>
              </a:tabLst>
            </a:pPr>
            <a:r>
              <a:rPr sz="2400" spc="-5" dirty="0">
                <a:latin typeface="Calibri"/>
                <a:cs typeface="Calibri"/>
              </a:rPr>
              <a:t>Minimum</a:t>
            </a:r>
            <a:r>
              <a:rPr sz="2400" spc="-45" dirty="0">
                <a:latin typeface="Calibri"/>
                <a:cs typeface="Calibri"/>
              </a:rPr>
              <a:t> </a:t>
            </a:r>
            <a:r>
              <a:rPr sz="2400" spc="-5" dirty="0">
                <a:latin typeface="Calibri"/>
                <a:cs typeface="Calibri"/>
              </a:rPr>
              <a:t>spanning</a:t>
            </a:r>
            <a:r>
              <a:rPr sz="2400" spc="-45" dirty="0">
                <a:latin typeface="Calibri"/>
                <a:cs typeface="Calibri"/>
              </a:rPr>
              <a:t> </a:t>
            </a:r>
            <a:r>
              <a:rPr sz="2400" spc="-5" dirty="0">
                <a:latin typeface="Calibri"/>
                <a:cs typeface="Calibri"/>
              </a:rPr>
              <a:t>tree</a:t>
            </a:r>
            <a:endParaRPr sz="2400" dirty="0">
              <a:latin typeface="Calibri"/>
              <a:cs typeface="Calibri"/>
            </a:endParaRPr>
          </a:p>
          <a:p>
            <a:pPr marL="409575" indent="-397510">
              <a:lnSpc>
                <a:spcPct val="100000"/>
              </a:lnSpc>
              <a:spcBef>
                <a:spcPts val="450"/>
              </a:spcBef>
              <a:buClr>
                <a:srgbClr val="4BABC6"/>
              </a:buClr>
              <a:buSzPct val="91666"/>
              <a:buFont typeface="Arial MT"/>
              <a:buChar char="●"/>
              <a:tabLst>
                <a:tab pos="409575" algn="l"/>
                <a:tab pos="410209" algn="l"/>
              </a:tabLst>
            </a:pPr>
            <a:r>
              <a:rPr sz="2400" spc="-5" dirty="0">
                <a:latin typeface="Calibri"/>
                <a:cs typeface="Calibri"/>
              </a:rPr>
              <a:t>Dijkstra’s</a:t>
            </a:r>
            <a:r>
              <a:rPr sz="2400" spc="-45" dirty="0">
                <a:latin typeface="Calibri"/>
                <a:cs typeface="Calibri"/>
              </a:rPr>
              <a:t> </a:t>
            </a:r>
            <a:r>
              <a:rPr sz="2400" dirty="0">
                <a:latin typeface="Calibri"/>
                <a:cs typeface="Calibri"/>
              </a:rPr>
              <a:t>algorithm</a:t>
            </a:r>
          </a:p>
          <a:p>
            <a:pPr marL="409575" indent="-397510">
              <a:lnSpc>
                <a:spcPct val="100000"/>
              </a:lnSpc>
              <a:spcBef>
                <a:spcPts val="495"/>
              </a:spcBef>
              <a:buClr>
                <a:srgbClr val="4BABC6"/>
              </a:buClr>
              <a:buSzPct val="91666"/>
              <a:buFont typeface="Arial MT"/>
              <a:buChar char="●"/>
              <a:tabLst>
                <a:tab pos="409575" algn="l"/>
                <a:tab pos="410209" algn="l"/>
              </a:tabLst>
            </a:pPr>
            <a:r>
              <a:rPr sz="2400" spc="-5" dirty="0">
                <a:latin typeface="Calibri"/>
                <a:cs typeface="Calibri"/>
              </a:rPr>
              <a:t>Warshall’s</a:t>
            </a:r>
            <a:r>
              <a:rPr sz="2400" spc="-45" dirty="0">
                <a:latin typeface="Calibri"/>
                <a:cs typeface="Calibri"/>
              </a:rPr>
              <a:t> </a:t>
            </a:r>
            <a:r>
              <a:rPr sz="2400" dirty="0">
                <a:latin typeface="Calibri"/>
                <a:cs typeface="Calibri"/>
              </a:rPr>
              <a:t>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graphicFrame>
        <p:nvGraphicFramePr>
          <p:cNvPr id="3" name="object 3"/>
          <p:cNvGraphicFramePr>
            <a:graphicFrameLocks noGrp="1"/>
          </p:cNvGraphicFramePr>
          <p:nvPr/>
        </p:nvGraphicFramePr>
        <p:xfrm>
          <a:off x="306894" y="965010"/>
          <a:ext cx="10536552" cy="4705000"/>
        </p:xfrm>
        <a:graphic>
          <a:graphicData uri="http://schemas.openxmlformats.org/drawingml/2006/table">
            <a:tbl>
              <a:tblPr firstRow="1" bandRow="1">
                <a:tableStyleId>{2D5ABB26-0587-4C30-8999-92F81FD0307C}</a:tableStyleId>
              </a:tblPr>
              <a:tblGrid>
                <a:gridCol w="2658745">
                  <a:extLst>
                    <a:ext uri="{9D8B030D-6E8A-4147-A177-3AD203B41FA5}">
                      <a16:colId xmlns:a16="http://schemas.microsoft.com/office/drawing/2014/main" val="20000"/>
                    </a:ext>
                  </a:extLst>
                </a:gridCol>
                <a:gridCol w="907415">
                  <a:extLst>
                    <a:ext uri="{9D8B030D-6E8A-4147-A177-3AD203B41FA5}">
                      <a16:colId xmlns:a16="http://schemas.microsoft.com/office/drawing/2014/main" val="20001"/>
                    </a:ext>
                  </a:extLst>
                </a:gridCol>
                <a:gridCol w="4481195">
                  <a:extLst>
                    <a:ext uri="{9D8B030D-6E8A-4147-A177-3AD203B41FA5}">
                      <a16:colId xmlns:a16="http://schemas.microsoft.com/office/drawing/2014/main" val="20002"/>
                    </a:ext>
                  </a:extLst>
                </a:gridCol>
                <a:gridCol w="598170">
                  <a:extLst>
                    <a:ext uri="{9D8B030D-6E8A-4147-A177-3AD203B41FA5}">
                      <a16:colId xmlns:a16="http://schemas.microsoft.com/office/drawing/2014/main" val="20003"/>
                    </a:ext>
                  </a:extLst>
                </a:gridCol>
                <a:gridCol w="38734">
                  <a:extLst>
                    <a:ext uri="{9D8B030D-6E8A-4147-A177-3AD203B41FA5}">
                      <a16:colId xmlns:a16="http://schemas.microsoft.com/office/drawing/2014/main" val="20004"/>
                    </a:ext>
                  </a:extLst>
                </a:gridCol>
                <a:gridCol w="422275">
                  <a:extLst>
                    <a:ext uri="{9D8B030D-6E8A-4147-A177-3AD203B41FA5}">
                      <a16:colId xmlns:a16="http://schemas.microsoft.com/office/drawing/2014/main" val="20005"/>
                    </a:ext>
                  </a:extLst>
                </a:gridCol>
                <a:gridCol w="38100">
                  <a:extLst>
                    <a:ext uri="{9D8B030D-6E8A-4147-A177-3AD203B41FA5}">
                      <a16:colId xmlns:a16="http://schemas.microsoft.com/office/drawing/2014/main" val="20006"/>
                    </a:ext>
                  </a:extLst>
                </a:gridCol>
                <a:gridCol w="421005">
                  <a:extLst>
                    <a:ext uri="{9D8B030D-6E8A-4147-A177-3AD203B41FA5}">
                      <a16:colId xmlns:a16="http://schemas.microsoft.com/office/drawing/2014/main" val="20007"/>
                    </a:ext>
                  </a:extLst>
                </a:gridCol>
                <a:gridCol w="37465">
                  <a:extLst>
                    <a:ext uri="{9D8B030D-6E8A-4147-A177-3AD203B41FA5}">
                      <a16:colId xmlns:a16="http://schemas.microsoft.com/office/drawing/2014/main" val="20008"/>
                    </a:ext>
                  </a:extLst>
                </a:gridCol>
                <a:gridCol w="419734">
                  <a:extLst>
                    <a:ext uri="{9D8B030D-6E8A-4147-A177-3AD203B41FA5}">
                      <a16:colId xmlns:a16="http://schemas.microsoft.com/office/drawing/2014/main" val="20009"/>
                    </a:ext>
                  </a:extLst>
                </a:gridCol>
                <a:gridCol w="36829">
                  <a:extLst>
                    <a:ext uri="{9D8B030D-6E8A-4147-A177-3AD203B41FA5}">
                      <a16:colId xmlns:a16="http://schemas.microsoft.com/office/drawing/2014/main" val="20010"/>
                    </a:ext>
                  </a:extLst>
                </a:gridCol>
                <a:gridCol w="416560">
                  <a:extLst>
                    <a:ext uri="{9D8B030D-6E8A-4147-A177-3AD203B41FA5}">
                      <a16:colId xmlns:a16="http://schemas.microsoft.com/office/drawing/2014/main" val="20011"/>
                    </a:ext>
                  </a:extLst>
                </a:gridCol>
                <a:gridCol w="25400">
                  <a:extLst>
                    <a:ext uri="{9D8B030D-6E8A-4147-A177-3AD203B41FA5}">
                      <a16:colId xmlns:a16="http://schemas.microsoft.com/office/drawing/2014/main" val="20012"/>
                    </a:ext>
                  </a:extLst>
                </a:gridCol>
                <a:gridCol w="34925">
                  <a:extLst>
                    <a:ext uri="{9D8B030D-6E8A-4147-A177-3AD203B41FA5}">
                      <a16:colId xmlns:a16="http://schemas.microsoft.com/office/drawing/2014/main" val="20013"/>
                    </a:ext>
                  </a:extLst>
                </a:gridCol>
              </a:tblGrid>
              <a:tr h="320226">
                <a:tc rowSpan="7">
                  <a:txBody>
                    <a:bodyPr/>
                    <a:lstStyle/>
                    <a:p>
                      <a:pPr>
                        <a:lnSpc>
                          <a:spcPct val="100000"/>
                        </a:lnSpc>
                      </a:pPr>
                      <a:endParaRPr sz="1800">
                        <a:latin typeface="Times New Roman"/>
                        <a:cs typeface="Times New Roman"/>
                      </a:endParaRPr>
                    </a:p>
                  </a:txBody>
                  <a:tcPr marL="0" marR="0" marT="0" marB="0">
                    <a:solidFill>
                      <a:srgbClr val="40BAD1"/>
                    </a:solidFill>
                  </a:tcPr>
                </a:tc>
                <a:tc>
                  <a:txBody>
                    <a:bodyPr/>
                    <a:lstStyle/>
                    <a:p>
                      <a:pPr>
                        <a:lnSpc>
                          <a:spcPct val="100000"/>
                        </a:lnSpc>
                      </a:pPr>
                      <a:endParaRPr sz="1800">
                        <a:latin typeface="Times New Roman"/>
                        <a:cs typeface="Times New Roman"/>
                      </a:endParaRPr>
                    </a:p>
                  </a:txBody>
                  <a:tcPr marL="0" marR="0" marT="0" marB="0"/>
                </a:tc>
                <a:tc>
                  <a:txBody>
                    <a:bodyPr/>
                    <a:lstStyle/>
                    <a:p>
                      <a:pPr marL="629920">
                        <a:lnSpc>
                          <a:spcPts val="1475"/>
                        </a:lnSpc>
                        <a:tabLst>
                          <a:tab pos="1013460" algn="l"/>
                          <a:tab pos="1749425" algn="l"/>
                        </a:tabLst>
                      </a:pPr>
                      <a:r>
                        <a:rPr sz="1800" u="heavy" dirty="0">
                          <a:uFill>
                            <a:solidFill>
                              <a:srgbClr val="40BAD1"/>
                            </a:solidFill>
                          </a:uFill>
                          <a:latin typeface="Times New Roman"/>
                          <a:cs typeface="Times New Roman"/>
                        </a:rPr>
                        <a:t> 	</a:t>
                      </a:r>
                      <a:r>
                        <a:rPr sz="1800" u="heavy" spc="-5" dirty="0">
                          <a:uFill>
                            <a:solidFill>
                              <a:srgbClr val="40BAD1"/>
                            </a:solidFill>
                          </a:uFill>
                          <a:latin typeface="Arial MT"/>
                          <a:cs typeface="Arial MT"/>
                        </a:rPr>
                        <a:t>15	</a:t>
                      </a:r>
                      <a:endParaRPr sz="1800">
                        <a:latin typeface="Arial MT"/>
                        <a:cs typeface="Arial MT"/>
                      </a:endParaRPr>
                    </a:p>
                    <a:p>
                      <a:pPr marL="168275">
                        <a:lnSpc>
                          <a:spcPts val="944"/>
                        </a:lnSpc>
                        <a:tabLst>
                          <a:tab pos="1997075" algn="l"/>
                        </a:tabLst>
                      </a:pPr>
                      <a:r>
                        <a:rPr sz="1800" b="1" dirty="0">
                          <a:latin typeface="Calibri"/>
                          <a:cs typeface="Calibri"/>
                        </a:rPr>
                        <a:t>1	2</a:t>
                      </a:r>
                      <a:endParaRPr sz="1800">
                        <a:latin typeface="Calibri"/>
                        <a:cs typeface="Calibri"/>
                      </a:endParaRPr>
                    </a:p>
                  </a:txBody>
                  <a:tcPr marL="0" marR="0" marT="0" marB="0"/>
                </a:tc>
                <a:tc>
                  <a:txBody>
                    <a:bodyPr/>
                    <a:lstStyle/>
                    <a:p>
                      <a:pPr marR="1905" algn="r">
                        <a:lnSpc>
                          <a:spcPts val="2420"/>
                        </a:lnSpc>
                      </a:pPr>
                      <a:r>
                        <a:rPr sz="2400" dirty="0">
                          <a:latin typeface="Times New Roman"/>
                          <a:cs typeface="Times New Roman"/>
                        </a:rPr>
                        <a:t>D</a:t>
                      </a:r>
                      <a:r>
                        <a:rPr sz="2400" baseline="-31250" dirty="0">
                          <a:latin typeface="Times New Roman"/>
                          <a:cs typeface="Times New Roman"/>
                        </a:rPr>
                        <a:t>4</a:t>
                      </a:r>
                      <a:endParaRPr sz="2400" baseline="-3125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lnB w="9525">
                      <a:solidFill>
                        <a:srgbClr val="9E9E9E"/>
                      </a:solidFill>
                      <a:prstDash val="solid"/>
                    </a:lnB>
                  </a:tcPr>
                </a:tc>
                <a:tc>
                  <a:txBody>
                    <a:bodyPr/>
                    <a:lstStyle/>
                    <a:p>
                      <a:pPr marL="18415" algn="ctr">
                        <a:lnSpc>
                          <a:spcPts val="1889"/>
                        </a:lnSpc>
                        <a:spcBef>
                          <a:spcPts val="530"/>
                        </a:spcBef>
                      </a:pPr>
                      <a:r>
                        <a:rPr sz="1800" dirty="0">
                          <a:latin typeface="Times New Roman"/>
                          <a:cs typeface="Times New Roman"/>
                        </a:rPr>
                        <a:t>1</a:t>
                      </a:r>
                      <a:endParaRPr sz="1800">
                        <a:latin typeface="Times New Roman"/>
                        <a:cs typeface="Times New Roman"/>
                      </a:endParaRPr>
                    </a:p>
                  </a:txBody>
                  <a:tcPr marL="0" marR="0" marT="67310" marB="0">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B w="9525">
                      <a:solidFill>
                        <a:srgbClr val="9E9E9E"/>
                      </a:solidFill>
                      <a:prstDash val="solid"/>
                    </a:lnB>
                  </a:tcPr>
                </a:tc>
                <a:tc>
                  <a:txBody>
                    <a:bodyPr/>
                    <a:lstStyle/>
                    <a:p>
                      <a:pPr marL="10795" algn="ctr">
                        <a:lnSpc>
                          <a:spcPts val="1889"/>
                        </a:lnSpc>
                        <a:spcBef>
                          <a:spcPts val="530"/>
                        </a:spcBef>
                      </a:pPr>
                      <a:r>
                        <a:rPr sz="1800" dirty="0">
                          <a:latin typeface="Times New Roman"/>
                          <a:cs typeface="Times New Roman"/>
                        </a:rPr>
                        <a:t>2</a:t>
                      </a:r>
                      <a:endParaRPr sz="1800">
                        <a:latin typeface="Times New Roman"/>
                        <a:cs typeface="Times New Roman"/>
                      </a:endParaRPr>
                    </a:p>
                  </a:txBody>
                  <a:tcPr marL="0" marR="0" marT="67310" marB="0">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B w="9525">
                      <a:solidFill>
                        <a:srgbClr val="9E9E9E"/>
                      </a:solidFill>
                      <a:prstDash val="solid"/>
                    </a:lnB>
                  </a:tcPr>
                </a:tc>
                <a:tc>
                  <a:txBody>
                    <a:bodyPr/>
                    <a:lstStyle/>
                    <a:p>
                      <a:pPr marL="3175" algn="ctr">
                        <a:lnSpc>
                          <a:spcPts val="1889"/>
                        </a:lnSpc>
                        <a:spcBef>
                          <a:spcPts val="530"/>
                        </a:spcBef>
                      </a:pPr>
                      <a:r>
                        <a:rPr sz="1800" dirty="0">
                          <a:latin typeface="Times New Roman"/>
                          <a:cs typeface="Times New Roman"/>
                        </a:rPr>
                        <a:t>3</a:t>
                      </a:r>
                      <a:endParaRPr sz="1800">
                        <a:latin typeface="Times New Roman"/>
                        <a:cs typeface="Times New Roman"/>
                      </a:endParaRPr>
                    </a:p>
                  </a:txBody>
                  <a:tcPr marL="0" marR="0" marT="67310" marB="0">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B w="9525">
                      <a:solidFill>
                        <a:srgbClr val="9E9E9E"/>
                      </a:solidFill>
                      <a:prstDash val="solid"/>
                    </a:lnB>
                  </a:tcPr>
                </a:tc>
                <a:tc gridSpan="2">
                  <a:txBody>
                    <a:bodyPr/>
                    <a:lstStyle/>
                    <a:p>
                      <a:pPr algn="ctr">
                        <a:lnSpc>
                          <a:spcPts val="1889"/>
                        </a:lnSpc>
                        <a:spcBef>
                          <a:spcPts val="530"/>
                        </a:spcBef>
                      </a:pPr>
                      <a:r>
                        <a:rPr sz="1800" dirty="0">
                          <a:latin typeface="Times New Roman"/>
                          <a:cs typeface="Times New Roman"/>
                        </a:rPr>
                        <a:t>4</a:t>
                      </a:r>
                      <a:endParaRPr sz="1800">
                        <a:latin typeface="Times New Roman"/>
                        <a:cs typeface="Times New Roman"/>
                      </a:endParaRPr>
                    </a:p>
                  </a:txBody>
                  <a:tcPr marL="0" marR="0" marT="67310" marB="0">
                    <a:lnB w="9525">
                      <a:solidFill>
                        <a:srgbClr val="9E9E9E"/>
                      </a:solidFill>
                      <a:prstDash val="solid"/>
                    </a:lnB>
                  </a:tcPr>
                </a:tc>
                <a:tc hMerge="1">
                  <a:txBody>
                    <a:bodyPr/>
                    <a:lstStyle/>
                    <a:p>
                      <a:endParaRPr/>
                    </a:p>
                  </a:txBody>
                  <a:tcPr marL="0" marR="0" marT="0" marB="0"/>
                </a:tc>
                <a:tc>
                  <a:txBody>
                    <a:bodyPr/>
                    <a:lstStyle/>
                    <a:p>
                      <a:pPr>
                        <a:lnSpc>
                          <a:spcPct val="100000"/>
                        </a:lnSpc>
                      </a:pPr>
                      <a:endParaRPr sz="1800">
                        <a:latin typeface="Times New Roman"/>
                        <a:cs typeface="Times New Roman"/>
                      </a:endParaRPr>
                    </a:p>
                  </a:txBody>
                  <a:tcPr marL="0" marR="0" marT="0" marB="0"/>
                </a:tc>
                <a:extLst>
                  <a:ext uri="{0D108BD9-81ED-4DB2-BD59-A6C34878D82A}">
                    <a16:rowId xmlns:a16="http://schemas.microsoft.com/office/drawing/2014/main" val="10000"/>
                  </a:ext>
                </a:extLst>
              </a:tr>
              <a:tr h="140210">
                <a:tc vMerge="1">
                  <a:txBody>
                    <a:bodyPr/>
                    <a:lstStyle/>
                    <a:p>
                      <a:endParaRPr/>
                    </a:p>
                  </a:txBody>
                  <a:tcPr marL="0" marR="0" marT="0" marB="0">
                    <a:solidFill>
                      <a:srgbClr val="40BAD1"/>
                    </a:solidFill>
                  </a:tcPr>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lnR w="9525">
                      <a:solidFill>
                        <a:srgbClr val="9E9E9E"/>
                      </a:solidFill>
                      <a:prstDash val="solid"/>
                    </a:lnR>
                  </a:tcPr>
                </a:tc>
                <a:tc>
                  <a:txBody>
                    <a:bodyPr/>
                    <a:lstStyle/>
                    <a:p>
                      <a:pPr>
                        <a:lnSpc>
                          <a:spcPct val="100000"/>
                        </a:lnSpc>
                      </a:pPr>
                      <a:endParaRPr sz="700">
                        <a:latin typeface="Times New Roman"/>
                        <a:cs typeface="Times New Roman"/>
                      </a:endParaRPr>
                    </a:p>
                  </a:txBody>
                  <a:tcPr marL="0" marR="0" marT="0" marB="0">
                    <a:lnL w="9525">
                      <a:solidFill>
                        <a:srgbClr val="9E9E9E"/>
                      </a:solidFill>
                      <a:prstDash val="solid"/>
                    </a:lnL>
                    <a:lnT w="9525">
                      <a:solidFill>
                        <a:srgbClr val="9E9E9E"/>
                      </a:solidFill>
                      <a:prstDash val="solid"/>
                    </a:lnT>
                  </a:tcPr>
                </a:tc>
                <a:tc>
                  <a:txBody>
                    <a:bodyPr/>
                    <a:lstStyle/>
                    <a:p>
                      <a:pPr>
                        <a:lnSpc>
                          <a:spcPct val="100000"/>
                        </a:lnSpc>
                      </a:pPr>
                      <a:endParaRPr sz="700">
                        <a:latin typeface="Times New Roman"/>
                        <a:cs typeface="Times New Roman"/>
                      </a:endParaRPr>
                    </a:p>
                  </a:txBody>
                  <a:tcPr marL="0" marR="0" marT="0" marB="0">
                    <a:lnR w="9525">
                      <a:solidFill>
                        <a:srgbClr val="9E9E9E"/>
                      </a:solidFill>
                      <a:prstDash val="solid"/>
                    </a:lnR>
                    <a:lnT w="9525">
                      <a:solidFill>
                        <a:srgbClr val="9E9E9E"/>
                      </a:solidFill>
                      <a:prstDash val="solid"/>
                    </a:lnT>
                  </a:tcPr>
                </a:tc>
                <a:tc>
                  <a:txBody>
                    <a:bodyPr/>
                    <a:lstStyle/>
                    <a:p>
                      <a:pPr>
                        <a:lnSpc>
                          <a:spcPct val="100000"/>
                        </a:lnSpc>
                      </a:pPr>
                      <a:endParaRPr sz="700">
                        <a:latin typeface="Times New Roman"/>
                        <a:cs typeface="Times New Roman"/>
                      </a:endParaRPr>
                    </a:p>
                  </a:txBody>
                  <a:tcPr marL="0" marR="0" marT="0" marB="0">
                    <a:lnL w="9525">
                      <a:solidFill>
                        <a:srgbClr val="9E9E9E"/>
                      </a:solidFill>
                      <a:prstDash val="solid"/>
                    </a:lnL>
                    <a:lnT w="9525">
                      <a:solidFill>
                        <a:srgbClr val="9E9E9E"/>
                      </a:solidFill>
                      <a:prstDash val="solid"/>
                    </a:lnT>
                  </a:tcPr>
                </a:tc>
                <a:tc>
                  <a:txBody>
                    <a:bodyPr/>
                    <a:lstStyle/>
                    <a:p>
                      <a:pPr>
                        <a:lnSpc>
                          <a:spcPct val="100000"/>
                        </a:lnSpc>
                      </a:pPr>
                      <a:endParaRPr sz="700">
                        <a:latin typeface="Times New Roman"/>
                        <a:cs typeface="Times New Roman"/>
                      </a:endParaRPr>
                    </a:p>
                  </a:txBody>
                  <a:tcPr marL="0" marR="0" marT="0" marB="0">
                    <a:lnR w="9525">
                      <a:solidFill>
                        <a:srgbClr val="9E9E9E"/>
                      </a:solidFill>
                      <a:prstDash val="solid"/>
                    </a:lnR>
                    <a:lnT w="9525">
                      <a:solidFill>
                        <a:srgbClr val="9E9E9E"/>
                      </a:solidFill>
                      <a:prstDash val="solid"/>
                    </a:lnT>
                  </a:tcPr>
                </a:tc>
                <a:tc>
                  <a:txBody>
                    <a:bodyPr/>
                    <a:lstStyle/>
                    <a:p>
                      <a:pPr>
                        <a:lnSpc>
                          <a:spcPct val="100000"/>
                        </a:lnSpc>
                      </a:pPr>
                      <a:endParaRPr sz="700">
                        <a:latin typeface="Times New Roman"/>
                        <a:cs typeface="Times New Roman"/>
                      </a:endParaRPr>
                    </a:p>
                  </a:txBody>
                  <a:tcPr marL="0" marR="0" marT="0" marB="0">
                    <a:lnL w="9525">
                      <a:solidFill>
                        <a:srgbClr val="9E9E9E"/>
                      </a:solidFill>
                      <a:prstDash val="solid"/>
                    </a:lnL>
                    <a:lnT w="9525">
                      <a:solidFill>
                        <a:srgbClr val="9E9E9E"/>
                      </a:solidFill>
                      <a:prstDash val="solid"/>
                    </a:lnT>
                  </a:tcPr>
                </a:tc>
                <a:tc>
                  <a:txBody>
                    <a:bodyPr/>
                    <a:lstStyle/>
                    <a:p>
                      <a:pPr>
                        <a:lnSpc>
                          <a:spcPct val="100000"/>
                        </a:lnSpc>
                      </a:pPr>
                      <a:endParaRPr sz="700">
                        <a:latin typeface="Times New Roman"/>
                        <a:cs typeface="Times New Roman"/>
                      </a:endParaRPr>
                    </a:p>
                  </a:txBody>
                  <a:tcPr marL="0" marR="0" marT="0" marB="0">
                    <a:lnR w="9525">
                      <a:solidFill>
                        <a:srgbClr val="9E9E9E"/>
                      </a:solidFill>
                      <a:prstDash val="solid"/>
                    </a:lnR>
                    <a:lnT w="9525">
                      <a:solidFill>
                        <a:srgbClr val="9E9E9E"/>
                      </a:solidFill>
                      <a:prstDash val="solid"/>
                    </a:lnT>
                  </a:tcPr>
                </a:tc>
                <a:tc>
                  <a:txBody>
                    <a:bodyPr/>
                    <a:lstStyle/>
                    <a:p>
                      <a:pPr>
                        <a:lnSpc>
                          <a:spcPct val="100000"/>
                        </a:lnSpc>
                      </a:pPr>
                      <a:endParaRPr sz="700">
                        <a:latin typeface="Times New Roman"/>
                        <a:cs typeface="Times New Roman"/>
                      </a:endParaRPr>
                    </a:p>
                  </a:txBody>
                  <a:tcPr marL="0" marR="0" marT="0" marB="0">
                    <a:lnL w="9525">
                      <a:solidFill>
                        <a:srgbClr val="9E9E9E"/>
                      </a:solidFill>
                      <a:prstDash val="solid"/>
                    </a:lnL>
                    <a:lnT w="9525">
                      <a:solidFill>
                        <a:srgbClr val="9E9E9E"/>
                      </a:solidFill>
                      <a:prstDash val="solid"/>
                    </a:lnT>
                  </a:tcPr>
                </a:tc>
                <a:tc gridSpan="2">
                  <a:txBody>
                    <a:bodyPr/>
                    <a:lstStyle/>
                    <a:p>
                      <a:pPr>
                        <a:lnSpc>
                          <a:spcPct val="100000"/>
                        </a:lnSpc>
                      </a:pPr>
                      <a:endParaRPr sz="700">
                        <a:latin typeface="Times New Roman"/>
                        <a:cs typeface="Times New Roman"/>
                      </a:endParaRPr>
                    </a:p>
                  </a:txBody>
                  <a:tcPr marL="0" marR="0" marT="0" marB="0">
                    <a:lnR w="9525">
                      <a:solidFill>
                        <a:srgbClr val="9E9E9E"/>
                      </a:solidFill>
                      <a:prstDash val="solid"/>
                    </a:lnR>
                    <a:lnT w="9525">
                      <a:solidFill>
                        <a:srgbClr val="9E9E9E"/>
                      </a:solidFill>
                      <a:prstDash val="solid"/>
                    </a:lnT>
                  </a:tcPr>
                </a:tc>
                <a:tc hMerge="1">
                  <a:txBody>
                    <a:bodyPr/>
                    <a:lstStyle/>
                    <a:p>
                      <a:endParaRPr/>
                    </a:p>
                  </a:txBody>
                  <a:tcPr marL="0" marR="0" marT="0" marB="0"/>
                </a:tc>
                <a:tc>
                  <a:txBody>
                    <a:bodyPr/>
                    <a:lstStyle/>
                    <a:p>
                      <a:pPr>
                        <a:lnSpc>
                          <a:spcPct val="100000"/>
                        </a:lnSpc>
                      </a:pPr>
                      <a:endParaRPr sz="700">
                        <a:latin typeface="Times New Roman"/>
                        <a:cs typeface="Times New Roman"/>
                      </a:endParaRPr>
                    </a:p>
                  </a:txBody>
                  <a:tcPr marL="0" marR="0" marT="0" marB="0">
                    <a:lnL w="9525">
                      <a:solidFill>
                        <a:srgbClr val="9E9E9E"/>
                      </a:solidFill>
                      <a:prstDash val="solid"/>
                    </a:lnL>
                    <a:lnR w="9525">
                      <a:solidFill>
                        <a:srgbClr val="9E9E9E"/>
                      </a:solidFill>
                      <a:prstDash val="solid"/>
                    </a:lnR>
                  </a:tcPr>
                </a:tc>
                <a:extLst>
                  <a:ext uri="{0D108BD9-81ED-4DB2-BD59-A6C34878D82A}">
                    <a16:rowId xmlns:a16="http://schemas.microsoft.com/office/drawing/2014/main" val="10001"/>
                  </a:ext>
                </a:extLst>
              </a:tr>
              <a:tr h="341489">
                <a:tc vMerge="1">
                  <a:txBody>
                    <a:bodyPr/>
                    <a:lstStyle/>
                    <a:p>
                      <a:endParaRPr/>
                    </a:p>
                  </a:txBody>
                  <a:tcPr marL="0" marR="0" marT="0" marB="0">
                    <a:solidFill>
                      <a:srgbClr val="40BAD1"/>
                    </a:solidFill>
                  </a:tcPr>
                </a:tc>
                <a:tc>
                  <a:txBody>
                    <a:bodyPr/>
                    <a:lstStyle/>
                    <a:p>
                      <a:pPr>
                        <a:lnSpc>
                          <a:spcPct val="100000"/>
                        </a:lnSpc>
                      </a:pPr>
                      <a:endParaRPr sz="1800">
                        <a:latin typeface="Times New Roman"/>
                        <a:cs typeface="Times New Roman"/>
                      </a:endParaRPr>
                    </a:p>
                  </a:txBody>
                  <a:tcPr marL="0" marR="0" marT="0" marB="0">
                    <a:lnR w="38100">
                      <a:solidFill>
                        <a:srgbClr val="40BAD1"/>
                      </a:solidFill>
                      <a:prstDash val="solid"/>
                    </a:lnR>
                  </a:tcPr>
                </a:tc>
                <a:tc>
                  <a:txBody>
                    <a:bodyPr/>
                    <a:lstStyle/>
                    <a:p>
                      <a:pPr marL="1318260">
                        <a:lnSpc>
                          <a:spcPts val="1585"/>
                        </a:lnSpc>
                        <a:spcBef>
                          <a:spcPts val="1005"/>
                        </a:spcBef>
                      </a:pPr>
                      <a:r>
                        <a:rPr sz="1800" dirty="0">
                          <a:latin typeface="Arial MT"/>
                          <a:cs typeface="Arial MT"/>
                        </a:rPr>
                        <a:t>5</a:t>
                      </a:r>
                      <a:endParaRPr sz="1800">
                        <a:latin typeface="Arial MT"/>
                        <a:cs typeface="Arial MT"/>
                      </a:endParaRPr>
                    </a:p>
                  </a:txBody>
                  <a:tcPr marL="0" marR="0" marT="127635" marB="0">
                    <a:lnL w="38100">
                      <a:solidFill>
                        <a:srgbClr val="40BAD1"/>
                      </a:solidFill>
                      <a:prstDash val="solid"/>
                    </a:lnL>
                  </a:tcPr>
                </a:tc>
                <a:tc>
                  <a:txBody>
                    <a:bodyPr/>
                    <a:lstStyle/>
                    <a:p>
                      <a:pPr marR="53975" algn="r">
                        <a:lnSpc>
                          <a:spcPts val="1964"/>
                        </a:lnSpc>
                      </a:pPr>
                      <a:r>
                        <a:rPr sz="1800" dirty="0">
                          <a:latin typeface="Times New Roman"/>
                          <a:cs typeface="Times New Roman"/>
                        </a:rPr>
                        <a:t>1</a:t>
                      </a:r>
                      <a:endParaRPr sz="1800">
                        <a:latin typeface="Times New Roman"/>
                        <a:cs typeface="Times New Roman"/>
                      </a:endParaRPr>
                    </a:p>
                  </a:txBody>
                  <a:tcPr marL="0" marR="0" marT="0" marB="0">
                    <a:lnR w="9525">
                      <a:solidFill>
                        <a:srgbClr val="9E9E9E"/>
                      </a:solidFill>
                      <a:prstDash val="solid"/>
                    </a:lnR>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B w="9525">
                      <a:solidFill>
                        <a:srgbClr val="9E9E9E"/>
                      </a:solidFill>
                      <a:prstDash val="solid"/>
                    </a:lnB>
                  </a:tcPr>
                </a:tc>
                <a:tc>
                  <a:txBody>
                    <a:bodyPr/>
                    <a:lstStyle/>
                    <a:p>
                      <a:pPr marR="30480" algn="ctr">
                        <a:lnSpc>
                          <a:spcPts val="1590"/>
                        </a:lnSpc>
                      </a:pPr>
                      <a:r>
                        <a:rPr sz="1400" b="1" dirty="0">
                          <a:latin typeface="Arial"/>
                          <a:cs typeface="Arial"/>
                        </a:rPr>
                        <a:t>0</a:t>
                      </a:r>
                      <a:endParaRPr sz="1400">
                        <a:latin typeface="Arial"/>
                        <a:cs typeface="Arial"/>
                      </a:endParaRPr>
                    </a:p>
                  </a:txBody>
                  <a:tcPr marL="0" marR="0" marT="0" marB="0">
                    <a:lnR w="9525">
                      <a:solidFill>
                        <a:srgbClr val="9E9E9E"/>
                      </a:solidFill>
                      <a:prstDash val="solid"/>
                    </a:lnR>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B w="9525">
                      <a:solidFill>
                        <a:srgbClr val="9E9E9E"/>
                      </a:solidFill>
                      <a:prstDash val="solid"/>
                    </a:lnB>
                  </a:tcPr>
                </a:tc>
                <a:tc>
                  <a:txBody>
                    <a:bodyPr/>
                    <a:lstStyle/>
                    <a:p>
                      <a:pPr marL="92710">
                        <a:lnSpc>
                          <a:spcPts val="1590"/>
                        </a:lnSpc>
                      </a:pPr>
                      <a:r>
                        <a:rPr sz="1400" b="1" spc="-5" dirty="0">
                          <a:latin typeface="Arial"/>
                          <a:cs typeface="Arial"/>
                        </a:rPr>
                        <a:t>10</a:t>
                      </a:r>
                      <a:endParaRPr sz="1400">
                        <a:latin typeface="Arial"/>
                        <a:cs typeface="Arial"/>
                      </a:endParaRPr>
                    </a:p>
                  </a:txBody>
                  <a:tcPr marL="0" marR="0" marT="0" marB="0">
                    <a:lnR w="9525">
                      <a:solidFill>
                        <a:srgbClr val="9E9E9E"/>
                      </a:solidFill>
                      <a:prstDash val="solid"/>
                    </a:lnR>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B w="9525">
                      <a:solidFill>
                        <a:srgbClr val="9E9E9E"/>
                      </a:solidFill>
                      <a:prstDash val="solid"/>
                    </a:lnB>
                  </a:tcPr>
                </a:tc>
                <a:tc>
                  <a:txBody>
                    <a:bodyPr/>
                    <a:lstStyle/>
                    <a:p>
                      <a:pPr marR="30480" algn="ctr">
                        <a:lnSpc>
                          <a:spcPts val="1590"/>
                        </a:lnSpc>
                      </a:pPr>
                      <a:r>
                        <a:rPr sz="1400" b="1" dirty="0">
                          <a:latin typeface="Arial"/>
                          <a:cs typeface="Arial"/>
                        </a:rPr>
                        <a:t>5</a:t>
                      </a:r>
                      <a:endParaRPr sz="1400">
                        <a:latin typeface="Arial"/>
                        <a:cs typeface="Arial"/>
                      </a:endParaRPr>
                    </a:p>
                  </a:txBody>
                  <a:tcPr marL="0" marR="0" marT="0" marB="0">
                    <a:lnR w="9525">
                      <a:solidFill>
                        <a:srgbClr val="9E9E9E"/>
                      </a:solidFill>
                      <a:prstDash val="solid"/>
                    </a:lnR>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B w="9525">
                      <a:solidFill>
                        <a:srgbClr val="9E9E9E"/>
                      </a:solidFill>
                      <a:prstDash val="solid"/>
                    </a:lnB>
                  </a:tcPr>
                </a:tc>
                <a:tc gridSpan="2">
                  <a:txBody>
                    <a:bodyPr/>
                    <a:lstStyle/>
                    <a:p>
                      <a:pPr marL="92710">
                        <a:lnSpc>
                          <a:spcPts val="1590"/>
                        </a:lnSpc>
                      </a:pPr>
                      <a:r>
                        <a:rPr sz="1400" b="1" spc="-5" dirty="0">
                          <a:latin typeface="Arial"/>
                          <a:cs typeface="Arial"/>
                        </a:rPr>
                        <a:t>15</a:t>
                      </a:r>
                      <a:endParaRPr sz="1400">
                        <a:latin typeface="Arial"/>
                        <a:cs typeface="Arial"/>
                      </a:endParaRPr>
                    </a:p>
                  </a:txBody>
                  <a:tcPr marL="0" marR="0" marT="0" marB="0">
                    <a:lnR w="9525">
                      <a:solidFill>
                        <a:srgbClr val="9E9E9E"/>
                      </a:solidFill>
                      <a:prstDash val="solid"/>
                    </a:lnR>
                    <a:lnB w="9525">
                      <a:solidFill>
                        <a:srgbClr val="9E9E9E"/>
                      </a:solidFill>
                      <a:prstDash val="solid"/>
                    </a:lnB>
                  </a:tcPr>
                </a:tc>
                <a:tc hMerge="1">
                  <a:txBody>
                    <a:bodyPr/>
                    <a:lstStyle/>
                    <a:p>
                      <a:endParaRPr/>
                    </a:p>
                  </a:txBody>
                  <a:tcPr marL="0" marR="0" marT="0" marB="0"/>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R w="9525">
                      <a:solidFill>
                        <a:srgbClr val="9E9E9E"/>
                      </a:solidFill>
                      <a:prstDash val="solid"/>
                    </a:lnR>
                  </a:tcPr>
                </a:tc>
                <a:extLst>
                  <a:ext uri="{0D108BD9-81ED-4DB2-BD59-A6C34878D82A}">
                    <a16:rowId xmlns:a16="http://schemas.microsoft.com/office/drawing/2014/main" val="10002"/>
                  </a:ext>
                </a:extLst>
              </a:tr>
              <a:tr h="65573">
                <a:tc vMerge="1">
                  <a:txBody>
                    <a:bodyPr/>
                    <a:lstStyle/>
                    <a:p>
                      <a:endParaRPr/>
                    </a:p>
                  </a:txBody>
                  <a:tcPr marL="0" marR="0" marT="0" marB="0">
                    <a:solidFill>
                      <a:srgbClr val="40BAD1"/>
                    </a:solidFill>
                  </a:tcPr>
                </a:tc>
                <a:tc>
                  <a:txBody>
                    <a:bodyPr/>
                    <a:lstStyle/>
                    <a:p>
                      <a:pPr>
                        <a:lnSpc>
                          <a:spcPct val="100000"/>
                        </a:lnSpc>
                      </a:pPr>
                      <a:endParaRPr sz="200">
                        <a:latin typeface="Times New Roman"/>
                        <a:cs typeface="Times New Roman"/>
                      </a:endParaRPr>
                    </a:p>
                  </a:txBody>
                  <a:tcPr marL="0" marR="0" marT="0" marB="0">
                    <a:lnR w="38100">
                      <a:solidFill>
                        <a:srgbClr val="40BAD1"/>
                      </a:solidFill>
                      <a:prstDash val="solid"/>
                    </a:lnR>
                  </a:tcPr>
                </a:tc>
                <a:tc>
                  <a:txBody>
                    <a:bodyPr/>
                    <a:lstStyle/>
                    <a:p>
                      <a:pPr>
                        <a:lnSpc>
                          <a:spcPct val="100000"/>
                        </a:lnSpc>
                      </a:pPr>
                      <a:endParaRPr sz="200">
                        <a:latin typeface="Times New Roman"/>
                        <a:cs typeface="Times New Roman"/>
                      </a:endParaRPr>
                    </a:p>
                  </a:txBody>
                  <a:tcPr marL="0" marR="0" marT="0" marB="0">
                    <a:lnL w="38100">
                      <a:solidFill>
                        <a:srgbClr val="40BAD1"/>
                      </a:solidFill>
                      <a:prstDash val="solid"/>
                    </a:lnL>
                  </a:tcPr>
                </a:tc>
                <a:tc>
                  <a:txBody>
                    <a:bodyPr/>
                    <a:lstStyle/>
                    <a:p>
                      <a:pPr>
                        <a:lnSpc>
                          <a:spcPct val="100000"/>
                        </a:lnSpc>
                      </a:pPr>
                      <a:endParaRPr sz="200">
                        <a:latin typeface="Times New Roman"/>
                        <a:cs typeface="Times New Roman"/>
                      </a:endParaRPr>
                    </a:p>
                  </a:txBody>
                  <a:tcPr marL="0" marR="0" marT="0" marB="0">
                    <a:lnR w="9525">
                      <a:solidFill>
                        <a:srgbClr val="9E9E9E"/>
                      </a:solidFill>
                      <a:prstDash val="solid"/>
                    </a:lnR>
                  </a:tcPr>
                </a:tc>
                <a:tc>
                  <a:txBody>
                    <a:bodyPr/>
                    <a:lstStyle/>
                    <a:p>
                      <a:pPr>
                        <a:lnSpc>
                          <a:spcPct val="100000"/>
                        </a:lnSpc>
                      </a:pPr>
                      <a:endParaRPr sz="200">
                        <a:latin typeface="Times New Roman"/>
                        <a:cs typeface="Times New Roman"/>
                      </a:endParaRPr>
                    </a:p>
                  </a:txBody>
                  <a:tcPr marL="0" marR="0" marT="0" marB="0">
                    <a:lnL w="9525">
                      <a:solidFill>
                        <a:srgbClr val="9E9E9E"/>
                      </a:solidFill>
                      <a:prstDash val="solid"/>
                    </a:lnL>
                    <a:lnT w="9525">
                      <a:solidFill>
                        <a:srgbClr val="9E9E9E"/>
                      </a:solidFill>
                      <a:prstDash val="solid"/>
                    </a:lnT>
                  </a:tcPr>
                </a:tc>
                <a:tc>
                  <a:txBody>
                    <a:bodyPr/>
                    <a:lstStyle/>
                    <a:p>
                      <a:pPr>
                        <a:lnSpc>
                          <a:spcPct val="100000"/>
                        </a:lnSpc>
                      </a:pPr>
                      <a:endParaRPr sz="200">
                        <a:latin typeface="Times New Roman"/>
                        <a:cs typeface="Times New Roman"/>
                      </a:endParaRPr>
                    </a:p>
                  </a:txBody>
                  <a:tcPr marL="0" marR="0" marT="0" marB="0">
                    <a:lnR w="9525">
                      <a:solidFill>
                        <a:srgbClr val="9E9E9E"/>
                      </a:solidFill>
                      <a:prstDash val="solid"/>
                    </a:lnR>
                    <a:lnT w="9525">
                      <a:solidFill>
                        <a:srgbClr val="9E9E9E"/>
                      </a:solidFill>
                      <a:prstDash val="solid"/>
                    </a:lnT>
                  </a:tcPr>
                </a:tc>
                <a:tc>
                  <a:txBody>
                    <a:bodyPr/>
                    <a:lstStyle/>
                    <a:p>
                      <a:pPr>
                        <a:lnSpc>
                          <a:spcPct val="100000"/>
                        </a:lnSpc>
                      </a:pPr>
                      <a:endParaRPr sz="200">
                        <a:latin typeface="Times New Roman"/>
                        <a:cs typeface="Times New Roman"/>
                      </a:endParaRPr>
                    </a:p>
                  </a:txBody>
                  <a:tcPr marL="0" marR="0" marT="0" marB="0">
                    <a:lnL w="9525">
                      <a:solidFill>
                        <a:srgbClr val="9E9E9E"/>
                      </a:solidFill>
                      <a:prstDash val="solid"/>
                    </a:lnL>
                    <a:lnT w="9525">
                      <a:solidFill>
                        <a:srgbClr val="9E9E9E"/>
                      </a:solidFill>
                      <a:prstDash val="solid"/>
                    </a:lnT>
                  </a:tcPr>
                </a:tc>
                <a:tc>
                  <a:txBody>
                    <a:bodyPr/>
                    <a:lstStyle/>
                    <a:p>
                      <a:pPr>
                        <a:lnSpc>
                          <a:spcPct val="100000"/>
                        </a:lnSpc>
                      </a:pPr>
                      <a:endParaRPr sz="200">
                        <a:latin typeface="Times New Roman"/>
                        <a:cs typeface="Times New Roman"/>
                      </a:endParaRPr>
                    </a:p>
                  </a:txBody>
                  <a:tcPr marL="0" marR="0" marT="0" marB="0">
                    <a:lnR w="9525">
                      <a:solidFill>
                        <a:srgbClr val="9E9E9E"/>
                      </a:solidFill>
                      <a:prstDash val="solid"/>
                    </a:lnR>
                    <a:lnT w="9525">
                      <a:solidFill>
                        <a:srgbClr val="9E9E9E"/>
                      </a:solidFill>
                      <a:prstDash val="solid"/>
                    </a:lnT>
                  </a:tcPr>
                </a:tc>
                <a:tc>
                  <a:txBody>
                    <a:bodyPr/>
                    <a:lstStyle/>
                    <a:p>
                      <a:pPr>
                        <a:lnSpc>
                          <a:spcPct val="100000"/>
                        </a:lnSpc>
                      </a:pPr>
                      <a:endParaRPr sz="200">
                        <a:latin typeface="Times New Roman"/>
                        <a:cs typeface="Times New Roman"/>
                      </a:endParaRPr>
                    </a:p>
                  </a:txBody>
                  <a:tcPr marL="0" marR="0" marT="0" marB="0">
                    <a:lnL w="9525">
                      <a:solidFill>
                        <a:srgbClr val="9E9E9E"/>
                      </a:solidFill>
                      <a:prstDash val="solid"/>
                    </a:lnL>
                    <a:lnT w="9525">
                      <a:solidFill>
                        <a:srgbClr val="9E9E9E"/>
                      </a:solidFill>
                      <a:prstDash val="solid"/>
                    </a:lnT>
                  </a:tcPr>
                </a:tc>
                <a:tc>
                  <a:txBody>
                    <a:bodyPr/>
                    <a:lstStyle/>
                    <a:p>
                      <a:pPr>
                        <a:lnSpc>
                          <a:spcPct val="100000"/>
                        </a:lnSpc>
                      </a:pPr>
                      <a:endParaRPr sz="200">
                        <a:latin typeface="Times New Roman"/>
                        <a:cs typeface="Times New Roman"/>
                      </a:endParaRPr>
                    </a:p>
                  </a:txBody>
                  <a:tcPr marL="0" marR="0" marT="0" marB="0">
                    <a:lnR w="9525">
                      <a:solidFill>
                        <a:srgbClr val="9E9E9E"/>
                      </a:solidFill>
                      <a:prstDash val="solid"/>
                    </a:lnR>
                    <a:lnT w="9525">
                      <a:solidFill>
                        <a:srgbClr val="9E9E9E"/>
                      </a:solidFill>
                      <a:prstDash val="solid"/>
                    </a:lnT>
                  </a:tcPr>
                </a:tc>
                <a:tc>
                  <a:txBody>
                    <a:bodyPr/>
                    <a:lstStyle/>
                    <a:p>
                      <a:pPr>
                        <a:lnSpc>
                          <a:spcPct val="100000"/>
                        </a:lnSpc>
                      </a:pPr>
                      <a:endParaRPr sz="200">
                        <a:latin typeface="Times New Roman"/>
                        <a:cs typeface="Times New Roman"/>
                      </a:endParaRPr>
                    </a:p>
                  </a:txBody>
                  <a:tcPr marL="0" marR="0" marT="0" marB="0">
                    <a:lnL w="9525">
                      <a:solidFill>
                        <a:srgbClr val="9E9E9E"/>
                      </a:solidFill>
                      <a:prstDash val="solid"/>
                    </a:lnL>
                    <a:lnT w="9525">
                      <a:solidFill>
                        <a:srgbClr val="9E9E9E"/>
                      </a:solidFill>
                      <a:prstDash val="solid"/>
                    </a:lnT>
                  </a:tcPr>
                </a:tc>
                <a:tc gridSpan="2">
                  <a:txBody>
                    <a:bodyPr/>
                    <a:lstStyle/>
                    <a:p>
                      <a:pPr>
                        <a:lnSpc>
                          <a:spcPct val="100000"/>
                        </a:lnSpc>
                      </a:pPr>
                      <a:endParaRPr sz="200">
                        <a:latin typeface="Times New Roman"/>
                        <a:cs typeface="Times New Roman"/>
                      </a:endParaRPr>
                    </a:p>
                  </a:txBody>
                  <a:tcPr marL="0" marR="0" marT="0" marB="0">
                    <a:lnR w="9525">
                      <a:solidFill>
                        <a:srgbClr val="9E9E9E"/>
                      </a:solidFill>
                      <a:prstDash val="solid"/>
                    </a:lnR>
                    <a:lnT w="9525">
                      <a:solidFill>
                        <a:srgbClr val="9E9E9E"/>
                      </a:solidFill>
                      <a:prstDash val="solid"/>
                    </a:lnT>
                  </a:tcPr>
                </a:tc>
                <a:tc hMerge="1">
                  <a:txBody>
                    <a:bodyPr/>
                    <a:lstStyle/>
                    <a:p>
                      <a:endParaRPr/>
                    </a:p>
                  </a:txBody>
                  <a:tcPr marL="0" marR="0" marT="0" marB="0"/>
                </a:tc>
                <a:tc>
                  <a:txBody>
                    <a:bodyPr/>
                    <a:lstStyle/>
                    <a:p>
                      <a:pPr>
                        <a:lnSpc>
                          <a:spcPct val="100000"/>
                        </a:lnSpc>
                      </a:pPr>
                      <a:endParaRPr sz="200">
                        <a:latin typeface="Times New Roman"/>
                        <a:cs typeface="Times New Roman"/>
                      </a:endParaRPr>
                    </a:p>
                  </a:txBody>
                  <a:tcPr marL="0" marR="0" marT="0" marB="0">
                    <a:lnL w="9525">
                      <a:solidFill>
                        <a:srgbClr val="9E9E9E"/>
                      </a:solidFill>
                      <a:prstDash val="solid"/>
                    </a:lnL>
                    <a:lnR w="9525">
                      <a:solidFill>
                        <a:srgbClr val="9E9E9E"/>
                      </a:solidFill>
                      <a:prstDash val="solid"/>
                    </a:lnR>
                  </a:tcPr>
                </a:tc>
                <a:extLst>
                  <a:ext uri="{0D108BD9-81ED-4DB2-BD59-A6C34878D82A}">
                    <a16:rowId xmlns:a16="http://schemas.microsoft.com/office/drawing/2014/main" val="10003"/>
                  </a:ext>
                </a:extLst>
              </a:tr>
              <a:tr h="412086">
                <a:tc vMerge="1">
                  <a:txBody>
                    <a:bodyPr/>
                    <a:lstStyle/>
                    <a:p>
                      <a:endParaRPr/>
                    </a:p>
                  </a:txBody>
                  <a:tcPr marL="0" marR="0" marT="0" marB="0">
                    <a:solidFill>
                      <a:srgbClr val="40BAD1"/>
                    </a:solidFill>
                  </a:tcPr>
                </a:tc>
                <a:tc>
                  <a:txBody>
                    <a:bodyPr/>
                    <a:lstStyle/>
                    <a:p>
                      <a:pPr marR="67310" algn="r">
                        <a:lnSpc>
                          <a:spcPct val="100000"/>
                        </a:lnSpc>
                        <a:spcBef>
                          <a:spcPts val="195"/>
                        </a:spcBef>
                      </a:pPr>
                      <a:r>
                        <a:rPr sz="1800" dirty="0">
                          <a:latin typeface="Arial MT"/>
                          <a:cs typeface="Arial MT"/>
                        </a:rPr>
                        <a:t>5</a:t>
                      </a:r>
                      <a:endParaRPr sz="1800">
                        <a:latin typeface="Arial MT"/>
                        <a:cs typeface="Arial MT"/>
                      </a:endParaRPr>
                    </a:p>
                  </a:txBody>
                  <a:tcPr marL="0" marR="0" marT="24765" marB="0">
                    <a:lnR w="38100">
                      <a:solidFill>
                        <a:srgbClr val="40BAD1"/>
                      </a:solidFill>
                      <a:prstDash val="solid"/>
                    </a:lnR>
                  </a:tcPr>
                </a:tc>
                <a:tc>
                  <a:txBody>
                    <a:bodyPr/>
                    <a:lstStyle/>
                    <a:p>
                      <a:pPr marL="175260">
                        <a:lnSpc>
                          <a:spcPct val="100000"/>
                        </a:lnSpc>
                        <a:spcBef>
                          <a:spcPts val="195"/>
                        </a:spcBef>
                        <a:tabLst>
                          <a:tab pos="1892935" algn="l"/>
                          <a:tab pos="2308860" algn="l"/>
                        </a:tabLst>
                      </a:pPr>
                      <a:r>
                        <a:rPr sz="1800" spc="-5" dirty="0">
                          <a:latin typeface="Arial MT"/>
                          <a:cs typeface="Arial MT"/>
                        </a:rPr>
                        <a:t>50	</a:t>
                      </a:r>
                      <a:r>
                        <a:rPr sz="1800" dirty="0">
                          <a:latin typeface="Arial MT"/>
                          <a:cs typeface="Arial MT"/>
                        </a:rPr>
                        <a:t>5	</a:t>
                      </a:r>
                      <a:r>
                        <a:rPr sz="1800" spc="-5" dirty="0">
                          <a:latin typeface="Arial MT"/>
                          <a:cs typeface="Arial MT"/>
                        </a:rPr>
                        <a:t>15</a:t>
                      </a:r>
                      <a:endParaRPr sz="1800">
                        <a:latin typeface="Arial MT"/>
                        <a:cs typeface="Arial MT"/>
                      </a:endParaRPr>
                    </a:p>
                  </a:txBody>
                  <a:tcPr marL="0" marR="0" marT="24765" marB="0">
                    <a:lnL w="38100">
                      <a:solidFill>
                        <a:srgbClr val="40BAD1"/>
                      </a:solidFill>
                      <a:prstDash val="solid"/>
                    </a:lnL>
                  </a:tcPr>
                </a:tc>
                <a:tc>
                  <a:txBody>
                    <a:bodyPr/>
                    <a:lstStyle/>
                    <a:p>
                      <a:pPr marR="53975" algn="r">
                        <a:lnSpc>
                          <a:spcPts val="1985"/>
                        </a:lnSpc>
                      </a:pPr>
                      <a:r>
                        <a:rPr sz="1800" dirty="0">
                          <a:latin typeface="Times New Roman"/>
                          <a:cs typeface="Times New Roman"/>
                        </a:rPr>
                        <a:t>2</a:t>
                      </a:r>
                      <a:endParaRPr sz="1800">
                        <a:latin typeface="Times New Roman"/>
                        <a:cs typeface="Times New Roman"/>
                      </a:endParaRPr>
                    </a:p>
                  </a:txBody>
                  <a:tcPr marL="0" marR="0" marT="0" marB="0">
                    <a:lnR w="9525">
                      <a:solidFill>
                        <a:srgbClr val="9E9E9E"/>
                      </a:solidFill>
                      <a:prstDash val="solid"/>
                    </a:lnR>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B w="9525">
                      <a:solidFill>
                        <a:srgbClr val="9E9E9E"/>
                      </a:solidFill>
                      <a:prstDash val="solid"/>
                    </a:lnB>
                  </a:tcPr>
                </a:tc>
                <a:tc>
                  <a:txBody>
                    <a:bodyPr/>
                    <a:lstStyle/>
                    <a:p>
                      <a:pPr marL="92710">
                        <a:lnSpc>
                          <a:spcPct val="100000"/>
                        </a:lnSpc>
                        <a:spcBef>
                          <a:spcPts val="500"/>
                        </a:spcBef>
                      </a:pPr>
                      <a:r>
                        <a:rPr sz="1400" b="1" spc="-5" dirty="0">
                          <a:latin typeface="Arial"/>
                          <a:cs typeface="Arial"/>
                        </a:rPr>
                        <a:t>15</a:t>
                      </a:r>
                      <a:endParaRPr sz="1400">
                        <a:latin typeface="Arial"/>
                        <a:cs typeface="Arial"/>
                      </a:endParaRPr>
                    </a:p>
                  </a:txBody>
                  <a:tcPr marL="0" marR="0" marT="63500" marB="0">
                    <a:lnR w="9525">
                      <a:solidFill>
                        <a:srgbClr val="9E9E9E"/>
                      </a:solidFill>
                      <a:prstDash val="solid"/>
                    </a:lnR>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B w="9525">
                      <a:solidFill>
                        <a:srgbClr val="9E9E9E"/>
                      </a:solidFill>
                      <a:prstDash val="solid"/>
                    </a:lnB>
                  </a:tcPr>
                </a:tc>
                <a:tc>
                  <a:txBody>
                    <a:bodyPr/>
                    <a:lstStyle/>
                    <a:p>
                      <a:pPr marR="30480" algn="ctr">
                        <a:lnSpc>
                          <a:spcPct val="100000"/>
                        </a:lnSpc>
                        <a:spcBef>
                          <a:spcPts val="500"/>
                        </a:spcBef>
                      </a:pPr>
                      <a:r>
                        <a:rPr sz="1400" b="1" dirty="0">
                          <a:latin typeface="Arial"/>
                          <a:cs typeface="Arial"/>
                        </a:rPr>
                        <a:t>0</a:t>
                      </a:r>
                      <a:endParaRPr sz="1400">
                        <a:latin typeface="Arial"/>
                        <a:cs typeface="Arial"/>
                      </a:endParaRPr>
                    </a:p>
                  </a:txBody>
                  <a:tcPr marL="0" marR="0" marT="63500" marB="0">
                    <a:lnR w="9525">
                      <a:solidFill>
                        <a:srgbClr val="9E9E9E"/>
                      </a:solidFill>
                      <a:prstDash val="solid"/>
                    </a:lnR>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B w="9525">
                      <a:solidFill>
                        <a:srgbClr val="9E9E9E"/>
                      </a:solidFill>
                      <a:prstDash val="solid"/>
                    </a:lnB>
                  </a:tcPr>
                </a:tc>
                <a:tc>
                  <a:txBody>
                    <a:bodyPr/>
                    <a:lstStyle/>
                    <a:p>
                      <a:pPr marL="92710">
                        <a:lnSpc>
                          <a:spcPct val="100000"/>
                        </a:lnSpc>
                        <a:spcBef>
                          <a:spcPts val="500"/>
                        </a:spcBef>
                      </a:pPr>
                      <a:r>
                        <a:rPr sz="1400" b="1" spc="-5" dirty="0">
                          <a:latin typeface="Arial"/>
                          <a:cs typeface="Arial"/>
                        </a:rPr>
                        <a:t>20</a:t>
                      </a:r>
                      <a:endParaRPr sz="1400">
                        <a:latin typeface="Arial"/>
                        <a:cs typeface="Arial"/>
                      </a:endParaRPr>
                    </a:p>
                  </a:txBody>
                  <a:tcPr marL="0" marR="0" marT="63500" marB="0">
                    <a:lnR w="9525">
                      <a:solidFill>
                        <a:srgbClr val="9E9E9E"/>
                      </a:solidFill>
                      <a:prstDash val="solid"/>
                    </a:lnR>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B w="9525">
                      <a:solidFill>
                        <a:srgbClr val="9E9E9E"/>
                      </a:solidFill>
                      <a:prstDash val="solid"/>
                    </a:lnB>
                  </a:tcPr>
                </a:tc>
                <a:tc gridSpan="2">
                  <a:txBody>
                    <a:bodyPr/>
                    <a:lstStyle/>
                    <a:p>
                      <a:pPr marR="30480" algn="ctr">
                        <a:lnSpc>
                          <a:spcPct val="100000"/>
                        </a:lnSpc>
                        <a:spcBef>
                          <a:spcPts val="500"/>
                        </a:spcBef>
                      </a:pPr>
                      <a:r>
                        <a:rPr sz="1400" b="1" dirty="0">
                          <a:latin typeface="Arial"/>
                          <a:cs typeface="Arial"/>
                        </a:rPr>
                        <a:t>5</a:t>
                      </a:r>
                      <a:endParaRPr sz="1400">
                        <a:latin typeface="Arial"/>
                        <a:cs typeface="Arial"/>
                      </a:endParaRPr>
                    </a:p>
                  </a:txBody>
                  <a:tcPr marL="0" marR="0" marT="63500" marB="0">
                    <a:lnR w="9525">
                      <a:solidFill>
                        <a:srgbClr val="9E9E9E"/>
                      </a:solidFill>
                      <a:prstDash val="solid"/>
                    </a:lnR>
                    <a:lnB w="9525">
                      <a:solidFill>
                        <a:srgbClr val="9E9E9E"/>
                      </a:solidFill>
                      <a:prstDash val="solid"/>
                    </a:lnB>
                  </a:tcPr>
                </a:tc>
                <a:tc hMerge="1">
                  <a:txBody>
                    <a:bodyPr/>
                    <a:lstStyle/>
                    <a:p>
                      <a:endParaRPr/>
                    </a:p>
                  </a:txBody>
                  <a:tcPr marL="0" marR="0" marT="0" marB="0"/>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R w="9525">
                      <a:solidFill>
                        <a:srgbClr val="9E9E9E"/>
                      </a:solidFill>
                      <a:prstDash val="solid"/>
                    </a:lnR>
                  </a:tcPr>
                </a:tc>
                <a:extLst>
                  <a:ext uri="{0D108BD9-81ED-4DB2-BD59-A6C34878D82A}">
                    <a16:rowId xmlns:a16="http://schemas.microsoft.com/office/drawing/2014/main" val="10004"/>
                  </a:ext>
                </a:extLst>
              </a:tr>
              <a:tr h="384326">
                <a:tc vMerge="1">
                  <a:txBody>
                    <a:bodyPr/>
                    <a:lstStyle/>
                    <a:p>
                      <a:endParaRPr/>
                    </a:p>
                  </a:txBody>
                  <a:tcPr marL="0" marR="0" marT="0" marB="0">
                    <a:solidFill>
                      <a:srgbClr val="40BAD1"/>
                    </a:solidFill>
                  </a:tcPr>
                </a:tc>
                <a:tc>
                  <a:txBody>
                    <a:bodyPr/>
                    <a:lstStyle/>
                    <a:p>
                      <a:pPr>
                        <a:lnSpc>
                          <a:spcPct val="100000"/>
                        </a:lnSpc>
                      </a:pPr>
                      <a:endParaRPr sz="1800">
                        <a:latin typeface="Times New Roman"/>
                        <a:cs typeface="Times New Roman"/>
                      </a:endParaRPr>
                    </a:p>
                  </a:txBody>
                  <a:tcPr marL="0" marR="0" marT="0" marB="0">
                    <a:lnR w="38100">
                      <a:solidFill>
                        <a:srgbClr val="40BAD1"/>
                      </a:solidFill>
                      <a:prstDash val="solid"/>
                    </a:lnR>
                  </a:tcPr>
                </a:tc>
                <a:tc>
                  <a:txBody>
                    <a:bodyPr/>
                    <a:lstStyle/>
                    <a:p>
                      <a:pPr marL="1204595">
                        <a:lnSpc>
                          <a:spcPct val="100000"/>
                        </a:lnSpc>
                        <a:spcBef>
                          <a:spcPts val="645"/>
                        </a:spcBef>
                      </a:pPr>
                      <a:r>
                        <a:rPr sz="1800" spc="-5" dirty="0">
                          <a:latin typeface="Arial MT"/>
                          <a:cs typeface="Arial MT"/>
                        </a:rPr>
                        <a:t>30</a:t>
                      </a:r>
                      <a:endParaRPr sz="1800">
                        <a:latin typeface="Arial MT"/>
                        <a:cs typeface="Arial MT"/>
                      </a:endParaRPr>
                    </a:p>
                  </a:txBody>
                  <a:tcPr marL="0" marR="0" marT="81915" marB="0">
                    <a:lnL w="38100">
                      <a:solidFill>
                        <a:srgbClr val="40BAD1"/>
                      </a:solidFill>
                      <a:prstDash val="solid"/>
                    </a:lnL>
                  </a:tcPr>
                </a:tc>
                <a:tc>
                  <a:txBody>
                    <a:bodyPr/>
                    <a:lstStyle/>
                    <a:p>
                      <a:pPr marR="53975" algn="r">
                        <a:lnSpc>
                          <a:spcPts val="1964"/>
                        </a:lnSpc>
                      </a:pPr>
                      <a:r>
                        <a:rPr sz="1800" dirty="0">
                          <a:latin typeface="Times New Roman"/>
                          <a:cs typeface="Times New Roman"/>
                        </a:rPr>
                        <a:t>3</a:t>
                      </a:r>
                      <a:endParaRPr sz="1800">
                        <a:latin typeface="Times New Roman"/>
                        <a:cs typeface="Times New Roman"/>
                      </a:endParaRPr>
                    </a:p>
                  </a:txBody>
                  <a:tcPr marL="0" marR="0" marT="0" marB="0">
                    <a:lnR w="9525">
                      <a:solidFill>
                        <a:srgbClr val="9E9E9E"/>
                      </a:solidFill>
                      <a:prstDash val="solid"/>
                    </a:lnR>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T w="9525">
                      <a:solidFill>
                        <a:srgbClr val="9E9E9E"/>
                      </a:solidFill>
                      <a:prstDash val="solid"/>
                    </a:lnT>
                  </a:tcPr>
                </a:tc>
                <a:tc>
                  <a:txBody>
                    <a:bodyPr/>
                    <a:lstStyle/>
                    <a:p>
                      <a:pPr marL="92710">
                        <a:lnSpc>
                          <a:spcPct val="100000"/>
                        </a:lnSpc>
                        <a:spcBef>
                          <a:spcPts val="1015"/>
                        </a:spcBef>
                      </a:pPr>
                      <a:r>
                        <a:rPr sz="1400" b="1" spc="-5" dirty="0">
                          <a:latin typeface="Arial"/>
                          <a:cs typeface="Arial"/>
                        </a:rPr>
                        <a:t>20</a:t>
                      </a:r>
                      <a:endParaRPr sz="1400">
                        <a:latin typeface="Arial"/>
                        <a:cs typeface="Arial"/>
                      </a:endParaRPr>
                    </a:p>
                  </a:txBody>
                  <a:tcPr marL="0" marR="0" marT="128905" marB="0">
                    <a:lnR w="9525">
                      <a:solidFill>
                        <a:srgbClr val="9E9E9E"/>
                      </a:solidFill>
                      <a:prstDash val="solid"/>
                    </a:lnR>
                    <a:lnT w="9525">
                      <a:solidFill>
                        <a:srgbClr val="9E9E9E"/>
                      </a:solidFill>
                      <a:prstDash val="solid"/>
                    </a:lnT>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T w="9525">
                      <a:solidFill>
                        <a:srgbClr val="9E9E9E"/>
                      </a:solidFill>
                      <a:prstDash val="solid"/>
                    </a:lnT>
                  </a:tcPr>
                </a:tc>
                <a:tc>
                  <a:txBody>
                    <a:bodyPr/>
                    <a:lstStyle/>
                    <a:p>
                      <a:pPr marR="30480" algn="ctr">
                        <a:lnSpc>
                          <a:spcPct val="100000"/>
                        </a:lnSpc>
                        <a:spcBef>
                          <a:spcPts val="1015"/>
                        </a:spcBef>
                      </a:pPr>
                      <a:r>
                        <a:rPr sz="1400" b="1" dirty="0">
                          <a:latin typeface="Arial"/>
                          <a:cs typeface="Arial"/>
                        </a:rPr>
                        <a:t>5</a:t>
                      </a:r>
                      <a:endParaRPr sz="1400">
                        <a:latin typeface="Arial"/>
                        <a:cs typeface="Arial"/>
                      </a:endParaRPr>
                    </a:p>
                  </a:txBody>
                  <a:tcPr marL="0" marR="0" marT="128905" marB="0">
                    <a:lnR w="9525">
                      <a:solidFill>
                        <a:srgbClr val="9E9E9E"/>
                      </a:solidFill>
                      <a:prstDash val="solid"/>
                    </a:lnR>
                    <a:lnT w="9525">
                      <a:solidFill>
                        <a:srgbClr val="9E9E9E"/>
                      </a:solidFill>
                      <a:prstDash val="solid"/>
                    </a:lnT>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T w="9525">
                      <a:solidFill>
                        <a:srgbClr val="9E9E9E"/>
                      </a:solidFill>
                      <a:prstDash val="solid"/>
                    </a:lnT>
                  </a:tcPr>
                </a:tc>
                <a:tc>
                  <a:txBody>
                    <a:bodyPr/>
                    <a:lstStyle/>
                    <a:p>
                      <a:pPr marR="30480" algn="ctr">
                        <a:lnSpc>
                          <a:spcPct val="100000"/>
                        </a:lnSpc>
                        <a:spcBef>
                          <a:spcPts val="1015"/>
                        </a:spcBef>
                      </a:pPr>
                      <a:r>
                        <a:rPr sz="1400" b="1" dirty="0">
                          <a:latin typeface="Arial"/>
                          <a:cs typeface="Arial"/>
                        </a:rPr>
                        <a:t>0</a:t>
                      </a:r>
                      <a:endParaRPr sz="1400">
                        <a:latin typeface="Arial"/>
                        <a:cs typeface="Arial"/>
                      </a:endParaRPr>
                    </a:p>
                  </a:txBody>
                  <a:tcPr marL="0" marR="0" marT="128905" marB="0">
                    <a:lnR w="9525">
                      <a:solidFill>
                        <a:srgbClr val="9E9E9E"/>
                      </a:solidFill>
                      <a:prstDash val="solid"/>
                    </a:lnR>
                    <a:lnT w="9525">
                      <a:solidFill>
                        <a:srgbClr val="9E9E9E"/>
                      </a:solidFill>
                      <a:prstDash val="solid"/>
                    </a:lnT>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T w="9525">
                      <a:solidFill>
                        <a:srgbClr val="9E9E9E"/>
                      </a:solidFill>
                      <a:prstDash val="solid"/>
                    </a:lnT>
                  </a:tcPr>
                </a:tc>
                <a:tc gridSpan="2">
                  <a:txBody>
                    <a:bodyPr/>
                    <a:lstStyle/>
                    <a:p>
                      <a:pPr marL="92710">
                        <a:lnSpc>
                          <a:spcPct val="100000"/>
                        </a:lnSpc>
                        <a:spcBef>
                          <a:spcPts val="1015"/>
                        </a:spcBef>
                      </a:pPr>
                      <a:r>
                        <a:rPr sz="1400" b="1" spc="-5" dirty="0">
                          <a:latin typeface="Arial"/>
                          <a:cs typeface="Arial"/>
                        </a:rPr>
                        <a:t>10</a:t>
                      </a:r>
                      <a:endParaRPr sz="1400">
                        <a:latin typeface="Arial"/>
                        <a:cs typeface="Arial"/>
                      </a:endParaRPr>
                    </a:p>
                  </a:txBody>
                  <a:tcPr marL="0" marR="0" marT="128905" marB="0">
                    <a:lnR w="9525">
                      <a:solidFill>
                        <a:srgbClr val="9E9E9E"/>
                      </a:solidFill>
                      <a:prstDash val="solid"/>
                    </a:lnR>
                    <a:lnT w="9525">
                      <a:solidFill>
                        <a:srgbClr val="9E9E9E"/>
                      </a:solidFill>
                      <a:prstDash val="solid"/>
                    </a:lnT>
                  </a:tcPr>
                </a:tc>
                <a:tc hMerge="1">
                  <a:txBody>
                    <a:bodyPr/>
                    <a:lstStyle/>
                    <a:p>
                      <a:endParaRPr/>
                    </a:p>
                  </a:txBody>
                  <a:tcPr marL="0" marR="0" marT="0" marB="0"/>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R w="9525">
                      <a:solidFill>
                        <a:srgbClr val="9E9E9E"/>
                      </a:solidFill>
                      <a:prstDash val="solid"/>
                    </a:lnR>
                  </a:tcPr>
                </a:tc>
                <a:extLst>
                  <a:ext uri="{0D108BD9-81ED-4DB2-BD59-A6C34878D82A}">
                    <a16:rowId xmlns:a16="http://schemas.microsoft.com/office/drawing/2014/main" val="10005"/>
                  </a:ext>
                </a:extLst>
              </a:tr>
              <a:tr h="101413">
                <a:tc vMerge="1">
                  <a:txBody>
                    <a:bodyPr/>
                    <a:lstStyle/>
                    <a:p>
                      <a:endParaRPr/>
                    </a:p>
                  </a:txBody>
                  <a:tcPr marL="0" marR="0" marT="0" marB="0">
                    <a:solidFill>
                      <a:srgbClr val="40BAD1"/>
                    </a:solidFill>
                  </a:tcPr>
                </a:tc>
                <a:tc>
                  <a:txBody>
                    <a:bodyPr/>
                    <a:lstStyle/>
                    <a:p>
                      <a:pPr>
                        <a:lnSpc>
                          <a:spcPct val="100000"/>
                        </a:lnSpc>
                      </a:pPr>
                      <a:endParaRPr sz="500">
                        <a:latin typeface="Times New Roman"/>
                        <a:cs typeface="Times New Roman"/>
                      </a:endParaRPr>
                    </a:p>
                  </a:txBody>
                  <a:tcPr marL="0" marR="0" marT="0" marB="0"/>
                </a:tc>
                <a:tc>
                  <a:txBody>
                    <a:bodyPr/>
                    <a:lstStyle/>
                    <a:p>
                      <a:pPr>
                        <a:lnSpc>
                          <a:spcPct val="100000"/>
                        </a:lnSpc>
                      </a:pPr>
                      <a:endParaRPr sz="500">
                        <a:latin typeface="Times New Roman"/>
                        <a:cs typeface="Times New Roman"/>
                      </a:endParaRPr>
                    </a:p>
                  </a:txBody>
                  <a:tcPr marL="0" marR="0" marT="0" marB="0"/>
                </a:tc>
                <a:tc>
                  <a:txBody>
                    <a:bodyPr/>
                    <a:lstStyle/>
                    <a:p>
                      <a:pPr>
                        <a:lnSpc>
                          <a:spcPct val="100000"/>
                        </a:lnSpc>
                      </a:pPr>
                      <a:endParaRPr sz="500">
                        <a:latin typeface="Times New Roman"/>
                        <a:cs typeface="Times New Roman"/>
                      </a:endParaRPr>
                    </a:p>
                  </a:txBody>
                  <a:tcPr marL="0" marR="0" marT="0" marB="0">
                    <a:lnR w="9525">
                      <a:solidFill>
                        <a:srgbClr val="9E9E9E"/>
                      </a:solidFill>
                      <a:prstDash val="solid"/>
                    </a:lnR>
                  </a:tcPr>
                </a:tc>
                <a:tc>
                  <a:txBody>
                    <a:bodyPr/>
                    <a:lstStyle/>
                    <a:p>
                      <a:pPr>
                        <a:lnSpc>
                          <a:spcPct val="100000"/>
                        </a:lnSpc>
                      </a:pPr>
                      <a:endParaRPr sz="500">
                        <a:latin typeface="Times New Roman"/>
                        <a:cs typeface="Times New Roman"/>
                      </a:endParaRPr>
                    </a:p>
                  </a:txBody>
                  <a:tcPr marL="0" marR="0" marT="0" marB="0">
                    <a:lnL w="9525">
                      <a:solidFill>
                        <a:srgbClr val="9E9E9E"/>
                      </a:solidFill>
                      <a:prstDash val="solid"/>
                    </a:lnL>
                    <a:lnB w="9525">
                      <a:solidFill>
                        <a:srgbClr val="9E9E9E"/>
                      </a:solidFill>
                      <a:prstDash val="solid"/>
                    </a:lnB>
                  </a:tcPr>
                </a:tc>
                <a:tc>
                  <a:txBody>
                    <a:bodyPr/>
                    <a:lstStyle/>
                    <a:p>
                      <a:pPr>
                        <a:lnSpc>
                          <a:spcPct val="100000"/>
                        </a:lnSpc>
                      </a:pPr>
                      <a:endParaRPr sz="500">
                        <a:latin typeface="Times New Roman"/>
                        <a:cs typeface="Times New Roman"/>
                      </a:endParaRPr>
                    </a:p>
                  </a:txBody>
                  <a:tcPr marL="0" marR="0" marT="0" marB="0">
                    <a:lnR w="9525">
                      <a:solidFill>
                        <a:srgbClr val="9E9E9E"/>
                      </a:solidFill>
                      <a:prstDash val="solid"/>
                    </a:lnR>
                    <a:lnB w="9525">
                      <a:solidFill>
                        <a:srgbClr val="9E9E9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9E9E9E"/>
                      </a:solidFill>
                      <a:prstDash val="solid"/>
                    </a:lnL>
                    <a:lnB w="9525">
                      <a:solidFill>
                        <a:srgbClr val="9E9E9E"/>
                      </a:solidFill>
                      <a:prstDash val="solid"/>
                    </a:lnB>
                  </a:tcPr>
                </a:tc>
                <a:tc>
                  <a:txBody>
                    <a:bodyPr/>
                    <a:lstStyle/>
                    <a:p>
                      <a:pPr>
                        <a:lnSpc>
                          <a:spcPct val="100000"/>
                        </a:lnSpc>
                      </a:pPr>
                      <a:endParaRPr sz="500">
                        <a:latin typeface="Times New Roman"/>
                        <a:cs typeface="Times New Roman"/>
                      </a:endParaRPr>
                    </a:p>
                  </a:txBody>
                  <a:tcPr marL="0" marR="0" marT="0" marB="0">
                    <a:lnR w="9525">
                      <a:solidFill>
                        <a:srgbClr val="9E9E9E"/>
                      </a:solidFill>
                      <a:prstDash val="solid"/>
                    </a:lnR>
                    <a:lnB w="9525">
                      <a:solidFill>
                        <a:srgbClr val="9E9E9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9E9E9E"/>
                      </a:solidFill>
                      <a:prstDash val="solid"/>
                    </a:lnL>
                    <a:lnB w="9525">
                      <a:solidFill>
                        <a:srgbClr val="9E9E9E"/>
                      </a:solidFill>
                      <a:prstDash val="solid"/>
                    </a:lnB>
                  </a:tcPr>
                </a:tc>
                <a:tc>
                  <a:txBody>
                    <a:bodyPr/>
                    <a:lstStyle/>
                    <a:p>
                      <a:pPr>
                        <a:lnSpc>
                          <a:spcPct val="100000"/>
                        </a:lnSpc>
                      </a:pPr>
                      <a:endParaRPr sz="500">
                        <a:latin typeface="Times New Roman"/>
                        <a:cs typeface="Times New Roman"/>
                      </a:endParaRPr>
                    </a:p>
                  </a:txBody>
                  <a:tcPr marL="0" marR="0" marT="0" marB="0">
                    <a:lnR w="9525">
                      <a:solidFill>
                        <a:srgbClr val="9E9E9E"/>
                      </a:solidFill>
                      <a:prstDash val="solid"/>
                    </a:lnR>
                    <a:lnB w="9525">
                      <a:solidFill>
                        <a:srgbClr val="9E9E9E"/>
                      </a:solidFill>
                      <a:prstDash val="solid"/>
                    </a:lnB>
                  </a:tcPr>
                </a:tc>
                <a:tc>
                  <a:txBody>
                    <a:bodyPr/>
                    <a:lstStyle/>
                    <a:p>
                      <a:pPr>
                        <a:lnSpc>
                          <a:spcPct val="100000"/>
                        </a:lnSpc>
                      </a:pPr>
                      <a:endParaRPr sz="500">
                        <a:latin typeface="Times New Roman"/>
                        <a:cs typeface="Times New Roman"/>
                      </a:endParaRPr>
                    </a:p>
                  </a:txBody>
                  <a:tcPr marL="0" marR="0" marT="0" marB="0">
                    <a:lnL w="9525">
                      <a:solidFill>
                        <a:srgbClr val="9E9E9E"/>
                      </a:solidFill>
                      <a:prstDash val="solid"/>
                    </a:lnL>
                    <a:lnB w="9525">
                      <a:solidFill>
                        <a:srgbClr val="9E9E9E"/>
                      </a:solidFill>
                      <a:prstDash val="solid"/>
                    </a:lnB>
                  </a:tcPr>
                </a:tc>
                <a:tc gridSpan="2">
                  <a:txBody>
                    <a:bodyPr/>
                    <a:lstStyle/>
                    <a:p>
                      <a:pPr>
                        <a:lnSpc>
                          <a:spcPct val="100000"/>
                        </a:lnSpc>
                      </a:pPr>
                      <a:endParaRPr sz="500">
                        <a:latin typeface="Times New Roman"/>
                        <a:cs typeface="Times New Roman"/>
                      </a:endParaRPr>
                    </a:p>
                  </a:txBody>
                  <a:tcPr marL="0" marR="0" marT="0" marB="0">
                    <a:lnR w="9525">
                      <a:solidFill>
                        <a:srgbClr val="9E9E9E"/>
                      </a:solidFill>
                      <a:prstDash val="solid"/>
                    </a:lnR>
                    <a:lnB w="9525">
                      <a:solidFill>
                        <a:srgbClr val="9E9E9E"/>
                      </a:solidFill>
                      <a:prstDash val="solid"/>
                    </a:lnB>
                  </a:tcPr>
                </a:tc>
                <a:tc hMerge="1">
                  <a:txBody>
                    <a:bodyPr/>
                    <a:lstStyle/>
                    <a:p>
                      <a:endParaRPr/>
                    </a:p>
                  </a:txBody>
                  <a:tcPr marL="0" marR="0" marT="0" marB="0"/>
                </a:tc>
                <a:tc>
                  <a:txBody>
                    <a:bodyPr/>
                    <a:lstStyle/>
                    <a:p>
                      <a:pPr>
                        <a:lnSpc>
                          <a:spcPct val="100000"/>
                        </a:lnSpc>
                      </a:pPr>
                      <a:endParaRPr sz="500">
                        <a:latin typeface="Times New Roman"/>
                        <a:cs typeface="Times New Roman"/>
                      </a:endParaRPr>
                    </a:p>
                  </a:txBody>
                  <a:tcPr marL="0" marR="0" marT="0" marB="0">
                    <a:lnL w="9525">
                      <a:solidFill>
                        <a:srgbClr val="9E9E9E"/>
                      </a:solidFill>
                      <a:prstDash val="solid"/>
                    </a:lnL>
                    <a:lnR w="9525">
                      <a:solidFill>
                        <a:srgbClr val="9E9E9E"/>
                      </a:solidFill>
                      <a:prstDash val="solid"/>
                    </a:lnR>
                  </a:tcPr>
                </a:tc>
                <a:extLst>
                  <a:ext uri="{0D108BD9-81ED-4DB2-BD59-A6C34878D82A}">
                    <a16:rowId xmlns:a16="http://schemas.microsoft.com/office/drawing/2014/main" val="10006"/>
                  </a:ext>
                </a:extLst>
              </a:tr>
              <a:tr h="482936">
                <a:tc>
                  <a:txBody>
                    <a:bodyPr/>
                    <a:lstStyle/>
                    <a:p>
                      <a:pPr marL="31750">
                        <a:lnSpc>
                          <a:spcPts val="3445"/>
                        </a:lnSpc>
                      </a:pPr>
                      <a:r>
                        <a:rPr sz="3600" spc="-10" dirty="0">
                          <a:solidFill>
                            <a:srgbClr val="FFFFFF"/>
                          </a:solidFill>
                          <a:latin typeface="Corbel"/>
                          <a:cs typeface="Corbel"/>
                        </a:rPr>
                        <a:t>Modiﬁed</a:t>
                      </a:r>
                      <a:endParaRPr sz="3600">
                        <a:latin typeface="Corbel"/>
                        <a:cs typeface="Corbel"/>
                      </a:endParaRPr>
                    </a:p>
                  </a:txBody>
                  <a:tcPr marL="0" marR="0" marT="0" marB="0">
                    <a:solidFill>
                      <a:srgbClr val="40BAD1"/>
                    </a:solidFill>
                  </a:tcPr>
                </a:tc>
                <a:tc>
                  <a:txBody>
                    <a:bodyPr/>
                    <a:lstStyle/>
                    <a:p>
                      <a:pPr>
                        <a:lnSpc>
                          <a:spcPct val="100000"/>
                        </a:lnSpc>
                      </a:pPr>
                      <a:endParaRPr sz="1800">
                        <a:latin typeface="Times New Roman"/>
                        <a:cs typeface="Times New Roman"/>
                      </a:endParaRPr>
                    </a:p>
                  </a:txBody>
                  <a:tcPr marL="0" marR="0" marT="0" marB="0"/>
                </a:tc>
                <a:tc>
                  <a:txBody>
                    <a:bodyPr/>
                    <a:lstStyle/>
                    <a:p>
                      <a:pPr marL="168275">
                        <a:lnSpc>
                          <a:spcPct val="100000"/>
                        </a:lnSpc>
                        <a:spcBef>
                          <a:spcPts val="260"/>
                        </a:spcBef>
                        <a:tabLst>
                          <a:tab pos="1013460" algn="l"/>
                          <a:tab pos="1997075" algn="l"/>
                        </a:tabLst>
                      </a:pPr>
                      <a:r>
                        <a:rPr sz="1800" b="1" dirty="0">
                          <a:latin typeface="Calibri"/>
                          <a:cs typeface="Calibri"/>
                        </a:rPr>
                        <a:t>3	</a:t>
                      </a:r>
                      <a:r>
                        <a:rPr sz="2700" spc="-7" baseline="-41666" dirty="0">
                          <a:latin typeface="Arial MT"/>
                          <a:cs typeface="Arial MT"/>
                        </a:rPr>
                        <a:t>15	</a:t>
                      </a:r>
                      <a:r>
                        <a:rPr sz="1800" b="1" dirty="0">
                          <a:latin typeface="Calibri"/>
                          <a:cs typeface="Calibri"/>
                        </a:rPr>
                        <a:t>4</a:t>
                      </a:r>
                      <a:endParaRPr sz="1800">
                        <a:latin typeface="Calibri"/>
                        <a:cs typeface="Calibri"/>
                      </a:endParaRPr>
                    </a:p>
                  </a:txBody>
                  <a:tcPr marL="0" marR="0" marT="33020" marB="0"/>
                </a:tc>
                <a:tc>
                  <a:txBody>
                    <a:bodyPr/>
                    <a:lstStyle/>
                    <a:p>
                      <a:pPr marR="53975" algn="r">
                        <a:lnSpc>
                          <a:spcPts val="1365"/>
                        </a:lnSpc>
                      </a:pPr>
                      <a:r>
                        <a:rPr sz="1800" dirty="0">
                          <a:latin typeface="Times New Roman"/>
                          <a:cs typeface="Times New Roman"/>
                        </a:rPr>
                        <a:t>4</a:t>
                      </a:r>
                      <a:endParaRPr sz="1800">
                        <a:latin typeface="Times New Roman"/>
                        <a:cs typeface="Times New Roman"/>
                      </a:endParaRPr>
                    </a:p>
                  </a:txBody>
                  <a:tcPr marL="0" marR="0" marT="0" marB="0">
                    <a:lnR w="9525">
                      <a:solidFill>
                        <a:srgbClr val="9E9E9E"/>
                      </a:solidFill>
                      <a:prstDash val="solid"/>
                    </a:lnR>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T w="9525">
                      <a:solidFill>
                        <a:srgbClr val="9E9E9E"/>
                      </a:solidFill>
                      <a:prstDash val="solid"/>
                    </a:lnT>
                    <a:lnB w="9525">
                      <a:solidFill>
                        <a:srgbClr val="9E9E9E"/>
                      </a:solidFill>
                      <a:prstDash val="solid"/>
                    </a:lnB>
                  </a:tcPr>
                </a:tc>
                <a:tc>
                  <a:txBody>
                    <a:bodyPr/>
                    <a:lstStyle/>
                    <a:p>
                      <a:pPr marL="92710">
                        <a:lnSpc>
                          <a:spcPct val="100000"/>
                        </a:lnSpc>
                        <a:spcBef>
                          <a:spcPts val="1015"/>
                        </a:spcBef>
                      </a:pPr>
                      <a:r>
                        <a:rPr sz="1400" b="1" spc="-5" dirty="0">
                          <a:latin typeface="Arial"/>
                          <a:cs typeface="Arial"/>
                        </a:rPr>
                        <a:t>30</a:t>
                      </a:r>
                      <a:endParaRPr sz="1400">
                        <a:latin typeface="Arial"/>
                        <a:cs typeface="Arial"/>
                      </a:endParaRPr>
                    </a:p>
                  </a:txBody>
                  <a:tcPr marL="0" marR="0" marT="128905" marB="0">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T w="9525">
                      <a:solidFill>
                        <a:srgbClr val="9E9E9E"/>
                      </a:solidFill>
                      <a:prstDash val="solid"/>
                    </a:lnT>
                    <a:lnB w="9525">
                      <a:solidFill>
                        <a:srgbClr val="9E9E9E"/>
                      </a:solidFill>
                      <a:prstDash val="solid"/>
                    </a:lnB>
                  </a:tcPr>
                </a:tc>
                <a:tc>
                  <a:txBody>
                    <a:bodyPr/>
                    <a:lstStyle/>
                    <a:p>
                      <a:pPr marL="92710">
                        <a:lnSpc>
                          <a:spcPct val="100000"/>
                        </a:lnSpc>
                        <a:spcBef>
                          <a:spcPts val="1015"/>
                        </a:spcBef>
                      </a:pPr>
                      <a:r>
                        <a:rPr sz="1400" b="1" spc="-5" dirty="0">
                          <a:latin typeface="Arial"/>
                          <a:cs typeface="Arial"/>
                        </a:rPr>
                        <a:t>15</a:t>
                      </a:r>
                      <a:endParaRPr sz="1400">
                        <a:latin typeface="Arial"/>
                        <a:cs typeface="Arial"/>
                      </a:endParaRPr>
                    </a:p>
                  </a:txBody>
                  <a:tcPr marL="0" marR="0" marT="128905" marB="0">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T w="9525">
                      <a:solidFill>
                        <a:srgbClr val="9E9E9E"/>
                      </a:solidFill>
                      <a:prstDash val="solid"/>
                    </a:lnT>
                    <a:lnB w="9525">
                      <a:solidFill>
                        <a:srgbClr val="9E9E9E"/>
                      </a:solidFill>
                      <a:prstDash val="solid"/>
                    </a:lnB>
                  </a:tcPr>
                </a:tc>
                <a:tc>
                  <a:txBody>
                    <a:bodyPr/>
                    <a:lstStyle/>
                    <a:p>
                      <a:pPr marL="92710">
                        <a:lnSpc>
                          <a:spcPct val="100000"/>
                        </a:lnSpc>
                        <a:spcBef>
                          <a:spcPts val="1015"/>
                        </a:spcBef>
                      </a:pPr>
                      <a:r>
                        <a:rPr sz="1400" b="1" spc="-5" dirty="0">
                          <a:latin typeface="Arial"/>
                          <a:cs typeface="Arial"/>
                        </a:rPr>
                        <a:t>35</a:t>
                      </a:r>
                      <a:endParaRPr sz="1400">
                        <a:latin typeface="Arial"/>
                        <a:cs typeface="Arial"/>
                      </a:endParaRPr>
                    </a:p>
                  </a:txBody>
                  <a:tcPr marL="0" marR="0" marT="128905" marB="0">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T w="9525">
                      <a:solidFill>
                        <a:srgbClr val="9E9E9E"/>
                      </a:solidFill>
                      <a:prstDash val="solid"/>
                    </a:lnT>
                    <a:lnB w="9525">
                      <a:solidFill>
                        <a:srgbClr val="9E9E9E"/>
                      </a:solidFill>
                      <a:prstDash val="solid"/>
                    </a:lnB>
                  </a:tcPr>
                </a:tc>
                <a:tc gridSpan="2">
                  <a:txBody>
                    <a:bodyPr/>
                    <a:lstStyle/>
                    <a:p>
                      <a:pPr marR="30480" algn="ctr">
                        <a:lnSpc>
                          <a:spcPct val="100000"/>
                        </a:lnSpc>
                        <a:spcBef>
                          <a:spcPts val="1015"/>
                        </a:spcBef>
                      </a:pPr>
                      <a:r>
                        <a:rPr sz="1400" b="1" dirty="0">
                          <a:latin typeface="Arial"/>
                          <a:cs typeface="Arial"/>
                        </a:rPr>
                        <a:t>0</a:t>
                      </a:r>
                      <a:endParaRPr sz="1400">
                        <a:latin typeface="Arial"/>
                        <a:cs typeface="Arial"/>
                      </a:endParaRPr>
                    </a:p>
                  </a:txBody>
                  <a:tcPr marL="0" marR="0" marT="128905" marB="0">
                    <a:lnR w="9525">
                      <a:solidFill>
                        <a:srgbClr val="9E9E9E"/>
                      </a:solidFill>
                      <a:prstDash val="solid"/>
                    </a:lnR>
                    <a:lnT w="9525">
                      <a:solidFill>
                        <a:srgbClr val="9E9E9E"/>
                      </a:solidFill>
                      <a:prstDash val="solid"/>
                    </a:lnT>
                    <a:lnB w="9525">
                      <a:solidFill>
                        <a:srgbClr val="9E9E9E"/>
                      </a:solidFill>
                      <a:prstDash val="solid"/>
                    </a:lnB>
                  </a:tcPr>
                </a:tc>
                <a:tc hMerge="1">
                  <a:txBody>
                    <a:bodyPr/>
                    <a:lstStyle/>
                    <a:p>
                      <a:endParaRPr/>
                    </a:p>
                  </a:txBody>
                  <a:tcPr marL="0" marR="0" marT="0" marB="0"/>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R w="9525">
                      <a:solidFill>
                        <a:srgbClr val="9E9E9E"/>
                      </a:solidFill>
                      <a:prstDash val="solid"/>
                    </a:lnR>
                  </a:tcPr>
                </a:tc>
                <a:extLst>
                  <a:ext uri="{0D108BD9-81ED-4DB2-BD59-A6C34878D82A}">
                    <a16:rowId xmlns:a16="http://schemas.microsoft.com/office/drawing/2014/main" val="10007"/>
                  </a:ext>
                </a:extLst>
              </a:tr>
              <a:tr h="600038">
                <a:tc>
                  <a:txBody>
                    <a:bodyPr/>
                    <a:lstStyle/>
                    <a:p>
                      <a:pPr marL="31750">
                        <a:lnSpc>
                          <a:spcPts val="3545"/>
                        </a:lnSpc>
                      </a:pPr>
                      <a:r>
                        <a:rPr sz="3600" spc="-15" dirty="0">
                          <a:solidFill>
                            <a:srgbClr val="FFFFFF"/>
                          </a:solidFill>
                          <a:latin typeface="Corbel"/>
                          <a:cs typeface="Corbel"/>
                        </a:rPr>
                        <a:t>Warshall’s</a:t>
                      </a:r>
                      <a:endParaRPr sz="3600">
                        <a:latin typeface="Corbel"/>
                        <a:cs typeface="Corbel"/>
                      </a:endParaRPr>
                    </a:p>
                  </a:txBody>
                  <a:tcPr marL="0" marR="0" marT="0" marB="0">
                    <a:solidFill>
                      <a:srgbClr val="40BAD1"/>
                    </a:solidFill>
                  </a:tcPr>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marR="78105" algn="r">
                        <a:lnSpc>
                          <a:spcPts val="2735"/>
                        </a:lnSpc>
                        <a:spcBef>
                          <a:spcPts val="1889"/>
                        </a:spcBef>
                      </a:pPr>
                      <a:r>
                        <a:rPr sz="2400" dirty="0">
                          <a:latin typeface="Times New Roman"/>
                          <a:cs typeface="Times New Roman"/>
                        </a:rPr>
                        <a:t>P</a:t>
                      </a:r>
                      <a:endParaRPr sz="2400">
                        <a:latin typeface="Times New Roman"/>
                        <a:cs typeface="Times New Roman"/>
                      </a:endParaRPr>
                    </a:p>
                  </a:txBody>
                  <a:tcPr marL="0" marR="0" marT="240029" marB="0"/>
                </a:tc>
                <a:tc>
                  <a:txBody>
                    <a:bodyPr/>
                    <a:lstStyle/>
                    <a:p>
                      <a:pPr>
                        <a:lnSpc>
                          <a:spcPct val="100000"/>
                        </a:lnSpc>
                      </a:pPr>
                      <a:endParaRPr sz="1800">
                        <a:latin typeface="Times New Roman"/>
                        <a:cs typeface="Times New Roman"/>
                      </a:endParaRPr>
                    </a:p>
                  </a:txBody>
                  <a:tcPr marL="0" marR="0" marT="0" marB="0">
                    <a:lnT w="9525">
                      <a:solidFill>
                        <a:srgbClr val="9E9E9E"/>
                      </a:solidFill>
                      <a:prstDash val="solid"/>
                    </a:lnT>
                  </a:tcPr>
                </a:tc>
                <a:tc>
                  <a:txBody>
                    <a:bodyPr/>
                    <a:lstStyle/>
                    <a:p>
                      <a:pPr>
                        <a:lnSpc>
                          <a:spcPct val="100000"/>
                        </a:lnSpc>
                        <a:spcBef>
                          <a:spcPts val="35"/>
                        </a:spcBef>
                      </a:pPr>
                      <a:endParaRPr sz="2250">
                        <a:latin typeface="Times New Roman"/>
                        <a:cs typeface="Times New Roman"/>
                      </a:endParaRPr>
                    </a:p>
                    <a:p>
                      <a:pPr marL="18415" algn="ctr">
                        <a:lnSpc>
                          <a:spcPts val="2010"/>
                        </a:lnSpc>
                      </a:pPr>
                      <a:r>
                        <a:rPr sz="1800" dirty="0">
                          <a:latin typeface="Times New Roman"/>
                          <a:cs typeface="Times New Roman"/>
                        </a:rPr>
                        <a:t>1</a:t>
                      </a:r>
                      <a:endParaRPr sz="1800">
                        <a:latin typeface="Times New Roman"/>
                        <a:cs typeface="Times New Roman"/>
                      </a:endParaRPr>
                    </a:p>
                  </a:txBody>
                  <a:tcPr marL="0" marR="0" marT="4445" marB="0">
                    <a:lnT w="9525">
                      <a:solidFill>
                        <a:srgbClr val="9E9E9E"/>
                      </a:solidFill>
                      <a:prstDash val="solid"/>
                    </a:lnT>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T w="9525">
                      <a:solidFill>
                        <a:srgbClr val="9E9E9E"/>
                      </a:solidFill>
                      <a:prstDash val="solid"/>
                    </a:lnT>
                    <a:lnB w="9525">
                      <a:solidFill>
                        <a:srgbClr val="9E9E9E"/>
                      </a:solidFill>
                      <a:prstDash val="solid"/>
                    </a:lnB>
                  </a:tcPr>
                </a:tc>
                <a:tc>
                  <a:txBody>
                    <a:bodyPr/>
                    <a:lstStyle/>
                    <a:p>
                      <a:pPr>
                        <a:lnSpc>
                          <a:spcPct val="100000"/>
                        </a:lnSpc>
                        <a:spcBef>
                          <a:spcPts val="35"/>
                        </a:spcBef>
                      </a:pPr>
                      <a:endParaRPr sz="2250">
                        <a:latin typeface="Times New Roman"/>
                        <a:cs typeface="Times New Roman"/>
                      </a:endParaRPr>
                    </a:p>
                    <a:p>
                      <a:pPr marL="10795" algn="ctr">
                        <a:lnSpc>
                          <a:spcPts val="2010"/>
                        </a:lnSpc>
                      </a:pPr>
                      <a:r>
                        <a:rPr sz="1800" dirty="0">
                          <a:latin typeface="Times New Roman"/>
                          <a:cs typeface="Times New Roman"/>
                        </a:rPr>
                        <a:t>2</a:t>
                      </a:r>
                      <a:endParaRPr sz="1800">
                        <a:latin typeface="Times New Roman"/>
                        <a:cs typeface="Times New Roman"/>
                      </a:endParaRPr>
                    </a:p>
                  </a:txBody>
                  <a:tcPr marL="0" marR="0" marT="4445" marB="0">
                    <a:lnT w="9525">
                      <a:solidFill>
                        <a:srgbClr val="9E9E9E"/>
                      </a:solidFill>
                      <a:prstDash val="solid"/>
                    </a:lnT>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T w="9525">
                      <a:solidFill>
                        <a:srgbClr val="9E9E9E"/>
                      </a:solidFill>
                      <a:prstDash val="solid"/>
                    </a:lnT>
                    <a:lnB w="9525">
                      <a:solidFill>
                        <a:srgbClr val="9E9E9E"/>
                      </a:solidFill>
                      <a:prstDash val="solid"/>
                    </a:lnB>
                  </a:tcPr>
                </a:tc>
                <a:tc>
                  <a:txBody>
                    <a:bodyPr/>
                    <a:lstStyle/>
                    <a:p>
                      <a:pPr>
                        <a:lnSpc>
                          <a:spcPct val="100000"/>
                        </a:lnSpc>
                        <a:spcBef>
                          <a:spcPts val="35"/>
                        </a:spcBef>
                      </a:pPr>
                      <a:endParaRPr sz="2250">
                        <a:latin typeface="Times New Roman"/>
                        <a:cs typeface="Times New Roman"/>
                      </a:endParaRPr>
                    </a:p>
                    <a:p>
                      <a:pPr marL="3175" algn="ctr">
                        <a:lnSpc>
                          <a:spcPts val="2010"/>
                        </a:lnSpc>
                      </a:pPr>
                      <a:r>
                        <a:rPr sz="1800" dirty="0">
                          <a:latin typeface="Times New Roman"/>
                          <a:cs typeface="Times New Roman"/>
                        </a:rPr>
                        <a:t>3</a:t>
                      </a:r>
                      <a:endParaRPr sz="1800">
                        <a:latin typeface="Times New Roman"/>
                        <a:cs typeface="Times New Roman"/>
                      </a:endParaRPr>
                    </a:p>
                  </a:txBody>
                  <a:tcPr marL="0" marR="0" marT="4445" marB="0">
                    <a:lnT w="9525">
                      <a:solidFill>
                        <a:srgbClr val="9E9E9E"/>
                      </a:solidFill>
                      <a:prstDash val="solid"/>
                    </a:lnT>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T w="9525">
                      <a:solidFill>
                        <a:srgbClr val="9E9E9E"/>
                      </a:solidFill>
                      <a:prstDash val="solid"/>
                    </a:lnT>
                    <a:lnB w="9525">
                      <a:solidFill>
                        <a:srgbClr val="9E9E9E"/>
                      </a:solidFill>
                      <a:prstDash val="solid"/>
                    </a:lnB>
                  </a:tcPr>
                </a:tc>
                <a:tc gridSpan="2">
                  <a:txBody>
                    <a:bodyPr/>
                    <a:lstStyle/>
                    <a:p>
                      <a:pPr>
                        <a:lnSpc>
                          <a:spcPct val="100000"/>
                        </a:lnSpc>
                        <a:spcBef>
                          <a:spcPts val="35"/>
                        </a:spcBef>
                      </a:pPr>
                      <a:endParaRPr sz="2250">
                        <a:latin typeface="Times New Roman"/>
                        <a:cs typeface="Times New Roman"/>
                      </a:endParaRPr>
                    </a:p>
                    <a:p>
                      <a:pPr algn="ctr">
                        <a:lnSpc>
                          <a:spcPts val="2010"/>
                        </a:lnSpc>
                      </a:pPr>
                      <a:r>
                        <a:rPr sz="1800" dirty="0">
                          <a:latin typeface="Times New Roman"/>
                          <a:cs typeface="Times New Roman"/>
                        </a:rPr>
                        <a:t>4</a:t>
                      </a:r>
                      <a:endParaRPr sz="1800">
                        <a:latin typeface="Times New Roman"/>
                        <a:cs typeface="Times New Roman"/>
                      </a:endParaRPr>
                    </a:p>
                  </a:txBody>
                  <a:tcPr marL="0" marR="0" marT="4445" marB="0">
                    <a:lnT w="9525">
                      <a:solidFill>
                        <a:srgbClr val="9E9E9E"/>
                      </a:solidFill>
                      <a:prstDash val="solid"/>
                    </a:lnT>
                    <a:lnB w="9525">
                      <a:solidFill>
                        <a:srgbClr val="9E9E9E"/>
                      </a:solidFill>
                      <a:prstDash val="solid"/>
                    </a:lnB>
                  </a:tcPr>
                </a:tc>
                <a:tc hMerge="1">
                  <a:txBody>
                    <a:bodyPr/>
                    <a:lstStyle/>
                    <a:p>
                      <a:endParaRPr/>
                    </a:p>
                  </a:txBody>
                  <a:tcPr marL="0" marR="0" marT="0" marB="0"/>
                </a:tc>
                <a:tc>
                  <a:txBody>
                    <a:bodyPr/>
                    <a:lstStyle/>
                    <a:p>
                      <a:pPr>
                        <a:lnSpc>
                          <a:spcPct val="100000"/>
                        </a:lnSpc>
                      </a:pPr>
                      <a:endParaRPr sz="1800">
                        <a:latin typeface="Times New Roman"/>
                        <a:cs typeface="Times New Roman"/>
                      </a:endParaRPr>
                    </a:p>
                  </a:txBody>
                  <a:tcPr marL="0" marR="0" marT="0" marB="0">
                    <a:lnB w="9525">
                      <a:solidFill>
                        <a:srgbClr val="9E9E9E"/>
                      </a:solidFill>
                      <a:prstDash val="solid"/>
                    </a:lnB>
                  </a:tcPr>
                </a:tc>
                <a:extLst>
                  <a:ext uri="{0D108BD9-81ED-4DB2-BD59-A6C34878D82A}">
                    <a16:rowId xmlns:a16="http://schemas.microsoft.com/office/drawing/2014/main" val="10008"/>
                  </a:ext>
                </a:extLst>
              </a:tr>
              <a:tr h="463849">
                <a:tc>
                  <a:txBody>
                    <a:bodyPr/>
                    <a:lstStyle/>
                    <a:p>
                      <a:pPr marL="31750">
                        <a:lnSpc>
                          <a:spcPts val="2720"/>
                        </a:lnSpc>
                      </a:pPr>
                      <a:r>
                        <a:rPr sz="3600" spc="-5" dirty="0">
                          <a:solidFill>
                            <a:srgbClr val="FFFFFF"/>
                          </a:solidFill>
                          <a:latin typeface="Corbel"/>
                          <a:cs typeface="Corbel"/>
                        </a:rPr>
                        <a:t>Algorithm</a:t>
                      </a:r>
                      <a:endParaRPr sz="3600">
                        <a:latin typeface="Corbel"/>
                        <a:cs typeface="Corbel"/>
                      </a:endParaRPr>
                    </a:p>
                  </a:txBody>
                  <a:tcPr marL="0" marR="0" marT="0" marB="0">
                    <a:solidFill>
                      <a:srgbClr val="40BAD1"/>
                    </a:solidFill>
                  </a:tcPr>
                </a:tc>
                <a:tc>
                  <a:txBody>
                    <a:bodyPr/>
                    <a:lstStyle/>
                    <a:p>
                      <a:pPr>
                        <a:lnSpc>
                          <a:spcPct val="100000"/>
                        </a:lnSpc>
                      </a:pPr>
                      <a:endParaRPr sz="1800">
                        <a:latin typeface="Times New Roman"/>
                        <a:cs typeface="Times New Roman"/>
                      </a:endParaRPr>
                    </a:p>
                  </a:txBody>
                  <a:tcPr marL="0" marR="0" marT="0" marB="0"/>
                </a:tc>
                <a:tc>
                  <a:txBody>
                    <a:bodyPr/>
                    <a:lstStyle/>
                    <a:p>
                      <a:pPr marL="22860">
                        <a:lnSpc>
                          <a:spcPts val="2520"/>
                        </a:lnSpc>
                      </a:pPr>
                      <a:r>
                        <a:rPr sz="2400" i="1" spc="-5" dirty="0">
                          <a:latin typeface="Times New Roman"/>
                          <a:cs typeface="Times New Roman"/>
                        </a:rPr>
                        <a:t>D</a:t>
                      </a:r>
                      <a:r>
                        <a:rPr sz="2400" i="1" spc="-7" baseline="-31250" dirty="0">
                          <a:latin typeface="Times New Roman"/>
                          <a:cs typeface="Times New Roman"/>
                        </a:rPr>
                        <a:t>k</a:t>
                      </a:r>
                      <a:r>
                        <a:rPr sz="2400" spc="-5" dirty="0">
                          <a:latin typeface="Times New Roman"/>
                          <a:cs typeface="Times New Roman"/>
                        </a:rPr>
                        <a:t>[</a:t>
                      </a:r>
                      <a:r>
                        <a:rPr sz="2400" i="1" spc="-5" dirty="0">
                          <a:latin typeface="Times New Roman"/>
                          <a:cs typeface="Times New Roman"/>
                        </a:rPr>
                        <a:t>i,</a:t>
                      </a:r>
                      <a:r>
                        <a:rPr sz="2400" i="1" spc="-30" dirty="0">
                          <a:latin typeface="Times New Roman"/>
                          <a:cs typeface="Times New Roman"/>
                        </a:rPr>
                        <a:t> </a:t>
                      </a:r>
                      <a:r>
                        <a:rPr sz="2400" i="1" dirty="0">
                          <a:latin typeface="Times New Roman"/>
                          <a:cs typeface="Times New Roman"/>
                        </a:rPr>
                        <a:t>j</a:t>
                      </a:r>
                      <a:r>
                        <a:rPr sz="2400" dirty="0">
                          <a:latin typeface="Times New Roman"/>
                          <a:cs typeface="Times New Roman"/>
                        </a:rPr>
                        <a:t>]</a:t>
                      </a:r>
                      <a:r>
                        <a:rPr sz="2400" spc="-25" dirty="0">
                          <a:latin typeface="Times New Roman"/>
                          <a:cs typeface="Times New Roman"/>
                        </a:rPr>
                        <a:t> </a:t>
                      </a:r>
                      <a:r>
                        <a:rPr sz="2400" dirty="0">
                          <a:latin typeface="Times New Roman"/>
                          <a:cs typeface="Times New Roman"/>
                        </a:rPr>
                        <a:t>=</a:t>
                      </a:r>
                      <a:endParaRPr sz="2400">
                        <a:latin typeface="Times New Roman"/>
                        <a:cs typeface="Times New Roman"/>
                      </a:endParaRPr>
                    </a:p>
                  </a:txBody>
                  <a:tcPr marL="0" marR="0" marT="0" marB="0"/>
                </a:tc>
                <a:tc>
                  <a:txBody>
                    <a:bodyPr/>
                    <a:lstStyle/>
                    <a:p>
                      <a:pPr marR="92075" algn="r">
                        <a:lnSpc>
                          <a:spcPct val="100000"/>
                        </a:lnSpc>
                        <a:spcBef>
                          <a:spcPts val="790"/>
                        </a:spcBef>
                      </a:pPr>
                      <a:r>
                        <a:rPr sz="1800" dirty="0">
                          <a:latin typeface="Times New Roman"/>
                          <a:cs typeface="Times New Roman"/>
                        </a:rPr>
                        <a:t>1</a:t>
                      </a:r>
                      <a:endParaRPr sz="1800">
                        <a:latin typeface="Times New Roman"/>
                        <a:cs typeface="Times New Roman"/>
                      </a:endParaRPr>
                    </a:p>
                  </a:txBody>
                  <a:tcPr marL="0" marR="0" marT="100330" marB="0">
                    <a:lnR w="9525">
                      <a:solidFill>
                        <a:srgbClr val="9E9E9E"/>
                      </a:solidFill>
                      <a:prstDash val="solid"/>
                    </a:lnR>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tcPr>
                </a:tc>
                <a:tc>
                  <a:txBody>
                    <a:bodyPr/>
                    <a:lstStyle/>
                    <a:p>
                      <a:pPr algn="ctr">
                        <a:lnSpc>
                          <a:spcPct val="100000"/>
                        </a:lnSpc>
                        <a:spcBef>
                          <a:spcPts val="944"/>
                        </a:spcBef>
                      </a:pPr>
                      <a:r>
                        <a:rPr sz="1400" b="1" dirty="0">
                          <a:latin typeface="Arial"/>
                          <a:cs typeface="Arial"/>
                        </a:rPr>
                        <a:t>0</a:t>
                      </a:r>
                      <a:endParaRPr sz="1400">
                        <a:latin typeface="Arial"/>
                        <a:cs typeface="Arial"/>
                      </a:endParaRPr>
                    </a:p>
                  </a:txBody>
                  <a:tcPr marL="0" marR="0" marT="120014" marB="0">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T w="9525">
                      <a:solidFill>
                        <a:srgbClr val="9E9E9E"/>
                      </a:solidFill>
                      <a:prstDash val="solid"/>
                    </a:lnT>
                    <a:lnB w="9525">
                      <a:solidFill>
                        <a:srgbClr val="9E9E9E"/>
                      </a:solidFill>
                      <a:prstDash val="solid"/>
                    </a:lnB>
                  </a:tcPr>
                </a:tc>
                <a:tc>
                  <a:txBody>
                    <a:bodyPr/>
                    <a:lstStyle/>
                    <a:p>
                      <a:pPr algn="ctr">
                        <a:lnSpc>
                          <a:spcPct val="100000"/>
                        </a:lnSpc>
                        <a:spcBef>
                          <a:spcPts val="944"/>
                        </a:spcBef>
                      </a:pPr>
                      <a:r>
                        <a:rPr sz="1400" b="1" dirty="0">
                          <a:latin typeface="Arial"/>
                          <a:cs typeface="Arial"/>
                        </a:rPr>
                        <a:t>3</a:t>
                      </a:r>
                      <a:endParaRPr sz="1400">
                        <a:latin typeface="Arial"/>
                        <a:cs typeface="Arial"/>
                      </a:endParaRPr>
                    </a:p>
                  </a:txBody>
                  <a:tcPr marL="0" marR="0" marT="120014" marB="0">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T w="9525">
                      <a:solidFill>
                        <a:srgbClr val="9E9E9E"/>
                      </a:solidFill>
                      <a:prstDash val="solid"/>
                    </a:lnT>
                    <a:lnB w="9525">
                      <a:solidFill>
                        <a:srgbClr val="9E9E9E"/>
                      </a:solidFill>
                      <a:prstDash val="solid"/>
                    </a:lnB>
                  </a:tcPr>
                </a:tc>
                <a:tc>
                  <a:txBody>
                    <a:bodyPr/>
                    <a:lstStyle/>
                    <a:p>
                      <a:pPr algn="ctr">
                        <a:lnSpc>
                          <a:spcPct val="100000"/>
                        </a:lnSpc>
                        <a:spcBef>
                          <a:spcPts val="944"/>
                        </a:spcBef>
                      </a:pPr>
                      <a:r>
                        <a:rPr sz="1400" b="1" dirty="0">
                          <a:latin typeface="Arial"/>
                          <a:cs typeface="Arial"/>
                        </a:rPr>
                        <a:t>0</a:t>
                      </a:r>
                      <a:endParaRPr sz="1400">
                        <a:latin typeface="Arial"/>
                        <a:cs typeface="Arial"/>
                      </a:endParaRPr>
                    </a:p>
                  </a:txBody>
                  <a:tcPr marL="0" marR="0" marT="120014" marB="0">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T w="9525">
                      <a:solidFill>
                        <a:srgbClr val="9E9E9E"/>
                      </a:solidFill>
                      <a:prstDash val="solid"/>
                    </a:lnT>
                    <a:lnB w="9525">
                      <a:solidFill>
                        <a:srgbClr val="9E9E9E"/>
                      </a:solidFill>
                      <a:prstDash val="solid"/>
                    </a:lnB>
                  </a:tcPr>
                </a:tc>
                <a:tc gridSpan="2">
                  <a:txBody>
                    <a:bodyPr/>
                    <a:lstStyle/>
                    <a:p>
                      <a:pPr algn="ctr">
                        <a:lnSpc>
                          <a:spcPct val="100000"/>
                        </a:lnSpc>
                        <a:spcBef>
                          <a:spcPts val="944"/>
                        </a:spcBef>
                      </a:pPr>
                      <a:r>
                        <a:rPr sz="1400" b="1" dirty="0">
                          <a:latin typeface="Arial"/>
                          <a:cs typeface="Arial"/>
                        </a:rPr>
                        <a:t>3</a:t>
                      </a:r>
                      <a:endParaRPr sz="1400">
                        <a:latin typeface="Arial"/>
                        <a:cs typeface="Arial"/>
                      </a:endParaRPr>
                    </a:p>
                  </a:txBody>
                  <a:tcPr marL="0" marR="0" marT="120014" marB="0">
                    <a:lnR w="9525">
                      <a:solidFill>
                        <a:srgbClr val="9E9E9E"/>
                      </a:solidFill>
                      <a:prstDash val="solid"/>
                    </a:lnR>
                    <a:lnT w="9525">
                      <a:solidFill>
                        <a:srgbClr val="9E9E9E"/>
                      </a:solidFill>
                      <a:prstDash val="solid"/>
                    </a:lnT>
                    <a:lnB w="9525">
                      <a:solidFill>
                        <a:srgbClr val="9E9E9E"/>
                      </a:solidFill>
                      <a:prstDash val="solid"/>
                    </a:lnB>
                  </a:tcPr>
                </a:tc>
                <a:tc hMerge="1">
                  <a:txBody>
                    <a:bodyPr/>
                    <a:lstStyle/>
                    <a:p>
                      <a:endParaRPr/>
                    </a:p>
                  </a:txBody>
                  <a:tcPr marL="0" marR="0" marT="0" marB="0"/>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9"/>
                  </a:ext>
                </a:extLst>
              </a:tr>
              <a:tr h="463849">
                <a:tc>
                  <a:txBody>
                    <a:bodyPr/>
                    <a:lstStyle/>
                    <a:p>
                      <a:pPr>
                        <a:lnSpc>
                          <a:spcPct val="100000"/>
                        </a:lnSpc>
                      </a:pPr>
                      <a:endParaRPr sz="1800">
                        <a:latin typeface="Times New Roman"/>
                        <a:cs typeface="Times New Roman"/>
                      </a:endParaRPr>
                    </a:p>
                  </a:txBody>
                  <a:tcPr marL="0" marR="0" marT="0" marB="0">
                    <a:solidFill>
                      <a:srgbClr val="40BAD1"/>
                    </a:solidFill>
                  </a:tcPr>
                </a:tc>
                <a:tc>
                  <a:txBody>
                    <a:bodyPr/>
                    <a:lstStyle/>
                    <a:p>
                      <a:pPr>
                        <a:lnSpc>
                          <a:spcPct val="100000"/>
                        </a:lnSpc>
                      </a:pPr>
                      <a:endParaRPr sz="1800">
                        <a:latin typeface="Times New Roman"/>
                        <a:cs typeface="Times New Roman"/>
                      </a:endParaRPr>
                    </a:p>
                  </a:txBody>
                  <a:tcPr marL="0" marR="0" marT="0" marB="0"/>
                </a:tc>
                <a:tc>
                  <a:txBody>
                    <a:bodyPr/>
                    <a:lstStyle/>
                    <a:p>
                      <a:pPr marL="22860">
                        <a:lnSpc>
                          <a:spcPts val="1720"/>
                        </a:lnSpc>
                      </a:pPr>
                      <a:r>
                        <a:rPr sz="2400" spc="-5" dirty="0">
                          <a:latin typeface="Times New Roman"/>
                          <a:cs typeface="Times New Roman"/>
                        </a:rPr>
                        <a:t>min (</a:t>
                      </a:r>
                      <a:r>
                        <a:rPr sz="2400" i="1" spc="-5" dirty="0">
                          <a:latin typeface="Times New Roman"/>
                          <a:cs typeface="Times New Roman"/>
                        </a:rPr>
                        <a:t>D</a:t>
                      </a:r>
                      <a:r>
                        <a:rPr sz="2400" i="1" spc="-7" baseline="-31250" dirty="0">
                          <a:latin typeface="Times New Roman"/>
                          <a:cs typeface="Times New Roman"/>
                        </a:rPr>
                        <a:t>k-1</a:t>
                      </a:r>
                      <a:r>
                        <a:rPr sz="2400" spc="-5" dirty="0">
                          <a:latin typeface="Times New Roman"/>
                          <a:cs typeface="Times New Roman"/>
                        </a:rPr>
                        <a:t>[</a:t>
                      </a:r>
                      <a:r>
                        <a:rPr sz="2400" i="1" spc="-5" dirty="0">
                          <a:latin typeface="Times New Roman"/>
                          <a:cs typeface="Times New Roman"/>
                        </a:rPr>
                        <a:t>i, </a:t>
                      </a:r>
                      <a:r>
                        <a:rPr sz="2400" i="1" dirty="0">
                          <a:latin typeface="Times New Roman"/>
                          <a:cs typeface="Times New Roman"/>
                        </a:rPr>
                        <a:t>j</a:t>
                      </a:r>
                      <a:r>
                        <a:rPr sz="2400" dirty="0">
                          <a:latin typeface="Times New Roman"/>
                          <a:cs typeface="Times New Roman"/>
                        </a:rPr>
                        <a:t>], </a:t>
                      </a:r>
                      <a:r>
                        <a:rPr sz="2400" i="1" spc="-5" dirty="0">
                          <a:latin typeface="Times New Roman"/>
                          <a:cs typeface="Times New Roman"/>
                        </a:rPr>
                        <a:t>D</a:t>
                      </a:r>
                      <a:r>
                        <a:rPr sz="2400" i="1" spc="-7" baseline="-31250" dirty="0">
                          <a:latin typeface="Times New Roman"/>
                          <a:cs typeface="Times New Roman"/>
                        </a:rPr>
                        <a:t>k-1</a:t>
                      </a:r>
                      <a:r>
                        <a:rPr sz="2400" spc="-5" dirty="0">
                          <a:latin typeface="Times New Roman"/>
                          <a:cs typeface="Times New Roman"/>
                        </a:rPr>
                        <a:t>[</a:t>
                      </a:r>
                      <a:r>
                        <a:rPr sz="2400" i="1" spc="-5" dirty="0">
                          <a:latin typeface="Times New Roman"/>
                          <a:cs typeface="Times New Roman"/>
                        </a:rPr>
                        <a:t>i,</a:t>
                      </a:r>
                      <a:r>
                        <a:rPr sz="2400" i="1" dirty="0">
                          <a:latin typeface="Times New Roman"/>
                          <a:cs typeface="Times New Roman"/>
                        </a:rPr>
                        <a:t> </a:t>
                      </a:r>
                      <a:r>
                        <a:rPr sz="2400" i="1" spc="-5" dirty="0">
                          <a:latin typeface="Times New Roman"/>
                          <a:cs typeface="Times New Roman"/>
                        </a:rPr>
                        <a:t>k</a:t>
                      </a:r>
                      <a:r>
                        <a:rPr sz="2400" spc="-5" dirty="0">
                          <a:latin typeface="Times New Roman"/>
                          <a:cs typeface="Times New Roman"/>
                        </a:rPr>
                        <a:t>]+</a:t>
                      </a:r>
                      <a:r>
                        <a:rPr sz="2400" i="1" spc="-5" dirty="0">
                          <a:latin typeface="Times New Roman"/>
                          <a:cs typeface="Times New Roman"/>
                        </a:rPr>
                        <a:t>D</a:t>
                      </a:r>
                      <a:r>
                        <a:rPr sz="2400" i="1" spc="-7" baseline="-31250" dirty="0">
                          <a:latin typeface="Times New Roman"/>
                          <a:cs typeface="Times New Roman"/>
                        </a:rPr>
                        <a:t>k-1</a:t>
                      </a:r>
                      <a:r>
                        <a:rPr sz="2400" spc="-5" dirty="0">
                          <a:latin typeface="Times New Roman"/>
                          <a:cs typeface="Times New Roman"/>
                        </a:rPr>
                        <a:t>[</a:t>
                      </a:r>
                      <a:r>
                        <a:rPr sz="2400" i="1" spc="-5" dirty="0">
                          <a:latin typeface="Times New Roman"/>
                          <a:cs typeface="Times New Roman"/>
                        </a:rPr>
                        <a:t>k, </a:t>
                      </a:r>
                      <a:r>
                        <a:rPr sz="2400" i="1" dirty="0">
                          <a:latin typeface="Times New Roman"/>
                          <a:cs typeface="Times New Roman"/>
                        </a:rPr>
                        <a:t>j</a:t>
                      </a:r>
                      <a:r>
                        <a:rPr sz="2400" dirty="0">
                          <a:latin typeface="Times New Roman"/>
                          <a:cs typeface="Times New Roman"/>
                        </a:rPr>
                        <a:t>])</a:t>
                      </a:r>
                      <a:endParaRPr sz="2400">
                        <a:latin typeface="Times New Roman"/>
                        <a:cs typeface="Times New Roman"/>
                      </a:endParaRPr>
                    </a:p>
                  </a:txBody>
                  <a:tcPr marL="0" marR="0" marT="0" marB="0"/>
                </a:tc>
                <a:tc>
                  <a:txBody>
                    <a:bodyPr/>
                    <a:lstStyle/>
                    <a:p>
                      <a:pPr marR="92075" algn="r">
                        <a:lnSpc>
                          <a:spcPct val="100000"/>
                        </a:lnSpc>
                        <a:spcBef>
                          <a:spcPts val="360"/>
                        </a:spcBef>
                      </a:pPr>
                      <a:r>
                        <a:rPr sz="1800" dirty="0">
                          <a:latin typeface="Times New Roman"/>
                          <a:cs typeface="Times New Roman"/>
                        </a:rPr>
                        <a:t>2</a:t>
                      </a:r>
                      <a:endParaRPr sz="1800">
                        <a:latin typeface="Times New Roman"/>
                        <a:cs typeface="Times New Roman"/>
                      </a:endParaRPr>
                    </a:p>
                  </a:txBody>
                  <a:tcPr marL="0" marR="0" marB="0">
                    <a:lnR w="9525">
                      <a:solidFill>
                        <a:srgbClr val="9E9E9E"/>
                      </a:solidFill>
                      <a:prstDash val="solid"/>
                    </a:lnR>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tcPr>
                </a:tc>
                <a:tc>
                  <a:txBody>
                    <a:bodyPr/>
                    <a:lstStyle/>
                    <a:p>
                      <a:pPr algn="ctr">
                        <a:lnSpc>
                          <a:spcPct val="100000"/>
                        </a:lnSpc>
                        <a:spcBef>
                          <a:spcPts val="944"/>
                        </a:spcBef>
                      </a:pPr>
                      <a:r>
                        <a:rPr sz="1400" b="1" dirty="0">
                          <a:latin typeface="Arial"/>
                          <a:cs typeface="Arial"/>
                        </a:rPr>
                        <a:t>0</a:t>
                      </a:r>
                      <a:endParaRPr sz="1400">
                        <a:latin typeface="Arial"/>
                        <a:cs typeface="Arial"/>
                      </a:endParaRPr>
                    </a:p>
                  </a:txBody>
                  <a:tcPr marL="0" marR="0" marT="120014" marB="0">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T w="9525">
                      <a:solidFill>
                        <a:srgbClr val="9E9E9E"/>
                      </a:solidFill>
                      <a:prstDash val="solid"/>
                    </a:lnT>
                    <a:lnB w="9525">
                      <a:solidFill>
                        <a:srgbClr val="9E9E9E"/>
                      </a:solidFill>
                      <a:prstDash val="solid"/>
                    </a:lnB>
                  </a:tcPr>
                </a:tc>
                <a:tc>
                  <a:txBody>
                    <a:bodyPr/>
                    <a:lstStyle/>
                    <a:p>
                      <a:pPr algn="ctr">
                        <a:lnSpc>
                          <a:spcPct val="100000"/>
                        </a:lnSpc>
                        <a:spcBef>
                          <a:spcPts val="944"/>
                        </a:spcBef>
                      </a:pPr>
                      <a:r>
                        <a:rPr sz="1400" b="1" dirty="0">
                          <a:latin typeface="Arial"/>
                          <a:cs typeface="Arial"/>
                        </a:rPr>
                        <a:t>0</a:t>
                      </a:r>
                      <a:endParaRPr sz="1400">
                        <a:latin typeface="Arial"/>
                        <a:cs typeface="Arial"/>
                      </a:endParaRPr>
                    </a:p>
                  </a:txBody>
                  <a:tcPr marL="0" marR="0" marT="120014" marB="0">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T w="9525">
                      <a:solidFill>
                        <a:srgbClr val="9E9E9E"/>
                      </a:solidFill>
                      <a:prstDash val="solid"/>
                    </a:lnT>
                    <a:lnB w="9525">
                      <a:solidFill>
                        <a:srgbClr val="9E9E9E"/>
                      </a:solidFill>
                      <a:prstDash val="solid"/>
                    </a:lnB>
                  </a:tcPr>
                </a:tc>
                <a:tc>
                  <a:txBody>
                    <a:bodyPr/>
                    <a:lstStyle/>
                    <a:p>
                      <a:pPr algn="ctr">
                        <a:lnSpc>
                          <a:spcPct val="100000"/>
                        </a:lnSpc>
                        <a:spcBef>
                          <a:spcPts val="944"/>
                        </a:spcBef>
                      </a:pPr>
                      <a:r>
                        <a:rPr sz="1400" b="1" dirty="0">
                          <a:latin typeface="Arial"/>
                          <a:cs typeface="Arial"/>
                        </a:rPr>
                        <a:t>1</a:t>
                      </a:r>
                      <a:endParaRPr sz="1400">
                        <a:latin typeface="Arial"/>
                        <a:cs typeface="Arial"/>
                      </a:endParaRPr>
                    </a:p>
                  </a:txBody>
                  <a:tcPr marL="0" marR="0" marT="120014" marB="0">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T w="9525">
                      <a:solidFill>
                        <a:srgbClr val="9E9E9E"/>
                      </a:solidFill>
                      <a:prstDash val="solid"/>
                    </a:lnT>
                    <a:lnB w="9525">
                      <a:solidFill>
                        <a:srgbClr val="9E9E9E"/>
                      </a:solidFill>
                      <a:prstDash val="solid"/>
                    </a:lnB>
                  </a:tcPr>
                </a:tc>
                <a:tc gridSpan="2">
                  <a:txBody>
                    <a:bodyPr/>
                    <a:lstStyle/>
                    <a:p>
                      <a:pPr algn="ctr">
                        <a:lnSpc>
                          <a:spcPct val="100000"/>
                        </a:lnSpc>
                        <a:spcBef>
                          <a:spcPts val="944"/>
                        </a:spcBef>
                      </a:pPr>
                      <a:r>
                        <a:rPr sz="1400" b="1" dirty="0">
                          <a:latin typeface="Arial"/>
                          <a:cs typeface="Arial"/>
                        </a:rPr>
                        <a:t>0</a:t>
                      </a:r>
                      <a:endParaRPr sz="1400">
                        <a:latin typeface="Arial"/>
                        <a:cs typeface="Arial"/>
                      </a:endParaRPr>
                    </a:p>
                  </a:txBody>
                  <a:tcPr marL="0" marR="0" marT="120014" marB="0">
                    <a:lnR w="9525">
                      <a:solidFill>
                        <a:srgbClr val="9E9E9E"/>
                      </a:solidFill>
                      <a:prstDash val="solid"/>
                    </a:lnR>
                    <a:lnT w="9525">
                      <a:solidFill>
                        <a:srgbClr val="9E9E9E"/>
                      </a:solidFill>
                      <a:prstDash val="solid"/>
                    </a:lnT>
                    <a:lnB w="9525">
                      <a:solidFill>
                        <a:srgbClr val="9E9E9E"/>
                      </a:solidFill>
                      <a:prstDash val="solid"/>
                    </a:lnB>
                  </a:tcPr>
                </a:tc>
                <a:tc hMerge="1">
                  <a:txBody>
                    <a:bodyPr/>
                    <a:lstStyle/>
                    <a:p>
                      <a:endParaRPr/>
                    </a:p>
                  </a:txBody>
                  <a:tcPr marL="0" marR="0" marT="0" marB="0"/>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10"/>
                  </a:ext>
                </a:extLst>
              </a:tr>
              <a:tr h="463849">
                <a:tc>
                  <a:txBody>
                    <a:bodyPr/>
                    <a:lstStyle/>
                    <a:p>
                      <a:pPr>
                        <a:lnSpc>
                          <a:spcPct val="100000"/>
                        </a:lnSpc>
                      </a:pPr>
                      <a:endParaRPr sz="1800">
                        <a:latin typeface="Times New Roman"/>
                        <a:cs typeface="Times New Roman"/>
                      </a:endParaRPr>
                    </a:p>
                  </a:txBody>
                  <a:tcPr marL="0" marR="0" marT="0" marB="0">
                    <a:solidFill>
                      <a:srgbClr val="40BAD1"/>
                    </a:solidFill>
                  </a:tcPr>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marR="92075" algn="r">
                        <a:lnSpc>
                          <a:spcPts val="2095"/>
                        </a:lnSpc>
                      </a:pPr>
                      <a:r>
                        <a:rPr sz="1800" dirty="0">
                          <a:latin typeface="Times New Roman"/>
                          <a:cs typeface="Times New Roman"/>
                        </a:rPr>
                        <a:t>3</a:t>
                      </a:r>
                      <a:endParaRPr sz="1800">
                        <a:latin typeface="Times New Roman"/>
                        <a:cs typeface="Times New Roman"/>
                      </a:endParaRPr>
                    </a:p>
                  </a:txBody>
                  <a:tcPr marL="0" marR="0" marT="0" marB="0">
                    <a:lnR w="9525">
                      <a:solidFill>
                        <a:srgbClr val="9E9E9E"/>
                      </a:solidFill>
                      <a:prstDash val="solid"/>
                    </a:lnR>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tcPr>
                </a:tc>
                <a:tc>
                  <a:txBody>
                    <a:bodyPr/>
                    <a:lstStyle/>
                    <a:p>
                      <a:pPr algn="ctr">
                        <a:lnSpc>
                          <a:spcPct val="100000"/>
                        </a:lnSpc>
                        <a:spcBef>
                          <a:spcPts val="944"/>
                        </a:spcBef>
                      </a:pPr>
                      <a:r>
                        <a:rPr sz="1400" b="1" dirty="0">
                          <a:latin typeface="Arial"/>
                          <a:cs typeface="Arial"/>
                        </a:rPr>
                        <a:t>2</a:t>
                      </a:r>
                      <a:endParaRPr sz="1400">
                        <a:latin typeface="Arial"/>
                        <a:cs typeface="Arial"/>
                      </a:endParaRPr>
                    </a:p>
                  </a:txBody>
                  <a:tcPr marL="0" marR="0" marT="120014" marB="0">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T w="9525">
                      <a:solidFill>
                        <a:srgbClr val="9E9E9E"/>
                      </a:solidFill>
                      <a:prstDash val="solid"/>
                    </a:lnT>
                    <a:lnB w="9525">
                      <a:solidFill>
                        <a:srgbClr val="9E9E9E"/>
                      </a:solidFill>
                      <a:prstDash val="solid"/>
                    </a:lnB>
                  </a:tcPr>
                </a:tc>
                <a:tc>
                  <a:txBody>
                    <a:bodyPr/>
                    <a:lstStyle/>
                    <a:p>
                      <a:pPr algn="ctr">
                        <a:lnSpc>
                          <a:spcPct val="100000"/>
                        </a:lnSpc>
                        <a:spcBef>
                          <a:spcPts val="944"/>
                        </a:spcBef>
                      </a:pPr>
                      <a:r>
                        <a:rPr sz="1400" b="1" dirty="0">
                          <a:latin typeface="Arial"/>
                          <a:cs typeface="Arial"/>
                        </a:rPr>
                        <a:t>0</a:t>
                      </a:r>
                      <a:endParaRPr sz="1400">
                        <a:latin typeface="Arial"/>
                        <a:cs typeface="Arial"/>
                      </a:endParaRPr>
                    </a:p>
                  </a:txBody>
                  <a:tcPr marL="0" marR="0" marT="120014" marB="0">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T w="9525">
                      <a:solidFill>
                        <a:srgbClr val="9E9E9E"/>
                      </a:solidFill>
                      <a:prstDash val="solid"/>
                    </a:lnT>
                    <a:lnB w="9525">
                      <a:solidFill>
                        <a:srgbClr val="9E9E9E"/>
                      </a:solidFill>
                      <a:prstDash val="solid"/>
                    </a:lnB>
                  </a:tcPr>
                </a:tc>
                <a:tc>
                  <a:txBody>
                    <a:bodyPr/>
                    <a:lstStyle/>
                    <a:p>
                      <a:pPr algn="ctr">
                        <a:lnSpc>
                          <a:spcPct val="100000"/>
                        </a:lnSpc>
                        <a:spcBef>
                          <a:spcPts val="944"/>
                        </a:spcBef>
                      </a:pPr>
                      <a:r>
                        <a:rPr sz="1400" b="1" dirty="0">
                          <a:latin typeface="Arial"/>
                          <a:cs typeface="Arial"/>
                        </a:rPr>
                        <a:t>0</a:t>
                      </a:r>
                      <a:endParaRPr sz="1400">
                        <a:latin typeface="Arial"/>
                        <a:cs typeface="Arial"/>
                      </a:endParaRPr>
                    </a:p>
                  </a:txBody>
                  <a:tcPr marL="0" marR="0" marT="120014" marB="0">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T w="9525">
                      <a:solidFill>
                        <a:srgbClr val="9E9E9E"/>
                      </a:solidFill>
                      <a:prstDash val="solid"/>
                    </a:lnT>
                    <a:lnB w="9525">
                      <a:solidFill>
                        <a:srgbClr val="9E9E9E"/>
                      </a:solidFill>
                      <a:prstDash val="solid"/>
                    </a:lnB>
                  </a:tcPr>
                </a:tc>
                <a:tc gridSpan="2">
                  <a:txBody>
                    <a:bodyPr/>
                    <a:lstStyle/>
                    <a:p>
                      <a:pPr algn="ctr">
                        <a:lnSpc>
                          <a:spcPct val="100000"/>
                        </a:lnSpc>
                        <a:spcBef>
                          <a:spcPts val="944"/>
                        </a:spcBef>
                      </a:pPr>
                      <a:r>
                        <a:rPr sz="1400" b="1" dirty="0">
                          <a:latin typeface="Arial"/>
                          <a:cs typeface="Arial"/>
                        </a:rPr>
                        <a:t>2</a:t>
                      </a:r>
                      <a:endParaRPr sz="1400">
                        <a:latin typeface="Arial"/>
                        <a:cs typeface="Arial"/>
                      </a:endParaRPr>
                    </a:p>
                  </a:txBody>
                  <a:tcPr marL="0" marR="0" marT="120014" marB="0">
                    <a:lnR w="9525">
                      <a:solidFill>
                        <a:srgbClr val="9E9E9E"/>
                      </a:solidFill>
                      <a:prstDash val="solid"/>
                    </a:lnR>
                    <a:lnT w="9525">
                      <a:solidFill>
                        <a:srgbClr val="9E9E9E"/>
                      </a:solidFill>
                      <a:prstDash val="solid"/>
                    </a:lnT>
                    <a:lnB w="9525">
                      <a:solidFill>
                        <a:srgbClr val="9E9E9E"/>
                      </a:solidFill>
                      <a:prstDash val="solid"/>
                    </a:lnB>
                  </a:tcPr>
                </a:tc>
                <a:tc hMerge="1">
                  <a:txBody>
                    <a:bodyPr/>
                    <a:lstStyle/>
                    <a:p>
                      <a:endParaRPr/>
                    </a:p>
                  </a:txBody>
                  <a:tcPr marL="0" marR="0" marT="0" marB="0"/>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11"/>
                  </a:ext>
                </a:extLst>
              </a:tr>
              <a:tr h="463849">
                <a:tc>
                  <a:txBody>
                    <a:bodyPr/>
                    <a:lstStyle/>
                    <a:p>
                      <a:pPr>
                        <a:lnSpc>
                          <a:spcPct val="100000"/>
                        </a:lnSpc>
                      </a:pPr>
                      <a:endParaRPr sz="1800">
                        <a:latin typeface="Times New Roman"/>
                        <a:cs typeface="Times New Roman"/>
                      </a:endParaRPr>
                    </a:p>
                  </a:txBody>
                  <a:tcPr marL="0" marR="0" marT="0" marB="0">
                    <a:solidFill>
                      <a:srgbClr val="40BAD1"/>
                    </a:solidFill>
                  </a:tcPr>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marR="92075" algn="r">
                        <a:lnSpc>
                          <a:spcPts val="1664"/>
                        </a:lnSpc>
                      </a:pPr>
                      <a:r>
                        <a:rPr sz="1800" dirty="0">
                          <a:latin typeface="Times New Roman"/>
                          <a:cs typeface="Times New Roman"/>
                        </a:rPr>
                        <a:t>4</a:t>
                      </a:r>
                      <a:endParaRPr sz="1800">
                        <a:latin typeface="Times New Roman"/>
                        <a:cs typeface="Times New Roman"/>
                      </a:endParaRPr>
                    </a:p>
                  </a:txBody>
                  <a:tcPr marL="0" marR="0" marT="0" marB="0">
                    <a:lnR w="9525">
                      <a:solidFill>
                        <a:srgbClr val="9E9E9E"/>
                      </a:solidFill>
                      <a:prstDash val="solid"/>
                    </a:lnR>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tcPr>
                </a:tc>
                <a:tc>
                  <a:txBody>
                    <a:bodyPr/>
                    <a:lstStyle/>
                    <a:p>
                      <a:pPr algn="ctr">
                        <a:lnSpc>
                          <a:spcPct val="100000"/>
                        </a:lnSpc>
                        <a:spcBef>
                          <a:spcPts val="944"/>
                        </a:spcBef>
                      </a:pPr>
                      <a:r>
                        <a:rPr sz="1400" b="1" dirty="0">
                          <a:latin typeface="Arial"/>
                          <a:cs typeface="Arial"/>
                        </a:rPr>
                        <a:t>0</a:t>
                      </a:r>
                      <a:endParaRPr sz="1400">
                        <a:latin typeface="Arial"/>
                        <a:cs typeface="Arial"/>
                      </a:endParaRPr>
                    </a:p>
                  </a:txBody>
                  <a:tcPr marL="0" marR="0" marT="120014" marB="0">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T w="9525">
                      <a:solidFill>
                        <a:srgbClr val="9E9E9E"/>
                      </a:solidFill>
                      <a:prstDash val="solid"/>
                    </a:lnT>
                    <a:lnB w="9525">
                      <a:solidFill>
                        <a:srgbClr val="9E9E9E"/>
                      </a:solidFill>
                      <a:prstDash val="solid"/>
                    </a:lnB>
                  </a:tcPr>
                </a:tc>
                <a:tc>
                  <a:txBody>
                    <a:bodyPr/>
                    <a:lstStyle/>
                    <a:p>
                      <a:pPr algn="ctr">
                        <a:lnSpc>
                          <a:spcPct val="100000"/>
                        </a:lnSpc>
                        <a:spcBef>
                          <a:spcPts val="944"/>
                        </a:spcBef>
                      </a:pPr>
                      <a:r>
                        <a:rPr sz="1400" b="1" dirty="0">
                          <a:latin typeface="Arial"/>
                          <a:cs typeface="Arial"/>
                        </a:rPr>
                        <a:t>0</a:t>
                      </a:r>
                      <a:endParaRPr sz="1400">
                        <a:latin typeface="Arial"/>
                        <a:cs typeface="Arial"/>
                      </a:endParaRPr>
                    </a:p>
                  </a:txBody>
                  <a:tcPr marL="0" marR="0" marT="120014" marB="0">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T w="9525">
                      <a:solidFill>
                        <a:srgbClr val="9E9E9E"/>
                      </a:solidFill>
                      <a:prstDash val="solid"/>
                    </a:lnT>
                    <a:lnB w="9525">
                      <a:solidFill>
                        <a:srgbClr val="9E9E9E"/>
                      </a:solidFill>
                      <a:prstDash val="solid"/>
                    </a:lnB>
                  </a:tcPr>
                </a:tc>
                <a:tc>
                  <a:txBody>
                    <a:bodyPr/>
                    <a:lstStyle/>
                    <a:p>
                      <a:pPr algn="ctr">
                        <a:lnSpc>
                          <a:spcPct val="100000"/>
                        </a:lnSpc>
                        <a:spcBef>
                          <a:spcPts val="944"/>
                        </a:spcBef>
                      </a:pPr>
                      <a:r>
                        <a:rPr sz="1400" b="1" dirty="0">
                          <a:latin typeface="Arial"/>
                          <a:cs typeface="Arial"/>
                        </a:rPr>
                        <a:t>1</a:t>
                      </a:r>
                      <a:endParaRPr sz="1400">
                        <a:latin typeface="Arial"/>
                        <a:cs typeface="Arial"/>
                      </a:endParaRPr>
                    </a:p>
                  </a:txBody>
                  <a:tcPr marL="0" marR="0" marT="120014" marB="0">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T w="9525">
                      <a:solidFill>
                        <a:srgbClr val="9E9E9E"/>
                      </a:solidFill>
                      <a:prstDash val="solid"/>
                    </a:lnT>
                    <a:lnB w="9525">
                      <a:solidFill>
                        <a:srgbClr val="9E9E9E"/>
                      </a:solidFill>
                      <a:prstDash val="solid"/>
                    </a:lnB>
                  </a:tcPr>
                </a:tc>
                <a:tc gridSpan="2">
                  <a:txBody>
                    <a:bodyPr/>
                    <a:lstStyle/>
                    <a:p>
                      <a:pPr algn="ctr">
                        <a:lnSpc>
                          <a:spcPct val="100000"/>
                        </a:lnSpc>
                        <a:spcBef>
                          <a:spcPts val="944"/>
                        </a:spcBef>
                      </a:pPr>
                      <a:r>
                        <a:rPr sz="1400" b="1" dirty="0">
                          <a:latin typeface="Arial"/>
                          <a:cs typeface="Arial"/>
                        </a:rPr>
                        <a:t>0</a:t>
                      </a:r>
                      <a:endParaRPr sz="1400">
                        <a:latin typeface="Arial"/>
                        <a:cs typeface="Arial"/>
                      </a:endParaRPr>
                    </a:p>
                  </a:txBody>
                  <a:tcPr marL="0" marR="0" marT="120014" marB="0">
                    <a:lnR w="9525">
                      <a:solidFill>
                        <a:srgbClr val="9E9E9E"/>
                      </a:solidFill>
                      <a:prstDash val="solid"/>
                    </a:lnR>
                    <a:lnT w="9525">
                      <a:solidFill>
                        <a:srgbClr val="9E9E9E"/>
                      </a:solidFill>
                      <a:prstDash val="solid"/>
                    </a:lnT>
                    <a:lnB w="9525">
                      <a:solidFill>
                        <a:srgbClr val="9E9E9E"/>
                      </a:solidFill>
                      <a:prstDash val="solid"/>
                    </a:lnB>
                  </a:tcPr>
                </a:tc>
                <a:tc hMerge="1">
                  <a:txBody>
                    <a:bodyPr/>
                    <a:lstStyle/>
                    <a:p>
                      <a:endParaRPr/>
                    </a:p>
                  </a:txBody>
                  <a:tcPr marL="0" marR="0" marT="0" marB="0"/>
                </a:tc>
                <a:tc>
                  <a:txBody>
                    <a:bodyPr/>
                    <a:lstStyle/>
                    <a:p>
                      <a:pPr>
                        <a:lnSpc>
                          <a:spcPct val="100000"/>
                        </a:lnSpc>
                      </a:pPr>
                      <a:endParaRPr sz="18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12"/>
                  </a:ext>
                </a:extLst>
              </a:tr>
            </a:tbl>
          </a:graphicData>
        </a:graphic>
      </p:graphicFrame>
      <p:sp>
        <p:nvSpPr>
          <p:cNvPr id="4" name="object 4"/>
          <p:cNvSpPr/>
          <p:nvPr/>
        </p:nvSpPr>
        <p:spPr>
          <a:xfrm>
            <a:off x="5608599" y="914400"/>
            <a:ext cx="640080" cy="640080"/>
          </a:xfrm>
          <a:custGeom>
            <a:avLst/>
            <a:gdLst/>
            <a:ahLst/>
            <a:cxnLst/>
            <a:rect l="l" t="t" r="r" b="b"/>
            <a:pathLst>
              <a:path w="640079" h="640080">
                <a:moveTo>
                  <a:pt x="0" y="319949"/>
                </a:moveTo>
                <a:lnTo>
                  <a:pt x="3467" y="272670"/>
                </a:lnTo>
                <a:lnTo>
                  <a:pt x="13540" y="227544"/>
                </a:lnTo>
                <a:lnTo>
                  <a:pt x="29723" y="185067"/>
                </a:lnTo>
                <a:lnTo>
                  <a:pt x="51521" y="145733"/>
                </a:lnTo>
                <a:lnTo>
                  <a:pt x="78441" y="110039"/>
                </a:lnTo>
                <a:lnTo>
                  <a:pt x="109987" y="78478"/>
                </a:lnTo>
                <a:lnTo>
                  <a:pt x="145665" y="51545"/>
                </a:lnTo>
                <a:lnTo>
                  <a:pt x="184980" y="29736"/>
                </a:lnTo>
                <a:lnTo>
                  <a:pt x="227437" y="13546"/>
                </a:lnTo>
                <a:lnTo>
                  <a:pt x="272542" y="3469"/>
                </a:lnTo>
                <a:lnTo>
                  <a:pt x="319799" y="0"/>
                </a:lnTo>
                <a:lnTo>
                  <a:pt x="370129" y="3985"/>
                </a:lnTo>
                <a:lnTo>
                  <a:pt x="418766" y="15705"/>
                </a:lnTo>
                <a:lnTo>
                  <a:pt x="464852" y="34803"/>
                </a:lnTo>
                <a:lnTo>
                  <a:pt x="507527" y="60924"/>
                </a:lnTo>
                <a:lnTo>
                  <a:pt x="545932" y="93711"/>
                </a:lnTo>
                <a:lnTo>
                  <a:pt x="578704" y="132134"/>
                </a:lnTo>
                <a:lnTo>
                  <a:pt x="604812" y="174829"/>
                </a:lnTo>
                <a:lnTo>
                  <a:pt x="623901" y="220936"/>
                </a:lnTo>
                <a:lnTo>
                  <a:pt x="635616" y="269596"/>
                </a:lnTo>
                <a:lnTo>
                  <a:pt x="639599" y="319949"/>
                </a:lnTo>
                <a:lnTo>
                  <a:pt x="636132" y="367229"/>
                </a:lnTo>
                <a:lnTo>
                  <a:pt x="626059" y="412355"/>
                </a:lnTo>
                <a:lnTo>
                  <a:pt x="609876" y="454832"/>
                </a:lnTo>
                <a:lnTo>
                  <a:pt x="588078" y="494166"/>
                </a:lnTo>
                <a:lnTo>
                  <a:pt x="561158" y="529860"/>
                </a:lnTo>
                <a:lnTo>
                  <a:pt x="529612" y="561421"/>
                </a:lnTo>
                <a:lnTo>
                  <a:pt x="493934" y="588354"/>
                </a:lnTo>
                <a:lnTo>
                  <a:pt x="454619" y="610163"/>
                </a:lnTo>
                <a:lnTo>
                  <a:pt x="412162" y="626353"/>
                </a:lnTo>
                <a:lnTo>
                  <a:pt x="367057" y="636430"/>
                </a:lnTo>
                <a:lnTo>
                  <a:pt x="319799" y="639899"/>
                </a:lnTo>
                <a:lnTo>
                  <a:pt x="272542" y="636430"/>
                </a:lnTo>
                <a:lnTo>
                  <a:pt x="227437" y="626353"/>
                </a:lnTo>
                <a:lnTo>
                  <a:pt x="184980" y="610163"/>
                </a:lnTo>
                <a:lnTo>
                  <a:pt x="145665" y="588354"/>
                </a:lnTo>
                <a:lnTo>
                  <a:pt x="109987" y="561421"/>
                </a:lnTo>
                <a:lnTo>
                  <a:pt x="78441" y="529860"/>
                </a:lnTo>
                <a:lnTo>
                  <a:pt x="51521" y="494166"/>
                </a:lnTo>
                <a:lnTo>
                  <a:pt x="29723" y="454832"/>
                </a:lnTo>
                <a:lnTo>
                  <a:pt x="13540" y="412355"/>
                </a:lnTo>
                <a:lnTo>
                  <a:pt x="3467" y="367229"/>
                </a:lnTo>
                <a:lnTo>
                  <a:pt x="0" y="319949"/>
                </a:lnTo>
                <a:close/>
              </a:path>
            </a:pathLst>
          </a:custGeom>
          <a:ln w="28574">
            <a:solidFill>
              <a:srgbClr val="40BAD1"/>
            </a:solidFill>
          </a:ln>
        </p:spPr>
        <p:txBody>
          <a:bodyPr wrap="square" lIns="0" tIns="0" rIns="0" bIns="0" rtlCol="0"/>
          <a:lstStyle/>
          <a:p>
            <a:endParaRPr/>
          </a:p>
        </p:txBody>
      </p:sp>
      <p:pic>
        <p:nvPicPr>
          <p:cNvPr id="5" name="object 5"/>
          <p:cNvPicPr/>
          <p:nvPr/>
        </p:nvPicPr>
        <p:blipFill>
          <a:blip r:embed="rId2" cstate="print"/>
          <a:stretch>
            <a:fillRect/>
          </a:stretch>
        </p:blipFill>
        <p:spPr>
          <a:xfrm>
            <a:off x="4447185" y="1188904"/>
            <a:ext cx="116905" cy="92844"/>
          </a:xfrm>
          <a:prstGeom prst="rect">
            <a:avLst/>
          </a:prstGeom>
        </p:spPr>
      </p:pic>
      <p:sp>
        <p:nvSpPr>
          <p:cNvPr id="6" name="object 6"/>
          <p:cNvSpPr/>
          <p:nvPr/>
        </p:nvSpPr>
        <p:spPr>
          <a:xfrm>
            <a:off x="3779825" y="914400"/>
            <a:ext cx="640080" cy="2316480"/>
          </a:xfrm>
          <a:custGeom>
            <a:avLst/>
            <a:gdLst/>
            <a:ahLst/>
            <a:cxnLst/>
            <a:rect l="l" t="t" r="r" b="b"/>
            <a:pathLst>
              <a:path w="640079" h="2316480">
                <a:moveTo>
                  <a:pt x="0" y="1996349"/>
                </a:moveTo>
                <a:lnTo>
                  <a:pt x="3467" y="1949070"/>
                </a:lnTo>
                <a:lnTo>
                  <a:pt x="13540" y="1903944"/>
                </a:lnTo>
                <a:lnTo>
                  <a:pt x="29723" y="1861467"/>
                </a:lnTo>
                <a:lnTo>
                  <a:pt x="51521" y="1822133"/>
                </a:lnTo>
                <a:lnTo>
                  <a:pt x="78441" y="1786439"/>
                </a:lnTo>
                <a:lnTo>
                  <a:pt x="109987" y="1754878"/>
                </a:lnTo>
                <a:lnTo>
                  <a:pt x="145665" y="1727945"/>
                </a:lnTo>
                <a:lnTo>
                  <a:pt x="184980" y="1706136"/>
                </a:lnTo>
                <a:lnTo>
                  <a:pt x="227437" y="1689946"/>
                </a:lnTo>
                <a:lnTo>
                  <a:pt x="272542" y="1679869"/>
                </a:lnTo>
                <a:lnTo>
                  <a:pt x="319799" y="1676399"/>
                </a:lnTo>
                <a:lnTo>
                  <a:pt x="370129" y="1680385"/>
                </a:lnTo>
                <a:lnTo>
                  <a:pt x="418766" y="1692105"/>
                </a:lnTo>
                <a:lnTo>
                  <a:pt x="464852" y="1711203"/>
                </a:lnTo>
                <a:lnTo>
                  <a:pt x="507527" y="1737324"/>
                </a:lnTo>
                <a:lnTo>
                  <a:pt x="545932" y="1770111"/>
                </a:lnTo>
                <a:lnTo>
                  <a:pt x="578704" y="1808534"/>
                </a:lnTo>
                <a:lnTo>
                  <a:pt x="604812" y="1851229"/>
                </a:lnTo>
                <a:lnTo>
                  <a:pt x="623901" y="1897336"/>
                </a:lnTo>
                <a:lnTo>
                  <a:pt x="635616" y="1945996"/>
                </a:lnTo>
                <a:lnTo>
                  <a:pt x="639599" y="1996349"/>
                </a:lnTo>
                <a:lnTo>
                  <a:pt x="636132" y="2043629"/>
                </a:lnTo>
                <a:lnTo>
                  <a:pt x="626059" y="2088755"/>
                </a:lnTo>
                <a:lnTo>
                  <a:pt x="609876" y="2131232"/>
                </a:lnTo>
                <a:lnTo>
                  <a:pt x="588078" y="2170566"/>
                </a:lnTo>
                <a:lnTo>
                  <a:pt x="561158" y="2206260"/>
                </a:lnTo>
                <a:lnTo>
                  <a:pt x="529612" y="2237821"/>
                </a:lnTo>
                <a:lnTo>
                  <a:pt x="493934" y="2264754"/>
                </a:lnTo>
                <a:lnTo>
                  <a:pt x="454619" y="2286563"/>
                </a:lnTo>
                <a:lnTo>
                  <a:pt x="412162" y="2302753"/>
                </a:lnTo>
                <a:lnTo>
                  <a:pt x="367057" y="2312830"/>
                </a:lnTo>
                <a:lnTo>
                  <a:pt x="319799" y="2316299"/>
                </a:lnTo>
                <a:lnTo>
                  <a:pt x="272542" y="2312830"/>
                </a:lnTo>
                <a:lnTo>
                  <a:pt x="227437" y="2302753"/>
                </a:lnTo>
                <a:lnTo>
                  <a:pt x="184980" y="2286563"/>
                </a:lnTo>
                <a:lnTo>
                  <a:pt x="145665" y="2264754"/>
                </a:lnTo>
                <a:lnTo>
                  <a:pt x="109987" y="2237821"/>
                </a:lnTo>
                <a:lnTo>
                  <a:pt x="78441" y="2206260"/>
                </a:lnTo>
                <a:lnTo>
                  <a:pt x="51521" y="2170566"/>
                </a:lnTo>
                <a:lnTo>
                  <a:pt x="29723" y="2131232"/>
                </a:lnTo>
                <a:lnTo>
                  <a:pt x="13540" y="2088755"/>
                </a:lnTo>
                <a:lnTo>
                  <a:pt x="3467" y="2043629"/>
                </a:lnTo>
                <a:lnTo>
                  <a:pt x="0" y="1996349"/>
                </a:lnTo>
                <a:close/>
              </a:path>
              <a:path w="640079" h="2316480">
                <a:moveTo>
                  <a:pt x="546090" y="1771649"/>
                </a:moveTo>
                <a:lnTo>
                  <a:pt x="547471" y="645578"/>
                </a:lnTo>
              </a:path>
              <a:path w="640079" h="2316480">
                <a:moveTo>
                  <a:pt x="0" y="319949"/>
                </a:moveTo>
                <a:lnTo>
                  <a:pt x="3467" y="272670"/>
                </a:lnTo>
                <a:lnTo>
                  <a:pt x="13540" y="227544"/>
                </a:lnTo>
                <a:lnTo>
                  <a:pt x="29723" y="185067"/>
                </a:lnTo>
                <a:lnTo>
                  <a:pt x="51521" y="145733"/>
                </a:lnTo>
                <a:lnTo>
                  <a:pt x="78441" y="110039"/>
                </a:lnTo>
                <a:lnTo>
                  <a:pt x="109987" y="78478"/>
                </a:lnTo>
                <a:lnTo>
                  <a:pt x="145665" y="51545"/>
                </a:lnTo>
                <a:lnTo>
                  <a:pt x="184980" y="29736"/>
                </a:lnTo>
                <a:lnTo>
                  <a:pt x="227437" y="13546"/>
                </a:lnTo>
                <a:lnTo>
                  <a:pt x="272542" y="3469"/>
                </a:lnTo>
                <a:lnTo>
                  <a:pt x="319799" y="0"/>
                </a:lnTo>
                <a:lnTo>
                  <a:pt x="370129" y="3985"/>
                </a:lnTo>
                <a:lnTo>
                  <a:pt x="418766" y="15705"/>
                </a:lnTo>
                <a:lnTo>
                  <a:pt x="464852" y="34803"/>
                </a:lnTo>
                <a:lnTo>
                  <a:pt x="507527" y="60924"/>
                </a:lnTo>
                <a:lnTo>
                  <a:pt x="545932" y="93711"/>
                </a:lnTo>
                <a:lnTo>
                  <a:pt x="578704" y="132134"/>
                </a:lnTo>
                <a:lnTo>
                  <a:pt x="604812" y="174829"/>
                </a:lnTo>
                <a:lnTo>
                  <a:pt x="623901" y="220936"/>
                </a:lnTo>
                <a:lnTo>
                  <a:pt x="635616" y="269596"/>
                </a:lnTo>
                <a:lnTo>
                  <a:pt x="639599" y="319949"/>
                </a:lnTo>
                <a:lnTo>
                  <a:pt x="636132" y="367229"/>
                </a:lnTo>
                <a:lnTo>
                  <a:pt x="626059" y="412355"/>
                </a:lnTo>
                <a:lnTo>
                  <a:pt x="609876" y="454832"/>
                </a:lnTo>
                <a:lnTo>
                  <a:pt x="588078" y="494166"/>
                </a:lnTo>
                <a:lnTo>
                  <a:pt x="561158" y="529860"/>
                </a:lnTo>
                <a:lnTo>
                  <a:pt x="529612" y="561421"/>
                </a:lnTo>
                <a:lnTo>
                  <a:pt x="493934" y="588354"/>
                </a:lnTo>
                <a:lnTo>
                  <a:pt x="454619" y="610163"/>
                </a:lnTo>
                <a:lnTo>
                  <a:pt x="412162" y="626353"/>
                </a:lnTo>
                <a:lnTo>
                  <a:pt x="367057" y="636430"/>
                </a:lnTo>
                <a:lnTo>
                  <a:pt x="319799" y="639899"/>
                </a:lnTo>
                <a:lnTo>
                  <a:pt x="272542" y="636430"/>
                </a:lnTo>
                <a:lnTo>
                  <a:pt x="227437" y="626353"/>
                </a:lnTo>
                <a:lnTo>
                  <a:pt x="184980" y="610163"/>
                </a:lnTo>
                <a:lnTo>
                  <a:pt x="145665" y="588354"/>
                </a:lnTo>
                <a:lnTo>
                  <a:pt x="109987" y="561421"/>
                </a:lnTo>
                <a:lnTo>
                  <a:pt x="78441" y="529860"/>
                </a:lnTo>
                <a:lnTo>
                  <a:pt x="51521" y="494166"/>
                </a:lnTo>
                <a:lnTo>
                  <a:pt x="29723" y="454832"/>
                </a:lnTo>
                <a:lnTo>
                  <a:pt x="13540" y="412355"/>
                </a:lnTo>
                <a:lnTo>
                  <a:pt x="3467" y="367229"/>
                </a:lnTo>
                <a:lnTo>
                  <a:pt x="0" y="319949"/>
                </a:lnTo>
                <a:close/>
              </a:path>
            </a:pathLst>
          </a:custGeom>
          <a:ln w="28574">
            <a:solidFill>
              <a:srgbClr val="40BAD1"/>
            </a:solidFill>
          </a:ln>
        </p:spPr>
        <p:txBody>
          <a:bodyPr wrap="square" lIns="0" tIns="0" rIns="0" bIns="0" rtlCol="0"/>
          <a:lstStyle/>
          <a:p>
            <a:endParaRPr/>
          </a:p>
        </p:txBody>
      </p:sp>
      <p:pic>
        <p:nvPicPr>
          <p:cNvPr id="7" name="object 7"/>
          <p:cNvPicPr/>
          <p:nvPr/>
        </p:nvPicPr>
        <p:blipFill>
          <a:blip r:embed="rId3" cstate="print"/>
          <a:stretch>
            <a:fillRect/>
          </a:stretch>
        </p:blipFill>
        <p:spPr>
          <a:xfrm>
            <a:off x="3825722" y="2541696"/>
            <a:ext cx="92844" cy="116904"/>
          </a:xfrm>
          <a:prstGeom prst="rect">
            <a:avLst/>
          </a:prstGeom>
        </p:spPr>
      </p:pic>
      <p:grpSp>
        <p:nvGrpSpPr>
          <p:cNvPr id="8" name="object 8"/>
          <p:cNvGrpSpPr/>
          <p:nvPr/>
        </p:nvGrpSpPr>
        <p:grpSpPr>
          <a:xfrm>
            <a:off x="4280834" y="1447800"/>
            <a:ext cx="1981835" cy="1797685"/>
            <a:chOff x="4280834" y="1447800"/>
            <a:chExt cx="1981835" cy="1797685"/>
          </a:xfrm>
        </p:grpSpPr>
        <p:sp>
          <p:nvSpPr>
            <p:cNvPr id="9" name="object 9"/>
            <p:cNvSpPr/>
            <p:nvPr/>
          </p:nvSpPr>
          <p:spPr>
            <a:xfrm>
              <a:off x="5608599" y="1462088"/>
              <a:ext cx="640080" cy="1769110"/>
            </a:xfrm>
            <a:custGeom>
              <a:avLst/>
              <a:gdLst/>
              <a:ahLst/>
              <a:cxnLst/>
              <a:rect l="l" t="t" r="r" b="b"/>
              <a:pathLst>
                <a:path w="640079" h="1769110">
                  <a:moveTo>
                    <a:pt x="0" y="1448661"/>
                  </a:moveTo>
                  <a:lnTo>
                    <a:pt x="3467" y="1401382"/>
                  </a:lnTo>
                  <a:lnTo>
                    <a:pt x="13540" y="1356256"/>
                  </a:lnTo>
                  <a:lnTo>
                    <a:pt x="29723" y="1313779"/>
                  </a:lnTo>
                  <a:lnTo>
                    <a:pt x="51521" y="1274445"/>
                  </a:lnTo>
                  <a:lnTo>
                    <a:pt x="78441" y="1238751"/>
                  </a:lnTo>
                  <a:lnTo>
                    <a:pt x="109987" y="1207190"/>
                  </a:lnTo>
                  <a:lnTo>
                    <a:pt x="145665" y="1180257"/>
                  </a:lnTo>
                  <a:lnTo>
                    <a:pt x="184980" y="1158448"/>
                  </a:lnTo>
                  <a:lnTo>
                    <a:pt x="227437" y="1142258"/>
                  </a:lnTo>
                  <a:lnTo>
                    <a:pt x="272542" y="1132181"/>
                  </a:lnTo>
                  <a:lnTo>
                    <a:pt x="319799" y="1128711"/>
                  </a:lnTo>
                  <a:lnTo>
                    <a:pt x="370129" y="1132697"/>
                  </a:lnTo>
                  <a:lnTo>
                    <a:pt x="418766" y="1144417"/>
                  </a:lnTo>
                  <a:lnTo>
                    <a:pt x="464852" y="1163515"/>
                  </a:lnTo>
                  <a:lnTo>
                    <a:pt x="507527" y="1189636"/>
                  </a:lnTo>
                  <a:lnTo>
                    <a:pt x="545932" y="1222423"/>
                  </a:lnTo>
                  <a:lnTo>
                    <a:pt x="578704" y="1260846"/>
                  </a:lnTo>
                  <a:lnTo>
                    <a:pt x="604812" y="1303541"/>
                  </a:lnTo>
                  <a:lnTo>
                    <a:pt x="623901" y="1349648"/>
                  </a:lnTo>
                  <a:lnTo>
                    <a:pt x="635616" y="1398308"/>
                  </a:lnTo>
                  <a:lnTo>
                    <a:pt x="639599" y="1448661"/>
                  </a:lnTo>
                  <a:lnTo>
                    <a:pt x="636132" y="1495941"/>
                  </a:lnTo>
                  <a:lnTo>
                    <a:pt x="626059" y="1541067"/>
                  </a:lnTo>
                  <a:lnTo>
                    <a:pt x="609876" y="1583544"/>
                  </a:lnTo>
                  <a:lnTo>
                    <a:pt x="588078" y="1622878"/>
                  </a:lnTo>
                  <a:lnTo>
                    <a:pt x="561158" y="1658572"/>
                  </a:lnTo>
                  <a:lnTo>
                    <a:pt x="529612" y="1690133"/>
                  </a:lnTo>
                  <a:lnTo>
                    <a:pt x="493934" y="1717065"/>
                  </a:lnTo>
                  <a:lnTo>
                    <a:pt x="454619" y="1738874"/>
                  </a:lnTo>
                  <a:lnTo>
                    <a:pt x="412162" y="1755065"/>
                  </a:lnTo>
                  <a:lnTo>
                    <a:pt x="367057" y="1765142"/>
                  </a:lnTo>
                  <a:lnTo>
                    <a:pt x="319799" y="1768611"/>
                  </a:lnTo>
                  <a:lnTo>
                    <a:pt x="272542" y="1765142"/>
                  </a:lnTo>
                  <a:lnTo>
                    <a:pt x="227437" y="1755065"/>
                  </a:lnTo>
                  <a:lnTo>
                    <a:pt x="184980" y="1738874"/>
                  </a:lnTo>
                  <a:lnTo>
                    <a:pt x="145665" y="1717065"/>
                  </a:lnTo>
                  <a:lnTo>
                    <a:pt x="109987" y="1690133"/>
                  </a:lnTo>
                  <a:lnTo>
                    <a:pt x="78441" y="1658572"/>
                  </a:lnTo>
                  <a:lnTo>
                    <a:pt x="51521" y="1622878"/>
                  </a:lnTo>
                  <a:lnTo>
                    <a:pt x="29723" y="1583544"/>
                  </a:lnTo>
                  <a:lnTo>
                    <a:pt x="13540" y="1541067"/>
                  </a:lnTo>
                  <a:lnTo>
                    <a:pt x="3467" y="1495941"/>
                  </a:lnTo>
                  <a:lnTo>
                    <a:pt x="0" y="1448661"/>
                  </a:lnTo>
                  <a:close/>
                </a:path>
                <a:path w="640079" h="1769110">
                  <a:moveTo>
                    <a:pt x="95248" y="0"/>
                  </a:moveTo>
                  <a:lnTo>
                    <a:pt x="93868" y="1126071"/>
                  </a:lnTo>
                </a:path>
              </a:pathLst>
            </a:custGeom>
            <a:ln w="28574">
              <a:solidFill>
                <a:srgbClr val="40BAD1"/>
              </a:solidFill>
            </a:ln>
          </p:spPr>
          <p:txBody>
            <a:bodyPr wrap="square" lIns="0" tIns="0" rIns="0" bIns="0" rtlCol="0"/>
            <a:lstStyle/>
            <a:p>
              <a:endParaRPr/>
            </a:p>
          </p:txBody>
        </p:sp>
        <p:pic>
          <p:nvPicPr>
            <p:cNvPr id="10" name="object 10"/>
            <p:cNvPicPr/>
            <p:nvPr/>
          </p:nvPicPr>
          <p:blipFill>
            <a:blip r:embed="rId4" cstate="print"/>
            <a:stretch>
              <a:fillRect/>
            </a:stretch>
          </p:blipFill>
          <p:spPr>
            <a:xfrm>
              <a:off x="5656085" y="2541697"/>
              <a:ext cx="92844" cy="116904"/>
            </a:xfrm>
            <a:prstGeom prst="rect">
              <a:avLst/>
            </a:prstGeom>
          </p:spPr>
        </p:pic>
        <p:sp>
          <p:nvSpPr>
            <p:cNvPr id="11" name="object 11"/>
            <p:cNvSpPr/>
            <p:nvPr/>
          </p:nvSpPr>
          <p:spPr>
            <a:xfrm>
              <a:off x="6154690" y="1559978"/>
              <a:ext cx="1905" cy="1126490"/>
            </a:xfrm>
            <a:custGeom>
              <a:avLst/>
              <a:gdLst/>
              <a:ahLst/>
              <a:cxnLst/>
              <a:rect l="l" t="t" r="r" b="b"/>
              <a:pathLst>
                <a:path w="1904" h="1126489">
                  <a:moveTo>
                    <a:pt x="0" y="1126071"/>
                  </a:moveTo>
                  <a:lnTo>
                    <a:pt x="1380" y="0"/>
                  </a:lnTo>
                </a:path>
              </a:pathLst>
            </a:custGeom>
            <a:ln w="28574">
              <a:solidFill>
                <a:srgbClr val="40BAD1"/>
              </a:solidFill>
            </a:ln>
          </p:spPr>
          <p:txBody>
            <a:bodyPr wrap="square" lIns="0" tIns="0" rIns="0" bIns="0" rtlCol="0"/>
            <a:lstStyle/>
            <a:p>
              <a:endParaRPr/>
            </a:p>
          </p:txBody>
        </p:sp>
        <p:pic>
          <p:nvPicPr>
            <p:cNvPr id="12" name="object 12"/>
            <p:cNvPicPr/>
            <p:nvPr/>
          </p:nvPicPr>
          <p:blipFill>
            <a:blip r:embed="rId5" cstate="print"/>
            <a:stretch>
              <a:fillRect/>
            </a:stretch>
          </p:blipFill>
          <p:spPr>
            <a:xfrm>
              <a:off x="6109608" y="1489535"/>
              <a:ext cx="92844" cy="116904"/>
            </a:xfrm>
            <a:prstGeom prst="rect">
              <a:avLst/>
            </a:prstGeom>
          </p:spPr>
        </p:pic>
        <p:sp>
          <p:nvSpPr>
            <p:cNvPr id="13" name="object 13"/>
            <p:cNvSpPr/>
            <p:nvPr/>
          </p:nvSpPr>
          <p:spPr>
            <a:xfrm>
              <a:off x="4419578" y="2911475"/>
              <a:ext cx="1091565" cy="1905"/>
            </a:xfrm>
            <a:custGeom>
              <a:avLst/>
              <a:gdLst/>
              <a:ahLst/>
              <a:cxnLst/>
              <a:rect l="l" t="t" r="r" b="b"/>
              <a:pathLst>
                <a:path w="1091564" h="1905">
                  <a:moveTo>
                    <a:pt x="0" y="0"/>
                  </a:moveTo>
                  <a:lnTo>
                    <a:pt x="1090970" y="1376"/>
                  </a:lnTo>
                </a:path>
              </a:pathLst>
            </a:custGeom>
            <a:ln w="28574">
              <a:solidFill>
                <a:srgbClr val="40BAD1"/>
              </a:solidFill>
            </a:ln>
          </p:spPr>
          <p:txBody>
            <a:bodyPr wrap="square" lIns="0" tIns="0" rIns="0" bIns="0" rtlCol="0"/>
            <a:lstStyle/>
            <a:p>
              <a:endParaRPr/>
            </a:p>
          </p:txBody>
        </p:sp>
        <p:pic>
          <p:nvPicPr>
            <p:cNvPr id="14" name="object 14"/>
            <p:cNvPicPr/>
            <p:nvPr/>
          </p:nvPicPr>
          <p:blipFill>
            <a:blip r:embed="rId6" cstate="print"/>
            <a:stretch>
              <a:fillRect/>
            </a:stretch>
          </p:blipFill>
          <p:spPr>
            <a:xfrm>
              <a:off x="5464086" y="2866388"/>
              <a:ext cx="116905" cy="92844"/>
            </a:xfrm>
            <a:prstGeom prst="rect">
              <a:avLst/>
            </a:prstGeom>
          </p:spPr>
        </p:pic>
        <p:pic>
          <p:nvPicPr>
            <p:cNvPr id="15" name="object 15"/>
            <p:cNvPicPr/>
            <p:nvPr/>
          </p:nvPicPr>
          <p:blipFill>
            <a:blip r:embed="rId5" cstate="print"/>
            <a:stretch>
              <a:fillRect/>
            </a:stretch>
          </p:blipFill>
          <p:spPr>
            <a:xfrm>
              <a:off x="4280834" y="1489535"/>
              <a:ext cx="92844" cy="116904"/>
            </a:xfrm>
            <a:prstGeom prst="rect">
              <a:avLst/>
            </a:prstGeom>
          </p:spPr>
        </p:pic>
        <p:sp>
          <p:nvSpPr>
            <p:cNvPr id="16" name="object 16"/>
            <p:cNvSpPr/>
            <p:nvPr/>
          </p:nvSpPr>
          <p:spPr>
            <a:xfrm>
              <a:off x="4325917" y="1525548"/>
              <a:ext cx="1303020" cy="1159510"/>
            </a:xfrm>
            <a:custGeom>
              <a:avLst/>
              <a:gdLst/>
              <a:ahLst/>
              <a:cxnLst/>
              <a:rect l="l" t="t" r="r" b="b"/>
              <a:pathLst>
                <a:path w="1303020" h="1159510">
                  <a:moveTo>
                    <a:pt x="0" y="1158915"/>
                  </a:moveTo>
                  <a:lnTo>
                    <a:pt x="1302927" y="0"/>
                  </a:lnTo>
                </a:path>
              </a:pathLst>
            </a:custGeom>
            <a:ln w="28574">
              <a:solidFill>
                <a:srgbClr val="40BAD1"/>
              </a:solidFill>
            </a:ln>
          </p:spPr>
          <p:txBody>
            <a:bodyPr wrap="square" lIns="0" tIns="0" rIns="0" bIns="0" rtlCol="0"/>
            <a:lstStyle/>
            <a:p>
              <a:endParaRPr/>
            </a:p>
          </p:txBody>
        </p:sp>
        <p:pic>
          <p:nvPicPr>
            <p:cNvPr id="17" name="object 17"/>
            <p:cNvPicPr/>
            <p:nvPr/>
          </p:nvPicPr>
          <p:blipFill>
            <a:blip r:embed="rId7" cstate="print"/>
            <a:stretch>
              <a:fillRect/>
            </a:stretch>
          </p:blipFill>
          <p:spPr>
            <a:xfrm>
              <a:off x="5569189" y="1473939"/>
              <a:ext cx="115901" cy="111264"/>
            </a:xfrm>
            <a:prstGeom prst="rect">
              <a:avLst/>
            </a:prstGeom>
          </p:spPr>
        </p:pic>
        <p:sp>
          <p:nvSpPr>
            <p:cNvPr id="18" name="object 18"/>
            <p:cNvSpPr/>
            <p:nvPr/>
          </p:nvSpPr>
          <p:spPr>
            <a:xfrm>
              <a:off x="4399331" y="1525548"/>
              <a:ext cx="1303020" cy="1159510"/>
            </a:xfrm>
            <a:custGeom>
              <a:avLst/>
              <a:gdLst/>
              <a:ahLst/>
              <a:cxnLst/>
              <a:rect l="l" t="t" r="r" b="b"/>
              <a:pathLst>
                <a:path w="1303020" h="1159510">
                  <a:moveTo>
                    <a:pt x="1302927" y="1158915"/>
                  </a:moveTo>
                  <a:lnTo>
                    <a:pt x="0" y="0"/>
                  </a:lnTo>
                </a:path>
              </a:pathLst>
            </a:custGeom>
            <a:ln w="28574">
              <a:solidFill>
                <a:srgbClr val="40BAD1"/>
              </a:solidFill>
            </a:ln>
          </p:spPr>
          <p:txBody>
            <a:bodyPr wrap="square" lIns="0" tIns="0" rIns="0" bIns="0" rtlCol="0"/>
            <a:lstStyle/>
            <a:p>
              <a:endParaRPr/>
            </a:p>
          </p:txBody>
        </p:sp>
        <p:pic>
          <p:nvPicPr>
            <p:cNvPr id="19" name="object 19"/>
            <p:cNvPicPr/>
            <p:nvPr/>
          </p:nvPicPr>
          <p:blipFill>
            <a:blip r:embed="rId8" cstate="print"/>
            <a:stretch>
              <a:fillRect/>
            </a:stretch>
          </p:blipFill>
          <p:spPr>
            <a:xfrm>
              <a:off x="4343085" y="1473939"/>
              <a:ext cx="115901" cy="111264"/>
            </a:xfrm>
            <a:prstGeom prst="rect">
              <a:avLst/>
            </a:prstGeom>
          </p:spPr>
        </p:pic>
      </p:gr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50</a:t>
            </a:fld>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51</a:t>
            </a:fld>
            <a:endParaRPr dirty="0"/>
          </a:p>
        </p:txBody>
      </p:sp>
      <p:sp>
        <p:nvSpPr>
          <p:cNvPr id="3" name="object 3"/>
          <p:cNvSpPr txBox="1"/>
          <p:nvPr/>
        </p:nvSpPr>
        <p:spPr>
          <a:xfrm>
            <a:off x="325944" y="3101857"/>
            <a:ext cx="157543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Till</a:t>
            </a:r>
            <a:r>
              <a:rPr sz="3600" spc="-90" dirty="0">
                <a:solidFill>
                  <a:srgbClr val="FFFFFF"/>
                </a:solidFill>
                <a:latin typeface="Corbel"/>
                <a:cs typeface="Corbel"/>
              </a:rPr>
              <a:t> </a:t>
            </a:r>
            <a:r>
              <a:rPr sz="3600" spc="-5" dirty="0">
                <a:solidFill>
                  <a:srgbClr val="FFFFFF"/>
                </a:solidFill>
                <a:latin typeface="Corbel"/>
                <a:cs typeface="Corbel"/>
              </a:rPr>
              <a:t>Now</a:t>
            </a:r>
            <a:endParaRPr sz="3600">
              <a:latin typeface="Corbel"/>
              <a:cs typeface="Corbel"/>
            </a:endParaRPr>
          </a:p>
        </p:txBody>
      </p:sp>
      <p:sp>
        <p:nvSpPr>
          <p:cNvPr id="4" name="object 4"/>
          <p:cNvSpPr txBox="1"/>
          <p:nvPr/>
        </p:nvSpPr>
        <p:spPr>
          <a:xfrm>
            <a:off x="4000800" y="3007892"/>
            <a:ext cx="1358265" cy="863600"/>
          </a:xfrm>
          <a:prstGeom prst="rect">
            <a:avLst/>
          </a:prstGeom>
        </p:spPr>
        <p:txBody>
          <a:bodyPr vert="horz" wrap="square" lIns="0" tIns="66040" rIns="0" bIns="0" rtlCol="0">
            <a:spAutoFit/>
          </a:bodyPr>
          <a:lstStyle/>
          <a:p>
            <a:pPr marL="409575" indent="-397510">
              <a:lnSpc>
                <a:spcPct val="100000"/>
              </a:lnSpc>
              <a:spcBef>
                <a:spcPts val="520"/>
              </a:spcBef>
              <a:buClr>
                <a:srgbClr val="C8C8C8"/>
              </a:buClr>
              <a:buSzPct val="91666"/>
              <a:buFont typeface="Arial"/>
              <a:buChar char="●"/>
              <a:tabLst>
                <a:tab pos="409575" algn="l"/>
                <a:tab pos="410209" algn="l"/>
              </a:tabLst>
            </a:pPr>
            <a:r>
              <a:rPr sz="2400" spc="-35" dirty="0">
                <a:solidFill>
                  <a:srgbClr val="D9D9D9"/>
                </a:solidFill>
                <a:latin typeface="Corbel"/>
                <a:cs typeface="Corbel"/>
              </a:rPr>
              <a:t>Trees</a:t>
            </a:r>
            <a:endParaRPr sz="2400">
              <a:latin typeface="Corbel"/>
              <a:cs typeface="Corbel"/>
            </a:endParaRPr>
          </a:p>
          <a:p>
            <a:pPr marL="409575" indent="-397510">
              <a:lnSpc>
                <a:spcPct val="100000"/>
              </a:lnSpc>
              <a:spcBef>
                <a:spcPts val="420"/>
              </a:spcBef>
              <a:buClr>
                <a:srgbClr val="40BAD1"/>
              </a:buClr>
              <a:buSzPct val="91666"/>
              <a:buFont typeface="Arial"/>
              <a:buChar char="●"/>
              <a:tabLst>
                <a:tab pos="409575" algn="l"/>
                <a:tab pos="410209" algn="l"/>
              </a:tabLst>
            </a:pPr>
            <a:r>
              <a:rPr sz="2400" b="1" spc="-5" dirty="0">
                <a:solidFill>
                  <a:srgbClr val="595959"/>
                </a:solidFill>
                <a:latin typeface="Corbel"/>
                <a:cs typeface="Corbel"/>
              </a:rPr>
              <a:t>Graphs</a:t>
            </a:r>
            <a:endParaRPr sz="2400">
              <a:latin typeface="Corbel"/>
              <a:cs typeface="Corbel"/>
            </a:endParaRPr>
          </a:p>
        </p:txBody>
      </p:sp>
      <p:sp>
        <p:nvSpPr>
          <p:cNvPr id="5" name="object 5"/>
          <p:cNvSpPr txBox="1"/>
          <p:nvPr/>
        </p:nvSpPr>
        <p:spPr>
          <a:xfrm>
            <a:off x="6408874" y="1541043"/>
            <a:ext cx="5062220" cy="3797300"/>
          </a:xfrm>
          <a:prstGeom prst="rect">
            <a:avLst/>
          </a:prstGeom>
        </p:spPr>
        <p:txBody>
          <a:bodyPr vert="horz" wrap="square" lIns="0" tIns="66040" rIns="0" bIns="0" rtlCol="0">
            <a:spAutoFit/>
          </a:bodyPr>
          <a:lstStyle/>
          <a:p>
            <a:pPr marL="424815" indent="-412750">
              <a:lnSpc>
                <a:spcPct val="100000"/>
              </a:lnSpc>
              <a:spcBef>
                <a:spcPts val="520"/>
              </a:spcBef>
              <a:buClr>
                <a:srgbClr val="40BAD1"/>
              </a:buClr>
              <a:buFont typeface="Arial MT"/>
              <a:buChar char="●"/>
              <a:tabLst>
                <a:tab pos="424815" algn="l"/>
                <a:tab pos="425450" algn="l"/>
              </a:tabLst>
            </a:pPr>
            <a:r>
              <a:rPr sz="2400" spc="-5" dirty="0">
                <a:latin typeface="Corbel"/>
                <a:cs typeface="Corbel"/>
              </a:rPr>
              <a:t>Graphs</a:t>
            </a:r>
            <a:r>
              <a:rPr sz="2400" spc="-30" dirty="0">
                <a:latin typeface="Corbel"/>
                <a:cs typeface="Corbel"/>
              </a:rPr>
              <a:t> </a:t>
            </a:r>
            <a:r>
              <a:rPr sz="2400" spc="-5" dirty="0">
                <a:latin typeface="Corbel"/>
                <a:cs typeface="Corbel"/>
              </a:rPr>
              <a:t>and</a:t>
            </a:r>
            <a:r>
              <a:rPr sz="2400" spc="-25" dirty="0">
                <a:latin typeface="Corbel"/>
                <a:cs typeface="Corbel"/>
              </a:rPr>
              <a:t> </a:t>
            </a:r>
            <a:r>
              <a:rPr sz="2400" spc="-5" dirty="0">
                <a:latin typeface="Corbel"/>
                <a:cs typeface="Corbel"/>
              </a:rPr>
              <a:t>their</a:t>
            </a:r>
            <a:r>
              <a:rPr sz="2400" spc="-20" dirty="0">
                <a:latin typeface="Corbel"/>
                <a:cs typeface="Corbel"/>
              </a:rPr>
              <a:t> </a:t>
            </a:r>
            <a:r>
              <a:rPr sz="2400" spc="-5" dirty="0">
                <a:latin typeface="Corbel"/>
                <a:cs typeface="Corbel"/>
              </a:rPr>
              <a:t>understanding</a:t>
            </a:r>
            <a:endParaRPr sz="2400">
              <a:latin typeface="Corbel"/>
              <a:cs typeface="Corbel"/>
            </a:endParaRPr>
          </a:p>
          <a:p>
            <a:pPr marL="424815" marR="505459" indent="-412750">
              <a:lnSpc>
                <a:spcPct val="114599"/>
              </a:lnSpc>
              <a:buClr>
                <a:srgbClr val="40BAD1"/>
              </a:buClr>
              <a:buFont typeface="Arial MT"/>
              <a:buChar char="●"/>
              <a:tabLst>
                <a:tab pos="424815" algn="l"/>
                <a:tab pos="425450" algn="l"/>
              </a:tabLst>
            </a:pPr>
            <a:r>
              <a:rPr sz="2400" spc="-5" dirty="0">
                <a:latin typeface="Corbel"/>
                <a:cs typeface="Corbel"/>
              </a:rPr>
              <a:t>Matrix</a:t>
            </a:r>
            <a:r>
              <a:rPr sz="2400" spc="-30" dirty="0">
                <a:latin typeface="Corbel"/>
                <a:cs typeface="Corbel"/>
              </a:rPr>
              <a:t> </a:t>
            </a:r>
            <a:r>
              <a:rPr sz="2400" spc="-5" dirty="0">
                <a:latin typeface="Corbel"/>
                <a:cs typeface="Corbel"/>
              </a:rPr>
              <a:t>representations</a:t>
            </a:r>
            <a:r>
              <a:rPr sz="2400" spc="-30" dirty="0">
                <a:latin typeface="Corbel"/>
                <a:cs typeface="Corbel"/>
              </a:rPr>
              <a:t> </a:t>
            </a:r>
            <a:r>
              <a:rPr sz="2400" spc="-5" dirty="0">
                <a:latin typeface="Corbel"/>
                <a:cs typeface="Corbel"/>
              </a:rPr>
              <a:t>of</a:t>
            </a:r>
            <a:r>
              <a:rPr sz="2400" spc="-25" dirty="0">
                <a:latin typeface="Corbel"/>
                <a:cs typeface="Corbel"/>
              </a:rPr>
              <a:t> </a:t>
            </a:r>
            <a:r>
              <a:rPr sz="2400" dirty="0">
                <a:latin typeface="Corbel"/>
                <a:cs typeface="Corbel"/>
              </a:rPr>
              <a:t>a</a:t>
            </a:r>
            <a:r>
              <a:rPr sz="2400" spc="-25" dirty="0">
                <a:latin typeface="Corbel"/>
                <a:cs typeface="Corbel"/>
              </a:rPr>
              <a:t> </a:t>
            </a:r>
            <a:r>
              <a:rPr sz="2400" spc="-5" dirty="0">
                <a:latin typeface="Corbel"/>
                <a:cs typeface="Corbel"/>
              </a:rPr>
              <a:t>given </a:t>
            </a:r>
            <a:r>
              <a:rPr sz="2400" spc="-465" dirty="0">
                <a:latin typeface="Corbel"/>
                <a:cs typeface="Corbel"/>
              </a:rPr>
              <a:t> </a:t>
            </a:r>
            <a:r>
              <a:rPr sz="2400" spc="-5" dirty="0">
                <a:latin typeface="Corbel"/>
                <a:cs typeface="Corbel"/>
              </a:rPr>
              <a:t>graph</a:t>
            </a:r>
            <a:endParaRPr sz="2400">
              <a:latin typeface="Corbel"/>
              <a:cs typeface="Corbel"/>
            </a:endParaRPr>
          </a:p>
          <a:p>
            <a:pPr marL="424815" indent="-412750">
              <a:lnSpc>
                <a:spcPct val="100000"/>
              </a:lnSpc>
              <a:spcBef>
                <a:spcPts val="420"/>
              </a:spcBef>
              <a:buClr>
                <a:srgbClr val="40BAD1"/>
              </a:buClr>
              <a:buFont typeface="Arial MT"/>
              <a:buChar char="●"/>
              <a:tabLst>
                <a:tab pos="424815" algn="l"/>
                <a:tab pos="425450" algn="l"/>
              </a:tabLst>
            </a:pPr>
            <a:r>
              <a:rPr sz="2400" spc="-5" dirty="0">
                <a:latin typeface="Corbel"/>
                <a:cs typeface="Corbel"/>
              </a:rPr>
              <a:t>Depth</a:t>
            </a:r>
            <a:r>
              <a:rPr sz="2400" spc="-20" dirty="0">
                <a:latin typeface="Corbel"/>
                <a:cs typeface="Corbel"/>
              </a:rPr>
              <a:t> </a:t>
            </a:r>
            <a:r>
              <a:rPr sz="2400" spc="-5" dirty="0">
                <a:latin typeface="Corbel"/>
                <a:cs typeface="Corbel"/>
              </a:rPr>
              <a:t>First</a:t>
            </a:r>
            <a:r>
              <a:rPr sz="2400" spc="-75" dirty="0">
                <a:latin typeface="Corbel"/>
                <a:cs typeface="Corbel"/>
              </a:rPr>
              <a:t> </a:t>
            </a:r>
            <a:r>
              <a:rPr sz="2400" spc="-5" dirty="0">
                <a:latin typeface="Corbel"/>
                <a:cs typeface="Corbel"/>
              </a:rPr>
              <a:t>Search</a:t>
            </a:r>
            <a:r>
              <a:rPr sz="2400" spc="-20" dirty="0">
                <a:latin typeface="Corbel"/>
                <a:cs typeface="Corbel"/>
              </a:rPr>
              <a:t> </a:t>
            </a:r>
            <a:r>
              <a:rPr sz="2400" spc="-15" dirty="0">
                <a:latin typeface="Corbel"/>
                <a:cs typeface="Corbel"/>
              </a:rPr>
              <a:t>(DFS)</a:t>
            </a:r>
            <a:endParaRPr sz="2400">
              <a:latin typeface="Corbel"/>
              <a:cs typeface="Corbel"/>
            </a:endParaRPr>
          </a:p>
          <a:p>
            <a:pPr marL="424815" indent="-412750">
              <a:lnSpc>
                <a:spcPct val="100000"/>
              </a:lnSpc>
              <a:spcBef>
                <a:spcPts val="420"/>
              </a:spcBef>
              <a:buClr>
                <a:srgbClr val="40BAD1"/>
              </a:buClr>
              <a:buFont typeface="Arial MT"/>
              <a:buChar char="●"/>
              <a:tabLst>
                <a:tab pos="424815" algn="l"/>
                <a:tab pos="425450" algn="l"/>
              </a:tabLst>
            </a:pPr>
            <a:r>
              <a:rPr sz="2400" spc="-5" dirty="0">
                <a:latin typeface="Corbel"/>
                <a:cs typeface="Corbel"/>
              </a:rPr>
              <a:t>Breadth</a:t>
            </a:r>
            <a:r>
              <a:rPr sz="2400" spc="-20" dirty="0">
                <a:latin typeface="Corbel"/>
                <a:cs typeface="Corbel"/>
              </a:rPr>
              <a:t> </a:t>
            </a:r>
            <a:r>
              <a:rPr sz="2400" spc="-5" dirty="0">
                <a:latin typeface="Corbel"/>
                <a:cs typeface="Corbel"/>
              </a:rPr>
              <a:t>First</a:t>
            </a:r>
            <a:r>
              <a:rPr sz="2400" spc="-75" dirty="0">
                <a:latin typeface="Corbel"/>
                <a:cs typeface="Corbel"/>
              </a:rPr>
              <a:t> </a:t>
            </a:r>
            <a:r>
              <a:rPr sz="2400" spc="-5" dirty="0">
                <a:latin typeface="Corbel"/>
                <a:cs typeface="Corbel"/>
              </a:rPr>
              <a:t>Search</a:t>
            </a:r>
            <a:r>
              <a:rPr sz="2400" spc="-20" dirty="0">
                <a:latin typeface="Corbel"/>
                <a:cs typeface="Corbel"/>
              </a:rPr>
              <a:t> </a:t>
            </a:r>
            <a:r>
              <a:rPr sz="2400" spc="-15" dirty="0">
                <a:latin typeface="Corbel"/>
                <a:cs typeface="Corbel"/>
              </a:rPr>
              <a:t>(BFS)</a:t>
            </a:r>
            <a:endParaRPr sz="2400">
              <a:latin typeface="Corbel"/>
              <a:cs typeface="Corbel"/>
            </a:endParaRPr>
          </a:p>
          <a:p>
            <a:pPr marL="424815" marR="5080" indent="-412750">
              <a:lnSpc>
                <a:spcPct val="114599"/>
              </a:lnSpc>
              <a:buClr>
                <a:srgbClr val="40BAD1"/>
              </a:buClr>
              <a:buFont typeface="Arial MT"/>
              <a:buChar char="●"/>
              <a:tabLst>
                <a:tab pos="424815" algn="l"/>
                <a:tab pos="425450" algn="l"/>
              </a:tabLst>
            </a:pPr>
            <a:r>
              <a:rPr sz="2400" spc="-5" dirty="0">
                <a:latin typeface="Corbel"/>
                <a:cs typeface="Corbel"/>
              </a:rPr>
              <a:t>Minimu</a:t>
            </a:r>
            <a:r>
              <a:rPr sz="2400" dirty="0">
                <a:latin typeface="Corbel"/>
                <a:cs typeface="Corbel"/>
              </a:rPr>
              <a:t>m</a:t>
            </a:r>
            <a:r>
              <a:rPr sz="2400" spc="-65" dirty="0">
                <a:latin typeface="Corbel"/>
                <a:cs typeface="Corbel"/>
              </a:rPr>
              <a:t> </a:t>
            </a:r>
            <a:r>
              <a:rPr sz="2400" spc="-5" dirty="0">
                <a:latin typeface="Corbel"/>
                <a:cs typeface="Corbel"/>
              </a:rPr>
              <a:t>Spannin</a:t>
            </a:r>
            <a:r>
              <a:rPr sz="2400" dirty="0">
                <a:latin typeface="Corbel"/>
                <a:cs typeface="Corbel"/>
              </a:rPr>
              <a:t>g</a:t>
            </a:r>
            <a:r>
              <a:rPr sz="2400" spc="-170" dirty="0">
                <a:latin typeface="Corbel"/>
                <a:cs typeface="Corbel"/>
              </a:rPr>
              <a:t> </a:t>
            </a:r>
            <a:r>
              <a:rPr sz="2400" spc="-155" dirty="0">
                <a:latin typeface="Corbel"/>
                <a:cs typeface="Corbel"/>
              </a:rPr>
              <a:t>T</a:t>
            </a:r>
            <a:r>
              <a:rPr sz="2400" spc="-5" dirty="0">
                <a:latin typeface="Corbel"/>
                <a:cs typeface="Corbel"/>
              </a:rPr>
              <a:t>ree</a:t>
            </a:r>
            <a:r>
              <a:rPr sz="2400" dirty="0">
                <a:latin typeface="Corbel"/>
                <a:cs typeface="Corbel"/>
              </a:rPr>
              <a:t>s</a:t>
            </a:r>
            <a:r>
              <a:rPr sz="2400" spc="-110" dirty="0">
                <a:latin typeface="Corbel"/>
                <a:cs typeface="Corbel"/>
              </a:rPr>
              <a:t> </a:t>
            </a:r>
            <a:r>
              <a:rPr sz="2400" spc="-5" dirty="0">
                <a:latin typeface="Corbel"/>
                <a:cs typeface="Corbel"/>
              </a:rPr>
              <a:t>Algorithms  (Prims,</a:t>
            </a:r>
            <a:r>
              <a:rPr sz="2400" spc="-10" dirty="0">
                <a:latin typeface="Corbel"/>
                <a:cs typeface="Corbel"/>
              </a:rPr>
              <a:t> </a:t>
            </a:r>
            <a:r>
              <a:rPr sz="2400" spc="-5" dirty="0">
                <a:latin typeface="Corbel"/>
                <a:cs typeface="Corbel"/>
              </a:rPr>
              <a:t>Kruskal,</a:t>
            </a:r>
            <a:r>
              <a:rPr sz="2400" spc="-15" dirty="0">
                <a:latin typeface="Corbel"/>
                <a:cs typeface="Corbel"/>
              </a:rPr>
              <a:t> </a:t>
            </a:r>
            <a:r>
              <a:rPr sz="2400" spc="-5" dirty="0">
                <a:latin typeface="Corbel"/>
                <a:cs typeface="Corbel"/>
              </a:rPr>
              <a:t>Dijkstra)</a:t>
            </a:r>
            <a:endParaRPr sz="2400">
              <a:latin typeface="Corbel"/>
              <a:cs typeface="Corbel"/>
            </a:endParaRPr>
          </a:p>
          <a:p>
            <a:pPr marL="424815" indent="-412750">
              <a:lnSpc>
                <a:spcPct val="100000"/>
              </a:lnSpc>
              <a:spcBef>
                <a:spcPts val="420"/>
              </a:spcBef>
              <a:buClr>
                <a:srgbClr val="40BAD1"/>
              </a:buClr>
              <a:buFont typeface="Arial MT"/>
              <a:buChar char="●"/>
              <a:tabLst>
                <a:tab pos="424815" algn="l"/>
                <a:tab pos="425450" algn="l"/>
              </a:tabLst>
            </a:pPr>
            <a:r>
              <a:rPr sz="2400" spc="-5" dirty="0">
                <a:latin typeface="Corbel"/>
                <a:cs typeface="Corbel"/>
              </a:rPr>
              <a:t>Path</a:t>
            </a:r>
            <a:r>
              <a:rPr sz="2400" spc="-45" dirty="0">
                <a:latin typeface="Corbel"/>
                <a:cs typeface="Corbel"/>
              </a:rPr>
              <a:t> </a:t>
            </a:r>
            <a:r>
              <a:rPr sz="2400" spc="-5" dirty="0">
                <a:latin typeface="Corbel"/>
                <a:cs typeface="Corbel"/>
              </a:rPr>
              <a:t>Matrix</a:t>
            </a:r>
            <a:endParaRPr sz="2400">
              <a:latin typeface="Corbel"/>
              <a:cs typeface="Corbel"/>
            </a:endParaRPr>
          </a:p>
          <a:p>
            <a:pPr marL="424815" indent="-412750">
              <a:lnSpc>
                <a:spcPct val="100000"/>
              </a:lnSpc>
              <a:spcBef>
                <a:spcPts val="420"/>
              </a:spcBef>
              <a:buClr>
                <a:srgbClr val="40BAD1"/>
              </a:buClr>
              <a:buFont typeface="Arial MT"/>
              <a:buChar char="●"/>
              <a:tabLst>
                <a:tab pos="424815" algn="l"/>
                <a:tab pos="425450" algn="l"/>
              </a:tabLst>
            </a:pPr>
            <a:r>
              <a:rPr sz="2400" spc="-5" dirty="0">
                <a:latin typeface="Corbel"/>
                <a:cs typeface="Corbel"/>
              </a:rPr>
              <a:t>Warshall</a:t>
            </a:r>
            <a:r>
              <a:rPr sz="2400" spc="-75" dirty="0">
                <a:latin typeface="Corbel"/>
                <a:cs typeface="Corbel"/>
              </a:rPr>
              <a:t>’</a:t>
            </a:r>
            <a:r>
              <a:rPr sz="2400" dirty="0">
                <a:latin typeface="Corbel"/>
                <a:cs typeface="Corbel"/>
              </a:rPr>
              <a:t>s</a:t>
            </a:r>
            <a:r>
              <a:rPr sz="2400" spc="-110" dirty="0">
                <a:latin typeface="Corbel"/>
                <a:cs typeface="Corbel"/>
              </a:rPr>
              <a:t> </a:t>
            </a:r>
            <a:r>
              <a:rPr sz="2400" spc="-5" dirty="0">
                <a:latin typeface="Corbel"/>
                <a:cs typeface="Corbel"/>
              </a:rPr>
              <a:t>Algorithm</a:t>
            </a:r>
            <a:endParaRPr sz="2400">
              <a:latin typeface="Corbel"/>
              <a:cs typeface="Corbe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52</a:t>
            </a:fld>
            <a:endParaRPr dirty="0"/>
          </a:p>
        </p:txBody>
      </p:sp>
      <p:sp>
        <p:nvSpPr>
          <p:cNvPr id="3" name="object 3"/>
          <p:cNvSpPr txBox="1">
            <a:spLocks noGrp="1"/>
          </p:cNvSpPr>
          <p:nvPr>
            <p:ph type="title"/>
          </p:nvPr>
        </p:nvSpPr>
        <p:spPr>
          <a:xfrm>
            <a:off x="3940937" y="3591418"/>
            <a:ext cx="3405504" cy="924560"/>
          </a:xfrm>
          <a:prstGeom prst="rect">
            <a:avLst/>
          </a:prstGeom>
        </p:spPr>
        <p:txBody>
          <a:bodyPr vert="horz" wrap="square" lIns="0" tIns="12700" rIns="0" bIns="0" rtlCol="0">
            <a:spAutoFit/>
          </a:bodyPr>
          <a:lstStyle/>
          <a:p>
            <a:pPr marL="12700">
              <a:lnSpc>
                <a:spcPct val="100000"/>
              </a:lnSpc>
              <a:spcBef>
                <a:spcPts val="100"/>
              </a:spcBef>
            </a:pPr>
            <a:r>
              <a:rPr sz="5900" spc="-5" dirty="0">
                <a:latin typeface="Corbel"/>
                <a:cs typeface="Corbel"/>
              </a:rPr>
              <a:t>Than</a:t>
            </a:r>
            <a:r>
              <a:rPr sz="5900" dirty="0">
                <a:latin typeface="Corbel"/>
                <a:cs typeface="Corbel"/>
              </a:rPr>
              <a:t>k</a:t>
            </a:r>
            <a:r>
              <a:rPr sz="5900" spc="-650" dirty="0">
                <a:latin typeface="Corbel"/>
                <a:cs typeface="Corbel"/>
              </a:rPr>
              <a:t> </a:t>
            </a:r>
            <a:r>
              <a:rPr sz="5900" spc="-465" dirty="0">
                <a:latin typeface="Corbel"/>
                <a:cs typeface="Corbel"/>
              </a:rPr>
              <a:t>Y</a:t>
            </a:r>
            <a:r>
              <a:rPr sz="5900" spc="-5" dirty="0">
                <a:latin typeface="Corbel"/>
                <a:cs typeface="Corbel"/>
              </a:rPr>
              <a:t>ou.</a:t>
            </a:r>
            <a:endParaRPr sz="5900" dirty="0">
              <a:latin typeface="Corbel"/>
              <a:cs typeface="Corbe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44" y="3101857"/>
            <a:ext cx="2703195" cy="574040"/>
          </a:xfrm>
          <a:prstGeom prst="rect">
            <a:avLst/>
          </a:prstGeom>
        </p:spPr>
        <p:txBody>
          <a:bodyPr vert="horz" wrap="square" lIns="0" tIns="12700" rIns="0" bIns="0" rtlCol="0">
            <a:spAutoFit/>
          </a:bodyPr>
          <a:lstStyle/>
          <a:p>
            <a:pPr marL="12700">
              <a:lnSpc>
                <a:spcPct val="100000"/>
              </a:lnSpc>
              <a:spcBef>
                <a:spcPts val="100"/>
              </a:spcBef>
            </a:pPr>
            <a:r>
              <a:rPr sz="3600" spc="-10" dirty="0">
                <a:solidFill>
                  <a:srgbClr val="FFFFFF"/>
                </a:solidFill>
                <a:latin typeface="Corbel"/>
                <a:cs typeface="Corbel"/>
              </a:rPr>
              <a:t>Spannin</a:t>
            </a:r>
            <a:r>
              <a:rPr sz="3600" dirty="0">
                <a:solidFill>
                  <a:srgbClr val="FFFFFF"/>
                </a:solidFill>
                <a:latin typeface="Corbel"/>
                <a:cs typeface="Corbel"/>
              </a:rPr>
              <a:t>g</a:t>
            </a:r>
            <a:r>
              <a:rPr sz="3600" spc="-254" dirty="0">
                <a:solidFill>
                  <a:srgbClr val="FFFFFF"/>
                </a:solidFill>
                <a:latin typeface="Corbel"/>
                <a:cs typeface="Corbel"/>
              </a:rPr>
              <a:t> </a:t>
            </a:r>
            <a:r>
              <a:rPr sz="3600" spc="-229" dirty="0">
                <a:solidFill>
                  <a:srgbClr val="FFFFFF"/>
                </a:solidFill>
                <a:latin typeface="Corbel"/>
                <a:cs typeface="Corbel"/>
              </a:rPr>
              <a:t>T</a:t>
            </a:r>
            <a:r>
              <a:rPr sz="3600" spc="-5" dirty="0">
                <a:solidFill>
                  <a:srgbClr val="FFFFFF"/>
                </a:solidFill>
                <a:latin typeface="Corbel"/>
                <a:cs typeface="Corbel"/>
              </a:rPr>
              <a:t>ree</a:t>
            </a:r>
            <a:endParaRPr sz="3600">
              <a:latin typeface="Corbel"/>
              <a:cs typeface="Corbel"/>
            </a:endParaRPr>
          </a:p>
        </p:txBody>
      </p:sp>
      <p:sp>
        <p:nvSpPr>
          <p:cNvPr id="4" name="object 4"/>
          <p:cNvSpPr/>
          <p:nvPr/>
        </p:nvSpPr>
        <p:spPr>
          <a:xfrm>
            <a:off x="6650617" y="2142937"/>
            <a:ext cx="1752600" cy="610235"/>
          </a:xfrm>
          <a:custGeom>
            <a:avLst/>
            <a:gdLst/>
            <a:ahLst/>
            <a:cxnLst/>
            <a:rect l="l" t="t" r="r" b="b"/>
            <a:pathLst>
              <a:path w="1752600" h="610235">
                <a:moveTo>
                  <a:pt x="0" y="304891"/>
                </a:moveTo>
                <a:lnTo>
                  <a:pt x="3988" y="255436"/>
                </a:lnTo>
                <a:lnTo>
                  <a:pt x="15537" y="208522"/>
                </a:lnTo>
                <a:lnTo>
                  <a:pt x="34017" y="164776"/>
                </a:lnTo>
                <a:lnTo>
                  <a:pt x="58802" y="124826"/>
                </a:lnTo>
                <a:lnTo>
                  <a:pt x="89264" y="89300"/>
                </a:lnTo>
                <a:lnTo>
                  <a:pt x="124776" y="58826"/>
                </a:lnTo>
                <a:lnTo>
                  <a:pt x="164710" y="34031"/>
                </a:lnTo>
                <a:lnTo>
                  <a:pt x="208438" y="15543"/>
                </a:lnTo>
                <a:lnTo>
                  <a:pt x="255334" y="3990"/>
                </a:lnTo>
                <a:lnTo>
                  <a:pt x="304769" y="0"/>
                </a:lnTo>
                <a:lnTo>
                  <a:pt x="352733" y="3798"/>
                </a:lnTo>
                <a:lnTo>
                  <a:pt x="399084" y="14966"/>
                </a:lnTo>
                <a:lnTo>
                  <a:pt x="443004" y="33165"/>
                </a:lnTo>
                <a:lnTo>
                  <a:pt x="483673" y="58057"/>
                </a:lnTo>
                <a:lnTo>
                  <a:pt x="520273" y="89300"/>
                </a:lnTo>
                <a:lnTo>
                  <a:pt x="551505" y="125915"/>
                </a:lnTo>
                <a:lnTo>
                  <a:pt x="576386" y="166601"/>
                </a:lnTo>
                <a:lnTo>
                  <a:pt x="594578" y="210538"/>
                </a:lnTo>
                <a:lnTo>
                  <a:pt x="605742" y="256908"/>
                </a:lnTo>
                <a:lnTo>
                  <a:pt x="609538" y="304891"/>
                </a:lnTo>
                <a:lnTo>
                  <a:pt x="605549" y="354346"/>
                </a:lnTo>
                <a:lnTo>
                  <a:pt x="594001" y="401260"/>
                </a:lnTo>
                <a:lnTo>
                  <a:pt x="575520" y="445006"/>
                </a:lnTo>
                <a:lnTo>
                  <a:pt x="550735" y="484956"/>
                </a:lnTo>
                <a:lnTo>
                  <a:pt x="520273" y="520482"/>
                </a:lnTo>
                <a:lnTo>
                  <a:pt x="484762" y="550956"/>
                </a:lnTo>
                <a:lnTo>
                  <a:pt x="444828" y="575751"/>
                </a:lnTo>
                <a:lnTo>
                  <a:pt x="401099" y="594239"/>
                </a:lnTo>
                <a:lnTo>
                  <a:pt x="354204" y="605792"/>
                </a:lnTo>
                <a:lnTo>
                  <a:pt x="304769" y="609782"/>
                </a:lnTo>
                <a:lnTo>
                  <a:pt x="255334" y="605792"/>
                </a:lnTo>
                <a:lnTo>
                  <a:pt x="208438" y="594239"/>
                </a:lnTo>
                <a:lnTo>
                  <a:pt x="164710" y="575751"/>
                </a:lnTo>
                <a:lnTo>
                  <a:pt x="124776" y="550956"/>
                </a:lnTo>
                <a:lnTo>
                  <a:pt x="89264" y="520482"/>
                </a:lnTo>
                <a:lnTo>
                  <a:pt x="58802" y="484956"/>
                </a:lnTo>
                <a:lnTo>
                  <a:pt x="34017" y="445006"/>
                </a:lnTo>
                <a:lnTo>
                  <a:pt x="15537" y="401260"/>
                </a:lnTo>
                <a:lnTo>
                  <a:pt x="3988" y="354346"/>
                </a:lnTo>
                <a:lnTo>
                  <a:pt x="0" y="304891"/>
                </a:lnTo>
                <a:close/>
              </a:path>
              <a:path w="1752600" h="610235">
                <a:moveTo>
                  <a:pt x="1142975" y="304891"/>
                </a:moveTo>
                <a:lnTo>
                  <a:pt x="1146964" y="255436"/>
                </a:lnTo>
                <a:lnTo>
                  <a:pt x="1158512" y="208522"/>
                </a:lnTo>
                <a:lnTo>
                  <a:pt x="1176993" y="164776"/>
                </a:lnTo>
                <a:lnTo>
                  <a:pt x="1201778" y="124826"/>
                </a:lnTo>
                <a:lnTo>
                  <a:pt x="1232240" y="89300"/>
                </a:lnTo>
                <a:lnTo>
                  <a:pt x="1267752" y="58826"/>
                </a:lnTo>
                <a:lnTo>
                  <a:pt x="1307685" y="34031"/>
                </a:lnTo>
                <a:lnTo>
                  <a:pt x="1351414" y="15543"/>
                </a:lnTo>
                <a:lnTo>
                  <a:pt x="1398309" y="3990"/>
                </a:lnTo>
                <a:lnTo>
                  <a:pt x="1447744" y="0"/>
                </a:lnTo>
                <a:lnTo>
                  <a:pt x="1495709" y="3798"/>
                </a:lnTo>
                <a:lnTo>
                  <a:pt x="1542060" y="14966"/>
                </a:lnTo>
                <a:lnTo>
                  <a:pt x="1585979" y="33165"/>
                </a:lnTo>
                <a:lnTo>
                  <a:pt x="1626648" y="58057"/>
                </a:lnTo>
                <a:lnTo>
                  <a:pt x="1663248" y="89300"/>
                </a:lnTo>
                <a:lnTo>
                  <a:pt x="1694480" y="125915"/>
                </a:lnTo>
                <a:lnTo>
                  <a:pt x="1719361" y="166601"/>
                </a:lnTo>
                <a:lnTo>
                  <a:pt x="1737553" y="210538"/>
                </a:lnTo>
                <a:lnTo>
                  <a:pt x="1748717" y="256908"/>
                </a:lnTo>
                <a:lnTo>
                  <a:pt x="1752514" y="304891"/>
                </a:lnTo>
                <a:lnTo>
                  <a:pt x="1748525" y="354346"/>
                </a:lnTo>
                <a:lnTo>
                  <a:pt x="1736977" y="401260"/>
                </a:lnTo>
                <a:lnTo>
                  <a:pt x="1718496" y="445006"/>
                </a:lnTo>
                <a:lnTo>
                  <a:pt x="1693711" y="484956"/>
                </a:lnTo>
                <a:lnTo>
                  <a:pt x="1663249" y="520482"/>
                </a:lnTo>
                <a:lnTo>
                  <a:pt x="1627737" y="550956"/>
                </a:lnTo>
                <a:lnTo>
                  <a:pt x="1587804" y="575751"/>
                </a:lnTo>
                <a:lnTo>
                  <a:pt x="1544075" y="594239"/>
                </a:lnTo>
                <a:lnTo>
                  <a:pt x="1497180" y="605792"/>
                </a:lnTo>
                <a:lnTo>
                  <a:pt x="1447744" y="609782"/>
                </a:lnTo>
                <a:lnTo>
                  <a:pt x="1398309" y="605792"/>
                </a:lnTo>
                <a:lnTo>
                  <a:pt x="1351414" y="594239"/>
                </a:lnTo>
                <a:lnTo>
                  <a:pt x="1307685" y="575751"/>
                </a:lnTo>
                <a:lnTo>
                  <a:pt x="1267752" y="550956"/>
                </a:lnTo>
                <a:lnTo>
                  <a:pt x="1232240" y="520482"/>
                </a:lnTo>
                <a:lnTo>
                  <a:pt x="1201778" y="484956"/>
                </a:lnTo>
                <a:lnTo>
                  <a:pt x="1176993" y="445006"/>
                </a:lnTo>
                <a:lnTo>
                  <a:pt x="1158512" y="401260"/>
                </a:lnTo>
                <a:lnTo>
                  <a:pt x="1146964" y="354346"/>
                </a:lnTo>
                <a:lnTo>
                  <a:pt x="1142975" y="304891"/>
                </a:lnTo>
                <a:close/>
              </a:path>
            </a:pathLst>
          </a:custGeom>
          <a:ln w="25399">
            <a:solidFill>
              <a:srgbClr val="40BAD1"/>
            </a:solidFill>
          </a:ln>
        </p:spPr>
        <p:txBody>
          <a:bodyPr wrap="square" lIns="0" tIns="0" rIns="0" bIns="0" rtlCol="0"/>
          <a:lstStyle/>
          <a:p>
            <a:endParaRPr/>
          </a:p>
        </p:txBody>
      </p:sp>
      <p:sp>
        <p:nvSpPr>
          <p:cNvPr id="5" name="object 5"/>
          <p:cNvSpPr txBox="1"/>
          <p:nvPr/>
        </p:nvSpPr>
        <p:spPr>
          <a:xfrm>
            <a:off x="4002171" y="938274"/>
            <a:ext cx="7064375" cy="1649730"/>
          </a:xfrm>
          <a:prstGeom prst="rect">
            <a:avLst/>
          </a:prstGeom>
        </p:spPr>
        <p:txBody>
          <a:bodyPr vert="horz" wrap="square" lIns="0" tIns="13335" rIns="0" bIns="0" rtlCol="0">
            <a:spAutoFit/>
          </a:bodyPr>
          <a:lstStyle/>
          <a:p>
            <a:pPr marL="409575" marR="5080" indent="-397510">
              <a:lnSpc>
                <a:spcPct val="99700"/>
              </a:lnSpc>
              <a:spcBef>
                <a:spcPts val="105"/>
              </a:spcBef>
              <a:buClr>
                <a:srgbClr val="4BABC6"/>
              </a:buClr>
              <a:buSzPct val="91666"/>
              <a:buFont typeface="Arial MT"/>
              <a:buChar char="●"/>
              <a:tabLst>
                <a:tab pos="409575" algn="l"/>
                <a:tab pos="410209" algn="l"/>
              </a:tabLst>
            </a:pPr>
            <a:r>
              <a:rPr sz="2400" dirty="0">
                <a:latin typeface="Calibri"/>
                <a:cs typeface="Calibri"/>
              </a:rPr>
              <a:t>A </a:t>
            </a:r>
            <a:r>
              <a:rPr sz="2400" spc="-5" dirty="0">
                <a:latin typeface="Calibri"/>
                <a:cs typeface="Calibri"/>
              </a:rPr>
              <a:t>spanning tree of </a:t>
            </a:r>
            <a:r>
              <a:rPr sz="2400" dirty="0">
                <a:latin typeface="Calibri"/>
                <a:cs typeface="Calibri"/>
              </a:rPr>
              <a:t>a </a:t>
            </a:r>
            <a:r>
              <a:rPr sz="2400" spc="-5" dirty="0">
                <a:latin typeface="Calibri"/>
                <a:cs typeface="Calibri"/>
              </a:rPr>
              <a:t>connected, undirected graph </a:t>
            </a:r>
            <a:r>
              <a:rPr sz="2400" dirty="0">
                <a:latin typeface="Calibri"/>
                <a:cs typeface="Calibri"/>
              </a:rPr>
              <a:t>G </a:t>
            </a:r>
            <a:r>
              <a:rPr sz="2400" spc="-5" dirty="0">
                <a:latin typeface="Calibri"/>
                <a:cs typeface="Calibri"/>
              </a:rPr>
              <a:t>is </a:t>
            </a:r>
            <a:r>
              <a:rPr sz="2400" spc="-530" dirty="0">
                <a:latin typeface="Calibri"/>
                <a:cs typeface="Calibri"/>
              </a:rPr>
              <a:t> </a:t>
            </a:r>
            <a:r>
              <a:rPr sz="2400" dirty="0">
                <a:latin typeface="Calibri"/>
                <a:cs typeface="Calibri"/>
              </a:rPr>
              <a:t>a </a:t>
            </a:r>
            <a:r>
              <a:rPr sz="2400" spc="-5" dirty="0">
                <a:latin typeface="Calibri"/>
                <a:cs typeface="Calibri"/>
              </a:rPr>
              <a:t>sub-graph of </a:t>
            </a:r>
            <a:r>
              <a:rPr sz="2400" dirty="0">
                <a:latin typeface="Calibri"/>
                <a:cs typeface="Calibri"/>
              </a:rPr>
              <a:t>G </a:t>
            </a:r>
            <a:r>
              <a:rPr sz="2400" spc="-5" dirty="0">
                <a:latin typeface="Calibri"/>
                <a:cs typeface="Calibri"/>
              </a:rPr>
              <a:t>which is </a:t>
            </a:r>
            <a:r>
              <a:rPr sz="2400" dirty="0">
                <a:latin typeface="Calibri"/>
                <a:cs typeface="Calibri"/>
              </a:rPr>
              <a:t>a </a:t>
            </a:r>
            <a:r>
              <a:rPr sz="2400" spc="-5" dirty="0">
                <a:latin typeface="Calibri"/>
                <a:cs typeface="Calibri"/>
              </a:rPr>
              <a:t>tree that connects </a:t>
            </a:r>
            <a:r>
              <a:rPr sz="2400" dirty="0">
                <a:latin typeface="Calibri"/>
                <a:cs typeface="Calibri"/>
              </a:rPr>
              <a:t>all </a:t>
            </a:r>
            <a:r>
              <a:rPr sz="2400" spc="-5" dirty="0">
                <a:latin typeface="Calibri"/>
                <a:cs typeface="Calibri"/>
              </a:rPr>
              <a:t>the </a:t>
            </a:r>
            <a:r>
              <a:rPr sz="2400" dirty="0">
                <a:latin typeface="Calibri"/>
                <a:cs typeface="Calibri"/>
              </a:rPr>
              <a:t> </a:t>
            </a:r>
            <a:r>
              <a:rPr sz="2400" spc="-5" dirty="0">
                <a:latin typeface="Calibri"/>
                <a:cs typeface="Calibri"/>
              </a:rPr>
              <a:t>vertices</a:t>
            </a:r>
            <a:r>
              <a:rPr sz="2400" spc="-10" dirty="0">
                <a:latin typeface="Calibri"/>
                <a:cs typeface="Calibri"/>
              </a:rPr>
              <a:t> </a:t>
            </a:r>
            <a:r>
              <a:rPr sz="2400" spc="-5" dirty="0">
                <a:latin typeface="Calibri"/>
                <a:cs typeface="Calibri"/>
              </a:rPr>
              <a:t>together.</a:t>
            </a:r>
            <a:endParaRPr sz="2400" dirty="0">
              <a:latin typeface="Calibri"/>
              <a:cs typeface="Calibri"/>
            </a:endParaRPr>
          </a:p>
          <a:p>
            <a:pPr marR="12065" algn="ctr">
              <a:lnSpc>
                <a:spcPct val="100000"/>
              </a:lnSpc>
              <a:spcBef>
                <a:spcPts val="2005"/>
              </a:spcBef>
              <a:tabLst>
                <a:tab pos="1148080" algn="l"/>
              </a:tabLst>
            </a:pPr>
            <a:r>
              <a:rPr sz="1800" b="1" dirty="0">
                <a:latin typeface="Calibri"/>
                <a:cs typeface="Calibri"/>
              </a:rPr>
              <a:t>A	B</a:t>
            </a:r>
            <a:endParaRPr sz="1800" dirty="0">
              <a:latin typeface="Calibri"/>
              <a:cs typeface="Calibri"/>
            </a:endParaRPr>
          </a:p>
        </p:txBody>
      </p:sp>
      <p:sp>
        <p:nvSpPr>
          <p:cNvPr id="6" name="object 6"/>
          <p:cNvSpPr/>
          <p:nvPr/>
        </p:nvSpPr>
        <p:spPr>
          <a:xfrm>
            <a:off x="6650617" y="3269939"/>
            <a:ext cx="609600" cy="610235"/>
          </a:xfrm>
          <a:custGeom>
            <a:avLst/>
            <a:gdLst/>
            <a:ahLst/>
            <a:cxnLst/>
            <a:rect l="l" t="t" r="r" b="b"/>
            <a:pathLst>
              <a:path w="609600" h="610235">
                <a:moveTo>
                  <a:pt x="0" y="304891"/>
                </a:moveTo>
                <a:lnTo>
                  <a:pt x="3988" y="255436"/>
                </a:lnTo>
                <a:lnTo>
                  <a:pt x="15537" y="208522"/>
                </a:lnTo>
                <a:lnTo>
                  <a:pt x="34017" y="164776"/>
                </a:lnTo>
                <a:lnTo>
                  <a:pt x="58802" y="124826"/>
                </a:lnTo>
                <a:lnTo>
                  <a:pt x="89264" y="89300"/>
                </a:lnTo>
                <a:lnTo>
                  <a:pt x="124776" y="58826"/>
                </a:lnTo>
                <a:lnTo>
                  <a:pt x="164710" y="34031"/>
                </a:lnTo>
                <a:lnTo>
                  <a:pt x="208438" y="15543"/>
                </a:lnTo>
                <a:lnTo>
                  <a:pt x="255334" y="3990"/>
                </a:lnTo>
                <a:lnTo>
                  <a:pt x="304769" y="0"/>
                </a:lnTo>
                <a:lnTo>
                  <a:pt x="352733" y="3798"/>
                </a:lnTo>
                <a:lnTo>
                  <a:pt x="399084" y="14966"/>
                </a:lnTo>
                <a:lnTo>
                  <a:pt x="443004" y="33165"/>
                </a:lnTo>
                <a:lnTo>
                  <a:pt x="483673" y="58056"/>
                </a:lnTo>
                <a:lnTo>
                  <a:pt x="520273" y="89300"/>
                </a:lnTo>
                <a:lnTo>
                  <a:pt x="551505" y="125915"/>
                </a:lnTo>
                <a:lnTo>
                  <a:pt x="576386" y="166601"/>
                </a:lnTo>
                <a:lnTo>
                  <a:pt x="594578" y="210538"/>
                </a:lnTo>
                <a:lnTo>
                  <a:pt x="605742" y="256907"/>
                </a:lnTo>
                <a:lnTo>
                  <a:pt x="609538" y="304891"/>
                </a:lnTo>
                <a:lnTo>
                  <a:pt x="605549" y="354346"/>
                </a:lnTo>
                <a:lnTo>
                  <a:pt x="594001" y="401260"/>
                </a:lnTo>
                <a:lnTo>
                  <a:pt x="575520" y="445006"/>
                </a:lnTo>
                <a:lnTo>
                  <a:pt x="550735" y="484956"/>
                </a:lnTo>
                <a:lnTo>
                  <a:pt x="520273" y="520482"/>
                </a:lnTo>
                <a:lnTo>
                  <a:pt x="484762" y="550956"/>
                </a:lnTo>
                <a:lnTo>
                  <a:pt x="444828" y="575751"/>
                </a:lnTo>
                <a:lnTo>
                  <a:pt x="401099" y="594239"/>
                </a:lnTo>
                <a:lnTo>
                  <a:pt x="354204" y="605792"/>
                </a:lnTo>
                <a:lnTo>
                  <a:pt x="304769" y="609782"/>
                </a:lnTo>
                <a:lnTo>
                  <a:pt x="255334" y="605792"/>
                </a:lnTo>
                <a:lnTo>
                  <a:pt x="208438" y="594239"/>
                </a:lnTo>
                <a:lnTo>
                  <a:pt x="164710" y="575751"/>
                </a:lnTo>
                <a:lnTo>
                  <a:pt x="124776" y="550956"/>
                </a:lnTo>
                <a:lnTo>
                  <a:pt x="89264" y="520482"/>
                </a:lnTo>
                <a:lnTo>
                  <a:pt x="58802" y="484956"/>
                </a:lnTo>
                <a:lnTo>
                  <a:pt x="34017" y="445006"/>
                </a:lnTo>
                <a:lnTo>
                  <a:pt x="15537" y="401260"/>
                </a:lnTo>
                <a:lnTo>
                  <a:pt x="3988" y="354346"/>
                </a:lnTo>
                <a:lnTo>
                  <a:pt x="0" y="304891"/>
                </a:lnTo>
                <a:close/>
              </a:path>
            </a:pathLst>
          </a:custGeom>
          <a:ln w="25399">
            <a:solidFill>
              <a:srgbClr val="40BAD1"/>
            </a:solidFill>
          </a:ln>
        </p:spPr>
        <p:txBody>
          <a:bodyPr wrap="square" lIns="0" tIns="0" rIns="0" bIns="0" rtlCol="0"/>
          <a:lstStyle/>
          <a:p>
            <a:endParaRPr/>
          </a:p>
        </p:txBody>
      </p:sp>
      <p:sp>
        <p:nvSpPr>
          <p:cNvPr id="7" name="object 7"/>
          <p:cNvSpPr txBox="1"/>
          <p:nvPr/>
        </p:nvSpPr>
        <p:spPr>
          <a:xfrm>
            <a:off x="6882188" y="3414874"/>
            <a:ext cx="14668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C</a:t>
            </a:r>
            <a:endParaRPr sz="1800">
              <a:latin typeface="Calibri"/>
              <a:cs typeface="Calibri"/>
            </a:endParaRPr>
          </a:p>
        </p:txBody>
      </p:sp>
      <p:sp>
        <p:nvSpPr>
          <p:cNvPr id="8" name="object 8"/>
          <p:cNvSpPr/>
          <p:nvPr/>
        </p:nvSpPr>
        <p:spPr>
          <a:xfrm>
            <a:off x="7793593" y="3269939"/>
            <a:ext cx="609600" cy="610235"/>
          </a:xfrm>
          <a:custGeom>
            <a:avLst/>
            <a:gdLst/>
            <a:ahLst/>
            <a:cxnLst/>
            <a:rect l="l" t="t" r="r" b="b"/>
            <a:pathLst>
              <a:path w="609600" h="610235">
                <a:moveTo>
                  <a:pt x="0" y="304891"/>
                </a:moveTo>
                <a:lnTo>
                  <a:pt x="3988" y="255436"/>
                </a:lnTo>
                <a:lnTo>
                  <a:pt x="15537" y="208522"/>
                </a:lnTo>
                <a:lnTo>
                  <a:pt x="34017" y="164776"/>
                </a:lnTo>
                <a:lnTo>
                  <a:pt x="58802" y="124826"/>
                </a:lnTo>
                <a:lnTo>
                  <a:pt x="89264" y="89300"/>
                </a:lnTo>
                <a:lnTo>
                  <a:pt x="124776" y="58826"/>
                </a:lnTo>
                <a:lnTo>
                  <a:pt x="164710" y="34031"/>
                </a:lnTo>
                <a:lnTo>
                  <a:pt x="208438" y="15543"/>
                </a:lnTo>
                <a:lnTo>
                  <a:pt x="255334" y="3990"/>
                </a:lnTo>
                <a:lnTo>
                  <a:pt x="304769" y="0"/>
                </a:lnTo>
                <a:lnTo>
                  <a:pt x="352733" y="3798"/>
                </a:lnTo>
                <a:lnTo>
                  <a:pt x="399084" y="14966"/>
                </a:lnTo>
                <a:lnTo>
                  <a:pt x="443004" y="33165"/>
                </a:lnTo>
                <a:lnTo>
                  <a:pt x="483673" y="58056"/>
                </a:lnTo>
                <a:lnTo>
                  <a:pt x="520273" y="89300"/>
                </a:lnTo>
                <a:lnTo>
                  <a:pt x="551504" y="125915"/>
                </a:lnTo>
                <a:lnTo>
                  <a:pt x="576386" y="166601"/>
                </a:lnTo>
                <a:lnTo>
                  <a:pt x="594578" y="210538"/>
                </a:lnTo>
                <a:lnTo>
                  <a:pt x="605742" y="256907"/>
                </a:lnTo>
                <a:lnTo>
                  <a:pt x="609538" y="304891"/>
                </a:lnTo>
                <a:lnTo>
                  <a:pt x="605550" y="354346"/>
                </a:lnTo>
                <a:lnTo>
                  <a:pt x="594001" y="401260"/>
                </a:lnTo>
                <a:lnTo>
                  <a:pt x="575521" y="445006"/>
                </a:lnTo>
                <a:lnTo>
                  <a:pt x="550736" y="484956"/>
                </a:lnTo>
                <a:lnTo>
                  <a:pt x="520274" y="520482"/>
                </a:lnTo>
                <a:lnTo>
                  <a:pt x="484762" y="550956"/>
                </a:lnTo>
                <a:lnTo>
                  <a:pt x="444828" y="575751"/>
                </a:lnTo>
                <a:lnTo>
                  <a:pt x="401100" y="594239"/>
                </a:lnTo>
                <a:lnTo>
                  <a:pt x="354204" y="605792"/>
                </a:lnTo>
                <a:lnTo>
                  <a:pt x="304769" y="609782"/>
                </a:lnTo>
                <a:lnTo>
                  <a:pt x="255334" y="605792"/>
                </a:lnTo>
                <a:lnTo>
                  <a:pt x="208438" y="594239"/>
                </a:lnTo>
                <a:lnTo>
                  <a:pt x="164710" y="575751"/>
                </a:lnTo>
                <a:lnTo>
                  <a:pt x="124776" y="550956"/>
                </a:lnTo>
                <a:lnTo>
                  <a:pt x="89264" y="520482"/>
                </a:lnTo>
                <a:lnTo>
                  <a:pt x="58802" y="484956"/>
                </a:lnTo>
                <a:lnTo>
                  <a:pt x="34017" y="445006"/>
                </a:lnTo>
                <a:lnTo>
                  <a:pt x="15537" y="401260"/>
                </a:lnTo>
                <a:lnTo>
                  <a:pt x="3988" y="354346"/>
                </a:lnTo>
                <a:lnTo>
                  <a:pt x="0" y="304891"/>
                </a:lnTo>
                <a:close/>
              </a:path>
            </a:pathLst>
          </a:custGeom>
          <a:ln w="25399">
            <a:solidFill>
              <a:srgbClr val="40BAD1"/>
            </a:solidFill>
          </a:ln>
        </p:spPr>
        <p:txBody>
          <a:bodyPr wrap="square" lIns="0" tIns="0" rIns="0" bIns="0" rtlCol="0"/>
          <a:lstStyle/>
          <a:p>
            <a:endParaRPr/>
          </a:p>
        </p:txBody>
      </p:sp>
      <p:sp>
        <p:nvSpPr>
          <p:cNvPr id="9" name="object 9"/>
          <p:cNvSpPr txBox="1"/>
          <p:nvPr/>
        </p:nvSpPr>
        <p:spPr>
          <a:xfrm>
            <a:off x="8013610" y="3414874"/>
            <a:ext cx="1695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D</a:t>
            </a:r>
            <a:endParaRPr sz="1800">
              <a:latin typeface="Calibri"/>
              <a:cs typeface="Calibri"/>
            </a:endParaRPr>
          </a:p>
        </p:txBody>
      </p:sp>
      <p:sp>
        <p:nvSpPr>
          <p:cNvPr id="10" name="object 10"/>
          <p:cNvSpPr/>
          <p:nvPr/>
        </p:nvSpPr>
        <p:spPr>
          <a:xfrm>
            <a:off x="6955387" y="2447829"/>
            <a:ext cx="1143000" cy="1127125"/>
          </a:xfrm>
          <a:custGeom>
            <a:avLst/>
            <a:gdLst/>
            <a:ahLst/>
            <a:cxnLst/>
            <a:rect l="l" t="t" r="r" b="b"/>
            <a:pathLst>
              <a:path w="1143000" h="1127125">
                <a:moveTo>
                  <a:pt x="838206" y="1127001"/>
                </a:moveTo>
                <a:lnTo>
                  <a:pt x="304859" y="1127001"/>
                </a:lnTo>
              </a:path>
              <a:path w="1143000" h="1127125">
                <a:moveTo>
                  <a:pt x="0" y="822110"/>
                </a:moveTo>
                <a:lnTo>
                  <a:pt x="0" y="304755"/>
                </a:lnTo>
              </a:path>
              <a:path w="1143000" h="1127125">
                <a:moveTo>
                  <a:pt x="1142975" y="822110"/>
                </a:moveTo>
                <a:lnTo>
                  <a:pt x="1142975" y="304755"/>
                </a:lnTo>
              </a:path>
              <a:path w="1143000" h="1127125">
                <a:moveTo>
                  <a:pt x="215503" y="215590"/>
                </a:moveTo>
                <a:lnTo>
                  <a:pt x="927332" y="911498"/>
                </a:lnTo>
              </a:path>
              <a:path w="1143000" h="1127125">
                <a:moveTo>
                  <a:pt x="927470" y="215590"/>
                </a:moveTo>
                <a:lnTo>
                  <a:pt x="215642" y="911498"/>
                </a:lnTo>
              </a:path>
              <a:path w="1143000" h="1127125">
                <a:moveTo>
                  <a:pt x="838206" y="0"/>
                </a:moveTo>
                <a:lnTo>
                  <a:pt x="304859" y="0"/>
                </a:lnTo>
              </a:path>
            </a:pathLst>
          </a:custGeom>
          <a:ln w="25399">
            <a:solidFill>
              <a:srgbClr val="40BAD1"/>
            </a:solidFill>
          </a:ln>
        </p:spPr>
        <p:txBody>
          <a:bodyPr wrap="square" lIns="0" tIns="0" rIns="0" bIns="0" rtlCol="0"/>
          <a:lstStyle/>
          <a:p>
            <a:endParaRPr/>
          </a:p>
        </p:txBody>
      </p:sp>
      <p:sp>
        <p:nvSpPr>
          <p:cNvPr id="11" name="object 11"/>
          <p:cNvSpPr/>
          <p:nvPr/>
        </p:nvSpPr>
        <p:spPr>
          <a:xfrm>
            <a:off x="3733579" y="4054425"/>
            <a:ext cx="609600" cy="610235"/>
          </a:xfrm>
          <a:custGeom>
            <a:avLst/>
            <a:gdLst/>
            <a:ahLst/>
            <a:cxnLst/>
            <a:rect l="l" t="t" r="r" b="b"/>
            <a:pathLst>
              <a:path w="609600" h="610235">
                <a:moveTo>
                  <a:pt x="0" y="304891"/>
                </a:moveTo>
                <a:lnTo>
                  <a:pt x="3988" y="255436"/>
                </a:lnTo>
                <a:lnTo>
                  <a:pt x="15537" y="208522"/>
                </a:lnTo>
                <a:lnTo>
                  <a:pt x="34017" y="164776"/>
                </a:lnTo>
                <a:lnTo>
                  <a:pt x="58802" y="124826"/>
                </a:lnTo>
                <a:lnTo>
                  <a:pt x="89264" y="89300"/>
                </a:lnTo>
                <a:lnTo>
                  <a:pt x="124776" y="58826"/>
                </a:lnTo>
                <a:lnTo>
                  <a:pt x="164710" y="34031"/>
                </a:lnTo>
                <a:lnTo>
                  <a:pt x="208438" y="15543"/>
                </a:lnTo>
                <a:lnTo>
                  <a:pt x="255334" y="3990"/>
                </a:lnTo>
                <a:lnTo>
                  <a:pt x="304769" y="0"/>
                </a:lnTo>
                <a:lnTo>
                  <a:pt x="352733" y="3798"/>
                </a:lnTo>
                <a:lnTo>
                  <a:pt x="399084" y="14966"/>
                </a:lnTo>
                <a:lnTo>
                  <a:pt x="443004" y="33165"/>
                </a:lnTo>
                <a:lnTo>
                  <a:pt x="483673" y="58056"/>
                </a:lnTo>
                <a:lnTo>
                  <a:pt x="520273" y="89300"/>
                </a:lnTo>
                <a:lnTo>
                  <a:pt x="551505" y="125915"/>
                </a:lnTo>
                <a:lnTo>
                  <a:pt x="576386" y="166601"/>
                </a:lnTo>
                <a:lnTo>
                  <a:pt x="594578" y="210538"/>
                </a:lnTo>
                <a:lnTo>
                  <a:pt x="605742" y="256908"/>
                </a:lnTo>
                <a:lnTo>
                  <a:pt x="609538" y="304891"/>
                </a:lnTo>
                <a:lnTo>
                  <a:pt x="605550" y="354346"/>
                </a:lnTo>
                <a:lnTo>
                  <a:pt x="594001" y="401260"/>
                </a:lnTo>
                <a:lnTo>
                  <a:pt x="575521" y="445006"/>
                </a:lnTo>
                <a:lnTo>
                  <a:pt x="550736" y="484956"/>
                </a:lnTo>
                <a:lnTo>
                  <a:pt x="520274" y="520482"/>
                </a:lnTo>
                <a:lnTo>
                  <a:pt x="484762" y="550956"/>
                </a:lnTo>
                <a:lnTo>
                  <a:pt x="444828" y="575751"/>
                </a:lnTo>
                <a:lnTo>
                  <a:pt x="401100" y="594239"/>
                </a:lnTo>
                <a:lnTo>
                  <a:pt x="354204" y="605792"/>
                </a:lnTo>
                <a:lnTo>
                  <a:pt x="304769" y="609782"/>
                </a:lnTo>
                <a:lnTo>
                  <a:pt x="255334" y="605792"/>
                </a:lnTo>
                <a:lnTo>
                  <a:pt x="208438" y="594239"/>
                </a:lnTo>
                <a:lnTo>
                  <a:pt x="164710" y="575751"/>
                </a:lnTo>
                <a:lnTo>
                  <a:pt x="124776" y="550956"/>
                </a:lnTo>
                <a:lnTo>
                  <a:pt x="89264" y="520482"/>
                </a:lnTo>
                <a:lnTo>
                  <a:pt x="58802" y="484956"/>
                </a:lnTo>
                <a:lnTo>
                  <a:pt x="34017" y="445006"/>
                </a:lnTo>
                <a:lnTo>
                  <a:pt x="15537" y="401260"/>
                </a:lnTo>
                <a:lnTo>
                  <a:pt x="3988" y="354346"/>
                </a:lnTo>
                <a:lnTo>
                  <a:pt x="0" y="304891"/>
                </a:lnTo>
                <a:close/>
              </a:path>
            </a:pathLst>
          </a:custGeom>
          <a:ln w="25399">
            <a:solidFill>
              <a:srgbClr val="40BAD1"/>
            </a:solidFill>
          </a:ln>
        </p:spPr>
        <p:txBody>
          <a:bodyPr wrap="square" lIns="0" tIns="0" rIns="0" bIns="0" rtlCol="0"/>
          <a:lstStyle/>
          <a:p>
            <a:endParaRPr/>
          </a:p>
        </p:txBody>
      </p:sp>
      <p:sp>
        <p:nvSpPr>
          <p:cNvPr id="12" name="object 12"/>
          <p:cNvSpPr txBox="1"/>
          <p:nvPr/>
        </p:nvSpPr>
        <p:spPr>
          <a:xfrm>
            <a:off x="3956387" y="4199359"/>
            <a:ext cx="16446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endParaRPr sz="1800">
              <a:latin typeface="Calibri"/>
              <a:cs typeface="Calibri"/>
            </a:endParaRPr>
          </a:p>
        </p:txBody>
      </p:sp>
      <p:sp>
        <p:nvSpPr>
          <p:cNvPr id="13" name="object 13"/>
          <p:cNvSpPr/>
          <p:nvPr/>
        </p:nvSpPr>
        <p:spPr>
          <a:xfrm>
            <a:off x="4876554" y="4054425"/>
            <a:ext cx="609600" cy="610235"/>
          </a:xfrm>
          <a:custGeom>
            <a:avLst/>
            <a:gdLst/>
            <a:ahLst/>
            <a:cxnLst/>
            <a:rect l="l" t="t" r="r" b="b"/>
            <a:pathLst>
              <a:path w="609600" h="610235">
                <a:moveTo>
                  <a:pt x="0" y="304891"/>
                </a:moveTo>
                <a:lnTo>
                  <a:pt x="3988" y="255436"/>
                </a:lnTo>
                <a:lnTo>
                  <a:pt x="15537" y="208522"/>
                </a:lnTo>
                <a:lnTo>
                  <a:pt x="34017" y="164776"/>
                </a:lnTo>
                <a:lnTo>
                  <a:pt x="58802" y="124826"/>
                </a:lnTo>
                <a:lnTo>
                  <a:pt x="89264" y="89300"/>
                </a:lnTo>
                <a:lnTo>
                  <a:pt x="124776" y="58826"/>
                </a:lnTo>
                <a:lnTo>
                  <a:pt x="164710" y="34031"/>
                </a:lnTo>
                <a:lnTo>
                  <a:pt x="208438" y="15543"/>
                </a:lnTo>
                <a:lnTo>
                  <a:pt x="255334" y="3990"/>
                </a:lnTo>
                <a:lnTo>
                  <a:pt x="304769" y="0"/>
                </a:lnTo>
                <a:lnTo>
                  <a:pt x="352733" y="3798"/>
                </a:lnTo>
                <a:lnTo>
                  <a:pt x="399084" y="14966"/>
                </a:lnTo>
                <a:lnTo>
                  <a:pt x="443004" y="33165"/>
                </a:lnTo>
                <a:lnTo>
                  <a:pt x="483673" y="58056"/>
                </a:lnTo>
                <a:lnTo>
                  <a:pt x="520274" y="89300"/>
                </a:lnTo>
                <a:lnTo>
                  <a:pt x="551505" y="125915"/>
                </a:lnTo>
                <a:lnTo>
                  <a:pt x="576386" y="166601"/>
                </a:lnTo>
                <a:lnTo>
                  <a:pt x="594578" y="210538"/>
                </a:lnTo>
                <a:lnTo>
                  <a:pt x="605742" y="256908"/>
                </a:lnTo>
                <a:lnTo>
                  <a:pt x="609538" y="304891"/>
                </a:lnTo>
                <a:lnTo>
                  <a:pt x="605550" y="354346"/>
                </a:lnTo>
                <a:lnTo>
                  <a:pt x="594001" y="401260"/>
                </a:lnTo>
                <a:lnTo>
                  <a:pt x="575521" y="445006"/>
                </a:lnTo>
                <a:lnTo>
                  <a:pt x="550736" y="484956"/>
                </a:lnTo>
                <a:lnTo>
                  <a:pt x="520274" y="520482"/>
                </a:lnTo>
                <a:lnTo>
                  <a:pt x="484762" y="550956"/>
                </a:lnTo>
                <a:lnTo>
                  <a:pt x="444828" y="575751"/>
                </a:lnTo>
                <a:lnTo>
                  <a:pt x="401100" y="594239"/>
                </a:lnTo>
                <a:lnTo>
                  <a:pt x="354204" y="605792"/>
                </a:lnTo>
                <a:lnTo>
                  <a:pt x="304769" y="609782"/>
                </a:lnTo>
                <a:lnTo>
                  <a:pt x="255334" y="605792"/>
                </a:lnTo>
                <a:lnTo>
                  <a:pt x="208438" y="594239"/>
                </a:lnTo>
                <a:lnTo>
                  <a:pt x="164710" y="575751"/>
                </a:lnTo>
                <a:lnTo>
                  <a:pt x="124776" y="550956"/>
                </a:lnTo>
                <a:lnTo>
                  <a:pt x="89264" y="520482"/>
                </a:lnTo>
                <a:lnTo>
                  <a:pt x="58802" y="484956"/>
                </a:lnTo>
                <a:lnTo>
                  <a:pt x="34017" y="445006"/>
                </a:lnTo>
                <a:lnTo>
                  <a:pt x="15537" y="401260"/>
                </a:lnTo>
                <a:lnTo>
                  <a:pt x="3988" y="354346"/>
                </a:lnTo>
                <a:lnTo>
                  <a:pt x="0" y="304891"/>
                </a:lnTo>
                <a:close/>
              </a:path>
            </a:pathLst>
          </a:custGeom>
          <a:ln w="25399">
            <a:solidFill>
              <a:srgbClr val="40BAD1"/>
            </a:solidFill>
          </a:ln>
        </p:spPr>
        <p:txBody>
          <a:bodyPr wrap="square" lIns="0" tIns="0" rIns="0" bIns="0" rtlCol="0"/>
          <a:lstStyle/>
          <a:p>
            <a:endParaRPr/>
          </a:p>
        </p:txBody>
      </p:sp>
      <p:sp>
        <p:nvSpPr>
          <p:cNvPr id="14" name="object 14"/>
          <p:cNvSpPr txBox="1"/>
          <p:nvPr/>
        </p:nvSpPr>
        <p:spPr>
          <a:xfrm>
            <a:off x="5104553" y="4199359"/>
            <a:ext cx="1536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B</a:t>
            </a:r>
            <a:endParaRPr sz="1800">
              <a:latin typeface="Calibri"/>
              <a:cs typeface="Calibri"/>
            </a:endParaRPr>
          </a:p>
        </p:txBody>
      </p:sp>
      <p:sp>
        <p:nvSpPr>
          <p:cNvPr id="15" name="object 15"/>
          <p:cNvSpPr/>
          <p:nvPr/>
        </p:nvSpPr>
        <p:spPr>
          <a:xfrm>
            <a:off x="3733579" y="5181427"/>
            <a:ext cx="609600" cy="610235"/>
          </a:xfrm>
          <a:custGeom>
            <a:avLst/>
            <a:gdLst/>
            <a:ahLst/>
            <a:cxnLst/>
            <a:rect l="l" t="t" r="r" b="b"/>
            <a:pathLst>
              <a:path w="609600" h="610235">
                <a:moveTo>
                  <a:pt x="0" y="304891"/>
                </a:moveTo>
                <a:lnTo>
                  <a:pt x="3988" y="255436"/>
                </a:lnTo>
                <a:lnTo>
                  <a:pt x="15537" y="208522"/>
                </a:lnTo>
                <a:lnTo>
                  <a:pt x="34017" y="164776"/>
                </a:lnTo>
                <a:lnTo>
                  <a:pt x="58802" y="124826"/>
                </a:lnTo>
                <a:lnTo>
                  <a:pt x="89264" y="89300"/>
                </a:lnTo>
                <a:lnTo>
                  <a:pt x="124776" y="58826"/>
                </a:lnTo>
                <a:lnTo>
                  <a:pt x="164710" y="34031"/>
                </a:lnTo>
                <a:lnTo>
                  <a:pt x="208438" y="15543"/>
                </a:lnTo>
                <a:lnTo>
                  <a:pt x="255334" y="3990"/>
                </a:lnTo>
                <a:lnTo>
                  <a:pt x="304769" y="0"/>
                </a:lnTo>
                <a:lnTo>
                  <a:pt x="352733" y="3798"/>
                </a:lnTo>
                <a:lnTo>
                  <a:pt x="399084" y="14966"/>
                </a:lnTo>
                <a:lnTo>
                  <a:pt x="443004" y="33165"/>
                </a:lnTo>
                <a:lnTo>
                  <a:pt x="483673" y="58057"/>
                </a:lnTo>
                <a:lnTo>
                  <a:pt x="520273" y="89300"/>
                </a:lnTo>
                <a:lnTo>
                  <a:pt x="551505" y="125915"/>
                </a:lnTo>
                <a:lnTo>
                  <a:pt x="576386" y="166601"/>
                </a:lnTo>
                <a:lnTo>
                  <a:pt x="594578" y="210538"/>
                </a:lnTo>
                <a:lnTo>
                  <a:pt x="605742" y="256907"/>
                </a:lnTo>
                <a:lnTo>
                  <a:pt x="609538" y="304891"/>
                </a:lnTo>
                <a:lnTo>
                  <a:pt x="605550" y="354346"/>
                </a:lnTo>
                <a:lnTo>
                  <a:pt x="594001" y="401260"/>
                </a:lnTo>
                <a:lnTo>
                  <a:pt x="575521" y="445006"/>
                </a:lnTo>
                <a:lnTo>
                  <a:pt x="550736" y="484956"/>
                </a:lnTo>
                <a:lnTo>
                  <a:pt x="520274" y="520482"/>
                </a:lnTo>
                <a:lnTo>
                  <a:pt x="484762" y="550956"/>
                </a:lnTo>
                <a:lnTo>
                  <a:pt x="444828" y="575751"/>
                </a:lnTo>
                <a:lnTo>
                  <a:pt x="401100" y="594239"/>
                </a:lnTo>
                <a:lnTo>
                  <a:pt x="354204" y="605792"/>
                </a:lnTo>
                <a:lnTo>
                  <a:pt x="304769" y="609782"/>
                </a:lnTo>
                <a:lnTo>
                  <a:pt x="255334" y="605792"/>
                </a:lnTo>
                <a:lnTo>
                  <a:pt x="208438" y="594239"/>
                </a:lnTo>
                <a:lnTo>
                  <a:pt x="164710" y="575751"/>
                </a:lnTo>
                <a:lnTo>
                  <a:pt x="124776" y="550956"/>
                </a:lnTo>
                <a:lnTo>
                  <a:pt x="89264" y="520482"/>
                </a:lnTo>
                <a:lnTo>
                  <a:pt x="58802" y="484956"/>
                </a:lnTo>
                <a:lnTo>
                  <a:pt x="34017" y="445006"/>
                </a:lnTo>
                <a:lnTo>
                  <a:pt x="15537" y="401260"/>
                </a:lnTo>
                <a:lnTo>
                  <a:pt x="3988" y="354346"/>
                </a:lnTo>
                <a:lnTo>
                  <a:pt x="0" y="304891"/>
                </a:lnTo>
                <a:close/>
              </a:path>
            </a:pathLst>
          </a:custGeom>
          <a:ln w="25399">
            <a:solidFill>
              <a:srgbClr val="40BAD1"/>
            </a:solidFill>
          </a:ln>
        </p:spPr>
        <p:txBody>
          <a:bodyPr wrap="square" lIns="0" tIns="0" rIns="0" bIns="0" rtlCol="0"/>
          <a:lstStyle/>
          <a:p>
            <a:endParaRPr/>
          </a:p>
        </p:txBody>
      </p:sp>
      <p:sp>
        <p:nvSpPr>
          <p:cNvPr id="16" name="object 16"/>
          <p:cNvSpPr txBox="1"/>
          <p:nvPr/>
        </p:nvSpPr>
        <p:spPr>
          <a:xfrm>
            <a:off x="3965150" y="5326362"/>
            <a:ext cx="14668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C</a:t>
            </a:r>
            <a:endParaRPr sz="1800">
              <a:latin typeface="Calibri"/>
              <a:cs typeface="Calibri"/>
            </a:endParaRPr>
          </a:p>
        </p:txBody>
      </p:sp>
      <p:sp>
        <p:nvSpPr>
          <p:cNvPr id="17" name="object 17"/>
          <p:cNvSpPr/>
          <p:nvPr/>
        </p:nvSpPr>
        <p:spPr>
          <a:xfrm>
            <a:off x="4876554" y="5181427"/>
            <a:ext cx="609600" cy="610235"/>
          </a:xfrm>
          <a:custGeom>
            <a:avLst/>
            <a:gdLst/>
            <a:ahLst/>
            <a:cxnLst/>
            <a:rect l="l" t="t" r="r" b="b"/>
            <a:pathLst>
              <a:path w="609600" h="610235">
                <a:moveTo>
                  <a:pt x="0" y="304891"/>
                </a:moveTo>
                <a:lnTo>
                  <a:pt x="3988" y="255436"/>
                </a:lnTo>
                <a:lnTo>
                  <a:pt x="15537" y="208522"/>
                </a:lnTo>
                <a:lnTo>
                  <a:pt x="34017" y="164776"/>
                </a:lnTo>
                <a:lnTo>
                  <a:pt x="58802" y="124826"/>
                </a:lnTo>
                <a:lnTo>
                  <a:pt x="89264" y="89300"/>
                </a:lnTo>
                <a:lnTo>
                  <a:pt x="124776" y="58826"/>
                </a:lnTo>
                <a:lnTo>
                  <a:pt x="164710" y="34031"/>
                </a:lnTo>
                <a:lnTo>
                  <a:pt x="208438" y="15543"/>
                </a:lnTo>
                <a:lnTo>
                  <a:pt x="255334" y="3990"/>
                </a:lnTo>
                <a:lnTo>
                  <a:pt x="304769" y="0"/>
                </a:lnTo>
                <a:lnTo>
                  <a:pt x="352733" y="3798"/>
                </a:lnTo>
                <a:lnTo>
                  <a:pt x="399084" y="14966"/>
                </a:lnTo>
                <a:lnTo>
                  <a:pt x="443004" y="33165"/>
                </a:lnTo>
                <a:lnTo>
                  <a:pt x="483673" y="58057"/>
                </a:lnTo>
                <a:lnTo>
                  <a:pt x="520274" y="89300"/>
                </a:lnTo>
                <a:lnTo>
                  <a:pt x="551505" y="125915"/>
                </a:lnTo>
                <a:lnTo>
                  <a:pt x="576386" y="166601"/>
                </a:lnTo>
                <a:lnTo>
                  <a:pt x="594578" y="210538"/>
                </a:lnTo>
                <a:lnTo>
                  <a:pt x="605742" y="256907"/>
                </a:lnTo>
                <a:lnTo>
                  <a:pt x="609538" y="304891"/>
                </a:lnTo>
                <a:lnTo>
                  <a:pt x="605550" y="354346"/>
                </a:lnTo>
                <a:lnTo>
                  <a:pt x="594001" y="401260"/>
                </a:lnTo>
                <a:lnTo>
                  <a:pt x="575521" y="445006"/>
                </a:lnTo>
                <a:lnTo>
                  <a:pt x="550736" y="484956"/>
                </a:lnTo>
                <a:lnTo>
                  <a:pt x="520274" y="520482"/>
                </a:lnTo>
                <a:lnTo>
                  <a:pt x="484762" y="550956"/>
                </a:lnTo>
                <a:lnTo>
                  <a:pt x="444828" y="575751"/>
                </a:lnTo>
                <a:lnTo>
                  <a:pt x="401100" y="594239"/>
                </a:lnTo>
                <a:lnTo>
                  <a:pt x="354204" y="605792"/>
                </a:lnTo>
                <a:lnTo>
                  <a:pt x="304769" y="609782"/>
                </a:lnTo>
                <a:lnTo>
                  <a:pt x="255334" y="605792"/>
                </a:lnTo>
                <a:lnTo>
                  <a:pt x="208438" y="594239"/>
                </a:lnTo>
                <a:lnTo>
                  <a:pt x="164710" y="575751"/>
                </a:lnTo>
                <a:lnTo>
                  <a:pt x="124776" y="550956"/>
                </a:lnTo>
                <a:lnTo>
                  <a:pt x="89264" y="520482"/>
                </a:lnTo>
                <a:lnTo>
                  <a:pt x="58802" y="484956"/>
                </a:lnTo>
                <a:lnTo>
                  <a:pt x="34017" y="445006"/>
                </a:lnTo>
                <a:lnTo>
                  <a:pt x="15537" y="401260"/>
                </a:lnTo>
                <a:lnTo>
                  <a:pt x="3988" y="354346"/>
                </a:lnTo>
                <a:lnTo>
                  <a:pt x="0" y="304891"/>
                </a:lnTo>
                <a:close/>
              </a:path>
            </a:pathLst>
          </a:custGeom>
          <a:ln w="25399">
            <a:solidFill>
              <a:srgbClr val="40BAD1"/>
            </a:solidFill>
          </a:ln>
        </p:spPr>
        <p:txBody>
          <a:bodyPr wrap="square" lIns="0" tIns="0" rIns="0" bIns="0" rtlCol="0"/>
          <a:lstStyle/>
          <a:p>
            <a:endParaRPr/>
          </a:p>
        </p:txBody>
      </p:sp>
      <p:sp>
        <p:nvSpPr>
          <p:cNvPr id="18" name="object 18"/>
          <p:cNvSpPr txBox="1"/>
          <p:nvPr/>
        </p:nvSpPr>
        <p:spPr>
          <a:xfrm>
            <a:off x="5096573" y="5326362"/>
            <a:ext cx="1695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D</a:t>
            </a:r>
            <a:endParaRPr sz="1800">
              <a:latin typeface="Calibri"/>
              <a:cs typeface="Calibri"/>
            </a:endParaRPr>
          </a:p>
        </p:txBody>
      </p:sp>
      <p:sp>
        <p:nvSpPr>
          <p:cNvPr id="19" name="object 19"/>
          <p:cNvSpPr/>
          <p:nvPr/>
        </p:nvSpPr>
        <p:spPr>
          <a:xfrm>
            <a:off x="4038348" y="4359316"/>
            <a:ext cx="927735" cy="911860"/>
          </a:xfrm>
          <a:custGeom>
            <a:avLst/>
            <a:gdLst/>
            <a:ahLst/>
            <a:cxnLst/>
            <a:rect l="l" t="t" r="r" b="b"/>
            <a:pathLst>
              <a:path w="927735" h="911860">
                <a:moveTo>
                  <a:pt x="0" y="822110"/>
                </a:moveTo>
                <a:lnTo>
                  <a:pt x="0" y="304755"/>
                </a:lnTo>
              </a:path>
              <a:path w="927735" h="911860">
                <a:moveTo>
                  <a:pt x="215503" y="215590"/>
                </a:moveTo>
                <a:lnTo>
                  <a:pt x="927332" y="911498"/>
                </a:lnTo>
              </a:path>
              <a:path w="927735" h="911860">
                <a:moveTo>
                  <a:pt x="838205" y="0"/>
                </a:moveTo>
                <a:lnTo>
                  <a:pt x="304859" y="0"/>
                </a:lnTo>
              </a:path>
            </a:pathLst>
          </a:custGeom>
          <a:ln w="25399">
            <a:solidFill>
              <a:srgbClr val="40BAD1"/>
            </a:solidFill>
          </a:ln>
        </p:spPr>
        <p:txBody>
          <a:bodyPr wrap="square" lIns="0" tIns="0" rIns="0" bIns="0" rtlCol="0"/>
          <a:lstStyle/>
          <a:p>
            <a:endParaRPr/>
          </a:p>
        </p:txBody>
      </p:sp>
      <p:sp>
        <p:nvSpPr>
          <p:cNvPr id="20" name="object 20"/>
          <p:cNvSpPr/>
          <p:nvPr/>
        </p:nvSpPr>
        <p:spPr>
          <a:xfrm>
            <a:off x="5652867" y="4054425"/>
            <a:ext cx="609600" cy="610235"/>
          </a:xfrm>
          <a:custGeom>
            <a:avLst/>
            <a:gdLst/>
            <a:ahLst/>
            <a:cxnLst/>
            <a:rect l="l" t="t" r="r" b="b"/>
            <a:pathLst>
              <a:path w="609600" h="610235">
                <a:moveTo>
                  <a:pt x="0" y="304891"/>
                </a:moveTo>
                <a:lnTo>
                  <a:pt x="3988" y="255436"/>
                </a:lnTo>
                <a:lnTo>
                  <a:pt x="15537" y="208522"/>
                </a:lnTo>
                <a:lnTo>
                  <a:pt x="34017" y="164776"/>
                </a:lnTo>
                <a:lnTo>
                  <a:pt x="58802" y="124826"/>
                </a:lnTo>
                <a:lnTo>
                  <a:pt x="89264" y="89300"/>
                </a:lnTo>
                <a:lnTo>
                  <a:pt x="124776" y="58826"/>
                </a:lnTo>
                <a:lnTo>
                  <a:pt x="164710" y="34031"/>
                </a:lnTo>
                <a:lnTo>
                  <a:pt x="208438" y="15543"/>
                </a:lnTo>
                <a:lnTo>
                  <a:pt x="255334" y="3990"/>
                </a:lnTo>
                <a:lnTo>
                  <a:pt x="304769" y="0"/>
                </a:lnTo>
                <a:lnTo>
                  <a:pt x="352733" y="3798"/>
                </a:lnTo>
                <a:lnTo>
                  <a:pt x="399084" y="14966"/>
                </a:lnTo>
                <a:lnTo>
                  <a:pt x="443004" y="33165"/>
                </a:lnTo>
                <a:lnTo>
                  <a:pt x="483673" y="58056"/>
                </a:lnTo>
                <a:lnTo>
                  <a:pt x="520274" y="89300"/>
                </a:lnTo>
                <a:lnTo>
                  <a:pt x="551505" y="125915"/>
                </a:lnTo>
                <a:lnTo>
                  <a:pt x="576386" y="166601"/>
                </a:lnTo>
                <a:lnTo>
                  <a:pt x="594578" y="210538"/>
                </a:lnTo>
                <a:lnTo>
                  <a:pt x="605742" y="256908"/>
                </a:lnTo>
                <a:lnTo>
                  <a:pt x="609538" y="304891"/>
                </a:lnTo>
                <a:lnTo>
                  <a:pt x="605550" y="354346"/>
                </a:lnTo>
                <a:lnTo>
                  <a:pt x="594001" y="401260"/>
                </a:lnTo>
                <a:lnTo>
                  <a:pt x="575521" y="445006"/>
                </a:lnTo>
                <a:lnTo>
                  <a:pt x="550736" y="484956"/>
                </a:lnTo>
                <a:lnTo>
                  <a:pt x="520274" y="520482"/>
                </a:lnTo>
                <a:lnTo>
                  <a:pt x="484762" y="550956"/>
                </a:lnTo>
                <a:lnTo>
                  <a:pt x="444828" y="575751"/>
                </a:lnTo>
                <a:lnTo>
                  <a:pt x="401100" y="594239"/>
                </a:lnTo>
                <a:lnTo>
                  <a:pt x="354204" y="605792"/>
                </a:lnTo>
                <a:lnTo>
                  <a:pt x="304769" y="609782"/>
                </a:lnTo>
                <a:lnTo>
                  <a:pt x="255334" y="605792"/>
                </a:lnTo>
                <a:lnTo>
                  <a:pt x="208438" y="594239"/>
                </a:lnTo>
                <a:lnTo>
                  <a:pt x="164710" y="575751"/>
                </a:lnTo>
                <a:lnTo>
                  <a:pt x="124776" y="550956"/>
                </a:lnTo>
                <a:lnTo>
                  <a:pt x="89264" y="520482"/>
                </a:lnTo>
                <a:lnTo>
                  <a:pt x="58802" y="484956"/>
                </a:lnTo>
                <a:lnTo>
                  <a:pt x="34017" y="445006"/>
                </a:lnTo>
                <a:lnTo>
                  <a:pt x="15537" y="401260"/>
                </a:lnTo>
                <a:lnTo>
                  <a:pt x="3988" y="354346"/>
                </a:lnTo>
                <a:lnTo>
                  <a:pt x="0" y="304891"/>
                </a:lnTo>
                <a:close/>
              </a:path>
            </a:pathLst>
          </a:custGeom>
          <a:ln w="25399">
            <a:solidFill>
              <a:srgbClr val="40BAD1"/>
            </a:solidFill>
          </a:ln>
        </p:spPr>
        <p:txBody>
          <a:bodyPr wrap="square" lIns="0" tIns="0" rIns="0" bIns="0" rtlCol="0"/>
          <a:lstStyle/>
          <a:p>
            <a:endParaRPr/>
          </a:p>
        </p:txBody>
      </p:sp>
      <p:sp>
        <p:nvSpPr>
          <p:cNvPr id="21" name="object 21"/>
          <p:cNvSpPr txBox="1"/>
          <p:nvPr/>
        </p:nvSpPr>
        <p:spPr>
          <a:xfrm>
            <a:off x="5875675" y="4199359"/>
            <a:ext cx="16446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endParaRPr sz="1800">
              <a:latin typeface="Calibri"/>
              <a:cs typeface="Calibri"/>
            </a:endParaRPr>
          </a:p>
        </p:txBody>
      </p:sp>
      <p:sp>
        <p:nvSpPr>
          <p:cNvPr id="22" name="object 22"/>
          <p:cNvSpPr/>
          <p:nvPr/>
        </p:nvSpPr>
        <p:spPr>
          <a:xfrm>
            <a:off x="6795843" y="4054425"/>
            <a:ext cx="609600" cy="610235"/>
          </a:xfrm>
          <a:custGeom>
            <a:avLst/>
            <a:gdLst/>
            <a:ahLst/>
            <a:cxnLst/>
            <a:rect l="l" t="t" r="r" b="b"/>
            <a:pathLst>
              <a:path w="609600" h="610235">
                <a:moveTo>
                  <a:pt x="0" y="304891"/>
                </a:moveTo>
                <a:lnTo>
                  <a:pt x="3988" y="255436"/>
                </a:lnTo>
                <a:lnTo>
                  <a:pt x="15537" y="208522"/>
                </a:lnTo>
                <a:lnTo>
                  <a:pt x="34017" y="164776"/>
                </a:lnTo>
                <a:lnTo>
                  <a:pt x="58802" y="124826"/>
                </a:lnTo>
                <a:lnTo>
                  <a:pt x="89264" y="89300"/>
                </a:lnTo>
                <a:lnTo>
                  <a:pt x="124776" y="58826"/>
                </a:lnTo>
                <a:lnTo>
                  <a:pt x="164710" y="34031"/>
                </a:lnTo>
                <a:lnTo>
                  <a:pt x="208438" y="15543"/>
                </a:lnTo>
                <a:lnTo>
                  <a:pt x="255334" y="3990"/>
                </a:lnTo>
                <a:lnTo>
                  <a:pt x="304769" y="0"/>
                </a:lnTo>
                <a:lnTo>
                  <a:pt x="352733" y="3798"/>
                </a:lnTo>
                <a:lnTo>
                  <a:pt x="399084" y="14966"/>
                </a:lnTo>
                <a:lnTo>
                  <a:pt x="443004" y="33165"/>
                </a:lnTo>
                <a:lnTo>
                  <a:pt x="483673" y="58056"/>
                </a:lnTo>
                <a:lnTo>
                  <a:pt x="520273" y="89300"/>
                </a:lnTo>
                <a:lnTo>
                  <a:pt x="551504" y="125915"/>
                </a:lnTo>
                <a:lnTo>
                  <a:pt x="576386" y="166601"/>
                </a:lnTo>
                <a:lnTo>
                  <a:pt x="594578" y="210538"/>
                </a:lnTo>
                <a:lnTo>
                  <a:pt x="605742" y="256908"/>
                </a:lnTo>
                <a:lnTo>
                  <a:pt x="609538" y="304891"/>
                </a:lnTo>
                <a:lnTo>
                  <a:pt x="605550" y="354346"/>
                </a:lnTo>
                <a:lnTo>
                  <a:pt x="594001" y="401260"/>
                </a:lnTo>
                <a:lnTo>
                  <a:pt x="575521" y="445006"/>
                </a:lnTo>
                <a:lnTo>
                  <a:pt x="550736" y="484956"/>
                </a:lnTo>
                <a:lnTo>
                  <a:pt x="520274" y="520482"/>
                </a:lnTo>
                <a:lnTo>
                  <a:pt x="484762" y="550956"/>
                </a:lnTo>
                <a:lnTo>
                  <a:pt x="444828" y="575751"/>
                </a:lnTo>
                <a:lnTo>
                  <a:pt x="401100" y="594239"/>
                </a:lnTo>
                <a:lnTo>
                  <a:pt x="354204" y="605792"/>
                </a:lnTo>
                <a:lnTo>
                  <a:pt x="304769" y="609782"/>
                </a:lnTo>
                <a:lnTo>
                  <a:pt x="255334" y="605792"/>
                </a:lnTo>
                <a:lnTo>
                  <a:pt x="208438" y="594239"/>
                </a:lnTo>
                <a:lnTo>
                  <a:pt x="164710" y="575751"/>
                </a:lnTo>
                <a:lnTo>
                  <a:pt x="124776" y="550956"/>
                </a:lnTo>
                <a:lnTo>
                  <a:pt x="89264" y="520482"/>
                </a:lnTo>
                <a:lnTo>
                  <a:pt x="58802" y="484956"/>
                </a:lnTo>
                <a:lnTo>
                  <a:pt x="34017" y="445006"/>
                </a:lnTo>
                <a:lnTo>
                  <a:pt x="15537" y="401260"/>
                </a:lnTo>
                <a:lnTo>
                  <a:pt x="3988" y="354346"/>
                </a:lnTo>
                <a:lnTo>
                  <a:pt x="0" y="304891"/>
                </a:lnTo>
                <a:close/>
              </a:path>
            </a:pathLst>
          </a:custGeom>
          <a:ln w="25399">
            <a:solidFill>
              <a:srgbClr val="40BAD1"/>
            </a:solidFill>
          </a:ln>
        </p:spPr>
        <p:txBody>
          <a:bodyPr wrap="square" lIns="0" tIns="0" rIns="0" bIns="0" rtlCol="0"/>
          <a:lstStyle/>
          <a:p>
            <a:endParaRPr/>
          </a:p>
        </p:txBody>
      </p:sp>
      <p:sp>
        <p:nvSpPr>
          <p:cNvPr id="23" name="object 23"/>
          <p:cNvSpPr txBox="1"/>
          <p:nvPr/>
        </p:nvSpPr>
        <p:spPr>
          <a:xfrm>
            <a:off x="7023841" y="4199359"/>
            <a:ext cx="1536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B</a:t>
            </a:r>
            <a:endParaRPr sz="1800">
              <a:latin typeface="Calibri"/>
              <a:cs typeface="Calibri"/>
            </a:endParaRPr>
          </a:p>
        </p:txBody>
      </p:sp>
      <p:sp>
        <p:nvSpPr>
          <p:cNvPr id="24" name="object 24"/>
          <p:cNvSpPr/>
          <p:nvPr/>
        </p:nvSpPr>
        <p:spPr>
          <a:xfrm>
            <a:off x="5652867" y="5181427"/>
            <a:ext cx="609600" cy="610235"/>
          </a:xfrm>
          <a:custGeom>
            <a:avLst/>
            <a:gdLst/>
            <a:ahLst/>
            <a:cxnLst/>
            <a:rect l="l" t="t" r="r" b="b"/>
            <a:pathLst>
              <a:path w="609600" h="610235">
                <a:moveTo>
                  <a:pt x="0" y="304891"/>
                </a:moveTo>
                <a:lnTo>
                  <a:pt x="3988" y="255436"/>
                </a:lnTo>
                <a:lnTo>
                  <a:pt x="15537" y="208522"/>
                </a:lnTo>
                <a:lnTo>
                  <a:pt x="34017" y="164776"/>
                </a:lnTo>
                <a:lnTo>
                  <a:pt x="58802" y="124826"/>
                </a:lnTo>
                <a:lnTo>
                  <a:pt x="89264" y="89300"/>
                </a:lnTo>
                <a:lnTo>
                  <a:pt x="124776" y="58826"/>
                </a:lnTo>
                <a:lnTo>
                  <a:pt x="164710" y="34031"/>
                </a:lnTo>
                <a:lnTo>
                  <a:pt x="208438" y="15543"/>
                </a:lnTo>
                <a:lnTo>
                  <a:pt x="255334" y="3990"/>
                </a:lnTo>
                <a:lnTo>
                  <a:pt x="304769" y="0"/>
                </a:lnTo>
                <a:lnTo>
                  <a:pt x="352733" y="3798"/>
                </a:lnTo>
                <a:lnTo>
                  <a:pt x="399084" y="14966"/>
                </a:lnTo>
                <a:lnTo>
                  <a:pt x="443004" y="33165"/>
                </a:lnTo>
                <a:lnTo>
                  <a:pt x="483673" y="58057"/>
                </a:lnTo>
                <a:lnTo>
                  <a:pt x="520274" y="89300"/>
                </a:lnTo>
                <a:lnTo>
                  <a:pt x="551505" y="125915"/>
                </a:lnTo>
                <a:lnTo>
                  <a:pt x="576386" y="166601"/>
                </a:lnTo>
                <a:lnTo>
                  <a:pt x="594578" y="210538"/>
                </a:lnTo>
                <a:lnTo>
                  <a:pt x="605742" y="256907"/>
                </a:lnTo>
                <a:lnTo>
                  <a:pt x="609538" y="304891"/>
                </a:lnTo>
                <a:lnTo>
                  <a:pt x="605550" y="354346"/>
                </a:lnTo>
                <a:lnTo>
                  <a:pt x="594001" y="401260"/>
                </a:lnTo>
                <a:lnTo>
                  <a:pt x="575521" y="445006"/>
                </a:lnTo>
                <a:lnTo>
                  <a:pt x="550736" y="484956"/>
                </a:lnTo>
                <a:lnTo>
                  <a:pt x="520274" y="520482"/>
                </a:lnTo>
                <a:lnTo>
                  <a:pt x="484762" y="550956"/>
                </a:lnTo>
                <a:lnTo>
                  <a:pt x="444828" y="575751"/>
                </a:lnTo>
                <a:lnTo>
                  <a:pt x="401100" y="594239"/>
                </a:lnTo>
                <a:lnTo>
                  <a:pt x="354204" y="605792"/>
                </a:lnTo>
                <a:lnTo>
                  <a:pt x="304769" y="609782"/>
                </a:lnTo>
                <a:lnTo>
                  <a:pt x="255334" y="605792"/>
                </a:lnTo>
                <a:lnTo>
                  <a:pt x="208438" y="594239"/>
                </a:lnTo>
                <a:lnTo>
                  <a:pt x="164710" y="575751"/>
                </a:lnTo>
                <a:lnTo>
                  <a:pt x="124776" y="550956"/>
                </a:lnTo>
                <a:lnTo>
                  <a:pt x="89264" y="520482"/>
                </a:lnTo>
                <a:lnTo>
                  <a:pt x="58802" y="484956"/>
                </a:lnTo>
                <a:lnTo>
                  <a:pt x="34017" y="445006"/>
                </a:lnTo>
                <a:lnTo>
                  <a:pt x="15537" y="401260"/>
                </a:lnTo>
                <a:lnTo>
                  <a:pt x="3988" y="354346"/>
                </a:lnTo>
                <a:lnTo>
                  <a:pt x="0" y="304891"/>
                </a:lnTo>
                <a:close/>
              </a:path>
            </a:pathLst>
          </a:custGeom>
          <a:ln w="25399">
            <a:solidFill>
              <a:srgbClr val="40BAD1"/>
            </a:solidFill>
          </a:ln>
        </p:spPr>
        <p:txBody>
          <a:bodyPr wrap="square" lIns="0" tIns="0" rIns="0" bIns="0" rtlCol="0"/>
          <a:lstStyle/>
          <a:p>
            <a:endParaRPr/>
          </a:p>
        </p:txBody>
      </p:sp>
      <p:sp>
        <p:nvSpPr>
          <p:cNvPr id="25" name="object 25"/>
          <p:cNvSpPr txBox="1"/>
          <p:nvPr/>
        </p:nvSpPr>
        <p:spPr>
          <a:xfrm>
            <a:off x="5884438" y="5326362"/>
            <a:ext cx="14668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C</a:t>
            </a:r>
            <a:endParaRPr sz="1800">
              <a:latin typeface="Calibri"/>
              <a:cs typeface="Calibri"/>
            </a:endParaRPr>
          </a:p>
        </p:txBody>
      </p:sp>
      <p:sp>
        <p:nvSpPr>
          <p:cNvPr id="26" name="object 26"/>
          <p:cNvSpPr/>
          <p:nvPr/>
        </p:nvSpPr>
        <p:spPr>
          <a:xfrm>
            <a:off x="6795843" y="5181427"/>
            <a:ext cx="609600" cy="610235"/>
          </a:xfrm>
          <a:custGeom>
            <a:avLst/>
            <a:gdLst/>
            <a:ahLst/>
            <a:cxnLst/>
            <a:rect l="l" t="t" r="r" b="b"/>
            <a:pathLst>
              <a:path w="609600" h="610235">
                <a:moveTo>
                  <a:pt x="0" y="304891"/>
                </a:moveTo>
                <a:lnTo>
                  <a:pt x="3988" y="255436"/>
                </a:lnTo>
                <a:lnTo>
                  <a:pt x="15537" y="208522"/>
                </a:lnTo>
                <a:lnTo>
                  <a:pt x="34017" y="164776"/>
                </a:lnTo>
                <a:lnTo>
                  <a:pt x="58802" y="124826"/>
                </a:lnTo>
                <a:lnTo>
                  <a:pt x="89264" y="89300"/>
                </a:lnTo>
                <a:lnTo>
                  <a:pt x="124776" y="58826"/>
                </a:lnTo>
                <a:lnTo>
                  <a:pt x="164710" y="34031"/>
                </a:lnTo>
                <a:lnTo>
                  <a:pt x="208438" y="15543"/>
                </a:lnTo>
                <a:lnTo>
                  <a:pt x="255334" y="3990"/>
                </a:lnTo>
                <a:lnTo>
                  <a:pt x="304769" y="0"/>
                </a:lnTo>
                <a:lnTo>
                  <a:pt x="352733" y="3798"/>
                </a:lnTo>
                <a:lnTo>
                  <a:pt x="399084" y="14966"/>
                </a:lnTo>
                <a:lnTo>
                  <a:pt x="443004" y="33165"/>
                </a:lnTo>
                <a:lnTo>
                  <a:pt x="483673" y="58057"/>
                </a:lnTo>
                <a:lnTo>
                  <a:pt x="520273" y="89300"/>
                </a:lnTo>
                <a:lnTo>
                  <a:pt x="551504" y="125915"/>
                </a:lnTo>
                <a:lnTo>
                  <a:pt x="576386" y="166601"/>
                </a:lnTo>
                <a:lnTo>
                  <a:pt x="594578" y="210538"/>
                </a:lnTo>
                <a:lnTo>
                  <a:pt x="605742" y="256907"/>
                </a:lnTo>
                <a:lnTo>
                  <a:pt x="609538" y="304891"/>
                </a:lnTo>
                <a:lnTo>
                  <a:pt x="605550" y="354346"/>
                </a:lnTo>
                <a:lnTo>
                  <a:pt x="594001" y="401260"/>
                </a:lnTo>
                <a:lnTo>
                  <a:pt x="575521" y="445006"/>
                </a:lnTo>
                <a:lnTo>
                  <a:pt x="550736" y="484956"/>
                </a:lnTo>
                <a:lnTo>
                  <a:pt x="520274" y="520482"/>
                </a:lnTo>
                <a:lnTo>
                  <a:pt x="484762" y="550956"/>
                </a:lnTo>
                <a:lnTo>
                  <a:pt x="444828" y="575751"/>
                </a:lnTo>
                <a:lnTo>
                  <a:pt x="401100" y="594239"/>
                </a:lnTo>
                <a:lnTo>
                  <a:pt x="354204" y="605792"/>
                </a:lnTo>
                <a:lnTo>
                  <a:pt x="304769" y="609782"/>
                </a:lnTo>
                <a:lnTo>
                  <a:pt x="255334" y="605792"/>
                </a:lnTo>
                <a:lnTo>
                  <a:pt x="208438" y="594239"/>
                </a:lnTo>
                <a:lnTo>
                  <a:pt x="164710" y="575751"/>
                </a:lnTo>
                <a:lnTo>
                  <a:pt x="124776" y="550956"/>
                </a:lnTo>
                <a:lnTo>
                  <a:pt x="89264" y="520482"/>
                </a:lnTo>
                <a:lnTo>
                  <a:pt x="58802" y="484956"/>
                </a:lnTo>
                <a:lnTo>
                  <a:pt x="34017" y="445006"/>
                </a:lnTo>
                <a:lnTo>
                  <a:pt x="15537" y="401260"/>
                </a:lnTo>
                <a:lnTo>
                  <a:pt x="3988" y="354346"/>
                </a:lnTo>
                <a:lnTo>
                  <a:pt x="0" y="304891"/>
                </a:lnTo>
                <a:close/>
              </a:path>
            </a:pathLst>
          </a:custGeom>
          <a:ln w="25399">
            <a:solidFill>
              <a:srgbClr val="40BAD1"/>
            </a:solidFill>
          </a:ln>
        </p:spPr>
        <p:txBody>
          <a:bodyPr wrap="square" lIns="0" tIns="0" rIns="0" bIns="0" rtlCol="0"/>
          <a:lstStyle/>
          <a:p>
            <a:endParaRPr/>
          </a:p>
        </p:txBody>
      </p:sp>
      <p:sp>
        <p:nvSpPr>
          <p:cNvPr id="27" name="object 27"/>
          <p:cNvSpPr txBox="1"/>
          <p:nvPr/>
        </p:nvSpPr>
        <p:spPr>
          <a:xfrm>
            <a:off x="7015860" y="5326362"/>
            <a:ext cx="1695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D</a:t>
            </a:r>
            <a:endParaRPr sz="1800">
              <a:latin typeface="Calibri"/>
              <a:cs typeface="Calibri"/>
            </a:endParaRPr>
          </a:p>
        </p:txBody>
      </p:sp>
      <p:sp>
        <p:nvSpPr>
          <p:cNvPr id="28" name="object 28"/>
          <p:cNvSpPr/>
          <p:nvPr/>
        </p:nvSpPr>
        <p:spPr>
          <a:xfrm>
            <a:off x="6173279" y="4359316"/>
            <a:ext cx="927735" cy="911860"/>
          </a:xfrm>
          <a:custGeom>
            <a:avLst/>
            <a:gdLst/>
            <a:ahLst/>
            <a:cxnLst/>
            <a:rect l="l" t="t" r="r" b="b"/>
            <a:pathLst>
              <a:path w="927734" h="911860">
                <a:moveTo>
                  <a:pt x="927333" y="822110"/>
                </a:moveTo>
                <a:lnTo>
                  <a:pt x="927333" y="304755"/>
                </a:lnTo>
              </a:path>
              <a:path w="927734" h="911860">
                <a:moveTo>
                  <a:pt x="711828" y="215590"/>
                </a:moveTo>
                <a:lnTo>
                  <a:pt x="0" y="911498"/>
                </a:lnTo>
              </a:path>
              <a:path w="927734" h="911860">
                <a:moveTo>
                  <a:pt x="622563" y="0"/>
                </a:moveTo>
                <a:lnTo>
                  <a:pt x="89216" y="0"/>
                </a:lnTo>
              </a:path>
            </a:pathLst>
          </a:custGeom>
          <a:ln w="25399">
            <a:solidFill>
              <a:srgbClr val="40BAD1"/>
            </a:solidFill>
          </a:ln>
        </p:spPr>
        <p:txBody>
          <a:bodyPr wrap="square" lIns="0" tIns="0" rIns="0" bIns="0" rtlCol="0"/>
          <a:lstStyle/>
          <a:p>
            <a:endParaRPr/>
          </a:p>
        </p:txBody>
      </p:sp>
      <p:sp>
        <p:nvSpPr>
          <p:cNvPr id="29" name="object 29"/>
          <p:cNvSpPr/>
          <p:nvPr/>
        </p:nvSpPr>
        <p:spPr>
          <a:xfrm>
            <a:off x="7648354" y="4054425"/>
            <a:ext cx="609600" cy="610235"/>
          </a:xfrm>
          <a:custGeom>
            <a:avLst/>
            <a:gdLst/>
            <a:ahLst/>
            <a:cxnLst/>
            <a:rect l="l" t="t" r="r" b="b"/>
            <a:pathLst>
              <a:path w="609600" h="610235">
                <a:moveTo>
                  <a:pt x="0" y="304891"/>
                </a:moveTo>
                <a:lnTo>
                  <a:pt x="3988" y="255436"/>
                </a:lnTo>
                <a:lnTo>
                  <a:pt x="15537" y="208522"/>
                </a:lnTo>
                <a:lnTo>
                  <a:pt x="34017" y="164776"/>
                </a:lnTo>
                <a:lnTo>
                  <a:pt x="58802" y="124826"/>
                </a:lnTo>
                <a:lnTo>
                  <a:pt x="89264" y="89300"/>
                </a:lnTo>
                <a:lnTo>
                  <a:pt x="124776" y="58826"/>
                </a:lnTo>
                <a:lnTo>
                  <a:pt x="164710" y="34031"/>
                </a:lnTo>
                <a:lnTo>
                  <a:pt x="208438" y="15543"/>
                </a:lnTo>
                <a:lnTo>
                  <a:pt x="255334" y="3990"/>
                </a:lnTo>
                <a:lnTo>
                  <a:pt x="304769" y="0"/>
                </a:lnTo>
                <a:lnTo>
                  <a:pt x="352733" y="3798"/>
                </a:lnTo>
                <a:lnTo>
                  <a:pt x="399084" y="14966"/>
                </a:lnTo>
                <a:lnTo>
                  <a:pt x="443004" y="33165"/>
                </a:lnTo>
                <a:lnTo>
                  <a:pt x="483673" y="58056"/>
                </a:lnTo>
                <a:lnTo>
                  <a:pt x="520273" y="89300"/>
                </a:lnTo>
                <a:lnTo>
                  <a:pt x="551505" y="125915"/>
                </a:lnTo>
                <a:lnTo>
                  <a:pt x="576386" y="166601"/>
                </a:lnTo>
                <a:lnTo>
                  <a:pt x="594578" y="210538"/>
                </a:lnTo>
                <a:lnTo>
                  <a:pt x="605742" y="256908"/>
                </a:lnTo>
                <a:lnTo>
                  <a:pt x="609538" y="304891"/>
                </a:lnTo>
                <a:lnTo>
                  <a:pt x="605550" y="354346"/>
                </a:lnTo>
                <a:lnTo>
                  <a:pt x="594001" y="401260"/>
                </a:lnTo>
                <a:lnTo>
                  <a:pt x="575521" y="445006"/>
                </a:lnTo>
                <a:lnTo>
                  <a:pt x="550736" y="484956"/>
                </a:lnTo>
                <a:lnTo>
                  <a:pt x="520274" y="520482"/>
                </a:lnTo>
                <a:lnTo>
                  <a:pt x="484762" y="550956"/>
                </a:lnTo>
                <a:lnTo>
                  <a:pt x="444828" y="575751"/>
                </a:lnTo>
                <a:lnTo>
                  <a:pt x="401100" y="594239"/>
                </a:lnTo>
                <a:lnTo>
                  <a:pt x="354204" y="605792"/>
                </a:lnTo>
                <a:lnTo>
                  <a:pt x="304769" y="609782"/>
                </a:lnTo>
                <a:lnTo>
                  <a:pt x="255334" y="605792"/>
                </a:lnTo>
                <a:lnTo>
                  <a:pt x="208438" y="594239"/>
                </a:lnTo>
                <a:lnTo>
                  <a:pt x="164710" y="575751"/>
                </a:lnTo>
                <a:lnTo>
                  <a:pt x="124776" y="550956"/>
                </a:lnTo>
                <a:lnTo>
                  <a:pt x="89264" y="520482"/>
                </a:lnTo>
                <a:lnTo>
                  <a:pt x="58802" y="484956"/>
                </a:lnTo>
                <a:lnTo>
                  <a:pt x="34017" y="445006"/>
                </a:lnTo>
                <a:lnTo>
                  <a:pt x="15537" y="401260"/>
                </a:lnTo>
                <a:lnTo>
                  <a:pt x="3988" y="354346"/>
                </a:lnTo>
                <a:lnTo>
                  <a:pt x="0" y="304891"/>
                </a:lnTo>
                <a:close/>
              </a:path>
            </a:pathLst>
          </a:custGeom>
          <a:ln w="25399">
            <a:solidFill>
              <a:srgbClr val="40BAD1"/>
            </a:solidFill>
          </a:ln>
        </p:spPr>
        <p:txBody>
          <a:bodyPr wrap="square" lIns="0" tIns="0" rIns="0" bIns="0" rtlCol="0"/>
          <a:lstStyle/>
          <a:p>
            <a:endParaRPr/>
          </a:p>
        </p:txBody>
      </p:sp>
      <p:sp>
        <p:nvSpPr>
          <p:cNvPr id="30" name="object 30"/>
          <p:cNvSpPr txBox="1"/>
          <p:nvPr/>
        </p:nvSpPr>
        <p:spPr>
          <a:xfrm>
            <a:off x="7871162" y="4199359"/>
            <a:ext cx="16446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endParaRPr sz="1800">
              <a:latin typeface="Calibri"/>
              <a:cs typeface="Calibri"/>
            </a:endParaRPr>
          </a:p>
        </p:txBody>
      </p:sp>
      <p:sp>
        <p:nvSpPr>
          <p:cNvPr id="31" name="object 31"/>
          <p:cNvSpPr/>
          <p:nvPr/>
        </p:nvSpPr>
        <p:spPr>
          <a:xfrm>
            <a:off x="8791330" y="4054425"/>
            <a:ext cx="609600" cy="610235"/>
          </a:xfrm>
          <a:custGeom>
            <a:avLst/>
            <a:gdLst/>
            <a:ahLst/>
            <a:cxnLst/>
            <a:rect l="l" t="t" r="r" b="b"/>
            <a:pathLst>
              <a:path w="609600" h="610235">
                <a:moveTo>
                  <a:pt x="0" y="304891"/>
                </a:moveTo>
                <a:lnTo>
                  <a:pt x="3988" y="255436"/>
                </a:lnTo>
                <a:lnTo>
                  <a:pt x="15537" y="208522"/>
                </a:lnTo>
                <a:lnTo>
                  <a:pt x="34017" y="164776"/>
                </a:lnTo>
                <a:lnTo>
                  <a:pt x="58802" y="124826"/>
                </a:lnTo>
                <a:lnTo>
                  <a:pt x="89264" y="89300"/>
                </a:lnTo>
                <a:lnTo>
                  <a:pt x="124776" y="58826"/>
                </a:lnTo>
                <a:lnTo>
                  <a:pt x="164710" y="34031"/>
                </a:lnTo>
                <a:lnTo>
                  <a:pt x="208438" y="15543"/>
                </a:lnTo>
                <a:lnTo>
                  <a:pt x="255334" y="3990"/>
                </a:lnTo>
                <a:lnTo>
                  <a:pt x="304769" y="0"/>
                </a:lnTo>
                <a:lnTo>
                  <a:pt x="352733" y="3798"/>
                </a:lnTo>
                <a:lnTo>
                  <a:pt x="399084" y="14966"/>
                </a:lnTo>
                <a:lnTo>
                  <a:pt x="443004" y="33165"/>
                </a:lnTo>
                <a:lnTo>
                  <a:pt x="483673" y="58056"/>
                </a:lnTo>
                <a:lnTo>
                  <a:pt x="520273" y="89300"/>
                </a:lnTo>
                <a:lnTo>
                  <a:pt x="551505" y="125915"/>
                </a:lnTo>
                <a:lnTo>
                  <a:pt x="576386" y="166601"/>
                </a:lnTo>
                <a:lnTo>
                  <a:pt x="594578" y="210538"/>
                </a:lnTo>
                <a:lnTo>
                  <a:pt x="605742" y="256908"/>
                </a:lnTo>
                <a:lnTo>
                  <a:pt x="609538" y="304891"/>
                </a:lnTo>
                <a:lnTo>
                  <a:pt x="605549" y="354346"/>
                </a:lnTo>
                <a:lnTo>
                  <a:pt x="594001" y="401260"/>
                </a:lnTo>
                <a:lnTo>
                  <a:pt x="575520" y="445006"/>
                </a:lnTo>
                <a:lnTo>
                  <a:pt x="550735" y="484956"/>
                </a:lnTo>
                <a:lnTo>
                  <a:pt x="520273" y="520482"/>
                </a:lnTo>
                <a:lnTo>
                  <a:pt x="484762" y="550956"/>
                </a:lnTo>
                <a:lnTo>
                  <a:pt x="444828" y="575751"/>
                </a:lnTo>
                <a:lnTo>
                  <a:pt x="401099" y="594239"/>
                </a:lnTo>
                <a:lnTo>
                  <a:pt x="354204" y="605792"/>
                </a:lnTo>
                <a:lnTo>
                  <a:pt x="304769" y="609782"/>
                </a:lnTo>
                <a:lnTo>
                  <a:pt x="255334" y="605792"/>
                </a:lnTo>
                <a:lnTo>
                  <a:pt x="208438" y="594239"/>
                </a:lnTo>
                <a:lnTo>
                  <a:pt x="164710" y="575751"/>
                </a:lnTo>
                <a:lnTo>
                  <a:pt x="124776" y="550956"/>
                </a:lnTo>
                <a:lnTo>
                  <a:pt x="89264" y="520482"/>
                </a:lnTo>
                <a:lnTo>
                  <a:pt x="58802" y="484956"/>
                </a:lnTo>
                <a:lnTo>
                  <a:pt x="34017" y="445006"/>
                </a:lnTo>
                <a:lnTo>
                  <a:pt x="15537" y="401260"/>
                </a:lnTo>
                <a:lnTo>
                  <a:pt x="3988" y="354346"/>
                </a:lnTo>
                <a:lnTo>
                  <a:pt x="0" y="304891"/>
                </a:lnTo>
                <a:close/>
              </a:path>
            </a:pathLst>
          </a:custGeom>
          <a:ln w="25399">
            <a:solidFill>
              <a:srgbClr val="40BAD1"/>
            </a:solidFill>
          </a:ln>
        </p:spPr>
        <p:txBody>
          <a:bodyPr wrap="square" lIns="0" tIns="0" rIns="0" bIns="0" rtlCol="0"/>
          <a:lstStyle/>
          <a:p>
            <a:endParaRPr/>
          </a:p>
        </p:txBody>
      </p:sp>
      <p:sp>
        <p:nvSpPr>
          <p:cNvPr id="32" name="object 32"/>
          <p:cNvSpPr txBox="1"/>
          <p:nvPr/>
        </p:nvSpPr>
        <p:spPr>
          <a:xfrm>
            <a:off x="9019329" y="4199359"/>
            <a:ext cx="1536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B</a:t>
            </a:r>
            <a:endParaRPr sz="1800">
              <a:latin typeface="Calibri"/>
              <a:cs typeface="Calibri"/>
            </a:endParaRPr>
          </a:p>
        </p:txBody>
      </p:sp>
      <p:sp>
        <p:nvSpPr>
          <p:cNvPr id="33" name="object 33"/>
          <p:cNvSpPr/>
          <p:nvPr/>
        </p:nvSpPr>
        <p:spPr>
          <a:xfrm>
            <a:off x="7648354" y="5181427"/>
            <a:ext cx="609600" cy="610235"/>
          </a:xfrm>
          <a:custGeom>
            <a:avLst/>
            <a:gdLst/>
            <a:ahLst/>
            <a:cxnLst/>
            <a:rect l="l" t="t" r="r" b="b"/>
            <a:pathLst>
              <a:path w="609600" h="610235">
                <a:moveTo>
                  <a:pt x="0" y="304891"/>
                </a:moveTo>
                <a:lnTo>
                  <a:pt x="3988" y="255436"/>
                </a:lnTo>
                <a:lnTo>
                  <a:pt x="15537" y="208522"/>
                </a:lnTo>
                <a:lnTo>
                  <a:pt x="34017" y="164776"/>
                </a:lnTo>
                <a:lnTo>
                  <a:pt x="58802" y="124826"/>
                </a:lnTo>
                <a:lnTo>
                  <a:pt x="89264" y="89300"/>
                </a:lnTo>
                <a:lnTo>
                  <a:pt x="124776" y="58826"/>
                </a:lnTo>
                <a:lnTo>
                  <a:pt x="164710" y="34031"/>
                </a:lnTo>
                <a:lnTo>
                  <a:pt x="208438" y="15543"/>
                </a:lnTo>
                <a:lnTo>
                  <a:pt x="255334" y="3990"/>
                </a:lnTo>
                <a:lnTo>
                  <a:pt x="304769" y="0"/>
                </a:lnTo>
                <a:lnTo>
                  <a:pt x="352733" y="3798"/>
                </a:lnTo>
                <a:lnTo>
                  <a:pt x="399084" y="14966"/>
                </a:lnTo>
                <a:lnTo>
                  <a:pt x="443004" y="33165"/>
                </a:lnTo>
                <a:lnTo>
                  <a:pt x="483673" y="58057"/>
                </a:lnTo>
                <a:lnTo>
                  <a:pt x="520273" y="89300"/>
                </a:lnTo>
                <a:lnTo>
                  <a:pt x="551505" y="125915"/>
                </a:lnTo>
                <a:lnTo>
                  <a:pt x="576386" y="166601"/>
                </a:lnTo>
                <a:lnTo>
                  <a:pt x="594578" y="210538"/>
                </a:lnTo>
                <a:lnTo>
                  <a:pt x="605742" y="256907"/>
                </a:lnTo>
                <a:lnTo>
                  <a:pt x="609538" y="304891"/>
                </a:lnTo>
                <a:lnTo>
                  <a:pt x="605550" y="354346"/>
                </a:lnTo>
                <a:lnTo>
                  <a:pt x="594001" y="401260"/>
                </a:lnTo>
                <a:lnTo>
                  <a:pt x="575521" y="445006"/>
                </a:lnTo>
                <a:lnTo>
                  <a:pt x="550736" y="484956"/>
                </a:lnTo>
                <a:lnTo>
                  <a:pt x="520274" y="520482"/>
                </a:lnTo>
                <a:lnTo>
                  <a:pt x="484762" y="550956"/>
                </a:lnTo>
                <a:lnTo>
                  <a:pt x="444828" y="575751"/>
                </a:lnTo>
                <a:lnTo>
                  <a:pt x="401100" y="594239"/>
                </a:lnTo>
                <a:lnTo>
                  <a:pt x="354204" y="605792"/>
                </a:lnTo>
                <a:lnTo>
                  <a:pt x="304769" y="609782"/>
                </a:lnTo>
                <a:lnTo>
                  <a:pt x="255334" y="605792"/>
                </a:lnTo>
                <a:lnTo>
                  <a:pt x="208438" y="594239"/>
                </a:lnTo>
                <a:lnTo>
                  <a:pt x="164710" y="575751"/>
                </a:lnTo>
                <a:lnTo>
                  <a:pt x="124776" y="550956"/>
                </a:lnTo>
                <a:lnTo>
                  <a:pt x="89264" y="520482"/>
                </a:lnTo>
                <a:lnTo>
                  <a:pt x="58802" y="484956"/>
                </a:lnTo>
                <a:lnTo>
                  <a:pt x="34017" y="445006"/>
                </a:lnTo>
                <a:lnTo>
                  <a:pt x="15537" y="401260"/>
                </a:lnTo>
                <a:lnTo>
                  <a:pt x="3988" y="354346"/>
                </a:lnTo>
                <a:lnTo>
                  <a:pt x="0" y="304891"/>
                </a:lnTo>
                <a:close/>
              </a:path>
            </a:pathLst>
          </a:custGeom>
          <a:ln w="25399">
            <a:solidFill>
              <a:srgbClr val="40BAD1"/>
            </a:solidFill>
          </a:ln>
        </p:spPr>
        <p:txBody>
          <a:bodyPr wrap="square" lIns="0" tIns="0" rIns="0" bIns="0" rtlCol="0"/>
          <a:lstStyle/>
          <a:p>
            <a:endParaRPr/>
          </a:p>
        </p:txBody>
      </p:sp>
      <p:sp>
        <p:nvSpPr>
          <p:cNvPr id="34" name="object 34"/>
          <p:cNvSpPr txBox="1"/>
          <p:nvPr/>
        </p:nvSpPr>
        <p:spPr>
          <a:xfrm>
            <a:off x="7879925" y="5326362"/>
            <a:ext cx="14668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C</a:t>
            </a:r>
            <a:endParaRPr sz="1800">
              <a:latin typeface="Calibri"/>
              <a:cs typeface="Calibri"/>
            </a:endParaRPr>
          </a:p>
        </p:txBody>
      </p:sp>
      <p:sp>
        <p:nvSpPr>
          <p:cNvPr id="35" name="object 35"/>
          <p:cNvSpPr/>
          <p:nvPr/>
        </p:nvSpPr>
        <p:spPr>
          <a:xfrm>
            <a:off x="8791330" y="5181427"/>
            <a:ext cx="609600" cy="610235"/>
          </a:xfrm>
          <a:custGeom>
            <a:avLst/>
            <a:gdLst/>
            <a:ahLst/>
            <a:cxnLst/>
            <a:rect l="l" t="t" r="r" b="b"/>
            <a:pathLst>
              <a:path w="609600" h="610235">
                <a:moveTo>
                  <a:pt x="0" y="304891"/>
                </a:moveTo>
                <a:lnTo>
                  <a:pt x="3988" y="255436"/>
                </a:lnTo>
                <a:lnTo>
                  <a:pt x="15537" y="208522"/>
                </a:lnTo>
                <a:lnTo>
                  <a:pt x="34017" y="164776"/>
                </a:lnTo>
                <a:lnTo>
                  <a:pt x="58802" y="124826"/>
                </a:lnTo>
                <a:lnTo>
                  <a:pt x="89264" y="89300"/>
                </a:lnTo>
                <a:lnTo>
                  <a:pt x="124776" y="58826"/>
                </a:lnTo>
                <a:lnTo>
                  <a:pt x="164710" y="34031"/>
                </a:lnTo>
                <a:lnTo>
                  <a:pt x="208438" y="15543"/>
                </a:lnTo>
                <a:lnTo>
                  <a:pt x="255334" y="3990"/>
                </a:lnTo>
                <a:lnTo>
                  <a:pt x="304769" y="0"/>
                </a:lnTo>
                <a:lnTo>
                  <a:pt x="352733" y="3798"/>
                </a:lnTo>
                <a:lnTo>
                  <a:pt x="399084" y="14966"/>
                </a:lnTo>
                <a:lnTo>
                  <a:pt x="443004" y="33165"/>
                </a:lnTo>
                <a:lnTo>
                  <a:pt x="483673" y="58057"/>
                </a:lnTo>
                <a:lnTo>
                  <a:pt x="520273" y="89300"/>
                </a:lnTo>
                <a:lnTo>
                  <a:pt x="551505" y="125915"/>
                </a:lnTo>
                <a:lnTo>
                  <a:pt x="576386" y="166601"/>
                </a:lnTo>
                <a:lnTo>
                  <a:pt x="594578" y="210538"/>
                </a:lnTo>
                <a:lnTo>
                  <a:pt x="605742" y="256907"/>
                </a:lnTo>
                <a:lnTo>
                  <a:pt x="609538" y="304891"/>
                </a:lnTo>
                <a:lnTo>
                  <a:pt x="605549" y="354346"/>
                </a:lnTo>
                <a:lnTo>
                  <a:pt x="594001" y="401260"/>
                </a:lnTo>
                <a:lnTo>
                  <a:pt x="575520" y="445006"/>
                </a:lnTo>
                <a:lnTo>
                  <a:pt x="550735" y="484956"/>
                </a:lnTo>
                <a:lnTo>
                  <a:pt x="520273" y="520482"/>
                </a:lnTo>
                <a:lnTo>
                  <a:pt x="484762" y="550956"/>
                </a:lnTo>
                <a:lnTo>
                  <a:pt x="444828" y="575751"/>
                </a:lnTo>
                <a:lnTo>
                  <a:pt x="401099" y="594239"/>
                </a:lnTo>
                <a:lnTo>
                  <a:pt x="354204" y="605792"/>
                </a:lnTo>
                <a:lnTo>
                  <a:pt x="304769" y="609782"/>
                </a:lnTo>
                <a:lnTo>
                  <a:pt x="255334" y="605792"/>
                </a:lnTo>
                <a:lnTo>
                  <a:pt x="208438" y="594239"/>
                </a:lnTo>
                <a:lnTo>
                  <a:pt x="164710" y="575751"/>
                </a:lnTo>
                <a:lnTo>
                  <a:pt x="124776" y="550956"/>
                </a:lnTo>
                <a:lnTo>
                  <a:pt x="89264" y="520482"/>
                </a:lnTo>
                <a:lnTo>
                  <a:pt x="58802" y="484956"/>
                </a:lnTo>
                <a:lnTo>
                  <a:pt x="34017" y="445006"/>
                </a:lnTo>
                <a:lnTo>
                  <a:pt x="15537" y="401260"/>
                </a:lnTo>
                <a:lnTo>
                  <a:pt x="3988" y="354346"/>
                </a:lnTo>
                <a:lnTo>
                  <a:pt x="0" y="304891"/>
                </a:lnTo>
                <a:close/>
              </a:path>
            </a:pathLst>
          </a:custGeom>
          <a:ln w="25399">
            <a:solidFill>
              <a:srgbClr val="40BAD1"/>
            </a:solidFill>
          </a:ln>
        </p:spPr>
        <p:txBody>
          <a:bodyPr wrap="square" lIns="0" tIns="0" rIns="0" bIns="0" rtlCol="0"/>
          <a:lstStyle/>
          <a:p>
            <a:endParaRPr/>
          </a:p>
        </p:txBody>
      </p:sp>
      <p:sp>
        <p:nvSpPr>
          <p:cNvPr id="36" name="object 36"/>
          <p:cNvSpPr txBox="1"/>
          <p:nvPr/>
        </p:nvSpPr>
        <p:spPr>
          <a:xfrm>
            <a:off x="9011348" y="5326362"/>
            <a:ext cx="1695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D</a:t>
            </a:r>
            <a:endParaRPr sz="1800">
              <a:latin typeface="Calibri"/>
              <a:cs typeface="Calibri"/>
            </a:endParaRPr>
          </a:p>
        </p:txBody>
      </p:sp>
      <p:sp>
        <p:nvSpPr>
          <p:cNvPr id="37" name="object 37"/>
          <p:cNvSpPr/>
          <p:nvPr/>
        </p:nvSpPr>
        <p:spPr>
          <a:xfrm>
            <a:off x="8168766" y="4359316"/>
            <a:ext cx="711835" cy="1127125"/>
          </a:xfrm>
          <a:custGeom>
            <a:avLst/>
            <a:gdLst/>
            <a:ahLst/>
            <a:cxnLst/>
            <a:rect l="l" t="t" r="r" b="b"/>
            <a:pathLst>
              <a:path w="711834" h="1127125">
                <a:moveTo>
                  <a:pt x="622563" y="1127001"/>
                </a:moveTo>
                <a:lnTo>
                  <a:pt x="89215" y="1127001"/>
                </a:lnTo>
              </a:path>
              <a:path w="711834" h="1127125">
                <a:moveTo>
                  <a:pt x="711827" y="215590"/>
                </a:moveTo>
                <a:lnTo>
                  <a:pt x="0" y="911498"/>
                </a:lnTo>
              </a:path>
              <a:path w="711834" h="1127125">
                <a:moveTo>
                  <a:pt x="622563" y="0"/>
                </a:moveTo>
                <a:lnTo>
                  <a:pt x="89215" y="0"/>
                </a:lnTo>
              </a:path>
            </a:pathLst>
          </a:custGeom>
          <a:ln w="25399">
            <a:solidFill>
              <a:srgbClr val="40BAD1"/>
            </a:solidFill>
          </a:ln>
        </p:spPr>
        <p:txBody>
          <a:bodyPr wrap="square" lIns="0" tIns="0" rIns="0" bIns="0" rtlCol="0"/>
          <a:lstStyle/>
          <a:p>
            <a:endParaRPr/>
          </a:p>
        </p:txBody>
      </p:sp>
      <p:sp>
        <p:nvSpPr>
          <p:cNvPr id="38" name="object 38"/>
          <p:cNvSpPr/>
          <p:nvPr/>
        </p:nvSpPr>
        <p:spPr>
          <a:xfrm>
            <a:off x="9567642" y="4054425"/>
            <a:ext cx="609600" cy="610235"/>
          </a:xfrm>
          <a:custGeom>
            <a:avLst/>
            <a:gdLst/>
            <a:ahLst/>
            <a:cxnLst/>
            <a:rect l="l" t="t" r="r" b="b"/>
            <a:pathLst>
              <a:path w="609600" h="610235">
                <a:moveTo>
                  <a:pt x="0" y="304891"/>
                </a:moveTo>
                <a:lnTo>
                  <a:pt x="3988" y="255436"/>
                </a:lnTo>
                <a:lnTo>
                  <a:pt x="15537" y="208522"/>
                </a:lnTo>
                <a:lnTo>
                  <a:pt x="34017" y="164776"/>
                </a:lnTo>
                <a:lnTo>
                  <a:pt x="58802" y="124826"/>
                </a:lnTo>
                <a:lnTo>
                  <a:pt x="89264" y="89300"/>
                </a:lnTo>
                <a:lnTo>
                  <a:pt x="124776" y="58826"/>
                </a:lnTo>
                <a:lnTo>
                  <a:pt x="164710" y="34031"/>
                </a:lnTo>
                <a:lnTo>
                  <a:pt x="208438" y="15543"/>
                </a:lnTo>
                <a:lnTo>
                  <a:pt x="255334" y="3990"/>
                </a:lnTo>
                <a:lnTo>
                  <a:pt x="304769" y="0"/>
                </a:lnTo>
                <a:lnTo>
                  <a:pt x="352733" y="3798"/>
                </a:lnTo>
                <a:lnTo>
                  <a:pt x="399084" y="14966"/>
                </a:lnTo>
                <a:lnTo>
                  <a:pt x="443004" y="33165"/>
                </a:lnTo>
                <a:lnTo>
                  <a:pt x="483673" y="58056"/>
                </a:lnTo>
                <a:lnTo>
                  <a:pt x="520273" y="89300"/>
                </a:lnTo>
                <a:lnTo>
                  <a:pt x="551505" y="125915"/>
                </a:lnTo>
                <a:lnTo>
                  <a:pt x="576386" y="166601"/>
                </a:lnTo>
                <a:lnTo>
                  <a:pt x="594578" y="210538"/>
                </a:lnTo>
                <a:lnTo>
                  <a:pt x="605742" y="256908"/>
                </a:lnTo>
                <a:lnTo>
                  <a:pt x="609538" y="304891"/>
                </a:lnTo>
                <a:lnTo>
                  <a:pt x="605549" y="354346"/>
                </a:lnTo>
                <a:lnTo>
                  <a:pt x="594001" y="401260"/>
                </a:lnTo>
                <a:lnTo>
                  <a:pt x="575520" y="445006"/>
                </a:lnTo>
                <a:lnTo>
                  <a:pt x="550735" y="484956"/>
                </a:lnTo>
                <a:lnTo>
                  <a:pt x="520273" y="520482"/>
                </a:lnTo>
                <a:lnTo>
                  <a:pt x="484762" y="550956"/>
                </a:lnTo>
                <a:lnTo>
                  <a:pt x="444828" y="575751"/>
                </a:lnTo>
                <a:lnTo>
                  <a:pt x="401099" y="594239"/>
                </a:lnTo>
                <a:lnTo>
                  <a:pt x="354204" y="605792"/>
                </a:lnTo>
                <a:lnTo>
                  <a:pt x="304769" y="609782"/>
                </a:lnTo>
                <a:lnTo>
                  <a:pt x="255334" y="605792"/>
                </a:lnTo>
                <a:lnTo>
                  <a:pt x="208438" y="594239"/>
                </a:lnTo>
                <a:lnTo>
                  <a:pt x="164710" y="575751"/>
                </a:lnTo>
                <a:lnTo>
                  <a:pt x="124776" y="550956"/>
                </a:lnTo>
                <a:lnTo>
                  <a:pt x="89264" y="520482"/>
                </a:lnTo>
                <a:lnTo>
                  <a:pt x="58802" y="484956"/>
                </a:lnTo>
                <a:lnTo>
                  <a:pt x="34017" y="445006"/>
                </a:lnTo>
                <a:lnTo>
                  <a:pt x="15537" y="401260"/>
                </a:lnTo>
                <a:lnTo>
                  <a:pt x="3988" y="354346"/>
                </a:lnTo>
                <a:lnTo>
                  <a:pt x="0" y="304891"/>
                </a:lnTo>
                <a:close/>
              </a:path>
            </a:pathLst>
          </a:custGeom>
          <a:ln w="25399">
            <a:solidFill>
              <a:srgbClr val="40BAD1"/>
            </a:solidFill>
          </a:ln>
        </p:spPr>
        <p:txBody>
          <a:bodyPr wrap="square" lIns="0" tIns="0" rIns="0" bIns="0" rtlCol="0"/>
          <a:lstStyle/>
          <a:p>
            <a:endParaRPr/>
          </a:p>
        </p:txBody>
      </p:sp>
      <p:sp>
        <p:nvSpPr>
          <p:cNvPr id="39" name="object 39"/>
          <p:cNvSpPr txBox="1"/>
          <p:nvPr/>
        </p:nvSpPr>
        <p:spPr>
          <a:xfrm>
            <a:off x="9790451" y="4199359"/>
            <a:ext cx="16446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endParaRPr sz="1800">
              <a:latin typeface="Calibri"/>
              <a:cs typeface="Calibri"/>
            </a:endParaRPr>
          </a:p>
        </p:txBody>
      </p:sp>
      <p:sp>
        <p:nvSpPr>
          <p:cNvPr id="40" name="object 40"/>
          <p:cNvSpPr/>
          <p:nvPr/>
        </p:nvSpPr>
        <p:spPr>
          <a:xfrm>
            <a:off x="10710618" y="4054425"/>
            <a:ext cx="609600" cy="610235"/>
          </a:xfrm>
          <a:custGeom>
            <a:avLst/>
            <a:gdLst/>
            <a:ahLst/>
            <a:cxnLst/>
            <a:rect l="l" t="t" r="r" b="b"/>
            <a:pathLst>
              <a:path w="609600" h="610235">
                <a:moveTo>
                  <a:pt x="0" y="304891"/>
                </a:moveTo>
                <a:lnTo>
                  <a:pt x="3988" y="255436"/>
                </a:lnTo>
                <a:lnTo>
                  <a:pt x="15537" y="208522"/>
                </a:lnTo>
                <a:lnTo>
                  <a:pt x="34017" y="164776"/>
                </a:lnTo>
                <a:lnTo>
                  <a:pt x="58802" y="124826"/>
                </a:lnTo>
                <a:lnTo>
                  <a:pt x="89264" y="89300"/>
                </a:lnTo>
                <a:lnTo>
                  <a:pt x="124776" y="58826"/>
                </a:lnTo>
                <a:lnTo>
                  <a:pt x="164710" y="34031"/>
                </a:lnTo>
                <a:lnTo>
                  <a:pt x="208438" y="15543"/>
                </a:lnTo>
                <a:lnTo>
                  <a:pt x="255334" y="3990"/>
                </a:lnTo>
                <a:lnTo>
                  <a:pt x="304769" y="0"/>
                </a:lnTo>
                <a:lnTo>
                  <a:pt x="352733" y="3798"/>
                </a:lnTo>
                <a:lnTo>
                  <a:pt x="399084" y="14966"/>
                </a:lnTo>
                <a:lnTo>
                  <a:pt x="443004" y="33165"/>
                </a:lnTo>
                <a:lnTo>
                  <a:pt x="483673" y="58056"/>
                </a:lnTo>
                <a:lnTo>
                  <a:pt x="520273" y="89300"/>
                </a:lnTo>
                <a:lnTo>
                  <a:pt x="551504" y="125915"/>
                </a:lnTo>
                <a:lnTo>
                  <a:pt x="576385" y="166601"/>
                </a:lnTo>
                <a:lnTo>
                  <a:pt x="594577" y="210538"/>
                </a:lnTo>
                <a:lnTo>
                  <a:pt x="605741" y="256908"/>
                </a:lnTo>
                <a:lnTo>
                  <a:pt x="609538" y="304891"/>
                </a:lnTo>
                <a:lnTo>
                  <a:pt x="605549" y="354346"/>
                </a:lnTo>
                <a:lnTo>
                  <a:pt x="594000" y="401260"/>
                </a:lnTo>
                <a:lnTo>
                  <a:pt x="575520" y="445006"/>
                </a:lnTo>
                <a:lnTo>
                  <a:pt x="550735" y="484956"/>
                </a:lnTo>
                <a:lnTo>
                  <a:pt x="520273" y="520482"/>
                </a:lnTo>
                <a:lnTo>
                  <a:pt x="484762" y="550956"/>
                </a:lnTo>
                <a:lnTo>
                  <a:pt x="444828" y="575751"/>
                </a:lnTo>
                <a:lnTo>
                  <a:pt x="401100" y="594239"/>
                </a:lnTo>
                <a:lnTo>
                  <a:pt x="354204" y="605792"/>
                </a:lnTo>
                <a:lnTo>
                  <a:pt x="304769" y="609782"/>
                </a:lnTo>
                <a:lnTo>
                  <a:pt x="255334" y="605792"/>
                </a:lnTo>
                <a:lnTo>
                  <a:pt x="208438" y="594239"/>
                </a:lnTo>
                <a:lnTo>
                  <a:pt x="164710" y="575751"/>
                </a:lnTo>
                <a:lnTo>
                  <a:pt x="124776" y="550956"/>
                </a:lnTo>
                <a:lnTo>
                  <a:pt x="89264" y="520482"/>
                </a:lnTo>
                <a:lnTo>
                  <a:pt x="58802" y="484956"/>
                </a:lnTo>
                <a:lnTo>
                  <a:pt x="34017" y="445006"/>
                </a:lnTo>
                <a:lnTo>
                  <a:pt x="15537" y="401260"/>
                </a:lnTo>
                <a:lnTo>
                  <a:pt x="3988" y="354346"/>
                </a:lnTo>
                <a:lnTo>
                  <a:pt x="0" y="304891"/>
                </a:lnTo>
                <a:close/>
              </a:path>
            </a:pathLst>
          </a:custGeom>
          <a:ln w="25399">
            <a:solidFill>
              <a:srgbClr val="40BAD1"/>
            </a:solidFill>
          </a:ln>
        </p:spPr>
        <p:txBody>
          <a:bodyPr wrap="square" lIns="0" tIns="0" rIns="0" bIns="0" rtlCol="0"/>
          <a:lstStyle/>
          <a:p>
            <a:endParaRPr/>
          </a:p>
        </p:txBody>
      </p:sp>
      <p:sp>
        <p:nvSpPr>
          <p:cNvPr id="41" name="object 41"/>
          <p:cNvSpPr txBox="1"/>
          <p:nvPr/>
        </p:nvSpPr>
        <p:spPr>
          <a:xfrm>
            <a:off x="10938617" y="4199359"/>
            <a:ext cx="1536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B</a:t>
            </a:r>
            <a:endParaRPr sz="1800">
              <a:latin typeface="Calibri"/>
              <a:cs typeface="Calibri"/>
            </a:endParaRPr>
          </a:p>
        </p:txBody>
      </p:sp>
      <p:sp>
        <p:nvSpPr>
          <p:cNvPr id="42" name="object 42"/>
          <p:cNvSpPr/>
          <p:nvPr/>
        </p:nvSpPr>
        <p:spPr>
          <a:xfrm>
            <a:off x="9567642" y="4359316"/>
            <a:ext cx="1752600" cy="1431925"/>
          </a:xfrm>
          <a:custGeom>
            <a:avLst/>
            <a:gdLst/>
            <a:ahLst/>
            <a:cxnLst/>
            <a:rect l="l" t="t" r="r" b="b"/>
            <a:pathLst>
              <a:path w="1752600" h="1431925">
                <a:moveTo>
                  <a:pt x="0" y="1127001"/>
                </a:moveTo>
                <a:lnTo>
                  <a:pt x="3988" y="1077546"/>
                </a:lnTo>
                <a:lnTo>
                  <a:pt x="15537" y="1030632"/>
                </a:lnTo>
                <a:lnTo>
                  <a:pt x="34017" y="986886"/>
                </a:lnTo>
                <a:lnTo>
                  <a:pt x="58802" y="946937"/>
                </a:lnTo>
                <a:lnTo>
                  <a:pt x="89264" y="911411"/>
                </a:lnTo>
                <a:lnTo>
                  <a:pt x="124776" y="880936"/>
                </a:lnTo>
                <a:lnTo>
                  <a:pt x="164710" y="856141"/>
                </a:lnTo>
                <a:lnTo>
                  <a:pt x="208438" y="837654"/>
                </a:lnTo>
                <a:lnTo>
                  <a:pt x="255334" y="826101"/>
                </a:lnTo>
                <a:lnTo>
                  <a:pt x="304769" y="822110"/>
                </a:lnTo>
                <a:lnTo>
                  <a:pt x="352733" y="825908"/>
                </a:lnTo>
                <a:lnTo>
                  <a:pt x="399084" y="837077"/>
                </a:lnTo>
                <a:lnTo>
                  <a:pt x="443004" y="855276"/>
                </a:lnTo>
                <a:lnTo>
                  <a:pt x="483673" y="880167"/>
                </a:lnTo>
                <a:lnTo>
                  <a:pt x="520273" y="911411"/>
                </a:lnTo>
                <a:lnTo>
                  <a:pt x="551505" y="948026"/>
                </a:lnTo>
                <a:lnTo>
                  <a:pt x="576386" y="988711"/>
                </a:lnTo>
                <a:lnTo>
                  <a:pt x="594578" y="1032648"/>
                </a:lnTo>
                <a:lnTo>
                  <a:pt x="605742" y="1079018"/>
                </a:lnTo>
                <a:lnTo>
                  <a:pt x="609538" y="1127001"/>
                </a:lnTo>
                <a:lnTo>
                  <a:pt x="605549" y="1176456"/>
                </a:lnTo>
                <a:lnTo>
                  <a:pt x="594001" y="1223371"/>
                </a:lnTo>
                <a:lnTo>
                  <a:pt x="575520" y="1267117"/>
                </a:lnTo>
                <a:lnTo>
                  <a:pt x="550735" y="1307066"/>
                </a:lnTo>
                <a:lnTo>
                  <a:pt x="520273" y="1342592"/>
                </a:lnTo>
                <a:lnTo>
                  <a:pt x="484762" y="1373066"/>
                </a:lnTo>
                <a:lnTo>
                  <a:pt x="444828" y="1397861"/>
                </a:lnTo>
                <a:lnTo>
                  <a:pt x="401099" y="1416349"/>
                </a:lnTo>
                <a:lnTo>
                  <a:pt x="354204" y="1427902"/>
                </a:lnTo>
                <a:lnTo>
                  <a:pt x="304769" y="1431893"/>
                </a:lnTo>
                <a:lnTo>
                  <a:pt x="255334" y="1427902"/>
                </a:lnTo>
                <a:lnTo>
                  <a:pt x="208438" y="1416349"/>
                </a:lnTo>
                <a:lnTo>
                  <a:pt x="164710" y="1397861"/>
                </a:lnTo>
                <a:lnTo>
                  <a:pt x="124776" y="1373066"/>
                </a:lnTo>
                <a:lnTo>
                  <a:pt x="89264" y="1342592"/>
                </a:lnTo>
                <a:lnTo>
                  <a:pt x="58802" y="1307066"/>
                </a:lnTo>
                <a:lnTo>
                  <a:pt x="34017" y="1267117"/>
                </a:lnTo>
                <a:lnTo>
                  <a:pt x="15537" y="1223371"/>
                </a:lnTo>
                <a:lnTo>
                  <a:pt x="3988" y="1176456"/>
                </a:lnTo>
                <a:lnTo>
                  <a:pt x="0" y="1127001"/>
                </a:lnTo>
                <a:close/>
              </a:path>
              <a:path w="1752600" h="1431925">
                <a:moveTo>
                  <a:pt x="1142975" y="1127001"/>
                </a:moveTo>
                <a:lnTo>
                  <a:pt x="1146964" y="1077546"/>
                </a:lnTo>
                <a:lnTo>
                  <a:pt x="1158512" y="1030632"/>
                </a:lnTo>
                <a:lnTo>
                  <a:pt x="1176993" y="986886"/>
                </a:lnTo>
                <a:lnTo>
                  <a:pt x="1201778" y="946937"/>
                </a:lnTo>
                <a:lnTo>
                  <a:pt x="1232240" y="911411"/>
                </a:lnTo>
                <a:lnTo>
                  <a:pt x="1267751" y="880936"/>
                </a:lnTo>
                <a:lnTo>
                  <a:pt x="1307685" y="856141"/>
                </a:lnTo>
                <a:lnTo>
                  <a:pt x="1351414" y="837654"/>
                </a:lnTo>
                <a:lnTo>
                  <a:pt x="1398309" y="826101"/>
                </a:lnTo>
                <a:lnTo>
                  <a:pt x="1447744" y="822110"/>
                </a:lnTo>
                <a:lnTo>
                  <a:pt x="1495709" y="825908"/>
                </a:lnTo>
                <a:lnTo>
                  <a:pt x="1542060" y="837077"/>
                </a:lnTo>
                <a:lnTo>
                  <a:pt x="1585979" y="855276"/>
                </a:lnTo>
                <a:lnTo>
                  <a:pt x="1626648" y="880167"/>
                </a:lnTo>
                <a:lnTo>
                  <a:pt x="1663248" y="911411"/>
                </a:lnTo>
                <a:lnTo>
                  <a:pt x="1694480" y="948026"/>
                </a:lnTo>
                <a:lnTo>
                  <a:pt x="1719361" y="988711"/>
                </a:lnTo>
                <a:lnTo>
                  <a:pt x="1737553" y="1032648"/>
                </a:lnTo>
                <a:lnTo>
                  <a:pt x="1748717" y="1079018"/>
                </a:lnTo>
                <a:lnTo>
                  <a:pt x="1752513" y="1127001"/>
                </a:lnTo>
                <a:lnTo>
                  <a:pt x="1748524" y="1176456"/>
                </a:lnTo>
                <a:lnTo>
                  <a:pt x="1736976" y="1223371"/>
                </a:lnTo>
                <a:lnTo>
                  <a:pt x="1718496" y="1267117"/>
                </a:lnTo>
                <a:lnTo>
                  <a:pt x="1693711" y="1307066"/>
                </a:lnTo>
                <a:lnTo>
                  <a:pt x="1663249" y="1342592"/>
                </a:lnTo>
                <a:lnTo>
                  <a:pt x="1627737" y="1373066"/>
                </a:lnTo>
                <a:lnTo>
                  <a:pt x="1587803" y="1397861"/>
                </a:lnTo>
                <a:lnTo>
                  <a:pt x="1544075" y="1416349"/>
                </a:lnTo>
                <a:lnTo>
                  <a:pt x="1497180" y="1427902"/>
                </a:lnTo>
                <a:lnTo>
                  <a:pt x="1447744" y="1431893"/>
                </a:lnTo>
                <a:lnTo>
                  <a:pt x="1398309" y="1427902"/>
                </a:lnTo>
                <a:lnTo>
                  <a:pt x="1351414" y="1416349"/>
                </a:lnTo>
                <a:lnTo>
                  <a:pt x="1307685" y="1397861"/>
                </a:lnTo>
                <a:lnTo>
                  <a:pt x="1267751" y="1373066"/>
                </a:lnTo>
                <a:lnTo>
                  <a:pt x="1232240" y="1342592"/>
                </a:lnTo>
                <a:lnTo>
                  <a:pt x="1201778" y="1307066"/>
                </a:lnTo>
                <a:lnTo>
                  <a:pt x="1176993" y="1267117"/>
                </a:lnTo>
                <a:lnTo>
                  <a:pt x="1158512" y="1223371"/>
                </a:lnTo>
                <a:lnTo>
                  <a:pt x="1146964" y="1176456"/>
                </a:lnTo>
                <a:lnTo>
                  <a:pt x="1142975" y="1127001"/>
                </a:lnTo>
                <a:close/>
              </a:path>
              <a:path w="1752600" h="1431925">
                <a:moveTo>
                  <a:pt x="1142975" y="1127001"/>
                </a:moveTo>
                <a:lnTo>
                  <a:pt x="609628" y="1127001"/>
                </a:lnTo>
              </a:path>
              <a:path w="1752600" h="1431925">
                <a:moveTo>
                  <a:pt x="304769" y="822110"/>
                </a:moveTo>
                <a:lnTo>
                  <a:pt x="304769" y="304755"/>
                </a:lnTo>
              </a:path>
              <a:path w="1752600" h="1431925">
                <a:moveTo>
                  <a:pt x="1142975" y="0"/>
                </a:moveTo>
                <a:lnTo>
                  <a:pt x="609628" y="0"/>
                </a:lnTo>
              </a:path>
            </a:pathLst>
          </a:custGeom>
          <a:ln w="25399">
            <a:solidFill>
              <a:srgbClr val="40BAD1"/>
            </a:solidFill>
          </a:ln>
        </p:spPr>
        <p:txBody>
          <a:bodyPr wrap="square" lIns="0" tIns="0" rIns="0" bIns="0" rtlCol="0"/>
          <a:lstStyle/>
          <a:p>
            <a:endParaRPr/>
          </a:p>
        </p:txBody>
      </p:sp>
      <p:sp>
        <p:nvSpPr>
          <p:cNvPr id="43" name="object 43"/>
          <p:cNvSpPr txBox="1"/>
          <p:nvPr/>
        </p:nvSpPr>
        <p:spPr>
          <a:xfrm>
            <a:off x="9750425" y="5326362"/>
            <a:ext cx="1866264" cy="781050"/>
          </a:xfrm>
          <a:prstGeom prst="rect">
            <a:avLst/>
          </a:prstGeom>
        </p:spPr>
        <p:txBody>
          <a:bodyPr vert="horz" wrap="square" lIns="0" tIns="12700" rIns="0" bIns="0" rtlCol="0">
            <a:spAutoFit/>
          </a:bodyPr>
          <a:lstStyle/>
          <a:p>
            <a:pPr marL="60960">
              <a:lnSpc>
                <a:spcPct val="100000"/>
              </a:lnSpc>
              <a:spcBef>
                <a:spcPts val="100"/>
              </a:spcBef>
              <a:tabLst>
                <a:tab pos="1192530" algn="l"/>
              </a:tabLst>
            </a:pPr>
            <a:r>
              <a:rPr sz="1800" b="1" dirty="0">
                <a:latin typeface="Calibri"/>
                <a:cs typeface="Calibri"/>
              </a:rPr>
              <a:t>C	D</a:t>
            </a:r>
            <a:endParaRPr sz="1800">
              <a:latin typeface="Calibri"/>
              <a:cs typeface="Calibri"/>
            </a:endParaRPr>
          </a:p>
          <a:p>
            <a:pPr>
              <a:lnSpc>
                <a:spcPct val="100000"/>
              </a:lnSpc>
              <a:spcBef>
                <a:spcPts val="40"/>
              </a:spcBef>
            </a:pPr>
            <a:endParaRPr sz="1300">
              <a:latin typeface="Calibri"/>
              <a:cs typeface="Calibri"/>
            </a:endParaRPr>
          </a:p>
          <a:p>
            <a:pPr marL="12700">
              <a:lnSpc>
                <a:spcPct val="100000"/>
              </a:lnSpc>
            </a:pPr>
            <a:r>
              <a:rPr sz="1800" spc="-5" dirty="0">
                <a:latin typeface="Arial MT"/>
                <a:cs typeface="Arial MT"/>
              </a:rPr>
              <a:t>And</a:t>
            </a:r>
            <a:r>
              <a:rPr sz="1800" spc="-55" dirty="0">
                <a:latin typeface="Arial MT"/>
                <a:cs typeface="Arial MT"/>
              </a:rPr>
              <a:t> </a:t>
            </a:r>
            <a:r>
              <a:rPr sz="1800" dirty="0">
                <a:latin typeface="Arial MT"/>
                <a:cs typeface="Arial MT"/>
              </a:rPr>
              <a:t>many</a:t>
            </a:r>
            <a:r>
              <a:rPr sz="1800" spc="-50" dirty="0">
                <a:latin typeface="Arial MT"/>
                <a:cs typeface="Arial MT"/>
              </a:rPr>
              <a:t> </a:t>
            </a:r>
            <a:r>
              <a:rPr sz="1800" dirty="0">
                <a:latin typeface="Arial MT"/>
                <a:cs typeface="Arial MT"/>
              </a:rPr>
              <a:t>more…</a:t>
            </a:r>
            <a:endParaRPr sz="1800">
              <a:latin typeface="Arial MT"/>
              <a:cs typeface="Arial MT"/>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45" name="object 4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44" y="3101857"/>
            <a:ext cx="2703195" cy="574040"/>
          </a:xfrm>
          <a:prstGeom prst="rect">
            <a:avLst/>
          </a:prstGeom>
        </p:spPr>
        <p:txBody>
          <a:bodyPr vert="horz" wrap="square" lIns="0" tIns="12700" rIns="0" bIns="0" rtlCol="0">
            <a:spAutoFit/>
          </a:bodyPr>
          <a:lstStyle/>
          <a:p>
            <a:pPr marL="12700">
              <a:lnSpc>
                <a:spcPct val="100000"/>
              </a:lnSpc>
              <a:spcBef>
                <a:spcPts val="100"/>
              </a:spcBef>
            </a:pPr>
            <a:r>
              <a:rPr sz="3600" spc="-10" dirty="0">
                <a:solidFill>
                  <a:srgbClr val="FFFFFF"/>
                </a:solidFill>
                <a:latin typeface="Corbel"/>
                <a:cs typeface="Corbel"/>
              </a:rPr>
              <a:t>Spannin</a:t>
            </a:r>
            <a:r>
              <a:rPr sz="3600" dirty="0">
                <a:solidFill>
                  <a:srgbClr val="FFFFFF"/>
                </a:solidFill>
                <a:latin typeface="Corbel"/>
                <a:cs typeface="Corbel"/>
              </a:rPr>
              <a:t>g</a:t>
            </a:r>
            <a:r>
              <a:rPr sz="3600" spc="-254" dirty="0">
                <a:solidFill>
                  <a:srgbClr val="FFFFFF"/>
                </a:solidFill>
                <a:latin typeface="Corbel"/>
                <a:cs typeface="Corbel"/>
              </a:rPr>
              <a:t> </a:t>
            </a:r>
            <a:r>
              <a:rPr sz="3600" spc="-229" dirty="0">
                <a:solidFill>
                  <a:srgbClr val="FFFFFF"/>
                </a:solidFill>
                <a:latin typeface="Corbel"/>
                <a:cs typeface="Corbel"/>
              </a:rPr>
              <a:t>T</a:t>
            </a:r>
            <a:r>
              <a:rPr sz="3600" spc="-5" dirty="0">
                <a:solidFill>
                  <a:srgbClr val="FFFFFF"/>
                </a:solidFill>
                <a:latin typeface="Corbel"/>
                <a:cs typeface="Corbel"/>
              </a:rPr>
              <a:t>ree</a:t>
            </a:r>
            <a:endParaRPr sz="3600">
              <a:latin typeface="Corbel"/>
              <a:cs typeface="Corbel"/>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45" name="object 4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7</a:t>
            </a:fld>
            <a:endParaRPr dirty="0"/>
          </a:p>
        </p:txBody>
      </p:sp>
      <p:sp>
        <p:nvSpPr>
          <p:cNvPr id="46" name="object 5">
            <a:extLst>
              <a:ext uri="{FF2B5EF4-FFF2-40B4-BE49-F238E27FC236}">
                <a16:creationId xmlns:a16="http://schemas.microsoft.com/office/drawing/2014/main" id="{913A2B00-F52A-4039-BFA8-3A75CC5E6947}"/>
              </a:ext>
            </a:extLst>
          </p:cNvPr>
          <p:cNvSpPr txBox="1"/>
          <p:nvPr/>
        </p:nvSpPr>
        <p:spPr>
          <a:xfrm>
            <a:off x="3581400" y="2670779"/>
            <a:ext cx="3733800" cy="2624436"/>
          </a:xfrm>
          <a:prstGeom prst="rect">
            <a:avLst/>
          </a:prstGeom>
        </p:spPr>
        <p:txBody>
          <a:bodyPr vert="horz" wrap="square" lIns="0" tIns="13335" rIns="0" bIns="0" rtlCol="0">
            <a:spAutoFit/>
          </a:bodyPr>
          <a:lstStyle/>
          <a:p>
            <a:pPr marL="409575" marR="5080" indent="-397510">
              <a:lnSpc>
                <a:spcPct val="99700"/>
              </a:lnSpc>
              <a:spcBef>
                <a:spcPts val="105"/>
              </a:spcBef>
              <a:buClr>
                <a:srgbClr val="4BABC6"/>
              </a:buClr>
              <a:buSzPct val="91666"/>
              <a:buFont typeface="Arial MT"/>
              <a:buChar char="●"/>
              <a:tabLst>
                <a:tab pos="409575" algn="l"/>
                <a:tab pos="410209" algn="l"/>
              </a:tabLst>
            </a:pPr>
            <a:r>
              <a:rPr lang="en-US" sz="2400" dirty="0">
                <a:latin typeface="Calibri"/>
                <a:cs typeface="Calibri"/>
              </a:rPr>
              <a:t>A spanning should satisfy </a:t>
            </a:r>
            <a:r>
              <a:rPr lang="en-US" sz="2400" dirty="0">
                <a:solidFill>
                  <a:srgbClr val="FF0000"/>
                </a:solidFill>
                <a:latin typeface="Calibri"/>
                <a:cs typeface="Calibri"/>
              </a:rPr>
              <a:t>V – 1 </a:t>
            </a:r>
            <a:r>
              <a:rPr lang="en-US" sz="2400" dirty="0">
                <a:latin typeface="Calibri"/>
                <a:cs typeface="Calibri"/>
              </a:rPr>
              <a:t>edges</a:t>
            </a:r>
          </a:p>
          <a:p>
            <a:pPr marL="409575" marR="5080" indent="-397510">
              <a:lnSpc>
                <a:spcPct val="99700"/>
              </a:lnSpc>
              <a:spcBef>
                <a:spcPts val="105"/>
              </a:spcBef>
              <a:buClr>
                <a:srgbClr val="4BABC6"/>
              </a:buClr>
              <a:buSzPct val="91666"/>
              <a:buFont typeface="Arial MT"/>
              <a:buChar char="●"/>
              <a:tabLst>
                <a:tab pos="409575" algn="l"/>
                <a:tab pos="410209" algn="l"/>
              </a:tabLst>
            </a:pPr>
            <a:r>
              <a:rPr lang="en-US" sz="2400" dirty="0">
                <a:solidFill>
                  <a:srgbClr val="0070C0"/>
                </a:solidFill>
                <a:effectLst>
                  <a:outerShdw blurRad="38100" dist="38100" dir="2700000" algn="tl">
                    <a:srgbClr val="000000">
                      <a:alpha val="43137"/>
                    </a:srgbClr>
                  </a:outerShdw>
                </a:effectLst>
                <a:latin typeface="Calibri"/>
                <a:cs typeface="Calibri"/>
              </a:rPr>
              <a:t>HOW MANY NUMBER OF SPANNING TREE POSSIBILITIES?</a:t>
            </a:r>
          </a:p>
          <a:p>
            <a:pPr marL="409575" marR="5080" indent="-397510">
              <a:lnSpc>
                <a:spcPct val="99700"/>
              </a:lnSpc>
              <a:spcBef>
                <a:spcPts val="105"/>
              </a:spcBef>
              <a:buClr>
                <a:srgbClr val="4BABC6"/>
              </a:buClr>
              <a:buSzPct val="91666"/>
              <a:buFont typeface="Arial MT"/>
              <a:buChar char="●"/>
              <a:tabLst>
                <a:tab pos="409575" algn="l"/>
                <a:tab pos="410209" algn="l"/>
              </a:tabLst>
            </a:pPr>
            <a:r>
              <a:rPr lang="en-US" sz="2400" dirty="0">
                <a:solidFill>
                  <a:srgbClr val="FF0000"/>
                </a:solidFill>
                <a:latin typeface="Calibri"/>
                <a:cs typeface="Calibri"/>
              </a:rPr>
              <a:t>n</a:t>
            </a:r>
            <a:r>
              <a:rPr lang="en-US" sz="2400" baseline="30000" dirty="0">
                <a:solidFill>
                  <a:srgbClr val="FF0000"/>
                </a:solidFill>
                <a:latin typeface="Calibri"/>
                <a:cs typeface="Calibri"/>
              </a:rPr>
              <a:t>(n-2) </a:t>
            </a:r>
            <a:r>
              <a:rPr lang="en-US" baseline="30000" dirty="0">
                <a:solidFill>
                  <a:srgbClr val="FF0000"/>
                </a:solidFill>
                <a:latin typeface="Calibri"/>
                <a:cs typeface="Calibri"/>
              </a:rPr>
              <a:t> </a:t>
            </a:r>
            <a:r>
              <a:rPr lang="en-US" sz="2400" dirty="0">
                <a:latin typeface="Calibri"/>
                <a:cs typeface="Calibri"/>
              </a:rPr>
              <a:t>where n is number of vertices</a:t>
            </a:r>
          </a:p>
        </p:txBody>
      </p:sp>
      <p:pic>
        <p:nvPicPr>
          <p:cNvPr id="48" name="Picture 47">
            <a:extLst>
              <a:ext uri="{FF2B5EF4-FFF2-40B4-BE49-F238E27FC236}">
                <a16:creationId xmlns:a16="http://schemas.microsoft.com/office/drawing/2014/main" id="{F29692AA-CC8A-4017-9491-5D8C15D8777F}"/>
              </a:ext>
            </a:extLst>
          </p:cNvPr>
          <p:cNvPicPr>
            <a:picLocks noChangeAspect="1"/>
          </p:cNvPicPr>
          <p:nvPr/>
        </p:nvPicPr>
        <p:blipFill>
          <a:blip r:embed="rId2"/>
          <a:stretch>
            <a:fillRect/>
          </a:stretch>
        </p:blipFill>
        <p:spPr>
          <a:xfrm>
            <a:off x="7343335" y="448182"/>
            <a:ext cx="4267200" cy="5388930"/>
          </a:xfrm>
          <a:prstGeom prst="rect">
            <a:avLst/>
          </a:prstGeom>
        </p:spPr>
      </p:pic>
      <p:pic>
        <p:nvPicPr>
          <p:cNvPr id="49" name="Picture 48">
            <a:extLst>
              <a:ext uri="{FF2B5EF4-FFF2-40B4-BE49-F238E27FC236}">
                <a16:creationId xmlns:a16="http://schemas.microsoft.com/office/drawing/2014/main" id="{8A48AF71-6C61-4B60-9C4B-E90BA947DF64}"/>
              </a:ext>
            </a:extLst>
          </p:cNvPr>
          <p:cNvPicPr>
            <a:picLocks noChangeAspect="1"/>
          </p:cNvPicPr>
          <p:nvPr/>
        </p:nvPicPr>
        <p:blipFill>
          <a:blip r:embed="rId3"/>
          <a:stretch>
            <a:fillRect/>
          </a:stretch>
        </p:blipFill>
        <p:spPr>
          <a:xfrm>
            <a:off x="3581400" y="627154"/>
            <a:ext cx="1877836" cy="1800132"/>
          </a:xfrm>
          <a:prstGeom prst="rect">
            <a:avLst/>
          </a:prstGeom>
        </p:spPr>
      </p:pic>
      <p:sp>
        <p:nvSpPr>
          <p:cNvPr id="50" name="TextBox 49">
            <a:extLst>
              <a:ext uri="{FF2B5EF4-FFF2-40B4-BE49-F238E27FC236}">
                <a16:creationId xmlns:a16="http://schemas.microsoft.com/office/drawing/2014/main" id="{F749B7D1-3F70-4DC3-A0D9-949D4B6F2225}"/>
              </a:ext>
            </a:extLst>
          </p:cNvPr>
          <p:cNvSpPr txBox="1"/>
          <p:nvPr/>
        </p:nvSpPr>
        <p:spPr>
          <a:xfrm>
            <a:off x="8305800" y="5984643"/>
            <a:ext cx="2675925" cy="369332"/>
          </a:xfrm>
          <a:prstGeom prst="rect">
            <a:avLst/>
          </a:prstGeom>
          <a:noFill/>
        </p:spPr>
        <p:txBody>
          <a:bodyPr wrap="none" rtlCol="0">
            <a:spAutoFit/>
          </a:bodyPr>
          <a:lstStyle/>
          <a:p>
            <a:r>
              <a:rPr lang="en-US" dirty="0"/>
              <a:t>All 16 spanning trees of K4</a:t>
            </a:r>
          </a:p>
        </p:txBody>
      </p:sp>
    </p:spTree>
    <p:extLst>
      <p:ext uri="{BB962C8B-B14F-4D97-AF65-F5344CB8AC3E}">
        <p14:creationId xmlns:p14="http://schemas.microsoft.com/office/powerpoint/2010/main" val="322839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44" y="2854207"/>
            <a:ext cx="2703195" cy="1069340"/>
          </a:xfrm>
          <a:prstGeom prst="rect">
            <a:avLst/>
          </a:prstGeom>
        </p:spPr>
        <p:txBody>
          <a:bodyPr vert="horz" wrap="square" lIns="0" tIns="73660" rIns="0" bIns="0" rtlCol="0">
            <a:spAutoFit/>
          </a:bodyPr>
          <a:lstStyle/>
          <a:p>
            <a:pPr marL="12700" marR="5080">
              <a:lnSpc>
                <a:spcPts val="3900"/>
              </a:lnSpc>
              <a:spcBef>
                <a:spcPts val="580"/>
              </a:spcBef>
            </a:pPr>
            <a:r>
              <a:rPr sz="3600" spc="-10" dirty="0">
                <a:solidFill>
                  <a:srgbClr val="FFFFFF"/>
                </a:solidFill>
                <a:latin typeface="Corbel"/>
                <a:cs typeface="Corbel"/>
              </a:rPr>
              <a:t>Minimum </a:t>
            </a:r>
            <a:r>
              <a:rPr sz="3600" spc="-5" dirty="0">
                <a:solidFill>
                  <a:srgbClr val="FFFFFF"/>
                </a:solidFill>
                <a:latin typeface="Corbel"/>
                <a:cs typeface="Corbel"/>
              </a:rPr>
              <a:t> </a:t>
            </a:r>
            <a:r>
              <a:rPr sz="3600" spc="-10" dirty="0">
                <a:solidFill>
                  <a:srgbClr val="FFFFFF"/>
                </a:solidFill>
                <a:latin typeface="Corbel"/>
                <a:cs typeface="Corbel"/>
              </a:rPr>
              <a:t>Spannin</a:t>
            </a:r>
            <a:r>
              <a:rPr sz="3600" dirty="0">
                <a:solidFill>
                  <a:srgbClr val="FFFFFF"/>
                </a:solidFill>
                <a:latin typeface="Corbel"/>
                <a:cs typeface="Corbel"/>
              </a:rPr>
              <a:t>g</a:t>
            </a:r>
            <a:r>
              <a:rPr sz="3600" spc="-254" dirty="0">
                <a:solidFill>
                  <a:srgbClr val="FFFFFF"/>
                </a:solidFill>
                <a:latin typeface="Corbel"/>
                <a:cs typeface="Corbel"/>
              </a:rPr>
              <a:t> </a:t>
            </a:r>
            <a:r>
              <a:rPr sz="3600" spc="-229" dirty="0">
                <a:solidFill>
                  <a:srgbClr val="FFFFFF"/>
                </a:solidFill>
                <a:latin typeface="Corbel"/>
                <a:cs typeface="Corbel"/>
              </a:rPr>
              <a:t>T</a:t>
            </a:r>
            <a:r>
              <a:rPr sz="3600" spc="-5" dirty="0">
                <a:solidFill>
                  <a:srgbClr val="FFFFFF"/>
                </a:solidFill>
                <a:latin typeface="Corbel"/>
                <a:cs typeface="Corbel"/>
              </a:rPr>
              <a:t>ree</a:t>
            </a:r>
            <a:endParaRPr sz="3600">
              <a:latin typeface="Corbel"/>
              <a:cs typeface="Corbel"/>
            </a:endParaRPr>
          </a:p>
        </p:txBody>
      </p:sp>
      <p:sp>
        <p:nvSpPr>
          <p:cNvPr id="4" name="object 4"/>
          <p:cNvSpPr txBox="1"/>
          <p:nvPr/>
        </p:nvSpPr>
        <p:spPr>
          <a:xfrm>
            <a:off x="4002171" y="938274"/>
            <a:ext cx="6712584" cy="1120775"/>
          </a:xfrm>
          <a:prstGeom prst="rect">
            <a:avLst/>
          </a:prstGeom>
        </p:spPr>
        <p:txBody>
          <a:bodyPr vert="horz" wrap="square" lIns="0" tIns="13335" rIns="0" bIns="0" rtlCol="0">
            <a:spAutoFit/>
          </a:bodyPr>
          <a:lstStyle/>
          <a:p>
            <a:pPr marL="409575" marR="5080" indent="-397510">
              <a:lnSpc>
                <a:spcPct val="99700"/>
              </a:lnSpc>
              <a:spcBef>
                <a:spcPts val="105"/>
              </a:spcBef>
              <a:buClr>
                <a:srgbClr val="4BABC6"/>
              </a:buClr>
              <a:buSzPct val="91666"/>
              <a:buFont typeface="Arial MT"/>
              <a:buChar char="●"/>
              <a:tabLst>
                <a:tab pos="409575" algn="l"/>
                <a:tab pos="410209" algn="l"/>
              </a:tabLst>
            </a:pPr>
            <a:r>
              <a:rPr sz="2400" dirty="0">
                <a:latin typeface="Calibri"/>
                <a:cs typeface="Calibri"/>
              </a:rPr>
              <a:t>A </a:t>
            </a:r>
            <a:r>
              <a:rPr sz="2400" spc="-5" dirty="0">
                <a:latin typeface="Calibri"/>
                <a:cs typeface="Calibri"/>
              </a:rPr>
              <a:t>minimum spanning tree (MST) is defined </a:t>
            </a:r>
            <a:r>
              <a:rPr sz="2400" dirty="0">
                <a:latin typeface="Calibri"/>
                <a:cs typeface="Calibri"/>
              </a:rPr>
              <a:t>as a </a:t>
            </a:r>
            <a:r>
              <a:rPr sz="2400" spc="5" dirty="0">
                <a:latin typeface="Calibri"/>
                <a:cs typeface="Calibri"/>
              </a:rPr>
              <a:t> </a:t>
            </a:r>
            <a:r>
              <a:rPr sz="2400" spc="-5" dirty="0">
                <a:latin typeface="Calibri"/>
                <a:cs typeface="Calibri"/>
              </a:rPr>
              <a:t>spanning tree with weight less than or equal to the </a:t>
            </a:r>
            <a:r>
              <a:rPr sz="2400" spc="-530" dirty="0">
                <a:latin typeface="Calibri"/>
                <a:cs typeface="Calibri"/>
              </a:rPr>
              <a:t> </a:t>
            </a:r>
            <a:r>
              <a:rPr sz="2400" spc="-5" dirty="0">
                <a:latin typeface="Calibri"/>
                <a:cs typeface="Calibri"/>
              </a:rPr>
              <a:t>weight</a:t>
            </a:r>
            <a:r>
              <a:rPr sz="2400" spc="-10" dirty="0">
                <a:latin typeface="Calibri"/>
                <a:cs typeface="Calibri"/>
              </a:rPr>
              <a:t> </a:t>
            </a:r>
            <a:r>
              <a:rPr sz="2400" spc="-5" dirty="0">
                <a:latin typeface="Calibri"/>
                <a:cs typeface="Calibri"/>
              </a:rPr>
              <a:t>of other</a:t>
            </a:r>
            <a:r>
              <a:rPr sz="2400" spc="-10" dirty="0">
                <a:latin typeface="Calibri"/>
                <a:cs typeface="Calibri"/>
              </a:rPr>
              <a:t> </a:t>
            </a:r>
            <a:r>
              <a:rPr sz="2400" spc="-5" dirty="0">
                <a:latin typeface="Calibri"/>
                <a:cs typeface="Calibri"/>
              </a:rPr>
              <a:t>spanning tree.</a:t>
            </a:r>
            <a:endParaRPr sz="2400" dirty="0">
              <a:latin typeface="Calibri"/>
              <a:cs typeface="Calibri"/>
            </a:endParaRPr>
          </a:p>
        </p:txBody>
      </p:sp>
      <p:sp>
        <p:nvSpPr>
          <p:cNvPr id="5" name="object 5"/>
          <p:cNvSpPr/>
          <p:nvPr/>
        </p:nvSpPr>
        <p:spPr>
          <a:xfrm>
            <a:off x="6452179" y="2099776"/>
            <a:ext cx="1752600" cy="610235"/>
          </a:xfrm>
          <a:custGeom>
            <a:avLst/>
            <a:gdLst/>
            <a:ahLst/>
            <a:cxnLst/>
            <a:rect l="l" t="t" r="r" b="b"/>
            <a:pathLst>
              <a:path w="1752600" h="610235">
                <a:moveTo>
                  <a:pt x="0" y="305013"/>
                </a:moveTo>
                <a:lnTo>
                  <a:pt x="3988" y="255538"/>
                </a:lnTo>
                <a:lnTo>
                  <a:pt x="15537" y="208605"/>
                </a:lnTo>
                <a:lnTo>
                  <a:pt x="34017" y="164842"/>
                </a:lnTo>
                <a:lnTo>
                  <a:pt x="58803" y="124876"/>
                </a:lnTo>
                <a:lnTo>
                  <a:pt x="89265" y="89336"/>
                </a:lnTo>
                <a:lnTo>
                  <a:pt x="124777" y="58849"/>
                </a:lnTo>
                <a:lnTo>
                  <a:pt x="164710" y="34045"/>
                </a:lnTo>
                <a:lnTo>
                  <a:pt x="208439" y="15549"/>
                </a:lnTo>
                <a:lnTo>
                  <a:pt x="255334" y="3992"/>
                </a:lnTo>
                <a:lnTo>
                  <a:pt x="304769" y="0"/>
                </a:lnTo>
                <a:lnTo>
                  <a:pt x="352734" y="3799"/>
                </a:lnTo>
                <a:lnTo>
                  <a:pt x="399085" y="14972"/>
                </a:lnTo>
                <a:lnTo>
                  <a:pt x="443004" y="33179"/>
                </a:lnTo>
                <a:lnTo>
                  <a:pt x="483673" y="58080"/>
                </a:lnTo>
                <a:lnTo>
                  <a:pt x="520273" y="89336"/>
                </a:lnTo>
                <a:lnTo>
                  <a:pt x="551505" y="125966"/>
                </a:lnTo>
                <a:lnTo>
                  <a:pt x="576386" y="166667"/>
                </a:lnTo>
                <a:lnTo>
                  <a:pt x="594578" y="210622"/>
                </a:lnTo>
                <a:lnTo>
                  <a:pt x="605742" y="257010"/>
                </a:lnTo>
                <a:lnTo>
                  <a:pt x="609539" y="305013"/>
                </a:lnTo>
                <a:lnTo>
                  <a:pt x="605550" y="354488"/>
                </a:lnTo>
                <a:lnTo>
                  <a:pt x="594002" y="401421"/>
                </a:lnTo>
                <a:lnTo>
                  <a:pt x="575521" y="445184"/>
                </a:lnTo>
                <a:lnTo>
                  <a:pt x="550736" y="485150"/>
                </a:lnTo>
                <a:lnTo>
                  <a:pt x="520274" y="520690"/>
                </a:lnTo>
                <a:lnTo>
                  <a:pt x="484762" y="551176"/>
                </a:lnTo>
                <a:lnTo>
                  <a:pt x="444829" y="575981"/>
                </a:lnTo>
                <a:lnTo>
                  <a:pt x="401100" y="594476"/>
                </a:lnTo>
                <a:lnTo>
                  <a:pt x="354205" y="606034"/>
                </a:lnTo>
                <a:lnTo>
                  <a:pt x="304769" y="610026"/>
                </a:lnTo>
                <a:lnTo>
                  <a:pt x="255334" y="606034"/>
                </a:lnTo>
                <a:lnTo>
                  <a:pt x="208439" y="594476"/>
                </a:lnTo>
                <a:lnTo>
                  <a:pt x="164710" y="575981"/>
                </a:lnTo>
                <a:lnTo>
                  <a:pt x="124777" y="551176"/>
                </a:lnTo>
                <a:lnTo>
                  <a:pt x="89265" y="520690"/>
                </a:lnTo>
                <a:lnTo>
                  <a:pt x="58803" y="485150"/>
                </a:lnTo>
                <a:lnTo>
                  <a:pt x="34017" y="445184"/>
                </a:lnTo>
                <a:lnTo>
                  <a:pt x="15537" y="401421"/>
                </a:lnTo>
                <a:lnTo>
                  <a:pt x="3988" y="354488"/>
                </a:lnTo>
                <a:lnTo>
                  <a:pt x="0" y="305013"/>
                </a:lnTo>
                <a:close/>
              </a:path>
              <a:path w="1752600" h="610235">
                <a:moveTo>
                  <a:pt x="1142976" y="305013"/>
                </a:moveTo>
                <a:lnTo>
                  <a:pt x="1146965" y="255538"/>
                </a:lnTo>
                <a:lnTo>
                  <a:pt x="1158513" y="208605"/>
                </a:lnTo>
                <a:lnTo>
                  <a:pt x="1176994" y="164842"/>
                </a:lnTo>
                <a:lnTo>
                  <a:pt x="1201779" y="124876"/>
                </a:lnTo>
                <a:lnTo>
                  <a:pt x="1232241" y="89336"/>
                </a:lnTo>
                <a:lnTo>
                  <a:pt x="1267752" y="58849"/>
                </a:lnTo>
                <a:lnTo>
                  <a:pt x="1307686" y="34045"/>
                </a:lnTo>
                <a:lnTo>
                  <a:pt x="1351415" y="15549"/>
                </a:lnTo>
                <a:lnTo>
                  <a:pt x="1398310" y="3992"/>
                </a:lnTo>
                <a:lnTo>
                  <a:pt x="1447745" y="0"/>
                </a:lnTo>
                <a:lnTo>
                  <a:pt x="1495710" y="3799"/>
                </a:lnTo>
                <a:lnTo>
                  <a:pt x="1542061" y="14972"/>
                </a:lnTo>
                <a:lnTo>
                  <a:pt x="1585980" y="33179"/>
                </a:lnTo>
                <a:lnTo>
                  <a:pt x="1626649" y="58080"/>
                </a:lnTo>
                <a:lnTo>
                  <a:pt x="1663249" y="89336"/>
                </a:lnTo>
                <a:lnTo>
                  <a:pt x="1694481" y="125966"/>
                </a:lnTo>
                <a:lnTo>
                  <a:pt x="1719362" y="166667"/>
                </a:lnTo>
                <a:lnTo>
                  <a:pt x="1737554" y="210622"/>
                </a:lnTo>
                <a:lnTo>
                  <a:pt x="1748718" y="257010"/>
                </a:lnTo>
                <a:lnTo>
                  <a:pt x="1752515" y="305013"/>
                </a:lnTo>
                <a:lnTo>
                  <a:pt x="1748526" y="354488"/>
                </a:lnTo>
                <a:lnTo>
                  <a:pt x="1736977" y="401421"/>
                </a:lnTo>
                <a:lnTo>
                  <a:pt x="1718497" y="445184"/>
                </a:lnTo>
                <a:lnTo>
                  <a:pt x="1693712" y="485150"/>
                </a:lnTo>
                <a:lnTo>
                  <a:pt x="1663250" y="520690"/>
                </a:lnTo>
                <a:lnTo>
                  <a:pt x="1627738" y="551176"/>
                </a:lnTo>
                <a:lnTo>
                  <a:pt x="1587804" y="575981"/>
                </a:lnTo>
                <a:lnTo>
                  <a:pt x="1544076" y="594476"/>
                </a:lnTo>
                <a:lnTo>
                  <a:pt x="1497180" y="606034"/>
                </a:lnTo>
                <a:lnTo>
                  <a:pt x="1447745" y="610026"/>
                </a:lnTo>
                <a:lnTo>
                  <a:pt x="1398310" y="606034"/>
                </a:lnTo>
                <a:lnTo>
                  <a:pt x="1351415" y="594476"/>
                </a:lnTo>
                <a:lnTo>
                  <a:pt x="1307686" y="575981"/>
                </a:lnTo>
                <a:lnTo>
                  <a:pt x="1267752" y="551176"/>
                </a:lnTo>
                <a:lnTo>
                  <a:pt x="1232241" y="520690"/>
                </a:lnTo>
                <a:lnTo>
                  <a:pt x="1201779" y="485150"/>
                </a:lnTo>
                <a:lnTo>
                  <a:pt x="1176994" y="445184"/>
                </a:lnTo>
                <a:lnTo>
                  <a:pt x="1158513" y="401421"/>
                </a:lnTo>
                <a:lnTo>
                  <a:pt x="1146965" y="354488"/>
                </a:lnTo>
                <a:lnTo>
                  <a:pt x="1142976" y="305013"/>
                </a:lnTo>
                <a:close/>
              </a:path>
            </a:pathLst>
          </a:custGeom>
          <a:ln w="25399">
            <a:solidFill>
              <a:srgbClr val="40BAD1"/>
            </a:solidFill>
          </a:ln>
        </p:spPr>
        <p:txBody>
          <a:bodyPr wrap="square" lIns="0" tIns="0" rIns="0" bIns="0" rtlCol="0"/>
          <a:lstStyle/>
          <a:p>
            <a:endParaRPr/>
          </a:p>
        </p:txBody>
      </p:sp>
      <p:sp>
        <p:nvSpPr>
          <p:cNvPr id="6" name="object 6"/>
          <p:cNvSpPr txBox="1"/>
          <p:nvPr/>
        </p:nvSpPr>
        <p:spPr>
          <a:xfrm>
            <a:off x="6674987" y="2244833"/>
            <a:ext cx="1301750" cy="299720"/>
          </a:xfrm>
          <a:prstGeom prst="rect">
            <a:avLst/>
          </a:prstGeom>
        </p:spPr>
        <p:txBody>
          <a:bodyPr vert="horz" wrap="square" lIns="0" tIns="12700" rIns="0" bIns="0" rtlCol="0">
            <a:spAutoFit/>
          </a:bodyPr>
          <a:lstStyle/>
          <a:p>
            <a:pPr marL="12700">
              <a:lnSpc>
                <a:spcPct val="100000"/>
              </a:lnSpc>
              <a:spcBef>
                <a:spcPts val="100"/>
              </a:spcBef>
              <a:tabLst>
                <a:tab pos="1160780" algn="l"/>
              </a:tabLst>
            </a:pPr>
            <a:r>
              <a:rPr sz="1800" b="1" dirty="0">
                <a:latin typeface="Calibri"/>
                <a:cs typeface="Calibri"/>
              </a:rPr>
              <a:t>A	B</a:t>
            </a:r>
            <a:endParaRPr sz="1800">
              <a:latin typeface="Calibri"/>
              <a:cs typeface="Calibri"/>
            </a:endParaRPr>
          </a:p>
        </p:txBody>
      </p:sp>
      <p:sp>
        <p:nvSpPr>
          <p:cNvPr id="7" name="object 7"/>
          <p:cNvSpPr/>
          <p:nvPr/>
        </p:nvSpPr>
        <p:spPr>
          <a:xfrm>
            <a:off x="6452179" y="3227229"/>
            <a:ext cx="609600" cy="610235"/>
          </a:xfrm>
          <a:custGeom>
            <a:avLst/>
            <a:gdLst/>
            <a:ahLst/>
            <a:cxnLst/>
            <a:rect l="l" t="t" r="r" b="b"/>
            <a:pathLst>
              <a:path w="609600" h="610235">
                <a:moveTo>
                  <a:pt x="0" y="305013"/>
                </a:moveTo>
                <a:lnTo>
                  <a:pt x="3988" y="255538"/>
                </a:lnTo>
                <a:lnTo>
                  <a:pt x="15537" y="208605"/>
                </a:lnTo>
                <a:lnTo>
                  <a:pt x="34017" y="164842"/>
                </a:lnTo>
                <a:lnTo>
                  <a:pt x="58803" y="124876"/>
                </a:lnTo>
                <a:lnTo>
                  <a:pt x="89265" y="89336"/>
                </a:lnTo>
                <a:lnTo>
                  <a:pt x="124777" y="58849"/>
                </a:lnTo>
                <a:lnTo>
                  <a:pt x="164710" y="34045"/>
                </a:lnTo>
                <a:lnTo>
                  <a:pt x="208439" y="15549"/>
                </a:lnTo>
                <a:lnTo>
                  <a:pt x="255334" y="3992"/>
                </a:lnTo>
                <a:lnTo>
                  <a:pt x="304769" y="0"/>
                </a:lnTo>
                <a:lnTo>
                  <a:pt x="352734" y="3799"/>
                </a:lnTo>
                <a:lnTo>
                  <a:pt x="399085" y="14972"/>
                </a:lnTo>
                <a:lnTo>
                  <a:pt x="443004" y="33179"/>
                </a:lnTo>
                <a:lnTo>
                  <a:pt x="483673" y="58080"/>
                </a:lnTo>
                <a:lnTo>
                  <a:pt x="520273" y="89336"/>
                </a:lnTo>
                <a:lnTo>
                  <a:pt x="551505" y="125966"/>
                </a:lnTo>
                <a:lnTo>
                  <a:pt x="576386" y="166667"/>
                </a:lnTo>
                <a:lnTo>
                  <a:pt x="594578" y="210622"/>
                </a:lnTo>
                <a:lnTo>
                  <a:pt x="605742" y="257010"/>
                </a:lnTo>
                <a:lnTo>
                  <a:pt x="609539" y="305013"/>
                </a:lnTo>
                <a:lnTo>
                  <a:pt x="605550" y="354488"/>
                </a:lnTo>
                <a:lnTo>
                  <a:pt x="594002" y="401421"/>
                </a:lnTo>
                <a:lnTo>
                  <a:pt x="575521" y="445184"/>
                </a:lnTo>
                <a:lnTo>
                  <a:pt x="550736" y="485150"/>
                </a:lnTo>
                <a:lnTo>
                  <a:pt x="520274" y="520690"/>
                </a:lnTo>
                <a:lnTo>
                  <a:pt x="484762" y="551176"/>
                </a:lnTo>
                <a:lnTo>
                  <a:pt x="444829" y="575981"/>
                </a:lnTo>
                <a:lnTo>
                  <a:pt x="401100" y="594476"/>
                </a:lnTo>
                <a:lnTo>
                  <a:pt x="354205" y="606034"/>
                </a:lnTo>
                <a:lnTo>
                  <a:pt x="304769" y="610026"/>
                </a:lnTo>
                <a:lnTo>
                  <a:pt x="255334" y="606034"/>
                </a:lnTo>
                <a:lnTo>
                  <a:pt x="208439" y="594476"/>
                </a:lnTo>
                <a:lnTo>
                  <a:pt x="164710" y="575981"/>
                </a:lnTo>
                <a:lnTo>
                  <a:pt x="124777" y="551176"/>
                </a:lnTo>
                <a:lnTo>
                  <a:pt x="89265" y="520690"/>
                </a:lnTo>
                <a:lnTo>
                  <a:pt x="58803" y="485150"/>
                </a:lnTo>
                <a:lnTo>
                  <a:pt x="34017" y="445184"/>
                </a:lnTo>
                <a:lnTo>
                  <a:pt x="15537" y="401421"/>
                </a:lnTo>
                <a:lnTo>
                  <a:pt x="3988" y="354488"/>
                </a:lnTo>
                <a:lnTo>
                  <a:pt x="0" y="305013"/>
                </a:lnTo>
                <a:close/>
              </a:path>
            </a:pathLst>
          </a:custGeom>
          <a:ln w="25399">
            <a:solidFill>
              <a:srgbClr val="40BAD1"/>
            </a:solidFill>
          </a:ln>
        </p:spPr>
        <p:txBody>
          <a:bodyPr wrap="square" lIns="0" tIns="0" rIns="0" bIns="0" rtlCol="0"/>
          <a:lstStyle/>
          <a:p>
            <a:endParaRPr/>
          </a:p>
        </p:txBody>
      </p:sp>
      <p:sp>
        <p:nvSpPr>
          <p:cNvPr id="8" name="object 8"/>
          <p:cNvSpPr txBox="1"/>
          <p:nvPr/>
        </p:nvSpPr>
        <p:spPr>
          <a:xfrm>
            <a:off x="6683750" y="3372286"/>
            <a:ext cx="14668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C</a:t>
            </a:r>
            <a:endParaRPr sz="1800">
              <a:latin typeface="Calibri"/>
              <a:cs typeface="Calibri"/>
            </a:endParaRPr>
          </a:p>
        </p:txBody>
      </p:sp>
      <p:sp>
        <p:nvSpPr>
          <p:cNvPr id="9" name="object 9"/>
          <p:cNvSpPr/>
          <p:nvPr/>
        </p:nvSpPr>
        <p:spPr>
          <a:xfrm>
            <a:off x="7595155" y="3227229"/>
            <a:ext cx="609600" cy="610235"/>
          </a:xfrm>
          <a:custGeom>
            <a:avLst/>
            <a:gdLst/>
            <a:ahLst/>
            <a:cxnLst/>
            <a:rect l="l" t="t" r="r" b="b"/>
            <a:pathLst>
              <a:path w="609600" h="610235">
                <a:moveTo>
                  <a:pt x="0" y="305013"/>
                </a:moveTo>
                <a:lnTo>
                  <a:pt x="3988" y="255538"/>
                </a:lnTo>
                <a:lnTo>
                  <a:pt x="15537" y="208605"/>
                </a:lnTo>
                <a:lnTo>
                  <a:pt x="34017" y="164842"/>
                </a:lnTo>
                <a:lnTo>
                  <a:pt x="58802" y="124876"/>
                </a:lnTo>
                <a:lnTo>
                  <a:pt x="89264" y="89336"/>
                </a:lnTo>
                <a:lnTo>
                  <a:pt x="124776" y="58849"/>
                </a:lnTo>
                <a:lnTo>
                  <a:pt x="164710" y="34045"/>
                </a:lnTo>
                <a:lnTo>
                  <a:pt x="208438" y="15549"/>
                </a:lnTo>
                <a:lnTo>
                  <a:pt x="255334" y="3992"/>
                </a:lnTo>
                <a:lnTo>
                  <a:pt x="304769" y="0"/>
                </a:lnTo>
                <a:lnTo>
                  <a:pt x="352733" y="3799"/>
                </a:lnTo>
                <a:lnTo>
                  <a:pt x="399084" y="14972"/>
                </a:lnTo>
                <a:lnTo>
                  <a:pt x="443004" y="33179"/>
                </a:lnTo>
                <a:lnTo>
                  <a:pt x="483673" y="58080"/>
                </a:lnTo>
                <a:lnTo>
                  <a:pt x="520273" y="89336"/>
                </a:lnTo>
                <a:lnTo>
                  <a:pt x="551504" y="125966"/>
                </a:lnTo>
                <a:lnTo>
                  <a:pt x="576386" y="166667"/>
                </a:lnTo>
                <a:lnTo>
                  <a:pt x="594578" y="210622"/>
                </a:lnTo>
                <a:lnTo>
                  <a:pt x="605742" y="257010"/>
                </a:lnTo>
                <a:lnTo>
                  <a:pt x="609538" y="305013"/>
                </a:lnTo>
                <a:lnTo>
                  <a:pt x="605550" y="354488"/>
                </a:lnTo>
                <a:lnTo>
                  <a:pt x="594001" y="401421"/>
                </a:lnTo>
                <a:lnTo>
                  <a:pt x="575521" y="445184"/>
                </a:lnTo>
                <a:lnTo>
                  <a:pt x="550736" y="485150"/>
                </a:lnTo>
                <a:lnTo>
                  <a:pt x="520274" y="520690"/>
                </a:lnTo>
                <a:lnTo>
                  <a:pt x="484762" y="551176"/>
                </a:lnTo>
                <a:lnTo>
                  <a:pt x="444828" y="575981"/>
                </a:lnTo>
                <a:lnTo>
                  <a:pt x="401100" y="594476"/>
                </a:lnTo>
                <a:lnTo>
                  <a:pt x="354204" y="606034"/>
                </a:lnTo>
                <a:lnTo>
                  <a:pt x="304769" y="610026"/>
                </a:lnTo>
                <a:lnTo>
                  <a:pt x="255334" y="606034"/>
                </a:lnTo>
                <a:lnTo>
                  <a:pt x="208438" y="594476"/>
                </a:lnTo>
                <a:lnTo>
                  <a:pt x="164710" y="575981"/>
                </a:lnTo>
                <a:lnTo>
                  <a:pt x="124776" y="551176"/>
                </a:lnTo>
                <a:lnTo>
                  <a:pt x="89264" y="520690"/>
                </a:lnTo>
                <a:lnTo>
                  <a:pt x="58802" y="485150"/>
                </a:lnTo>
                <a:lnTo>
                  <a:pt x="34017" y="445184"/>
                </a:lnTo>
                <a:lnTo>
                  <a:pt x="15537" y="401421"/>
                </a:lnTo>
                <a:lnTo>
                  <a:pt x="3988" y="354488"/>
                </a:lnTo>
                <a:lnTo>
                  <a:pt x="0" y="305013"/>
                </a:lnTo>
                <a:close/>
              </a:path>
            </a:pathLst>
          </a:custGeom>
          <a:ln w="25399">
            <a:solidFill>
              <a:srgbClr val="40BAD1"/>
            </a:solidFill>
          </a:ln>
        </p:spPr>
        <p:txBody>
          <a:bodyPr wrap="square" lIns="0" tIns="0" rIns="0" bIns="0" rtlCol="0"/>
          <a:lstStyle/>
          <a:p>
            <a:endParaRPr/>
          </a:p>
        </p:txBody>
      </p:sp>
      <p:sp>
        <p:nvSpPr>
          <p:cNvPr id="10" name="object 10"/>
          <p:cNvSpPr txBox="1"/>
          <p:nvPr/>
        </p:nvSpPr>
        <p:spPr>
          <a:xfrm>
            <a:off x="7815173" y="3372286"/>
            <a:ext cx="1695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D</a:t>
            </a:r>
            <a:endParaRPr sz="1800">
              <a:latin typeface="Calibri"/>
              <a:cs typeface="Calibri"/>
            </a:endParaRPr>
          </a:p>
        </p:txBody>
      </p:sp>
      <p:sp>
        <p:nvSpPr>
          <p:cNvPr id="11" name="object 11"/>
          <p:cNvSpPr/>
          <p:nvPr/>
        </p:nvSpPr>
        <p:spPr>
          <a:xfrm>
            <a:off x="6756949" y="2620466"/>
            <a:ext cx="1143000" cy="911860"/>
          </a:xfrm>
          <a:custGeom>
            <a:avLst/>
            <a:gdLst/>
            <a:ahLst/>
            <a:cxnLst/>
            <a:rect l="l" t="t" r="r" b="b"/>
            <a:pathLst>
              <a:path w="1143000" h="911860">
                <a:moveTo>
                  <a:pt x="838206" y="911775"/>
                </a:moveTo>
                <a:lnTo>
                  <a:pt x="304859" y="911775"/>
                </a:lnTo>
              </a:path>
              <a:path w="1143000" h="911860">
                <a:moveTo>
                  <a:pt x="0" y="606762"/>
                </a:moveTo>
                <a:lnTo>
                  <a:pt x="0" y="89200"/>
                </a:lnTo>
              </a:path>
              <a:path w="1143000" h="911860">
                <a:moveTo>
                  <a:pt x="1142975" y="606762"/>
                </a:moveTo>
                <a:lnTo>
                  <a:pt x="1142975" y="89200"/>
                </a:lnTo>
              </a:path>
              <a:path w="1143000" h="911860">
                <a:moveTo>
                  <a:pt x="215503" y="0"/>
                </a:moveTo>
                <a:lnTo>
                  <a:pt x="927332" y="696186"/>
                </a:lnTo>
              </a:path>
              <a:path w="1143000" h="911860">
                <a:moveTo>
                  <a:pt x="927470" y="0"/>
                </a:moveTo>
                <a:lnTo>
                  <a:pt x="215642" y="696186"/>
                </a:lnTo>
              </a:path>
            </a:pathLst>
          </a:custGeom>
          <a:ln w="25399">
            <a:solidFill>
              <a:srgbClr val="40BAD1"/>
            </a:solidFill>
          </a:ln>
        </p:spPr>
        <p:txBody>
          <a:bodyPr wrap="square" lIns="0" tIns="0" rIns="0" bIns="0" rtlCol="0"/>
          <a:lstStyle/>
          <a:p>
            <a:endParaRPr/>
          </a:p>
        </p:txBody>
      </p:sp>
      <p:sp>
        <p:nvSpPr>
          <p:cNvPr id="12" name="object 12"/>
          <p:cNvSpPr txBox="1"/>
          <p:nvPr/>
        </p:nvSpPr>
        <p:spPr>
          <a:xfrm>
            <a:off x="7049108" y="2114987"/>
            <a:ext cx="558800" cy="299720"/>
          </a:xfrm>
          <a:prstGeom prst="rect">
            <a:avLst/>
          </a:prstGeom>
        </p:spPr>
        <p:txBody>
          <a:bodyPr vert="horz" wrap="square" lIns="0" tIns="12700" rIns="0" bIns="0" rtlCol="0">
            <a:spAutoFit/>
          </a:bodyPr>
          <a:lstStyle/>
          <a:p>
            <a:pPr marL="12700">
              <a:lnSpc>
                <a:spcPct val="100000"/>
              </a:lnSpc>
              <a:spcBef>
                <a:spcPts val="100"/>
              </a:spcBef>
              <a:tabLst>
                <a:tab pos="203835" algn="l"/>
                <a:tab pos="545465" algn="l"/>
              </a:tabLst>
            </a:pPr>
            <a:r>
              <a:rPr sz="1800" u="heavy" dirty="0">
                <a:uFill>
                  <a:solidFill>
                    <a:srgbClr val="40BAD1"/>
                  </a:solidFill>
                </a:uFill>
                <a:latin typeface="Times New Roman"/>
                <a:cs typeface="Times New Roman"/>
              </a:rPr>
              <a:t> 	</a:t>
            </a:r>
            <a:r>
              <a:rPr sz="1800" u="heavy" dirty="0">
                <a:uFill>
                  <a:solidFill>
                    <a:srgbClr val="40BAD1"/>
                  </a:solidFill>
                </a:uFill>
                <a:latin typeface="Calibri"/>
                <a:cs typeface="Calibri"/>
              </a:rPr>
              <a:t>3	</a:t>
            </a:r>
            <a:endParaRPr sz="1800">
              <a:latin typeface="Calibri"/>
              <a:cs typeface="Calibri"/>
            </a:endParaRPr>
          </a:p>
        </p:txBody>
      </p:sp>
      <p:sp>
        <p:nvSpPr>
          <p:cNvPr id="13" name="object 13"/>
          <p:cNvSpPr txBox="1"/>
          <p:nvPr/>
        </p:nvSpPr>
        <p:spPr>
          <a:xfrm>
            <a:off x="6535991" y="2798264"/>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endParaRPr sz="1800">
              <a:latin typeface="Calibri"/>
              <a:cs typeface="Calibri"/>
            </a:endParaRPr>
          </a:p>
        </p:txBody>
      </p:sp>
      <p:sp>
        <p:nvSpPr>
          <p:cNvPr id="14" name="object 14"/>
          <p:cNvSpPr txBox="1"/>
          <p:nvPr/>
        </p:nvSpPr>
        <p:spPr>
          <a:xfrm>
            <a:off x="7252251" y="3488556"/>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2</a:t>
            </a:r>
            <a:endParaRPr sz="1800">
              <a:latin typeface="Calibri"/>
              <a:cs typeface="Calibri"/>
            </a:endParaRPr>
          </a:p>
        </p:txBody>
      </p:sp>
      <p:sp>
        <p:nvSpPr>
          <p:cNvPr id="15" name="object 15"/>
          <p:cNvSpPr txBox="1"/>
          <p:nvPr/>
        </p:nvSpPr>
        <p:spPr>
          <a:xfrm>
            <a:off x="7966673" y="2798264"/>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6</a:t>
            </a:r>
            <a:endParaRPr sz="1800">
              <a:latin typeface="Calibri"/>
              <a:cs typeface="Calibri"/>
            </a:endParaRPr>
          </a:p>
        </p:txBody>
      </p:sp>
      <p:sp>
        <p:nvSpPr>
          <p:cNvPr id="16" name="object 16"/>
          <p:cNvSpPr txBox="1"/>
          <p:nvPr/>
        </p:nvSpPr>
        <p:spPr>
          <a:xfrm>
            <a:off x="6988688" y="2664764"/>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7</a:t>
            </a:r>
            <a:endParaRPr sz="1800">
              <a:latin typeface="Calibri"/>
              <a:cs typeface="Calibri"/>
            </a:endParaRPr>
          </a:p>
        </p:txBody>
      </p:sp>
      <p:sp>
        <p:nvSpPr>
          <p:cNvPr id="17" name="object 17"/>
          <p:cNvSpPr txBox="1"/>
          <p:nvPr/>
        </p:nvSpPr>
        <p:spPr>
          <a:xfrm>
            <a:off x="7525321" y="269384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5</a:t>
            </a:r>
            <a:endParaRPr sz="1800">
              <a:latin typeface="Calibri"/>
              <a:cs typeface="Calibri"/>
            </a:endParaRPr>
          </a:p>
        </p:txBody>
      </p:sp>
      <p:sp>
        <p:nvSpPr>
          <p:cNvPr id="18" name="object 18"/>
          <p:cNvSpPr/>
          <p:nvPr/>
        </p:nvSpPr>
        <p:spPr>
          <a:xfrm>
            <a:off x="3785179" y="4234945"/>
            <a:ext cx="609600" cy="609600"/>
          </a:xfrm>
          <a:custGeom>
            <a:avLst/>
            <a:gdLst/>
            <a:ahLst/>
            <a:cxnLst/>
            <a:rect l="l" t="t" r="r" b="b"/>
            <a:pathLst>
              <a:path w="609600" h="609600">
                <a:moveTo>
                  <a:pt x="0" y="304708"/>
                </a:moveTo>
                <a:lnTo>
                  <a:pt x="3988" y="255283"/>
                </a:lnTo>
                <a:lnTo>
                  <a:pt x="15537" y="208396"/>
                </a:lnTo>
                <a:lnTo>
                  <a:pt x="34017" y="164677"/>
                </a:lnTo>
                <a:lnTo>
                  <a:pt x="58802" y="124751"/>
                </a:lnTo>
                <a:lnTo>
                  <a:pt x="89264" y="89247"/>
                </a:lnTo>
                <a:lnTo>
                  <a:pt x="124776" y="58791"/>
                </a:lnTo>
                <a:lnTo>
                  <a:pt x="164710" y="34011"/>
                </a:lnTo>
                <a:lnTo>
                  <a:pt x="208438" y="15534"/>
                </a:lnTo>
                <a:lnTo>
                  <a:pt x="255334" y="3988"/>
                </a:lnTo>
                <a:lnTo>
                  <a:pt x="304769" y="0"/>
                </a:lnTo>
                <a:lnTo>
                  <a:pt x="352733" y="3795"/>
                </a:lnTo>
                <a:lnTo>
                  <a:pt x="399085" y="14957"/>
                </a:lnTo>
                <a:lnTo>
                  <a:pt x="443004" y="33145"/>
                </a:lnTo>
                <a:lnTo>
                  <a:pt x="483673" y="58022"/>
                </a:lnTo>
                <a:lnTo>
                  <a:pt x="520274" y="89246"/>
                </a:lnTo>
                <a:lnTo>
                  <a:pt x="551505" y="125840"/>
                </a:lnTo>
                <a:lnTo>
                  <a:pt x="576386" y="166501"/>
                </a:lnTo>
                <a:lnTo>
                  <a:pt x="594578" y="210411"/>
                </a:lnTo>
                <a:lnTo>
                  <a:pt x="605742" y="256753"/>
                </a:lnTo>
                <a:lnTo>
                  <a:pt x="609538" y="304708"/>
                </a:lnTo>
                <a:lnTo>
                  <a:pt x="605550" y="354133"/>
                </a:lnTo>
                <a:lnTo>
                  <a:pt x="594001" y="401019"/>
                </a:lnTo>
                <a:lnTo>
                  <a:pt x="575521" y="444739"/>
                </a:lnTo>
                <a:lnTo>
                  <a:pt x="550736" y="484665"/>
                </a:lnTo>
                <a:lnTo>
                  <a:pt x="520274" y="520169"/>
                </a:lnTo>
                <a:lnTo>
                  <a:pt x="484762" y="550625"/>
                </a:lnTo>
                <a:lnTo>
                  <a:pt x="444828" y="575405"/>
                </a:lnTo>
                <a:lnTo>
                  <a:pt x="401100" y="593882"/>
                </a:lnTo>
                <a:lnTo>
                  <a:pt x="354204" y="605428"/>
                </a:lnTo>
                <a:lnTo>
                  <a:pt x="304769" y="609416"/>
                </a:lnTo>
                <a:lnTo>
                  <a:pt x="255334" y="605428"/>
                </a:lnTo>
                <a:lnTo>
                  <a:pt x="208438" y="593882"/>
                </a:lnTo>
                <a:lnTo>
                  <a:pt x="164710" y="575405"/>
                </a:lnTo>
                <a:lnTo>
                  <a:pt x="124776" y="550625"/>
                </a:lnTo>
                <a:lnTo>
                  <a:pt x="89264" y="520169"/>
                </a:lnTo>
                <a:lnTo>
                  <a:pt x="58802" y="484665"/>
                </a:lnTo>
                <a:lnTo>
                  <a:pt x="34017" y="444739"/>
                </a:lnTo>
                <a:lnTo>
                  <a:pt x="15537" y="401019"/>
                </a:lnTo>
                <a:lnTo>
                  <a:pt x="3988" y="354133"/>
                </a:lnTo>
                <a:lnTo>
                  <a:pt x="0" y="304708"/>
                </a:lnTo>
                <a:close/>
              </a:path>
            </a:pathLst>
          </a:custGeom>
          <a:ln w="25399">
            <a:solidFill>
              <a:srgbClr val="40BAD1"/>
            </a:solidFill>
          </a:ln>
        </p:spPr>
        <p:txBody>
          <a:bodyPr wrap="square" lIns="0" tIns="0" rIns="0" bIns="0" rtlCol="0"/>
          <a:lstStyle/>
          <a:p>
            <a:endParaRPr/>
          </a:p>
        </p:txBody>
      </p:sp>
      <p:sp>
        <p:nvSpPr>
          <p:cNvPr id="19" name="object 19"/>
          <p:cNvSpPr txBox="1"/>
          <p:nvPr/>
        </p:nvSpPr>
        <p:spPr>
          <a:xfrm>
            <a:off x="4007987" y="4379697"/>
            <a:ext cx="16446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endParaRPr sz="1800">
              <a:latin typeface="Calibri"/>
              <a:cs typeface="Calibri"/>
            </a:endParaRPr>
          </a:p>
        </p:txBody>
      </p:sp>
      <p:sp>
        <p:nvSpPr>
          <p:cNvPr id="20" name="object 20"/>
          <p:cNvSpPr/>
          <p:nvPr/>
        </p:nvSpPr>
        <p:spPr>
          <a:xfrm>
            <a:off x="4928155" y="4234945"/>
            <a:ext cx="609600" cy="609600"/>
          </a:xfrm>
          <a:custGeom>
            <a:avLst/>
            <a:gdLst/>
            <a:ahLst/>
            <a:cxnLst/>
            <a:rect l="l" t="t" r="r" b="b"/>
            <a:pathLst>
              <a:path w="609600" h="609600">
                <a:moveTo>
                  <a:pt x="0" y="304708"/>
                </a:moveTo>
                <a:lnTo>
                  <a:pt x="3988" y="255283"/>
                </a:lnTo>
                <a:lnTo>
                  <a:pt x="15537" y="208396"/>
                </a:lnTo>
                <a:lnTo>
                  <a:pt x="34017" y="164677"/>
                </a:lnTo>
                <a:lnTo>
                  <a:pt x="58802" y="124751"/>
                </a:lnTo>
                <a:lnTo>
                  <a:pt x="89264" y="89247"/>
                </a:lnTo>
                <a:lnTo>
                  <a:pt x="124776" y="58791"/>
                </a:lnTo>
                <a:lnTo>
                  <a:pt x="164710" y="34011"/>
                </a:lnTo>
                <a:lnTo>
                  <a:pt x="208438" y="15534"/>
                </a:lnTo>
                <a:lnTo>
                  <a:pt x="255334" y="3988"/>
                </a:lnTo>
                <a:lnTo>
                  <a:pt x="304769" y="0"/>
                </a:lnTo>
                <a:lnTo>
                  <a:pt x="352733" y="3795"/>
                </a:lnTo>
                <a:lnTo>
                  <a:pt x="399085" y="14957"/>
                </a:lnTo>
                <a:lnTo>
                  <a:pt x="443004" y="33145"/>
                </a:lnTo>
                <a:lnTo>
                  <a:pt x="483673" y="58022"/>
                </a:lnTo>
                <a:lnTo>
                  <a:pt x="520274" y="89246"/>
                </a:lnTo>
                <a:lnTo>
                  <a:pt x="551505" y="125840"/>
                </a:lnTo>
                <a:lnTo>
                  <a:pt x="576386" y="166501"/>
                </a:lnTo>
                <a:lnTo>
                  <a:pt x="594578" y="210411"/>
                </a:lnTo>
                <a:lnTo>
                  <a:pt x="605742" y="256753"/>
                </a:lnTo>
                <a:lnTo>
                  <a:pt x="609539" y="304708"/>
                </a:lnTo>
                <a:lnTo>
                  <a:pt x="605550" y="354133"/>
                </a:lnTo>
                <a:lnTo>
                  <a:pt x="594001" y="401019"/>
                </a:lnTo>
                <a:lnTo>
                  <a:pt x="575521" y="444739"/>
                </a:lnTo>
                <a:lnTo>
                  <a:pt x="550736" y="484665"/>
                </a:lnTo>
                <a:lnTo>
                  <a:pt x="520274" y="520169"/>
                </a:lnTo>
                <a:lnTo>
                  <a:pt x="484762" y="550625"/>
                </a:lnTo>
                <a:lnTo>
                  <a:pt x="444828" y="575405"/>
                </a:lnTo>
                <a:lnTo>
                  <a:pt x="401100" y="593882"/>
                </a:lnTo>
                <a:lnTo>
                  <a:pt x="354204" y="605428"/>
                </a:lnTo>
                <a:lnTo>
                  <a:pt x="304769" y="609416"/>
                </a:lnTo>
                <a:lnTo>
                  <a:pt x="255334" y="605428"/>
                </a:lnTo>
                <a:lnTo>
                  <a:pt x="208438" y="593882"/>
                </a:lnTo>
                <a:lnTo>
                  <a:pt x="164710" y="575405"/>
                </a:lnTo>
                <a:lnTo>
                  <a:pt x="124776" y="550625"/>
                </a:lnTo>
                <a:lnTo>
                  <a:pt x="89264" y="520169"/>
                </a:lnTo>
                <a:lnTo>
                  <a:pt x="58802" y="484665"/>
                </a:lnTo>
                <a:lnTo>
                  <a:pt x="34017" y="444739"/>
                </a:lnTo>
                <a:lnTo>
                  <a:pt x="15537" y="401019"/>
                </a:lnTo>
                <a:lnTo>
                  <a:pt x="3988" y="354133"/>
                </a:lnTo>
                <a:lnTo>
                  <a:pt x="0" y="304708"/>
                </a:lnTo>
                <a:close/>
              </a:path>
            </a:pathLst>
          </a:custGeom>
          <a:ln w="25399">
            <a:solidFill>
              <a:srgbClr val="40BAD1"/>
            </a:solidFill>
          </a:ln>
        </p:spPr>
        <p:txBody>
          <a:bodyPr wrap="square" lIns="0" tIns="0" rIns="0" bIns="0" rtlCol="0"/>
          <a:lstStyle/>
          <a:p>
            <a:endParaRPr/>
          </a:p>
        </p:txBody>
      </p:sp>
      <p:sp>
        <p:nvSpPr>
          <p:cNvPr id="21" name="object 21"/>
          <p:cNvSpPr txBox="1"/>
          <p:nvPr/>
        </p:nvSpPr>
        <p:spPr>
          <a:xfrm>
            <a:off x="5156154" y="4379697"/>
            <a:ext cx="1536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B</a:t>
            </a:r>
            <a:endParaRPr sz="1800">
              <a:latin typeface="Calibri"/>
              <a:cs typeface="Calibri"/>
            </a:endParaRPr>
          </a:p>
        </p:txBody>
      </p:sp>
      <p:sp>
        <p:nvSpPr>
          <p:cNvPr id="22" name="object 22"/>
          <p:cNvSpPr/>
          <p:nvPr/>
        </p:nvSpPr>
        <p:spPr>
          <a:xfrm>
            <a:off x="3785179" y="5361270"/>
            <a:ext cx="609600" cy="609600"/>
          </a:xfrm>
          <a:custGeom>
            <a:avLst/>
            <a:gdLst/>
            <a:ahLst/>
            <a:cxnLst/>
            <a:rect l="l" t="t" r="r" b="b"/>
            <a:pathLst>
              <a:path w="609600" h="609600">
                <a:moveTo>
                  <a:pt x="0" y="304708"/>
                </a:moveTo>
                <a:lnTo>
                  <a:pt x="3988" y="255283"/>
                </a:lnTo>
                <a:lnTo>
                  <a:pt x="15537" y="208397"/>
                </a:lnTo>
                <a:lnTo>
                  <a:pt x="34017" y="164677"/>
                </a:lnTo>
                <a:lnTo>
                  <a:pt x="58802" y="124751"/>
                </a:lnTo>
                <a:lnTo>
                  <a:pt x="89264" y="89247"/>
                </a:lnTo>
                <a:lnTo>
                  <a:pt x="124776" y="58791"/>
                </a:lnTo>
                <a:lnTo>
                  <a:pt x="164710" y="34011"/>
                </a:lnTo>
                <a:lnTo>
                  <a:pt x="208438" y="15534"/>
                </a:lnTo>
                <a:lnTo>
                  <a:pt x="255334" y="3988"/>
                </a:lnTo>
                <a:lnTo>
                  <a:pt x="304769" y="0"/>
                </a:lnTo>
                <a:lnTo>
                  <a:pt x="352733" y="3795"/>
                </a:lnTo>
                <a:lnTo>
                  <a:pt x="399085" y="14957"/>
                </a:lnTo>
                <a:lnTo>
                  <a:pt x="443004" y="33146"/>
                </a:lnTo>
                <a:lnTo>
                  <a:pt x="483673" y="58022"/>
                </a:lnTo>
                <a:lnTo>
                  <a:pt x="520274" y="89247"/>
                </a:lnTo>
                <a:lnTo>
                  <a:pt x="551505" y="125840"/>
                </a:lnTo>
                <a:lnTo>
                  <a:pt x="576386" y="166501"/>
                </a:lnTo>
                <a:lnTo>
                  <a:pt x="594578" y="210412"/>
                </a:lnTo>
                <a:lnTo>
                  <a:pt x="605742" y="256754"/>
                </a:lnTo>
                <a:lnTo>
                  <a:pt x="609538" y="304708"/>
                </a:lnTo>
                <a:lnTo>
                  <a:pt x="605550" y="354134"/>
                </a:lnTo>
                <a:lnTo>
                  <a:pt x="594001" y="401020"/>
                </a:lnTo>
                <a:lnTo>
                  <a:pt x="575521" y="444739"/>
                </a:lnTo>
                <a:lnTo>
                  <a:pt x="550736" y="484665"/>
                </a:lnTo>
                <a:lnTo>
                  <a:pt x="520274" y="520170"/>
                </a:lnTo>
                <a:lnTo>
                  <a:pt x="484762" y="550626"/>
                </a:lnTo>
                <a:lnTo>
                  <a:pt x="444828" y="575406"/>
                </a:lnTo>
                <a:lnTo>
                  <a:pt x="401100" y="593882"/>
                </a:lnTo>
                <a:lnTo>
                  <a:pt x="354204" y="605429"/>
                </a:lnTo>
                <a:lnTo>
                  <a:pt x="304769" y="609417"/>
                </a:lnTo>
                <a:lnTo>
                  <a:pt x="255334" y="605429"/>
                </a:lnTo>
                <a:lnTo>
                  <a:pt x="208438" y="593882"/>
                </a:lnTo>
                <a:lnTo>
                  <a:pt x="164710" y="575406"/>
                </a:lnTo>
                <a:lnTo>
                  <a:pt x="124776" y="550626"/>
                </a:lnTo>
                <a:lnTo>
                  <a:pt x="89264" y="520170"/>
                </a:lnTo>
                <a:lnTo>
                  <a:pt x="58802" y="484665"/>
                </a:lnTo>
                <a:lnTo>
                  <a:pt x="34017" y="444739"/>
                </a:lnTo>
                <a:lnTo>
                  <a:pt x="15537" y="401020"/>
                </a:lnTo>
                <a:lnTo>
                  <a:pt x="3988" y="354134"/>
                </a:lnTo>
                <a:lnTo>
                  <a:pt x="0" y="304708"/>
                </a:lnTo>
                <a:close/>
              </a:path>
            </a:pathLst>
          </a:custGeom>
          <a:ln w="25399">
            <a:solidFill>
              <a:srgbClr val="40BAD1"/>
            </a:solidFill>
          </a:ln>
        </p:spPr>
        <p:txBody>
          <a:bodyPr wrap="square" lIns="0" tIns="0" rIns="0" bIns="0" rtlCol="0"/>
          <a:lstStyle/>
          <a:p>
            <a:endParaRPr/>
          </a:p>
        </p:txBody>
      </p:sp>
      <p:sp>
        <p:nvSpPr>
          <p:cNvPr id="23" name="object 23"/>
          <p:cNvSpPr txBox="1"/>
          <p:nvPr/>
        </p:nvSpPr>
        <p:spPr>
          <a:xfrm>
            <a:off x="4016750" y="5506023"/>
            <a:ext cx="14668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C</a:t>
            </a:r>
            <a:endParaRPr sz="1800">
              <a:latin typeface="Calibri"/>
              <a:cs typeface="Calibri"/>
            </a:endParaRPr>
          </a:p>
        </p:txBody>
      </p:sp>
      <p:sp>
        <p:nvSpPr>
          <p:cNvPr id="24" name="object 24"/>
          <p:cNvSpPr/>
          <p:nvPr/>
        </p:nvSpPr>
        <p:spPr>
          <a:xfrm>
            <a:off x="4928155" y="5361270"/>
            <a:ext cx="609600" cy="609600"/>
          </a:xfrm>
          <a:custGeom>
            <a:avLst/>
            <a:gdLst/>
            <a:ahLst/>
            <a:cxnLst/>
            <a:rect l="l" t="t" r="r" b="b"/>
            <a:pathLst>
              <a:path w="609600" h="609600">
                <a:moveTo>
                  <a:pt x="0" y="304708"/>
                </a:moveTo>
                <a:lnTo>
                  <a:pt x="3988" y="255283"/>
                </a:lnTo>
                <a:lnTo>
                  <a:pt x="15537" y="208397"/>
                </a:lnTo>
                <a:lnTo>
                  <a:pt x="34017" y="164677"/>
                </a:lnTo>
                <a:lnTo>
                  <a:pt x="58802" y="124751"/>
                </a:lnTo>
                <a:lnTo>
                  <a:pt x="89264" y="89247"/>
                </a:lnTo>
                <a:lnTo>
                  <a:pt x="124776" y="58791"/>
                </a:lnTo>
                <a:lnTo>
                  <a:pt x="164710" y="34011"/>
                </a:lnTo>
                <a:lnTo>
                  <a:pt x="208438" y="15534"/>
                </a:lnTo>
                <a:lnTo>
                  <a:pt x="255334" y="3988"/>
                </a:lnTo>
                <a:lnTo>
                  <a:pt x="304769" y="0"/>
                </a:lnTo>
                <a:lnTo>
                  <a:pt x="352733" y="3795"/>
                </a:lnTo>
                <a:lnTo>
                  <a:pt x="399085" y="14957"/>
                </a:lnTo>
                <a:lnTo>
                  <a:pt x="443004" y="33146"/>
                </a:lnTo>
                <a:lnTo>
                  <a:pt x="483673" y="58022"/>
                </a:lnTo>
                <a:lnTo>
                  <a:pt x="520274" y="89247"/>
                </a:lnTo>
                <a:lnTo>
                  <a:pt x="551505" y="125840"/>
                </a:lnTo>
                <a:lnTo>
                  <a:pt x="576386" y="166501"/>
                </a:lnTo>
                <a:lnTo>
                  <a:pt x="594578" y="210412"/>
                </a:lnTo>
                <a:lnTo>
                  <a:pt x="605742" y="256754"/>
                </a:lnTo>
                <a:lnTo>
                  <a:pt x="609539" y="304708"/>
                </a:lnTo>
                <a:lnTo>
                  <a:pt x="605550" y="354134"/>
                </a:lnTo>
                <a:lnTo>
                  <a:pt x="594001" y="401020"/>
                </a:lnTo>
                <a:lnTo>
                  <a:pt x="575521" y="444739"/>
                </a:lnTo>
                <a:lnTo>
                  <a:pt x="550736" y="484665"/>
                </a:lnTo>
                <a:lnTo>
                  <a:pt x="520274" y="520170"/>
                </a:lnTo>
                <a:lnTo>
                  <a:pt x="484762" y="550626"/>
                </a:lnTo>
                <a:lnTo>
                  <a:pt x="444828" y="575406"/>
                </a:lnTo>
                <a:lnTo>
                  <a:pt x="401100" y="593882"/>
                </a:lnTo>
                <a:lnTo>
                  <a:pt x="354204" y="605429"/>
                </a:lnTo>
                <a:lnTo>
                  <a:pt x="304769" y="609417"/>
                </a:lnTo>
                <a:lnTo>
                  <a:pt x="255334" y="605429"/>
                </a:lnTo>
                <a:lnTo>
                  <a:pt x="208438" y="593882"/>
                </a:lnTo>
                <a:lnTo>
                  <a:pt x="164710" y="575406"/>
                </a:lnTo>
                <a:lnTo>
                  <a:pt x="124776" y="550626"/>
                </a:lnTo>
                <a:lnTo>
                  <a:pt x="89264" y="520170"/>
                </a:lnTo>
                <a:lnTo>
                  <a:pt x="58802" y="484665"/>
                </a:lnTo>
                <a:lnTo>
                  <a:pt x="34017" y="444739"/>
                </a:lnTo>
                <a:lnTo>
                  <a:pt x="15537" y="401020"/>
                </a:lnTo>
                <a:lnTo>
                  <a:pt x="3988" y="354134"/>
                </a:lnTo>
                <a:lnTo>
                  <a:pt x="0" y="304708"/>
                </a:lnTo>
                <a:close/>
              </a:path>
            </a:pathLst>
          </a:custGeom>
          <a:ln w="25399">
            <a:solidFill>
              <a:srgbClr val="40BAD1"/>
            </a:solidFill>
          </a:ln>
        </p:spPr>
        <p:txBody>
          <a:bodyPr wrap="square" lIns="0" tIns="0" rIns="0" bIns="0" rtlCol="0"/>
          <a:lstStyle/>
          <a:p>
            <a:endParaRPr/>
          </a:p>
        </p:txBody>
      </p:sp>
      <p:sp>
        <p:nvSpPr>
          <p:cNvPr id="25" name="object 25"/>
          <p:cNvSpPr txBox="1"/>
          <p:nvPr/>
        </p:nvSpPr>
        <p:spPr>
          <a:xfrm>
            <a:off x="5148173" y="5506023"/>
            <a:ext cx="1695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D</a:t>
            </a:r>
            <a:endParaRPr sz="1800">
              <a:latin typeface="Calibri"/>
              <a:cs typeface="Calibri"/>
            </a:endParaRPr>
          </a:p>
        </p:txBody>
      </p:sp>
      <p:sp>
        <p:nvSpPr>
          <p:cNvPr id="26" name="object 26"/>
          <p:cNvSpPr/>
          <p:nvPr/>
        </p:nvSpPr>
        <p:spPr>
          <a:xfrm>
            <a:off x="4089948" y="4755114"/>
            <a:ext cx="927735" cy="695960"/>
          </a:xfrm>
          <a:custGeom>
            <a:avLst/>
            <a:gdLst/>
            <a:ahLst/>
            <a:cxnLst/>
            <a:rect l="l" t="t" r="r" b="b"/>
            <a:pathLst>
              <a:path w="927735" h="695960">
                <a:moveTo>
                  <a:pt x="0" y="606155"/>
                </a:moveTo>
                <a:lnTo>
                  <a:pt x="0" y="89111"/>
                </a:lnTo>
              </a:path>
              <a:path w="927735" h="695960">
                <a:moveTo>
                  <a:pt x="215504" y="0"/>
                </a:moveTo>
                <a:lnTo>
                  <a:pt x="927333" y="695491"/>
                </a:lnTo>
              </a:path>
            </a:pathLst>
          </a:custGeom>
          <a:ln w="25399">
            <a:solidFill>
              <a:srgbClr val="40BAD1"/>
            </a:solidFill>
          </a:ln>
        </p:spPr>
        <p:txBody>
          <a:bodyPr wrap="square" lIns="0" tIns="0" rIns="0" bIns="0" rtlCol="0"/>
          <a:lstStyle/>
          <a:p>
            <a:endParaRPr/>
          </a:p>
        </p:txBody>
      </p:sp>
      <p:sp>
        <p:nvSpPr>
          <p:cNvPr id="27" name="object 27"/>
          <p:cNvSpPr txBox="1"/>
          <p:nvPr/>
        </p:nvSpPr>
        <p:spPr>
          <a:xfrm>
            <a:off x="4382108" y="4250157"/>
            <a:ext cx="558800" cy="299720"/>
          </a:xfrm>
          <a:prstGeom prst="rect">
            <a:avLst/>
          </a:prstGeom>
        </p:spPr>
        <p:txBody>
          <a:bodyPr vert="horz" wrap="square" lIns="0" tIns="12700" rIns="0" bIns="0" rtlCol="0">
            <a:spAutoFit/>
          </a:bodyPr>
          <a:lstStyle/>
          <a:p>
            <a:pPr marL="12700">
              <a:lnSpc>
                <a:spcPct val="100000"/>
              </a:lnSpc>
              <a:spcBef>
                <a:spcPts val="100"/>
              </a:spcBef>
              <a:tabLst>
                <a:tab pos="203835" algn="l"/>
                <a:tab pos="545465" algn="l"/>
              </a:tabLst>
            </a:pPr>
            <a:r>
              <a:rPr sz="1800" u="heavy" dirty="0">
                <a:uFill>
                  <a:solidFill>
                    <a:srgbClr val="40BAD1"/>
                  </a:solidFill>
                </a:uFill>
                <a:latin typeface="Times New Roman"/>
                <a:cs typeface="Times New Roman"/>
              </a:rPr>
              <a:t> 	</a:t>
            </a:r>
            <a:r>
              <a:rPr sz="1800" u="heavy" dirty="0">
                <a:uFill>
                  <a:solidFill>
                    <a:srgbClr val="40BAD1"/>
                  </a:solidFill>
                </a:uFill>
                <a:latin typeface="Calibri"/>
                <a:cs typeface="Calibri"/>
              </a:rPr>
              <a:t>3	</a:t>
            </a:r>
            <a:endParaRPr sz="1800">
              <a:latin typeface="Calibri"/>
              <a:cs typeface="Calibri"/>
            </a:endParaRPr>
          </a:p>
        </p:txBody>
      </p:sp>
      <p:sp>
        <p:nvSpPr>
          <p:cNvPr id="28" name="object 28"/>
          <p:cNvSpPr txBox="1"/>
          <p:nvPr/>
        </p:nvSpPr>
        <p:spPr>
          <a:xfrm>
            <a:off x="3868991" y="4932752"/>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endParaRPr sz="1800">
              <a:latin typeface="Calibri"/>
              <a:cs typeface="Calibri"/>
            </a:endParaRPr>
          </a:p>
        </p:txBody>
      </p:sp>
      <p:sp>
        <p:nvSpPr>
          <p:cNvPr id="29" name="object 29"/>
          <p:cNvSpPr txBox="1"/>
          <p:nvPr/>
        </p:nvSpPr>
        <p:spPr>
          <a:xfrm>
            <a:off x="4321687" y="4799384"/>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7</a:t>
            </a:r>
            <a:endParaRPr sz="1800">
              <a:latin typeface="Calibri"/>
              <a:cs typeface="Calibri"/>
            </a:endParaRPr>
          </a:p>
        </p:txBody>
      </p:sp>
      <p:sp>
        <p:nvSpPr>
          <p:cNvPr id="30" name="object 30"/>
          <p:cNvSpPr/>
          <p:nvPr/>
        </p:nvSpPr>
        <p:spPr>
          <a:xfrm>
            <a:off x="5693354" y="4234945"/>
            <a:ext cx="609600" cy="609600"/>
          </a:xfrm>
          <a:custGeom>
            <a:avLst/>
            <a:gdLst/>
            <a:ahLst/>
            <a:cxnLst/>
            <a:rect l="l" t="t" r="r" b="b"/>
            <a:pathLst>
              <a:path w="609600" h="609600">
                <a:moveTo>
                  <a:pt x="0" y="304708"/>
                </a:moveTo>
                <a:lnTo>
                  <a:pt x="3988" y="255283"/>
                </a:lnTo>
                <a:lnTo>
                  <a:pt x="15537" y="208396"/>
                </a:lnTo>
                <a:lnTo>
                  <a:pt x="34017" y="164677"/>
                </a:lnTo>
                <a:lnTo>
                  <a:pt x="58802" y="124751"/>
                </a:lnTo>
                <a:lnTo>
                  <a:pt x="89264" y="89247"/>
                </a:lnTo>
                <a:lnTo>
                  <a:pt x="124776" y="58791"/>
                </a:lnTo>
                <a:lnTo>
                  <a:pt x="164710" y="34011"/>
                </a:lnTo>
                <a:lnTo>
                  <a:pt x="208438" y="15534"/>
                </a:lnTo>
                <a:lnTo>
                  <a:pt x="255334" y="3988"/>
                </a:lnTo>
                <a:lnTo>
                  <a:pt x="304769" y="0"/>
                </a:lnTo>
                <a:lnTo>
                  <a:pt x="352733" y="3795"/>
                </a:lnTo>
                <a:lnTo>
                  <a:pt x="399085" y="14957"/>
                </a:lnTo>
                <a:lnTo>
                  <a:pt x="443004" y="33145"/>
                </a:lnTo>
                <a:lnTo>
                  <a:pt x="483673" y="58022"/>
                </a:lnTo>
                <a:lnTo>
                  <a:pt x="520274" y="89246"/>
                </a:lnTo>
                <a:lnTo>
                  <a:pt x="551505" y="125840"/>
                </a:lnTo>
                <a:lnTo>
                  <a:pt x="576386" y="166501"/>
                </a:lnTo>
                <a:lnTo>
                  <a:pt x="594578" y="210411"/>
                </a:lnTo>
                <a:lnTo>
                  <a:pt x="605742" y="256753"/>
                </a:lnTo>
                <a:lnTo>
                  <a:pt x="609538" y="304708"/>
                </a:lnTo>
                <a:lnTo>
                  <a:pt x="605550" y="354133"/>
                </a:lnTo>
                <a:lnTo>
                  <a:pt x="594001" y="401019"/>
                </a:lnTo>
                <a:lnTo>
                  <a:pt x="575521" y="444739"/>
                </a:lnTo>
                <a:lnTo>
                  <a:pt x="550736" y="484665"/>
                </a:lnTo>
                <a:lnTo>
                  <a:pt x="520274" y="520169"/>
                </a:lnTo>
                <a:lnTo>
                  <a:pt x="484762" y="550625"/>
                </a:lnTo>
                <a:lnTo>
                  <a:pt x="444828" y="575405"/>
                </a:lnTo>
                <a:lnTo>
                  <a:pt x="401100" y="593882"/>
                </a:lnTo>
                <a:lnTo>
                  <a:pt x="354204" y="605428"/>
                </a:lnTo>
                <a:lnTo>
                  <a:pt x="304769" y="609416"/>
                </a:lnTo>
                <a:lnTo>
                  <a:pt x="255334" y="605428"/>
                </a:lnTo>
                <a:lnTo>
                  <a:pt x="208438" y="593882"/>
                </a:lnTo>
                <a:lnTo>
                  <a:pt x="164710" y="575405"/>
                </a:lnTo>
                <a:lnTo>
                  <a:pt x="124776" y="550625"/>
                </a:lnTo>
                <a:lnTo>
                  <a:pt x="89264" y="520169"/>
                </a:lnTo>
                <a:lnTo>
                  <a:pt x="58802" y="484665"/>
                </a:lnTo>
                <a:lnTo>
                  <a:pt x="34017" y="444739"/>
                </a:lnTo>
                <a:lnTo>
                  <a:pt x="15537" y="401019"/>
                </a:lnTo>
                <a:lnTo>
                  <a:pt x="3988" y="354133"/>
                </a:lnTo>
                <a:lnTo>
                  <a:pt x="0" y="304708"/>
                </a:lnTo>
                <a:close/>
              </a:path>
            </a:pathLst>
          </a:custGeom>
          <a:ln w="25399">
            <a:solidFill>
              <a:srgbClr val="40BAD1"/>
            </a:solidFill>
          </a:ln>
        </p:spPr>
        <p:txBody>
          <a:bodyPr wrap="square" lIns="0" tIns="0" rIns="0" bIns="0" rtlCol="0"/>
          <a:lstStyle/>
          <a:p>
            <a:endParaRPr/>
          </a:p>
        </p:txBody>
      </p:sp>
      <p:sp>
        <p:nvSpPr>
          <p:cNvPr id="31" name="object 31"/>
          <p:cNvSpPr txBox="1"/>
          <p:nvPr/>
        </p:nvSpPr>
        <p:spPr>
          <a:xfrm>
            <a:off x="5916162" y="4379697"/>
            <a:ext cx="16446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endParaRPr sz="1800">
              <a:latin typeface="Calibri"/>
              <a:cs typeface="Calibri"/>
            </a:endParaRPr>
          </a:p>
        </p:txBody>
      </p:sp>
      <p:sp>
        <p:nvSpPr>
          <p:cNvPr id="32" name="object 32"/>
          <p:cNvSpPr/>
          <p:nvPr/>
        </p:nvSpPr>
        <p:spPr>
          <a:xfrm>
            <a:off x="6836330" y="4234945"/>
            <a:ext cx="609600" cy="609600"/>
          </a:xfrm>
          <a:custGeom>
            <a:avLst/>
            <a:gdLst/>
            <a:ahLst/>
            <a:cxnLst/>
            <a:rect l="l" t="t" r="r" b="b"/>
            <a:pathLst>
              <a:path w="609600" h="609600">
                <a:moveTo>
                  <a:pt x="0" y="304708"/>
                </a:moveTo>
                <a:lnTo>
                  <a:pt x="3988" y="255283"/>
                </a:lnTo>
                <a:lnTo>
                  <a:pt x="15537" y="208396"/>
                </a:lnTo>
                <a:lnTo>
                  <a:pt x="34017" y="164677"/>
                </a:lnTo>
                <a:lnTo>
                  <a:pt x="58802" y="124751"/>
                </a:lnTo>
                <a:lnTo>
                  <a:pt x="89264" y="89247"/>
                </a:lnTo>
                <a:lnTo>
                  <a:pt x="124776" y="58791"/>
                </a:lnTo>
                <a:lnTo>
                  <a:pt x="164710" y="34011"/>
                </a:lnTo>
                <a:lnTo>
                  <a:pt x="208438" y="15534"/>
                </a:lnTo>
                <a:lnTo>
                  <a:pt x="255334" y="3988"/>
                </a:lnTo>
                <a:lnTo>
                  <a:pt x="304769" y="0"/>
                </a:lnTo>
                <a:lnTo>
                  <a:pt x="352733" y="3795"/>
                </a:lnTo>
                <a:lnTo>
                  <a:pt x="399084" y="14957"/>
                </a:lnTo>
                <a:lnTo>
                  <a:pt x="443004" y="33145"/>
                </a:lnTo>
                <a:lnTo>
                  <a:pt x="483673" y="58022"/>
                </a:lnTo>
                <a:lnTo>
                  <a:pt x="520273" y="89246"/>
                </a:lnTo>
                <a:lnTo>
                  <a:pt x="551504" y="125840"/>
                </a:lnTo>
                <a:lnTo>
                  <a:pt x="576386" y="166501"/>
                </a:lnTo>
                <a:lnTo>
                  <a:pt x="594578" y="210411"/>
                </a:lnTo>
                <a:lnTo>
                  <a:pt x="605742" y="256753"/>
                </a:lnTo>
                <a:lnTo>
                  <a:pt x="609538" y="304708"/>
                </a:lnTo>
                <a:lnTo>
                  <a:pt x="605550" y="354133"/>
                </a:lnTo>
                <a:lnTo>
                  <a:pt x="594001" y="401019"/>
                </a:lnTo>
                <a:lnTo>
                  <a:pt x="575521" y="444739"/>
                </a:lnTo>
                <a:lnTo>
                  <a:pt x="550736" y="484665"/>
                </a:lnTo>
                <a:lnTo>
                  <a:pt x="520274" y="520169"/>
                </a:lnTo>
                <a:lnTo>
                  <a:pt x="484762" y="550625"/>
                </a:lnTo>
                <a:lnTo>
                  <a:pt x="444828" y="575405"/>
                </a:lnTo>
                <a:lnTo>
                  <a:pt x="401100" y="593882"/>
                </a:lnTo>
                <a:lnTo>
                  <a:pt x="354204" y="605428"/>
                </a:lnTo>
                <a:lnTo>
                  <a:pt x="304769" y="609416"/>
                </a:lnTo>
                <a:lnTo>
                  <a:pt x="255334" y="605428"/>
                </a:lnTo>
                <a:lnTo>
                  <a:pt x="208438" y="593882"/>
                </a:lnTo>
                <a:lnTo>
                  <a:pt x="164710" y="575405"/>
                </a:lnTo>
                <a:lnTo>
                  <a:pt x="124776" y="550625"/>
                </a:lnTo>
                <a:lnTo>
                  <a:pt x="89264" y="520169"/>
                </a:lnTo>
                <a:lnTo>
                  <a:pt x="58802" y="484665"/>
                </a:lnTo>
                <a:lnTo>
                  <a:pt x="34017" y="444739"/>
                </a:lnTo>
                <a:lnTo>
                  <a:pt x="15537" y="401019"/>
                </a:lnTo>
                <a:lnTo>
                  <a:pt x="3988" y="354133"/>
                </a:lnTo>
                <a:lnTo>
                  <a:pt x="0" y="304708"/>
                </a:lnTo>
                <a:close/>
              </a:path>
            </a:pathLst>
          </a:custGeom>
          <a:ln w="25399">
            <a:solidFill>
              <a:srgbClr val="40BAD1"/>
            </a:solidFill>
          </a:ln>
        </p:spPr>
        <p:txBody>
          <a:bodyPr wrap="square" lIns="0" tIns="0" rIns="0" bIns="0" rtlCol="0"/>
          <a:lstStyle/>
          <a:p>
            <a:endParaRPr/>
          </a:p>
        </p:txBody>
      </p:sp>
      <p:sp>
        <p:nvSpPr>
          <p:cNvPr id="33" name="object 33"/>
          <p:cNvSpPr txBox="1"/>
          <p:nvPr/>
        </p:nvSpPr>
        <p:spPr>
          <a:xfrm>
            <a:off x="7064329" y="4379697"/>
            <a:ext cx="1536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B</a:t>
            </a:r>
            <a:endParaRPr sz="1800">
              <a:latin typeface="Calibri"/>
              <a:cs typeface="Calibri"/>
            </a:endParaRPr>
          </a:p>
        </p:txBody>
      </p:sp>
      <p:sp>
        <p:nvSpPr>
          <p:cNvPr id="34" name="object 34"/>
          <p:cNvSpPr/>
          <p:nvPr/>
        </p:nvSpPr>
        <p:spPr>
          <a:xfrm>
            <a:off x="5693354" y="5361270"/>
            <a:ext cx="609600" cy="609600"/>
          </a:xfrm>
          <a:custGeom>
            <a:avLst/>
            <a:gdLst/>
            <a:ahLst/>
            <a:cxnLst/>
            <a:rect l="l" t="t" r="r" b="b"/>
            <a:pathLst>
              <a:path w="609600" h="609600">
                <a:moveTo>
                  <a:pt x="0" y="304708"/>
                </a:moveTo>
                <a:lnTo>
                  <a:pt x="3988" y="255283"/>
                </a:lnTo>
                <a:lnTo>
                  <a:pt x="15537" y="208397"/>
                </a:lnTo>
                <a:lnTo>
                  <a:pt x="34017" y="164677"/>
                </a:lnTo>
                <a:lnTo>
                  <a:pt x="58802" y="124751"/>
                </a:lnTo>
                <a:lnTo>
                  <a:pt x="89264" y="89247"/>
                </a:lnTo>
                <a:lnTo>
                  <a:pt x="124776" y="58791"/>
                </a:lnTo>
                <a:lnTo>
                  <a:pt x="164710" y="34011"/>
                </a:lnTo>
                <a:lnTo>
                  <a:pt x="208438" y="15534"/>
                </a:lnTo>
                <a:lnTo>
                  <a:pt x="255334" y="3988"/>
                </a:lnTo>
                <a:lnTo>
                  <a:pt x="304769" y="0"/>
                </a:lnTo>
                <a:lnTo>
                  <a:pt x="352733" y="3795"/>
                </a:lnTo>
                <a:lnTo>
                  <a:pt x="399085" y="14957"/>
                </a:lnTo>
                <a:lnTo>
                  <a:pt x="443004" y="33146"/>
                </a:lnTo>
                <a:lnTo>
                  <a:pt x="483673" y="58022"/>
                </a:lnTo>
                <a:lnTo>
                  <a:pt x="520274" y="89247"/>
                </a:lnTo>
                <a:lnTo>
                  <a:pt x="551505" y="125840"/>
                </a:lnTo>
                <a:lnTo>
                  <a:pt x="576386" y="166501"/>
                </a:lnTo>
                <a:lnTo>
                  <a:pt x="594578" y="210412"/>
                </a:lnTo>
                <a:lnTo>
                  <a:pt x="605742" y="256754"/>
                </a:lnTo>
                <a:lnTo>
                  <a:pt x="609538" y="304708"/>
                </a:lnTo>
                <a:lnTo>
                  <a:pt x="605550" y="354134"/>
                </a:lnTo>
                <a:lnTo>
                  <a:pt x="594001" y="401020"/>
                </a:lnTo>
                <a:lnTo>
                  <a:pt x="575521" y="444739"/>
                </a:lnTo>
                <a:lnTo>
                  <a:pt x="550736" y="484665"/>
                </a:lnTo>
                <a:lnTo>
                  <a:pt x="520274" y="520170"/>
                </a:lnTo>
                <a:lnTo>
                  <a:pt x="484762" y="550626"/>
                </a:lnTo>
                <a:lnTo>
                  <a:pt x="444828" y="575406"/>
                </a:lnTo>
                <a:lnTo>
                  <a:pt x="401100" y="593882"/>
                </a:lnTo>
                <a:lnTo>
                  <a:pt x="354204" y="605429"/>
                </a:lnTo>
                <a:lnTo>
                  <a:pt x="304769" y="609417"/>
                </a:lnTo>
                <a:lnTo>
                  <a:pt x="255334" y="605429"/>
                </a:lnTo>
                <a:lnTo>
                  <a:pt x="208438" y="593882"/>
                </a:lnTo>
                <a:lnTo>
                  <a:pt x="164710" y="575406"/>
                </a:lnTo>
                <a:lnTo>
                  <a:pt x="124776" y="550626"/>
                </a:lnTo>
                <a:lnTo>
                  <a:pt x="89264" y="520170"/>
                </a:lnTo>
                <a:lnTo>
                  <a:pt x="58802" y="484665"/>
                </a:lnTo>
                <a:lnTo>
                  <a:pt x="34017" y="444739"/>
                </a:lnTo>
                <a:lnTo>
                  <a:pt x="15537" y="401020"/>
                </a:lnTo>
                <a:lnTo>
                  <a:pt x="3988" y="354134"/>
                </a:lnTo>
                <a:lnTo>
                  <a:pt x="0" y="304708"/>
                </a:lnTo>
                <a:close/>
              </a:path>
            </a:pathLst>
          </a:custGeom>
          <a:ln w="25399">
            <a:solidFill>
              <a:srgbClr val="40BAD1"/>
            </a:solidFill>
          </a:ln>
        </p:spPr>
        <p:txBody>
          <a:bodyPr wrap="square" lIns="0" tIns="0" rIns="0" bIns="0" rtlCol="0"/>
          <a:lstStyle/>
          <a:p>
            <a:endParaRPr/>
          </a:p>
        </p:txBody>
      </p:sp>
      <p:sp>
        <p:nvSpPr>
          <p:cNvPr id="35" name="object 35"/>
          <p:cNvSpPr txBox="1"/>
          <p:nvPr/>
        </p:nvSpPr>
        <p:spPr>
          <a:xfrm>
            <a:off x="5924925" y="5506023"/>
            <a:ext cx="14668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C</a:t>
            </a:r>
            <a:endParaRPr sz="1800">
              <a:latin typeface="Calibri"/>
              <a:cs typeface="Calibri"/>
            </a:endParaRPr>
          </a:p>
        </p:txBody>
      </p:sp>
      <p:sp>
        <p:nvSpPr>
          <p:cNvPr id="36" name="object 36"/>
          <p:cNvSpPr/>
          <p:nvPr/>
        </p:nvSpPr>
        <p:spPr>
          <a:xfrm>
            <a:off x="6836330" y="5361270"/>
            <a:ext cx="609600" cy="609600"/>
          </a:xfrm>
          <a:custGeom>
            <a:avLst/>
            <a:gdLst/>
            <a:ahLst/>
            <a:cxnLst/>
            <a:rect l="l" t="t" r="r" b="b"/>
            <a:pathLst>
              <a:path w="609600" h="609600">
                <a:moveTo>
                  <a:pt x="0" y="304708"/>
                </a:moveTo>
                <a:lnTo>
                  <a:pt x="3988" y="255283"/>
                </a:lnTo>
                <a:lnTo>
                  <a:pt x="15537" y="208397"/>
                </a:lnTo>
                <a:lnTo>
                  <a:pt x="34017" y="164677"/>
                </a:lnTo>
                <a:lnTo>
                  <a:pt x="58802" y="124751"/>
                </a:lnTo>
                <a:lnTo>
                  <a:pt x="89264" y="89247"/>
                </a:lnTo>
                <a:lnTo>
                  <a:pt x="124776" y="58791"/>
                </a:lnTo>
                <a:lnTo>
                  <a:pt x="164710" y="34011"/>
                </a:lnTo>
                <a:lnTo>
                  <a:pt x="208438" y="15534"/>
                </a:lnTo>
                <a:lnTo>
                  <a:pt x="255334" y="3988"/>
                </a:lnTo>
                <a:lnTo>
                  <a:pt x="304769" y="0"/>
                </a:lnTo>
                <a:lnTo>
                  <a:pt x="352733" y="3795"/>
                </a:lnTo>
                <a:lnTo>
                  <a:pt x="399084" y="14957"/>
                </a:lnTo>
                <a:lnTo>
                  <a:pt x="443004" y="33146"/>
                </a:lnTo>
                <a:lnTo>
                  <a:pt x="483673" y="58022"/>
                </a:lnTo>
                <a:lnTo>
                  <a:pt x="520273" y="89247"/>
                </a:lnTo>
                <a:lnTo>
                  <a:pt x="551504" y="125840"/>
                </a:lnTo>
                <a:lnTo>
                  <a:pt x="576386" y="166501"/>
                </a:lnTo>
                <a:lnTo>
                  <a:pt x="594578" y="210412"/>
                </a:lnTo>
                <a:lnTo>
                  <a:pt x="605742" y="256754"/>
                </a:lnTo>
                <a:lnTo>
                  <a:pt x="609538" y="304708"/>
                </a:lnTo>
                <a:lnTo>
                  <a:pt x="605550" y="354134"/>
                </a:lnTo>
                <a:lnTo>
                  <a:pt x="594001" y="401020"/>
                </a:lnTo>
                <a:lnTo>
                  <a:pt x="575521" y="444739"/>
                </a:lnTo>
                <a:lnTo>
                  <a:pt x="550736" y="484665"/>
                </a:lnTo>
                <a:lnTo>
                  <a:pt x="520274" y="520170"/>
                </a:lnTo>
                <a:lnTo>
                  <a:pt x="484762" y="550626"/>
                </a:lnTo>
                <a:lnTo>
                  <a:pt x="444828" y="575406"/>
                </a:lnTo>
                <a:lnTo>
                  <a:pt x="401100" y="593882"/>
                </a:lnTo>
                <a:lnTo>
                  <a:pt x="354204" y="605429"/>
                </a:lnTo>
                <a:lnTo>
                  <a:pt x="304769" y="609417"/>
                </a:lnTo>
                <a:lnTo>
                  <a:pt x="255334" y="605429"/>
                </a:lnTo>
                <a:lnTo>
                  <a:pt x="208438" y="593882"/>
                </a:lnTo>
                <a:lnTo>
                  <a:pt x="164710" y="575406"/>
                </a:lnTo>
                <a:lnTo>
                  <a:pt x="124776" y="550626"/>
                </a:lnTo>
                <a:lnTo>
                  <a:pt x="89264" y="520170"/>
                </a:lnTo>
                <a:lnTo>
                  <a:pt x="58802" y="484665"/>
                </a:lnTo>
                <a:lnTo>
                  <a:pt x="34017" y="444739"/>
                </a:lnTo>
                <a:lnTo>
                  <a:pt x="15537" y="401020"/>
                </a:lnTo>
                <a:lnTo>
                  <a:pt x="3988" y="354134"/>
                </a:lnTo>
                <a:lnTo>
                  <a:pt x="0" y="304708"/>
                </a:lnTo>
                <a:close/>
              </a:path>
            </a:pathLst>
          </a:custGeom>
          <a:ln w="25399">
            <a:solidFill>
              <a:srgbClr val="40BAD1"/>
            </a:solidFill>
          </a:ln>
        </p:spPr>
        <p:txBody>
          <a:bodyPr wrap="square" lIns="0" tIns="0" rIns="0" bIns="0" rtlCol="0"/>
          <a:lstStyle/>
          <a:p>
            <a:endParaRPr/>
          </a:p>
        </p:txBody>
      </p:sp>
      <p:sp>
        <p:nvSpPr>
          <p:cNvPr id="37" name="object 37"/>
          <p:cNvSpPr txBox="1"/>
          <p:nvPr/>
        </p:nvSpPr>
        <p:spPr>
          <a:xfrm>
            <a:off x="7056348" y="5506023"/>
            <a:ext cx="1695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D</a:t>
            </a:r>
            <a:endParaRPr sz="1800">
              <a:latin typeface="Calibri"/>
              <a:cs typeface="Calibri"/>
            </a:endParaRPr>
          </a:p>
        </p:txBody>
      </p:sp>
      <p:sp>
        <p:nvSpPr>
          <p:cNvPr id="38" name="object 38"/>
          <p:cNvSpPr/>
          <p:nvPr/>
        </p:nvSpPr>
        <p:spPr>
          <a:xfrm>
            <a:off x="6213766" y="4755114"/>
            <a:ext cx="927735" cy="695960"/>
          </a:xfrm>
          <a:custGeom>
            <a:avLst/>
            <a:gdLst/>
            <a:ahLst/>
            <a:cxnLst/>
            <a:rect l="l" t="t" r="r" b="b"/>
            <a:pathLst>
              <a:path w="927734" h="695960">
                <a:moveTo>
                  <a:pt x="927333" y="606155"/>
                </a:moveTo>
                <a:lnTo>
                  <a:pt x="927333" y="89111"/>
                </a:lnTo>
              </a:path>
              <a:path w="927734" h="695960">
                <a:moveTo>
                  <a:pt x="711828" y="0"/>
                </a:moveTo>
                <a:lnTo>
                  <a:pt x="0" y="695491"/>
                </a:lnTo>
              </a:path>
            </a:pathLst>
          </a:custGeom>
          <a:ln w="25399">
            <a:solidFill>
              <a:srgbClr val="40BAD1"/>
            </a:solidFill>
          </a:ln>
        </p:spPr>
        <p:txBody>
          <a:bodyPr wrap="square" lIns="0" tIns="0" rIns="0" bIns="0" rtlCol="0"/>
          <a:lstStyle/>
          <a:p>
            <a:endParaRPr/>
          </a:p>
        </p:txBody>
      </p:sp>
      <p:sp>
        <p:nvSpPr>
          <p:cNvPr id="39" name="object 39"/>
          <p:cNvSpPr txBox="1"/>
          <p:nvPr/>
        </p:nvSpPr>
        <p:spPr>
          <a:xfrm>
            <a:off x="6290283" y="4250157"/>
            <a:ext cx="558800" cy="299720"/>
          </a:xfrm>
          <a:prstGeom prst="rect">
            <a:avLst/>
          </a:prstGeom>
        </p:spPr>
        <p:txBody>
          <a:bodyPr vert="horz" wrap="square" lIns="0" tIns="12700" rIns="0" bIns="0" rtlCol="0">
            <a:spAutoFit/>
          </a:bodyPr>
          <a:lstStyle/>
          <a:p>
            <a:pPr marL="12700">
              <a:lnSpc>
                <a:spcPct val="100000"/>
              </a:lnSpc>
              <a:spcBef>
                <a:spcPts val="100"/>
              </a:spcBef>
              <a:tabLst>
                <a:tab pos="203835" algn="l"/>
                <a:tab pos="545465" algn="l"/>
              </a:tabLst>
            </a:pPr>
            <a:r>
              <a:rPr sz="1800" u="heavy" dirty="0">
                <a:uFill>
                  <a:solidFill>
                    <a:srgbClr val="40BAD1"/>
                  </a:solidFill>
                </a:uFill>
                <a:latin typeface="Times New Roman"/>
                <a:cs typeface="Times New Roman"/>
              </a:rPr>
              <a:t> 	</a:t>
            </a:r>
            <a:r>
              <a:rPr sz="1800" u="heavy" dirty="0">
                <a:uFill>
                  <a:solidFill>
                    <a:srgbClr val="40BAD1"/>
                  </a:solidFill>
                </a:uFill>
                <a:latin typeface="Calibri"/>
                <a:cs typeface="Calibri"/>
              </a:rPr>
              <a:t>3	</a:t>
            </a:r>
            <a:endParaRPr sz="1800">
              <a:latin typeface="Calibri"/>
              <a:cs typeface="Calibri"/>
            </a:endParaRPr>
          </a:p>
        </p:txBody>
      </p:sp>
      <p:sp>
        <p:nvSpPr>
          <p:cNvPr id="40" name="object 40"/>
          <p:cNvSpPr txBox="1"/>
          <p:nvPr/>
        </p:nvSpPr>
        <p:spPr>
          <a:xfrm>
            <a:off x="7207848" y="4932752"/>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6</a:t>
            </a:r>
            <a:endParaRPr sz="1800">
              <a:latin typeface="Calibri"/>
              <a:cs typeface="Calibri"/>
            </a:endParaRPr>
          </a:p>
        </p:txBody>
      </p:sp>
      <p:sp>
        <p:nvSpPr>
          <p:cNvPr id="41" name="object 41"/>
          <p:cNvSpPr txBox="1"/>
          <p:nvPr/>
        </p:nvSpPr>
        <p:spPr>
          <a:xfrm>
            <a:off x="6766495" y="4828431"/>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5</a:t>
            </a:r>
            <a:endParaRPr sz="1800">
              <a:latin typeface="Calibri"/>
              <a:cs typeface="Calibri"/>
            </a:endParaRPr>
          </a:p>
        </p:txBody>
      </p:sp>
      <p:sp>
        <p:nvSpPr>
          <p:cNvPr id="42" name="object 42"/>
          <p:cNvSpPr/>
          <p:nvPr/>
        </p:nvSpPr>
        <p:spPr>
          <a:xfrm>
            <a:off x="7607879" y="4234836"/>
            <a:ext cx="609600" cy="609600"/>
          </a:xfrm>
          <a:custGeom>
            <a:avLst/>
            <a:gdLst/>
            <a:ahLst/>
            <a:cxnLst/>
            <a:rect l="l" t="t" r="r" b="b"/>
            <a:pathLst>
              <a:path w="609600" h="609600">
                <a:moveTo>
                  <a:pt x="0" y="304708"/>
                </a:moveTo>
                <a:lnTo>
                  <a:pt x="3988" y="255282"/>
                </a:lnTo>
                <a:lnTo>
                  <a:pt x="15537" y="208396"/>
                </a:lnTo>
                <a:lnTo>
                  <a:pt x="34017" y="164677"/>
                </a:lnTo>
                <a:lnTo>
                  <a:pt x="58802" y="124751"/>
                </a:lnTo>
                <a:lnTo>
                  <a:pt x="89264" y="89246"/>
                </a:lnTo>
                <a:lnTo>
                  <a:pt x="124776" y="58791"/>
                </a:lnTo>
                <a:lnTo>
                  <a:pt x="164710" y="34010"/>
                </a:lnTo>
                <a:lnTo>
                  <a:pt x="208438" y="15534"/>
                </a:lnTo>
                <a:lnTo>
                  <a:pt x="255334" y="3988"/>
                </a:lnTo>
                <a:lnTo>
                  <a:pt x="304769" y="0"/>
                </a:lnTo>
                <a:lnTo>
                  <a:pt x="352733" y="3795"/>
                </a:lnTo>
                <a:lnTo>
                  <a:pt x="399084" y="14957"/>
                </a:lnTo>
                <a:lnTo>
                  <a:pt x="443003" y="33145"/>
                </a:lnTo>
                <a:lnTo>
                  <a:pt x="483672" y="58021"/>
                </a:lnTo>
                <a:lnTo>
                  <a:pt x="520272" y="89246"/>
                </a:lnTo>
                <a:lnTo>
                  <a:pt x="551504" y="125840"/>
                </a:lnTo>
                <a:lnTo>
                  <a:pt x="576385" y="166501"/>
                </a:lnTo>
                <a:lnTo>
                  <a:pt x="594577" y="210411"/>
                </a:lnTo>
                <a:lnTo>
                  <a:pt x="605742" y="256753"/>
                </a:lnTo>
                <a:lnTo>
                  <a:pt x="609538" y="304708"/>
                </a:lnTo>
                <a:lnTo>
                  <a:pt x="605549" y="354133"/>
                </a:lnTo>
                <a:lnTo>
                  <a:pt x="594001" y="401019"/>
                </a:lnTo>
                <a:lnTo>
                  <a:pt x="575520" y="444739"/>
                </a:lnTo>
                <a:lnTo>
                  <a:pt x="550735" y="484665"/>
                </a:lnTo>
                <a:lnTo>
                  <a:pt x="520273" y="520169"/>
                </a:lnTo>
                <a:lnTo>
                  <a:pt x="484762" y="550625"/>
                </a:lnTo>
                <a:lnTo>
                  <a:pt x="444828" y="575405"/>
                </a:lnTo>
                <a:lnTo>
                  <a:pt x="401099" y="593882"/>
                </a:lnTo>
                <a:lnTo>
                  <a:pt x="354204" y="605428"/>
                </a:lnTo>
                <a:lnTo>
                  <a:pt x="304769" y="609416"/>
                </a:lnTo>
                <a:lnTo>
                  <a:pt x="255334" y="605428"/>
                </a:lnTo>
                <a:lnTo>
                  <a:pt x="208438" y="593882"/>
                </a:lnTo>
                <a:lnTo>
                  <a:pt x="164710" y="575405"/>
                </a:lnTo>
                <a:lnTo>
                  <a:pt x="124776" y="550625"/>
                </a:lnTo>
                <a:lnTo>
                  <a:pt x="89264" y="520169"/>
                </a:lnTo>
                <a:lnTo>
                  <a:pt x="58802" y="484665"/>
                </a:lnTo>
                <a:lnTo>
                  <a:pt x="34017" y="444739"/>
                </a:lnTo>
                <a:lnTo>
                  <a:pt x="15537" y="401019"/>
                </a:lnTo>
                <a:lnTo>
                  <a:pt x="3988" y="354133"/>
                </a:lnTo>
                <a:lnTo>
                  <a:pt x="0" y="304708"/>
                </a:lnTo>
                <a:close/>
              </a:path>
            </a:pathLst>
          </a:custGeom>
          <a:ln w="25399">
            <a:solidFill>
              <a:srgbClr val="40BAD1"/>
            </a:solidFill>
          </a:ln>
        </p:spPr>
        <p:txBody>
          <a:bodyPr wrap="square" lIns="0" tIns="0" rIns="0" bIns="0" rtlCol="0"/>
          <a:lstStyle/>
          <a:p>
            <a:endParaRPr/>
          </a:p>
        </p:txBody>
      </p:sp>
      <p:sp>
        <p:nvSpPr>
          <p:cNvPr id="43" name="object 43"/>
          <p:cNvSpPr txBox="1"/>
          <p:nvPr/>
        </p:nvSpPr>
        <p:spPr>
          <a:xfrm>
            <a:off x="7830687" y="4379587"/>
            <a:ext cx="16446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endParaRPr sz="1800">
              <a:latin typeface="Calibri"/>
              <a:cs typeface="Calibri"/>
            </a:endParaRPr>
          </a:p>
        </p:txBody>
      </p:sp>
      <p:sp>
        <p:nvSpPr>
          <p:cNvPr id="44" name="object 44"/>
          <p:cNvSpPr/>
          <p:nvPr/>
        </p:nvSpPr>
        <p:spPr>
          <a:xfrm>
            <a:off x="8750855" y="4234836"/>
            <a:ext cx="609600" cy="609600"/>
          </a:xfrm>
          <a:custGeom>
            <a:avLst/>
            <a:gdLst/>
            <a:ahLst/>
            <a:cxnLst/>
            <a:rect l="l" t="t" r="r" b="b"/>
            <a:pathLst>
              <a:path w="609600" h="609600">
                <a:moveTo>
                  <a:pt x="0" y="304708"/>
                </a:moveTo>
                <a:lnTo>
                  <a:pt x="3988" y="255282"/>
                </a:lnTo>
                <a:lnTo>
                  <a:pt x="15537" y="208396"/>
                </a:lnTo>
                <a:lnTo>
                  <a:pt x="34017" y="164677"/>
                </a:lnTo>
                <a:lnTo>
                  <a:pt x="58802" y="124751"/>
                </a:lnTo>
                <a:lnTo>
                  <a:pt x="89264" y="89246"/>
                </a:lnTo>
                <a:lnTo>
                  <a:pt x="124776" y="58791"/>
                </a:lnTo>
                <a:lnTo>
                  <a:pt x="164709" y="34010"/>
                </a:lnTo>
                <a:lnTo>
                  <a:pt x="208438" y="15534"/>
                </a:lnTo>
                <a:lnTo>
                  <a:pt x="255333" y="3988"/>
                </a:lnTo>
                <a:lnTo>
                  <a:pt x="304768" y="0"/>
                </a:lnTo>
                <a:lnTo>
                  <a:pt x="352733" y="3795"/>
                </a:lnTo>
                <a:lnTo>
                  <a:pt x="399084" y="14957"/>
                </a:lnTo>
                <a:lnTo>
                  <a:pt x="443004" y="33145"/>
                </a:lnTo>
                <a:lnTo>
                  <a:pt x="483673" y="58021"/>
                </a:lnTo>
                <a:lnTo>
                  <a:pt x="520273" y="89246"/>
                </a:lnTo>
                <a:lnTo>
                  <a:pt x="551504" y="125840"/>
                </a:lnTo>
                <a:lnTo>
                  <a:pt x="576385" y="166501"/>
                </a:lnTo>
                <a:lnTo>
                  <a:pt x="594577" y="210411"/>
                </a:lnTo>
                <a:lnTo>
                  <a:pt x="605741" y="256753"/>
                </a:lnTo>
                <a:lnTo>
                  <a:pt x="609538" y="304708"/>
                </a:lnTo>
                <a:lnTo>
                  <a:pt x="605549" y="354133"/>
                </a:lnTo>
                <a:lnTo>
                  <a:pt x="594000" y="401019"/>
                </a:lnTo>
                <a:lnTo>
                  <a:pt x="575520" y="444739"/>
                </a:lnTo>
                <a:lnTo>
                  <a:pt x="550735" y="484665"/>
                </a:lnTo>
                <a:lnTo>
                  <a:pt x="520273" y="520169"/>
                </a:lnTo>
                <a:lnTo>
                  <a:pt x="484761" y="550625"/>
                </a:lnTo>
                <a:lnTo>
                  <a:pt x="444828" y="575405"/>
                </a:lnTo>
                <a:lnTo>
                  <a:pt x="401099" y="593882"/>
                </a:lnTo>
                <a:lnTo>
                  <a:pt x="354204" y="605428"/>
                </a:lnTo>
                <a:lnTo>
                  <a:pt x="304768" y="609416"/>
                </a:lnTo>
                <a:lnTo>
                  <a:pt x="255333" y="605428"/>
                </a:lnTo>
                <a:lnTo>
                  <a:pt x="208438" y="593882"/>
                </a:lnTo>
                <a:lnTo>
                  <a:pt x="164709" y="575405"/>
                </a:lnTo>
                <a:lnTo>
                  <a:pt x="124776" y="550625"/>
                </a:lnTo>
                <a:lnTo>
                  <a:pt x="89264" y="520169"/>
                </a:lnTo>
                <a:lnTo>
                  <a:pt x="58802" y="484665"/>
                </a:lnTo>
                <a:lnTo>
                  <a:pt x="34017" y="444739"/>
                </a:lnTo>
                <a:lnTo>
                  <a:pt x="15537" y="401019"/>
                </a:lnTo>
                <a:lnTo>
                  <a:pt x="3988" y="354133"/>
                </a:lnTo>
                <a:lnTo>
                  <a:pt x="0" y="304708"/>
                </a:lnTo>
                <a:close/>
              </a:path>
            </a:pathLst>
          </a:custGeom>
          <a:ln w="25399">
            <a:solidFill>
              <a:srgbClr val="40BAD1"/>
            </a:solidFill>
          </a:ln>
        </p:spPr>
        <p:txBody>
          <a:bodyPr wrap="square" lIns="0" tIns="0" rIns="0" bIns="0" rtlCol="0"/>
          <a:lstStyle/>
          <a:p>
            <a:endParaRPr/>
          </a:p>
        </p:txBody>
      </p:sp>
      <p:sp>
        <p:nvSpPr>
          <p:cNvPr id="45" name="object 45"/>
          <p:cNvSpPr txBox="1"/>
          <p:nvPr/>
        </p:nvSpPr>
        <p:spPr>
          <a:xfrm>
            <a:off x="8978854" y="4379587"/>
            <a:ext cx="1536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B</a:t>
            </a:r>
            <a:endParaRPr sz="1800">
              <a:latin typeface="Calibri"/>
              <a:cs typeface="Calibri"/>
            </a:endParaRPr>
          </a:p>
        </p:txBody>
      </p:sp>
      <p:sp>
        <p:nvSpPr>
          <p:cNvPr id="46" name="object 46"/>
          <p:cNvSpPr/>
          <p:nvPr/>
        </p:nvSpPr>
        <p:spPr>
          <a:xfrm>
            <a:off x="7607879" y="5361161"/>
            <a:ext cx="609600" cy="609600"/>
          </a:xfrm>
          <a:custGeom>
            <a:avLst/>
            <a:gdLst/>
            <a:ahLst/>
            <a:cxnLst/>
            <a:rect l="l" t="t" r="r" b="b"/>
            <a:pathLst>
              <a:path w="609600" h="609600">
                <a:moveTo>
                  <a:pt x="0" y="304708"/>
                </a:moveTo>
                <a:lnTo>
                  <a:pt x="3988" y="255283"/>
                </a:lnTo>
                <a:lnTo>
                  <a:pt x="15537" y="208397"/>
                </a:lnTo>
                <a:lnTo>
                  <a:pt x="34017" y="164677"/>
                </a:lnTo>
                <a:lnTo>
                  <a:pt x="58802" y="124751"/>
                </a:lnTo>
                <a:lnTo>
                  <a:pt x="89264" y="89247"/>
                </a:lnTo>
                <a:lnTo>
                  <a:pt x="124776" y="58791"/>
                </a:lnTo>
                <a:lnTo>
                  <a:pt x="164710" y="34011"/>
                </a:lnTo>
                <a:lnTo>
                  <a:pt x="208438" y="15534"/>
                </a:lnTo>
                <a:lnTo>
                  <a:pt x="255334" y="3988"/>
                </a:lnTo>
                <a:lnTo>
                  <a:pt x="304769" y="0"/>
                </a:lnTo>
                <a:lnTo>
                  <a:pt x="352733" y="3795"/>
                </a:lnTo>
                <a:lnTo>
                  <a:pt x="399084" y="14957"/>
                </a:lnTo>
                <a:lnTo>
                  <a:pt x="443003" y="33146"/>
                </a:lnTo>
                <a:lnTo>
                  <a:pt x="483672" y="58022"/>
                </a:lnTo>
                <a:lnTo>
                  <a:pt x="520272" y="89247"/>
                </a:lnTo>
                <a:lnTo>
                  <a:pt x="551504" y="125840"/>
                </a:lnTo>
                <a:lnTo>
                  <a:pt x="576385" y="166501"/>
                </a:lnTo>
                <a:lnTo>
                  <a:pt x="594577" y="210412"/>
                </a:lnTo>
                <a:lnTo>
                  <a:pt x="605742" y="256753"/>
                </a:lnTo>
                <a:lnTo>
                  <a:pt x="609538" y="304708"/>
                </a:lnTo>
                <a:lnTo>
                  <a:pt x="605549" y="354133"/>
                </a:lnTo>
                <a:lnTo>
                  <a:pt x="594001" y="401020"/>
                </a:lnTo>
                <a:lnTo>
                  <a:pt x="575520" y="444739"/>
                </a:lnTo>
                <a:lnTo>
                  <a:pt x="550735" y="484665"/>
                </a:lnTo>
                <a:lnTo>
                  <a:pt x="520273" y="520170"/>
                </a:lnTo>
                <a:lnTo>
                  <a:pt x="484762" y="550626"/>
                </a:lnTo>
                <a:lnTo>
                  <a:pt x="444828" y="575406"/>
                </a:lnTo>
                <a:lnTo>
                  <a:pt x="401099" y="593882"/>
                </a:lnTo>
                <a:lnTo>
                  <a:pt x="354204" y="605429"/>
                </a:lnTo>
                <a:lnTo>
                  <a:pt x="304769" y="609417"/>
                </a:lnTo>
                <a:lnTo>
                  <a:pt x="255334" y="605429"/>
                </a:lnTo>
                <a:lnTo>
                  <a:pt x="208438" y="593882"/>
                </a:lnTo>
                <a:lnTo>
                  <a:pt x="164710" y="575406"/>
                </a:lnTo>
                <a:lnTo>
                  <a:pt x="124776" y="550626"/>
                </a:lnTo>
                <a:lnTo>
                  <a:pt x="89264" y="520170"/>
                </a:lnTo>
                <a:lnTo>
                  <a:pt x="58802" y="484665"/>
                </a:lnTo>
                <a:lnTo>
                  <a:pt x="34017" y="444739"/>
                </a:lnTo>
                <a:lnTo>
                  <a:pt x="15537" y="401020"/>
                </a:lnTo>
                <a:lnTo>
                  <a:pt x="3988" y="354133"/>
                </a:lnTo>
                <a:lnTo>
                  <a:pt x="0" y="304708"/>
                </a:lnTo>
                <a:close/>
              </a:path>
            </a:pathLst>
          </a:custGeom>
          <a:ln w="25399">
            <a:solidFill>
              <a:srgbClr val="40BAD1"/>
            </a:solidFill>
          </a:ln>
        </p:spPr>
        <p:txBody>
          <a:bodyPr wrap="square" lIns="0" tIns="0" rIns="0" bIns="0" rtlCol="0"/>
          <a:lstStyle/>
          <a:p>
            <a:endParaRPr/>
          </a:p>
        </p:txBody>
      </p:sp>
      <p:sp>
        <p:nvSpPr>
          <p:cNvPr id="47" name="object 47"/>
          <p:cNvSpPr txBox="1"/>
          <p:nvPr/>
        </p:nvSpPr>
        <p:spPr>
          <a:xfrm>
            <a:off x="7839450" y="5505914"/>
            <a:ext cx="14668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C</a:t>
            </a:r>
            <a:endParaRPr sz="1800">
              <a:latin typeface="Calibri"/>
              <a:cs typeface="Calibri"/>
            </a:endParaRPr>
          </a:p>
        </p:txBody>
      </p:sp>
      <p:sp>
        <p:nvSpPr>
          <p:cNvPr id="48" name="object 48"/>
          <p:cNvSpPr/>
          <p:nvPr/>
        </p:nvSpPr>
        <p:spPr>
          <a:xfrm>
            <a:off x="8750855" y="5361161"/>
            <a:ext cx="609600" cy="609600"/>
          </a:xfrm>
          <a:custGeom>
            <a:avLst/>
            <a:gdLst/>
            <a:ahLst/>
            <a:cxnLst/>
            <a:rect l="l" t="t" r="r" b="b"/>
            <a:pathLst>
              <a:path w="609600" h="609600">
                <a:moveTo>
                  <a:pt x="0" y="304708"/>
                </a:moveTo>
                <a:lnTo>
                  <a:pt x="3988" y="255283"/>
                </a:lnTo>
                <a:lnTo>
                  <a:pt x="15537" y="208397"/>
                </a:lnTo>
                <a:lnTo>
                  <a:pt x="34017" y="164677"/>
                </a:lnTo>
                <a:lnTo>
                  <a:pt x="58802" y="124751"/>
                </a:lnTo>
                <a:lnTo>
                  <a:pt x="89264" y="89247"/>
                </a:lnTo>
                <a:lnTo>
                  <a:pt x="124776" y="58791"/>
                </a:lnTo>
                <a:lnTo>
                  <a:pt x="164709" y="34011"/>
                </a:lnTo>
                <a:lnTo>
                  <a:pt x="208438" y="15534"/>
                </a:lnTo>
                <a:lnTo>
                  <a:pt x="255333" y="3988"/>
                </a:lnTo>
                <a:lnTo>
                  <a:pt x="304768" y="0"/>
                </a:lnTo>
                <a:lnTo>
                  <a:pt x="352733" y="3795"/>
                </a:lnTo>
                <a:lnTo>
                  <a:pt x="399084" y="14957"/>
                </a:lnTo>
                <a:lnTo>
                  <a:pt x="443004" y="33146"/>
                </a:lnTo>
                <a:lnTo>
                  <a:pt x="483673" y="58022"/>
                </a:lnTo>
                <a:lnTo>
                  <a:pt x="520273" y="89247"/>
                </a:lnTo>
                <a:lnTo>
                  <a:pt x="551504" y="125840"/>
                </a:lnTo>
                <a:lnTo>
                  <a:pt x="576385" y="166501"/>
                </a:lnTo>
                <a:lnTo>
                  <a:pt x="594577" y="210412"/>
                </a:lnTo>
                <a:lnTo>
                  <a:pt x="605741" y="256753"/>
                </a:lnTo>
                <a:lnTo>
                  <a:pt x="609538" y="304708"/>
                </a:lnTo>
                <a:lnTo>
                  <a:pt x="605549" y="354133"/>
                </a:lnTo>
                <a:lnTo>
                  <a:pt x="594000" y="401020"/>
                </a:lnTo>
                <a:lnTo>
                  <a:pt x="575520" y="444739"/>
                </a:lnTo>
                <a:lnTo>
                  <a:pt x="550735" y="484665"/>
                </a:lnTo>
                <a:lnTo>
                  <a:pt x="520273" y="520170"/>
                </a:lnTo>
                <a:lnTo>
                  <a:pt x="484761" y="550626"/>
                </a:lnTo>
                <a:lnTo>
                  <a:pt x="444828" y="575406"/>
                </a:lnTo>
                <a:lnTo>
                  <a:pt x="401099" y="593882"/>
                </a:lnTo>
                <a:lnTo>
                  <a:pt x="354204" y="605429"/>
                </a:lnTo>
                <a:lnTo>
                  <a:pt x="304768" y="609417"/>
                </a:lnTo>
                <a:lnTo>
                  <a:pt x="255333" y="605429"/>
                </a:lnTo>
                <a:lnTo>
                  <a:pt x="208438" y="593882"/>
                </a:lnTo>
                <a:lnTo>
                  <a:pt x="164709" y="575406"/>
                </a:lnTo>
                <a:lnTo>
                  <a:pt x="124776" y="550626"/>
                </a:lnTo>
                <a:lnTo>
                  <a:pt x="89264" y="520170"/>
                </a:lnTo>
                <a:lnTo>
                  <a:pt x="58802" y="484665"/>
                </a:lnTo>
                <a:lnTo>
                  <a:pt x="34017" y="444739"/>
                </a:lnTo>
                <a:lnTo>
                  <a:pt x="15537" y="401020"/>
                </a:lnTo>
                <a:lnTo>
                  <a:pt x="3988" y="354133"/>
                </a:lnTo>
                <a:lnTo>
                  <a:pt x="0" y="304708"/>
                </a:lnTo>
                <a:close/>
              </a:path>
            </a:pathLst>
          </a:custGeom>
          <a:ln w="25399">
            <a:solidFill>
              <a:srgbClr val="40BAD1"/>
            </a:solidFill>
          </a:ln>
        </p:spPr>
        <p:txBody>
          <a:bodyPr wrap="square" lIns="0" tIns="0" rIns="0" bIns="0" rtlCol="0"/>
          <a:lstStyle/>
          <a:p>
            <a:endParaRPr/>
          </a:p>
        </p:txBody>
      </p:sp>
      <p:sp>
        <p:nvSpPr>
          <p:cNvPr id="49" name="object 49"/>
          <p:cNvSpPr txBox="1"/>
          <p:nvPr/>
        </p:nvSpPr>
        <p:spPr>
          <a:xfrm>
            <a:off x="8970873" y="5505914"/>
            <a:ext cx="1695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D</a:t>
            </a:r>
            <a:endParaRPr sz="1800">
              <a:latin typeface="Calibri"/>
              <a:cs typeface="Calibri"/>
            </a:endParaRPr>
          </a:p>
        </p:txBody>
      </p:sp>
      <p:sp>
        <p:nvSpPr>
          <p:cNvPr id="50" name="object 50"/>
          <p:cNvSpPr/>
          <p:nvPr/>
        </p:nvSpPr>
        <p:spPr>
          <a:xfrm>
            <a:off x="8128291" y="4755005"/>
            <a:ext cx="711835" cy="911225"/>
          </a:xfrm>
          <a:custGeom>
            <a:avLst/>
            <a:gdLst/>
            <a:ahLst/>
            <a:cxnLst/>
            <a:rect l="l" t="t" r="r" b="b"/>
            <a:pathLst>
              <a:path w="711834" h="911225">
                <a:moveTo>
                  <a:pt x="622563" y="910864"/>
                </a:moveTo>
                <a:lnTo>
                  <a:pt x="89216" y="910864"/>
                </a:lnTo>
              </a:path>
              <a:path w="711834" h="911225">
                <a:moveTo>
                  <a:pt x="711828" y="0"/>
                </a:moveTo>
                <a:lnTo>
                  <a:pt x="0" y="695491"/>
                </a:lnTo>
              </a:path>
            </a:pathLst>
          </a:custGeom>
          <a:ln w="25399">
            <a:solidFill>
              <a:srgbClr val="40BAD1"/>
            </a:solidFill>
          </a:ln>
        </p:spPr>
        <p:txBody>
          <a:bodyPr wrap="square" lIns="0" tIns="0" rIns="0" bIns="0" rtlCol="0"/>
          <a:lstStyle/>
          <a:p>
            <a:endParaRPr/>
          </a:p>
        </p:txBody>
      </p:sp>
      <p:sp>
        <p:nvSpPr>
          <p:cNvPr id="51" name="object 51"/>
          <p:cNvSpPr txBox="1"/>
          <p:nvPr/>
        </p:nvSpPr>
        <p:spPr>
          <a:xfrm>
            <a:off x="8204808" y="4250047"/>
            <a:ext cx="558800" cy="299720"/>
          </a:xfrm>
          <a:prstGeom prst="rect">
            <a:avLst/>
          </a:prstGeom>
        </p:spPr>
        <p:txBody>
          <a:bodyPr vert="horz" wrap="square" lIns="0" tIns="12700" rIns="0" bIns="0" rtlCol="0">
            <a:spAutoFit/>
          </a:bodyPr>
          <a:lstStyle/>
          <a:p>
            <a:pPr marL="12700">
              <a:lnSpc>
                <a:spcPct val="100000"/>
              </a:lnSpc>
              <a:spcBef>
                <a:spcPts val="100"/>
              </a:spcBef>
              <a:tabLst>
                <a:tab pos="203835" algn="l"/>
                <a:tab pos="545465" algn="l"/>
              </a:tabLst>
            </a:pPr>
            <a:r>
              <a:rPr sz="1800" u="heavy" dirty="0">
                <a:uFill>
                  <a:solidFill>
                    <a:srgbClr val="40BAD1"/>
                  </a:solidFill>
                </a:uFill>
                <a:latin typeface="Times New Roman"/>
                <a:cs typeface="Times New Roman"/>
              </a:rPr>
              <a:t> 	</a:t>
            </a:r>
            <a:r>
              <a:rPr sz="1800" u="heavy" dirty="0">
                <a:uFill>
                  <a:solidFill>
                    <a:srgbClr val="40BAD1"/>
                  </a:solidFill>
                </a:uFill>
                <a:latin typeface="Calibri"/>
                <a:cs typeface="Calibri"/>
              </a:rPr>
              <a:t>3	</a:t>
            </a:r>
            <a:endParaRPr sz="1800">
              <a:latin typeface="Calibri"/>
              <a:cs typeface="Calibri"/>
            </a:endParaRPr>
          </a:p>
        </p:txBody>
      </p:sp>
      <p:sp>
        <p:nvSpPr>
          <p:cNvPr id="52" name="object 52"/>
          <p:cNvSpPr txBox="1"/>
          <p:nvPr/>
        </p:nvSpPr>
        <p:spPr>
          <a:xfrm>
            <a:off x="8681020" y="4828321"/>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5</a:t>
            </a:r>
            <a:endParaRPr sz="1800">
              <a:latin typeface="Calibri"/>
              <a:cs typeface="Calibri"/>
            </a:endParaRPr>
          </a:p>
        </p:txBody>
      </p:sp>
      <p:sp>
        <p:nvSpPr>
          <p:cNvPr id="53" name="object 53"/>
          <p:cNvSpPr txBox="1"/>
          <p:nvPr/>
        </p:nvSpPr>
        <p:spPr>
          <a:xfrm>
            <a:off x="8060487" y="5622244"/>
            <a:ext cx="813435" cy="756920"/>
          </a:xfrm>
          <a:prstGeom prst="rect">
            <a:avLst/>
          </a:prstGeom>
        </p:spPr>
        <p:txBody>
          <a:bodyPr vert="horz" wrap="square" lIns="0" tIns="12700" rIns="0" bIns="0" rtlCol="0">
            <a:spAutoFit/>
          </a:bodyPr>
          <a:lstStyle/>
          <a:p>
            <a:pPr marL="22860" algn="ctr">
              <a:lnSpc>
                <a:spcPct val="100000"/>
              </a:lnSpc>
              <a:spcBef>
                <a:spcPts val="100"/>
              </a:spcBef>
            </a:pPr>
            <a:r>
              <a:rPr sz="1800" dirty="0">
                <a:latin typeface="Calibri"/>
                <a:cs typeface="Calibri"/>
              </a:rPr>
              <a:t>2</a:t>
            </a:r>
            <a:endParaRPr sz="1800">
              <a:latin typeface="Calibri"/>
              <a:cs typeface="Calibri"/>
            </a:endParaRPr>
          </a:p>
          <a:p>
            <a:pPr algn="ctr">
              <a:lnSpc>
                <a:spcPct val="100000"/>
              </a:lnSpc>
              <a:spcBef>
                <a:spcPts val="1435"/>
              </a:spcBef>
            </a:pPr>
            <a:r>
              <a:rPr sz="1800" spc="-5" dirty="0">
                <a:latin typeface="Arial MT"/>
                <a:cs typeface="Arial MT"/>
              </a:rPr>
              <a:t>Cost:10</a:t>
            </a:r>
            <a:endParaRPr sz="1800">
              <a:latin typeface="Arial MT"/>
              <a:cs typeface="Arial MT"/>
            </a:endParaRPr>
          </a:p>
        </p:txBody>
      </p:sp>
      <p:sp>
        <p:nvSpPr>
          <p:cNvPr id="54" name="object 54"/>
          <p:cNvSpPr/>
          <p:nvPr/>
        </p:nvSpPr>
        <p:spPr>
          <a:xfrm>
            <a:off x="9516054" y="4234836"/>
            <a:ext cx="609600" cy="609600"/>
          </a:xfrm>
          <a:custGeom>
            <a:avLst/>
            <a:gdLst/>
            <a:ahLst/>
            <a:cxnLst/>
            <a:rect l="l" t="t" r="r" b="b"/>
            <a:pathLst>
              <a:path w="609600" h="609600">
                <a:moveTo>
                  <a:pt x="0" y="304708"/>
                </a:moveTo>
                <a:lnTo>
                  <a:pt x="3988" y="255282"/>
                </a:lnTo>
                <a:lnTo>
                  <a:pt x="15537" y="208396"/>
                </a:lnTo>
                <a:lnTo>
                  <a:pt x="34017" y="164677"/>
                </a:lnTo>
                <a:lnTo>
                  <a:pt x="58802" y="124751"/>
                </a:lnTo>
                <a:lnTo>
                  <a:pt x="89264" y="89246"/>
                </a:lnTo>
                <a:lnTo>
                  <a:pt x="124776" y="58791"/>
                </a:lnTo>
                <a:lnTo>
                  <a:pt x="164710" y="34010"/>
                </a:lnTo>
                <a:lnTo>
                  <a:pt x="208438" y="15534"/>
                </a:lnTo>
                <a:lnTo>
                  <a:pt x="255334" y="3988"/>
                </a:lnTo>
                <a:lnTo>
                  <a:pt x="304769" y="0"/>
                </a:lnTo>
                <a:lnTo>
                  <a:pt x="352733" y="3795"/>
                </a:lnTo>
                <a:lnTo>
                  <a:pt x="399084" y="14957"/>
                </a:lnTo>
                <a:lnTo>
                  <a:pt x="443003" y="33145"/>
                </a:lnTo>
                <a:lnTo>
                  <a:pt x="483672" y="58021"/>
                </a:lnTo>
                <a:lnTo>
                  <a:pt x="520272" y="89246"/>
                </a:lnTo>
                <a:lnTo>
                  <a:pt x="551504" y="125840"/>
                </a:lnTo>
                <a:lnTo>
                  <a:pt x="576385" y="166501"/>
                </a:lnTo>
                <a:lnTo>
                  <a:pt x="594577" y="210411"/>
                </a:lnTo>
                <a:lnTo>
                  <a:pt x="605742" y="256753"/>
                </a:lnTo>
                <a:lnTo>
                  <a:pt x="609538" y="304708"/>
                </a:lnTo>
                <a:lnTo>
                  <a:pt x="605549" y="354133"/>
                </a:lnTo>
                <a:lnTo>
                  <a:pt x="594001" y="401019"/>
                </a:lnTo>
                <a:lnTo>
                  <a:pt x="575520" y="444739"/>
                </a:lnTo>
                <a:lnTo>
                  <a:pt x="550735" y="484665"/>
                </a:lnTo>
                <a:lnTo>
                  <a:pt x="520273" y="520169"/>
                </a:lnTo>
                <a:lnTo>
                  <a:pt x="484762" y="550625"/>
                </a:lnTo>
                <a:lnTo>
                  <a:pt x="444828" y="575405"/>
                </a:lnTo>
                <a:lnTo>
                  <a:pt x="401099" y="593882"/>
                </a:lnTo>
                <a:lnTo>
                  <a:pt x="354204" y="605428"/>
                </a:lnTo>
                <a:lnTo>
                  <a:pt x="304769" y="609416"/>
                </a:lnTo>
                <a:lnTo>
                  <a:pt x="255334" y="605428"/>
                </a:lnTo>
                <a:lnTo>
                  <a:pt x="208438" y="593882"/>
                </a:lnTo>
                <a:lnTo>
                  <a:pt x="164710" y="575405"/>
                </a:lnTo>
                <a:lnTo>
                  <a:pt x="124776" y="550625"/>
                </a:lnTo>
                <a:lnTo>
                  <a:pt x="89264" y="520169"/>
                </a:lnTo>
                <a:lnTo>
                  <a:pt x="58802" y="484665"/>
                </a:lnTo>
                <a:lnTo>
                  <a:pt x="34017" y="444739"/>
                </a:lnTo>
                <a:lnTo>
                  <a:pt x="15537" y="401019"/>
                </a:lnTo>
                <a:lnTo>
                  <a:pt x="3988" y="354133"/>
                </a:lnTo>
                <a:lnTo>
                  <a:pt x="0" y="304708"/>
                </a:lnTo>
                <a:close/>
              </a:path>
            </a:pathLst>
          </a:custGeom>
          <a:ln w="25399">
            <a:solidFill>
              <a:srgbClr val="40BAD1"/>
            </a:solidFill>
          </a:ln>
        </p:spPr>
        <p:txBody>
          <a:bodyPr wrap="square" lIns="0" tIns="0" rIns="0" bIns="0" rtlCol="0"/>
          <a:lstStyle/>
          <a:p>
            <a:endParaRPr/>
          </a:p>
        </p:txBody>
      </p:sp>
      <p:sp>
        <p:nvSpPr>
          <p:cNvPr id="55" name="object 55"/>
          <p:cNvSpPr txBox="1"/>
          <p:nvPr/>
        </p:nvSpPr>
        <p:spPr>
          <a:xfrm>
            <a:off x="9738863" y="4379587"/>
            <a:ext cx="16446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endParaRPr sz="1800">
              <a:latin typeface="Calibri"/>
              <a:cs typeface="Calibri"/>
            </a:endParaRPr>
          </a:p>
        </p:txBody>
      </p:sp>
      <p:sp>
        <p:nvSpPr>
          <p:cNvPr id="56" name="object 56"/>
          <p:cNvSpPr/>
          <p:nvPr/>
        </p:nvSpPr>
        <p:spPr>
          <a:xfrm>
            <a:off x="10659030" y="4234836"/>
            <a:ext cx="609600" cy="609600"/>
          </a:xfrm>
          <a:custGeom>
            <a:avLst/>
            <a:gdLst/>
            <a:ahLst/>
            <a:cxnLst/>
            <a:rect l="l" t="t" r="r" b="b"/>
            <a:pathLst>
              <a:path w="609600" h="609600">
                <a:moveTo>
                  <a:pt x="0" y="304708"/>
                </a:moveTo>
                <a:lnTo>
                  <a:pt x="3988" y="255282"/>
                </a:lnTo>
                <a:lnTo>
                  <a:pt x="15537" y="208396"/>
                </a:lnTo>
                <a:lnTo>
                  <a:pt x="34017" y="164677"/>
                </a:lnTo>
                <a:lnTo>
                  <a:pt x="58802" y="124751"/>
                </a:lnTo>
                <a:lnTo>
                  <a:pt x="89264" y="89246"/>
                </a:lnTo>
                <a:lnTo>
                  <a:pt x="124776" y="58791"/>
                </a:lnTo>
                <a:lnTo>
                  <a:pt x="164709" y="34010"/>
                </a:lnTo>
                <a:lnTo>
                  <a:pt x="208438" y="15534"/>
                </a:lnTo>
                <a:lnTo>
                  <a:pt x="255333" y="3988"/>
                </a:lnTo>
                <a:lnTo>
                  <a:pt x="304768" y="0"/>
                </a:lnTo>
                <a:lnTo>
                  <a:pt x="352733" y="3795"/>
                </a:lnTo>
                <a:lnTo>
                  <a:pt x="399084" y="14957"/>
                </a:lnTo>
                <a:lnTo>
                  <a:pt x="443004" y="33145"/>
                </a:lnTo>
                <a:lnTo>
                  <a:pt x="483673" y="58021"/>
                </a:lnTo>
                <a:lnTo>
                  <a:pt x="520273" y="89246"/>
                </a:lnTo>
                <a:lnTo>
                  <a:pt x="551504" y="125840"/>
                </a:lnTo>
                <a:lnTo>
                  <a:pt x="576385" y="166501"/>
                </a:lnTo>
                <a:lnTo>
                  <a:pt x="594577" y="210411"/>
                </a:lnTo>
                <a:lnTo>
                  <a:pt x="605741" y="256753"/>
                </a:lnTo>
                <a:lnTo>
                  <a:pt x="609538" y="304708"/>
                </a:lnTo>
                <a:lnTo>
                  <a:pt x="605549" y="354133"/>
                </a:lnTo>
                <a:lnTo>
                  <a:pt x="594000" y="401019"/>
                </a:lnTo>
                <a:lnTo>
                  <a:pt x="575520" y="444739"/>
                </a:lnTo>
                <a:lnTo>
                  <a:pt x="550735" y="484665"/>
                </a:lnTo>
                <a:lnTo>
                  <a:pt x="520273" y="520169"/>
                </a:lnTo>
                <a:lnTo>
                  <a:pt x="484761" y="550625"/>
                </a:lnTo>
                <a:lnTo>
                  <a:pt x="444828" y="575405"/>
                </a:lnTo>
                <a:lnTo>
                  <a:pt x="401099" y="593882"/>
                </a:lnTo>
                <a:lnTo>
                  <a:pt x="354204" y="605428"/>
                </a:lnTo>
                <a:lnTo>
                  <a:pt x="304768" y="609416"/>
                </a:lnTo>
                <a:lnTo>
                  <a:pt x="255333" y="605428"/>
                </a:lnTo>
                <a:lnTo>
                  <a:pt x="208438" y="593882"/>
                </a:lnTo>
                <a:lnTo>
                  <a:pt x="164709" y="575405"/>
                </a:lnTo>
                <a:lnTo>
                  <a:pt x="124776" y="550625"/>
                </a:lnTo>
                <a:lnTo>
                  <a:pt x="89264" y="520169"/>
                </a:lnTo>
                <a:lnTo>
                  <a:pt x="58802" y="484665"/>
                </a:lnTo>
                <a:lnTo>
                  <a:pt x="34017" y="444739"/>
                </a:lnTo>
                <a:lnTo>
                  <a:pt x="15537" y="401019"/>
                </a:lnTo>
                <a:lnTo>
                  <a:pt x="3988" y="354133"/>
                </a:lnTo>
                <a:lnTo>
                  <a:pt x="0" y="304708"/>
                </a:lnTo>
                <a:close/>
              </a:path>
            </a:pathLst>
          </a:custGeom>
          <a:ln w="25399">
            <a:solidFill>
              <a:srgbClr val="40BAD1"/>
            </a:solidFill>
          </a:ln>
        </p:spPr>
        <p:txBody>
          <a:bodyPr wrap="square" lIns="0" tIns="0" rIns="0" bIns="0" rtlCol="0"/>
          <a:lstStyle/>
          <a:p>
            <a:endParaRPr/>
          </a:p>
        </p:txBody>
      </p:sp>
      <p:sp>
        <p:nvSpPr>
          <p:cNvPr id="57" name="object 57"/>
          <p:cNvSpPr txBox="1"/>
          <p:nvPr/>
        </p:nvSpPr>
        <p:spPr>
          <a:xfrm>
            <a:off x="10887029" y="4379587"/>
            <a:ext cx="1536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B</a:t>
            </a:r>
            <a:endParaRPr sz="1800">
              <a:latin typeface="Calibri"/>
              <a:cs typeface="Calibri"/>
            </a:endParaRPr>
          </a:p>
        </p:txBody>
      </p:sp>
      <p:sp>
        <p:nvSpPr>
          <p:cNvPr id="58" name="object 58"/>
          <p:cNvSpPr/>
          <p:nvPr/>
        </p:nvSpPr>
        <p:spPr>
          <a:xfrm>
            <a:off x="9516054" y="5361161"/>
            <a:ext cx="609600" cy="609600"/>
          </a:xfrm>
          <a:custGeom>
            <a:avLst/>
            <a:gdLst/>
            <a:ahLst/>
            <a:cxnLst/>
            <a:rect l="l" t="t" r="r" b="b"/>
            <a:pathLst>
              <a:path w="609600" h="609600">
                <a:moveTo>
                  <a:pt x="0" y="304708"/>
                </a:moveTo>
                <a:lnTo>
                  <a:pt x="3988" y="255283"/>
                </a:lnTo>
                <a:lnTo>
                  <a:pt x="15537" y="208397"/>
                </a:lnTo>
                <a:lnTo>
                  <a:pt x="34017" y="164677"/>
                </a:lnTo>
                <a:lnTo>
                  <a:pt x="58802" y="124751"/>
                </a:lnTo>
                <a:lnTo>
                  <a:pt x="89264" y="89247"/>
                </a:lnTo>
                <a:lnTo>
                  <a:pt x="124776" y="58791"/>
                </a:lnTo>
                <a:lnTo>
                  <a:pt x="164710" y="34011"/>
                </a:lnTo>
                <a:lnTo>
                  <a:pt x="208438" y="15534"/>
                </a:lnTo>
                <a:lnTo>
                  <a:pt x="255334" y="3988"/>
                </a:lnTo>
                <a:lnTo>
                  <a:pt x="304769" y="0"/>
                </a:lnTo>
                <a:lnTo>
                  <a:pt x="352733" y="3795"/>
                </a:lnTo>
                <a:lnTo>
                  <a:pt x="399084" y="14957"/>
                </a:lnTo>
                <a:lnTo>
                  <a:pt x="443003" y="33146"/>
                </a:lnTo>
                <a:lnTo>
                  <a:pt x="483672" y="58022"/>
                </a:lnTo>
                <a:lnTo>
                  <a:pt x="520272" y="89247"/>
                </a:lnTo>
                <a:lnTo>
                  <a:pt x="551504" y="125840"/>
                </a:lnTo>
                <a:lnTo>
                  <a:pt x="576385" y="166501"/>
                </a:lnTo>
                <a:lnTo>
                  <a:pt x="594577" y="210412"/>
                </a:lnTo>
                <a:lnTo>
                  <a:pt x="605742" y="256753"/>
                </a:lnTo>
                <a:lnTo>
                  <a:pt x="609538" y="304708"/>
                </a:lnTo>
                <a:lnTo>
                  <a:pt x="605549" y="354133"/>
                </a:lnTo>
                <a:lnTo>
                  <a:pt x="594001" y="401020"/>
                </a:lnTo>
                <a:lnTo>
                  <a:pt x="575520" y="444739"/>
                </a:lnTo>
                <a:lnTo>
                  <a:pt x="550735" y="484665"/>
                </a:lnTo>
                <a:lnTo>
                  <a:pt x="520273" y="520170"/>
                </a:lnTo>
                <a:lnTo>
                  <a:pt x="484762" y="550626"/>
                </a:lnTo>
                <a:lnTo>
                  <a:pt x="444828" y="575406"/>
                </a:lnTo>
                <a:lnTo>
                  <a:pt x="401099" y="593882"/>
                </a:lnTo>
                <a:lnTo>
                  <a:pt x="354204" y="605429"/>
                </a:lnTo>
                <a:lnTo>
                  <a:pt x="304769" y="609417"/>
                </a:lnTo>
                <a:lnTo>
                  <a:pt x="255334" y="605429"/>
                </a:lnTo>
                <a:lnTo>
                  <a:pt x="208438" y="593882"/>
                </a:lnTo>
                <a:lnTo>
                  <a:pt x="164710" y="575406"/>
                </a:lnTo>
                <a:lnTo>
                  <a:pt x="124776" y="550626"/>
                </a:lnTo>
                <a:lnTo>
                  <a:pt x="89264" y="520170"/>
                </a:lnTo>
                <a:lnTo>
                  <a:pt x="58802" y="484665"/>
                </a:lnTo>
                <a:lnTo>
                  <a:pt x="34017" y="444739"/>
                </a:lnTo>
                <a:lnTo>
                  <a:pt x="15537" y="401020"/>
                </a:lnTo>
                <a:lnTo>
                  <a:pt x="3988" y="354133"/>
                </a:lnTo>
                <a:lnTo>
                  <a:pt x="0" y="304708"/>
                </a:lnTo>
                <a:close/>
              </a:path>
            </a:pathLst>
          </a:custGeom>
          <a:ln w="25399">
            <a:solidFill>
              <a:srgbClr val="40BAD1"/>
            </a:solidFill>
          </a:ln>
        </p:spPr>
        <p:txBody>
          <a:bodyPr wrap="square" lIns="0" tIns="0" rIns="0" bIns="0" rtlCol="0"/>
          <a:lstStyle/>
          <a:p>
            <a:endParaRPr/>
          </a:p>
        </p:txBody>
      </p:sp>
      <p:sp>
        <p:nvSpPr>
          <p:cNvPr id="59" name="object 59"/>
          <p:cNvSpPr txBox="1"/>
          <p:nvPr/>
        </p:nvSpPr>
        <p:spPr>
          <a:xfrm>
            <a:off x="9747625" y="5505914"/>
            <a:ext cx="14668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C</a:t>
            </a:r>
            <a:endParaRPr sz="1800">
              <a:latin typeface="Calibri"/>
              <a:cs typeface="Calibri"/>
            </a:endParaRPr>
          </a:p>
        </p:txBody>
      </p:sp>
      <p:sp>
        <p:nvSpPr>
          <p:cNvPr id="60" name="object 60"/>
          <p:cNvSpPr/>
          <p:nvPr/>
        </p:nvSpPr>
        <p:spPr>
          <a:xfrm>
            <a:off x="10659030" y="5361161"/>
            <a:ext cx="609600" cy="609600"/>
          </a:xfrm>
          <a:custGeom>
            <a:avLst/>
            <a:gdLst/>
            <a:ahLst/>
            <a:cxnLst/>
            <a:rect l="l" t="t" r="r" b="b"/>
            <a:pathLst>
              <a:path w="609600" h="609600">
                <a:moveTo>
                  <a:pt x="0" y="304708"/>
                </a:moveTo>
                <a:lnTo>
                  <a:pt x="3988" y="255283"/>
                </a:lnTo>
                <a:lnTo>
                  <a:pt x="15537" y="208397"/>
                </a:lnTo>
                <a:lnTo>
                  <a:pt x="34017" y="164677"/>
                </a:lnTo>
                <a:lnTo>
                  <a:pt x="58802" y="124751"/>
                </a:lnTo>
                <a:lnTo>
                  <a:pt x="89264" y="89247"/>
                </a:lnTo>
                <a:lnTo>
                  <a:pt x="124776" y="58791"/>
                </a:lnTo>
                <a:lnTo>
                  <a:pt x="164709" y="34011"/>
                </a:lnTo>
                <a:lnTo>
                  <a:pt x="208438" y="15534"/>
                </a:lnTo>
                <a:lnTo>
                  <a:pt x="255333" y="3988"/>
                </a:lnTo>
                <a:lnTo>
                  <a:pt x="304768" y="0"/>
                </a:lnTo>
                <a:lnTo>
                  <a:pt x="352733" y="3795"/>
                </a:lnTo>
                <a:lnTo>
                  <a:pt x="399084" y="14957"/>
                </a:lnTo>
                <a:lnTo>
                  <a:pt x="443004" y="33146"/>
                </a:lnTo>
                <a:lnTo>
                  <a:pt x="483673" y="58022"/>
                </a:lnTo>
                <a:lnTo>
                  <a:pt x="520273" y="89247"/>
                </a:lnTo>
                <a:lnTo>
                  <a:pt x="551504" y="125840"/>
                </a:lnTo>
                <a:lnTo>
                  <a:pt x="576385" y="166501"/>
                </a:lnTo>
                <a:lnTo>
                  <a:pt x="594577" y="210412"/>
                </a:lnTo>
                <a:lnTo>
                  <a:pt x="605741" y="256753"/>
                </a:lnTo>
                <a:lnTo>
                  <a:pt x="609538" y="304708"/>
                </a:lnTo>
                <a:lnTo>
                  <a:pt x="605549" y="354133"/>
                </a:lnTo>
                <a:lnTo>
                  <a:pt x="594000" y="401020"/>
                </a:lnTo>
                <a:lnTo>
                  <a:pt x="575520" y="444739"/>
                </a:lnTo>
                <a:lnTo>
                  <a:pt x="550735" y="484665"/>
                </a:lnTo>
                <a:lnTo>
                  <a:pt x="520273" y="520170"/>
                </a:lnTo>
                <a:lnTo>
                  <a:pt x="484761" y="550626"/>
                </a:lnTo>
                <a:lnTo>
                  <a:pt x="444828" y="575406"/>
                </a:lnTo>
                <a:lnTo>
                  <a:pt x="401099" y="593882"/>
                </a:lnTo>
                <a:lnTo>
                  <a:pt x="354204" y="605429"/>
                </a:lnTo>
                <a:lnTo>
                  <a:pt x="304768" y="609417"/>
                </a:lnTo>
                <a:lnTo>
                  <a:pt x="255333" y="605429"/>
                </a:lnTo>
                <a:lnTo>
                  <a:pt x="208438" y="593882"/>
                </a:lnTo>
                <a:lnTo>
                  <a:pt x="164709" y="575406"/>
                </a:lnTo>
                <a:lnTo>
                  <a:pt x="124776" y="550626"/>
                </a:lnTo>
                <a:lnTo>
                  <a:pt x="89264" y="520170"/>
                </a:lnTo>
                <a:lnTo>
                  <a:pt x="58802" y="484665"/>
                </a:lnTo>
                <a:lnTo>
                  <a:pt x="34017" y="444739"/>
                </a:lnTo>
                <a:lnTo>
                  <a:pt x="15537" y="401020"/>
                </a:lnTo>
                <a:lnTo>
                  <a:pt x="3988" y="354133"/>
                </a:lnTo>
                <a:lnTo>
                  <a:pt x="0" y="304708"/>
                </a:lnTo>
                <a:close/>
              </a:path>
            </a:pathLst>
          </a:custGeom>
          <a:ln w="25399">
            <a:solidFill>
              <a:srgbClr val="40BAD1"/>
            </a:solidFill>
          </a:ln>
        </p:spPr>
        <p:txBody>
          <a:bodyPr wrap="square" lIns="0" tIns="0" rIns="0" bIns="0" rtlCol="0"/>
          <a:lstStyle/>
          <a:p>
            <a:endParaRPr/>
          </a:p>
        </p:txBody>
      </p:sp>
      <p:sp>
        <p:nvSpPr>
          <p:cNvPr id="61" name="object 61"/>
          <p:cNvSpPr txBox="1"/>
          <p:nvPr/>
        </p:nvSpPr>
        <p:spPr>
          <a:xfrm>
            <a:off x="10879048" y="5505914"/>
            <a:ext cx="1695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D</a:t>
            </a:r>
            <a:endParaRPr sz="1800">
              <a:latin typeface="Calibri"/>
              <a:cs typeface="Calibri"/>
            </a:endParaRPr>
          </a:p>
        </p:txBody>
      </p:sp>
      <p:sp>
        <p:nvSpPr>
          <p:cNvPr id="62" name="object 62"/>
          <p:cNvSpPr/>
          <p:nvPr/>
        </p:nvSpPr>
        <p:spPr>
          <a:xfrm>
            <a:off x="9820824" y="4844116"/>
            <a:ext cx="838200" cy="822325"/>
          </a:xfrm>
          <a:custGeom>
            <a:avLst/>
            <a:gdLst/>
            <a:ahLst/>
            <a:cxnLst/>
            <a:rect l="l" t="t" r="r" b="b"/>
            <a:pathLst>
              <a:path w="838200" h="822325">
                <a:moveTo>
                  <a:pt x="838206" y="821753"/>
                </a:moveTo>
                <a:lnTo>
                  <a:pt x="304859" y="821753"/>
                </a:lnTo>
              </a:path>
              <a:path w="838200" h="822325">
                <a:moveTo>
                  <a:pt x="0" y="517044"/>
                </a:moveTo>
                <a:lnTo>
                  <a:pt x="0" y="0"/>
                </a:lnTo>
              </a:path>
            </a:pathLst>
          </a:custGeom>
          <a:ln w="25399">
            <a:solidFill>
              <a:srgbClr val="40BAD1"/>
            </a:solidFill>
          </a:ln>
        </p:spPr>
        <p:txBody>
          <a:bodyPr wrap="square" lIns="0" tIns="0" rIns="0" bIns="0" rtlCol="0"/>
          <a:lstStyle/>
          <a:p>
            <a:endParaRPr/>
          </a:p>
        </p:txBody>
      </p:sp>
      <p:sp>
        <p:nvSpPr>
          <p:cNvPr id="63" name="object 63"/>
          <p:cNvSpPr txBox="1"/>
          <p:nvPr/>
        </p:nvSpPr>
        <p:spPr>
          <a:xfrm>
            <a:off x="10112983" y="4250047"/>
            <a:ext cx="558800" cy="299720"/>
          </a:xfrm>
          <a:prstGeom prst="rect">
            <a:avLst/>
          </a:prstGeom>
        </p:spPr>
        <p:txBody>
          <a:bodyPr vert="horz" wrap="square" lIns="0" tIns="12700" rIns="0" bIns="0" rtlCol="0">
            <a:spAutoFit/>
          </a:bodyPr>
          <a:lstStyle/>
          <a:p>
            <a:pPr marL="12700">
              <a:lnSpc>
                <a:spcPct val="100000"/>
              </a:lnSpc>
              <a:spcBef>
                <a:spcPts val="100"/>
              </a:spcBef>
              <a:tabLst>
                <a:tab pos="203835" algn="l"/>
                <a:tab pos="545465" algn="l"/>
              </a:tabLst>
            </a:pPr>
            <a:r>
              <a:rPr sz="1800" u="heavy" dirty="0">
                <a:uFill>
                  <a:solidFill>
                    <a:srgbClr val="40BAD1"/>
                  </a:solidFill>
                </a:uFill>
                <a:latin typeface="Times New Roman"/>
                <a:cs typeface="Times New Roman"/>
              </a:rPr>
              <a:t> 	</a:t>
            </a:r>
            <a:r>
              <a:rPr sz="1800" u="heavy" dirty="0">
                <a:uFill>
                  <a:solidFill>
                    <a:srgbClr val="40BAD1"/>
                  </a:solidFill>
                </a:uFill>
                <a:latin typeface="Calibri"/>
                <a:cs typeface="Calibri"/>
              </a:rPr>
              <a:t>3	</a:t>
            </a:r>
            <a:endParaRPr sz="1800">
              <a:latin typeface="Calibri"/>
              <a:cs typeface="Calibri"/>
            </a:endParaRPr>
          </a:p>
        </p:txBody>
      </p:sp>
      <p:sp>
        <p:nvSpPr>
          <p:cNvPr id="68" name="object 68"/>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69" name="object 69"/>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8</a:t>
            </a:fld>
            <a:endParaRPr dirty="0"/>
          </a:p>
        </p:txBody>
      </p:sp>
      <p:sp>
        <p:nvSpPr>
          <p:cNvPr id="64" name="object 64"/>
          <p:cNvSpPr txBox="1"/>
          <p:nvPr/>
        </p:nvSpPr>
        <p:spPr>
          <a:xfrm>
            <a:off x="9599866" y="4932642"/>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endParaRPr sz="1800">
              <a:latin typeface="Calibri"/>
              <a:cs typeface="Calibri"/>
            </a:endParaRPr>
          </a:p>
        </p:txBody>
      </p:sp>
      <p:sp>
        <p:nvSpPr>
          <p:cNvPr id="65" name="object 65"/>
          <p:cNvSpPr txBox="1"/>
          <p:nvPr/>
        </p:nvSpPr>
        <p:spPr>
          <a:xfrm>
            <a:off x="9965486" y="5622244"/>
            <a:ext cx="736600" cy="756920"/>
          </a:xfrm>
          <a:prstGeom prst="rect">
            <a:avLst/>
          </a:prstGeom>
        </p:spPr>
        <p:txBody>
          <a:bodyPr vert="horz" wrap="square" lIns="0" tIns="12700" rIns="0" bIns="0" rtlCol="0">
            <a:spAutoFit/>
          </a:bodyPr>
          <a:lstStyle/>
          <a:p>
            <a:pPr marL="106045" algn="ctr">
              <a:lnSpc>
                <a:spcPct val="100000"/>
              </a:lnSpc>
              <a:spcBef>
                <a:spcPts val="100"/>
              </a:spcBef>
            </a:pPr>
            <a:r>
              <a:rPr sz="1800" dirty="0">
                <a:latin typeface="Calibri"/>
                <a:cs typeface="Calibri"/>
              </a:rPr>
              <a:t>2</a:t>
            </a:r>
            <a:endParaRPr sz="1800">
              <a:latin typeface="Calibri"/>
              <a:cs typeface="Calibri"/>
            </a:endParaRPr>
          </a:p>
          <a:p>
            <a:pPr marL="12700">
              <a:lnSpc>
                <a:spcPct val="100000"/>
              </a:lnSpc>
              <a:spcBef>
                <a:spcPts val="1435"/>
              </a:spcBef>
            </a:pPr>
            <a:r>
              <a:rPr sz="1800" b="1" spc="-5" dirty="0">
                <a:latin typeface="Arial"/>
                <a:cs typeface="Arial"/>
              </a:rPr>
              <a:t>Cost:9</a:t>
            </a:r>
            <a:endParaRPr sz="1800">
              <a:latin typeface="Arial"/>
              <a:cs typeface="Arial"/>
            </a:endParaRPr>
          </a:p>
        </p:txBody>
      </p:sp>
      <p:sp>
        <p:nvSpPr>
          <p:cNvPr id="66" name="object 66"/>
          <p:cNvSpPr txBox="1"/>
          <p:nvPr/>
        </p:nvSpPr>
        <p:spPr>
          <a:xfrm>
            <a:off x="4326687" y="6078906"/>
            <a:ext cx="8134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Cost:14</a:t>
            </a:r>
            <a:endParaRPr sz="1800">
              <a:latin typeface="Arial MT"/>
              <a:cs typeface="Arial MT"/>
            </a:endParaRPr>
          </a:p>
        </p:txBody>
      </p:sp>
      <p:sp>
        <p:nvSpPr>
          <p:cNvPr id="67" name="object 67"/>
          <p:cNvSpPr txBox="1"/>
          <p:nvPr/>
        </p:nvSpPr>
        <p:spPr>
          <a:xfrm>
            <a:off x="6079287" y="6078906"/>
            <a:ext cx="8134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Cost:14</a:t>
            </a:r>
            <a:endParaRPr sz="1800">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spc="-5" dirty="0"/>
              <a:t>Departmen</a:t>
            </a:r>
            <a:r>
              <a:rPr dirty="0"/>
              <a:t>t</a:t>
            </a:r>
            <a:r>
              <a:rPr spc="-5" dirty="0"/>
              <a:t> o</a:t>
            </a:r>
            <a:r>
              <a:rPr dirty="0"/>
              <a:t>f</a:t>
            </a:r>
            <a:r>
              <a:rPr spc="-5" dirty="0"/>
              <a:t> Informatio</a:t>
            </a:r>
            <a:r>
              <a:rPr dirty="0"/>
              <a:t>n</a:t>
            </a:r>
            <a:r>
              <a:rPr spc="-80" dirty="0"/>
              <a:t> </a:t>
            </a:r>
            <a:r>
              <a:rPr spc="-70" dirty="0"/>
              <a:t>T</a:t>
            </a:r>
            <a:r>
              <a:rPr spc="-5" dirty="0"/>
              <a:t>echnology</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9</a:t>
            </a:fld>
            <a:endParaRPr dirty="0"/>
          </a:p>
        </p:txBody>
      </p:sp>
      <p:sp>
        <p:nvSpPr>
          <p:cNvPr id="3" name="object 3"/>
          <p:cNvSpPr txBox="1"/>
          <p:nvPr/>
        </p:nvSpPr>
        <p:spPr>
          <a:xfrm>
            <a:off x="325944" y="2854207"/>
            <a:ext cx="2369820" cy="1069340"/>
          </a:xfrm>
          <a:prstGeom prst="rect">
            <a:avLst/>
          </a:prstGeom>
        </p:spPr>
        <p:txBody>
          <a:bodyPr vert="horz" wrap="square" lIns="0" tIns="73660" rIns="0" bIns="0" rtlCol="0">
            <a:spAutoFit/>
          </a:bodyPr>
          <a:lstStyle/>
          <a:p>
            <a:pPr marL="12700" marR="5080">
              <a:lnSpc>
                <a:spcPts val="3900"/>
              </a:lnSpc>
              <a:spcBef>
                <a:spcPts val="580"/>
              </a:spcBef>
            </a:pPr>
            <a:r>
              <a:rPr sz="3600" spc="-5" dirty="0">
                <a:solidFill>
                  <a:srgbClr val="FFFFFF"/>
                </a:solidFill>
                <a:latin typeface="Corbel"/>
                <a:cs typeface="Corbel"/>
              </a:rPr>
              <a:t>Applications  of</a:t>
            </a:r>
            <a:r>
              <a:rPr sz="3600" spc="-15" dirty="0">
                <a:solidFill>
                  <a:srgbClr val="FFFFFF"/>
                </a:solidFill>
                <a:latin typeface="Corbel"/>
                <a:cs typeface="Corbel"/>
              </a:rPr>
              <a:t> </a:t>
            </a:r>
            <a:r>
              <a:rPr sz="3600" spc="-5" dirty="0">
                <a:solidFill>
                  <a:srgbClr val="FFFFFF"/>
                </a:solidFill>
                <a:latin typeface="Corbel"/>
                <a:cs typeface="Corbel"/>
              </a:rPr>
              <a:t>MST</a:t>
            </a:r>
            <a:endParaRPr sz="3600">
              <a:latin typeface="Corbel"/>
              <a:cs typeface="Corbel"/>
            </a:endParaRPr>
          </a:p>
        </p:txBody>
      </p:sp>
      <p:sp>
        <p:nvSpPr>
          <p:cNvPr id="4" name="object 4"/>
          <p:cNvSpPr txBox="1"/>
          <p:nvPr/>
        </p:nvSpPr>
        <p:spPr>
          <a:xfrm>
            <a:off x="4002164" y="2165126"/>
            <a:ext cx="7049134" cy="2540000"/>
          </a:xfrm>
          <a:prstGeom prst="rect">
            <a:avLst/>
          </a:prstGeom>
        </p:spPr>
        <p:txBody>
          <a:bodyPr vert="horz" wrap="square" lIns="0" tIns="12700" rIns="0" bIns="0" rtlCol="0">
            <a:spAutoFit/>
          </a:bodyPr>
          <a:lstStyle/>
          <a:p>
            <a:pPr marL="409575" marR="5080" indent="-397510">
              <a:lnSpc>
                <a:spcPct val="114599"/>
              </a:lnSpc>
              <a:spcBef>
                <a:spcPts val="100"/>
              </a:spcBef>
              <a:buClr>
                <a:srgbClr val="40BAD1"/>
              </a:buClr>
              <a:buSzPct val="91666"/>
              <a:buFont typeface="Arial MT"/>
              <a:buChar char="●"/>
              <a:tabLst>
                <a:tab pos="409575" algn="l"/>
                <a:tab pos="410209" algn="l"/>
              </a:tabLst>
            </a:pPr>
            <a:r>
              <a:rPr sz="2400" spc="-5" dirty="0">
                <a:solidFill>
                  <a:srgbClr val="FF0000"/>
                </a:solidFill>
                <a:latin typeface="Corbel"/>
                <a:cs typeface="Corbel"/>
              </a:rPr>
              <a:t>Network Designs. </a:t>
            </a:r>
            <a:r>
              <a:rPr sz="2400" spc="-15" dirty="0">
                <a:latin typeface="Corbel"/>
                <a:cs typeface="Corbel"/>
              </a:rPr>
              <a:t>Like </a:t>
            </a:r>
            <a:r>
              <a:rPr sz="2400" spc="-5" dirty="0">
                <a:latin typeface="Corbel"/>
                <a:cs typeface="Corbel"/>
              </a:rPr>
              <a:t>telephone network, to choose </a:t>
            </a:r>
            <a:r>
              <a:rPr sz="2400" spc="-470" dirty="0">
                <a:latin typeface="Corbel"/>
                <a:cs typeface="Corbel"/>
              </a:rPr>
              <a:t> </a:t>
            </a:r>
            <a:r>
              <a:rPr sz="2400" spc="-5" dirty="0">
                <a:latin typeface="Corbel"/>
                <a:cs typeface="Corbel"/>
              </a:rPr>
              <a:t>least</a:t>
            </a:r>
            <a:r>
              <a:rPr sz="2400" spc="-10" dirty="0">
                <a:latin typeface="Corbel"/>
                <a:cs typeface="Corbel"/>
              </a:rPr>
              <a:t> </a:t>
            </a:r>
            <a:r>
              <a:rPr sz="2400" spc="-5" dirty="0">
                <a:latin typeface="Corbel"/>
                <a:cs typeface="Corbel"/>
              </a:rPr>
              <a:t>costly path.</a:t>
            </a:r>
            <a:endParaRPr sz="2400" dirty="0">
              <a:latin typeface="Corbel"/>
              <a:cs typeface="Corbel"/>
            </a:endParaRPr>
          </a:p>
          <a:p>
            <a:pPr marL="409575" marR="386715" indent="-397510">
              <a:lnSpc>
                <a:spcPct val="114599"/>
              </a:lnSpc>
              <a:buClr>
                <a:srgbClr val="40BAD1"/>
              </a:buClr>
              <a:buSzPct val="91666"/>
              <a:buFont typeface="Arial MT"/>
              <a:buChar char="●"/>
              <a:tabLst>
                <a:tab pos="409575" algn="l"/>
                <a:tab pos="410209" algn="l"/>
              </a:tabLst>
            </a:pPr>
            <a:r>
              <a:rPr sz="2400" spc="-155" dirty="0">
                <a:solidFill>
                  <a:srgbClr val="FF0000"/>
                </a:solidFill>
                <a:latin typeface="Corbel"/>
                <a:cs typeface="Corbel"/>
              </a:rPr>
              <a:t>T</a:t>
            </a:r>
            <a:r>
              <a:rPr sz="2400" dirty="0">
                <a:solidFill>
                  <a:srgbClr val="FF0000"/>
                </a:solidFill>
                <a:latin typeface="Corbel"/>
                <a:cs typeface="Corbel"/>
              </a:rPr>
              <a:t>o</a:t>
            </a:r>
            <a:r>
              <a:rPr sz="2400" spc="-5" dirty="0">
                <a:solidFill>
                  <a:srgbClr val="FF0000"/>
                </a:solidFill>
                <a:latin typeface="Corbel"/>
                <a:cs typeface="Corbel"/>
              </a:rPr>
              <a:t> ﬁn</a:t>
            </a:r>
            <a:r>
              <a:rPr sz="2400" dirty="0">
                <a:solidFill>
                  <a:srgbClr val="FF0000"/>
                </a:solidFill>
                <a:latin typeface="Corbel"/>
                <a:cs typeface="Corbel"/>
              </a:rPr>
              <a:t>d</a:t>
            </a:r>
            <a:r>
              <a:rPr sz="2400" spc="-5" dirty="0">
                <a:solidFill>
                  <a:srgbClr val="FF0000"/>
                </a:solidFill>
                <a:latin typeface="Corbel"/>
                <a:cs typeface="Corbel"/>
              </a:rPr>
              <a:t> airlin</a:t>
            </a:r>
            <a:r>
              <a:rPr sz="2400" dirty="0">
                <a:solidFill>
                  <a:srgbClr val="FF0000"/>
                </a:solidFill>
                <a:latin typeface="Corbel"/>
                <a:cs typeface="Corbel"/>
              </a:rPr>
              <a:t>e</a:t>
            </a:r>
            <a:r>
              <a:rPr sz="2400" spc="-5" dirty="0">
                <a:solidFill>
                  <a:srgbClr val="FF0000"/>
                </a:solidFill>
                <a:latin typeface="Corbel"/>
                <a:cs typeface="Corbel"/>
              </a:rPr>
              <a:t> routes</a:t>
            </a:r>
            <a:r>
              <a:rPr sz="2400" dirty="0">
                <a:latin typeface="Corbel"/>
                <a:cs typeface="Corbel"/>
              </a:rPr>
              <a:t>.</a:t>
            </a:r>
            <a:r>
              <a:rPr sz="2400" spc="-170" dirty="0">
                <a:latin typeface="Corbel"/>
                <a:cs typeface="Corbel"/>
              </a:rPr>
              <a:t> </a:t>
            </a:r>
            <a:r>
              <a:rPr sz="2400" spc="-100" dirty="0">
                <a:latin typeface="Corbel"/>
                <a:cs typeface="Corbel"/>
              </a:rPr>
              <a:t>V</a:t>
            </a:r>
            <a:r>
              <a:rPr sz="2400" spc="-5" dirty="0">
                <a:latin typeface="Corbel"/>
                <a:cs typeface="Corbel"/>
              </a:rPr>
              <a:t>ertice</a:t>
            </a:r>
            <a:r>
              <a:rPr sz="2400" dirty="0">
                <a:latin typeface="Corbel"/>
                <a:cs typeface="Corbel"/>
              </a:rPr>
              <a:t>s</a:t>
            </a:r>
            <a:r>
              <a:rPr sz="2400" spc="-5" dirty="0">
                <a:latin typeface="Corbel"/>
                <a:cs typeface="Corbel"/>
              </a:rPr>
              <a:t> denot</a:t>
            </a:r>
            <a:r>
              <a:rPr sz="2400" dirty="0">
                <a:latin typeface="Corbel"/>
                <a:cs typeface="Corbel"/>
              </a:rPr>
              <a:t>e</a:t>
            </a:r>
            <a:r>
              <a:rPr sz="2400" spc="-5" dirty="0">
                <a:latin typeface="Corbel"/>
                <a:cs typeface="Corbel"/>
              </a:rPr>
              <a:t> cities</a:t>
            </a:r>
            <a:r>
              <a:rPr sz="2400" dirty="0">
                <a:latin typeface="Corbel"/>
                <a:cs typeface="Corbel"/>
              </a:rPr>
              <a:t>,</a:t>
            </a:r>
            <a:r>
              <a:rPr sz="2400" spc="-5" dirty="0">
                <a:latin typeface="Corbel"/>
                <a:cs typeface="Corbel"/>
              </a:rPr>
              <a:t> edges  represent</a:t>
            </a:r>
            <a:r>
              <a:rPr sz="2400" spc="-15" dirty="0">
                <a:latin typeface="Corbel"/>
                <a:cs typeface="Corbel"/>
              </a:rPr>
              <a:t> </a:t>
            </a:r>
            <a:r>
              <a:rPr sz="2400" spc="-5" dirty="0">
                <a:latin typeface="Corbel"/>
                <a:cs typeface="Corbel"/>
              </a:rPr>
              <a:t>routes</a:t>
            </a:r>
            <a:r>
              <a:rPr sz="2400" spc="-10" dirty="0">
                <a:latin typeface="Corbel"/>
                <a:cs typeface="Corbel"/>
              </a:rPr>
              <a:t> </a:t>
            </a:r>
            <a:r>
              <a:rPr sz="2400" spc="-5" dirty="0">
                <a:latin typeface="Corbel"/>
                <a:cs typeface="Corbel"/>
              </a:rPr>
              <a:t>between</a:t>
            </a:r>
            <a:r>
              <a:rPr sz="2400" spc="-10" dirty="0">
                <a:latin typeface="Corbel"/>
                <a:cs typeface="Corbel"/>
              </a:rPr>
              <a:t> </a:t>
            </a:r>
            <a:r>
              <a:rPr sz="2400" spc="-5" dirty="0">
                <a:latin typeface="Corbel"/>
                <a:cs typeface="Corbel"/>
              </a:rPr>
              <a:t>cities.</a:t>
            </a:r>
            <a:endParaRPr sz="2400" dirty="0">
              <a:latin typeface="Corbel"/>
              <a:cs typeface="Corbel"/>
            </a:endParaRPr>
          </a:p>
          <a:p>
            <a:pPr marL="409575" marR="83820" indent="-397510">
              <a:lnSpc>
                <a:spcPct val="114599"/>
              </a:lnSpc>
              <a:buClr>
                <a:srgbClr val="40BAD1"/>
              </a:buClr>
              <a:buSzPct val="91666"/>
              <a:buFont typeface="Arial MT"/>
              <a:buChar char="●"/>
              <a:tabLst>
                <a:tab pos="409575" algn="l"/>
                <a:tab pos="410209" algn="l"/>
              </a:tabLst>
            </a:pPr>
            <a:r>
              <a:rPr sz="2400" spc="-45" dirty="0">
                <a:latin typeface="Corbel"/>
                <a:cs typeface="Corbel"/>
              </a:rPr>
              <a:t>MSTs </a:t>
            </a:r>
            <a:r>
              <a:rPr sz="2400" spc="-5" dirty="0">
                <a:latin typeface="Corbel"/>
                <a:cs typeface="Corbel"/>
              </a:rPr>
              <a:t>are applied in </a:t>
            </a:r>
            <a:r>
              <a:rPr sz="2400" spc="-5" dirty="0">
                <a:solidFill>
                  <a:srgbClr val="FF0000"/>
                </a:solidFill>
                <a:latin typeface="Corbel"/>
                <a:cs typeface="Corbel"/>
              </a:rPr>
              <a:t>routing algorithm </a:t>
            </a:r>
            <a:r>
              <a:rPr sz="2400" spc="-5" dirty="0">
                <a:latin typeface="Corbel"/>
                <a:cs typeface="Corbel"/>
              </a:rPr>
              <a:t>for ﬁnding the </a:t>
            </a:r>
            <a:r>
              <a:rPr sz="2400" spc="-470" dirty="0">
                <a:latin typeface="Corbel"/>
                <a:cs typeface="Corbel"/>
              </a:rPr>
              <a:t> </a:t>
            </a:r>
            <a:r>
              <a:rPr sz="2400" spc="-5" dirty="0">
                <a:latin typeface="Corbel"/>
                <a:cs typeface="Corbel"/>
              </a:rPr>
              <a:t>most</a:t>
            </a:r>
            <a:r>
              <a:rPr sz="2400" spc="-10" dirty="0">
                <a:latin typeface="Corbel"/>
                <a:cs typeface="Corbel"/>
              </a:rPr>
              <a:t> </a:t>
            </a:r>
            <a:r>
              <a:rPr sz="2400" spc="-5" dirty="0">
                <a:latin typeface="Corbel"/>
                <a:cs typeface="Corbel"/>
              </a:rPr>
              <a:t>eﬃcient path.</a:t>
            </a:r>
            <a:endParaRPr sz="2400" dirty="0">
              <a:latin typeface="Corbel"/>
              <a:cs typeface="Corbe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1127</TotalTime>
  <Words>3312</Words>
  <Application>Microsoft Office PowerPoint</Application>
  <PresentationFormat>Widescreen</PresentationFormat>
  <Paragraphs>1206</Paragraphs>
  <Slides>52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MS PGothic</vt:lpstr>
      <vt:lpstr>Arial</vt:lpstr>
      <vt:lpstr>Arial MT</vt:lpstr>
      <vt:lpstr>Calibri</vt:lpstr>
      <vt:lpstr>Corbel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Initialize: Sort the edges by increasing edge weight</vt:lpstr>
      <vt:lpstr>Select first |V|–1 edges which  do not generate a cycle</vt:lpstr>
      <vt:lpstr>First |V|–1 edges selected  Total Cost = 21</vt:lpstr>
      <vt:lpstr>PowerPoint Presentation</vt:lpstr>
      <vt:lpstr>1. Create a forest in such a way that every vertex is a  separate tree.</vt:lpstr>
      <vt:lpstr>PowerPoint Presentation</vt:lpstr>
      <vt:lpstr>PowerPoint Presentation</vt:lpstr>
      <vt:lpstr>PowerPoint Presentation</vt:lpstr>
      <vt:lpstr>Initialize   </vt:lpstr>
      <vt:lpstr>Start with node  Update distances of adjacent, unselected nodes  Select node with minimum distance</vt:lpstr>
      <vt:lpstr>Cost of Minimum Spanning Tree Σ Dv = 21</vt:lpstr>
      <vt:lpstr>PowerPoint Presentation</vt:lpstr>
      <vt:lpstr>1. Select a starting vertex.</vt:lpstr>
      <vt:lpstr>PowerPoint Presentation</vt:lpstr>
      <vt:lpstr>PowerPoint Presentation</vt:lpstr>
      <vt:lpstr>PowerPoint Presentation</vt:lpstr>
      <vt:lpstr>PowerPoint Presentation</vt:lpstr>
      <vt:lpstr>PowerPoint Presentation</vt:lpstr>
      <vt:lpstr>Step1: Distance to source vertex is zero  Step2: Set all other distances to inﬁnity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Pk[i][j] = 1</vt:lpstr>
      <vt:lpstr>PowerPoint Presentation</vt:lpstr>
      <vt:lpstr>PowerPoint Presentation</vt:lpstr>
      <vt:lpstr>PowerPoint Presentation</vt:lpstr>
      <vt:lpstr>PowerPoint Presentation</vt:lpstr>
      <vt:lpstr>A 1 2 3 4</vt:lpstr>
      <vt:lpstr>PowerPoint Presentation</vt:lpstr>
      <vt:lpstr>Function Warshall(L[1…n, 1…n])  array D[1…n, 1…n], P[1…n, 1…n]  P 🡨 0</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dc:creator>
  <cp:lastModifiedBy>Ravi</cp:lastModifiedBy>
  <cp:revision>42</cp:revision>
  <dcterms:created xsi:type="dcterms:W3CDTF">2021-08-08T14:45:43Z</dcterms:created>
  <dcterms:modified xsi:type="dcterms:W3CDTF">2021-12-14T17:02:11Z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