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58" r:id="rId4"/>
    <p:sldId id="259" r:id="rId5"/>
    <p:sldId id="289" r:id="rId6"/>
    <p:sldId id="288" r:id="rId7"/>
    <p:sldId id="283" r:id="rId8"/>
    <p:sldId id="260" r:id="rId9"/>
    <p:sldId id="261" r:id="rId10"/>
    <p:sldId id="262" r:id="rId11"/>
    <p:sldId id="263" r:id="rId12"/>
    <p:sldId id="264" r:id="rId13"/>
    <p:sldId id="265" r:id="rId14"/>
    <p:sldId id="266" r:id="rId15"/>
    <p:sldId id="267" r:id="rId16"/>
    <p:sldId id="268" r:id="rId17"/>
    <p:sldId id="280" r:id="rId18"/>
    <p:sldId id="269" r:id="rId19"/>
    <p:sldId id="270" r:id="rId20"/>
    <p:sldId id="271" r:id="rId21"/>
    <p:sldId id="281" r:id="rId22"/>
    <p:sldId id="272" r:id="rId23"/>
    <p:sldId id="273" r:id="rId24"/>
    <p:sldId id="285" r:id="rId25"/>
    <p:sldId id="282" r:id="rId26"/>
    <p:sldId id="284" r:id="rId27"/>
    <p:sldId id="286" r:id="rId28"/>
    <p:sldId id="290" r:id="rId29"/>
    <p:sldId id="287" r:id="rId30"/>
    <p:sldId id="274" r:id="rId31"/>
    <p:sldId id="275" r:id="rId32"/>
    <p:sldId id="276" r:id="rId33"/>
    <p:sldId id="277" r:id="rId34"/>
    <p:sldId id="278" r:id="rId35"/>
    <p:sldId id="279" r:id="rId3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960" y="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E30704D-E119-4843-AA5E-B1357A17C04F}" type="datetimeFigureOut">
              <a:rPr lang="en-US" smtClean="0"/>
              <a:t>12/7/2021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F27326D-5931-461F-B7E0-FA6B4CD5B549}" type="slidenum">
              <a:rPr lang="en-US" smtClean="0"/>
              <a:t>‹#›</a:t>
            </a:fld>
            <a:endParaRPr lang="en-US"/>
          </a:p>
        </p:txBody>
      </p:sp>
    </p:spTree>
    <p:extLst>
      <p:ext uri="{BB962C8B-B14F-4D97-AF65-F5344CB8AC3E}">
        <p14:creationId xmlns:p14="http://schemas.microsoft.com/office/powerpoint/2010/main" val="350149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8775FA5-FE08-48BD-BE88-6A658D3EB5B6}" type="datetime1">
              <a:rPr lang="en-US" smtClean="0"/>
              <a:t>12/7/2021</a:t>
            </a:fld>
            <a:endParaRPr lang="en-US"/>
          </a:p>
        </p:txBody>
      </p:sp>
      <p:sp>
        <p:nvSpPr>
          <p:cNvPr id="6" name="Holder 6"/>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rgbClr val="595959"/>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F1650B3-1FD3-4BA5-919D-638F029528A2}" type="datetime1">
              <a:rPr lang="en-US" smtClean="0"/>
              <a:t>12/7/2021</a:t>
            </a:fld>
            <a:endParaRPr lang="en-US"/>
          </a:p>
        </p:txBody>
      </p:sp>
      <p:sp>
        <p:nvSpPr>
          <p:cNvPr id="6" name="Holder 6"/>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rgbClr val="595959"/>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C6DB499C-1F11-4053-9F3E-52BF7F4665C9}" type="datetime1">
              <a:rPr lang="en-US" smtClean="0"/>
              <a:t>12/7/2021</a:t>
            </a:fld>
            <a:endParaRPr lang="en-US"/>
          </a:p>
        </p:txBody>
      </p:sp>
      <p:sp>
        <p:nvSpPr>
          <p:cNvPr id="7" name="Holder 7"/>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rgbClr val="595959"/>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2C58D06E-4439-4C66-8CAB-D32C859C1913}" type="datetime1">
              <a:rPr lang="en-US" smtClean="0"/>
              <a:t>12/7/2021</a:t>
            </a:fld>
            <a:endParaRPr lang="en-US"/>
          </a:p>
        </p:txBody>
      </p:sp>
      <p:sp>
        <p:nvSpPr>
          <p:cNvPr id="5" name="Holder 5"/>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079C1F8-D9D9-44AF-9315-46C02D494790}" type="datetime1">
              <a:rPr lang="en-US" smtClean="0"/>
              <a:t>12/7/2021</a:t>
            </a:fld>
            <a:endParaRPr lang="en-US"/>
          </a:p>
        </p:txBody>
      </p:sp>
      <p:sp>
        <p:nvSpPr>
          <p:cNvPr id="4" name="Holder 4"/>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758951"/>
            <a:ext cx="3444240" cy="5331460"/>
          </a:xfrm>
          <a:custGeom>
            <a:avLst/>
            <a:gdLst/>
            <a:ahLst/>
            <a:cxnLst/>
            <a:rect l="l" t="t" r="r" b="b"/>
            <a:pathLst>
              <a:path w="3444240" h="5331460">
                <a:moveTo>
                  <a:pt x="3443700" y="5330999"/>
                </a:moveTo>
                <a:lnTo>
                  <a:pt x="0" y="5330999"/>
                </a:lnTo>
                <a:lnTo>
                  <a:pt x="0" y="0"/>
                </a:lnTo>
                <a:lnTo>
                  <a:pt x="3443700" y="0"/>
                </a:lnTo>
                <a:lnTo>
                  <a:pt x="3443700" y="5330999"/>
                </a:lnTo>
                <a:close/>
              </a:path>
            </a:pathLst>
          </a:custGeom>
          <a:solidFill>
            <a:srgbClr val="40BAD1"/>
          </a:solidFill>
        </p:spPr>
        <p:txBody>
          <a:bodyPr wrap="square" lIns="0" tIns="0" rIns="0" bIns="0" rtlCol="0"/>
          <a:lstStyle/>
          <a:p>
            <a:endParaRPr/>
          </a:p>
        </p:txBody>
      </p:sp>
      <p:sp>
        <p:nvSpPr>
          <p:cNvPr id="17" name="bg object 17"/>
          <p:cNvSpPr/>
          <p:nvPr/>
        </p:nvSpPr>
        <p:spPr>
          <a:xfrm>
            <a:off x="11815864" y="758951"/>
            <a:ext cx="376555" cy="5331460"/>
          </a:xfrm>
          <a:custGeom>
            <a:avLst/>
            <a:gdLst/>
            <a:ahLst/>
            <a:cxnLst/>
            <a:rect l="l" t="t" r="r" b="b"/>
            <a:pathLst>
              <a:path w="376554" h="5331460">
                <a:moveTo>
                  <a:pt x="0" y="0"/>
                </a:moveTo>
                <a:lnTo>
                  <a:pt x="376135" y="0"/>
                </a:lnTo>
                <a:lnTo>
                  <a:pt x="376135" y="5330999"/>
                </a:lnTo>
                <a:lnTo>
                  <a:pt x="0" y="5330999"/>
                </a:lnTo>
                <a:lnTo>
                  <a:pt x="0" y="0"/>
                </a:lnTo>
                <a:close/>
              </a:path>
            </a:pathLst>
          </a:custGeom>
          <a:solidFill>
            <a:srgbClr val="C8C8C8">
              <a:alpha val="49798"/>
            </a:srgbClr>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11562675" y="6070725"/>
            <a:ext cx="629324" cy="787274"/>
          </a:xfrm>
          <a:prstGeom prst="rect">
            <a:avLst/>
          </a:prstGeom>
        </p:spPr>
      </p:pic>
      <p:sp>
        <p:nvSpPr>
          <p:cNvPr id="2" name="Holder 2"/>
          <p:cNvSpPr>
            <a:spLocks noGrp="1"/>
          </p:cNvSpPr>
          <p:nvPr>
            <p:ph type="title"/>
          </p:nvPr>
        </p:nvSpPr>
        <p:spPr>
          <a:xfrm>
            <a:off x="3940937" y="3591418"/>
            <a:ext cx="4310125" cy="924560"/>
          </a:xfrm>
          <a:prstGeom prst="rect">
            <a:avLst/>
          </a:prstGeom>
        </p:spPr>
        <p:txBody>
          <a:bodyPr wrap="square" lIns="0" tIns="0" rIns="0" bIns="0">
            <a:spAutoFit/>
          </a:bodyPr>
          <a:lstStyle>
            <a:lvl1pPr>
              <a:defRPr sz="5900" b="0" i="0">
                <a:solidFill>
                  <a:srgbClr val="595959"/>
                </a:solidFill>
                <a:latin typeface="Corbel"/>
                <a:cs typeface="Corbe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25950" y="6437841"/>
            <a:ext cx="2279015" cy="165100"/>
          </a:xfrm>
          <a:prstGeom prst="rect">
            <a:avLst/>
          </a:prstGeom>
        </p:spPr>
        <p:txBody>
          <a:bodyPr wrap="square" lIns="0" tIns="0" rIns="0" bIns="0">
            <a:spAutoFit/>
          </a:bodyPr>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FC1F208C-9B59-400D-869C-5A5AA0545F69}" type="datetime1">
              <a:rPr lang="en-US" smtClean="0"/>
              <a:t>12/7/2021</a:t>
            </a:fld>
            <a:endParaRPr lang="en-US"/>
          </a:p>
        </p:txBody>
      </p:sp>
      <p:sp>
        <p:nvSpPr>
          <p:cNvPr id="6" name="Holder 6"/>
          <p:cNvSpPr>
            <a:spLocks noGrp="1"/>
          </p:cNvSpPr>
          <p:nvPr>
            <p:ph type="sldNum" sz="quarter" idx="7"/>
          </p:nvPr>
        </p:nvSpPr>
        <p:spPr>
          <a:xfrm>
            <a:off x="11271545" y="6468683"/>
            <a:ext cx="236854" cy="177800"/>
          </a:xfrm>
          <a:prstGeom prst="rect">
            <a:avLst/>
          </a:prstGeom>
        </p:spPr>
        <p:txBody>
          <a:bodyPr wrap="square" lIns="0" tIns="0" rIns="0" bIns="0">
            <a:spAutoFit/>
          </a:bodyPr>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grpSp>
        <p:nvGrpSpPr>
          <p:cNvPr id="3" name="object 3"/>
          <p:cNvGrpSpPr/>
          <p:nvPr/>
        </p:nvGrpSpPr>
        <p:grpSpPr>
          <a:xfrm>
            <a:off x="9270262" y="761998"/>
            <a:ext cx="2922270" cy="5334000"/>
            <a:chOff x="9270262" y="761998"/>
            <a:chExt cx="2922270" cy="5334000"/>
          </a:xfrm>
        </p:grpSpPr>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pic>
          <p:nvPicPr>
            <p:cNvPr id="5" name="object 5"/>
            <p:cNvPicPr/>
            <p:nvPr/>
          </p:nvPicPr>
          <p:blipFill>
            <a:blip r:embed="rId2" cstate="print"/>
            <a:stretch>
              <a:fillRect/>
            </a:stretch>
          </p:blipFill>
          <p:spPr>
            <a:xfrm>
              <a:off x="9386732" y="841791"/>
              <a:ext cx="2734471" cy="913312"/>
            </a:xfrm>
            <a:prstGeom prst="rect">
              <a:avLst/>
            </a:prstGeom>
          </p:spPr>
        </p:pic>
      </p:grpSp>
      <p:sp>
        <p:nvSpPr>
          <p:cNvPr id="6" name="object 6"/>
          <p:cNvSpPr txBox="1"/>
          <p:nvPr/>
        </p:nvSpPr>
        <p:spPr>
          <a:xfrm>
            <a:off x="9418450" y="1694645"/>
            <a:ext cx="2511425" cy="615553"/>
          </a:xfrm>
          <a:prstGeom prst="rect">
            <a:avLst/>
          </a:prstGeom>
        </p:spPr>
        <p:txBody>
          <a:bodyPr vert="horz" wrap="square" lIns="0" tIns="25400" rIns="0" bIns="0" rtlCol="0">
            <a:spAutoFit/>
          </a:bodyPr>
          <a:lstStyle/>
          <a:p>
            <a:pPr marL="12700" marR="5080">
              <a:lnSpc>
                <a:spcPts val="2250"/>
              </a:lnSpc>
              <a:spcBef>
                <a:spcPts val="200"/>
              </a:spcBef>
            </a:pPr>
            <a:r>
              <a:rPr sz="1900" spc="-5" dirty="0">
                <a:solidFill>
                  <a:srgbClr val="0098A3"/>
                </a:solidFill>
                <a:latin typeface="Arial MT"/>
                <a:cs typeface="Arial MT"/>
              </a:rPr>
              <a:t>Department of </a:t>
            </a:r>
            <a:r>
              <a:rPr lang="en-US" sz="1900" spc="-5" dirty="0">
                <a:solidFill>
                  <a:srgbClr val="0098A3"/>
                </a:solidFill>
                <a:latin typeface="Arial MT"/>
                <a:cs typeface="Arial MT"/>
              </a:rPr>
              <a:t>Computer Engineering</a:t>
            </a:r>
            <a:endParaRPr sz="1900" dirty="0">
              <a:latin typeface="Arial MT"/>
              <a:cs typeface="Arial MT"/>
            </a:endParaRPr>
          </a:p>
        </p:txBody>
      </p:sp>
      <p:sp>
        <p:nvSpPr>
          <p:cNvPr id="7" name="object 7"/>
          <p:cNvSpPr txBox="1"/>
          <p:nvPr/>
        </p:nvSpPr>
        <p:spPr>
          <a:xfrm>
            <a:off x="9418450" y="5674030"/>
            <a:ext cx="2185035" cy="289823"/>
          </a:xfrm>
          <a:prstGeom prst="rect">
            <a:avLst/>
          </a:prstGeom>
        </p:spPr>
        <p:txBody>
          <a:bodyPr vert="horz" wrap="square" lIns="0" tIns="12700" rIns="0" bIns="0" rtlCol="0">
            <a:spAutoFit/>
          </a:bodyPr>
          <a:lstStyle/>
          <a:p>
            <a:pPr marL="12700">
              <a:lnSpc>
                <a:spcPct val="100000"/>
              </a:lnSpc>
              <a:spcBef>
                <a:spcPts val="100"/>
              </a:spcBef>
            </a:pPr>
            <a:r>
              <a:rPr lang="en-US" spc="-45" dirty="0">
                <a:solidFill>
                  <a:srgbClr val="595959"/>
                </a:solidFill>
                <a:latin typeface="Arial MT"/>
                <a:cs typeface="Arial MT"/>
              </a:rPr>
              <a:t>Ravikumar Natarajan</a:t>
            </a:r>
            <a:endParaRPr sz="1800" dirty="0">
              <a:latin typeface="Arial MT"/>
              <a:cs typeface="Arial MT"/>
            </a:endParaRPr>
          </a:p>
        </p:txBody>
      </p:sp>
      <p:sp>
        <p:nvSpPr>
          <p:cNvPr id="8" name="object 8"/>
          <p:cNvSpPr txBox="1"/>
          <p:nvPr/>
        </p:nvSpPr>
        <p:spPr>
          <a:xfrm>
            <a:off x="1142873" y="2781793"/>
            <a:ext cx="4361180" cy="1734185"/>
          </a:xfrm>
          <a:prstGeom prst="rect">
            <a:avLst/>
          </a:prstGeom>
        </p:spPr>
        <p:txBody>
          <a:bodyPr vert="horz" wrap="square" lIns="0" tIns="113665" rIns="0" bIns="0" rtlCol="0">
            <a:spAutoFit/>
          </a:bodyPr>
          <a:lstStyle/>
          <a:p>
            <a:pPr marL="12700" marR="5080">
              <a:lnSpc>
                <a:spcPts val="6380"/>
              </a:lnSpc>
              <a:spcBef>
                <a:spcPts val="895"/>
              </a:spcBef>
            </a:pPr>
            <a:r>
              <a:rPr sz="5900" b="1" spc="-5" dirty="0">
                <a:solidFill>
                  <a:srgbClr val="FFFFFF"/>
                </a:solidFill>
                <a:latin typeface="Corbel"/>
                <a:cs typeface="Corbel"/>
              </a:rPr>
              <a:t>Hashing And </a:t>
            </a:r>
            <a:r>
              <a:rPr sz="5900" b="1" dirty="0">
                <a:solidFill>
                  <a:srgbClr val="FFFFFF"/>
                </a:solidFill>
                <a:latin typeface="Corbel"/>
                <a:cs typeface="Corbel"/>
              </a:rPr>
              <a:t> </a:t>
            </a:r>
            <a:r>
              <a:rPr sz="5900" b="1" spc="-15" dirty="0">
                <a:solidFill>
                  <a:srgbClr val="FFFFFF"/>
                </a:solidFill>
                <a:latin typeface="Corbel"/>
                <a:cs typeface="Corbel"/>
              </a:rPr>
              <a:t>File</a:t>
            </a:r>
            <a:r>
              <a:rPr sz="5900" b="1" spc="-240" dirty="0">
                <a:solidFill>
                  <a:srgbClr val="FFFFFF"/>
                </a:solidFill>
                <a:latin typeface="Corbel"/>
                <a:cs typeface="Corbel"/>
              </a:rPr>
              <a:t> </a:t>
            </a:r>
            <a:r>
              <a:rPr sz="5900" b="1" spc="-5" dirty="0">
                <a:solidFill>
                  <a:srgbClr val="FFFFFF"/>
                </a:solidFill>
                <a:latin typeface="Corbel"/>
                <a:cs typeface="Corbel"/>
              </a:rPr>
              <a:t>Structure</a:t>
            </a:r>
            <a:endParaRPr sz="5900">
              <a:latin typeface="Corbel"/>
              <a:cs typeface="Corbel"/>
            </a:endParaRPr>
          </a:p>
        </p:txBody>
      </p:sp>
      <p:sp>
        <p:nvSpPr>
          <p:cNvPr id="9" name="object 9"/>
          <p:cNvSpPr txBox="1"/>
          <p:nvPr/>
        </p:nvSpPr>
        <p:spPr>
          <a:xfrm>
            <a:off x="1173040" y="4810047"/>
            <a:ext cx="873760" cy="360680"/>
          </a:xfrm>
          <a:prstGeom prst="rect">
            <a:avLst/>
          </a:prstGeom>
        </p:spPr>
        <p:txBody>
          <a:bodyPr vert="horz" wrap="square" lIns="0" tIns="12700" rIns="0" bIns="0" rtlCol="0">
            <a:spAutoFit/>
          </a:bodyPr>
          <a:lstStyle/>
          <a:p>
            <a:pPr marL="12700">
              <a:lnSpc>
                <a:spcPct val="100000"/>
              </a:lnSpc>
              <a:spcBef>
                <a:spcPts val="100"/>
              </a:spcBef>
            </a:pPr>
            <a:r>
              <a:rPr sz="2200" b="1" spc="-5" dirty="0">
                <a:solidFill>
                  <a:srgbClr val="D7F0F6"/>
                </a:solidFill>
                <a:latin typeface="Corbel"/>
                <a:cs typeface="Corbel"/>
              </a:rPr>
              <a:t>Unit#5</a:t>
            </a:r>
            <a:endParaRPr sz="2200">
              <a:latin typeface="Corbel"/>
              <a:cs typeface="Corbel"/>
            </a:endParaRPr>
          </a:p>
        </p:txBody>
      </p:sp>
      <p:sp>
        <p:nvSpPr>
          <p:cNvPr id="10" name="object 10"/>
          <p:cNvSpPr txBox="1"/>
          <p:nvPr/>
        </p:nvSpPr>
        <p:spPr>
          <a:xfrm>
            <a:off x="9459749" y="3262610"/>
            <a:ext cx="2185035" cy="547370"/>
          </a:xfrm>
          <a:prstGeom prst="rect">
            <a:avLst/>
          </a:prstGeom>
        </p:spPr>
        <p:txBody>
          <a:bodyPr vert="horz" wrap="square" lIns="0" tIns="43180" rIns="0" bIns="0" rtlCol="0">
            <a:spAutoFit/>
          </a:bodyPr>
          <a:lstStyle/>
          <a:p>
            <a:pPr marL="12700" marR="5080">
              <a:lnSpc>
                <a:spcPts val="1950"/>
              </a:lnSpc>
              <a:spcBef>
                <a:spcPts val="340"/>
              </a:spcBef>
            </a:pPr>
            <a:r>
              <a:rPr sz="1800" spc="-5" dirty="0">
                <a:solidFill>
                  <a:srgbClr val="0098A3"/>
                </a:solidFill>
                <a:latin typeface="Arial MT"/>
                <a:cs typeface="Arial MT"/>
              </a:rPr>
              <a:t>Data Structure </a:t>
            </a:r>
            <a:r>
              <a:rPr sz="1800" dirty="0">
                <a:solidFill>
                  <a:srgbClr val="0098A3"/>
                </a:solidFill>
                <a:latin typeface="Arial MT"/>
                <a:cs typeface="Arial MT"/>
              </a:rPr>
              <a:t> </a:t>
            </a:r>
            <a:r>
              <a:rPr sz="1800" spc="-5" dirty="0">
                <a:solidFill>
                  <a:srgbClr val="0098A3"/>
                </a:solidFill>
                <a:latin typeface="Arial MT"/>
                <a:cs typeface="Arial MT"/>
              </a:rPr>
              <a:t>01CE0301</a:t>
            </a:r>
            <a:r>
              <a:rPr sz="1800" spc="-50" dirty="0">
                <a:solidFill>
                  <a:srgbClr val="0098A3"/>
                </a:solidFill>
                <a:latin typeface="Arial MT"/>
                <a:cs typeface="Arial MT"/>
              </a:rPr>
              <a:t> </a:t>
            </a:r>
            <a:r>
              <a:rPr sz="1800" dirty="0">
                <a:solidFill>
                  <a:srgbClr val="0098A3"/>
                </a:solidFill>
                <a:latin typeface="Arial MT"/>
                <a:cs typeface="Arial MT"/>
              </a:rPr>
              <a:t>/</a:t>
            </a:r>
            <a:r>
              <a:rPr sz="1800" spc="-50" dirty="0">
                <a:solidFill>
                  <a:srgbClr val="0098A3"/>
                </a:solidFill>
                <a:latin typeface="Arial MT"/>
                <a:cs typeface="Arial MT"/>
              </a:rPr>
              <a:t> </a:t>
            </a:r>
            <a:r>
              <a:rPr sz="1800" spc="-5" dirty="0">
                <a:solidFill>
                  <a:srgbClr val="0098A3"/>
                </a:solidFill>
                <a:latin typeface="Arial MT"/>
                <a:cs typeface="Arial MT"/>
              </a:rPr>
              <a:t>3130702</a:t>
            </a:r>
            <a:endParaRPr sz="1800">
              <a:latin typeface="Arial MT"/>
              <a:cs typeface="Arial MT"/>
            </a:endParaRPr>
          </a:p>
        </p:txBody>
      </p:sp>
      <p:sp>
        <p:nvSpPr>
          <p:cNvPr id="11" name="Footer Placeholder 10">
            <a:extLst>
              <a:ext uri="{FF2B5EF4-FFF2-40B4-BE49-F238E27FC236}">
                <a16:creationId xmlns:a16="http://schemas.microsoft.com/office/drawing/2014/main" id="{E675DD44-22A3-47E0-84A3-CCFE83BBF349}"/>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2" name="Slide Number Placeholder 11">
            <a:extLst>
              <a:ext uri="{FF2B5EF4-FFF2-40B4-BE49-F238E27FC236}">
                <a16:creationId xmlns:a16="http://schemas.microsoft.com/office/drawing/2014/main" id="{F5A549CF-A7E2-4B91-A58B-D8C4F7577636}"/>
              </a:ext>
            </a:extLst>
          </p:cNvPr>
          <p:cNvSpPr>
            <a:spLocks noGrp="1"/>
          </p:cNvSpPr>
          <p:nvPr>
            <p:ph type="sldNum" sz="quarter" idx="7"/>
          </p:nvPr>
        </p:nvSpPr>
        <p:spPr/>
        <p:txBody>
          <a:bodyPr/>
          <a:lstStyle/>
          <a:p>
            <a:pPr marL="38100">
              <a:lnSpc>
                <a:spcPts val="1230"/>
              </a:lnSpc>
            </a:pPr>
            <a:fld id="{81D60167-4931-47E6-BA6A-407CBD079E47}"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10</a:t>
            </a:fld>
            <a:endParaRPr dirty="0"/>
          </a:p>
        </p:txBody>
      </p:sp>
      <p:sp>
        <p:nvSpPr>
          <p:cNvPr id="3" name="object 3"/>
          <p:cNvSpPr txBox="1"/>
          <p:nvPr/>
        </p:nvSpPr>
        <p:spPr>
          <a:xfrm>
            <a:off x="325944" y="3101857"/>
            <a:ext cx="268478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Fil</a:t>
            </a:r>
            <a:r>
              <a:rPr sz="3600" dirty="0">
                <a:solidFill>
                  <a:srgbClr val="FFFFFF"/>
                </a:solidFill>
                <a:latin typeface="Corbel"/>
                <a:cs typeface="Corbel"/>
              </a:rPr>
              <a:t>e</a:t>
            </a:r>
            <a:r>
              <a:rPr sz="3600" spc="-160" dirty="0">
                <a:solidFill>
                  <a:srgbClr val="FFFFFF"/>
                </a:solidFill>
                <a:latin typeface="Corbel"/>
                <a:cs typeface="Corbel"/>
              </a:rPr>
              <a:t> </a:t>
            </a:r>
            <a:r>
              <a:rPr sz="3600" spc="-5" dirty="0">
                <a:solidFill>
                  <a:srgbClr val="FFFFFF"/>
                </a:solidFill>
                <a:latin typeface="Corbel"/>
                <a:cs typeface="Corbel"/>
              </a:rPr>
              <a:t>Attributes</a:t>
            </a:r>
            <a:endParaRPr sz="3600">
              <a:latin typeface="Corbel"/>
              <a:cs typeface="Corbel"/>
            </a:endParaRPr>
          </a:p>
        </p:txBody>
      </p:sp>
      <p:sp>
        <p:nvSpPr>
          <p:cNvPr id="4" name="object 4"/>
          <p:cNvSpPr txBox="1"/>
          <p:nvPr/>
        </p:nvSpPr>
        <p:spPr>
          <a:xfrm>
            <a:off x="4002171" y="938274"/>
            <a:ext cx="6474460" cy="758825"/>
          </a:xfrm>
          <a:prstGeom prst="rect">
            <a:avLst/>
          </a:prstGeom>
        </p:spPr>
        <p:txBody>
          <a:bodyPr vert="horz" wrap="square" lIns="0" tIns="10795" rIns="0" bIns="0" rtlCol="0">
            <a:spAutoFit/>
          </a:bodyPr>
          <a:lstStyle/>
          <a:p>
            <a:pPr marL="409575" marR="5080" indent="-397510">
              <a:lnSpc>
                <a:spcPct val="100499"/>
              </a:lnSpc>
              <a:spcBef>
                <a:spcPts val="85"/>
              </a:spcBef>
              <a:buClr>
                <a:srgbClr val="4BABC6"/>
              </a:buClr>
              <a:buSzPct val="91666"/>
              <a:buFont typeface="Arial MT"/>
              <a:buChar char="●"/>
              <a:tabLst>
                <a:tab pos="409575" algn="l"/>
                <a:tab pos="410209" algn="l"/>
              </a:tabLst>
            </a:pPr>
            <a:r>
              <a:rPr sz="2400" spc="-5" dirty="0">
                <a:latin typeface="Calibri"/>
                <a:cs typeface="Calibri"/>
              </a:rPr>
              <a:t>Attributes Flag </a:t>
            </a:r>
            <a:r>
              <a:rPr sz="2400" dirty="0">
                <a:latin typeface="Calibri"/>
                <a:cs typeface="Calibri"/>
              </a:rPr>
              <a:t>– a </a:t>
            </a:r>
            <a:r>
              <a:rPr sz="2400" spc="-5" dirty="0">
                <a:latin typeface="Calibri"/>
                <a:cs typeface="Calibri"/>
              </a:rPr>
              <a:t>single byte is used to specify </a:t>
            </a:r>
            <a:r>
              <a:rPr sz="2400" dirty="0">
                <a:latin typeface="Calibri"/>
                <a:cs typeface="Calibri"/>
              </a:rPr>
              <a:t>6 </a:t>
            </a:r>
            <a:r>
              <a:rPr sz="2400" spc="-530" dirty="0">
                <a:latin typeface="Calibri"/>
                <a:cs typeface="Calibri"/>
              </a:rPr>
              <a:t> </a:t>
            </a:r>
            <a:r>
              <a:rPr sz="2400" spc="-5" dirty="0">
                <a:latin typeface="Calibri"/>
                <a:cs typeface="Calibri"/>
              </a:rPr>
              <a:t>flags</a:t>
            </a:r>
            <a:r>
              <a:rPr sz="2400" spc="-10" dirty="0">
                <a:latin typeface="Calibri"/>
                <a:cs typeface="Calibri"/>
              </a:rPr>
              <a:t> </a:t>
            </a:r>
            <a:r>
              <a:rPr sz="2400" dirty="0">
                <a:latin typeface="Calibri"/>
                <a:cs typeface="Calibri"/>
              </a:rPr>
              <a:t>attached</a:t>
            </a:r>
            <a:r>
              <a:rPr sz="2400" spc="-5" dirty="0">
                <a:latin typeface="Calibri"/>
                <a:cs typeface="Calibri"/>
              </a:rPr>
              <a:t> to</a:t>
            </a:r>
            <a:r>
              <a:rPr sz="2400" spc="-10" dirty="0">
                <a:latin typeface="Calibri"/>
                <a:cs typeface="Calibri"/>
              </a:rPr>
              <a:t> </a:t>
            </a:r>
            <a:r>
              <a:rPr sz="2400" dirty="0">
                <a:latin typeface="Calibri"/>
                <a:cs typeface="Calibri"/>
              </a:rPr>
              <a:t>a</a:t>
            </a:r>
            <a:r>
              <a:rPr sz="2400" spc="-5" dirty="0">
                <a:latin typeface="Calibri"/>
                <a:cs typeface="Calibri"/>
              </a:rPr>
              <a:t> file</a:t>
            </a:r>
            <a:endParaRPr sz="2400">
              <a:latin typeface="Calibri"/>
              <a:cs typeface="Calibri"/>
            </a:endParaRPr>
          </a:p>
        </p:txBody>
      </p:sp>
      <p:graphicFrame>
        <p:nvGraphicFramePr>
          <p:cNvPr id="5" name="object 5"/>
          <p:cNvGraphicFramePr>
            <a:graphicFrameLocks noGrp="1"/>
          </p:cNvGraphicFramePr>
          <p:nvPr>
            <p:extLst>
              <p:ext uri="{D42A27DB-BD31-4B8C-83A1-F6EECF244321}">
                <p14:modId xmlns:p14="http://schemas.microsoft.com/office/powerpoint/2010/main" val="4151976336"/>
              </p:ext>
            </p:extLst>
          </p:nvPr>
        </p:nvGraphicFramePr>
        <p:xfrm>
          <a:off x="5202087" y="2580587"/>
          <a:ext cx="4640580" cy="2746793"/>
        </p:xfrm>
        <a:graphic>
          <a:graphicData uri="http://schemas.openxmlformats.org/drawingml/2006/table">
            <a:tbl>
              <a:tblPr firstRow="1" bandRow="1">
                <a:tableStyleId>{2D5ABB26-0587-4C30-8999-92F81FD0307C}</a:tableStyleId>
              </a:tblPr>
              <a:tblGrid>
                <a:gridCol w="2320290">
                  <a:extLst>
                    <a:ext uri="{9D8B030D-6E8A-4147-A177-3AD203B41FA5}">
                      <a16:colId xmlns:a16="http://schemas.microsoft.com/office/drawing/2014/main" val="20000"/>
                    </a:ext>
                  </a:extLst>
                </a:gridCol>
                <a:gridCol w="2320290">
                  <a:extLst>
                    <a:ext uri="{9D8B030D-6E8A-4147-A177-3AD203B41FA5}">
                      <a16:colId xmlns:a16="http://schemas.microsoft.com/office/drawing/2014/main" val="20001"/>
                    </a:ext>
                  </a:extLst>
                </a:gridCol>
              </a:tblGrid>
              <a:tr h="392399">
                <a:tc>
                  <a:txBody>
                    <a:bodyPr/>
                    <a:lstStyle/>
                    <a:p>
                      <a:pPr algn="ctr">
                        <a:lnSpc>
                          <a:spcPct val="100000"/>
                        </a:lnSpc>
                        <a:spcBef>
                          <a:spcPts val="615"/>
                        </a:spcBef>
                      </a:pPr>
                      <a:r>
                        <a:rPr sz="1400" b="1" spc="-5" dirty="0">
                          <a:latin typeface="Arial"/>
                          <a:cs typeface="Arial"/>
                        </a:rPr>
                        <a:t>Attribute</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4BABC6"/>
                    </a:solidFill>
                  </a:tcPr>
                </a:tc>
                <a:tc>
                  <a:txBody>
                    <a:bodyPr/>
                    <a:lstStyle/>
                    <a:p>
                      <a:pPr algn="ctr">
                        <a:lnSpc>
                          <a:spcPct val="100000"/>
                        </a:lnSpc>
                        <a:spcBef>
                          <a:spcPts val="615"/>
                        </a:spcBef>
                      </a:pPr>
                      <a:r>
                        <a:rPr sz="1400" b="1" spc="-5" dirty="0">
                          <a:latin typeface="Arial"/>
                          <a:cs typeface="Arial"/>
                        </a:rPr>
                        <a:t>Byte</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4BABC6"/>
                    </a:solidFill>
                  </a:tcPr>
                </a:tc>
                <a:extLst>
                  <a:ext uri="{0D108BD9-81ED-4DB2-BD59-A6C34878D82A}">
                    <a16:rowId xmlns:a16="http://schemas.microsoft.com/office/drawing/2014/main" val="10000"/>
                  </a:ext>
                </a:extLst>
              </a:tr>
              <a:tr h="392399">
                <a:tc>
                  <a:txBody>
                    <a:bodyPr/>
                    <a:lstStyle/>
                    <a:p>
                      <a:pPr algn="ctr">
                        <a:lnSpc>
                          <a:spcPct val="100000"/>
                        </a:lnSpc>
                        <a:spcBef>
                          <a:spcPts val="620"/>
                        </a:spcBef>
                      </a:pPr>
                      <a:r>
                        <a:rPr sz="1400" spc="-5" dirty="0">
                          <a:latin typeface="Arial MT"/>
                          <a:cs typeface="Arial MT"/>
                        </a:rPr>
                        <a:t>Read-Only</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5" dirty="0">
                          <a:latin typeface="Arial MT"/>
                          <a:cs typeface="Arial MT"/>
                        </a:rPr>
                        <a:t>0000</a:t>
                      </a:r>
                      <a:r>
                        <a:rPr sz="1400" spc="-50" dirty="0">
                          <a:latin typeface="Arial MT"/>
                          <a:cs typeface="Arial MT"/>
                        </a:rPr>
                        <a:t> </a:t>
                      </a:r>
                      <a:r>
                        <a:rPr sz="1400" spc="-5" dirty="0">
                          <a:latin typeface="Arial MT"/>
                          <a:cs typeface="Arial MT"/>
                        </a:rPr>
                        <a:t>0001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392399">
                <a:tc>
                  <a:txBody>
                    <a:bodyPr/>
                    <a:lstStyle/>
                    <a:p>
                      <a:pPr algn="ctr">
                        <a:lnSpc>
                          <a:spcPct val="100000"/>
                        </a:lnSpc>
                        <a:spcBef>
                          <a:spcPts val="620"/>
                        </a:spcBef>
                      </a:pPr>
                      <a:r>
                        <a:rPr sz="1400" spc="-5" dirty="0">
                          <a:latin typeface="Arial MT"/>
                          <a:cs typeface="Arial MT"/>
                        </a:rPr>
                        <a:t>Hidden</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5" dirty="0">
                          <a:latin typeface="Arial MT"/>
                          <a:cs typeface="Arial MT"/>
                        </a:rPr>
                        <a:t>0000</a:t>
                      </a:r>
                      <a:r>
                        <a:rPr sz="1400" spc="-50" dirty="0">
                          <a:latin typeface="Arial MT"/>
                          <a:cs typeface="Arial MT"/>
                        </a:rPr>
                        <a:t> </a:t>
                      </a:r>
                      <a:r>
                        <a:rPr sz="1400" spc="-5" dirty="0">
                          <a:latin typeface="Arial MT"/>
                          <a:cs typeface="Arial MT"/>
                        </a:rPr>
                        <a:t>0010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392399">
                <a:tc>
                  <a:txBody>
                    <a:bodyPr/>
                    <a:lstStyle/>
                    <a:p>
                      <a:pPr algn="ctr">
                        <a:lnSpc>
                          <a:spcPct val="100000"/>
                        </a:lnSpc>
                        <a:spcBef>
                          <a:spcPts val="620"/>
                        </a:spcBef>
                      </a:pPr>
                      <a:r>
                        <a:rPr sz="1400" spc="-5" dirty="0">
                          <a:latin typeface="Arial MT"/>
                          <a:cs typeface="Arial MT"/>
                        </a:rPr>
                        <a:t>System</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5" dirty="0">
                          <a:latin typeface="Arial MT"/>
                          <a:cs typeface="Arial MT"/>
                        </a:rPr>
                        <a:t>0000</a:t>
                      </a:r>
                      <a:r>
                        <a:rPr sz="1400" spc="-50" dirty="0">
                          <a:latin typeface="Arial MT"/>
                          <a:cs typeface="Arial MT"/>
                        </a:rPr>
                        <a:t> </a:t>
                      </a:r>
                      <a:r>
                        <a:rPr sz="1400" spc="-5" dirty="0">
                          <a:latin typeface="Arial MT"/>
                          <a:cs typeface="Arial MT"/>
                        </a:rPr>
                        <a:t>0100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392399">
                <a:tc>
                  <a:txBody>
                    <a:bodyPr/>
                    <a:lstStyle/>
                    <a:p>
                      <a:pPr algn="ctr">
                        <a:lnSpc>
                          <a:spcPct val="100000"/>
                        </a:lnSpc>
                        <a:spcBef>
                          <a:spcPts val="615"/>
                        </a:spcBef>
                      </a:pPr>
                      <a:r>
                        <a:rPr sz="1400" spc="-20" dirty="0">
                          <a:latin typeface="Arial MT"/>
                          <a:cs typeface="Arial MT"/>
                        </a:rPr>
                        <a:t>Volume</a:t>
                      </a:r>
                      <a:r>
                        <a:rPr sz="1400" spc="-45" dirty="0">
                          <a:latin typeface="Arial MT"/>
                          <a:cs typeface="Arial MT"/>
                        </a:rPr>
                        <a:t> </a:t>
                      </a:r>
                      <a:r>
                        <a:rPr sz="1400" spc="-5" dirty="0">
                          <a:latin typeface="Arial MT"/>
                          <a:cs typeface="Arial MT"/>
                        </a:rPr>
                        <a:t>Label</a:t>
                      </a:r>
                      <a:endParaRPr sz="14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15"/>
                        </a:spcBef>
                      </a:pPr>
                      <a:r>
                        <a:rPr sz="1400" spc="-5" dirty="0">
                          <a:latin typeface="Arial MT"/>
                          <a:cs typeface="Arial MT"/>
                        </a:rPr>
                        <a:t>0000</a:t>
                      </a:r>
                      <a:r>
                        <a:rPr sz="1400" spc="-50" dirty="0">
                          <a:latin typeface="Arial MT"/>
                          <a:cs typeface="Arial MT"/>
                        </a:rPr>
                        <a:t> </a:t>
                      </a:r>
                      <a:r>
                        <a:rPr sz="1400" spc="-5" dirty="0">
                          <a:latin typeface="Arial MT"/>
                          <a:cs typeface="Arial MT"/>
                        </a:rPr>
                        <a:t>1000</a:t>
                      </a:r>
                      <a:endParaRPr sz="14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r h="392399">
                <a:tc>
                  <a:txBody>
                    <a:bodyPr/>
                    <a:lstStyle/>
                    <a:p>
                      <a:pPr algn="ctr">
                        <a:lnSpc>
                          <a:spcPct val="100000"/>
                        </a:lnSpc>
                        <a:spcBef>
                          <a:spcPts val="620"/>
                        </a:spcBef>
                      </a:pPr>
                      <a:r>
                        <a:rPr sz="1400" spc="-5" dirty="0">
                          <a:latin typeface="Arial MT"/>
                          <a:cs typeface="Arial MT"/>
                        </a:rPr>
                        <a:t>Directory</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5" dirty="0">
                          <a:latin typeface="Arial MT"/>
                          <a:cs typeface="Arial MT"/>
                        </a:rPr>
                        <a:t>0001</a:t>
                      </a:r>
                      <a:r>
                        <a:rPr sz="1400" spc="-50" dirty="0">
                          <a:latin typeface="Arial MT"/>
                          <a:cs typeface="Arial MT"/>
                        </a:rPr>
                        <a:t> </a:t>
                      </a:r>
                      <a:r>
                        <a:rPr sz="1400" spc="-5" dirty="0">
                          <a:latin typeface="Arial MT"/>
                          <a:cs typeface="Arial MT"/>
                        </a:rPr>
                        <a:t>0000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5"/>
                  </a:ext>
                </a:extLst>
              </a:tr>
              <a:tr h="392399">
                <a:tc>
                  <a:txBody>
                    <a:bodyPr/>
                    <a:lstStyle/>
                    <a:p>
                      <a:pPr algn="ctr">
                        <a:lnSpc>
                          <a:spcPct val="100000"/>
                        </a:lnSpc>
                        <a:spcBef>
                          <a:spcPts val="620"/>
                        </a:spcBef>
                      </a:pPr>
                      <a:r>
                        <a:rPr sz="1400" spc="-5" dirty="0">
                          <a:latin typeface="Arial MT"/>
                          <a:cs typeface="Arial MT"/>
                        </a:rPr>
                        <a:t>Archive</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5" dirty="0">
                          <a:latin typeface="Arial MT"/>
                          <a:cs typeface="Arial MT"/>
                        </a:rPr>
                        <a:t>0010</a:t>
                      </a:r>
                      <a:r>
                        <a:rPr sz="1400" spc="-50" dirty="0">
                          <a:latin typeface="Arial MT"/>
                          <a:cs typeface="Arial MT"/>
                        </a:rPr>
                        <a:t> </a:t>
                      </a:r>
                      <a:r>
                        <a:rPr sz="1400" spc="-5" dirty="0">
                          <a:latin typeface="Arial MT"/>
                          <a:cs typeface="Arial MT"/>
                        </a:rPr>
                        <a:t>0000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11</a:t>
            </a:fld>
            <a:endParaRPr dirty="0"/>
          </a:p>
        </p:txBody>
      </p:sp>
      <p:sp>
        <p:nvSpPr>
          <p:cNvPr id="3" name="object 3"/>
          <p:cNvSpPr txBox="1"/>
          <p:nvPr/>
        </p:nvSpPr>
        <p:spPr>
          <a:xfrm>
            <a:off x="325944" y="3101857"/>
            <a:ext cx="268478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Fil</a:t>
            </a:r>
            <a:r>
              <a:rPr sz="3600" dirty="0">
                <a:solidFill>
                  <a:srgbClr val="FFFFFF"/>
                </a:solidFill>
                <a:latin typeface="Corbel"/>
                <a:cs typeface="Corbel"/>
              </a:rPr>
              <a:t>e</a:t>
            </a:r>
            <a:r>
              <a:rPr sz="3600" spc="-160" dirty="0">
                <a:solidFill>
                  <a:srgbClr val="FFFFFF"/>
                </a:solidFill>
                <a:latin typeface="Corbel"/>
                <a:cs typeface="Corbel"/>
              </a:rPr>
              <a:t> </a:t>
            </a:r>
            <a:r>
              <a:rPr sz="3600" spc="-5" dirty="0">
                <a:solidFill>
                  <a:srgbClr val="FFFFFF"/>
                </a:solidFill>
                <a:latin typeface="Corbel"/>
                <a:cs typeface="Corbel"/>
              </a:rPr>
              <a:t>Attributes</a:t>
            </a:r>
            <a:endParaRPr sz="3600">
              <a:latin typeface="Corbel"/>
              <a:cs typeface="Corbel"/>
            </a:endParaRPr>
          </a:p>
        </p:txBody>
      </p:sp>
      <p:sp>
        <p:nvSpPr>
          <p:cNvPr id="4" name="object 4"/>
          <p:cNvSpPr txBox="1"/>
          <p:nvPr/>
        </p:nvSpPr>
        <p:spPr>
          <a:xfrm>
            <a:off x="4002171" y="907818"/>
            <a:ext cx="7347584" cy="5073650"/>
          </a:xfrm>
          <a:prstGeom prst="rect">
            <a:avLst/>
          </a:prstGeom>
        </p:spPr>
        <p:txBody>
          <a:bodyPr vert="horz" wrap="square" lIns="0" tIns="10795" rIns="0" bIns="0" rtlCol="0">
            <a:spAutoFit/>
          </a:bodyPr>
          <a:lstStyle/>
          <a:p>
            <a:pPr marL="409575" marR="70485" indent="-397510">
              <a:lnSpc>
                <a:spcPct val="100499"/>
              </a:lnSpc>
              <a:spcBef>
                <a:spcPts val="85"/>
              </a:spcBef>
              <a:buClr>
                <a:srgbClr val="4BABC6"/>
              </a:buClr>
              <a:buSzPct val="91666"/>
              <a:buFont typeface="Arial MT"/>
              <a:buChar char="●"/>
              <a:tabLst>
                <a:tab pos="409575" algn="l"/>
                <a:tab pos="410209" algn="l"/>
              </a:tabLst>
            </a:pPr>
            <a:r>
              <a:rPr sz="2400" spc="-5" dirty="0">
                <a:latin typeface="Calibri"/>
                <a:cs typeface="Calibri"/>
              </a:rPr>
              <a:t>Read-only </a:t>
            </a:r>
            <a:r>
              <a:rPr sz="2400" dirty="0">
                <a:latin typeface="Calibri"/>
                <a:cs typeface="Calibri"/>
              </a:rPr>
              <a:t>– </a:t>
            </a:r>
            <a:r>
              <a:rPr sz="2400" spc="-5" dirty="0">
                <a:latin typeface="Calibri"/>
                <a:cs typeface="Calibri"/>
              </a:rPr>
              <a:t>can’t get deleted or modified. Get message </a:t>
            </a:r>
            <a:r>
              <a:rPr sz="2400" spc="-535" dirty="0">
                <a:latin typeface="Calibri"/>
                <a:cs typeface="Calibri"/>
              </a:rPr>
              <a:t> </a:t>
            </a:r>
            <a:r>
              <a:rPr sz="2400" spc="-5" dirty="0">
                <a:latin typeface="Calibri"/>
                <a:cs typeface="Calibri"/>
              </a:rPr>
              <a:t>‘access</a:t>
            </a:r>
            <a:r>
              <a:rPr sz="2400" spc="-10" dirty="0">
                <a:latin typeface="Calibri"/>
                <a:cs typeface="Calibri"/>
              </a:rPr>
              <a:t> </a:t>
            </a:r>
            <a:r>
              <a:rPr sz="2400" spc="-5" dirty="0">
                <a:latin typeface="Calibri"/>
                <a:cs typeface="Calibri"/>
              </a:rPr>
              <a:t>denied’ if you</a:t>
            </a:r>
            <a:r>
              <a:rPr sz="2400" spc="-10" dirty="0">
                <a:latin typeface="Calibri"/>
                <a:cs typeface="Calibri"/>
              </a:rPr>
              <a:t> </a:t>
            </a:r>
            <a:r>
              <a:rPr sz="2400" spc="-5" dirty="0">
                <a:latin typeface="Calibri"/>
                <a:cs typeface="Calibri"/>
              </a:rPr>
              <a:t>do so.</a:t>
            </a:r>
            <a:endParaRPr sz="2400">
              <a:latin typeface="Calibri"/>
              <a:cs typeface="Calibri"/>
            </a:endParaRPr>
          </a:p>
          <a:p>
            <a:pPr marL="409575" indent="-397510">
              <a:lnSpc>
                <a:spcPct val="100000"/>
              </a:lnSpc>
              <a:spcBef>
                <a:spcPts val="450"/>
              </a:spcBef>
              <a:buClr>
                <a:srgbClr val="4BABC6"/>
              </a:buClr>
              <a:buSzPct val="91666"/>
              <a:buFont typeface="Arial MT"/>
              <a:buChar char="●"/>
              <a:tabLst>
                <a:tab pos="409575" algn="l"/>
                <a:tab pos="410209" algn="l"/>
              </a:tabLst>
            </a:pPr>
            <a:r>
              <a:rPr sz="2400" spc="-5" dirty="0">
                <a:latin typeface="Calibri"/>
                <a:cs typeface="Calibri"/>
              </a:rPr>
              <a:t>Hidden</a:t>
            </a:r>
            <a:r>
              <a:rPr sz="2400" spc="-15"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Not</a:t>
            </a:r>
            <a:r>
              <a:rPr sz="2400" spc="-15" dirty="0">
                <a:latin typeface="Calibri"/>
                <a:cs typeface="Calibri"/>
              </a:rPr>
              <a:t> </a:t>
            </a:r>
            <a:r>
              <a:rPr sz="2400" spc="-5" dirty="0">
                <a:latin typeface="Calibri"/>
                <a:cs typeface="Calibri"/>
              </a:rPr>
              <a:t>displayed</a:t>
            </a:r>
            <a:r>
              <a:rPr sz="2400" spc="-20" dirty="0">
                <a:latin typeface="Calibri"/>
                <a:cs typeface="Calibri"/>
              </a:rPr>
              <a:t> </a:t>
            </a:r>
            <a:r>
              <a:rPr sz="2400" spc="-5" dirty="0">
                <a:latin typeface="Calibri"/>
                <a:cs typeface="Calibri"/>
              </a:rPr>
              <a:t>in</a:t>
            </a:r>
            <a:r>
              <a:rPr sz="2400" spc="-15" dirty="0">
                <a:latin typeface="Calibri"/>
                <a:cs typeface="Calibri"/>
              </a:rPr>
              <a:t> </a:t>
            </a:r>
            <a:r>
              <a:rPr sz="2400" spc="-5" dirty="0">
                <a:latin typeface="Calibri"/>
                <a:cs typeface="Calibri"/>
              </a:rPr>
              <a:t>directory</a:t>
            </a:r>
            <a:r>
              <a:rPr sz="2400" spc="-15" dirty="0">
                <a:latin typeface="Calibri"/>
                <a:cs typeface="Calibri"/>
              </a:rPr>
              <a:t> </a:t>
            </a:r>
            <a:r>
              <a:rPr sz="2400" spc="-5" dirty="0">
                <a:latin typeface="Calibri"/>
                <a:cs typeface="Calibri"/>
              </a:rPr>
              <a:t>listing.</a:t>
            </a:r>
            <a:endParaRPr sz="2400">
              <a:latin typeface="Calibri"/>
              <a:cs typeface="Calibri"/>
            </a:endParaRPr>
          </a:p>
          <a:p>
            <a:pPr marL="409575" marR="93980" indent="-397510">
              <a:lnSpc>
                <a:spcPct val="100499"/>
              </a:lnSpc>
              <a:spcBef>
                <a:spcPts val="480"/>
              </a:spcBef>
              <a:buClr>
                <a:srgbClr val="4BABC6"/>
              </a:buClr>
              <a:buSzPct val="91666"/>
              <a:buFont typeface="Arial MT"/>
              <a:buChar char="●"/>
              <a:tabLst>
                <a:tab pos="409575" algn="l"/>
                <a:tab pos="410209" algn="l"/>
              </a:tabLst>
            </a:pPr>
            <a:r>
              <a:rPr sz="2400" spc="-5" dirty="0">
                <a:latin typeface="Calibri"/>
                <a:cs typeface="Calibri"/>
              </a:rPr>
              <a:t>System </a:t>
            </a:r>
            <a:r>
              <a:rPr sz="2400" dirty="0">
                <a:latin typeface="Calibri"/>
                <a:cs typeface="Calibri"/>
              </a:rPr>
              <a:t>– </a:t>
            </a:r>
            <a:r>
              <a:rPr sz="2400" spc="-5" dirty="0">
                <a:latin typeface="Calibri"/>
                <a:cs typeface="Calibri"/>
              </a:rPr>
              <a:t>Important </a:t>
            </a:r>
            <a:r>
              <a:rPr sz="2400" dirty="0">
                <a:latin typeface="Calibri"/>
                <a:cs typeface="Calibri"/>
              </a:rPr>
              <a:t>as </a:t>
            </a:r>
            <a:r>
              <a:rPr sz="2400" spc="-5" dirty="0">
                <a:latin typeface="Calibri"/>
                <a:cs typeface="Calibri"/>
              </a:rPr>
              <a:t>used by system </a:t>
            </a:r>
            <a:r>
              <a:rPr sz="2400" dirty="0">
                <a:latin typeface="Calibri"/>
                <a:cs typeface="Calibri"/>
              </a:rPr>
              <a:t>and </a:t>
            </a:r>
            <a:r>
              <a:rPr sz="2400" spc="-5" dirty="0">
                <a:latin typeface="Calibri"/>
                <a:cs typeface="Calibri"/>
              </a:rPr>
              <a:t>must not be </a:t>
            </a:r>
            <a:r>
              <a:rPr sz="2400" spc="-530" dirty="0">
                <a:latin typeface="Calibri"/>
                <a:cs typeface="Calibri"/>
              </a:rPr>
              <a:t> </a:t>
            </a:r>
            <a:r>
              <a:rPr sz="2400" dirty="0">
                <a:latin typeface="Calibri"/>
                <a:cs typeface="Calibri"/>
              </a:rPr>
              <a:t>altered</a:t>
            </a:r>
            <a:r>
              <a:rPr sz="2400" spc="-10" dirty="0">
                <a:latin typeface="Calibri"/>
                <a:cs typeface="Calibri"/>
              </a:rPr>
              <a:t> </a:t>
            </a:r>
            <a:r>
              <a:rPr sz="2400" spc="-5" dirty="0">
                <a:latin typeface="Calibri"/>
                <a:cs typeface="Calibri"/>
              </a:rPr>
              <a:t>or</a:t>
            </a:r>
            <a:r>
              <a:rPr sz="2400" spc="-10" dirty="0">
                <a:latin typeface="Calibri"/>
                <a:cs typeface="Calibri"/>
              </a:rPr>
              <a:t> </a:t>
            </a:r>
            <a:r>
              <a:rPr sz="2400" spc="-5" dirty="0">
                <a:latin typeface="Calibri"/>
                <a:cs typeface="Calibri"/>
              </a:rPr>
              <a:t>removed. More</a:t>
            </a:r>
            <a:r>
              <a:rPr sz="2400" spc="-10" dirty="0">
                <a:latin typeface="Calibri"/>
                <a:cs typeface="Calibri"/>
              </a:rPr>
              <a:t> </a:t>
            </a:r>
            <a:r>
              <a:rPr sz="2400" spc="-5" dirty="0">
                <a:latin typeface="Calibri"/>
                <a:cs typeface="Calibri"/>
              </a:rPr>
              <a:t>than Read-only.</a:t>
            </a:r>
            <a:endParaRPr sz="2400">
              <a:latin typeface="Calibri"/>
              <a:cs typeface="Calibri"/>
            </a:endParaRPr>
          </a:p>
          <a:p>
            <a:pPr marL="409575" marR="964565" indent="-397510">
              <a:lnSpc>
                <a:spcPct val="100499"/>
              </a:lnSpc>
              <a:spcBef>
                <a:spcPts val="434"/>
              </a:spcBef>
              <a:buClr>
                <a:srgbClr val="4BABC6"/>
              </a:buClr>
              <a:buSzPct val="91666"/>
              <a:buFont typeface="Arial MT"/>
              <a:buChar char="●"/>
              <a:tabLst>
                <a:tab pos="409575" algn="l"/>
                <a:tab pos="410209" algn="l"/>
              </a:tabLst>
            </a:pPr>
            <a:r>
              <a:rPr sz="2400" spc="-5" dirty="0">
                <a:latin typeface="Calibri"/>
                <a:cs typeface="Calibri"/>
              </a:rPr>
              <a:t>Volume label </a:t>
            </a:r>
            <a:r>
              <a:rPr sz="2400" dirty="0">
                <a:latin typeface="Calibri"/>
                <a:cs typeface="Calibri"/>
              </a:rPr>
              <a:t>– </a:t>
            </a:r>
            <a:r>
              <a:rPr sz="2400" spc="-5" dirty="0">
                <a:latin typeface="Calibri"/>
                <a:cs typeface="Calibri"/>
              </a:rPr>
              <a:t>Every disk volume is </a:t>
            </a:r>
            <a:r>
              <a:rPr sz="2400" dirty="0">
                <a:latin typeface="Calibri"/>
                <a:cs typeface="Calibri"/>
              </a:rPr>
              <a:t>assigned </a:t>
            </a:r>
            <a:r>
              <a:rPr sz="2400" spc="-5" dirty="0">
                <a:latin typeface="Calibri"/>
                <a:cs typeface="Calibri"/>
              </a:rPr>
              <a:t>for </a:t>
            </a:r>
            <a:r>
              <a:rPr sz="2400" spc="-530" dirty="0">
                <a:latin typeface="Calibri"/>
                <a:cs typeface="Calibri"/>
              </a:rPr>
              <a:t> </a:t>
            </a:r>
            <a:r>
              <a:rPr sz="2400" spc="-5" dirty="0">
                <a:latin typeface="Calibri"/>
                <a:cs typeface="Calibri"/>
              </a:rPr>
              <a:t>identification,</a:t>
            </a:r>
            <a:r>
              <a:rPr sz="2400" spc="-15" dirty="0">
                <a:latin typeface="Calibri"/>
                <a:cs typeface="Calibri"/>
              </a:rPr>
              <a:t> </a:t>
            </a:r>
            <a:r>
              <a:rPr sz="2400" spc="-5" dirty="0">
                <a:latin typeface="Calibri"/>
                <a:cs typeface="Calibri"/>
              </a:rPr>
              <a:t>mainly</a:t>
            </a:r>
            <a:r>
              <a:rPr sz="2400" spc="-15" dirty="0">
                <a:latin typeface="Calibri"/>
                <a:cs typeface="Calibri"/>
              </a:rPr>
              <a:t> </a:t>
            </a:r>
            <a:r>
              <a:rPr sz="2400" dirty="0">
                <a:latin typeface="Calibri"/>
                <a:cs typeface="Calibri"/>
              </a:rPr>
              <a:t>at</a:t>
            </a:r>
            <a:r>
              <a:rPr sz="2400" spc="-15" dirty="0">
                <a:latin typeface="Calibri"/>
                <a:cs typeface="Calibri"/>
              </a:rPr>
              <a:t> </a:t>
            </a:r>
            <a:r>
              <a:rPr sz="2400" spc="-5" dirty="0">
                <a:latin typeface="Calibri"/>
                <a:cs typeface="Calibri"/>
              </a:rPr>
              <a:t>the</a:t>
            </a:r>
            <a:r>
              <a:rPr sz="2400" spc="-15" dirty="0">
                <a:latin typeface="Calibri"/>
                <a:cs typeface="Calibri"/>
              </a:rPr>
              <a:t> </a:t>
            </a:r>
            <a:r>
              <a:rPr sz="2400" spc="-5" dirty="0">
                <a:latin typeface="Calibri"/>
                <a:cs typeface="Calibri"/>
              </a:rPr>
              <a:t>time</a:t>
            </a:r>
            <a:r>
              <a:rPr sz="2400" spc="-15" dirty="0">
                <a:latin typeface="Calibri"/>
                <a:cs typeface="Calibri"/>
              </a:rPr>
              <a:t> </a:t>
            </a:r>
            <a:r>
              <a:rPr sz="2400" spc="-5" dirty="0">
                <a:latin typeface="Calibri"/>
                <a:cs typeface="Calibri"/>
              </a:rPr>
              <a:t>of</a:t>
            </a:r>
            <a:r>
              <a:rPr sz="2400" spc="-15" dirty="0">
                <a:latin typeface="Calibri"/>
                <a:cs typeface="Calibri"/>
              </a:rPr>
              <a:t> </a:t>
            </a:r>
            <a:r>
              <a:rPr sz="2400" spc="-5" dirty="0">
                <a:latin typeface="Calibri"/>
                <a:cs typeface="Calibri"/>
              </a:rPr>
              <a:t>formatting.</a:t>
            </a:r>
            <a:endParaRPr sz="2400">
              <a:latin typeface="Calibri"/>
              <a:cs typeface="Calibri"/>
            </a:endParaRPr>
          </a:p>
          <a:p>
            <a:pPr marL="409575" marR="108585" indent="-397510">
              <a:lnSpc>
                <a:spcPct val="99500"/>
              </a:lnSpc>
              <a:spcBef>
                <a:spcPts val="465"/>
              </a:spcBef>
              <a:buClr>
                <a:srgbClr val="4BABC6"/>
              </a:buClr>
              <a:buSzPct val="91666"/>
              <a:buFont typeface="Arial MT"/>
              <a:buChar char="●"/>
              <a:tabLst>
                <a:tab pos="409575" algn="l"/>
                <a:tab pos="410209" algn="l"/>
              </a:tabLst>
            </a:pPr>
            <a:r>
              <a:rPr sz="2400" spc="-5" dirty="0">
                <a:latin typeface="Calibri"/>
                <a:cs typeface="Calibri"/>
              </a:rPr>
              <a:t>Directory </a:t>
            </a:r>
            <a:r>
              <a:rPr sz="2400" dirty="0">
                <a:latin typeface="Calibri"/>
                <a:cs typeface="Calibri"/>
              </a:rPr>
              <a:t>– </a:t>
            </a:r>
            <a:r>
              <a:rPr sz="2400" spc="-5" dirty="0">
                <a:latin typeface="Calibri"/>
                <a:cs typeface="Calibri"/>
              </a:rPr>
              <a:t>Extra bit to differentiate directory from file. </a:t>
            </a:r>
            <a:r>
              <a:rPr sz="2400" spc="-530" dirty="0">
                <a:latin typeface="Calibri"/>
                <a:cs typeface="Calibri"/>
              </a:rPr>
              <a:t> </a:t>
            </a:r>
            <a:r>
              <a:rPr sz="2400" spc="-5" dirty="0">
                <a:latin typeface="Calibri"/>
                <a:cs typeface="Calibri"/>
              </a:rPr>
              <a:t>In directory listing it is used to specify sub directories. </a:t>
            </a:r>
            <a:r>
              <a:rPr sz="2400" dirty="0">
                <a:latin typeface="Calibri"/>
                <a:cs typeface="Calibri"/>
              </a:rPr>
              <a:t> </a:t>
            </a:r>
            <a:r>
              <a:rPr sz="2400" spc="-5" dirty="0">
                <a:latin typeface="Calibri"/>
                <a:cs typeface="Calibri"/>
              </a:rPr>
              <a:t>Theoretically by changing this bit, we can convert </a:t>
            </a:r>
            <a:r>
              <a:rPr sz="2400" dirty="0">
                <a:latin typeface="Calibri"/>
                <a:cs typeface="Calibri"/>
              </a:rPr>
              <a:t>a </a:t>
            </a:r>
            <a:r>
              <a:rPr sz="2400" spc="-5" dirty="0">
                <a:latin typeface="Calibri"/>
                <a:cs typeface="Calibri"/>
              </a:rPr>
              <a:t>file </a:t>
            </a:r>
            <a:r>
              <a:rPr sz="2400" dirty="0">
                <a:latin typeface="Calibri"/>
                <a:cs typeface="Calibri"/>
              </a:rPr>
              <a:t> </a:t>
            </a:r>
            <a:r>
              <a:rPr sz="2400" spc="-5" dirty="0">
                <a:latin typeface="Calibri"/>
                <a:cs typeface="Calibri"/>
              </a:rPr>
              <a:t>to</a:t>
            </a:r>
            <a:r>
              <a:rPr sz="2400" spc="-10" dirty="0">
                <a:latin typeface="Calibri"/>
                <a:cs typeface="Calibri"/>
              </a:rPr>
              <a:t> </a:t>
            </a:r>
            <a:r>
              <a:rPr sz="2400" spc="-5" dirty="0">
                <a:latin typeface="Calibri"/>
                <a:cs typeface="Calibri"/>
              </a:rPr>
              <a:t>directory</a:t>
            </a:r>
            <a:r>
              <a:rPr sz="2400" spc="-10" dirty="0">
                <a:latin typeface="Calibri"/>
                <a:cs typeface="Calibri"/>
              </a:rPr>
              <a:t> </a:t>
            </a:r>
            <a:r>
              <a:rPr sz="2400" spc="-5" dirty="0">
                <a:latin typeface="Calibri"/>
                <a:cs typeface="Calibri"/>
              </a:rPr>
              <a:t>but practically</a:t>
            </a:r>
            <a:r>
              <a:rPr sz="2400" spc="-10" dirty="0">
                <a:latin typeface="Calibri"/>
                <a:cs typeface="Calibri"/>
              </a:rPr>
              <a:t> </a:t>
            </a:r>
            <a:r>
              <a:rPr sz="2400" spc="-5" dirty="0">
                <a:latin typeface="Calibri"/>
                <a:cs typeface="Calibri"/>
              </a:rPr>
              <a:t>results in</a:t>
            </a:r>
            <a:r>
              <a:rPr sz="2400" spc="-10" dirty="0">
                <a:latin typeface="Calibri"/>
                <a:cs typeface="Calibri"/>
              </a:rPr>
              <a:t> </a:t>
            </a:r>
            <a:r>
              <a:rPr sz="2400" spc="-5" dirty="0">
                <a:latin typeface="Calibri"/>
                <a:cs typeface="Calibri"/>
              </a:rPr>
              <a:t>failure.</a:t>
            </a:r>
            <a:endParaRPr sz="2400">
              <a:latin typeface="Calibri"/>
              <a:cs typeface="Calibri"/>
            </a:endParaRPr>
          </a:p>
          <a:p>
            <a:pPr marL="409575" marR="5080" indent="-397510">
              <a:lnSpc>
                <a:spcPct val="100499"/>
              </a:lnSpc>
              <a:spcBef>
                <a:spcPts val="434"/>
              </a:spcBef>
              <a:buClr>
                <a:srgbClr val="4BABC6"/>
              </a:buClr>
              <a:buSzPct val="91666"/>
              <a:buFont typeface="Arial MT"/>
              <a:buChar char="●"/>
              <a:tabLst>
                <a:tab pos="409575" algn="l"/>
                <a:tab pos="410209" algn="l"/>
              </a:tabLst>
            </a:pPr>
            <a:r>
              <a:rPr sz="2400" spc="-5" dirty="0">
                <a:latin typeface="Calibri"/>
                <a:cs typeface="Calibri"/>
              </a:rPr>
              <a:t>Archive </a:t>
            </a:r>
            <a:r>
              <a:rPr sz="2400" dirty="0">
                <a:latin typeface="Calibri"/>
                <a:cs typeface="Calibri"/>
              </a:rPr>
              <a:t>– </a:t>
            </a:r>
            <a:r>
              <a:rPr sz="2400" spc="-5" dirty="0">
                <a:latin typeface="Calibri"/>
                <a:cs typeface="Calibri"/>
              </a:rPr>
              <a:t>Backup program uses it by setting </a:t>
            </a:r>
            <a:r>
              <a:rPr sz="2400" dirty="0">
                <a:latin typeface="Calibri"/>
                <a:cs typeface="Calibri"/>
              </a:rPr>
              <a:t>1 </a:t>
            </a:r>
            <a:r>
              <a:rPr sz="2400" spc="-5" dirty="0">
                <a:latin typeface="Calibri"/>
                <a:cs typeface="Calibri"/>
              </a:rPr>
              <a:t>to </a:t>
            </a:r>
            <a:r>
              <a:rPr sz="2400" dirty="0">
                <a:latin typeface="Calibri"/>
                <a:cs typeface="Calibri"/>
              </a:rPr>
              <a:t>0 and 0 </a:t>
            </a:r>
            <a:r>
              <a:rPr sz="2400" spc="-530" dirty="0">
                <a:latin typeface="Calibri"/>
                <a:cs typeface="Calibri"/>
              </a:rPr>
              <a:t> </a:t>
            </a:r>
            <a:r>
              <a:rPr sz="2400" spc="-5" dirty="0">
                <a:latin typeface="Calibri"/>
                <a:cs typeface="Calibri"/>
              </a:rPr>
              <a:t>to</a:t>
            </a:r>
            <a:r>
              <a:rPr sz="2400" spc="-10" dirty="0">
                <a:latin typeface="Calibri"/>
                <a:cs typeface="Calibri"/>
              </a:rPr>
              <a:t> </a:t>
            </a:r>
            <a:r>
              <a:rPr sz="2400" dirty="0">
                <a:latin typeface="Calibri"/>
                <a:cs typeface="Calibri"/>
              </a:rPr>
              <a:t>1</a:t>
            </a:r>
            <a:r>
              <a:rPr sz="2400" spc="-5" dirty="0">
                <a:latin typeface="Calibri"/>
                <a:cs typeface="Calibri"/>
              </a:rPr>
              <a:t> to have</a:t>
            </a:r>
            <a:r>
              <a:rPr sz="2400" spc="-10" dirty="0">
                <a:latin typeface="Calibri"/>
                <a:cs typeface="Calibri"/>
              </a:rPr>
              <a:t> </a:t>
            </a:r>
            <a:r>
              <a:rPr sz="2400" spc="-5" dirty="0">
                <a:latin typeface="Calibri"/>
                <a:cs typeface="Calibri"/>
              </a:rPr>
              <a:t>the latest copy.</a:t>
            </a:r>
            <a:endParaRPr sz="24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12</a:t>
            </a:fld>
            <a:endParaRPr dirty="0"/>
          </a:p>
        </p:txBody>
      </p:sp>
      <p:sp>
        <p:nvSpPr>
          <p:cNvPr id="3" name="object 3"/>
          <p:cNvSpPr txBox="1"/>
          <p:nvPr/>
        </p:nvSpPr>
        <p:spPr>
          <a:xfrm>
            <a:off x="325944" y="2854207"/>
            <a:ext cx="2303780" cy="1069340"/>
          </a:xfrm>
          <a:prstGeom prst="rect">
            <a:avLst/>
          </a:prstGeom>
        </p:spPr>
        <p:txBody>
          <a:bodyPr vert="horz" wrap="square" lIns="0" tIns="73660" rIns="0" bIns="0" rtlCol="0">
            <a:spAutoFit/>
          </a:bodyPr>
          <a:lstStyle/>
          <a:p>
            <a:pPr marL="12700" marR="5080">
              <a:lnSpc>
                <a:spcPts val="3900"/>
              </a:lnSpc>
              <a:spcBef>
                <a:spcPts val="580"/>
              </a:spcBef>
            </a:pPr>
            <a:r>
              <a:rPr sz="3600" spc="-60" dirty="0">
                <a:solidFill>
                  <a:srgbClr val="FFFFFF"/>
                </a:solidFill>
                <a:latin typeface="Corbel"/>
                <a:cs typeface="Corbel"/>
              </a:rPr>
              <a:t>Text</a:t>
            </a:r>
            <a:r>
              <a:rPr sz="3600" spc="-55" dirty="0">
                <a:solidFill>
                  <a:srgbClr val="FFFFFF"/>
                </a:solidFill>
                <a:latin typeface="Corbel"/>
                <a:cs typeface="Corbel"/>
              </a:rPr>
              <a:t> </a:t>
            </a:r>
            <a:r>
              <a:rPr sz="3600" spc="-5" dirty="0">
                <a:solidFill>
                  <a:srgbClr val="FFFFFF"/>
                </a:solidFill>
                <a:latin typeface="Corbel"/>
                <a:cs typeface="Corbel"/>
              </a:rPr>
              <a:t>ﬁles</a:t>
            </a:r>
            <a:r>
              <a:rPr sz="3600" spc="-50" dirty="0">
                <a:solidFill>
                  <a:srgbClr val="FFFFFF"/>
                </a:solidFill>
                <a:latin typeface="Corbel"/>
                <a:cs typeface="Corbel"/>
              </a:rPr>
              <a:t> </a:t>
            </a:r>
            <a:r>
              <a:rPr sz="3600" spc="-10" dirty="0">
                <a:solidFill>
                  <a:srgbClr val="FFFFFF"/>
                </a:solidFill>
                <a:latin typeface="Corbel"/>
                <a:cs typeface="Corbel"/>
              </a:rPr>
              <a:t>vs. </a:t>
            </a:r>
            <a:r>
              <a:rPr sz="3600" spc="-705" dirty="0">
                <a:solidFill>
                  <a:srgbClr val="FFFFFF"/>
                </a:solidFill>
                <a:latin typeface="Corbel"/>
                <a:cs typeface="Corbel"/>
              </a:rPr>
              <a:t> </a:t>
            </a:r>
            <a:r>
              <a:rPr sz="3600" spc="-5" dirty="0">
                <a:solidFill>
                  <a:srgbClr val="FFFFFF"/>
                </a:solidFill>
                <a:latin typeface="Corbel"/>
                <a:cs typeface="Corbel"/>
              </a:rPr>
              <a:t>Binary</a:t>
            </a:r>
            <a:r>
              <a:rPr sz="3600" spc="-35" dirty="0">
                <a:solidFill>
                  <a:srgbClr val="FFFFFF"/>
                </a:solidFill>
                <a:latin typeface="Corbel"/>
                <a:cs typeface="Corbel"/>
              </a:rPr>
              <a:t> </a:t>
            </a:r>
            <a:r>
              <a:rPr sz="3600" spc="-5" dirty="0">
                <a:solidFill>
                  <a:srgbClr val="FFFFFF"/>
                </a:solidFill>
                <a:latin typeface="Corbel"/>
                <a:cs typeface="Corbel"/>
              </a:rPr>
              <a:t>ﬁles</a:t>
            </a:r>
            <a:endParaRPr sz="3600">
              <a:latin typeface="Corbel"/>
              <a:cs typeface="Corbel"/>
            </a:endParaRPr>
          </a:p>
        </p:txBody>
      </p:sp>
      <p:sp>
        <p:nvSpPr>
          <p:cNvPr id="4" name="object 4"/>
          <p:cNvSpPr txBox="1"/>
          <p:nvPr/>
        </p:nvSpPr>
        <p:spPr>
          <a:xfrm>
            <a:off x="4002171" y="2370390"/>
            <a:ext cx="7071995" cy="2273300"/>
          </a:xfrm>
          <a:prstGeom prst="rect">
            <a:avLst/>
          </a:prstGeom>
        </p:spPr>
        <p:txBody>
          <a:bodyPr vert="horz" wrap="square" lIns="0" tIns="10795" rIns="0" bIns="0" rtlCol="0">
            <a:spAutoFit/>
          </a:bodyPr>
          <a:lstStyle/>
          <a:p>
            <a:pPr marL="409575" marR="348615" indent="-397510">
              <a:lnSpc>
                <a:spcPct val="100499"/>
              </a:lnSpc>
              <a:spcBef>
                <a:spcPts val="85"/>
              </a:spcBef>
              <a:buClr>
                <a:srgbClr val="4BABC6"/>
              </a:buClr>
              <a:buSzPct val="91666"/>
              <a:buFont typeface="Arial MT"/>
              <a:buChar char="●"/>
              <a:tabLst>
                <a:tab pos="409575" algn="l"/>
                <a:tab pos="410209" algn="l"/>
              </a:tabLst>
            </a:pPr>
            <a:r>
              <a:rPr sz="2400" spc="-5" dirty="0">
                <a:latin typeface="Calibri"/>
                <a:cs typeface="Calibri"/>
              </a:rPr>
              <a:t>Basically every file is just </a:t>
            </a:r>
            <a:r>
              <a:rPr sz="2400" dirty="0">
                <a:latin typeface="Calibri"/>
                <a:cs typeface="Calibri"/>
              </a:rPr>
              <a:t>a </a:t>
            </a:r>
            <a:r>
              <a:rPr sz="2400" spc="-5" dirty="0">
                <a:latin typeface="Calibri"/>
                <a:cs typeface="Calibri"/>
              </a:rPr>
              <a:t>series of bytes one </a:t>
            </a:r>
            <a:r>
              <a:rPr sz="2400" dirty="0">
                <a:latin typeface="Calibri"/>
                <a:cs typeface="Calibri"/>
              </a:rPr>
              <a:t>after </a:t>
            </a:r>
            <a:r>
              <a:rPr sz="2400" spc="-530" dirty="0">
                <a:latin typeface="Calibri"/>
                <a:cs typeface="Calibri"/>
              </a:rPr>
              <a:t> </a:t>
            </a:r>
            <a:r>
              <a:rPr sz="2400" spc="-5" dirty="0">
                <a:latin typeface="Calibri"/>
                <a:cs typeface="Calibri"/>
              </a:rPr>
              <a:t>the</a:t>
            </a:r>
            <a:r>
              <a:rPr sz="2400" spc="-10" dirty="0">
                <a:latin typeface="Calibri"/>
                <a:cs typeface="Calibri"/>
              </a:rPr>
              <a:t> </a:t>
            </a:r>
            <a:r>
              <a:rPr sz="2400" spc="-5" dirty="0">
                <a:latin typeface="Calibri"/>
                <a:cs typeface="Calibri"/>
              </a:rPr>
              <a:t>other.</a:t>
            </a:r>
            <a:endParaRPr sz="2400">
              <a:latin typeface="Calibri"/>
              <a:cs typeface="Calibri"/>
            </a:endParaRPr>
          </a:p>
          <a:p>
            <a:pPr marL="409575" marR="5080" indent="-397510">
              <a:lnSpc>
                <a:spcPct val="99500"/>
              </a:lnSpc>
              <a:spcBef>
                <a:spcPts val="464"/>
              </a:spcBef>
              <a:buClr>
                <a:srgbClr val="4BABC6"/>
              </a:buClr>
              <a:buSzPct val="91666"/>
              <a:buFont typeface="Arial MT"/>
              <a:buChar char="●"/>
              <a:tabLst>
                <a:tab pos="409575" algn="l"/>
                <a:tab pos="410209" algn="l"/>
              </a:tabLst>
            </a:pPr>
            <a:r>
              <a:rPr sz="2400" spc="-5" dirty="0">
                <a:latin typeface="Calibri"/>
                <a:cs typeface="Calibri"/>
              </a:rPr>
              <a:t>In general every file is </a:t>
            </a:r>
            <a:r>
              <a:rPr sz="2400" dirty="0">
                <a:latin typeface="Calibri"/>
                <a:cs typeface="Calibri"/>
              </a:rPr>
              <a:t>a </a:t>
            </a:r>
            <a:r>
              <a:rPr sz="2400" spc="-5" dirty="0">
                <a:latin typeface="Calibri"/>
                <a:cs typeface="Calibri"/>
              </a:rPr>
              <a:t>binary file, but if the data in it </a:t>
            </a:r>
            <a:r>
              <a:rPr sz="2400" spc="-530" dirty="0">
                <a:latin typeface="Calibri"/>
                <a:cs typeface="Calibri"/>
              </a:rPr>
              <a:t> </a:t>
            </a:r>
            <a:r>
              <a:rPr sz="2400" spc="-5" dirty="0">
                <a:latin typeface="Calibri"/>
                <a:cs typeface="Calibri"/>
              </a:rPr>
              <a:t>contains only text like letter, numbers </a:t>
            </a:r>
            <a:r>
              <a:rPr sz="2400" dirty="0">
                <a:latin typeface="Calibri"/>
                <a:cs typeface="Calibri"/>
              </a:rPr>
              <a:t>and </a:t>
            </a:r>
            <a:r>
              <a:rPr sz="2400" spc="-5" dirty="0">
                <a:latin typeface="Calibri"/>
                <a:cs typeface="Calibri"/>
              </a:rPr>
              <a:t>other </a:t>
            </a:r>
            <a:r>
              <a:rPr sz="2400" dirty="0">
                <a:latin typeface="Calibri"/>
                <a:cs typeface="Calibri"/>
              </a:rPr>
              <a:t> </a:t>
            </a:r>
            <a:r>
              <a:rPr sz="2400" spc="-5" dirty="0">
                <a:latin typeface="Calibri"/>
                <a:cs typeface="Calibri"/>
              </a:rPr>
              <a:t>symbols one would use in writing, </a:t>
            </a:r>
            <a:r>
              <a:rPr sz="2400" dirty="0">
                <a:latin typeface="Calibri"/>
                <a:cs typeface="Calibri"/>
              </a:rPr>
              <a:t>and </a:t>
            </a:r>
            <a:r>
              <a:rPr sz="2400" spc="-5" dirty="0">
                <a:latin typeface="Calibri"/>
                <a:cs typeface="Calibri"/>
              </a:rPr>
              <a:t>if it consists of </a:t>
            </a:r>
            <a:r>
              <a:rPr sz="2400" dirty="0">
                <a:latin typeface="Calibri"/>
                <a:cs typeface="Calibri"/>
              </a:rPr>
              <a:t> </a:t>
            </a:r>
            <a:r>
              <a:rPr sz="2400" spc="-5" dirty="0">
                <a:latin typeface="Calibri"/>
                <a:cs typeface="Calibri"/>
              </a:rPr>
              <a:t>lines,</a:t>
            </a:r>
            <a:r>
              <a:rPr sz="2400" spc="-10" dirty="0">
                <a:latin typeface="Calibri"/>
                <a:cs typeface="Calibri"/>
              </a:rPr>
              <a:t> </a:t>
            </a:r>
            <a:r>
              <a:rPr sz="2400" spc="-5" dirty="0">
                <a:latin typeface="Calibri"/>
                <a:cs typeface="Calibri"/>
              </a:rPr>
              <a:t>then we</a:t>
            </a:r>
            <a:r>
              <a:rPr sz="2400" spc="-10" dirty="0">
                <a:latin typeface="Calibri"/>
                <a:cs typeface="Calibri"/>
              </a:rPr>
              <a:t> </a:t>
            </a:r>
            <a:r>
              <a:rPr sz="2400" spc="-5" dirty="0">
                <a:latin typeface="Calibri"/>
                <a:cs typeface="Calibri"/>
              </a:rPr>
              <a:t>consider it </a:t>
            </a:r>
            <a:r>
              <a:rPr sz="2400" dirty="0">
                <a:latin typeface="Calibri"/>
                <a:cs typeface="Calibri"/>
              </a:rPr>
              <a:t>a</a:t>
            </a:r>
            <a:r>
              <a:rPr sz="2400" spc="-10" dirty="0">
                <a:latin typeface="Calibri"/>
                <a:cs typeface="Calibri"/>
              </a:rPr>
              <a:t> </a:t>
            </a:r>
            <a:r>
              <a:rPr sz="2400" spc="-5" dirty="0">
                <a:latin typeface="Calibri"/>
                <a:cs typeface="Calibri"/>
              </a:rPr>
              <a:t>text file.</a:t>
            </a:r>
            <a:endParaRPr sz="24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13</a:t>
            </a:fld>
            <a:endParaRPr dirty="0"/>
          </a:p>
        </p:txBody>
      </p:sp>
      <p:sp>
        <p:nvSpPr>
          <p:cNvPr id="3" name="object 3"/>
          <p:cNvSpPr txBox="1"/>
          <p:nvPr/>
        </p:nvSpPr>
        <p:spPr>
          <a:xfrm>
            <a:off x="325944" y="2854207"/>
            <a:ext cx="2303780" cy="1069340"/>
          </a:xfrm>
          <a:prstGeom prst="rect">
            <a:avLst/>
          </a:prstGeom>
        </p:spPr>
        <p:txBody>
          <a:bodyPr vert="horz" wrap="square" lIns="0" tIns="73660" rIns="0" bIns="0" rtlCol="0">
            <a:spAutoFit/>
          </a:bodyPr>
          <a:lstStyle/>
          <a:p>
            <a:pPr marL="12700" marR="5080">
              <a:lnSpc>
                <a:spcPts val="3900"/>
              </a:lnSpc>
              <a:spcBef>
                <a:spcPts val="580"/>
              </a:spcBef>
            </a:pPr>
            <a:r>
              <a:rPr sz="3600" spc="-60" dirty="0">
                <a:solidFill>
                  <a:srgbClr val="FFFFFF"/>
                </a:solidFill>
                <a:latin typeface="Corbel"/>
                <a:cs typeface="Corbel"/>
              </a:rPr>
              <a:t>Text</a:t>
            </a:r>
            <a:r>
              <a:rPr sz="3600" spc="-55" dirty="0">
                <a:solidFill>
                  <a:srgbClr val="FFFFFF"/>
                </a:solidFill>
                <a:latin typeface="Corbel"/>
                <a:cs typeface="Corbel"/>
              </a:rPr>
              <a:t> </a:t>
            </a:r>
            <a:r>
              <a:rPr sz="3600" spc="-5" dirty="0">
                <a:solidFill>
                  <a:srgbClr val="FFFFFF"/>
                </a:solidFill>
                <a:latin typeface="Corbel"/>
                <a:cs typeface="Corbel"/>
              </a:rPr>
              <a:t>ﬁles</a:t>
            </a:r>
            <a:r>
              <a:rPr sz="3600" spc="-50" dirty="0">
                <a:solidFill>
                  <a:srgbClr val="FFFFFF"/>
                </a:solidFill>
                <a:latin typeface="Corbel"/>
                <a:cs typeface="Corbel"/>
              </a:rPr>
              <a:t> </a:t>
            </a:r>
            <a:r>
              <a:rPr sz="3600" spc="-10" dirty="0">
                <a:solidFill>
                  <a:srgbClr val="FFFFFF"/>
                </a:solidFill>
                <a:latin typeface="Corbel"/>
                <a:cs typeface="Corbel"/>
              </a:rPr>
              <a:t>vs. </a:t>
            </a:r>
            <a:r>
              <a:rPr sz="3600" spc="-705" dirty="0">
                <a:solidFill>
                  <a:srgbClr val="FFFFFF"/>
                </a:solidFill>
                <a:latin typeface="Corbel"/>
                <a:cs typeface="Corbel"/>
              </a:rPr>
              <a:t> </a:t>
            </a:r>
            <a:r>
              <a:rPr sz="3600" spc="-5" dirty="0">
                <a:solidFill>
                  <a:srgbClr val="FFFFFF"/>
                </a:solidFill>
                <a:latin typeface="Corbel"/>
                <a:cs typeface="Corbel"/>
              </a:rPr>
              <a:t>Binary</a:t>
            </a:r>
            <a:r>
              <a:rPr sz="3600" spc="-35" dirty="0">
                <a:solidFill>
                  <a:srgbClr val="FFFFFF"/>
                </a:solidFill>
                <a:latin typeface="Corbel"/>
                <a:cs typeface="Corbel"/>
              </a:rPr>
              <a:t> </a:t>
            </a:r>
            <a:r>
              <a:rPr sz="3600" spc="-5" dirty="0">
                <a:solidFill>
                  <a:srgbClr val="FFFFFF"/>
                </a:solidFill>
                <a:latin typeface="Corbel"/>
                <a:cs typeface="Corbel"/>
              </a:rPr>
              <a:t>ﬁles</a:t>
            </a:r>
            <a:endParaRPr sz="3600">
              <a:latin typeface="Corbel"/>
              <a:cs typeface="Corbel"/>
            </a:endParaRPr>
          </a:p>
        </p:txBody>
      </p:sp>
      <p:sp>
        <p:nvSpPr>
          <p:cNvPr id="4" name="object 4"/>
          <p:cNvSpPr txBox="1"/>
          <p:nvPr/>
        </p:nvSpPr>
        <p:spPr>
          <a:xfrm>
            <a:off x="4002171" y="1579815"/>
            <a:ext cx="6879590" cy="3854450"/>
          </a:xfrm>
          <a:prstGeom prst="rect">
            <a:avLst/>
          </a:prstGeom>
        </p:spPr>
        <p:txBody>
          <a:bodyPr vert="horz" wrap="square" lIns="0" tIns="10795" rIns="0" bIns="0" rtlCol="0">
            <a:spAutoFit/>
          </a:bodyPr>
          <a:lstStyle/>
          <a:p>
            <a:pPr marL="409575" marR="1320800" indent="-397510">
              <a:lnSpc>
                <a:spcPct val="100499"/>
              </a:lnSpc>
              <a:spcBef>
                <a:spcPts val="85"/>
              </a:spcBef>
              <a:buClr>
                <a:srgbClr val="4BABC6"/>
              </a:buClr>
              <a:buSzPct val="91666"/>
              <a:buFont typeface="Arial MT"/>
              <a:buChar char="●"/>
              <a:tabLst>
                <a:tab pos="409575" algn="l"/>
                <a:tab pos="410209" algn="l"/>
              </a:tabLst>
            </a:pPr>
            <a:r>
              <a:rPr sz="2400" dirty="0">
                <a:latin typeface="Calibri"/>
                <a:cs typeface="Calibri"/>
              </a:rPr>
              <a:t>A </a:t>
            </a:r>
            <a:r>
              <a:rPr sz="2400" spc="-5" dirty="0">
                <a:latin typeface="Calibri"/>
                <a:cs typeface="Calibri"/>
              </a:rPr>
              <a:t>binary file is basically </a:t>
            </a:r>
            <a:r>
              <a:rPr sz="2400" dirty="0">
                <a:latin typeface="Calibri"/>
                <a:cs typeface="Calibri"/>
              </a:rPr>
              <a:t>any </a:t>
            </a:r>
            <a:r>
              <a:rPr sz="2400" spc="-5" dirty="0">
                <a:latin typeface="Calibri"/>
                <a:cs typeface="Calibri"/>
              </a:rPr>
              <a:t>file that is not </a:t>
            </a:r>
            <a:r>
              <a:rPr sz="2400" spc="-530" dirty="0">
                <a:latin typeface="Calibri"/>
                <a:cs typeface="Calibri"/>
              </a:rPr>
              <a:t> </a:t>
            </a:r>
            <a:r>
              <a:rPr sz="2400" spc="-5" dirty="0">
                <a:latin typeface="Calibri"/>
                <a:cs typeface="Calibri"/>
              </a:rPr>
              <a:t>"line-oriented".</a:t>
            </a:r>
            <a:endParaRPr sz="2400">
              <a:latin typeface="Calibri"/>
              <a:cs typeface="Calibri"/>
            </a:endParaRPr>
          </a:p>
          <a:p>
            <a:pPr marL="409575" marR="44450" indent="-397510">
              <a:lnSpc>
                <a:spcPct val="100499"/>
              </a:lnSpc>
              <a:spcBef>
                <a:spcPts val="434"/>
              </a:spcBef>
              <a:buClr>
                <a:srgbClr val="4BABC6"/>
              </a:buClr>
              <a:buSzPct val="91666"/>
              <a:buFont typeface="Arial MT"/>
              <a:buChar char="●"/>
              <a:tabLst>
                <a:tab pos="409575" algn="l"/>
                <a:tab pos="410209" algn="l"/>
              </a:tabLst>
            </a:pPr>
            <a:r>
              <a:rPr sz="2400" spc="-5" dirty="0">
                <a:latin typeface="Calibri"/>
                <a:cs typeface="Calibri"/>
              </a:rPr>
              <a:t>Any file where besides the </a:t>
            </a:r>
            <a:r>
              <a:rPr sz="2400" dirty="0">
                <a:latin typeface="Calibri"/>
                <a:cs typeface="Calibri"/>
              </a:rPr>
              <a:t>actual </a:t>
            </a:r>
            <a:r>
              <a:rPr sz="2400" spc="-5" dirty="0">
                <a:latin typeface="Calibri"/>
                <a:cs typeface="Calibri"/>
              </a:rPr>
              <a:t>written characters </a:t>
            </a:r>
            <a:r>
              <a:rPr sz="2400" spc="-535" dirty="0">
                <a:latin typeface="Calibri"/>
                <a:cs typeface="Calibri"/>
              </a:rPr>
              <a:t> </a:t>
            </a:r>
            <a:r>
              <a:rPr sz="2400" dirty="0">
                <a:latin typeface="Calibri"/>
                <a:cs typeface="Calibri"/>
              </a:rPr>
              <a:t>and</a:t>
            </a:r>
            <a:r>
              <a:rPr sz="2400" spc="-10" dirty="0">
                <a:latin typeface="Calibri"/>
                <a:cs typeface="Calibri"/>
              </a:rPr>
              <a:t> </a:t>
            </a:r>
            <a:r>
              <a:rPr sz="2400" spc="-5" dirty="0">
                <a:latin typeface="Calibri"/>
                <a:cs typeface="Calibri"/>
              </a:rPr>
              <a:t>newlines</a:t>
            </a:r>
            <a:r>
              <a:rPr sz="2400" spc="-10" dirty="0">
                <a:latin typeface="Calibri"/>
                <a:cs typeface="Calibri"/>
              </a:rPr>
              <a:t> </a:t>
            </a:r>
            <a:r>
              <a:rPr sz="2400" spc="-5" dirty="0">
                <a:latin typeface="Calibri"/>
                <a:cs typeface="Calibri"/>
              </a:rPr>
              <a:t>there</a:t>
            </a:r>
            <a:r>
              <a:rPr sz="2400" spc="-10" dirty="0">
                <a:latin typeface="Calibri"/>
                <a:cs typeface="Calibri"/>
              </a:rPr>
              <a:t> </a:t>
            </a:r>
            <a:r>
              <a:rPr sz="2400" dirty="0">
                <a:latin typeface="Calibri"/>
                <a:cs typeface="Calibri"/>
              </a:rPr>
              <a:t>are</a:t>
            </a:r>
            <a:r>
              <a:rPr sz="2400" spc="-10" dirty="0">
                <a:latin typeface="Calibri"/>
                <a:cs typeface="Calibri"/>
              </a:rPr>
              <a:t> </a:t>
            </a:r>
            <a:r>
              <a:rPr sz="2400" spc="-5" dirty="0">
                <a:latin typeface="Calibri"/>
                <a:cs typeface="Calibri"/>
              </a:rPr>
              <a:t>other</a:t>
            </a:r>
            <a:r>
              <a:rPr sz="2400" spc="-10" dirty="0">
                <a:latin typeface="Calibri"/>
                <a:cs typeface="Calibri"/>
              </a:rPr>
              <a:t> </a:t>
            </a:r>
            <a:r>
              <a:rPr sz="2400" spc="-5" dirty="0">
                <a:latin typeface="Calibri"/>
                <a:cs typeface="Calibri"/>
              </a:rPr>
              <a:t>symbols</a:t>
            </a:r>
            <a:r>
              <a:rPr sz="2400" spc="-10" dirty="0">
                <a:latin typeface="Calibri"/>
                <a:cs typeface="Calibri"/>
              </a:rPr>
              <a:t> </a:t>
            </a:r>
            <a:r>
              <a:rPr sz="2400" dirty="0">
                <a:latin typeface="Calibri"/>
                <a:cs typeface="Calibri"/>
              </a:rPr>
              <a:t>as</a:t>
            </a:r>
            <a:r>
              <a:rPr sz="2400" spc="-10" dirty="0">
                <a:latin typeface="Calibri"/>
                <a:cs typeface="Calibri"/>
              </a:rPr>
              <a:t> </a:t>
            </a:r>
            <a:r>
              <a:rPr sz="2400" spc="-5" dirty="0">
                <a:latin typeface="Calibri"/>
                <a:cs typeface="Calibri"/>
              </a:rPr>
              <a:t>well.</a:t>
            </a:r>
            <a:endParaRPr sz="2400">
              <a:latin typeface="Calibri"/>
              <a:cs typeface="Calibri"/>
            </a:endParaRPr>
          </a:p>
          <a:p>
            <a:pPr marL="409575" marR="267970" indent="-397510">
              <a:lnSpc>
                <a:spcPct val="99700"/>
              </a:lnSpc>
              <a:spcBef>
                <a:spcPts val="459"/>
              </a:spcBef>
              <a:buClr>
                <a:srgbClr val="4BABC6"/>
              </a:buClr>
              <a:buSzPct val="91666"/>
              <a:buFont typeface="Arial MT"/>
              <a:buChar char="●"/>
              <a:tabLst>
                <a:tab pos="409575" algn="l"/>
                <a:tab pos="410209" algn="l"/>
              </a:tabLst>
            </a:pPr>
            <a:r>
              <a:rPr sz="2400" dirty="0">
                <a:latin typeface="Calibri"/>
                <a:cs typeface="Calibri"/>
              </a:rPr>
              <a:t>A </a:t>
            </a:r>
            <a:r>
              <a:rPr sz="2400" spc="-5" dirty="0">
                <a:latin typeface="Calibri"/>
                <a:cs typeface="Calibri"/>
              </a:rPr>
              <a:t>Microsoft word file is </a:t>
            </a:r>
            <a:r>
              <a:rPr sz="2400" dirty="0">
                <a:latin typeface="Calibri"/>
                <a:cs typeface="Calibri"/>
              </a:rPr>
              <a:t>a </a:t>
            </a:r>
            <a:r>
              <a:rPr sz="2400" spc="-5" dirty="0">
                <a:latin typeface="Calibri"/>
                <a:cs typeface="Calibri"/>
              </a:rPr>
              <a:t>binary file </a:t>
            </a:r>
            <a:r>
              <a:rPr sz="2400" dirty="0">
                <a:latin typeface="Calibri"/>
                <a:cs typeface="Calibri"/>
              </a:rPr>
              <a:t>as </a:t>
            </a:r>
            <a:r>
              <a:rPr sz="2400" spc="-5" dirty="0">
                <a:latin typeface="Calibri"/>
                <a:cs typeface="Calibri"/>
              </a:rPr>
              <a:t>besides the </a:t>
            </a:r>
            <a:r>
              <a:rPr sz="2400" spc="-530" dirty="0">
                <a:latin typeface="Calibri"/>
                <a:cs typeface="Calibri"/>
              </a:rPr>
              <a:t> </a:t>
            </a:r>
            <a:r>
              <a:rPr sz="2400" dirty="0">
                <a:latin typeface="Calibri"/>
                <a:cs typeface="Calibri"/>
              </a:rPr>
              <a:t>actual </a:t>
            </a:r>
            <a:r>
              <a:rPr sz="2400" spc="-5" dirty="0">
                <a:latin typeface="Calibri"/>
                <a:cs typeface="Calibri"/>
              </a:rPr>
              <a:t>text, it </a:t>
            </a:r>
            <a:r>
              <a:rPr sz="2400" dirty="0">
                <a:latin typeface="Calibri"/>
                <a:cs typeface="Calibri"/>
              </a:rPr>
              <a:t>also </a:t>
            </a:r>
            <a:r>
              <a:rPr sz="2400" spc="-5" dirty="0">
                <a:latin typeface="Calibri"/>
                <a:cs typeface="Calibri"/>
              </a:rPr>
              <a:t>contains various characters </a:t>
            </a:r>
            <a:r>
              <a:rPr sz="2400" dirty="0">
                <a:latin typeface="Calibri"/>
                <a:cs typeface="Calibri"/>
              </a:rPr>
              <a:t> </a:t>
            </a:r>
            <a:r>
              <a:rPr sz="2400" spc="-5" dirty="0">
                <a:latin typeface="Calibri"/>
                <a:cs typeface="Calibri"/>
              </a:rPr>
              <a:t>representing</a:t>
            </a:r>
            <a:r>
              <a:rPr sz="2400" spc="-10" dirty="0">
                <a:latin typeface="Calibri"/>
                <a:cs typeface="Calibri"/>
              </a:rPr>
              <a:t> </a:t>
            </a:r>
            <a:r>
              <a:rPr sz="2400" spc="-5" dirty="0">
                <a:latin typeface="Calibri"/>
                <a:cs typeface="Calibri"/>
              </a:rPr>
              <a:t>font size</a:t>
            </a:r>
            <a:r>
              <a:rPr sz="2400" spc="-10" dirty="0">
                <a:latin typeface="Calibri"/>
                <a:cs typeface="Calibri"/>
              </a:rPr>
              <a:t> </a:t>
            </a:r>
            <a:r>
              <a:rPr sz="2400" dirty="0">
                <a:latin typeface="Calibri"/>
                <a:cs typeface="Calibri"/>
              </a:rPr>
              <a:t>and</a:t>
            </a:r>
            <a:r>
              <a:rPr sz="2400" spc="-5" dirty="0">
                <a:latin typeface="Calibri"/>
                <a:cs typeface="Calibri"/>
              </a:rPr>
              <a:t> color.</a:t>
            </a:r>
            <a:endParaRPr sz="2400">
              <a:latin typeface="Calibri"/>
              <a:cs typeface="Calibri"/>
            </a:endParaRPr>
          </a:p>
          <a:p>
            <a:pPr marL="409575" marR="5080" indent="-397510">
              <a:lnSpc>
                <a:spcPct val="99700"/>
              </a:lnSpc>
              <a:spcBef>
                <a:spcPts val="455"/>
              </a:spcBef>
              <a:buClr>
                <a:srgbClr val="4BABC6"/>
              </a:buClr>
              <a:buSzPct val="91666"/>
              <a:buFont typeface="Arial MT"/>
              <a:buChar char="●"/>
              <a:tabLst>
                <a:tab pos="409575" algn="l"/>
                <a:tab pos="410209" algn="l"/>
              </a:tabLst>
            </a:pPr>
            <a:r>
              <a:rPr sz="2400" spc="-5" dirty="0">
                <a:latin typeface="Calibri"/>
                <a:cs typeface="Calibri"/>
              </a:rPr>
              <a:t>Program written in the </a:t>
            </a:r>
            <a:r>
              <a:rPr sz="2400" dirty="0">
                <a:latin typeface="Calibri"/>
                <a:cs typeface="Calibri"/>
              </a:rPr>
              <a:t>C </a:t>
            </a:r>
            <a:r>
              <a:rPr sz="2400" spc="-5" dirty="0">
                <a:latin typeface="Calibri"/>
                <a:cs typeface="Calibri"/>
              </a:rPr>
              <a:t>programming language is </a:t>
            </a:r>
            <a:r>
              <a:rPr sz="2400" dirty="0">
                <a:latin typeface="Calibri"/>
                <a:cs typeface="Calibri"/>
              </a:rPr>
              <a:t>a </a:t>
            </a:r>
            <a:r>
              <a:rPr sz="2400" spc="-530" dirty="0">
                <a:latin typeface="Calibri"/>
                <a:cs typeface="Calibri"/>
              </a:rPr>
              <a:t> </a:t>
            </a:r>
            <a:r>
              <a:rPr sz="2400" spc="-5" dirty="0">
                <a:latin typeface="Calibri"/>
                <a:cs typeface="Calibri"/>
              </a:rPr>
              <a:t>text file, but </a:t>
            </a:r>
            <a:r>
              <a:rPr sz="2400" dirty="0">
                <a:latin typeface="Calibri"/>
                <a:cs typeface="Calibri"/>
              </a:rPr>
              <a:t>after </a:t>
            </a:r>
            <a:r>
              <a:rPr sz="2400" spc="-5" dirty="0">
                <a:latin typeface="Calibri"/>
                <a:cs typeface="Calibri"/>
              </a:rPr>
              <a:t>you compiled it, the compiled </a:t>
            </a:r>
            <a:r>
              <a:rPr sz="2400" dirty="0">
                <a:latin typeface="Calibri"/>
                <a:cs typeface="Calibri"/>
              </a:rPr>
              <a:t> </a:t>
            </a:r>
            <a:r>
              <a:rPr sz="2400" spc="-5" dirty="0">
                <a:latin typeface="Calibri"/>
                <a:cs typeface="Calibri"/>
              </a:rPr>
              <a:t>version</a:t>
            </a:r>
            <a:r>
              <a:rPr sz="2400" spc="-10" dirty="0">
                <a:latin typeface="Calibri"/>
                <a:cs typeface="Calibri"/>
              </a:rPr>
              <a:t> </a:t>
            </a:r>
            <a:r>
              <a:rPr sz="2400" spc="-5" dirty="0">
                <a:latin typeface="Calibri"/>
                <a:cs typeface="Calibri"/>
              </a:rPr>
              <a:t>is binary.</a:t>
            </a:r>
            <a:endParaRPr sz="24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14</a:t>
            </a:fld>
            <a:endParaRPr dirty="0"/>
          </a:p>
        </p:txBody>
      </p:sp>
      <p:sp>
        <p:nvSpPr>
          <p:cNvPr id="3" name="object 3"/>
          <p:cNvSpPr txBox="1"/>
          <p:nvPr/>
        </p:nvSpPr>
        <p:spPr>
          <a:xfrm>
            <a:off x="325944" y="2854207"/>
            <a:ext cx="2500630"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File </a:t>
            </a:r>
            <a:r>
              <a:rPr sz="3600" dirty="0">
                <a:solidFill>
                  <a:srgbClr val="FFFFFF"/>
                </a:solidFill>
                <a:latin typeface="Corbel"/>
                <a:cs typeface="Corbel"/>
              </a:rPr>
              <a:t> </a:t>
            </a:r>
            <a:r>
              <a:rPr sz="3600" spc="-5" dirty="0">
                <a:solidFill>
                  <a:srgbClr val="FFFFFF"/>
                </a:solidFill>
                <a:latin typeface="Corbel"/>
                <a:cs typeface="Corbel"/>
              </a:rPr>
              <a:t>Organization</a:t>
            </a:r>
            <a:endParaRPr sz="3600">
              <a:latin typeface="Corbel"/>
              <a:cs typeface="Corbel"/>
            </a:endParaRPr>
          </a:p>
        </p:txBody>
      </p:sp>
      <p:sp>
        <p:nvSpPr>
          <p:cNvPr id="4" name="object 4"/>
          <p:cNvSpPr txBox="1"/>
          <p:nvPr/>
        </p:nvSpPr>
        <p:spPr>
          <a:xfrm>
            <a:off x="4002164" y="1674588"/>
            <a:ext cx="6957695" cy="1120775"/>
          </a:xfrm>
          <a:prstGeom prst="rect">
            <a:avLst/>
          </a:prstGeom>
        </p:spPr>
        <p:txBody>
          <a:bodyPr vert="horz" wrap="square" lIns="0" tIns="13335" rIns="0" bIns="0" rtlCol="0">
            <a:spAutoFit/>
          </a:bodyPr>
          <a:lstStyle/>
          <a:p>
            <a:pPr marL="409575" marR="5080" indent="-397510">
              <a:lnSpc>
                <a:spcPct val="99700"/>
              </a:lnSpc>
              <a:spcBef>
                <a:spcPts val="105"/>
              </a:spcBef>
              <a:buClr>
                <a:srgbClr val="4BABC6"/>
              </a:buClr>
              <a:buSzPct val="91666"/>
              <a:buFont typeface="Arial MT"/>
              <a:buChar char="●"/>
              <a:tabLst>
                <a:tab pos="409575" algn="l"/>
                <a:tab pos="410209" algn="l"/>
                <a:tab pos="6715125" algn="l"/>
              </a:tabLst>
            </a:pPr>
            <a:r>
              <a:rPr sz="2400" spc="-5" dirty="0">
                <a:latin typeface="Calibri"/>
                <a:cs typeface="Calibri"/>
              </a:rPr>
              <a:t>Fil</a:t>
            </a:r>
            <a:r>
              <a:rPr sz="2400" dirty="0">
                <a:latin typeface="Calibri"/>
                <a:cs typeface="Calibri"/>
              </a:rPr>
              <a:t>e</a:t>
            </a:r>
            <a:r>
              <a:rPr sz="2400" spc="-5" dirty="0">
                <a:latin typeface="Calibri"/>
                <a:cs typeface="Calibri"/>
              </a:rPr>
              <a:t> i</a:t>
            </a:r>
            <a:r>
              <a:rPr sz="2400" dirty="0">
                <a:latin typeface="Calibri"/>
                <a:cs typeface="Calibri"/>
              </a:rPr>
              <a:t>s</a:t>
            </a:r>
            <a:r>
              <a:rPr sz="2400" spc="-5" dirty="0">
                <a:latin typeface="Calibri"/>
                <a:cs typeface="Calibri"/>
              </a:rPr>
              <a:t> </a:t>
            </a:r>
            <a:r>
              <a:rPr sz="2400" dirty="0">
                <a:latin typeface="Calibri"/>
                <a:cs typeface="Calibri"/>
              </a:rPr>
              <a:t>a</a:t>
            </a:r>
            <a:r>
              <a:rPr sz="2400" spc="-5" dirty="0">
                <a:latin typeface="Calibri"/>
                <a:cs typeface="Calibri"/>
              </a:rPr>
              <a:t> collectio</a:t>
            </a:r>
            <a:r>
              <a:rPr sz="2400" dirty="0">
                <a:latin typeface="Calibri"/>
                <a:cs typeface="Calibri"/>
              </a:rPr>
              <a:t>n</a:t>
            </a:r>
            <a:r>
              <a:rPr sz="2400" spc="-5" dirty="0">
                <a:latin typeface="Calibri"/>
                <a:cs typeface="Calibri"/>
              </a:rPr>
              <a:t> o</a:t>
            </a:r>
            <a:r>
              <a:rPr sz="2400" dirty="0">
                <a:latin typeface="Calibri"/>
                <a:cs typeface="Calibri"/>
              </a:rPr>
              <a:t>f</a:t>
            </a:r>
            <a:r>
              <a:rPr sz="2400" spc="-5" dirty="0">
                <a:latin typeface="Calibri"/>
                <a:cs typeface="Calibri"/>
              </a:rPr>
              <a:t> relate</a:t>
            </a:r>
            <a:r>
              <a:rPr sz="2400" dirty="0">
                <a:latin typeface="Calibri"/>
                <a:cs typeface="Calibri"/>
              </a:rPr>
              <a:t>d</a:t>
            </a:r>
            <a:r>
              <a:rPr sz="2400" spc="-5" dirty="0">
                <a:latin typeface="Calibri"/>
                <a:cs typeface="Calibri"/>
              </a:rPr>
              <a:t> record</a:t>
            </a:r>
            <a:r>
              <a:rPr sz="2400" dirty="0">
                <a:latin typeface="Calibri"/>
                <a:cs typeface="Calibri"/>
              </a:rPr>
              <a:t>s</a:t>
            </a:r>
            <a:r>
              <a:rPr sz="2400" spc="-5" dirty="0">
                <a:latin typeface="Calibri"/>
                <a:cs typeface="Calibri"/>
              </a:rPr>
              <a:t> s</a:t>
            </a:r>
            <a:r>
              <a:rPr sz="2400" dirty="0">
                <a:latin typeface="Calibri"/>
                <a:cs typeface="Calibri"/>
              </a:rPr>
              <a:t>o</a:t>
            </a:r>
            <a:r>
              <a:rPr sz="2400" spc="-5" dirty="0">
                <a:latin typeface="Calibri"/>
                <a:cs typeface="Calibri"/>
              </a:rPr>
              <a:t> mai</a:t>
            </a:r>
            <a:r>
              <a:rPr sz="2400" dirty="0">
                <a:latin typeface="Calibri"/>
                <a:cs typeface="Calibri"/>
              </a:rPr>
              <a:t>n</a:t>
            </a:r>
            <a:r>
              <a:rPr sz="2400" spc="-5" dirty="0">
                <a:latin typeface="Calibri"/>
                <a:cs typeface="Calibri"/>
              </a:rPr>
              <a:t> issu</a:t>
            </a:r>
            <a:r>
              <a:rPr sz="2400" dirty="0">
                <a:latin typeface="Calibri"/>
                <a:cs typeface="Calibri"/>
              </a:rPr>
              <a:t>e	</a:t>
            </a:r>
            <a:r>
              <a:rPr sz="2400" spc="-5" dirty="0">
                <a:latin typeface="Calibri"/>
                <a:cs typeface="Calibri"/>
              </a:rPr>
              <a:t>in  file management is the way records </a:t>
            </a:r>
            <a:r>
              <a:rPr sz="2400" dirty="0">
                <a:latin typeface="Calibri"/>
                <a:cs typeface="Calibri"/>
              </a:rPr>
              <a:t>are </a:t>
            </a:r>
            <a:r>
              <a:rPr sz="2400" spc="-5" dirty="0">
                <a:latin typeface="Calibri"/>
                <a:cs typeface="Calibri"/>
              </a:rPr>
              <a:t>organized </a:t>
            </a:r>
            <a:r>
              <a:rPr sz="2400" dirty="0">
                <a:latin typeface="Calibri"/>
                <a:cs typeface="Calibri"/>
              </a:rPr>
              <a:t> </a:t>
            </a:r>
            <a:r>
              <a:rPr sz="2400" spc="-5" dirty="0">
                <a:latin typeface="Calibri"/>
                <a:cs typeface="Calibri"/>
              </a:rPr>
              <a:t>inside</a:t>
            </a:r>
            <a:r>
              <a:rPr sz="2400" spc="-10" dirty="0">
                <a:latin typeface="Calibri"/>
                <a:cs typeface="Calibri"/>
              </a:rPr>
              <a:t> </a:t>
            </a:r>
            <a:r>
              <a:rPr sz="2400" spc="-5" dirty="0">
                <a:latin typeface="Calibri"/>
                <a:cs typeface="Calibri"/>
              </a:rPr>
              <a:t>the file.</a:t>
            </a:r>
            <a:endParaRPr sz="2400">
              <a:latin typeface="Calibri"/>
              <a:cs typeface="Calibri"/>
            </a:endParaRPr>
          </a:p>
        </p:txBody>
      </p:sp>
      <p:sp>
        <p:nvSpPr>
          <p:cNvPr id="5" name="object 5"/>
          <p:cNvSpPr txBox="1"/>
          <p:nvPr/>
        </p:nvSpPr>
        <p:spPr>
          <a:xfrm>
            <a:off x="4002164" y="3255738"/>
            <a:ext cx="5306060" cy="391160"/>
          </a:xfrm>
          <a:prstGeom prst="rect">
            <a:avLst/>
          </a:prstGeom>
        </p:spPr>
        <p:txBody>
          <a:bodyPr vert="horz" wrap="square" lIns="0" tIns="12700" rIns="0" bIns="0" rtlCol="0">
            <a:spAutoFit/>
          </a:bodyPr>
          <a:lstStyle/>
          <a:p>
            <a:pPr marL="409575" indent="-397510">
              <a:lnSpc>
                <a:spcPct val="100000"/>
              </a:lnSpc>
              <a:spcBef>
                <a:spcPts val="100"/>
              </a:spcBef>
              <a:buClr>
                <a:srgbClr val="4BABC6"/>
              </a:buClr>
              <a:buSzPct val="91666"/>
              <a:buFont typeface="Arial MT"/>
              <a:buChar char="●"/>
              <a:tabLst>
                <a:tab pos="409575" algn="l"/>
                <a:tab pos="410209" algn="l"/>
              </a:tabLst>
            </a:pPr>
            <a:r>
              <a:rPr sz="2400" spc="-5" dirty="0">
                <a:latin typeface="Calibri"/>
                <a:cs typeface="Calibri"/>
              </a:rPr>
              <a:t>How</a:t>
            </a:r>
            <a:r>
              <a:rPr sz="2400" spc="-20" dirty="0">
                <a:latin typeface="Calibri"/>
                <a:cs typeface="Calibri"/>
              </a:rPr>
              <a:t> </a:t>
            </a:r>
            <a:r>
              <a:rPr sz="2400" spc="-5" dirty="0">
                <a:latin typeface="Calibri"/>
                <a:cs typeface="Calibri"/>
              </a:rPr>
              <a:t>to</a:t>
            </a:r>
            <a:r>
              <a:rPr sz="2400" spc="-20" dirty="0">
                <a:latin typeface="Calibri"/>
                <a:cs typeface="Calibri"/>
              </a:rPr>
              <a:t> </a:t>
            </a:r>
            <a:r>
              <a:rPr sz="2400" spc="-5" dirty="0">
                <a:latin typeface="Calibri"/>
                <a:cs typeface="Calibri"/>
              </a:rPr>
              <a:t>select</a:t>
            </a:r>
            <a:r>
              <a:rPr sz="2400" spc="-20" dirty="0">
                <a:latin typeface="Calibri"/>
                <a:cs typeface="Calibri"/>
              </a:rPr>
              <a:t> </a:t>
            </a:r>
            <a:r>
              <a:rPr sz="2400" spc="-5" dirty="0">
                <a:latin typeface="Calibri"/>
                <a:cs typeface="Calibri"/>
              </a:rPr>
              <a:t>file</a:t>
            </a:r>
            <a:r>
              <a:rPr sz="2400" spc="-20" dirty="0">
                <a:latin typeface="Calibri"/>
                <a:cs typeface="Calibri"/>
              </a:rPr>
              <a:t> </a:t>
            </a:r>
            <a:r>
              <a:rPr sz="2400" spc="-5" dirty="0">
                <a:latin typeface="Calibri"/>
                <a:cs typeface="Calibri"/>
              </a:rPr>
              <a:t>organization</a:t>
            </a:r>
            <a:r>
              <a:rPr sz="2400" spc="-15" dirty="0">
                <a:latin typeface="Calibri"/>
                <a:cs typeface="Calibri"/>
              </a:rPr>
              <a:t> </a:t>
            </a:r>
            <a:r>
              <a:rPr sz="2400" spc="-5" dirty="0">
                <a:latin typeface="Calibri"/>
                <a:cs typeface="Calibri"/>
              </a:rPr>
              <a:t>method:</a:t>
            </a:r>
            <a:endParaRPr sz="2400">
              <a:latin typeface="Calibri"/>
              <a:cs typeface="Calibri"/>
            </a:endParaRPr>
          </a:p>
        </p:txBody>
      </p:sp>
      <p:sp>
        <p:nvSpPr>
          <p:cNvPr id="6" name="object 6"/>
          <p:cNvSpPr txBox="1"/>
          <p:nvPr/>
        </p:nvSpPr>
        <p:spPr>
          <a:xfrm>
            <a:off x="4459364" y="3623784"/>
            <a:ext cx="6592570" cy="1552575"/>
          </a:xfrm>
          <a:prstGeom prst="rect">
            <a:avLst/>
          </a:prstGeom>
        </p:spPr>
        <p:txBody>
          <a:bodyPr vert="horz" wrap="square" lIns="0" tIns="74295" rIns="0" bIns="0" rtlCol="0">
            <a:spAutoFit/>
          </a:bodyPr>
          <a:lstStyle/>
          <a:p>
            <a:pPr marL="409575" indent="-397510">
              <a:lnSpc>
                <a:spcPct val="100000"/>
              </a:lnSpc>
              <a:spcBef>
                <a:spcPts val="585"/>
              </a:spcBef>
              <a:buClr>
                <a:srgbClr val="4BABC6"/>
              </a:buClr>
              <a:buFont typeface="Arial MT"/>
              <a:buChar char="●"/>
              <a:tabLst>
                <a:tab pos="409575" algn="l"/>
                <a:tab pos="410209" algn="l"/>
              </a:tabLst>
            </a:pPr>
            <a:r>
              <a:rPr sz="2200" spc="-5" dirty="0">
                <a:latin typeface="Calibri"/>
                <a:cs typeface="Calibri"/>
              </a:rPr>
              <a:t>Rapid</a:t>
            </a:r>
            <a:r>
              <a:rPr sz="2200" spc="-15" dirty="0">
                <a:latin typeface="Calibri"/>
                <a:cs typeface="Calibri"/>
              </a:rPr>
              <a:t> </a:t>
            </a:r>
            <a:r>
              <a:rPr sz="2200" dirty="0">
                <a:latin typeface="Calibri"/>
                <a:cs typeface="Calibri"/>
              </a:rPr>
              <a:t>access</a:t>
            </a:r>
            <a:r>
              <a:rPr sz="2200" spc="-15" dirty="0">
                <a:latin typeface="Calibri"/>
                <a:cs typeface="Calibri"/>
              </a:rPr>
              <a:t> </a:t>
            </a:r>
            <a:r>
              <a:rPr sz="2200" spc="-5" dirty="0">
                <a:latin typeface="Calibri"/>
                <a:cs typeface="Calibri"/>
              </a:rPr>
              <a:t>to</a:t>
            </a:r>
            <a:r>
              <a:rPr sz="2200" spc="-15" dirty="0">
                <a:latin typeface="Calibri"/>
                <a:cs typeface="Calibri"/>
              </a:rPr>
              <a:t> </a:t>
            </a:r>
            <a:r>
              <a:rPr sz="2200" spc="-5" dirty="0">
                <a:latin typeface="Calibri"/>
                <a:cs typeface="Calibri"/>
              </a:rPr>
              <a:t>one</a:t>
            </a:r>
            <a:r>
              <a:rPr sz="2200" spc="-20" dirty="0">
                <a:latin typeface="Calibri"/>
                <a:cs typeface="Calibri"/>
              </a:rPr>
              <a:t> </a:t>
            </a:r>
            <a:r>
              <a:rPr sz="2200" spc="-5" dirty="0">
                <a:latin typeface="Calibri"/>
                <a:cs typeface="Calibri"/>
              </a:rPr>
              <a:t>or</a:t>
            </a:r>
            <a:r>
              <a:rPr sz="2200" spc="-15" dirty="0">
                <a:latin typeface="Calibri"/>
                <a:cs typeface="Calibri"/>
              </a:rPr>
              <a:t> </a:t>
            </a:r>
            <a:r>
              <a:rPr sz="2200" spc="-5" dirty="0">
                <a:latin typeface="Calibri"/>
                <a:cs typeface="Calibri"/>
              </a:rPr>
              <a:t>more</a:t>
            </a:r>
            <a:r>
              <a:rPr sz="2200" spc="-15" dirty="0">
                <a:latin typeface="Calibri"/>
                <a:cs typeface="Calibri"/>
              </a:rPr>
              <a:t> </a:t>
            </a:r>
            <a:r>
              <a:rPr sz="2200" spc="-5" dirty="0">
                <a:latin typeface="Calibri"/>
                <a:cs typeface="Calibri"/>
              </a:rPr>
              <a:t>records</a:t>
            </a:r>
            <a:endParaRPr sz="2200" dirty="0">
              <a:latin typeface="Calibri"/>
              <a:cs typeface="Calibri"/>
            </a:endParaRPr>
          </a:p>
          <a:p>
            <a:pPr marL="409575" marR="5080" indent="-397510">
              <a:lnSpc>
                <a:spcPts val="2620"/>
              </a:lnSpc>
              <a:spcBef>
                <a:spcPts val="590"/>
              </a:spcBef>
              <a:buClr>
                <a:srgbClr val="4BABC6"/>
              </a:buClr>
              <a:buFont typeface="Arial MT"/>
              <a:buChar char="●"/>
              <a:tabLst>
                <a:tab pos="409575" algn="l"/>
                <a:tab pos="410209" algn="l"/>
              </a:tabLst>
            </a:pPr>
            <a:r>
              <a:rPr sz="2200" spc="-5" dirty="0">
                <a:latin typeface="Calibri"/>
                <a:cs typeface="Calibri"/>
              </a:rPr>
              <a:t>Ease of insert/update/delete one or more records w/o </a:t>
            </a:r>
            <a:r>
              <a:rPr sz="2200" spc="-484" dirty="0">
                <a:latin typeface="Calibri"/>
                <a:cs typeface="Calibri"/>
              </a:rPr>
              <a:t> </a:t>
            </a:r>
            <a:r>
              <a:rPr sz="2200" dirty="0">
                <a:latin typeface="Calibri"/>
                <a:cs typeface="Calibri"/>
              </a:rPr>
              <a:t>affecting</a:t>
            </a:r>
            <a:r>
              <a:rPr sz="2200" spc="-10" dirty="0">
                <a:latin typeface="Calibri"/>
                <a:cs typeface="Calibri"/>
              </a:rPr>
              <a:t> </a:t>
            </a:r>
            <a:r>
              <a:rPr sz="2200" spc="-5" dirty="0">
                <a:latin typeface="Calibri"/>
                <a:cs typeface="Calibri"/>
              </a:rPr>
              <a:t>speed of</a:t>
            </a:r>
            <a:r>
              <a:rPr sz="2200" spc="-10" dirty="0">
                <a:latin typeface="Calibri"/>
                <a:cs typeface="Calibri"/>
              </a:rPr>
              <a:t> </a:t>
            </a:r>
            <a:r>
              <a:rPr sz="2200" dirty="0">
                <a:latin typeface="Calibri"/>
                <a:cs typeface="Calibri"/>
              </a:rPr>
              <a:t>accessing</a:t>
            </a:r>
            <a:r>
              <a:rPr sz="2200" spc="-5" dirty="0">
                <a:latin typeface="Calibri"/>
                <a:cs typeface="Calibri"/>
              </a:rPr>
              <a:t> records</a:t>
            </a:r>
            <a:endParaRPr sz="2200" dirty="0">
              <a:latin typeface="Calibri"/>
              <a:cs typeface="Calibri"/>
            </a:endParaRPr>
          </a:p>
          <a:p>
            <a:pPr marL="409575" indent="-397510">
              <a:lnSpc>
                <a:spcPct val="100000"/>
              </a:lnSpc>
              <a:spcBef>
                <a:spcPts val="430"/>
              </a:spcBef>
              <a:buClr>
                <a:srgbClr val="4BABC6"/>
              </a:buClr>
              <a:buFont typeface="Arial MT"/>
              <a:buChar char="●"/>
              <a:tabLst>
                <a:tab pos="409575" algn="l"/>
                <a:tab pos="410209" algn="l"/>
              </a:tabLst>
            </a:pPr>
            <a:r>
              <a:rPr sz="2200" spc="-5" dirty="0">
                <a:latin typeface="Calibri"/>
                <a:cs typeface="Calibri"/>
              </a:rPr>
              <a:t>Efficient</a:t>
            </a:r>
            <a:r>
              <a:rPr sz="2200" spc="-25" dirty="0">
                <a:latin typeface="Calibri"/>
                <a:cs typeface="Calibri"/>
              </a:rPr>
              <a:t> </a:t>
            </a:r>
            <a:r>
              <a:rPr sz="2200" spc="-5" dirty="0">
                <a:latin typeface="Calibri"/>
                <a:cs typeface="Calibri"/>
              </a:rPr>
              <a:t>storage</a:t>
            </a:r>
            <a:r>
              <a:rPr sz="2200" spc="-25" dirty="0">
                <a:latin typeface="Calibri"/>
                <a:cs typeface="Calibri"/>
              </a:rPr>
              <a:t> </a:t>
            </a:r>
            <a:r>
              <a:rPr sz="2200" spc="-5" dirty="0">
                <a:latin typeface="Calibri"/>
                <a:cs typeface="Calibri"/>
              </a:rPr>
              <a:t>of</a:t>
            </a:r>
            <a:r>
              <a:rPr sz="2200" spc="-25" dirty="0">
                <a:latin typeface="Calibri"/>
                <a:cs typeface="Calibri"/>
              </a:rPr>
              <a:t> </a:t>
            </a:r>
            <a:r>
              <a:rPr sz="2200" spc="-5" dirty="0">
                <a:latin typeface="Calibri"/>
                <a:cs typeface="Calibri"/>
              </a:rPr>
              <a:t>records</a:t>
            </a:r>
            <a:endParaRPr sz="2200" dirty="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15</a:t>
            </a:fld>
            <a:endParaRPr dirty="0"/>
          </a:p>
        </p:txBody>
      </p:sp>
      <p:sp>
        <p:nvSpPr>
          <p:cNvPr id="3" name="object 3"/>
          <p:cNvSpPr txBox="1"/>
          <p:nvPr/>
        </p:nvSpPr>
        <p:spPr>
          <a:xfrm>
            <a:off x="325944" y="2854207"/>
            <a:ext cx="2500630"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File </a:t>
            </a:r>
            <a:r>
              <a:rPr sz="3600" dirty="0">
                <a:solidFill>
                  <a:srgbClr val="FFFFFF"/>
                </a:solidFill>
                <a:latin typeface="Corbel"/>
                <a:cs typeface="Corbel"/>
              </a:rPr>
              <a:t> </a:t>
            </a:r>
            <a:r>
              <a:rPr sz="3600" spc="-5" dirty="0">
                <a:solidFill>
                  <a:srgbClr val="FFFFFF"/>
                </a:solidFill>
                <a:latin typeface="Corbel"/>
                <a:cs typeface="Corbel"/>
              </a:rPr>
              <a:t>Organization</a:t>
            </a:r>
            <a:endParaRPr sz="3600">
              <a:latin typeface="Corbel"/>
              <a:cs typeface="Corbel"/>
            </a:endParaRPr>
          </a:p>
        </p:txBody>
      </p:sp>
      <p:sp>
        <p:nvSpPr>
          <p:cNvPr id="4" name="object 4"/>
          <p:cNvSpPr txBox="1"/>
          <p:nvPr/>
        </p:nvSpPr>
        <p:spPr>
          <a:xfrm>
            <a:off x="4002164" y="2754723"/>
            <a:ext cx="6818236" cy="1745991"/>
          </a:xfrm>
          <a:prstGeom prst="rect">
            <a:avLst/>
          </a:prstGeom>
        </p:spPr>
        <p:txBody>
          <a:bodyPr vert="horz" wrap="square" lIns="0" tIns="75565" rIns="0" bIns="0" rtlCol="0">
            <a:spAutoFit/>
          </a:bodyPr>
          <a:lstStyle/>
          <a:p>
            <a:pPr marL="409575" indent="-397510">
              <a:lnSpc>
                <a:spcPct val="100000"/>
              </a:lnSpc>
              <a:spcBef>
                <a:spcPts val="595"/>
              </a:spcBef>
              <a:buClr>
                <a:srgbClr val="4BABC6"/>
              </a:buClr>
              <a:buSzPct val="91666"/>
              <a:buFont typeface="Arial MT"/>
              <a:buChar char="●"/>
              <a:tabLst>
                <a:tab pos="409575" algn="l"/>
                <a:tab pos="410209" algn="l"/>
              </a:tabLst>
            </a:pPr>
            <a:r>
              <a:rPr sz="2400" spc="-5" dirty="0">
                <a:latin typeface="Calibri"/>
                <a:cs typeface="Calibri"/>
              </a:rPr>
              <a:t>Sequential</a:t>
            </a:r>
            <a:r>
              <a:rPr sz="2400" spc="-45" dirty="0">
                <a:latin typeface="Calibri"/>
                <a:cs typeface="Calibri"/>
              </a:rPr>
              <a:t> </a:t>
            </a:r>
            <a:r>
              <a:rPr sz="2400" spc="-5" dirty="0">
                <a:latin typeface="Calibri"/>
                <a:cs typeface="Calibri"/>
              </a:rPr>
              <a:t>Organization</a:t>
            </a:r>
            <a:endParaRPr sz="2400" dirty="0">
              <a:latin typeface="Calibri"/>
              <a:cs typeface="Calibri"/>
            </a:endParaRPr>
          </a:p>
          <a:p>
            <a:pPr marL="409575" indent="-397510">
              <a:lnSpc>
                <a:spcPct val="100000"/>
              </a:lnSpc>
              <a:spcBef>
                <a:spcPts val="495"/>
              </a:spcBef>
              <a:buClr>
                <a:srgbClr val="4BABC6"/>
              </a:buClr>
              <a:buSzPct val="91666"/>
              <a:buFont typeface="Arial MT"/>
              <a:buChar char="●"/>
              <a:tabLst>
                <a:tab pos="409575" algn="l"/>
                <a:tab pos="410209" algn="l"/>
              </a:tabLst>
            </a:pPr>
            <a:r>
              <a:rPr lang="en-US" sz="2400" spc="-5" dirty="0">
                <a:latin typeface="Calibri"/>
                <a:cs typeface="Calibri"/>
              </a:rPr>
              <a:t>Random/Direct/</a:t>
            </a:r>
            <a:r>
              <a:rPr sz="2400" spc="-5" dirty="0">
                <a:latin typeface="Calibri"/>
                <a:cs typeface="Calibri"/>
              </a:rPr>
              <a:t>Relative</a:t>
            </a:r>
            <a:r>
              <a:rPr sz="2400" spc="-35" dirty="0">
                <a:latin typeface="Calibri"/>
                <a:cs typeface="Calibri"/>
              </a:rPr>
              <a:t> </a:t>
            </a:r>
            <a:r>
              <a:rPr sz="2400" spc="-5" dirty="0">
                <a:latin typeface="Calibri"/>
                <a:cs typeface="Calibri"/>
              </a:rPr>
              <a:t>File</a:t>
            </a:r>
            <a:r>
              <a:rPr sz="2400" spc="-30" dirty="0">
                <a:latin typeface="Calibri"/>
                <a:cs typeface="Calibri"/>
              </a:rPr>
              <a:t> </a:t>
            </a:r>
            <a:r>
              <a:rPr sz="2400" spc="-5" dirty="0">
                <a:latin typeface="Calibri"/>
                <a:cs typeface="Calibri"/>
              </a:rPr>
              <a:t>Organization</a:t>
            </a:r>
            <a:endParaRPr sz="2400" dirty="0">
              <a:latin typeface="Calibri"/>
              <a:cs typeface="Calibri"/>
            </a:endParaRPr>
          </a:p>
          <a:p>
            <a:pPr marL="409575" indent="-397510">
              <a:lnSpc>
                <a:spcPct val="100000"/>
              </a:lnSpc>
              <a:spcBef>
                <a:spcPts val="495"/>
              </a:spcBef>
              <a:buClr>
                <a:srgbClr val="4BABC6"/>
              </a:buClr>
              <a:buSzPct val="91666"/>
              <a:buFont typeface="Arial MT"/>
              <a:buChar char="●"/>
              <a:tabLst>
                <a:tab pos="409575" algn="l"/>
                <a:tab pos="410209" algn="l"/>
              </a:tabLst>
            </a:pPr>
            <a:r>
              <a:rPr sz="2400" spc="-5" dirty="0">
                <a:latin typeface="Calibri"/>
                <a:cs typeface="Calibri"/>
              </a:rPr>
              <a:t>Indexed</a:t>
            </a:r>
            <a:r>
              <a:rPr sz="2400" spc="-35" dirty="0">
                <a:latin typeface="Calibri"/>
                <a:cs typeface="Calibri"/>
              </a:rPr>
              <a:t> </a:t>
            </a:r>
            <a:r>
              <a:rPr sz="2400" spc="-5" dirty="0">
                <a:latin typeface="Calibri"/>
                <a:cs typeface="Calibri"/>
              </a:rPr>
              <a:t>Sequential</a:t>
            </a:r>
            <a:r>
              <a:rPr sz="2400" spc="-30" dirty="0">
                <a:latin typeface="Calibri"/>
                <a:cs typeface="Calibri"/>
              </a:rPr>
              <a:t> </a:t>
            </a:r>
            <a:r>
              <a:rPr sz="2400" spc="-5" dirty="0">
                <a:latin typeface="Calibri"/>
                <a:cs typeface="Calibri"/>
              </a:rPr>
              <a:t>File</a:t>
            </a:r>
            <a:r>
              <a:rPr sz="2400" spc="-30" dirty="0">
                <a:latin typeface="Calibri"/>
                <a:cs typeface="Calibri"/>
              </a:rPr>
              <a:t> </a:t>
            </a:r>
            <a:r>
              <a:rPr sz="2400" spc="-5" dirty="0">
                <a:latin typeface="Calibri"/>
                <a:cs typeface="Calibri"/>
              </a:rPr>
              <a:t>Organization</a:t>
            </a:r>
            <a:endParaRPr lang="en-US" sz="2400" spc="-5" dirty="0">
              <a:latin typeface="Calibri"/>
              <a:cs typeface="Calibri"/>
            </a:endParaRPr>
          </a:p>
          <a:p>
            <a:pPr marL="409575" indent="-397510">
              <a:lnSpc>
                <a:spcPct val="100000"/>
              </a:lnSpc>
              <a:spcBef>
                <a:spcPts val="495"/>
              </a:spcBef>
              <a:buClr>
                <a:srgbClr val="4BABC6"/>
              </a:buClr>
              <a:buSzPct val="91666"/>
              <a:buFont typeface="Arial MT"/>
              <a:buChar char="●"/>
              <a:tabLst>
                <a:tab pos="409575" algn="l"/>
                <a:tab pos="410209" algn="l"/>
              </a:tabLst>
            </a:pPr>
            <a:r>
              <a:rPr lang="en-US" sz="2400" spc="-5" dirty="0">
                <a:latin typeface="Calibri"/>
                <a:cs typeface="Calibri"/>
              </a:rPr>
              <a:t>Multi-key File Organization and Access Methods</a:t>
            </a:r>
            <a:endParaRPr sz="2400" dirty="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2854207"/>
            <a:ext cx="2500630" cy="10693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latin typeface="Corbel"/>
                <a:cs typeface="Corbel"/>
              </a:rPr>
              <a:t>Sequential </a:t>
            </a:r>
            <a:r>
              <a:rPr sz="3600" spc="-5" dirty="0">
                <a:solidFill>
                  <a:srgbClr val="FFFFFF"/>
                </a:solidFill>
                <a:latin typeface="Corbel"/>
                <a:cs typeface="Corbel"/>
              </a:rPr>
              <a:t> Organization</a:t>
            </a:r>
            <a:endParaRPr sz="3600">
              <a:latin typeface="Corbel"/>
              <a:cs typeface="Corbel"/>
            </a:endParaRPr>
          </a:p>
        </p:txBody>
      </p:sp>
      <p:sp>
        <p:nvSpPr>
          <p:cNvPr id="4" name="object 4"/>
          <p:cNvSpPr txBox="1"/>
          <p:nvPr/>
        </p:nvSpPr>
        <p:spPr>
          <a:xfrm>
            <a:off x="4002171" y="938270"/>
            <a:ext cx="6849745" cy="3063875"/>
          </a:xfrm>
          <a:prstGeom prst="rect">
            <a:avLst/>
          </a:prstGeom>
        </p:spPr>
        <p:txBody>
          <a:bodyPr vert="horz" wrap="square" lIns="0" tIns="13335" rIns="0" bIns="0" rtlCol="0">
            <a:spAutoFit/>
          </a:bodyPr>
          <a:lstStyle/>
          <a:p>
            <a:pPr marL="409575" marR="151765" indent="-397510">
              <a:lnSpc>
                <a:spcPct val="99700"/>
              </a:lnSpc>
              <a:spcBef>
                <a:spcPts val="105"/>
              </a:spcBef>
              <a:buClr>
                <a:srgbClr val="4BABC6"/>
              </a:buClr>
              <a:buSzPct val="91666"/>
              <a:buFont typeface="Arial MT"/>
              <a:buChar char="●"/>
              <a:tabLst>
                <a:tab pos="409575" algn="l"/>
                <a:tab pos="410209" algn="l"/>
              </a:tabLst>
            </a:pPr>
            <a:r>
              <a:rPr sz="2400" spc="-5" dirty="0">
                <a:latin typeface="Calibri"/>
                <a:cs typeface="Calibri"/>
              </a:rPr>
              <a:t>In </a:t>
            </a:r>
            <a:r>
              <a:rPr sz="2400" dirty="0">
                <a:latin typeface="Calibri"/>
                <a:cs typeface="Calibri"/>
              </a:rPr>
              <a:t>a </a:t>
            </a:r>
            <a:r>
              <a:rPr sz="2400" spc="-5" dirty="0">
                <a:latin typeface="Calibri"/>
                <a:cs typeface="Calibri"/>
              </a:rPr>
              <a:t>sequential file, we place records in </a:t>
            </a:r>
            <a:r>
              <a:rPr sz="2400" dirty="0">
                <a:latin typeface="Calibri"/>
                <a:cs typeface="Calibri"/>
              </a:rPr>
              <a:t>a </a:t>
            </a:r>
            <a:r>
              <a:rPr sz="2400" spc="-5" dirty="0">
                <a:latin typeface="Calibri"/>
                <a:cs typeface="Calibri"/>
              </a:rPr>
              <a:t>block one </a:t>
            </a:r>
            <a:r>
              <a:rPr sz="2400" spc="-530" dirty="0">
                <a:latin typeface="Calibri"/>
                <a:cs typeface="Calibri"/>
              </a:rPr>
              <a:t> </a:t>
            </a:r>
            <a:r>
              <a:rPr sz="2400" dirty="0">
                <a:latin typeface="Calibri"/>
                <a:cs typeface="Calibri"/>
              </a:rPr>
              <a:t>after another </a:t>
            </a:r>
            <a:r>
              <a:rPr sz="2400" spc="-5" dirty="0">
                <a:latin typeface="Calibri"/>
                <a:cs typeface="Calibri"/>
              </a:rPr>
              <a:t>until there is no room for </a:t>
            </a:r>
            <a:r>
              <a:rPr sz="2400" dirty="0">
                <a:latin typeface="Calibri"/>
                <a:cs typeface="Calibri"/>
              </a:rPr>
              <a:t>another </a:t>
            </a:r>
            <a:r>
              <a:rPr sz="2400" spc="5" dirty="0">
                <a:latin typeface="Calibri"/>
                <a:cs typeface="Calibri"/>
              </a:rPr>
              <a:t> </a:t>
            </a:r>
            <a:r>
              <a:rPr sz="2400" spc="-5" dirty="0">
                <a:latin typeface="Calibri"/>
                <a:cs typeface="Calibri"/>
              </a:rPr>
              <a:t>complete</a:t>
            </a:r>
            <a:r>
              <a:rPr sz="2400" spc="-10" dirty="0">
                <a:latin typeface="Calibri"/>
                <a:cs typeface="Calibri"/>
              </a:rPr>
              <a:t> </a:t>
            </a:r>
            <a:r>
              <a:rPr sz="2400" spc="-5" dirty="0">
                <a:latin typeface="Calibri"/>
                <a:cs typeface="Calibri"/>
              </a:rPr>
              <a:t>record in</a:t>
            </a:r>
            <a:r>
              <a:rPr sz="2400" spc="-10" dirty="0">
                <a:latin typeface="Calibri"/>
                <a:cs typeface="Calibri"/>
              </a:rPr>
              <a:t> </a:t>
            </a:r>
            <a:r>
              <a:rPr sz="2400" spc="-5" dirty="0">
                <a:latin typeface="Calibri"/>
                <a:cs typeface="Calibri"/>
              </a:rPr>
              <a:t>the block.</a:t>
            </a:r>
            <a:endParaRPr sz="2400" dirty="0">
              <a:latin typeface="Calibri"/>
              <a:cs typeface="Calibri"/>
            </a:endParaRPr>
          </a:p>
          <a:p>
            <a:pPr marL="409575" marR="339725" indent="-397510">
              <a:lnSpc>
                <a:spcPct val="100499"/>
              </a:lnSpc>
              <a:spcBef>
                <a:spcPts val="439"/>
              </a:spcBef>
              <a:buClr>
                <a:srgbClr val="4BABC6"/>
              </a:buClr>
              <a:buSzPct val="91666"/>
              <a:buFont typeface="Arial MT"/>
              <a:buChar char="●"/>
              <a:tabLst>
                <a:tab pos="409575" algn="l"/>
                <a:tab pos="410209" algn="l"/>
              </a:tabLst>
            </a:pPr>
            <a:r>
              <a:rPr sz="2400" spc="-5" dirty="0">
                <a:latin typeface="Calibri"/>
                <a:cs typeface="Calibri"/>
              </a:rPr>
              <a:t>If we wish to </a:t>
            </a:r>
            <a:r>
              <a:rPr sz="2400" dirty="0">
                <a:latin typeface="Calibri"/>
                <a:cs typeface="Calibri"/>
              </a:rPr>
              <a:t>access all </a:t>
            </a:r>
            <a:r>
              <a:rPr sz="2400" spc="-5" dirty="0">
                <a:latin typeface="Calibri"/>
                <a:cs typeface="Calibri"/>
              </a:rPr>
              <a:t>the records, one </a:t>
            </a:r>
            <a:r>
              <a:rPr sz="2400" dirty="0">
                <a:latin typeface="Calibri"/>
                <a:cs typeface="Calibri"/>
              </a:rPr>
              <a:t>after </a:t>
            </a:r>
            <a:r>
              <a:rPr sz="2400" spc="5" dirty="0">
                <a:latin typeface="Calibri"/>
                <a:cs typeface="Calibri"/>
              </a:rPr>
              <a:t> </a:t>
            </a:r>
            <a:r>
              <a:rPr sz="2400" dirty="0">
                <a:latin typeface="Calibri"/>
                <a:cs typeface="Calibri"/>
              </a:rPr>
              <a:t>another,</a:t>
            </a:r>
            <a:r>
              <a:rPr sz="2400" spc="-20" dirty="0">
                <a:latin typeface="Calibri"/>
                <a:cs typeface="Calibri"/>
              </a:rPr>
              <a:t> </a:t>
            </a:r>
            <a:r>
              <a:rPr sz="2400" spc="-5" dirty="0">
                <a:latin typeface="Calibri"/>
                <a:cs typeface="Calibri"/>
              </a:rPr>
              <a:t>this</a:t>
            </a:r>
            <a:r>
              <a:rPr sz="2400" spc="-15" dirty="0">
                <a:latin typeface="Calibri"/>
                <a:cs typeface="Calibri"/>
              </a:rPr>
              <a:t> </a:t>
            </a:r>
            <a:r>
              <a:rPr sz="2400" spc="-5" dirty="0">
                <a:latin typeface="Calibri"/>
                <a:cs typeface="Calibri"/>
              </a:rPr>
              <a:t>is</a:t>
            </a:r>
            <a:r>
              <a:rPr sz="2400" spc="-15" dirty="0">
                <a:latin typeface="Calibri"/>
                <a:cs typeface="Calibri"/>
              </a:rPr>
              <a:t> </a:t>
            </a:r>
            <a:r>
              <a:rPr sz="2400" dirty="0">
                <a:latin typeface="Calibri"/>
                <a:cs typeface="Calibri"/>
              </a:rPr>
              <a:t>a</a:t>
            </a:r>
            <a:r>
              <a:rPr sz="2400" spc="-15" dirty="0">
                <a:latin typeface="Calibri"/>
                <a:cs typeface="Calibri"/>
              </a:rPr>
              <a:t> </a:t>
            </a:r>
            <a:r>
              <a:rPr sz="2400" spc="-5" dirty="0">
                <a:latin typeface="Calibri"/>
                <a:cs typeface="Calibri"/>
              </a:rPr>
              <a:t>highly</a:t>
            </a:r>
            <a:r>
              <a:rPr sz="2400" spc="-15" dirty="0">
                <a:latin typeface="Calibri"/>
                <a:cs typeface="Calibri"/>
              </a:rPr>
              <a:t> </a:t>
            </a:r>
            <a:r>
              <a:rPr sz="2400" spc="-5" dirty="0">
                <a:latin typeface="Calibri"/>
                <a:cs typeface="Calibri"/>
              </a:rPr>
              <a:t>efficient</a:t>
            </a:r>
            <a:r>
              <a:rPr sz="2400" spc="-15" dirty="0">
                <a:latin typeface="Calibri"/>
                <a:cs typeface="Calibri"/>
              </a:rPr>
              <a:t> </a:t>
            </a:r>
            <a:r>
              <a:rPr sz="2400" spc="-5" dirty="0">
                <a:latin typeface="Calibri"/>
                <a:cs typeface="Calibri"/>
              </a:rPr>
              <a:t>file</a:t>
            </a:r>
            <a:r>
              <a:rPr sz="2400" spc="-15" dirty="0">
                <a:latin typeface="Calibri"/>
                <a:cs typeface="Calibri"/>
              </a:rPr>
              <a:t> </a:t>
            </a:r>
            <a:r>
              <a:rPr sz="2400" spc="-5" dirty="0">
                <a:latin typeface="Calibri"/>
                <a:cs typeface="Calibri"/>
              </a:rPr>
              <a:t>organization.</a:t>
            </a:r>
            <a:endParaRPr sz="2400" dirty="0">
              <a:latin typeface="Calibri"/>
              <a:cs typeface="Calibri"/>
            </a:endParaRPr>
          </a:p>
          <a:p>
            <a:pPr marL="409575" marR="5080" indent="-397510">
              <a:lnSpc>
                <a:spcPct val="99700"/>
              </a:lnSpc>
              <a:spcBef>
                <a:spcPts val="455"/>
              </a:spcBef>
              <a:buClr>
                <a:srgbClr val="4BABC6"/>
              </a:buClr>
              <a:buSzPct val="91666"/>
              <a:buFont typeface="Arial MT"/>
              <a:buChar char="●"/>
              <a:tabLst>
                <a:tab pos="409575" algn="l"/>
                <a:tab pos="410209" algn="l"/>
              </a:tabLst>
            </a:pPr>
            <a:r>
              <a:rPr sz="2400" spc="-5" dirty="0">
                <a:latin typeface="Calibri"/>
                <a:cs typeface="Calibri"/>
              </a:rPr>
              <a:t>Suppose we only wish to find one record. We may </a:t>
            </a:r>
            <a:r>
              <a:rPr sz="2400" dirty="0">
                <a:latin typeface="Calibri"/>
                <a:cs typeface="Calibri"/>
              </a:rPr>
              <a:t> </a:t>
            </a:r>
            <a:r>
              <a:rPr sz="2400" spc="-5" dirty="0">
                <a:latin typeface="Calibri"/>
                <a:cs typeface="Calibri"/>
              </a:rPr>
              <a:t>have to search the entire file, reading one block </a:t>
            </a:r>
            <a:r>
              <a:rPr sz="2400" dirty="0">
                <a:latin typeface="Calibri"/>
                <a:cs typeface="Calibri"/>
              </a:rPr>
              <a:t>at a </a:t>
            </a:r>
            <a:r>
              <a:rPr sz="2400" spc="-530" dirty="0">
                <a:latin typeface="Calibri"/>
                <a:cs typeface="Calibri"/>
              </a:rPr>
              <a:t> </a:t>
            </a:r>
            <a:r>
              <a:rPr sz="2400" spc="-5" dirty="0">
                <a:latin typeface="Calibri"/>
                <a:cs typeface="Calibri"/>
              </a:rPr>
              <a:t>time</a:t>
            </a:r>
            <a:r>
              <a:rPr sz="2400" spc="-10" dirty="0">
                <a:latin typeface="Calibri"/>
                <a:cs typeface="Calibri"/>
              </a:rPr>
              <a:t> </a:t>
            </a:r>
            <a:r>
              <a:rPr sz="2400" spc="-5" dirty="0">
                <a:latin typeface="Calibri"/>
                <a:cs typeface="Calibri"/>
              </a:rPr>
              <a:t>to find the</a:t>
            </a:r>
            <a:r>
              <a:rPr sz="2400" spc="-10" dirty="0">
                <a:latin typeface="Calibri"/>
                <a:cs typeface="Calibri"/>
              </a:rPr>
              <a:t> </a:t>
            </a:r>
            <a:r>
              <a:rPr sz="2400" spc="-5" dirty="0">
                <a:latin typeface="Calibri"/>
                <a:cs typeface="Calibri"/>
              </a:rPr>
              <a:t>record.</a:t>
            </a:r>
            <a:endParaRPr sz="2400" dirty="0">
              <a:latin typeface="Calibri"/>
              <a:cs typeface="Calibri"/>
            </a:endParaRPr>
          </a:p>
        </p:txBody>
      </p:sp>
      <p:pic>
        <p:nvPicPr>
          <p:cNvPr id="5" name="object 5"/>
          <p:cNvPicPr/>
          <p:nvPr/>
        </p:nvPicPr>
        <p:blipFill>
          <a:blip r:embed="rId2" cstate="print"/>
          <a:stretch>
            <a:fillRect/>
          </a:stretch>
        </p:blipFill>
        <p:spPr>
          <a:xfrm>
            <a:off x="4900240" y="4401275"/>
            <a:ext cx="5178220" cy="1350846"/>
          </a:xfrm>
          <a:prstGeom prst="rect">
            <a:avLst/>
          </a:prstGeom>
        </p:spPr>
      </p:pic>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2854207"/>
            <a:ext cx="2500630" cy="10693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latin typeface="Corbel"/>
                <a:cs typeface="Corbel"/>
              </a:rPr>
              <a:t>Sequential </a:t>
            </a:r>
            <a:r>
              <a:rPr sz="3600" spc="-5" dirty="0">
                <a:solidFill>
                  <a:srgbClr val="FFFFFF"/>
                </a:solidFill>
                <a:latin typeface="Corbel"/>
                <a:cs typeface="Corbel"/>
              </a:rPr>
              <a:t> Organization</a:t>
            </a:r>
            <a:endParaRPr sz="3600">
              <a:latin typeface="Corbel"/>
              <a:cs typeface="Corbel"/>
            </a:endParaRPr>
          </a:p>
        </p:txBody>
      </p:sp>
      <p:sp>
        <p:nvSpPr>
          <p:cNvPr id="4" name="object 4"/>
          <p:cNvSpPr txBox="1"/>
          <p:nvPr/>
        </p:nvSpPr>
        <p:spPr>
          <a:xfrm>
            <a:off x="3715982" y="1675267"/>
            <a:ext cx="7808829" cy="3427220"/>
          </a:xfrm>
          <a:prstGeom prst="rect">
            <a:avLst/>
          </a:prstGeom>
        </p:spPr>
        <p:txBody>
          <a:bodyPr vert="horz" wrap="square" lIns="0" tIns="13335" rIns="0" bIns="0" rtlCol="0">
            <a:spAutoFit/>
          </a:bodyPr>
          <a:lstStyle/>
          <a:p>
            <a:pPr marL="409575" marR="151765" indent="-397510">
              <a:lnSpc>
                <a:spcPct val="99700"/>
              </a:lnSpc>
              <a:spcBef>
                <a:spcPts val="105"/>
              </a:spcBef>
              <a:buClr>
                <a:srgbClr val="4BABC6"/>
              </a:buClr>
              <a:buSzPct val="91666"/>
              <a:buFont typeface="Arial MT"/>
              <a:buChar char="●"/>
              <a:tabLst>
                <a:tab pos="409575" algn="l"/>
                <a:tab pos="410209" algn="l"/>
              </a:tabLst>
            </a:pPr>
            <a:r>
              <a:rPr lang="en-US" sz="2400" spc="-5" dirty="0">
                <a:latin typeface="Calibri"/>
                <a:cs typeface="Calibri"/>
              </a:rPr>
              <a:t>Advantages</a:t>
            </a:r>
          </a:p>
          <a:p>
            <a:pPr marL="866775" marR="151765" lvl="1" indent="-397510">
              <a:lnSpc>
                <a:spcPct val="99700"/>
              </a:lnSpc>
              <a:spcBef>
                <a:spcPts val="105"/>
              </a:spcBef>
              <a:buClr>
                <a:srgbClr val="4BABC6"/>
              </a:buClr>
              <a:buSzPct val="91666"/>
              <a:buFont typeface="Arial MT"/>
              <a:buChar char="●"/>
              <a:tabLst>
                <a:tab pos="409575" algn="l"/>
                <a:tab pos="410209" algn="l"/>
              </a:tabLst>
            </a:pPr>
            <a:r>
              <a:rPr lang="en-US" sz="2400" spc="-5" dirty="0">
                <a:latin typeface="Calibri"/>
                <a:cs typeface="Calibri"/>
              </a:rPr>
              <a:t>Simple to program and easy to design</a:t>
            </a:r>
          </a:p>
          <a:p>
            <a:pPr marL="866775" marR="151765" lvl="1" indent="-397510">
              <a:lnSpc>
                <a:spcPct val="99700"/>
              </a:lnSpc>
              <a:spcBef>
                <a:spcPts val="105"/>
              </a:spcBef>
              <a:buClr>
                <a:srgbClr val="4BABC6"/>
              </a:buClr>
              <a:buSzPct val="91666"/>
              <a:buFont typeface="Arial MT"/>
              <a:buChar char="●"/>
              <a:tabLst>
                <a:tab pos="409575" algn="l"/>
                <a:tab pos="410209" algn="l"/>
              </a:tabLst>
            </a:pPr>
            <a:r>
              <a:rPr lang="en-US" sz="2400" spc="-5" dirty="0">
                <a:latin typeface="Calibri"/>
                <a:cs typeface="Calibri"/>
              </a:rPr>
              <a:t>Best in terms of storage space</a:t>
            </a:r>
          </a:p>
          <a:p>
            <a:pPr marL="866775" marR="151765" lvl="1" indent="-397510">
              <a:lnSpc>
                <a:spcPct val="99700"/>
              </a:lnSpc>
              <a:spcBef>
                <a:spcPts val="105"/>
              </a:spcBef>
              <a:buClr>
                <a:srgbClr val="4BABC6"/>
              </a:buClr>
              <a:buSzPct val="91666"/>
              <a:buFont typeface="Arial MT"/>
              <a:buChar char="●"/>
              <a:tabLst>
                <a:tab pos="409575" algn="l"/>
                <a:tab pos="410209" algn="l"/>
              </a:tabLst>
            </a:pPr>
            <a:endParaRPr lang="en-US" sz="2400" spc="-5" dirty="0">
              <a:latin typeface="Calibri"/>
              <a:cs typeface="Calibri"/>
            </a:endParaRPr>
          </a:p>
          <a:p>
            <a:pPr marL="409575" marR="151765" indent="-397510">
              <a:lnSpc>
                <a:spcPct val="99700"/>
              </a:lnSpc>
              <a:spcBef>
                <a:spcPts val="105"/>
              </a:spcBef>
              <a:buClr>
                <a:srgbClr val="4BABC6"/>
              </a:buClr>
              <a:buSzPct val="91666"/>
              <a:buFont typeface="Arial MT"/>
              <a:buChar char="●"/>
              <a:tabLst>
                <a:tab pos="409575" algn="l"/>
                <a:tab pos="410209" algn="l"/>
              </a:tabLst>
            </a:pPr>
            <a:r>
              <a:rPr lang="en-US" sz="2400" spc="-5" dirty="0">
                <a:latin typeface="Calibri"/>
                <a:cs typeface="Calibri"/>
              </a:rPr>
              <a:t>Disadvantages</a:t>
            </a:r>
          </a:p>
          <a:p>
            <a:pPr marL="866775" marR="151765" lvl="1" indent="-397510">
              <a:lnSpc>
                <a:spcPct val="99700"/>
              </a:lnSpc>
              <a:spcBef>
                <a:spcPts val="105"/>
              </a:spcBef>
              <a:buClr>
                <a:srgbClr val="4BABC6"/>
              </a:buClr>
              <a:buSzPct val="91666"/>
              <a:buFont typeface="Arial MT"/>
              <a:buChar char="●"/>
              <a:tabLst>
                <a:tab pos="409575" algn="l"/>
                <a:tab pos="410209" algn="l"/>
              </a:tabLst>
            </a:pPr>
            <a:r>
              <a:rPr lang="en-US" sz="2400" spc="-5" dirty="0">
                <a:solidFill>
                  <a:srgbClr val="FF0000"/>
                </a:solidFill>
                <a:latin typeface="Calibri"/>
                <a:cs typeface="Calibri"/>
              </a:rPr>
              <a:t>Not possible to add record in middle of file without rewriting the file</a:t>
            </a:r>
          </a:p>
          <a:p>
            <a:pPr marL="866775" marR="151765" lvl="1" indent="-397510">
              <a:lnSpc>
                <a:spcPct val="99700"/>
              </a:lnSpc>
              <a:spcBef>
                <a:spcPts val="105"/>
              </a:spcBef>
              <a:buClr>
                <a:srgbClr val="4BABC6"/>
              </a:buClr>
              <a:buSzPct val="91666"/>
              <a:buFont typeface="Arial MT"/>
              <a:buChar char="●"/>
              <a:tabLst>
                <a:tab pos="409575" algn="l"/>
                <a:tab pos="410209" algn="l"/>
              </a:tabLst>
            </a:pPr>
            <a:r>
              <a:rPr lang="en-US" sz="2400" spc="-5" dirty="0">
                <a:latin typeface="Calibri"/>
                <a:cs typeface="Calibri"/>
              </a:rPr>
              <a:t>Time </a:t>
            </a:r>
            <a:r>
              <a:rPr lang="en-US" sz="2400" spc="-5" dirty="0">
                <a:cs typeface="Calibri"/>
              </a:rPr>
              <a:t>consuming because random search not possible</a:t>
            </a:r>
            <a:endParaRPr lang="en-US" sz="2400" spc="-5" dirty="0">
              <a:latin typeface="Calibri"/>
              <a:cs typeface="Calibri"/>
            </a:endParaRPr>
          </a:p>
          <a:p>
            <a:pPr marL="866775" marR="151765" lvl="1" indent="-397510">
              <a:lnSpc>
                <a:spcPct val="99700"/>
              </a:lnSpc>
              <a:spcBef>
                <a:spcPts val="105"/>
              </a:spcBef>
              <a:buClr>
                <a:srgbClr val="4BABC6"/>
              </a:buClr>
              <a:buSzPct val="91666"/>
              <a:buFont typeface="Arial MT"/>
              <a:buChar char="●"/>
              <a:tabLst>
                <a:tab pos="409575" algn="l"/>
                <a:tab pos="410209" algn="l"/>
              </a:tabLst>
            </a:pPr>
            <a:r>
              <a:rPr lang="en-US" sz="2400" spc="-5" dirty="0">
                <a:latin typeface="Calibri"/>
                <a:cs typeface="Calibri"/>
              </a:rPr>
              <a:t>High data redundancy</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17</a:t>
            </a:fld>
            <a:endParaRPr dirty="0"/>
          </a:p>
        </p:txBody>
      </p:sp>
    </p:spTree>
    <p:extLst>
      <p:ext uri="{BB962C8B-B14F-4D97-AF65-F5344CB8AC3E}">
        <p14:creationId xmlns:p14="http://schemas.microsoft.com/office/powerpoint/2010/main" val="3170981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18</a:t>
            </a:fld>
            <a:endParaRPr dirty="0"/>
          </a:p>
        </p:txBody>
      </p:sp>
      <p:sp>
        <p:nvSpPr>
          <p:cNvPr id="3" name="object 3"/>
          <p:cNvSpPr txBox="1"/>
          <p:nvPr/>
        </p:nvSpPr>
        <p:spPr>
          <a:xfrm>
            <a:off x="325944" y="2854207"/>
            <a:ext cx="2500630" cy="1069340"/>
          </a:xfrm>
          <a:prstGeom prst="rect">
            <a:avLst/>
          </a:prstGeom>
        </p:spPr>
        <p:txBody>
          <a:bodyPr vert="horz" wrap="square" lIns="0" tIns="73660" rIns="0" bIns="0" rtlCol="0">
            <a:spAutoFit/>
          </a:bodyPr>
          <a:lstStyle/>
          <a:p>
            <a:pPr marL="12700" marR="5080">
              <a:lnSpc>
                <a:spcPts val="3900"/>
              </a:lnSpc>
              <a:spcBef>
                <a:spcPts val="580"/>
              </a:spcBef>
            </a:pPr>
            <a:r>
              <a:rPr sz="3600" spc="-15" dirty="0">
                <a:solidFill>
                  <a:srgbClr val="FFFFFF"/>
                </a:solidFill>
                <a:latin typeface="Corbel"/>
                <a:cs typeface="Corbel"/>
              </a:rPr>
              <a:t>Relative </a:t>
            </a:r>
            <a:r>
              <a:rPr sz="3600" spc="-5" dirty="0">
                <a:solidFill>
                  <a:srgbClr val="FFFFFF"/>
                </a:solidFill>
                <a:latin typeface="Corbel"/>
                <a:cs typeface="Corbel"/>
              </a:rPr>
              <a:t>File </a:t>
            </a:r>
            <a:r>
              <a:rPr sz="3600" dirty="0">
                <a:solidFill>
                  <a:srgbClr val="FFFFFF"/>
                </a:solidFill>
                <a:latin typeface="Corbel"/>
                <a:cs typeface="Corbel"/>
              </a:rPr>
              <a:t> </a:t>
            </a:r>
            <a:r>
              <a:rPr sz="3600" spc="-5" dirty="0">
                <a:solidFill>
                  <a:srgbClr val="FFFFFF"/>
                </a:solidFill>
                <a:latin typeface="Corbel"/>
                <a:cs typeface="Corbel"/>
              </a:rPr>
              <a:t>Organization</a:t>
            </a:r>
            <a:endParaRPr sz="3600">
              <a:latin typeface="Corbel"/>
              <a:cs typeface="Corbel"/>
            </a:endParaRPr>
          </a:p>
        </p:txBody>
      </p:sp>
      <p:sp>
        <p:nvSpPr>
          <p:cNvPr id="4" name="object 4"/>
          <p:cNvSpPr txBox="1"/>
          <p:nvPr/>
        </p:nvSpPr>
        <p:spPr>
          <a:xfrm>
            <a:off x="3818182" y="990600"/>
            <a:ext cx="7545999" cy="5021246"/>
          </a:xfrm>
          <a:prstGeom prst="rect">
            <a:avLst/>
          </a:prstGeom>
        </p:spPr>
        <p:txBody>
          <a:bodyPr vert="horz" wrap="square" lIns="0" tIns="14605" rIns="0" bIns="0" rtlCol="0">
            <a:spAutoFit/>
          </a:bodyPr>
          <a:lstStyle/>
          <a:p>
            <a:pPr marL="409575" marR="15240" indent="-397510">
              <a:lnSpc>
                <a:spcPct val="99500"/>
              </a:lnSpc>
              <a:spcBef>
                <a:spcPts val="115"/>
              </a:spcBef>
              <a:buClr>
                <a:srgbClr val="4BABC6"/>
              </a:buClr>
              <a:buSzPct val="91666"/>
              <a:buFont typeface="Arial MT"/>
              <a:buChar char="●"/>
              <a:tabLst>
                <a:tab pos="409575" algn="l"/>
                <a:tab pos="410209" algn="l"/>
              </a:tabLst>
            </a:pPr>
            <a:r>
              <a:rPr sz="2400" spc="-5" dirty="0">
                <a:latin typeface="Calibri"/>
                <a:cs typeface="Calibri"/>
              </a:rPr>
              <a:t>In contrast to SEQ files, records of </a:t>
            </a:r>
            <a:r>
              <a:rPr sz="2400" dirty="0">
                <a:latin typeface="Calibri"/>
                <a:cs typeface="Calibri"/>
              </a:rPr>
              <a:t>a </a:t>
            </a:r>
            <a:r>
              <a:rPr sz="2400" spc="-5" dirty="0">
                <a:latin typeface="Calibri"/>
                <a:cs typeface="Calibri"/>
              </a:rPr>
              <a:t>RELATIVE file can </a:t>
            </a:r>
            <a:r>
              <a:rPr sz="2400" spc="-530" dirty="0">
                <a:latin typeface="Calibri"/>
                <a:cs typeface="Calibri"/>
              </a:rPr>
              <a:t> </a:t>
            </a:r>
            <a:r>
              <a:rPr sz="2400" spc="-5" dirty="0">
                <a:latin typeface="Calibri"/>
                <a:cs typeface="Calibri"/>
              </a:rPr>
              <a:t>be </a:t>
            </a:r>
            <a:r>
              <a:rPr sz="2400" dirty="0">
                <a:latin typeface="Calibri"/>
                <a:cs typeface="Calibri"/>
              </a:rPr>
              <a:t>accessed </a:t>
            </a:r>
            <a:r>
              <a:rPr sz="2400" spc="-5" dirty="0">
                <a:latin typeface="Calibri"/>
                <a:cs typeface="Calibri"/>
              </a:rPr>
              <a:t>by specifying the record sequence </a:t>
            </a:r>
            <a:r>
              <a:rPr sz="2400" dirty="0">
                <a:latin typeface="Calibri"/>
                <a:cs typeface="Calibri"/>
              </a:rPr>
              <a:t> </a:t>
            </a:r>
            <a:r>
              <a:rPr sz="2400" spc="-5" dirty="0">
                <a:latin typeface="Calibri"/>
                <a:cs typeface="Calibri"/>
              </a:rPr>
              <a:t>number/relative key </a:t>
            </a:r>
            <a:r>
              <a:rPr sz="2400" dirty="0">
                <a:latin typeface="Calibri"/>
                <a:cs typeface="Calibri"/>
              </a:rPr>
              <a:t>and </a:t>
            </a:r>
            <a:r>
              <a:rPr sz="2400" spc="-5" dirty="0">
                <a:latin typeface="Calibri"/>
                <a:cs typeface="Calibri"/>
              </a:rPr>
              <a:t>without needing to read </a:t>
            </a:r>
            <a:r>
              <a:rPr sz="2400" dirty="0">
                <a:latin typeface="Calibri"/>
                <a:cs typeface="Calibri"/>
              </a:rPr>
              <a:t>all </a:t>
            </a:r>
            <a:r>
              <a:rPr sz="2400" spc="5" dirty="0">
                <a:latin typeface="Calibri"/>
                <a:cs typeface="Calibri"/>
              </a:rPr>
              <a:t> </a:t>
            </a:r>
            <a:r>
              <a:rPr sz="2400" spc="-5" dirty="0">
                <a:latin typeface="Calibri"/>
                <a:cs typeface="Calibri"/>
              </a:rPr>
              <a:t>the</a:t>
            </a:r>
            <a:r>
              <a:rPr sz="2400" spc="-10" dirty="0">
                <a:latin typeface="Calibri"/>
                <a:cs typeface="Calibri"/>
              </a:rPr>
              <a:t> </a:t>
            </a:r>
            <a:r>
              <a:rPr sz="2400" spc="-5" dirty="0">
                <a:latin typeface="Calibri"/>
                <a:cs typeface="Calibri"/>
              </a:rPr>
              <a:t>previous records.</a:t>
            </a:r>
            <a:endParaRPr lang="en-US" sz="2400" spc="-5" dirty="0">
              <a:latin typeface="Calibri"/>
              <a:cs typeface="Calibri"/>
            </a:endParaRPr>
          </a:p>
          <a:p>
            <a:pPr marL="409575" marR="15240" indent="-397510">
              <a:lnSpc>
                <a:spcPct val="99500"/>
              </a:lnSpc>
              <a:spcBef>
                <a:spcPts val="115"/>
              </a:spcBef>
              <a:buClr>
                <a:srgbClr val="4BABC6"/>
              </a:buClr>
              <a:buSzPct val="91666"/>
              <a:buFont typeface="Arial MT"/>
              <a:buChar char="●"/>
              <a:tabLst>
                <a:tab pos="409575" algn="l"/>
                <a:tab pos="410209" algn="l"/>
              </a:tabLst>
            </a:pPr>
            <a:r>
              <a:rPr lang="en-US" sz="2400" spc="-5" dirty="0">
                <a:latin typeface="Calibri"/>
                <a:cs typeface="Calibri"/>
              </a:rPr>
              <a:t>All the records are stored in </a:t>
            </a:r>
            <a:r>
              <a:rPr lang="en-US" sz="2400" spc="-5" dirty="0">
                <a:solidFill>
                  <a:srgbClr val="FF0000"/>
                </a:solidFill>
                <a:latin typeface="Calibri"/>
                <a:cs typeface="Calibri"/>
              </a:rPr>
              <a:t>Direct Access Storage Device (DASD) </a:t>
            </a:r>
            <a:r>
              <a:rPr lang="en-US" sz="2400" spc="-5" dirty="0">
                <a:latin typeface="Calibri"/>
                <a:cs typeface="Calibri"/>
              </a:rPr>
              <a:t>such as hard disk. The records are randomly placed.</a:t>
            </a:r>
          </a:p>
          <a:p>
            <a:pPr marL="409575" marR="15240" indent="-397510">
              <a:lnSpc>
                <a:spcPct val="99500"/>
              </a:lnSpc>
              <a:spcBef>
                <a:spcPts val="115"/>
              </a:spcBef>
              <a:buClr>
                <a:srgbClr val="4BABC6"/>
              </a:buClr>
              <a:buSzPct val="91666"/>
              <a:buFont typeface="Arial MT"/>
              <a:buChar char="●"/>
              <a:tabLst>
                <a:tab pos="409575" algn="l"/>
                <a:tab pos="410209" algn="l"/>
              </a:tabLst>
            </a:pPr>
            <a:r>
              <a:rPr lang="en-US" sz="2400" spc="-5" dirty="0">
                <a:solidFill>
                  <a:srgbClr val="FF0000"/>
                </a:solidFill>
                <a:latin typeface="Calibri"/>
                <a:cs typeface="Calibri"/>
              </a:rPr>
              <a:t>Records need not be placed in sequence. Direct update and rewrite in same location possible.</a:t>
            </a:r>
            <a:endParaRPr sz="2400" dirty="0">
              <a:solidFill>
                <a:srgbClr val="FF0000"/>
              </a:solidFill>
              <a:latin typeface="Calibri"/>
              <a:cs typeface="Calibri"/>
            </a:endParaRPr>
          </a:p>
          <a:p>
            <a:pPr marL="409575" marR="5080" indent="-397510">
              <a:lnSpc>
                <a:spcPct val="100499"/>
              </a:lnSpc>
              <a:spcBef>
                <a:spcPts val="434"/>
              </a:spcBef>
              <a:buClr>
                <a:srgbClr val="4BABC6"/>
              </a:buClr>
              <a:buSzPct val="91666"/>
              <a:buFont typeface="Arial MT"/>
              <a:buChar char="●"/>
              <a:tabLst>
                <a:tab pos="409575" algn="l"/>
                <a:tab pos="410209" algn="l"/>
              </a:tabLst>
            </a:pPr>
            <a:r>
              <a:rPr sz="2400" spc="-5" dirty="0">
                <a:latin typeface="Calibri"/>
                <a:cs typeface="Calibri"/>
              </a:rPr>
              <a:t>Record with sequence number 16 is located just </a:t>
            </a:r>
            <a:r>
              <a:rPr sz="2400" dirty="0">
                <a:latin typeface="Calibri"/>
                <a:cs typeface="Calibri"/>
              </a:rPr>
              <a:t>after </a:t>
            </a:r>
            <a:r>
              <a:rPr sz="2400" spc="-530" dirty="0">
                <a:latin typeface="Calibri"/>
                <a:cs typeface="Calibri"/>
              </a:rPr>
              <a:t> </a:t>
            </a:r>
            <a:r>
              <a:rPr sz="2400" spc="-5" dirty="0">
                <a:latin typeface="Calibri"/>
                <a:cs typeface="Calibri"/>
              </a:rPr>
              <a:t>the</a:t>
            </a:r>
            <a:r>
              <a:rPr sz="2400" spc="-10" dirty="0">
                <a:latin typeface="Calibri"/>
                <a:cs typeface="Calibri"/>
              </a:rPr>
              <a:t> </a:t>
            </a:r>
            <a:r>
              <a:rPr sz="2400" spc="-5" dirty="0">
                <a:latin typeface="Calibri"/>
                <a:cs typeface="Calibri"/>
              </a:rPr>
              <a:t>15th record.</a:t>
            </a:r>
            <a:endParaRPr sz="2400" dirty="0">
              <a:latin typeface="Calibri"/>
              <a:cs typeface="Calibri"/>
            </a:endParaRPr>
          </a:p>
          <a:p>
            <a:pPr marL="409575" indent="-397510">
              <a:lnSpc>
                <a:spcPct val="100000"/>
              </a:lnSpc>
              <a:spcBef>
                <a:spcPts val="450"/>
              </a:spcBef>
              <a:buClr>
                <a:srgbClr val="4BABC6"/>
              </a:buClr>
              <a:buSzPct val="91666"/>
              <a:buFont typeface="Arial MT"/>
              <a:buChar char="●"/>
              <a:tabLst>
                <a:tab pos="409575" algn="l"/>
                <a:tab pos="410209" algn="l"/>
              </a:tabLst>
            </a:pPr>
            <a:r>
              <a:rPr sz="2400" spc="-5" dirty="0">
                <a:latin typeface="Calibri"/>
                <a:cs typeface="Calibri"/>
              </a:rPr>
              <a:t>Range</a:t>
            </a:r>
            <a:r>
              <a:rPr sz="2400" spc="-25" dirty="0">
                <a:latin typeface="Calibri"/>
                <a:cs typeface="Calibri"/>
              </a:rPr>
              <a:t> </a:t>
            </a:r>
            <a:r>
              <a:rPr sz="2400" spc="-5" dirty="0">
                <a:latin typeface="Calibri"/>
                <a:cs typeface="Calibri"/>
              </a:rPr>
              <a:t>from</a:t>
            </a:r>
            <a:r>
              <a:rPr sz="2400" spc="-20" dirty="0">
                <a:latin typeface="Calibri"/>
                <a:cs typeface="Calibri"/>
              </a:rPr>
              <a:t> </a:t>
            </a:r>
            <a:r>
              <a:rPr sz="2400" dirty="0">
                <a:latin typeface="Calibri"/>
                <a:cs typeface="Calibri"/>
              </a:rPr>
              <a:t>0</a:t>
            </a:r>
            <a:r>
              <a:rPr sz="2400" spc="-20" dirty="0">
                <a:latin typeface="Calibri"/>
                <a:cs typeface="Calibri"/>
              </a:rPr>
              <a:t> </a:t>
            </a:r>
            <a:r>
              <a:rPr sz="2400" spc="-5" dirty="0">
                <a:latin typeface="Calibri"/>
                <a:cs typeface="Calibri"/>
              </a:rPr>
              <a:t>to</a:t>
            </a:r>
            <a:r>
              <a:rPr sz="2400" spc="-20" dirty="0">
                <a:latin typeface="Calibri"/>
                <a:cs typeface="Calibri"/>
              </a:rPr>
              <a:t> </a:t>
            </a:r>
            <a:r>
              <a:rPr sz="2400" spc="-5" dirty="0">
                <a:latin typeface="Calibri"/>
                <a:cs typeface="Calibri"/>
              </a:rPr>
              <a:t>n-1.</a:t>
            </a:r>
            <a:endParaRPr lang="en-US" sz="2400" spc="-5" dirty="0">
              <a:latin typeface="Calibri"/>
              <a:cs typeface="Calibri"/>
            </a:endParaRPr>
          </a:p>
          <a:p>
            <a:pPr marL="409575" indent="-397510">
              <a:lnSpc>
                <a:spcPct val="100000"/>
              </a:lnSpc>
              <a:spcBef>
                <a:spcPts val="450"/>
              </a:spcBef>
              <a:buClr>
                <a:srgbClr val="4BABC6"/>
              </a:buClr>
              <a:buSzPct val="91666"/>
              <a:buFont typeface="Arial MT"/>
              <a:buChar char="●"/>
              <a:tabLst>
                <a:tab pos="409575" algn="l"/>
                <a:tab pos="410209" algn="l"/>
              </a:tabLst>
            </a:pPr>
            <a:r>
              <a:rPr lang="en-US" sz="2400" spc="-5" dirty="0">
                <a:latin typeface="Calibri"/>
                <a:cs typeface="Calibri"/>
              </a:rPr>
              <a:t>This is also called as hashing.</a:t>
            </a:r>
            <a:endParaRPr sz="2400" dirty="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19</a:t>
            </a:fld>
            <a:endParaRPr dirty="0"/>
          </a:p>
        </p:txBody>
      </p:sp>
      <p:sp>
        <p:nvSpPr>
          <p:cNvPr id="3" name="object 3"/>
          <p:cNvSpPr txBox="1"/>
          <p:nvPr/>
        </p:nvSpPr>
        <p:spPr>
          <a:xfrm>
            <a:off x="325944" y="2854207"/>
            <a:ext cx="2500630" cy="1069340"/>
          </a:xfrm>
          <a:prstGeom prst="rect">
            <a:avLst/>
          </a:prstGeom>
        </p:spPr>
        <p:txBody>
          <a:bodyPr vert="horz" wrap="square" lIns="0" tIns="73660" rIns="0" bIns="0" rtlCol="0">
            <a:spAutoFit/>
          </a:bodyPr>
          <a:lstStyle/>
          <a:p>
            <a:pPr marL="12700" marR="5080">
              <a:lnSpc>
                <a:spcPts val="3900"/>
              </a:lnSpc>
              <a:spcBef>
                <a:spcPts val="580"/>
              </a:spcBef>
            </a:pPr>
            <a:r>
              <a:rPr sz="3600" spc="-15" dirty="0">
                <a:solidFill>
                  <a:srgbClr val="FFFFFF"/>
                </a:solidFill>
                <a:latin typeface="Corbel"/>
                <a:cs typeface="Corbel"/>
              </a:rPr>
              <a:t>Relative </a:t>
            </a:r>
            <a:r>
              <a:rPr sz="3600" spc="-5" dirty="0">
                <a:solidFill>
                  <a:srgbClr val="FFFFFF"/>
                </a:solidFill>
                <a:latin typeface="Corbel"/>
                <a:cs typeface="Corbel"/>
              </a:rPr>
              <a:t>File </a:t>
            </a:r>
            <a:r>
              <a:rPr sz="3600" dirty="0">
                <a:solidFill>
                  <a:srgbClr val="FFFFFF"/>
                </a:solidFill>
                <a:latin typeface="Corbel"/>
                <a:cs typeface="Corbel"/>
              </a:rPr>
              <a:t> </a:t>
            </a:r>
            <a:r>
              <a:rPr sz="3600" spc="-5" dirty="0">
                <a:solidFill>
                  <a:srgbClr val="FFFFFF"/>
                </a:solidFill>
                <a:latin typeface="Corbel"/>
                <a:cs typeface="Corbel"/>
              </a:rPr>
              <a:t>Organization</a:t>
            </a:r>
            <a:endParaRPr sz="3600">
              <a:latin typeface="Corbel"/>
              <a:cs typeface="Corbel"/>
            </a:endParaRPr>
          </a:p>
        </p:txBody>
      </p:sp>
      <p:sp>
        <p:nvSpPr>
          <p:cNvPr id="4" name="object 4"/>
          <p:cNvSpPr txBox="1"/>
          <p:nvPr/>
        </p:nvSpPr>
        <p:spPr>
          <a:xfrm>
            <a:off x="4002171" y="938267"/>
            <a:ext cx="5860415" cy="1610360"/>
          </a:xfrm>
          <a:prstGeom prst="rect">
            <a:avLst/>
          </a:prstGeom>
        </p:spPr>
        <p:txBody>
          <a:bodyPr vert="horz" wrap="square" lIns="0" tIns="12700" rIns="0" bIns="0" rtlCol="0">
            <a:spAutoFit/>
          </a:bodyPr>
          <a:lstStyle/>
          <a:p>
            <a:pPr marL="409575" indent="-397510">
              <a:lnSpc>
                <a:spcPct val="100000"/>
              </a:lnSpc>
              <a:spcBef>
                <a:spcPts val="100"/>
              </a:spcBef>
              <a:buClr>
                <a:srgbClr val="4BABC6"/>
              </a:buClr>
              <a:buSzPct val="91666"/>
              <a:buFont typeface="Arial MT"/>
              <a:buChar char="●"/>
              <a:tabLst>
                <a:tab pos="409575" algn="l"/>
                <a:tab pos="410209" algn="l"/>
              </a:tabLst>
            </a:pPr>
            <a:r>
              <a:rPr sz="2400" spc="-5" dirty="0">
                <a:latin typeface="Calibri"/>
                <a:cs typeface="Calibri"/>
              </a:rPr>
              <a:t>Address</a:t>
            </a:r>
            <a:r>
              <a:rPr sz="2400" spc="-20" dirty="0">
                <a:latin typeface="Calibri"/>
                <a:cs typeface="Calibri"/>
              </a:rPr>
              <a:t> </a:t>
            </a:r>
            <a:r>
              <a:rPr sz="2400" spc="-5" dirty="0">
                <a:latin typeface="Calibri"/>
                <a:cs typeface="Calibri"/>
              </a:rPr>
              <a:t>of</a:t>
            </a:r>
            <a:r>
              <a:rPr sz="2400" spc="-20" dirty="0">
                <a:latin typeface="Calibri"/>
                <a:cs typeface="Calibri"/>
              </a:rPr>
              <a:t> </a:t>
            </a:r>
            <a:r>
              <a:rPr sz="2400" spc="-5" dirty="0">
                <a:latin typeface="Calibri"/>
                <a:cs typeface="Calibri"/>
              </a:rPr>
              <a:t>ith</a:t>
            </a:r>
            <a:r>
              <a:rPr sz="2400" spc="-20" dirty="0">
                <a:latin typeface="Calibri"/>
                <a:cs typeface="Calibri"/>
              </a:rPr>
              <a:t> </a:t>
            </a:r>
            <a:r>
              <a:rPr sz="2400" spc="-5" dirty="0">
                <a:latin typeface="Calibri"/>
                <a:cs typeface="Calibri"/>
              </a:rPr>
              <a:t>record</a:t>
            </a:r>
            <a:r>
              <a:rPr sz="2400" spc="-20" dirty="0">
                <a:latin typeface="Calibri"/>
                <a:cs typeface="Calibri"/>
              </a:rPr>
              <a:t> </a:t>
            </a:r>
            <a:r>
              <a:rPr sz="2400" dirty="0">
                <a:latin typeface="Calibri"/>
                <a:cs typeface="Calibri"/>
              </a:rPr>
              <a:t>=</a:t>
            </a:r>
            <a:endParaRPr sz="2400">
              <a:latin typeface="Calibri"/>
              <a:cs typeface="Calibri"/>
            </a:endParaRPr>
          </a:p>
          <a:p>
            <a:pPr marL="1781175">
              <a:lnSpc>
                <a:spcPct val="100000"/>
              </a:lnSpc>
              <a:spcBef>
                <a:spcPts val="15"/>
              </a:spcBef>
            </a:pPr>
            <a:r>
              <a:rPr sz="2400" spc="-5" dirty="0">
                <a:latin typeface="Calibri"/>
                <a:cs typeface="Calibri"/>
              </a:rPr>
              <a:t>base_add</a:t>
            </a:r>
            <a:r>
              <a:rPr sz="2400" spc="-35" dirty="0">
                <a:latin typeface="Calibri"/>
                <a:cs typeface="Calibri"/>
              </a:rPr>
              <a:t> </a:t>
            </a:r>
            <a:r>
              <a:rPr sz="2400" dirty="0">
                <a:latin typeface="Calibri"/>
                <a:cs typeface="Calibri"/>
              </a:rPr>
              <a:t>+</a:t>
            </a:r>
            <a:r>
              <a:rPr sz="2400" spc="-30" dirty="0">
                <a:latin typeface="Calibri"/>
                <a:cs typeface="Calibri"/>
              </a:rPr>
              <a:t> </a:t>
            </a:r>
            <a:r>
              <a:rPr sz="2400" spc="-5" dirty="0">
                <a:latin typeface="Calibri"/>
                <a:cs typeface="Calibri"/>
              </a:rPr>
              <a:t>(i-1)*record_length</a:t>
            </a:r>
            <a:endParaRPr sz="2400">
              <a:latin typeface="Calibri"/>
              <a:cs typeface="Calibri"/>
            </a:endParaRPr>
          </a:p>
          <a:p>
            <a:pPr marL="409575" indent="-397510">
              <a:lnSpc>
                <a:spcPct val="100000"/>
              </a:lnSpc>
              <a:spcBef>
                <a:spcPts val="450"/>
              </a:spcBef>
              <a:buClr>
                <a:srgbClr val="4BABC6"/>
              </a:buClr>
              <a:buSzPct val="91666"/>
              <a:buFont typeface="Arial MT"/>
              <a:buChar char="●"/>
              <a:tabLst>
                <a:tab pos="409575" algn="l"/>
                <a:tab pos="410209" algn="l"/>
              </a:tabLst>
            </a:pPr>
            <a:r>
              <a:rPr sz="2400" spc="-5" dirty="0">
                <a:latin typeface="Calibri"/>
                <a:cs typeface="Calibri"/>
              </a:rPr>
              <a:t>Address</a:t>
            </a:r>
            <a:r>
              <a:rPr sz="2400" spc="-20" dirty="0">
                <a:latin typeface="Calibri"/>
                <a:cs typeface="Calibri"/>
              </a:rPr>
              <a:t> </a:t>
            </a:r>
            <a:r>
              <a:rPr sz="2400" spc="-5" dirty="0">
                <a:latin typeface="Calibri"/>
                <a:cs typeface="Calibri"/>
              </a:rPr>
              <a:t>of</a:t>
            </a:r>
            <a:r>
              <a:rPr sz="2400" spc="-15" dirty="0">
                <a:latin typeface="Calibri"/>
                <a:cs typeface="Calibri"/>
              </a:rPr>
              <a:t> </a:t>
            </a:r>
            <a:r>
              <a:rPr sz="2400" spc="-5" dirty="0">
                <a:latin typeface="Calibri"/>
                <a:cs typeface="Calibri"/>
              </a:rPr>
              <a:t>5th</a:t>
            </a:r>
            <a:r>
              <a:rPr sz="2400" spc="-15" dirty="0">
                <a:latin typeface="Calibri"/>
                <a:cs typeface="Calibri"/>
              </a:rPr>
              <a:t> </a:t>
            </a:r>
            <a:r>
              <a:rPr sz="2400" spc="-5" dirty="0">
                <a:latin typeface="Calibri"/>
                <a:cs typeface="Calibri"/>
              </a:rPr>
              <a:t>record</a:t>
            </a:r>
            <a:r>
              <a:rPr sz="2400" spc="-15"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1000+(4)*20</a:t>
            </a:r>
            <a:r>
              <a:rPr sz="2400" spc="-15"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1080</a:t>
            </a:r>
            <a:endParaRPr sz="2400">
              <a:latin typeface="Calibri"/>
              <a:cs typeface="Calibri"/>
            </a:endParaRPr>
          </a:p>
          <a:p>
            <a:pPr marL="409575" indent="-397510">
              <a:lnSpc>
                <a:spcPct val="100000"/>
              </a:lnSpc>
              <a:spcBef>
                <a:spcPts val="495"/>
              </a:spcBef>
              <a:buClr>
                <a:srgbClr val="4BABC6"/>
              </a:buClr>
              <a:buSzPct val="91666"/>
              <a:buFont typeface="Arial MT"/>
              <a:buChar char="●"/>
              <a:tabLst>
                <a:tab pos="409575" algn="l"/>
                <a:tab pos="410209" algn="l"/>
              </a:tabLst>
            </a:pPr>
            <a:r>
              <a:rPr sz="2400" spc="-5" dirty="0">
                <a:latin typeface="Calibri"/>
                <a:cs typeface="Calibri"/>
              </a:rPr>
              <a:t>Possible</a:t>
            </a:r>
            <a:r>
              <a:rPr sz="2400" spc="-15" dirty="0">
                <a:latin typeface="Calibri"/>
                <a:cs typeface="Calibri"/>
              </a:rPr>
              <a:t> </a:t>
            </a:r>
            <a:r>
              <a:rPr sz="2400" spc="-5" dirty="0">
                <a:latin typeface="Calibri"/>
                <a:cs typeface="Calibri"/>
              </a:rPr>
              <a:t>only</a:t>
            </a:r>
            <a:r>
              <a:rPr sz="2400" spc="-15" dirty="0">
                <a:latin typeface="Calibri"/>
                <a:cs typeface="Calibri"/>
              </a:rPr>
              <a:t> </a:t>
            </a:r>
            <a:r>
              <a:rPr sz="2400" spc="-5" dirty="0">
                <a:latin typeface="Calibri"/>
                <a:cs typeface="Calibri"/>
              </a:rPr>
              <a:t>if</a:t>
            </a:r>
            <a:r>
              <a:rPr sz="2400" spc="-15" dirty="0">
                <a:latin typeface="Calibri"/>
                <a:cs typeface="Calibri"/>
              </a:rPr>
              <a:t> </a:t>
            </a:r>
            <a:r>
              <a:rPr sz="2400" spc="-5" dirty="0">
                <a:latin typeface="Calibri"/>
                <a:cs typeface="Calibri"/>
              </a:rPr>
              <a:t>records</a:t>
            </a:r>
            <a:r>
              <a:rPr sz="2400" spc="-15" dirty="0">
                <a:latin typeface="Calibri"/>
                <a:cs typeface="Calibri"/>
              </a:rPr>
              <a:t> </a:t>
            </a:r>
            <a:r>
              <a:rPr sz="2400" dirty="0">
                <a:latin typeface="Calibri"/>
                <a:cs typeface="Calibri"/>
              </a:rPr>
              <a:t>are</a:t>
            </a:r>
            <a:r>
              <a:rPr sz="2400" spc="-15" dirty="0">
                <a:latin typeface="Calibri"/>
                <a:cs typeface="Calibri"/>
              </a:rPr>
              <a:t> </a:t>
            </a:r>
            <a:r>
              <a:rPr sz="2400" spc="-5" dirty="0">
                <a:latin typeface="Calibri"/>
                <a:cs typeface="Calibri"/>
              </a:rPr>
              <a:t>of</a:t>
            </a:r>
            <a:r>
              <a:rPr sz="2400" spc="-15" dirty="0">
                <a:latin typeface="Calibri"/>
                <a:cs typeface="Calibri"/>
              </a:rPr>
              <a:t> </a:t>
            </a:r>
            <a:r>
              <a:rPr sz="2400" spc="-5" dirty="0">
                <a:latin typeface="Calibri"/>
                <a:cs typeface="Calibri"/>
              </a:rPr>
              <a:t>equal</a:t>
            </a:r>
            <a:r>
              <a:rPr sz="2400" spc="-15" dirty="0">
                <a:latin typeface="Calibri"/>
                <a:cs typeface="Calibri"/>
              </a:rPr>
              <a:t> </a:t>
            </a:r>
            <a:r>
              <a:rPr sz="2400" spc="-5" dirty="0">
                <a:latin typeface="Calibri"/>
                <a:cs typeface="Calibri"/>
              </a:rPr>
              <a:t>lengths.</a:t>
            </a:r>
            <a:endParaRPr sz="2400">
              <a:latin typeface="Calibri"/>
              <a:cs typeface="Calibri"/>
            </a:endParaRPr>
          </a:p>
        </p:txBody>
      </p:sp>
      <p:graphicFrame>
        <p:nvGraphicFramePr>
          <p:cNvPr id="5" name="object 5"/>
          <p:cNvGraphicFramePr>
            <a:graphicFrameLocks noGrp="1"/>
          </p:cNvGraphicFramePr>
          <p:nvPr>
            <p:extLst>
              <p:ext uri="{D42A27DB-BD31-4B8C-83A1-F6EECF244321}">
                <p14:modId xmlns:p14="http://schemas.microsoft.com/office/powerpoint/2010/main" val="2906833177"/>
              </p:ext>
            </p:extLst>
          </p:nvPr>
        </p:nvGraphicFramePr>
        <p:xfrm>
          <a:off x="4315462" y="2798312"/>
          <a:ext cx="6177280" cy="3139192"/>
        </p:xfrm>
        <a:graphic>
          <a:graphicData uri="http://schemas.openxmlformats.org/drawingml/2006/table">
            <a:tbl>
              <a:tblPr firstRow="1" bandRow="1">
                <a:tableStyleId>{2D5ABB26-0587-4C30-8999-92F81FD0307C}</a:tableStyleId>
              </a:tblPr>
              <a:tblGrid>
                <a:gridCol w="3088640">
                  <a:extLst>
                    <a:ext uri="{9D8B030D-6E8A-4147-A177-3AD203B41FA5}">
                      <a16:colId xmlns:a16="http://schemas.microsoft.com/office/drawing/2014/main" val="20000"/>
                    </a:ext>
                  </a:extLst>
                </a:gridCol>
                <a:gridCol w="3088640">
                  <a:extLst>
                    <a:ext uri="{9D8B030D-6E8A-4147-A177-3AD203B41FA5}">
                      <a16:colId xmlns:a16="http://schemas.microsoft.com/office/drawing/2014/main" val="20001"/>
                    </a:ext>
                  </a:extLst>
                </a:gridCol>
              </a:tblGrid>
              <a:tr h="392399">
                <a:tc>
                  <a:txBody>
                    <a:bodyPr/>
                    <a:lstStyle/>
                    <a:p>
                      <a:pPr marL="511809">
                        <a:lnSpc>
                          <a:spcPct val="100000"/>
                        </a:lnSpc>
                        <a:spcBef>
                          <a:spcPts val="620"/>
                        </a:spcBef>
                      </a:pPr>
                      <a:r>
                        <a:rPr sz="1400" b="1" spc="-5" dirty="0">
                          <a:latin typeface="Arial"/>
                          <a:cs typeface="Arial"/>
                        </a:rPr>
                        <a:t>Relative</a:t>
                      </a:r>
                      <a:r>
                        <a:rPr sz="1400" b="1" spc="-35" dirty="0">
                          <a:latin typeface="Arial"/>
                          <a:cs typeface="Arial"/>
                        </a:rPr>
                        <a:t> </a:t>
                      </a:r>
                      <a:r>
                        <a:rPr sz="1400" b="1" spc="-5" dirty="0">
                          <a:latin typeface="Arial"/>
                          <a:cs typeface="Arial"/>
                        </a:rPr>
                        <a:t>Record</a:t>
                      </a:r>
                      <a:r>
                        <a:rPr sz="1400" b="1" spc="-35" dirty="0">
                          <a:latin typeface="Arial"/>
                          <a:cs typeface="Arial"/>
                        </a:rPr>
                        <a:t> </a:t>
                      </a:r>
                      <a:r>
                        <a:rPr sz="1400" b="1" spc="-5" dirty="0">
                          <a:latin typeface="Arial"/>
                          <a:cs typeface="Arial"/>
                        </a:rPr>
                        <a:t>Number</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4BABC6"/>
                    </a:solidFill>
                  </a:tcPr>
                </a:tc>
                <a:tc>
                  <a:txBody>
                    <a:bodyPr/>
                    <a:lstStyle/>
                    <a:p>
                      <a:pPr marL="719455">
                        <a:lnSpc>
                          <a:spcPct val="100000"/>
                        </a:lnSpc>
                        <a:spcBef>
                          <a:spcPts val="620"/>
                        </a:spcBef>
                      </a:pPr>
                      <a:r>
                        <a:rPr sz="1400" b="1" spc="-5" dirty="0">
                          <a:latin typeface="Arial"/>
                          <a:cs typeface="Arial"/>
                        </a:rPr>
                        <a:t>Records</a:t>
                      </a:r>
                      <a:r>
                        <a:rPr sz="1400" b="1" spc="-35" dirty="0">
                          <a:latin typeface="Arial"/>
                          <a:cs typeface="Arial"/>
                        </a:rPr>
                        <a:t> </a:t>
                      </a:r>
                      <a:r>
                        <a:rPr sz="1400" b="1" spc="-5" dirty="0">
                          <a:latin typeface="Arial"/>
                          <a:cs typeface="Arial"/>
                        </a:rPr>
                        <a:t>in</a:t>
                      </a:r>
                      <a:r>
                        <a:rPr sz="1400" b="1" spc="-35" dirty="0">
                          <a:latin typeface="Arial"/>
                          <a:cs typeface="Arial"/>
                        </a:rPr>
                        <a:t> </a:t>
                      </a:r>
                      <a:r>
                        <a:rPr sz="1400" b="1" dirty="0">
                          <a:latin typeface="Arial"/>
                          <a:cs typeface="Arial"/>
                        </a:rPr>
                        <a:t>Memory</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4BABC6"/>
                    </a:solidFill>
                  </a:tcPr>
                </a:tc>
                <a:extLst>
                  <a:ext uri="{0D108BD9-81ED-4DB2-BD59-A6C34878D82A}">
                    <a16:rowId xmlns:a16="http://schemas.microsoft.com/office/drawing/2014/main" val="10000"/>
                  </a:ext>
                </a:extLst>
              </a:tr>
              <a:tr h="392399">
                <a:tc>
                  <a:txBody>
                    <a:bodyPr/>
                    <a:lstStyle/>
                    <a:p>
                      <a:pPr marL="85725">
                        <a:lnSpc>
                          <a:spcPct val="100000"/>
                        </a:lnSpc>
                        <a:spcBef>
                          <a:spcPts val="620"/>
                        </a:spcBef>
                      </a:pPr>
                      <a:r>
                        <a:rPr sz="1400" dirty="0">
                          <a:latin typeface="Arial MT"/>
                          <a:cs typeface="Arial MT"/>
                        </a:rPr>
                        <a:t>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spc="-5" dirty="0">
                          <a:latin typeface="Arial MT"/>
                          <a:cs typeface="Arial MT"/>
                        </a:rPr>
                        <a:t>Record</a:t>
                      </a:r>
                      <a:r>
                        <a:rPr sz="1400" spc="-50" dirty="0">
                          <a:latin typeface="Arial MT"/>
                          <a:cs typeface="Arial MT"/>
                        </a:rPr>
                        <a:t> </a:t>
                      </a:r>
                      <a:r>
                        <a:rPr sz="1400" dirty="0">
                          <a:latin typeface="Arial MT"/>
                          <a:cs typeface="Arial MT"/>
                        </a:rPr>
                        <a:t>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392399">
                <a:tc>
                  <a:txBody>
                    <a:bodyPr/>
                    <a:lstStyle/>
                    <a:p>
                      <a:pPr marL="85725">
                        <a:lnSpc>
                          <a:spcPct val="100000"/>
                        </a:lnSpc>
                        <a:spcBef>
                          <a:spcPts val="620"/>
                        </a:spcBef>
                      </a:pPr>
                      <a:r>
                        <a:rPr sz="1400" dirty="0">
                          <a:latin typeface="Arial MT"/>
                          <a:cs typeface="Arial MT"/>
                        </a:rPr>
                        <a:t>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spc="-5" dirty="0">
                          <a:latin typeface="Arial MT"/>
                          <a:cs typeface="Arial MT"/>
                        </a:rPr>
                        <a:t>Record</a:t>
                      </a:r>
                      <a:r>
                        <a:rPr sz="1400" spc="-50" dirty="0">
                          <a:latin typeface="Arial MT"/>
                          <a:cs typeface="Arial MT"/>
                        </a:rPr>
                        <a:t> </a:t>
                      </a:r>
                      <a:r>
                        <a:rPr sz="1400" dirty="0">
                          <a:latin typeface="Arial MT"/>
                          <a:cs typeface="Arial MT"/>
                        </a:rPr>
                        <a:t>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392399">
                <a:tc>
                  <a:txBody>
                    <a:bodyPr/>
                    <a:lstStyle/>
                    <a:p>
                      <a:pPr marL="85725">
                        <a:lnSpc>
                          <a:spcPct val="100000"/>
                        </a:lnSpc>
                        <a:spcBef>
                          <a:spcPts val="620"/>
                        </a:spcBef>
                      </a:pPr>
                      <a:r>
                        <a:rPr sz="1400" dirty="0">
                          <a:latin typeface="Arial MT"/>
                          <a:cs typeface="Arial MT"/>
                        </a:rPr>
                        <a:t>2</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spc="-5" dirty="0">
                          <a:latin typeface="Arial MT"/>
                          <a:cs typeface="Arial MT"/>
                        </a:rPr>
                        <a:t>Free</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392399">
                <a:tc>
                  <a:txBody>
                    <a:bodyPr/>
                    <a:lstStyle/>
                    <a:p>
                      <a:pPr marL="85725">
                        <a:lnSpc>
                          <a:spcPct val="100000"/>
                        </a:lnSpc>
                        <a:spcBef>
                          <a:spcPts val="620"/>
                        </a:spcBef>
                      </a:pPr>
                      <a:r>
                        <a:rPr sz="1400" dirty="0">
                          <a:latin typeface="Arial MT"/>
                          <a:cs typeface="Arial MT"/>
                        </a:rPr>
                        <a:t>3</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spc="-5" dirty="0">
                          <a:latin typeface="Arial MT"/>
                          <a:cs typeface="Arial MT"/>
                        </a:rPr>
                        <a:t>Free</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r h="392399">
                <a:tc>
                  <a:txBody>
                    <a:bodyPr/>
                    <a:lstStyle/>
                    <a:p>
                      <a:pPr marL="85725">
                        <a:lnSpc>
                          <a:spcPct val="100000"/>
                        </a:lnSpc>
                        <a:spcBef>
                          <a:spcPts val="620"/>
                        </a:spcBef>
                      </a:pPr>
                      <a:r>
                        <a:rPr sz="1400" dirty="0">
                          <a:latin typeface="Arial MT"/>
                          <a:cs typeface="Arial MT"/>
                        </a:rPr>
                        <a:t>…….</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dirty="0">
                          <a:latin typeface="Arial MT"/>
                          <a:cs typeface="Arial MT"/>
                        </a:rPr>
                        <a:t>…….</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5"/>
                  </a:ext>
                </a:extLst>
              </a:tr>
              <a:tr h="392399">
                <a:tc>
                  <a:txBody>
                    <a:bodyPr/>
                    <a:lstStyle/>
                    <a:p>
                      <a:pPr marL="85725">
                        <a:lnSpc>
                          <a:spcPct val="100000"/>
                        </a:lnSpc>
                        <a:spcBef>
                          <a:spcPts val="615"/>
                        </a:spcBef>
                      </a:pPr>
                      <a:r>
                        <a:rPr sz="1400" spc="-5" dirty="0">
                          <a:latin typeface="Arial MT"/>
                          <a:cs typeface="Arial MT"/>
                        </a:rPr>
                        <a:t>98</a:t>
                      </a:r>
                      <a:endParaRPr sz="14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400" spc="-5" dirty="0">
                          <a:latin typeface="Arial MT"/>
                          <a:cs typeface="Arial MT"/>
                        </a:rPr>
                        <a:t>Free</a:t>
                      </a:r>
                      <a:endParaRPr sz="14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6"/>
                  </a:ext>
                </a:extLst>
              </a:tr>
              <a:tr h="392399">
                <a:tc>
                  <a:txBody>
                    <a:bodyPr/>
                    <a:lstStyle/>
                    <a:p>
                      <a:pPr marL="85725">
                        <a:lnSpc>
                          <a:spcPct val="100000"/>
                        </a:lnSpc>
                        <a:spcBef>
                          <a:spcPts val="620"/>
                        </a:spcBef>
                      </a:pPr>
                      <a:r>
                        <a:rPr sz="1400" spc="-5" dirty="0">
                          <a:latin typeface="Arial MT"/>
                          <a:cs typeface="Arial MT"/>
                        </a:rPr>
                        <a:t>99</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spc="-5" dirty="0">
                          <a:latin typeface="Arial MT"/>
                          <a:cs typeface="Arial MT"/>
                        </a:rPr>
                        <a:t>Record</a:t>
                      </a:r>
                      <a:r>
                        <a:rPr sz="1400" spc="-50" dirty="0">
                          <a:latin typeface="Arial MT"/>
                          <a:cs typeface="Arial MT"/>
                        </a:rPr>
                        <a:t> </a:t>
                      </a:r>
                      <a:r>
                        <a:rPr sz="1400" spc="-5" dirty="0">
                          <a:latin typeface="Arial MT"/>
                          <a:cs typeface="Arial MT"/>
                        </a:rPr>
                        <a:t>99</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dirty="0"/>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a:t>
            </a:fld>
            <a:endParaRPr dirty="0"/>
          </a:p>
        </p:txBody>
      </p:sp>
      <p:sp>
        <p:nvSpPr>
          <p:cNvPr id="3" name="object 3"/>
          <p:cNvSpPr txBox="1"/>
          <p:nvPr/>
        </p:nvSpPr>
        <p:spPr>
          <a:xfrm>
            <a:off x="325944" y="3101857"/>
            <a:ext cx="196215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Highlights</a:t>
            </a:r>
            <a:endParaRPr sz="3600">
              <a:latin typeface="Corbel"/>
              <a:cs typeface="Corbel"/>
            </a:endParaRPr>
          </a:p>
        </p:txBody>
      </p:sp>
      <p:sp>
        <p:nvSpPr>
          <p:cNvPr id="4" name="object 4"/>
          <p:cNvSpPr txBox="1"/>
          <p:nvPr/>
        </p:nvSpPr>
        <p:spPr>
          <a:xfrm>
            <a:off x="4002171" y="2584218"/>
            <a:ext cx="6170295" cy="1701800"/>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sz="2400" spc="-5" dirty="0">
                <a:latin typeface="Corbel"/>
                <a:cs typeface="Corbel"/>
              </a:rPr>
              <a:t>Concepts</a:t>
            </a:r>
            <a:r>
              <a:rPr sz="2400" spc="-20" dirty="0">
                <a:latin typeface="Corbel"/>
                <a:cs typeface="Corbel"/>
              </a:rPr>
              <a:t> </a:t>
            </a:r>
            <a:r>
              <a:rPr sz="2400" spc="-5" dirty="0">
                <a:latin typeface="Corbel"/>
                <a:cs typeface="Corbel"/>
              </a:rPr>
              <a:t>of</a:t>
            </a:r>
            <a:r>
              <a:rPr sz="2400" spc="-15" dirty="0">
                <a:latin typeface="Corbel"/>
                <a:cs typeface="Corbel"/>
              </a:rPr>
              <a:t> </a:t>
            </a:r>
            <a:r>
              <a:rPr sz="2400" spc="-5" dirty="0">
                <a:latin typeface="Corbel"/>
                <a:cs typeface="Corbel"/>
              </a:rPr>
              <a:t>ﬁelds,</a:t>
            </a:r>
            <a:r>
              <a:rPr sz="2400" spc="-15" dirty="0">
                <a:latin typeface="Corbel"/>
                <a:cs typeface="Corbel"/>
              </a:rPr>
              <a:t> </a:t>
            </a:r>
            <a:r>
              <a:rPr sz="2400" spc="-5" dirty="0">
                <a:latin typeface="Corbel"/>
                <a:cs typeface="Corbel"/>
              </a:rPr>
              <a:t>records</a:t>
            </a:r>
            <a:r>
              <a:rPr sz="2400" spc="-20" dirty="0">
                <a:latin typeface="Corbel"/>
                <a:cs typeface="Corbel"/>
              </a:rPr>
              <a:t> </a:t>
            </a:r>
            <a:r>
              <a:rPr sz="2400" spc="-5" dirty="0">
                <a:latin typeface="Corbel"/>
                <a:cs typeface="Corbel"/>
              </a:rPr>
              <a:t>and</a:t>
            </a:r>
            <a:r>
              <a:rPr sz="2400" spc="-20" dirty="0">
                <a:latin typeface="Corbel"/>
                <a:cs typeface="Corbel"/>
              </a:rPr>
              <a:t> </a:t>
            </a:r>
            <a:r>
              <a:rPr sz="2400" spc="-5" dirty="0">
                <a:latin typeface="Corbel"/>
                <a:cs typeface="Corbel"/>
              </a:rPr>
              <a:t>ﬁles,</a:t>
            </a:r>
            <a:endParaRPr sz="2400" dirty="0">
              <a:latin typeface="Corbel"/>
              <a:cs typeface="Corbel"/>
            </a:endParaRPr>
          </a:p>
          <a:p>
            <a:pPr marL="409575" marR="5080" indent="-397510">
              <a:lnSpc>
                <a:spcPct val="114599"/>
              </a:lnSpc>
              <a:buClr>
                <a:srgbClr val="40BAD1"/>
              </a:buClr>
              <a:buSzPct val="91666"/>
              <a:buFont typeface="Arial MT"/>
              <a:buChar char="●"/>
              <a:tabLst>
                <a:tab pos="409575" algn="l"/>
                <a:tab pos="410209" algn="l"/>
              </a:tabLst>
            </a:pPr>
            <a:r>
              <a:rPr sz="2400" spc="-5" dirty="0">
                <a:latin typeface="Corbel"/>
                <a:cs typeface="Corbel"/>
              </a:rPr>
              <a:t>Sequential, Indexed and </a:t>
            </a:r>
            <a:r>
              <a:rPr sz="2400" spc="-10" dirty="0">
                <a:latin typeface="Corbel"/>
                <a:cs typeface="Corbel"/>
              </a:rPr>
              <a:t>Relative/Random </a:t>
            </a:r>
            <a:r>
              <a:rPr sz="2400" spc="-5" dirty="0">
                <a:latin typeface="Corbel"/>
                <a:cs typeface="Corbel"/>
              </a:rPr>
              <a:t>File </a:t>
            </a:r>
            <a:r>
              <a:rPr sz="2400" spc="-470" dirty="0">
                <a:latin typeface="Corbel"/>
                <a:cs typeface="Corbel"/>
              </a:rPr>
              <a:t> </a:t>
            </a:r>
            <a:r>
              <a:rPr sz="2400" spc="-5" dirty="0">
                <a:latin typeface="Corbel"/>
                <a:cs typeface="Corbel"/>
              </a:rPr>
              <a:t>Organization,</a:t>
            </a:r>
            <a:endParaRPr sz="2400" dirty="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Indexing</a:t>
            </a:r>
            <a:r>
              <a:rPr sz="2400" spc="-20" dirty="0">
                <a:latin typeface="Corbel"/>
                <a:cs typeface="Corbel"/>
              </a:rPr>
              <a:t> </a:t>
            </a:r>
            <a:r>
              <a:rPr sz="2400" spc="-5" dirty="0">
                <a:latin typeface="Corbel"/>
                <a:cs typeface="Corbel"/>
              </a:rPr>
              <a:t>structure</a:t>
            </a:r>
            <a:r>
              <a:rPr sz="2400" spc="-20" dirty="0">
                <a:latin typeface="Corbel"/>
                <a:cs typeface="Corbel"/>
              </a:rPr>
              <a:t> </a:t>
            </a:r>
            <a:r>
              <a:rPr sz="2400" spc="-5" dirty="0">
                <a:latin typeface="Corbel"/>
                <a:cs typeface="Corbel"/>
              </a:rPr>
              <a:t>for</a:t>
            </a:r>
            <a:r>
              <a:rPr sz="2400" spc="-20" dirty="0">
                <a:latin typeface="Corbel"/>
                <a:cs typeface="Corbel"/>
              </a:rPr>
              <a:t> </a:t>
            </a:r>
            <a:r>
              <a:rPr sz="2400" spc="-5" dirty="0">
                <a:latin typeface="Corbel"/>
                <a:cs typeface="Corbel"/>
              </a:rPr>
              <a:t>index</a:t>
            </a:r>
            <a:r>
              <a:rPr sz="2400" spc="-20" dirty="0">
                <a:latin typeface="Corbel"/>
                <a:cs typeface="Corbel"/>
              </a:rPr>
              <a:t> </a:t>
            </a:r>
            <a:r>
              <a:rPr sz="2400" spc="-5" dirty="0">
                <a:latin typeface="Corbel"/>
                <a:cs typeface="Corbel"/>
              </a:rPr>
              <a:t>ﬁles</a:t>
            </a:r>
            <a:endParaRPr sz="2400" dirty="0">
              <a:latin typeface="Corbel"/>
              <a:cs typeface="Corbe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20</a:t>
            </a:fld>
            <a:endParaRPr dirty="0"/>
          </a:p>
        </p:txBody>
      </p:sp>
      <p:sp>
        <p:nvSpPr>
          <p:cNvPr id="3" name="object 3"/>
          <p:cNvSpPr txBox="1"/>
          <p:nvPr/>
        </p:nvSpPr>
        <p:spPr>
          <a:xfrm>
            <a:off x="325944" y="2854207"/>
            <a:ext cx="2500630" cy="1069340"/>
          </a:xfrm>
          <a:prstGeom prst="rect">
            <a:avLst/>
          </a:prstGeom>
        </p:spPr>
        <p:txBody>
          <a:bodyPr vert="horz" wrap="square" lIns="0" tIns="73660" rIns="0" bIns="0" rtlCol="0">
            <a:spAutoFit/>
          </a:bodyPr>
          <a:lstStyle/>
          <a:p>
            <a:pPr marL="12700" marR="5080">
              <a:lnSpc>
                <a:spcPts val="3900"/>
              </a:lnSpc>
              <a:spcBef>
                <a:spcPts val="580"/>
              </a:spcBef>
            </a:pPr>
            <a:r>
              <a:rPr sz="3600" spc="-15" dirty="0">
                <a:solidFill>
                  <a:srgbClr val="FFFFFF"/>
                </a:solidFill>
                <a:latin typeface="Corbel"/>
                <a:cs typeface="Corbel"/>
              </a:rPr>
              <a:t>Relative </a:t>
            </a:r>
            <a:r>
              <a:rPr sz="3600" spc="-5" dirty="0">
                <a:solidFill>
                  <a:srgbClr val="FFFFFF"/>
                </a:solidFill>
                <a:latin typeface="Corbel"/>
                <a:cs typeface="Corbel"/>
              </a:rPr>
              <a:t>File </a:t>
            </a:r>
            <a:r>
              <a:rPr sz="3600" dirty="0">
                <a:solidFill>
                  <a:srgbClr val="FFFFFF"/>
                </a:solidFill>
                <a:latin typeface="Corbel"/>
                <a:cs typeface="Corbel"/>
              </a:rPr>
              <a:t> </a:t>
            </a:r>
            <a:r>
              <a:rPr sz="3600" spc="-5" dirty="0">
                <a:solidFill>
                  <a:srgbClr val="FFFFFF"/>
                </a:solidFill>
                <a:latin typeface="Corbel"/>
                <a:cs typeface="Corbel"/>
              </a:rPr>
              <a:t>Organization</a:t>
            </a:r>
            <a:endParaRPr sz="3600">
              <a:latin typeface="Corbel"/>
              <a:cs typeface="Corbel"/>
            </a:endParaRPr>
          </a:p>
        </p:txBody>
      </p:sp>
      <p:sp>
        <p:nvSpPr>
          <p:cNvPr id="4" name="object 4"/>
          <p:cNvSpPr txBox="1"/>
          <p:nvPr/>
        </p:nvSpPr>
        <p:spPr>
          <a:xfrm>
            <a:off x="4002164" y="2211798"/>
            <a:ext cx="6648450" cy="2402840"/>
          </a:xfrm>
          <a:prstGeom prst="rect">
            <a:avLst/>
          </a:prstGeom>
        </p:spPr>
        <p:txBody>
          <a:bodyPr vert="horz" wrap="square" lIns="0" tIns="75565" rIns="0" bIns="0" rtlCol="0">
            <a:spAutoFit/>
          </a:bodyPr>
          <a:lstStyle/>
          <a:p>
            <a:pPr marL="409575" indent="-397510">
              <a:lnSpc>
                <a:spcPct val="100000"/>
              </a:lnSpc>
              <a:spcBef>
                <a:spcPts val="595"/>
              </a:spcBef>
              <a:buClr>
                <a:srgbClr val="4BABC6"/>
              </a:buClr>
              <a:buSzPct val="91666"/>
              <a:buFont typeface="Arial MT"/>
              <a:buChar char="●"/>
              <a:tabLst>
                <a:tab pos="409575" algn="l"/>
                <a:tab pos="410209" algn="l"/>
              </a:tabLst>
            </a:pPr>
            <a:r>
              <a:rPr sz="2400" spc="-5" dirty="0">
                <a:latin typeface="Calibri"/>
                <a:cs typeface="Calibri"/>
              </a:rPr>
              <a:t>This</a:t>
            </a:r>
            <a:r>
              <a:rPr sz="2400" spc="-15" dirty="0">
                <a:latin typeface="Calibri"/>
                <a:cs typeface="Calibri"/>
              </a:rPr>
              <a:t> </a:t>
            </a:r>
            <a:r>
              <a:rPr sz="2400" spc="-5" dirty="0">
                <a:latin typeface="Calibri"/>
                <a:cs typeface="Calibri"/>
              </a:rPr>
              <a:t>can</a:t>
            </a:r>
            <a:r>
              <a:rPr sz="2400" spc="-10" dirty="0">
                <a:latin typeface="Calibri"/>
                <a:cs typeface="Calibri"/>
              </a:rPr>
              <a:t> </a:t>
            </a:r>
            <a:r>
              <a:rPr sz="2400" spc="-5" dirty="0">
                <a:latin typeface="Calibri"/>
                <a:cs typeface="Calibri"/>
              </a:rPr>
              <a:t>be</a:t>
            </a:r>
            <a:r>
              <a:rPr sz="2400" spc="-10" dirty="0">
                <a:latin typeface="Calibri"/>
                <a:cs typeface="Calibri"/>
              </a:rPr>
              <a:t> </a:t>
            </a:r>
            <a:r>
              <a:rPr sz="2400" spc="-5" dirty="0">
                <a:latin typeface="Calibri"/>
                <a:cs typeface="Calibri"/>
              </a:rPr>
              <a:t>used</a:t>
            </a:r>
            <a:r>
              <a:rPr sz="2400" spc="-15" dirty="0">
                <a:latin typeface="Calibri"/>
                <a:cs typeface="Calibri"/>
              </a:rPr>
              <a:t> </a:t>
            </a:r>
            <a:r>
              <a:rPr sz="2400" dirty="0">
                <a:latin typeface="Calibri"/>
                <a:cs typeface="Calibri"/>
              </a:rPr>
              <a:t>as</a:t>
            </a:r>
            <a:r>
              <a:rPr sz="2400" spc="-10" dirty="0">
                <a:latin typeface="Calibri"/>
                <a:cs typeface="Calibri"/>
              </a:rPr>
              <a:t> </a:t>
            </a:r>
            <a:r>
              <a:rPr sz="2400" spc="-5" dirty="0">
                <a:latin typeface="Calibri"/>
                <a:cs typeface="Calibri"/>
              </a:rPr>
              <a:t>Relative</a:t>
            </a:r>
            <a:r>
              <a:rPr sz="2400" spc="-10" dirty="0">
                <a:latin typeface="Calibri"/>
                <a:cs typeface="Calibri"/>
              </a:rPr>
              <a:t> </a:t>
            </a:r>
            <a:r>
              <a:rPr sz="2400" dirty="0">
                <a:latin typeface="Calibri"/>
                <a:cs typeface="Calibri"/>
              </a:rPr>
              <a:t>as</a:t>
            </a:r>
            <a:r>
              <a:rPr sz="2400" spc="-15" dirty="0">
                <a:latin typeface="Calibri"/>
                <a:cs typeface="Calibri"/>
              </a:rPr>
              <a:t> </a:t>
            </a:r>
            <a:r>
              <a:rPr sz="2400" spc="-5" dirty="0">
                <a:latin typeface="Calibri"/>
                <a:cs typeface="Calibri"/>
              </a:rPr>
              <a:t>well</a:t>
            </a:r>
            <a:r>
              <a:rPr sz="2400" spc="-10" dirty="0">
                <a:latin typeface="Calibri"/>
                <a:cs typeface="Calibri"/>
              </a:rPr>
              <a:t> </a:t>
            </a:r>
            <a:r>
              <a:rPr sz="2400" dirty="0">
                <a:latin typeface="Calibri"/>
                <a:cs typeface="Calibri"/>
              </a:rPr>
              <a:t>as</a:t>
            </a:r>
            <a:r>
              <a:rPr sz="2400" spc="-15" dirty="0">
                <a:latin typeface="Calibri"/>
                <a:cs typeface="Calibri"/>
              </a:rPr>
              <a:t> </a:t>
            </a:r>
            <a:r>
              <a:rPr sz="2400" spc="-5" dirty="0">
                <a:latin typeface="Calibri"/>
                <a:cs typeface="Calibri"/>
              </a:rPr>
              <a:t>sequential</a:t>
            </a:r>
            <a:endParaRPr sz="2400" dirty="0">
              <a:latin typeface="Calibri"/>
              <a:cs typeface="Calibri"/>
            </a:endParaRPr>
          </a:p>
          <a:p>
            <a:pPr marL="409575" marR="5080" indent="-397510">
              <a:lnSpc>
                <a:spcPct val="100499"/>
              </a:lnSpc>
              <a:spcBef>
                <a:spcPts val="480"/>
              </a:spcBef>
              <a:buClr>
                <a:srgbClr val="4BABC6"/>
              </a:buClr>
              <a:buSzPct val="91666"/>
              <a:buFont typeface="Arial MT"/>
              <a:buChar char="●"/>
              <a:tabLst>
                <a:tab pos="409575" algn="l"/>
                <a:tab pos="410209" algn="l"/>
              </a:tabLst>
            </a:pPr>
            <a:r>
              <a:rPr sz="2400" spc="-5" dirty="0">
                <a:latin typeface="Calibri"/>
                <a:cs typeface="Calibri"/>
              </a:rPr>
              <a:t>Random </a:t>
            </a:r>
            <a:r>
              <a:rPr sz="2400" dirty="0">
                <a:latin typeface="Calibri"/>
                <a:cs typeface="Calibri"/>
              </a:rPr>
              <a:t>access, </a:t>
            </a:r>
            <a:r>
              <a:rPr sz="2400" spc="-5" dirty="0">
                <a:latin typeface="Calibri"/>
                <a:cs typeface="Calibri"/>
              </a:rPr>
              <a:t>ease of processing, low overhead, </a:t>
            </a:r>
            <a:r>
              <a:rPr sz="2400" spc="-530" dirty="0">
                <a:latin typeface="Calibri"/>
                <a:cs typeface="Calibri"/>
              </a:rPr>
              <a:t> </a:t>
            </a:r>
            <a:r>
              <a:rPr sz="2400" dirty="0">
                <a:latin typeface="Calibri"/>
                <a:cs typeface="Calibri"/>
              </a:rPr>
              <a:t>add/delete</a:t>
            </a:r>
            <a:r>
              <a:rPr sz="2400" spc="-10" dirty="0">
                <a:latin typeface="Calibri"/>
                <a:cs typeface="Calibri"/>
              </a:rPr>
              <a:t> </a:t>
            </a:r>
            <a:r>
              <a:rPr sz="2400" spc="-5" dirty="0">
                <a:latin typeface="Calibri"/>
                <a:cs typeface="Calibri"/>
              </a:rPr>
              <a:t>based on</a:t>
            </a:r>
            <a:r>
              <a:rPr sz="2400" spc="-10" dirty="0">
                <a:latin typeface="Calibri"/>
                <a:cs typeface="Calibri"/>
              </a:rPr>
              <a:t> </a:t>
            </a:r>
            <a:r>
              <a:rPr sz="2400" spc="-5" dirty="0">
                <a:latin typeface="Calibri"/>
                <a:cs typeface="Calibri"/>
              </a:rPr>
              <a:t>relative key</a:t>
            </a:r>
            <a:endParaRPr sz="2400" dirty="0">
              <a:latin typeface="Calibri"/>
              <a:cs typeface="Calibri"/>
            </a:endParaRPr>
          </a:p>
          <a:p>
            <a:pPr marL="409575" marR="18415" indent="-397510">
              <a:lnSpc>
                <a:spcPct val="99700"/>
              </a:lnSpc>
              <a:spcBef>
                <a:spcPts val="459"/>
              </a:spcBef>
              <a:buClr>
                <a:srgbClr val="4BABC6"/>
              </a:buClr>
              <a:buSzPct val="91666"/>
              <a:buFont typeface="Arial MT"/>
              <a:buChar char="●"/>
              <a:tabLst>
                <a:tab pos="409575" algn="l"/>
                <a:tab pos="410209" algn="l"/>
              </a:tabLst>
            </a:pPr>
            <a:r>
              <a:rPr sz="2400" spc="-5" dirty="0">
                <a:latin typeface="Calibri"/>
                <a:cs typeface="Calibri"/>
              </a:rPr>
              <a:t>Only disk devices uses this, limited to fixed length </a:t>
            </a:r>
            <a:r>
              <a:rPr sz="2400" dirty="0">
                <a:latin typeface="Calibri"/>
                <a:cs typeface="Calibri"/>
              </a:rPr>
              <a:t> </a:t>
            </a:r>
            <a:r>
              <a:rPr sz="2400" spc="-5" dirty="0">
                <a:latin typeface="Calibri"/>
                <a:cs typeface="Calibri"/>
              </a:rPr>
              <a:t>records, relative record number must be known in </a:t>
            </a:r>
            <a:r>
              <a:rPr sz="2400" spc="-530" dirty="0">
                <a:latin typeface="Calibri"/>
                <a:cs typeface="Calibri"/>
              </a:rPr>
              <a:t> </a:t>
            </a:r>
            <a:r>
              <a:rPr sz="2400" dirty="0">
                <a:latin typeface="Calibri"/>
                <a:cs typeface="Calibri"/>
              </a:rPr>
              <a:t>advance</a:t>
            </a:r>
            <a:r>
              <a:rPr sz="2400" spc="-10" dirty="0">
                <a:latin typeface="Calibri"/>
                <a:cs typeface="Calibri"/>
              </a:rPr>
              <a:t> </a:t>
            </a:r>
            <a:r>
              <a:rPr sz="2400" spc="-5" dirty="0">
                <a:latin typeface="Calibri"/>
                <a:cs typeface="Calibri"/>
              </a:rPr>
              <a:t>to </a:t>
            </a:r>
            <a:r>
              <a:rPr sz="2400" dirty="0">
                <a:latin typeface="Calibri"/>
                <a:cs typeface="Calibri"/>
              </a:rPr>
              <a:t>access</a:t>
            </a:r>
            <a:r>
              <a:rPr sz="2400" spc="-10" dirty="0">
                <a:latin typeface="Calibri"/>
                <a:cs typeface="Calibri"/>
              </a:rPr>
              <a:t> </a:t>
            </a:r>
            <a:r>
              <a:rPr sz="2400" dirty="0">
                <a:latin typeface="Calibri"/>
                <a:cs typeface="Calibri"/>
              </a:rPr>
              <a:t>any</a:t>
            </a:r>
            <a:r>
              <a:rPr sz="2400" spc="-5" dirty="0">
                <a:latin typeface="Calibri"/>
                <a:cs typeface="Calibri"/>
              </a:rPr>
              <a:t> record</a:t>
            </a:r>
            <a:endParaRPr sz="2400" dirty="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21</a:t>
            </a:fld>
            <a:endParaRPr dirty="0"/>
          </a:p>
        </p:txBody>
      </p:sp>
      <p:sp>
        <p:nvSpPr>
          <p:cNvPr id="3" name="object 3"/>
          <p:cNvSpPr txBox="1"/>
          <p:nvPr/>
        </p:nvSpPr>
        <p:spPr>
          <a:xfrm>
            <a:off x="325944" y="2854207"/>
            <a:ext cx="2500630" cy="1069340"/>
          </a:xfrm>
          <a:prstGeom prst="rect">
            <a:avLst/>
          </a:prstGeom>
        </p:spPr>
        <p:txBody>
          <a:bodyPr vert="horz" wrap="square" lIns="0" tIns="73660" rIns="0" bIns="0" rtlCol="0">
            <a:spAutoFit/>
          </a:bodyPr>
          <a:lstStyle/>
          <a:p>
            <a:pPr marL="12700" marR="5080">
              <a:lnSpc>
                <a:spcPts val="3900"/>
              </a:lnSpc>
              <a:spcBef>
                <a:spcPts val="580"/>
              </a:spcBef>
            </a:pPr>
            <a:r>
              <a:rPr sz="3600" spc="-15" dirty="0">
                <a:solidFill>
                  <a:srgbClr val="FFFFFF"/>
                </a:solidFill>
                <a:latin typeface="Corbel"/>
                <a:cs typeface="Corbel"/>
              </a:rPr>
              <a:t>Relative </a:t>
            </a:r>
            <a:r>
              <a:rPr sz="3600" spc="-5" dirty="0">
                <a:solidFill>
                  <a:srgbClr val="FFFFFF"/>
                </a:solidFill>
                <a:latin typeface="Corbel"/>
                <a:cs typeface="Corbel"/>
              </a:rPr>
              <a:t>File </a:t>
            </a:r>
            <a:r>
              <a:rPr sz="3600" dirty="0">
                <a:solidFill>
                  <a:srgbClr val="FFFFFF"/>
                </a:solidFill>
                <a:latin typeface="Corbel"/>
                <a:cs typeface="Corbel"/>
              </a:rPr>
              <a:t> </a:t>
            </a:r>
            <a:r>
              <a:rPr sz="3600" spc="-5" dirty="0">
                <a:solidFill>
                  <a:srgbClr val="FFFFFF"/>
                </a:solidFill>
                <a:latin typeface="Corbel"/>
                <a:cs typeface="Corbel"/>
              </a:rPr>
              <a:t>Organization</a:t>
            </a:r>
            <a:endParaRPr sz="3600">
              <a:latin typeface="Corbel"/>
              <a:cs typeface="Corbel"/>
            </a:endParaRPr>
          </a:p>
        </p:txBody>
      </p:sp>
      <p:sp>
        <p:nvSpPr>
          <p:cNvPr id="4" name="object 4"/>
          <p:cNvSpPr txBox="1"/>
          <p:nvPr/>
        </p:nvSpPr>
        <p:spPr>
          <a:xfrm>
            <a:off x="3836723" y="1234761"/>
            <a:ext cx="7656436" cy="4308231"/>
          </a:xfrm>
          <a:prstGeom prst="rect">
            <a:avLst/>
          </a:prstGeom>
        </p:spPr>
        <p:txBody>
          <a:bodyPr vert="horz" wrap="square" lIns="0" tIns="75565" rIns="0" bIns="0" rtlCol="0">
            <a:spAutoFit/>
          </a:bodyPr>
          <a:lstStyle/>
          <a:p>
            <a:pPr marL="409575" indent="-397510">
              <a:lnSpc>
                <a:spcPct val="100000"/>
              </a:lnSpc>
              <a:spcBef>
                <a:spcPts val="595"/>
              </a:spcBef>
              <a:buClr>
                <a:srgbClr val="4BABC6"/>
              </a:buClr>
              <a:buSzPct val="91666"/>
              <a:buFont typeface="Arial MT"/>
              <a:buChar char="●"/>
              <a:tabLst>
                <a:tab pos="409575" algn="l"/>
                <a:tab pos="410209" algn="l"/>
              </a:tabLst>
            </a:pPr>
            <a:r>
              <a:rPr lang="en-US" sz="2400" spc="-5" dirty="0">
                <a:latin typeface="Calibri"/>
                <a:cs typeface="Calibri"/>
              </a:rPr>
              <a:t>Advantages</a:t>
            </a:r>
          </a:p>
          <a:p>
            <a:pPr marL="866775" lvl="1" indent="-397510">
              <a:spcBef>
                <a:spcPts val="595"/>
              </a:spcBef>
              <a:buClr>
                <a:srgbClr val="4BABC6"/>
              </a:buClr>
              <a:buSzPct val="91666"/>
              <a:buFont typeface="Arial MT"/>
              <a:buChar char="●"/>
              <a:tabLst>
                <a:tab pos="409575" algn="l"/>
                <a:tab pos="410209" algn="l"/>
              </a:tabLst>
            </a:pPr>
            <a:r>
              <a:rPr lang="en-US" sz="2400" spc="-5" dirty="0">
                <a:solidFill>
                  <a:srgbClr val="FF0000"/>
                </a:solidFill>
                <a:latin typeface="Calibri"/>
                <a:cs typeface="Calibri"/>
              </a:rPr>
              <a:t>Direct access file helps in Online Transaction Processing System (OLTP) like railway reservation system.</a:t>
            </a:r>
          </a:p>
          <a:p>
            <a:pPr marL="866775" lvl="1" indent="-397510">
              <a:spcBef>
                <a:spcPts val="595"/>
              </a:spcBef>
              <a:buClr>
                <a:srgbClr val="4BABC6"/>
              </a:buClr>
              <a:buSzPct val="91666"/>
              <a:buFont typeface="Arial MT"/>
              <a:buChar char="●"/>
              <a:tabLst>
                <a:tab pos="409575" algn="l"/>
                <a:tab pos="410209" algn="l"/>
              </a:tabLst>
            </a:pPr>
            <a:r>
              <a:rPr lang="en-US" sz="2400" spc="-5" dirty="0">
                <a:latin typeface="Calibri"/>
                <a:cs typeface="Calibri"/>
              </a:rPr>
              <a:t>Sorting not required</a:t>
            </a:r>
          </a:p>
          <a:p>
            <a:pPr marL="866775" lvl="1" indent="-397510">
              <a:spcBef>
                <a:spcPts val="595"/>
              </a:spcBef>
              <a:buClr>
                <a:srgbClr val="4BABC6"/>
              </a:buClr>
              <a:buSzPct val="91666"/>
              <a:buFont typeface="Arial MT"/>
              <a:buChar char="●"/>
              <a:tabLst>
                <a:tab pos="409575" algn="l"/>
                <a:tab pos="410209" algn="l"/>
              </a:tabLst>
            </a:pPr>
            <a:r>
              <a:rPr lang="en-US" sz="2400" spc="-5" dirty="0">
                <a:latin typeface="Calibri"/>
                <a:cs typeface="Calibri"/>
              </a:rPr>
              <a:t>Updates files quickly.</a:t>
            </a:r>
          </a:p>
          <a:p>
            <a:pPr marL="409575" indent="-397510">
              <a:lnSpc>
                <a:spcPct val="100000"/>
              </a:lnSpc>
              <a:spcBef>
                <a:spcPts val="595"/>
              </a:spcBef>
              <a:buClr>
                <a:srgbClr val="4BABC6"/>
              </a:buClr>
              <a:buSzPct val="91666"/>
              <a:buFont typeface="Arial MT"/>
              <a:buChar char="●"/>
              <a:tabLst>
                <a:tab pos="409575" algn="l"/>
                <a:tab pos="410209" algn="l"/>
              </a:tabLst>
            </a:pPr>
            <a:r>
              <a:rPr lang="en-US" sz="2400" spc="-5" dirty="0">
                <a:latin typeface="Calibri"/>
                <a:cs typeface="Calibri"/>
              </a:rPr>
              <a:t>Disadvantages</a:t>
            </a:r>
          </a:p>
          <a:p>
            <a:pPr marL="866775" lvl="1" indent="-397510">
              <a:spcBef>
                <a:spcPts val="595"/>
              </a:spcBef>
              <a:buClr>
                <a:srgbClr val="4BABC6"/>
              </a:buClr>
              <a:buSzPct val="91666"/>
              <a:buFont typeface="Arial MT"/>
              <a:buChar char="●"/>
              <a:tabLst>
                <a:tab pos="409575" algn="l"/>
                <a:tab pos="410209" algn="l"/>
              </a:tabLst>
            </a:pPr>
            <a:r>
              <a:rPr lang="en-US" sz="2400" spc="-5" dirty="0">
                <a:latin typeface="Calibri"/>
                <a:cs typeface="Calibri"/>
              </a:rPr>
              <a:t>No backup facility</a:t>
            </a:r>
          </a:p>
          <a:p>
            <a:pPr marL="866775" lvl="1" indent="-397510">
              <a:spcBef>
                <a:spcPts val="595"/>
              </a:spcBef>
              <a:buClr>
                <a:srgbClr val="4BABC6"/>
              </a:buClr>
              <a:buSzPct val="91666"/>
              <a:buFont typeface="Arial MT"/>
              <a:buChar char="●"/>
              <a:tabLst>
                <a:tab pos="409575" algn="l"/>
                <a:tab pos="410209" algn="l"/>
              </a:tabLst>
            </a:pPr>
            <a:r>
              <a:rPr lang="en-US" sz="2400" spc="-5" dirty="0">
                <a:latin typeface="Calibri"/>
                <a:cs typeface="Calibri"/>
              </a:rPr>
              <a:t>Expensive</a:t>
            </a:r>
          </a:p>
          <a:p>
            <a:pPr marL="866775" lvl="1" indent="-397510">
              <a:spcBef>
                <a:spcPts val="595"/>
              </a:spcBef>
              <a:buClr>
                <a:srgbClr val="4BABC6"/>
              </a:buClr>
              <a:buSzPct val="91666"/>
              <a:buFont typeface="Arial MT"/>
              <a:buChar char="●"/>
              <a:tabLst>
                <a:tab pos="409575" algn="l"/>
                <a:tab pos="410209" algn="l"/>
              </a:tabLst>
            </a:pPr>
            <a:r>
              <a:rPr lang="en-US" sz="2400" spc="-5" dirty="0">
                <a:latin typeface="Calibri"/>
                <a:cs typeface="Calibri"/>
              </a:rPr>
              <a:t>Less storage space then sequential file.</a:t>
            </a:r>
            <a:endParaRPr sz="2400" dirty="0">
              <a:latin typeface="Calibri"/>
              <a:cs typeface="Calibri"/>
            </a:endParaRPr>
          </a:p>
        </p:txBody>
      </p:sp>
    </p:spTree>
    <p:extLst>
      <p:ext uri="{BB962C8B-B14F-4D97-AF65-F5344CB8AC3E}">
        <p14:creationId xmlns:p14="http://schemas.microsoft.com/office/powerpoint/2010/main" val="387610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22</a:t>
            </a:fld>
            <a:endParaRPr dirty="0"/>
          </a:p>
        </p:txBody>
      </p:sp>
      <p:sp>
        <p:nvSpPr>
          <p:cNvPr id="3" name="object 3"/>
          <p:cNvSpPr txBox="1"/>
          <p:nvPr/>
        </p:nvSpPr>
        <p:spPr>
          <a:xfrm>
            <a:off x="325944" y="2358907"/>
            <a:ext cx="2500630" cy="2059939"/>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Indexed </a:t>
            </a:r>
            <a:r>
              <a:rPr sz="3600" dirty="0">
                <a:solidFill>
                  <a:srgbClr val="FFFFFF"/>
                </a:solidFill>
                <a:latin typeface="Corbel"/>
                <a:cs typeface="Corbel"/>
              </a:rPr>
              <a:t> </a:t>
            </a:r>
            <a:r>
              <a:rPr sz="3600" spc="-10" dirty="0">
                <a:solidFill>
                  <a:srgbClr val="FFFFFF"/>
                </a:solidFill>
                <a:latin typeface="Corbel"/>
                <a:cs typeface="Corbel"/>
              </a:rPr>
              <a:t>Sequential </a:t>
            </a:r>
            <a:r>
              <a:rPr sz="3600" spc="-5" dirty="0">
                <a:solidFill>
                  <a:srgbClr val="FFFFFF"/>
                </a:solidFill>
                <a:latin typeface="Corbel"/>
                <a:cs typeface="Corbel"/>
              </a:rPr>
              <a:t> File </a:t>
            </a:r>
            <a:r>
              <a:rPr sz="3600" dirty="0">
                <a:solidFill>
                  <a:srgbClr val="FFFFFF"/>
                </a:solidFill>
                <a:latin typeface="Corbel"/>
                <a:cs typeface="Corbel"/>
              </a:rPr>
              <a:t> </a:t>
            </a:r>
            <a:r>
              <a:rPr sz="3600" spc="-5" dirty="0">
                <a:solidFill>
                  <a:srgbClr val="FFFFFF"/>
                </a:solidFill>
                <a:latin typeface="Corbel"/>
                <a:cs typeface="Corbel"/>
              </a:rPr>
              <a:t>Organization</a:t>
            </a:r>
            <a:endParaRPr sz="3600">
              <a:latin typeface="Corbel"/>
              <a:cs typeface="Corbel"/>
            </a:endParaRPr>
          </a:p>
        </p:txBody>
      </p:sp>
      <p:sp>
        <p:nvSpPr>
          <p:cNvPr id="4" name="object 4"/>
          <p:cNvSpPr txBox="1"/>
          <p:nvPr/>
        </p:nvSpPr>
        <p:spPr>
          <a:xfrm>
            <a:off x="3810000" y="1524000"/>
            <a:ext cx="7848600" cy="4244111"/>
          </a:xfrm>
          <a:prstGeom prst="rect">
            <a:avLst/>
          </a:prstGeom>
        </p:spPr>
        <p:txBody>
          <a:bodyPr vert="horz" wrap="square" lIns="0" tIns="75565" rIns="0" bIns="0" rtlCol="0">
            <a:spAutoFit/>
          </a:bodyPr>
          <a:lstStyle/>
          <a:p>
            <a:pPr marL="409575" indent="-397510">
              <a:lnSpc>
                <a:spcPct val="100000"/>
              </a:lnSpc>
              <a:spcBef>
                <a:spcPts val="595"/>
              </a:spcBef>
              <a:buClr>
                <a:srgbClr val="4BABC6"/>
              </a:buClr>
              <a:buSzPct val="91666"/>
              <a:buFont typeface="Arial MT"/>
              <a:buChar char="●"/>
              <a:tabLst>
                <a:tab pos="409575" algn="l"/>
                <a:tab pos="410209" algn="l"/>
              </a:tabLst>
            </a:pPr>
            <a:r>
              <a:rPr lang="en-US" sz="2400" spc="-5" dirty="0">
                <a:latin typeface="Calibri"/>
                <a:cs typeface="Calibri"/>
              </a:rPr>
              <a:t>Combines both sequential &amp; direct file organization.</a:t>
            </a:r>
          </a:p>
          <a:p>
            <a:pPr marL="409575" indent="-397510">
              <a:lnSpc>
                <a:spcPct val="100000"/>
              </a:lnSpc>
              <a:spcBef>
                <a:spcPts val="595"/>
              </a:spcBef>
              <a:buClr>
                <a:srgbClr val="4BABC6"/>
              </a:buClr>
              <a:buSzPct val="91666"/>
              <a:buFont typeface="Arial MT"/>
              <a:buChar char="●"/>
              <a:tabLst>
                <a:tab pos="409575" algn="l"/>
                <a:tab pos="410209" algn="l"/>
              </a:tabLst>
            </a:pPr>
            <a:r>
              <a:rPr lang="en-US" sz="2400" spc="-5" dirty="0">
                <a:latin typeface="Calibri"/>
                <a:cs typeface="Calibri"/>
              </a:rPr>
              <a:t>Records stored randomly in disk using </a:t>
            </a:r>
            <a:r>
              <a:rPr lang="en-US" sz="2400" spc="-5" dirty="0">
                <a:solidFill>
                  <a:srgbClr val="FF0000"/>
                </a:solidFill>
                <a:latin typeface="Calibri"/>
                <a:cs typeface="Calibri"/>
              </a:rPr>
              <a:t>primary</a:t>
            </a:r>
            <a:r>
              <a:rPr lang="en-US" sz="2400" spc="-5" dirty="0">
                <a:latin typeface="Calibri"/>
                <a:cs typeface="Calibri"/>
              </a:rPr>
              <a:t> </a:t>
            </a:r>
            <a:r>
              <a:rPr lang="en-US" sz="2400" spc="-5" dirty="0">
                <a:solidFill>
                  <a:srgbClr val="FF0000"/>
                </a:solidFill>
                <a:latin typeface="Calibri"/>
                <a:cs typeface="Calibri"/>
              </a:rPr>
              <a:t>key</a:t>
            </a:r>
            <a:r>
              <a:rPr lang="en-US" sz="2400" spc="-5" dirty="0">
                <a:latin typeface="Calibri"/>
                <a:cs typeface="Calibri"/>
              </a:rPr>
              <a:t>.</a:t>
            </a:r>
          </a:p>
          <a:p>
            <a:pPr marL="409575" indent="-397510">
              <a:lnSpc>
                <a:spcPct val="100000"/>
              </a:lnSpc>
              <a:spcBef>
                <a:spcPts val="595"/>
              </a:spcBef>
              <a:buClr>
                <a:srgbClr val="4BABC6"/>
              </a:buClr>
              <a:buSzPct val="91666"/>
              <a:buFont typeface="Arial MT"/>
              <a:buChar char="●"/>
              <a:tabLst>
                <a:tab pos="409575" algn="l"/>
                <a:tab pos="410209" algn="l"/>
              </a:tabLst>
            </a:pPr>
            <a:r>
              <a:rPr sz="2400" spc="-5" dirty="0">
                <a:latin typeface="Calibri"/>
                <a:cs typeface="Calibri"/>
              </a:rPr>
              <a:t>Provides</a:t>
            </a:r>
            <a:r>
              <a:rPr sz="2400" spc="-25" dirty="0">
                <a:latin typeface="Calibri"/>
                <a:cs typeface="Calibri"/>
              </a:rPr>
              <a:t> </a:t>
            </a:r>
            <a:r>
              <a:rPr sz="2400" spc="-5" dirty="0">
                <a:latin typeface="Calibri"/>
                <a:cs typeface="Calibri"/>
              </a:rPr>
              <a:t>fast</a:t>
            </a:r>
            <a:r>
              <a:rPr sz="2400" spc="-25" dirty="0">
                <a:latin typeface="Calibri"/>
                <a:cs typeface="Calibri"/>
              </a:rPr>
              <a:t> </a:t>
            </a:r>
            <a:r>
              <a:rPr sz="2400" spc="-5" dirty="0">
                <a:latin typeface="Calibri"/>
                <a:cs typeface="Calibri"/>
              </a:rPr>
              <a:t>data</a:t>
            </a:r>
            <a:r>
              <a:rPr sz="2400" spc="-25" dirty="0">
                <a:latin typeface="Calibri"/>
                <a:cs typeface="Calibri"/>
              </a:rPr>
              <a:t> </a:t>
            </a:r>
            <a:r>
              <a:rPr sz="2400" spc="-5" dirty="0">
                <a:latin typeface="Calibri"/>
                <a:cs typeface="Calibri"/>
              </a:rPr>
              <a:t>retrieval</a:t>
            </a:r>
            <a:endParaRPr sz="2400" dirty="0">
              <a:latin typeface="Calibri"/>
              <a:cs typeface="Calibri"/>
            </a:endParaRPr>
          </a:p>
          <a:p>
            <a:pPr marL="409575" indent="-397510">
              <a:lnSpc>
                <a:spcPct val="100000"/>
              </a:lnSpc>
              <a:spcBef>
                <a:spcPts val="495"/>
              </a:spcBef>
              <a:buClr>
                <a:srgbClr val="4BABC6"/>
              </a:buClr>
              <a:buSzPct val="91666"/>
              <a:buFont typeface="Arial MT"/>
              <a:buChar char="●"/>
              <a:tabLst>
                <a:tab pos="409575" algn="l"/>
                <a:tab pos="410209" algn="l"/>
              </a:tabLst>
            </a:pPr>
            <a:r>
              <a:rPr sz="2400" spc="-5" dirty="0">
                <a:latin typeface="Calibri"/>
                <a:cs typeface="Calibri"/>
              </a:rPr>
              <a:t>Mostly</a:t>
            </a:r>
            <a:r>
              <a:rPr sz="2400" spc="-20" dirty="0">
                <a:latin typeface="Calibri"/>
                <a:cs typeface="Calibri"/>
              </a:rPr>
              <a:t> </a:t>
            </a:r>
            <a:r>
              <a:rPr sz="2400" spc="-5" dirty="0">
                <a:latin typeface="Calibri"/>
                <a:cs typeface="Calibri"/>
              </a:rPr>
              <a:t>records</a:t>
            </a:r>
            <a:r>
              <a:rPr sz="2400" spc="-15" dirty="0">
                <a:latin typeface="Calibri"/>
                <a:cs typeface="Calibri"/>
              </a:rPr>
              <a:t> </a:t>
            </a:r>
            <a:r>
              <a:rPr sz="2400" dirty="0">
                <a:latin typeface="Calibri"/>
                <a:cs typeface="Calibri"/>
              </a:rPr>
              <a:t>are</a:t>
            </a:r>
            <a:r>
              <a:rPr sz="2400" spc="-20" dirty="0">
                <a:latin typeface="Calibri"/>
                <a:cs typeface="Calibri"/>
              </a:rPr>
              <a:t> </a:t>
            </a:r>
            <a:r>
              <a:rPr sz="2400" spc="-5" dirty="0">
                <a:latin typeface="Calibri"/>
                <a:cs typeface="Calibri"/>
              </a:rPr>
              <a:t>of</a:t>
            </a:r>
            <a:r>
              <a:rPr sz="2400" spc="-15" dirty="0">
                <a:latin typeface="Calibri"/>
                <a:cs typeface="Calibri"/>
              </a:rPr>
              <a:t> </a:t>
            </a:r>
            <a:r>
              <a:rPr sz="2400" spc="-5" dirty="0">
                <a:latin typeface="Calibri"/>
                <a:cs typeface="Calibri"/>
              </a:rPr>
              <a:t>fixed</a:t>
            </a:r>
            <a:r>
              <a:rPr sz="2400" spc="-20" dirty="0">
                <a:latin typeface="Calibri"/>
                <a:cs typeface="Calibri"/>
              </a:rPr>
              <a:t> </a:t>
            </a:r>
            <a:r>
              <a:rPr sz="2400" spc="-5" dirty="0">
                <a:latin typeface="Calibri"/>
                <a:cs typeface="Calibri"/>
              </a:rPr>
              <a:t>length</a:t>
            </a:r>
            <a:endParaRPr sz="2400" dirty="0">
              <a:latin typeface="Calibri"/>
              <a:cs typeface="Calibri"/>
            </a:endParaRPr>
          </a:p>
          <a:p>
            <a:pPr marL="409575" indent="-397510">
              <a:lnSpc>
                <a:spcPct val="100000"/>
              </a:lnSpc>
              <a:spcBef>
                <a:spcPts val="495"/>
              </a:spcBef>
              <a:buClr>
                <a:srgbClr val="4BABC6"/>
              </a:buClr>
              <a:buSzPct val="91666"/>
              <a:buFont typeface="Arial MT"/>
              <a:buChar char="●"/>
              <a:tabLst>
                <a:tab pos="409575" algn="l"/>
                <a:tab pos="410209" algn="l"/>
              </a:tabLst>
            </a:pPr>
            <a:r>
              <a:rPr sz="2400" spc="-5" dirty="0">
                <a:latin typeface="Calibri"/>
                <a:cs typeface="Calibri"/>
              </a:rPr>
              <a:t>Index</a:t>
            </a:r>
            <a:r>
              <a:rPr sz="2400" spc="-20" dirty="0">
                <a:latin typeface="Calibri"/>
                <a:cs typeface="Calibri"/>
              </a:rPr>
              <a:t> </a:t>
            </a:r>
            <a:r>
              <a:rPr sz="2400" spc="-5" dirty="0">
                <a:latin typeface="Calibri"/>
                <a:cs typeface="Calibri"/>
              </a:rPr>
              <a:t>table</a:t>
            </a:r>
            <a:r>
              <a:rPr sz="2400" spc="-15" dirty="0">
                <a:latin typeface="Calibri"/>
                <a:cs typeface="Calibri"/>
              </a:rPr>
              <a:t> </a:t>
            </a:r>
            <a:r>
              <a:rPr sz="2400" spc="-5" dirty="0">
                <a:latin typeface="Calibri"/>
                <a:cs typeface="Calibri"/>
              </a:rPr>
              <a:t>stores</a:t>
            </a:r>
            <a:r>
              <a:rPr sz="2400" spc="-20" dirty="0">
                <a:latin typeface="Calibri"/>
                <a:cs typeface="Calibri"/>
              </a:rPr>
              <a:t> </a:t>
            </a:r>
            <a:r>
              <a:rPr sz="2400" dirty="0">
                <a:latin typeface="Calibri"/>
                <a:cs typeface="Calibri"/>
              </a:rPr>
              <a:t>address</a:t>
            </a:r>
            <a:r>
              <a:rPr sz="2400" spc="-15" dirty="0">
                <a:latin typeface="Calibri"/>
                <a:cs typeface="Calibri"/>
              </a:rPr>
              <a:t> </a:t>
            </a:r>
            <a:r>
              <a:rPr sz="2400" spc="-5" dirty="0">
                <a:latin typeface="Calibri"/>
                <a:cs typeface="Calibri"/>
              </a:rPr>
              <a:t>of</a:t>
            </a:r>
            <a:r>
              <a:rPr sz="2400" spc="-20" dirty="0">
                <a:latin typeface="Calibri"/>
                <a:cs typeface="Calibri"/>
              </a:rPr>
              <a:t> </a:t>
            </a:r>
            <a:r>
              <a:rPr sz="2400" spc="-5" dirty="0">
                <a:latin typeface="Calibri"/>
                <a:cs typeface="Calibri"/>
              </a:rPr>
              <a:t>each</a:t>
            </a:r>
            <a:r>
              <a:rPr sz="2400" spc="-15" dirty="0">
                <a:latin typeface="Calibri"/>
                <a:cs typeface="Calibri"/>
              </a:rPr>
              <a:t> </a:t>
            </a:r>
            <a:r>
              <a:rPr sz="2400" spc="-5" dirty="0">
                <a:latin typeface="Calibri"/>
                <a:cs typeface="Calibri"/>
              </a:rPr>
              <a:t>record</a:t>
            </a:r>
            <a:endParaRPr sz="2400" dirty="0">
              <a:latin typeface="Calibri"/>
              <a:cs typeface="Calibri"/>
            </a:endParaRPr>
          </a:p>
          <a:p>
            <a:pPr marL="409575" indent="-397510">
              <a:lnSpc>
                <a:spcPct val="100000"/>
              </a:lnSpc>
              <a:spcBef>
                <a:spcPts val="495"/>
              </a:spcBef>
              <a:buClr>
                <a:srgbClr val="4BABC6"/>
              </a:buClr>
              <a:buSzPct val="91666"/>
              <a:buFont typeface="Arial MT"/>
              <a:buChar char="●"/>
              <a:tabLst>
                <a:tab pos="409575" algn="l"/>
                <a:tab pos="410209" algn="l"/>
              </a:tabLst>
            </a:pPr>
            <a:r>
              <a:rPr sz="2400" spc="-5" dirty="0">
                <a:latin typeface="Calibri"/>
                <a:cs typeface="Calibri"/>
              </a:rPr>
              <a:t>Sequential</a:t>
            </a:r>
            <a:r>
              <a:rPr sz="2400" spc="-25" dirty="0">
                <a:latin typeface="Calibri"/>
                <a:cs typeface="Calibri"/>
              </a:rPr>
              <a:t> </a:t>
            </a:r>
            <a:r>
              <a:rPr sz="2400" dirty="0">
                <a:latin typeface="Calibri"/>
                <a:cs typeface="Calibri"/>
              </a:rPr>
              <a:t>and</a:t>
            </a:r>
            <a:r>
              <a:rPr sz="2400" spc="-20" dirty="0">
                <a:latin typeface="Calibri"/>
                <a:cs typeface="Calibri"/>
              </a:rPr>
              <a:t> </a:t>
            </a:r>
            <a:r>
              <a:rPr sz="2400" spc="-5" dirty="0">
                <a:latin typeface="Calibri"/>
                <a:cs typeface="Calibri"/>
              </a:rPr>
              <a:t>random</a:t>
            </a:r>
            <a:r>
              <a:rPr sz="2400" spc="-25" dirty="0">
                <a:latin typeface="Calibri"/>
                <a:cs typeface="Calibri"/>
              </a:rPr>
              <a:t> </a:t>
            </a:r>
            <a:r>
              <a:rPr sz="2400" dirty="0">
                <a:latin typeface="Calibri"/>
                <a:cs typeface="Calibri"/>
              </a:rPr>
              <a:t>access</a:t>
            </a:r>
            <a:r>
              <a:rPr sz="2400" spc="-20" dirty="0">
                <a:latin typeface="Calibri"/>
                <a:cs typeface="Calibri"/>
              </a:rPr>
              <a:t> </a:t>
            </a:r>
            <a:r>
              <a:rPr sz="2400" spc="-5" dirty="0">
                <a:latin typeface="Calibri"/>
                <a:cs typeface="Calibri"/>
              </a:rPr>
              <a:t>is</a:t>
            </a:r>
            <a:r>
              <a:rPr sz="2400" spc="-20" dirty="0">
                <a:latin typeface="Calibri"/>
                <a:cs typeface="Calibri"/>
              </a:rPr>
              <a:t> </a:t>
            </a:r>
            <a:r>
              <a:rPr sz="2400" spc="-5" dirty="0">
                <a:latin typeface="Calibri"/>
                <a:cs typeface="Calibri"/>
              </a:rPr>
              <a:t>possible</a:t>
            </a:r>
            <a:endParaRPr sz="2400" dirty="0">
              <a:latin typeface="Calibri"/>
              <a:cs typeface="Calibri"/>
            </a:endParaRPr>
          </a:p>
          <a:p>
            <a:pPr marL="409575" marR="5080" indent="-397510">
              <a:lnSpc>
                <a:spcPct val="100499"/>
              </a:lnSpc>
              <a:spcBef>
                <a:spcPts val="480"/>
              </a:spcBef>
              <a:buClr>
                <a:srgbClr val="4BABC6"/>
              </a:buClr>
              <a:buSzPct val="91666"/>
              <a:buFont typeface="Arial MT"/>
              <a:buChar char="●"/>
              <a:tabLst>
                <a:tab pos="409575" algn="l"/>
                <a:tab pos="410209" algn="l"/>
              </a:tabLst>
            </a:pPr>
            <a:r>
              <a:rPr sz="2400" spc="-5" dirty="0">
                <a:latin typeface="Calibri"/>
                <a:cs typeface="Calibri"/>
              </a:rPr>
              <a:t>Index table is read sequentially to find the </a:t>
            </a:r>
            <a:r>
              <a:rPr sz="2400" dirty="0">
                <a:latin typeface="Calibri"/>
                <a:cs typeface="Calibri"/>
              </a:rPr>
              <a:t>address </a:t>
            </a:r>
            <a:r>
              <a:rPr sz="2400" spc="-5" dirty="0">
                <a:latin typeface="Calibri"/>
                <a:cs typeface="Calibri"/>
              </a:rPr>
              <a:t>of </a:t>
            </a:r>
            <a:r>
              <a:rPr sz="2400" spc="-530" dirty="0">
                <a:latin typeface="Calibri"/>
                <a:cs typeface="Calibri"/>
              </a:rPr>
              <a:t> </a:t>
            </a:r>
            <a:r>
              <a:rPr sz="2400" spc="-5" dirty="0">
                <a:latin typeface="Calibri"/>
                <a:cs typeface="Calibri"/>
              </a:rPr>
              <a:t>the</a:t>
            </a:r>
            <a:r>
              <a:rPr sz="2400" spc="-10" dirty="0">
                <a:latin typeface="Calibri"/>
                <a:cs typeface="Calibri"/>
              </a:rPr>
              <a:t> </a:t>
            </a:r>
            <a:r>
              <a:rPr sz="2400" spc="-5" dirty="0">
                <a:latin typeface="Calibri"/>
                <a:cs typeface="Calibri"/>
              </a:rPr>
              <a:t>desired record</a:t>
            </a:r>
            <a:endParaRPr lang="en-US" sz="2400" spc="-5" dirty="0">
              <a:latin typeface="Calibri"/>
              <a:cs typeface="Calibri"/>
            </a:endParaRPr>
          </a:p>
          <a:p>
            <a:pPr marL="409575" marR="5080" indent="-397510">
              <a:lnSpc>
                <a:spcPct val="100499"/>
              </a:lnSpc>
              <a:spcBef>
                <a:spcPts val="480"/>
              </a:spcBef>
              <a:buClr>
                <a:srgbClr val="4BABC6"/>
              </a:buClr>
              <a:buSzPct val="91666"/>
              <a:buFont typeface="Arial MT"/>
              <a:buChar char="●"/>
              <a:tabLst>
                <a:tab pos="409575" algn="l"/>
                <a:tab pos="410209" algn="l"/>
              </a:tabLst>
            </a:pPr>
            <a:r>
              <a:rPr lang="en-US" sz="2400" spc="-5" dirty="0">
                <a:latin typeface="Calibri"/>
                <a:cs typeface="Calibri"/>
              </a:rPr>
              <a:t>The index is stored in a file and read into memory when the file is opened.</a:t>
            </a:r>
            <a:endParaRPr sz="2400" dirty="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2358907"/>
            <a:ext cx="2500630" cy="2059939"/>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Indexed </a:t>
            </a:r>
            <a:r>
              <a:rPr sz="3600" dirty="0">
                <a:solidFill>
                  <a:srgbClr val="FFFFFF"/>
                </a:solidFill>
                <a:latin typeface="Corbel"/>
                <a:cs typeface="Corbel"/>
              </a:rPr>
              <a:t> </a:t>
            </a:r>
            <a:r>
              <a:rPr sz="3600" spc="-10" dirty="0">
                <a:solidFill>
                  <a:srgbClr val="FFFFFF"/>
                </a:solidFill>
                <a:latin typeface="Corbel"/>
                <a:cs typeface="Corbel"/>
              </a:rPr>
              <a:t>Sequential </a:t>
            </a:r>
            <a:r>
              <a:rPr sz="3600" spc="-5" dirty="0">
                <a:solidFill>
                  <a:srgbClr val="FFFFFF"/>
                </a:solidFill>
                <a:latin typeface="Corbel"/>
                <a:cs typeface="Corbel"/>
              </a:rPr>
              <a:t> File </a:t>
            </a:r>
            <a:r>
              <a:rPr sz="3600" dirty="0">
                <a:solidFill>
                  <a:srgbClr val="FFFFFF"/>
                </a:solidFill>
                <a:latin typeface="Corbel"/>
                <a:cs typeface="Corbel"/>
              </a:rPr>
              <a:t> </a:t>
            </a:r>
            <a:r>
              <a:rPr sz="3600" spc="-5" dirty="0">
                <a:solidFill>
                  <a:srgbClr val="FFFFFF"/>
                </a:solidFill>
                <a:latin typeface="Corbel"/>
                <a:cs typeface="Corbel"/>
              </a:rPr>
              <a:t>Organization</a:t>
            </a:r>
            <a:endParaRPr sz="3600">
              <a:latin typeface="Corbel"/>
              <a:cs typeface="Corbel"/>
            </a:endParaRPr>
          </a:p>
        </p:txBody>
      </p:sp>
      <p:graphicFrame>
        <p:nvGraphicFramePr>
          <p:cNvPr id="5" name="object 5"/>
          <p:cNvGraphicFramePr>
            <a:graphicFrameLocks noGrp="1"/>
          </p:cNvGraphicFramePr>
          <p:nvPr>
            <p:extLst>
              <p:ext uri="{D42A27DB-BD31-4B8C-83A1-F6EECF244321}">
                <p14:modId xmlns:p14="http://schemas.microsoft.com/office/powerpoint/2010/main" val="1131091302"/>
              </p:ext>
            </p:extLst>
          </p:nvPr>
        </p:nvGraphicFramePr>
        <p:xfrm>
          <a:off x="4495800" y="2230362"/>
          <a:ext cx="3940807" cy="2171545"/>
        </p:xfrm>
        <a:graphic>
          <a:graphicData uri="http://schemas.openxmlformats.org/drawingml/2006/table">
            <a:tbl>
              <a:tblPr firstRow="1" bandRow="1">
                <a:tableStyleId>{2D5ABB26-0587-4C30-8999-92F81FD0307C}</a:tableStyleId>
              </a:tblPr>
              <a:tblGrid>
                <a:gridCol w="1506855">
                  <a:extLst>
                    <a:ext uri="{9D8B030D-6E8A-4147-A177-3AD203B41FA5}">
                      <a16:colId xmlns:a16="http://schemas.microsoft.com/office/drawing/2014/main" val="20000"/>
                    </a:ext>
                  </a:extLst>
                </a:gridCol>
                <a:gridCol w="889634">
                  <a:extLst>
                    <a:ext uri="{9D8B030D-6E8A-4147-A177-3AD203B41FA5}">
                      <a16:colId xmlns:a16="http://schemas.microsoft.com/office/drawing/2014/main" val="20001"/>
                    </a:ext>
                  </a:extLst>
                </a:gridCol>
                <a:gridCol w="617219">
                  <a:extLst>
                    <a:ext uri="{9D8B030D-6E8A-4147-A177-3AD203B41FA5}">
                      <a16:colId xmlns:a16="http://schemas.microsoft.com/office/drawing/2014/main" val="20002"/>
                    </a:ext>
                  </a:extLst>
                </a:gridCol>
                <a:gridCol w="927099">
                  <a:extLst>
                    <a:ext uri="{9D8B030D-6E8A-4147-A177-3AD203B41FA5}">
                      <a16:colId xmlns:a16="http://schemas.microsoft.com/office/drawing/2014/main" val="20003"/>
                    </a:ext>
                  </a:extLst>
                </a:gridCol>
              </a:tblGrid>
              <a:tr h="601949">
                <a:tc>
                  <a:txBody>
                    <a:bodyPr/>
                    <a:lstStyle/>
                    <a:p>
                      <a:pPr marL="86995">
                        <a:lnSpc>
                          <a:spcPct val="100000"/>
                        </a:lnSpc>
                        <a:spcBef>
                          <a:spcPts val="620"/>
                        </a:spcBef>
                      </a:pPr>
                      <a:r>
                        <a:rPr sz="1400" b="1" spc="-5" dirty="0">
                          <a:latin typeface="Arial"/>
                          <a:cs typeface="Arial"/>
                        </a:rPr>
                        <a:t>Record</a:t>
                      </a:r>
                      <a:r>
                        <a:rPr sz="1400" b="1" spc="-50" dirty="0">
                          <a:latin typeface="Arial"/>
                          <a:cs typeface="Arial"/>
                        </a:rPr>
                        <a:t> </a:t>
                      </a:r>
                      <a:r>
                        <a:rPr sz="1400" b="1" spc="-5" dirty="0">
                          <a:latin typeface="Arial"/>
                          <a:cs typeface="Arial"/>
                        </a:rPr>
                        <a:t>Number</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4BABC6"/>
                    </a:solidFill>
                  </a:tcPr>
                </a:tc>
                <a:tc gridSpan="2">
                  <a:txBody>
                    <a:bodyPr/>
                    <a:lstStyle/>
                    <a:p>
                      <a:pPr marL="447040" marR="281940" indent="-158115">
                        <a:lnSpc>
                          <a:spcPts val="1650"/>
                        </a:lnSpc>
                        <a:spcBef>
                          <a:spcPts val="700"/>
                        </a:spcBef>
                      </a:pPr>
                      <a:r>
                        <a:rPr sz="1400" b="1" spc="-5" dirty="0">
                          <a:latin typeface="Arial"/>
                          <a:cs typeface="Arial"/>
                        </a:rPr>
                        <a:t>Address</a:t>
                      </a:r>
                      <a:r>
                        <a:rPr sz="1400" b="1" spc="-90" dirty="0">
                          <a:latin typeface="Arial"/>
                          <a:cs typeface="Arial"/>
                        </a:rPr>
                        <a:t> </a:t>
                      </a:r>
                      <a:r>
                        <a:rPr sz="1400" b="1" spc="-5" dirty="0">
                          <a:latin typeface="Arial"/>
                          <a:cs typeface="Arial"/>
                        </a:rPr>
                        <a:t>of </a:t>
                      </a:r>
                      <a:r>
                        <a:rPr sz="1400" b="1" spc="-375" dirty="0">
                          <a:latin typeface="Arial"/>
                          <a:cs typeface="Arial"/>
                        </a:rPr>
                        <a:t> </a:t>
                      </a:r>
                      <a:r>
                        <a:rPr sz="1400" b="1" spc="-5" dirty="0">
                          <a:latin typeface="Arial"/>
                          <a:cs typeface="Arial"/>
                        </a:rPr>
                        <a:t>Record</a:t>
                      </a:r>
                      <a:endParaRPr sz="1400">
                        <a:latin typeface="Arial"/>
                        <a:cs typeface="Arial"/>
                      </a:endParaRPr>
                    </a:p>
                  </a:txBody>
                  <a:tcPr marL="0" marR="0" marT="889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4BABC6"/>
                    </a:solidFill>
                  </a:tcPr>
                </a:tc>
                <a:tc hMerge="1">
                  <a:txBody>
                    <a:bodyPr/>
                    <a:lstStyle/>
                    <a:p>
                      <a:endParaRPr/>
                    </a:p>
                  </a:txBody>
                  <a:tcPr marL="0" marR="0" marT="0" marB="0"/>
                </a:tc>
                <a:tc rowSpan="5">
                  <a:txBody>
                    <a:bodyPr/>
                    <a:lstStyle/>
                    <a:p>
                      <a:pPr>
                        <a:lnSpc>
                          <a:spcPct val="100000"/>
                        </a:lnSpc>
                      </a:pPr>
                      <a:endParaRPr sz="1900" dirty="0">
                        <a:latin typeface="Times New Roman"/>
                        <a:cs typeface="Times New Roman"/>
                      </a:endParaRPr>
                    </a:p>
                  </a:txBody>
                  <a:tcPr marL="0" marR="0" marT="0" marB="0">
                    <a:lnL w="9525">
                      <a:solidFill>
                        <a:srgbClr val="9E9E9E"/>
                      </a:solidFill>
                      <a:prstDash val="solid"/>
                    </a:lnL>
                    <a:lnB w="19050">
                      <a:solidFill>
                        <a:srgbClr val="545454"/>
                      </a:solidFill>
                      <a:prstDash val="solid"/>
                    </a:lnB>
                  </a:tcPr>
                </a:tc>
                <a:extLst>
                  <a:ext uri="{0D108BD9-81ED-4DB2-BD59-A6C34878D82A}">
                    <a16:rowId xmlns:a16="http://schemas.microsoft.com/office/drawing/2014/main" val="10000"/>
                  </a:ext>
                </a:extLst>
              </a:tr>
              <a:tr h="392399">
                <a:tc>
                  <a:txBody>
                    <a:bodyPr/>
                    <a:lstStyle/>
                    <a:p>
                      <a:pPr marL="85725">
                        <a:lnSpc>
                          <a:spcPct val="100000"/>
                        </a:lnSpc>
                        <a:spcBef>
                          <a:spcPts val="620"/>
                        </a:spcBef>
                      </a:pPr>
                      <a:r>
                        <a:rPr sz="1400" dirty="0">
                          <a:latin typeface="Arial MT"/>
                          <a:cs typeface="Arial MT"/>
                        </a:rPr>
                        <a:t>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gridSpan="2">
                  <a:txBody>
                    <a:bodyPr/>
                    <a:lstStyle/>
                    <a:p>
                      <a:pPr marL="85725">
                        <a:lnSpc>
                          <a:spcPct val="100000"/>
                        </a:lnSpc>
                        <a:spcBef>
                          <a:spcPts val="620"/>
                        </a:spcBef>
                      </a:pPr>
                      <a:r>
                        <a:rPr sz="1400" spc="-5" dirty="0">
                          <a:latin typeface="Arial MT"/>
                          <a:cs typeface="Arial MT"/>
                        </a:rPr>
                        <a:t>1269</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hMerge="1">
                  <a:txBody>
                    <a:bodyPr/>
                    <a:lstStyle/>
                    <a:p>
                      <a:endParaRPr/>
                    </a:p>
                  </a:txBody>
                  <a:tcPr marL="0" marR="0" marT="0" marB="0"/>
                </a:tc>
                <a:tc vMerge="1">
                  <a:txBody>
                    <a:bodyPr/>
                    <a:lstStyle/>
                    <a:p>
                      <a:endParaRPr/>
                    </a:p>
                  </a:txBody>
                  <a:tcPr marL="0" marR="0" marT="0" marB="0">
                    <a:lnL w="9525">
                      <a:solidFill>
                        <a:srgbClr val="9E9E9E"/>
                      </a:solidFill>
                      <a:prstDash val="solid"/>
                    </a:lnL>
                    <a:lnB w="19050">
                      <a:solidFill>
                        <a:srgbClr val="545454"/>
                      </a:solidFill>
                      <a:prstDash val="solid"/>
                    </a:lnB>
                  </a:tcPr>
                </a:tc>
                <a:extLst>
                  <a:ext uri="{0D108BD9-81ED-4DB2-BD59-A6C34878D82A}">
                    <a16:rowId xmlns:a16="http://schemas.microsoft.com/office/drawing/2014/main" val="10001"/>
                  </a:ext>
                </a:extLst>
              </a:tr>
              <a:tr h="392399">
                <a:tc>
                  <a:txBody>
                    <a:bodyPr/>
                    <a:lstStyle/>
                    <a:p>
                      <a:pPr marL="85725">
                        <a:lnSpc>
                          <a:spcPct val="100000"/>
                        </a:lnSpc>
                        <a:spcBef>
                          <a:spcPts val="615"/>
                        </a:spcBef>
                      </a:pPr>
                      <a:r>
                        <a:rPr sz="1400" dirty="0">
                          <a:latin typeface="Arial MT"/>
                          <a:cs typeface="Arial MT"/>
                        </a:rPr>
                        <a:t>2</a:t>
                      </a:r>
                      <a:endParaRPr sz="14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gridSpan="2">
                  <a:txBody>
                    <a:bodyPr/>
                    <a:lstStyle/>
                    <a:p>
                      <a:pPr marL="85725">
                        <a:lnSpc>
                          <a:spcPct val="100000"/>
                        </a:lnSpc>
                        <a:spcBef>
                          <a:spcPts val="615"/>
                        </a:spcBef>
                      </a:pPr>
                      <a:r>
                        <a:rPr sz="1400" spc="-5" dirty="0">
                          <a:latin typeface="Arial MT"/>
                          <a:cs typeface="Arial MT"/>
                        </a:rPr>
                        <a:t>Null</a:t>
                      </a:r>
                      <a:endParaRPr sz="14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hMerge="1">
                  <a:txBody>
                    <a:bodyPr/>
                    <a:lstStyle/>
                    <a:p>
                      <a:endParaRPr/>
                    </a:p>
                  </a:txBody>
                  <a:tcPr marL="0" marR="0" marT="0" marB="0"/>
                </a:tc>
                <a:tc vMerge="1">
                  <a:txBody>
                    <a:bodyPr/>
                    <a:lstStyle/>
                    <a:p>
                      <a:endParaRPr/>
                    </a:p>
                  </a:txBody>
                  <a:tcPr marL="0" marR="0" marT="0" marB="0">
                    <a:lnL w="9525">
                      <a:solidFill>
                        <a:srgbClr val="9E9E9E"/>
                      </a:solidFill>
                      <a:prstDash val="solid"/>
                    </a:lnL>
                    <a:lnB w="19050">
                      <a:solidFill>
                        <a:srgbClr val="545454"/>
                      </a:solidFill>
                      <a:prstDash val="solid"/>
                    </a:lnB>
                  </a:tcPr>
                </a:tc>
                <a:extLst>
                  <a:ext uri="{0D108BD9-81ED-4DB2-BD59-A6C34878D82A}">
                    <a16:rowId xmlns:a16="http://schemas.microsoft.com/office/drawing/2014/main" val="10002"/>
                  </a:ext>
                </a:extLst>
              </a:tr>
              <a:tr h="392399">
                <a:tc>
                  <a:txBody>
                    <a:bodyPr/>
                    <a:lstStyle/>
                    <a:p>
                      <a:pPr marL="85725">
                        <a:lnSpc>
                          <a:spcPct val="100000"/>
                        </a:lnSpc>
                        <a:spcBef>
                          <a:spcPts val="620"/>
                        </a:spcBef>
                      </a:pPr>
                      <a:r>
                        <a:rPr sz="1400" dirty="0">
                          <a:latin typeface="Arial MT"/>
                          <a:cs typeface="Arial MT"/>
                        </a:rPr>
                        <a:t>……..</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gridSpan="2">
                  <a:txBody>
                    <a:bodyPr/>
                    <a:lstStyle/>
                    <a:p>
                      <a:pPr marL="85725">
                        <a:lnSpc>
                          <a:spcPct val="100000"/>
                        </a:lnSpc>
                        <a:spcBef>
                          <a:spcPts val="620"/>
                        </a:spcBef>
                      </a:pPr>
                      <a:r>
                        <a:rPr sz="1400" dirty="0">
                          <a:latin typeface="Arial MT"/>
                          <a:cs typeface="Arial MT"/>
                        </a:rPr>
                        <a:t>……...</a:t>
                      </a: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hMerge="1">
                  <a:txBody>
                    <a:bodyPr/>
                    <a:lstStyle/>
                    <a:p>
                      <a:endParaRPr/>
                    </a:p>
                  </a:txBody>
                  <a:tcPr marL="0" marR="0" marT="0" marB="0"/>
                </a:tc>
                <a:tc vMerge="1">
                  <a:txBody>
                    <a:bodyPr/>
                    <a:lstStyle/>
                    <a:p>
                      <a:endParaRPr/>
                    </a:p>
                  </a:txBody>
                  <a:tcPr marL="0" marR="0" marT="0" marB="0">
                    <a:lnL w="9525">
                      <a:solidFill>
                        <a:srgbClr val="9E9E9E"/>
                      </a:solidFill>
                      <a:prstDash val="solid"/>
                    </a:lnL>
                    <a:lnB w="19050">
                      <a:solidFill>
                        <a:srgbClr val="545454"/>
                      </a:solidFill>
                      <a:prstDash val="solid"/>
                    </a:lnB>
                  </a:tcPr>
                </a:tc>
                <a:extLst>
                  <a:ext uri="{0D108BD9-81ED-4DB2-BD59-A6C34878D82A}">
                    <a16:rowId xmlns:a16="http://schemas.microsoft.com/office/drawing/2014/main" val="10003"/>
                  </a:ext>
                </a:extLst>
              </a:tr>
              <a:tr h="190907">
                <a:tc rowSpan="2">
                  <a:txBody>
                    <a:bodyPr/>
                    <a:lstStyle/>
                    <a:p>
                      <a:pPr marL="85725">
                        <a:lnSpc>
                          <a:spcPct val="100000"/>
                        </a:lnSpc>
                        <a:spcBef>
                          <a:spcPts val="620"/>
                        </a:spcBef>
                      </a:pPr>
                      <a:r>
                        <a:rPr sz="1400" spc="-5" dirty="0">
                          <a:latin typeface="Arial MT"/>
                          <a:cs typeface="Arial MT"/>
                        </a:rPr>
                        <a:t>99</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rowSpan="2">
                  <a:txBody>
                    <a:bodyPr/>
                    <a:lstStyle/>
                    <a:p>
                      <a:pPr marL="85725">
                        <a:lnSpc>
                          <a:spcPct val="100000"/>
                        </a:lnSpc>
                        <a:spcBef>
                          <a:spcPts val="620"/>
                        </a:spcBef>
                      </a:pPr>
                      <a:r>
                        <a:rPr sz="1400" spc="-5" dirty="0">
                          <a:latin typeface="Arial MT"/>
                          <a:cs typeface="Arial MT"/>
                        </a:rPr>
                        <a:t>6351</a:t>
                      </a:r>
                      <a:endParaRPr sz="1400">
                        <a:latin typeface="Arial MT"/>
                        <a:cs typeface="Arial MT"/>
                      </a:endParaRPr>
                    </a:p>
                  </a:txBody>
                  <a:tcPr marL="0" marR="0" marT="78740" marB="0">
                    <a:lnL w="9525">
                      <a:solidFill>
                        <a:srgbClr val="9E9E9E"/>
                      </a:solidFill>
                      <a:prstDash val="solid"/>
                    </a:lnL>
                    <a:lnT w="9525">
                      <a:solidFill>
                        <a:srgbClr val="9E9E9E"/>
                      </a:solidFill>
                      <a:prstDash val="solid"/>
                    </a:lnT>
                    <a:lnB w="9525">
                      <a:solidFill>
                        <a:srgbClr val="9E9E9E"/>
                      </a:solidFill>
                      <a:prstDash val="solid"/>
                    </a:lnB>
                  </a:tcPr>
                </a:tc>
                <a:tc>
                  <a:txBody>
                    <a:bodyPr/>
                    <a:lstStyle/>
                    <a:p>
                      <a:pPr>
                        <a:lnSpc>
                          <a:spcPct val="100000"/>
                        </a:lnSpc>
                      </a:pPr>
                      <a:endParaRPr sz="1100">
                        <a:latin typeface="Times New Roman"/>
                        <a:cs typeface="Times New Roman"/>
                      </a:endParaRPr>
                    </a:p>
                  </a:txBody>
                  <a:tcPr marL="0" marR="0" marT="0" marB="0">
                    <a:lnR w="9525">
                      <a:solidFill>
                        <a:srgbClr val="9E9E9E"/>
                      </a:solidFill>
                      <a:prstDash val="solid"/>
                    </a:lnR>
                    <a:lnT w="9525">
                      <a:solidFill>
                        <a:srgbClr val="9E9E9E"/>
                      </a:solidFill>
                      <a:prstDash val="solid"/>
                    </a:lnT>
                    <a:lnB w="19050">
                      <a:solidFill>
                        <a:srgbClr val="545454"/>
                      </a:solidFill>
                      <a:prstDash val="solid"/>
                    </a:lnB>
                  </a:tcPr>
                </a:tc>
                <a:tc vMerge="1">
                  <a:txBody>
                    <a:bodyPr/>
                    <a:lstStyle/>
                    <a:p>
                      <a:endParaRPr/>
                    </a:p>
                  </a:txBody>
                  <a:tcPr marL="0" marR="0" marT="0" marB="0">
                    <a:lnL w="9525">
                      <a:solidFill>
                        <a:srgbClr val="9E9E9E"/>
                      </a:solidFill>
                      <a:prstDash val="solid"/>
                    </a:lnL>
                    <a:lnB w="19050">
                      <a:solidFill>
                        <a:srgbClr val="545454"/>
                      </a:solidFill>
                      <a:prstDash val="solid"/>
                    </a:lnB>
                  </a:tcPr>
                </a:tc>
                <a:extLst>
                  <a:ext uri="{0D108BD9-81ED-4DB2-BD59-A6C34878D82A}">
                    <a16:rowId xmlns:a16="http://schemas.microsoft.com/office/drawing/2014/main" val="10004"/>
                  </a:ext>
                </a:extLst>
              </a:tr>
              <a:tr h="201492">
                <a:tc vMerge="1">
                  <a:txBody>
                    <a:bodyPr/>
                    <a:lstStyle/>
                    <a:p>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vMerge="1">
                  <a:txBody>
                    <a:bodyPr/>
                    <a:lstStyle/>
                    <a:p>
                      <a:endParaRPr/>
                    </a:p>
                  </a:txBody>
                  <a:tcPr marL="0" marR="0" marT="78740" marB="0">
                    <a:lnL w="9525">
                      <a:solidFill>
                        <a:srgbClr val="9E9E9E"/>
                      </a:solidFill>
                      <a:prstDash val="solid"/>
                    </a:lnL>
                    <a:lnT w="9525">
                      <a:solidFill>
                        <a:srgbClr val="9E9E9E"/>
                      </a:solidFill>
                      <a:prstDash val="solid"/>
                    </a:lnT>
                    <a:lnB w="9525">
                      <a:solidFill>
                        <a:srgbClr val="9E9E9E"/>
                      </a:solidFill>
                      <a:prstDash val="solid"/>
                    </a:lnB>
                  </a:tcPr>
                </a:tc>
                <a:tc>
                  <a:txBody>
                    <a:bodyPr/>
                    <a:lstStyle/>
                    <a:p>
                      <a:pPr>
                        <a:lnSpc>
                          <a:spcPct val="100000"/>
                        </a:lnSpc>
                      </a:pPr>
                      <a:endParaRPr sz="1200">
                        <a:latin typeface="Times New Roman"/>
                        <a:cs typeface="Times New Roman"/>
                      </a:endParaRPr>
                    </a:p>
                  </a:txBody>
                  <a:tcPr marL="0" marR="0" marT="0" marB="0">
                    <a:lnR w="9525">
                      <a:solidFill>
                        <a:srgbClr val="9E9E9E"/>
                      </a:solidFill>
                      <a:prstDash val="solid"/>
                    </a:lnR>
                    <a:lnT w="19050">
                      <a:solidFill>
                        <a:srgbClr val="545454"/>
                      </a:solidFill>
                      <a:prstDash val="solid"/>
                    </a:lnT>
                    <a:lnB w="9525">
                      <a:solidFill>
                        <a:srgbClr val="9E9E9E"/>
                      </a:solidFill>
                      <a:prstDash val="solid"/>
                    </a:lnB>
                  </a:tcPr>
                </a:tc>
                <a:tc>
                  <a:txBody>
                    <a:bodyPr/>
                    <a:lstStyle/>
                    <a:p>
                      <a:pPr>
                        <a:lnSpc>
                          <a:spcPct val="100000"/>
                        </a:lnSpc>
                      </a:pPr>
                      <a:endParaRPr sz="1200" dirty="0">
                        <a:latin typeface="Times New Roman"/>
                        <a:cs typeface="Times New Roman"/>
                      </a:endParaRPr>
                    </a:p>
                  </a:txBody>
                  <a:tcPr marL="0" marR="0" marT="0" marB="0">
                    <a:lnL w="9525">
                      <a:solidFill>
                        <a:srgbClr val="9E9E9E"/>
                      </a:solidFill>
                      <a:prstDash val="solid"/>
                    </a:lnL>
                    <a:lnT w="19050">
                      <a:solidFill>
                        <a:srgbClr val="545454"/>
                      </a:solidFill>
                      <a:prstDash val="solid"/>
                    </a:lnT>
                  </a:tcPr>
                </a:tc>
                <a:extLst>
                  <a:ext uri="{0D108BD9-81ED-4DB2-BD59-A6C34878D82A}">
                    <a16:rowId xmlns:a16="http://schemas.microsoft.com/office/drawing/2014/main" val="10005"/>
                  </a:ext>
                </a:extLst>
              </a:tr>
            </a:tbl>
          </a:graphicData>
        </a:graphic>
      </p:graphicFrame>
      <p:sp>
        <p:nvSpPr>
          <p:cNvPr id="6" name="object 6"/>
          <p:cNvSpPr txBox="1"/>
          <p:nvPr/>
        </p:nvSpPr>
        <p:spPr>
          <a:xfrm>
            <a:off x="8489550" y="2815462"/>
            <a:ext cx="1720214" cy="419100"/>
          </a:xfrm>
          <a:prstGeom prst="rect">
            <a:avLst/>
          </a:prstGeom>
          <a:solidFill>
            <a:srgbClr val="4BABC6"/>
          </a:solidFill>
        </p:spPr>
        <p:txBody>
          <a:bodyPr vert="horz" wrap="square" lIns="0" tIns="83185" rIns="0" bIns="0" rtlCol="0">
            <a:spAutoFit/>
          </a:bodyPr>
          <a:lstStyle/>
          <a:p>
            <a:pPr marL="90170">
              <a:lnSpc>
                <a:spcPct val="100000"/>
              </a:lnSpc>
              <a:spcBef>
                <a:spcPts val="655"/>
              </a:spcBef>
            </a:pPr>
            <a:r>
              <a:rPr sz="1400" b="1" spc="-10" dirty="0">
                <a:solidFill>
                  <a:srgbClr val="FFFFFF"/>
                </a:solidFill>
                <a:latin typeface="Corbel"/>
                <a:cs typeface="Corbel"/>
              </a:rPr>
              <a:t>Record</a:t>
            </a:r>
            <a:endParaRPr sz="1400">
              <a:latin typeface="Corbel"/>
              <a:cs typeface="Corbel"/>
            </a:endParaRPr>
          </a:p>
        </p:txBody>
      </p:sp>
      <p:sp>
        <p:nvSpPr>
          <p:cNvPr id="7" name="object 7"/>
          <p:cNvSpPr txBox="1"/>
          <p:nvPr/>
        </p:nvSpPr>
        <p:spPr>
          <a:xfrm>
            <a:off x="8489550" y="3992712"/>
            <a:ext cx="1720214" cy="419100"/>
          </a:xfrm>
          <a:prstGeom prst="rect">
            <a:avLst/>
          </a:prstGeom>
          <a:solidFill>
            <a:srgbClr val="4BABC6"/>
          </a:solidFill>
        </p:spPr>
        <p:txBody>
          <a:bodyPr vert="horz" wrap="square" lIns="0" tIns="83185" rIns="0" bIns="0" rtlCol="0">
            <a:spAutoFit/>
          </a:bodyPr>
          <a:lstStyle/>
          <a:p>
            <a:pPr marL="90170">
              <a:lnSpc>
                <a:spcPct val="100000"/>
              </a:lnSpc>
              <a:spcBef>
                <a:spcPts val="655"/>
              </a:spcBef>
            </a:pPr>
            <a:r>
              <a:rPr sz="1400" b="1" spc="-10" dirty="0">
                <a:solidFill>
                  <a:srgbClr val="FFFFFF"/>
                </a:solidFill>
                <a:latin typeface="Corbel"/>
                <a:cs typeface="Corbel"/>
              </a:rPr>
              <a:t>Record</a:t>
            </a:r>
            <a:endParaRPr sz="1400">
              <a:latin typeface="Corbel"/>
              <a:cs typeface="Corbel"/>
            </a:endParaRPr>
          </a:p>
        </p:txBody>
      </p:sp>
      <p:grpSp>
        <p:nvGrpSpPr>
          <p:cNvPr id="8" name="object 8"/>
          <p:cNvGrpSpPr/>
          <p:nvPr/>
        </p:nvGrpSpPr>
        <p:grpSpPr>
          <a:xfrm>
            <a:off x="8432005" y="3005842"/>
            <a:ext cx="53340" cy="41275"/>
            <a:chOff x="8606142" y="3968392"/>
            <a:chExt cx="53340" cy="41275"/>
          </a:xfrm>
        </p:grpSpPr>
        <p:sp>
          <p:nvSpPr>
            <p:cNvPr id="9" name="object 9"/>
            <p:cNvSpPr/>
            <p:nvPr/>
          </p:nvSpPr>
          <p:spPr>
            <a:xfrm>
              <a:off x="8610904" y="3973154"/>
              <a:ext cx="43815" cy="31750"/>
            </a:xfrm>
            <a:custGeom>
              <a:avLst/>
              <a:gdLst/>
              <a:ahLst/>
              <a:cxnLst/>
              <a:rect l="l" t="t" r="r" b="b"/>
              <a:pathLst>
                <a:path w="43815" h="31750">
                  <a:moveTo>
                    <a:pt x="829" y="31454"/>
                  </a:moveTo>
                  <a:lnTo>
                    <a:pt x="0" y="0"/>
                  </a:lnTo>
                  <a:lnTo>
                    <a:pt x="43625" y="14587"/>
                  </a:lnTo>
                  <a:lnTo>
                    <a:pt x="829" y="31454"/>
                  </a:lnTo>
                  <a:close/>
                </a:path>
              </a:pathLst>
            </a:custGeom>
            <a:solidFill>
              <a:srgbClr val="545454"/>
            </a:solidFill>
          </p:spPr>
          <p:txBody>
            <a:bodyPr wrap="square" lIns="0" tIns="0" rIns="0" bIns="0" rtlCol="0"/>
            <a:lstStyle/>
            <a:p>
              <a:endParaRPr/>
            </a:p>
          </p:txBody>
        </p:sp>
        <p:sp>
          <p:nvSpPr>
            <p:cNvPr id="10" name="object 10"/>
            <p:cNvSpPr/>
            <p:nvPr/>
          </p:nvSpPr>
          <p:spPr>
            <a:xfrm>
              <a:off x="8610904" y="3973154"/>
              <a:ext cx="43815" cy="31750"/>
            </a:xfrm>
            <a:custGeom>
              <a:avLst/>
              <a:gdLst/>
              <a:ahLst/>
              <a:cxnLst/>
              <a:rect l="l" t="t" r="r" b="b"/>
              <a:pathLst>
                <a:path w="43815" h="31750">
                  <a:moveTo>
                    <a:pt x="829" y="31454"/>
                  </a:moveTo>
                  <a:lnTo>
                    <a:pt x="43625" y="14587"/>
                  </a:lnTo>
                  <a:lnTo>
                    <a:pt x="0" y="0"/>
                  </a:lnTo>
                  <a:lnTo>
                    <a:pt x="829" y="31454"/>
                  </a:lnTo>
                  <a:close/>
                </a:path>
              </a:pathLst>
            </a:custGeom>
            <a:ln w="9524">
              <a:solidFill>
                <a:srgbClr val="545454"/>
              </a:solidFill>
            </a:ln>
          </p:spPr>
          <p:txBody>
            <a:bodyPr wrap="square" lIns="0" tIns="0" rIns="0" bIns="0" rtlCol="0"/>
            <a:lstStyle/>
            <a:p>
              <a:endParaRPr/>
            </a:p>
          </p:txBody>
        </p:sp>
      </p:grpSp>
      <p:grpSp>
        <p:nvGrpSpPr>
          <p:cNvPr id="11" name="object 11"/>
          <p:cNvGrpSpPr/>
          <p:nvPr/>
        </p:nvGrpSpPr>
        <p:grpSpPr>
          <a:xfrm>
            <a:off x="8432342" y="4181795"/>
            <a:ext cx="53340" cy="41275"/>
            <a:chOff x="8606479" y="5144345"/>
            <a:chExt cx="53340" cy="41275"/>
          </a:xfrm>
        </p:grpSpPr>
        <p:sp>
          <p:nvSpPr>
            <p:cNvPr id="12" name="object 12"/>
            <p:cNvSpPr/>
            <p:nvPr/>
          </p:nvSpPr>
          <p:spPr>
            <a:xfrm>
              <a:off x="8611241" y="5149107"/>
              <a:ext cx="43815" cy="31750"/>
            </a:xfrm>
            <a:custGeom>
              <a:avLst/>
              <a:gdLst/>
              <a:ahLst/>
              <a:cxnLst/>
              <a:rect l="l" t="t" r="r" b="b"/>
              <a:pathLst>
                <a:path w="43815" h="31750">
                  <a:moveTo>
                    <a:pt x="117" y="31465"/>
                  </a:moveTo>
                  <a:lnTo>
                    <a:pt x="0" y="0"/>
                  </a:lnTo>
                  <a:lnTo>
                    <a:pt x="43284" y="15569"/>
                  </a:lnTo>
                  <a:lnTo>
                    <a:pt x="117" y="31465"/>
                  </a:lnTo>
                  <a:close/>
                </a:path>
              </a:pathLst>
            </a:custGeom>
            <a:solidFill>
              <a:srgbClr val="545454"/>
            </a:solidFill>
          </p:spPr>
          <p:txBody>
            <a:bodyPr wrap="square" lIns="0" tIns="0" rIns="0" bIns="0" rtlCol="0"/>
            <a:lstStyle/>
            <a:p>
              <a:endParaRPr/>
            </a:p>
          </p:txBody>
        </p:sp>
        <p:sp>
          <p:nvSpPr>
            <p:cNvPr id="13" name="object 13"/>
            <p:cNvSpPr/>
            <p:nvPr/>
          </p:nvSpPr>
          <p:spPr>
            <a:xfrm>
              <a:off x="8611241" y="5149107"/>
              <a:ext cx="43815" cy="31750"/>
            </a:xfrm>
            <a:custGeom>
              <a:avLst/>
              <a:gdLst/>
              <a:ahLst/>
              <a:cxnLst/>
              <a:rect l="l" t="t" r="r" b="b"/>
              <a:pathLst>
                <a:path w="43815" h="31750">
                  <a:moveTo>
                    <a:pt x="117" y="31465"/>
                  </a:moveTo>
                  <a:lnTo>
                    <a:pt x="43284" y="15569"/>
                  </a:lnTo>
                  <a:lnTo>
                    <a:pt x="0" y="0"/>
                  </a:lnTo>
                  <a:lnTo>
                    <a:pt x="117" y="31465"/>
                  </a:lnTo>
                  <a:close/>
                </a:path>
              </a:pathLst>
            </a:custGeom>
            <a:ln w="9524">
              <a:solidFill>
                <a:srgbClr val="545454"/>
              </a:solidFill>
            </a:ln>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23</a:t>
            </a:fld>
            <a:endParaRPr dirty="0"/>
          </a:p>
        </p:txBody>
      </p:sp>
      <p:cxnSp>
        <p:nvCxnSpPr>
          <p:cNvPr id="17" name="Straight Arrow Connector 16"/>
          <p:cNvCxnSpPr/>
          <p:nvPr/>
        </p:nvCxnSpPr>
        <p:spPr>
          <a:xfrm>
            <a:off x="6836263" y="3042354"/>
            <a:ext cx="160034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106" y="762000"/>
            <a:ext cx="8883893"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2358907"/>
            <a:ext cx="2500630" cy="2059939"/>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Indexed </a:t>
            </a:r>
            <a:r>
              <a:rPr sz="3600" dirty="0">
                <a:solidFill>
                  <a:srgbClr val="FFFFFF"/>
                </a:solidFill>
                <a:latin typeface="Corbel"/>
                <a:cs typeface="Corbel"/>
              </a:rPr>
              <a:t> </a:t>
            </a:r>
            <a:r>
              <a:rPr sz="3600" spc="-10" dirty="0">
                <a:solidFill>
                  <a:srgbClr val="FFFFFF"/>
                </a:solidFill>
                <a:latin typeface="Corbel"/>
                <a:cs typeface="Corbel"/>
              </a:rPr>
              <a:t>Sequential </a:t>
            </a:r>
            <a:r>
              <a:rPr sz="3600" spc="-5" dirty="0">
                <a:solidFill>
                  <a:srgbClr val="FFFFFF"/>
                </a:solidFill>
                <a:latin typeface="Corbel"/>
                <a:cs typeface="Corbel"/>
              </a:rPr>
              <a:t> File </a:t>
            </a:r>
            <a:r>
              <a:rPr sz="3600" dirty="0">
                <a:solidFill>
                  <a:srgbClr val="FFFFFF"/>
                </a:solidFill>
                <a:latin typeface="Corbel"/>
                <a:cs typeface="Corbel"/>
              </a:rPr>
              <a:t> </a:t>
            </a:r>
            <a:r>
              <a:rPr sz="3600" spc="-5" dirty="0">
                <a:solidFill>
                  <a:srgbClr val="FFFFFF"/>
                </a:solidFill>
                <a:latin typeface="Corbel"/>
                <a:cs typeface="Corbel"/>
              </a:rPr>
              <a:t>Organization</a:t>
            </a:r>
            <a:endParaRPr sz="3600">
              <a:latin typeface="Corbel"/>
              <a:cs typeface="Corbel"/>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24</a:t>
            </a:fld>
            <a:endParaRPr dirty="0"/>
          </a:p>
        </p:txBody>
      </p:sp>
    </p:spTree>
    <p:extLst>
      <p:ext uri="{BB962C8B-B14F-4D97-AF65-F5344CB8AC3E}">
        <p14:creationId xmlns:p14="http://schemas.microsoft.com/office/powerpoint/2010/main" val="1720368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25</a:t>
            </a:fld>
            <a:endParaRPr dirty="0"/>
          </a:p>
        </p:txBody>
      </p:sp>
      <p:sp>
        <p:nvSpPr>
          <p:cNvPr id="3" name="object 3"/>
          <p:cNvSpPr txBox="1"/>
          <p:nvPr/>
        </p:nvSpPr>
        <p:spPr>
          <a:xfrm>
            <a:off x="325944" y="2358907"/>
            <a:ext cx="2500630" cy="2059939"/>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Indexed </a:t>
            </a:r>
            <a:r>
              <a:rPr sz="3600" dirty="0">
                <a:solidFill>
                  <a:srgbClr val="FFFFFF"/>
                </a:solidFill>
                <a:latin typeface="Corbel"/>
                <a:cs typeface="Corbel"/>
              </a:rPr>
              <a:t> </a:t>
            </a:r>
            <a:r>
              <a:rPr sz="3600" spc="-10" dirty="0">
                <a:solidFill>
                  <a:srgbClr val="FFFFFF"/>
                </a:solidFill>
                <a:latin typeface="Corbel"/>
                <a:cs typeface="Corbel"/>
              </a:rPr>
              <a:t>Sequential </a:t>
            </a:r>
            <a:r>
              <a:rPr sz="3600" spc="-5" dirty="0">
                <a:solidFill>
                  <a:srgbClr val="FFFFFF"/>
                </a:solidFill>
                <a:latin typeface="Corbel"/>
                <a:cs typeface="Corbel"/>
              </a:rPr>
              <a:t> File </a:t>
            </a:r>
            <a:r>
              <a:rPr sz="3600" dirty="0">
                <a:solidFill>
                  <a:srgbClr val="FFFFFF"/>
                </a:solidFill>
                <a:latin typeface="Corbel"/>
                <a:cs typeface="Corbel"/>
              </a:rPr>
              <a:t> </a:t>
            </a:r>
            <a:r>
              <a:rPr sz="3600" spc="-5" dirty="0">
                <a:solidFill>
                  <a:srgbClr val="FFFFFF"/>
                </a:solidFill>
                <a:latin typeface="Corbel"/>
                <a:cs typeface="Corbel"/>
              </a:rPr>
              <a:t>Organization</a:t>
            </a:r>
            <a:endParaRPr sz="3600">
              <a:latin typeface="Corbel"/>
              <a:cs typeface="Corbel"/>
            </a:endParaRPr>
          </a:p>
        </p:txBody>
      </p:sp>
      <p:sp>
        <p:nvSpPr>
          <p:cNvPr id="4" name="object 4"/>
          <p:cNvSpPr txBox="1"/>
          <p:nvPr/>
        </p:nvSpPr>
        <p:spPr>
          <a:xfrm>
            <a:off x="3810000" y="1524000"/>
            <a:ext cx="7848600" cy="3123291"/>
          </a:xfrm>
          <a:prstGeom prst="rect">
            <a:avLst/>
          </a:prstGeom>
        </p:spPr>
        <p:txBody>
          <a:bodyPr vert="horz" wrap="square" lIns="0" tIns="75565" rIns="0" bIns="0" rtlCol="0">
            <a:spAutoFit/>
          </a:bodyPr>
          <a:lstStyle/>
          <a:p>
            <a:pPr marL="409575" indent="-397510">
              <a:lnSpc>
                <a:spcPct val="100000"/>
              </a:lnSpc>
              <a:spcBef>
                <a:spcPts val="595"/>
              </a:spcBef>
              <a:buClr>
                <a:srgbClr val="4BABC6"/>
              </a:buClr>
              <a:buSzPct val="91666"/>
              <a:buFont typeface="Arial MT"/>
              <a:buChar char="●"/>
              <a:tabLst>
                <a:tab pos="409575" algn="l"/>
                <a:tab pos="410209" algn="l"/>
              </a:tabLst>
            </a:pPr>
            <a:r>
              <a:rPr lang="en-US" sz="2400" spc="-5" dirty="0">
                <a:latin typeface="Calibri"/>
                <a:cs typeface="Calibri"/>
              </a:rPr>
              <a:t>Advantages</a:t>
            </a:r>
          </a:p>
          <a:p>
            <a:pPr marL="866775" marR="5080" lvl="1" indent="-397510">
              <a:lnSpc>
                <a:spcPct val="100499"/>
              </a:lnSpc>
              <a:spcBef>
                <a:spcPts val="85"/>
              </a:spcBef>
              <a:buClr>
                <a:srgbClr val="40BAD1"/>
              </a:buClr>
              <a:buSzPct val="91666"/>
              <a:buFont typeface="Arial MT"/>
              <a:buChar char="●"/>
              <a:tabLst>
                <a:tab pos="409575" algn="l"/>
                <a:tab pos="410209" algn="l"/>
              </a:tabLst>
            </a:pPr>
            <a:r>
              <a:rPr lang="en-US" sz="2400" spc="-5" dirty="0">
                <a:cs typeface="Calibri"/>
              </a:rPr>
              <a:t>Indexes </a:t>
            </a:r>
            <a:r>
              <a:rPr lang="en-US" sz="2400" dirty="0">
                <a:cs typeface="Calibri"/>
              </a:rPr>
              <a:t>are </a:t>
            </a:r>
            <a:r>
              <a:rPr lang="en-US" sz="2400" spc="-5" dirty="0">
                <a:cs typeface="Calibri"/>
              </a:rPr>
              <a:t>small </a:t>
            </a:r>
            <a:r>
              <a:rPr lang="en-US" sz="2400" dirty="0">
                <a:cs typeface="Calibri"/>
              </a:rPr>
              <a:t>and </a:t>
            </a:r>
            <a:r>
              <a:rPr lang="en-US" sz="2400" spc="-5" dirty="0">
                <a:cs typeface="Calibri"/>
              </a:rPr>
              <a:t>searched </a:t>
            </a:r>
            <a:r>
              <a:rPr lang="en-US" sz="2400" spc="-530" dirty="0">
                <a:cs typeface="Calibri"/>
              </a:rPr>
              <a:t> </a:t>
            </a:r>
            <a:r>
              <a:rPr lang="en-US" sz="2400" spc="-5" dirty="0">
                <a:cs typeface="Calibri"/>
              </a:rPr>
              <a:t>quickly</a:t>
            </a:r>
            <a:endParaRPr lang="en-US" sz="2400" dirty="0">
              <a:cs typeface="Calibri"/>
            </a:endParaRPr>
          </a:p>
          <a:p>
            <a:pPr marL="866775" lvl="1" indent="-397510">
              <a:spcBef>
                <a:spcPts val="595"/>
              </a:spcBef>
              <a:buClr>
                <a:srgbClr val="4BABC6"/>
              </a:buClr>
              <a:buSzPct val="91666"/>
              <a:buFont typeface="Arial MT"/>
              <a:buChar char="●"/>
              <a:tabLst>
                <a:tab pos="409575" algn="l"/>
                <a:tab pos="410209" algn="l"/>
              </a:tabLst>
            </a:pPr>
            <a:r>
              <a:rPr lang="en-US" sz="2400" spc="-5" dirty="0">
                <a:latin typeface="Calibri"/>
                <a:cs typeface="Calibri"/>
              </a:rPr>
              <a:t>Reduces degree of sequential search</a:t>
            </a:r>
          </a:p>
          <a:p>
            <a:pPr marL="409575" indent="-397510">
              <a:lnSpc>
                <a:spcPct val="100000"/>
              </a:lnSpc>
              <a:spcBef>
                <a:spcPts val="595"/>
              </a:spcBef>
              <a:buClr>
                <a:srgbClr val="4BABC6"/>
              </a:buClr>
              <a:buSzPct val="91666"/>
              <a:buFont typeface="Arial MT"/>
              <a:buChar char="●"/>
              <a:tabLst>
                <a:tab pos="409575" algn="l"/>
                <a:tab pos="410209" algn="l"/>
              </a:tabLst>
            </a:pPr>
            <a:r>
              <a:rPr lang="en-US" sz="2400" spc="-5" dirty="0">
                <a:latin typeface="Calibri"/>
                <a:cs typeface="Calibri"/>
              </a:rPr>
              <a:t>Disadvantages</a:t>
            </a:r>
          </a:p>
          <a:p>
            <a:pPr marL="866775" lvl="1" indent="-397510">
              <a:spcBef>
                <a:spcPts val="595"/>
              </a:spcBef>
              <a:buClr>
                <a:srgbClr val="4BABC6"/>
              </a:buClr>
              <a:buSzPct val="91666"/>
              <a:buFont typeface="Arial MT"/>
              <a:buChar char="●"/>
              <a:tabLst>
                <a:tab pos="409575" algn="l"/>
                <a:tab pos="410209" algn="l"/>
              </a:tabLst>
            </a:pPr>
            <a:r>
              <a:rPr lang="en-US" sz="2400" spc="-5" dirty="0">
                <a:latin typeface="Calibri"/>
                <a:cs typeface="Calibri"/>
              </a:rPr>
              <a:t>Requires unique keys</a:t>
            </a:r>
          </a:p>
          <a:p>
            <a:pPr marL="866775" lvl="1" indent="-397510">
              <a:spcBef>
                <a:spcPts val="595"/>
              </a:spcBef>
              <a:buClr>
                <a:srgbClr val="4BABC6"/>
              </a:buClr>
              <a:buSzPct val="91666"/>
              <a:buFont typeface="Arial MT"/>
              <a:buChar char="●"/>
              <a:tabLst>
                <a:tab pos="409575" algn="l"/>
                <a:tab pos="410209" algn="l"/>
              </a:tabLst>
            </a:pPr>
            <a:r>
              <a:rPr lang="en-US" sz="2400" spc="-5" dirty="0">
                <a:latin typeface="Calibri"/>
                <a:cs typeface="Calibri"/>
              </a:rPr>
              <a:t>Extra storage space required to store index</a:t>
            </a:r>
          </a:p>
          <a:p>
            <a:pPr marL="866775" lvl="1" indent="-397510">
              <a:spcBef>
                <a:spcPts val="595"/>
              </a:spcBef>
              <a:buClr>
                <a:srgbClr val="4BABC6"/>
              </a:buClr>
              <a:buSzPct val="91666"/>
              <a:buFont typeface="Arial MT"/>
              <a:buChar char="●"/>
              <a:tabLst>
                <a:tab pos="409575" algn="l"/>
                <a:tab pos="410209" algn="l"/>
              </a:tabLst>
            </a:pPr>
            <a:r>
              <a:rPr lang="en-US" sz="2400" spc="-5" dirty="0">
                <a:latin typeface="Calibri"/>
                <a:cs typeface="Calibri"/>
              </a:rPr>
              <a:t>Expensive and special software required</a:t>
            </a:r>
            <a:endParaRPr sz="2400" dirty="0">
              <a:latin typeface="Calibri"/>
              <a:cs typeface="Calibri"/>
            </a:endParaRPr>
          </a:p>
        </p:txBody>
      </p:sp>
    </p:spTree>
    <p:extLst>
      <p:ext uri="{BB962C8B-B14F-4D97-AF65-F5344CB8AC3E}">
        <p14:creationId xmlns:p14="http://schemas.microsoft.com/office/powerpoint/2010/main" val="1826712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26</a:t>
            </a:fld>
            <a:endParaRPr dirty="0"/>
          </a:p>
        </p:txBody>
      </p:sp>
      <p:sp>
        <p:nvSpPr>
          <p:cNvPr id="3" name="object 3"/>
          <p:cNvSpPr txBox="1"/>
          <p:nvPr/>
        </p:nvSpPr>
        <p:spPr>
          <a:xfrm>
            <a:off x="325950" y="2150192"/>
            <a:ext cx="2500630" cy="2575064"/>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Multi-key </a:t>
            </a:r>
            <a:r>
              <a:rPr sz="3600" spc="-5" dirty="0">
                <a:solidFill>
                  <a:srgbClr val="FFFFFF"/>
                </a:solidFill>
                <a:latin typeface="Corbel"/>
                <a:cs typeface="Corbel"/>
              </a:rPr>
              <a:t>File </a:t>
            </a:r>
            <a:r>
              <a:rPr sz="3600" dirty="0">
                <a:solidFill>
                  <a:srgbClr val="FFFFFF"/>
                </a:solidFill>
                <a:latin typeface="Corbel"/>
                <a:cs typeface="Corbel"/>
              </a:rPr>
              <a:t> </a:t>
            </a:r>
            <a:r>
              <a:rPr sz="3600" spc="-5" dirty="0">
                <a:solidFill>
                  <a:srgbClr val="FFFFFF"/>
                </a:solidFill>
                <a:latin typeface="Corbel"/>
                <a:cs typeface="Corbel"/>
              </a:rPr>
              <a:t>Organization</a:t>
            </a:r>
            <a:r>
              <a:rPr lang="en-US" sz="3600" spc="-5" dirty="0">
                <a:solidFill>
                  <a:srgbClr val="FFFFFF"/>
                </a:solidFill>
                <a:latin typeface="Corbel"/>
                <a:cs typeface="Corbel"/>
              </a:rPr>
              <a:t> and Access Methods</a:t>
            </a:r>
            <a:endParaRPr sz="3600" dirty="0">
              <a:latin typeface="Corbel"/>
              <a:cs typeface="Corbel"/>
            </a:endParaRPr>
          </a:p>
        </p:txBody>
      </p:sp>
      <p:sp>
        <p:nvSpPr>
          <p:cNvPr id="4" name="object 4"/>
          <p:cNvSpPr txBox="1"/>
          <p:nvPr/>
        </p:nvSpPr>
        <p:spPr>
          <a:xfrm>
            <a:off x="3659799" y="685800"/>
            <a:ext cx="7848600" cy="5477782"/>
          </a:xfrm>
          <a:prstGeom prst="rect">
            <a:avLst/>
          </a:prstGeom>
        </p:spPr>
        <p:txBody>
          <a:bodyPr vert="horz" wrap="square" lIns="0" tIns="75565" rIns="0" bIns="0" rtlCol="0">
            <a:spAutoFit/>
          </a:bodyPr>
          <a:lstStyle/>
          <a:p>
            <a:pPr marL="409575" indent="-397510" algn="just">
              <a:lnSpc>
                <a:spcPct val="100000"/>
              </a:lnSpc>
              <a:spcBef>
                <a:spcPts val="595"/>
              </a:spcBef>
              <a:buClr>
                <a:srgbClr val="4BABC6"/>
              </a:buClr>
              <a:buSzPct val="91666"/>
              <a:buFont typeface="Arial MT"/>
              <a:buChar char="●"/>
              <a:tabLst>
                <a:tab pos="409575" algn="l"/>
                <a:tab pos="410209" algn="l"/>
              </a:tabLst>
            </a:pPr>
            <a:r>
              <a:rPr lang="en-US" altLang="en-US" sz="2400" dirty="0"/>
              <a:t>So far we have discussed the file organization methods that allow -records to be accessed based on a single key. There might be a situation where it is desirable or even necessary to access the records on anyone of the number of keys. </a:t>
            </a:r>
          </a:p>
          <a:p>
            <a:pPr marL="409575" indent="-397510" algn="just">
              <a:lnSpc>
                <a:spcPct val="100000"/>
              </a:lnSpc>
              <a:spcBef>
                <a:spcPts val="595"/>
              </a:spcBef>
              <a:buClr>
                <a:srgbClr val="4BABC6"/>
              </a:buClr>
              <a:buSzPct val="91666"/>
              <a:buFont typeface="Arial MT"/>
              <a:buChar char="●"/>
              <a:tabLst>
                <a:tab pos="409575" algn="l"/>
                <a:tab pos="410209" algn="l"/>
              </a:tabLst>
            </a:pPr>
            <a:r>
              <a:rPr lang="en-US" altLang="en-US" sz="2400" dirty="0"/>
              <a:t>For example, consider Book file shown in Figure 9.6. Different users may need to access the records of this file in different way. Some users may need accessing the record based on the field </a:t>
            </a:r>
            <a:r>
              <a:rPr lang="en-US" altLang="en-US" sz="2400" dirty="0" err="1"/>
              <a:t>Book_Id</a:t>
            </a:r>
            <a:r>
              <a:rPr lang="en-US" altLang="en-US" sz="2400" dirty="0"/>
              <a:t>, others may need accessing the record based on the field Category. </a:t>
            </a:r>
          </a:p>
          <a:p>
            <a:pPr marL="409575" indent="-397510" algn="just">
              <a:lnSpc>
                <a:spcPct val="100000"/>
              </a:lnSpc>
              <a:spcBef>
                <a:spcPts val="595"/>
              </a:spcBef>
              <a:buClr>
                <a:srgbClr val="4BABC6"/>
              </a:buClr>
              <a:buSzPct val="91666"/>
              <a:buFont typeface="Arial MT"/>
              <a:buChar char="●"/>
              <a:tabLst>
                <a:tab pos="409575" algn="l"/>
                <a:tab pos="410209" algn="l"/>
              </a:tabLst>
            </a:pPr>
            <a:r>
              <a:rPr lang="en-US" altLang="en-US" sz="2400" dirty="0"/>
              <a:t>To implement such searches, the idea of indexing can be generalized and a similar index may be defined on any field of resulting in a multi-key file organization. </a:t>
            </a:r>
          </a:p>
          <a:p>
            <a:pPr marL="409575" indent="-397510" algn="just">
              <a:lnSpc>
                <a:spcPct val="100000"/>
              </a:lnSpc>
              <a:spcBef>
                <a:spcPts val="595"/>
              </a:spcBef>
              <a:buClr>
                <a:srgbClr val="4BABC6"/>
              </a:buClr>
              <a:buSzPct val="91666"/>
              <a:buFont typeface="Arial MT"/>
              <a:buChar char="●"/>
              <a:tabLst>
                <a:tab pos="409575" algn="l"/>
                <a:tab pos="410209" algn="l"/>
              </a:tabLst>
            </a:pPr>
            <a:r>
              <a:rPr lang="en-US" altLang="en-US" sz="2400" dirty="0"/>
              <a:t>There are </a:t>
            </a:r>
            <a:r>
              <a:rPr lang="en-US" altLang="en-US" sz="2400" dirty="0">
                <a:solidFill>
                  <a:srgbClr val="FF0000"/>
                </a:solidFill>
              </a:rPr>
              <a:t>two main techniques </a:t>
            </a:r>
            <a:r>
              <a:rPr lang="en-US" altLang="en-US" sz="2400" dirty="0"/>
              <a:t>used to implement multi-key file organization, namely, </a:t>
            </a:r>
            <a:r>
              <a:rPr lang="en-US" altLang="en-US" sz="2400" i="1" dirty="0">
                <a:solidFill>
                  <a:srgbClr val="FF0000"/>
                </a:solidFill>
              </a:rPr>
              <a:t>multi-lists and inverted-lists</a:t>
            </a:r>
            <a:r>
              <a:rPr lang="en-US" altLang="en-US" sz="2400" i="1" dirty="0"/>
              <a:t>.</a:t>
            </a:r>
            <a:endParaRPr lang="en-US" altLang="en-US" sz="2400" dirty="0"/>
          </a:p>
        </p:txBody>
      </p:sp>
    </p:spTree>
    <p:extLst>
      <p:ext uri="{BB962C8B-B14F-4D97-AF65-F5344CB8AC3E}">
        <p14:creationId xmlns:p14="http://schemas.microsoft.com/office/powerpoint/2010/main" val="3315861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27</a:t>
            </a:fld>
            <a:endParaRPr dirty="0"/>
          </a:p>
        </p:txBody>
      </p:sp>
      <p:sp>
        <p:nvSpPr>
          <p:cNvPr id="3" name="object 3"/>
          <p:cNvSpPr txBox="1"/>
          <p:nvPr/>
        </p:nvSpPr>
        <p:spPr>
          <a:xfrm>
            <a:off x="325950" y="2150192"/>
            <a:ext cx="2500630" cy="2074927"/>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00"/>
                </a:solidFill>
                <a:latin typeface="Corbel"/>
                <a:cs typeface="Corbel"/>
              </a:rPr>
              <a:t>Multi-list</a:t>
            </a:r>
            <a:r>
              <a:rPr lang="en-US" sz="3600" spc="-5" dirty="0">
                <a:solidFill>
                  <a:srgbClr val="FFFFFF"/>
                </a:solidFill>
                <a:latin typeface="Corbel"/>
                <a:cs typeface="Corbel"/>
              </a:rPr>
              <a:t> </a:t>
            </a:r>
            <a:r>
              <a:rPr sz="3600" spc="-5" dirty="0">
                <a:solidFill>
                  <a:srgbClr val="FFFFFF"/>
                </a:solidFill>
                <a:latin typeface="Corbel"/>
                <a:cs typeface="Corbel"/>
              </a:rPr>
              <a:t>File </a:t>
            </a:r>
            <a:r>
              <a:rPr sz="3600" dirty="0">
                <a:solidFill>
                  <a:srgbClr val="FFFFFF"/>
                </a:solidFill>
                <a:latin typeface="Corbel"/>
                <a:cs typeface="Corbel"/>
              </a:rPr>
              <a:t> </a:t>
            </a:r>
            <a:r>
              <a:rPr sz="3600" spc="-5" dirty="0">
                <a:solidFill>
                  <a:srgbClr val="FFFFFF"/>
                </a:solidFill>
                <a:latin typeface="Corbel"/>
                <a:cs typeface="Corbel"/>
              </a:rPr>
              <a:t>Organization</a:t>
            </a:r>
            <a:r>
              <a:rPr lang="en-US" sz="3600" spc="-5" dirty="0">
                <a:solidFill>
                  <a:srgbClr val="FFFFFF"/>
                </a:solidFill>
                <a:latin typeface="Corbel"/>
                <a:cs typeface="Corbel"/>
              </a:rPr>
              <a:t> and Access Methods</a:t>
            </a:r>
            <a:endParaRPr sz="3600" dirty="0">
              <a:latin typeface="Corbel"/>
              <a:cs typeface="Corbel"/>
            </a:endParaRPr>
          </a:p>
        </p:txBody>
      </p:sp>
      <p:sp>
        <p:nvSpPr>
          <p:cNvPr id="4" name="object 4"/>
          <p:cNvSpPr txBox="1"/>
          <p:nvPr/>
        </p:nvSpPr>
        <p:spPr>
          <a:xfrm>
            <a:off x="3659799" y="685800"/>
            <a:ext cx="7848600" cy="5477782"/>
          </a:xfrm>
          <a:prstGeom prst="rect">
            <a:avLst/>
          </a:prstGeom>
        </p:spPr>
        <p:txBody>
          <a:bodyPr vert="horz" wrap="square" lIns="0" tIns="75565" rIns="0" bIns="0" rtlCol="0">
            <a:spAutoFit/>
          </a:bodyPr>
          <a:lstStyle/>
          <a:p>
            <a:pPr marL="409575" indent="-397510" algn="just">
              <a:lnSpc>
                <a:spcPct val="100000"/>
              </a:lnSpc>
              <a:spcBef>
                <a:spcPts val="595"/>
              </a:spcBef>
              <a:buClr>
                <a:srgbClr val="4BABC6"/>
              </a:buClr>
              <a:buSzPct val="91666"/>
              <a:buFont typeface="Arial MT"/>
              <a:buChar char="●"/>
              <a:tabLst>
                <a:tab pos="409575" algn="l"/>
                <a:tab pos="410209" algn="l"/>
              </a:tabLst>
            </a:pPr>
            <a:r>
              <a:rPr lang="en-US" altLang="en-US" sz="2400" dirty="0"/>
              <a:t>So far we have discussed the file organization methods that allow -records to be accessed based on a single key. There might be a situation where it is desirable or even necessary to access the records on anyone of the number of keys. </a:t>
            </a:r>
          </a:p>
          <a:p>
            <a:pPr marL="409575" indent="-397510" algn="just">
              <a:lnSpc>
                <a:spcPct val="100000"/>
              </a:lnSpc>
              <a:spcBef>
                <a:spcPts val="595"/>
              </a:spcBef>
              <a:buClr>
                <a:srgbClr val="4BABC6"/>
              </a:buClr>
              <a:buSzPct val="91666"/>
              <a:buFont typeface="Arial MT"/>
              <a:buChar char="●"/>
              <a:tabLst>
                <a:tab pos="409575" algn="l"/>
                <a:tab pos="410209" algn="l"/>
              </a:tabLst>
            </a:pPr>
            <a:r>
              <a:rPr lang="en-US" altLang="en-US" sz="2400" dirty="0"/>
              <a:t>For example, consider Book file shown in Figure 9.6. Different users may need to access the records of this file in different way. Some users may need accessing the record based on the field Book _Id, others may need accessing the record based on the field Category. </a:t>
            </a:r>
          </a:p>
          <a:p>
            <a:pPr marL="409575" indent="-397510" algn="just">
              <a:lnSpc>
                <a:spcPct val="100000"/>
              </a:lnSpc>
              <a:spcBef>
                <a:spcPts val="595"/>
              </a:spcBef>
              <a:buClr>
                <a:srgbClr val="4BABC6"/>
              </a:buClr>
              <a:buSzPct val="91666"/>
              <a:buFont typeface="Arial MT"/>
              <a:buChar char="●"/>
              <a:tabLst>
                <a:tab pos="409575" algn="l"/>
                <a:tab pos="410209" algn="l"/>
              </a:tabLst>
            </a:pPr>
            <a:r>
              <a:rPr lang="en-US" altLang="en-US" sz="2400" dirty="0"/>
              <a:t>To implement such searches, .the idea of indexing can be generalized and a similar index may be defined on any field of resulting in a multi-key file organization. </a:t>
            </a:r>
          </a:p>
          <a:p>
            <a:pPr marL="409575" indent="-397510" algn="just">
              <a:lnSpc>
                <a:spcPct val="100000"/>
              </a:lnSpc>
              <a:spcBef>
                <a:spcPts val="595"/>
              </a:spcBef>
              <a:buClr>
                <a:srgbClr val="4BABC6"/>
              </a:buClr>
              <a:buSzPct val="91666"/>
              <a:buFont typeface="Arial MT"/>
              <a:buChar char="●"/>
              <a:tabLst>
                <a:tab pos="409575" algn="l"/>
                <a:tab pos="410209" algn="l"/>
              </a:tabLst>
            </a:pPr>
            <a:r>
              <a:rPr lang="en-US" altLang="en-US" sz="2400" dirty="0"/>
              <a:t>There are </a:t>
            </a:r>
            <a:r>
              <a:rPr lang="en-US" altLang="en-US" sz="2400" dirty="0">
                <a:solidFill>
                  <a:srgbClr val="FF0000"/>
                </a:solidFill>
              </a:rPr>
              <a:t>two main techniques </a:t>
            </a:r>
            <a:r>
              <a:rPr lang="en-US" altLang="en-US" sz="2400" dirty="0"/>
              <a:t>used to implement multi-key file organization, namely, </a:t>
            </a:r>
            <a:r>
              <a:rPr lang="en-US" altLang="en-US" sz="2400" i="1" dirty="0">
                <a:solidFill>
                  <a:srgbClr val="FF0000"/>
                </a:solidFill>
              </a:rPr>
              <a:t>multi-lists and inverted-lists</a:t>
            </a:r>
            <a:r>
              <a:rPr lang="en-US" altLang="en-US" sz="2400" i="1" dirty="0"/>
              <a:t>.</a:t>
            </a:r>
            <a:endParaRPr lang="en-US" altLang="en-US" sz="2400" dirty="0"/>
          </a:p>
        </p:txBody>
      </p:sp>
    </p:spTree>
    <p:extLst>
      <p:ext uri="{BB962C8B-B14F-4D97-AF65-F5344CB8AC3E}">
        <p14:creationId xmlns:p14="http://schemas.microsoft.com/office/powerpoint/2010/main" val="1459117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3" name="Slide Number Placeholder 2"/>
          <p:cNvSpPr>
            <a:spLocks noGrp="1"/>
          </p:cNvSpPr>
          <p:nvPr>
            <p:ph type="sldNum" sz="quarter" idx="7"/>
          </p:nvPr>
        </p:nvSpPr>
        <p:spPr/>
        <p:txBody>
          <a:bodyPr/>
          <a:lstStyle/>
          <a:p>
            <a:pPr marL="38100">
              <a:lnSpc>
                <a:spcPts val="1230"/>
              </a:lnSpc>
            </a:pPr>
            <a:fld id="{81D60167-4931-47E6-BA6A-407CBD079E47}" type="slidenum">
              <a:rPr lang="en-US" smtClean="0"/>
              <a:t>28</a:t>
            </a:fld>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838200"/>
            <a:ext cx="8415338"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1127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29</a:t>
            </a:fld>
            <a:endParaRPr dirty="0"/>
          </a:p>
        </p:txBody>
      </p:sp>
      <p:sp>
        <p:nvSpPr>
          <p:cNvPr id="3" name="object 3"/>
          <p:cNvSpPr txBox="1"/>
          <p:nvPr/>
        </p:nvSpPr>
        <p:spPr>
          <a:xfrm>
            <a:off x="325950" y="2150192"/>
            <a:ext cx="2500630" cy="2074927"/>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00"/>
                </a:solidFill>
                <a:latin typeface="Corbel"/>
                <a:cs typeface="Corbel"/>
              </a:rPr>
              <a:t>Inverted</a:t>
            </a:r>
            <a:r>
              <a:rPr lang="en-US" sz="3600" spc="-5" dirty="0">
                <a:solidFill>
                  <a:srgbClr val="FFFFFF"/>
                </a:solidFill>
                <a:latin typeface="Corbel"/>
                <a:cs typeface="Corbel"/>
              </a:rPr>
              <a:t> </a:t>
            </a:r>
            <a:r>
              <a:rPr sz="3600" spc="-5" dirty="0">
                <a:solidFill>
                  <a:srgbClr val="FFFFFF"/>
                </a:solidFill>
                <a:latin typeface="Corbel"/>
                <a:cs typeface="Corbel"/>
              </a:rPr>
              <a:t>File </a:t>
            </a:r>
            <a:r>
              <a:rPr sz="3600" dirty="0">
                <a:solidFill>
                  <a:srgbClr val="FFFFFF"/>
                </a:solidFill>
                <a:latin typeface="Corbel"/>
                <a:cs typeface="Corbel"/>
              </a:rPr>
              <a:t> </a:t>
            </a:r>
            <a:r>
              <a:rPr sz="3600" spc="-5" dirty="0">
                <a:solidFill>
                  <a:srgbClr val="FFFFFF"/>
                </a:solidFill>
                <a:latin typeface="Corbel"/>
                <a:cs typeface="Corbel"/>
              </a:rPr>
              <a:t>Organization</a:t>
            </a:r>
            <a:r>
              <a:rPr lang="en-US" sz="3600" spc="-5" dirty="0">
                <a:solidFill>
                  <a:srgbClr val="FFFFFF"/>
                </a:solidFill>
                <a:latin typeface="Corbel"/>
                <a:cs typeface="Corbel"/>
              </a:rPr>
              <a:t> and Access Methods</a:t>
            </a:r>
            <a:endParaRPr sz="3600" dirty="0">
              <a:latin typeface="Corbel"/>
              <a:cs typeface="Corbel"/>
            </a:endParaRPr>
          </a:p>
        </p:txBody>
      </p:sp>
      <p:sp>
        <p:nvSpPr>
          <p:cNvPr id="4" name="object 4"/>
          <p:cNvSpPr txBox="1"/>
          <p:nvPr/>
        </p:nvSpPr>
        <p:spPr>
          <a:xfrm>
            <a:off x="3659799" y="685800"/>
            <a:ext cx="7848600" cy="2815514"/>
          </a:xfrm>
          <a:prstGeom prst="rect">
            <a:avLst/>
          </a:prstGeom>
        </p:spPr>
        <p:txBody>
          <a:bodyPr vert="horz" wrap="square" lIns="0" tIns="75565" rIns="0" bIns="0" rtlCol="0">
            <a:spAutoFit/>
          </a:bodyPr>
          <a:lstStyle/>
          <a:p>
            <a:pPr marL="409575" indent="-397510" algn="just">
              <a:lnSpc>
                <a:spcPct val="100000"/>
              </a:lnSpc>
              <a:spcBef>
                <a:spcPts val="595"/>
              </a:spcBef>
              <a:buClr>
                <a:srgbClr val="4BABC6"/>
              </a:buClr>
              <a:buSzPct val="91666"/>
              <a:buFont typeface="Arial MT"/>
              <a:buChar char="●"/>
              <a:tabLst>
                <a:tab pos="409575" algn="l"/>
                <a:tab pos="410209" algn="l"/>
              </a:tabLst>
            </a:pPr>
            <a:r>
              <a:rPr lang="en-US" altLang="en-US" sz="2400" dirty="0"/>
              <a:t>Like multi-lists structure, inverted list structures can also maintain multiple indexes on the file. </a:t>
            </a:r>
          </a:p>
          <a:p>
            <a:pPr marL="409575" indent="-397510" algn="just">
              <a:lnSpc>
                <a:spcPct val="100000"/>
              </a:lnSpc>
              <a:spcBef>
                <a:spcPts val="595"/>
              </a:spcBef>
              <a:buClr>
                <a:srgbClr val="4BABC6"/>
              </a:buClr>
              <a:buSzPct val="91666"/>
              <a:buFont typeface="Arial MT"/>
              <a:buChar char="●"/>
              <a:tabLst>
                <a:tab pos="409575" algn="l"/>
                <a:tab pos="410209" algn="l"/>
              </a:tabLst>
            </a:pPr>
            <a:r>
              <a:rPr lang="en-US" altLang="en-US" sz="2400" dirty="0">
                <a:solidFill>
                  <a:srgbClr val="00B0F0"/>
                </a:solidFill>
              </a:rPr>
              <a:t>The only difference is that instead of maintaining pointers in each record as in multi-lists, </a:t>
            </a:r>
            <a:r>
              <a:rPr lang="en-US" altLang="en-US" sz="2400" dirty="0">
                <a:solidFill>
                  <a:srgbClr val="FF0000"/>
                </a:solidFill>
              </a:rPr>
              <a:t>indexes in the inverted file maintain multiple pointers to point to the records.</a:t>
            </a:r>
          </a:p>
          <a:p>
            <a:pPr marL="409575" indent="-397510" algn="just">
              <a:lnSpc>
                <a:spcPct val="100000"/>
              </a:lnSpc>
              <a:spcBef>
                <a:spcPts val="595"/>
              </a:spcBef>
              <a:buClr>
                <a:srgbClr val="4BABC6"/>
              </a:buClr>
              <a:buSzPct val="91666"/>
              <a:buFont typeface="Arial MT"/>
              <a:buChar char="●"/>
              <a:tabLst>
                <a:tab pos="409575" algn="l"/>
                <a:tab pos="410209" algn="l"/>
              </a:tabLst>
            </a:pPr>
            <a:r>
              <a:rPr lang="en-US" altLang="en-US" sz="2400" dirty="0"/>
              <a:t>Indexes on Book_ Id and Category field for inverted file are shown in Figure 9.9.</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4018" y="3581400"/>
            <a:ext cx="7686726"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7419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a:t>
            </a:fld>
            <a:endParaRPr dirty="0"/>
          </a:p>
        </p:txBody>
      </p:sp>
      <p:sp>
        <p:nvSpPr>
          <p:cNvPr id="3" name="object 3"/>
          <p:cNvSpPr txBox="1"/>
          <p:nvPr/>
        </p:nvSpPr>
        <p:spPr>
          <a:xfrm>
            <a:off x="325944" y="3101857"/>
            <a:ext cx="236283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Introduction</a:t>
            </a:r>
            <a:endParaRPr sz="3600">
              <a:latin typeface="Corbel"/>
              <a:cs typeface="Corbel"/>
            </a:endParaRPr>
          </a:p>
        </p:txBody>
      </p:sp>
      <p:sp>
        <p:nvSpPr>
          <p:cNvPr id="4" name="object 4"/>
          <p:cNvSpPr txBox="1"/>
          <p:nvPr/>
        </p:nvSpPr>
        <p:spPr>
          <a:xfrm>
            <a:off x="4002171" y="2060342"/>
            <a:ext cx="7416800" cy="2768600"/>
          </a:xfrm>
          <a:prstGeom prst="rect">
            <a:avLst/>
          </a:prstGeom>
        </p:spPr>
        <p:txBody>
          <a:bodyPr vert="horz" wrap="square" lIns="0" tIns="13335" rIns="0" bIns="0" rtlCol="0">
            <a:spAutoFit/>
          </a:bodyPr>
          <a:lstStyle/>
          <a:p>
            <a:pPr marL="409575" marR="1120140" indent="-397510">
              <a:lnSpc>
                <a:spcPct val="99700"/>
              </a:lnSpc>
              <a:spcBef>
                <a:spcPts val="105"/>
              </a:spcBef>
              <a:buClr>
                <a:srgbClr val="4BABC6"/>
              </a:buClr>
              <a:buSzPct val="91666"/>
              <a:buFont typeface="Arial MT"/>
              <a:buChar char="●"/>
              <a:tabLst>
                <a:tab pos="409575" algn="l"/>
                <a:tab pos="410209" algn="l"/>
              </a:tabLst>
            </a:pPr>
            <a:r>
              <a:rPr sz="2400" spc="-5" dirty="0">
                <a:latin typeface="Calibri"/>
                <a:cs typeface="Calibri"/>
              </a:rPr>
              <a:t>Most Applications collect huge </a:t>
            </a:r>
            <a:r>
              <a:rPr sz="2400" dirty="0">
                <a:latin typeface="Calibri"/>
                <a:cs typeface="Calibri"/>
              </a:rPr>
              <a:t>amount </a:t>
            </a:r>
            <a:r>
              <a:rPr sz="2400" spc="-5" dirty="0">
                <a:latin typeface="Calibri"/>
                <a:cs typeface="Calibri"/>
              </a:rPr>
              <a:t>of Data, </a:t>
            </a:r>
            <a:r>
              <a:rPr sz="2400" spc="-535" dirty="0">
                <a:latin typeface="Calibri"/>
                <a:cs typeface="Calibri"/>
              </a:rPr>
              <a:t> </a:t>
            </a:r>
            <a:r>
              <a:rPr sz="2400" spc="-5" dirty="0">
                <a:latin typeface="Calibri"/>
                <a:cs typeface="Calibri"/>
              </a:rPr>
              <a:t>[Bank Accounts, College Admissions, Scientific </a:t>
            </a:r>
            <a:r>
              <a:rPr sz="2400" dirty="0">
                <a:latin typeface="Calibri"/>
                <a:cs typeface="Calibri"/>
              </a:rPr>
              <a:t> </a:t>
            </a:r>
            <a:r>
              <a:rPr sz="2400" spc="-5" dirty="0">
                <a:latin typeface="Calibri"/>
                <a:cs typeface="Calibri"/>
              </a:rPr>
              <a:t>Experiments</a:t>
            </a:r>
            <a:r>
              <a:rPr sz="2400" spc="-10" dirty="0">
                <a:latin typeface="Calibri"/>
                <a:cs typeface="Calibri"/>
              </a:rPr>
              <a:t> </a:t>
            </a:r>
            <a:r>
              <a:rPr sz="2400" spc="-5" dirty="0">
                <a:latin typeface="Calibri"/>
                <a:cs typeface="Calibri"/>
              </a:rPr>
              <a:t>etc.]</a:t>
            </a:r>
            <a:endParaRPr sz="2400" dirty="0">
              <a:latin typeface="Calibri"/>
              <a:cs typeface="Calibri"/>
            </a:endParaRPr>
          </a:p>
          <a:p>
            <a:pPr marL="409575" indent="-397510">
              <a:lnSpc>
                <a:spcPct val="100000"/>
              </a:lnSpc>
              <a:spcBef>
                <a:spcPts val="450"/>
              </a:spcBef>
              <a:buClr>
                <a:srgbClr val="4BABC6"/>
              </a:buClr>
              <a:buSzPct val="91666"/>
              <a:buFont typeface="Arial MT"/>
              <a:buChar char="●"/>
              <a:tabLst>
                <a:tab pos="409575" algn="l"/>
                <a:tab pos="410209" algn="l"/>
              </a:tabLst>
            </a:pPr>
            <a:r>
              <a:rPr sz="2400" spc="-5" dirty="0">
                <a:latin typeface="Calibri"/>
                <a:cs typeface="Calibri"/>
              </a:rPr>
              <a:t>Files</a:t>
            </a:r>
            <a:r>
              <a:rPr sz="2400" spc="-15" dirty="0">
                <a:latin typeface="Calibri"/>
                <a:cs typeface="Calibri"/>
              </a:rPr>
              <a:t> </a:t>
            </a:r>
            <a:r>
              <a:rPr sz="2400" spc="-5" dirty="0">
                <a:latin typeface="Calibri"/>
                <a:cs typeface="Calibri"/>
              </a:rPr>
              <a:t>stored</a:t>
            </a:r>
            <a:r>
              <a:rPr sz="2400" spc="-10" dirty="0">
                <a:latin typeface="Calibri"/>
                <a:cs typeface="Calibri"/>
              </a:rPr>
              <a:t> </a:t>
            </a:r>
            <a:r>
              <a:rPr sz="2400" spc="-5" dirty="0">
                <a:latin typeface="Calibri"/>
                <a:cs typeface="Calibri"/>
              </a:rPr>
              <a:t>on</a:t>
            </a:r>
            <a:r>
              <a:rPr sz="2400" spc="-15" dirty="0">
                <a:latin typeface="Calibri"/>
                <a:cs typeface="Calibri"/>
              </a:rPr>
              <a:t> </a:t>
            </a:r>
            <a:r>
              <a:rPr sz="2400" spc="-5" dirty="0">
                <a:latin typeface="Calibri"/>
                <a:cs typeface="Calibri"/>
              </a:rPr>
              <a:t>computer</a:t>
            </a:r>
            <a:r>
              <a:rPr sz="2400" spc="-10" dirty="0">
                <a:latin typeface="Calibri"/>
                <a:cs typeface="Calibri"/>
              </a:rPr>
              <a:t> </a:t>
            </a:r>
            <a:r>
              <a:rPr sz="2400" dirty="0">
                <a:latin typeface="Calibri"/>
                <a:cs typeface="Calibri"/>
              </a:rPr>
              <a:t>are</a:t>
            </a:r>
            <a:r>
              <a:rPr sz="2400" spc="-15" dirty="0">
                <a:latin typeface="Calibri"/>
                <a:cs typeface="Calibri"/>
              </a:rPr>
              <a:t> </a:t>
            </a:r>
            <a:r>
              <a:rPr sz="2400" dirty="0">
                <a:latin typeface="Calibri"/>
                <a:cs typeface="Calibri"/>
              </a:rPr>
              <a:t>a</a:t>
            </a:r>
            <a:r>
              <a:rPr sz="2400" spc="-10" dirty="0">
                <a:latin typeface="Calibri"/>
                <a:cs typeface="Calibri"/>
              </a:rPr>
              <a:t> </a:t>
            </a:r>
            <a:r>
              <a:rPr sz="2400" spc="-5" dirty="0">
                <a:latin typeface="Calibri"/>
                <a:cs typeface="Calibri"/>
              </a:rPr>
              <a:t>good</a:t>
            </a:r>
            <a:r>
              <a:rPr sz="2400" spc="-15" dirty="0">
                <a:latin typeface="Calibri"/>
                <a:cs typeface="Calibri"/>
              </a:rPr>
              <a:t> </a:t>
            </a:r>
            <a:r>
              <a:rPr sz="2400" dirty="0">
                <a:latin typeface="Calibri"/>
                <a:cs typeface="Calibri"/>
              </a:rPr>
              <a:t>alternative</a:t>
            </a:r>
            <a:r>
              <a:rPr sz="2400" spc="-10" dirty="0">
                <a:latin typeface="Calibri"/>
                <a:cs typeface="Calibri"/>
              </a:rPr>
              <a:t> </a:t>
            </a:r>
            <a:r>
              <a:rPr sz="2400" spc="-5" dirty="0">
                <a:latin typeface="Calibri"/>
                <a:cs typeface="Calibri"/>
              </a:rPr>
              <a:t>to</a:t>
            </a:r>
            <a:r>
              <a:rPr sz="2400" spc="-15" dirty="0">
                <a:latin typeface="Calibri"/>
                <a:cs typeface="Calibri"/>
              </a:rPr>
              <a:t> </a:t>
            </a:r>
            <a:r>
              <a:rPr sz="2400" spc="-5" dirty="0">
                <a:latin typeface="Calibri"/>
                <a:cs typeface="Calibri"/>
              </a:rPr>
              <a:t>store.</a:t>
            </a:r>
            <a:endParaRPr sz="2400" dirty="0">
              <a:latin typeface="Calibri"/>
              <a:cs typeface="Calibri"/>
            </a:endParaRPr>
          </a:p>
          <a:p>
            <a:pPr marL="409575" indent="-397510">
              <a:lnSpc>
                <a:spcPct val="100000"/>
              </a:lnSpc>
              <a:spcBef>
                <a:spcPts val="495"/>
              </a:spcBef>
              <a:buClr>
                <a:srgbClr val="4BABC6"/>
              </a:buClr>
              <a:buSzPct val="91666"/>
              <a:buFont typeface="Arial MT"/>
              <a:buChar char="●"/>
              <a:tabLst>
                <a:tab pos="409575" algn="l"/>
                <a:tab pos="410209" algn="l"/>
              </a:tabLst>
            </a:pPr>
            <a:r>
              <a:rPr sz="2400" spc="-5" dirty="0">
                <a:latin typeface="Calibri"/>
                <a:cs typeface="Calibri"/>
              </a:rPr>
              <a:t>Primary</a:t>
            </a:r>
            <a:r>
              <a:rPr sz="2400" spc="-20" dirty="0">
                <a:latin typeface="Calibri"/>
                <a:cs typeface="Calibri"/>
              </a:rPr>
              <a:t> </a:t>
            </a:r>
            <a:r>
              <a:rPr sz="2400" spc="-5" dirty="0">
                <a:latin typeface="Calibri"/>
                <a:cs typeface="Calibri"/>
              </a:rPr>
              <a:t>Storage</a:t>
            </a:r>
            <a:r>
              <a:rPr sz="2400" spc="-20" dirty="0">
                <a:latin typeface="Calibri"/>
                <a:cs typeface="Calibri"/>
              </a:rPr>
              <a:t> </a:t>
            </a:r>
            <a:r>
              <a:rPr sz="2400" spc="-5" dirty="0">
                <a:latin typeface="Calibri"/>
                <a:cs typeface="Calibri"/>
              </a:rPr>
              <a:t>vs.</a:t>
            </a:r>
            <a:r>
              <a:rPr sz="2400" spc="-20" dirty="0">
                <a:latin typeface="Calibri"/>
                <a:cs typeface="Calibri"/>
              </a:rPr>
              <a:t> </a:t>
            </a:r>
            <a:r>
              <a:rPr sz="2400" spc="-5" dirty="0">
                <a:latin typeface="Calibri"/>
                <a:cs typeface="Calibri"/>
              </a:rPr>
              <a:t>Secondary</a:t>
            </a:r>
            <a:r>
              <a:rPr sz="2400" spc="-20" dirty="0">
                <a:latin typeface="Calibri"/>
                <a:cs typeface="Calibri"/>
              </a:rPr>
              <a:t> </a:t>
            </a:r>
            <a:r>
              <a:rPr sz="2400" spc="-5" dirty="0">
                <a:latin typeface="Calibri"/>
                <a:cs typeface="Calibri"/>
              </a:rPr>
              <a:t>Storage.</a:t>
            </a:r>
            <a:endParaRPr sz="2400" dirty="0">
              <a:latin typeface="Calibri"/>
              <a:cs typeface="Calibri"/>
            </a:endParaRPr>
          </a:p>
          <a:p>
            <a:pPr marL="409575" marR="774065" indent="-397510">
              <a:lnSpc>
                <a:spcPct val="100499"/>
              </a:lnSpc>
              <a:spcBef>
                <a:spcPts val="484"/>
              </a:spcBef>
              <a:buClr>
                <a:srgbClr val="4BABC6"/>
              </a:buClr>
              <a:buSzPct val="91666"/>
              <a:buFont typeface="Arial MT"/>
              <a:buChar char="●"/>
              <a:tabLst>
                <a:tab pos="409575" algn="l"/>
                <a:tab pos="410209" algn="l"/>
              </a:tabLst>
            </a:pPr>
            <a:r>
              <a:rPr sz="2400" spc="-5" dirty="0">
                <a:latin typeface="Calibri"/>
                <a:cs typeface="Calibri"/>
              </a:rPr>
              <a:t>Less Time </a:t>
            </a:r>
            <a:r>
              <a:rPr sz="2400" dirty="0">
                <a:latin typeface="Calibri"/>
                <a:cs typeface="Calibri"/>
              </a:rPr>
              <a:t>and </a:t>
            </a:r>
            <a:r>
              <a:rPr sz="2400" spc="-5" dirty="0">
                <a:latin typeface="Calibri"/>
                <a:cs typeface="Calibri"/>
              </a:rPr>
              <a:t>Less Space vs. More Time </a:t>
            </a:r>
            <a:r>
              <a:rPr sz="2400" dirty="0">
                <a:latin typeface="Calibri"/>
                <a:cs typeface="Calibri"/>
              </a:rPr>
              <a:t>and </a:t>
            </a:r>
            <a:r>
              <a:rPr sz="2400" spc="-5" dirty="0">
                <a:latin typeface="Calibri"/>
                <a:cs typeface="Calibri"/>
              </a:rPr>
              <a:t>More </a:t>
            </a:r>
            <a:r>
              <a:rPr sz="2400" spc="-530" dirty="0">
                <a:latin typeface="Calibri"/>
                <a:cs typeface="Calibri"/>
              </a:rPr>
              <a:t> </a:t>
            </a:r>
            <a:r>
              <a:rPr sz="2400" spc="-5" dirty="0">
                <a:latin typeface="Calibri"/>
                <a:cs typeface="Calibri"/>
              </a:rPr>
              <a:t>Space.</a:t>
            </a:r>
            <a:endParaRPr sz="2400" dirty="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30</a:t>
            </a:fld>
            <a:endParaRPr dirty="0"/>
          </a:p>
        </p:txBody>
      </p:sp>
      <p:sp>
        <p:nvSpPr>
          <p:cNvPr id="3" name="object 3"/>
          <p:cNvSpPr txBox="1"/>
          <p:nvPr/>
        </p:nvSpPr>
        <p:spPr>
          <a:xfrm>
            <a:off x="325944" y="3101857"/>
            <a:ext cx="1647189"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Indexing</a:t>
            </a:r>
            <a:endParaRPr sz="3600">
              <a:latin typeface="Corbel"/>
              <a:cs typeface="Corbel"/>
            </a:endParaRPr>
          </a:p>
        </p:txBody>
      </p:sp>
      <p:sp>
        <p:nvSpPr>
          <p:cNvPr id="4" name="object 4"/>
          <p:cNvSpPr txBox="1"/>
          <p:nvPr/>
        </p:nvSpPr>
        <p:spPr>
          <a:xfrm>
            <a:off x="4002164" y="1988913"/>
            <a:ext cx="7009130" cy="2242730"/>
          </a:xfrm>
          <a:prstGeom prst="rect">
            <a:avLst/>
          </a:prstGeom>
        </p:spPr>
        <p:txBody>
          <a:bodyPr vert="horz" wrap="square" lIns="0" tIns="12700" rIns="0" bIns="0" rtlCol="0">
            <a:spAutoFit/>
          </a:bodyPr>
          <a:lstStyle/>
          <a:p>
            <a:pPr marL="409575" indent="-397510">
              <a:lnSpc>
                <a:spcPct val="100000"/>
              </a:lnSpc>
              <a:spcBef>
                <a:spcPts val="100"/>
              </a:spcBef>
              <a:buClr>
                <a:srgbClr val="40BAD1"/>
              </a:buClr>
              <a:buSzPct val="91666"/>
              <a:buFont typeface="Arial MT"/>
              <a:buChar char="●"/>
              <a:tabLst>
                <a:tab pos="409575" algn="l"/>
                <a:tab pos="410209" algn="l"/>
              </a:tabLst>
            </a:pPr>
            <a:r>
              <a:rPr sz="2400" spc="-5" dirty="0">
                <a:latin typeface="Calibri"/>
                <a:cs typeface="Calibri"/>
              </a:rPr>
              <a:t>Index</a:t>
            </a:r>
            <a:r>
              <a:rPr sz="2400" spc="-15" dirty="0">
                <a:latin typeface="Calibri"/>
                <a:cs typeface="Calibri"/>
              </a:rPr>
              <a:t> </a:t>
            </a:r>
            <a:r>
              <a:rPr sz="2400" spc="-5" dirty="0">
                <a:latin typeface="Calibri"/>
                <a:cs typeface="Calibri"/>
              </a:rPr>
              <a:t>to</a:t>
            </a:r>
            <a:r>
              <a:rPr sz="2400" spc="-10" dirty="0">
                <a:latin typeface="Calibri"/>
                <a:cs typeface="Calibri"/>
              </a:rPr>
              <a:t> </a:t>
            </a:r>
            <a:r>
              <a:rPr sz="2400" spc="-5" dirty="0">
                <a:latin typeface="Calibri"/>
                <a:cs typeface="Calibri"/>
              </a:rPr>
              <a:t>file</a:t>
            </a:r>
            <a:r>
              <a:rPr sz="2400" spc="-15" dirty="0">
                <a:latin typeface="Calibri"/>
                <a:cs typeface="Calibri"/>
              </a:rPr>
              <a:t> </a:t>
            </a:r>
            <a:r>
              <a:rPr sz="2400" spc="-5" dirty="0">
                <a:latin typeface="Calibri"/>
                <a:cs typeface="Calibri"/>
              </a:rPr>
              <a:t>is</a:t>
            </a:r>
            <a:r>
              <a:rPr sz="2400" spc="-10" dirty="0">
                <a:latin typeface="Calibri"/>
                <a:cs typeface="Calibri"/>
              </a:rPr>
              <a:t> </a:t>
            </a:r>
            <a:r>
              <a:rPr sz="2400" spc="-5" dirty="0">
                <a:latin typeface="Calibri"/>
                <a:cs typeface="Calibri"/>
              </a:rPr>
              <a:t>like</a:t>
            </a:r>
            <a:r>
              <a:rPr sz="2400" spc="-10" dirty="0">
                <a:latin typeface="Calibri"/>
                <a:cs typeface="Calibri"/>
              </a:rPr>
              <a:t> </a:t>
            </a:r>
            <a:r>
              <a:rPr sz="2400" dirty="0">
                <a:latin typeface="Calibri"/>
                <a:cs typeface="Calibri"/>
              </a:rPr>
              <a:t>a</a:t>
            </a:r>
            <a:r>
              <a:rPr sz="2400" spc="-15" dirty="0">
                <a:latin typeface="Calibri"/>
                <a:cs typeface="Calibri"/>
              </a:rPr>
              <a:t> </a:t>
            </a:r>
            <a:r>
              <a:rPr sz="2400" spc="-5" dirty="0">
                <a:latin typeface="Calibri"/>
                <a:cs typeface="Calibri"/>
              </a:rPr>
              <a:t>catalogue</a:t>
            </a:r>
            <a:r>
              <a:rPr sz="2400" spc="-10" dirty="0">
                <a:latin typeface="Calibri"/>
                <a:cs typeface="Calibri"/>
              </a:rPr>
              <a:t> </a:t>
            </a:r>
            <a:r>
              <a:rPr sz="2400" spc="-5" dirty="0">
                <a:latin typeface="Calibri"/>
                <a:cs typeface="Calibri"/>
              </a:rPr>
              <a:t>to</a:t>
            </a:r>
            <a:r>
              <a:rPr sz="2400" spc="-10" dirty="0">
                <a:latin typeface="Calibri"/>
                <a:cs typeface="Calibri"/>
              </a:rPr>
              <a:t> </a:t>
            </a:r>
            <a:r>
              <a:rPr sz="2400" spc="-5" dirty="0">
                <a:latin typeface="Calibri"/>
                <a:cs typeface="Calibri"/>
              </a:rPr>
              <a:t>library</a:t>
            </a:r>
            <a:endParaRPr sz="2400" dirty="0">
              <a:latin typeface="Calibri"/>
              <a:cs typeface="Calibri"/>
            </a:endParaRPr>
          </a:p>
          <a:p>
            <a:pPr marL="409575" marR="5080" indent="-397510">
              <a:lnSpc>
                <a:spcPts val="2850"/>
              </a:lnSpc>
              <a:spcBef>
                <a:spcPts val="135"/>
              </a:spcBef>
              <a:buClr>
                <a:srgbClr val="40BAD1"/>
              </a:buClr>
              <a:buSzPct val="91666"/>
              <a:buFont typeface="Arial MT"/>
              <a:buChar char="●"/>
              <a:tabLst>
                <a:tab pos="409575" algn="l"/>
                <a:tab pos="410209" algn="l"/>
              </a:tabLst>
            </a:pPr>
            <a:r>
              <a:rPr sz="2400" spc="-5" dirty="0">
                <a:latin typeface="Calibri"/>
                <a:cs typeface="Calibri"/>
              </a:rPr>
              <a:t>Indexed sequential file organization is efficient to use </a:t>
            </a:r>
            <a:r>
              <a:rPr sz="2400" spc="-530" dirty="0">
                <a:latin typeface="Calibri"/>
                <a:cs typeface="Calibri"/>
              </a:rPr>
              <a:t> </a:t>
            </a:r>
            <a:r>
              <a:rPr sz="2400" spc="-5" dirty="0">
                <a:latin typeface="Calibri"/>
                <a:cs typeface="Calibri"/>
              </a:rPr>
              <a:t>but in practical where </a:t>
            </a:r>
            <a:r>
              <a:rPr sz="2400" dirty="0">
                <a:latin typeface="Calibri"/>
                <a:cs typeface="Calibri"/>
              </a:rPr>
              <a:t>a </a:t>
            </a:r>
            <a:r>
              <a:rPr sz="2400" spc="-5" dirty="0">
                <a:latin typeface="Calibri"/>
                <a:cs typeface="Calibri"/>
              </a:rPr>
              <a:t>file may have millions of </a:t>
            </a:r>
            <a:r>
              <a:rPr sz="2400" dirty="0">
                <a:latin typeface="Calibri"/>
                <a:cs typeface="Calibri"/>
              </a:rPr>
              <a:t> </a:t>
            </a:r>
            <a:r>
              <a:rPr sz="2400" spc="-5" dirty="0">
                <a:latin typeface="Calibri"/>
                <a:cs typeface="Calibri"/>
              </a:rPr>
              <a:t>records,</a:t>
            </a:r>
            <a:r>
              <a:rPr sz="2400" spc="-10" dirty="0">
                <a:latin typeface="Calibri"/>
                <a:cs typeface="Calibri"/>
              </a:rPr>
              <a:t> </a:t>
            </a:r>
            <a:r>
              <a:rPr sz="2400" spc="-5" dirty="0">
                <a:latin typeface="Calibri"/>
                <a:cs typeface="Calibri"/>
              </a:rPr>
              <a:t>method fails</a:t>
            </a:r>
            <a:endParaRPr sz="2400" dirty="0">
              <a:latin typeface="Calibri"/>
              <a:cs typeface="Calibri"/>
            </a:endParaRPr>
          </a:p>
          <a:p>
            <a:pPr marL="409575" marR="457834" indent="-397510">
              <a:lnSpc>
                <a:spcPts val="2850"/>
              </a:lnSpc>
              <a:buClr>
                <a:srgbClr val="40BAD1"/>
              </a:buClr>
              <a:buSzPct val="91666"/>
              <a:buFont typeface="Arial MT"/>
              <a:buChar char="●"/>
              <a:tabLst>
                <a:tab pos="409575" algn="l"/>
                <a:tab pos="410209" algn="l"/>
              </a:tabLst>
            </a:pPr>
            <a:r>
              <a:rPr sz="2400" spc="-5" dirty="0">
                <a:latin typeface="Calibri"/>
                <a:cs typeface="Calibri"/>
              </a:rPr>
              <a:t>Based</a:t>
            </a:r>
            <a:r>
              <a:rPr sz="2400" spc="-20" dirty="0">
                <a:latin typeface="Calibri"/>
                <a:cs typeface="Calibri"/>
              </a:rPr>
              <a:t> </a:t>
            </a:r>
            <a:r>
              <a:rPr sz="2400" spc="-5" dirty="0">
                <a:latin typeface="Calibri"/>
                <a:cs typeface="Calibri"/>
              </a:rPr>
              <a:t>on</a:t>
            </a:r>
            <a:r>
              <a:rPr sz="2400" spc="-15" dirty="0">
                <a:latin typeface="Calibri"/>
                <a:cs typeface="Calibri"/>
              </a:rPr>
              <a:t> </a:t>
            </a:r>
            <a:r>
              <a:rPr sz="2400" dirty="0">
                <a:latin typeface="Calibri"/>
                <a:cs typeface="Calibri"/>
              </a:rPr>
              <a:t>access</a:t>
            </a:r>
            <a:r>
              <a:rPr sz="2400" spc="-15" dirty="0">
                <a:latin typeface="Calibri"/>
                <a:cs typeface="Calibri"/>
              </a:rPr>
              <a:t> </a:t>
            </a:r>
            <a:r>
              <a:rPr sz="2400" spc="-5" dirty="0">
                <a:latin typeface="Calibri"/>
                <a:cs typeface="Calibri"/>
              </a:rPr>
              <a:t>time,</a:t>
            </a:r>
            <a:r>
              <a:rPr sz="2400" spc="-15" dirty="0">
                <a:latin typeface="Calibri"/>
                <a:cs typeface="Calibri"/>
              </a:rPr>
              <a:t> </a:t>
            </a:r>
            <a:r>
              <a:rPr sz="2400" dirty="0">
                <a:latin typeface="Calibri"/>
                <a:cs typeface="Calibri"/>
              </a:rPr>
              <a:t>access</a:t>
            </a:r>
            <a:r>
              <a:rPr sz="2400" spc="-15" dirty="0">
                <a:latin typeface="Calibri"/>
                <a:cs typeface="Calibri"/>
              </a:rPr>
              <a:t> </a:t>
            </a:r>
            <a:r>
              <a:rPr sz="2400" spc="-5" dirty="0">
                <a:latin typeface="Calibri"/>
                <a:cs typeface="Calibri"/>
              </a:rPr>
              <a:t>type,</a:t>
            </a:r>
            <a:r>
              <a:rPr sz="2400" spc="-15" dirty="0">
                <a:latin typeface="Calibri"/>
                <a:cs typeface="Calibri"/>
              </a:rPr>
              <a:t> </a:t>
            </a:r>
            <a:r>
              <a:rPr sz="2400" spc="-5" dirty="0">
                <a:latin typeface="Calibri"/>
                <a:cs typeface="Calibri"/>
              </a:rPr>
              <a:t>insertion</a:t>
            </a:r>
            <a:r>
              <a:rPr sz="2400" spc="-15" dirty="0">
                <a:latin typeface="Calibri"/>
                <a:cs typeface="Calibri"/>
              </a:rPr>
              <a:t> </a:t>
            </a:r>
            <a:r>
              <a:rPr sz="2400" spc="-5" dirty="0">
                <a:latin typeface="Calibri"/>
                <a:cs typeface="Calibri"/>
              </a:rPr>
              <a:t>time, </a:t>
            </a:r>
            <a:r>
              <a:rPr sz="2400" spc="-530" dirty="0">
                <a:latin typeface="Calibri"/>
                <a:cs typeface="Calibri"/>
              </a:rPr>
              <a:t> </a:t>
            </a:r>
            <a:r>
              <a:rPr sz="2400" spc="-5" dirty="0">
                <a:latin typeface="Calibri"/>
                <a:cs typeface="Calibri"/>
              </a:rPr>
              <a:t>deletion</a:t>
            </a:r>
            <a:r>
              <a:rPr sz="2400" spc="-10" dirty="0">
                <a:latin typeface="Calibri"/>
                <a:cs typeface="Calibri"/>
              </a:rPr>
              <a:t> </a:t>
            </a:r>
            <a:r>
              <a:rPr sz="2400" spc="-5" dirty="0">
                <a:latin typeface="Calibri"/>
                <a:cs typeface="Calibri"/>
              </a:rPr>
              <a:t>time,</a:t>
            </a:r>
            <a:r>
              <a:rPr sz="2400" spc="-10" dirty="0">
                <a:latin typeface="Calibri"/>
                <a:cs typeface="Calibri"/>
              </a:rPr>
              <a:t> </a:t>
            </a:r>
            <a:r>
              <a:rPr sz="2400" spc="-5" dirty="0">
                <a:latin typeface="Calibri"/>
                <a:cs typeface="Calibri"/>
              </a:rPr>
              <a:t>we have</a:t>
            </a:r>
            <a:r>
              <a:rPr sz="2400" spc="-10" dirty="0">
                <a:latin typeface="Calibri"/>
                <a:cs typeface="Calibri"/>
              </a:rPr>
              <a:t> </a:t>
            </a:r>
            <a:r>
              <a:rPr sz="2400" spc="-5" dirty="0">
                <a:latin typeface="Calibri"/>
                <a:cs typeface="Calibri"/>
              </a:rPr>
              <a:t>two</a:t>
            </a:r>
            <a:r>
              <a:rPr sz="2400" spc="-10" dirty="0">
                <a:latin typeface="Calibri"/>
                <a:cs typeface="Calibri"/>
              </a:rPr>
              <a:t> </a:t>
            </a:r>
            <a:r>
              <a:rPr sz="2400" spc="-5" dirty="0">
                <a:latin typeface="Calibri"/>
                <a:cs typeface="Calibri"/>
              </a:rPr>
              <a:t>categories,</a:t>
            </a:r>
            <a:endParaRPr sz="2400" dirty="0">
              <a:latin typeface="Calibri"/>
              <a:cs typeface="Calibri"/>
            </a:endParaRPr>
          </a:p>
        </p:txBody>
      </p:sp>
      <p:sp>
        <p:nvSpPr>
          <p:cNvPr id="5" name="object 5"/>
          <p:cNvSpPr txBox="1"/>
          <p:nvPr/>
        </p:nvSpPr>
        <p:spPr>
          <a:xfrm>
            <a:off x="4916564" y="4167344"/>
            <a:ext cx="2230120" cy="694055"/>
          </a:xfrm>
          <a:prstGeom prst="rect">
            <a:avLst/>
          </a:prstGeom>
        </p:spPr>
        <p:txBody>
          <a:bodyPr vert="horz" wrap="square" lIns="0" tIns="12700" rIns="0" bIns="0" rtlCol="0">
            <a:spAutoFit/>
          </a:bodyPr>
          <a:lstStyle/>
          <a:p>
            <a:pPr marL="409575" indent="-397510">
              <a:lnSpc>
                <a:spcPts val="2630"/>
              </a:lnSpc>
              <a:spcBef>
                <a:spcPts val="100"/>
              </a:spcBef>
              <a:buClr>
                <a:srgbClr val="40BAD1"/>
              </a:buClr>
              <a:buFont typeface="Arial MT"/>
              <a:buChar char="●"/>
              <a:tabLst>
                <a:tab pos="409575" algn="l"/>
                <a:tab pos="410209" algn="l"/>
              </a:tabLst>
            </a:pPr>
            <a:r>
              <a:rPr sz="2200" spc="-5" dirty="0">
                <a:latin typeface="Calibri"/>
                <a:cs typeface="Calibri"/>
              </a:rPr>
              <a:t>Ordered</a:t>
            </a:r>
            <a:r>
              <a:rPr sz="2200" spc="-100" dirty="0">
                <a:latin typeface="Calibri"/>
                <a:cs typeface="Calibri"/>
              </a:rPr>
              <a:t> </a:t>
            </a:r>
            <a:r>
              <a:rPr sz="2200" spc="-5" dirty="0">
                <a:latin typeface="Calibri"/>
                <a:cs typeface="Calibri"/>
              </a:rPr>
              <a:t>Indices</a:t>
            </a:r>
            <a:endParaRPr sz="2200">
              <a:latin typeface="Calibri"/>
              <a:cs typeface="Calibri"/>
            </a:endParaRPr>
          </a:p>
          <a:p>
            <a:pPr marL="409575" indent="-397510">
              <a:lnSpc>
                <a:spcPts val="2635"/>
              </a:lnSpc>
              <a:buClr>
                <a:srgbClr val="40BAD1"/>
              </a:buClr>
              <a:buFont typeface="Arial MT"/>
              <a:buChar char="●"/>
              <a:tabLst>
                <a:tab pos="409575" algn="l"/>
                <a:tab pos="410209" algn="l"/>
              </a:tabLst>
            </a:pPr>
            <a:r>
              <a:rPr sz="2200" spc="-5" dirty="0">
                <a:latin typeface="Calibri"/>
                <a:cs typeface="Calibri"/>
              </a:rPr>
              <a:t>Hash</a:t>
            </a:r>
            <a:r>
              <a:rPr sz="2200" spc="-100" dirty="0">
                <a:latin typeface="Calibri"/>
                <a:cs typeface="Calibri"/>
              </a:rPr>
              <a:t> </a:t>
            </a:r>
            <a:r>
              <a:rPr sz="2200" spc="-5" dirty="0">
                <a:latin typeface="Calibri"/>
                <a:cs typeface="Calibri"/>
              </a:rPr>
              <a:t>Indices</a:t>
            </a:r>
            <a:endParaRPr sz="22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31</a:t>
            </a:fld>
            <a:endParaRPr dirty="0"/>
          </a:p>
        </p:txBody>
      </p:sp>
      <p:sp>
        <p:nvSpPr>
          <p:cNvPr id="3" name="object 3"/>
          <p:cNvSpPr txBox="1"/>
          <p:nvPr/>
        </p:nvSpPr>
        <p:spPr>
          <a:xfrm>
            <a:off x="325944" y="2854207"/>
            <a:ext cx="1607820"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Ordered  Indices</a:t>
            </a:r>
            <a:endParaRPr sz="3600">
              <a:latin typeface="Corbel"/>
              <a:cs typeface="Corbel"/>
            </a:endParaRPr>
          </a:p>
        </p:txBody>
      </p:sp>
      <p:sp>
        <p:nvSpPr>
          <p:cNvPr id="4" name="object 4"/>
          <p:cNvSpPr txBox="1"/>
          <p:nvPr/>
        </p:nvSpPr>
        <p:spPr>
          <a:xfrm>
            <a:off x="4002164" y="2093688"/>
            <a:ext cx="6978015" cy="2701925"/>
          </a:xfrm>
          <a:prstGeom prst="rect">
            <a:avLst/>
          </a:prstGeom>
        </p:spPr>
        <p:txBody>
          <a:bodyPr vert="horz" wrap="square" lIns="0" tIns="10795" rIns="0" bIns="0" rtlCol="0">
            <a:spAutoFit/>
          </a:bodyPr>
          <a:lstStyle/>
          <a:p>
            <a:pPr marL="409575" marR="166370" indent="-397510">
              <a:lnSpc>
                <a:spcPct val="100499"/>
              </a:lnSpc>
              <a:spcBef>
                <a:spcPts val="85"/>
              </a:spcBef>
              <a:buClr>
                <a:srgbClr val="4BABC6"/>
              </a:buClr>
              <a:buSzPct val="91666"/>
              <a:buFont typeface="Arial MT"/>
              <a:buChar char="●"/>
              <a:tabLst>
                <a:tab pos="409575" algn="l"/>
                <a:tab pos="410209" algn="l"/>
              </a:tabLst>
            </a:pPr>
            <a:r>
              <a:rPr sz="2400" spc="-5" dirty="0">
                <a:latin typeface="Calibri"/>
                <a:cs typeface="Calibri"/>
              </a:rPr>
              <a:t>Indexes </a:t>
            </a:r>
            <a:r>
              <a:rPr sz="2400" dirty="0">
                <a:latin typeface="Calibri"/>
                <a:cs typeface="Calibri"/>
              </a:rPr>
              <a:t>are </a:t>
            </a:r>
            <a:r>
              <a:rPr sz="2400" spc="-5" dirty="0">
                <a:latin typeface="Calibri"/>
                <a:cs typeface="Calibri"/>
              </a:rPr>
              <a:t>used to provide fast </a:t>
            </a:r>
            <a:r>
              <a:rPr sz="2400" dirty="0">
                <a:latin typeface="Calibri"/>
                <a:cs typeface="Calibri"/>
              </a:rPr>
              <a:t>and </a:t>
            </a:r>
            <a:r>
              <a:rPr sz="2400" spc="-5" dirty="0">
                <a:latin typeface="Calibri"/>
                <a:cs typeface="Calibri"/>
              </a:rPr>
              <a:t>random </a:t>
            </a:r>
            <a:r>
              <a:rPr sz="2400" dirty="0">
                <a:latin typeface="Calibri"/>
                <a:cs typeface="Calibri"/>
              </a:rPr>
              <a:t>access </a:t>
            </a:r>
            <a:r>
              <a:rPr sz="2400" spc="-535" dirty="0">
                <a:latin typeface="Calibri"/>
                <a:cs typeface="Calibri"/>
              </a:rPr>
              <a:t> </a:t>
            </a:r>
            <a:r>
              <a:rPr sz="2400" spc="-5" dirty="0">
                <a:latin typeface="Calibri"/>
                <a:cs typeface="Calibri"/>
              </a:rPr>
              <a:t>to</a:t>
            </a:r>
            <a:r>
              <a:rPr sz="2400" spc="-10" dirty="0">
                <a:latin typeface="Calibri"/>
                <a:cs typeface="Calibri"/>
              </a:rPr>
              <a:t> </a:t>
            </a:r>
            <a:r>
              <a:rPr sz="2400" spc="-5" dirty="0">
                <a:latin typeface="Calibri"/>
                <a:cs typeface="Calibri"/>
              </a:rPr>
              <a:t>records</a:t>
            </a:r>
            <a:endParaRPr sz="2400" dirty="0">
              <a:latin typeface="Calibri"/>
              <a:cs typeface="Calibri"/>
            </a:endParaRPr>
          </a:p>
          <a:p>
            <a:pPr marL="409575" marR="15875" indent="-397510">
              <a:lnSpc>
                <a:spcPct val="100499"/>
              </a:lnSpc>
              <a:spcBef>
                <a:spcPts val="434"/>
              </a:spcBef>
              <a:buClr>
                <a:srgbClr val="4BABC6"/>
              </a:buClr>
              <a:buSzPct val="91666"/>
              <a:buFont typeface="Arial MT"/>
              <a:buChar char="●"/>
              <a:tabLst>
                <a:tab pos="409575" algn="l"/>
                <a:tab pos="410209" algn="l"/>
              </a:tabLst>
            </a:pPr>
            <a:r>
              <a:rPr sz="2400" spc="-5" dirty="0">
                <a:solidFill>
                  <a:srgbClr val="FF0000"/>
                </a:solidFill>
                <a:latin typeface="Calibri"/>
                <a:cs typeface="Calibri"/>
              </a:rPr>
              <a:t>Primary Index </a:t>
            </a:r>
            <a:r>
              <a:rPr sz="2400" dirty="0">
                <a:latin typeface="Calibri"/>
                <a:cs typeface="Calibri"/>
              </a:rPr>
              <a:t>– </a:t>
            </a:r>
            <a:r>
              <a:rPr sz="2400" spc="-5" dirty="0">
                <a:latin typeface="Calibri"/>
                <a:cs typeface="Calibri"/>
              </a:rPr>
              <a:t>Index whose search key specifies the </a:t>
            </a:r>
            <a:r>
              <a:rPr sz="2400" spc="-530" dirty="0">
                <a:latin typeface="Calibri"/>
                <a:cs typeface="Calibri"/>
              </a:rPr>
              <a:t> </a:t>
            </a:r>
            <a:r>
              <a:rPr sz="2400" spc="-5" dirty="0">
                <a:latin typeface="Calibri"/>
                <a:cs typeface="Calibri"/>
              </a:rPr>
              <a:t>sequential</a:t>
            </a:r>
            <a:r>
              <a:rPr sz="2400" spc="-10" dirty="0">
                <a:latin typeface="Calibri"/>
                <a:cs typeface="Calibri"/>
              </a:rPr>
              <a:t> </a:t>
            </a:r>
            <a:r>
              <a:rPr sz="2400" spc="-5" dirty="0">
                <a:latin typeface="Calibri"/>
                <a:cs typeface="Calibri"/>
              </a:rPr>
              <a:t>order of file.</a:t>
            </a:r>
            <a:endParaRPr sz="2400" dirty="0">
              <a:latin typeface="Calibri"/>
              <a:cs typeface="Calibri"/>
            </a:endParaRPr>
          </a:p>
          <a:p>
            <a:pPr marL="409575" marR="5080" indent="-397510">
              <a:lnSpc>
                <a:spcPct val="99700"/>
              </a:lnSpc>
              <a:spcBef>
                <a:spcPts val="459"/>
              </a:spcBef>
              <a:buClr>
                <a:srgbClr val="4BABC6"/>
              </a:buClr>
              <a:buSzPct val="91666"/>
              <a:buFont typeface="Arial MT"/>
              <a:buChar char="●"/>
              <a:tabLst>
                <a:tab pos="409575" algn="l"/>
                <a:tab pos="410209" algn="l"/>
              </a:tabLst>
            </a:pPr>
            <a:r>
              <a:rPr sz="2400" spc="-5" dirty="0">
                <a:latin typeface="Calibri"/>
                <a:cs typeface="Calibri"/>
              </a:rPr>
              <a:t>Example, STUDENT file has sequential order starting </a:t>
            </a:r>
            <a:r>
              <a:rPr sz="2400" dirty="0">
                <a:latin typeface="Calibri"/>
                <a:cs typeface="Calibri"/>
              </a:rPr>
              <a:t> </a:t>
            </a:r>
            <a:r>
              <a:rPr sz="2400" spc="-5" dirty="0">
                <a:latin typeface="Calibri"/>
                <a:cs typeface="Calibri"/>
              </a:rPr>
              <a:t>from roll no. </a:t>
            </a:r>
            <a:r>
              <a:rPr sz="2400" dirty="0">
                <a:latin typeface="Calibri"/>
                <a:cs typeface="Calibri"/>
              </a:rPr>
              <a:t>1 </a:t>
            </a:r>
            <a:r>
              <a:rPr sz="2400" spc="-5" dirty="0">
                <a:latin typeface="Calibri"/>
                <a:cs typeface="Calibri"/>
              </a:rPr>
              <a:t>to 70. So roll number is primary index. </a:t>
            </a:r>
            <a:r>
              <a:rPr sz="2400" spc="-530" dirty="0">
                <a:latin typeface="Calibri"/>
                <a:cs typeface="Calibri"/>
              </a:rPr>
              <a:t> </a:t>
            </a:r>
            <a:r>
              <a:rPr sz="2400" spc="-5" dirty="0">
                <a:latin typeface="Calibri"/>
                <a:cs typeface="Calibri"/>
              </a:rPr>
              <a:t>Call</a:t>
            </a:r>
            <a:r>
              <a:rPr sz="2400" spc="-10" dirty="0">
                <a:latin typeface="Calibri"/>
                <a:cs typeface="Calibri"/>
              </a:rPr>
              <a:t> </a:t>
            </a:r>
            <a:r>
              <a:rPr sz="2400" spc="-5" dirty="0">
                <a:latin typeface="Calibri"/>
                <a:cs typeface="Calibri"/>
              </a:rPr>
              <a:t>roll no 20</a:t>
            </a:r>
            <a:r>
              <a:rPr sz="2400" spc="-10" dirty="0">
                <a:latin typeface="Calibri"/>
                <a:cs typeface="Calibri"/>
              </a:rPr>
              <a:t> </a:t>
            </a:r>
            <a:r>
              <a:rPr sz="2400" dirty="0">
                <a:latin typeface="Calibri"/>
                <a:cs typeface="Calibri"/>
              </a:rPr>
              <a:t>and</a:t>
            </a:r>
            <a:r>
              <a:rPr sz="2400" spc="-5" dirty="0">
                <a:latin typeface="Calibri"/>
                <a:cs typeface="Calibri"/>
              </a:rPr>
              <a:t> you get</a:t>
            </a:r>
            <a:r>
              <a:rPr sz="2400" spc="-10" dirty="0">
                <a:latin typeface="Calibri"/>
                <a:cs typeface="Calibri"/>
              </a:rPr>
              <a:t> </a:t>
            </a:r>
            <a:r>
              <a:rPr sz="2400" spc="-5" dirty="0">
                <a:latin typeface="Calibri"/>
                <a:cs typeface="Calibri"/>
              </a:rPr>
              <a:t>record.</a:t>
            </a:r>
            <a:endParaRPr sz="2400" dirty="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32</a:t>
            </a:fld>
            <a:endParaRPr dirty="0"/>
          </a:p>
        </p:txBody>
      </p:sp>
      <p:sp>
        <p:nvSpPr>
          <p:cNvPr id="3" name="object 3"/>
          <p:cNvSpPr txBox="1"/>
          <p:nvPr/>
        </p:nvSpPr>
        <p:spPr>
          <a:xfrm>
            <a:off x="325944" y="2854207"/>
            <a:ext cx="1607820"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Ordered  Indices</a:t>
            </a:r>
            <a:endParaRPr sz="3600">
              <a:latin typeface="Corbel"/>
              <a:cs typeface="Corbel"/>
            </a:endParaRPr>
          </a:p>
        </p:txBody>
      </p:sp>
      <p:sp>
        <p:nvSpPr>
          <p:cNvPr id="4" name="object 4"/>
          <p:cNvSpPr txBox="1"/>
          <p:nvPr/>
        </p:nvSpPr>
        <p:spPr>
          <a:xfrm>
            <a:off x="4002164" y="2127025"/>
            <a:ext cx="6913880" cy="2664191"/>
          </a:xfrm>
          <a:prstGeom prst="rect">
            <a:avLst/>
          </a:prstGeom>
        </p:spPr>
        <p:txBody>
          <a:bodyPr vert="horz" wrap="square" lIns="0" tIns="14605" rIns="0" bIns="0" rtlCol="0">
            <a:spAutoFit/>
          </a:bodyPr>
          <a:lstStyle/>
          <a:p>
            <a:pPr marL="409575" marR="5080" indent="-397510">
              <a:lnSpc>
                <a:spcPct val="99500"/>
              </a:lnSpc>
              <a:spcBef>
                <a:spcPts val="115"/>
              </a:spcBef>
              <a:buClr>
                <a:srgbClr val="4BABC6"/>
              </a:buClr>
              <a:buSzPct val="91666"/>
              <a:buFont typeface="Arial MT"/>
              <a:buChar char="●"/>
              <a:tabLst>
                <a:tab pos="409575" algn="l"/>
                <a:tab pos="410209" algn="l"/>
              </a:tabLst>
            </a:pPr>
            <a:r>
              <a:rPr sz="2400" spc="-5" dirty="0">
                <a:solidFill>
                  <a:srgbClr val="FF0000"/>
                </a:solidFill>
                <a:latin typeface="Calibri"/>
                <a:cs typeface="Calibri"/>
              </a:rPr>
              <a:t>Secondary Index</a:t>
            </a:r>
            <a:r>
              <a:rPr sz="2400" spc="-5" dirty="0">
                <a:latin typeface="Calibri"/>
                <a:cs typeface="Calibri"/>
              </a:rPr>
              <a:t>, while primary index provides </a:t>
            </a:r>
            <a:r>
              <a:rPr sz="2400" dirty="0">
                <a:latin typeface="Calibri"/>
                <a:cs typeface="Calibri"/>
              </a:rPr>
              <a:t> </a:t>
            </a:r>
            <a:r>
              <a:rPr sz="2400" spc="-5" dirty="0">
                <a:latin typeface="Calibri"/>
                <a:cs typeface="Calibri"/>
              </a:rPr>
              <a:t>sequential order only. Here the search key which </a:t>
            </a:r>
            <a:r>
              <a:rPr sz="2400" dirty="0">
                <a:latin typeface="Calibri"/>
                <a:cs typeface="Calibri"/>
              </a:rPr>
              <a:t> </a:t>
            </a:r>
            <a:r>
              <a:rPr sz="2400" spc="-5" dirty="0">
                <a:latin typeface="Calibri"/>
                <a:cs typeface="Calibri"/>
              </a:rPr>
              <a:t>provides random </a:t>
            </a:r>
            <a:r>
              <a:rPr sz="2400" dirty="0">
                <a:latin typeface="Calibri"/>
                <a:cs typeface="Calibri"/>
              </a:rPr>
              <a:t>access </a:t>
            </a:r>
            <a:r>
              <a:rPr sz="2400" spc="-5" dirty="0">
                <a:latin typeface="Calibri"/>
                <a:cs typeface="Calibri"/>
              </a:rPr>
              <a:t>or different from sequential </a:t>
            </a:r>
            <a:r>
              <a:rPr sz="2400" spc="-530" dirty="0">
                <a:latin typeface="Calibri"/>
                <a:cs typeface="Calibri"/>
              </a:rPr>
              <a:t> </a:t>
            </a:r>
            <a:r>
              <a:rPr sz="2400" spc="-5" dirty="0">
                <a:latin typeface="Calibri"/>
                <a:cs typeface="Calibri"/>
              </a:rPr>
              <a:t>order</a:t>
            </a:r>
            <a:r>
              <a:rPr sz="2400" spc="-10" dirty="0">
                <a:latin typeface="Calibri"/>
                <a:cs typeface="Calibri"/>
              </a:rPr>
              <a:t> </a:t>
            </a:r>
            <a:r>
              <a:rPr sz="2400" spc="-5" dirty="0">
                <a:latin typeface="Calibri"/>
                <a:cs typeface="Calibri"/>
              </a:rPr>
              <a:t>will work</a:t>
            </a:r>
            <a:r>
              <a:rPr sz="2400" spc="-10" dirty="0">
                <a:latin typeface="Calibri"/>
                <a:cs typeface="Calibri"/>
              </a:rPr>
              <a:t> </a:t>
            </a:r>
            <a:r>
              <a:rPr sz="2400" dirty="0">
                <a:latin typeface="Calibri"/>
                <a:cs typeface="Calibri"/>
              </a:rPr>
              <a:t>as</a:t>
            </a:r>
            <a:r>
              <a:rPr sz="2400" spc="-5" dirty="0">
                <a:latin typeface="Calibri"/>
                <a:cs typeface="Calibri"/>
              </a:rPr>
              <a:t> secondary</a:t>
            </a:r>
            <a:r>
              <a:rPr sz="2400" spc="-10" dirty="0">
                <a:latin typeface="Calibri"/>
                <a:cs typeface="Calibri"/>
              </a:rPr>
              <a:t> </a:t>
            </a:r>
            <a:r>
              <a:rPr sz="2400" spc="-5" dirty="0">
                <a:latin typeface="Calibri"/>
                <a:cs typeface="Calibri"/>
              </a:rPr>
              <a:t>index.</a:t>
            </a:r>
            <a:endParaRPr sz="2400" dirty="0">
              <a:latin typeface="Calibri"/>
              <a:cs typeface="Calibri"/>
            </a:endParaRPr>
          </a:p>
          <a:p>
            <a:pPr marL="409575" marR="17780" indent="-397510">
              <a:lnSpc>
                <a:spcPct val="99700"/>
              </a:lnSpc>
              <a:spcBef>
                <a:spcPts val="455"/>
              </a:spcBef>
              <a:buClr>
                <a:srgbClr val="4BABC6"/>
              </a:buClr>
              <a:buSzPct val="91666"/>
              <a:buFont typeface="Arial MT"/>
              <a:buChar char="●"/>
              <a:tabLst>
                <a:tab pos="409575" algn="l"/>
                <a:tab pos="410209" algn="l"/>
              </a:tabLst>
            </a:pPr>
            <a:r>
              <a:rPr sz="2400" spc="-5" dirty="0">
                <a:latin typeface="Calibri"/>
                <a:cs typeface="Calibri"/>
              </a:rPr>
              <a:t>Example, in STUDENT file use student name </a:t>
            </a:r>
            <a:r>
              <a:rPr sz="2400" dirty="0">
                <a:latin typeface="Calibri"/>
                <a:cs typeface="Calibri"/>
              </a:rPr>
              <a:t>as </a:t>
            </a:r>
            <a:r>
              <a:rPr sz="2400" spc="-5" dirty="0">
                <a:latin typeface="Calibri"/>
                <a:cs typeface="Calibri"/>
              </a:rPr>
              <a:t>index </a:t>
            </a:r>
            <a:r>
              <a:rPr sz="2400" spc="-530" dirty="0">
                <a:latin typeface="Calibri"/>
                <a:cs typeface="Calibri"/>
              </a:rPr>
              <a:t> </a:t>
            </a:r>
            <a:r>
              <a:rPr sz="2400" spc="-5" dirty="0">
                <a:latin typeface="Calibri"/>
                <a:cs typeface="Calibri"/>
              </a:rPr>
              <a:t>which never provides sequential order, </a:t>
            </a:r>
            <a:r>
              <a:rPr sz="2400" dirty="0">
                <a:latin typeface="Calibri"/>
                <a:cs typeface="Calibri"/>
              </a:rPr>
              <a:t>as </a:t>
            </a:r>
            <a:r>
              <a:rPr sz="2400" spc="-5" dirty="0">
                <a:latin typeface="Calibri"/>
                <a:cs typeface="Calibri"/>
              </a:rPr>
              <a:t>they </a:t>
            </a:r>
            <a:r>
              <a:rPr sz="2400" dirty="0">
                <a:latin typeface="Calibri"/>
                <a:cs typeface="Calibri"/>
              </a:rPr>
              <a:t>are </a:t>
            </a:r>
            <a:r>
              <a:rPr sz="2400" spc="5" dirty="0">
                <a:latin typeface="Calibri"/>
                <a:cs typeface="Calibri"/>
              </a:rPr>
              <a:t> </a:t>
            </a:r>
            <a:r>
              <a:rPr sz="2400" spc="-5" dirty="0">
                <a:latin typeface="Calibri"/>
                <a:cs typeface="Calibri"/>
              </a:rPr>
              <a:t>sorted</a:t>
            </a:r>
            <a:r>
              <a:rPr sz="2400" spc="-10" dirty="0">
                <a:latin typeface="Calibri"/>
                <a:cs typeface="Calibri"/>
              </a:rPr>
              <a:t> </a:t>
            </a:r>
            <a:r>
              <a:rPr sz="2400" spc="-5" dirty="0">
                <a:latin typeface="Calibri"/>
                <a:cs typeface="Calibri"/>
              </a:rPr>
              <a:t>roll number wise.</a:t>
            </a:r>
            <a:endParaRPr sz="2400" dirty="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33</a:t>
            </a:fld>
            <a:endParaRPr dirty="0"/>
          </a:p>
        </p:txBody>
      </p:sp>
      <p:sp>
        <p:nvSpPr>
          <p:cNvPr id="3" name="object 3"/>
          <p:cNvSpPr txBox="1">
            <a:spLocks noGrp="1"/>
          </p:cNvSpPr>
          <p:nvPr>
            <p:ph type="title"/>
          </p:nvPr>
        </p:nvSpPr>
        <p:spPr>
          <a:xfrm>
            <a:off x="325944" y="3101857"/>
            <a:ext cx="238760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Hash</a:t>
            </a:r>
            <a:r>
              <a:rPr sz="3600" spc="-90" dirty="0">
                <a:solidFill>
                  <a:srgbClr val="FFFFFF"/>
                </a:solidFill>
              </a:rPr>
              <a:t> </a:t>
            </a:r>
            <a:r>
              <a:rPr sz="3600" spc="-5" dirty="0">
                <a:solidFill>
                  <a:srgbClr val="FFFFFF"/>
                </a:solidFill>
              </a:rPr>
              <a:t>Indices</a:t>
            </a:r>
            <a:endParaRPr sz="3600"/>
          </a:p>
        </p:txBody>
      </p:sp>
      <p:sp>
        <p:nvSpPr>
          <p:cNvPr id="4" name="object 4"/>
          <p:cNvSpPr txBox="1"/>
          <p:nvPr/>
        </p:nvSpPr>
        <p:spPr>
          <a:xfrm>
            <a:off x="4002171" y="3246205"/>
            <a:ext cx="4088129" cy="391160"/>
          </a:xfrm>
          <a:prstGeom prst="rect">
            <a:avLst/>
          </a:prstGeom>
        </p:spPr>
        <p:txBody>
          <a:bodyPr vert="horz" wrap="square" lIns="0" tIns="12700" rIns="0" bIns="0" rtlCol="0">
            <a:spAutoFit/>
          </a:bodyPr>
          <a:lstStyle/>
          <a:p>
            <a:pPr marL="409575" indent="-397510">
              <a:lnSpc>
                <a:spcPct val="100000"/>
              </a:lnSpc>
              <a:spcBef>
                <a:spcPts val="100"/>
              </a:spcBef>
              <a:buClr>
                <a:srgbClr val="4BABC6"/>
              </a:buClr>
              <a:buSzPct val="91666"/>
              <a:buFont typeface="Arial MT"/>
              <a:buChar char="●"/>
              <a:tabLst>
                <a:tab pos="409575" algn="l"/>
                <a:tab pos="410209" algn="l"/>
              </a:tabLst>
            </a:pPr>
            <a:r>
              <a:rPr sz="2400" spc="-5" dirty="0">
                <a:latin typeface="Calibri"/>
                <a:cs typeface="Calibri"/>
              </a:rPr>
              <a:t>Based</a:t>
            </a:r>
            <a:r>
              <a:rPr sz="2400" spc="-35" dirty="0">
                <a:latin typeface="Calibri"/>
                <a:cs typeface="Calibri"/>
              </a:rPr>
              <a:t> </a:t>
            </a:r>
            <a:r>
              <a:rPr sz="2400" spc="-5" dirty="0">
                <a:latin typeface="Calibri"/>
                <a:cs typeface="Calibri"/>
              </a:rPr>
              <a:t>on</a:t>
            </a:r>
            <a:r>
              <a:rPr sz="2400" spc="-30" dirty="0">
                <a:latin typeface="Calibri"/>
                <a:cs typeface="Calibri"/>
              </a:rPr>
              <a:t> </a:t>
            </a:r>
            <a:r>
              <a:rPr sz="2400" spc="-5" dirty="0">
                <a:latin typeface="Calibri"/>
                <a:cs typeface="Calibri"/>
              </a:rPr>
              <a:t>Hashing</a:t>
            </a:r>
            <a:r>
              <a:rPr sz="2400" spc="-30" dirty="0">
                <a:latin typeface="Calibri"/>
                <a:cs typeface="Calibri"/>
              </a:rPr>
              <a:t> </a:t>
            </a:r>
            <a:r>
              <a:rPr sz="2400" spc="-5" dirty="0">
                <a:latin typeface="Calibri"/>
                <a:cs typeface="Calibri"/>
              </a:rPr>
              <a:t>Techniques</a:t>
            </a:r>
            <a:endParaRPr sz="2400" dirty="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34</a:t>
            </a:fld>
            <a:endParaRPr dirty="0"/>
          </a:p>
        </p:txBody>
      </p:sp>
      <p:sp>
        <p:nvSpPr>
          <p:cNvPr id="3" name="object 3"/>
          <p:cNvSpPr txBox="1"/>
          <p:nvPr/>
        </p:nvSpPr>
        <p:spPr>
          <a:xfrm>
            <a:off x="325944" y="3101857"/>
            <a:ext cx="157670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Up</a:t>
            </a:r>
            <a:r>
              <a:rPr sz="3600" spc="-100" dirty="0">
                <a:solidFill>
                  <a:srgbClr val="FFFFFF"/>
                </a:solidFill>
                <a:latin typeface="Corbel"/>
                <a:cs typeface="Corbel"/>
              </a:rPr>
              <a:t> </a:t>
            </a:r>
            <a:r>
              <a:rPr sz="3600" spc="-5" dirty="0">
                <a:solidFill>
                  <a:srgbClr val="FFFFFF"/>
                </a:solidFill>
                <a:latin typeface="Corbel"/>
                <a:cs typeface="Corbel"/>
              </a:rPr>
              <a:t>Next</a:t>
            </a:r>
            <a:endParaRPr sz="3600">
              <a:latin typeface="Corbel"/>
              <a:cs typeface="Corbel"/>
            </a:endParaRPr>
          </a:p>
        </p:txBody>
      </p:sp>
      <p:sp>
        <p:nvSpPr>
          <p:cNvPr id="4" name="object 4"/>
          <p:cNvSpPr txBox="1"/>
          <p:nvPr/>
        </p:nvSpPr>
        <p:spPr>
          <a:xfrm>
            <a:off x="4002171" y="2374668"/>
            <a:ext cx="7275830" cy="2120900"/>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sz="2400" spc="-5" dirty="0">
                <a:latin typeface="Corbel"/>
                <a:cs typeface="Corbel"/>
              </a:rPr>
              <a:t>Hashin</a:t>
            </a:r>
            <a:r>
              <a:rPr sz="2400" dirty="0">
                <a:latin typeface="Corbel"/>
                <a:cs typeface="Corbel"/>
              </a:rPr>
              <a:t>g</a:t>
            </a:r>
            <a:r>
              <a:rPr sz="2400" spc="-100" dirty="0">
                <a:latin typeface="Corbel"/>
                <a:cs typeface="Corbel"/>
              </a:rPr>
              <a:t> </a:t>
            </a:r>
            <a:r>
              <a:rPr sz="2400" spc="-5" dirty="0">
                <a:latin typeface="Corbel"/>
                <a:cs typeface="Corbel"/>
              </a:rPr>
              <a:t>Concept</a:t>
            </a:r>
            <a:r>
              <a:rPr sz="2400" dirty="0">
                <a:latin typeface="Corbel"/>
                <a:cs typeface="Corbel"/>
              </a:rPr>
              <a:t>s</a:t>
            </a:r>
            <a:r>
              <a:rPr sz="2400" spc="-5" dirty="0">
                <a:latin typeface="Corbel"/>
                <a:cs typeface="Corbel"/>
              </a:rPr>
              <a:t> an</a:t>
            </a:r>
            <a:r>
              <a:rPr sz="2400" dirty="0">
                <a:latin typeface="Corbel"/>
                <a:cs typeface="Corbel"/>
              </a:rPr>
              <a:t>d</a:t>
            </a:r>
            <a:r>
              <a:rPr sz="2400" spc="-5" dirty="0">
                <a:latin typeface="Corbel"/>
                <a:cs typeface="Corbel"/>
              </a:rPr>
              <a:t> methods.</a:t>
            </a:r>
            <a:endParaRPr sz="2400" dirty="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Has</a:t>
            </a:r>
            <a:r>
              <a:rPr sz="2400" dirty="0">
                <a:latin typeface="Corbel"/>
                <a:cs typeface="Corbel"/>
              </a:rPr>
              <a:t>h</a:t>
            </a:r>
            <a:r>
              <a:rPr sz="2400" spc="-170" dirty="0">
                <a:latin typeface="Corbel"/>
                <a:cs typeface="Corbel"/>
              </a:rPr>
              <a:t> </a:t>
            </a:r>
            <a:r>
              <a:rPr sz="2400" spc="-180" dirty="0">
                <a:latin typeface="Corbel"/>
                <a:cs typeface="Corbel"/>
              </a:rPr>
              <a:t>T</a:t>
            </a:r>
            <a:r>
              <a:rPr sz="2400" spc="-5" dirty="0">
                <a:latin typeface="Corbel"/>
                <a:cs typeface="Corbel"/>
              </a:rPr>
              <a:t>abl</a:t>
            </a:r>
            <a:r>
              <a:rPr sz="2400" dirty="0">
                <a:latin typeface="Corbel"/>
                <a:cs typeface="Corbel"/>
              </a:rPr>
              <a:t>e</a:t>
            </a:r>
            <a:r>
              <a:rPr sz="2400" spc="-5" dirty="0">
                <a:latin typeface="Corbel"/>
                <a:cs typeface="Corbel"/>
              </a:rPr>
              <a:t> Method</a:t>
            </a:r>
            <a:r>
              <a:rPr sz="2400" dirty="0">
                <a:latin typeface="Corbel"/>
                <a:cs typeface="Corbel"/>
              </a:rPr>
              <a:t>s</a:t>
            </a:r>
            <a:r>
              <a:rPr sz="2400" spc="-5" dirty="0">
                <a:latin typeface="Corbel"/>
                <a:cs typeface="Corbel"/>
              </a:rPr>
              <a:t> </a:t>
            </a:r>
            <a:r>
              <a:rPr sz="2400" dirty="0">
                <a:latin typeface="Corbel"/>
                <a:cs typeface="Corbel"/>
              </a:rPr>
              <a:t>-</a:t>
            </a:r>
            <a:r>
              <a:rPr sz="2400" spc="-5" dirty="0">
                <a:latin typeface="Corbel"/>
                <a:cs typeface="Corbel"/>
              </a:rPr>
              <a:t> Introduction</a:t>
            </a:r>
            <a:r>
              <a:rPr sz="2400" dirty="0">
                <a:latin typeface="Corbel"/>
                <a:cs typeface="Corbel"/>
              </a:rPr>
              <a:t>,</a:t>
            </a:r>
            <a:r>
              <a:rPr sz="2400" spc="-5" dirty="0">
                <a:latin typeface="Corbel"/>
                <a:cs typeface="Corbel"/>
              </a:rPr>
              <a:t> Hashin</a:t>
            </a:r>
            <a:r>
              <a:rPr sz="2400" dirty="0">
                <a:latin typeface="Corbel"/>
                <a:cs typeface="Corbel"/>
              </a:rPr>
              <a:t>g</a:t>
            </a:r>
            <a:r>
              <a:rPr sz="2400" spc="-5" dirty="0">
                <a:latin typeface="Corbel"/>
                <a:cs typeface="Corbel"/>
              </a:rPr>
              <a:t> Functions.</a:t>
            </a:r>
            <a:endParaRPr sz="2400" dirty="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Collusion</a:t>
            </a:r>
            <a:r>
              <a:rPr sz="2400" spc="-25" dirty="0">
                <a:latin typeface="Corbel"/>
                <a:cs typeface="Corbel"/>
              </a:rPr>
              <a:t> </a:t>
            </a:r>
            <a:r>
              <a:rPr sz="2400" spc="-5" dirty="0">
                <a:latin typeface="Corbel"/>
                <a:cs typeface="Corbel"/>
              </a:rPr>
              <a:t>and</a:t>
            </a:r>
            <a:r>
              <a:rPr sz="2400" spc="-25" dirty="0">
                <a:latin typeface="Corbel"/>
                <a:cs typeface="Corbel"/>
              </a:rPr>
              <a:t> </a:t>
            </a:r>
            <a:r>
              <a:rPr sz="2400" spc="-5" dirty="0">
                <a:latin typeface="Corbel"/>
                <a:cs typeface="Corbel"/>
              </a:rPr>
              <a:t>its</a:t>
            </a:r>
            <a:r>
              <a:rPr sz="2400" spc="-20" dirty="0">
                <a:latin typeface="Corbel"/>
                <a:cs typeface="Corbel"/>
              </a:rPr>
              <a:t> </a:t>
            </a:r>
            <a:r>
              <a:rPr sz="2400" spc="-5" dirty="0">
                <a:latin typeface="Corbel"/>
                <a:cs typeface="Corbel"/>
              </a:rPr>
              <a:t>understanding.</a:t>
            </a:r>
            <a:endParaRPr sz="2400" dirty="0">
              <a:latin typeface="Corbel"/>
              <a:cs typeface="Corbel"/>
            </a:endParaRPr>
          </a:p>
          <a:p>
            <a:pPr marL="409575" marR="146685" indent="-397510">
              <a:lnSpc>
                <a:spcPct val="114599"/>
              </a:lnSpc>
              <a:buClr>
                <a:srgbClr val="40BAD1"/>
              </a:buClr>
              <a:buSzPct val="91666"/>
              <a:buFont typeface="Arial MT"/>
              <a:buChar char="●"/>
              <a:tabLst>
                <a:tab pos="409575" algn="l"/>
                <a:tab pos="410209" algn="l"/>
              </a:tabLst>
            </a:pPr>
            <a:r>
              <a:rPr sz="2400" spc="-5" dirty="0">
                <a:latin typeface="Corbel"/>
                <a:cs typeface="Corbel"/>
              </a:rPr>
              <a:t>Discus</a:t>
            </a:r>
            <a:r>
              <a:rPr sz="2400" dirty="0">
                <a:latin typeface="Corbel"/>
                <a:cs typeface="Corbel"/>
              </a:rPr>
              <a:t>s</a:t>
            </a:r>
            <a:r>
              <a:rPr sz="2400" spc="-5" dirty="0">
                <a:latin typeface="Corbel"/>
                <a:cs typeface="Corbel"/>
              </a:rPr>
              <a:t> di</a:t>
            </a:r>
            <a:r>
              <a:rPr sz="2400" spc="-45" dirty="0">
                <a:latin typeface="Corbel"/>
                <a:cs typeface="Corbel"/>
              </a:rPr>
              <a:t>ff</a:t>
            </a:r>
            <a:r>
              <a:rPr sz="2400" spc="-5" dirty="0">
                <a:latin typeface="Corbel"/>
                <a:cs typeface="Corbel"/>
              </a:rPr>
              <a:t>eren</a:t>
            </a:r>
            <a:r>
              <a:rPr sz="2400" dirty="0">
                <a:latin typeface="Corbel"/>
                <a:cs typeface="Corbel"/>
              </a:rPr>
              <a:t>t</a:t>
            </a:r>
            <a:r>
              <a:rPr sz="2400" spc="-100" dirty="0">
                <a:latin typeface="Corbel"/>
                <a:cs typeface="Corbel"/>
              </a:rPr>
              <a:t> </a:t>
            </a:r>
            <a:r>
              <a:rPr sz="2400" spc="-5" dirty="0">
                <a:latin typeface="Corbel"/>
                <a:cs typeface="Corbel"/>
              </a:rPr>
              <a:t>Collision-</a:t>
            </a:r>
            <a:r>
              <a:rPr sz="2400" spc="-50" dirty="0">
                <a:latin typeface="Corbel"/>
                <a:cs typeface="Corbel"/>
              </a:rPr>
              <a:t>R</a:t>
            </a:r>
            <a:r>
              <a:rPr sz="2400" spc="-5" dirty="0">
                <a:latin typeface="Corbel"/>
                <a:cs typeface="Corbel"/>
              </a:rPr>
              <a:t>esolutio</a:t>
            </a:r>
            <a:r>
              <a:rPr sz="2400" dirty="0">
                <a:latin typeface="Corbel"/>
                <a:cs typeface="Corbel"/>
              </a:rPr>
              <a:t>n</a:t>
            </a:r>
            <a:r>
              <a:rPr sz="2400" spc="-170" dirty="0">
                <a:latin typeface="Corbel"/>
                <a:cs typeface="Corbel"/>
              </a:rPr>
              <a:t> </a:t>
            </a:r>
            <a:r>
              <a:rPr sz="2400" spc="-155" dirty="0">
                <a:latin typeface="Corbel"/>
                <a:cs typeface="Corbel"/>
              </a:rPr>
              <a:t>T</a:t>
            </a:r>
            <a:r>
              <a:rPr sz="2400" spc="-5" dirty="0">
                <a:latin typeface="Corbel"/>
                <a:cs typeface="Corbel"/>
              </a:rPr>
              <a:t>echnique</a:t>
            </a:r>
            <a:r>
              <a:rPr sz="2400" dirty="0">
                <a:latin typeface="Corbel"/>
                <a:cs typeface="Corbel"/>
              </a:rPr>
              <a:t>s</a:t>
            </a:r>
            <a:r>
              <a:rPr sz="2400" spc="-5" dirty="0">
                <a:latin typeface="Corbel"/>
                <a:cs typeface="Corbel"/>
              </a:rPr>
              <a:t> with  examples.</a:t>
            </a:r>
            <a:endParaRPr sz="2400" dirty="0">
              <a:latin typeface="Corbel"/>
              <a:cs typeface="Corbe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35</a:t>
            </a:fld>
            <a:endParaRPr dirty="0"/>
          </a:p>
        </p:txBody>
      </p:sp>
      <p:sp>
        <p:nvSpPr>
          <p:cNvPr id="3" name="object 3"/>
          <p:cNvSpPr txBox="1">
            <a:spLocks noGrp="1"/>
          </p:cNvSpPr>
          <p:nvPr>
            <p:ph type="title"/>
          </p:nvPr>
        </p:nvSpPr>
        <p:spPr>
          <a:xfrm>
            <a:off x="3940937" y="3591418"/>
            <a:ext cx="3405504" cy="924560"/>
          </a:xfrm>
          <a:prstGeom prst="rect">
            <a:avLst/>
          </a:prstGeom>
        </p:spPr>
        <p:txBody>
          <a:bodyPr vert="horz" wrap="square" lIns="0" tIns="12700" rIns="0" bIns="0" rtlCol="0">
            <a:spAutoFit/>
          </a:bodyPr>
          <a:lstStyle/>
          <a:p>
            <a:pPr marL="12700">
              <a:lnSpc>
                <a:spcPct val="100000"/>
              </a:lnSpc>
              <a:spcBef>
                <a:spcPts val="100"/>
              </a:spcBef>
            </a:pPr>
            <a:r>
              <a:rPr spc="-5" dirty="0"/>
              <a:t>Than</a:t>
            </a:r>
            <a:r>
              <a:rPr dirty="0"/>
              <a:t>k</a:t>
            </a:r>
            <a:r>
              <a:rPr spc="-650" dirty="0"/>
              <a:t> </a:t>
            </a:r>
            <a:r>
              <a:rPr spc="-465" dirty="0"/>
              <a:t>Y</a:t>
            </a:r>
            <a:r>
              <a:rPr spc="-5" dirty="0"/>
              <a:t>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a:t>
            </a:fld>
            <a:endParaRPr dirty="0"/>
          </a:p>
        </p:txBody>
      </p:sp>
      <p:sp>
        <p:nvSpPr>
          <p:cNvPr id="3" name="object 3"/>
          <p:cNvSpPr txBox="1"/>
          <p:nvPr/>
        </p:nvSpPr>
        <p:spPr>
          <a:xfrm>
            <a:off x="685800" y="3093498"/>
            <a:ext cx="2493010" cy="574516"/>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File</a:t>
            </a:r>
            <a:r>
              <a:rPr lang="en-US" sz="3600" spc="-5" dirty="0">
                <a:solidFill>
                  <a:srgbClr val="FFFFFF"/>
                </a:solidFill>
                <a:latin typeface="Corbel"/>
                <a:cs typeface="Corbel"/>
              </a:rPr>
              <a:t>???</a:t>
            </a:r>
            <a:endParaRPr sz="3600" dirty="0">
              <a:latin typeface="Corbel"/>
              <a:cs typeface="Corbel"/>
            </a:endParaRPr>
          </a:p>
        </p:txBody>
      </p:sp>
      <p:sp>
        <p:nvSpPr>
          <p:cNvPr id="4" name="object 4"/>
          <p:cNvSpPr txBox="1"/>
          <p:nvPr/>
        </p:nvSpPr>
        <p:spPr>
          <a:xfrm>
            <a:off x="3505200" y="667513"/>
            <a:ext cx="8003199" cy="6001002"/>
          </a:xfrm>
          <a:prstGeom prst="rect">
            <a:avLst/>
          </a:prstGeom>
        </p:spPr>
        <p:txBody>
          <a:bodyPr vert="horz" wrap="square" lIns="0" tIns="75565" rIns="0" bIns="0" rtlCol="0">
            <a:spAutoFit/>
          </a:bodyPr>
          <a:lstStyle/>
          <a:p>
            <a:pPr marL="409575" indent="-397510" algn="just">
              <a:lnSpc>
                <a:spcPct val="100000"/>
              </a:lnSpc>
              <a:spcBef>
                <a:spcPts val="595"/>
              </a:spcBef>
              <a:buClr>
                <a:srgbClr val="4BABC6"/>
              </a:buClr>
              <a:buSzPct val="91666"/>
              <a:buFont typeface="Arial MT"/>
              <a:buChar char="●"/>
              <a:tabLst>
                <a:tab pos="410209" algn="l"/>
              </a:tabLst>
            </a:pPr>
            <a:r>
              <a:rPr lang="en-US" sz="2400" dirty="0">
                <a:latin typeface="Calibri"/>
                <a:cs typeface="Calibri"/>
              </a:rPr>
              <a:t>A </a:t>
            </a:r>
            <a:r>
              <a:rPr lang="en-US" sz="2400" dirty="0">
                <a:solidFill>
                  <a:srgbClr val="FF0000"/>
                </a:solidFill>
                <a:latin typeface="Calibri"/>
                <a:cs typeface="Calibri"/>
              </a:rPr>
              <a:t>file</a:t>
            </a:r>
            <a:r>
              <a:rPr lang="en-US" sz="2400" dirty="0">
                <a:latin typeface="Calibri"/>
                <a:cs typeface="Calibri"/>
              </a:rPr>
              <a:t> is a collection of data stored on mass storage (</a:t>
            </a:r>
            <a:r>
              <a:rPr lang="en-US" sz="2400" dirty="0" err="1">
                <a:latin typeface="Calibri"/>
                <a:cs typeface="Calibri"/>
              </a:rPr>
              <a:t>eg</a:t>
            </a:r>
            <a:r>
              <a:rPr lang="en-US" sz="2400" dirty="0">
                <a:latin typeface="Calibri"/>
                <a:cs typeface="Calibri"/>
              </a:rPr>
              <a:t> disk or tape)</a:t>
            </a:r>
          </a:p>
          <a:p>
            <a:pPr marL="409575" indent="-397510" algn="just">
              <a:lnSpc>
                <a:spcPct val="100000"/>
              </a:lnSpc>
              <a:spcBef>
                <a:spcPts val="595"/>
              </a:spcBef>
              <a:buClr>
                <a:srgbClr val="4BABC6"/>
              </a:buClr>
              <a:buSzPct val="91666"/>
              <a:buFont typeface="Arial MT"/>
              <a:buChar char="●"/>
              <a:tabLst>
                <a:tab pos="410209" algn="l"/>
              </a:tabLst>
            </a:pPr>
            <a:r>
              <a:rPr lang="en-US" sz="2400" dirty="0">
                <a:latin typeface="Calibri"/>
                <a:cs typeface="Calibri"/>
              </a:rPr>
              <a:t>The data is subdivided into </a:t>
            </a:r>
            <a:r>
              <a:rPr lang="en-US" sz="2400" dirty="0">
                <a:solidFill>
                  <a:srgbClr val="FF0000"/>
                </a:solidFill>
                <a:latin typeface="Calibri"/>
                <a:cs typeface="Calibri"/>
              </a:rPr>
              <a:t>records</a:t>
            </a:r>
            <a:r>
              <a:rPr lang="en-US" sz="2400" dirty="0">
                <a:latin typeface="Calibri"/>
                <a:cs typeface="Calibri"/>
              </a:rPr>
              <a:t> (</a:t>
            </a:r>
            <a:r>
              <a:rPr lang="en-US" sz="2400" dirty="0" err="1">
                <a:latin typeface="Calibri"/>
                <a:cs typeface="Calibri"/>
              </a:rPr>
              <a:t>e.g</a:t>
            </a:r>
            <a:r>
              <a:rPr lang="en-US" sz="2400" dirty="0">
                <a:latin typeface="Calibri"/>
                <a:cs typeface="Calibri"/>
              </a:rPr>
              <a:t> student information)</a:t>
            </a:r>
          </a:p>
          <a:p>
            <a:pPr marL="409575" indent="-397510" algn="just">
              <a:lnSpc>
                <a:spcPct val="100000"/>
              </a:lnSpc>
              <a:spcBef>
                <a:spcPts val="595"/>
              </a:spcBef>
              <a:buClr>
                <a:srgbClr val="4BABC6"/>
              </a:buClr>
              <a:buSzPct val="91666"/>
              <a:buFont typeface="Arial MT"/>
              <a:buChar char="●"/>
              <a:tabLst>
                <a:tab pos="410209" algn="l"/>
              </a:tabLst>
            </a:pPr>
            <a:r>
              <a:rPr lang="en-US" sz="2400" dirty="0">
                <a:latin typeface="Calibri"/>
                <a:cs typeface="Calibri"/>
              </a:rPr>
              <a:t>Each record contains number of </a:t>
            </a:r>
            <a:r>
              <a:rPr lang="en-US" sz="2400" dirty="0">
                <a:solidFill>
                  <a:srgbClr val="FF0000"/>
                </a:solidFill>
                <a:latin typeface="Calibri"/>
                <a:cs typeface="Calibri"/>
              </a:rPr>
              <a:t>fields</a:t>
            </a:r>
            <a:r>
              <a:rPr lang="en-US" sz="2400" dirty="0">
                <a:latin typeface="Calibri"/>
                <a:cs typeface="Calibri"/>
              </a:rPr>
              <a:t> (</a:t>
            </a:r>
            <a:r>
              <a:rPr lang="en-US" sz="2400" dirty="0" err="1">
                <a:latin typeface="Calibri"/>
                <a:cs typeface="Calibri"/>
              </a:rPr>
              <a:t>e.g</a:t>
            </a:r>
            <a:r>
              <a:rPr lang="en-US" sz="2400" dirty="0">
                <a:latin typeface="Calibri"/>
                <a:cs typeface="Calibri"/>
              </a:rPr>
              <a:t> roll number, name)</a:t>
            </a:r>
          </a:p>
          <a:p>
            <a:pPr marL="409575" indent="-397510" algn="just">
              <a:lnSpc>
                <a:spcPct val="100000"/>
              </a:lnSpc>
              <a:spcBef>
                <a:spcPts val="595"/>
              </a:spcBef>
              <a:buClr>
                <a:srgbClr val="4BABC6"/>
              </a:buClr>
              <a:buSzPct val="91666"/>
              <a:buFont typeface="Arial MT"/>
              <a:buChar char="●"/>
              <a:tabLst>
                <a:tab pos="410209" algn="l"/>
              </a:tabLst>
            </a:pPr>
            <a:r>
              <a:rPr lang="en-US" sz="2400" dirty="0">
                <a:latin typeface="Calibri"/>
                <a:cs typeface="Calibri"/>
              </a:rPr>
              <a:t>One or more fields considered as the </a:t>
            </a:r>
            <a:r>
              <a:rPr lang="en-US" sz="2400" dirty="0">
                <a:solidFill>
                  <a:srgbClr val="FF0000"/>
                </a:solidFill>
                <a:latin typeface="Calibri"/>
                <a:cs typeface="Calibri"/>
              </a:rPr>
              <a:t>key</a:t>
            </a:r>
            <a:r>
              <a:rPr lang="en-US" sz="2400" dirty="0">
                <a:latin typeface="Calibri"/>
                <a:cs typeface="Calibri"/>
              </a:rPr>
              <a:t> field. (</a:t>
            </a:r>
            <a:r>
              <a:rPr lang="en-US" sz="2400" dirty="0" err="1">
                <a:latin typeface="Calibri"/>
                <a:cs typeface="Calibri"/>
              </a:rPr>
              <a:t>e.g</a:t>
            </a:r>
            <a:r>
              <a:rPr lang="en-US" sz="2400" dirty="0">
                <a:latin typeface="Calibri"/>
                <a:cs typeface="Calibri"/>
              </a:rPr>
              <a:t> roll number</a:t>
            </a:r>
            <a:r>
              <a:rPr lang="en-US" sz="2400" dirty="0">
                <a:cs typeface="Calibri"/>
              </a:rPr>
              <a:t>). Key is an attribute that uniquely identifies the records of a file. It contains unique values to which can be used to distinguish one record from another in a file. </a:t>
            </a:r>
          </a:p>
          <a:p>
            <a:pPr marL="409575" indent="-397510" algn="just">
              <a:lnSpc>
                <a:spcPct val="100000"/>
              </a:lnSpc>
              <a:spcBef>
                <a:spcPts val="595"/>
              </a:spcBef>
              <a:buClr>
                <a:srgbClr val="4BABC6"/>
              </a:buClr>
              <a:buSzPct val="91666"/>
              <a:buFont typeface="Arial MT"/>
              <a:buChar char="●"/>
              <a:tabLst>
                <a:tab pos="410209" algn="l"/>
              </a:tabLst>
            </a:pPr>
            <a:r>
              <a:rPr lang="en-US" sz="2400" dirty="0">
                <a:solidFill>
                  <a:srgbClr val="FF0000"/>
                </a:solidFill>
                <a:cs typeface="Calibri"/>
              </a:rPr>
              <a:t>Page: </a:t>
            </a:r>
            <a:r>
              <a:rPr lang="en-US" sz="2400" dirty="0">
                <a:cs typeface="Calibri"/>
              </a:rPr>
              <a:t>A file is loaded in the main memory to perform operations like insertion, modification, deletion, etc., on it. If the file is too large in size, it is decomposed into equal size pages, which is the unit of exchange between the disk and the main memory.</a:t>
            </a:r>
          </a:p>
          <a:p>
            <a:pPr marL="409575" indent="-397510" algn="just">
              <a:lnSpc>
                <a:spcPct val="100000"/>
              </a:lnSpc>
              <a:spcBef>
                <a:spcPts val="595"/>
              </a:spcBef>
              <a:buClr>
                <a:srgbClr val="4BABC6"/>
              </a:buClr>
              <a:buSzPct val="91666"/>
              <a:buFont typeface="Arial MT"/>
              <a:buChar char="●"/>
              <a:tabLst>
                <a:tab pos="410209" algn="l"/>
              </a:tabLst>
            </a:pPr>
            <a:endParaRPr sz="24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a:t>
            </a:fld>
            <a:endParaRPr dirty="0"/>
          </a:p>
        </p:txBody>
      </p:sp>
      <p:sp>
        <p:nvSpPr>
          <p:cNvPr id="3" name="object 3"/>
          <p:cNvSpPr txBox="1"/>
          <p:nvPr/>
        </p:nvSpPr>
        <p:spPr>
          <a:xfrm>
            <a:off x="325950" y="2679637"/>
            <a:ext cx="2493010" cy="1574790"/>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Organization of Records in File</a:t>
            </a:r>
            <a:endParaRPr sz="3600" dirty="0">
              <a:latin typeface="Corbel"/>
              <a:cs typeface="Corbel"/>
            </a:endParaRPr>
          </a:p>
        </p:txBody>
      </p:sp>
      <p:sp>
        <p:nvSpPr>
          <p:cNvPr id="4" name="object 4"/>
          <p:cNvSpPr txBox="1"/>
          <p:nvPr/>
        </p:nvSpPr>
        <p:spPr>
          <a:xfrm>
            <a:off x="3505200" y="667513"/>
            <a:ext cx="8229599" cy="4893006"/>
          </a:xfrm>
          <a:prstGeom prst="rect">
            <a:avLst/>
          </a:prstGeom>
        </p:spPr>
        <p:txBody>
          <a:bodyPr vert="horz" wrap="square" lIns="0" tIns="75565" rIns="0" bIns="0" rtlCol="0">
            <a:spAutoFit/>
          </a:bodyPr>
          <a:lstStyle/>
          <a:p>
            <a:pPr marL="409575" indent="-397510" algn="just">
              <a:lnSpc>
                <a:spcPct val="100000"/>
              </a:lnSpc>
              <a:spcBef>
                <a:spcPts val="595"/>
              </a:spcBef>
              <a:buClr>
                <a:srgbClr val="4BABC6"/>
              </a:buClr>
              <a:buSzPct val="91666"/>
              <a:buFont typeface="Arial MT"/>
              <a:buChar char="●"/>
              <a:tabLst>
                <a:tab pos="410209" algn="l"/>
              </a:tabLst>
            </a:pPr>
            <a:r>
              <a:rPr lang="en-US" sz="2400" dirty="0">
                <a:solidFill>
                  <a:srgbClr val="FF0000"/>
                </a:solidFill>
                <a:cs typeface="Calibri"/>
              </a:rPr>
              <a:t>Fixed-Length Records</a:t>
            </a:r>
          </a:p>
          <a:p>
            <a:pPr marL="409575" indent="-397510" algn="just">
              <a:lnSpc>
                <a:spcPct val="100000"/>
              </a:lnSpc>
              <a:spcBef>
                <a:spcPts val="595"/>
              </a:spcBef>
              <a:buClr>
                <a:srgbClr val="4BABC6"/>
              </a:buClr>
              <a:buSzPct val="91666"/>
              <a:buFont typeface="Arial MT"/>
              <a:buChar char="●"/>
              <a:tabLst>
                <a:tab pos="410209" algn="l"/>
              </a:tabLst>
            </a:pPr>
            <a:r>
              <a:rPr lang="en-US" sz="2400" dirty="0">
                <a:cs typeface="Calibri"/>
              </a:rPr>
              <a:t>All the records in a file of fixed-length record are of same length. In a file of fixed-length records, every record consists of same number of fields and size of each field is fixed for  every record. It ensures easy location of field values, as their positions are predetermined.</a:t>
            </a:r>
          </a:p>
          <a:p>
            <a:pPr marL="409575" indent="-397510" algn="just">
              <a:lnSpc>
                <a:spcPct val="100000"/>
              </a:lnSpc>
              <a:spcBef>
                <a:spcPts val="595"/>
              </a:spcBef>
              <a:buClr>
                <a:srgbClr val="4BABC6"/>
              </a:buClr>
              <a:buSzPct val="91666"/>
              <a:buFont typeface="Arial MT"/>
              <a:buChar char="●"/>
              <a:tabLst>
                <a:tab pos="410209" algn="l"/>
              </a:tabLst>
            </a:pPr>
            <a:r>
              <a:rPr lang="en-US" sz="2400" dirty="0">
                <a:cs typeface="Calibri"/>
              </a:rPr>
              <a:t>Since each record occupies equal memory, as shown in Figure 9.1, identifying start and end of record is relatively simple.</a:t>
            </a:r>
          </a:p>
          <a:p>
            <a:pPr marL="409575" indent="-397510" algn="just">
              <a:spcBef>
                <a:spcPts val="595"/>
              </a:spcBef>
              <a:buClr>
                <a:srgbClr val="4BABC6"/>
              </a:buClr>
              <a:buSzPct val="91666"/>
              <a:buFont typeface="Arial MT"/>
              <a:buChar char="●"/>
              <a:tabLst>
                <a:tab pos="410209" algn="l"/>
              </a:tabLst>
            </a:pPr>
            <a:r>
              <a:rPr lang="en-US" altLang="en-US" sz="2400" dirty="0"/>
              <a:t>A major drawback of fixed-length records is that a lot of memory space is wasted.</a:t>
            </a:r>
          </a:p>
          <a:p>
            <a:pPr marL="409575" indent="-397510" algn="just">
              <a:lnSpc>
                <a:spcPct val="100000"/>
              </a:lnSpc>
              <a:spcBef>
                <a:spcPts val="595"/>
              </a:spcBef>
              <a:buClr>
                <a:srgbClr val="4BABC6"/>
              </a:buClr>
              <a:buSzPct val="91666"/>
              <a:buFont typeface="Arial MT"/>
              <a:buChar char="●"/>
              <a:tabLst>
                <a:tab pos="410209" algn="l"/>
              </a:tabLst>
            </a:pPr>
            <a:endParaRPr lang="en-US" sz="2400" dirty="0">
              <a:cs typeface="Calibri"/>
            </a:endParaRPr>
          </a:p>
          <a:p>
            <a:pPr marL="409575" indent="-397510" algn="just">
              <a:lnSpc>
                <a:spcPct val="100000"/>
              </a:lnSpc>
              <a:spcBef>
                <a:spcPts val="595"/>
              </a:spcBef>
              <a:buClr>
                <a:srgbClr val="4BABC6"/>
              </a:buClr>
              <a:buSzPct val="91666"/>
              <a:buFont typeface="Arial MT"/>
              <a:buChar char="●"/>
              <a:tabLst>
                <a:tab pos="410209" algn="l"/>
              </a:tabLst>
            </a:pPr>
            <a:endParaRPr sz="2400" dirty="0">
              <a:latin typeface="Calibri"/>
              <a:cs typeface="Calibri"/>
            </a:endParaRP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1380" y="4648199"/>
            <a:ext cx="6317045" cy="199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486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6</a:t>
            </a:fld>
            <a:endParaRPr dirty="0"/>
          </a:p>
        </p:txBody>
      </p:sp>
      <p:sp>
        <p:nvSpPr>
          <p:cNvPr id="3" name="object 3"/>
          <p:cNvSpPr txBox="1"/>
          <p:nvPr/>
        </p:nvSpPr>
        <p:spPr>
          <a:xfrm>
            <a:off x="325950" y="2679637"/>
            <a:ext cx="2493010" cy="1574790"/>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Organization of Records in File</a:t>
            </a:r>
            <a:endParaRPr sz="3600" dirty="0">
              <a:latin typeface="Corbel"/>
              <a:cs typeface="Corbel"/>
            </a:endParaRPr>
          </a:p>
        </p:txBody>
      </p:sp>
      <p:sp>
        <p:nvSpPr>
          <p:cNvPr id="4" name="object 4"/>
          <p:cNvSpPr txBox="1"/>
          <p:nvPr/>
        </p:nvSpPr>
        <p:spPr>
          <a:xfrm>
            <a:off x="3505200" y="667513"/>
            <a:ext cx="8003199" cy="3554178"/>
          </a:xfrm>
          <a:prstGeom prst="rect">
            <a:avLst/>
          </a:prstGeom>
        </p:spPr>
        <p:txBody>
          <a:bodyPr vert="horz" wrap="square" lIns="0" tIns="75565" rIns="0" bIns="0" rtlCol="0">
            <a:spAutoFit/>
          </a:bodyPr>
          <a:lstStyle/>
          <a:p>
            <a:pPr marL="409575" indent="-397510" algn="just">
              <a:lnSpc>
                <a:spcPct val="100000"/>
              </a:lnSpc>
              <a:spcBef>
                <a:spcPts val="595"/>
              </a:spcBef>
              <a:buClr>
                <a:srgbClr val="4BABC6"/>
              </a:buClr>
              <a:buSzPct val="91666"/>
              <a:buFont typeface="Arial MT"/>
              <a:buChar char="●"/>
              <a:tabLst>
                <a:tab pos="410209" algn="l"/>
              </a:tabLst>
            </a:pPr>
            <a:r>
              <a:rPr lang="en-US" sz="2400" dirty="0">
                <a:solidFill>
                  <a:srgbClr val="FF0000"/>
                </a:solidFill>
                <a:cs typeface="Calibri"/>
              </a:rPr>
              <a:t>Variable-Length Records</a:t>
            </a:r>
          </a:p>
          <a:p>
            <a:pPr marL="409575" indent="-397510" algn="just">
              <a:lnSpc>
                <a:spcPct val="100000"/>
              </a:lnSpc>
              <a:spcBef>
                <a:spcPts val="595"/>
              </a:spcBef>
              <a:buClr>
                <a:srgbClr val="4BABC6"/>
              </a:buClr>
              <a:buSzPct val="91666"/>
              <a:buFont typeface="Arial MT"/>
              <a:buChar char="●"/>
              <a:tabLst>
                <a:tab pos="410209" algn="l"/>
              </a:tabLst>
            </a:pPr>
            <a:r>
              <a:rPr lang="en-US" sz="2400" dirty="0">
                <a:cs typeface="Calibri"/>
              </a:rPr>
              <a:t>Variable-length records may be used to utilize memory more efficiently. In this approach, the exact length </a:t>
            </a:r>
            <a:r>
              <a:rPr lang="en-US" sz="2400" dirty="0" err="1">
                <a:cs typeface="Calibri"/>
              </a:rPr>
              <a:t>offield</a:t>
            </a:r>
            <a:r>
              <a:rPr lang="en-US" sz="2400" dirty="0">
                <a:cs typeface="Calibri"/>
              </a:rPr>
              <a:t> is not fixed in advance. Thus, to determine the start and end of each field within the record, special separator characters, which do not appear anywhere within the field value, are required (see Figure 9.3). Locating any field within the record requires  scan of record until the field is found.</a:t>
            </a:r>
          </a:p>
          <a:p>
            <a:pPr marL="409575" indent="-397510" algn="just">
              <a:lnSpc>
                <a:spcPct val="100000"/>
              </a:lnSpc>
              <a:spcBef>
                <a:spcPts val="595"/>
              </a:spcBef>
              <a:buClr>
                <a:srgbClr val="4BABC6"/>
              </a:buClr>
              <a:buSzPct val="91666"/>
              <a:buFont typeface="Arial MT"/>
              <a:buChar char="●"/>
              <a:tabLst>
                <a:tab pos="410209" algn="l"/>
              </a:tabLst>
            </a:pPr>
            <a:endParaRPr sz="2400" dirty="0">
              <a:latin typeface="Calibri"/>
              <a:cs typeface="Calibri"/>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141" y="3756024"/>
            <a:ext cx="8205808" cy="93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030" y="4807136"/>
            <a:ext cx="7512410" cy="183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025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7</a:t>
            </a:fld>
            <a:endParaRPr dirty="0"/>
          </a:p>
        </p:txBody>
      </p:sp>
      <p:sp>
        <p:nvSpPr>
          <p:cNvPr id="3" name="object 3"/>
          <p:cNvSpPr txBox="1"/>
          <p:nvPr/>
        </p:nvSpPr>
        <p:spPr>
          <a:xfrm>
            <a:off x="325944" y="2606557"/>
            <a:ext cx="2493010" cy="15646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File</a:t>
            </a:r>
            <a:r>
              <a:rPr sz="3600" spc="-95" dirty="0">
                <a:solidFill>
                  <a:srgbClr val="FFFFFF"/>
                </a:solidFill>
                <a:latin typeface="Corbel"/>
                <a:cs typeface="Corbel"/>
              </a:rPr>
              <a:t> </a:t>
            </a:r>
            <a:r>
              <a:rPr sz="3600" spc="-5" dirty="0">
                <a:solidFill>
                  <a:srgbClr val="FFFFFF"/>
                </a:solidFill>
                <a:latin typeface="Corbel"/>
                <a:cs typeface="Corbel"/>
              </a:rPr>
              <a:t>structure </a:t>
            </a:r>
            <a:r>
              <a:rPr sz="3600" spc="-710" dirty="0">
                <a:solidFill>
                  <a:srgbClr val="FFFFFF"/>
                </a:solidFill>
                <a:latin typeface="Corbel"/>
                <a:cs typeface="Corbel"/>
              </a:rPr>
              <a:t> </a:t>
            </a:r>
            <a:r>
              <a:rPr sz="3600" spc="-10" dirty="0">
                <a:solidFill>
                  <a:srgbClr val="FFFFFF"/>
                </a:solidFill>
                <a:latin typeface="Corbel"/>
                <a:cs typeface="Corbel"/>
              </a:rPr>
              <a:t>and Data </a:t>
            </a:r>
            <a:r>
              <a:rPr sz="3600" spc="-5" dirty="0">
                <a:solidFill>
                  <a:srgbClr val="FFFFFF"/>
                </a:solidFill>
                <a:latin typeface="Corbel"/>
                <a:cs typeface="Corbel"/>
              </a:rPr>
              <a:t> structure</a:t>
            </a:r>
            <a:endParaRPr sz="3600">
              <a:latin typeface="Corbel"/>
              <a:cs typeface="Corbel"/>
            </a:endParaRPr>
          </a:p>
        </p:txBody>
      </p:sp>
      <p:sp>
        <p:nvSpPr>
          <p:cNvPr id="4" name="object 4"/>
          <p:cNvSpPr txBox="1"/>
          <p:nvPr/>
        </p:nvSpPr>
        <p:spPr>
          <a:xfrm>
            <a:off x="4002171" y="1240240"/>
            <a:ext cx="7485380" cy="4345940"/>
          </a:xfrm>
          <a:prstGeom prst="rect">
            <a:avLst/>
          </a:prstGeom>
        </p:spPr>
        <p:txBody>
          <a:bodyPr vert="horz" wrap="square" lIns="0" tIns="75565" rIns="0" bIns="0" rtlCol="0">
            <a:spAutoFit/>
          </a:bodyPr>
          <a:lstStyle/>
          <a:p>
            <a:pPr marL="409575" indent="-397510" algn="just">
              <a:lnSpc>
                <a:spcPct val="100000"/>
              </a:lnSpc>
              <a:spcBef>
                <a:spcPts val="595"/>
              </a:spcBef>
              <a:buClr>
                <a:srgbClr val="4BABC6"/>
              </a:buClr>
              <a:buSzPct val="91666"/>
              <a:buFont typeface="Arial MT"/>
              <a:buChar char="●"/>
              <a:tabLst>
                <a:tab pos="410209" algn="l"/>
              </a:tabLst>
            </a:pPr>
            <a:r>
              <a:rPr sz="2400" dirty="0">
                <a:latin typeface="Calibri"/>
                <a:cs typeface="Calibri"/>
              </a:rPr>
              <a:t>A</a:t>
            </a:r>
            <a:r>
              <a:rPr sz="2400" spc="-15" dirty="0">
                <a:latin typeface="Calibri"/>
                <a:cs typeface="Calibri"/>
              </a:rPr>
              <a:t> </a:t>
            </a:r>
            <a:r>
              <a:rPr sz="2400" spc="-5" dirty="0">
                <a:latin typeface="Calibri"/>
                <a:cs typeface="Calibri"/>
              </a:rPr>
              <a:t>data</a:t>
            </a:r>
            <a:r>
              <a:rPr sz="2400" spc="-10" dirty="0">
                <a:latin typeface="Calibri"/>
                <a:cs typeface="Calibri"/>
              </a:rPr>
              <a:t> </a:t>
            </a:r>
            <a:r>
              <a:rPr sz="2400" spc="-5" dirty="0">
                <a:latin typeface="Calibri"/>
                <a:cs typeface="Calibri"/>
              </a:rPr>
              <a:t>structure</a:t>
            </a:r>
            <a:r>
              <a:rPr sz="2400" spc="-10" dirty="0">
                <a:latin typeface="Calibri"/>
                <a:cs typeface="Calibri"/>
              </a:rPr>
              <a:t> </a:t>
            </a:r>
            <a:r>
              <a:rPr sz="2400" spc="-5" dirty="0">
                <a:latin typeface="Calibri"/>
                <a:cs typeface="Calibri"/>
              </a:rPr>
              <a:t>could</a:t>
            </a:r>
            <a:r>
              <a:rPr sz="2400" spc="-10" dirty="0">
                <a:latin typeface="Calibri"/>
                <a:cs typeface="Calibri"/>
              </a:rPr>
              <a:t> </a:t>
            </a:r>
            <a:r>
              <a:rPr sz="2400" spc="-5" dirty="0">
                <a:latin typeface="Calibri"/>
                <a:cs typeface="Calibri"/>
              </a:rPr>
              <a:t>be</a:t>
            </a:r>
            <a:r>
              <a:rPr sz="2400" spc="-10" dirty="0">
                <a:latin typeface="Calibri"/>
                <a:cs typeface="Calibri"/>
              </a:rPr>
              <a:t> </a:t>
            </a:r>
            <a:r>
              <a:rPr sz="2400" spc="-5" dirty="0">
                <a:latin typeface="Calibri"/>
                <a:cs typeface="Calibri"/>
              </a:rPr>
              <a:t>present</a:t>
            </a:r>
            <a:r>
              <a:rPr sz="2400" spc="-10" dirty="0">
                <a:latin typeface="Calibri"/>
                <a:cs typeface="Calibri"/>
              </a:rPr>
              <a:t> </a:t>
            </a:r>
            <a:r>
              <a:rPr sz="2400" spc="-5" dirty="0">
                <a:latin typeface="Calibri"/>
                <a:cs typeface="Calibri"/>
              </a:rPr>
              <a:t>both</a:t>
            </a:r>
            <a:r>
              <a:rPr sz="2400" spc="-1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RAM</a:t>
            </a:r>
            <a:r>
              <a:rPr sz="2400" spc="-10" dirty="0">
                <a:latin typeface="Calibri"/>
                <a:cs typeface="Calibri"/>
              </a:rPr>
              <a:t> </a:t>
            </a:r>
            <a:r>
              <a:rPr sz="2400" dirty="0">
                <a:latin typeface="Calibri"/>
                <a:cs typeface="Calibri"/>
              </a:rPr>
              <a:t>and</a:t>
            </a:r>
            <a:r>
              <a:rPr sz="2400" spc="-10" dirty="0">
                <a:latin typeface="Calibri"/>
                <a:cs typeface="Calibri"/>
              </a:rPr>
              <a:t> </a:t>
            </a:r>
            <a:r>
              <a:rPr sz="2400" spc="-5" dirty="0">
                <a:latin typeface="Calibri"/>
                <a:cs typeface="Calibri"/>
              </a:rPr>
              <a:t>DISK.</a:t>
            </a:r>
            <a:endParaRPr sz="2400" dirty="0">
              <a:latin typeface="Calibri"/>
              <a:cs typeface="Calibri"/>
            </a:endParaRPr>
          </a:p>
          <a:p>
            <a:pPr marL="409575" marR="490855" indent="-397510" algn="just">
              <a:lnSpc>
                <a:spcPct val="99700"/>
              </a:lnSpc>
              <a:spcBef>
                <a:spcPts val="500"/>
              </a:spcBef>
              <a:buClr>
                <a:srgbClr val="4BABC6"/>
              </a:buClr>
              <a:buSzPct val="91666"/>
              <a:buFont typeface="Arial MT"/>
              <a:buChar char="●"/>
              <a:tabLst>
                <a:tab pos="410209" algn="l"/>
              </a:tabLst>
            </a:pPr>
            <a:r>
              <a:rPr sz="2400" spc="-5" dirty="0">
                <a:latin typeface="Calibri"/>
                <a:cs typeface="Calibri"/>
              </a:rPr>
              <a:t>Technically the file structures </a:t>
            </a:r>
            <a:r>
              <a:rPr sz="2400" dirty="0">
                <a:latin typeface="Calibri"/>
                <a:cs typeface="Calibri"/>
              </a:rPr>
              <a:t>are </a:t>
            </a:r>
            <a:r>
              <a:rPr sz="2400" spc="-5" dirty="0">
                <a:latin typeface="Calibri"/>
                <a:cs typeface="Calibri"/>
              </a:rPr>
              <a:t>more standardized, </a:t>
            </a:r>
            <a:r>
              <a:rPr sz="2400" spc="-530" dirty="0">
                <a:latin typeface="Calibri"/>
                <a:cs typeface="Calibri"/>
              </a:rPr>
              <a:t> </a:t>
            </a:r>
            <a:r>
              <a:rPr sz="2400" spc="-5" dirty="0">
                <a:latin typeface="Calibri"/>
                <a:cs typeface="Calibri"/>
              </a:rPr>
              <a:t>especially if one wants to </a:t>
            </a:r>
            <a:r>
              <a:rPr sz="2400" dirty="0">
                <a:latin typeface="Calibri"/>
                <a:cs typeface="Calibri"/>
              </a:rPr>
              <a:t>allow a </a:t>
            </a:r>
            <a:r>
              <a:rPr sz="2400" spc="-5" dirty="0">
                <a:latin typeface="Calibri"/>
                <a:cs typeface="Calibri"/>
              </a:rPr>
              <a:t>third party </a:t>
            </a:r>
            <a:r>
              <a:rPr sz="2400" dirty="0">
                <a:latin typeface="Calibri"/>
                <a:cs typeface="Calibri"/>
              </a:rPr>
              <a:t>app </a:t>
            </a:r>
            <a:r>
              <a:rPr sz="2400" spc="-5" dirty="0">
                <a:latin typeface="Calibri"/>
                <a:cs typeface="Calibri"/>
              </a:rPr>
              <a:t>or </a:t>
            </a:r>
            <a:r>
              <a:rPr sz="2400" dirty="0">
                <a:latin typeface="Calibri"/>
                <a:cs typeface="Calibri"/>
              </a:rPr>
              <a:t>a </a:t>
            </a:r>
            <a:r>
              <a:rPr sz="2400" spc="-530" dirty="0">
                <a:latin typeface="Calibri"/>
                <a:cs typeface="Calibri"/>
              </a:rPr>
              <a:t> </a:t>
            </a:r>
            <a:r>
              <a:rPr sz="2400" spc="-5" dirty="0">
                <a:latin typeface="Calibri"/>
                <a:cs typeface="Calibri"/>
              </a:rPr>
              <a:t>newer</a:t>
            </a:r>
            <a:r>
              <a:rPr sz="2400" spc="-10" dirty="0">
                <a:latin typeface="Calibri"/>
                <a:cs typeface="Calibri"/>
              </a:rPr>
              <a:t> </a:t>
            </a:r>
            <a:r>
              <a:rPr sz="2400" spc="-5" dirty="0">
                <a:latin typeface="Calibri"/>
                <a:cs typeface="Calibri"/>
              </a:rPr>
              <a:t>version</a:t>
            </a:r>
            <a:r>
              <a:rPr sz="2400" spc="-10" dirty="0">
                <a:latin typeface="Calibri"/>
                <a:cs typeface="Calibri"/>
              </a:rPr>
              <a:t> </a:t>
            </a:r>
            <a:r>
              <a:rPr sz="2400" spc="-5" dirty="0">
                <a:latin typeface="Calibri"/>
                <a:cs typeface="Calibri"/>
              </a:rPr>
              <a:t>of the</a:t>
            </a:r>
            <a:r>
              <a:rPr sz="2400" spc="-10" dirty="0">
                <a:latin typeface="Calibri"/>
                <a:cs typeface="Calibri"/>
              </a:rPr>
              <a:t> </a:t>
            </a:r>
            <a:r>
              <a:rPr sz="2400" spc="-5" dirty="0">
                <a:latin typeface="Calibri"/>
                <a:cs typeface="Calibri"/>
              </a:rPr>
              <a:t>same</a:t>
            </a:r>
            <a:r>
              <a:rPr sz="2400" spc="-10" dirty="0">
                <a:latin typeface="Calibri"/>
                <a:cs typeface="Calibri"/>
              </a:rPr>
              <a:t> </a:t>
            </a:r>
            <a:r>
              <a:rPr sz="2400" dirty="0">
                <a:latin typeface="Calibri"/>
                <a:cs typeface="Calibri"/>
              </a:rPr>
              <a:t>app</a:t>
            </a:r>
            <a:r>
              <a:rPr sz="2400" spc="-5" dirty="0">
                <a:latin typeface="Calibri"/>
                <a:cs typeface="Calibri"/>
              </a:rPr>
              <a:t> to</a:t>
            </a:r>
            <a:r>
              <a:rPr sz="2400" spc="-10" dirty="0">
                <a:latin typeface="Calibri"/>
                <a:cs typeface="Calibri"/>
              </a:rPr>
              <a:t> </a:t>
            </a:r>
            <a:r>
              <a:rPr sz="2400" spc="-5" dirty="0">
                <a:latin typeface="Calibri"/>
                <a:cs typeface="Calibri"/>
              </a:rPr>
              <a:t>open the</a:t>
            </a:r>
            <a:r>
              <a:rPr sz="2400" spc="-10" dirty="0">
                <a:latin typeface="Calibri"/>
                <a:cs typeface="Calibri"/>
              </a:rPr>
              <a:t> </a:t>
            </a:r>
            <a:r>
              <a:rPr sz="2400" spc="-5" dirty="0">
                <a:latin typeface="Calibri"/>
                <a:cs typeface="Calibri"/>
              </a:rPr>
              <a:t>file.</a:t>
            </a:r>
            <a:endParaRPr sz="2400" dirty="0">
              <a:latin typeface="Calibri"/>
              <a:cs typeface="Calibri"/>
            </a:endParaRPr>
          </a:p>
          <a:p>
            <a:pPr marL="409575" marR="380365" indent="-397510" algn="just">
              <a:lnSpc>
                <a:spcPct val="100499"/>
              </a:lnSpc>
              <a:spcBef>
                <a:spcPts val="439"/>
              </a:spcBef>
              <a:buClr>
                <a:srgbClr val="4BABC6"/>
              </a:buClr>
              <a:buSzPct val="91666"/>
              <a:buFont typeface="Arial MT"/>
              <a:buChar char="●"/>
              <a:tabLst>
                <a:tab pos="410209" algn="l"/>
              </a:tabLst>
            </a:pPr>
            <a:r>
              <a:rPr sz="2400" spc="-5" dirty="0">
                <a:latin typeface="Calibri"/>
                <a:cs typeface="Calibri"/>
              </a:rPr>
              <a:t>Data structures can change between </a:t>
            </a:r>
            <a:r>
              <a:rPr sz="2400" dirty="0">
                <a:latin typeface="Calibri"/>
                <a:cs typeface="Calibri"/>
              </a:rPr>
              <a:t>app </a:t>
            </a:r>
            <a:r>
              <a:rPr sz="2400" spc="-5" dirty="0">
                <a:latin typeface="Calibri"/>
                <a:cs typeface="Calibri"/>
              </a:rPr>
              <a:t>versions </a:t>
            </a:r>
            <a:r>
              <a:rPr sz="2400" dirty="0">
                <a:latin typeface="Calibri"/>
                <a:cs typeface="Calibri"/>
              </a:rPr>
              <a:t>and </a:t>
            </a:r>
            <a:r>
              <a:rPr sz="2400" spc="-530" dirty="0">
                <a:latin typeface="Calibri"/>
                <a:cs typeface="Calibri"/>
              </a:rPr>
              <a:t> </a:t>
            </a:r>
            <a:r>
              <a:rPr sz="2400" spc="-5" dirty="0">
                <a:latin typeface="Calibri"/>
                <a:cs typeface="Calibri"/>
              </a:rPr>
              <a:t>there</a:t>
            </a:r>
            <a:r>
              <a:rPr sz="2400" spc="-10" dirty="0">
                <a:latin typeface="Calibri"/>
                <a:cs typeface="Calibri"/>
              </a:rPr>
              <a:t> </a:t>
            </a:r>
            <a:r>
              <a:rPr sz="2400" spc="-5" dirty="0">
                <a:latin typeface="Calibri"/>
                <a:cs typeface="Calibri"/>
              </a:rPr>
              <a:t>is no</a:t>
            </a:r>
            <a:r>
              <a:rPr sz="2400" spc="-10" dirty="0">
                <a:latin typeface="Calibri"/>
                <a:cs typeface="Calibri"/>
              </a:rPr>
              <a:t> </a:t>
            </a:r>
            <a:r>
              <a:rPr sz="2400" spc="-5" dirty="0">
                <a:latin typeface="Calibri"/>
                <a:cs typeface="Calibri"/>
              </a:rPr>
              <a:t>need for compatibility.</a:t>
            </a:r>
            <a:endParaRPr sz="2400" dirty="0">
              <a:latin typeface="Calibri"/>
              <a:cs typeface="Calibri"/>
            </a:endParaRPr>
          </a:p>
          <a:p>
            <a:pPr marL="409575" marR="732790" indent="-397510" algn="just">
              <a:lnSpc>
                <a:spcPct val="100499"/>
              </a:lnSpc>
              <a:spcBef>
                <a:spcPts val="434"/>
              </a:spcBef>
              <a:buClr>
                <a:srgbClr val="4BABC6"/>
              </a:buClr>
              <a:buSzPct val="91666"/>
              <a:buFont typeface="Arial MT"/>
              <a:buChar char="●"/>
              <a:tabLst>
                <a:tab pos="410209" algn="l"/>
              </a:tabLst>
            </a:pPr>
            <a:r>
              <a:rPr sz="2400" spc="-5" dirty="0">
                <a:latin typeface="Calibri"/>
                <a:cs typeface="Calibri"/>
              </a:rPr>
              <a:t>In most (binary) file structures, the basic organizing </a:t>
            </a:r>
            <a:r>
              <a:rPr sz="2400" spc="-530" dirty="0">
                <a:latin typeface="Calibri"/>
                <a:cs typeface="Calibri"/>
              </a:rPr>
              <a:t> </a:t>
            </a:r>
            <a:r>
              <a:rPr sz="2400" spc="-5" dirty="0">
                <a:latin typeface="Calibri"/>
                <a:cs typeface="Calibri"/>
              </a:rPr>
              <a:t>elements</a:t>
            </a:r>
            <a:r>
              <a:rPr sz="2400" spc="-10" dirty="0">
                <a:latin typeface="Calibri"/>
                <a:cs typeface="Calibri"/>
              </a:rPr>
              <a:t> </a:t>
            </a:r>
            <a:r>
              <a:rPr sz="2400" dirty="0">
                <a:latin typeface="Calibri"/>
                <a:cs typeface="Calibri"/>
              </a:rPr>
              <a:t>are</a:t>
            </a:r>
            <a:r>
              <a:rPr sz="2400" spc="-10" dirty="0">
                <a:latin typeface="Calibri"/>
                <a:cs typeface="Calibri"/>
              </a:rPr>
              <a:t> </a:t>
            </a:r>
            <a:r>
              <a:rPr sz="2400" spc="-5" dirty="0">
                <a:latin typeface="Calibri"/>
                <a:cs typeface="Calibri"/>
              </a:rPr>
              <a:t>Pages </a:t>
            </a:r>
            <a:r>
              <a:rPr sz="2400" dirty="0">
                <a:latin typeface="Calibri"/>
                <a:cs typeface="Calibri"/>
              </a:rPr>
              <a:t>and</a:t>
            </a:r>
            <a:r>
              <a:rPr sz="2400" spc="-10" dirty="0">
                <a:latin typeface="Calibri"/>
                <a:cs typeface="Calibri"/>
              </a:rPr>
              <a:t> </a:t>
            </a:r>
            <a:r>
              <a:rPr sz="2400" spc="-5" dirty="0">
                <a:latin typeface="Calibri"/>
                <a:cs typeface="Calibri"/>
              </a:rPr>
              <a:t>Physical Links.</a:t>
            </a:r>
            <a:endParaRPr sz="2400" dirty="0">
              <a:latin typeface="Calibri"/>
              <a:cs typeface="Calibri"/>
            </a:endParaRPr>
          </a:p>
          <a:p>
            <a:pPr marL="409575" marR="5080" indent="-397510" algn="just">
              <a:lnSpc>
                <a:spcPct val="99700"/>
              </a:lnSpc>
              <a:spcBef>
                <a:spcPts val="455"/>
              </a:spcBef>
              <a:buClr>
                <a:srgbClr val="4BABC6"/>
              </a:buClr>
              <a:buSzPct val="91666"/>
              <a:buFont typeface="Arial MT"/>
              <a:buChar char="●"/>
              <a:tabLst>
                <a:tab pos="410209" algn="l"/>
              </a:tabLst>
            </a:pPr>
            <a:r>
              <a:rPr sz="2400" spc="-5" dirty="0">
                <a:latin typeface="Calibri"/>
                <a:cs typeface="Calibri"/>
              </a:rPr>
              <a:t>Page (computer memory) map to file system chunks that </a:t>
            </a:r>
            <a:r>
              <a:rPr sz="2400" spc="-530" dirty="0">
                <a:latin typeface="Calibri"/>
                <a:cs typeface="Calibri"/>
              </a:rPr>
              <a:t> </a:t>
            </a:r>
            <a:r>
              <a:rPr sz="2400" dirty="0">
                <a:latin typeface="Calibri"/>
                <a:cs typeface="Calibri"/>
              </a:rPr>
              <a:t>are </a:t>
            </a:r>
            <a:r>
              <a:rPr sz="2400" spc="-5" dirty="0">
                <a:latin typeface="Calibri"/>
                <a:cs typeface="Calibri"/>
              </a:rPr>
              <a:t>(hopefully) guaranteed to be stored contiguously </a:t>
            </a:r>
            <a:r>
              <a:rPr sz="2400" dirty="0">
                <a:latin typeface="Calibri"/>
                <a:cs typeface="Calibri"/>
              </a:rPr>
              <a:t>and </a:t>
            </a:r>
            <a:r>
              <a:rPr sz="2400" spc="-530" dirty="0">
                <a:latin typeface="Calibri"/>
                <a:cs typeface="Calibri"/>
              </a:rPr>
              <a:t> </a:t>
            </a:r>
            <a:r>
              <a:rPr sz="2400" spc="-5" dirty="0">
                <a:latin typeface="Calibri"/>
                <a:cs typeface="Calibri"/>
              </a:rPr>
              <a:t>can</a:t>
            </a:r>
            <a:r>
              <a:rPr sz="2400" spc="-10" dirty="0">
                <a:latin typeface="Calibri"/>
                <a:cs typeface="Calibri"/>
              </a:rPr>
              <a:t> </a:t>
            </a:r>
            <a:r>
              <a:rPr sz="2400" spc="-5" dirty="0">
                <a:latin typeface="Calibri"/>
                <a:cs typeface="Calibri"/>
              </a:rPr>
              <a:t>be read</a:t>
            </a:r>
            <a:r>
              <a:rPr sz="2400" spc="-10" dirty="0">
                <a:latin typeface="Calibri"/>
                <a:cs typeface="Calibri"/>
              </a:rPr>
              <a:t> </a:t>
            </a:r>
            <a:r>
              <a:rPr sz="2400" dirty="0">
                <a:latin typeface="Calibri"/>
                <a:cs typeface="Calibri"/>
              </a:rPr>
              <a:t>and</a:t>
            </a:r>
            <a:r>
              <a:rPr sz="2400" spc="-5" dirty="0">
                <a:latin typeface="Calibri"/>
                <a:cs typeface="Calibri"/>
              </a:rPr>
              <a:t> written</a:t>
            </a:r>
            <a:r>
              <a:rPr sz="2400" spc="-10" dirty="0">
                <a:latin typeface="Calibri"/>
                <a:cs typeface="Calibri"/>
              </a:rPr>
              <a:t> </a:t>
            </a:r>
            <a:r>
              <a:rPr sz="2400" spc="-5" dirty="0">
                <a:latin typeface="Calibri"/>
                <a:cs typeface="Calibri"/>
              </a:rPr>
              <a:t>in </a:t>
            </a:r>
            <a:r>
              <a:rPr sz="2400" dirty="0">
                <a:latin typeface="Calibri"/>
                <a:cs typeface="Calibri"/>
              </a:rPr>
              <a:t>a</a:t>
            </a:r>
            <a:r>
              <a:rPr sz="2400" spc="-10" dirty="0">
                <a:latin typeface="Calibri"/>
                <a:cs typeface="Calibri"/>
              </a:rPr>
              <a:t> </a:t>
            </a:r>
            <a:r>
              <a:rPr sz="2400" spc="-5" dirty="0">
                <a:latin typeface="Calibri"/>
                <a:cs typeface="Calibri"/>
              </a:rPr>
              <a:t>single operation.</a:t>
            </a:r>
            <a:endParaRPr sz="2400" dirty="0">
              <a:latin typeface="Calibri"/>
              <a:cs typeface="Calibri"/>
            </a:endParaRPr>
          </a:p>
        </p:txBody>
      </p:sp>
    </p:spTree>
    <p:extLst>
      <p:ext uri="{BB962C8B-B14F-4D97-AF65-F5344CB8AC3E}">
        <p14:creationId xmlns:p14="http://schemas.microsoft.com/office/powerpoint/2010/main" val="1927131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8</a:t>
            </a:fld>
            <a:endParaRPr dirty="0"/>
          </a:p>
        </p:txBody>
      </p:sp>
      <p:sp>
        <p:nvSpPr>
          <p:cNvPr id="3" name="object 3"/>
          <p:cNvSpPr txBox="1"/>
          <p:nvPr/>
        </p:nvSpPr>
        <p:spPr>
          <a:xfrm>
            <a:off x="325944" y="2854207"/>
            <a:ext cx="1853564" cy="10693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latin typeface="Corbel"/>
                <a:cs typeface="Corbel"/>
              </a:rPr>
              <a:t>Data </a:t>
            </a:r>
            <a:r>
              <a:rPr sz="3600" spc="-5" dirty="0">
                <a:solidFill>
                  <a:srgbClr val="FFFFFF"/>
                </a:solidFill>
                <a:latin typeface="Corbel"/>
                <a:cs typeface="Corbel"/>
              </a:rPr>
              <a:t> Hierarchy</a:t>
            </a:r>
            <a:endParaRPr sz="3600">
              <a:latin typeface="Corbel"/>
              <a:cs typeface="Corbel"/>
            </a:endParaRPr>
          </a:p>
        </p:txBody>
      </p:sp>
      <p:sp>
        <p:nvSpPr>
          <p:cNvPr id="4" name="object 4"/>
          <p:cNvSpPr txBox="1"/>
          <p:nvPr/>
        </p:nvSpPr>
        <p:spPr>
          <a:xfrm>
            <a:off x="4002164" y="2250850"/>
            <a:ext cx="6561455" cy="758825"/>
          </a:xfrm>
          <a:prstGeom prst="rect">
            <a:avLst/>
          </a:prstGeom>
        </p:spPr>
        <p:txBody>
          <a:bodyPr vert="horz" wrap="square" lIns="0" tIns="10795" rIns="0" bIns="0" rtlCol="0">
            <a:spAutoFit/>
          </a:bodyPr>
          <a:lstStyle/>
          <a:p>
            <a:pPr marL="409575" marR="5080" indent="-397510">
              <a:lnSpc>
                <a:spcPct val="100499"/>
              </a:lnSpc>
              <a:spcBef>
                <a:spcPts val="85"/>
              </a:spcBef>
              <a:buClr>
                <a:srgbClr val="4BABC6"/>
              </a:buClr>
              <a:buSzPct val="91666"/>
              <a:buFont typeface="Arial MT"/>
              <a:buChar char="●"/>
              <a:tabLst>
                <a:tab pos="409575" algn="l"/>
                <a:tab pos="410209" algn="l"/>
              </a:tabLst>
            </a:pPr>
            <a:r>
              <a:rPr sz="2400" spc="-5" dirty="0">
                <a:latin typeface="Calibri"/>
                <a:cs typeface="Calibri"/>
              </a:rPr>
              <a:t>Every file contains data which can be organized in </a:t>
            </a:r>
            <a:r>
              <a:rPr sz="2400" spc="-530" dirty="0">
                <a:latin typeface="Calibri"/>
                <a:cs typeface="Calibri"/>
              </a:rPr>
              <a:t> </a:t>
            </a:r>
            <a:r>
              <a:rPr sz="2400" spc="-5" dirty="0">
                <a:latin typeface="Calibri"/>
                <a:cs typeface="Calibri"/>
              </a:rPr>
              <a:t>hierarchy</a:t>
            </a:r>
            <a:r>
              <a:rPr sz="2400" spc="-10" dirty="0">
                <a:latin typeface="Calibri"/>
                <a:cs typeface="Calibri"/>
              </a:rPr>
              <a:t> </a:t>
            </a:r>
            <a:r>
              <a:rPr sz="2400" spc="-5" dirty="0">
                <a:latin typeface="Calibri"/>
                <a:cs typeface="Calibri"/>
              </a:rPr>
              <a:t>for</a:t>
            </a:r>
            <a:r>
              <a:rPr sz="2400" spc="-10" dirty="0">
                <a:latin typeface="Calibri"/>
                <a:cs typeface="Calibri"/>
              </a:rPr>
              <a:t> </a:t>
            </a:r>
            <a:r>
              <a:rPr sz="2400" spc="-5" dirty="0">
                <a:latin typeface="Calibri"/>
                <a:cs typeface="Calibri"/>
              </a:rPr>
              <a:t>systematic</a:t>
            </a:r>
            <a:r>
              <a:rPr sz="2400" spc="-10" dirty="0">
                <a:latin typeface="Calibri"/>
                <a:cs typeface="Calibri"/>
              </a:rPr>
              <a:t> </a:t>
            </a:r>
            <a:r>
              <a:rPr sz="2400" spc="-5" dirty="0">
                <a:latin typeface="Calibri"/>
                <a:cs typeface="Calibri"/>
              </a:rPr>
              <a:t>organization.</a:t>
            </a:r>
            <a:endParaRPr sz="2400" dirty="0">
              <a:latin typeface="Calibri"/>
              <a:cs typeface="Calibri"/>
            </a:endParaRPr>
          </a:p>
        </p:txBody>
      </p:sp>
      <p:sp>
        <p:nvSpPr>
          <p:cNvPr id="5" name="object 5"/>
          <p:cNvSpPr txBox="1"/>
          <p:nvPr/>
        </p:nvSpPr>
        <p:spPr>
          <a:xfrm>
            <a:off x="4459364" y="2980846"/>
            <a:ext cx="1560830" cy="1619250"/>
          </a:xfrm>
          <a:prstGeom prst="rect">
            <a:avLst/>
          </a:prstGeom>
        </p:spPr>
        <p:txBody>
          <a:bodyPr vert="horz" wrap="square" lIns="0" tIns="74295" rIns="0" bIns="0" rtlCol="0">
            <a:spAutoFit/>
          </a:bodyPr>
          <a:lstStyle/>
          <a:p>
            <a:pPr marL="409575" indent="-397510">
              <a:lnSpc>
                <a:spcPct val="100000"/>
              </a:lnSpc>
              <a:spcBef>
                <a:spcPts val="585"/>
              </a:spcBef>
              <a:buClr>
                <a:srgbClr val="4BABC6"/>
              </a:buClr>
              <a:buFont typeface="Arial MT"/>
              <a:buChar char="●"/>
              <a:tabLst>
                <a:tab pos="409575" algn="l"/>
                <a:tab pos="410209" algn="l"/>
              </a:tabLst>
            </a:pPr>
            <a:r>
              <a:rPr sz="2200" spc="-5" dirty="0">
                <a:latin typeface="Calibri"/>
                <a:cs typeface="Calibri"/>
              </a:rPr>
              <a:t>Data</a:t>
            </a:r>
            <a:r>
              <a:rPr sz="2200" spc="-80" dirty="0">
                <a:latin typeface="Calibri"/>
                <a:cs typeface="Calibri"/>
              </a:rPr>
              <a:t> </a:t>
            </a:r>
            <a:r>
              <a:rPr sz="2200" spc="-5" dirty="0">
                <a:latin typeface="Calibri"/>
                <a:cs typeface="Calibri"/>
              </a:rPr>
              <a:t>Field</a:t>
            </a:r>
            <a:endParaRPr sz="2200" dirty="0">
              <a:latin typeface="Calibri"/>
              <a:cs typeface="Calibri"/>
            </a:endParaRPr>
          </a:p>
          <a:p>
            <a:pPr marL="409575" indent="-397510">
              <a:lnSpc>
                <a:spcPct val="100000"/>
              </a:lnSpc>
              <a:spcBef>
                <a:spcPts val="484"/>
              </a:spcBef>
              <a:buClr>
                <a:srgbClr val="4BABC6"/>
              </a:buClr>
              <a:buFont typeface="Arial MT"/>
              <a:buChar char="●"/>
              <a:tabLst>
                <a:tab pos="409575" algn="l"/>
                <a:tab pos="410209" algn="l"/>
              </a:tabLst>
            </a:pPr>
            <a:r>
              <a:rPr sz="2200" spc="-5" dirty="0">
                <a:latin typeface="Calibri"/>
                <a:cs typeface="Calibri"/>
              </a:rPr>
              <a:t>Record</a:t>
            </a:r>
            <a:endParaRPr sz="2200" dirty="0">
              <a:latin typeface="Calibri"/>
              <a:cs typeface="Calibri"/>
            </a:endParaRPr>
          </a:p>
          <a:p>
            <a:pPr marL="409575" indent="-397510">
              <a:lnSpc>
                <a:spcPct val="100000"/>
              </a:lnSpc>
              <a:spcBef>
                <a:spcPts val="509"/>
              </a:spcBef>
              <a:buClr>
                <a:srgbClr val="4BABC6"/>
              </a:buClr>
              <a:buFont typeface="Arial MT"/>
              <a:buChar char="●"/>
              <a:tabLst>
                <a:tab pos="409575" algn="l"/>
                <a:tab pos="410209" algn="l"/>
              </a:tabLst>
            </a:pPr>
            <a:r>
              <a:rPr sz="2200" spc="-5" dirty="0">
                <a:latin typeface="Calibri"/>
                <a:cs typeface="Calibri"/>
              </a:rPr>
              <a:t>File</a:t>
            </a:r>
            <a:endParaRPr sz="2200" dirty="0">
              <a:latin typeface="Calibri"/>
              <a:cs typeface="Calibri"/>
            </a:endParaRPr>
          </a:p>
          <a:p>
            <a:pPr marL="409575" indent="-397510">
              <a:lnSpc>
                <a:spcPct val="100000"/>
              </a:lnSpc>
              <a:spcBef>
                <a:spcPts val="509"/>
              </a:spcBef>
              <a:buClr>
                <a:srgbClr val="4BABC6"/>
              </a:buClr>
              <a:buFont typeface="Arial MT"/>
              <a:buChar char="●"/>
              <a:tabLst>
                <a:tab pos="409575" algn="l"/>
                <a:tab pos="410209" algn="l"/>
              </a:tabLst>
            </a:pPr>
            <a:r>
              <a:rPr sz="2200" spc="-5" dirty="0">
                <a:latin typeface="Calibri"/>
                <a:cs typeface="Calibri"/>
              </a:rPr>
              <a:t>Directory</a:t>
            </a:r>
            <a:endParaRPr sz="22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2072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Unit#5</a:t>
            </a:r>
            <a:r>
              <a:rPr sz="1200" dirty="0">
                <a:solidFill>
                  <a:srgbClr val="666666"/>
                </a:solidFill>
                <a:latin typeface="Corbel"/>
                <a:cs typeface="Corbel"/>
              </a:rPr>
              <a:t>:</a:t>
            </a:r>
            <a:r>
              <a:rPr sz="1200" spc="-5" dirty="0">
                <a:solidFill>
                  <a:srgbClr val="666666"/>
                </a:solidFill>
                <a:latin typeface="Corbel"/>
                <a:cs typeface="Corbel"/>
              </a:rPr>
              <a:t> Hashin</a:t>
            </a:r>
            <a:r>
              <a:rPr sz="1200" dirty="0">
                <a:solidFill>
                  <a:srgbClr val="666666"/>
                </a:solidFill>
                <a:latin typeface="Corbel"/>
                <a:cs typeface="Corbel"/>
              </a:rPr>
              <a:t>g</a:t>
            </a:r>
            <a:r>
              <a:rPr sz="1200" spc="-55" dirty="0">
                <a:solidFill>
                  <a:srgbClr val="666666"/>
                </a:solidFill>
                <a:latin typeface="Corbel"/>
                <a:cs typeface="Corbel"/>
              </a:rPr>
              <a:t> </a:t>
            </a:r>
            <a:r>
              <a:rPr sz="1200" spc="-5" dirty="0">
                <a:solidFill>
                  <a:srgbClr val="666666"/>
                </a:solidFill>
                <a:latin typeface="Corbel"/>
                <a:cs typeface="Corbel"/>
              </a:rPr>
              <a:t>An</a:t>
            </a:r>
            <a:r>
              <a:rPr sz="1200" dirty="0">
                <a:solidFill>
                  <a:srgbClr val="666666"/>
                </a:solidFill>
                <a:latin typeface="Corbel"/>
                <a:cs typeface="Corbel"/>
              </a:rPr>
              <a:t>d</a:t>
            </a:r>
            <a:r>
              <a:rPr sz="1200" spc="-5" dirty="0">
                <a:solidFill>
                  <a:srgbClr val="666666"/>
                </a:solidFill>
                <a:latin typeface="Corbel"/>
                <a:cs typeface="Corbel"/>
              </a:rPr>
              <a:t> Fil</a:t>
            </a:r>
            <a:r>
              <a:rPr sz="1200" dirty="0">
                <a:solidFill>
                  <a:srgbClr val="666666"/>
                </a:solidFill>
                <a:latin typeface="Corbel"/>
                <a:cs typeface="Corbel"/>
              </a:rPr>
              <a:t>e</a:t>
            </a:r>
            <a:r>
              <a:rPr sz="1200" spc="-3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9</a:t>
            </a:fld>
            <a:endParaRPr dirty="0"/>
          </a:p>
        </p:txBody>
      </p:sp>
      <p:sp>
        <p:nvSpPr>
          <p:cNvPr id="3" name="object 3"/>
          <p:cNvSpPr txBox="1"/>
          <p:nvPr/>
        </p:nvSpPr>
        <p:spPr>
          <a:xfrm>
            <a:off x="325944" y="3101857"/>
            <a:ext cx="268478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Fil</a:t>
            </a:r>
            <a:r>
              <a:rPr sz="3600" dirty="0">
                <a:solidFill>
                  <a:srgbClr val="FFFFFF"/>
                </a:solidFill>
                <a:latin typeface="Corbel"/>
                <a:cs typeface="Corbel"/>
              </a:rPr>
              <a:t>e</a:t>
            </a:r>
            <a:r>
              <a:rPr sz="3600" spc="-160" dirty="0">
                <a:solidFill>
                  <a:srgbClr val="FFFFFF"/>
                </a:solidFill>
                <a:latin typeface="Corbel"/>
                <a:cs typeface="Corbel"/>
              </a:rPr>
              <a:t> </a:t>
            </a:r>
            <a:r>
              <a:rPr sz="3600" spc="-5" dirty="0">
                <a:solidFill>
                  <a:srgbClr val="FFFFFF"/>
                </a:solidFill>
                <a:latin typeface="Corbel"/>
                <a:cs typeface="Corbel"/>
              </a:rPr>
              <a:t>Attributes</a:t>
            </a:r>
            <a:endParaRPr sz="3600">
              <a:latin typeface="Corbel"/>
              <a:cs typeface="Corbel"/>
            </a:endParaRPr>
          </a:p>
        </p:txBody>
      </p:sp>
      <p:sp>
        <p:nvSpPr>
          <p:cNvPr id="4" name="object 4"/>
          <p:cNvSpPr txBox="1"/>
          <p:nvPr/>
        </p:nvSpPr>
        <p:spPr>
          <a:xfrm>
            <a:off x="4002164" y="959261"/>
            <a:ext cx="6948170" cy="2040889"/>
          </a:xfrm>
          <a:prstGeom prst="rect">
            <a:avLst/>
          </a:prstGeom>
        </p:spPr>
        <p:txBody>
          <a:bodyPr vert="horz" wrap="square" lIns="0" tIns="75565" rIns="0" bIns="0" rtlCol="0">
            <a:spAutoFit/>
          </a:bodyPr>
          <a:lstStyle/>
          <a:p>
            <a:pPr marL="409575" indent="-397510" algn="just">
              <a:lnSpc>
                <a:spcPct val="100000"/>
              </a:lnSpc>
              <a:spcBef>
                <a:spcPts val="595"/>
              </a:spcBef>
              <a:buClr>
                <a:srgbClr val="4BABC6"/>
              </a:buClr>
              <a:buSzPct val="91666"/>
              <a:buFont typeface="Arial MT"/>
              <a:buChar char="●"/>
              <a:tabLst>
                <a:tab pos="410209" algn="l"/>
              </a:tabLst>
            </a:pPr>
            <a:r>
              <a:rPr sz="2400" spc="-5" dirty="0">
                <a:latin typeface="Calibri"/>
                <a:cs typeface="Calibri"/>
              </a:rPr>
              <a:t>Every</a:t>
            </a:r>
            <a:r>
              <a:rPr sz="2400" spc="-15" dirty="0">
                <a:latin typeface="Calibri"/>
                <a:cs typeface="Calibri"/>
              </a:rPr>
              <a:t> </a:t>
            </a:r>
            <a:r>
              <a:rPr sz="2400" spc="-5" dirty="0">
                <a:latin typeface="Calibri"/>
                <a:cs typeface="Calibri"/>
              </a:rPr>
              <a:t>file</a:t>
            </a:r>
            <a:r>
              <a:rPr sz="2400" spc="-10" dirty="0">
                <a:latin typeface="Calibri"/>
                <a:cs typeface="Calibri"/>
              </a:rPr>
              <a:t> </a:t>
            </a:r>
            <a:r>
              <a:rPr sz="2400" spc="-5" dirty="0">
                <a:latin typeface="Calibri"/>
                <a:cs typeface="Calibri"/>
              </a:rPr>
              <a:t>is</a:t>
            </a:r>
            <a:r>
              <a:rPr sz="2400" spc="-10" dirty="0">
                <a:latin typeface="Calibri"/>
                <a:cs typeface="Calibri"/>
              </a:rPr>
              <a:t> </a:t>
            </a:r>
            <a:r>
              <a:rPr sz="2400" spc="-5" dirty="0">
                <a:latin typeface="Calibri"/>
                <a:cs typeface="Calibri"/>
              </a:rPr>
              <a:t>stored</a:t>
            </a:r>
            <a:r>
              <a:rPr sz="2400" spc="-15"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directory</a:t>
            </a:r>
            <a:r>
              <a:rPr sz="2400" spc="-1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computer</a:t>
            </a:r>
            <a:r>
              <a:rPr sz="2400" spc="-15" dirty="0">
                <a:latin typeface="Calibri"/>
                <a:cs typeface="Calibri"/>
              </a:rPr>
              <a:t> </a:t>
            </a:r>
            <a:r>
              <a:rPr sz="2400" spc="-5" dirty="0">
                <a:latin typeface="Calibri"/>
                <a:cs typeface="Calibri"/>
              </a:rPr>
              <a:t>system.</a:t>
            </a:r>
            <a:endParaRPr sz="2400" dirty="0">
              <a:latin typeface="Calibri"/>
              <a:cs typeface="Calibri"/>
            </a:endParaRPr>
          </a:p>
          <a:p>
            <a:pPr marL="409575" indent="-397510" algn="just">
              <a:lnSpc>
                <a:spcPct val="100000"/>
              </a:lnSpc>
              <a:spcBef>
                <a:spcPts val="495"/>
              </a:spcBef>
              <a:buClr>
                <a:srgbClr val="4BABC6"/>
              </a:buClr>
              <a:buSzPct val="91666"/>
              <a:buFont typeface="Arial MT"/>
              <a:buChar char="●"/>
              <a:tabLst>
                <a:tab pos="410209" algn="l"/>
              </a:tabLst>
            </a:pPr>
            <a:r>
              <a:rPr sz="2400" spc="-5" dirty="0">
                <a:latin typeface="Calibri"/>
                <a:cs typeface="Calibri"/>
              </a:rPr>
              <a:t>Each</a:t>
            </a:r>
            <a:r>
              <a:rPr sz="2400" spc="-15" dirty="0">
                <a:latin typeface="Calibri"/>
                <a:cs typeface="Calibri"/>
              </a:rPr>
              <a:t> </a:t>
            </a:r>
            <a:r>
              <a:rPr sz="2400" spc="-5" dirty="0">
                <a:latin typeface="Calibri"/>
                <a:cs typeface="Calibri"/>
              </a:rPr>
              <a:t>file</a:t>
            </a:r>
            <a:r>
              <a:rPr sz="2400" spc="-10" dirty="0">
                <a:latin typeface="Calibri"/>
                <a:cs typeface="Calibri"/>
              </a:rPr>
              <a:t> </a:t>
            </a:r>
            <a:r>
              <a:rPr sz="2400" spc="-5" dirty="0">
                <a:latin typeface="Calibri"/>
                <a:cs typeface="Calibri"/>
              </a:rPr>
              <a:t>is</a:t>
            </a:r>
            <a:r>
              <a:rPr sz="2400" spc="-15" dirty="0">
                <a:latin typeface="Calibri"/>
                <a:cs typeface="Calibri"/>
              </a:rPr>
              <a:t> </a:t>
            </a:r>
            <a:r>
              <a:rPr sz="2400" spc="-5" dirty="0">
                <a:latin typeface="Calibri"/>
                <a:cs typeface="Calibri"/>
              </a:rPr>
              <a:t>having</a:t>
            </a:r>
            <a:r>
              <a:rPr sz="2400" spc="-10" dirty="0">
                <a:latin typeface="Calibri"/>
                <a:cs typeface="Calibri"/>
              </a:rPr>
              <a:t> </a:t>
            </a:r>
            <a:r>
              <a:rPr sz="2400" spc="-5" dirty="0">
                <a:latin typeface="Calibri"/>
                <a:cs typeface="Calibri"/>
              </a:rPr>
              <a:t>list</a:t>
            </a:r>
            <a:r>
              <a:rPr sz="2400" spc="-10" dirty="0">
                <a:latin typeface="Calibri"/>
                <a:cs typeface="Calibri"/>
              </a:rPr>
              <a:t> </a:t>
            </a:r>
            <a:r>
              <a:rPr sz="2400" spc="-5" dirty="0">
                <a:latin typeface="Calibri"/>
                <a:cs typeface="Calibri"/>
              </a:rPr>
              <a:t>of</a:t>
            </a:r>
            <a:r>
              <a:rPr sz="2400" spc="-15" dirty="0">
                <a:latin typeface="Calibri"/>
                <a:cs typeface="Calibri"/>
              </a:rPr>
              <a:t> </a:t>
            </a:r>
            <a:r>
              <a:rPr sz="2400" dirty="0">
                <a:latin typeface="Calibri"/>
                <a:cs typeface="Calibri"/>
              </a:rPr>
              <a:t>attributes</a:t>
            </a:r>
            <a:r>
              <a:rPr sz="2400" spc="-10" dirty="0">
                <a:latin typeface="Calibri"/>
                <a:cs typeface="Calibri"/>
              </a:rPr>
              <a:t> </a:t>
            </a:r>
            <a:r>
              <a:rPr sz="2400" dirty="0">
                <a:latin typeface="Calibri"/>
                <a:cs typeface="Calibri"/>
              </a:rPr>
              <a:t>associated</a:t>
            </a:r>
            <a:r>
              <a:rPr sz="2400" spc="-15" dirty="0">
                <a:latin typeface="Calibri"/>
                <a:cs typeface="Calibri"/>
              </a:rPr>
              <a:t> </a:t>
            </a:r>
            <a:r>
              <a:rPr sz="2400" spc="-5" dirty="0">
                <a:latin typeface="Calibri"/>
                <a:cs typeface="Calibri"/>
              </a:rPr>
              <a:t>with</a:t>
            </a:r>
            <a:r>
              <a:rPr sz="2400" spc="-10" dirty="0">
                <a:latin typeface="Calibri"/>
                <a:cs typeface="Calibri"/>
              </a:rPr>
              <a:t> </a:t>
            </a:r>
            <a:r>
              <a:rPr sz="2400" spc="-5" dirty="0">
                <a:latin typeface="Calibri"/>
                <a:cs typeface="Calibri"/>
              </a:rPr>
              <a:t>it.</a:t>
            </a:r>
            <a:endParaRPr sz="2400" dirty="0">
              <a:latin typeface="Calibri"/>
              <a:cs typeface="Calibri"/>
            </a:endParaRPr>
          </a:p>
          <a:p>
            <a:pPr marL="409575" marR="210820" indent="-397510" algn="just">
              <a:lnSpc>
                <a:spcPct val="99700"/>
              </a:lnSpc>
              <a:spcBef>
                <a:spcPts val="500"/>
              </a:spcBef>
              <a:buClr>
                <a:srgbClr val="4BABC6"/>
              </a:buClr>
              <a:buSzPct val="91666"/>
              <a:buFont typeface="Arial MT"/>
              <a:buChar char="●"/>
              <a:tabLst>
                <a:tab pos="410209" algn="l"/>
              </a:tabLst>
            </a:pPr>
            <a:r>
              <a:rPr sz="2400" spc="-5" dirty="0">
                <a:latin typeface="Calibri"/>
                <a:cs typeface="Calibri"/>
              </a:rPr>
              <a:t>They state how to use file to </a:t>
            </a:r>
            <a:r>
              <a:rPr sz="2400" dirty="0">
                <a:latin typeface="Calibri"/>
                <a:cs typeface="Calibri"/>
              </a:rPr>
              <a:t>any </a:t>
            </a:r>
            <a:r>
              <a:rPr sz="2400" spc="-5" dirty="0">
                <a:latin typeface="Calibri"/>
                <a:cs typeface="Calibri"/>
              </a:rPr>
              <a:t>software program </a:t>
            </a:r>
            <a:r>
              <a:rPr sz="2400" spc="-530" dirty="0">
                <a:latin typeface="Calibri"/>
                <a:cs typeface="Calibri"/>
              </a:rPr>
              <a:t> </a:t>
            </a:r>
            <a:r>
              <a:rPr sz="2400" spc="-5" dirty="0">
                <a:latin typeface="Calibri"/>
                <a:cs typeface="Calibri"/>
              </a:rPr>
              <a:t>looks up the directory. Just like hidden files </a:t>
            </a:r>
            <a:r>
              <a:rPr sz="2400" dirty="0">
                <a:latin typeface="Calibri"/>
                <a:cs typeface="Calibri"/>
              </a:rPr>
              <a:t>are </a:t>
            </a:r>
            <a:r>
              <a:rPr sz="2400" spc="-5" dirty="0">
                <a:latin typeface="Calibri"/>
                <a:cs typeface="Calibri"/>
              </a:rPr>
              <a:t>not </a:t>
            </a:r>
            <a:r>
              <a:rPr sz="2400" spc="-530" dirty="0">
                <a:latin typeface="Calibri"/>
                <a:cs typeface="Calibri"/>
              </a:rPr>
              <a:t> </a:t>
            </a:r>
            <a:r>
              <a:rPr sz="2400" spc="-5" dirty="0">
                <a:latin typeface="Calibri"/>
                <a:cs typeface="Calibri"/>
              </a:rPr>
              <a:t>displayed</a:t>
            </a:r>
            <a:r>
              <a:rPr sz="2400" spc="-15"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DOS</a:t>
            </a:r>
            <a:r>
              <a:rPr sz="2400" spc="-10" dirty="0">
                <a:latin typeface="Calibri"/>
                <a:cs typeface="Calibri"/>
              </a:rPr>
              <a:t> </a:t>
            </a:r>
            <a:r>
              <a:rPr sz="2400" spc="-5" dirty="0">
                <a:latin typeface="Calibri"/>
                <a:cs typeface="Calibri"/>
              </a:rPr>
              <a:t>when</a:t>
            </a:r>
            <a:r>
              <a:rPr sz="2400" spc="-10" dirty="0">
                <a:latin typeface="Calibri"/>
                <a:cs typeface="Calibri"/>
              </a:rPr>
              <a:t> </a:t>
            </a:r>
            <a:r>
              <a:rPr sz="2400" spc="-5" dirty="0">
                <a:latin typeface="Calibri"/>
                <a:cs typeface="Calibri"/>
              </a:rPr>
              <a:t>we</a:t>
            </a:r>
            <a:r>
              <a:rPr sz="2400" spc="-10" dirty="0">
                <a:latin typeface="Calibri"/>
                <a:cs typeface="Calibri"/>
              </a:rPr>
              <a:t> </a:t>
            </a:r>
            <a:r>
              <a:rPr sz="2400" dirty="0">
                <a:latin typeface="Calibri"/>
                <a:cs typeface="Calibri"/>
              </a:rPr>
              <a:t>apply</a:t>
            </a:r>
            <a:r>
              <a:rPr sz="2400" spc="-10" dirty="0">
                <a:latin typeface="Calibri"/>
                <a:cs typeface="Calibri"/>
              </a:rPr>
              <a:t> </a:t>
            </a:r>
            <a:r>
              <a:rPr sz="2400" spc="-5" dirty="0">
                <a:latin typeface="Calibri"/>
                <a:cs typeface="Calibri"/>
              </a:rPr>
              <a:t>DIR</a:t>
            </a:r>
            <a:r>
              <a:rPr sz="2400" spc="-10" dirty="0">
                <a:latin typeface="Calibri"/>
                <a:cs typeface="Calibri"/>
              </a:rPr>
              <a:t> </a:t>
            </a:r>
            <a:r>
              <a:rPr sz="2400" spc="-5" dirty="0">
                <a:latin typeface="Calibri"/>
                <a:cs typeface="Calibri"/>
              </a:rPr>
              <a:t>command.</a:t>
            </a:r>
            <a:endParaRPr sz="2400" dirty="0">
              <a:latin typeface="Calibri"/>
              <a:cs typeface="Calibri"/>
            </a:endParaRPr>
          </a:p>
        </p:txBody>
      </p:sp>
      <p:sp>
        <p:nvSpPr>
          <p:cNvPr id="5" name="object 5"/>
          <p:cNvSpPr txBox="1"/>
          <p:nvPr/>
        </p:nvSpPr>
        <p:spPr>
          <a:xfrm>
            <a:off x="4002164" y="3397660"/>
            <a:ext cx="6557645" cy="2469515"/>
          </a:xfrm>
          <a:prstGeom prst="rect">
            <a:avLst/>
          </a:prstGeom>
        </p:spPr>
        <p:txBody>
          <a:bodyPr vert="horz" wrap="square" lIns="0" tIns="75565" rIns="0" bIns="0" rtlCol="0">
            <a:spAutoFit/>
          </a:bodyPr>
          <a:lstStyle/>
          <a:p>
            <a:pPr marL="409575" indent="-397510">
              <a:lnSpc>
                <a:spcPct val="100000"/>
              </a:lnSpc>
              <a:spcBef>
                <a:spcPts val="595"/>
              </a:spcBef>
              <a:buClr>
                <a:srgbClr val="4BABC6"/>
              </a:buClr>
              <a:buSzPct val="91666"/>
              <a:buFont typeface="Arial MT"/>
              <a:buChar char="●"/>
              <a:tabLst>
                <a:tab pos="409575" algn="l"/>
                <a:tab pos="410209" algn="l"/>
              </a:tabLst>
            </a:pPr>
            <a:r>
              <a:rPr sz="2400" spc="-5" dirty="0">
                <a:latin typeface="Calibri"/>
                <a:cs typeface="Calibri"/>
              </a:rPr>
              <a:t>File</a:t>
            </a:r>
            <a:r>
              <a:rPr sz="2400" spc="-15" dirty="0">
                <a:latin typeface="Calibri"/>
                <a:cs typeface="Calibri"/>
              </a:rPr>
              <a:t> </a:t>
            </a:r>
            <a:r>
              <a:rPr sz="2400" spc="-5" dirty="0">
                <a:latin typeface="Calibri"/>
                <a:cs typeface="Calibri"/>
              </a:rPr>
              <a:t>name</a:t>
            </a:r>
            <a:r>
              <a:rPr sz="2400" spc="-10"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string</a:t>
            </a:r>
            <a:r>
              <a:rPr sz="2400" spc="-10" dirty="0">
                <a:latin typeface="Calibri"/>
                <a:cs typeface="Calibri"/>
              </a:rPr>
              <a:t> </a:t>
            </a:r>
            <a:r>
              <a:rPr sz="2400" spc="-5" dirty="0">
                <a:latin typeface="Calibri"/>
                <a:cs typeface="Calibri"/>
              </a:rPr>
              <a:t>of</a:t>
            </a:r>
            <a:r>
              <a:rPr sz="2400" spc="-10" dirty="0">
                <a:latin typeface="Calibri"/>
                <a:cs typeface="Calibri"/>
              </a:rPr>
              <a:t> </a:t>
            </a:r>
            <a:r>
              <a:rPr sz="2400" spc="-5" dirty="0">
                <a:latin typeface="Calibri"/>
                <a:cs typeface="Calibri"/>
              </a:rPr>
              <a:t>characters</a:t>
            </a:r>
            <a:r>
              <a:rPr sz="2400" spc="-15" dirty="0">
                <a:latin typeface="Calibri"/>
                <a:cs typeface="Calibri"/>
              </a:rPr>
              <a:t> </a:t>
            </a:r>
            <a:r>
              <a:rPr sz="2400" spc="-5" dirty="0">
                <a:latin typeface="Calibri"/>
                <a:cs typeface="Calibri"/>
              </a:rPr>
              <a:t>vary</a:t>
            </a:r>
            <a:r>
              <a:rPr sz="2400" spc="-10" dirty="0">
                <a:latin typeface="Calibri"/>
                <a:cs typeface="Calibri"/>
              </a:rPr>
              <a:t> </a:t>
            </a:r>
            <a:r>
              <a:rPr sz="2400" spc="-5" dirty="0">
                <a:latin typeface="Calibri"/>
                <a:cs typeface="Calibri"/>
              </a:rPr>
              <a:t>by</a:t>
            </a:r>
            <a:r>
              <a:rPr sz="2400" spc="-10" dirty="0">
                <a:latin typeface="Calibri"/>
                <a:cs typeface="Calibri"/>
              </a:rPr>
              <a:t> </a:t>
            </a:r>
            <a:r>
              <a:rPr sz="2400" spc="-5" dirty="0">
                <a:latin typeface="Calibri"/>
                <a:cs typeface="Calibri"/>
              </a:rPr>
              <a:t>OS</a:t>
            </a:r>
            <a:endParaRPr sz="2400">
              <a:latin typeface="Calibri"/>
              <a:cs typeface="Calibri"/>
            </a:endParaRPr>
          </a:p>
          <a:p>
            <a:pPr marL="409575" marR="5080" indent="-397510">
              <a:lnSpc>
                <a:spcPct val="100499"/>
              </a:lnSpc>
              <a:spcBef>
                <a:spcPts val="480"/>
              </a:spcBef>
              <a:buClr>
                <a:srgbClr val="4BABC6"/>
              </a:buClr>
              <a:buSzPct val="91666"/>
              <a:buFont typeface="Arial MT"/>
              <a:buChar char="●"/>
              <a:tabLst>
                <a:tab pos="409575" algn="l"/>
                <a:tab pos="410209" algn="l"/>
              </a:tabLst>
            </a:pPr>
            <a:r>
              <a:rPr sz="2400" spc="-5" dirty="0">
                <a:latin typeface="Calibri"/>
                <a:cs typeface="Calibri"/>
              </a:rPr>
              <a:t>File position </a:t>
            </a:r>
            <a:r>
              <a:rPr sz="2400" dirty="0">
                <a:latin typeface="Calibri"/>
                <a:cs typeface="Calibri"/>
              </a:rPr>
              <a:t>– </a:t>
            </a:r>
            <a:r>
              <a:rPr sz="2400" spc="-5" dirty="0">
                <a:latin typeface="Calibri"/>
                <a:cs typeface="Calibri"/>
              </a:rPr>
              <a:t>position where the next read/write </a:t>
            </a:r>
            <a:r>
              <a:rPr sz="2400" spc="-530" dirty="0">
                <a:latin typeface="Calibri"/>
                <a:cs typeface="Calibri"/>
              </a:rPr>
              <a:t> </a:t>
            </a:r>
            <a:r>
              <a:rPr sz="2400" spc="-5" dirty="0">
                <a:latin typeface="Calibri"/>
                <a:cs typeface="Calibri"/>
              </a:rPr>
              <a:t>operation</a:t>
            </a:r>
            <a:r>
              <a:rPr sz="2400" spc="-10" dirty="0">
                <a:latin typeface="Calibri"/>
                <a:cs typeface="Calibri"/>
              </a:rPr>
              <a:t> </a:t>
            </a:r>
            <a:r>
              <a:rPr sz="2400" spc="-5" dirty="0">
                <a:latin typeface="Calibri"/>
                <a:cs typeface="Calibri"/>
              </a:rPr>
              <a:t>can be</a:t>
            </a:r>
            <a:r>
              <a:rPr sz="2400" spc="-10" dirty="0">
                <a:latin typeface="Calibri"/>
                <a:cs typeface="Calibri"/>
              </a:rPr>
              <a:t> </a:t>
            </a:r>
            <a:r>
              <a:rPr sz="2400" spc="-5" dirty="0">
                <a:latin typeface="Calibri"/>
                <a:cs typeface="Calibri"/>
              </a:rPr>
              <a:t>performed</a:t>
            </a:r>
            <a:endParaRPr sz="2400">
              <a:latin typeface="Calibri"/>
              <a:cs typeface="Calibri"/>
            </a:endParaRPr>
          </a:p>
          <a:p>
            <a:pPr marL="409575" indent="-397510">
              <a:lnSpc>
                <a:spcPct val="100000"/>
              </a:lnSpc>
              <a:spcBef>
                <a:spcPts val="450"/>
              </a:spcBef>
              <a:buClr>
                <a:srgbClr val="4BABC6"/>
              </a:buClr>
              <a:buSzPct val="91666"/>
              <a:buFont typeface="Arial MT"/>
              <a:buChar char="●"/>
              <a:tabLst>
                <a:tab pos="409575" algn="l"/>
                <a:tab pos="410209" algn="l"/>
              </a:tabLst>
            </a:pPr>
            <a:r>
              <a:rPr sz="2400" spc="-5" dirty="0">
                <a:latin typeface="Calibri"/>
                <a:cs typeface="Calibri"/>
              </a:rPr>
              <a:t>File</a:t>
            </a:r>
            <a:r>
              <a:rPr sz="2400" spc="-15" dirty="0">
                <a:latin typeface="Calibri"/>
                <a:cs typeface="Calibri"/>
              </a:rPr>
              <a:t> </a:t>
            </a:r>
            <a:r>
              <a:rPr sz="2400" spc="-5" dirty="0">
                <a:latin typeface="Calibri"/>
                <a:cs typeface="Calibri"/>
              </a:rPr>
              <a:t>structure</a:t>
            </a:r>
            <a:r>
              <a:rPr sz="2400" spc="-10"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whether</a:t>
            </a:r>
            <a:r>
              <a:rPr sz="2400" spc="-10" dirty="0">
                <a:latin typeface="Calibri"/>
                <a:cs typeface="Calibri"/>
              </a:rPr>
              <a:t> </a:t>
            </a:r>
            <a:r>
              <a:rPr sz="2400" spc="-5" dirty="0">
                <a:latin typeface="Calibri"/>
                <a:cs typeface="Calibri"/>
              </a:rPr>
              <a:t>text</a:t>
            </a:r>
            <a:r>
              <a:rPr sz="2400" spc="-10" dirty="0">
                <a:latin typeface="Calibri"/>
                <a:cs typeface="Calibri"/>
              </a:rPr>
              <a:t> </a:t>
            </a:r>
            <a:r>
              <a:rPr sz="2400" spc="-5" dirty="0">
                <a:latin typeface="Calibri"/>
                <a:cs typeface="Calibri"/>
              </a:rPr>
              <a:t>file</a:t>
            </a:r>
            <a:r>
              <a:rPr sz="2400" spc="-15" dirty="0">
                <a:latin typeface="Calibri"/>
                <a:cs typeface="Calibri"/>
              </a:rPr>
              <a:t> </a:t>
            </a:r>
            <a:r>
              <a:rPr sz="2400" spc="-5" dirty="0">
                <a:latin typeface="Calibri"/>
                <a:cs typeface="Calibri"/>
              </a:rPr>
              <a:t>or</a:t>
            </a:r>
            <a:r>
              <a:rPr sz="2400" spc="-10" dirty="0">
                <a:latin typeface="Calibri"/>
                <a:cs typeface="Calibri"/>
              </a:rPr>
              <a:t> </a:t>
            </a:r>
            <a:r>
              <a:rPr sz="2400" spc="-5" dirty="0">
                <a:latin typeface="Calibri"/>
                <a:cs typeface="Calibri"/>
              </a:rPr>
              <a:t>binary</a:t>
            </a:r>
            <a:r>
              <a:rPr sz="2400" spc="-10" dirty="0">
                <a:latin typeface="Calibri"/>
                <a:cs typeface="Calibri"/>
              </a:rPr>
              <a:t> </a:t>
            </a:r>
            <a:r>
              <a:rPr sz="2400" spc="-5" dirty="0">
                <a:latin typeface="Calibri"/>
                <a:cs typeface="Calibri"/>
              </a:rPr>
              <a:t>file</a:t>
            </a:r>
            <a:endParaRPr sz="2400">
              <a:latin typeface="Calibri"/>
              <a:cs typeface="Calibri"/>
            </a:endParaRPr>
          </a:p>
          <a:p>
            <a:pPr marL="409575" marR="706120" indent="-397510">
              <a:lnSpc>
                <a:spcPct val="100499"/>
              </a:lnSpc>
              <a:spcBef>
                <a:spcPts val="480"/>
              </a:spcBef>
              <a:buClr>
                <a:srgbClr val="4BABC6"/>
              </a:buClr>
              <a:buSzPct val="91666"/>
              <a:buFont typeface="Arial MT"/>
              <a:buChar char="●"/>
              <a:tabLst>
                <a:tab pos="409575" algn="l"/>
                <a:tab pos="410209" algn="l"/>
              </a:tabLst>
            </a:pPr>
            <a:r>
              <a:rPr sz="2400" spc="-5" dirty="0">
                <a:latin typeface="Calibri"/>
                <a:cs typeface="Calibri"/>
              </a:rPr>
              <a:t>File</a:t>
            </a:r>
            <a:r>
              <a:rPr sz="2400" spc="-20" dirty="0">
                <a:latin typeface="Calibri"/>
                <a:cs typeface="Calibri"/>
              </a:rPr>
              <a:t> </a:t>
            </a:r>
            <a:r>
              <a:rPr sz="2400" dirty="0">
                <a:latin typeface="Calibri"/>
                <a:cs typeface="Calibri"/>
              </a:rPr>
              <a:t>access</a:t>
            </a:r>
            <a:r>
              <a:rPr sz="2400" spc="-15" dirty="0">
                <a:latin typeface="Calibri"/>
                <a:cs typeface="Calibri"/>
              </a:rPr>
              <a:t> </a:t>
            </a:r>
            <a:r>
              <a:rPr sz="2400" spc="-5" dirty="0">
                <a:latin typeface="Calibri"/>
                <a:cs typeface="Calibri"/>
              </a:rPr>
              <a:t>method</a:t>
            </a:r>
            <a:r>
              <a:rPr sz="2400" spc="-15"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how</a:t>
            </a:r>
            <a:r>
              <a:rPr sz="2400" spc="-20" dirty="0">
                <a:latin typeface="Calibri"/>
                <a:cs typeface="Calibri"/>
              </a:rPr>
              <a:t> </a:t>
            </a:r>
            <a:r>
              <a:rPr sz="2400" spc="-5" dirty="0">
                <a:latin typeface="Calibri"/>
                <a:cs typeface="Calibri"/>
              </a:rPr>
              <a:t>to</a:t>
            </a:r>
            <a:r>
              <a:rPr sz="2400" spc="-15" dirty="0">
                <a:latin typeface="Calibri"/>
                <a:cs typeface="Calibri"/>
              </a:rPr>
              <a:t> </a:t>
            </a:r>
            <a:r>
              <a:rPr sz="2400" dirty="0">
                <a:latin typeface="Calibri"/>
                <a:cs typeface="Calibri"/>
              </a:rPr>
              <a:t>access</a:t>
            </a:r>
            <a:r>
              <a:rPr sz="2400" spc="-15" dirty="0">
                <a:latin typeface="Calibri"/>
                <a:cs typeface="Calibri"/>
              </a:rPr>
              <a:t> </a:t>
            </a:r>
            <a:r>
              <a:rPr sz="2400" spc="-5" dirty="0">
                <a:latin typeface="Calibri"/>
                <a:cs typeface="Calibri"/>
              </a:rPr>
              <a:t>records, </a:t>
            </a:r>
            <a:r>
              <a:rPr sz="2400" spc="-530" dirty="0">
                <a:latin typeface="Calibri"/>
                <a:cs typeface="Calibri"/>
              </a:rPr>
              <a:t> </a:t>
            </a:r>
            <a:r>
              <a:rPr sz="2400" spc="-5" dirty="0">
                <a:latin typeface="Calibri"/>
                <a:cs typeface="Calibri"/>
              </a:rPr>
              <a:t>sequentially</a:t>
            </a:r>
            <a:r>
              <a:rPr sz="2400" spc="-10" dirty="0">
                <a:latin typeface="Calibri"/>
                <a:cs typeface="Calibri"/>
              </a:rPr>
              <a:t> </a:t>
            </a:r>
            <a:r>
              <a:rPr sz="2400" spc="-5" dirty="0">
                <a:latin typeface="Calibri"/>
                <a:cs typeface="Calibri"/>
              </a:rPr>
              <a:t>or randomly</a:t>
            </a:r>
            <a:endParaRPr sz="24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670</TotalTime>
  <Words>2478</Words>
  <Application>Microsoft Office PowerPoint</Application>
  <PresentationFormat>Widescreen</PresentationFormat>
  <Paragraphs>313</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 MT</vt:lpstr>
      <vt:lpstr>Calibri</vt:lpstr>
      <vt:lpstr>Corbel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Hash Indices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dc:creator>
  <cp:lastModifiedBy>Ravi</cp:lastModifiedBy>
  <cp:revision>26</cp:revision>
  <dcterms:created xsi:type="dcterms:W3CDTF">2021-11-15T15:57:03Z</dcterms:created>
  <dcterms:modified xsi:type="dcterms:W3CDTF">2021-12-07T15:38:25Z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