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5" r:id="rId28"/>
    <p:sldId id="286" r:id="rId29"/>
    <p:sldId id="287" r:id="rId30"/>
    <p:sldId id="280" r:id="rId31"/>
    <p:sldId id="281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2AF24-9572-4176-AF04-90D4A271544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8B24-5274-4C6F-BF40-47EA7E77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775F-9408-421F-9E0F-8C1FE7B8C0FD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50BE-854D-4382-A2AD-425149A20DB5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1261-EB8D-4FB1-A4DE-6307A70BC932}" type="datetime1">
              <a:rPr lang="en-US" smtClean="0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E502-8AC8-4BA5-B9D2-8B3CDB8FB389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0CFA-E1C0-436A-B27C-8B7FD23F1F4F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0937" y="3591418"/>
            <a:ext cx="4310125" cy="92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E616-5D67-4D91-B18B-7195685125A2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1545" y="6468683"/>
            <a:ext cx="2368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 of 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8450" y="5674030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595959"/>
                </a:solidFill>
                <a:latin typeface="Arial MT"/>
                <a:cs typeface="Arial MT"/>
              </a:rPr>
              <a:t>Ravikumar R 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873" y="3591418"/>
            <a:ext cx="692658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Hashing</a:t>
            </a:r>
            <a:r>
              <a:rPr sz="590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1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5900" b="1" spc="-2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5900" b="1" spc="-5" dirty="0">
                <a:solidFill>
                  <a:srgbClr val="FFFFFF"/>
                </a:solidFill>
                <a:latin typeface="Corbel"/>
                <a:cs typeface="Corbel"/>
              </a:rPr>
              <a:t>Collision</a:t>
            </a:r>
            <a:endParaRPr sz="5900">
              <a:latin typeface="Corbel"/>
              <a:cs typeface="Corbel"/>
            </a:endParaRPr>
          </a:p>
          <a:p>
            <a:pPr marL="42545">
              <a:lnSpc>
                <a:spcPct val="100000"/>
              </a:lnSpc>
              <a:spcBef>
                <a:spcPts val="2515"/>
              </a:spcBef>
            </a:pPr>
            <a:r>
              <a:rPr sz="2200" b="1" spc="-5" dirty="0">
                <a:solidFill>
                  <a:srgbClr val="D7F0F6"/>
                </a:solidFill>
                <a:latin typeface="Corbel"/>
                <a:cs typeface="Corbel"/>
              </a:rPr>
              <a:t>Unit#5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59749" y="3262610"/>
            <a:ext cx="2185035" cy="5473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Data Structure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01CE0301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8A3"/>
                </a:solidFill>
                <a:latin typeface="Arial MT"/>
                <a:cs typeface="Arial MT"/>
              </a:rPr>
              <a:t>/</a:t>
            </a:r>
            <a:r>
              <a:rPr sz="1800" spc="-5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8A3"/>
                </a:solidFill>
                <a:latin typeface="Arial MT"/>
                <a:cs typeface="Arial MT"/>
              </a:rPr>
              <a:t>3130702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95786FB-B6D9-40FC-80B3-13FFC52D3D5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C533DD-D3B5-4644-AE37-332943DD89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060350"/>
            <a:ext cx="6884034" cy="276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We can immediately compute the location 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 hash function, which 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sum of the characters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Table size.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5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string.</a:t>
            </a:r>
            <a:endParaRPr sz="24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seems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Dictionary.</a:t>
            </a:r>
            <a:endParaRPr sz="2400" dirty="0">
              <a:latin typeface="Calibri"/>
              <a:cs typeface="Calibri"/>
            </a:endParaRPr>
          </a:p>
          <a:p>
            <a:pPr marL="409575" marR="316865" indent="-397510">
              <a:lnSpc>
                <a:spcPct val="100499"/>
              </a:lnSpc>
              <a:spcBef>
                <a:spcPts val="48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Therefore the idea of hashing seems to 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great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store pairs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(key,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value)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5603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Problem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269775"/>
            <a:ext cx="70739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 method discussed seems too good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we begin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think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hash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2488975"/>
            <a:ext cx="7028815" cy="1911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 algn="just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First 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hash function we used, that is the sum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letters, is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bad one.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09575" marR="407034" indent="-397510" algn="just">
              <a:lnSpc>
                <a:spcPct val="99700"/>
              </a:lnSpc>
              <a:spcBef>
                <a:spcPts val="459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In case we have permutations of the same letters,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"abc", "bac" etc in the set, we will end up with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hence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key.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4860700"/>
            <a:ext cx="649351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In this case, the strings would hash into the same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collision</a:t>
            </a:r>
            <a:r>
              <a:rPr sz="2400" spc="-5" dirty="0">
                <a:latin typeface="Calibri"/>
                <a:cs typeface="Calibri"/>
              </a:rPr>
              <a:t>".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56032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Problem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817588"/>
            <a:ext cx="668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674838"/>
            <a:ext cx="586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collisions?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58191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Question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1 : </a:t>
            </a:r>
            <a:r>
              <a:rPr sz="3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274663"/>
            <a:ext cx="681799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Picking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“good” hash function is key to successfully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hash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493863"/>
            <a:ext cx="675830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 algn="just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What we mean by “good” is that the function must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collisions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58191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Question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1 : </a:t>
            </a:r>
            <a:r>
              <a:rPr sz="3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2293705"/>
            <a:ext cx="460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Properties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9371" y="2723346"/>
            <a:ext cx="6993890" cy="18332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9575" marR="414020" indent="-397510">
              <a:lnSpc>
                <a:spcPct val="101099"/>
              </a:lnSpc>
              <a:spcBef>
                <a:spcPts val="70"/>
              </a:spcBef>
              <a:buClr>
                <a:srgbClr val="4BABC6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Low Cost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Binary search find value with log n, so hash </a:t>
            </a:r>
            <a:r>
              <a:rPr sz="2200" spc="-48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function</a:t>
            </a:r>
            <a:r>
              <a:rPr sz="2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must cost less</a:t>
            </a:r>
            <a:r>
              <a:rPr sz="2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than this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515"/>
              </a:spcBef>
              <a:buClr>
                <a:srgbClr val="4BABC6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Determinism</a:t>
            </a:r>
            <a:r>
              <a:rPr sz="2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–</a:t>
            </a:r>
            <a:r>
              <a:rPr sz="2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same</a:t>
            </a:r>
            <a:r>
              <a:rPr sz="2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hash</a:t>
            </a:r>
            <a:r>
              <a:rPr sz="2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value</a:t>
            </a:r>
            <a:r>
              <a:rPr sz="2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same</a:t>
            </a:r>
            <a:r>
              <a:rPr sz="2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input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409575" marR="5080" indent="-397510">
              <a:lnSpc>
                <a:spcPts val="2620"/>
              </a:lnSpc>
              <a:spcBef>
                <a:spcPts val="615"/>
              </a:spcBef>
              <a:buClr>
                <a:srgbClr val="4BABC6"/>
              </a:buClr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Uniformity </a:t>
            </a:r>
            <a:r>
              <a:rPr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–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uniform hash values minimize the number of </a:t>
            </a:r>
            <a:r>
              <a:rPr sz="2200" spc="-48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collisions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6"/>
            <a:ext cx="2417256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spc="-10" dirty="0">
                <a:solidFill>
                  <a:srgbClr val="FFFFFF"/>
                </a:solidFill>
                <a:latin typeface="Corbel"/>
                <a:cs typeface="Corbel"/>
              </a:rPr>
              <a:t>Functions or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s in Hashing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200" y="1295400"/>
            <a:ext cx="6718934" cy="39658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Division Method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 err="1">
                <a:latin typeface="Calibri"/>
                <a:cs typeface="Calibri"/>
              </a:rPr>
              <a:t>Midsquare</a:t>
            </a:r>
            <a:r>
              <a:rPr lang="en-US" sz="2400" spc="-5" dirty="0">
                <a:latin typeface="Calibri"/>
                <a:cs typeface="Calibri"/>
              </a:rPr>
              <a:t> Method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Folding Method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Multiplication Method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Algebraic Method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Digit Analysis</a:t>
            </a:r>
          </a:p>
          <a:p>
            <a:pPr marL="469265" marR="5080" indent="-457200">
              <a:lnSpc>
                <a:spcPct val="150000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+mj-lt"/>
              <a:buAutoNum type="arabicPeriod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Length Dependent Method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52463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Division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993675"/>
            <a:ext cx="6718934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This method divides Key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5" dirty="0">
                <a:latin typeface="Calibri"/>
                <a:cs typeface="Calibri"/>
              </a:rPr>
              <a:t>by Prime number </a:t>
            </a:r>
            <a:r>
              <a:rPr sz="2400" dirty="0">
                <a:latin typeface="Calibri"/>
                <a:cs typeface="Calibri"/>
              </a:rPr>
              <a:t>M 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remainder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thus obtained.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212875"/>
            <a:ext cx="2334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0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h(K)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2164" y="4007260"/>
            <a:ext cx="3858895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h(12345)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12345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95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90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20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01104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Midsquare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683161"/>
            <a:ext cx="4964430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Square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Extract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middle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2969036"/>
            <a:ext cx="3305810" cy="21685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12345</a:t>
            </a:r>
            <a:endParaRPr sz="2400" dirty="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Square(K)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152399025</a:t>
            </a:r>
            <a:endParaRPr sz="2400" dirty="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middle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399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middle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39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51765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Folding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585850"/>
            <a:ext cx="7059295" cy="36423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64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Divide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parts.</a:t>
            </a:r>
            <a:endParaRPr sz="2400">
              <a:latin typeface="Calibri"/>
              <a:cs typeface="Calibri"/>
            </a:endParaRPr>
          </a:p>
          <a:p>
            <a:pPr marL="866775" marR="528955" lvl="1" indent="-397510">
              <a:lnSpc>
                <a:spcPct val="101099"/>
              </a:lnSpc>
              <a:spcBef>
                <a:spcPts val="475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into k1, k2, k3, .....kn. where each part has same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digits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except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 one.</a:t>
            </a:r>
            <a:endParaRPr sz="22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509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individual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parts.</a:t>
            </a:r>
            <a:endParaRPr sz="2400">
              <a:latin typeface="Calibri"/>
              <a:cs typeface="Calibri"/>
            </a:endParaRPr>
          </a:p>
          <a:p>
            <a:pPr marL="866775" marR="5080" lvl="1" indent="-397510">
              <a:lnSpc>
                <a:spcPct val="101099"/>
              </a:lnSpc>
              <a:spcBef>
                <a:spcPts val="420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alibri"/>
                <a:cs typeface="Calibri"/>
              </a:rPr>
              <a:t>Obtain k1+k2+k3+....+kn. the hash value is obtained by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ignoring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last carry.</a:t>
            </a:r>
            <a:endParaRPr sz="22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509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09575" marR="2880995">
              <a:lnSpc>
                <a:spcPts val="3379"/>
              </a:lnSpc>
              <a:spcBef>
                <a:spcPts val="40"/>
              </a:spcBef>
              <a:tabLst>
                <a:tab pos="1845945" algn="l"/>
              </a:tabLst>
            </a:pP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12345:	k1=12,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k2=34,k3=5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k1+k2+k3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62763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Multiplication 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Method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825911"/>
            <a:ext cx="5287645" cy="17399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Multiply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Extract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fractional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KA</a:t>
            </a:r>
            <a:endParaRPr sz="24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Multiply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2969036"/>
            <a:ext cx="6324600" cy="30257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h(K)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floor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[m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(KA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1)]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0957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alibri"/>
                <a:cs typeface="Calibri"/>
              </a:rPr>
              <a:t>h(12345)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floor[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(12345*0.357840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1)]</a:t>
            </a:r>
            <a:endParaRPr sz="2400" dirty="0">
              <a:latin typeface="Calibri"/>
              <a:cs typeface="Calibri"/>
            </a:endParaRPr>
          </a:p>
          <a:p>
            <a:pPr marL="17811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floor[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(4417.5348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</a:p>
          <a:p>
            <a:pPr marL="17811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floor[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(0.5348)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</a:p>
          <a:p>
            <a:pPr marL="17811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floor[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53.48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</a:p>
          <a:p>
            <a:pPr marL="1781175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53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 dirty="0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Highlights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2374668"/>
            <a:ext cx="727583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Hashin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methods.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Has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8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abl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Method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 Introduction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Hashin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 Functions.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Collusion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understanding.</a:t>
            </a:r>
            <a:endParaRPr sz="2400" dirty="0">
              <a:latin typeface="Corbel"/>
              <a:cs typeface="Corbel"/>
            </a:endParaRPr>
          </a:p>
          <a:p>
            <a:pPr marL="409575" marR="14668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Discus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di</a:t>
            </a:r>
            <a:r>
              <a:rPr sz="2400" spc="-45" dirty="0">
                <a:latin typeface="Corbel"/>
                <a:cs typeface="Corbel"/>
              </a:rPr>
              <a:t>ff</a:t>
            </a:r>
            <a:r>
              <a:rPr sz="2400" spc="-5" dirty="0">
                <a:latin typeface="Corbel"/>
                <a:cs typeface="Corbel"/>
              </a:rPr>
              <a:t>eren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Collision-</a:t>
            </a: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esolutio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echnique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with  examples.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1818639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Algebraic  Method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1364" y="1417413"/>
            <a:ext cx="6710045" cy="2400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0375" marR="33274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60375" algn="l"/>
                <a:tab pos="461009" algn="l"/>
              </a:tabLst>
            </a:pPr>
            <a:r>
              <a:rPr sz="2400" spc="-5" dirty="0">
                <a:latin typeface="Calibri"/>
                <a:cs typeface="Calibri"/>
              </a:rPr>
              <a:t>Suppose we need to store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dictionary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hash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460375" marR="6858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60375" algn="l"/>
                <a:tab pos="461009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dictionary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Strings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we can define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follows.</a:t>
            </a:r>
            <a:endParaRPr sz="2400">
              <a:latin typeface="Calibri"/>
              <a:cs typeface="Calibri"/>
            </a:endParaRPr>
          </a:p>
          <a:p>
            <a:pPr marL="460375" marR="1304925" indent="-397510">
              <a:lnSpc>
                <a:spcPts val="3379"/>
              </a:lnSpc>
              <a:spcBef>
                <a:spcPts val="4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60375" algn="l"/>
                <a:tab pos="461009" algn="l"/>
              </a:tabLst>
            </a:pPr>
            <a:r>
              <a:rPr sz="2400" spc="-5" dirty="0">
                <a:latin typeface="Calibri"/>
                <a:cs typeface="Calibri"/>
              </a:rPr>
              <a:t>Assume that 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string of length </a:t>
            </a:r>
            <a:r>
              <a:rPr sz="2400" dirty="0">
                <a:latin typeface="Calibri"/>
                <a:cs typeface="Calibri"/>
              </a:rPr>
              <a:t>n and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7" baseline="-3125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7" baseline="-3125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7" baseline="-31250" dirty="0">
                <a:latin typeface="Calibri"/>
                <a:cs typeface="Calibri"/>
              </a:rPr>
              <a:t>3</a:t>
            </a:r>
            <a:r>
              <a:rPr sz="2400" spc="-5" dirty="0">
                <a:latin typeface="Arial MT"/>
                <a:cs typeface="Arial MT"/>
              </a:rPr>
              <a:t>………</a:t>
            </a:r>
            <a:r>
              <a:rPr sz="2400" spc="-5" dirty="0">
                <a:latin typeface="Calibri"/>
                <a:cs typeface="Calibri"/>
              </a:rPr>
              <a:t>.S</a:t>
            </a:r>
            <a:r>
              <a:rPr sz="2400" spc="-7" baseline="-31250" dirty="0">
                <a:latin typeface="Calibri"/>
                <a:cs typeface="Calibri"/>
              </a:rPr>
              <a:t>n</a:t>
            </a:r>
            <a:endParaRPr sz="2400" baseline="-3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829" y="4071713"/>
            <a:ext cx="1852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270" algn="l"/>
                <a:tab pos="498475" algn="l"/>
                <a:tab pos="1732914" algn="l"/>
              </a:tabLst>
            </a:pPr>
            <a:r>
              <a:rPr sz="1600" dirty="0">
                <a:latin typeface="Calibri"/>
                <a:cs typeface="Calibri"/>
              </a:rPr>
              <a:t>1	2	3	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9493" y="3855813"/>
            <a:ext cx="342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H(S)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H(“S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Arial MT"/>
                <a:cs typeface="Arial MT"/>
              </a:rPr>
              <a:t>………</a:t>
            </a:r>
            <a:r>
              <a:rPr sz="2400" spc="-5" dirty="0">
                <a:latin typeface="Calibri"/>
                <a:cs typeface="Calibri"/>
              </a:rPr>
              <a:t>.S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”)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1293" y="4284438"/>
            <a:ext cx="445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0230" algn="l"/>
                <a:tab pos="1263015" algn="l"/>
                <a:tab pos="2035810" algn="l"/>
              </a:tabLst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	+</a:t>
            </a:r>
            <a:r>
              <a:rPr sz="2400" spc="-5" dirty="0">
                <a:latin typeface="Calibri"/>
                <a:cs typeface="Calibri"/>
              </a:rPr>
              <a:t> pS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spc="-7" baseline="3125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S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Arial MT"/>
                <a:cs typeface="Arial MT"/>
              </a:rPr>
              <a:t>…………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7" baseline="31250" dirty="0">
                <a:latin typeface="Calibri"/>
                <a:cs typeface="Calibri"/>
              </a:rPr>
              <a:t>n-1</a:t>
            </a:r>
            <a:r>
              <a:rPr sz="2400" spc="-5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52" y="4500338"/>
            <a:ext cx="41484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850" algn="l"/>
                <a:tab pos="1501140" algn="l"/>
                <a:tab pos="4028440" algn="l"/>
              </a:tabLst>
            </a:pPr>
            <a:r>
              <a:rPr sz="1600" dirty="0">
                <a:latin typeface="Calibri"/>
                <a:cs typeface="Calibri"/>
              </a:rPr>
              <a:t>1	2	3	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2164" y="4713063"/>
            <a:ext cx="661987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p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prime number. Obviously, each string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lead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unique number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81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Collisions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241325"/>
            <a:ext cx="706628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It is difficult to 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“perfect” hash function, that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collisions.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460525"/>
            <a:ext cx="6685915" cy="1181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One problem with hashing is that it is possible 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 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location.</a:t>
            </a:r>
            <a:endParaRPr sz="24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5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collision.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426862"/>
            <a:ext cx="2279021" cy="207492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Collision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esolution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/ Types of Hashing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942857"/>
            <a:ext cx="7096125" cy="1911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If two keys hash to the same index, the corresponding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stored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  <a:p>
            <a:pPr marL="409575" marR="80010" indent="-397510">
              <a:lnSpc>
                <a:spcPct val="99700"/>
              </a:lnSpc>
              <a:spcBef>
                <a:spcPts val="459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So, if it's </a:t>
            </a:r>
            <a:r>
              <a:rPr sz="2400" dirty="0">
                <a:latin typeface="Calibri"/>
                <a:cs typeface="Calibri"/>
              </a:rPr>
              <a:t>already </a:t>
            </a:r>
            <a:r>
              <a:rPr sz="2400" spc="-5" dirty="0">
                <a:latin typeface="Calibri"/>
                <a:cs typeface="Calibri"/>
              </a:rPr>
              <a:t>occupied, we must find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 to store the new record,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do it so that we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it 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 look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later 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3048000"/>
            <a:ext cx="7377430" cy="30425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number of collision resolution techniques, but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lang="en-US" sz="2400" spc="-10" dirty="0">
                <a:latin typeface="Calibri"/>
                <a:cs typeface="Calibri"/>
              </a:rPr>
              <a:t>,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Open/External Hashing (Closed Addressing)</a:t>
            </a:r>
          </a:p>
          <a:p>
            <a:pPr marL="1323975" marR="5080" lvl="2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latin typeface="Calibri"/>
                <a:cs typeface="Calibri"/>
              </a:rPr>
              <a:t>Chaining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solidFill>
                  <a:srgbClr val="FF0000"/>
                </a:solidFill>
                <a:latin typeface="Calibri"/>
                <a:cs typeface="Calibri"/>
              </a:rPr>
              <a:t>Closed/Internal Hashing (Open Addressing) </a:t>
            </a:r>
          </a:p>
          <a:p>
            <a:pPr marL="1323975" marR="5080" lvl="2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latin typeface="Calibri"/>
                <a:cs typeface="Calibri"/>
              </a:rPr>
              <a:t>Linear Probing (Default)</a:t>
            </a:r>
          </a:p>
          <a:p>
            <a:pPr marL="1323975" marR="5080" lvl="2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latin typeface="Calibri"/>
                <a:cs typeface="Calibri"/>
              </a:rPr>
              <a:t>Quadratic Probing</a:t>
            </a:r>
          </a:p>
          <a:p>
            <a:pPr marL="1323975" marR="5080" lvl="2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10" dirty="0">
                <a:latin typeface="Calibri"/>
                <a:cs typeface="Calibri"/>
              </a:rPr>
              <a:t>Double Hashing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4503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Addressing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912713"/>
            <a:ext cx="666051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addressing </a:t>
            </a:r>
            <a:r>
              <a:rPr sz="2400" spc="-5" dirty="0">
                <a:latin typeface="Calibri"/>
                <a:cs typeface="Calibri"/>
              </a:rPr>
              <a:t>hash tables can store the records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131913"/>
            <a:ext cx="6786880" cy="1844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9575" marR="5080" indent="-397510">
              <a:lnSpc>
                <a:spcPct val="99300"/>
              </a:lnSpc>
              <a:spcBef>
                <a:spcPts val="12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hash collision is resolved by probing, or searching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alternate </a:t>
            </a:r>
            <a:r>
              <a:rPr sz="2400" spc="-5" dirty="0">
                <a:latin typeface="Calibri"/>
                <a:cs typeface="Calibri"/>
              </a:rPr>
              <a:t>locations in the </a:t>
            </a:r>
            <a:r>
              <a:rPr sz="240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(the probe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sequence) until either the target record is found,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unused </a:t>
            </a:r>
            <a:r>
              <a:rPr sz="240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slot is found, which indicates that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no 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 in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854207"/>
            <a:ext cx="2145030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Open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Addressing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274663"/>
            <a:ext cx="701802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Linear probing: looking for the next </a:t>
            </a:r>
            <a:r>
              <a:rPr sz="2400" dirty="0">
                <a:latin typeface="Calibri"/>
                <a:cs typeface="Calibri"/>
              </a:rPr>
              <a:t>available </a:t>
            </a:r>
            <a:r>
              <a:rPr sz="2400" spc="-5" dirty="0">
                <a:latin typeface="Calibri"/>
                <a:cs typeface="Calibri"/>
              </a:rPr>
              <a:t>location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i+1,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i+2, etc.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 the hashed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 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493863"/>
            <a:ext cx="702119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Quadratic probing: 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linear probing, except we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 for </a:t>
            </a:r>
            <a:r>
              <a:rPr sz="2400" dirty="0">
                <a:latin typeface="Calibri"/>
                <a:cs typeface="Calibri"/>
              </a:rPr>
              <a:t>available </a:t>
            </a:r>
            <a:r>
              <a:rPr sz="2400" spc="-5" dirty="0">
                <a:latin typeface="Calibri"/>
                <a:cs typeface="Calibri"/>
              </a:rPr>
              <a:t>positions i+1 </a:t>
            </a:r>
            <a:r>
              <a:rPr sz="2400" dirty="0">
                <a:latin typeface="Calibri"/>
                <a:cs typeface="Calibri"/>
              </a:rPr>
              <a:t>, i + </a:t>
            </a:r>
            <a:r>
              <a:rPr sz="2400" spc="-5" dirty="0">
                <a:latin typeface="Calibri"/>
                <a:cs typeface="Calibri"/>
              </a:rPr>
              <a:t>4, </a:t>
            </a:r>
            <a:r>
              <a:rPr sz="2400" dirty="0">
                <a:latin typeface="Calibri"/>
                <a:cs typeface="Calibri"/>
              </a:rPr>
              <a:t>i + </a:t>
            </a:r>
            <a:r>
              <a:rPr sz="2400" spc="-5" dirty="0">
                <a:latin typeface="Calibri"/>
                <a:cs typeface="Calibri"/>
              </a:rPr>
              <a:t>9, etc from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hashed value i.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6979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Chaining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38271"/>
            <a:ext cx="618617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Each slot in the </a:t>
            </a:r>
            <a:r>
              <a:rPr sz="240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references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linked list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records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2157472"/>
            <a:ext cx="639762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Insertion requires finding the correct slot,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appending </a:t>
            </a:r>
            <a:r>
              <a:rPr sz="2400" spc="-5" dirty="0">
                <a:latin typeface="Calibri"/>
                <a:cs typeface="Calibri"/>
              </a:rPr>
              <a:t>to either end of the list in that slot;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requires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searching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removal.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577" y="3554248"/>
            <a:ext cx="4522599" cy="24600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10422"/>
            <a:ext cx="227902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Open Hashing – </a:t>
            </a:r>
            <a:r>
              <a:rPr lang="en-US" sz="3600" spc="-5" dirty="0">
                <a:solidFill>
                  <a:srgbClr val="FFFF00"/>
                </a:solidFill>
                <a:latin typeface="Corbel"/>
                <a:cs typeface="Corbel"/>
              </a:rPr>
              <a:t>Chaining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 Example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533400"/>
            <a:ext cx="6665829" cy="18832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Consider h(k)=2k+3 and use open hashing and division method to store the following keys: 3,2,9,6,11,13,7,12 and m=10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We know that division method is h(k)= k mod 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17951"/>
              </p:ext>
            </p:extLst>
          </p:nvPr>
        </p:nvGraphicFramePr>
        <p:xfrm>
          <a:off x="3581400" y="2567243"/>
          <a:ext cx="2133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4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80342"/>
              </p:ext>
            </p:extLst>
          </p:nvPr>
        </p:nvGraphicFramePr>
        <p:xfrm>
          <a:off x="8554173" y="2870457"/>
          <a:ext cx="260926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035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2003234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Location(u)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((2*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)+3) % 10</a:t>
                      </a:r>
                      <a:r>
                        <a:rPr lang="en-US" baseline="0" dirty="0"/>
                        <a:t> =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((2*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)+3) % 10</a:t>
                      </a:r>
                      <a:r>
                        <a:rPr lang="en-US" baseline="0" dirty="0"/>
                        <a:t> =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6481"/>
              </p:ext>
            </p:extLst>
          </p:nvPr>
        </p:nvGraphicFramePr>
        <p:xfrm>
          <a:off x="6087452" y="6285803"/>
          <a:ext cx="11515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74">
                  <a:extLst>
                    <a:ext uri="{9D8B030D-6E8A-4147-A177-3AD203B41FA5}">
                      <a16:colId xmlns:a16="http://schemas.microsoft.com/office/drawing/2014/main" val="2225492147"/>
                    </a:ext>
                  </a:extLst>
                </a:gridCol>
                <a:gridCol w="575774">
                  <a:extLst>
                    <a:ext uri="{9D8B030D-6E8A-4147-A177-3AD203B41FA5}">
                      <a16:colId xmlns:a16="http://schemas.microsoft.com/office/drawing/2014/main" val="3037581956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337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2767"/>
              </p:ext>
            </p:extLst>
          </p:nvPr>
        </p:nvGraphicFramePr>
        <p:xfrm>
          <a:off x="6066394" y="5562600"/>
          <a:ext cx="8678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3">
                  <a:extLst>
                    <a:ext uri="{9D8B030D-6E8A-4147-A177-3AD203B41FA5}">
                      <a16:colId xmlns:a16="http://schemas.microsoft.com/office/drawing/2014/main" val="2225492147"/>
                    </a:ext>
                  </a:extLst>
                </a:gridCol>
                <a:gridCol w="433903">
                  <a:extLst>
                    <a:ext uri="{9D8B030D-6E8A-4147-A177-3AD203B41FA5}">
                      <a16:colId xmlns:a16="http://schemas.microsoft.com/office/drawing/2014/main" val="3037581956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337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56665"/>
              </p:ext>
            </p:extLst>
          </p:nvPr>
        </p:nvGraphicFramePr>
        <p:xfrm>
          <a:off x="7130898" y="5562600"/>
          <a:ext cx="11515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74">
                  <a:extLst>
                    <a:ext uri="{9D8B030D-6E8A-4147-A177-3AD203B41FA5}">
                      <a16:colId xmlns:a16="http://schemas.microsoft.com/office/drawing/2014/main" val="2225492147"/>
                    </a:ext>
                  </a:extLst>
                </a:gridCol>
                <a:gridCol w="575774">
                  <a:extLst>
                    <a:ext uri="{9D8B030D-6E8A-4147-A177-3AD203B41FA5}">
                      <a16:colId xmlns:a16="http://schemas.microsoft.com/office/drawing/2014/main" val="3037581956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337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12362"/>
              </p:ext>
            </p:extLst>
          </p:nvPr>
        </p:nvGraphicFramePr>
        <p:xfrm>
          <a:off x="6016865" y="4832784"/>
          <a:ext cx="11515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774">
                  <a:extLst>
                    <a:ext uri="{9D8B030D-6E8A-4147-A177-3AD203B41FA5}">
                      <a16:colId xmlns:a16="http://schemas.microsoft.com/office/drawing/2014/main" val="2225492147"/>
                    </a:ext>
                  </a:extLst>
                </a:gridCol>
                <a:gridCol w="575774">
                  <a:extLst>
                    <a:ext uri="{9D8B030D-6E8A-4147-A177-3AD203B41FA5}">
                      <a16:colId xmlns:a16="http://schemas.microsoft.com/office/drawing/2014/main" val="3037581956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3377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5715000" y="5015664"/>
            <a:ext cx="301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5715000" y="5745480"/>
            <a:ext cx="3513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6934200" y="5745480"/>
            <a:ext cx="1966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>
            <a:off x="5715000" y="6437841"/>
            <a:ext cx="372452" cy="30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10422"/>
            <a:ext cx="2279021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Closed Hashing – </a:t>
            </a:r>
            <a:r>
              <a:rPr lang="en-US" sz="3600" spc="-5" dirty="0">
                <a:solidFill>
                  <a:srgbClr val="FFFF00"/>
                </a:solidFill>
                <a:latin typeface="Corbel"/>
                <a:cs typeface="Corbel"/>
              </a:rPr>
              <a:t>Linear Probing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 Example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533400"/>
            <a:ext cx="6665829" cy="18832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Consider h(k)=2k+3 and use closed hashing and division method to store the following keys: 3,2,9,6,11,13,7,12 and m=10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2400" spc="-5" dirty="0" err="1">
                <a:solidFill>
                  <a:srgbClr val="FF0000"/>
                </a:solidFill>
                <a:latin typeface="Calibri"/>
                <a:cs typeface="Calibri"/>
              </a:rPr>
              <a:t>u+i</a:t>
            </a: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)%m – insert Ki at next free place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We know that division method is h(k)= k mod 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63064"/>
              </p:ext>
            </p:extLst>
          </p:nvPr>
        </p:nvGraphicFramePr>
        <p:xfrm>
          <a:off x="4343400" y="2554181"/>
          <a:ext cx="2133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4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30414"/>
              </p:ext>
            </p:extLst>
          </p:nvPr>
        </p:nvGraphicFramePr>
        <p:xfrm>
          <a:off x="7772399" y="2743200"/>
          <a:ext cx="3735999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221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2010980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  <a:gridCol w="992798">
                  <a:extLst>
                    <a:ext uri="{9D8B030D-6E8A-4147-A177-3AD203B41FA5}">
                      <a16:colId xmlns:a16="http://schemas.microsoft.com/office/drawing/2014/main" val="90318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Location(u)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((2*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)+3) % 10</a:t>
                      </a:r>
                      <a:r>
                        <a:rPr lang="en-US" baseline="0" dirty="0"/>
                        <a:t> =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((2*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)+3) % 10</a:t>
                      </a:r>
                      <a:r>
                        <a:rPr lang="en-US" baseline="0" dirty="0"/>
                        <a:t> =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>
            <a:off x="6096000" y="5029200"/>
            <a:ext cx="533400" cy="228600"/>
          </a:xfrm>
          <a:prstGeom prst="curvedConnector3">
            <a:avLst>
              <a:gd name="adj1" fmla="val 2293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V="1">
            <a:off x="2556859" y="4682142"/>
            <a:ext cx="3420683" cy="152400"/>
          </a:xfrm>
          <a:prstGeom prst="curvedConnector3">
            <a:avLst>
              <a:gd name="adj1" fmla="val 14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3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10422"/>
            <a:ext cx="2279021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Closed Hashing – </a:t>
            </a:r>
            <a:r>
              <a:rPr lang="en-US" sz="3600" spc="-5" dirty="0">
                <a:solidFill>
                  <a:srgbClr val="FFFF00"/>
                </a:solidFill>
                <a:latin typeface="Corbel"/>
                <a:cs typeface="Corbel"/>
              </a:rPr>
              <a:t>Quadratic Probing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 Example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390844"/>
            <a:ext cx="6665829" cy="15754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alibri"/>
                <a:cs typeface="Calibri"/>
              </a:rPr>
              <a:t>Consider h(k)=2k+3 and use closed hashing - quadratic probing and division method to store the following keys: 3,2,9,6,11,13,7,12 and m=10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000" spc="-5" dirty="0">
                <a:solidFill>
                  <a:srgbClr val="7030A0"/>
                </a:solidFill>
                <a:latin typeface="Calibri"/>
                <a:cs typeface="Calibri"/>
              </a:rPr>
              <a:t>(u+i</a:t>
            </a:r>
            <a:r>
              <a:rPr lang="en-US" sz="2000" spc="-5" baseline="30000" dirty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r>
              <a:rPr lang="en-US" sz="2000" spc="-5" dirty="0">
                <a:solidFill>
                  <a:srgbClr val="7030A0"/>
                </a:solidFill>
                <a:latin typeface="Calibri"/>
                <a:cs typeface="Calibri"/>
              </a:rPr>
              <a:t>)%m 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– insert Ki at next free place, </a:t>
            </a:r>
            <a:r>
              <a:rPr lang="en-US" sz="2000" spc="-5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=0 to 9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000" spc="-5" dirty="0">
                <a:latin typeface="Calibri"/>
                <a:cs typeface="Calibri"/>
              </a:rPr>
              <a:t>We know that division method is h(k)= k mod m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50052"/>
              </p:ext>
            </p:extLst>
          </p:nvPr>
        </p:nvGraphicFramePr>
        <p:xfrm>
          <a:off x="3657600" y="2133600"/>
          <a:ext cx="2133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4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98373"/>
              </p:ext>
            </p:extLst>
          </p:nvPr>
        </p:nvGraphicFramePr>
        <p:xfrm>
          <a:off x="6380914" y="2018587"/>
          <a:ext cx="3505201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987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1886748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  <a:gridCol w="931466">
                  <a:extLst>
                    <a:ext uri="{9D8B030D-6E8A-4147-A177-3AD203B41FA5}">
                      <a16:colId xmlns:a16="http://schemas.microsoft.com/office/drawing/2014/main" val="903180005"/>
                    </a:ext>
                  </a:extLst>
                </a:gridCol>
              </a:tblGrid>
              <a:tr h="328848">
                <a:tc>
                  <a:txBody>
                    <a:bodyPr/>
                    <a:lstStyle/>
                    <a:p>
                      <a:r>
                        <a:rPr lang="en-US" sz="1600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Location(u)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((2*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dirty="0"/>
                        <a:t>)+3) % 10</a:t>
                      </a:r>
                      <a:r>
                        <a:rPr lang="en-US" sz="1600" baseline="0" dirty="0"/>
                        <a:t> = 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((2*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dirty="0"/>
                        <a:t>)+3) % 10</a:t>
                      </a:r>
                      <a:r>
                        <a:rPr lang="en-US" sz="1600" baseline="0" dirty="0"/>
                        <a:t> = 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28848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</a:tbl>
          </a:graphicData>
        </a:graphic>
      </p:graphicFrame>
      <p:cxnSp>
        <p:nvCxnSpPr>
          <p:cNvPr id="6" name="Curved Connector 5"/>
          <p:cNvCxnSpPr/>
          <p:nvPr/>
        </p:nvCxnSpPr>
        <p:spPr>
          <a:xfrm>
            <a:off x="4953000" y="4608619"/>
            <a:ext cx="533400" cy="228600"/>
          </a:xfrm>
          <a:prstGeom prst="curvedConnector3">
            <a:avLst>
              <a:gd name="adj1" fmla="val 2293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20509" y="5123715"/>
            <a:ext cx="59224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r>
              <a:rPr lang="en-US" dirty="0"/>
              <a:t> -&gt; (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+0</a:t>
            </a:r>
            <a:r>
              <a:rPr lang="en-US" baseline="30000" dirty="0"/>
              <a:t>2</a:t>
            </a:r>
            <a:r>
              <a:rPr lang="en-US" dirty="0"/>
              <a:t>)%10 = 5 //address 5 already occupied</a:t>
            </a:r>
          </a:p>
          <a:p>
            <a:r>
              <a:rPr lang="en-US" b="1" dirty="0"/>
              <a:t>11</a:t>
            </a:r>
            <a:r>
              <a:rPr lang="en-US" dirty="0"/>
              <a:t> -&gt; (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)%10 = 6 //free place so store 11 at address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5861911"/>
            <a:ext cx="5922498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13 -&gt; (</a:t>
            </a:r>
            <a:r>
              <a:rPr lang="en-US" dirty="0">
                <a:solidFill>
                  <a:srgbClr val="00B0F0"/>
                </a:solidFill>
              </a:rPr>
              <a:t>9</a:t>
            </a:r>
            <a:r>
              <a:rPr lang="en-US" dirty="0"/>
              <a:t>+0</a:t>
            </a:r>
            <a:r>
              <a:rPr lang="en-US" baseline="30000" dirty="0"/>
              <a:t>2</a:t>
            </a:r>
            <a:r>
              <a:rPr lang="en-US" dirty="0"/>
              <a:t>)%10 = 9 //address 9 already occupied</a:t>
            </a:r>
          </a:p>
          <a:p>
            <a:r>
              <a:rPr lang="en-US" dirty="0"/>
              <a:t>13 -&gt; (</a:t>
            </a:r>
            <a:r>
              <a:rPr lang="en-US" dirty="0">
                <a:solidFill>
                  <a:srgbClr val="00B0F0"/>
                </a:solidFill>
              </a:rPr>
              <a:t>9</a:t>
            </a:r>
            <a:r>
              <a:rPr lang="en-US" dirty="0"/>
              <a:t>+1</a:t>
            </a:r>
            <a:r>
              <a:rPr lang="en-US" baseline="30000" dirty="0"/>
              <a:t>2</a:t>
            </a:r>
            <a:r>
              <a:rPr lang="en-US" dirty="0"/>
              <a:t>)%10 = 0 //free place so store 13 at address 0</a:t>
            </a:r>
          </a:p>
        </p:txBody>
      </p:sp>
      <p:sp>
        <p:nvSpPr>
          <p:cNvPr id="13" name="Freeform 12"/>
          <p:cNvSpPr/>
          <p:nvPr/>
        </p:nvSpPr>
        <p:spPr>
          <a:xfrm>
            <a:off x="3260680" y="2462507"/>
            <a:ext cx="516254" cy="3959662"/>
          </a:xfrm>
          <a:custGeom>
            <a:avLst/>
            <a:gdLst>
              <a:gd name="connsiteX0" fmla="*/ 410988 w 516254"/>
              <a:gd name="connsiteY0" fmla="*/ 3642871 h 3959662"/>
              <a:gd name="connsiteX1" fmla="*/ 31160 w 516254"/>
              <a:gd name="connsiteY1" fmla="*/ 3628804 h 3959662"/>
              <a:gd name="connsiteX2" fmla="*/ 73363 w 516254"/>
              <a:gd name="connsiteY2" fmla="*/ 238490 h 3959662"/>
              <a:gd name="connsiteX3" fmla="*/ 481326 w 516254"/>
              <a:gd name="connsiteY3" fmla="*/ 280693 h 3959662"/>
              <a:gd name="connsiteX4" fmla="*/ 467258 w 516254"/>
              <a:gd name="connsiteY4" fmla="*/ 266625 h 395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254" h="3959662">
                <a:moveTo>
                  <a:pt x="410988" y="3642871"/>
                </a:moveTo>
                <a:cubicBezTo>
                  <a:pt x="249209" y="3919536"/>
                  <a:pt x="87431" y="4196201"/>
                  <a:pt x="31160" y="3628804"/>
                </a:cubicBezTo>
                <a:cubicBezTo>
                  <a:pt x="-25111" y="3061407"/>
                  <a:pt x="-1665" y="796508"/>
                  <a:pt x="73363" y="238490"/>
                </a:cubicBezTo>
                <a:cubicBezTo>
                  <a:pt x="148391" y="-319528"/>
                  <a:pt x="415677" y="276004"/>
                  <a:pt x="481326" y="280693"/>
                </a:cubicBezTo>
                <a:cubicBezTo>
                  <a:pt x="546975" y="285382"/>
                  <a:pt x="507116" y="276003"/>
                  <a:pt x="467258" y="266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4796201" y="5434873"/>
            <a:ext cx="533400" cy="228600"/>
          </a:xfrm>
          <a:prstGeom prst="curvedConnector3">
            <a:avLst>
              <a:gd name="adj1" fmla="val 1370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24099" y="2200929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7-&gt; (7+0</a:t>
            </a:r>
            <a:r>
              <a:rPr lang="en-US" baseline="30000" dirty="0"/>
              <a:t>2</a:t>
            </a:r>
            <a:r>
              <a:rPr lang="en-US" dirty="0"/>
              <a:t>)%10=7</a:t>
            </a:r>
          </a:p>
          <a:p>
            <a:r>
              <a:rPr lang="en-US" dirty="0"/>
              <a:t>7-&gt; (7+1</a:t>
            </a:r>
            <a:r>
              <a:rPr lang="en-US" baseline="30000" dirty="0"/>
              <a:t>2</a:t>
            </a:r>
            <a:r>
              <a:rPr lang="en-US" dirty="0"/>
              <a:t>)%10=8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24099" y="3130866"/>
            <a:ext cx="1858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12-&gt; (7+0</a:t>
            </a:r>
            <a:r>
              <a:rPr lang="en-US" baseline="30000" dirty="0"/>
              <a:t>2</a:t>
            </a:r>
            <a:r>
              <a:rPr lang="en-US" dirty="0"/>
              <a:t>)%10=7</a:t>
            </a:r>
          </a:p>
          <a:p>
            <a:r>
              <a:rPr lang="en-US" dirty="0"/>
              <a:t>12-&gt; (7+1</a:t>
            </a:r>
            <a:r>
              <a:rPr lang="en-US" baseline="30000" dirty="0"/>
              <a:t>2</a:t>
            </a:r>
            <a:r>
              <a:rPr lang="en-US" dirty="0"/>
              <a:t>)%10=8</a:t>
            </a:r>
          </a:p>
          <a:p>
            <a:r>
              <a:rPr lang="en-US" dirty="0"/>
              <a:t>12-&gt; (7+2</a:t>
            </a:r>
            <a:r>
              <a:rPr lang="en-US" baseline="30000" dirty="0"/>
              <a:t>2</a:t>
            </a:r>
            <a:r>
              <a:rPr lang="en-US" dirty="0"/>
              <a:t>)%10=1</a:t>
            </a:r>
          </a:p>
          <a:p>
            <a:r>
              <a:rPr lang="en-US" dirty="0"/>
              <a:t>12-&gt; (7+3</a:t>
            </a:r>
            <a:r>
              <a:rPr lang="en-US" baseline="30000" dirty="0"/>
              <a:t>2</a:t>
            </a:r>
            <a:r>
              <a:rPr lang="en-US" dirty="0"/>
              <a:t>)%10=6</a:t>
            </a:r>
          </a:p>
          <a:p>
            <a:r>
              <a:rPr lang="en-US" dirty="0"/>
              <a:t>12-&gt; (7+4</a:t>
            </a:r>
            <a:r>
              <a:rPr lang="en-US" baseline="30000" dirty="0"/>
              <a:t>2</a:t>
            </a:r>
            <a:r>
              <a:rPr lang="en-US" dirty="0"/>
              <a:t>)%10=</a:t>
            </a:r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1927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310422"/>
            <a:ext cx="2279021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Closed Hashing –</a:t>
            </a:r>
            <a:r>
              <a:rPr lang="en-US" sz="3600" spc="-5" dirty="0">
                <a:solidFill>
                  <a:srgbClr val="FFFF00"/>
                </a:solidFill>
                <a:latin typeface="Corbel"/>
                <a:cs typeface="Corbel"/>
              </a:rPr>
              <a:t>Double Hashing</a:t>
            </a:r>
            <a:r>
              <a:rPr lang="en-US" sz="3600" spc="-5" dirty="0">
                <a:solidFill>
                  <a:srgbClr val="FFFFFF"/>
                </a:solidFill>
                <a:latin typeface="Corbel"/>
                <a:cs typeface="Corbel"/>
              </a:rPr>
              <a:t> Example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533400"/>
            <a:ext cx="6665829" cy="18832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Consider h</a:t>
            </a:r>
            <a:r>
              <a:rPr lang="en-US" sz="2400" spc="-5" baseline="-25000" dirty="0">
                <a:latin typeface="Calibri"/>
                <a:cs typeface="Calibri"/>
              </a:rPr>
              <a:t>1</a:t>
            </a:r>
            <a:r>
              <a:rPr lang="en-US" sz="2400" spc="-5" dirty="0">
                <a:latin typeface="Calibri"/>
                <a:cs typeface="Calibri"/>
              </a:rPr>
              <a:t>(k)=2k+3</a:t>
            </a:r>
            <a:r>
              <a:rPr lang="en-US" sz="2400" spc="-5" dirty="0">
                <a:cs typeface="Calibri"/>
              </a:rPr>
              <a:t>, h</a:t>
            </a:r>
            <a:r>
              <a:rPr lang="en-US" sz="2400" spc="-5" baseline="-25000" dirty="0">
                <a:cs typeface="Calibri"/>
              </a:rPr>
              <a:t>2</a:t>
            </a:r>
            <a:r>
              <a:rPr lang="en-US" sz="2400" spc="-5" dirty="0">
                <a:cs typeface="Calibri"/>
              </a:rPr>
              <a:t>(k)=3k+1 </a:t>
            </a:r>
            <a:r>
              <a:rPr lang="en-US" sz="2400" spc="-5" dirty="0">
                <a:latin typeface="Calibri"/>
                <a:cs typeface="Calibri"/>
              </a:rPr>
              <a:t>and use closed hashing and division method to store the following keys: 3,2,9,6,11,13,7,12 and m=10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en-US" sz="2400" spc="-5" dirty="0" err="1">
                <a:solidFill>
                  <a:srgbClr val="FF0000"/>
                </a:solidFill>
                <a:latin typeface="Calibri"/>
                <a:cs typeface="Calibri"/>
              </a:rPr>
              <a:t>u+v</a:t>
            </a: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lang="en-US" sz="2400" spc="-5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spc="-5" dirty="0">
                <a:solidFill>
                  <a:srgbClr val="FF0000"/>
                </a:solidFill>
                <a:latin typeface="Calibri"/>
                <a:cs typeface="Calibri"/>
              </a:rPr>
              <a:t>)%m and </a:t>
            </a:r>
            <a:r>
              <a:rPr lang="en-US" sz="2400" spc="-5" dirty="0">
                <a:solidFill>
                  <a:srgbClr val="0070C0"/>
                </a:solidFill>
                <a:latin typeface="Calibri"/>
                <a:cs typeface="Calibri"/>
              </a:rPr>
              <a:t>v=[</a:t>
            </a:r>
            <a:r>
              <a:rPr lang="en-US" sz="2400" spc="-5" dirty="0">
                <a:solidFill>
                  <a:srgbClr val="0070C0"/>
                </a:solidFill>
                <a:cs typeface="Calibri"/>
              </a:rPr>
              <a:t>h</a:t>
            </a:r>
            <a:r>
              <a:rPr lang="en-US" sz="2400" spc="-5" baseline="-25000" dirty="0">
                <a:solidFill>
                  <a:srgbClr val="0070C0"/>
                </a:solidFill>
                <a:cs typeface="Calibri"/>
              </a:rPr>
              <a:t>2</a:t>
            </a:r>
            <a:r>
              <a:rPr lang="en-US" sz="2400" spc="-5" dirty="0">
                <a:solidFill>
                  <a:srgbClr val="0070C0"/>
                </a:solidFill>
                <a:cs typeface="Calibri"/>
              </a:rPr>
              <a:t>(k)%m</a:t>
            </a:r>
            <a:r>
              <a:rPr lang="en-US" sz="2400" spc="-5" dirty="0">
                <a:solidFill>
                  <a:srgbClr val="0070C0"/>
                </a:solidFill>
                <a:latin typeface="Calibri"/>
                <a:cs typeface="Calibri"/>
              </a:rPr>
              <a:t>]</a:t>
            </a:r>
          </a:p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US" sz="2400" spc="-5" dirty="0">
                <a:latin typeface="Calibri"/>
                <a:cs typeface="Calibri"/>
              </a:rPr>
              <a:t>We know that division method is h(k)= k mod 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15948"/>
              </p:ext>
            </p:extLst>
          </p:nvPr>
        </p:nvGraphicFramePr>
        <p:xfrm>
          <a:off x="3657600" y="2590800"/>
          <a:ext cx="1600200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573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654627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</a:tblGrid>
              <a:tr h="280420">
                <a:tc>
                  <a:txBody>
                    <a:bodyPr/>
                    <a:lstStyle/>
                    <a:p>
                      <a:r>
                        <a:rPr lang="en-US" sz="1600" b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48005"/>
                  </a:ext>
                </a:extLst>
              </a:tr>
              <a:tr h="28042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7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85933"/>
              </p:ext>
            </p:extLst>
          </p:nvPr>
        </p:nvGraphicFramePr>
        <p:xfrm>
          <a:off x="5562601" y="2766060"/>
          <a:ext cx="3810000" cy="3268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432">
                  <a:extLst>
                    <a:ext uri="{9D8B030D-6E8A-4147-A177-3AD203B41FA5}">
                      <a16:colId xmlns:a16="http://schemas.microsoft.com/office/drawing/2014/main" val="1061153799"/>
                    </a:ext>
                  </a:extLst>
                </a:gridCol>
                <a:gridCol w="1704732">
                  <a:extLst>
                    <a:ext uri="{9D8B030D-6E8A-4147-A177-3AD203B41FA5}">
                      <a16:colId xmlns:a16="http://schemas.microsoft.com/office/drawing/2014/main" val="3724271772"/>
                    </a:ext>
                  </a:extLst>
                </a:gridCol>
                <a:gridCol w="621674">
                  <a:extLst>
                    <a:ext uri="{9D8B030D-6E8A-4147-A177-3AD203B41FA5}">
                      <a16:colId xmlns:a16="http://schemas.microsoft.com/office/drawing/2014/main" val="1627070533"/>
                    </a:ext>
                  </a:extLst>
                </a:gridCol>
                <a:gridCol w="998162">
                  <a:extLst>
                    <a:ext uri="{9D8B030D-6E8A-4147-A177-3AD203B41FA5}">
                      <a16:colId xmlns:a16="http://schemas.microsoft.com/office/drawing/2014/main" val="903180005"/>
                    </a:ext>
                  </a:extLst>
                </a:gridCol>
              </a:tblGrid>
              <a:tr h="336127">
                <a:tc>
                  <a:txBody>
                    <a:bodyPr/>
                    <a:lstStyle/>
                    <a:p>
                      <a:r>
                        <a:rPr lang="en-US" sz="1600" b="1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Location(u)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7717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((2*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dirty="0"/>
                        <a:t>)+3) % 10</a:t>
                      </a:r>
                      <a:r>
                        <a:rPr lang="en-US" sz="1600" baseline="0" dirty="0"/>
                        <a:t> = 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06488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((2*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dirty="0"/>
                        <a:t>)+3) % 10</a:t>
                      </a:r>
                      <a:r>
                        <a:rPr lang="en-US" sz="1600" baseline="0" dirty="0"/>
                        <a:t> = 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449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58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10254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0401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30555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397"/>
                  </a:ext>
                </a:extLst>
              </a:tr>
              <a:tr h="336127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843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27014" y="2922800"/>
            <a:ext cx="23899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  <a:p>
            <a:r>
              <a:rPr lang="en-US" dirty="0"/>
              <a:t>V=(3*</a:t>
            </a:r>
            <a:r>
              <a:rPr lang="en-US" b="1" dirty="0"/>
              <a:t>11</a:t>
            </a:r>
            <a:r>
              <a:rPr lang="en-US" dirty="0"/>
              <a:t>+1) % 10=4</a:t>
            </a:r>
          </a:p>
          <a:p>
            <a:r>
              <a:rPr lang="en-US" dirty="0"/>
              <a:t>5+</a:t>
            </a:r>
            <a:r>
              <a:rPr lang="en-US" b="1" dirty="0"/>
              <a:t>4*</a:t>
            </a:r>
            <a:r>
              <a:rPr lang="en-US" dirty="0"/>
              <a:t>0 % 10 = 5</a:t>
            </a:r>
          </a:p>
          <a:p>
            <a:r>
              <a:rPr lang="en-US" dirty="0"/>
              <a:t>5+</a:t>
            </a:r>
            <a:r>
              <a:rPr lang="en-US" b="1" dirty="0"/>
              <a:t>4*</a:t>
            </a:r>
            <a:r>
              <a:rPr lang="en-US" dirty="0"/>
              <a:t>1 % 10 = 9</a:t>
            </a:r>
          </a:p>
          <a:p>
            <a:r>
              <a:rPr lang="en-US" dirty="0"/>
              <a:t>5+</a:t>
            </a:r>
            <a:r>
              <a:rPr lang="en-US" b="1" dirty="0"/>
              <a:t>4*</a:t>
            </a:r>
            <a:r>
              <a:rPr lang="en-US" dirty="0"/>
              <a:t>2 % 10 = 3 // Store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14744" y="4556868"/>
            <a:ext cx="23022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</a:p>
          <a:p>
            <a:r>
              <a:rPr lang="en-US" dirty="0"/>
              <a:t>V=(3*</a:t>
            </a:r>
            <a:r>
              <a:rPr lang="en-US" b="1" dirty="0"/>
              <a:t>13</a:t>
            </a:r>
            <a:r>
              <a:rPr lang="en-US" dirty="0"/>
              <a:t>+1) % 10=0</a:t>
            </a:r>
          </a:p>
          <a:p>
            <a:endParaRPr lang="en-US" b="1" dirty="0"/>
          </a:p>
          <a:p>
            <a:r>
              <a:rPr lang="en-US" dirty="0"/>
              <a:t>5+</a:t>
            </a:r>
            <a:r>
              <a:rPr lang="en-US" b="1" dirty="0"/>
              <a:t>0*</a:t>
            </a:r>
            <a:r>
              <a:rPr lang="en-US" dirty="0"/>
              <a:t>0 % 10 = 9</a:t>
            </a:r>
          </a:p>
          <a:p>
            <a:r>
              <a:rPr lang="en-US" dirty="0"/>
              <a:t>13 cannot be stored</a:t>
            </a:r>
          </a:p>
        </p:txBody>
      </p:sp>
    </p:spTree>
    <p:extLst>
      <p:ext uri="{BB962C8B-B14F-4D97-AF65-F5344CB8AC3E}">
        <p14:creationId xmlns:p14="http://schemas.microsoft.com/office/powerpoint/2010/main" val="163178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72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Why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Hashing?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093688"/>
            <a:ext cx="6582409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Internet has grown to millions of users generating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terabytes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content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day.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312888"/>
            <a:ext cx="6992620" cy="14827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09575" marR="5080" indent="-397510">
              <a:lnSpc>
                <a:spcPct val="99500"/>
              </a:lnSpc>
              <a:spcBef>
                <a:spcPts val="11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With this kind of growth, it is impossible to find </a:t>
            </a:r>
            <a:r>
              <a:rPr sz="2400" dirty="0">
                <a:latin typeface="Calibri"/>
                <a:cs typeface="Calibri"/>
              </a:rPr>
              <a:t> anything </a:t>
            </a:r>
            <a:r>
              <a:rPr sz="2400" spc="-5" dirty="0">
                <a:latin typeface="Calibri"/>
                <a:cs typeface="Calibri"/>
              </a:rPr>
              <a:t>in the internet, unless we develop new 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structures </a:t>
            </a:r>
            <a:r>
              <a:rPr sz="2400" dirty="0">
                <a:latin typeface="Calibri"/>
                <a:cs typeface="Calibri"/>
              </a:rPr>
              <a:t>and algorithms </a:t>
            </a:r>
            <a:r>
              <a:rPr sz="2400" spc="-5" dirty="0">
                <a:latin typeface="Calibri"/>
                <a:cs typeface="Calibri"/>
              </a:rPr>
              <a:t>for storing </a:t>
            </a:r>
            <a:r>
              <a:rPr sz="2400" dirty="0">
                <a:latin typeface="Calibri"/>
                <a:cs typeface="Calibri"/>
              </a:rPr>
              <a:t>and accessing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38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2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view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2374668"/>
            <a:ext cx="727583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Hashin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Concept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an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5" dirty="0">
                <a:latin typeface="Corbel"/>
                <a:cs typeface="Corbel"/>
              </a:rPr>
              <a:t> methods.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Has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8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abl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Method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 Introduction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Hashin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 Functions.</a:t>
            </a:r>
            <a:endParaRPr sz="2400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4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Collusion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understanding.</a:t>
            </a:r>
            <a:endParaRPr sz="2400" dirty="0">
              <a:latin typeface="Corbel"/>
              <a:cs typeface="Corbel"/>
            </a:endParaRPr>
          </a:p>
          <a:p>
            <a:pPr marL="409575" marR="146685" indent="-397510">
              <a:lnSpc>
                <a:spcPct val="114599"/>
              </a:lnSpc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orbel"/>
                <a:cs typeface="Corbel"/>
              </a:rPr>
              <a:t>Discus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di</a:t>
            </a:r>
            <a:r>
              <a:rPr sz="2400" spc="-45" dirty="0">
                <a:latin typeface="Corbel"/>
                <a:cs typeface="Corbel"/>
              </a:rPr>
              <a:t>ff</a:t>
            </a:r>
            <a:r>
              <a:rPr sz="2400" spc="-5" dirty="0">
                <a:latin typeface="Corbel"/>
                <a:cs typeface="Corbel"/>
              </a:rPr>
              <a:t>eren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Collision-</a:t>
            </a:r>
            <a:r>
              <a:rPr sz="2400" spc="-5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esolutio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5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echnique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with  examples.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937" y="3591418"/>
            <a:ext cx="340550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</a:t>
            </a:r>
            <a:r>
              <a:rPr dirty="0"/>
              <a:t>k</a:t>
            </a:r>
            <a:r>
              <a:rPr spc="-650" dirty="0"/>
              <a:t> </a:t>
            </a:r>
            <a:r>
              <a:rPr spc="-465" dirty="0"/>
              <a:t>Y</a:t>
            </a:r>
            <a:r>
              <a:rPr spc="-5" dirty="0"/>
              <a:t>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2358907"/>
            <a:ext cx="2113915" cy="20599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Why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traditional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structures?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2197502"/>
            <a:ext cx="7360284" cy="246009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9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Traditional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Arrays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Lists?</a:t>
            </a:r>
            <a:endParaRPr sz="2400" dirty="0">
              <a:latin typeface="Calibri"/>
              <a:cs typeface="Calibri"/>
            </a:endParaRPr>
          </a:p>
          <a:p>
            <a:pPr marL="409575" marR="285115" indent="-397510">
              <a:lnSpc>
                <a:spcPct val="100499"/>
              </a:lnSpc>
              <a:spcBef>
                <a:spcPts val="48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Amount of time required to look up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element in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either O(log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 or O(n).</a:t>
            </a:r>
            <a:endParaRPr sz="2400" dirty="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455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array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sorted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search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searched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linearly.</a:t>
            </a:r>
            <a:endParaRPr sz="2200" dirty="0">
              <a:latin typeface="Calibri"/>
              <a:cs typeface="Calibri"/>
            </a:endParaRPr>
          </a:p>
          <a:p>
            <a:pPr marL="409575" marR="5080" indent="-397510">
              <a:lnSpc>
                <a:spcPts val="2850"/>
              </a:lnSpc>
              <a:spcBef>
                <a:spcPts val="60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Either case may not be desirable if we need to process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large data set.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72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orbel"/>
                <a:cs typeface="Corbel"/>
              </a:rPr>
              <a:t>Why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Hashing?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2093688"/>
            <a:ext cx="6972300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Therefore we discuss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technique called hashing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us to update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retrieve </a:t>
            </a:r>
            <a:r>
              <a:rPr sz="240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entry in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O(1)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674838"/>
            <a:ext cx="672401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 algn="just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 constant time or O(1) performance means,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 </a:t>
            </a:r>
            <a:r>
              <a:rPr sz="2400" spc="-5" dirty="0">
                <a:latin typeface="Calibri"/>
                <a:cs typeface="Calibri"/>
              </a:rPr>
              <a:t>of time to perform the operation does 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data size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'n'.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72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Hash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879375"/>
            <a:ext cx="69970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Pair is of the form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(key, value), </a:t>
            </a:r>
            <a:r>
              <a:rPr sz="2400" spc="-5" dirty="0">
                <a:latin typeface="Calibri"/>
                <a:cs typeface="Calibri"/>
              </a:rPr>
              <a:t>where for given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key,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 can 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value using some kind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“function”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maps keys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3460525"/>
            <a:ext cx="6920865" cy="1549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18415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 key 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given object can be calculated 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 function.</a:t>
            </a:r>
            <a:endParaRPr sz="2400" dirty="0">
              <a:latin typeface="Calibri"/>
              <a:cs typeface="Calibri"/>
            </a:endParaRPr>
          </a:p>
          <a:p>
            <a:pPr marL="409575" marR="508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For example, given </a:t>
            </a:r>
            <a:r>
              <a:rPr sz="2400" dirty="0">
                <a:latin typeface="Calibri"/>
                <a:cs typeface="Calibri"/>
              </a:rPr>
              <a:t>an array </a:t>
            </a:r>
            <a:r>
              <a:rPr sz="2400" spc="-5" dirty="0">
                <a:latin typeface="Calibri"/>
                <a:cs typeface="Calibri"/>
              </a:rPr>
              <a:t>A, if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" dirty="0">
                <a:latin typeface="Calibri"/>
                <a:cs typeface="Calibri"/>
              </a:rPr>
              <a:t>is the key, then we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 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simply looking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 A[i].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20631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Has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able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64" y="1665063"/>
            <a:ext cx="7087234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 concept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hash table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generalized idea 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 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integer.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64" y="2884263"/>
            <a:ext cx="6887209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We can 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key, or for that matter </a:t>
            </a:r>
            <a:r>
              <a:rPr sz="2400" dirty="0">
                <a:latin typeface="Calibri"/>
                <a:cs typeface="Calibri"/>
              </a:rPr>
              <a:t>any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the key.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2164" y="4103463"/>
            <a:ext cx="660590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 algn="just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The trick is to 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hash function to compute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index so that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can be stored </a:t>
            </a:r>
            <a:r>
              <a:rPr sz="2400" dirty="0">
                <a:latin typeface="Calibri"/>
                <a:cs typeface="Calibri"/>
              </a:rPr>
              <a:t>at a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869718"/>
            <a:ext cx="6965315" cy="2339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5080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Suppose we 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 of strings {“abc”, “def”, “ghi”}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 would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like to store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  <a:p>
            <a:pPr marL="409575" marR="16002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Our objective here is to find or update them quickly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table,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-5" dirty="0">
                <a:latin typeface="Calibri"/>
                <a:cs typeface="Calibri"/>
              </a:rPr>
              <a:t> in O(1).</a:t>
            </a:r>
            <a:endParaRPr sz="2400">
              <a:latin typeface="Calibri"/>
              <a:cs typeface="Calibri"/>
            </a:endParaRPr>
          </a:p>
          <a:p>
            <a:pPr marL="409575" marR="80518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concerned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order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171" y="3670067"/>
            <a:ext cx="7314565" cy="231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" marR="5080" indent="-397510">
              <a:lnSpc>
                <a:spcPct val="99700"/>
              </a:lnSpc>
              <a:spcBef>
                <a:spcPts val="10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Suppose we </a:t>
            </a:r>
            <a:r>
              <a:rPr sz="2400" dirty="0">
                <a:latin typeface="Calibri"/>
                <a:cs typeface="Calibri"/>
              </a:rPr>
              <a:t>assign </a:t>
            </a:r>
            <a:r>
              <a:rPr sz="2400" spc="-5" dirty="0">
                <a:latin typeface="Calibri"/>
                <a:cs typeface="Calibri"/>
              </a:rPr>
              <a:t>“a”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1, “b”=2, </a:t>
            </a:r>
            <a:r>
              <a:rPr sz="2400" dirty="0">
                <a:latin typeface="Arial MT"/>
                <a:cs typeface="Arial MT"/>
              </a:rPr>
              <a:t>… </a:t>
            </a:r>
            <a:r>
              <a:rPr sz="2400" spc="-5" dirty="0">
                <a:latin typeface="Calibri"/>
                <a:cs typeface="Calibri"/>
              </a:rPr>
              <a:t>etc to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alphabetical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characters,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 of the strings.</a:t>
            </a:r>
            <a:endParaRPr sz="240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459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alibri"/>
                <a:cs typeface="Calibri"/>
              </a:rPr>
              <a:t>“abc”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484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alibri"/>
                <a:cs typeface="Calibri"/>
              </a:rPr>
              <a:t>“def”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15</a:t>
            </a:r>
            <a:endParaRPr sz="220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509"/>
              </a:spcBef>
              <a:buClr>
                <a:srgbClr val="4BABC6"/>
              </a:buClr>
              <a:buFont typeface="Arial MT"/>
              <a:buChar char="●"/>
              <a:tabLst>
                <a:tab pos="866775" algn="l"/>
                <a:tab pos="867410" algn="l"/>
              </a:tabLst>
            </a:pPr>
            <a:r>
              <a:rPr sz="2200" spc="-5" dirty="0">
                <a:latin typeface="Calibri"/>
                <a:cs typeface="Calibri"/>
              </a:rPr>
              <a:t>“ghi”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7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8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24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29329"/>
            <a:ext cx="18789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Unit#5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: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Hashin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g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 an</a:t>
            </a:r>
            <a:r>
              <a:rPr sz="1200" dirty="0">
                <a:solidFill>
                  <a:srgbClr val="666666"/>
                </a:solidFill>
                <a:latin typeface="Corbel"/>
                <a:cs typeface="Corbel"/>
              </a:rPr>
              <a:t>d</a:t>
            </a:r>
            <a:r>
              <a:rPr sz="1200" spc="-50" dirty="0">
                <a:solidFill>
                  <a:srgbClr val="666666"/>
                </a:solidFill>
                <a:latin typeface="Corbel"/>
                <a:cs typeface="Corbel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rbel"/>
                <a:cs typeface="Corbel"/>
              </a:rPr>
              <a:t>Collision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44" y="3101857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2171" y="938271"/>
            <a:ext cx="7059295" cy="2762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9575" marR="324485" indent="-397510">
              <a:lnSpc>
                <a:spcPct val="100499"/>
              </a:lnSpc>
              <a:spcBef>
                <a:spcPts val="85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If we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5" dirty="0">
                <a:latin typeface="Calibri"/>
                <a:cs typeface="Calibri"/>
              </a:rPr>
              <a:t>that we 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table of size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5" dirty="0">
                <a:latin typeface="Calibri"/>
                <a:cs typeface="Calibri"/>
              </a:rPr>
              <a:t>to store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strings,</a:t>
            </a:r>
            <a:endParaRPr sz="2400" dirty="0">
              <a:latin typeface="Calibri"/>
              <a:cs typeface="Calibri"/>
            </a:endParaRPr>
          </a:p>
          <a:p>
            <a:pPr marL="409575" marR="28702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we can compute the location of the string by taking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sum mod 5.</a:t>
            </a:r>
            <a:endParaRPr sz="2400" dirty="0">
              <a:latin typeface="Calibri"/>
              <a:cs typeface="Calibri"/>
            </a:endParaRPr>
          </a:p>
          <a:p>
            <a:pPr marL="409575" marR="5080" indent="-397510">
              <a:lnSpc>
                <a:spcPct val="100499"/>
              </a:lnSpc>
              <a:spcBef>
                <a:spcPts val="434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So we will then store “abc” in </a:t>
            </a:r>
            <a:r>
              <a:rPr sz="2400" dirty="0">
                <a:latin typeface="Calibri"/>
                <a:cs typeface="Calibri"/>
              </a:rPr>
              <a:t>6 </a:t>
            </a:r>
            <a:r>
              <a:rPr sz="2400" spc="-5" dirty="0">
                <a:latin typeface="Calibri"/>
                <a:cs typeface="Calibri"/>
              </a:rPr>
              <a:t>mod </a:t>
            </a:r>
            <a:r>
              <a:rPr sz="2400" dirty="0">
                <a:latin typeface="Calibri"/>
                <a:cs typeface="Calibri"/>
              </a:rPr>
              <a:t>5 = </a:t>
            </a:r>
            <a:r>
              <a:rPr sz="2400" spc="-5" dirty="0">
                <a:latin typeface="Calibri"/>
                <a:cs typeface="Calibri"/>
              </a:rPr>
              <a:t>1, “def” in 15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“ghi”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24 mod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4.</a:t>
            </a:r>
            <a:endParaRPr sz="24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450"/>
              </a:spcBef>
              <a:buClr>
                <a:srgbClr val="4BABC6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follows.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83410"/>
              </p:ext>
            </p:extLst>
          </p:nvPr>
        </p:nvGraphicFramePr>
        <p:xfrm>
          <a:off x="4565262" y="4349512"/>
          <a:ext cx="6270625" cy="788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38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abc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ghi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2400</Words>
  <Application>Microsoft Office PowerPoint</Application>
  <PresentationFormat>Widescreen</PresentationFormat>
  <Paragraphs>460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MT</vt:lpstr>
      <vt:lpstr>Calibri</vt:lpstr>
      <vt:lpstr>Corbel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</cp:lastModifiedBy>
  <cp:revision>31</cp:revision>
  <dcterms:created xsi:type="dcterms:W3CDTF">2021-11-15T15:57:59Z</dcterms:created>
  <dcterms:modified xsi:type="dcterms:W3CDTF">2021-12-07T15:38:18Z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