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9" r:id="rId4"/>
    <p:sldId id="312" r:id="rId5"/>
    <p:sldId id="311" r:id="rId6"/>
    <p:sldId id="313" r:id="rId7"/>
    <p:sldId id="314" r:id="rId8"/>
    <p:sldId id="310" r:id="rId9"/>
    <p:sldId id="331" r:id="rId10"/>
    <p:sldId id="316" r:id="rId11"/>
    <p:sldId id="315" r:id="rId12"/>
    <p:sldId id="317" r:id="rId13"/>
    <p:sldId id="333" r:id="rId14"/>
    <p:sldId id="319" r:id="rId15"/>
    <p:sldId id="321" r:id="rId16"/>
    <p:sldId id="320" r:id="rId17"/>
    <p:sldId id="334" r:id="rId18"/>
    <p:sldId id="324" r:id="rId19"/>
    <p:sldId id="325" r:id="rId20"/>
    <p:sldId id="326" r:id="rId21"/>
    <p:sldId id="322" r:id="rId22"/>
    <p:sldId id="323" r:id="rId23"/>
    <p:sldId id="330" r:id="rId24"/>
    <p:sldId id="327" r:id="rId25"/>
    <p:sldId id="318" r:id="rId26"/>
    <p:sldId id="328" r:id="rId27"/>
    <p:sldId id="329" r:id="rId28"/>
    <p:sldId id="332" r:id="rId29"/>
    <p:sldId id="309" r:id="rId30"/>
    <p:sldId id="308" r:id="rId3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6" autoAdjust="0"/>
    <p:restoredTop sz="94660"/>
  </p:normalViewPr>
  <p:slideViewPr>
    <p:cSldViewPr>
      <p:cViewPr varScale="1">
        <p:scale>
          <a:sx n="68" d="100"/>
          <a:sy n="68" d="100"/>
        </p:scale>
        <p:origin x="6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9-15T16:13:22.007"/>
    </inkml:context>
    <inkml:brush xml:id="br0">
      <inkml:brushProperty name="width" value="0.05292" units="cm"/>
      <inkml:brushProperty name="height" value="0.05292" units="cm"/>
      <inkml:brushProperty name="color" value="#FF0000"/>
    </inkml:brush>
  </inkml:definitions>
  <inkml:trace contextRef="#ctx0" brushRef="#br0">8136 1364 0,'-25'0'125,"0"0"-109,1 0-1,-26 0-15,0 0 16,25 0-16,-49 0 15,24 0-15,1 0 16,24 0-16,0 0 16,-24 0-16,-1 0 15,25 0 1,0 0-1</inkml:trace>
  <inkml:trace contextRef="#ctx0" brushRef="#br0" timeOffset="21697.16">5358 1017 0,'0'50'62,"0"-1"-62,0 26 16,0-1-16,0-24 16,0 74-16,0-75 15,0 26-15,0-1 16,0-24-16,0-25 15,0-1 1,0 26-16,0-25 16,0 24 15,0-24-16,0 50-15,0-51 16,0 1 0,0-25 46,0-49-62,25-1 16,-25 0-16,0 26 15,0-1-15,0-25 16,0 1-16,0 24 15,0 0-15</inkml:trace>
  <inkml:trace contextRef="#ctx0" brushRef="#br0" timeOffset="22751.22">5432 967 0,'0'-24'109,"25"24"-77,0 0-17,0 0-15,24 0 16,1 24 15,-50 1 0,0 0-15,0 0-16,0 0 15,0 49 1,0-49-16,0 24 16,0 26 15,-25-50-16,-25-1-15,26-24 16,-26 0-16,25 0 16,-49 0-16,-1 50 15,26-50-15,-26 0 16,51 0-16,-51 0 15,50 0-15,1 0 16</inkml:trace>
  <inkml:trace contextRef="#ctx0" brushRef="#br0" timeOffset="24271.31">5804 1563 0,'0'49'78,"0"-24"-62,0 50 0,0-26-1,0 1 1</inkml:trace>
  <inkml:trace contextRef="#ctx0" brushRef="#br0" timeOffset="24815.34">5854 1364 0</inkml:trace>
  <inkml:trace contextRef="#ctx0" brushRef="#br0" timeOffset="26142.42">6028 1538 0,'24'-25'32,"26"25"-17,-25 25 1,-25 0-1,25-1-15,-25 1 16,0 25-16,24 0 16,1-26-1,25 1 16,-25-25 63,-1-25-94,1 1 16,-25-1-1,0 0-15,25-50 16,25 1-1,-50 49 17,0 0-17,0 1-15,24-1 16,-24-25-1,25 25-15,-25 1 16,25-1-16</inkml:trace>
  <inkml:trace contextRef="#ctx0" brushRef="#br0" timeOffset="27277.48">6623 1637 0,'0'0'62,"0"25"-62,0 25 16,0-26-1,0 1-15,0 0 109,74-25-62,-74-25-16,0 0-15,0-24-16,0 24 16,0 0-1,0 0 1,0 0-1,0 1 1,0-26 93,-49 75-62</inkml:trace>
  <inkml:trace contextRef="#ctx0" brushRef="#br0" timeOffset="28070.52">6772 1339 0,'0'50'78,"0"-25"-78,0 24 16,0 1-16,0-25 16,0 0-16,0-1 15,0 1-15,24 0 16,26 25-1,-25-25 17,0-25 14,0 0-30,-1 0-16,51 0 31,-50 0-31,-1 0 47</inkml:trace>
  <inkml:trace contextRef="#ctx0" brushRef="#br0" timeOffset="28957.57">6796 1488 0,'0'0'62,"50"0"-46,-25 0-16,0 0 16,0 0 15,-1 0-31</inkml:trace>
  <inkml:trace contextRef="#ctx0" brushRef="#br0" timeOffset="29924.62">6772 1116 0,'0'0'109,"0"25"-93,0 25-16,0-26 16,0 1-1,0 0 1,0 0-1,0 0-15,0 24 16,0-24 0,0 25-1,0-26 1,0 26-1</inkml:trace>
  <inkml:trace contextRef="#ctx0" brushRef="#br0" timeOffset="32890.64">6623 1513 0,'0'25'109,"0"0"-77,25 24 46</inkml:trace>
  <inkml:trace contextRef="#ctx0" brushRef="#br0" timeOffset="37036.64">22275 11485 0,'0'24'125,"0"1"-110,0 50-15,0-51 0,0 26 16,0-25-1,0 49-15,0-49 16,0 0-16,0 49 16,0-49-1,0 0-15,0 0 16,0-1 15</inkml:trace>
  <inkml:trace contextRef="#ctx0" brushRef="#br0" timeOffset="38749.65">21580 12278 0,'0'-24'32,"25"-26"-17,0 75 1,24 24-1,-49-24 1,0 50-16,25-51 0,0 51 16,-25-26-1,0 26-15,0-26 16,25 26-16,-25-50 15,0-1-15,49 51 16,-24-50 0,-25-25 93</inkml:trace>
  <inkml:trace contextRef="#ctx0" brushRef="#br0" timeOffset="39388.65">21704 12229 0,'-25'-25'31,"25"-25"-15,0 1-1,0 24 1,0 0 0,25 0 15,0 25-16,0 0 1,0 0-16,24 0 16,-24 0-1,0 25 1,-25 0-16,0 49 0,0-49 15,0 0 1,0 0-16,0 49 16,-50-49-1,25 0-15,1-25 31,-1 49-15,-50-49 15</inkml:trace>
  <inkml:trace contextRef="#ctx0" brushRef="#br0" timeOffset="42274.66">21952 12675 0,'25'-25'47,"25"25"-16,-26 75-15,-24-50-16,0 24 31,25 1-31,0-25 16</inkml:trace>
  <inkml:trace contextRef="#ctx0" brushRef="#br0" timeOffset="42982.66">21952 12502 0,'0'-25'124</inkml:trace>
  <inkml:trace contextRef="#ctx0" brushRef="#br0" timeOffset="44063.67">22126 12675 0,'0'-25'62,"25"25"-46,-1 25-16,1 0 31,-25 0-31,50 49 0,-25-49 16,-25-25 109,0-25-125,0 0 15,0-24-15,0 24 0,0 0 16,0 0-1,0 1-15,0-1 32</inkml:trace>
  <inkml:trace contextRef="#ctx0" brushRef="#br0" timeOffset="44829.67">22423 12700 0,'0'50'31,"0"-26"-15,0 1 0,25 50-1,0-51 16,0-24 48,-25-49-48,0 24-16,0-25 1,0 26 0,-25-26-1,0 50 16,0 0 32,1 25-16</inkml:trace>
  <inkml:trace contextRef="#ctx0" brushRef="#br0" timeOffset="45427.67">22696 12452 0,'25'0'47,"-25"50"-47,0 24 15,25-49 1,-25 0-16,50 74 16,-50-74-1,0 24 1,24-24-1,1-25 63</inkml:trace>
  <inkml:trace contextRef="#ctx0" brushRef="#br0" timeOffset="45900.67">22597 12725 0,'0'0'47,"25"-25"-32,24 25 1,-24-25-16,0 25 16,50-49-1</inkml:trace>
  <inkml:trace contextRef="#ctx0" brushRef="#br0" timeOffset="50368.7">23341 11261 0,'25'-24'31,"-25"24"-15,0 74-16,25-49 16,-25 24-1,0 1-15,0 0 16,0-26-16,49 51 15,-24-50-15,-25 24 32,0 1-32,0-25 0,0-1 15,25 1 1,-25 0-16,25 0 15</inkml:trace>
  <inkml:trace contextRef="#ctx0" brushRef="#br0" timeOffset="51611.71">23564 12229 0,'0'0'78,"0"49"-63,0-24-15,0 0 16,0 25 0,0-1 15,0-24-31,25 0 93,0-25-61,0 0-17,24 0 16,-24 0 125</inkml:trace>
  <inkml:trace contextRef="#ctx0" brushRef="#br0" timeOffset="52881.71">26095 11385 0,'0'50'31,"0"0"-31,0-26 15,0 26 1,0 24-16,0 1 16,0-50-16,0 24 15,0-24-15,0 25 16,0-26-16,0 1 31</inkml:trace>
  <inkml:trace contextRef="#ctx0" brushRef="#br0" timeOffset="54098.71">26169 12179 0,'0'25'78,"0"0"-78,0 0 0,0-1 15,0-48 94,0-51-93,0 50-16,0-49 16,0 24-1,0 25-15,0-49 0,0 49 16,0 0-1,25 1-15,0-26 47,-1 50-16,1 25-15,-25 0 0,0-1-1,0 1 1,0 0-16,0 49 31,-25-49-31,1 0 16,-1 0 15,-25-25 0,75 0 78,25 49-93,24-24-1,0 0 1,-49-25 0,0 50-16</inkml:trace>
  <inkml:trace contextRef="#ctx0" brushRef="#br0" timeOffset="55323.71">29890 11361 0,'49'49'31,"-49"-24"-15,0 0 0,50 74-16,-25-25 15,-25-49-15,0 25 0,0-1 16,0 26-1,49 24-15,-49-74 0,0 49 16,0-49 0,0 0-16,0 0 15,25 49-15</inkml:trace>
  <inkml:trace contextRef="#ctx0" brushRef="#br0" timeOffset="56739.71">29518 12427 0,'-25'0'31,"25"50"-15,0-1-16,0 26 16,0 24-16,0 0 15,0-24 1,0-1-16,0-24 15,0 24-15,0-49 16,0 0 0,0-50 62,0-50-78,0 26 15,-50-75-15,50 25 16,0 24-16,-25-24 15,25 25 1,0-1-16,0 50 0,0 1 16,0-1-1,0 0 1,50 25 15,0 0-15,-26 0-1,1 0-15,0 0 0,0 25 16,0 0 15,-25-1-15,0 1 15,0 50-16,-25-51-15,0 1 16,0 0 0,0 25-1,-24-50 1,24 0-16,-25 24 31,1-24-15</inkml:trace>
  <inkml:trace contextRef="#ctx0" brushRef="#br0" timeOffset="57303.71">29815 12923 0,'0'50'62,"0"-1"-46,0-24-16,0 0 0</inkml:trace>
  <inkml:trace contextRef="#ctx0" brushRef="#br0" timeOffset="57711.71">29815 12650 0</inkml:trace>
  <inkml:trace contextRef="#ctx0" brushRef="#br0" timeOffset="58330.73">29939 12923 0,'25'0'62,"49"75"-62,-49-51 16,-25 1-16,25 0 15,0 25 1,0-75 62,-25-25-62,24 25-16,-24 1 0,0-26 15,0 0 1,0 26-1,0-1-15</inkml:trace>
  <inkml:trace contextRef="#ctx0" brushRef="#br0" timeOffset="58941.73">30212 12849 0,'0'25'16,"0"-1"-1,0 1 1,0 50-16,0-51 16,0 1-1,0 0 16,25 0 16,0-25-16,-25-25-15,0 0 0,0 0-1,0 1-15,0-26 16,0 25-1,0 0 1,-25 1 0,-25 24 46,25 0-46</inkml:trace>
  <inkml:trace contextRef="#ctx0" brushRef="#br0" timeOffset="60145.73">30435 12675 0,'25'0'47,"-25"25"-31,0 0-16,0 49 0,0-24 15,0-25 1,0 24 0,25-24 30,25-25 17,-26 0-32,1 0-15,0 0 30,0 0-14</inkml:trace>
  <inkml:trace contextRef="#ctx0" brushRef="#br0" timeOffset="60643.73">30460 12799 0,'0'-25'15,"25"-24"1,25 49-1,-26 0 1,1-25 0,0 0 15</inkml:trace>
  <inkml:trace contextRef="#ctx0" brushRef="#br0" timeOffset="61538.74">31006 11212 0,'0'0'16,"0"99"-1,0 0 1,0-24-16,0 24 0,0-25 15,0 1 1,0-51-16,0 26 0,25 0 16</inkml:trace>
  <inkml:trace contextRef="#ctx0" brushRef="#br0" timeOffset="62313.74">31105 12105 0,'0'49'47,"0"-24"-47,0 0 15,25 49 1,-25-49-16,0 0 15,25 0 32,-1-25-16,26 0-15,-25 0-16,0 0 31,0 0-31,-1 0 16,1 0 31</inkml:trace>
  <inkml:trace contextRef="#ctx0" brushRef="#br0" timeOffset="63041.74">32048 11311 0,'24'-25'16,"-24"25"-1,0 75-15,50 24 16,-50-25-16,0-24 15,0 74-15,0-99 16,0-1-16,25 1 16</inkml:trace>
  <inkml:trace contextRef="#ctx0" brushRef="#br0" timeOffset="64189.74">32147 12080 0,'0'74'47,"0"-24"-47,0-25 16,0 0-16,0 24 15,0-24 1,0-75 77,0 26-93,0-26 16,25-25-16,-25 51 16,49-76-1,-49 76-15,0-26 16,0 25-1,25 0-15,0 1 47,0 24 0,-25 24-31,0 1-1,0 50-15,0-51 16,0 1-1,0 0 1,-25 25-16,0-26 78,25 26-16,0-25-30,0 0-32,25 24 15,0-24 16,0-25-31,-1 25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7E8C4EA-D7E5-4A3C-BA31-0B14D3CD7E32}" type="datetimeFigureOut">
              <a:rPr lang="en-US" smtClean="0"/>
              <a:t>23/09/2021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4D1D96A-97FF-4015-976C-D0A57463BE0D}" type="slidenum">
              <a:rPr lang="en-US" smtClean="0"/>
              <a:t>‹#›</a:t>
            </a:fld>
            <a:endParaRPr lang="en-US"/>
          </a:p>
        </p:txBody>
      </p:sp>
    </p:spTree>
    <p:extLst>
      <p:ext uri="{BB962C8B-B14F-4D97-AF65-F5344CB8AC3E}">
        <p14:creationId xmlns:p14="http://schemas.microsoft.com/office/powerpoint/2010/main" val="421927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https://visualgo.net/en/sorting</a:t>
            </a:r>
          </a:p>
          <a:p>
            <a:r>
              <a:rPr lang="en-US" dirty="0"/>
              <a:t>https://www.hackerearth.com/practice/algorithms/sorting/bubble-sort/visualize/</a:t>
            </a:r>
          </a:p>
          <a:p>
            <a:endParaRPr lang="en-US" dirty="0"/>
          </a:p>
        </p:txBody>
      </p:sp>
      <p:sp>
        <p:nvSpPr>
          <p:cNvPr id="4" name="Slide Number Placeholder 3"/>
          <p:cNvSpPr>
            <a:spLocks noGrp="1"/>
          </p:cNvSpPr>
          <p:nvPr>
            <p:ph type="sldNum" sz="quarter" idx="10"/>
          </p:nvPr>
        </p:nvSpPr>
        <p:spPr/>
        <p:txBody>
          <a:bodyPr/>
          <a:lstStyle/>
          <a:p>
            <a:fld id="{74D1D96A-97FF-4015-976C-D0A57463BE0D}" type="slidenum">
              <a:rPr lang="en-US" smtClean="0"/>
              <a:t>4</a:t>
            </a:fld>
            <a:endParaRPr lang="en-US"/>
          </a:p>
        </p:txBody>
      </p:sp>
    </p:spTree>
    <p:extLst>
      <p:ext uri="{BB962C8B-B14F-4D97-AF65-F5344CB8AC3E}">
        <p14:creationId xmlns:p14="http://schemas.microsoft.com/office/powerpoint/2010/main" val="841328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D96A-97FF-4015-976C-D0A57463BE0D}" type="slidenum">
              <a:rPr lang="en-US" smtClean="0"/>
              <a:t>19</a:t>
            </a:fld>
            <a:endParaRPr lang="en-US"/>
          </a:p>
        </p:txBody>
      </p:sp>
    </p:spTree>
    <p:extLst>
      <p:ext uri="{BB962C8B-B14F-4D97-AF65-F5344CB8AC3E}">
        <p14:creationId xmlns:p14="http://schemas.microsoft.com/office/powerpoint/2010/main" val="1590572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D96A-97FF-4015-976C-D0A57463BE0D}" type="slidenum">
              <a:rPr lang="en-US" smtClean="0"/>
              <a:t>20</a:t>
            </a:fld>
            <a:endParaRPr lang="en-US"/>
          </a:p>
        </p:txBody>
      </p:sp>
    </p:spTree>
    <p:extLst>
      <p:ext uri="{BB962C8B-B14F-4D97-AF65-F5344CB8AC3E}">
        <p14:creationId xmlns:p14="http://schemas.microsoft.com/office/powerpoint/2010/main" val="3057723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D96A-97FF-4015-976C-D0A57463BE0D}" type="slidenum">
              <a:rPr lang="en-US" smtClean="0"/>
              <a:t>24</a:t>
            </a:fld>
            <a:endParaRPr lang="en-US"/>
          </a:p>
        </p:txBody>
      </p:sp>
    </p:spTree>
    <p:extLst>
      <p:ext uri="{BB962C8B-B14F-4D97-AF65-F5344CB8AC3E}">
        <p14:creationId xmlns:p14="http://schemas.microsoft.com/office/powerpoint/2010/main" val="244030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D96A-97FF-4015-976C-D0A57463BE0D}" type="slidenum">
              <a:rPr lang="en-US" smtClean="0"/>
              <a:t>5</a:t>
            </a:fld>
            <a:endParaRPr lang="en-US"/>
          </a:p>
        </p:txBody>
      </p:sp>
    </p:spTree>
    <p:extLst>
      <p:ext uri="{BB962C8B-B14F-4D97-AF65-F5344CB8AC3E}">
        <p14:creationId xmlns:p14="http://schemas.microsoft.com/office/powerpoint/2010/main" val="2801793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D96A-97FF-4015-976C-D0A57463BE0D}" type="slidenum">
              <a:rPr lang="en-US" smtClean="0"/>
              <a:t>6</a:t>
            </a:fld>
            <a:endParaRPr lang="en-US"/>
          </a:p>
        </p:txBody>
      </p:sp>
    </p:spTree>
    <p:extLst>
      <p:ext uri="{BB962C8B-B14F-4D97-AF65-F5344CB8AC3E}">
        <p14:creationId xmlns:p14="http://schemas.microsoft.com/office/powerpoint/2010/main" val="285452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is about four times as slow as insertion sort and twice as slow as selection sort.</a:t>
            </a:r>
          </a:p>
          <a:p>
            <a:endParaRPr lang="en-US" dirty="0"/>
          </a:p>
        </p:txBody>
      </p:sp>
      <p:sp>
        <p:nvSpPr>
          <p:cNvPr id="4" name="Slide Number Placeholder 3"/>
          <p:cNvSpPr>
            <a:spLocks noGrp="1"/>
          </p:cNvSpPr>
          <p:nvPr>
            <p:ph type="sldNum" sz="quarter" idx="5"/>
          </p:nvPr>
        </p:nvSpPr>
        <p:spPr/>
        <p:txBody>
          <a:bodyPr/>
          <a:lstStyle/>
          <a:p>
            <a:fld id="{74D1D96A-97FF-4015-976C-D0A57463BE0D}" type="slidenum">
              <a:rPr lang="en-US" smtClean="0"/>
              <a:t>7</a:t>
            </a:fld>
            <a:endParaRPr lang="en-US"/>
          </a:p>
        </p:txBody>
      </p:sp>
    </p:spTree>
    <p:extLst>
      <p:ext uri="{BB962C8B-B14F-4D97-AF65-F5344CB8AC3E}">
        <p14:creationId xmlns:p14="http://schemas.microsoft.com/office/powerpoint/2010/main" val="3009817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a:solidFill>
                  <a:schemeClr val="tx1"/>
                </a:solidFill>
                <a:effectLst/>
                <a:latin typeface="+mn-lt"/>
                <a:ea typeface="+mn-ea"/>
                <a:cs typeface="+mn-cs"/>
              </a:rPr>
              <a:t>Complexity analysis</a:t>
            </a:r>
          </a:p>
          <a:p>
            <a:r>
              <a:rPr lang="pt-BR" sz="1200" b="0" i="0" kern="1200" dirty="0">
                <a:solidFill>
                  <a:schemeClr val="tx1"/>
                </a:solidFill>
                <a:effectLst/>
                <a:latin typeface="+mn-lt"/>
                <a:ea typeface="+mn-ea"/>
                <a:cs typeface="+mn-cs"/>
              </a:rPr>
              <a:t>(n-1) + (n-2) + (n-3) + ..... + 3 + 2 + 1 </a:t>
            </a:r>
          </a:p>
          <a:p>
            <a:r>
              <a:rPr lang="pt-BR" sz="1200" b="0" i="0" kern="1200" dirty="0">
                <a:solidFill>
                  <a:schemeClr val="tx1"/>
                </a:solidFill>
                <a:effectLst/>
                <a:latin typeface="+mn-lt"/>
                <a:ea typeface="+mn-ea"/>
                <a:cs typeface="+mn-cs"/>
              </a:rPr>
              <a:t>Sum = n(n-1)/2 </a:t>
            </a:r>
          </a:p>
          <a:p>
            <a:r>
              <a:rPr lang="pt-BR" sz="1200" b="0" i="0" kern="1200" dirty="0">
                <a:solidFill>
                  <a:schemeClr val="tx1"/>
                </a:solidFill>
                <a:effectLst/>
                <a:latin typeface="+mn-lt"/>
                <a:ea typeface="+mn-ea"/>
                <a:cs typeface="+mn-cs"/>
              </a:rPr>
              <a:t>i.e O(n</a:t>
            </a:r>
            <a:r>
              <a:rPr lang="pt-BR" sz="1200" b="0" i="0" kern="1200" baseline="30000" dirty="0">
                <a:solidFill>
                  <a:schemeClr val="tx1"/>
                </a:solidFill>
                <a:effectLst/>
                <a:latin typeface="+mn-lt"/>
                <a:ea typeface="+mn-ea"/>
                <a:cs typeface="+mn-cs"/>
              </a:rPr>
              <a:t>2</a:t>
            </a:r>
            <a:r>
              <a:rPr lang="pt-BR"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4D1D96A-97FF-4015-976C-D0A57463BE0D}" type="slidenum">
              <a:rPr lang="en-US" smtClean="0"/>
              <a:t>8</a:t>
            </a:fld>
            <a:endParaRPr lang="en-US"/>
          </a:p>
        </p:txBody>
      </p:sp>
    </p:spTree>
    <p:extLst>
      <p:ext uri="{BB962C8B-B14F-4D97-AF65-F5344CB8AC3E}">
        <p14:creationId xmlns:p14="http://schemas.microsoft.com/office/powerpoint/2010/main" val="2666481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D96A-97FF-4015-976C-D0A57463BE0D}" type="slidenum">
              <a:rPr lang="en-US" smtClean="0"/>
              <a:t>10</a:t>
            </a:fld>
            <a:endParaRPr lang="en-US"/>
          </a:p>
        </p:txBody>
      </p:sp>
    </p:spTree>
    <p:extLst>
      <p:ext uri="{BB962C8B-B14F-4D97-AF65-F5344CB8AC3E}">
        <p14:creationId xmlns:p14="http://schemas.microsoft.com/office/powerpoint/2010/main" val="3469467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D96A-97FF-4015-976C-D0A57463BE0D}" type="slidenum">
              <a:rPr lang="en-US" smtClean="0"/>
              <a:t>14</a:t>
            </a:fld>
            <a:endParaRPr lang="en-US"/>
          </a:p>
        </p:txBody>
      </p:sp>
    </p:spTree>
    <p:extLst>
      <p:ext uri="{BB962C8B-B14F-4D97-AF65-F5344CB8AC3E}">
        <p14:creationId xmlns:p14="http://schemas.microsoft.com/office/powerpoint/2010/main" val="627158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D96A-97FF-4015-976C-D0A57463BE0D}" type="slidenum">
              <a:rPr lang="en-US" smtClean="0"/>
              <a:t>15</a:t>
            </a:fld>
            <a:endParaRPr lang="en-US"/>
          </a:p>
        </p:txBody>
      </p:sp>
    </p:spTree>
    <p:extLst>
      <p:ext uri="{BB962C8B-B14F-4D97-AF65-F5344CB8AC3E}">
        <p14:creationId xmlns:p14="http://schemas.microsoft.com/office/powerpoint/2010/main" val="1715095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D96A-97FF-4015-976C-D0A57463BE0D}" type="slidenum">
              <a:rPr lang="en-US" smtClean="0"/>
              <a:t>18</a:t>
            </a:fld>
            <a:endParaRPr lang="en-US"/>
          </a:p>
        </p:txBody>
      </p:sp>
    </p:spTree>
    <p:extLst>
      <p:ext uri="{BB962C8B-B14F-4D97-AF65-F5344CB8AC3E}">
        <p14:creationId xmlns:p14="http://schemas.microsoft.com/office/powerpoint/2010/main" val="387746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91BA7A3-D415-43AE-AEF6-0BD2FA2F5DD6}" type="datetime1">
              <a:rPr lang="en-US" smtClean="0"/>
              <a:t>23/09/2021</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595959"/>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sz="2400" b="0" i="0">
                <a:solidFill>
                  <a:srgbClr val="595959"/>
                </a:solidFill>
                <a:latin typeface="Corbel"/>
                <a:cs typeface="Corbel"/>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183A58F-201C-4CA8-AEDE-F4BF612AB7CF}" type="datetime1">
              <a:rPr lang="en-US" smtClean="0"/>
              <a:t>23/09/2021</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595959"/>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F9BAA0B2-DA41-4430-B4A7-A73E69C1928B}" type="datetime1">
              <a:rPr lang="en-US" smtClean="0"/>
              <a:t>23/09/2021</a:t>
            </a:fld>
            <a:endParaRPr lang="en-US"/>
          </a:p>
        </p:txBody>
      </p:sp>
      <p:sp>
        <p:nvSpPr>
          <p:cNvPr id="7" name="Holder 7"/>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595959"/>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357EAD2-5F53-4F62-8544-2EA21E11B171}" type="datetime1">
              <a:rPr lang="en-US" smtClean="0"/>
              <a:t>23/09/2021</a:t>
            </a:fld>
            <a:endParaRPr lang="en-US"/>
          </a:p>
        </p:txBody>
      </p:sp>
      <p:sp>
        <p:nvSpPr>
          <p:cNvPr id="5" name="Holder 5"/>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19EC9C6-58DF-4FC8-BE9F-7CFDA99DABCC}" type="datetime1">
              <a:rPr lang="en-US" smtClean="0"/>
              <a:t>23/09/2021</a:t>
            </a:fld>
            <a:endParaRPr lang="en-US"/>
          </a:p>
        </p:txBody>
      </p:sp>
      <p:sp>
        <p:nvSpPr>
          <p:cNvPr id="4" name="Holder 4"/>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758951"/>
            <a:ext cx="3444240" cy="5331460"/>
          </a:xfrm>
          <a:custGeom>
            <a:avLst/>
            <a:gdLst/>
            <a:ahLst/>
            <a:cxnLst/>
            <a:rect l="l" t="t" r="r" b="b"/>
            <a:pathLst>
              <a:path w="3444240" h="5331460">
                <a:moveTo>
                  <a:pt x="3443700" y="5330999"/>
                </a:moveTo>
                <a:lnTo>
                  <a:pt x="0" y="5330999"/>
                </a:lnTo>
                <a:lnTo>
                  <a:pt x="0" y="0"/>
                </a:lnTo>
                <a:lnTo>
                  <a:pt x="3443700" y="0"/>
                </a:lnTo>
                <a:lnTo>
                  <a:pt x="3443700" y="5330999"/>
                </a:lnTo>
                <a:close/>
              </a:path>
            </a:pathLst>
          </a:custGeom>
          <a:solidFill>
            <a:srgbClr val="40BAD1"/>
          </a:solidFill>
        </p:spPr>
        <p:txBody>
          <a:bodyPr wrap="square" lIns="0" tIns="0" rIns="0" bIns="0" rtlCol="0"/>
          <a:lstStyle/>
          <a:p>
            <a:endParaRPr/>
          </a:p>
        </p:txBody>
      </p:sp>
      <p:sp>
        <p:nvSpPr>
          <p:cNvPr id="17" name="bg object 17"/>
          <p:cNvSpPr/>
          <p:nvPr/>
        </p:nvSpPr>
        <p:spPr>
          <a:xfrm>
            <a:off x="11815864" y="758951"/>
            <a:ext cx="376555" cy="5331460"/>
          </a:xfrm>
          <a:custGeom>
            <a:avLst/>
            <a:gdLst/>
            <a:ahLst/>
            <a:cxnLst/>
            <a:rect l="l" t="t" r="r" b="b"/>
            <a:pathLst>
              <a:path w="376554" h="5331460">
                <a:moveTo>
                  <a:pt x="0" y="0"/>
                </a:moveTo>
                <a:lnTo>
                  <a:pt x="376135" y="0"/>
                </a:lnTo>
                <a:lnTo>
                  <a:pt x="376135" y="5330999"/>
                </a:lnTo>
                <a:lnTo>
                  <a:pt x="0" y="5330999"/>
                </a:lnTo>
                <a:lnTo>
                  <a:pt x="0" y="0"/>
                </a:lnTo>
                <a:close/>
              </a:path>
            </a:pathLst>
          </a:custGeom>
          <a:solidFill>
            <a:srgbClr val="C8C8C8">
              <a:alpha val="49798"/>
            </a:srgbClr>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11562675" y="6070725"/>
            <a:ext cx="629324" cy="787274"/>
          </a:xfrm>
          <a:prstGeom prst="rect">
            <a:avLst/>
          </a:prstGeom>
        </p:spPr>
      </p:pic>
      <p:sp>
        <p:nvSpPr>
          <p:cNvPr id="2" name="Holder 2"/>
          <p:cNvSpPr>
            <a:spLocks noGrp="1"/>
          </p:cNvSpPr>
          <p:nvPr>
            <p:ph type="title"/>
          </p:nvPr>
        </p:nvSpPr>
        <p:spPr>
          <a:xfrm>
            <a:off x="3942293" y="2008916"/>
            <a:ext cx="2654934" cy="391160"/>
          </a:xfrm>
          <a:prstGeom prst="rect">
            <a:avLst/>
          </a:prstGeom>
        </p:spPr>
        <p:txBody>
          <a:bodyPr wrap="square" lIns="0" tIns="0" rIns="0" bIns="0">
            <a:spAutoFit/>
          </a:bodyPr>
          <a:lstStyle>
            <a:lvl1pPr>
              <a:defRPr sz="2400" b="0" i="0">
                <a:solidFill>
                  <a:srgbClr val="595959"/>
                </a:solidFill>
                <a:latin typeface="Corbel"/>
                <a:cs typeface="Corbel"/>
              </a:defRPr>
            </a:lvl1pPr>
          </a:lstStyle>
          <a:p>
            <a:endParaRPr/>
          </a:p>
        </p:txBody>
      </p:sp>
      <p:sp>
        <p:nvSpPr>
          <p:cNvPr id="3" name="Holder 3"/>
          <p:cNvSpPr>
            <a:spLocks noGrp="1"/>
          </p:cNvSpPr>
          <p:nvPr>
            <p:ph type="body" idx="1"/>
          </p:nvPr>
        </p:nvSpPr>
        <p:spPr>
          <a:xfrm>
            <a:off x="3942293" y="2374676"/>
            <a:ext cx="5931534" cy="2597150"/>
          </a:xfrm>
          <a:prstGeom prst="rect">
            <a:avLst/>
          </a:prstGeom>
        </p:spPr>
        <p:txBody>
          <a:bodyPr wrap="square" lIns="0" tIns="0" rIns="0" bIns="0">
            <a:spAutoFit/>
          </a:bodyPr>
          <a:lstStyle>
            <a:lvl1pPr>
              <a:defRPr sz="2400" b="0" i="0">
                <a:solidFill>
                  <a:srgbClr val="595959"/>
                </a:solidFill>
                <a:latin typeface="Corbel"/>
                <a:cs typeface="Corbel"/>
              </a:defRPr>
            </a:lvl1pPr>
          </a:lstStyle>
          <a:p>
            <a:endParaRPr/>
          </a:p>
        </p:txBody>
      </p:sp>
      <p:sp>
        <p:nvSpPr>
          <p:cNvPr id="4" name="Holder 4"/>
          <p:cNvSpPr>
            <a:spLocks noGrp="1"/>
          </p:cNvSpPr>
          <p:nvPr>
            <p:ph type="ftr" sz="quarter" idx="5"/>
          </p:nvPr>
        </p:nvSpPr>
        <p:spPr>
          <a:xfrm>
            <a:off x="325950" y="6437841"/>
            <a:ext cx="2279015" cy="165100"/>
          </a:xfrm>
          <a:prstGeom prst="rect">
            <a:avLst/>
          </a:prstGeom>
        </p:spPr>
        <p:txBody>
          <a:bodyPr wrap="square" lIns="0" tIns="0" rIns="0" bIns="0">
            <a:spAutoFit/>
          </a:bodyPr>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2A0DB160-2BE4-4D2A-8C4E-496B6E4AB38A}" type="datetime1">
              <a:rPr lang="en-US" smtClean="0"/>
              <a:t>23/09/2021</a:t>
            </a:fld>
            <a:endParaRPr lang="en-US"/>
          </a:p>
        </p:txBody>
      </p:sp>
      <p:sp>
        <p:nvSpPr>
          <p:cNvPr id="6" name="Holder 6"/>
          <p:cNvSpPr>
            <a:spLocks noGrp="1"/>
          </p:cNvSpPr>
          <p:nvPr>
            <p:ph type="sldNum" sz="quarter" idx="7"/>
          </p:nvPr>
        </p:nvSpPr>
        <p:spPr>
          <a:xfrm>
            <a:off x="11266485" y="6468683"/>
            <a:ext cx="241934" cy="177800"/>
          </a:xfrm>
          <a:prstGeom prst="rect">
            <a:avLst/>
          </a:prstGeom>
        </p:spPr>
        <p:txBody>
          <a:bodyPr wrap="square" lIns="0" tIns="0" rIns="0" bIns="0">
            <a:spAutoFit/>
          </a:bodyPr>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8.emf"/><Relationship Id="rId4" Type="http://schemas.openxmlformats.org/officeDocument/2006/relationships/customXml" Target="../ink/ink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grpSp>
        <p:nvGrpSpPr>
          <p:cNvPr id="3" name="object 3"/>
          <p:cNvGrpSpPr/>
          <p:nvPr/>
        </p:nvGrpSpPr>
        <p:grpSpPr>
          <a:xfrm>
            <a:off x="9270262" y="761998"/>
            <a:ext cx="2922270" cy="5334000"/>
            <a:chOff x="9270262" y="761998"/>
            <a:chExt cx="2922270" cy="5334000"/>
          </a:xfrm>
        </p:grpSpPr>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9386732" y="841791"/>
              <a:ext cx="2734471" cy="913312"/>
            </a:xfrm>
            <a:prstGeom prst="rect">
              <a:avLst/>
            </a:prstGeom>
          </p:spPr>
        </p:pic>
      </p:grpSp>
      <p:sp>
        <p:nvSpPr>
          <p:cNvPr id="6" name="object 6"/>
          <p:cNvSpPr txBox="1"/>
          <p:nvPr/>
        </p:nvSpPr>
        <p:spPr>
          <a:xfrm>
            <a:off x="9418450" y="1694645"/>
            <a:ext cx="2511425" cy="597279"/>
          </a:xfrm>
          <a:prstGeom prst="rect">
            <a:avLst/>
          </a:prstGeom>
        </p:spPr>
        <p:txBody>
          <a:bodyPr vert="horz" wrap="square" lIns="0" tIns="25400" rIns="0" bIns="0" rtlCol="0">
            <a:spAutoFit/>
          </a:bodyPr>
          <a:lstStyle/>
          <a:p>
            <a:pPr marL="12700" marR="5080">
              <a:lnSpc>
                <a:spcPts val="2250"/>
              </a:lnSpc>
              <a:spcBef>
                <a:spcPts val="200"/>
              </a:spcBef>
            </a:pPr>
            <a:r>
              <a:rPr sz="1900" spc="-5" dirty="0">
                <a:solidFill>
                  <a:srgbClr val="0098A3"/>
                </a:solidFill>
                <a:latin typeface="Arial MT"/>
                <a:cs typeface="Arial MT"/>
              </a:rPr>
              <a:t>Department of </a:t>
            </a:r>
            <a:r>
              <a:rPr lang="en-US" sz="1900" spc="-5" dirty="0">
                <a:solidFill>
                  <a:srgbClr val="0098A3"/>
                </a:solidFill>
                <a:latin typeface="Arial MT"/>
                <a:cs typeface="Arial MT"/>
              </a:rPr>
              <a:t>Computer Engineering</a:t>
            </a:r>
            <a:endParaRPr sz="1900" dirty="0">
              <a:latin typeface="Arial MT"/>
              <a:cs typeface="Arial MT"/>
            </a:endParaRPr>
          </a:p>
        </p:txBody>
      </p:sp>
      <p:sp>
        <p:nvSpPr>
          <p:cNvPr id="7" name="object 7"/>
          <p:cNvSpPr txBox="1"/>
          <p:nvPr/>
        </p:nvSpPr>
        <p:spPr>
          <a:xfrm>
            <a:off x="9418450" y="5674030"/>
            <a:ext cx="2087750" cy="289823"/>
          </a:xfrm>
          <a:prstGeom prst="rect">
            <a:avLst/>
          </a:prstGeom>
        </p:spPr>
        <p:txBody>
          <a:bodyPr vert="horz" wrap="square" lIns="0" tIns="12700" rIns="0" bIns="0" rtlCol="0">
            <a:spAutoFit/>
          </a:bodyPr>
          <a:lstStyle/>
          <a:p>
            <a:pPr marL="12700">
              <a:lnSpc>
                <a:spcPct val="100000"/>
              </a:lnSpc>
              <a:spcBef>
                <a:spcPts val="100"/>
              </a:spcBef>
            </a:pPr>
            <a:r>
              <a:rPr lang="en-US" sz="1800" spc="-45" dirty="0">
                <a:solidFill>
                  <a:srgbClr val="595959"/>
                </a:solidFill>
                <a:latin typeface="Arial MT"/>
                <a:cs typeface="Arial MT"/>
              </a:rPr>
              <a:t>Ravikumar Natarajan</a:t>
            </a:r>
            <a:endParaRPr sz="1800" dirty="0">
              <a:latin typeface="Arial MT"/>
              <a:cs typeface="Arial MT"/>
            </a:endParaRPr>
          </a:p>
        </p:txBody>
      </p:sp>
      <p:sp>
        <p:nvSpPr>
          <p:cNvPr id="8" name="object 8"/>
          <p:cNvSpPr txBox="1"/>
          <p:nvPr/>
        </p:nvSpPr>
        <p:spPr>
          <a:xfrm>
            <a:off x="1142873" y="2781793"/>
            <a:ext cx="4783455" cy="1756250"/>
          </a:xfrm>
          <a:prstGeom prst="rect">
            <a:avLst/>
          </a:prstGeom>
        </p:spPr>
        <p:txBody>
          <a:bodyPr vert="horz" wrap="square" lIns="0" tIns="113665" rIns="0" bIns="0" rtlCol="0">
            <a:spAutoFit/>
          </a:bodyPr>
          <a:lstStyle/>
          <a:p>
            <a:pPr marL="12700" marR="5080">
              <a:lnSpc>
                <a:spcPts val="6380"/>
              </a:lnSpc>
              <a:spcBef>
                <a:spcPts val="895"/>
              </a:spcBef>
            </a:pPr>
            <a:r>
              <a:rPr lang="en-US" sz="5900" b="1" spc="-10" dirty="0">
                <a:solidFill>
                  <a:srgbClr val="FFFFFF"/>
                </a:solidFill>
                <a:latin typeface="Corbel"/>
                <a:cs typeface="Corbel"/>
              </a:rPr>
              <a:t>Sorting &amp; Searching</a:t>
            </a:r>
            <a:endParaRPr sz="5900" dirty="0">
              <a:latin typeface="Corbel"/>
              <a:cs typeface="Corbel"/>
            </a:endParaRPr>
          </a:p>
        </p:txBody>
      </p:sp>
      <p:sp>
        <p:nvSpPr>
          <p:cNvPr id="9" name="object 9"/>
          <p:cNvSpPr txBox="1"/>
          <p:nvPr/>
        </p:nvSpPr>
        <p:spPr>
          <a:xfrm>
            <a:off x="1173040" y="4810047"/>
            <a:ext cx="873125" cy="360680"/>
          </a:xfrm>
          <a:prstGeom prst="rect">
            <a:avLst/>
          </a:prstGeom>
        </p:spPr>
        <p:txBody>
          <a:bodyPr vert="horz" wrap="square" lIns="0" tIns="12700" rIns="0" bIns="0" rtlCol="0">
            <a:spAutoFit/>
          </a:bodyPr>
          <a:lstStyle/>
          <a:p>
            <a:pPr marL="12700">
              <a:lnSpc>
                <a:spcPct val="100000"/>
              </a:lnSpc>
              <a:spcBef>
                <a:spcPts val="100"/>
              </a:spcBef>
            </a:pPr>
            <a:r>
              <a:rPr sz="2200" b="1" spc="-5" dirty="0">
                <a:solidFill>
                  <a:srgbClr val="D7F0F6"/>
                </a:solidFill>
                <a:latin typeface="Corbel"/>
                <a:cs typeface="Corbel"/>
              </a:rPr>
              <a:t>Unit#</a:t>
            </a:r>
            <a:r>
              <a:rPr lang="en-US" sz="2200" b="1" spc="-5" dirty="0">
                <a:solidFill>
                  <a:srgbClr val="D7F0F6"/>
                </a:solidFill>
                <a:latin typeface="Corbel"/>
                <a:cs typeface="Corbel"/>
              </a:rPr>
              <a:t>5</a:t>
            </a:r>
            <a:endParaRPr sz="2200" dirty="0">
              <a:latin typeface="Corbel"/>
              <a:cs typeface="Corbel"/>
            </a:endParaRPr>
          </a:p>
        </p:txBody>
      </p:sp>
      <p:sp>
        <p:nvSpPr>
          <p:cNvPr id="10" name="object 10"/>
          <p:cNvSpPr txBox="1"/>
          <p:nvPr/>
        </p:nvSpPr>
        <p:spPr>
          <a:xfrm>
            <a:off x="9459749" y="3262610"/>
            <a:ext cx="2185035" cy="547370"/>
          </a:xfrm>
          <a:prstGeom prst="rect">
            <a:avLst/>
          </a:prstGeom>
        </p:spPr>
        <p:txBody>
          <a:bodyPr vert="horz" wrap="square" lIns="0" tIns="43180" rIns="0" bIns="0" rtlCol="0">
            <a:spAutoFit/>
          </a:bodyPr>
          <a:lstStyle/>
          <a:p>
            <a:pPr marL="12700" marR="5080">
              <a:lnSpc>
                <a:spcPts val="1950"/>
              </a:lnSpc>
              <a:spcBef>
                <a:spcPts val="340"/>
              </a:spcBef>
            </a:pPr>
            <a:r>
              <a:rPr sz="1800" spc="-5" dirty="0">
                <a:solidFill>
                  <a:srgbClr val="0098A3"/>
                </a:solidFill>
                <a:latin typeface="Arial MT"/>
                <a:cs typeface="Arial MT"/>
              </a:rPr>
              <a:t>Data Structure </a:t>
            </a:r>
            <a:r>
              <a:rPr sz="1800" dirty="0">
                <a:solidFill>
                  <a:srgbClr val="0098A3"/>
                </a:solidFill>
                <a:latin typeface="Arial MT"/>
                <a:cs typeface="Arial MT"/>
              </a:rPr>
              <a:t> </a:t>
            </a:r>
            <a:r>
              <a:rPr sz="1800" spc="-5" dirty="0">
                <a:solidFill>
                  <a:srgbClr val="0098A3"/>
                </a:solidFill>
                <a:latin typeface="Arial MT"/>
                <a:cs typeface="Arial MT"/>
              </a:rPr>
              <a:t>01CE0301</a:t>
            </a:r>
            <a:r>
              <a:rPr sz="1800" spc="-50" dirty="0">
                <a:solidFill>
                  <a:srgbClr val="0098A3"/>
                </a:solidFill>
                <a:latin typeface="Arial MT"/>
                <a:cs typeface="Arial MT"/>
              </a:rPr>
              <a:t> </a:t>
            </a:r>
            <a:r>
              <a:rPr sz="1800" dirty="0">
                <a:solidFill>
                  <a:srgbClr val="0098A3"/>
                </a:solidFill>
                <a:latin typeface="Arial MT"/>
                <a:cs typeface="Arial MT"/>
              </a:rPr>
              <a:t>/</a:t>
            </a:r>
            <a:r>
              <a:rPr sz="1800" spc="-50" dirty="0">
                <a:solidFill>
                  <a:srgbClr val="0098A3"/>
                </a:solidFill>
                <a:latin typeface="Arial MT"/>
                <a:cs typeface="Arial MT"/>
              </a:rPr>
              <a:t> </a:t>
            </a:r>
            <a:r>
              <a:rPr sz="1800" spc="-5" dirty="0">
                <a:solidFill>
                  <a:srgbClr val="0098A3"/>
                </a:solidFill>
                <a:latin typeface="Arial MT"/>
                <a:cs typeface="Arial MT"/>
              </a:rPr>
              <a:t>3130702</a:t>
            </a:r>
            <a:endParaRPr sz="1800">
              <a:latin typeface="Arial MT"/>
              <a:cs typeface="Arial MT"/>
            </a:endParaRPr>
          </a:p>
        </p:txBody>
      </p:sp>
      <p:sp>
        <p:nvSpPr>
          <p:cNvPr id="11" name="Footer Placeholder 10">
            <a:extLst>
              <a:ext uri="{FF2B5EF4-FFF2-40B4-BE49-F238E27FC236}">
                <a16:creationId xmlns:a16="http://schemas.microsoft.com/office/drawing/2014/main" id="{E99DB9F8-02D0-43C2-853A-88A9E89D92A0}"/>
              </a:ext>
            </a:extLst>
          </p:cNvPr>
          <p:cNvSpPr>
            <a:spLocks noGrp="1"/>
          </p:cNvSpPr>
          <p:nvPr>
            <p:ph type="ftr" sz="quarter" idx="5"/>
          </p:nvPr>
        </p:nvSpPr>
        <p:spPr>
          <a:xfrm>
            <a:off x="325950" y="6437841"/>
            <a:ext cx="2279015" cy="143052"/>
          </a:xfrm>
        </p:spPr>
        <p:txBody>
          <a:bodyPr/>
          <a:lstStyle/>
          <a:p>
            <a:pPr marL="12700">
              <a:lnSpc>
                <a:spcPts val="1140"/>
              </a:lnSpc>
            </a:pPr>
            <a:endParaRPr lang="en-US" spc="-5" dirty="0"/>
          </a:p>
        </p:txBody>
      </p:sp>
      <p:sp>
        <p:nvSpPr>
          <p:cNvPr id="12" name="Slide Number Placeholder 11">
            <a:extLst>
              <a:ext uri="{FF2B5EF4-FFF2-40B4-BE49-F238E27FC236}">
                <a16:creationId xmlns:a16="http://schemas.microsoft.com/office/drawing/2014/main" id="{87F792C9-E2B0-4639-9D22-39EA62875D39}"/>
              </a:ext>
            </a:extLst>
          </p:cNvPr>
          <p:cNvSpPr>
            <a:spLocks noGrp="1"/>
          </p:cNvSpPr>
          <p:nvPr>
            <p:ph type="sldNum" sz="quarter" idx="7"/>
          </p:nvPr>
        </p:nvSpPr>
        <p:spPr/>
        <p:txBody>
          <a:bodyPr/>
          <a:lstStyle/>
          <a:p>
            <a:pPr marL="38100">
              <a:lnSpc>
                <a:spcPts val="1230"/>
              </a:lnSpc>
            </a:pPr>
            <a:fld id="{81D60167-4931-47E6-BA6A-407CBD079E47}"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533400" y="3140941"/>
            <a:ext cx="259080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Insertion Sort</a:t>
            </a:r>
            <a:endParaRPr sz="3600" dirty="0">
              <a:latin typeface="Corbel"/>
              <a:cs typeface="Corbel"/>
            </a:endParaRPr>
          </a:p>
        </p:txBody>
      </p:sp>
      <p:sp>
        <p:nvSpPr>
          <p:cNvPr id="4" name="object 4"/>
          <p:cNvSpPr txBox="1"/>
          <p:nvPr/>
        </p:nvSpPr>
        <p:spPr>
          <a:xfrm>
            <a:off x="3699590" y="1066800"/>
            <a:ext cx="7566895" cy="2561920"/>
          </a:xfrm>
          <a:prstGeom prst="rect">
            <a:avLst/>
          </a:prstGeom>
        </p:spPr>
        <p:txBody>
          <a:bodyPr vert="horz" wrap="square" lIns="0" tIns="12700" rIns="0" bIns="0" rtlCol="0">
            <a:spAutoFit/>
          </a:bodyPr>
          <a:lstStyle/>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Insertion sort is a simple sorting algorithm that works similar to the way you sort playing cards in your hands. </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The array is virtually split into a sorted and an unsorted part. </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Values from the unsorted part are picked and placed at the correct position in the sorted part.</a:t>
            </a: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10</a:t>
            </a:fld>
            <a:endParaRPr dirty="0"/>
          </a:p>
        </p:txBody>
      </p:sp>
    </p:spTree>
    <p:extLst>
      <p:ext uri="{BB962C8B-B14F-4D97-AF65-F5344CB8AC3E}">
        <p14:creationId xmlns:p14="http://schemas.microsoft.com/office/powerpoint/2010/main" val="3885632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8D032F-F9BB-41DC-8697-24E880EE247D}"/>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a:extLst>
              <a:ext uri="{FF2B5EF4-FFF2-40B4-BE49-F238E27FC236}">
                <a16:creationId xmlns:a16="http://schemas.microsoft.com/office/drawing/2014/main" id="{E3AEC49F-936B-46B3-B230-ECEFE74E55F6}"/>
              </a:ext>
            </a:extLst>
          </p:cNvPr>
          <p:cNvSpPr>
            <a:spLocks noGrp="1"/>
          </p:cNvSpPr>
          <p:nvPr>
            <p:ph type="sldNum" sz="quarter" idx="7"/>
          </p:nvPr>
        </p:nvSpPr>
        <p:spPr/>
        <p:txBody>
          <a:bodyPr/>
          <a:lstStyle/>
          <a:p>
            <a:pPr marL="38100">
              <a:lnSpc>
                <a:spcPts val="1230"/>
              </a:lnSpc>
            </a:pPr>
            <a:fld id="{81D60167-4931-47E6-BA6A-407CBD079E47}" type="slidenum">
              <a:rPr lang="en-US" smtClean="0"/>
              <a:t>11</a:t>
            </a:fld>
            <a:endParaRPr lang="en-US" dirty="0"/>
          </a:p>
        </p:txBody>
      </p:sp>
      <p:pic>
        <p:nvPicPr>
          <p:cNvPr id="4" name="Picture 3">
            <a:extLst>
              <a:ext uri="{FF2B5EF4-FFF2-40B4-BE49-F238E27FC236}">
                <a16:creationId xmlns:a16="http://schemas.microsoft.com/office/drawing/2014/main" id="{4ACFD846-5C0F-4C2B-B8AA-E812640BD936}"/>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t="5624"/>
          <a:stretch/>
        </p:blipFill>
        <p:spPr>
          <a:xfrm>
            <a:off x="3733800" y="838200"/>
            <a:ext cx="5353050" cy="5114925"/>
          </a:xfrm>
          <a:prstGeom prst="rect">
            <a:avLst/>
          </a:prstGeom>
        </p:spPr>
      </p:pic>
      <p:sp>
        <p:nvSpPr>
          <p:cNvPr id="5" name="object 3">
            <a:extLst>
              <a:ext uri="{FF2B5EF4-FFF2-40B4-BE49-F238E27FC236}">
                <a16:creationId xmlns:a16="http://schemas.microsoft.com/office/drawing/2014/main" id="{DA3ED2F3-6516-40F4-8BA0-355B0773DDA2}"/>
              </a:ext>
            </a:extLst>
          </p:cNvPr>
          <p:cNvSpPr txBox="1"/>
          <p:nvPr/>
        </p:nvSpPr>
        <p:spPr>
          <a:xfrm>
            <a:off x="533400" y="3140941"/>
            <a:ext cx="259080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Insertion Sort</a:t>
            </a:r>
            <a:endParaRPr sz="3600" dirty="0">
              <a:latin typeface="Corbel"/>
              <a:cs typeface="Corbel"/>
            </a:endParaRPr>
          </a:p>
        </p:txBody>
      </p:sp>
    </p:spTree>
    <p:extLst>
      <p:ext uri="{BB962C8B-B14F-4D97-AF65-F5344CB8AC3E}">
        <p14:creationId xmlns:p14="http://schemas.microsoft.com/office/powerpoint/2010/main" val="83157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4063E0-AB95-4EF9-A708-D88B5C45314C}"/>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a:extLst>
              <a:ext uri="{FF2B5EF4-FFF2-40B4-BE49-F238E27FC236}">
                <a16:creationId xmlns:a16="http://schemas.microsoft.com/office/drawing/2014/main" id="{45B3EDDF-A380-47B7-8CA1-228A0909B6E5}"/>
              </a:ext>
            </a:extLst>
          </p:cNvPr>
          <p:cNvSpPr>
            <a:spLocks noGrp="1"/>
          </p:cNvSpPr>
          <p:nvPr>
            <p:ph type="sldNum" sz="quarter" idx="7"/>
          </p:nvPr>
        </p:nvSpPr>
        <p:spPr/>
        <p:txBody>
          <a:bodyPr/>
          <a:lstStyle/>
          <a:p>
            <a:pPr marL="38100">
              <a:lnSpc>
                <a:spcPts val="1230"/>
              </a:lnSpc>
            </a:pPr>
            <a:fld id="{81D60167-4931-47E6-BA6A-407CBD079E47}" type="slidenum">
              <a:rPr lang="en-US" smtClean="0"/>
              <a:t>12</a:t>
            </a:fld>
            <a:endParaRPr lang="en-US" dirty="0"/>
          </a:p>
        </p:txBody>
      </p:sp>
      <p:sp>
        <p:nvSpPr>
          <p:cNvPr id="4" name="Rectangle 3">
            <a:extLst>
              <a:ext uri="{FF2B5EF4-FFF2-40B4-BE49-F238E27FC236}">
                <a16:creationId xmlns:a16="http://schemas.microsoft.com/office/drawing/2014/main" id="{DD07796D-4E2E-4551-9BE6-9D05FDD7756E}"/>
              </a:ext>
            </a:extLst>
          </p:cNvPr>
          <p:cNvSpPr/>
          <p:nvPr/>
        </p:nvSpPr>
        <p:spPr>
          <a:xfrm>
            <a:off x="7010400" y="1486366"/>
            <a:ext cx="6096000" cy="4154984"/>
          </a:xfrm>
          <a:prstGeom prst="rect">
            <a:avLst/>
          </a:prstGeom>
        </p:spPr>
        <p:txBody>
          <a:bodyPr>
            <a:spAutoFit/>
          </a:bodyPr>
          <a:lstStyle/>
          <a:p>
            <a:r>
              <a:rPr lang="en-US" sz="2400" dirty="0">
                <a:latin typeface="Corbel" panose="020B0503020204020204" pitchFamily="34" charset="0"/>
              </a:rPr>
              <a:t>for (</a:t>
            </a:r>
            <a:r>
              <a:rPr lang="en-US" sz="2400" dirty="0" err="1">
                <a:latin typeface="Corbel" panose="020B0503020204020204" pitchFamily="34" charset="0"/>
              </a:rPr>
              <a:t>i</a:t>
            </a:r>
            <a:r>
              <a:rPr lang="en-US" sz="2400" dirty="0">
                <a:latin typeface="Corbel" panose="020B0503020204020204" pitchFamily="34" charset="0"/>
              </a:rPr>
              <a:t> = 1 ; </a:t>
            </a:r>
            <a:r>
              <a:rPr lang="en-US" sz="2400" dirty="0" err="1">
                <a:latin typeface="Corbel" panose="020B0503020204020204" pitchFamily="34" charset="0"/>
              </a:rPr>
              <a:t>i</a:t>
            </a:r>
            <a:r>
              <a:rPr lang="en-US" sz="2400" dirty="0">
                <a:latin typeface="Corbel" panose="020B0503020204020204" pitchFamily="34" charset="0"/>
              </a:rPr>
              <a:t> &lt;= n - 1; </a:t>
            </a:r>
            <a:r>
              <a:rPr lang="en-US" sz="2400" dirty="0" err="1">
                <a:latin typeface="Corbel" panose="020B0503020204020204" pitchFamily="34" charset="0"/>
              </a:rPr>
              <a:t>i</a:t>
            </a:r>
            <a:r>
              <a:rPr lang="en-US" sz="2400" dirty="0">
                <a:latin typeface="Corbel" panose="020B0503020204020204" pitchFamily="34" charset="0"/>
              </a:rPr>
              <a:t>++)</a:t>
            </a:r>
          </a:p>
          <a:p>
            <a:r>
              <a:rPr lang="en-US" sz="2400" dirty="0">
                <a:latin typeface="Corbel" panose="020B0503020204020204" pitchFamily="34" charset="0"/>
              </a:rPr>
              <a:t>    {</a:t>
            </a:r>
          </a:p>
          <a:p>
            <a:r>
              <a:rPr lang="en-US" sz="2400" dirty="0">
                <a:latin typeface="Corbel" panose="020B0503020204020204" pitchFamily="34" charset="0"/>
              </a:rPr>
              <a:t>	    j = </a:t>
            </a:r>
            <a:r>
              <a:rPr lang="en-US" sz="2400" dirty="0" err="1">
                <a:latin typeface="Corbel" panose="020B0503020204020204" pitchFamily="34" charset="0"/>
              </a:rPr>
              <a:t>i</a:t>
            </a:r>
            <a:r>
              <a:rPr lang="en-US" sz="2400" dirty="0">
                <a:latin typeface="Corbel" panose="020B0503020204020204" pitchFamily="34" charset="0"/>
              </a:rPr>
              <a:t>;</a:t>
            </a:r>
          </a:p>
          <a:p>
            <a:r>
              <a:rPr lang="en-US" sz="2400" dirty="0">
                <a:latin typeface="Corbel" panose="020B0503020204020204" pitchFamily="34" charset="0"/>
              </a:rPr>
              <a:t>            while ( j &gt; 0 &amp;&amp; </a:t>
            </a:r>
            <a:r>
              <a:rPr lang="en-US" sz="2400" dirty="0" err="1">
                <a:latin typeface="Corbel" panose="020B0503020204020204" pitchFamily="34" charset="0"/>
              </a:rPr>
              <a:t>arr</a:t>
            </a:r>
            <a:r>
              <a:rPr lang="en-US" sz="2400" dirty="0">
                <a:latin typeface="Corbel" panose="020B0503020204020204" pitchFamily="34" charset="0"/>
              </a:rPr>
              <a:t>[j-1] &gt; </a:t>
            </a:r>
            <a:r>
              <a:rPr lang="en-US" sz="2400" dirty="0" err="1">
                <a:latin typeface="Corbel" panose="020B0503020204020204" pitchFamily="34" charset="0"/>
              </a:rPr>
              <a:t>arr</a:t>
            </a:r>
            <a:r>
              <a:rPr lang="en-US" sz="2400" dirty="0">
                <a:latin typeface="Corbel" panose="020B0503020204020204" pitchFamily="34" charset="0"/>
              </a:rPr>
              <a:t>[j])</a:t>
            </a:r>
          </a:p>
          <a:p>
            <a:r>
              <a:rPr lang="en-US" sz="2400" dirty="0">
                <a:latin typeface="Corbel" panose="020B0503020204020204" pitchFamily="34" charset="0"/>
              </a:rPr>
              <a:t>            {	        </a:t>
            </a:r>
          </a:p>
          <a:p>
            <a:r>
              <a:rPr lang="en-US" sz="2400" dirty="0">
                <a:latin typeface="Corbel" panose="020B0503020204020204" pitchFamily="34" charset="0"/>
              </a:rPr>
              <a:t>                temp     = </a:t>
            </a:r>
            <a:r>
              <a:rPr lang="en-US" sz="2400" dirty="0" err="1">
                <a:latin typeface="Corbel" panose="020B0503020204020204" pitchFamily="34" charset="0"/>
              </a:rPr>
              <a:t>arr</a:t>
            </a:r>
            <a:r>
              <a:rPr lang="en-US" sz="2400" dirty="0">
                <a:latin typeface="Corbel" panose="020B0503020204020204" pitchFamily="34" charset="0"/>
              </a:rPr>
              <a:t>[j];</a:t>
            </a:r>
          </a:p>
          <a:p>
            <a:r>
              <a:rPr lang="en-US" sz="2400" dirty="0">
                <a:latin typeface="Corbel" panose="020B0503020204020204" pitchFamily="34" charset="0"/>
              </a:rPr>
              <a:t>                </a:t>
            </a:r>
            <a:r>
              <a:rPr lang="en-US" sz="2400" dirty="0" err="1">
                <a:latin typeface="Corbel" panose="020B0503020204020204" pitchFamily="34" charset="0"/>
              </a:rPr>
              <a:t>arr</a:t>
            </a:r>
            <a:r>
              <a:rPr lang="en-US" sz="2400" dirty="0">
                <a:latin typeface="Corbel" panose="020B0503020204020204" pitchFamily="34" charset="0"/>
              </a:rPr>
              <a:t>[j]   = </a:t>
            </a:r>
            <a:r>
              <a:rPr lang="en-US" sz="2400" dirty="0" err="1">
                <a:latin typeface="Corbel" panose="020B0503020204020204" pitchFamily="34" charset="0"/>
              </a:rPr>
              <a:t>arr</a:t>
            </a:r>
            <a:r>
              <a:rPr lang="en-US" sz="2400" dirty="0">
                <a:latin typeface="Corbel" panose="020B0503020204020204" pitchFamily="34" charset="0"/>
              </a:rPr>
              <a:t>[j-1];</a:t>
            </a:r>
          </a:p>
          <a:p>
            <a:r>
              <a:rPr lang="en-US" sz="2400" dirty="0">
                <a:latin typeface="Corbel" panose="020B0503020204020204" pitchFamily="34" charset="0"/>
              </a:rPr>
              <a:t>                </a:t>
            </a:r>
            <a:r>
              <a:rPr lang="en-US" sz="2400" dirty="0" err="1">
                <a:latin typeface="Corbel" panose="020B0503020204020204" pitchFamily="34" charset="0"/>
              </a:rPr>
              <a:t>arr</a:t>
            </a:r>
            <a:r>
              <a:rPr lang="en-US" sz="2400" dirty="0">
                <a:latin typeface="Corbel" panose="020B0503020204020204" pitchFamily="34" charset="0"/>
              </a:rPr>
              <a:t>[j-1] = temp;</a:t>
            </a:r>
          </a:p>
          <a:p>
            <a:r>
              <a:rPr lang="en-US" sz="2400" dirty="0">
                <a:latin typeface="Corbel" panose="020B0503020204020204" pitchFamily="34" charset="0"/>
              </a:rPr>
              <a:t>                j--;</a:t>
            </a:r>
          </a:p>
          <a:p>
            <a:r>
              <a:rPr lang="en-US" sz="2400" dirty="0">
                <a:latin typeface="Corbel" panose="020B0503020204020204" pitchFamily="34" charset="0"/>
              </a:rPr>
              <a:t>            }</a:t>
            </a:r>
          </a:p>
          <a:p>
            <a:r>
              <a:rPr lang="en-US" sz="2400" dirty="0">
                <a:latin typeface="Corbel" panose="020B0503020204020204" pitchFamily="34" charset="0"/>
              </a:rPr>
              <a:t>    }</a:t>
            </a:r>
          </a:p>
        </p:txBody>
      </p:sp>
      <p:sp>
        <p:nvSpPr>
          <p:cNvPr id="5" name="object 3">
            <a:extLst>
              <a:ext uri="{FF2B5EF4-FFF2-40B4-BE49-F238E27FC236}">
                <a16:creationId xmlns:a16="http://schemas.microsoft.com/office/drawing/2014/main" id="{1F9440C4-432C-4C4A-A2D7-8AC8113B25D8}"/>
              </a:ext>
            </a:extLst>
          </p:cNvPr>
          <p:cNvSpPr txBox="1"/>
          <p:nvPr/>
        </p:nvSpPr>
        <p:spPr>
          <a:xfrm>
            <a:off x="358775" y="3276600"/>
            <a:ext cx="259080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Insertion Sort</a:t>
            </a:r>
            <a:endParaRPr sz="3600" dirty="0">
              <a:latin typeface="Corbel"/>
              <a:cs typeface="Corbel"/>
            </a:endParaRPr>
          </a:p>
        </p:txBody>
      </p:sp>
      <p:sp>
        <p:nvSpPr>
          <p:cNvPr id="6" name="Rectangle 5">
            <a:extLst>
              <a:ext uri="{FF2B5EF4-FFF2-40B4-BE49-F238E27FC236}">
                <a16:creationId xmlns:a16="http://schemas.microsoft.com/office/drawing/2014/main" id="{86551AB0-4D58-4E2F-9BB8-A2C4F89C09BC}"/>
              </a:ext>
            </a:extLst>
          </p:cNvPr>
          <p:cNvSpPr/>
          <p:nvPr/>
        </p:nvSpPr>
        <p:spPr>
          <a:xfrm>
            <a:off x="3882683" y="1066800"/>
            <a:ext cx="2213317" cy="461665"/>
          </a:xfrm>
          <a:prstGeom prst="rect">
            <a:avLst/>
          </a:prstGeom>
        </p:spPr>
        <p:txBody>
          <a:bodyPr wrap="square">
            <a:spAutoFit/>
          </a:bodyPr>
          <a:lstStyle/>
          <a:p>
            <a:r>
              <a:rPr lang="en-US" sz="2400" dirty="0">
                <a:latin typeface="Corbel" panose="020B0503020204020204" pitchFamily="34" charset="0"/>
              </a:rPr>
              <a:t>5, 4, 10, 1, 6, 2</a:t>
            </a:r>
          </a:p>
        </p:txBody>
      </p:sp>
    </p:spTree>
    <p:extLst>
      <p:ext uri="{BB962C8B-B14F-4D97-AF65-F5344CB8AC3E}">
        <p14:creationId xmlns:p14="http://schemas.microsoft.com/office/powerpoint/2010/main" val="103869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EE6B33-0DA2-4E49-98DE-35C473B9A61D}"/>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a:extLst>
              <a:ext uri="{FF2B5EF4-FFF2-40B4-BE49-F238E27FC236}">
                <a16:creationId xmlns:a16="http://schemas.microsoft.com/office/drawing/2014/main" id="{0A9E15E1-EA96-4F2D-A7FD-AC02D15CBD5B}"/>
              </a:ext>
            </a:extLst>
          </p:cNvPr>
          <p:cNvSpPr>
            <a:spLocks noGrp="1"/>
          </p:cNvSpPr>
          <p:nvPr>
            <p:ph type="sldNum" sz="quarter" idx="7"/>
          </p:nvPr>
        </p:nvSpPr>
        <p:spPr/>
        <p:txBody>
          <a:bodyPr/>
          <a:lstStyle/>
          <a:p>
            <a:pPr marL="38100">
              <a:lnSpc>
                <a:spcPts val="1230"/>
              </a:lnSpc>
            </a:pPr>
            <a:fld id="{81D60167-4931-47E6-BA6A-407CBD079E47}" type="slidenum">
              <a:rPr lang="en-US" smtClean="0"/>
              <a:t>13</a:t>
            </a:fld>
            <a:endParaRPr lang="en-US" dirty="0"/>
          </a:p>
        </p:txBody>
      </p:sp>
      <p:sp>
        <p:nvSpPr>
          <p:cNvPr id="4" name="object 4">
            <a:extLst>
              <a:ext uri="{FF2B5EF4-FFF2-40B4-BE49-F238E27FC236}">
                <a16:creationId xmlns:a16="http://schemas.microsoft.com/office/drawing/2014/main" id="{6E134B20-8817-4929-8E35-3A0DC79C5AF0}"/>
              </a:ext>
            </a:extLst>
          </p:cNvPr>
          <p:cNvSpPr txBox="1"/>
          <p:nvPr/>
        </p:nvSpPr>
        <p:spPr>
          <a:xfrm>
            <a:off x="3733800" y="2347582"/>
            <a:ext cx="8035210" cy="2162836"/>
          </a:xfrm>
          <a:prstGeom prst="rect">
            <a:avLst/>
          </a:prstGeom>
        </p:spPr>
        <p:txBody>
          <a:bodyPr vert="horz" wrap="square" lIns="0" tIns="12700" rIns="0" bIns="0" rtlCol="0">
            <a:spAutoFit/>
          </a:bodyPr>
          <a:lstStyle/>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b="1" dirty="0"/>
              <a:t>Time complexity</a:t>
            </a:r>
            <a:endParaRPr lang="en-US" sz="2400" b="1" spc="-5" dirty="0">
              <a:latin typeface="Corbel"/>
              <a:cs typeface="Corbel"/>
            </a:endParaRP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Best case: Omega (n)</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Average case: Theta (n</a:t>
            </a:r>
            <a:r>
              <a:rPr lang="en-US" sz="2400" spc="-5" baseline="30000" dirty="0">
                <a:latin typeface="Corbel"/>
                <a:cs typeface="Corbel"/>
              </a:rPr>
              <a:t>2</a:t>
            </a:r>
            <a:r>
              <a:rPr lang="en-US" sz="2400" spc="-5" dirty="0">
                <a:latin typeface="Corbel"/>
                <a:cs typeface="Corbel"/>
              </a:rPr>
              <a:t>)</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Worst case: Big O (n</a:t>
            </a:r>
            <a:r>
              <a:rPr lang="en-US" sz="2400" spc="-5" baseline="30000" dirty="0">
                <a:latin typeface="Corbel"/>
                <a:cs typeface="Corbel"/>
              </a:rPr>
              <a:t>2</a:t>
            </a:r>
            <a:r>
              <a:rPr lang="en-US" sz="2400" spc="-5" dirty="0">
                <a:latin typeface="Corbel"/>
                <a:cs typeface="Corbel"/>
              </a:rPr>
              <a:t>)</a:t>
            </a:r>
          </a:p>
          <a:p>
            <a:pPr marL="409575" marR="5080" indent="-397510" algn="just">
              <a:lnSpc>
                <a:spcPct val="114599"/>
              </a:lnSpc>
              <a:spcBef>
                <a:spcPts val="100"/>
              </a:spcBef>
              <a:buClr>
                <a:srgbClr val="40BAD1"/>
              </a:buClr>
              <a:buSzPct val="91666"/>
              <a:buFont typeface="Arial MT"/>
              <a:buChar char="●"/>
              <a:tabLst>
                <a:tab pos="409575" algn="l"/>
                <a:tab pos="410209" algn="l"/>
              </a:tabLst>
            </a:pPr>
            <a:endParaRPr lang="en-US" sz="2400" spc="-5" dirty="0">
              <a:latin typeface="Corbel"/>
              <a:cs typeface="Corbel"/>
            </a:endParaRPr>
          </a:p>
        </p:txBody>
      </p:sp>
      <p:sp>
        <p:nvSpPr>
          <p:cNvPr id="5" name="object 3">
            <a:extLst>
              <a:ext uri="{FF2B5EF4-FFF2-40B4-BE49-F238E27FC236}">
                <a16:creationId xmlns:a16="http://schemas.microsoft.com/office/drawing/2014/main" id="{0DD994AA-84DC-4E03-84C2-5C12BE3A7972}"/>
              </a:ext>
            </a:extLst>
          </p:cNvPr>
          <p:cNvSpPr txBox="1"/>
          <p:nvPr/>
        </p:nvSpPr>
        <p:spPr>
          <a:xfrm>
            <a:off x="358775" y="3276600"/>
            <a:ext cx="259080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Insertion Sort</a:t>
            </a:r>
            <a:endParaRPr sz="3600" dirty="0">
              <a:latin typeface="Corbel"/>
              <a:cs typeface="Corbel"/>
            </a:endParaRPr>
          </a:p>
        </p:txBody>
      </p:sp>
    </p:spTree>
    <p:extLst>
      <p:ext uri="{BB962C8B-B14F-4D97-AF65-F5344CB8AC3E}">
        <p14:creationId xmlns:p14="http://schemas.microsoft.com/office/powerpoint/2010/main" val="4018877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50" y="3140941"/>
            <a:ext cx="279825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Selection Sort</a:t>
            </a:r>
            <a:endParaRPr sz="3600" dirty="0">
              <a:latin typeface="Corbel"/>
              <a:cs typeface="Corbel"/>
            </a:endParaRPr>
          </a:p>
        </p:txBody>
      </p:sp>
      <p:sp>
        <p:nvSpPr>
          <p:cNvPr id="4" name="object 4"/>
          <p:cNvSpPr txBox="1"/>
          <p:nvPr/>
        </p:nvSpPr>
        <p:spPr>
          <a:xfrm>
            <a:off x="3699590" y="1066800"/>
            <a:ext cx="7566895" cy="4260846"/>
          </a:xfrm>
          <a:prstGeom prst="rect">
            <a:avLst/>
          </a:prstGeom>
        </p:spPr>
        <p:txBody>
          <a:bodyPr vert="horz" wrap="square" lIns="0" tIns="12700" rIns="0" bIns="0" rtlCol="0">
            <a:spAutoFit/>
          </a:bodyPr>
          <a:lstStyle/>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Selection sort is conceptually the most simplest sorting algorithm. </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This algorithm will first find the smallest element in the array and swap it with the element in the first position, then it will find the second smallest element and swap it with the element in the second position, and it will keep on doing this until the entire array is sorted.</a:t>
            </a:r>
          </a:p>
          <a:p>
            <a:pPr marL="409575" marR="5080" indent="-397510" algn="just">
              <a:lnSpc>
                <a:spcPct val="114599"/>
              </a:lnSpc>
              <a:spcBef>
                <a:spcPts val="100"/>
              </a:spcBef>
              <a:buClr>
                <a:srgbClr val="40BAD1"/>
              </a:buClr>
              <a:buSzPct val="91666"/>
              <a:buFont typeface="Arial MT"/>
              <a:buChar char="●"/>
              <a:tabLst>
                <a:tab pos="409575" algn="l"/>
                <a:tab pos="410209" algn="l"/>
              </a:tabLst>
            </a:pPr>
            <a:endParaRPr lang="en-US" sz="2400" spc="-5" dirty="0">
              <a:latin typeface="Corbel"/>
              <a:cs typeface="Corbel"/>
            </a:endParaRP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It is called selection sort because it repeatedly selects the next-smallest element and swaps it into the right place.</a:t>
            </a: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14</a:t>
            </a:fld>
            <a:endParaRPr dirty="0"/>
          </a:p>
        </p:txBody>
      </p:sp>
    </p:spTree>
    <p:extLst>
      <p:ext uri="{BB962C8B-B14F-4D97-AF65-F5344CB8AC3E}">
        <p14:creationId xmlns:p14="http://schemas.microsoft.com/office/powerpoint/2010/main" val="2322208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50" y="3140941"/>
            <a:ext cx="279825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Selection Sort</a:t>
            </a:r>
            <a:endParaRPr sz="3600" dirty="0">
              <a:latin typeface="Corbel"/>
              <a:cs typeface="Corbel"/>
            </a:endParaRP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15</a:t>
            </a:fld>
            <a:endParaRPr dirty="0"/>
          </a:p>
        </p:txBody>
      </p:sp>
      <p:pic>
        <p:nvPicPr>
          <p:cNvPr id="5" name="Picture 4">
            <a:extLst>
              <a:ext uri="{FF2B5EF4-FFF2-40B4-BE49-F238E27FC236}">
                <a16:creationId xmlns:a16="http://schemas.microsoft.com/office/drawing/2014/main" id="{292F7069-2517-4F87-A598-9A31C68CF9F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657600" y="1839385"/>
            <a:ext cx="8020206" cy="3752143"/>
          </a:xfrm>
          <a:prstGeom prst="rect">
            <a:avLst/>
          </a:prstGeom>
        </p:spPr>
      </p:pic>
    </p:spTree>
    <p:extLst>
      <p:ext uri="{BB962C8B-B14F-4D97-AF65-F5344CB8AC3E}">
        <p14:creationId xmlns:p14="http://schemas.microsoft.com/office/powerpoint/2010/main" val="3131684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01FC03-F58C-4F0C-A181-AF250CD6413E}"/>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a:extLst>
              <a:ext uri="{FF2B5EF4-FFF2-40B4-BE49-F238E27FC236}">
                <a16:creationId xmlns:a16="http://schemas.microsoft.com/office/drawing/2014/main" id="{4077A233-7A21-4179-B78A-322426913BF4}"/>
              </a:ext>
            </a:extLst>
          </p:cNvPr>
          <p:cNvSpPr>
            <a:spLocks noGrp="1"/>
          </p:cNvSpPr>
          <p:nvPr>
            <p:ph type="sldNum" sz="quarter" idx="7"/>
          </p:nvPr>
        </p:nvSpPr>
        <p:spPr/>
        <p:txBody>
          <a:bodyPr/>
          <a:lstStyle/>
          <a:p>
            <a:pPr marL="38100">
              <a:lnSpc>
                <a:spcPts val="1230"/>
              </a:lnSpc>
            </a:pPr>
            <a:fld id="{81D60167-4931-47E6-BA6A-407CBD079E47}" type="slidenum">
              <a:rPr lang="en-US" smtClean="0"/>
              <a:t>16</a:t>
            </a:fld>
            <a:endParaRPr lang="en-US" dirty="0"/>
          </a:p>
        </p:txBody>
      </p:sp>
      <p:sp>
        <p:nvSpPr>
          <p:cNvPr id="4" name="TextBox 3">
            <a:extLst>
              <a:ext uri="{FF2B5EF4-FFF2-40B4-BE49-F238E27FC236}">
                <a16:creationId xmlns:a16="http://schemas.microsoft.com/office/drawing/2014/main" id="{76A840BF-EE5C-4B37-8CE5-9E052237B37C}"/>
              </a:ext>
            </a:extLst>
          </p:cNvPr>
          <p:cNvSpPr txBox="1"/>
          <p:nvPr/>
        </p:nvSpPr>
        <p:spPr>
          <a:xfrm>
            <a:off x="4114800" y="1143000"/>
            <a:ext cx="2148345" cy="461665"/>
          </a:xfrm>
          <a:prstGeom prst="rect">
            <a:avLst/>
          </a:prstGeom>
          <a:noFill/>
        </p:spPr>
        <p:txBody>
          <a:bodyPr wrap="none" rtlCol="0">
            <a:spAutoFit/>
          </a:bodyPr>
          <a:lstStyle/>
          <a:p>
            <a:r>
              <a:rPr lang="en-US" sz="2400" dirty="0"/>
              <a:t>9, 3, 1, 4, 2, 7, 5</a:t>
            </a:r>
          </a:p>
        </p:txBody>
      </p:sp>
      <p:sp>
        <p:nvSpPr>
          <p:cNvPr id="5" name="Rectangle 4">
            <a:extLst>
              <a:ext uri="{FF2B5EF4-FFF2-40B4-BE49-F238E27FC236}">
                <a16:creationId xmlns:a16="http://schemas.microsoft.com/office/drawing/2014/main" id="{02CCD2E9-0666-4FF0-91CF-5EAA56E23965}"/>
              </a:ext>
            </a:extLst>
          </p:cNvPr>
          <p:cNvSpPr/>
          <p:nvPr/>
        </p:nvSpPr>
        <p:spPr>
          <a:xfrm>
            <a:off x="6601877" y="1083967"/>
            <a:ext cx="4931850" cy="5262979"/>
          </a:xfrm>
          <a:prstGeom prst="rect">
            <a:avLst/>
          </a:prstGeom>
        </p:spPr>
        <p:txBody>
          <a:bodyPr wrap="square">
            <a:spAutoFit/>
          </a:bodyPr>
          <a:lstStyle/>
          <a:p>
            <a:r>
              <a:rPr lang="en-US" sz="2400" dirty="0">
                <a:latin typeface="Corbel" panose="020B0503020204020204" pitchFamily="34" charset="0"/>
              </a:rPr>
              <a:t>for (</a:t>
            </a:r>
            <a:r>
              <a:rPr lang="en-US" sz="2400" dirty="0" err="1">
                <a:latin typeface="Corbel" panose="020B0503020204020204" pitchFamily="34" charset="0"/>
              </a:rPr>
              <a:t>i</a:t>
            </a:r>
            <a:r>
              <a:rPr lang="en-US" sz="2400" dirty="0">
                <a:latin typeface="Corbel" panose="020B0503020204020204" pitchFamily="34" charset="0"/>
              </a:rPr>
              <a:t> = 0 ; </a:t>
            </a:r>
            <a:r>
              <a:rPr lang="en-US" sz="2400" dirty="0" err="1">
                <a:latin typeface="Corbel" panose="020B0503020204020204" pitchFamily="34" charset="0"/>
              </a:rPr>
              <a:t>i</a:t>
            </a:r>
            <a:r>
              <a:rPr lang="en-US" sz="2400" dirty="0">
                <a:latin typeface="Corbel" panose="020B0503020204020204" pitchFamily="34" charset="0"/>
              </a:rPr>
              <a:t> &lt;= n - 1; </a:t>
            </a:r>
            <a:r>
              <a:rPr lang="en-US" sz="2400" dirty="0" err="1">
                <a:latin typeface="Corbel" panose="020B0503020204020204" pitchFamily="34" charset="0"/>
              </a:rPr>
              <a:t>i</a:t>
            </a:r>
            <a:r>
              <a:rPr lang="en-US" sz="2400" dirty="0">
                <a:latin typeface="Corbel" panose="020B0503020204020204" pitchFamily="34" charset="0"/>
              </a:rPr>
              <a:t>++)</a:t>
            </a:r>
          </a:p>
          <a:p>
            <a:r>
              <a:rPr lang="en-US" sz="2400" dirty="0">
                <a:latin typeface="Corbel" panose="020B0503020204020204" pitchFamily="34" charset="0"/>
              </a:rPr>
              <a:t>    {</a:t>
            </a:r>
          </a:p>
          <a:p>
            <a:r>
              <a:rPr lang="en-US" sz="2400" dirty="0">
                <a:latin typeface="Corbel" panose="020B0503020204020204" pitchFamily="34" charset="0"/>
              </a:rPr>
              <a:t>             min = </a:t>
            </a:r>
            <a:r>
              <a:rPr lang="en-US" sz="2400" dirty="0" err="1">
                <a:latin typeface="Corbel" panose="020B0503020204020204" pitchFamily="34" charset="0"/>
              </a:rPr>
              <a:t>i</a:t>
            </a:r>
            <a:r>
              <a:rPr lang="en-US" sz="2400" dirty="0">
                <a:latin typeface="Corbel" panose="020B0503020204020204" pitchFamily="34" charset="0"/>
              </a:rPr>
              <a:t>;</a:t>
            </a:r>
          </a:p>
          <a:p>
            <a:r>
              <a:rPr lang="en-US" sz="2400" dirty="0">
                <a:latin typeface="Corbel" panose="020B0503020204020204" pitchFamily="34" charset="0"/>
              </a:rPr>
              <a:t>            for ( j &gt; i+1; j&lt;n; </a:t>
            </a:r>
            <a:r>
              <a:rPr lang="en-US" sz="2400" dirty="0" err="1">
                <a:latin typeface="Corbel" panose="020B0503020204020204" pitchFamily="34" charset="0"/>
              </a:rPr>
              <a:t>j++</a:t>
            </a:r>
            <a:r>
              <a:rPr lang="en-US" sz="2400" dirty="0">
                <a:latin typeface="Corbel" panose="020B0503020204020204" pitchFamily="34" charset="0"/>
              </a:rPr>
              <a:t>)</a:t>
            </a:r>
          </a:p>
          <a:p>
            <a:r>
              <a:rPr lang="en-US" sz="2400" dirty="0">
                <a:latin typeface="Corbel" panose="020B0503020204020204" pitchFamily="34" charset="0"/>
              </a:rPr>
              <a:t>            {	   </a:t>
            </a:r>
          </a:p>
          <a:p>
            <a:r>
              <a:rPr lang="en-US" sz="2400" dirty="0">
                <a:latin typeface="Corbel" panose="020B0503020204020204" pitchFamily="34" charset="0"/>
              </a:rPr>
              <a:t>               if(a[j] &lt; a[min])</a:t>
            </a:r>
          </a:p>
          <a:p>
            <a:r>
              <a:rPr lang="en-US" sz="2400" dirty="0">
                <a:latin typeface="Corbel" panose="020B0503020204020204" pitchFamily="34" charset="0"/>
              </a:rPr>
              <a:t>                  {</a:t>
            </a:r>
          </a:p>
          <a:p>
            <a:r>
              <a:rPr lang="en-US" sz="2400" dirty="0">
                <a:latin typeface="Corbel" panose="020B0503020204020204" pitchFamily="34" charset="0"/>
              </a:rPr>
              <a:t>                     min = j;</a:t>
            </a:r>
          </a:p>
          <a:p>
            <a:r>
              <a:rPr lang="en-US" sz="2400" dirty="0">
                <a:latin typeface="Corbel" panose="020B0503020204020204" pitchFamily="34" charset="0"/>
              </a:rPr>
              <a:t>                  }</a:t>
            </a:r>
          </a:p>
          <a:p>
            <a:r>
              <a:rPr lang="en-US" sz="2400" dirty="0">
                <a:latin typeface="Corbel" panose="020B0503020204020204" pitchFamily="34" charset="0"/>
              </a:rPr>
              <a:t>                }     </a:t>
            </a:r>
          </a:p>
          <a:p>
            <a:r>
              <a:rPr lang="en-US" sz="2400" dirty="0">
                <a:latin typeface="Corbel" panose="020B0503020204020204" pitchFamily="34" charset="0"/>
              </a:rPr>
              <a:t>                temp     = a[</a:t>
            </a:r>
            <a:r>
              <a:rPr lang="en-US" sz="2400" dirty="0" err="1">
                <a:latin typeface="Corbel" panose="020B0503020204020204" pitchFamily="34" charset="0"/>
              </a:rPr>
              <a:t>i</a:t>
            </a:r>
            <a:r>
              <a:rPr lang="en-US" sz="2400" dirty="0">
                <a:latin typeface="Corbel" panose="020B0503020204020204" pitchFamily="34" charset="0"/>
              </a:rPr>
              <a:t>]; //</a:t>
            </a:r>
            <a:r>
              <a:rPr lang="en-US" sz="2400" dirty="0" err="1">
                <a:latin typeface="Corbel" panose="020B0503020204020204" pitchFamily="34" charset="0"/>
              </a:rPr>
              <a:t>FirstIndex</a:t>
            </a:r>
            <a:endParaRPr lang="en-US" sz="2400" dirty="0">
              <a:latin typeface="Corbel" panose="020B0503020204020204" pitchFamily="34" charset="0"/>
            </a:endParaRPr>
          </a:p>
          <a:p>
            <a:r>
              <a:rPr lang="en-US" sz="2400" dirty="0">
                <a:latin typeface="Corbel" panose="020B0503020204020204" pitchFamily="34" charset="0"/>
              </a:rPr>
              <a:t>                a[</a:t>
            </a:r>
            <a:r>
              <a:rPr lang="en-US" sz="2400" dirty="0" err="1">
                <a:latin typeface="Corbel" panose="020B0503020204020204" pitchFamily="34" charset="0"/>
              </a:rPr>
              <a:t>i</a:t>
            </a:r>
            <a:r>
              <a:rPr lang="en-US" sz="2400" dirty="0">
                <a:latin typeface="Corbel" panose="020B0503020204020204" pitchFamily="34" charset="0"/>
              </a:rPr>
              <a:t>]   = a[min]; //</a:t>
            </a:r>
            <a:r>
              <a:rPr lang="en-US" sz="2400" dirty="0" err="1">
                <a:latin typeface="Corbel" panose="020B0503020204020204" pitchFamily="34" charset="0"/>
              </a:rPr>
              <a:t>SecondIndex</a:t>
            </a:r>
            <a:endParaRPr lang="en-US" sz="2400" dirty="0">
              <a:latin typeface="Corbel" panose="020B0503020204020204" pitchFamily="34" charset="0"/>
            </a:endParaRPr>
          </a:p>
          <a:p>
            <a:r>
              <a:rPr lang="en-US" sz="2400" dirty="0">
                <a:latin typeface="Corbel" panose="020B0503020204020204" pitchFamily="34" charset="0"/>
              </a:rPr>
              <a:t>                a[min] = temp;</a:t>
            </a:r>
          </a:p>
          <a:p>
            <a:r>
              <a:rPr lang="en-US" sz="2400" dirty="0">
                <a:latin typeface="Corbel" panose="020B0503020204020204" pitchFamily="34" charset="0"/>
              </a:rPr>
              <a:t>      }</a:t>
            </a:r>
          </a:p>
        </p:txBody>
      </p:sp>
      <p:sp>
        <p:nvSpPr>
          <p:cNvPr id="6" name="object 3">
            <a:extLst>
              <a:ext uri="{FF2B5EF4-FFF2-40B4-BE49-F238E27FC236}">
                <a16:creationId xmlns:a16="http://schemas.microsoft.com/office/drawing/2014/main" id="{9F108C8B-4177-47E4-86D7-21EB0067C46F}"/>
              </a:ext>
            </a:extLst>
          </p:cNvPr>
          <p:cNvSpPr txBox="1"/>
          <p:nvPr/>
        </p:nvSpPr>
        <p:spPr>
          <a:xfrm>
            <a:off x="325950" y="3140941"/>
            <a:ext cx="279825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Selection Sort</a:t>
            </a:r>
            <a:endParaRPr sz="3600" dirty="0">
              <a:latin typeface="Corbel"/>
              <a:cs typeface="Corbel"/>
            </a:endParaRPr>
          </a:p>
        </p:txBody>
      </p:sp>
    </p:spTree>
    <p:extLst>
      <p:ext uri="{BB962C8B-B14F-4D97-AF65-F5344CB8AC3E}">
        <p14:creationId xmlns:p14="http://schemas.microsoft.com/office/powerpoint/2010/main" val="1717178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A5CD0B-6C16-4090-BAA4-56E52E8697D1}"/>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a:extLst>
              <a:ext uri="{FF2B5EF4-FFF2-40B4-BE49-F238E27FC236}">
                <a16:creationId xmlns:a16="http://schemas.microsoft.com/office/drawing/2014/main" id="{D7B9DA09-7E79-495B-B5B5-1B46D50B27E4}"/>
              </a:ext>
            </a:extLst>
          </p:cNvPr>
          <p:cNvSpPr>
            <a:spLocks noGrp="1"/>
          </p:cNvSpPr>
          <p:nvPr>
            <p:ph type="sldNum" sz="quarter" idx="7"/>
          </p:nvPr>
        </p:nvSpPr>
        <p:spPr/>
        <p:txBody>
          <a:bodyPr/>
          <a:lstStyle/>
          <a:p>
            <a:pPr marL="38100">
              <a:lnSpc>
                <a:spcPts val="1230"/>
              </a:lnSpc>
            </a:pPr>
            <a:fld id="{81D60167-4931-47E6-BA6A-407CBD079E47}" type="slidenum">
              <a:rPr lang="en-US" smtClean="0"/>
              <a:t>17</a:t>
            </a:fld>
            <a:endParaRPr lang="en-US" dirty="0"/>
          </a:p>
        </p:txBody>
      </p:sp>
      <p:sp>
        <p:nvSpPr>
          <p:cNvPr id="4" name="object 4">
            <a:extLst>
              <a:ext uri="{FF2B5EF4-FFF2-40B4-BE49-F238E27FC236}">
                <a16:creationId xmlns:a16="http://schemas.microsoft.com/office/drawing/2014/main" id="{D2A36D85-D396-4E59-822D-5439ED1DAF95}"/>
              </a:ext>
            </a:extLst>
          </p:cNvPr>
          <p:cNvSpPr txBox="1"/>
          <p:nvPr/>
        </p:nvSpPr>
        <p:spPr>
          <a:xfrm>
            <a:off x="3733800" y="2347582"/>
            <a:ext cx="8035210" cy="2162836"/>
          </a:xfrm>
          <a:prstGeom prst="rect">
            <a:avLst/>
          </a:prstGeom>
        </p:spPr>
        <p:txBody>
          <a:bodyPr vert="horz" wrap="square" lIns="0" tIns="12700" rIns="0" bIns="0" rtlCol="0">
            <a:spAutoFit/>
          </a:bodyPr>
          <a:lstStyle/>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b="1" dirty="0"/>
              <a:t>Time complexity</a:t>
            </a:r>
            <a:endParaRPr lang="en-US" sz="2400" b="1" spc="-5" dirty="0">
              <a:latin typeface="Corbel"/>
              <a:cs typeface="Corbel"/>
            </a:endParaRP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Best case: Omega (n</a:t>
            </a:r>
            <a:r>
              <a:rPr lang="en-US" sz="2400" spc="-5" baseline="30000" dirty="0">
                <a:latin typeface="Corbel"/>
                <a:cs typeface="Corbel"/>
              </a:rPr>
              <a:t>2</a:t>
            </a:r>
            <a:r>
              <a:rPr lang="en-US" sz="2400" spc="-5" dirty="0">
                <a:latin typeface="Corbel"/>
                <a:cs typeface="Corbel"/>
              </a:rPr>
              <a:t>)</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Average case: Theta (n</a:t>
            </a:r>
            <a:r>
              <a:rPr lang="en-US" sz="2400" spc="-5" baseline="30000" dirty="0">
                <a:latin typeface="Corbel"/>
                <a:cs typeface="Corbel"/>
              </a:rPr>
              <a:t>2</a:t>
            </a:r>
            <a:r>
              <a:rPr lang="en-US" sz="2400" spc="-5" dirty="0">
                <a:latin typeface="Corbel"/>
                <a:cs typeface="Corbel"/>
              </a:rPr>
              <a:t>)</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Worst case: Big O (n</a:t>
            </a:r>
            <a:r>
              <a:rPr lang="en-US" sz="2400" spc="-5" baseline="30000" dirty="0">
                <a:latin typeface="Corbel"/>
                <a:cs typeface="Corbel"/>
              </a:rPr>
              <a:t>2</a:t>
            </a:r>
            <a:r>
              <a:rPr lang="en-US" sz="2400" spc="-5" dirty="0">
                <a:latin typeface="Corbel"/>
                <a:cs typeface="Corbel"/>
              </a:rPr>
              <a:t>)</a:t>
            </a:r>
          </a:p>
          <a:p>
            <a:pPr marL="409575" marR="5080" indent="-397510" algn="just">
              <a:lnSpc>
                <a:spcPct val="114599"/>
              </a:lnSpc>
              <a:spcBef>
                <a:spcPts val="100"/>
              </a:spcBef>
              <a:buClr>
                <a:srgbClr val="40BAD1"/>
              </a:buClr>
              <a:buSzPct val="91666"/>
              <a:buFont typeface="Arial MT"/>
              <a:buChar char="●"/>
              <a:tabLst>
                <a:tab pos="409575" algn="l"/>
                <a:tab pos="410209" algn="l"/>
              </a:tabLst>
            </a:pPr>
            <a:endParaRPr lang="en-US" sz="2400" spc="-5" dirty="0">
              <a:latin typeface="Corbel"/>
              <a:cs typeface="Corbel"/>
            </a:endParaRPr>
          </a:p>
        </p:txBody>
      </p:sp>
      <p:sp>
        <p:nvSpPr>
          <p:cNvPr id="5" name="object 3">
            <a:extLst>
              <a:ext uri="{FF2B5EF4-FFF2-40B4-BE49-F238E27FC236}">
                <a16:creationId xmlns:a16="http://schemas.microsoft.com/office/drawing/2014/main" id="{A03DED2D-24B2-4AF4-8995-5171746A9B6E}"/>
              </a:ext>
            </a:extLst>
          </p:cNvPr>
          <p:cNvSpPr txBox="1"/>
          <p:nvPr/>
        </p:nvSpPr>
        <p:spPr>
          <a:xfrm>
            <a:off x="325950" y="3140941"/>
            <a:ext cx="279825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Selection Sort</a:t>
            </a:r>
            <a:endParaRPr sz="3600" dirty="0">
              <a:latin typeface="Corbel"/>
              <a:cs typeface="Corbel"/>
            </a:endParaRPr>
          </a:p>
        </p:txBody>
      </p:sp>
    </p:spTree>
    <p:extLst>
      <p:ext uri="{BB962C8B-B14F-4D97-AF65-F5344CB8AC3E}">
        <p14:creationId xmlns:p14="http://schemas.microsoft.com/office/powerpoint/2010/main" val="1126076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50" y="3140941"/>
            <a:ext cx="279825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Quick Sort</a:t>
            </a:r>
            <a:endParaRPr sz="3600" dirty="0">
              <a:latin typeface="Corbel"/>
              <a:cs typeface="Corbel"/>
            </a:endParaRPr>
          </a:p>
        </p:txBody>
      </p:sp>
      <p:sp>
        <p:nvSpPr>
          <p:cNvPr id="4" name="object 4"/>
          <p:cNvSpPr txBox="1"/>
          <p:nvPr/>
        </p:nvSpPr>
        <p:spPr>
          <a:xfrm>
            <a:off x="3699590" y="1066800"/>
            <a:ext cx="7566895" cy="4749698"/>
          </a:xfrm>
          <a:prstGeom prst="rect">
            <a:avLst/>
          </a:prstGeom>
        </p:spPr>
        <p:txBody>
          <a:bodyPr vert="horz" wrap="square" lIns="0" tIns="12700" rIns="0" bIns="0" rtlCol="0">
            <a:spAutoFit/>
          </a:bodyPr>
          <a:lstStyle/>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err="1">
                <a:latin typeface="Corbel"/>
                <a:cs typeface="Corbel"/>
              </a:rPr>
              <a:t>QuickSort</a:t>
            </a:r>
            <a:r>
              <a:rPr lang="en-US" sz="2400" spc="-5" dirty="0">
                <a:latin typeface="Corbel"/>
                <a:cs typeface="Corbel"/>
              </a:rPr>
              <a:t> is a Divide and Conquer algorithm. It picks an element as pivot and partitions the given array around the picked pivot. </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There are many different versions of </a:t>
            </a:r>
            <a:r>
              <a:rPr lang="en-US" sz="2400" spc="-5" dirty="0" err="1">
                <a:latin typeface="Corbel"/>
                <a:cs typeface="Corbel"/>
              </a:rPr>
              <a:t>quickSort</a:t>
            </a:r>
            <a:r>
              <a:rPr lang="en-US" sz="2400" spc="-5" dirty="0">
                <a:latin typeface="Corbel"/>
                <a:cs typeface="Corbel"/>
              </a:rPr>
              <a:t> that pick pivot in different ways. </a:t>
            </a:r>
          </a:p>
          <a:p>
            <a:pPr marL="409575" marR="5080" indent="-397510" algn="just">
              <a:lnSpc>
                <a:spcPct val="114599"/>
              </a:lnSpc>
              <a:spcBef>
                <a:spcPts val="100"/>
              </a:spcBef>
              <a:buClr>
                <a:srgbClr val="40BAD1"/>
              </a:buClr>
              <a:buSzPct val="91666"/>
              <a:buFont typeface="Arial MT"/>
              <a:buChar char="●"/>
              <a:tabLst>
                <a:tab pos="409575" algn="l"/>
                <a:tab pos="410209" algn="l"/>
              </a:tabLst>
            </a:pPr>
            <a:endParaRPr lang="en-US" sz="2400" spc="-5" dirty="0">
              <a:latin typeface="Corbel"/>
              <a:cs typeface="Corbel"/>
            </a:endParaRP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Always pick first element as pivot.</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Always pick last element as pivot (implemented below)</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Pick a random element as pivot.</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Pick median as pivot.</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The key process in </a:t>
            </a:r>
            <a:r>
              <a:rPr lang="en-US" sz="2400" spc="-5" dirty="0" err="1">
                <a:latin typeface="Corbel"/>
                <a:cs typeface="Corbel"/>
              </a:rPr>
              <a:t>quickSort</a:t>
            </a:r>
            <a:r>
              <a:rPr lang="en-US" sz="2400" spc="-5" dirty="0">
                <a:latin typeface="Corbel"/>
                <a:cs typeface="Corbel"/>
              </a:rPr>
              <a:t> is partition().</a:t>
            </a: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18</a:t>
            </a:fld>
            <a:endParaRPr dirty="0"/>
          </a:p>
        </p:txBody>
      </p:sp>
    </p:spTree>
    <p:extLst>
      <p:ext uri="{BB962C8B-B14F-4D97-AF65-F5344CB8AC3E}">
        <p14:creationId xmlns:p14="http://schemas.microsoft.com/office/powerpoint/2010/main" val="2250319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50" y="3140941"/>
            <a:ext cx="279825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Quick Sort</a:t>
            </a:r>
            <a:endParaRPr sz="3600" dirty="0">
              <a:latin typeface="Corbel"/>
              <a:cs typeface="Corbel"/>
            </a:endParaRPr>
          </a:p>
        </p:txBody>
      </p:sp>
      <p:sp>
        <p:nvSpPr>
          <p:cNvPr id="4" name="object 4"/>
          <p:cNvSpPr txBox="1"/>
          <p:nvPr/>
        </p:nvSpPr>
        <p:spPr>
          <a:xfrm>
            <a:off x="3699590" y="1066800"/>
            <a:ext cx="8035210" cy="2162836"/>
          </a:xfrm>
          <a:prstGeom prst="rect">
            <a:avLst/>
          </a:prstGeom>
        </p:spPr>
        <p:txBody>
          <a:bodyPr vert="horz" wrap="square" lIns="0" tIns="12700" rIns="0" bIns="0" rtlCol="0">
            <a:spAutoFit/>
          </a:bodyPr>
          <a:lstStyle/>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b="1" spc="-5" dirty="0">
                <a:latin typeface="Corbel"/>
                <a:cs typeface="Corbel"/>
              </a:rPr>
              <a:t>Partitioning</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A key step in the Quicksort algorithm is partitioning the array</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We choose some (any) number p in the array to use as a pivot</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We partition the array into three parts:</a:t>
            </a:r>
          </a:p>
          <a:p>
            <a:pPr marL="409575" marR="5080" indent="-397510" algn="just">
              <a:lnSpc>
                <a:spcPct val="114599"/>
              </a:lnSpc>
              <a:spcBef>
                <a:spcPts val="100"/>
              </a:spcBef>
              <a:buClr>
                <a:srgbClr val="40BAD1"/>
              </a:buClr>
              <a:buSzPct val="91666"/>
              <a:buFont typeface="Arial MT"/>
              <a:buChar char="●"/>
              <a:tabLst>
                <a:tab pos="409575" algn="l"/>
                <a:tab pos="410209" algn="l"/>
              </a:tabLst>
            </a:pPr>
            <a:endParaRPr lang="en-US" sz="2400" spc="-5" dirty="0">
              <a:latin typeface="Corbel"/>
              <a:cs typeface="Corbel"/>
            </a:endParaRP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19</a:t>
            </a:fld>
            <a:endParaRPr dirty="0"/>
          </a:p>
        </p:txBody>
      </p:sp>
      <p:grpSp>
        <p:nvGrpSpPr>
          <p:cNvPr id="7" name="Group 4">
            <a:extLst>
              <a:ext uri="{FF2B5EF4-FFF2-40B4-BE49-F238E27FC236}">
                <a16:creationId xmlns:a16="http://schemas.microsoft.com/office/drawing/2014/main" id="{93ABF1AB-C2D3-488A-B466-8AEE89B6FE6C}"/>
              </a:ext>
            </a:extLst>
          </p:cNvPr>
          <p:cNvGrpSpPr>
            <a:grpSpLocks/>
          </p:cNvGrpSpPr>
          <p:nvPr/>
        </p:nvGrpSpPr>
        <p:grpSpPr bwMode="auto">
          <a:xfrm>
            <a:off x="4194806" y="3325152"/>
            <a:ext cx="7313613" cy="303213"/>
            <a:chOff x="528" y="2880"/>
            <a:chExt cx="4607" cy="191"/>
          </a:xfrm>
        </p:grpSpPr>
        <p:sp>
          <p:nvSpPr>
            <p:cNvPr id="8" name="Rectangle 5">
              <a:extLst>
                <a:ext uri="{FF2B5EF4-FFF2-40B4-BE49-F238E27FC236}">
                  <a16:creationId xmlns:a16="http://schemas.microsoft.com/office/drawing/2014/main" id="{88328E57-57BB-4507-9DDA-6C665CA4B60D}"/>
                </a:ext>
              </a:extLst>
            </p:cNvPr>
            <p:cNvSpPr>
              <a:spLocks noChangeArrowheads="1"/>
            </p:cNvSpPr>
            <p:nvPr/>
          </p:nvSpPr>
          <p:spPr bwMode="auto">
            <a:xfrm>
              <a:off x="528"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 name="Rectangle 6">
              <a:extLst>
                <a:ext uri="{FF2B5EF4-FFF2-40B4-BE49-F238E27FC236}">
                  <a16:creationId xmlns:a16="http://schemas.microsoft.com/office/drawing/2014/main" id="{401F5597-A32F-4D4B-BC20-6E459AE6DE16}"/>
                </a:ext>
              </a:extLst>
            </p:cNvPr>
            <p:cNvSpPr>
              <a:spLocks noChangeArrowheads="1"/>
            </p:cNvSpPr>
            <p:nvPr/>
          </p:nvSpPr>
          <p:spPr bwMode="auto">
            <a:xfrm>
              <a:off x="720"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 name="Rectangle 7">
              <a:extLst>
                <a:ext uri="{FF2B5EF4-FFF2-40B4-BE49-F238E27FC236}">
                  <a16:creationId xmlns:a16="http://schemas.microsoft.com/office/drawing/2014/main" id="{7A2DFC5B-FD47-4FE2-9C32-0156CECD089F}"/>
                </a:ext>
              </a:extLst>
            </p:cNvPr>
            <p:cNvSpPr>
              <a:spLocks noChangeArrowheads="1"/>
            </p:cNvSpPr>
            <p:nvPr/>
          </p:nvSpPr>
          <p:spPr bwMode="auto">
            <a:xfrm>
              <a:off x="912"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 name="Rectangle 8">
              <a:extLst>
                <a:ext uri="{FF2B5EF4-FFF2-40B4-BE49-F238E27FC236}">
                  <a16:creationId xmlns:a16="http://schemas.microsoft.com/office/drawing/2014/main" id="{25A5065B-7A30-479E-BCCB-484E829A7440}"/>
                </a:ext>
              </a:extLst>
            </p:cNvPr>
            <p:cNvSpPr>
              <a:spLocks noChangeArrowheads="1"/>
            </p:cNvSpPr>
            <p:nvPr/>
          </p:nvSpPr>
          <p:spPr bwMode="auto">
            <a:xfrm>
              <a:off x="1104"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 name="Rectangle 9">
              <a:extLst>
                <a:ext uri="{FF2B5EF4-FFF2-40B4-BE49-F238E27FC236}">
                  <a16:creationId xmlns:a16="http://schemas.microsoft.com/office/drawing/2014/main" id="{82FD1351-BDCF-4BBE-9661-7503572E7CBD}"/>
                </a:ext>
              </a:extLst>
            </p:cNvPr>
            <p:cNvSpPr>
              <a:spLocks noChangeArrowheads="1"/>
            </p:cNvSpPr>
            <p:nvPr/>
          </p:nvSpPr>
          <p:spPr bwMode="auto">
            <a:xfrm>
              <a:off x="1296"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 name="Rectangle 10">
              <a:extLst>
                <a:ext uri="{FF2B5EF4-FFF2-40B4-BE49-F238E27FC236}">
                  <a16:creationId xmlns:a16="http://schemas.microsoft.com/office/drawing/2014/main" id="{9CF67151-3C42-4B02-9091-91258AFC2D5C}"/>
                </a:ext>
              </a:extLst>
            </p:cNvPr>
            <p:cNvSpPr>
              <a:spLocks noChangeArrowheads="1"/>
            </p:cNvSpPr>
            <p:nvPr/>
          </p:nvSpPr>
          <p:spPr bwMode="auto">
            <a:xfrm>
              <a:off x="1488"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 name="Rectangle 11">
              <a:extLst>
                <a:ext uri="{FF2B5EF4-FFF2-40B4-BE49-F238E27FC236}">
                  <a16:creationId xmlns:a16="http://schemas.microsoft.com/office/drawing/2014/main" id="{3E292F63-9D74-4DE4-A029-B3D7561B40C1}"/>
                </a:ext>
              </a:extLst>
            </p:cNvPr>
            <p:cNvSpPr>
              <a:spLocks noChangeArrowheads="1"/>
            </p:cNvSpPr>
            <p:nvPr/>
          </p:nvSpPr>
          <p:spPr bwMode="auto">
            <a:xfrm>
              <a:off x="1680"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 name="Rectangle 12">
              <a:extLst>
                <a:ext uri="{FF2B5EF4-FFF2-40B4-BE49-F238E27FC236}">
                  <a16:creationId xmlns:a16="http://schemas.microsoft.com/office/drawing/2014/main" id="{FD8BA4BC-A1FD-4A1F-A84F-5DFA1B45962A}"/>
                </a:ext>
              </a:extLst>
            </p:cNvPr>
            <p:cNvSpPr>
              <a:spLocks noChangeArrowheads="1"/>
            </p:cNvSpPr>
            <p:nvPr/>
          </p:nvSpPr>
          <p:spPr bwMode="auto">
            <a:xfrm>
              <a:off x="1872"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 name="Rectangle 13">
              <a:extLst>
                <a:ext uri="{FF2B5EF4-FFF2-40B4-BE49-F238E27FC236}">
                  <a16:creationId xmlns:a16="http://schemas.microsoft.com/office/drawing/2014/main" id="{3FBE8AB6-C6DD-426F-94BF-DEB179A37D6B}"/>
                </a:ext>
              </a:extLst>
            </p:cNvPr>
            <p:cNvSpPr>
              <a:spLocks noChangeArrowheads="1"/>
            </p:cNvSpPr>
            <p:nvPr/>
          </p:nvSpPr>
          <p:spPr bwMode="auto">
            <a:xfrm>
              <a:off x="2064"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2000">
                  <a:solidFill>
                    <a:srgbClr val="3300FF"/>
                  </a:solidFill>
                  <a:latin typeface="Verdana" panose="020B0604030504040204" pitchFamily="34" charset="0"/>
                </a:rPr>
                <a:t>p</a:t>
              </a:r>
            </a:p>
          </p:txBody>
        </p:sp>
        <p:sp>
          <p:nvSpPr>
            <p:cNvPr id="17" name="Rectangle 14">
              <a:extLst>
                <a:ext uri="{FF2B5EF4-FFF2-40B4-BE49-F238E27FC236}">
                  <a16:creationId xmlns:a16="http://schemas.microsoft.com/office/drawing/2014/main" id="{A22DC92E-59BA-4309-B0E9-D0F685FDD1FB}"/>
                </a:ext>
              </a:extLst>
            </p:cNvPr>
            <p:cNvSpPr>
              <a:spLocks noChangeArrowheads="1"/>
            </p:cNvSpPr>
            <p:nvPr/>
          </p:nvSpPr>
          <p:spPr bwMode="auto">
            <a:xfrm>
              <a:off x="2256"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 name="Rectangle 15">
              <a:extLst>
                <a:ext uri="{FF2B5EF4-FFF2-40B4-BE49-F238E27FC236}">
                  <a16:creationId xmlns:a16="http://schemas.microsoft.com/office/drawing/2014/main" id="{EC337E42-5B26-4F05-BC0A-D27775935BEF}"/>
                </a:ext>
              </a:extLst>
            </p:cNvPr>
            <p:cNvSpPr>
              <a:spLocks noChangeArrowheads="1"/>
            </p:cNvSpPr>
            <p:nvPr/>
          </p:nvSpPr>
          <p:spPr bwMode="auto">
            <a:xfrm>
              <a:off x="2448"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Rectangle 16">
              <a:extLst>
                <a:ext uri="{FF2B5EF4-FFF2-40B4-BE49-F238E27FC236}">
                  <a16:creationId xmlns:a16="http://schemas.microsoft.com/office/drawing/2014/main" id="{8A270357-4E59-4D82-B269-BB4A9DB696D9}"/>
                </a:ext>
              </a:extLst>
            </p:cNvPr>
            <p:cNvSpPr>
              <a:spLocks noChangeArrowheads="1"/>
            </p:cNvSpPr>
            <p:nvPr/>
          </p:nvSpPr>
          <p:spPr bwMode="auto">
            <a:xfrm>
              <a:off x="2640"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Rectangle 17">
              <a:extLst>
                <a:ext uri="{FF2B5EF4-FFF2-40B4-BE49-F238E27FC236}">
                  <a16:creationId xmlns:a16="http://schemas.microsoft.com/office/drawing/2014/main" id="{BBBA832F-EE74-41D6-B893-B6810DC47845}"/>
                </a:ext>
              </a:extLst>
            </p:cNvPr>
            <p:cNvSpPr>
              <a:spLocks noChangeArrowheads="1"/>
            </p:cNvSpPr>
            <p:nvPr/>
          </p:nvSpPr>
          <p:spPr bwMode="auto">
            <a:xfrm>
              <a:off x="2832"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 name="Rectangle 18">
              <a:extLst>
                <a:ext uri="{FF2B5EF4-FFF2-40B4-BE49-F238E27FC236}">
                  <a16:creationId xmlns:a16="http://schemas.microsoft.com/office/drawing/2014/main" id="{DC14CC0F-F22F-48FD-B0A3-2609D02B2141}"/>
                </a:ext>
              </a:extLst>
            </p:cNvPr>
            <p:cNvSpPr>
              <a:spLocks noChangeArrowheads="1"/>
            </p:cNvSpPr>
            <p:nvPr/>
          </p:nvSpPr>
          <p:spPr bwMode="auto">
            <a:xfrm>
              <a:off x="3024"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 name="Rectangle 19">
              <a:extLst>
                <a:ext uri="{FF2B5EF4-FFF2-40B4-BE49-F238E27FC236}">
                  <a16:creationId xmlns:a16="http://schemas.microsoft.com/office/drawing/2014/main" id="{C858CB3E-3691-4148-883D-156039072179}"/>
                </a:ext>
              </a:extLst>
            </p:cNvPr>
            <p:cNvSpPr>
              <a:spLocks noChangeArrowheads="1"/>
            </p:cNvSpPr>
            <p:nvPr/>
          </p:nvSpPr>
          <p:spPr bwMode="auto">
            <a:xfrm>
              <a:off x="3216"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 name="Rectangle 20">
              <a:extLst>
                <a:ext uri="{FF2B5EF4-FFF2-40B4-BE49-F238E27FC236}">
                  <a16:creationId xmlns:a16="http://schemas.microsoft.com/office/drawing/2014/main" id="{0BDE959B-0F91-4C7A-9602-B1EB1849752E}"/>
                </a:ext>
              </a:extLst>
            </p:cNvPr>
            <p:cNvSpPr>
              <a:spLocks noChangeArrowheads="1"/>
            </p:cNvSpPr>
            <p:nvPr/>
          </p:nvSpPr>
          <p:spPr bwMode="auto">
            <a:xfrm>
              <a:off x="3408"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 name="Rectangle 21">
              <a:extLst>
                <a:ext uri="{FF2B5EF4-FFF2-40B4-BE49-F238E27FC236}">
                  <a16:creationId xmlns:a16="http://schemas.microsoft.com/office/drawing/2014/main" id="{69995CF9-1677-4D60-8929-DB9EC18FEE01}"/>
                </a:ext>
              </a:extLst>
            </p:cNvPr>
            <p:cNvSpPr>
              <a:spLocks noChangeArrowheads="1"/>
            </p:cNvSpPr>
            <p:nvPr/>
          </p:nvSpPr>
          <p:spPr bwMode="auto">
            <a:xfrm>
              <a:off x="3600"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 name="Rectangle 22">
              <a:extLst>
                <a:ext uri="{FF2B5EF4-FFF2-40B4-BE49-F238E27FC236}">
                  <a16:creationId xmlns:a16="http://schemas.microsoft.com/office/drawing/2014/main" id="{80B51EB5-F442-42E7-9481-D5858AD23878}"/>
                </a:ext>
              </a:extLst>
            </p:cNvPr>
            <p:cNvSpPr>
              <a:spLocks noChangeArrowheads="1"/>
            </p:cNvSpPr>
            <p:nvPr/>
          </p:nvSpPr>
          <p:spPr bwMode="auto">
            <a:xfrm>
              <a:off x="3792"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Rectangle 23">
              <a:extLst>
                <a:ext uri="{FF2B5EF4-FFF2-40B4-BE49-F238E27FC236}">
                  <a16:creationId xmlns:a16="http://schemas.microsoft.com/office/drawing/2014/main" id="{9534594E-3C36-47E6-83EF-D6A771EA34D6}"/>
                </a:ext>
              </a:extLst>
            </p:cNvPr>
            <p:cNvSpPr>
              <a:spLocks noChangeArrowheads="1"/>
            </p:cNvSpPr>
            <p:nvPr/>
          </p:nvSpPr>
          <p:spPr bwMode="auto">
            <a:xfrm>
              <a:off x="3984"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Rectangle 24">
              <a:extLst>
                <a:ext uri="{FF2B5EF4-FFF2-40B4-BE49-F238E27FC236}">
                  <a16:creationId xmlns:a16="http://schemas.microsoft.com/office/drawing/2014/main" id="{3B2F0F6D-30A4-4249-9AA7-37EAB42FC96F}"/>
                </a:ext>
              </a:extLst>
            </p:cNvPr>
            <p:cNvSpPr>
              <a:spLocks noChangeArrowheads="1"/>
            </p:cNvSpPr>
            <p:nvPr/>
          </p:nvSpPr>
          <p:spPr bwMode="auto">
            <a:xfrm>
              <a:off x="4176"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Rectangle 25">
              <a:extLst>
                <a:ext uri="{FF2B5EF4-FFF2-40B4-BE49-F238E27FC236}">
                  <a16:creationId xmlns:a16="http://schemas.microsoft.com/office/drawing/2014/main" id="{59AEAFFB-C5A3-45F8-869B-C83D3A549C0F}"/>
                </a:ext>
              </a:extLst>
            </p:cNvPr>
            <p:cNvSpPr>
              <a:spLocks noChangeArrowheads="1"/>
            </p:cNvSpPr>
            <p:nvPr/>
          </p:nvSpPr>
          <p:spPr bwMode="auto">
            <a:xfrm>
              <a:off x="4368"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Rectangle 26">
              <a:extLst>
                <a:ext uri="{FF2B5EF4-FFF2-40B4-BE49-F238E27FC236}">
                  <a16:creationId xmlns:a16="http://schemas.microsoft.com/office/drawing/2014/main" id="{333E02E4-09A0-49F1-A099-B92FB763191E}"/>
                </a:ext>
              </a:extLst>
            </p:cNvPr>
            <p:cNvSpPr>
              <a:spLocks noChangeArrowheads="1"/>
            </p:cNvSpPr>
            <p:nvPr/>
          </p:nvSpPr>
          <p:spPr bwMode="auto">
            <a:xfrm>
              <a:off x="4560"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Rectangle 27">
              <a:extLst>
                <a:ext uri="{FF2B5EF4-FFF2-40B4-BE49-F238E27FC236}">
                  <a16:creationId xmlns:a16="http://schemas.microsoft.com/office/drawing/2014/main" id="{63C34483-350A-4A3E-85DC-E8DA1B09B4D0}"/>
                </a:ext>
              </a:extLst>
            </p:cNvPr>
            <p:cNvSpPr>
              <a:spLocks noChangeArrowheads="1"/>
            </p:cNvSpPr>
            <p:nvPr/>
          </p:nvSpPr>
          <p:spPr bwMode="auto">
            <a:xfrm>
              <a:off x="4752"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 name="Rectangle 28">
              <a:extLst>
                <a:ext uri="{FF2B5EF4-FFF2-40B4-BE49-F238E27FC236}">
                  <a16:creationId xmlns:a16="http://schemas.microsoft.com/office/drawing/2014/main" id="{C28C1360-9BCE-407E-ADCA-845DC06AAAC8}"/>
                </a:ext>
              </a:extLst>
            </p:cNvPr>
            <p:cNvSpPr>
              <a:spLocks noChangeArrowheads="1"/>
            </p:cNvSpPr>
            <p:nvPr/>
          </p:nvSpPr>
          <p:spPr bwMode="auto">
            <a:xfrm>
              <a:off x="4944"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4" name="Group 29">
            <a:extLst>
              <a:ext uri="{FF2B5EF4-FFF2-40B4-BE49-F238E27FC236}">
                <a16:creationId xmlns:a16="http://schemas.microsoft.com/office/drawing/2014/main" id="{FCC4EC37-6C41-4C5D-BFEF-8348B9918E4D}"/>
              </a:ext>
            </a:extLst>
          </p:cNvPr>
          <p:cNvGrpSpPr>
            <a:grpSpLocks/>
          </p:cNvGrpSpPr>
          <p:nvPr/>
        </p:nvGrpSpPr>
        <p:grpSpPr bwMode="auto">
          <a:xfrm>
            <a:off x="4194806" y="3706152"/>
            <a:ext cx="2360613" cy="1144588"/>
            <a:chOff x="528" y="3120"/>
            <a:chExt cx="1487" cy="721"/>
          </a:xfrm>
        </p:grpSpPr>
        <p:sp>
          <p:nvSpPr>
            <p:cNvPr id="35" name="AutoShape 30">
              <a:extLst>
                <a:ext uri="{FF2B5EF4-FFF2-40B4-BE49-F238E27FC236}">
                  <a16:creationId xmlns:a16="http://schemas.microsoft.com/office/drawing/2014/main" id="{8F97AEF9-5F3D-4A19-93C8-928A757C282E}"/>
                </a:ext>
              </a:extLst>
            </p:cNvPr>
            <p:cNvSpPr>
              <a:spLocks/>
            </p:cNvSpPr>
            <p:nvPr/>
          </p:nvSpPr>
          <p:spPr bwMode="auto">
            <a:xfrm rot="16200000">
              <a:off x="1176" y="2472"/>
              <a:ext cx="191" cy="1487"/>
            </a:xfrm>
            <a:prstGeom prst="leftBrace">
              <a:avLst>
                <a:gd name="adj1" fmla="val 64878"/>
                <a:gd name="adj2" fmla="val 50000"/>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Text Box 31">
              <a:extLst>
                <a:ext uri="{FF2B5EF4-FFF2-40B4-BE49-F238E27FC236}">
                  <a16:creationId xmlns:a16="http://schemas.microsoft.com/office/drawing/2014/main" id="{5E2BF45E-4B83-4E5B-AFD4-0E7470743E37}"/>
                </a:ext>
              </a:extLst>
            </p:cNvPr>
            <p:cNvSpPr txBox="1">
              <a:spLocks noChangeArrowheads="1"/>
            </p:cNvSpPr>
            <p:nvPr/>
          </p:nvSpPr>
          <p:spPr bwMode="auto">
            <a:xfrm>
              <a:off x="864" y="3322"/>
              <a:ext cx="1103" cy="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ClrTx/>
                <a:buFontTx/>
                <a:buNone/>
              </a:pPr>
              <a:r>
                <a:rPr lang="en-US" altLang="en-US" i="1"/>
                <a:t>numbers less than</a:t>
              </a:r>
              <a:r>
                <a:rPr lang="en-US" altLang="en-US"/>
                <a:t> </a:t>
              </a:r>
              <a:r>
                <a:rPr lang="en-US" altLang="en-US">
                  <a:solidFill>
                    <a:srgbClr val="3300FF"/>
                  </a:solidFill>
                  <a:latin typeface="Verdana" panose="020B0604030504040204" pitchFamily="34" charset="0"/>
                </a:rPr>
                <a:t>p</a:t>
              </a:r>
            </a:p>
          </p:txBody>
        </p:sp>
      </p:grpSp>
      <p:grpSp>
        <p:nvGrpSpPr>
          <p:cNvPr id="37" name="Group 32">
            <a:extLst>
              <a:ext uri="{FF2B5EF4-FFF2-40B4-BE49-F238E27FC236}">
                <a16:creationId xmlns:a16="http://schemas.microsoft.com/office/drawing/2014/main" id="{40797BDF-7721-4786-902E-FF3B8FA576F4}"/>
              </a:ext>
            </a:extLst>
          </p:cNvPr>
          <p:cNvGrpSpPr>
            <a:grpSpLocks/>
          </p:cNvGrpSpPr>
          <p:nvPr/>
        </p:nvGrpSpPr>
        <p:grpSpPr bwMode="auto">
          <a:xfrm>
            <a:off x="6938006" y="3706152"/>
            <a:ext cx="4570413" cy="1128713"/>
            <a:chOff x="2256" y="3120"/>
            <a:chExt cx="2879" cy="711"/>
          </a:xfrm>
        </p:grpSpPr>
        <p:sp>
          <p:nvSpPr>
            <p:cNvPr id="38" name="AutoShape 33">
              <a:extLst>
                <a:ext uri="{FF2B5EF4-FFF2-40B4-BE49-F238E27FC236}">
                  <a16:creationId xmlns:a16="http://schemas.microsoft.com/office/drawing/2014/main" id="{569FF3CE-B8EB-4075-BE08-0EA8C8687B92}"/>
                </a:ext>
              </a:extLst>
            </p:cNvPr>
            <p:cNvSpPr>
              <a:spLocks/>
            </p:cNvSpPr>
            <p:nvPr/>
          </p:nvSpPr>
          <p:spPr bwMode="auto">
            <a:xfrm rot="16200000">
              <a:off x="3600" y="1776"/>
              <a:ext cx="191" cy="2879"/>
            </a:xfrm>
            <a:prstGeom prst="leftBrace">
              <a:avLst>
                <a:gd name="adj1" fmla="val 125611"/>
                <a:gd name="adj2" fmla="val 50000"/>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 name="Text Box 34">
              <a:extLst>
                <a:ext uri="{FF2B5EF4-FFF2-40B4-BE49-F238E27FC236}">
                  <a16:creationId xmlns:a16="http://schemas.microsoft.com/office/drawing/2014/main" id="{7270E33A-0E8B-4D2D-A241-3B2E607BB15E}"/>
                </a:ext>
              </a:extLst>
            </p:cNvPr>
            <p:cNvSpPr txBox="1">
              <a:spLocks noChangeArrowheads="1"/>
            </p:cNvSpPr>
            <p:nvPr/>
          </p:nvSpPr>
          <p:spPr bwMode="auto">
            <a:xfrm>
              <a:off x="2880" y="3312"/>
              <a:ext cx="1775" cy="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ClrTx/>
                <a:buFontTx/>
                <a:buNone/>
              </a:pPr>
              <a:r>
                <a:rPr lang="en-US" altLang="en-US" i="1"/>
                <a:t>numbers greater than or equal to</a:t>
              </a:r>
              <a:r>
                <a:rPr lang="en-US" altLang="en-US"/>
                <a:t> </a:t>
              </a:r>
              <a:r>
                <a:rPr lang="en-US" altLang="en-US">
                  <a:solidFill>
                    <a:srgbClr val="3300FF"/>
                  </a:solidFill>
                  <a:latin typeface="Verdana" panose="020B0604030504040204" pitchFamily="34" charset="0"/>
                </a:rPr>
                <a:t>p</a:t>
              </a:r>
            </a:p>
          </p:txBody>
        </p:sp>
      </p:grpSp>
      <p:grpSp>
        <p:nvGrpSpPr>
          <p:cNvPr id="40" name="Group 35">
            <a:extLst>
              <a:ext uri="{FF2B5EF4-FFF2-40B4-BE49-F238E27FC236}">
                <a16:creationId xmlns:a16="http://schemas.microsoft.com/office/drawing/2014/main" id="{6CE098A5-C81E-4585-9AE1-D5A9A312212E}"/>
              </a:ext>
            </a:extLst>
          </p:cNvPr>
          <p:cNvGrpSpPr>
            <a:grpSpLocks/>
          </p:cNvGrpSpPr>
          <p:nvPr/>
        </p:nvGrpSpPr>
        <p:grpSpPr bwMode="auto">
          <a:xfrm>
            <a:off x="6480806" y="3706152"/>
            <a:ext cx="531813" cy="687388"/>
            <a:chOff x="1968" y="3120"/>
            <a:chExt cx="335" cy="433"/>
          </a:xfrm>
        </p:grpSpPr>
        <p:sp>
          <p:nvSpPr>
            <p:cNvPr id="41" name="AutoShape 36">
              <a:extLst>
                <a:ext uri="{FF2B5EF4-FFF2-40B4-BE49-F238E27FC236}">
                  <a16:creationId xmlns:a16="http://schemas.microsoft.com/office/drawing/2014/main" id="{E8A143A9-9D2C-4849-99E5-D1D56073B3A0}"/>
                </a:ext>
              </a:extLst>
            </p:cNvPr>
            <p:cNvSpPr>
              <a:spLocks/>
            </p:cNvSpPr>
            <p:nvPr/>
          </p:nvSpPr>
          <p:spPr bwMode="auto">
            <a:xfrm rot="16200000">
              <a:off x="2040" y="3144"/>
              <a:ext cx="191" cy="143"/>
            </a:xfrm>
            <a:prstGeom prst="leftBrace">
              <a:avLst>
                <a:gd name="adj1" fmla="val 8333"/>
                <a:gd name="adj2" fmla="val 50000"/>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Text Box 37">
              <a:extLst>
                <a:ext uri="{FF2B5EF4-FFF2-40B4-BE49-F238E27FC236}">
                  <a16:creationId xmlns:a16="http://schemas.microsoft.com/office/drawing/2014/main" id="{537DE73C-8B99-4186-A4C6-40670516B850}"/>
                </a:ext>
              </a:extLst>
            </p:cNvPr>
            <p:cNvSpPr txBox="1">
              <a:spLocks noChangeArrowheads="1"/>
            </p:cNvSpPr>
            <p:nvPr/>
          </p:nvSpPr>
          <p:spPr bwMode="auto">
            <a:xfrm>
              <a:off x="1968" y="3264"/>
              <a:ext cx="335"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ClrTx/>
                <a:buFontTx/>
                <a:buNone/>
              </a:pPr>
              <a:r>
                <a:rPr lang="en-US" altLang="en-US">
                  <a:solidFill>
                    <a:srgbClr val="FFFF99"/>
                  </a:solidFill>
                  <a:latin typeface="Verdana" panose="020B0604030504040204" pitchFamily="34" charset="0"/>
                </a:rPr>
                <a:t> </a:t>
              </a:r>
              <a:r>
                <a:rPr lang="en-US" altLang="en-US">
                  <a:solidFill>
                    <a:srgbClr val="3300FF"/>
                  </a:solidFill>
                  <a:latin typeface="Verdana" panose="020B0604030504040204" pitchFamily="34" charset="0"/>
                </a:rPr>
                <a:t>p</a:t>
              </a:r>
              <a:r>
                <a:rPr lang="en-US" altLang="en-US">
                  <a:solidFill>
                    <a:srgbClr val="FFFF99"/>
                  </a:solidFill>
                  <a:latin typeface="Verdana" panose="020B0604030504040204" pitchFamily="34" charset="0"/>
                </a:rPr>
                <a:t> </a:t>
              </a:r>
            </a:p>
          </p:txBody>
        </p:sp>
      </p:grpSp>
    </p:spTree>
    <p:extLst>
      <p:ext uri="{BB962C8B-B14F-4D97-AF65-F5344CB8AC3E}">
        <p14:creationId xmlns:p14="http://schemas.microsoft.com/office/powerpoint/2010/main" val="414891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additive="repl">
                                        <p:cTn id="6" dur="1" fill="hold">
                                          <p:stCondLst>
                                            <p:cond delay="0"/>
                                          </p:stCondLst>
                                        </p:cTn>
                                        <p:tgtEl>
                                          <p:spTgt spid="7"/>
                                        </p:tgtEl>
                                        <p:attrNameLst>
                                          <p:attrName>style.visibility</p:attrName>
                                        </p:attrNameLst>
                                      </p:cBhvr>
                                      <p:to>
                                        <p:strVal val="visible"/>
                                      </p:to>
                                    </p:set>
                                    <p:animEffect transition="in" filter="dissolve">
                                      <p:cBhvr additive="repl">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additive="repl">
                                        <p:cTn id="11" dur="1" fill="hold">
                                          <p:stCondLst>
                                            <p:cond delay="0"/>
                                          </p:stCondLst>
                                        </p:cTn>
                                        <p:tgtEl>
                                          <p:spTgt spid="34"/>
                                        </p:tgtEl>
                                        <p:attrNameLst>
                                          <p:attrName>style.visibility</p:attrName>
                                        </p:attrNameLst>
                                      </p:cBhvr>
                                      <p:to>
                                        <p:strVal val="visible"/>
                                      </p:to>
                                    </p:set>
                                    <p:animEffect transition="in" filter="dissolve">
                                      <p:cBhvr additive="repl">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nodeType="clickEffect">
                                  <p:stCondLst>
                                    <p:cond delay="0"/>
                                  </p:stCondLst>
                                  <p:childTnLst>
                                    <p:set>
                                      <p:cBhvr additive="repl">
                                        <p:cTn id="16" dur="1" fill="hold">
                                          <p:stCondLst>
                                            <p:cond delay="0"/>
                                          </p:stCondLst>
                                        </p:cTn>
                                        <p:tgtEl>
                                          <p:spTgt spid="40"/>
                                        </p:tgtEl>
                                        <p:attrNameLst>
                                          <p:attrName>style.visibility</p:attrName>
                                        </p:attrNameLst>
                                      </p:cBhvr>
                                      <p:to>
                                        <p:strVal val="visible"/>
                                      </p:to>
                                    </p:set>
                                    <p:animEffect transition="in" filter="dissolve">
                                      <p:cBhvr additive="repl">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nodeType="clickEffect">
                                  <p:stCondLst>
                                    <p:cond delay="0"/>
                                  </p:stCondLst>
                                  <p:childTnLst>
                                    <p:set>
                                      <p:cBhvr additive="repl">
                                        <p:cTn id="21" dur="1" fill="hold">
                                          <p:stCondLst>
                                            <p:cond delay="0"/>
                                          </p:stCondLst>
                                        </p:cTn>
                                        <p:tgtEl>
                                          <p:spTgt spid="37"/>
                                        </p:tgtEl>
                                        <p:attrNameLst>
                                          <p:attrName>style.visibility</p:attrName>
                                        </p:attrNameLst>
                                      </p:cBhvr>
                                      <p:to>
                                        <p:strVal val="visible"/>
                                      </p:to>
                                    </p:set>
                                    <p:animEffect transition="in" filter="dissolve">
                                      <p:cBhvr additive="repl">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dirty="0"/>
              <a:t>Department of Computer Engineering</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a:t>
            </a:fld>
            <a:endParaRPr dirty="0"/>
          </a:p>
        </p:txBody>
      </p:sp>
      <p:sp>
        <p:nvSpPr>
          <p:cNvPr id="3" name="object 3"/>
          <p:cNvSpPr txBox="1"/>
          <p:nvPr/>
        </p:nvSpPr>
        <p:spPr>
          <a:xfrm>
            <a:off x="325944" y="3101857"/>
            <a:ext cx="196215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orbel"/>
                <a:cs typeface="Corbel"/>
              </a:rPr>
              <a:t>Highlights</a:t>
            </a:r>
            <a:endParaRPr sz="3600">
              <a:latin typeface="Corbel"/>
              <a:cs typeface="Corbel"/>
            </a:endParaRPr>
          </a:p>
        </p:txBody>
      </p:sp>
      <p:sp>
        <p:nvSpPr>
          <p:cNvPr id="4" name="object 4"/>
          <p:cNvSpPr txBox="1"/>
          <p:nvPr/>
        </p:nvSpPr>
        <p:spPr>
          <a:xfrm>
            <a:off x="3962400" y="1762553"/>
            <a:ext cx="6781800" cy="3470181"/>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400" spc="-35" dirty="0">
                <a:latin typeface="Corbel"/>
                <a:cs typeface="Corbel"/>
              </a:rPr>
              <a:t>Sorting </a:t>
            </a:r>
          </a:p>
          <a:p>
            <a:pPr marL="866775" lvl="1" indent="-397510">
              <a:spcBef>
                <a:spcPts val="520"/>
              </a:spcBef>
              <a:buClr>
                <a:srgbClr val="40BAD1"/>
              </a:buClr>
              <a:buSzPct val="91666"/>
              <a:buFont typeface="Arial MT"/>
              <a:buChar char="●"/>
              <a:tabLst>
                <a:tab pos="409575" algn="l"/>
                <a:tab pos="410209" algn="l"/>
              </a:tabLst>
            </a:pPr>
            <a:r>
              <a:rPr lang="en-US" sz="2400" spc="-35" dirty="0">
                <a:latin typeface="Corbel"/>
                <a:cs typeface="Corbel"/>
              </a:rPr>
              <a:t>Bubble Sort</a:t>
            </a:r>
          </a:p>
          <a:p>
            <a:pPr marL="866775" lvl="1" indent="-397510">
              <a:spcBef>
                <a:spcPts val="520"/>
              </a:spcBef>
              <a:buClr>
                <a:srgbClr val="40BAD1"/>
              </a:buClr>
              <a:buSzPct val="91666"/>
              <a:buFont typeface="Arial MT"/>
              <a:buChar char="●"/>
              <a:tabLst>
                <a:tab pos="409575" algn="l"/>
                <a:tab pos="410209" algn="l"/>
              </a:tabLst>
            </a:pPr>
            <a:r>
              <a:rPr lang="en-US" sz="2400" spc="-35" dirty="0">
                <a:latin typeface="Corbel"/>
                <a:cs typeface="Corbel"/>
              </a:rPr>
              <a:t>Selection Sort</a:t>
            </a:r>
          </a:p>
          <a:p>
            <a:pPr marL="866775" lvl="1" indent="-397510">
              <a:spcBef>
                <a:spcPts val="520"/>
              </a:spcBef>
              <a:buClr>
                <a:srgbClr val="40BAD1"/>
              </a:buClr>
              <a:buSzPct val="91666"/>
              <a:buFont typeface="Arial MT"/>
              <a:buChar char="●"/>
              <a:tabLst>
                <a:tab pos="409575" algn="l"/>
                <a:tab pos="410209" algn="l"/>
              </a:tabLst>
            </a:pPr>
            <a:r>
              <a:rPr lang="en-US" sz="2400" spc="-35" dirty="0">
                <a:latin typeface="Corbel"/>
                <a:cs typeface="Corbel"/>
              </a:rPr>
              <a:t>Quick Sort</a:t>
            </a:r>
          </a:p>
          <a:p>
            <a:pPr marL="866775" lvl="1" indent="-397510">
              <a:spcBef>
                <a:spcPts val="520"/>
              </a:spcBef>
              <a:buClr>
                <a:srgbClr val="40BAD1"/>
              </a:buClr>
              <a:buSzPct val="91666"/>
              <a:buFont typeface="Arial MT"/>
              <a:buChar char="●"/>
              <a:tabLst>
                <a:tab pos="409575" algn="l"/>
                <a:tab pos="410209" algn="l"/>
              </a:tabLst>
            </a:pPr>
            <a:r>
              <a:rPr lang="en-US" sz="2400" spc="-35" dirty="0">
                <a:latin typeface="Corbel"/>
                <a:cs typeface="Corbel"/>
              </a:rPr>
              <a:t>Merge Sort </a:t>
            </a:r>
          </a:p>
          <a:p>
            <a:pPr marL="409575" indent="-397510">
              <a:lnSpc>
                <a:spcPct val="100000"/>
              </a:lnSpc>
              <a:spcBef>
                <a:spcPts val="520"/>
              </a:spcBef>
              <a:buClr>
                <a:srgbClr val="40BAD1"/>
              </a:buClr>
              <a:buSzPct val="91666"/>
              <a:buFont typeface="Arial MT"/>
              <a:buChar char="●"/>
              <a:tabLst>
                <a:tab pos="409575" algn="l"/>
                <a:tab pos="410209" algn="l"/>
              </a:tabLst>
            </a:pPr>
            <a:r>
              <a:rPr lang="en-US" sz="2400" spc="-35" dirty="0">
                <a:latin typeface="Corbel"/>
                <a:cs typeface="Corbel"/>
              </a:rPr>
              <a:t>Searching</a:t>
            </a:r>
          </a:p>
          <a:p>
            <a:pPr marL="866775" lvl="1" indent="-397510">
              <a:spcBef>
                <a:spcPts val="520"/>
              </a:spcBef>
              <a:buClr>
                <a:srgbClr val="40BAD1"/>
              </a:buClr>
              <a:buSzPct val="91666"/>
              <a:buFont typeface="Arial MT"/>
              <a:buChar char="●"/>
              <a:tabLst>
                <a:tab pos="409575" algn="l"/>
                <a:tab pos="410209" algn="l"/>
              </a:tabLst>
            </a:pPr>
            <a:r>
              <a:rPr lang="en-US" sz="2400" spc="-35" dirty="0">
                <a:latin typeface="Corbel"/>
                <a:cs typeface="Corbel"/>
              </a:rPr>
              <a:t>Sequential Search and </a:t>
            </a:r>
          </a:p>
          <a:p>
            <a:pPr marL="866775" lvl="1" indent="-397510">
              <a:spcBef>
                <a:spcPts val="520"/>
              </a:spcBef>
              <a:buClr>
                <a:srgbClr val="40BAD1"/>
              </a:buClr>
              <a:buSzPct val="91666"/>
              <a:buFont typeface="Arial MT"/>
              <a:buChar char="●"/>
              <a:tabLst>
                <a:tab pos="409575" algn="l"/>
                <a:tab pos="410209" algn="l"/>
              </a:tabLst>
            </a:pPr>
            <a:r>
              <a:rPr lang="en-US" sz="2400" spc="-35" dirty="0">
                <a:latin typeface="Corbel"/>
                <a:cs typeface="Corbel"/>
              </a:rPr>
              <a:t>Binary Search</a:t>
            </a:r>
            <a:endParaRPr sz="2400" dirty="0">
              <a:latin typeface="Corbel"/>
              <a:cs typeface="Corbe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50" y="3140941"/>
            <a:ext cx="279825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Quick Sort</a:t>
            </a:r>
            <a:endParaRPr sz="3600" dirty="0">
              <a:latin typeface="Corbel"/>
              <a:cs typeface="Corbel"/>
            </a:endParaRPr>
          </a:p>
        </p:txBody>
      </p:sp>
      <p:sp>
        <p:nvSpPr>
          <p:cNvPr id="4" name="object 4"/>
          <p:cNvSpPr txBox="1"/>
          <p:nvPr/>
        </p:nvSpPr>
        <p:spPr>
          <a:xfrm>
            <a:off x="3677008" y="810263"/>
            <a:ext cx="8035210" cy="4324967"/>
          </a:xfrm>
          <a:prstGeom prst="rect">
            <a:avLst/>
          </a:prstGeom>
        </p:spPr>
        <p:txBody>
          <a:bodyPr vert="horz" wrap="square" lIns="0" tIns="12700" rIns="0" bIns="0" rtlCol="0">
            <a:spAutoFit/>
          </a:bodyPr>
          <a:lstStyle/>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b="1" spc="-5" dirty="0">
                <a:latin typeface="Corbel"/>
                <a:cs typeface="Corbel"/>
              </a:rPr>
              <a:t>Partitioning</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Choose an array value (say, the first) to use as the pivot</a:t>
            </a:r>
          </a:p>
          <a:p>
            <a:pPr marL="866775" marR="5080" lvl="1"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Starting from the left end, find the first element that is greater than or equal to the pivot</a:t>
            </a:r>
          </a:p>
          <a:p>
            <a:pPr marL="866775" marR="5080" lvl="1"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Searching backward from the right end, find the first element that is less than the pivot</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Interchange (swap) these two elements</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Repeat, searching from where we left off, until done</a:t>
            </a:r>
          </a:p>
          <a:p>
            <a:pPr marL="409575" marR="5080" indent="-397510" algn="just">
              <a:lnSpc>
                <a:spcPct val="114599"/>
              </a:lnSpc>
              <a:spcBef>
                <a:spcPts val="100"/>
              </a:spcBef>
              <a:buClr>
                <a:srgbClr val="40BAD1"/>
              </a:buClr>
              <a:buSzPct val="91666"/>
              <a:buFont typeface="Arial MT"/>
              <a:buChar char="●"/>
              <a:tabLst>
                <a:tab pos="409575" algn="l"/>
                <a:tab pos="410209" algn="l"/>
              </a:tabLst>
            </a:pPr>
            <a:endParaRPr lang="en-US" sz="2400" b="1" spc="-5" dirty="0">
              <a:latin typeface="Corbel"/>
              <a:cs typeface="Corbel"/>
            </a:endParaRPr>
          </a:p>
          <a:p>
            <a:pPr marL="409575" marR="5080" indent="-397510" algn="just">
              <a:lnSpc>
                <a:spcPct val="114599"/>
              </a:lnSpc>
              <a:spcBef>
                <a:spcPts val="100"/>
              </a:spcBef>
              <a:buClr>
                <a:srgbClr val="40BAD1"/>
              </a:buClr>
              <a:buSzPct val="91666"/>
              <a:buFont typeface="Arial MT"/>
              <a:buChar char="●"/>
              <a:tabLst>
                <a:tab pos="409575" algn="l"/>
                <a:tab pos="410209" algn="l"/>
              </a:tabLst>
            </a:pPr>
            <a:endParaRPr lang="en-US" sz="2400" spc="-5" dirty="0">
              <a:latin typeface="Corbel"/>
              <a:cs typeface="Corbel"/>
            </a:endParaRP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20</a:t>
            </a:fld>
            <a:endParaRPr dirty="0"/>
          </a:p>
        </p:txBody>
      </p:sp>
      <p:grpSp>
        <p:nvGrpSpPr>
          <p:cNvPr id="7" name="Group 4">
            <a:extLst>
              <a:ext uri="{FF2B5EF4-FFF2-40B4-BE49-F238E27FC236}">
                <a16:creationId xmlns:a16="http://schemas.microsoft.com/office/drawing/2014/main" id="{93ABF1AB-C2D3-488A-B466-8AEE89B6FE6C}"/>
              </a:ext>
            </a:extLst>
          </p:cNvPr>
          <p:cNvGrpSpPr>
            <a:grpSpLocks/>
          </p:cNvGrpSpPr>
          <p:nvPr/>
        </p:nvGrpSpPr>
        <p:grpSpPr bwMode="auto">
          <a:xfrm>
            <a:off x="4038600" y="5010860"/>
            <a:ext cx="7313613" cy="303213"/>
            <a:chOff x="528" y="2880"/>
            <a:chExt cx="4607" cy="191"/>
          </a:xfrm>
        </p:grpSpPr>
        <p:sp>
          <p:nvSpPr>
            <p:cNvPr id="8" name="Rectangle 5">
              <a:extLst>
                <a:ext uri="{FF2B5EF4-FFF2-40B4-BE49-F238E27FC236}">
                  <a16:creationId xmlns:a16="http://schemas.microsoft.com/office/drawing/2014/main" id="{88328E57-57BB-4507-9DDA-6C665CA4B60D}"/>
                </a:ext>
              </a:extLst>
            </p:cNvPr>
            <p:cNvSpPr>
              <a:spLocks noChangeArrowheads="1"/>
            </p:cNvSpPr>
            <p:nvPr/>
          </p:nvSpPr>
          <p:spPr bwMode="auto">
            <a:xfrm>
              <a:off x="528"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 name="Rectangle 6">
              <a:extLst>
                <a:ext uri="{FF2B5EF4-FFF2-40B4-BE49-F238E27FC236}">
                  <a16:creationId xmlns:a16="http://schemas.microsoft.com/office/drawing/2014/main" id="{401F5597-A32F-4D4B-BC20-6E459AE6DE16}"/>
                </a:ext>
              </a:extLst>
            </p:cNvPr>
            <p:cNvSpPr>
              <a:spLocks noChangeArrowheads="1"/>
            </p:cNvSpPr>
            <p:nvPr/>
          </p:nvSpPr>
          <p:spPr bwMode="auto">
            <a:xfrm>
              <a:off x="720"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 name="Rectangle 7">
              <a:extLst>
                <a:ext uri="{FF2B5EF4-FFF2-40B4-BE49-F238E27FC236}">
                  <a16:creationId xmlns:a16="http://schemas.microsoft.com/office/drawing/2014/main" id="{7A2DFC5B-FD47-4FE2-9C32-0156CECD089F}"/>
                </a:ext>
              </a:extLst>
            </p:cNvPr>
            <p:cNvSpPr>
              <a:spLocks noChangeArrowheads="1"/>
            </p:cNvSpPr>
            <p:nvPr/>
          </p:nvSpPr>
          <p:spPr bwMode="auto">
            <a:xfrm>
              <a:off x="912"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 name="Rectangle 8">
              <a:extLst>
                <a:ext uri="{FF2B5EF4-FFF2-40B4-BE49-F238E27FC236}">
                  <a16:creationId xmlns:a16="http://schemas.microsoft.com/office/drawing/2014/main" id="{25A5065B-7A30-479E-BCCB-484E829A7440}"/>
                </a:ext>
              </a:extLst>
            </p:cNvPr>
            <p:cNvSpPr>
              <a:spLocks noChangeArrowheads="1"/>
            </p:cNvSpPr>
            <p:nvPr/>
          </p:nvSpPr>
          <p:spPr bwMode="auto">
            <a:xfrm>
              <a:off x="1104"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 name="Rectangle 9">
              <a:extLst>
                <a:ext uri="{FF2B5EF4-FFF2-40B4-BE49-F238E27FC236}">
                  <a16:creationId xmlns:a16="http://schemas.microsoft.com/office/drawing/2014/main" id="{82FD1351-BDCF-4BBE-9661-7503572E7CBD}"/>
                </a:ext>
              </a:extLst>
            </p:cNvPr>
            <p:cNvSpPr>
              <a:spLocks noChangeArrowheads="1"/>
            </p:cNvSpPr>
            <p:nvPr/>
          </p:nvSpPr>
          <p:spPr bwMode="auto">
            <a:xfrm>
              <a:off x="1296"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 name="Rectangle 10">
              <a:extLst>
                <a:ext uri="{FF2B5EF4-FFF2-40B4-BE49-F238E27FC236}">
                  <a16:creationId xmlns:a16="http://schemas.microsoft.com/office/drawing/2014/main" id="{9CF67151-3C42-4B02-9091-91258AFC2D5C}"/>
                </a:ext>
              </a:extLst>
            </p:cNvPr>
            <p:cNvSpPr>
              <a:spLocks noChangeArrowheads="1"/>
            </p:cNvSpPr>
            <p:nvPr/>
          </p:nvSpPr>
          <p:spPr bwMode="auto">
            <a:xfrm>
              <a:off x="1488"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 name="Rectangle 11">
              <a:extLst>
                <a:ext uri="{FF2B5EF4-FFF2-40B4-BE49-F238E27FC236}">
                  <a16:creationId xmlns:a16="http://schemas.microsoft.com/office/drawing/2014/main" id="{3E292F63-9D74-4DE4-A029-B3D7561B40C1}"/>
                </a:ext>
              </a:extLst>
            </p:cNvPr>
            <p:cNvSpPr>
              <a:spLocks noChangeArrowheads="1"/>
            </p:cNvSpPr>
            <p:nvPr/>
          </p:nvSpPr>
          <p:spPr bwMode="auto">
            <a:xfrm>
              <a:off x="1680"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 name="Rectangle 12">
              <a:extLst>
                <a:ext uri="{FF2B5EF4-FFF2-40B4-BE49-F238E27FC236}">
                  <a16:creationId xmlns:a16="http://schemas.microsoft.com/office/drawing/2014/main" id="{FD8BA4BC-A1FD-4A1F-A84F-5DFA1B45962A}"/>
                </a:ext>
              </a:extLst>
            </p:cNvPr>
            <p:cNvSpPr>
              <a:spLocks noChangeArrowheads="1"/>
            </p:cNvSpPr>
            <p:nvPr/>
          </p:nvSpPr>
          <p:spPr bwMode="auto">
            <a:xfrm>
              <a:off x="1872"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 name="Rectangle 13">
              <a:extLst>
                <a:ext uri="{FF2B5EF4-FFF2-40B4-BE49-F238E27FC236}">
                  <a16:creationId xmlns:a16="http://schemas.microsoft.com/office/drawing/2014/main" id="{3FBE8AB6-C6DD-426F-94BF-DEB179A37D6B}"/>
                </a:ext>
              </a:extLst>
            </p:cNvPr>
            <p:cNvSpPr>
              <a:spLocks noChangeArrowheads="1"/>
            </p:cNvSpPr>
            <p:nvPr/>
          </p:nvSpPr>
          <p:spPr bwMode="auto">
            <a:xfrm>
              <a:off x="2064"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buClrTx/>
                <a:buFontTx/>
                <a:buNone/>
              </a:pPr>
              <a:r>
                <a:rPr lang="en-US" altLang="en-US" sz="2000">
                  <a:solidFill>
                    <a:srgbClr val="3300FF"/>
                  </a:solidFill>
                  <a:latin typeface="Verdana" panose="020B0604030504040204" pitchFamily="34" charset="0"/>
                </a:rPr>
                <a:t>p</a:t>
              </a:r>
            </a:p>
          </p:txBody>
        </p:sp>
        <p:sp>
          <p:nvSpPr>
            <p:cNvPr id="17" name="Rectangle 14">
              <a:extLst>
                <a:ext uri="{FF2B5EF4-FFF2-40B4-BE49-F238E27FC236}">
                  <a16:creationId xmlns:a16="http://schemas.microsoft.com/office/drawing/2014/main" id="{A22DC92E-59BA-4309-B0E9-D0F685FDD1FB}"/>
                </a:ext>
              </a:extLst>
            </p:cNvPr>
            <p:cNvSpPr>
              <a:spLocks noChangeArrowheads="1"/>
            </p:cNvSpPr>
            <p:nvPr/>
          </p:nvSpPr>
          <p:spPr bwMode="auto">
            <a:xfrm>
              <a:off x="2256"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 name="Rectangle 15">
              <a:extLst>
                <a:ext uri="{FF2B5EF4-FFF2-40B4-BE49-F238E27FC236}">
                  <a16:creationId xmlns:a16="http://schemas.microsoft.com/office/drawing/2014/main" id="{EC337E42-5B26-4F05-BC0A-D27775935BEF}"/>
                </a:ext>
              </a:extLst>
            </p:cNvPr>
            <p:cNvSpPr>
              <a:spLocks noChangeArrowheads="1"/>
            </p:cNvSpPr>
            <p:nvPr/>
          </p:nvSpPr>
          <p:spPr bwMode="auto">
            <a:xfrm>
              <a:off x="2448"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Rectangle 16">
              <a:extLst>
                <a:ext uri="{FF2B5EF4-FFF2-40B4-BE49-F238E27FC236}">
                  <a16:creationId xmlns:a16="http://schemas.microsoft.com/office/drawing/2014/main" id="{8A270357-4E59-4D82-B269-BB4A9DB696D9}"/>
                </a:ext>
              </a:extLst>
            </p:cNvPr>
            <p:cNvSpPr>
              <a:spLocks noChangeArrowheads="1"/>
            </p:cNvSpPr>
            <p:nvPr/>
          </p:nvSpPr>
          <p:spPr bwMode="auto">
            <a:xfrm>
              <a:off x="2640"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Rectangle 17">
              <a:extLst>
                <a:ext uri="{FF2B5EF4-FFF2-40B4-BE49-F238E27FC236}">
                  <a16:creationId xmlns:a16="http://schemas.microsoft.com/office/drawing/2014/main" id="{BBBA832F-EE74-41D6-B893-B6810DC47845}"/>
                </a:ext>
              </a:extLst>
            </p:cNvPr>
            <p:cNvSpPr>
              <a:spLocks noChangeArrowheads="1"/>
            </p:cNvSpPr>
            <p:nvPr/>
          </p:nvSpPr>
          <p:spPr bwMode="auto">
            <a:xfrm>
              <a:off x="2832"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 name="Rectangle 18">
              <a:extLst>
                <a:ext uri="{FF2B5EF4-FFF2-40B4-BE49-F238E27FC236}">
                  <a16:creationId xmlns:a16="http://schemas.microsoft.com/office/drawing/2014/main" id="{DC14CC0F-F22F-48FD-B0A3-2609D02B2141}"/>
                </a:ext>
              </a:extLst>
            </p:cNvPr>
            <p:cNvSpPr>
              <a:spLocks noChangeArrowheads="1"/>
            </p:cNvSpPr>
            <p:nvPr/>
          </p:nvSpPr>
          <p:spPr bwMode="auto">
            <a:xfrm>
              <a:off x="3024"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 name="Rectangle 19">
              <a:extLst>
                <a:ext uri="{FF2B5EF4-FFF2-40B4-BE49-F238E27FC236}">
                  <a16:creationId xmlns:a16="http://schemas.microsoft.com/office/drawing/2014/main" id="{C858CB3E-3691-4148-883D-156039072179}"/>
                </a:ext>
              </a:extLst>
            </p:cNvPr>
            <p:cNvSpPr>
              <a:spLocks noChangeArrowheads="1"/>
            </p:cNvSpPr>
            <p:nvPr/>
          </p:nvSpPr>
          <p:spPr bwMode="auto">
            <a:xfrm>
              <a:off x="3216"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 name="Rectangle 20">
              <a:extLst>
                <a:ext uri="{FF2B5EF4-FFF2-40B4-BE49-F238E27FC236}">
                  <a16:creationId xmlns:a16="http://schemas.microsoft.com/office/drawing/2014/main" id="{0BDE959B-0F91-4C7A-9602-B1EB1849752E}"/>
                </a:ext>
              </a:extLst>
            </p:cNvPr>
            <p:cNvSpPr>
              <a:spLocks noChangeArrowheads="1"/>
            </p:cNvSpPr>
            <p:nvPr/>
          </p:nvSpPr>
          <p:spPr bwMode="auto">
            <a:xfrm>
              <a:off x="3408"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 name="Rectangle 21">
              <a:extLst>
                <a:ext uri="{FF2B5EF4-FFF2-40B4-BE49-F238E27FC236}">
                  <a16:creationId xmlns:a16="http://schemas.microsoft.com/office/drawing/2014/main" id="{69995CF9-1677-4D60-8929-DB9EC18FEE01}"/>
                </a:ext>
              </a:extLst>
            </p:cNvPr>
            <p:cNvSpPr>
              <a:spLocks noChangeArrowheads="1"/>
            </p:cNvSpPr>
            <p:nvPr/>
          </p:nvSpPr>
          <p:spPr bwMode="auto">
            <a:xfrm>
              <a:off x="3600"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 name="Rectangle 22">
              <a:extLst>
                <a:ext uri="{FF2B5EF4-FFF2-40B4-BE49-F238E27FC236}">
                  <a16:creationId xmlns:a16="http://schemas.microsoft.com/office/drawing/2014/main" id="{80B51EB5-F442-42E7-9481-D5858AD23878}"/>
                </a:ext>
              </a:extLst>
            </p:cNvPr>
            <p:cNvSpPr>
              <a:spLocks noChangeArrowheads="1"/>
            </p:cNvSpPr>
            <p:nvPr/>
          </p:nvSpPr>
          <p:spPr bwMode="auto">
            <a:xfrm>
              <a:off x="3792"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Rectangle 23">
              <a:extLst>
                <a:ext uri="{FF2B5EF4-FFF2-40B4-BE49-F238E27FC236}">
                  <a16:creationId xmlns:a16="http://schemas.microsoft.com/office/drawing/2014/main" id="{9534594E-3C36-47E6-83EF-D6A771EA34D6}"/>
                </a:ext>
              </a:extLst>
            </p:cNvPr>
            <p:cNvSpPr>
              <a:spLocks noChangeArrowheads="1"/>
            </p:cNvSpPr>
            <p:nvPr/>
          </p:nvSpPr>
          <p:spPr bwMode="auto">
            <a:xfrm>
              <a:off x="3984"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Rectangle 24">
              <a:extLst>
                <a:ext uri="{FF2B5EF4-FFF2-40B4-BE49-F238E27FC236}">
                  <a16:creationId xmlns:a16="http://schemas.microsoft.com/office/drawing/2014/main" id="{3B2F0F6D-30A4-4249-9AA7-37EAB42FC96F}"/>
                </a:ext>
              </a:extLst>
            </p:cNvPr>
            <p:cNvSpPr>
              <a:spLocks noChangeArrowheads="1"/>
            </p:cNvSpPr>
            <p:nvPr/>
          </p:nvSpPr>
          <p:spPr bwMode="auto">
            <a:xfrm>
              <a:off x="4176"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Rectangle 25">
              <a:extLst>
                <a:ext uri="{FF2B5EF4-FFF2-40B4-BE49-F238E27FC236}">
                  <a16:creationId xmlns:a16="http://schemas.microsoft.com/office/drawing/2014/main" id="{59AEAFFB-C5A3-45F8-869B-C83D3A549C0F}"/>
                </a:ext>
              </a:extLst>
            </p:cNvPr>
            <p:cNvSpPr>
              <a:spLocks noChangeArrowheads="1"/>
            </p:cNvSpPr>
            <p:nvPr/>
          </p:nvSpPr>
          <p:spPr bwMode="auto">
            <a:xfrm>
              <a:off x="4368"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Rectangle 26">
              <a:extLst>
                <a:ext uri="{FF2B5EF4-FFF2-40B4-BE49-F238E27FC236}">
                  <a16:creationId xmlns:a16="http://schemas.microsoft.com/office/drawing/2014/main" id="{333E02E4-09A0-49F1-A099-B92FB763191E}"/>
                </a:ext>
              </a:extLst>
            </p:cNvPr>
            <p:cNvSpPr>
              <a:spLocks noChangeArrowheads="1"/>
            </p:cNvSpPr>
            <p:nvPr/>
          </p:nvSpPr>
          <p:spPr bwMode="auto">
            <a:xfrm>
              <a:off x="4560"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Rectangle 27">
              <a:extLst>
                <a:ext uri="{FF2B5EF4-FFF2-40B4-BE49-F238E27FC236}">
                  <a16:creationId xmlns:a16="http://schemas.microsoft.com/office/drawing/2014/main" id="{63C34483-350A-4A3E-85DC-E8DA1B09B4D0}"/>
                </a:ext>
              </a:extLst>
            </p:cNvPr>
            <p:cNvSpPr>
              <a:spLocks noChangeArrowheads="1"/>
            </p:cNvSpPr>
            <p:nvPr/>
          </p:nvSpPr>
          <p:spPr bwMode="auto">
            <a:xfrm>
              <a:off x="4752"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 name="Rectangle 28">
              <a:extLst>
                <a:ext uri="{FF2B5EF4-FFF2-40B4-BE49-F238E27FC236}">
                  <a16:creationId xmlns:a16="http://schemas.microsoft.com/office/drawing/2014/main" id="{C28C1360-9BCE-407E-ADCA-845DC06AAAC8}"/>
                </a:ext>
              </a:extLst>
            </p:cNvPr>
            <p:cNvSpPr>
              <a:spLocks noChangeArrowheads="1"/>
            </p:cNvSpPr>
            <p:nvPr/>
          </p:nvSpPr>
          <p:spPr bwMode="auto">
            <a:xfrm>
              <a:off x="4944" y="2880"/>
              <a:ext cx="191" cy="191"/>
            </a:xfrm>
            <a:prstGeom prst="rect">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4" name="Group 29">
            <a:extLst>
              <a:ext uri="{FF2B5EF4-FFF2-40B4-BE49-F238E27FC236}">
                <a16:creationId xmlns:a16="http://schemas.microsoft.com/office/drawing/2014/main" id="{FCC4EC37-6C41-4C5D-BFEF-8348B9918E4D}"/>
              </a:ext>
            </a:extLst>
          </p:cNvPr>
          <p:cNvGrpSpPr>
            <a:grpSpLocks/>
          </p:cNvGrpSpPr>
          <p:nvPr/>
        </p:nvGrpSpPr>
        <p:grpSpPr bwMode="auto">
          <a:xfrm>
            <a:off x="4038600" y="5391860"/>
            <a:ext cx="2360613" cy="1144588"/>
            <a:chOff x="528" y="3120"/>
            <a:chExt cx="1487" cy="721"/>
          </a:xfrm>
        </p:grpSpPr>
        <p:sp>
          <p:nvSpPr>
            <p:cNvPr id="35" name="AutoShape 30">
              <a:extLst>
                <a:ext uri="{FF2B5EF4-FFF2-40B4-BE49-F238E27FC236}">
                  <a16:creationId xmlns:a16="http://schemas.microsoft.com/office/drawing/2014/main" id="{8F97AEF9-5F3D-4A19-93C8-928A757C282E}"/>
                </a:ext>
              </a:extLst>
            </p:cNvPr>
            <p:cNvSpPr>
              <a:spLocks/>
            </p:cNvSpPr>
            <p:nvPr/>
          </p:nvSpPr>
          <p:spPr bwMode="auto">
            <a:xfrm rot="16200000">
              <a:off x="1176" y="2472"/>
              <a:ext cx="191" cy="1487"/>
            </a:xfrm>
            <a:prstGeom prst="leftBrace">
              <a:avLst>
                <a:gd name="adj1" fmla="val 64878"/>
                <a:gd name="adj2" fmla="val 50000"/>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Text Box 31">
              <a:extLst>
                <a:ext uri="{FF2B5EF4-FFF2-40B4-BE49-F238E27FC236}">
                  <a16:creationId xmlns:a16="http://schemas.microsoft.com/office/drawing/2014/main" id="{5E2BF45E-4B83-4E5B-AFD4-0E7470743E37}"/>
                </a:ext>
              </a:extLst>
            </p:cNvPr>
            <p:cNvSpPr txBox="1">
              <a:spLocks noChangeArrowheads="1"/>
            </p:cNvSpPr>
            <p:nvPr/>
          </p:nvSpPr>
          <p:spPr bwMode="auto">
            <a:xfrm>
              <a:off x="864" y="3322"/>
              <a:ext cx="1103" cy="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ClrTx/>
                <a:buFontTx/>
                <a:buNone/>
              </a:pPr>
              <a:r>
                <a:rPr lang="en-US" altLang="en-US" i="1"/>
                <a:t>numbers less than</a:t>
              </a:r>
              <a:r>
                <a:rPr lang="en-US" altLang="en-US"/>
                <a:t> </a:t>
              </a:r>
              <a:r>
                <a:rPr lang="en-US" altLang="en-US">
                  <a:solidFill>
                    <a:srgbClr val="3300FF"/>
                  </a:solidFill>
                  <a:latin typeface="Verdana" panose="020B0604030504040204" pitchFamily="34" charset="0"/>
                </a:rPr>
                <a:t>p</a:t>
              </a:r>
            </a:p>
          </p:txBody>
        </p:sp>
      </p:grpSp>
      <p:grpSp>
        <p:nvGrpSpPr>
          <p:cNvPr id="37" name="Group 32">
            <a:extLst>
              <a:ext uri="{FF2B5EF4-FFF2-40B4-BE49-F238E27FC236}">
                <a16:creationId xmlns:a16="http://schemas.microsoft.com/office/drawing/2014/main" id="{40797BDF-7721-4786-902E-FF3B8FA576F4}"/>
              </a:ext>
            </a:extLst>
          </p:cNvPr>
          <p:cNvGrpSpPr>
            <a:grpSpLocks/>
          </p:cNvGrpSpPr>
          <p:nvPr/>
        </p:nvGrpSpPr>
        <p:grpSpPr bwMode="auto">
          <a:xfrm>
            <a:off x="6781800" y="5391860"/>
            <a:ext cx="4570413" cy="1128713"/>
            <a:chOff x="2256" y="3120"/>
            <a:chExt cx="2879" cy="711"/>
          </a:xfrm>
        </p:grpSpPr>
        <p:sp>
          <p:nvSpPr>
            <p:cNvPr id="38" name="AutoShape 33">
              <a:extLst>
                <a:ext uri="{FF2B5EF4-FFF2-40B4-BE49-F238E27FC236}">
                  <a16:creationId xmlns:a16="http://schemas.microsoft.com/office/drawing/2014/main" id="{569FF3CE-B8EB-4075-BE08-0EA8C8687B92}"/>
                </a:ext>
              </a:extLst>
            </p:cNvPr>
            <p:cNvSpPr>
              <a:spLocks/>
            </p:cNvSpPr>
            <p:nvPr/>
          </p:nvSpPr>
          <p:spPr bwMode="auto">
            <a:xfrm rot="16200000">
              <a:off x="3600" y="1776"/>
              <a:ext cx="191" cy="2879"/>
            </a:xfrm>
            <a:prstGeom prst="leftBrace">
              <a:avLst>
                <a:gd name="adj1" fmla="val 125611"/>
                <a:gd name="adj2" fmla="val 50000"/>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 name="Text Box 34">
              <a:extLst>
                <a:ext uri="{FF2B5EF4-FFF2-40B4-BE49-F238E27FC236}">
                  <a16:creationId xmlns:a16="http://schemas.microsoft.com/office/drawing/2014/main" id="{7270E33A-0E8B-4D2D-A241-3B2E607BB15E}"/>
                </a:ext>
              </a:extLst>
            </p:cNvPr>
            <p:cNvSpPr txBox="1">
              <a:spLocks noChangeArrowheads="1"/>
            </p:cNvSpPr>
            <p:nvPr/>
          </p:nvSpPr>
          <p:spPr bwMode="auto">
            <a:xfrm>
              <a:off x="2880" y="3312"/>
              <a:ext cx="1775" cy="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ClrTx/>
                <a:buFontTx/>
                <a:buNone/>
              </a:pPr>
              <a:r>
                <a:rPr lang="en-US" altLang="en-US" i="1"/>
                <a:t>numbers greater than or equal to</a:t>
              </a:r>
              <a:r>
                <a:rPr lang="en-US" altLang="en-US"/>
                <a:t> </a:t>
              </a:r>
              <a:r>
                <a:rPr lang="en-US" altLang="en-US">
                  <a:solidFill>
                    <a:srgbClr val="3300FF"/>
                  </a:solidFill>
                  <a:latin typeface="Verdana" panose="020B0604030504040204" pitchFamily="34" charset="0"/>
                </a:rPr>
                <a:t>p</a:t>
              </a:r>
            </a:p>
          </p:txBody>
        </p:sp>
      </p:grpSp>
      <p:grpSp>
        <p:nvGrpSpPr>
          <p:cNvPr id="40" name="Group 35">
            <a:extLst>
              <a:ext uri="{FF2B5EF4-FFF2-40B4-BE49-F238E27FC236}">
                <a16:creationId xmlns:a16="http://schemas.microsoft.com/office/drawing/2014/main" id="{6CE098A5-C81E-4585-9AE1-D5A9A312212E}"/>
              </a:ext>
            </a:extLst>
          </p:cNvPr>
          <p:cNvGrpSpPr>
            <a:grpSpLocks/>
          </p:cNvGrpSpPr>
          <p:nvPr/>
        </p:nvGrpSpPr>
        <p:grpSpPr bwMode="auto">
          <a:xfrm>
            <a:off x="6324600" y="5391860"/>
            <a:ext cx="531813" cy="687388"/>
            <a:chOff x="1968" y="3120"/>
            <a:chExt cx="335" cy="433"/>
          </a:xfrm>
        </p:grpSpPr>
        <p:sp>
          <p:nvSpPr>
            <p:cNvPr id="41" name="AutoShape 36">
              <a:extLst>
                <a:ext uri="{FF2B5EF4-FFF2-40B4-BE49-F238E27FC236}">
                  <a16:creationId xmlns:a16="http://schemas.microsoft.com/office/drawing/2014/main" id="{E8A143A9-9D2C-4849-99E5-D1D56073B3A0}"/>
                </a:ext>
              </a:extLst>
            </p:cNvPr>
            <p:cNvSpPr>
              <a:spLocks/>
            </p:cNvSpPr>
            <p:nvPr/>
          </p:nvSpPr>
          <p:spPr bwMode="auto">
            <a:xfrm rot="16200000">
              <a:off x="2040" y="3144"/>
              <a:ext cx="191" cy="143"/>
            </a:xfrm>
            <a:prstGeom prst="leftBrace">
              <a:avLst>
                <a:gd name="adj1" fmla="val 8333"/>
                <a:gd name="adj2" fmla="val 50000"/>
              </a:avLst>
            </a:prstGeom>
            <a:noFill/>
            <a:ln w="1584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Text Box 37">
              <a:extLst>
                <a:ext uri="{FF2B5EF4-FFF2-40B4-BE49-F238E27FC236}">
                  <a16:creationId xmlns:a16="http://schemas.microsoft.com/office/drawing/2014/main" id="{537DE73C-8B99-4186-A4C6-40670516B850}"/>
                </a:ext>
              </a:extLst>
            </p:cNvPr>
            <p:cNvSpPr txBox="1">
              <a:spLocks noChangeArrowheads="1"/>
            </p:cNvSpPr>
            <p:nvPr/>
          </p:nvSpPr>
          <p:spPr bwMode="auto">
            <a:xfrm>
              <a:off x="1968" y="3264"/>
              <a:ext cx="335"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1500"/>
                </a:spcBef>
                <a:buClrTx/>
                <a:buFontTx/>
                <a:buNone/>
              </a:pPr>
              <a:r>
                <a:rPr lang="en-US" altLang="en-US">
                  <a:solidFill>
                    <a:srgbClr val="FFFF99"/>
                  </a:solidFill>
                  <a:latin typeface="Verdana" panose="020B0604030504040204" pitchFamily="34" charset="0"/>
                </a:rPr>
                <a:t> </a:t>
              </a:r>
              <a:r>
                <a:rPr lang="en-US" altLang="en-US">
                  <a:solidFill>
                    <a:srgbClr val="3300FF"/>
                  </a:solidFill>
                  <a:latin typeface="Verdana" panose="020B0604030504040204" pitchFamily="34" charset="0"/>
                </a:rPr>
                <a:t>p</a:t>
              </a:r>
              <a:r>
                <a:rPr lang="en-US" altLang="en-US">
                  <a:solidFill>
                    <a:srgbClr val="FFFF99"/>
                  </a:solidFill>
                  <a:latin typeface="Verdana" panose="020B0604030504040204" pitchFamily="34" charset="0"/>
                </a:rPr>
                <a:t> </a:t>
              </a:r>
            </a:p>
          </p:txBody>
        </p:sp>
      </p:grpSp>
    </p:spTree>
    <p:extLst>
      <p:ext uri="{BB962C8B-B14F-4D97-AF65-F5344CB8AC3E}">
        <p14:creationId xmlns:p14="http://schemas.microsoft.com/office/powerpoint/2010/main" val="63175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additive="repl">
                                        <p:cTn id="6" dur="1" fill="hold">
                                          <p:stCondLst>
                                            <p:cond delay="0"/>
                                          </p:stCondLst>
                                        </p:cTn>
                                        <p:tgtEl>
                                          <p:spTgt spid="7"/>
                                        </p:tgtEl>
                                        <p:attrNameLst>
                                          <p:attrName>style.visibility</p:attrName>
                                        </p:attrNameLst>
                                      </p:cBhvr>
                                      <p:to>
                                        <p:strVal val="visible"/>
                                      </p:to>
                                    </p:set>
                                    <p:animEffect transition="in" filter="dissolve">
                                      <p:cBhvr additive="repl">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additive="repl">
                                        <p:cTn id="11" dur="1" fill="hold">
                                          <p:stCondLst>
                                            <p:cond delay="0"/>
                                          </p:stCondLst>
                                        </p:cTn>
                                        <p:tgtEl>
                                          <p:spTgt spid="34"/>
                                        </p:tgtEl>
                                        <p:attrNameLst>
                                          <p:attrName>style.visibility</p:attrName>
                                        </p:attrNameLst>
                                      </p:cBhvr>
                                      <p:to>
                                        <p:strVal val="visible"/>
                                      </p:to>
                                    </p:set>
                                    <p:animEffect transition="in" filter="dissolve">
                                      <p:cBhvr additive="repl">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nodeType="clickEffect">
                                  <p:stCondLst>
                                    <p:cond delay="0"/>
                                  </p:stCondLst>
                                  <p:childTnLst>
                                    <p:set>
                                      <p:cBhvr additive="repl">
                                        <p:cTn id="16" dur="1" fill="hold">
                                          <p:stCondLst>
                                            <p:cond delay="0"/>
                                          </p:stCondLst>
                                        </p:cTn>
                                        <p:tgtEl>
                                          <p:spTgt spid="40"/>
                                        </p:tgtEl>
                                        <p:attrNameLst>
                                          <p:attrName>style.visibility</p:attrName>
                                        </p:attrNameLst>
                                      </p:cBhvr>
                                      <p:to>
                                        <p:strVal val="visible"/>
                                      </p:to>
                                    </p:set>
                                    <p:animEffect transition="in" filter="dissolve">
                                      <p:cBhvr additive="repl">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nodeType="clickEffect">
                                  <p:stCondLst>
                                    <p:cond delay="0"/>
                                  </p:stCondLst>
                                  <p:childTnLst>
                                    <p:set>
                                      <p:cBhvr additive="repl">
                                        <p:cTn id="21" dur="1" fill="hold">
                                          <p:stCondLst>
                                            <p:cond delay="0"/>
                                          </p:stCondLst>
                                        </p:cTn>
                                        <p:tgtEl>
                                          <p:spTgt spid="37"/>
                                        </p:tgtEl>
                                        <p:attrNameLst>
                                          <p:attrName>style.visibility</p:attrName>
                                        </p:attrNameLst>
                                      </p:cBhvr>
                                      <p:to>
                                        <p:strVal val="visible"/>
                                      </p:to>
                                    </p:set>
                                    <p:animEffect transition="in" filter="dissolve">
                                      <p:cBhvr additive="repl">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43BC8C-08FA-4A08-915D-E3EBFA303A39}"/>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a:extLst>
              <a:ext uri="{FF2B5EF4-FFF2-40B4-BE49-F238E27FC236}">
                <a16:creationId xmlns:a16="http://schemas.microsoft.com/office/drawing/2014/main" id="{45D602C7-8079-4FB6-B905-F98557B31C0B}"/>
              </a:ext>
            </a:extLst>
          </p:cNvPr>
          <p:cNvSpPr>
            <a:spLocks noGrp="1"/>
          </p:cNvSpPr>
          <p:nvPr>
            <p:ph type="sldNum" sz="quarter" idx="7"/>
          </p:nvPr>
        </p:nvSpPr>
        <p:spPr/>
        <p:txBody>
          <a:bodyPr/>
          <a:lstStyle/>
          <a:p>
            <a:pPr marL="38100">
              <a:lnSpc>
                <a:spcPts val="1230"/>
              </a:lnSpc>
            </a:pPr>
            <a:fld id="{81D60167-4931-47E6-BA6A-407CBD079E47}" type="slidenum">
              <a:rPr lang="en-US" smtClean="0"/>
              <a:t>21</a:t>
            </a:fld>
            <a:endParaRPr lang="en-US" dirty="0"/>
          </a:p>
        </p:txBody>
      </p:sp>
      <p:sp>
        <p:nvSpPr>
          <p:cNvPr id="4" name="Rectangle 3">
            <a:extLst>
              <a:ext uri="{FF2B5EF4-FFF2-40B4-BE49-F238E27FC236}">
                <a16:creationId xmlns:a16="http://schemas.microsoft.com/office/drawing/2014/main" id="{559F137E-4C08-4A56-A24A-4DA1EE2E94B4}"/>
              </a:ext>
            </a:extLst>
          </p:cNvPr>
          <p:cNvSpPr/>
          <p:nvPr/>
        </p:nvSpPr>
        <p:spPr>
          <a:xfrm>
            <a:off x="3505201" y="533400"/>
            <a:ext cx="6096000" cy="6555641"/>
          </a:xfrm>
          <a:prstGeom prst="rect">
            <a:avLst/>
          </a:prstGeom>
        </p:spPr>
        <p:txBody>
          <a:bodyPr>
            <a:spAutoFit/>
          </a:bodyPr>
          <a:lstStyle/>
          <a:p>
            <a:r>
              <a:rPr lang="en-US" sz="2000" dirty="0">
                <a:latin typeface="Corbel" panose="020B0503020204020204" pitchFamily="34" charset="0"/>
              </a:rPr>
              <a:t>void </a:t>
            </a:r>
            <a:r>
              <a:rPr lang="en-US" sz="2000" dirty="0" err="1">
                <a:latin typeface="Corbel" panose="020B0503020204020204" pitchFamily="34" charset="0"/>
              </a:rPr>
              <a:t>quickSort</a:t>
            </a:r>
            <a:r>
              <a:rPr lang="en-US" sz="2000" dirty="0">
                <a:latin typeface="Corbel" panose="020B0503020204020204" pitchFamily="34" charset="0"/>
              </a:rPr>
              <a:t>(int list[10],int </a:t>
            </a:r>
            <a:r>
              <a:rPr lang="en-US" sz="2000" dirty="0" err="1">
                <a:latin typeface="Corbel" panose="020B0503020204020204" pitchFamily="34" charset="0"/>
              </a:rPr>
              <a:t>first,int</a:t>
            </a:r>
            <a:r>
              <a:rPr lang="en-US" sz="2000" dirty="0">
                <a:latin typeface="Corbel" panose="020B0503020204020204" pitchFamily="34" charset="0"/>
              </a:rPr>
              <a:t> last){</a:t>
            </a:r>
          </a:p>
          <a:p>
            <a:r>
              <a:rPr lang="en-US" sz="2000" dirty="0">
                <a:latin typeface="Corbel" panose="020B0503020204020204" pitchFamily="34" charset="0"/>
              </a:rPr>
              <a:t>    int </a:t>
            </a:r>
            <a:r>
              <a:rPr lang="en-US" sz="2000" dirty="0" err="1">
                <a:latin typeface="Corbel" panose="020B0503020204020204" pitchFamily="34" charset="0"/>
              </a:rPr>
              <a:t>pivot,i,j,temp</a:t>
            </a:r>
            <a:r>
              <a:rPr lang="en-US" sz="2000" dirty="0">
                <a:latin typeface="Corbel" panose="020B0503020204020204" pitchFamily="34" charset="0"/>
              </a:rPr>
              <a:t>;</a:t>
            </a:r>
          </a:p>
          <a:p>
            <a:endParaRPr lang="en-US" sz="2000" dirty="0">
              <a:latin typeface="Corbel" panose="020B0503020204020204" pitchFamily="34" charset="0"/>
            </a:endParaRPr>
          </a:p>
          <a:p>
            <a:r>
              <a:rPr lang="en-US" sz="2000" dirty="0">
                <a:latin typeface="Corbel" panose="020B0503020204020204" pitchFamily="34" charset="0"/>
              </a:rPr>
              <a:t>     if(first &lt; last){</a:t>
            </a:r>
          </a:p>
          <a:p>
            <a:r>
              <a:rPr lang="en-US" sz="2000" dirty="0">
                <a:latin typeface="Corbel" panose="020B0503020204020204" pitchFamily="34" charset="0"/>
              </a:rPr>
              <a:t>         pivot = first;</a:t>
            </a:r>
          </a:p>
          <a:p>
            <a:r>
              <a:rPr lang="en-US" sz="2000" dirty="0">
                <a:latin typeface="Corbel" panose="020B0503020204020204" pitchFamily="34" charset="0"/>
              </a:rPr>
              <a:t>         </a:t>
            </a:r>
            <a:r>
              <a:rPr lang="en-US" sz="2000" dirty="0" err="1">
                <a:latin typeface="Corbel" panose="020B0503020204020204" pitchFamily="34" charset="0"/>
              </a:rPr>
              <a:t>i</a:t>
            </a:r>
            <a:r>
              <a:rPr lang="en-US" sz="2000" dirty="0">
                <a:latin typeface="Corbel" panose="020B0503020204020204" pitchFamily="34" charset="0"/>
              </a:rPr>
              <a:t> = first;</a:t>
            </a:r>
          </a:p>
          <a:p>
            <a:r>
              <a:rPr lang="en-US" sz="2000" dirty="0">
                <a:latin typeface="Corbel" panose="020B0503020204020204" pitchFamily="34" charset="0"/>
              </a:rPr>
              <a:t>         j = last;</a:t>
            </a:r>
          </a:p>
          <a:p>
            <a:endParaRPr lang="en-US" sz="2000" dirty="0">
              <a:latin typeface="Corbel" panose="020B0503020204020204" pitchFamily="34" charset="0"/>
            </a:endParaRPr>
          </a:p>
          <a:p>
            <a:r>
              <a:rPr lang="en-US" sz="2000" dirty="0">
                <a:latin typeface="Corbel" panose="020B0503020204020204" pitchFamily="34" charset="0"/>
              </a:rPr>
              <a:t>         while(</a:t>
            </a:r>
            <a:r>
              <a:rPr lang="en-US" sz="2000" dirty="0" err="1">
                <a:latin typeface="Corbel" panose="020B0503020204020204" pitchFamily="34" charset="0"/>
              </a:rPr>
              <a:t>i</a:t>
            </a:r>
            <a:r>
              <a:rPr lang="en-US" sz="2000" dirty="0">
                <a:latin typeface="Corbel" panose="020B0503020204020204" pitchFamily="34" charset="0"/>
              </a:rPr>
              <a:t> &lt; j){</a:t>
            </a:r>
          </a:p>
          <a:p>
            <a:r>
              <a:rPr lang="en-US" sz="2000" dirty="0">
                <a:latin typeface="Corbel" panose="020B0503020204020204" pitchFamily="34" charset="0"/>
              </a:rPr>
              <a:t>             while(list[</a:t>
            </a:r>
            <a:r>
              <a:rPr lang="en-US" sz="2000" dirty="0" err="1">
                <a:latin typeface="Corbel" panose="020B0503020204020204" pitchFamily="34" charset="0"/>
              </a:rPr>
              <a:t>i</a:t>
            </a:r>
            <a:r>
              <a:rPr lang="en-US" sz="2000" dirty="0">
                <a:latin typeface="Corbel" panose="020B0503020204020204" pitchFamily="34" charset="0"/>
              </a:rPr>
              <a:t>] &lt;= list[pivot] &amp;&amp; </a:t>
            </a:r>
            <a:r>
              <a:rPr lang="en-US" sz="2000" dirty="0" err="1">
                <a:latin typeface="Corbel" panose="020B0503020204020204" pitchFamily="34" charset="0"/>
              </a:rPr>
              <a:t>i</a:t>
            </a:r>
            <a:r>
              <a:rPr lang="en-US" sz="2000" dirty="0">
                <a:latin typeface="Corbel" panose="020B0503020204020204" pitchFamily="34" charset="0"/>
              </a:rPr>
              <a:t> &lt; last)</a:t>
            </a:r>
          </a:p>
          <a:p>
            <a:r>
              <a:rPr lang="en-US" sz="2000" dirty="0">
                <a:latin typeface="Corbel" panose="020B0503020204020204" pitchFamily="34" charset="0"/>
              </a:rPr>
              <a:t>                 </a:t>
            </a:r>
            <a:r>
              <a:rPr lang="en-US" sz="2000" dirty="0" err="1">
                <a:latin typeface="Corbel" panose="020B0503020204020204" pitchFamily="34" charset="0"/>
              </a:rPr>
              <a:t>i</a:t>
            </a:r>
            <a:r>
              <a:rPr lang="en-US" sz="2000" dirty="0">
                <a:latin typeface="Corbel" panose="020B0503020204020204" pitchFamily="34" charset="0"/>
              </a:rPr>
              <a:t>++;</a:t>
            </a:r>
          </a:p>
          <a:p>
            <a:r>
              <a:rPr lang="en-US" sz="2000" dirty="0">
                <a:latin typeface="Corbel" panose="020B0503020204020204" pitchFamily="34" charset="0"/>
              </a:rPr>
              <a:t>             while(list[j] &amp;&amp; list[pivot])</a:t>
            </a:r>
          </a:p>
          <a:p>
            <a:r>
              <a:rPr lang="en-US" sz="2000" dirty="0">
                <a:latin typeface="Corbel" panose="020B0503020204020204" pitchFamily="34" charset="0"/>
              </a:rPr>
              <a:t>                 j--;</a:t>
            </a:r>
          </a:p>
          <a:p>
            <a:r>
              <a:rPr lang="en-US" sz="2000" dirty="0">
                <a:latin typeface="Corbel" panose="020B0503020204020204" pitchFamily="34" charset="0"/>
              </a:rPr>
              <a:t>             if(</a:t>
            </a:r>
            <a:r>
              <a:rPr lang="en-US" sz="2000" dirty="0" err="1">
                <a:latin typeface="Corbel" panose="020B0503020204020204" pitchFamily="34" charset="0"/>
              </a:rPr>
              <a:t>i</a:t>
            </a:r>
            <a:r>
              <a:rPr lang="en-US" sz="2000" dirty="0">
                <a:latin typeface="Corbel" panose="020B0503020204020204" pitchFamily="34" charset="0"/>
              </a:rPr>
              <a:t> &lt; j){</a:t>
            </a:r>
          </a:p>
          <a:p>
            <a:r>
              <a:rPr lang="en-US" sz="2000" dirty="0">
                <a:latin typeface="Corbel" panose="020B0503020204020204" pitchFamily="34" charset="0"/>
              </a:rPr>
              <a:t>                  temp = list[</a:t>
            </a:r>
            <a:r>
              <a:rPr lang="en-US" sz="2000" dirty="0" err="1">
                <a:latin typeface="Corbel" panose="020B0503020204020204" pitchFamily="34" charset="0"/>
              </a:rPr>
              <a:t>i</a:t>
            </a:r>
            <a:r>
              <a:rPr lang="en-US" sz="2000" dirty="0">
                <a:latin typeface="Corbel" panose="020B0503020204020204" pitchFamily="34" charset="0"/>
              </a:rPr>
              <a:t>];</a:t>
            </a:r>
          </a:p>
          <a:p>
            <a:r>
              <a:rPr lang="en-US" sz="2000" dirty="0">
                <a:latin typeface="Corbel" panose="020B0503020204020204" pitchFamily="34" charset="0"/>
              </a:rPr>
              <a:t>                  list[</a:t>
            </a:r>
            <a:r>
              <a:rPr lang="en-US" sz="2000" dirty="0" err="1">
                <a:latin typeface="Corbel" panose="020B0503020204020204" pitchFamily="34" charset="0"/>
              </a:rPr>
              <a:t>i</a:t>
            </a:r>
            <a:r>
              <a:rPr lang="en-US" sz="2000" dirty="0">
                <a:latin typeface="Corbel" panose="020B0503020204020204" pitchFamily="34" charset="0"/>
              </a:rPr>
              <a:t>] = list[j];</a:t>
            </a:r>
          </a:p>
          <a:p>
            <a:r>
              <a:rPr lang="en-US" sz="2000" dirty="0">
                <a:latin typeface="Corbel" panose="020B0503020204020204" pitchFamily="34" charset="0"/>
              </a:rPr>
              <a:t>                  list[j] = temp;</a:t>
            </a:r>
          </a:p>
          <a:p>
            <a:r>
              <a:rPr lang="en-US" sz="2000" dirty="0">
                <a:latin typeface="Corbel" panose="020B0503020204020204" pitchFamily="34" charset="0"/>
              </a:rPr>
              <a:t>             }</a:t>
            </a:r>
          </a:p>
          <a:p>
            <a:r>
              <a:rPr lang="en-US" sz="2000" dirty="0">
                <a:latin typeface="Corbel" panose="020B0503020204020204" pitchFamily="34" charset="0"/>
              </a:rPr>
              <a:t>         }</a:t>
            </a:r>
          </a:p>
          <a:p>
            <a:endParaRPr lang="en-US" sz="2000" dirty="0">
              <a:latin typeface="Corbel" panose="020B0503020204020204" pitchFamily="34" charset="0"/>
            </a:endParaRPr>
          </a:p>
          <a:p>
            <a:endParaRPr lang="en-US" sz="2000" dirty="0">
              <a:latin typeface="Corbel" panose="020B0503020204020204" pitchFamily="34" charset="0"/>
            </a:endParaRPr>
          </a:p>
        </p:txBody>
      </p:sp>
      <p:sp>
        <p:nvSpPr>
          <p:cNvPr id="5" name="Rectangle 4">
            <a:extLst>
              <a:ext uri="{FF2B5EF4-FFF2-40B4-BE49-F238E27FC236}">
                <a16:creationId xmlns:a16="http://schemas.microsoft.com/office/drawing/2014/main" id="{283508EA-3A9C-4280-B184-C338CEC26AA1}"/>
              </a:ext>
            </a:extLst>
          </p:cNvPr>
          <p:cNvSpPr/>
          <p:nvPr/>
        </p:nvSpPr>
        <p:spPr>
          <a:xfrm>
            <a:off x="8382000" y="2413337"/>
            <a:ext cx="3352800" cy="2246769"/>
          </a:xfrm>
          <a:prstGeom prst="rect">
            <a:avLst/>
          </a:prstGeom>
        </p:spPr>
        <p:txBody>
          <a:bodyPr wrap="square">
            <a:spAutoFit/>
          </a:bodyPr>
          <a:lstStyle/>
          <a:p>
            <a:r>
              <a:rPr lang="en-US" sz="2000" dirty="0">
                <a:latin typeface="Corbel" panose="020B0503020204020204" pitchFamily="34" charset="0"/>
              </a:rPr>
              <a:t> temp = list[pivot];</a:t>
            </a:r>
          </a:p>
          <a:p>
            <a:r>
              <a:rPr lang="en-US" sz="2000" dirty="0">
                <a:latin typeface="Corbel" panose="020B0503020204020204" pitchFamily="34" charset="0"/>
              </a:rPr>
              <a:t>         list[pivot] = list[j];</a:t>
            </a:r>
          </a:p>
          <a:p>
            <a:r>
              <a:rPr lang="en-US" sz="2000" dirty="0">
                <a:latin typeface="Corbel" panose="020B0503020204020204" pitchFamily="34" charset="0"/>
              </a:rPr>
              <a:t>         list[j] = temp;</a:t>
            </a:r>
          </a:p>
          <a:p>
            <a:r>
              <a:rPr lang="en-US" sz="2000" dirty="0">
                <a:latin typeface="Corbel" panose="020B0503020204020204" pitchFamily="34" charset="0"/>
              </a:rPr>
              <a:t>         </a:t>
            </a:r>
            <a:r>
              <a:rPr lang="en-US" sz="2000" dirty="0" err="1">
                <a:latin typeface="Corbel" panose="020B0503020204020204" pitchFamily="34" charset="0"/>
              </a:rPr>
              <a:t>quickSort</a:t>
            </a:r>
            <a:r>
              <a:rPr lang="en-US" sz="2000" dirty="0">
                <a:latin typeface="Corbel" panose="020B0503020204020204" pitchFamily="34" charset="0"/>
              </a:rPr>
              <a:t>(list,,j,first-1);</a:t>
            </a:r>
          </a:p>
          <a:p>
            <a:r>
              <a:rPr lang="en-US" sz="2000" dirty="0">
                <a:latin typeface="Corbel" panose="020B0503020204020204" pitchFamily="34" charset="0"/>
              </a:rPr>
              <a:t>         </a:t>
            </a:r>
            <a:r>
              <a:rPr lang="en-US" sz="2000" dirty="0" err="1">
                <a:latin typeface="Corbel" panose="020B0503020204020204" pitchFamily="34" charset="0"/>
              </a:rPr>
              <a:t>quickSort</a:t>
            </a:r>
            <a:r>
              <a:rPr lang="en-US" sz="2000" dirty="0">
                <a:latin typeface="Corbel" panose="020B0503020204020204" pitchFamily="34" charset="0"/>
              </a:rPr>
              <a:t>(list,j+1,last);</a:t>
            </a:r>
          </a:p>
          <a:p>
            <a:r>
              <a:rPr lang="en-US" sz="2000" dirty="0">
                <a:latin typeface="Corbel" panose="020B0503020204020204" pitchFamily="34" charset="0"/>
              </a:rPr>
              <a:t>    }</a:t>
            </a:r>
          </a:p>
          <a:p>
            <a:r>
              <a:rPr lang="en-US" sz="2000" dirty="0">
                <a:latin typeface="Corbel" panose="020B0503020204020204" pitchFamily="34" charset="0"/>
              </a:rPr>
              <a:t>}</a:t>
            </a:r>
          </a:p>
        </p:txBody>
      </p:sp>
      <p:sp>
        <p:nvSpPr>
          <p:cNvPr id="6" name="object 3">
            <a:extLst>
              <a:ext uri="{FF2B5EF4-FFF2-40B4-BE49-F238E27FC236}">
                <a16:creationId xmlns:a16="http://schemas.microsoft.com/office/drawing/2014/main" id="{BD547D06-A222-4DEA-85D4-3036307C43C8}"/>
              </a:ext>
            </a:extLst>
          </p:cNvPr>
          <p:cNvSpPr txBox="1"/>
          <p:nvPr/>
        </p:nvSpPr>
        <p:spPr>
          <a:xfrm>
            <a:off x="325950" y="3140941"/>
            <a:ext cx="279825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Quick Sort</a:t>
            </a:r>
            <a:endParaRPr sz="3600" dirty="0">
              <a:latin typeface="Corbel"/>
              <a:cs typeface="Corbel"/>
            </a:endParaRPr>
          </a:p>
        </p:txBody>
      </p:sp>
    </p:spTree>
    <p:extLst>
      <p:ext uri="{BB962C8B-B14F-4D97-AF65-F5344CB8AC3E}">
        <p14:creationId xmlns:p14="http://schemas.microsoft.com/office/powerpoint/2010/main" val="439263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BF2B20-C7E5-4C86-97A5-AA1EF3713A55}"/>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a:extLst>
              <a:ext uri="{FF2B5EF4-FFF2-40B4-BE49-F238E27FC236}">
                <a16:creationId xmlns:a16="http://schemas.microsoft.com/office/drawing/2014/main" id="{B9F4EA75-110A-4393-862B-8ED0D04AB7E3}"/>
              </a:ext>
            </a:extLst>
          </p:cNvPr>
          <p:cNvSpPr>
            <a:spLocks noGrp="1"/>
          </p:cNvSpPr>
          <p:nvPr>
            <p:ph type="sldNum" sz="quarter" idx="7"/>
          </p:nvPr>
        </p:nvSpPr>
        <p:spPr/>
        <p:txBody>
          <a:bodyPr/>
          <a:lstStyle/>
          <a:p>
            <a:pPr marL="38100">
              <a:lnSpc>
                <a:spcPts val="1230"/>
              </a:lnSpc>
            </a:pPr>
            <a:fld id="{81D60167-4931-47E6-BA6A-407CBD079E47}" type="slidenum">
              <a:rPr lang="en-US" smtClean="0"/>
              <a:t>22</a:t>
            </a:fld>
            <a:endParaRPr lang="en-US" dirty="0"/>
          </a:p>
        </p:txBody>
      </p:sp>
      <p:sp>
        <p:nvSpPr>
          <p:cNvPr id="4" name="object 3">
            <a:extLst>
              <a:ext uri="{FF2B5EF4-FFF2-40B4-BE49-F238E27FC236}">
                <a16:creationId xmlns:a16="http://schemas.microsoft.com/office/drawing/2014/main" id="{486FE728-613A-47C6-A810-F06281686F2C}"/>
              </a:ext>
            </a:extLst>
          </p:cNvPr>
          <p:cNvSpPr txBox="1"/>
          <p:nvPr/>
        </p:nvSpPr>
        <p:spPr>
          <a:xfrm>
            <a:off x="325950" y="3140941"/>
            <a:ext cx="279825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Quick Sort</a:t>
            </a:r>
            <a:endParaRPr sz="3600" dirty="0">
              <a:latin typeface="Corbel"/>
              <a:cs typeface="Corbel"/>
            </a:endParaRPr>
          </a:p>
        </p:txBody>
      </p:sp>
      <p:sp>
        <p:nvSpPr>
          <p:cNvPr id="5" name="TextBox 4">
            <a:extLst>
              <a:ext uri="{FF2B5EF4-FFF2-40B4-BE49-F238E27FC236}">
                <a16:creationId xmlns:a16="http://schemas.microsoft.com/office/drawing/2014/main" id="{708D81FF-55F0-4233-AAF2-5894A78E5DD0}"/>
              </a:ext>
            </a:extLst>
          </p:cNvPr>
          <p:cNvSpPr txBox="1"/>
          <p:nvPr/>
        </p:nvSpPr>
        <p:spPr>
          <a:xfrm>
            <a:off x="3886200" y="914400"/>
            <a:ext cx="3693640" cy="461665"/>
          </a:xfrm>
          <a:prstGeom prst="rect">
            <a:avLst/>
          </a:prstGeom>
          <a:noFill/>
        </p:spPr>
        <p:txBody>
          <a:bodyPr wrap="none" rtlCol="0">
            <a:spAutoFit/>
          </a:bodyPr>
          <a:lstStyle/>
          <a:p>
            <a:r>
              <a:rPr lang="en-US" sz="2400" dirty="0"/>
              <a:t>50, 30, 10, 90, 80, 20, 40, 70</a:t>
            </a:r>
          </a:p>
        </p:txBody>
      </p:sp>
      <p:pic>
        <p:nvPicPr>
          <p:cNvPr id="6" name="Picture 5">
            <a:extLst>
              <a:ext uri="{FF2B5EF4-FFF2-40B4-BE49-F238E27FC236}">
                <a16:creationId xmlns:a16="http://schemas.microsoft.com/office/drawing/2014/main" id="{5E57830B-B946-4247-9C8E-B5128470F18E}"/>
              </a:ext>
            </a:extLst>
          </p:cNvPr>
          <p:cNvPicPr>
            <a:picLocks noChangeAspect="1"/>
          </p:cNvPicPr>
          <p:nvPr/>
        </p:nvPicPr>
        <p:blipFill>
          <a:blip r:embed="rId2"/>
          <a:stretch>
            <a:fillRect/>
          </a:stretch>
        </p:blipFill>
        <p:spPr>
          <a:xfrm>
            <a:off x="2826865" y="189699"/>
            <a:ext cx="4752975" cy="6477000"/>
          </a:xfrm>
          <a:prstGeom prst="rect">
            <a:avLst/>
          </a:prstGeom>
        </p:spPr>
      </p:pic>
      <p:pic>
        <p:nvPicPr>
          <p:cNvPr id="7" name="Picture 6">
            <a:extLst>
              <a:ext uri="{FF2B5EF4-FFF2-40B4-BE49-F238E27FC236}">
                <a16:creationId xmlns:a16="http://schemas.microsoft.com/office/drawing/2014/main" id="{ECEBECA5-EDC0-4E09-AEC8-DD02F896A2DF}"/>
              </a:ext>
            </a:extLst>
          </p:cNvPr>
          <p:cNvPicPr>
            <a:picLocks noChangeAspect="1"/>
          </p:cNvPicPr>
          <p:nvPr/>
        </p:nvPicPr>
        <p:blipFill>
          <a:blip r:embed="rId3"/>
          <a:stretch>
            <a:fillRect/>
          </a:stretch>
        </p:blipFill>
        <p:spPr>
          <a:xfrm>
            <a:off x="7688336" y="2456649"/>
            <a:ext cx="4495800" cy="194310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FA56A98D-0B0C-4B3D-84A8-A5202D397B61}"/>
                  </a:ext>
                </a:extLst>
              </p14:cNvPr>
              <p14:cNvContentPartPr/>
              <p14:nvPr/>
            </p14:nvContentPartPr>
            <p14:xfrm>
              <a:off x="1803960" y="339480"/>
              <a:ext cx="9840600" cy="4384800"/>
            </p14:xfrm>
          </p:contentPart>
        </mc:Choice>
        <mc:Fallback xmlns="">
          <p:pic>
            <p:nvPicPr>
              <p:cNvPr id="8" name="Ink 7">
                <a:extLst>
                  <a:ext uri="{FF2B5EF4-FFF2-40B4-BE49-F238E27FC236}">
                    <a16:creationId xmlns:a16="http://schemas.microsoft.com/office/drawing/2014/main" id="{FA56A98D-0B0C-4B3D-84A8-A5202D397B61}"/>
                  </a:ext>
                </a:extLst>
              </p:cNvPr>
              <p:cNvPicPr/>
              <p:nvPr/>
            </p:nvPicPr>
            <p:blipFill>
              <a:blip r:embed="rId5"/>
              <a:stretch>
                <a:fillRect/>
              </a:stretch>
            </p:blipFill>
            <p:spPr>
              <a:xfrm>
                <a:off x="1794600" y="330120"/>
                <a:ext cx="9859320" cy="4403520"/>
              </a:xfrm>
              <a:prstGeom prst="rect">
                <a:avLst/>
              </a:prstGeom>
            </p:spPr>
          </p:pic>
        </mc:Fallback>
      </mc:AlternateContent>
    </p:spTree>
    <p:extLst>
      <p:ext uri="{BB962C8B-B14F-4D97-AF65-F5344CB8AC3E}">
        <p14:creationId xmlns:p14="http://schemas.microsoft.com/office/powerpoint/2010/main" val="2362821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BE42D3-43EC-4189-BC2F-2FF5CA780B7F}"/>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a:extLst>
              <a:ext uri="{FF2B5EF4-FFF2-40B4-BE49-F238E27FC236}">
                <a16:creationId xmlns:a16="http://schemas.microsoft.com/office/drawing/2014/main" id="{05B75863-099E-476B-AD49-332B5FED7A95}"/>
              </a:ext>
            </a:extLst>
          </p:cNvPr>
          <p:cNvSpPr>
            <a:spLocks noGrp="1"/>
          </p:cNvSpPr>
          <p:nvPr>
            <p:ph type="sldNum" sz="quarter" idx="7"/>
          </p:nvPr>
        </p:nvSpPr>
        <p:spPr/>
        <p:txBody>
          <a:bodyPr/>
          <a:lstStyle/>
          <a:p>
            <a:pPr marL="38100">
              <a:lnSpc>
                <a:spcPts val="1230"/>
              </a:lnSpc>
            </a:pPr>
            <a:fld id="{81D60167-4931-47E6-BA6A-407CBD079E47}" type="slidenum">
              <a:rPr lang="en-US" smtClean="0"/>
              <a:t>23</a:t>
            </a:fld>
            <a:endParaRPr lang="en-US" dirty="0"/>
          </a:p>
        </p:txBody>
      </p:sp>
      <p:sp>
        <p:nvSpPr>
          <p:cNvPr id="5" name="object 3">
            <a:extLst>
              <a:ext uri="{FF2B5EF4-FFF2-40B4-BE49-F238E27FC236}">
                <a16:creationId xmlns:a16="http://schemas.microsoft.com/office/drawing/2014/main" id="{ACC156D7-DE73-4E84-9B44-5A4E4252F138}"/>
              </a:ext>
            </a:extLst>
          </p:cNvPr>
          <p:cNvSpPr txBox="1"/>
          <p:nvPr/>
        </p:nvSpPr>
        <p:spPr>
          <a:xfrm>
            <a:off x="325950" y="3140941"/>
            <a:ext cx="279825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Quick Sort</a:t>
            </a:r>
            <a:endParaRPr sz="3600" dirty="0">
              <a:latin typeface="Corbel"/>
              <a:cs typeface="Corbel"/>
            </a:endParaRPr>
          </a:p>
        </p:txBody>
      </p:sp>
      <p:sp>
        <p:nvSpPr>
          <p:cNvPr id="6" name="object 4">
            <a:extLst>
              <a:ext uri="{FF2B5EF4-FFF2-40B4-BE49-F238E27FC236}">
                <a16:creationId xmlns:a16="http://schemas.microsoft.com/office/drawing/2014/main" id="{02F1F167-6441-4472-8821-E6A37E10E04B}"/>
              </a:ext>
            </a:extLst>
          </p:cNvPr>
          <p:cNvSpPr txBox="1"/>
          <p:nvPr/>
        </p:nvSpPr>
        <p:spPr>
          <a:xfrm>
            <a:off x="3657600" y="2128003"/>
            <a:ext cx="8035210" cy="2162836"/>
          </a:xfrm>
          <a:prstGeom prst="rect">
            <a:avLst/>
          </a:prstGeom>
        </p:spPr>
        <p:txBody>
          <a:bodyPr vert="horz" wrap="square" lIns="0" tIns="12700" rIns="0" bIns="0" rtlCol="0">
            <a:spAutoFit/>
          </a:bodyPr>
          <a:lstStyle/>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b="1" dirty="0"/>
              <a:t>Time complexity</a:t>
            </a:r>
            <a:endParaRPr lang="en-US" sz="2400" b="1" spc="-5" dirty="0">
              <a:latin typeface="Corbel"/>
              <a:cs typeface="Corbel"/>
            </a:endParaRP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Best case: Omega (n log(n))</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Average case: Theta (n log(n))</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Worst case: Big O (n</a:t>
            </a:r>
            <a:r>
              <a:rPr lang="en-US" sz="2400" spc="-5" baseline="30000" dirty="0">
                <a:latin typeface="Corbel"/>
                <a:cs typeface="Corbel"/>
              </a:rPr>
              <a:t>2</a:t>
            </a:r>
            <a:r>
              <a:rPr lang="en-US" sz="2400" spc="-5" dirty="0">
                <a:latin typeface="Corbel"/>
                <a:cs typeface="Corbel"/>
              </a:rPr>
              <a:t>)</a:t>
            </a:r>
          </a:p>
          <a:p>
            <a:pPr marL="409575" marR="5080" indent="-397510" algn="just">
              <a:lnSpc>
                <a:spcPct val="114599"/>
              </a:lnSpc>
              <a:spcBef>
                <a:spcPts val="100"/>
              </a:spcBef>
              <a:buClr>
                <a:srgbClr val="40BAD1"/>
              </a:buClr>
              <a:buSzPct val="91666"/>
              <a:buFont typeface="Arial MT"/>
              <a:buChar char="●"/>
              <a:tabLst>
                <a:tab pos="409575" algn="l"/>
                <a:tab pos="410209" algn="l"/>
              </a:tabLst>
            </a:pPr>
            <a:endParaRPr lang="en-US" sz="2400" spc="-5" dirty="0">
              <a:latin typeface="Corbel"/>
              <a:cs typeface="Corbel"/>
            </a:endParaRPr>
          </a:p>
        </p:txBody>
      </p:sp>
    </p:spTree>
    <p:extLst>
      <p:ext uri="{BB962C8B-B14F-4D97-AF65-F5344CB8AC3E}">
        <p14:creationId xmlns:p14="http://schemas.microsoft.com/office/powerpoint/2010/main" val="2775659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325950" y="3140941"/>
            <a:ext cx="279825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Merge Sort</a:t>
            </a:r>
            <a:endParaRPr sz="3600" dirty="0">
              <a:latin typeface="Corbel"/>
              <a:cs typeface="Corbel"/>
            </a:endParaRPr>
          </a:p>
        </p:txBody>
      </p:sp>
      <p:sp>
        <p:nvSpPr>
          <p:cNvPr id="4" name="object 4"/>
          <p:cNvSpPr txBox="1"/>
          <p:nvPr/>
        </p:nvSpPr>
        <p:spPr>
          <a:xfrm>
            <a:off x="3699590" y="639358"/>
            <a:ext cx="7566895" cy="5577681"/>
          </a:xfrm>
          <a:prstGeom prst="rect">
            <a:avLst/>
          </a:prstGeom>
        </p:spPr>
        <p:txBody>
          <a:bodyPr vert="horz" wrap="square" lIns="0" tIns="12700" rIns="0" bIns="0" rtlCol="0">
            <a:spAutoFit/>
          </a:bodyPr>
          <a:lstStyle/>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Merge sort first divides the array into equal halves and then combines them in a sorted manner.</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With worst-case time complexity being Ο(n log n), it is one of the most respected algorithms.</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Merge sort is the algorithm which follows divide and conquer approach. Consider an array A of n number of elements. The algorithm processes the elements in 3 steps.</a:t>
            </a:r>
          </a:p>
          <a:p>
            <a:pPr marL="866775" marR="5080" lvl="1" indent="-397510" algn="just">
              <a:lnSpc>
                <a:spcPct val="114599"/>
              </a:lnSpc>
              <a:spcBef>
                <a:spcPts val="100"/>
              </a:spcBef>
              <a:buClr>
                <a:srgbClr val="40BAD1"/>
              </a:buClr>
              <a:buSzPct val="91666"/>
              <a:buFont typeface="Arial MT"/>
              <a:buChar char="●"/>
              <a:tabLst>
                <a:tab pos="409575" algn="l"/>
                <a:tab pos="410209" algn="l"/>
              </a:tabLst>
            </a:pPr>
            <a:r>
              <a:rPr lang="en-US" sz="2000" spc="-5" dirty="0">
                <a:latin typeface="Corbel"/>
                <a:cs typeface="Corbel"/>
              </a:rPr>
              <a:t>If A Contains 0 or 1 elements then it is already sorted, otherwise, Divide A into two sub-array of equal number of elements.</a:t>
            </a:r>
          </a:p>
          <a:p>
            <a:pPr marL="866775" marR="5080" lvl="1" indent="-397510" algn="just">
              <a:lnSpc>
                <a:spcPct val="114599"/>
              </a:lnSpc>
              <a:spcBef>
                <a:spcPts val="100"/>
              </a:spcBef>
              <a:buClr>
                <a:srgbClr val="40BAD1"/>
              </a:buClr>
              <a:buSzPct val="91666"/>
              <a:buFont typeface="Arial MT"/>
              <a:buChar char="●"/>
              <a:tabLst>
                <a:tab pos="409575" algn="l"/>
                <a:tab pos="410209" algn="l"/>
              </a:tabLst>
            </a:pPr>
            <a:r>
              <a:rPr lang="en-US" sz="2000" spc="-5" dirty="0">
                <a:latin typeface="Corbel"/>
                <a:cs typeface="Corbel"/>
              </a:rPr>
              <a:t>Conquer means sort the two sub-arrays recursively using the merge sort.</a:t>
            </a:r>
          </a:p>
          <a:p>
            <a:pPr marL="866775" marR="5080" lvl="1" indent="-397510" algn="just">
              <a:lnSpc>
                <a:spcPct val="114599"/>
              </a:lnSpc>
              <a:spcBef>
                <a:spcPts val="100"/>
              </a:spcBef>
              <a:buClr>
                <a:srgbClr val="40BAD1"/>
              </a:buClr>
              <a:buSzPct val="91666"/>
              <a:buFont typeface="Arial MT"/>
              <a:buChar char="●"/>
              <a:tabLst>
                <a:tab pos="409575" algn="l"/>
                <a:tab pos="410209" algn="l"/>
              </a:tabLst>
            </a:pPr>
            <a:r>
              <a:rPr lang="en-US" sz="2000" spc="-5" dirty="0">
                <a:latin typeface="Corbel"/>
                <a:cs typeface="Corbel"/>
              </a:rPr>
              <a:t>Combine the sub-arrays to form a single final sorted array maintaining the ordering of the array.</a:t>
            </a: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24</a:t>
            </a:fld>
            <a:endParaRPr dirty="0"/>
          </a:p>
        </p:txBody>
      </p:sp>
    </p:spTree>
    <p:extLst>
      <p:ext uri="{BB962C8B-B14F-4D97-AF65-F5344CB8AC3E}">
        <p14:creationId xmlns:p14="http://schemas.microsoft.com/office/powerpoint/2010/main" val="752191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AB5D75-450F-492C-ACFD-9EBE16C25E2A}"/>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a:extLst>
              <a:ext uri="{FF2B5EF4-FFF2-40B4-BE49-F238E27FC236}">
                <a16:creationId xmlns:a16="http://schemas.microsoft.com/office/drawing/2014/main" id="{73D64682-41E1-4775-BB18-9856CAB3E88C}"/>
              </a:ext>
            </a:extLst>
          </p:cNvPr>
          <p:cNvSpPr>
            <a:spLocks noGrp="1"/>
          </p:cNvSpPr>
          <p:nvPr>
            <p:ph type="sldNum" sz="quarter" idx="7"/>
          </p:nvPr>
        </p:nvSpPr>
        <p:spPr/>
        <p:txBody>
          <a:bodyPr/>
          <a:lstStyle/>
          <a:p>
            <a:pPr marL="38100">
              <a:lnSpc>
                <a:spcPts val="1230"/>
              </a:lnSpc>
            </a:pPr>
            <a:fld id="{81D60167-4931-47E6-BA6A-407CBD079E47}" type="slidenum">
              <a:rPr lang="en-US" smtClean="0"/>
              <a:t>25</a:t>
            </a:fld>
            <a:endParaRPr lang="en-US" dirty="0"/>
          </a:p>
        </p:txBody>
      </p:sp>
      <p:pic>
        <p:nvPicPr>
          <p:cNvPr id="1026" name="Picture 2" descr="Merge sort algorithm overview (article) | Khan Academy">
            <a:extLst>
              <a:ext uri="{FF2B5EF4-FFF2-40B4-BE49-F238E27FC236}">
                <a16:creationId xmlns:a16="http://schemas.microsoft.com/office/drawing/2014/main" id="{65399897-516E-4E09-8AB2-D3446CCFB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93991"/>
            <a:ext cx="4655873" cy="6452492"/>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a:extLst>
              <a:ext uri="{FF2B5EF4-FFF2-40B4-BE49-F238E27FC236}">
                <a16:creationId xmlns:a16="http://schemas.microsoft.com/office/drawing/2014/main" id="{B1A13F24-F7AD-4163-B942-4D079771CAED}"/>
              </a:ext>
            </a:extLst>
          </p:cNvPr>
          <p:cNvSpPr txBox="1"/>
          <p:nvPr/>
        </p:nvSpPr>
        <p:spPr>
          <a:xfrm>
            <a:off x="325950" y="3140941"/>
            <a:ext cx="279825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Merge Sort</a:t>
            </a:r>
            <a:endParaRPr sz="3600" dirty="0">
              <a:latin typeface="Corbel"/>
              <a:cs typeface="Corbel"/>
            </a:endParaRPr>
          </a:p>
        </p:txBody>
      </p:sp>
    </p:spTree>
    <p:extLst>
      <p:ext uri="{BB962C8B-B14F-4D97-AF65-F5344CB8AC3E}">
        <p14:creationId xmlns:p14="http://schemas.microsoft.com/office/powerpoint/2010/main" val="2211638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AB5D75-450F-492C-ACFD-9EBE16C25E2A}"/>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a:extLst>
              <a:ext uri="{FF2B5EF4-FFF2-40B4-BE49-F238E27FC236}">
                <a16:creationId xmlns:a16="http://schemas.microsoft.com/office/drawing/2014/main" id="{73D64682-41E1-4775-BB18-9856CAB3E88C}"/>
              </a:ext>
            </a:extLst>
          </p:cNvPr>
          <p:cNvSpPr>
            <a:spLocks noGrp="1"/>
          </p:cNvSpPr>
          <p:nvPr>
            <p:ph type="sldNum" sz="quarter" idx="7"/>
          </p:nvPr>
        </p:nvSpPr>
        <p:spPr/>
        <p:txBody>
          <a:bodyPr/>
          <a:lstStyle/>
          <a:p>
            <a:pPr marL="38100">
              <a:lnSpc>
                <a:spcPts val="1230"/>
              </a:lnSpc>
            </a:pPr>
            <a:fld id="{81D60167-4931-47E6-BA6A-407CBD079E47}" type="slidenum">
              <a:rPr lang="en-US" smtClean="0"/>
              <a:t>26</a:t>
            </a:fld>
            <a:endParaRPr lang="en-US" dirty="0"/>
          </a:p>
        </p:txBody>
      </p:sp>
      <p:sp>
        <p:nvSpPr>
          <p:cNvPr id="5" name="object 3">
            <a:extLst>
              <a:ext uri="{FF2B5EF4-FFF2-40B4-BE49-F238E27FC236}">
                <a16:creationId xmlns:a16="http://schemas.microsoft.com/office/drawing/2014/main" id="{B1A13F24-F7AD-4163-B942-4D079771CAED}"/>
              </a:ext>
            </a:extLst>
          </p:cNvPr>
          <p:cNvSpPr txBox="1"/>
          <p:nvPr/>
        </p:nvSpPr>
        <p:spPr>
          <a:xfrm>
            <a:off x="325950" y="3140941"/>
            <a:ext cx="279825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Merge Sort</a:t>
            </a:r>
            <a:endParaRPr sz="3600" dirty="0">
              <a:latin typeface="Corbel"/>
              <a:cs typeface="Corbel"/>
            </a:endParaRPr>
          </a:p>
        </p:txBody>
      </p:sp>
      <p:sp>
        <p:nvSpPr>
          <p:cNvPr id="6" name="object 4">
            <a:extLst>
              <a:ext uri="{FF2B5EF4-FFF2-40B4-BE49-F238E27FC236}">
                <a16:creationId xmlns:a16="http://schemas.microsoft.com/office/drawing/2014/main" id="{099B1439-E964-48DD-85A2-EE23773ED144}"/>
              </a:ext>
            </a:extLst>
          </p:cNvPr>
          <p:cNvSpPr txBox="1"/>
          <p:nvPr/>
        </p:nvSpPr>
        <p:spPr>
          <a:xfrm>
            <a:off x="3699591" y="528559"/>
            <a:ext cx="3158410" cy="6373796"/>
          </a:xfrm>
          <a:prstGeom prst="rect">
            <a:avLst/>
          </a:prstGeom>
        </p:spPr>
        <p:txBody>
          <a:bodyPr vert="horz" wrap="square" lIns="0" tIns="12700" rIns="0" bIns="0" rtlCol="0">
            <a:spAutoFit/>
          </a:bodyPr>
          <a:lstStyle/>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Merge(a, </a:t>
            </a:r>
            <a:r>
              <a:rPr lang="en-US" sz="1600" spc="-5" dirty="0" err="1">
                <a:latin typeface="Corbel"/>
                <a:cs typeface="Corbel"/>
              </a:rPr>
              <a:t>lb,mid</a:t>
            </a:r>
            <a:r>
              <a:rPr lang="en-US" sz="1600" spc="-5" dirty="0">
                <a:latin typeface="Corbel"/>
                <a:cs typeface="Corbel"/>
              </a:rPr>
              <a:t>, </a:t>
            </a:r>
            <a:r>
              <a:rPr lang="en-US" sz="1600" spc="-5" dirty="0" err="1">
                <a:latin typeface="Corbel"/>
                <a:cs typeface="Corbel"/>
              </a:rPr>
              <a:t>ub</a:t>
            </a:r>
            <a:r>
              <a:rPr lang="en-US" sz="1600" spc="-5" dirty="0">
                <a:latin typeface="Corbel"/>
                <a:cs typeface="Corbel"/>
              </a:rPr>
              <a:t>)</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a:t>
            </a:r>
          </a:p>
          <a:p>
            <a:pPr marL="12065" marR="5080" algn="just">
              <a:lnSpc>
                <a:spcPct val="114599"/>
              </a:lnSpc>
              <a:spcBef>
                <a:spcPts val="100"/>
              </a:spcBef>
              <a:buClr>
                <a:srgbClr val="40BAD1"/>
              </a:buClr>
              <a:buSzPct val="91666"/>
              <a:tabLst>
                <a:tab pos="409575" algn="l"/>
                <a:tab pos="410209" algn="l"/>
              </a:tabLst>
            </a:pPr>
            <a:r>
              <a:rPr lang="en-US" sz="1600" spc="-5" dirty="0" err="1">
                <a:latin typeface="Corbel"/>
                <a:cs typeface="Corbel"/>
              </a:rPr>
              <a:t>i</a:t>
            </a:r>
            <a:r>
              <a:rPr lang="en-US" sz="1600" spc="-5" dirty="0">
                <a:latin typeface="Corbel"/>
                <a:cs typeface="Corbel"/>
              </a:rPr>
              <a:t>=</a:t>
            </a:r>
            <a:r>
              <a:rPr lang="en-US" sz="1600" spc="-5" dirty="0" err="1">
                <a:latin typeface="Corbel"/>
                <a:cs typeface="Corbel"/>
              </a:rPr>
              <a:t>lb</a:t>
            </a:r>
            <a:r>
              <a:rPr lang="en-US" sz="1600" spc="-5" dirty="0">
                <a:latin typeface="Corbel"/>
                <a:cs typeface="Corbel"/>
              </a:rPr>
              <a:t>;</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j=mid+1;</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K=</a:t>
            </a:r>
            <a:r>
              <a:rPr lang="en-US" sz="1600" spc="-5" dirty="0" err="1">
                <a:latin typeface="Corbel"/>
                <a:cs typeface="Corbel"/>
              </a:rPr>
              <a:t>lb</a:t>
            </a:r>
            <a:r>
              <a:rPr lang="en-US" sz="1600" spc="-5" dirty="0">
                <a:latin typeface="Corbel"/>
                <a:cs typeface="Corbel"/>
              </a:rPr>
              <a:t>;</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While(</a:t>
            </a:r>
            <a:r>
              <a:rPr lang="en-US" sz="1600" spc="-5" dirty="0" err="1">
                <a:latin typeface="Corbel"/>
                <a:cs typeface="Corbel"/>
              </a:rPr>
              <a:t>i</a:t>
            </a:r>
            <a:r>
              <a:rPr lang="en-US" sz="1600" spc="-5" dirty="0">
                <a:latin typeface="Corbel"/>
                <a:cs typeface="Corbel"/>
              </a:rPr>
              <a:t>&lt;=mid &amp;&amp; j&lt;=</a:t>
            </a:r>
            <a:r>
              <a:rPr lang="en-US" sz="1600" spc="-5" dirty="0" err="1">
                <a:latin typeface="Corbel"/>
                <a:cs typeface="Corbel"/>
              </a:rPr>
              <a:t>ub</a:t>
            </a:r>
            <a:r>
              <a:rPr lang="en-US" sz="1600" spc="-5" dirty="0">
                <a:latin typeface="Corbel"/>
                <a:cs typeface="Corbel"/>
              </a:rPr>
              <a:t>)</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If(a[</a:t>
            </a:r>
            <a:r>
              <a:rPr lang="en-US" sz="1600" spc="-5" dirty="0" err="1">
                <a:latin typeface="Corbel"/>
                <a:cs typeface="Corbel"/>
              </a:rPr>
              <a:t>i</a:t>
            </a:r>
            <a:r>
              <a:rPr lang="en-US" sz="1600" spc="-5" dirty="0">
                <a:latin typeface="Corbel"/>
                <a:cs typeface="Corbel"/>
              </a:rPr>
              <a:t>] &lt;= a[j])</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b[k]=a[</a:t>
            </a:r>
            <a:r>
              <a:rPr lang="en-US" sz="1600" spc="-5" dirty="0" err="1">
                <a:latin typeface="Corbel"/>
                <a:cs typeface="Corbel"/>
              </a:rPr>
              <a:t>i</a:t>
            </a:r>
            <a:r>
              <a:rPr lang="en-US" sz="1600" spc="-5" dirty="0">
                <a:latin typeface="Corbel"/>
                <a:cs typeface="Corbel"/>
              </a:rPr>
              <a:t>]; </a:t>
            </a:r>
            <a:r>
              <a:rPr lang="en-US" sz="1600" spc="-5" dirty="0" err="1">
                <a:latin typeface="Corbel"/>
                <a:cs typeface="Corbel"/>
              </a:rPr>
              <a:t>i</a:t>
            </a:r>
            <a:r>
              <a:rPr lang="en-US" sz="1600" spc="-5" dirty="0">
                <a:latin typeface="Corbel"/>
                <a:cs typeface="Corbel"/>
              </a:rPr>
              <a:t>++; }</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Else {</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B[k] = a[j]; </a:t>
            </a:r>
            <a:r>
              <a:rPr lang="en-US" sz="1600" spc="-5" dirty="0" err="1">
                <a:latin typeface="Corbel"/>
                <a:cs typeface="Corbel"/>
              </a:rPr>
              <a:t>j++</a:t>
            </a:r>
            <a:r>
              <a:rPr lang="en-US" sz="1600" spc="-5" dirty="0">
                <a:latin typeface="Corbel"/>
                <a:cs typeface="Corbel"/>
              </a:rPr>
              <a:t> }</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K++; }</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If(</a:t>
            </a:r>
            <a:r>
              <a:rPr lang="en-US" sz="1600" spc="-5" dirty="0" err="1">
                <a:latin typeface="Corbel"/>
                <a:cs typeface="Corbel"/>
              </a:rPr>
              <a:t>i</a:t>
            </a:r>
            <a:r>
              <a:rPr lang="en-US" sz="1600" spc="-5" dirty="0">
                <a:latin typeface="Corbel"/>
                <a:cs typeface="Corbel"/>
              </a:rPr>
              <a:t>&gt;mid) {</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While(j&lt;=</a:t>
            </a:r>
            <a:r>
              <a:rPr lang="en-US" sz="1600" spc="-5" dirty="0" err="1">
                <a:latin typeface="Corbel"/>
                <a:cs typeface="Corbel"/>
              </a:rPr>
              <a:t>ub</a:t>
            </a:r>
            <a:r>
              <a:rPr lang="en-US" sz="1600" spc="-5" dirty="0">
                <a:latin typeface="Corbel"/>
                <a:cs typeface="Corbel"/>
              </a:rPr>
              <a:t>) {</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B[k]=a[j]; </a:t>
            </a:r>
            <a:r>
              <a:rPr lang="en-US" sz="1600" spc="-5" dirty="0" err="1">
                <a:latin typeface="Corbel"/>
                <a:cs typeface="Corbel"/>
              </a:rPr>
              <a:t>j++</a:t>
            </a:r>
            <a:r>
              <a:rPr lang="en-US" sz="1600" spc="-5" dirty="0">
                <a:latin typeface="Corbel"/>
                <a:cs typeface="Corbel"/>
              </a:rPr>
              <a:t>; k++; }}</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Else{</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While(</a:t>
            </a:r>
            <a:r>
              <a:rPr lang="en-US" sz="1600" spc="-5" dirty="0" err="1">
                <a:latin typeface="Corbel"/>
                <a:cs typeface="Corbel"/>
              </a:rPr>
              <a:t>i</a:t>
            </a:r>
            <a:r>
              <a:rPr lang="en-US" sz="1600" spc="-5" dirty="0">
                <a:latin typeface="Corbel"/>
                <a:cs typeface="Corbel"/>
              </a:rPr>
              <a:t>&lt;=mid) {</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B[k]=a[</a:t>
            </a:r>
            <a:r>
              <a:rPr lang="en-US" sz="1600" spc="-5" dirty="0" err="1">
                <a:latin typeface="Corbel"/>
                <a:cs typeface="Corbel"/>
              </a:rPr>
              <a:t>i</a:t>
            </a:r>
            <a:r>
              <a:rPr lang="en-US" sz="1600" spc="-5" dirty="0">
                <a:latin typeface="Corbel"/>
                <a:cs typeface="Corbel"/>
              </a:rPr>
              <a:t>]; i++; k++; }</a:t>
            </a:r>
          </a:p>
          <a:p>
            <a:pPr marL="12065" marR="5080" algn="just">
              <a:lnSpc>
                <a:spcPct val="114599"/>
              </a:lnSpc>
              <a:spcBef>
                <a:spcPts val="100"/>
              </a:spcBef>
              <a:buClr>
                <a:srgbClr val="40BAD1"/>
              </a:buClr>
              <a:buSzPct val="91666"/>
              <a:tabLst>
                <a:tab pos="409575" algn="l"/>
                <a:tab pos="410209" algn="l"/>
              </a:tabLst>
            </a:pPr>
            <a:endParaRPr lang="en-US" sz="1600" spc="-5" dirty="0">
              <a:latin typeface="Corbel"/>
              <a:cs typeface="Corbel"/>
            </a:endParaRPr>
          </a:p>
        </p:txBody>
      </p:sp>
      <p:sp>
        <p:nvSpPr>
          <p:cNvPr id="7" name="object 4">
            <a:extLst>
              <a:ext uri="{FF2B5EF4-FFF2-40B4-BE49-F238E27FC236}">
                <a16:creationId xmlns:a16="http://schemas.microsoft.com/office/drawing/2014/main" id="{107F63CA-E4FA-4F00-B90F-E8BC482BD81C}"/>
              </a:ext>
            </a:extLst>
          </p:cNvPr>
          <p:cNvSpPr txBox="1"/>
          <p:nvPr/>
        </p:nvSpPr>
        <p:spPr>
          <a:xfrm>
            <a:off x="6477000" y="528559"/>
            <a:ext cx="3158410" cy="871264"/>
          </a:xfrm>
          <a:prstGeom prst="rect">
            <a:avLst/>
          </a:prstGeom>
        </p:spPr>
        <p:txBody>
          <a:bodyPr vert="horz" wrap="square" lIns="0" tIns="12700" rIns="0" bIns="0" rtlCol="0">
            <a:spAutoFit/>
          </a:bodyPr>
          <a:lstStyle/>
          <a:p>
            <a:pPr marL="12065" marR="5080" algn="just">
              <a:lnSpc>
                <a:spcPct val="114599"/>
              </a:lnSpc>
              <a:spcBef>
                <a:spcPts val="100"/>
              </a:spcBef>
              <a:buClr>
                <a:srgbClr val="40BAD1"/>
              </a:buClr>
              <a:buSzPct val="91666"/>
              <a:tabLst>
                <a:tab pos="409575" algn="l"/>
                <a:tab pos="410209" algn="l"/>
              </a:tabLst>
            </a:pPr>
            <a:r>
              <a:rPr lang="en-US" sz="1600" spc="-5" dirty="0">
                <a:solidFill>
                  <a:srgbClr val="FF0000"/>
                </a:solidFill>
                <a:latin typeface="Corbel"/>
                <a:cs typeface="Corbel"/>
              </a:rPr>
              <a:t>For(k=</a:t>
            </a:r>
            <a:r>
              <a:rPr lang="en-US" sz="1600" spc="-5" dirty="0" err="1">
                <a:solidFill>
                  <a:srgbClr val="FF0000"/>
                </a:solidFill>
                <a:latin typeface="Corbel"/>
                <a:cs typeface="Corbel"/>
              </a:rPr>
              <a:t>lb</a:t>
            </a:r>
            <a:r>
              <a:rPr lang="en-US" sz="1600" spc="-5" dirty="0">
                <a:solidFill>
                  <a:srgbClr val="FF0000"/>
                </a:solidFill>
                <a:latin typeface="Corbel"/>
                <a:cs typeface="Corbel"/>
              </a:rPr>
              <a:t>; k&lt;=</a:t>
            </a:r>
            <a:r>
              <a:rPr lang="en-US" sz="1600" spc="-5" dirty="0" err="1">
                <a:solidFill>
                  <a:srgbClr val="FF0000"/>
                </a:solidFill>
                <a:latin typeface="Corbel"/>
                <a:cs typeface="Corbel"/>
              </a:rPr>
              <a:t>ub</a:t>
            </a:r>
            <a:r>
              <a:rPr lang="en-US" sz="1600" spc="-5" dirty="0">
                <a:solidFill>
                  <a:srgbClr val="FF0000"/>
                </a:solidFill>
                <a:latin typeface="Corbel"/>
                <a:cs typeface="Corbel"/>
              </a:rPr>
              <a:t>; k++) {</a:t>
            </a:r>
          </a:p>
          <a:p>
            <a:pPr marL="12065" marR="5080" algn="just">
              <a:lnSpc>
                <a:spcPct val="114599"/>
              </a:lnSpc>
              <a:spcBef>
                <a:spcPts val="100"/>
              </a:spcBef>
              <a:buClr>
                <a:srgbClr val="40BAD1"/>
              </a:buClr>
              <a:buSzPct val="91666"/>
              <a:tabLst>
                <a:tab pos="409575" algn="l"/>
                <a:tab pos="410209" algn="l"/>
              </a:tabLst>
            </a:pPr>
            <a:r>
              <a:rPr lang="en-US" sz="1600" spc="-5" dirty="0">
                <a:solidFill>
                  <a:srgbClr val="FF0000"/>
                </a:solidFill>
                <a:latin typeface="Corbel"/>
                <a:cs typeface="Corbel"/>
              </a:rPr>
              <a:t>A[k]=b[k];</a:t>
            </a:r>
          </a:p>
          <a:p>
            <a:pPr marL="12065" marR="5080" algn="just">
              <a:lnSpc>
                <a:spcPct val="114599"/>
              </a:lnSpc>
              <a:spcBef>
                <a:spcPts val="100"/>
              </a:spcBef>
              <a:buClr>
                <a:srgbClr val="40BAD1"/>
              </a:buClr>
              <a:buSzPct val="91666"/>
              <a:tabLst>
                <a:tab pos="409575" algn="l"/>
                <a:tab pos="410209" algn="l"/>
              </a:tabLst>
            </a:pPr>
            <a:r>
              <a:rPr lang="en-US" sz="1600" spc="-5" dirty="0">
                <a:solidFill>
                  <a:srgbClr val="FF0000"/>
                </a:solidFill>
                <a:latin typeface="Corbel"/>
                <a:cs typeface="Corbel"/>
              </a:rPr>
              <a:t>}</a:t>
            </a:r>
          </a:p>
        </p:txBody>
      </p:sp>
      <p:sp>
        <p:nvSpPr>
          <p:cNvPr id="8" name="object 4">
            <a:extLst>
              <a:ext uri="{FF2B5EF4-FFF2-40B4-BE49-F238E27FC236}">
                <a16:creationId xmlns:a16="http://schemas.microsoft.com/office/drawing/2014/main" id="{FA644B1F-54D9-4F45-BC43-B5BD98BF13A7}"/>
              </a:ext>
            </a:extLst>
          </p:cNvPr>
          <p:cNvSpPr txBox="1"/>
          <p:nvPr/>
        </p:nvSpPr>
        <p:spPr>
          <a:xfrm>
            <a:off x="6477000" y="2246231"/>
            <a:ext cx="3158410" cy="2351156"/>
          </a:xfrm>
          <a:prstGeom prst="rect">
            <a:avLst/>
          </a:prstGeom>
        </p:spPr>
        <p:txBody>
          <a:bodyPr vert="horz" wrap="square" lIns="0" tIns="12700" rIns="0" bIns="0" rtlCol="0">
            <a:spAutoFit/>
          </a:bodyPr>
          <a:lstStyle/>
          <a:p>
            <a:pPr marL="12065" marR="5080" algn="just">
              <a:lnSpc>
                <a:spcPct val="114599"/>
              </a:lnSpc>
              <a:spcBef>
                <a:spcPts val="100"/>
              </a:spcBef>
              <a:buClr>
                <a:srgbClr val="40BAD1"/>
              </a:buClr>
              <a:buSzPct val="91666"/>
              <a:tabLst>
                <a:tab pos="409575" algn="l"/>
                <a:tab pos="410209" algn="l"/>
              </a:tabLst>
            </a:pPr>
            <a:r>
              <a:rPr lang="en-US" sz="1600" spc="-5" dirty="0" err="1">
                <a:latin typeface="Corbel"/>
                <a:cs typeface="Corbel"/>
              </a:rPr>
              <a:t>mergeSort</a:t>
            </a:r>
            <a:r>
              <a:rPr lang="en-US" sz="1600" spc="-5" dirty="0">
                <a:latin typeface="Corbel"/>
                <a:cs typeface="Corbel"/>
              </a:rPr>
              <a:t>(</a:t>
            </a:r>
            <a:r>
              <a:rPr lang="en-US" sz="1600" spc="-5" dirty="0" err="1">
                <a:latin typeface="Corbel"/>
                <a:cs typeface="Corbel"/>
              </a:rPr>
              <a:t>a,lb,ub</a:t>
            </a:r>
            <a:r>
              <a:rPr lang="en-US" sz="1600" spc="-5" dirty="0">
                <a:latin typeface="Corbel"/>
                <a:cs typeface="Corbel"/>
              </a:rPr>
              <a:t>) {</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If(</a:t>
            </a:r>
            <a:r>
              <a:rPr lang="en-US" sz="1600" spc="-5" dirty="0" err="1">
                <a:latin typeface="Corbel"/>
                <a:cs typeface="Corbel"/>
              </a:rPr>
              <a:t>lb</a:t>
            </a:r>
            <a:r>
              <a:rPr lang="en-US" sz="1600" spc="-5" dirty="0">
                <a:latin typeface="Corbel"/>
                <a:cs typeface="Corbel"/>
              </a:rPr>
              <a:t>&lt;</a:t>
            </a:r>
            <a:r>
              <a:rPr lang="en-US" sz="1600" spc="-5" dirty="0" err="1">
                <a:latin typeface="Corbel"/>
                <a:cs typeface="Corbel"/>
              </a:rPr>
              <a:t>ub</a:t>
            </a:r>
            <a:r>
              <a:rPr lang="en-US" sz="1600" spc="-5" dirty="0">
                <a:latin typeface="Corbel"/>
                <a:cs typeface="Corbel"/>
              </a:rPr>
              <a:t>) {</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Mid = (</a:t>
            </a:r>
            <a:r>
              <a:rPr lang="en-US" sz="1600" spc="-5" dirty="0" err="1">
                <a:latin typeface="Corbel"/>
                <a:cs typeface="Corbel"/>
              </a:rPr>
              <a:t>lb+ub</a:t>
            </a:r>
            <a:r>
              <a:rPr lang="en-US" sz="1600" spc="-5" dirty="0">
                <a:latin typeface="Corbel"/>
                <a:cs typeface="Corbel"/>
              </a:rPr>
              <a:t>)/2;</a:t>
            </a:r>
          </a:p>
          <a:p>
            <a:pPr marL="12065" marR="5080" algn="just">
              <a:lnSpc>
                <a:spcPct val="114599"/>
              </a:lnSpc>
              <a:spcBef>
                <a:spcPts val="100"/>
              </a:spcBef>
              <a:buClr>
                <a:srgbClr val="40BAD1"/>
              </a:buClr>
              <a:buSzPct val="91666"/>
              <a:tabLst>
                <a:tab pos="409575" algn="l"/>
                <a:tab pos="410209" algn="l"/>
              </a:tabLst>
            </a:pPr>
            <a:r>
              <a:rPr lang="en-US" sz="1600" spc="-5" dirty="0" err="1">
                <a:latin typeface="Corbel"/>
                <a:cs typeface="Corbel"/>
              </a:rPr>
              <a:t>mergeSort</a:t>
            </a:r>
            <a:r>
              <a:rPr lang="en-US" sz="1600" spc="-5" dirty="0">
                <a:latin typeface="Corbel"/>
                <a:cs typeface="Corbel"/>
              </a:rPr>
              <a:t>(a, </a:t>
            </a:r>
            <a:r>
              <a:rPr lang="en-US" sz="1600" spc="-5" dirty="0" err="1">
                <a:latin typeface="Corbel"/>
                <a:cs typeface="Corbel"/>
              </a:rPr>
              <a:t>lb</a:t>
            </a:r>
            <a:r>
              <a:rPr lang="en-US" sz="1600" spc="-5" dirty="0">
                <a:latin typeface="Corbel"/>
                <a:cs typeface="Corbel"/>
              </a:rPr>
              <a:t>, mid);</a:t>
            </a:r>
          </a:p>
          <a:p>
            <a:pPr marL="12065" marR="5080" algn="just">
              <a:lnSpc>
                <a:spcPct val="114599"/>
              </a:lnSpc>
              <a:spcBef>
                <a:spcPts val="100"/>
              </a:spcBef>
              <a:buClr>
                <a:srgbClr val="40BAD1"/>
              </a:buClr>
              <a:buSzPct val="91666"/>
              <a:tabLst>
                <a:tab pos="409575" algn="l"/>
                <a:tab pos="410209" algn="l"/>
              </a:tabLst>
            </a:pPr>
            <a:r>
              <a:rPr lang="en-US" sz="1600" spc="-5" dirty="0" err="1">
                <a:latin typeface="Corbel"/>
                <a:cs typeface="Corbel"/>
              </a:rPr>
              <a:t>mergeSort</a:t>
            </a:r>
            <a:r>
              <a:rPr lang="en-US" sz="1600" spc="-5" dirty="0">
                <a:latin typeface="Corbel"/>
                <a:cs typeface="Corbel"/>
              </a:rPr>
              <a:t>(a, mid+1, up);</a:t>
            </a:r>
          </a:p>
          <a:p>
            <a:pPr marL="12065" marR="5080" algn="just">
              <a:lnSpc>
                <a:spcPct val="114599"/>
              </a:lnSpc>
              <a:spcBef>
                <a:spcPts val="100"/>
              </a:spcBef>
              <a:buClr>
                <a:srgbClr val="40BAD1"/>
              </a:buClr>
              <a:buSzPct val="91666"/>
              <a:tabLst>
                <a:tab pos="409575" algn="l"/>
                <a:tab pos="410209" algn="l"/>
              </a:tabLst>
            </a:pPr>
            <a:r>
              <a:rPr lang="en-US" sz="1600" spc="-5">
                <a:latin typeface="Corbel"/>
                <a:cs typeface="Corbel"/>
              </a:rPr>
              <a:t>merge(</a:t>
            </a:r>
            <a:r>
              <a:rPr lang="en-US" sz="1600" spc="-5" dirty="0">
                <a:latin typeface="Corbel"/>
                <a:cs typeface="Corbel"/>
              </a:rPr>
              <a:t>a, </a:t>
            </a:r>
            <a:r>
              <a:rPr lang="en-US" sz="1600" spc="-5" dirty="0" err="1">
                <a:latin typeface="Corbel"/>
                <a:cs typeface="Corbel"/>
              </a:rPr>
              <a:t>lb</a:t>
            </a:r>
            <a:r>
              <a:rPr lang="en-US" sz="1600" spc="-5" dirty="0">
                <a:latin typeface="Corbel"/>
                <a:cs typeface="Corbel"/>
              </a:rPr>
              <a:t>, mid, up);</a:t>
            </a:r>
          </a:p>
          <a:p>
            <a:pPr marL="12065" marR="5080" algn="just">
              <a:lnSpc>
                <a:spcPct val="114599"/>
              </a:lnSpc>
              <a:spcBef>
                <a:spcPts val="100"/>
              </a:spcBef>
              <a:buClr>
                <a:srgbClr val="40BAD1"/>
              </a:buClr>
              <a:buSzPct val="91666"/>
              <a:tabLst>
                <a:tab pos="409575" algn="l"/>
                <a:tab pos="410209" algn="l"/>
              </a:tabLst>
            </a:pPr>
            <a:r>
              <a:rPr lang="en-US" sz="1600" spc="-5" dirty="0">
                <a:latin typeface="Corbel"/>
                <a:cs typeface="Corbel"/>
              </a:rPr>
              <a:t>}</a:t>
            </a:r>
          </a:p>
          <a:p>
            <a:pPr marL="12065" marR="5080" algn="just">
              <a:lnSpc>
                <a:spcPct val="114599"/>
              </a:lnSpc>
              <a:spcBef>
                <a:spcPts val="100"/>
              </a:spcBef>
              <a:buClr>
                <a:srgbClr val="40BAD1"/>
              </a:buClr>
              <a:buSzPct val="91666"/>
              <a:tabLst>
                <a:tab pos="409575" algn="l"/>
                <a:tab pos="410209" algn="l"/>
              </a:tabLst>
            </a:pPr>
            <a:endParaRPr lang="en-US" sz="1600" spc="-5" dirty="0">
              <a:latin typeface="Corbel"/>
              <a:cs typeface="Corbel"/>
            </a:endParaRPr>
          </a:p>
        </p:txBody>
      </p:sp>
    </p:spTree>
    <p:extLst>
      <p:ext uri="{BB962C8B-B14F-4D97-AF65-F5344CB8AC3E}">
        <p14:creationId xmlns:p14="http://schemas.microsoft.com/office/powerpoint/2010/main" val="1884501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AB5D75-450F-492C-ACFD-9EBE16C25E2A}"/>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a:extLst>
              <a:ext uri="{FF2B5EF4-FFF2-40B4-BE49-F238E27FC236}">
                <a16:creationId xmlns:a16="http://schemas.microsoft.com/office/drawing/2014/main" id="{73D64682-41E1-4775-BB18-9856CAB3E88C}"/>
              </a:ext>
            </a:extLst>
          </p:cNvPr>
          <p:cNvSpPr>
            <a:spLocks noGrp="1"/>
          </p:cNvSpPr>
          <p:nvPr>
            <p:ph type="sldNum" sz="quarter" idx="7"/>
          </p:nvPr>
        </p:nvSpPr>
        <p:spPr/>
        <p:txBody>
          <a:bodyPr/>
          <a:lstStyle/>
          <a:p>
            <a:pPr marL="38100">
              <a:lnSpc>
                <a:spcPts val="1230"/>
              </a:lnSpc>
            </a:pPr>
            <a:fld id="{81D60167-4931-47E6-BA6A-407CBD079E47}" type="slidenum">
              <a:rPr lang="en-US" smtClean="0"/>
              <a:t>27</a:t>
            </a:fld>
            <a:endParaRPr lang="en-US" dirty="0"/>
          </a:p>
        </p:txBody>
      </p:sp>
      <p:sp>
        <p:nvSpPr>
          <p:cNvPr id="5" name="object 3">
            <a:extLst>
              <a:ext uri="{FF2B5EF4-FFF2-40B4-BE49-F238E27FC236}">
                <a16:creationId xmlns:a16="http://schemas.microsoft.com/office/drawing/2014/main" id="{B1A13F24-F7AD-4163-B942-4D079771CAED}"/>
              </a:ext>
            </a:extLst>
          </p:cNvPr>
          <p:cNvSpPr txBox="1"/>
          <p:nvPr/>
        </p:nvSpPr>
        <p:spPr>
          <a:xfrm>
            <a:off x="325950" y="3140941"/>
            <a:ext cx="279825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Merge Sort</a:t>
            </a:r>
            <a:endParaRPr sz="3600" dirty="0">
              <a:latin typeface="Corbel"/>
              <a:cs typeface="Corbel"/>
            </a:endParaRPr>
          </a:p>
        </p:txBody>
      </p:sp>
      <p:sp>
        <p:nvSpPr>
          <p:cNvPr id="6" name="object 4">
            <a:extLst>
              <a:ext uri="{FF2B5EF4-FFF2-40B4-BE49-F238E27FC236}">
                <a16:creationId xmlns:a16="http://schemas.microsoft.com/office/drawing/2014/main" id="{099B1439-E964-48DD-85A2-EE23773ED144}"/>
              </a:ext>
            </a:extLst>
          </p:cNvPr>
          <p:cNvSpPr txBox="1"/>
          <p:nvPr/>
        </p:nvSpPr>
        <p:spPr>
          <a:xfrm>
            <a:off x="3699590" y="528559"/>
            <a:ext cx="4149009" cy="412613"/>
          </a:xfrm>
          <a:prstGeom prst="rect">
            <a:avLst/>
          </a:prstGeom>
        </p:spPr>
        <p:txBody>
          <a:bodyPr vert="horz" wrap="square" lIns="0" tIns="12700" rIns="0" bIns="0" rtlCol="0">
            <a:spAutoFit/>
          </a:bodyPr>
          <a:lstStyle/>
          <a:p>
            <a:pPr marL="12065" marR="5080" algn="just">
              <a:lnSpc>
                <a:spcPct val="114599"/>
              </a:lnSpc>
              <a:spcBef>
                <a:spcPts val="100"/>
              </a:spcBef>
              <a:buClr>
                <a:srgbClr val="40BAD1"/>
              </a:buClr>
              <a:buSzPct val="91666"/>
              <a:tabLst>
                <a:tab pos="409575" algn="l"/>
                <a:tab pos="410209" algn="l"/>
              </a:tabLst>
            </a:pPr>
            <a:r>
              <a:rPr lang="en-US" sz="2400" spc="-5" dirty="0">
                <a:latin typeface="Corbel"/>
                <a:cs typeface="Corbel"/>
              </a:rPr>
              <a:t>15, 5 , 24, 8, 1, 3, 16, 10 ,20</a:t>
            </a:r>
          </a:p>
        </p:txBody>
      </p:sp>
    </p:spTree>
    <p:extLst>
      <p:ext uri="{BB962C8B-B14F-4D97-AF65-F5344CB8AC3E}">
        <p14:creationId xmlns:p14="http://schemas.microsoft.com/office/powerpoint/2010/main" val="3478024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168EF1-4541-416F-B0BE-DD66574AD661}"/>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a:extLst>
              <a:ext uri="{FF2B5EF4-FFF2-40B4-BE49-F238E27FC236}">
                <a16:creationId xmlns:a16="http://schemas.microsoft.com/office/drawing/2014/main" id="{7497074F-DF16-449E-A70B-1F32AAFA70A6}"/>
              </a:ext>
            </a:extLst>
          </p:cNvPr>
          <p:cNvSpPr>
            <a:spLocks noGrp="1"/>
          </p:cNvSpPr>
          <p:nvPr>
            <p:ph type="sldNum" sz="quarter" idx="7"/>
          </p:nvPr>
        </p:nvSpPr>
        <p:spPr/>
        <p:txBody>
          <a:bodyPr/>
          <a:lstStyle/>
          <a:p>
            <a:pPr marL="38100">
              <a:lnSpc>
                <a:spcPts val="1230"/>
              </a:lnSpc>
            </a:pPr>
            <a:fld id="{81D60167-4931-47E6-BA6A-407CBD079E47}" type="slidenum">
              <a:rPr lang="en-US" smtClean="0"/>
              <a:t>28</a:t>
            </a:fld>
            <a:endParaRPr lang="en-US" dirty="0"/>
          </a:p>
        </p:txBody>
      </p:sp>
      <p:sp>
        <p:nvSpPr>
          <p:cNvPr id="4" name="object 4">
            <a:extLst>
              <a:ext uri="{FF2B5EF4-FFF2-40B4-BE49-F238E27FC236}">
                <a16:creationId xmlns:a16="http://schemas.microsoft.com/office/drawing/2014/main" id="{23A17647-6AEC-4E12-B4DC-1D92B3DCB121}"/>
              </a:ext>
            </a:extLst>
          </p:cNvPr>
          <p:cNvSpPr txBox="1"/>
          <p:nvPr/>
        </p:nvSpPr>
        <p:spPr>
          <a:xfrm>
            <a:off x="3733800" y="2209800"/>
            <a:ext cx="8035210" cy="2162836"/>
          </a:xfrm>
          <a:prstGeom prst="rect">
            <a:avLst/>
          </a:prstGeom>
        </p:spPr>
        <p:txBody>
          <a:bodyPr vert="horz" wrap="square" lIns="0" tIns="12700" rIns="0" bIns="0" rtlCol="0">
            <a:spAutoFit/>
          </a:bodyPr>
          <a:lstStyle/>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b="1" dirty="0"/>
              <a:t>Time complexity</a:t>
            </a:r>
            <a:endParaRPr lang="en-US" sz="2400" b="1" spc="-5" dirty="0">
              <a:latin typeface="Corbel"/>
              <a:cs typeface="Corbel"/>
            </a:endParaRP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Best case: Omega (n log(n))</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Average case: Theta (n log(n))</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Worst case: Big O (n log(n))</a:t>
            </a:r>
          </a:p>
          <a:p>
            <a:pPr marL="409575" marR="5080" indent="-397510" algn="just">
              <a:lnSpc>
                <a:spcPct val="114599"/>
              </a:lnSpc>
              <a:spcBef>
                <a:spcPts val="100"/>
              </a:spcBef>
              <a:buClr>
                <a:srgbClr val="40BAD1"/>
              </a:buClr>
              <a:buSzPct val="91666"/>
              <a:buFont typeface="Arial MT"/>
              <a:buChar char="●"/>
              <a:tabLst>
                <a:tab pos="409575" algn="l"/>
                <a:tab pos="410209" algn="l"/>
              </a:tabLst>
            </a:pPr>
            <a:endParaRPr lang="en-US" sz="2400" spc="-5" dirty="0">
              <a:latin typeface="Corbel"/>
              <a:cs typeface="Corbel"/>
            </a:endParaRPr>
          </a:p>
        </p:txBody>
      </p:sp>
      <p:sp>
        <p:nvSpPr>
          <p:cNvPr id="5" name="object 3">
            <a:extLst>
              <a:ext uri="{FF2B5EF4-FFF2-40B4-BE49-F238E27FC236}">
                <a16:creationId xmlns:a16="http://schemas.microsoft.com/office/drawing/2014/main" id="{CAEA4A54-1E9D-4C90-8088-0E45F7858503}"/>
              </a:ext>
            </a:extLst>
          </p:cNvPr>
          <p:cNvSpPr txBox="1"/>
          <p:nvPr/>
        </p:nvSpPr>
        <p:spPr>
          <a:xfrm>
            <a:off x="325950" y="3140941"/>
            <a:ext cx="279825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Merge Sort</a:t>
            </a:r>
            <a:endParaRPr sz="3600" dirty="0">
              <a:latin typeface="Corbel"/>
              <a:cs typeface="Corbel"/>
            </a:endParaRPr>
          </a:p>
        </p:txBody>
      </p:sp>
    </p:spTree>
    <p:extLst>
      <p:ext uri="{BB962C8B-B14F-4D97-AF65-F5344CB8AC3E}">
        <p14:creationId xmlns:p14="http://schemas.microsoft.com/office/powerpoint/2010/main" val="3451194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p:cNvSpPr>
            <a:spLocks noGrp="1"/>
          </p:cNvSpPr>
          <p:nvPr>
            <p:ph type="sldNum" sz="quarter" idx="7"/>
          </p:nvPr>
        </p:nvSpPr>
        <p:spPr/>
        <p:txBody>
          <a:bodyPr/>
          <a:lstStyle/>
          <a:p>
            <a:pPr marL="38100">
              <a:lnSpc>
                <a:spcPts val="1230"/>
              </a:lnSpc>
            </a:pPr>
            <a:fld id="{81D60167-4931-47E6-BA6A-407CBD079E47}" type="slidenum">
              <a:rPr lang="en-US" smtClean="0"/>
              <a:t>29</a:t>
            </a:fld>
            <a:endParaRPr lang="en-US" dirty="0"/>
          </a:p>
        </p:txBody>
      </p:sp>
      <p:pic>
        <p:nvPicPr>
          <p:cNvPr id="4" name="Picture 3"/>
          <p:cNvPicPr>
            <a:picLocks noChangeAspect="1"/>
          </p:cNvPicPr>
          <p:nvPr/>
        </p:nvPicPr>
        <p:blipFill>
          <a:blip r:embed="rId2"/>
          <a:stretch>
            <a:fillRect/>
          </a:stretch>
        </p:blipFill>
        <p:spPr>
          <a:xfrm>
            <a:off x="3609947" y="1219199"/>
            <a:ext cx="8124853" cy="4038600"/>
          </a:xfrm>
          <a:prstGeom prst="rect">
            <a:avLst/>
          </a:prstGeom>
        </p:spPr>
      </p:pic>
      <p:sp>
        <p:nvSpPr>
          <p:cNvPr id="5" name="object 3"/>
          <p:cNvSpPr txBox="1"/>
          <p:nvPr/>
        </p:nvSpPr>
        <p:spPr>
          <a:xfrm>
            <a:off x="457200" y="2201036"/>
            <a:ext cx="2417256" cy="2074927"/>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Time Complexity of Searching Algorithms</a:t>
            </a:r>
            <a:endParaRPr sz="3600" dirty="0">
              <a:latin typeface="Corbel"/>
              <a:cs typeface="Corbel"/>
            </a:endParaRPr>
          </a:p>
        </p:txBody>
      </p:sp>
    </p:spTree>
    <p:extLst>
      <p:ext uri="{BB962C8B-B14F-4D97-AF65-F5344CB8AC3E}">
        <p14:creationId xmlns:p14="http://schemas.microsoft.com/office/powerpoint/2010/main" val="1505910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609600" y="2941855"/>
            <a:ext cx="216789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Sorting</a:t>
            </a:r>
            <a:endParaRPr sz="3600" dirty="0">
              <a:latin typeface="Corbel"/>
              <a:cs typeface="Corbel"/>
            </a:endParaRPr>
          </a:p>
        </p:txBody>
      </p:sp>
      <p:sp>
        <p:nvSpPr>
          <p:cNvPr id="4" name="object 4"/>
          <p:cNvSpPr txBox="1"/>
          <p:nvPr/>
        </p:nvSpPr>
        <p:spPr>
          <a:xfrm>
            <a:off x="3699590" y="1066800"/>
            <a:ext cx="7808829" cy="4736168"/>
          </a:xfrm>
          <a:prstGeom prst="rect">
            <a:avLst/>
          </a:prstGeom>
        </p:spPr>
        <p:txBody>
          <a:bodyPr vert="horz" wrap="square" lIns="0" tIns="12700" rIns="0" bIns="0" rtlCol="0">
            <a:spAutoFit/>
          </a:bodyPr>
          <a:lstStyle/>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Sorting Algorithms are methods of reorganizing a large number of items into some specific order such as highest to lowest, or vice-versa, or even in some alphabetical order.</a:t>
            </a:r>
          </a:p>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These algorithms take an input list, processes it (</a:t>
            </a:r>
            <a:r>
              <a:rPr lang="en-US" sz="2400" spc="-5" dirty="0" err="1">
                <a:latin typeface="Corbel"/>
                <a:cs typeface="Corbel"/>
              </a:rPr>
              <a:t>i.e</a:t>
            </a:r>
            <a:r>
              <a:rPr lang="en-US" sz="2400" spc="-5" dirty="0">
                <a:latin typeface="Corbel"/>
                <a:cs typeface="Corbel"/>
              </a:rPr>
              <a:t>, performs some operations on it) and produce the sorted list.</a:t>
            </a:r>
          </a:p>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dirty="0">
                <a:latin typeface="Corbel"/>
                <a:cs typeface="Corbel"/>
              </a:rPr>
              <a:t>By sorting data, it is easier to search through it quickly and easily. </a:t>
            </a:r>
          </a:p>
          <a:p>
            <a:pPr marL="409575" marR="5080" indent="-397510">
              <a:lnSpc>
                <a:spcPct val="114599"/>
              </a:lnSpc>
              <a:spcBef>
                <a:spcPts val="100"/>
              </a:spcBef>
              <a:buClr>
                <a:srgbClr val="40BAD1"/>
              </a:buClr>
              <a:buSzPct val="91666"/>
              <a:buFont typeface="Arial MT"/>
              <a:buChar char="●"/>
              <a:tabLst>
                <a:tab pos="409575" algn="l"/>
                <a:tab pos="410209" algn="l"/>
              </a:tabLst>
            </a:pPr>
            <a:endParaRPr lang="en-US" sz="2400" dirty="0">
              <a:latin typeface="Corbel"/>
              <a:cs typeface="Corbel"/>
            </a:endParaRPr>
          </a:p>
          <a:p>
            <a:pPr marL="409575" marR="5080" indent="-397510">
              <a:lnSpc>
                <a:spcPct val="114599"/>
              </a:lnSpc>
              <a:spcBef>
                <a:spcPts val="100"/>
              </a:spcBef>
              <a:buClr>
                <a:srgbClr val="40BAD1"/>
              </a:buClr>
              <a:buSzPct val="91666"/>
              <a:buFont typeface="Arial MT"/>
              <a:buChar char="●"/>
              <a:tabLst>
                <a:tab pos="409575" algn="l"/>
                <a:tab pos="410209" algn="l"/>
              </a:tabLst>
            </a:pPr>
            <a:r>
              <a:rPr lang="en-US" sz="2400" dirty="0">
                <a:latin typeface="Corbel"/>
                <a:cs typeface="Corbel"/>
              </a:rPr>
              <a:t>The simplest example of sorting is a </a:t>
            </a:r>
            <a:r>
              <a:rPr lang="en-US" sz="2400" b="1" dirty="0">
                <a:latin typeface="Corbel"/>
                <a:cs typeface="Corbel"/>
              </a:rPr>
              <a:t>dictionary, telephone directory</a:t>
            </a:r>
            <a:r>
              <a:rPr lang="en-US" sz="2400" dirty="0">
                <a:latin typeface="Corbel"/>
                <a:cs typeface="Corbel"/>
              </a:rPr>
              <a:t>.</a:t>
            </a:r>
            <a:endParaRPr sz="2400" dirty="0">
              <a:latin typeface="Corbel"/>
              <a:cs typeface="Corbel"/>
            </a:endParaRP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a:t>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30</a:t>
            </a:fld>
            <a:endParaRPr dirty="0"/>
          </a:p>
        </p:txBody>
      </p:sp>
      <p:sp>
        <p:nvSpPr>
          <p:cNvPr id="3" name="object 3"/>
          <p:cNvSpPr txBox="1">
            <a:spLocks noGrp="1"/>
          </p:cNvSpPr>
          <p:nvPr>
            <p:ph type="title"/>
          </p:nvPr>
        </p:nvSpPr>
        <p:spPr>
          <a:xfrm>
            <a:off x="3940937" y="3591418"/>
            <a:ext cx="3405504" cy="924560"/>
          </a:xfrm>
          <a:prstGeom prst="rect">
            <a:avLst/>
          </a:prstGeom>
        </p:spPr>
        <p:txBody>
          <a:bodyPr vert="horz" wrap="square" lIns="0" tIns="12700" rIns="0" bIns="0" rtlCol="0">
            <a:spAutoFit/>
          </a:bodyPr>
          <a:lstStyle/>
          <a:p>
            <a:pPr marL="12700">
              <a:lnSpc>
                <a:spcPct val="100000"/>
              </a:lnSpc>
              <a:spcBef>
                <a:spcPts val="100"/>
              </a:spcBef>
            </a:pPr>
            <a:r>
              <a:rPr sz="5900" spc="-5" dirty="0"/>
              <a:t>Than</a:t>
            </a:r>
            <a:r>
              <a:rPr sz="5900" dirty="0"/>
              <a:t>k</a:t>
            </a:r>
            <a:r>
              <a:rPr sz="5900" spc="-650" dirty="0"/>
              <a:t> </a:t>
            </a:r>
            <a:r>
              <a:rPr sz="5900" spc="-465" dirty="0"/>
              <a:t>Y</a:t>
            </a:r>
            <a:r>
              <a:rPr sz="5900" spc="-5" dirty="0"/>
              <a:t>ou.</a:t>
            </a:r>
            <a:endParaRPr sz="5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533400" y="3140941"/>
            <a:ext cx="259080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Sorting</a:t>
            </a:r>
            <a:endParaRPr sz="3600" dirty="0">
              <a:latin typeface="Corbel"/>
              <a:cs typeface="Corbel"/>
            </a:endParaRPr>
          </a:p>
        </p:txBody>
      </p:sp>
      <p:sp>
        <p:nvSpPr>
          <p:cNvPr id="4" name="object 4"/>
          <p:cNvSpPr txBox="1"/>
          <p:nvPr/>
        </p:nvSpPr>
        <p:spPr>
          <a:xfrm>
            <a:off x="3699590" y="1066800"/>
            <a:ext cx="7959010" cy="2600392"/>
          </a:xfrm>
          <a:prstGeom prst="rect">
            <a:avLst/>
          </a:prstGeom>
        </p:spPr>
        <p:txBody>
          <a:bodyPr vert="horz" wrap="square" lIns="0" tIns="12700" rIns="0" bIns="0" rtlCol="0">
            <a:spAutoFit/>
          </a:bodyPr>
          <a:lstStyle/>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Two categories in sorting,</a:t>
            </a:r>
          </a:p>
          <a:p>
            <a:pPr marL="866775" marR="5080" lvl="1"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Internal sorting</a:t>
            </a:r>
          </a:p>
          <a:p>
            <a:pPr marL="1781175" marR="5080" lvl="3"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Takes place in the main memory of the computer.</a:t>
            </a:r>
          </a:p>
          <a:p>
            <a:pPr marL="866775" marR="5080" lvl="1"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External sorting</a:t>
            </a:r>
          </a:p>
          <a:p>
            <a:pPr marL="1781175" marR="5080" lvl="3"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Takes place in secondary storage.</a:t>
            </a:r>
          </a:p>
          <a:p>
            <a:pPr marL="1781175" marR="5080" lvl="3" indent="-397510" algn="just">
              <a:lnSpc>
                <a:spcPct val="114599"/>
              </a:lnSpc>
              <a:spcBef>
                <a:spcPts val="100"/>
              </a:spcBef>
              <a:buClr>
                <a:srgbClr val="40BAD1"/>
              </a:buClr>
              <a:buSzPct val="91666"/>
              <a:buFont typeface="Arial MT"/>
              <a:buChar char="●"/>
              <a:tabLst>
                <a:tab pos="409575" algn="l"/>
                <a:tab pos="410209" algn="l"/>
              </a:tabLst>
            </a:pPr>
            <a:endParaRPr lang="en-US" sz="2400" spc="-5" dirty="0">
              <a:latin typeface="Corbel"/>
              <a:cs typeface="Corbel"/>
            </a:endParaRP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a:t>
            </a:fld>
            <a:endParaRPr dirty="0"/>
          </a:p>
        </p:txBody>
      </p:sp>
    </p:spTree>
    <p:extLst>
      <p:ext uri="{BB962C8B-B14F-4D97-AF65-F5344CB8AC3E}">
        <p14:creationId xmlns:p14="http://schemas.microsoft.com/office/powerpoint/2010/main" val="139764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533400" y="3140941"/>
            <a:ext cx="259080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Bubble Sort</a:t>
            </a:r>
            <a:endParaRPr sz="3600" dirty="0">
              <a:latin typeface="Corbel"/>
              <a:cs typeface="Corbel"/>
            </a:endParaRPr>
          </a:p>
        </p:txBody>
      </p:sp>
      <p:sp>
        <p:nvSpPr>
          <p:cNvPr id="4" name="object 4"/>
          <p:cNvSpPr txBox="1"/>
          <p:nvPr/>
        </p:nvSpPr>
        <p:spPr>
          <a:xfrm>
            <a:off x="3699590" y="1066800"/>
            <a:ext cx="7566895" cy="4723344"/>
          </a:xfrm>
          <a:prstGeom prst="rect">
            <a:avLst/>
          </a:prstGeom>
        </p:spPr>
        <p:txBody>
          <a:bodyPr vert="horz" wrap="square" lIns="0" tIns="12700" rIns="0" bIns="0" rtlCol="0">
            <a:spAutoFit/>
          </a:bodyPr>
          <a:lstStyle/>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Bubble sort, also referred to as comparison sort.</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It is the easiest and simplest of all the sorting algorithms. It works on the principle of repeatedly swapping adjacent elements in case they are not in the right order.</a:t>
            </a:r>
          </a:p>
          <a:p>
            <a:pPr marL="409575" marR="5080" indent="-397510" algn="just">
              <a:lnSpc>
                <a:spcPct val="114599"/>
              </a:lnSpc>
              <a:spcBef>
                <a:spcPts val="100"/>
              </a:spcBef>
              <a:buClr>
                <a:srgbClr val="40BAD1"/>
              </a:buClr>
              <a:buSzPct val="91666"/>
              <a:buFont typeface="Arial MT"/>
              <a:buChar char="●"/>
              <a:tabLst>
                <a:tab pos="409575" algn="l"/>
                <a:tab pos="410209" algn="l"/>
              </a:tabLst>
            </a:pPr>
            <a:endParaRPr lang="en-US" sz="2400" spc="-5" dirty="0">
              <a:latin typeface="Corbel"/>
              <a:cs typeface="Corbel"/>
            </a:endParaRP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In simpler terms, if the input is to be sorted in ascending order, the bubble sort will first compare the first two elements in the array. </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In case the second one is smaller than the first, it will swap the two, and move on to the next element, and so on.</a:t>
            </a:r>
            <a:endParaRPr sz="2400" dirty="0">
              <a:latin typeface="Corbel"/>
              <a:cs typeface="Corbel"/>
            </a:endParaRP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a:t>
            </a:fld>
            <a:endParaRPr dirty="0"/>
          </a:p>
        </p:txBody>
      </p:sp>
    </p:spTree>
    <p:extLst>
      <p:ext uri="{BB962C8B-B14F-4D97-AF65-F5344CB8AC3E}">
        <p14:creationId xmlns:p14="http://schemas.microsoft.com/office/powerpoint/2010/main" val="41032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29329"/>
            <a:ext cx="21056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Corbel"/>
                <a:cs typeface="Corbel"/>
              </a:rPr>
              <a:t>Unit#3:</a:t>
            </a:r>
            <a:r>
              <a:rPr sz="1200" spc="-30" dirty="0">
                <a:solidFill>
                  <a:srgbClr val="666666"/>
                </a:solidFill>
                <a:latin typeface="Corbel"/>
                <a:cs typeface="Corbel"/>
              </a:rPr>
              <a:t> </a:t>
            </a:r>
            <a:r>
              <a:rPr sz="1200" spc="-5" dirty="0">
                <a:solidFill>
                  <a:srgbClr val="666666"/>
                </a:solidFill>
                <a:latin typeface="Corbel"/>
                <a:cs typeface="Corbel"/>
              </a:rPr>
              <a:t>Nonlinear</a:t>
            </a:r>
            <a:r>
              <a:rPr sz="1200" spc="-30" dirty="0">
                <a:solidFill>
                  <a:srgbClr val="666666"/>
                </a:solidFill>
                <a:latin typeface="Corbel"/>
                <a:cs typeface="Corbel"/>
              </a:rPr>
              <a:t> </a:t>
            </a:r>
            <a:r>
              <a:rPr sz="1200" spc="-5" dirty="0">
                <a:solidFill>
                  <a:srgbClr val="666666"/>
                </a:solidFill>
                <a:latin typeface="Corbel"/>
                <a:cs typeface="Corbel"/>
              </a:rPr>
              <a:t>Data</a:t>
            </a:r>
            <a:r>
              <a:rPr sz="1200" spc="-50" dirty="0">
                <a:solidFill>
                  <a:srgbClr val="666666"/>
                </a:solidFill>
                <a:latin typeface="Corbel"/>
                <a:cs typeface="Corbel"/>
              </a:rPr>
              <a:t> </a:t>
            </a:r>
            <a:r>
              <a:rPr sz="1200" spc="-5" dirty="0">
                <a:solidFill>
                  <a:srgbClr val="666666"/>
                </a:solidFill>
                <a:latin typeface="Corbel"/>
                <a:cs typeface="Corbel"/>
              </a:rPr>
              <a:t>Structure</a:t>
            </a:r>
            <a:endParaRPr sz="1200">
              <a:latin typeface="Corbel"/>
              <a:cs typeface="Corbel"/>
            </a:endParaRPr>
          </a:p>
        </p:txBody>
      </p:sp>
      <p:sp>
        <p:nvSpPr>
          <p:cNvPr id="3" name="object 3"/>
          <p:cNvSpPr txBox="1"/>
          <p:nvPr/>
        </p:nvSpPr>
        <p:spPr>
          <a:xfrm>
            <a:off x="533400" y="3140941"/>
            <a:ext cx="259080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Bubble Sort</a:t>
            </a:r>
            <a:endParaRPr sz="3600" dirty="0">
              <a:latin typeface="Corbel"/>
              <a:cs typeface="Corbel"/>
            </a:endParaRPr>
          </a:p>
        </p:txBody>
      </p:sp>
      <p:sp>
        <p:nvSpPr>
          <p:cNvPr id="4" name="object 4"/>
          <p:cNvSpPr txBox="1"/>
          <p:nvPr/>
        </p:nvSpPr>
        <p:spPr>
          <a:xfrm>
            <a:off x="3699590" y="1066800"/>
            <a:ext cx="7566895" cy="2549096"/>
          </a:xfrm>
          <a:prstGeom prst="rect">
            <a:avLst/>
          </a:prstGeom>
        </p:spPr>
        <p:txBody>
          <a:bodyPr vert="horz" wrap="square" lIns="0" tIns="12700" rIns="0" bIns="0" rtlCol="0">
            <a:spAutoFit/>
          </a:bodyPr>
          <a:lstStyle/>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b="1" spc="-5" dirty="0">
                <a:latin typeface="Corbel"/>
                <a:cs typeface="Corbel"/>
              </a:rPr>
              <a:t>If we have total n elements, then we need to repeat this process for n-1 times.</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With every complete iteration the largest element in the given array, bubbles up towards the last place or the highest index, just like a water bubble rises up to the water surface.</a:t>
            </a: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a:t>
            </a:fld>
            <a:endParaRPr dirty="0"/>
          </a:p>
        </p:txBody>
      </p:sp>
    </p:spTree>
    <p:extLst>
      <p:ext uri="{BB962C8B-B14F-4D97-AF65-F5344CB8AC3E}">
        <p14:creationId xmlns:p14="http://schemas.microsoft.com/office/powerpoint/2010/main" val="36622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0227E7-47DD-41CF-8FD0-A957F5C11A30}"/>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a:extLst>
              <a:ext uri="{FF2B5EF4-FFF2-40B4-BE49-F238E27FC236}">
                <a16:creationId xmlns:a16="http://schemas.microsoft.com/office/drawing/2014/main" id="{66953C31-40C0-4809-8AD3-90D899C30E7B}"/>
              </a:ext>
            </a:extLst>
          </p:cNvPr>
          <p:cNvSpPr>
            <a:spLocks noGrp="1"/>
          </p:cNvSpPr>
          <p:nvPr>
            <p:ph type="sldNum" sz="quarter" idx="7"/>
          </p:nvPr>
        </p:nvSpPr>
        <p:spPr/>
        <p:txBody>
          <a:bodyPr/>
          <a:lstStyle/>
          <a:p>
            <a:pPr marL="38100">
              <a:lnSpc>
                <a:spcPts val="1230"/>
              </a:lnSpc>
            </a:pPr>
            <a:fld id="{81D60167-4931-47E6-BA6A-407CBD079E47}" type="slidenum">
              <a:rPr lang="en-US" smtClean="0"/>
              <a:t>7</a:t>
            </a:fld>
            <a:endParaRPr lang="en-US" dirty="0"/>
          </a:p>
        </p:txBody>
      </p:sp>
      <p:pic>
        <p:nvPicPr>
          <p:cNvPr id="4" name="Picture 3">
            <a:extLst>
              <a:ext uri="{FF2B5EF4-FFF2-40B4-BE49-F238E27FC236}">
                <a16:creationId xmlns:a16="http://schemas.microsoft.com/office/drawing/2014/main" id="{CD9BAA47-9912-4378-A9D1-A3406770787B}"/>
              </a:ext>
            </a:extLst>
          </p:cNvPr>
          <p:cNvPicPr>
            <a:picLocks noChangeAspect="1"/>
          </p:cNvPicPr>
          <p:nvPr/>
        </p:nvPicPr>
        <p:blipFill>
          <a:blip r:embed="rId3"/>
          <a:stretch>
            <a:fillRect/>
          </a:stretch>
        </p:blipFill>
        <p:spPr>
          <a:xfrm>
            <a:off x="3581400" y="0"/>
            <a:ext cx="6248399" cy="5144559"/>
          </a:xfrm>
          <a:prstGeom prst="rect">
            <a:avLst/>
          </a:prstGeom>
        </p:spPr>
      </p:pic>
      <p:sp>
        <p:nvSpPr>
          <p:cNvPr id="5" name="object 3">
            <a:extLst>
              <a:ext uri="{FF2B5EF4-FFF2-40B4-BE49-F238E27FC236}">
                <a16:creationId xmlns:a16="http://schemas.microsoft.com/office/drawing/2014/main" id="{DD43EB6C-9A00-450A-99A5-FADFB7650E2A}"/>
              </a:ext>
            </a:extLst>
          </p:cNvPr>
          <p:cNvSpPr txBox="1"/>
          <p:nvPr/>
        </p:nvSpPr>
        <p:spPr>
          <a:xfrm>
            <a:off x="533400" y="3140941"/>
            <a:ext cx="259080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Bubble Sort</a:t>
            </a:r>
            <a:endParaRPr sz="3600" dirty="0">
              <a:latin typeface="Corbel"/>
              <a:cs typeface="Corbel"/>
            </a:endParaRPr>
          </a:p>
        </p:txBody>
      </p:sp>
      <p:sp>
        <p:nvSpPr>
          <p:cNvPr id="6" name="object 4">
            <a:extLst>
              <a:ext uri="{FF2B5EF4-FFF2-40B4-BE49-F238E27FC236}">
                <a16:creationId xmlns:a16="http://schemas.microsoft.com/office/drawing/2014/main" id="{535CA129-E61C-4974-8168-3AB5901FA8FD}"/>
              </a:ext>
            </a:extLst>
          </p:cNvPr>
          <p:cNvSpPr txBox="1"/>
          <p:nvPr/>
        </p:nvSpPr>
        <p:spPr>
          <a:xfrm>
            <a:off x="3570285" y="5124630"/>
            <a:ext cx="7696200" cy="1281120"/>
          </a:xfrm>
          <a:prstGeom prst="rect">
            <a:avLst/>
          </a:prstGeom>
        </p:spPr>
        <p:txBody>
          <a:bodyPr vert="horz" wrap="square" lIns="0" tIns="12700" rIns="0" bIns="0" rtlCol="0">
            <a:spAutoFit/>
          </a:bodyPr>
          <a:lstStyle/>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pc="-5" dirty="0">
                <a:latin typeface="Corbel"/>
                <a:cs typeface="Corbel"/>
              </a:rPr>
              <a:t>So as we can see in the representation above, after the first iteration, 6 is placed at the last index, which is the correct position for it.</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pc="-5" dirty="0">
                <a:latin typeface="Corbel"/>
                <a:cs typeface="Corbel"/>
              </a:rPr>
              <a:t>Similarly after the second iteration, 5 will be at the second last index, and so on..</a:t>
            </a:r>
          </a:p>
        </p:txBody>
      </p:sp>
    </p:spTree>
    <p:extLst>
      <p:ext uri="{BB962C8B-B14F-4D97-AF65-F5344CB8AC3E}">
        <p14:creationId xmlns:p14="http://schemas.microsoft.com/office/powerpoint/2010/main" val="285395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p:cNvSpPr>
            <a:spLocks noGrp="1"/>
          </p:cNvSpPr>
          <p:nvPr>
            <p:ph type="sldNum" sz="quarter" idx="7"/>
          </p:nvPr>
        </p:nvSpPr>
        <p:spPr/>
        <p:txBody>
          <a:bodyPr/>
          <a:lstStyle/>
          <a:p>
            <a:pPr marL="38100">
              <a:lnSpc>
                <a:spcPts val="1230"/>
              </a:lnSpc>
            </a:pPr>
            <a:fld id="{81D60167-4931-47E6-BA6A-407CBD079E47}" type="slidenum">
              <a:rPr lang="en-US" smtClean="0"/>
              <a:t>8</a:t>
            </a:fld>
            <a:endParaRPr lang="en-US" dirty="0"/>
          </a:p>
        </p:txBody>
      </p:sp>
      <p:sp>
        <p:nvSpPr>
          <p:cNvPr id="4" name="object 3"/>
          <p:cNvSpPr txBox="1"/>
          <p:nvPr/>
        </p:nvSpPr>
        <p:spPr>
          <a:xfrm>
            <a:off x="533400" y="3140941"/>
            <a:ext cx="259080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Bubble Sort</a:t>
            </a:r>
            <a:endParaRPr sz="3600" dirty="0">
              <a:latin typeface="Corbel"/>
              <a:cs typeface="Corbel"/>
            </a:endParaRPr>
          </a:p>
        </p:txBody>
      </p:sp>
      <p:sp>
        <p:nvSpPr>
          <p:cNvPr id="5" name="TextBox 4">
            <a:extLst>
              <a:ext uri="{FF2B5EF4-FFF2-40B4-BE49-F238E27FC236}">
                <a16:creationId xmlns:a16="http://schemas.microsoft.com/office/drawing/2014/main" id="{D00F734B-DDFA-429F-9DA6-60A06BF37BDB}"/>
              </a:ext>
            </a:extLst>
          </p:cNvPr>
          <p:cNvSpPr txBox="1"/>
          <p:nvPr/>
        </p:nvSpPr>
        <p:spPr>
          <a:xfrm>
            <a:off x="3962400" y="838200"/>
            <a:ext cx="1856598" cy="461665"/>
          </a:xfrm>
          <a:prstGeom prst="rect">
            <a:avLst/>
          </a:prstGeom>
          <a:noFill/>
        </p:spPr>
        <p:txBody>
          <a:bodyPr wrap="none" rtlCol="0">
            <a:spAutoFit/>
          </a:bodyPr>
          <a:lstStyle/>
          <a:p>
            <a:r>
              <a:rPr lang="en-US" sz="2400" dirty="0"/>
              <a:t>15, 16, 6, 8, 5</a:t>
            </a:r>
          </a:p>
        </p:txBody>
      </p:sp>
      <p:sp>
        <p:nvSpPr>
          <p:cNvPr id="6" name="TextBox 5">
            <a:extLst>
              <a:ext uri="{FF2B5EF4-FFF2-40B4-BE49-F238E27FC236}">
                <a16:creationId xmlns:a16="http://schemas.microsoft.com/office/drawing/2014/main" id="{8F32D492-BAB2-4CE0-B56E-B75FCC200765}"/>
              </a:ext>
            </a:extLst>
          </p:cNvPr>
          <p:cNvSpPr txBox="1"/>
          <p:nvPr/>
        </p:nvSpPr>
        <p:spPr>
          <a:xfrm>
            <a:off x="7606385" y="1295400"/>
            <a:ext cx="3781067" cy="4524315"/>
          </a:xfrm>
          <a:prstGeom prst="rect">
            <a:avLst/>
          </a:prstGeom>
          <a:noFill/>
        </p:spPr>
        <p:txBody>
          <a:bodyPr wrap="square" rtlCol="0">
            <a:spAutoFit/>
          </a:bodyPr>
          <a:lstStyle/>
          <a:p>
            <a:r>
              <a:rPr lang="en-US" sz="2400" dirty="0"/>
              <a:t>for(</a:t>
            </a:r>
            <a:r>
              <a:rPr lang="en-US" sz="2400" dirty="0" err="1"/>
              <a:t>i</a:t>
            </a:r>
            <a:r>
              <a:rPr lang="en-US" sz="2400" dirty="0"/>
              <a:t>=0; </a:t>
            </a:r>
            <a:r>
              <a:rPr lang="en-US" sz="2400" dirty="0" err="1"/>
              <a:t>i</a:t>
            </a:r>
            <a:r>
              <a:rPr lang="en-US" sz="2400" dirty="0"/>
              <a:t>&lt;n-1; </a:t>
            </a:r>
            <a:r>
              <a:rPr lang="en-US" sz="2400" dirty="0" err="1"/>
              <a:t>i</a:t>
            </a:r>
            <a:r>
              <a:rPr lang="en-US" sz="2400" dirty="0"/>
              <a:t>++) </a:t>
            </a:r>
          </a:p>
          <a:p>
            <a:r>
              <a:rPr lang="en-US" sz="2400" dirty="0"/>
              <a:t>{</a:t>
            </a:r>
          </a:p>
          <a:p>
            <a:r>
              <a:rPr lang="en-US" sz="2400" dirty="0"/>
              <a:t>    for(j=0; j&lt;n-1; </a:t>
            </a:r>
            <a:r>
              <a:rPr lang="en-US" sz="2400" dirty="0" err="1"/>
              <a:t>j++</a:t>
            </a:r>
            <a:r>
              <a:rPr lang="en-US" sz="2400" dirty="0"/>
              <a:t>) </a:t>
            </a:r>
          </a:p>
          <a:p>
            <a:r>
              <a:rPr lang="en-US" sz="2400" dirty="0"/>
              <a:t>     {</a:t>
            </a:r>
          </a:p>
          <a:p>
            <a:r>
              <a:rPr lang="en-US" sz="2400" dirty="0"/>
              <a:t>         if(a[j] &gt; a[j+1]) </a:t>
            </a:r>
          </a:p>
          <a:p>
            <a:r>
              <a:rPr lang="en-US" sz="2400" dirty="0"/>
              <a:t>           {</a:t>
            </a:r>
          </a:p>
          <a:p>
            <a:r>
              <a:rPr lang="en-US" sz="2400" dirty="0"/>
              <a:t>               temp = a[j];</a:t>
            </a:r>
          </a:p>
          <a:p>
            <a:r>
              <a:rPr lang="en-US" sz="2400" dirty="0"/>
              <a:t>               a[j] = a[j+1];</a:t>
            </a:r>
          </a:p>
          <a:p>
            <a:r>
              <a:rPr lang="en-US" sz="2400" dirty="0"/>
              <a:t>               a[j+1] = temp;</a:t>
            </a:r>
          </a:p>
          <a:p>
            <a:r>
              <a:rPr lang="en-US" sz="2400" dirty="0"/>
              <a:t>              }</a:t>
            </a:r>
          </a:p>
          <a:p>
            <a:r>
              <a:rPr lang="en-US" sz="2400" dirty="0"/>
              <a:t>          }</a:t>
            </a:r>
          </a:p>
          <a:p>
            <a:r>
              <a:rPr lang="en-US" sz="2400" dirty="0"/>
              <a:t>    }</a:t>
            </a:r>
          </a:p>
        </p:txBody>
      </p:sp>
    </p:spTree>
    <p:extLst>
      <p:ext uri="{BB962C8B-B14F-4D97-AF65-F5344CB8AC3E}">
        <p14:creationId xmlns:p14="http://schemas.microsoft.com/office/powerpoint/2010/main" val="328308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2CCFB1-C18A-442E-A59E-132E1EEECB7C}"/>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3" name="Slide Number Placeholder 2">
            <a:extLst>
              <a:ext uri="{FF2B5EF4-FFF2-40B4-BE49-F238E27FC236}">
                <a16:creationId xmlns:a16="http://schemas.microsoft.com/office/drawing/2014/main" id="{5DF52EE4-8002-4339-8234-B0E7A7483CD9}"/>
              </a:ext>
            </a:extLst>
          </p:cNvPr>
          <p:cNvSpPr>
            <a:spLocks noGrp="1"/>
          </p:cNvSpPr>
          <p:nvPr>
            <p:ph type="sldNum" sz="quarter" idx="7"/>
          </p:nvPr>
        </p:nvSpPr>
        <p:spPr/>
        <p:txBody>
          <a:bodyPr/>
          <a:lstStyle/>
          <a:p>
            <a:pPr marL="38100">
              <a:lnSpc>
                <a:spcPts val="1230"/>
              </a:lnSpc>
            </a:pPr>
            <a:fld id="{81D60167-4931-47E6-BA6A-407CBD079E47}" type="slidenum">
              <a:rPr lang="en-US" smtClean="0"/>
              <a:t>9</a:t>
            </a:fld>
            <a:endParaRPr lang="en-US" dirty="0"/>
          </a:p>
        </p:txBody>
      </p:sp>
      <p:sp>
        <p:nvSpPr>
          <p:cNvPr id="4" name="object 4">
            <a:extLst>
              <a:ext uri="{FF2B5EF4-FFF2-40B4-BE49-F238E27FC236}">
                <a16:creationId xmlns:a16="http://schemas.microsoft.com/office/drawing/2014/main" id="{770585DA-E215-485B-974C-87555303096B}"/>
              </a:ext>
            </a:extLst>
          </p:cNvPr>
          <p:cNvSpPr txBox="1"/>
          <p:nvPr/>
        </p:nvSpPr>
        <p:spPr>
          <a:xfrm>
            <a:off x="3886200" y="2347582"/>
            <a:ext cx="8035210" cy="2162836"/>
          </a:xfrm>
          <a:prstGeom prst="rect">
            <a:avLst/>
          </a:prstGeom>
        </p:spPr>
        <p:txBody>
          <a:bodyPr vert="horz" wrap="square" lIns="0" tIns="12700" rIns="0" bIns="0" rtlCol="0">
            <a:spAutoFit/>
          </a:bodyPr>
          <a:lstStyle/>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b="1" dirty="0"/>
              <a:t>Time complexity</a:t>
            </a:r>
            <a:endParaRPr lang="en-US" sz="2400" b="1" spc="-5" dirty="0">
              <a:latin typeface="Corbel"/>
              <a:cs typeface="Corbel"/>
            </a:endParaRP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Best case: Omega (n)</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Average case: Theta (n</a:t>
            </a:r>
            <a:r>
              <a:rPr lang="en-US" sz="2400" spc="-5" baseline="30000" dirty="0">
                <a:latin typeface="Corbel"/>
                <a:cs typeface="Corbel"/>
              </a:rPr>
              <a:t>2</a:t>
            </a:r>
            <a:r>
              <a:rPr lang="en-US" sz="2400" spc="-5" dirty="0">
                <a:latin typeface="Corbel"/>
                <a:cs typeface="Corbel"/>
              </a:rPr>
              <a:t>)</a:t>
            </a:r>
          </a:p>
          <a:p>
            <a:pPr marL="409575" marR="5080" indent="-397510" algn="just">
              <a:lnSpc>
                <a:spcPct val="114599"/>
              </a:lnSpc>
              <a:spcBef>
                <a:spcPts val="100"/>
              </a:spcBef>
              <a:buClr>
                <a:srgbClr val="40BAD1"/>
              </a:buClr>
              <a:buSzPct val="91666"/>
              <a:buFont typeface="Arial MT"/>
              <a:buChar char="●"/>
              <a:tabLst>
                <a:tab pos="409575" algn="l"/>
                <a:tab pos="410209" algn="l"/>
              </a:tabLst>
            </a:pPr>
            <a:r>
              <a:rPr lang="en-US" sz="2400" spc="-5" dirty="0">
                <a:latin typeface="Corbel"/>
                <a:cs typeface="Corbel"/>
              </a:rPr>
              <a:t>Worst case: Big O (n</a:t>
            </a:r>
            <a:r>
              <a:rPr lang="en-US" sz="2400" spc="-5" baseline="30000" dirty="0">
                <a:latin typeface="Corbel"/>
                <a:cs typeface="Corbel"/>
              </a:rPr>
              <a:t>2</a:t>
            </a:r>
            <a:r>
              <a:rPr lang="en-US" sz="2400" spc="-5" dirty="0">
                <a:latin typeface="Corbel"/>
                <a:cs typeface="Corbel"/>
              </a:rPr>
              <a:t>)</a:t>
            </a:r>
          </a:p>
          <a:p>
            <a:pPr marL="409575" marR="5080" indent="-397510" algn="just">
              <a:lnSpc>
                <a:spcPct val="114599"/>
              </a:lnSpc>
              <a:spcBef>
                <a:spcPts val="100"/>
              </a:spcBef>
              <a:buClr>
                <a:srgbClr val="40BAD1"/>
              </a:buClr>
              <a:buSzPct val="91666"/>
              <a:buFont typeface="Arial MT"/>
              <a:buChar char="●"/>
              <a:tabLst>
                <a:tab pos="409575" algn="l"/>
                <a:tab pos="410209" algn="l"/>
              </a:tabLst>
            </a:pPr>
            <a:endParaRPr lang="en-US" sz="2400" spc="-5" dirty="0">
              <a:latin typeface="Corbel"/>
              <a:cs typeface="Corbel"/>
            </a:endParaRPr>
          </a:p>
        </p:txBody>
      </p:sp>
      <p:sp>
        <p:nvSpPr>
          <p:cNvPr id="5" name="object 3">
            <a:extLst>
              <a:ext uri="{FF2B5EF4-FFF2-40B4-BE49-F238E27FC236}">
                <a16:creationId xmlns:a16="http://schemas.microsoft.com/office/drawing/2014/main" id="{FF426670-2E51-4755-BB2A-8E69200E9ADD}"/>
              </a:ext>
            </a:extLst>
          </p:cNvPr>
          <p:cNvSpPr txBox="1"/>
          <p:nvPr/>
        </p:nvSpPr>
        <p:spPr>
          <a:xfrm>
            <a:off x="533400" y="3140941"/>
            <a:ext cx="2590800" cy="574516"/>
          </a:xfrm>
          <a:prstGeom prst="rect">
            <a:avLst/>
          </a:prstGeom>
        </p:spPr>
        <p:txBody>
          <a:bodyPr vert="horz" wrap="square" lIns="0" tIns="73660" rIns="0" bIns="0" rtlCol="0">
            <a:spAutoFit/>
          </a:bodyPr>
          <a:lstStyle/>
          <a:p>
            <a:pPr marL="12700" marR="5080">
              <a:lnSpc>
                <a:spcPts val="3900"/>
              </a:lnSpc>
              <a:spcBef>
                <a:spcPts val="580"/>
              </a:spcBef>
            </a:pPr>
            <a:r>
              <a:rPr lang="en-US" sz="3600" spc="-5" dirty="0">
                <a:solidFill>
                  <a:srgbClr val="FFFFFF"/>
                </a:solidFill>
                <a:latin typeface="Corbel"/>
                <a:cs typeface="Corbel"/>
              </a:rPr>
              <a:t>Bubble Sort</a:t>
            </a:r>
            <a:endParaRPr sz="3600" dirty="0">
              <a:latin typeface="Corbel"/>
              <a:cs typeface="Corbel"/>
            </a:endParaRPr>
          </a:p>
        </p:txBody>
      </p:sp>
    </p:spTree>
    <p:extLst>
      <p:ext uri="{BB962C8B-B14F-4D97-AF65-F5344CB8AC3E}">
        <p14:creationId xmlns:p14="http://schemas.microsoft.com/office/powerpoint/2010/main" val="3282030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2342</TotalTime>
  <Words>2023</Words>
  <Application>Microsoft Office PowerPoint</Application>
  <PresentationFormat>Widescreen</PresentationFormat>
  <Paragraphs>309</Paragraphs>
  <Slides>30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 MT</vt:lpstr>
      <vt:lpstr>Calibri</vt:lpstr>
      <vt:lpstr>Corbel</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Ravikumar</dc:creator>
  <cp:lastModifiedBy>Ravikumar</cp:lastModifiedBy>
  <cp:revision>88</cp:revision>
  <dcterms:created xsi:type="dcterms:W3CDTF">2021-08-08T14:44:25Z</dcterms:created>
  <dcterms:modified xsi:type="dcterms:W3CDTF">2021-09-23T08:17:19Z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