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15T16:26:55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11609 0,'50'49'47,"-26"-24"-31,-24 0-1,25 0-15,-25 49 16,25-49 0,-25 0-16,25 24 15,0 1-15,24-1 16,-49-24-1,25 0-15,0 49 16,0-49 15,24 0-31,-24 25 16,0-25-1,0-1 1,-1 1-16,1 0 31,25-25-31,-25 0 16,24 0-1,26 0 1,-26 0-16,125 50 0,-149-50 16,74 0-1,-74 0-15,24 0 0,1 0 16,-25 0-1,0 0 1,-1-50 0,1 25-1,0 0 1,-25 1-1,50-1 1,-26 0-16,-24-25 16,25 1-1,-25 24 1,25 0-1,-25-25 1,25 26-16,-25-1 16,49 0-16,-24-49 31,-25 49-16,25-25 1,0 1 15,0 24-15,-25 0 15,0 0 0,49 0-15,-24 1-1,-25-26 1,25 25 78,-25 0-16,25-24 0</inkml:trace>
  <inkml:trace contextRef="#ctx0" brushRef="#br0" timeOffset="2802">13965 11460 0,'0'25'78,"0"-1"-62,25 1 0,-25 25-1,25-25 1,-1-1-1,-24 1 1,25 0-16,-25 0 16,50 0-1,-25 24-15,-25-24 31,24 0-15,1 49 15,0-49 156,25-25-171,-26 25 0,1 0 15,0-25 0,0 0-31,0 24 16,24 1-1,-24-25 1,0 0-16,0 50 15,49-25 1,-24-1 0,24 26 15,-49-25-16,0 0 17,24-25-32,-24 0 31,0 0-31,0 0 15,0 0 17,-1 0-32,26 25 0,-25-25 31,0 0 0,-1 0-15,1 0-1,0 0 1,25 0-1,-26 0 1,1 0 0,50 0-16,-26-50 31,1 25-16,-25 25 1,0 0 0,-1-25-1,1 0-15,0 1 31,0-1-15,24-25 0,-24 25 15,0 1 0,0-1-15,0 0-1,-1 0 1,-24-24-1,0 24 1,50 0-16,-25 0 31,-25-49-15,0 49 31,25 0-32,-25 0 16,24 1-15,-24-1 15,25-50 0,-25 51 16,0-1 94,50 0-48</inkml:trace>
  <inkml:trace contextRef="#ctx0" brushRef="#br0" timeOffset="4654.04">15925 11385 0,'24'0'125,"1"0"-110,0 25 1,-25 0 0,25 0-1,24 0-15,-49-1 31,25 1-15,-25 25 0,0-25-1,25-1 1,0 1-1,-25 0 1,25 49 0,24-49-1,-24 0-15,0 49 31,0-49-15,-1 0 0,1 0-16,25 0 31,-25 49-16,0-49 1,-1-25 0,1 25-1,25-1-15,-1 26 31,-24-25-31,0-25 16,25 0 15,-26 0-31,1 0 31,0 0-15,0 0-16,0 0 16,24 0-16,-24 0 15,0 0 1,0 0-16,-1 0 15,1 0 1,25 0 0,-25-25-1,-1-25-15,1 26 31,0-1-15,0 0-16,24 0 31,-24 0-31,0-49 31,-25 49 1,25 0-32,0-24 15,-25 24 16,49-25-15,-49 26 31,25-26-16,-25 25-15,0 0 30,0 1-30,0-1 15,25 0-31,-25-25 47,0 26-16,0-1 16,25 0-31,-25 0 108,24 0-108</inkml:trace>
  <inkml:trace contextRef="#ctx0" brushRef="#br0" timeOffset="6405.04">17462 11385 0,'25'0'78,"25"50"-63,-50 0 1,25-26-16,-25 1 16,74 74-1,-49-74 16,0 0-15,-25 0 0,25 24-16,-25-24 15,24 0-15,1 0 16,25 0-1,-25 49 1,-1-49 0,1 49 15,25-49-31,-25 0 0,-1 0 15,1-1 1,0 1-16,0 0 0,24 25 16,-24-25-1,0-1-15,0 1 16,0 0-16,49 25 0,-49-26 31,0-24-31,-1 0 0,1 25 16,25-25-1,-25 0-15,24 25 16,-24-25-1,25 0 1,-25 0 0,-1 0-16,26 0 15,0 0 1,-26 0-1,1 0-15,0-25 16,0 0 0,0 1-16,24-26 0,-24 25 31,0-24-31,0-1 15,-1 25-15,-24 0 16,0 0 0,50 1-1,-50-1 1,0 0-1,25-25 1,-25 26 0,25-26-1,-25 0 1,0 26-1,0-1-15,0 0 16,0 0 15,0 0-15,24-24-16,1-1 62,-25 25-31,0 1-15,50-26 46,-50 25-62,0 0 32,25 1-17,-1-1 172</inkml:trace>
  <inkml:trace contextRef="#ctx0" brushRef="#br0" timeOffset="9015.04">19248 11385 0,'0'25'94,"0"0"-94,0 0 16,0 0-1,25-1 1,-25 1-16,25 25 15,-25-25 1,50 24-16,-26 26 31,1-51-31,-25 1 16,25 50-1,25-51-15,-26 51 16,51-1 0,-50-49-16,0 0 15,-1 0-15,1-1 16,25 1-1,-1 25-15,26-50 32,-50 25-32,-1-25 15,1 25 1,0-25-16,25 0 15,-26 0-15,1 0 16,0 0 0,0 0-16,0 0 15,24 0 1,-24 0-16,0 0 15,0 0 1,-1 0-16,1 0 16,25 0-1,-25 0 1,-1 0-16,1 0 15,50-25 17,-51-25-17,1 25 16,-25 0 1,25 1-32,0-1 15,-25 0 16,25-25-31,-25 26 16,49-1 0,-49 0-16,0 0 31,0 0-31,0-24 15,0 24-15,0 0 0,0 0 32,0 1-32,25-1 15,-25-25 48,0 25-32,0 1 62,0-1-93,25 0 63,-25 0 30,0-24-61,0 24 124,0 25 296,0 49-436,0 1 15,-50-25 16,50 24 62,-25-24-109</inkml:trace>
  <inkml:trace contextRef="#ctx0" brushRef="#br0" timeOffset="10165.04">20712 11410 0,'0'-25'125,"-25"25"-79,-25 25-14,26 0-1,-1 0-31,0 24 31,0-24 16,25 0 15,0 0-46</inkml:trace>
  <inkml:trace contextRef="#ctx0" brushRef="#br0" timeOffset="11155.05">20687 11410 0,'50'0'187,"-1"25"-156,-24 0-31,0 49 31,0-49 16</inkml:trace>
  <inkml:trace contextRef="#ctx0" brushRef="#br0" timeOffset="14207.05">12229 11485 0,'0'0'250,"0"24"-235</inkml:trace>
  <inkml:trace contextRef="#ctx0" brushRef="#br0" timeOffset="16107.06">12154 11485 0,'25'0'47,"25"0"15,-25 74-15,-1-49-16,-24 0 1,0-1-1,0 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9-15T16:23:4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17711 0,'0'24'312,"0"26"-297,0-25 32,0 0-31,0-1-1,0 1 17,0 0-17,0 25 16,0-26 1,0 1-1,0 0 31,0 0-46,0 0 31,0 24-32,0-24 32,0 0 15,0 0-30,0-1 92,0-24-108,0-24 0,-50-1-16</inkml:trace>
  <inkml:trace contextRef="#ctx0" brushRef="#br0" timeOffset="3646">18033 17735 0,'-25'0'249,"0"75"-217,1-50-17,-1-1 16,0 1 16,25 25-16,-50-25 1,75-25 217,0-50-218,0 25 16,0 0 16,-1 1-1,1-1-46,25 0 108,-50-25-30,25 26 608,-1 24-655,26 49-16,0-24 31,-26 0-30,1 0 30,0-1 0</inkml:trace>
  <inkml:trace contextRef="#ctx0" brushRef="#br0" timeOffset="10726.01">18033 17884 0,'0'0'281,"0"25"-281,0 0 16,0 0 31,0 24-47,0-24 31,0 0 0,0 0-15,0-1 15,0 1 0,25 50 0,-25-51 16,25 1 15,-1 0-46,-24 25 31,25-26-47,0 26 47,25-25-1,-26 24 1,1-24-31,0 0 31,0 0-16,0-25 62,24 0-77,-24 0 0,0 0-1,0 0 1,-1 25-16,1-25 31,25 0-15,-25 0-1,0 0 1,-1 0 15,1 0-31,0 0 31,25 0-31,-26 0 31,1 0-31,0 0 16,0 0 15,0 0-31,24 0 31,-24 0 1,0 0-32,0 0 31,-1 0-16,1 0-15,25 0 32,-25 0-17,-1 0 16,1 0-31,0 0 16,0 0 0,24 0 15,-24 0-16,0 0-15,0 0 32,0 0-17,-1 0 1,26 0-1,-25 0 1,0 0 0,-1-25-1,1 25 1,0 0-1,25 0 1,-25-25 0,-1 25-1,1-25 1,0 25-1,0 0 17,24-49-1,-24 49 0,0 0-31,0 0 16,0 0-1,49-25 16,-49 25 16,0-25-47,-1 25 47,1 0-16,25 0-31,-25 0 31,24-25-15,-24 25 15,25-25-15,-26 25 15,1 0-15,0 0-1,0 0 1,0 0-1,24 0 1,-24 0 0,0 0-1,49-49 1,-49 49 31,0 0-32,0 0-15,-1 0 31,1-25-31,25 25 16,-25-25 15,0 25-31,-1 0 31,1-25 1,0 1-32,25-26 31,-26 50-16,26-25 17,-25 0-17,24 1 48,-24-1-48,0 0 32,0-25-16,49 26 16,-49-1 15,0 0-15,0 0 94,-1-24-48,1 24 63,-25 0-109,0 0 31,0 0 0,50 1 172,-50-26 779,25 25-1013</inkml:trace>
  <inkml:trace contextRef="#ctx0" brushRef="#br0" timeOffset="13316.02">21357 17587 0,'-25'0'172,"-25"0"-156,26 24-1,-26-24 16,25 25 16,-24 0-31,24 25 109</inkml:trace>
  <inkml:trace contextRef="#ctx0" brushRef="#br0" timeOffset="15096.02">21406 17611 0,'0'0'171,"25"25"-171,0 0 32,-25 25-17,50-26 48,-26 1 514,-24 0-577,0 0 94,25 0 155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0CDA-5642-4483-BED1-6DCA1F13CF46}" type="datetimeFigureOut">
              <a:rPr lang="en-US" smtClean="0"/>
              <a:t>15/09/2021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E227-A636-442E-A84F-D48F8887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B076-2DEE-4C4B-9DD3-3445EEECEE46}" type="datetime1">
              <a:rPr lang="en-US" smtClean="0"/>
              <a:t>15/09/2021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C239-68B4-4C3B-BA6C-9E5E84A00CD4}" type="datetime1">
              <a:rPr lang="en-US" smtClean="0"/>
              <a:t>15/09/2021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664D-DBA1-4835-B828-77AC375473CA}" type="datetime1">
              <a:rPr lang="en-US" smtClean="0"/>
              <a:t>15/09/2021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7550-472A-4CBC-B042-BEDC787C1AE9}" type="datetime1">
              <a:rPr lang="en-US" smtClean="0"/>
              <a:t>15/09/2021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B261-29B3-410F-8EC1-E5B4BAF72E3D}" type="datetime1">
              <a:rPr lang="en-US" smtClean="0"/>
              <a:t>15/09/2021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2300" y="865907"/>
            <a:ext cx="71545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2300" y="1227857"/>
            <a:ext cx="6360795" cy="473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898-0CFE-4E09-B5C6-E0BEB00EAC55}" type="datetime1">
              <a:rPr lang="en-US" smtClean="0"/>
              <a:t>15/09/2021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6926" y="6468683"/>
            <a:ext cx="1612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Department of Computer Engineering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2087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Ravikumar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698754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00"/>
              </a:spcBef>
            </a:pP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Sorting</a:t>
            </a:r>
            <a:r>
              <a:rPr sz="5900" b="1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endParaRPr sz="5900">
              <a:latin typeface="Corbel"/>
              <a:cs typeface="Corbel"/>
            </a:endParaRPr>
          </a:p>
          <a:p>
            <a:pPr marL="12700">
              <a:lnSpc>
                <a:spcPts val="6730"/>
              </a:lnSpc>
            </a:pP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Searchin</a:t>
            </a:r>
            <a:r>
              <a:rPr sz="5900" b="1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5900" b="1" spc="-4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3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echniques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040" y="4810047"/>
            <a:ext cx="884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Unit#</a:t>
            </a:r>
            <a:r>
              <a:rPr lang="en-US" sz="2200" b="1" spc="-5" dirty="0">
                <a:solidFill>
                  <a:srgbClr val="D7F0F6"/>
                </a:solidFill>
                <a:latin typeface="Corbel"/>
                <a:cs typeface="Corbel"/>
              </a:rPr>
              <a:t>5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01CE0301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/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25CA1B-8856-4C06-AD2A-858A324A2F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A4383BA-2291-4BC4-BBF5-540ACD8827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0" spc="-5" dirty="0">
                <a:latin typeface="Corbel"/>
                <a:cs typeface="Corbel"/>
              </a:rPr>
              <a:t>Than</a:t>
            </a:r>
            <a:r>
              <a:rPr sz="5900" b="0" dirty="0">
                <a:latin typeface="Corbel"/>
                <a:cs typeface="Corbel"/>
              </a:rPr>
              <a:t>k</a:t>
            </a:r>
            <a:r>
              <a:rPr sz="5900" b="0" spc="-650" dirty="0">
                <a:latin typeface="Corbel"/>
                <a:cs typeface="Corbel"/>
              </a:rPr>
              <a:t> </a:t>
            </a:r>
            <a:r>
              <a:rPr sz="5900" b="0" spc="-465" dirty="0">
                <a:latin typeface="Corbel"/>
                <a:cs typeface="Corbel"/>
              </a:rPr>
              <a:t>Y</a:t>
            </a:r>
            <a:r>
              <a:rPr sz="5900" b="0" spc="-5" dirty="0">
                <a:latin typeface="Corbel"/>
                <a:cs typeface="Corbel"/>
              </a:rPr>
              <a:t>ou.</a:t>
            </a:r>
            <a:endParaRPr sz="5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003325"/>
            <a:ext cx="4617085" cy="12772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Searchin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Methods</a:t>
            </a:r>
            <a:endParaRPr lang="en-US" sz="2400" spc="-5" dirty="0">
              <a:latin typeface="Corbel"/>
              <a:cs typeface="Corbel"/>
            </a:endParaRPr>
          </a:p>
          <a:p>
            <a:pPr marL="866775" lvl="1" indent="-397510"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Linear and</a:t>
            </a:r>
          </a:p>
          <a:p>
            <a:pPr marL="866775" lvl="1" indent="-397510"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Binary Search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59080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Searching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Concepts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838100"/>
            <a:ext cx="194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859" y="1921841"/>
            <a:ext cx="6547445" cy="2626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995" y="2290548"/>
            <a:ext cx="4421205" cy="2614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02164" y="2628675"/>
            <a:ext cx="194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4524" y="2713458"/>
            <a:ext cx="2782540" cy="2614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64" y="2971321"/>
            <a:ext cx="194310" cy="8191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907" y="3134963"/>
            <a:ext cx="1481476" cy="1925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907" y="3531838"/>
            <a:ext cx="1503436" cy="2397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02164" y="4183156"/>
            <a:ext cx="194310" cy="8826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875" dirty="0">
                <a:solidFill>
                  <a:srgbClr val="4BABC6"/>
                </a:solidFill>
                <a:latin typeface="Arial MT"/>
                <a:cs typeface="Arial MT"/>
              </a:rPr>
              <a:t>●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1271" y="4361283"/>
            <a:ext cx="6169372" cy="261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37791" y="4788867"/>
            <a:ext cx="6620917" cy="26253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71" y="1219200"/>
            <a:ext cx="6513429" cy="129009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known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sequential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search.</a:t>
            </a:r>
            <a:endParaRPr lang="en-US" sz="24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Works on both sorted and unsorted array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Compares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every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500" y="2889072"/>
            <a:ext cx="308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A[</a:t>
            </a:r>
            <a:r>
              <a:rPr sz="2400" dirty="0">
                <a:latin typeface="Corbel"/>
                <a:cs typeface="Corbel"/>
              </a:rPr>
              <a:t>]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{10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8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9</a:t>
            </a:r>
            <a:r>
              <a:rPr sz="2400" spc="-5" dirty="0">
                <a:latin typeface="Corbel"/>
                <a:cs typeface="Corbel"/>
              </a:rPr>
              <a:t> ,5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1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2};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407232"/>
            <a:ext cx="690499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searching 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‘9’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answer is</a:t>
            </a:r>
            <a:r>
              <a:rPr sz="2400" spc="-10" dirty="0">
                <a:latin typeface="Corbel"/>
                <a:cs typeface="Corbel"/>
              </a:rPr>
              <a:t> ‘3’(POS)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Linear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eﬃciency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rbel"/>
                <a:cs typeface="Corbel"/>
              </a:rPr>
              <a:t>O(n),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 of elements.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Bes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4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Cas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O(1)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: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ﬁrs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elemen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i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th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400" spc="-16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Corbel"/>
                <a:cs typeface="Corbel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AL</a:t>
            </a:r>
            <a:endParaRPr sz="24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44" y="3101857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Linear</a:t>
            </a:r>
            <a:r>
              <a:rPr sz="3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2DC4D-4C38-42F0-90E5-04CCF54976C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DF0BE-66D2-44F4-BC6A-602531393D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6A99B7D-9B08-42D0-B246-EDDB7F2C35F5}"/>
              </a:ext>
            </a:extLst>
          </p:cNvPr>
          <p:cNvGraphicFramePr>
            <a:graphicFrameLocks noGrp="1"/>
          </p:cNvGraphicFramePr>
          <p:nvPr/>
        </p:nvGraphicFramePr>
        <p:xfrm>
          <a:off x="4057024" y="1206262"/>
          <a:ext cx="4191632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A39ABD72-7EA6-4062-B66B-EC39AEB54BB9}"/>
              </a:ext>
            </a:extLst>
          </p:cNvPr>
          <p:cNvSpPr txBox="1"/>
          <p:nvPr/>
        </p:nvSpPr>
        <p:spPr>
          <a:xfrm>
            <a:off x="4299036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84498CF-F381-4002-A08E-2666EE5043A7}"/>
              </a:ext>
            </a:extLst>
          </p:cNvPr>
          <p:cNvSpPr txBox="1"/>
          <p:nvPr/>
        </p:nvSpPr>
        <p:spPr>
          <a:xfrm>
            <a:off x="4897760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2694770-2CA1-4BCE-B05E-192DCB3BDDA3}"/>
              </a:ext>
            </a:extLst>
          </p:cNvPr>
          <p:cNvSpPr txBox="1"/>
          <p:nvPr/>
        </p:nvSpPr>
        <p:spPr>
          <a:xfrm>
            <a:off x="5496486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05D9129-9DDC-471F-8292-4031C8D504AA}"/>
              </a:ext>
            </a:extLst>
          </p:cNvPr>
          <p:cNvSpPr txBox="1"/>
          <p:nvPr/>
        </p:nvSpPr>
        <p:spPr>
          <a:xfrm>
            <a:off x="6095210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BE3DCD3-2AE7-4999-9945-D0AE007FC285}"/>
              </a:ext>
            </a:extLst>
          </p:cNvPr>
          <p:cNvSpPr txBox="1"/>
          <p:nvPr/>
        </p:nvSpPr>
        <p:spPr>
          <a:xfrm>
            <a:off x="6693935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F33EC79-4376-40A5-9C7D-A2212D7246C6}"/>
              </a:ext>
            </a:extLst>
          </p:cNvPr>
          <p:cNvSpPr txBox="1"/>
          <p:nvPr/>
        </p:nvSpPr>
        <p:spPr>
          <a:xfrm>
            <a:off x="7292661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9D88615-2884-4D7C-99B9-C0E9F1FA0729}"/>
              </a:ext>
            </a:extLst>
          </p:cNvPr>
          <p:cNvSpPr txBox="1"/>
          <p:nvPr/>
        </p:nvSpPr>
        <p:spPr>
          <a:xfrm>
            <a:off x="7891385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C4919DF-B46C-4541-92F7-5F3C14C4F984}"/>
              </a:ext>
            </a:extLst>
          </p:cNvPr>
          <p:cNvSpPr txBox="1"/>
          <p:nvPr/>
        </p:nvSpPr>
        <p:spPr>
          <a:xfrm>
            <a:off x="325944" y="3101857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Linear</a:t>
            </a:r>
            <a:r>
              <a:rPr sz="3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0036C-B0A9-4760-9F7A-54393067E66A}"/>
              </a:ext>
            </a:extLst>
          </p:cNvPr>
          <p:cNvSpPr/>
          <p:nvPr/>
        </p:nvSpPr>
        <p:spPr>
          <a:xfrm>
            <a:off x="4057024" y="2133600"/>
            <a:ext cx="75941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If search value: 16 then sequential search will be done from index 0 to index 5. </a:t>
            </a:r>
          </a:p>
          <a:p>
            <a:r>
              <a:rPr lang="en-US" dirty="0"/>
              <a:t>In index 5, the value found so search stops.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6881257-7275-4171-B426-22CBAC81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81091"/>
              </p:ext>
            </p:extLst>
          </p:nvPr>
        </p:nvGraphicFramePr>
        <p:xfrm>
          <a:off x="4136689" y="3733463"/>
          <a:ext cx="4191632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5">
            <a:extLst>
              <a:ext uri="{FF2B5EF4-FFF2-40B4-BE49-F238E27FC236}">
                <a16:creationId xmlns:a16="http://schemas.microsoft.com/office/drawing/2014/main" id="{CE5787CE-3995-4238-A7A8-D9D968E2C9E2}"/>
              </a:ext>
            </a:extLst>
          </p:cNvPr>
          <p:cNvSpPr txBox="1"/>
          <p:nvPr/>
        </p:nvSpPr>
        <p:spPr>
          <a:xfrm>
            <a:off x="4378701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AE5FFE1A-FA35-44BD-97F6-DE1626EF1558}"/>
              </a:ext>
            </a:extLst>
          </p:cNvPr>
          <p:cNvSpPr txBox="1"/>
          <p:nvPr/>
        </p:nvSpPr>
        <p:spPr>
          <a:xfrm>
            <a:off x="4977425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BA61E95F-19AA-4397-9581-644CBDE50F49}"/>
              </a:ext>
            </a:extLst>
          </p:cNvPr>
          <p:cNvSpPr txBox="1"/>
          <p:nvPr/>
        </p:nvSpPr>
        <p:spPr>
          <a:xfrm>
            <a:off x="5576151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46032602-A06A-4476-9320-19B01ADE3492}"/>
              </a:ext>
            </a:extLst>
          </p:cNvPr>
          <p:cNvSpPr txBox="1"/>
          <p:nvPr/>
        </p:nvSpPr>
        <p:spPr>
          <a:xfrm>
            <a:off x="6174875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86F2AC8-20FA-43B7-BD02-9493C610EC9F}"/>
              </a:ext>
            </a:extLst>
          </p:cNvPr>
          <p:cNvSpPr txBox="1"/>
          <p:nvPr/>
        </p:nvSpPr>
        <p:spPr>
          <a:xfrm>
            <a:off x="6773600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308D034-3F35-477C-8F4D-D69E207EDB57}"/>
              </a:ext>
            </a:extLst>
          </p:cNvPr>
          <p:cNvSpPr txBox="1"/>
          <p:nvPr/>
        </p:nvSpPr>
        <p:spPr>
          <a:xfrm>
            <a:off x="7372326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6A4179E1-AFD4-4FA7-9574-0CB4ECF3D330}"/>
              </a:ext>
            </a:extLst>
          </p:cNvPr>
          <p:cNvSpPr txBox="1"/>
          <p:nvPr/>
        </p:nvSpPr>
        <p:spPr>
          <a:xfrm>
            <a:off x="7971050" y="34231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05C1CB-710E-46BD-8081-AA660FDAD106}"/>
                  </a:ext>
                </a:extLst>
              </p14:cNvPr>
              <p14:cNvContentPartPr/>
              <p14:nvPr/>
            </p14:nvContentPartPr>
            <p14:xfrm>
              <a:off x="4375440" y="4098600"/>
              <a:ext cx="3134880" cy="38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05C1CB-710E-46BD-8081-AA660FDAD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080" y="4089240"/>
                <a:ext cx="315360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1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2300" y="1502232"/>
            <a:ext cx="42475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LINEAR_SEARCH(A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N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V</a:t>
            </a:r>
            <a:r>
              <a:rPr spc="-5" dirty="0">
                <a:solidFill>
                  <a:schemeClr val="tx1"/>
                </a:solidFill>
              </a:rPr>
              <a:t>AL) 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STEP1:</a:t>
            </a:r>
            <a:r>
              <a:rPr b="0" spc="-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[INITIALIZE]</a:t>
            </a:r>
            <a:r>
              <a:rPr b="0" spc="-7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SET</a:t>
            </a:r>
            <a:r>
              <a:rPr b="0" spc="-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POS</a:t>
            </a:r>
            <a:r>
              <a:rPr b="0" spc="-2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dirty="0">
                <a:solidFill>
                  <a:schemeClr val="tx1"/>
                </a:solidFill>
                <a:latin typeface="Corbel"/>
                <a:cs typeface="Corbel"/>
              </a:rPr>
              <a:t>=</a:t>
            </a:r>
            <a:r>
              <a:rPr b="0" spc="-2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-1 </a:t>
            </a:r>
            <a:r>
              <a:rPr b="0" spc="-46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STEP2:</a:t>
            </a:r>
            <a:r>
              <a:rPr b="0" spc="-1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[INITIALIZE]</a:t>
            </a:r>
            <a:r>
              <a:rPr b="0" spc="-7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spc="-5" dirty="0">
                <a:solidFill>
                  <a:schemeClr val="tx1"/>
                </a:solidFill>
                <a:latin typeface="Corbel"/>
                <a:cs typeface="Corbel"/>
              </a:rPr>
              <a:t>SET</a:t>
            </a:r>
            <a:r>
              <a:rPr b="0" spc="-1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r>
              <a:rPr b="0" spc="-1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dirty="0">
                <a:solidFill>
                  <a:schemeClr val="tx1"/>
                </a:solidFill>
                <a:latin typeface="Corbel"/>
                <a:cs typeface="Corbel"/>
              </a:rPr>
              <a:t>=</a:t>
            </a:r>
            <a:r>
              <a:rPr b="0" spc="-1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b="0" dirty="0">
                <a:solidFill>
                  <a:schemeClr val="tx1"/>
                </a:solidFill>
                <a:latin typeface="Corbel"/>
                <a:cs typeface="Corbel"/>
              </a:rPr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2300" y="2759532"/>
            <a:ext cx="531939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1205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STEP3:</a:t>
            </a:r>
            <a:r>
              <a:rPr sz="2400" spc="-15" dirty="0">
                <a:latin typeface="Corbel"/>
                <a:cs typeface="Corbel"/>
              </a:rPr>
              <a:t> Repeat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while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I=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0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STEP4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A[I</a:t>
            </a:r>
            <a:r>
              <a:rPr sz="2400" dirty="0">
                <a:latin typeface="Corbel"/>
                <a:cs typeface="Corbel"/>
              </a:rPr>
              <a:t>]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then</a:t>
            </a:r>
            <a:endParaRPr sz="2400" dirty="0">
              <a:latin typeface="Corbel"/>
              <a:cs typeface="Corbel"/>
            </a:endParaRPr>
          </a:p>
          <a:p>
            <a:pPr marL="13843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rbel"/>
                <a:cs typeface="Corbel"/>
              </a:rPr>
              <a:t>SET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POS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</a:p>
          <a:p>
            <a:pPr marL="13843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rbel"/>
                <a:cs typeface="Corbel"/>
              </a:rPr>
              <a:t>Go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6</a:t>
            </a:r>
          </a:p>
          <a:p>
            <a:pPr marL="12700" marR="5080">
              <a:lnSpc>
                <a:spcPct val="114599"/>
              </a:lnSpc>
            </a:pPr>
            <a:r>
              <a:rPr sz="2400" spc="-5" dirty="0">
                <a:latin typeface="Corbel"/>
                <a:cs typeface="Corbel"/>
              </a:rPr>
              <a:t>STEP5: PRINT “Value not present in array”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STEP6: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RETURN POS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4" y="3101857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Linear</a:t>
            </a:r>
            <a:r>
              <a:rPr sz="3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1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1905000"/>
            <a:ext cx="7391400" cy="33629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25" dirty="0">
                <a:latin typeface="Corbel"/>
                <a:cs typeface="Corbel"/>
              </a:rPr>
              <a:t>Records are partitioned in two parts and it is compared with middle key element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5" dirty="0">
                <a:solidFill>
                  <a:srgbClr val="FF0000"/>
                </a:solidFill>
                <a:latin typeface="Corbel"/>
                <a:cs typeface="Corbel"/>
              </a:rPr>
              <a:t>Works</a:t>
            </a:r>
            <a:r>
              <a:rPr sz="2400" spc="-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eﬃciently</a:t>
            </a:r>
            <a:r>
              <a:rPr sz="24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with</a:t>
            </a:r>
            <a:r>
              <a:rPr sz="24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sorted</a:t>
            </a:r>
            <a:r>
              <a:rPr sz="2400" spc="-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list.</a:t>
            </a:r>
            <a:endParaRPr lang="en-US" sz="2400" spc="-5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Works on sorted array (ascending or descending)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Algorithm ﬁnds the position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particular element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25" dirty="0">
                <a:latin typeface="Corbel"/>
                <a:cs typeface="Corbel"/>
              </a:rPr>
              <a:t>array.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60" dirty="0">
                <a:latin typeface="Corbel"/>
                <a:cs typeface="Corbel"/>
              </a:rPr>
              <a:t>Take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example: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Dictionary</a:t>
            </a:r>
            <a:endParaRPr lang="en-US" sz="24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Random search so fast access than linear.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1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57024" y="1206262"/>
          <a:ext cx="4191632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99036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7760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6486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5210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3935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2661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1385" y="8959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93735-47F2-4531-9747-07B96CFB1D88}"/>
              </a:ext>
            </a:extLst>
          </p:cNvPr>
          <p:cNvSpPr txBox="1"/>
          <p:nvPr/>
        </p:nvSpPr>
        <p:spPr>
          <a:xfrm>
            <a:off x="3879895" y="1967737"/>
            <a:ext cx="79861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If search value: 16</a:t>
            </a:r>
          </a:p>
          <a:p>
            <a:endParaRPr lang="en-US" dirty="0"/>
          </a:p>
          <a:p>
            <a:r>
              <a:rPr lang="en-US" dirty="0"/>
              <a:t>Mid = ( </a:t>
            </a:r>
            <a:r>
              <a:rPr lang="en-US" dirty="0" err="1"/>
              <a:t>lb</a:t>
            </a:r>
            <a:r>
              <a:rPr lang="en-US" dirty="0"/>
              <a:t> + up )/2 </a:t>
            </a:r>
          </a:p>
          <a:p>
            <a:r>
              <a:rPr lang="en-US" dirty="0"/>
              <a:t>        = (0+6)/2 </a:t>
            </a:r>
          </a:p>
          <a:p>
            <a:r>
              <a:rPr lang="en-US" dirty="0"/>
              <a:t>        = 3</a:t>
            </a:r>
          </a:p>
          <a:p>
            <a:endParaRPr lang="en-US" dirty="0"/>
          </a:p>
          <a:p>
            <a:r>
              <a:rPr lang="en-US" dirty="0"/>
              <a:t>In index 3, value 9 is present which is less than search value so discard all elements </a:t>
            </a:r>
          </a:p>
          <a:p>
            <a:r>
              <a:rPr lang="en-US" dirty="0"/>
              <a:t>to its left. 1, 4, 7, 9 will be skipped.</a:t>
            </a:r>
          </a:p>
          <a:p>
            <a:endParaRPr lang="en-US" dirty="0"/>
          </a:p>
          <a:p>
            <a:r>
              <a:rPr lang="en-US" dirty="0"/>
              <a:t>Remaining index is 4, 5,6. so, ( </a:t>
            </a:r>
            <a:r>
              <a:rPr lang="en-US" dirty="0" err="1"/>
              <a:t>lb</a:t>
            </a:r>
            <a:r>
              <a:rPr lang="en-US" dirty="0"/>
              <a:t> + up )/2 is (4+6)/2 = 5</a:t>
            </a:r>
          </a:p>
          <a:p>
            <a:endParaRPr lang="en-US" dirty="0"/>
          </a:p>
          <a:p>
            <a:r>
              <a:rPr lang="en-US" dirty="0"/>
              <a:t>In 5</a:t>
            </a:r>
            <a:r>
              <a:rPr lang="en-US" baseline="30000" dirty="0"/>
              <a:t>th</a:t>
            </a:r>
            <a:r>
              <a:rPr lang="en-US" dirty="0"/>
              <a:t> index the search value present.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944F6D1-B883-46E4-8B7F-7658CBDDB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22794"/>
              </p:ext>
            </p:extLst>
          </p:nvPr>
        </p:nvGraphicFramePr>
        <p:xfrm>
          <a:off x="4390925" y="5879471"/>
          <a:ext cx="4191632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5">
            <a:extLst>
              <a:ext uri="{FF2B5EF4-FFF2-40B4-BE49-F238E27FC236}">
                <a16:creationId xmlns:a16="http://schemas.microsoft.com/office/drawing/2014/main" id="{6D0C0DC7-38AC-4CAE-BAF0-82DDBBD1D947}"/>
              </a:ext>
            </a:extLst>
          </p:cNvPr>
          <p:cNvSpPr txBox="1"/>
          <p:nvPr/>
        </p:nvSpPr>
        <p:spPr>
          <a:xfrm>
            <a:off x="4632937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B5E8A60-3B1A-4A58-925C-81C870EA74EF}"/>
              </a:ext>
            </a:extLst>
          </p:cNvPr>
          <p:cNvSpPr txBox="1"/>
          <p:nvPr/>
        </p:nvSpPr>
        <p:spPr>
          <a:xfrm>
            <a:off x="5231661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57619BCC-91C5-418C-96C0-BE2E7166A6C2}"/>
              </a:ext>
            </a:extLst>
          </p:cNvPr>
          <p:cNvSpPr txBox="1"/>
          <p:nvPr/>
        </p:nvSpPr>
        <p:spPr>
          <a:xfrm>
            <a:off x="5830387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2157808-3C96-429F-955E-1CDFE6D31632}"/>
              </a:ext>
            </a:extLst>
          </p:cNvPr>
          <p:cNvSpPr txBox="1"/>
          <p:nvPr/>
        </p:nvSpPr>
        <p:spPr>
          <a:xfrm>
            <a:off x="6429111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1228B8C9-C08F-44CB-9AE3-D53532F3012A}"/>
              </a:ext>
            </a:extLst>
          </p:cNvPr>
          <p:cNvSpPr txBox="1"/>
          <p:nvPr/>
        </p:nvSpPr>
        <p:spPr>
          <a:xfrm>
            <a:off x="7027836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59EA7936-ABE2-45B8-83AF-3955EABB50CA}"/>
              </a:ext>
            </a:extLst>
          </p:cNvPr>
          <p:cNvSpPr txBox="1"/>
          <p:nvPr/>
        </p:nvSpPr>
        <p:spPr>
          <a:xfrm>
            <a:off x="7626562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95156445-C195-4DED-AEC3-A66C63B89B26}"/>
              </a:ext>
            </a:extLst>
          </p:cNvPr>
          <p:cNvSpPr txBox="1"/>
          <p:nvPr/>
        </p:nvSpPr>
        <p:spPr>
          <a:xfrm>
            <a:off x="8225286" y="556914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D450EDC-22B9-47A0-9B67-73FEB41855B8}"/>
                  </a:ext>
                </a:extLst>
              </p14:cNvPr>
              <p14:cNvContentPartPr/>
              <p14:nvPr/>
            </p14:nvContentPartPr>
            <p14:xfrm>
              <a:off x="6429240" y="6331320"/>
              <a:ext cx="133092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D450EDC-22B9-47A0-9B67-73FEB4185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9880" y="6321960"/>
                <a:ext cx="1349640" cy="37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51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Unit#4:</a:t>
            </a:r>
            <a:r>
              <a:rPr sz="1200" spc="-5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Sorting</a:t>
            </a:r>
            <a:r>
              <a:rPr sz="1200" spc="-2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&amp;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Searching</a:t>
            </a:r>
            <a:r>
              <a:rPr sz="1200" spc="-25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techniques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1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BINAR</a:t>
            </a:r>
            <a:r>
              <a:rPr dirty="0">
                <a:solidFill>
                  <a:schemeClr val="tx1"/>
                </a:solidFill>
              </a:rPr>
              <a:t>Y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SEARCH(A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lower_bound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upper_bound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V</a:t>
            </a:r>
            <a:r>
              <a:rPr spc="-5" dirty="0">
                <a:solidFill>
                  <a:schemeClr val="tx1"/>
                </a:solidFill>
              </a:rPr>
              <a:t>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942300" y="1227857"/>
            <a:ext cx="6360795" cy="482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STEP1: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[INITIALIZE]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SET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BEG=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lower_bound,</a:t>
            </a:r>
          </a:p>
          <a:p>
            <a:pPr marL="1384300">
              <a:lnSpc>
                <a:spcPts val="2850"/>
              </a:lnSpc>
            </a:pPr>
            <a:r>
              <a:rPr spc="-5" dirty="0">
                <a:solidFill>
                  <a:schemeClr val="tx1"/>
                </a:solidFill>
              </a:rPr>
              <a:t>END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upper_bound,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POS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-1</a:t>
            </a: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STEP2:</a:t>
            </a:r>
            <a:r>
              <a:rPr spc="-15" dirty="0">
                <a:solidFill>
                  <a:schemeClr val="tx1"/>
                </a:solidFill>
              </a:rPr>
              <a:t> Repeat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and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while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BEG&lt;=END </a:t>
            </a:r>
            <a:r>
              <a:rPr spc="-46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STEP3: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SET MID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(BEG+END)/2</a:t>
            </a:r>
          </a:p>
          <a:p>
            <a:pPr marL="12700">
              <a:lnSpc>
                <a:spcPts val="2745"/>
              </a:lnSpc>
            </a:pPr>
            <a:r>
              <a:rPr spc="-5" dirty="0">
                <a:solidFill>
                  <a:schemeClr val="tx1"/>
                </a:solidFill>
              </a:rPr>
              <a:t>STEP4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A[MI</a:t>
            </a:r>
            <a:r>
              <a:rPr spc="-95" dirty="0">
                <a:solidFill>
                  <a:schemeClr val="tx1"/>
                </a:solidFill>
              </a:rPr>
              <a:t>D</a:t>
            </a:r>
            <a:r>
              <a:rPr dirty="0">
                <a:solidFill>
                  <a:schemeClr val="tx1"/>
                </a:solidFill>
              </a:rPr>
              <a:t>]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V</a:t>
            </a:r>
            <a:r>
              <a:rPr spc="-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16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THEN</a:t>
            </a:r>
          </a:p>
          <a:p>
            <a:pPr marL="1384300">
              <a:lnSpc>
                <a:spcPts val="2850"/>
              </a:lnSpc>
            </a:pPr>
            <a:r>
              <a:rPr spc="-5" dirty="0">
                <a:solidFill>
                  <a:schemeClr val="tx1"/>
                </a:solidFill>
              </a:rPr>
              <a:t>POS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MID</a:t>
            </a:r>
          </a:p>
          <a:p>
            <a:pPr marL="1384300">
              <a:lnSpc>
                <a:spcPts val="2850"/>
              </a:lnSpc>
            </a:pPr>
            <a:r>
              <a:rPr spc="-5" dirty="0">
                <a:solidFill>
                  <a:schemeClr val="tx1"/>
                </a:solidFill>
              </a:rPr>
              <a:t>G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6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6</a:t>
            </a:r>
          </a:p>
          <a:p>
            <a:pPr marL="1384300" marR="2653665" indent="-457200">
              <a:lnSpc>
                <a:spcPts val="285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A[MI</a:t>
            </a:r>
            <a:r>
              <a:rPr spc="-95" dirty="0">
                <a:solidFill>
                  <a:schemeClr val="tx1"/>
                </a:solidFill>
              </a:rPr>
              <a:t>D</a:t>
            </a:r>
            <a:r>
              <a:rPr dirty="0">
                <a:solidFill>
                  <a:schemeClr val="tx1"/>
                </a:solidFill>
              </a:rPr>
              <a:t>]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&gt;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V</a:t>
            </a:r>
            <a:r>
              <a:rPr spc="-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16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THEN  SET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MID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</a:p>
          <a:p>
            <a:pPr marL="927100">
              <a:lnSpc>
                <a:spcPts val="2745"/>
              </a:lnSpc>
            </a:pPr>
            <a:r>
              <a:rPr spc="-5" dirty="0">
                <a:solidFill>
                  <a:schemeClr val="tx1"/>
                </a:solidFill>
              </a:rPr>
              <a:t>ELSE</a:t>
            </a:r>
          </a:p>
          <a:p>
            <a:pPr marL="1384300">
              <a:lnSpc>
                <a:spcPts val="2850"/>
              </a:lnSpc>
            </a:pPr>
            <a:r>
              <a:rPr spc="-5" dirty="0">
                <a:solidFill>
                  <a:schemeClr val="tx1"/>
                </a:solidFill>
              </a:rPr>
              <a:t>SET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BEG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MID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+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</a:p>
          <a:p>
            <a:pPr marL="12700" marR="1046480">
              <a:lnSpc>
                <a:spcPts val="285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STEP5: PRINT “Value not present in array” </a:t>
            </a:r>
            <a:r>
              <a:rPr spc="-4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STEP6: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RETURN POS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661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LINEAR_SEARCH(A, N, VAL)  STEP1: [INITIALIZE] SET POS = -1  STEP2: [INITIALIZE] SET I = 0</vt:lpstr>
      <vt:lpstr>PowerPoint Presentation</vt:lpstr>
      <vt:lpstr>PowerPoint Presentation</vt:lpstr>
      <vt:lpstr>BINARY SEARCH(A, lower_bound, upper_bound, VAL)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Ravikumar</cp:lastModifiedBy>
  <cp:revision>7</cp:revision>
  <dcterms:created xsi:type="dcterms:W3CDTF">2021-09-15T08:41:59Z</dcterms:created>
  <dcterms:modified xsi:type="dcterms:W3CDTF">2021-09-15T16:36:26Z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