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263" r:id="rId10"/>
    <p:sldId id="264" r:id="rId11"/>
    <p:sldId id="265" r:id="rId12"/>
    <p:sldId id="266" r:id="rId13"/>
    <p:sldId id="267" r:id="rId14"/>
    <p:sldId id="268" r:id="rId15"/>
    <p:sldId id="315" r:id="rId16"/>
    <p:sldId id="269" r:id="rId17"/>
    <p:sldId id="270" r:id="rId18"/>
    <p:sldId id="271" r:id="rId19"/>
    <p:sldId id="311" r:id="rId20"/>
    <p:sldId id="312" r:id="rId21"/>
    <p:sldId id="313" r:id="rId22"/>
    <p:sldId id="272" r:id="rId23"/>
    <p:sldId id="310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16" r:id="rId36"/>
    <p:sldId id="284" r:id="rId37"/>
    <p:sldId id="285" r:id="rId38"/>
    <p:sldId id="286" r:id="rId39"/>
    <p:sldId id="287" r:id="rId40"/>
    <p:sldId id="288" r:id="rId41"/>
    <p:sldId id="289" r:id="rId42"/>
    <p:sldId id="317" r:id="rId43"/>
    <p:sldId id="319" r:id="rId44"/>
    <p:sldId id="320" r:id="rId45"/>
    <p:sldId id="321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27" r:id="rId54"/>
    <p:sldId id="322" r:id="rId55"/>
    <p:sldId id="297" r:id="rId56"/>
    <p:sldId id="323" r:id="rId57"/>
    <p:sldId id="324" r:id="rId58"/>
    <p:sldId id="298" r:id="rId59"/>
    <p:sldId id="299" r:id="rId60"/>
    <p:sldId id="325" r:id="rId61"/>
    <p:sldId id="326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C4EA-D7E5-4A3C-BA31-0B14D3CD7E32}" type="datetimeFigureOut">
              <a:rPr lang="en-US" smtClean="0"/>
              <a:t>24/08/2021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D96A-97FF-4015-976C-D0A57463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node can have either 0 or 2 nodes. </a:t>
            </a:r>
            <a:r>
              <a:rPr lang="en-US" sz="1200" dirty="0">
                <a:latin typeface="Corbel"/>
                <a:cs typeface="Corbel"/>
              </a:rPr>
              <a:t>A </a:t>
            </a:r>
            <a:r>
              <a:rPr lang="en-US" sz="1200" b="1" spc="-5" dirty="0">
                <a:latin typeface="Corbel"/>
                <a:cs typeface="Corbel"/>
              </a:rPr>
              <a:t>strictly binary tree </a:t>
            </a:r>
            <a:r>
              <a:rPr lang="en-US" sz="1200" spc="-5" dirty="0">
                <a:latin typeface="Corbel"/>
                <a:cs typeface="Corbel"/>
              </a:rPr>
              <a:t>is </a:t>
            </a:r>
            <a:r>
              <a:rPr lang="en-US" sz="1200" dirty="0">
                <a:latin typeface="Corbel"/>
                <a:cs typeface="Corbel"/>
              </a:rPr>
              <a:t>a </a:t>
            </a:r>
            <a:r>
              <a:rPr lang="en-US" sz="1200" spc="-5" dirty="0">
                <a:latin typeface="Corbel"/>
                <a:cs typeface="Corbel"/>
              </a:rPr>
              <a:t>tree in which </a:t>
            </a:r>
            <a:r>
              <a:rPr lang="en-US" sz="1200" spc="-10" dirty="0">
                <a:latin typeface="Corbel"/>
                <a:cs typeface="Corbel"/>
              </a:rPr>
              <a:t>every </a:t>
            </a:r>
            <a:r>
              <a:rPr lang="en-US" sz="1200" spc="-5" dirty="0">
                <a:latin typeface="Corbel"/>
                <a:cs typeface="Corbel"/>
              </a:rPr>
              <a:t>node </a:t>
            </a:r>
            <a:r>
              <a:rPr lang="en-US" sz="1200" spc="-47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other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than the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leaves has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two children.</a:t>
            </a:r>
            <a:endParaRPr lang="en-US" sz="1200" dirty="0">
              <a:latin typeface="Corbel"/>
              <a:cs typeface="Corbe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https://algorithms.tutorialhorizon.com/make-a-binary-tree-from-given-inorder-and-preorder-traveral/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12, 8, 18, 5, 10, 14, 20, 7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3 6 5 15 22 45 23 34 65 78 - pre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A7A3-D415-43AE-AEF6-0BD2FA2F5DD6}" type="datetime1">
              <a:rPr lang="en-US" smtClean="0"/>
              <a:t>24/08/2021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A58F-201C-4CA8-AEDE-F4BF612AB7CF}" type="datetime1">
              <a:rPr lang="en-US" smtClean="0"/>
              <a:t>24/08/2021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0B2-DA41-4430-B4A7-A73E69C1928B}" type="datetime1">
              <a:rPr lang="en-US" smtClean="0"/>
              <a:t>24/08/2021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EAD2-5F53-4F62-8544-2EA21E11B171}" type="datetime1">
              <a:rPr lang="en-US" smtClean="0"/>
              <a:t>24/08/2021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C9C6-58DF-4FC8-BE9F-7CFDA99DABCC}" type="datetime1">
              <a:rPr lang="en-US" smtClean="0"/>
              <a:t>24/08/2021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2293" y="2008916"/>
            <a:ext cx="265493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2293" y="2374676"/>
            <a:ext cx="5931534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B160-2BE4-4D2A-8C4E-496B6E4AB38A}" type="datetime1">
              <a:rPr lang="en-US" smtClean="0"/>
              <a:t>24/08/2021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6485" y="6468683"/>
            <a:ext cx="241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 of 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2087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Ravikumar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4783455" cy="17341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sz="5900" b="1" spc="-10" dirty="0">
                <a:solidFill>
                  <a:srgbClr val="FFFFFF"/>
                </a:solidFill>
                <a:latin typeface="Corbel"/>
                <a:cs typeface="Corbel"/>
              </a:rPr>
              <a:t>Nonlinear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1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5900" b="1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040" y="4810047"/>
            <a:ext cx="873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Unit#3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01CE0301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/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9DB9F8-02D0-43C2-853A-88A9E89D9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43052"/>
          </a:xfrm>
        </p:spPr>
        <p:txBody>
          <a:bodyPr/>
          <a:lstStyle/>
          <a:p>
            <a:pPr marL="12700">
              <a:lnSpc>
                <a:spcPts val="1140"/>
              </a:lnSpc>
            </a:pP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F792C9-E2B0-4639-9D22-39EA62875D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52874"/>
            <a:ext cx="10064750" cy="32118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7313295">
              <a:lnSpc>
                <a:spcPts val="3679"/>
              </a:lnSpc>
              <a:spcBef>
                <a:spcPts val="555"/>
              </a:spcBef>
            </a:pP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Array </a:t>
            </a:r>
            <a:r>
              <a:rPr sz="3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epresentation  of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 dirty="0">
              <a:latin typeface="Corbel"/>
              <a:cs typeface="Corbel"/>
            </a:endParaRPr>
          </a:p>
          <a:p>
            <a:pPr marL="4086225" indent="-398145">
              <a:lnSpc>
                <a:spcPct val="10000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85590" algn="l"/>
                <a:tab pos="4086860" algn="l"/>
              </a:tabLst>
            </a:pPr>
            <a:r>
              <a:rPr sz="2400" spc="-5" dirty="0">
                <a:latin typeface="Corbel"/>
                <a:cs typeface="Corbel"/>
              </a:rPr>
              <a:t>If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parent,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(Consider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root</a:t>
            </a:r>
            <a:r>
              <a:rPr sz="2400" spc="-15" dirty="0">
                <a:latin typeface="Corbel"/>
                <a:cs typeface="Corbel"/>
              </a:rPr>
              <a:t> node)</a:t>
            </a:r>
            <a:endParaRPr sz="2400" dirty="0">
              <a:latin typeface="Corbel"/>
              <a:cs typeface="Corbel"/>
            </a:endParaRPr>
          </a:p>
          <a:p>
            <a:pPr marL="4543425" lvl="1" indent="-398145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4542790" algn="l"/>
                <a:tab pos="4544060" algn="l"/>
              </a:tabLst>
            </a:pPr>
            <a:r>
              <a:rPr sz="2200" spc="-5" dirty="0">
                <a:latin typeface="Corbel"/>
                <a:cs typeface="Corbel"/>
              </a:rPr>
              <a:t>Left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child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2*K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2*1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</a:p>
          <a:p>
            <a:pPr marL="4543425" lvl="1" indent="-398145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542790" algn="l"/>
                <a:tab pos="4544060" algn="l"/>
              </a:tabLst>
            </a:pPr>
            <a:r>
              <a:rPr sz="2200" spc="-5" dirty="0">
                <a:latin typeface="Corbel"/>
                <a:cs typeface="Corbel"/>
              </a:rPr>
              <a:t>Right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child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(2*K)+1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(2*1)+1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3</a:t>
            </a:r>
          </a:p>
        </p:txBody>
      </p:sp>
      <p:sp>
        <p:nvSpPr>
          <p:cNvPr id="4" name="object 4"/>
          <p:cNvSpPr/>
          <p:nvPr/>
        </p:nvSpPr>
        <p:spPr>
          <a:xfrm>
            <a:off x="5267412" y="994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8535" y="1102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6187" y="1698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7310" y="1806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3037" y="1698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4160" y="1806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1312" y="24618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2435" y="256976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7412" y="24618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8535" y="25697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8185" y="1391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3754"/>
              </p:ext>
            </p:extLst>
          </p:nvPr>
        </p:nvGraphicFramePr>
        <p:xfrm>
          <a:off x="8670237" y="1378787"/>
          <a:ext cx="929640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52874"/>
            <a:ext cx="2756535" cy="14770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55"/>
              </a:spcBef>
            </a:pPr>
            <a:r>
              <a:rPr sz="3400" spc="-15" dirty="0">
                <a:solidFill>
                  <a:srgbClr val="FFFFFF"/>
                </a:solidFill>
                <a:latin typeface="Corbel"/>
                <a:cs typeface="Corbel"/>
              </a:rPr>
              <a:t>Linked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List </a:t>
            </a:r>
            <a:r>
              <a:rPr sz="3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epresentation  of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0687" y="11238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41810" y="12317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9462" y="18283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586" y="19362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46312" y="18283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87435" y="193626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4587" y="2591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710" y="26994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00687" y="2591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1810" y="26994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81460" y="152072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450" y="3815300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4">
                <a:moveTo>
                  <a:pt x="4749" y="0"/>
                </a:moveTo>
                <a:lnTo>
                  <a:pt x="4749" y="401899"/>
                </a:lnTo>
              </a:path>
              <a:path w="1540509" h="401954">
                <a:moveTo>
                  <a:pt x="1025349" y="0"/>
                </a:moveTo>
                <a:lnTo>
                  <a:pt x="1025349" y="401899"/>
                </a:lnTo>
              </a:path>
              <a:path w="1540509" h="401954">
                <a:moveTo>
                  <a:pt x="1535649" y="0"/>
                </a:moveTo>
                <a:lnTo>
                  <a:pt x="1535649" y="401899"/>
                </a:lnTo>
              </a:path>
              <a:path w="1540509" h="401954">
                <a:moveTo>
                  <a:pt x="0" y="4749"/>
                </a:moveTo>
                <a:lnTo>
                  <a:pt x="1540399" y="4749"/>
                </a:lnTo>
              </a:path>
              <a:path w="1540509" h="401954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50500" y="3820050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68542"/>
              </p:ext>
            </p:extLst>
          </p:nvPr>
        </p:nvGraphicFramePr>
        <p:xfrm>
          <a:off x="9166337" y="43638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104549" y="4363875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4">
                <a:moveTo>
                  <a:pt x="4749" y="0"/>
                </a:moveTo>
                <a:lnTo>
                  <a:pt x="4749" y="401899"/>
                </a:lnTo>
              </a:path>
              <a:path w="1540509" h="401954">
                <a:moveTo>
                  <a:pt x="1025349" y="0"/>
                </a:moveTo>
                <a:lnTo>
                  <a:pt x="1025349" y="401899"/>
                </a:lnTo>
              </a:path>
              <a:path w="1540509" h="401954">
                <a:moveTo>
                  <a:pt x="1535649" y="0"/>
                </a:moveTo>
                <a:lnTo>
                  <a:pt x="1535649" y="401899"/>
                </a:lnTo>
              </a:path>
              <a:path w="1540509" h="401954">
                <a:moveTo>
                  <a:pt x="0" y="4749"/>
                </a:moveTo>
                <a:lnTo>
                  <a:pt x="1540399" y="4749"/>
                </a:lnTo>
              </a:path>
              <a:path w="1540509" h="401954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19599" y="4368624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26888"/>
              </p:ext>
            </p:extLst>
          </p:nvPr>
        </p:nvGraphicFramePr>
        <p:xfrm>
          <a:off x="4557737" y="49723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6399"/>
              </p:ext>
            </p:extLst>
          </p:nvPr>
        </p:nvGraphicFramePr>
        <p:xfrm>
          <a:off x="7635437" y="49723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034780" y="4035674"/>
            <a:ext cx="850900" cy="330200"/>
          </a:xfrm>
          <a:custGeom>
            <a:avLst/>
            <a:gdLst/>
            <a:ahLst/>
            <a:cxnLst/>
            <a:rect l="l" t="t" r="r" b="b"/>
            <a:pathLst>
              <a:path w="850900" h="330200">
                <a:moveTo>
                  <a:pt x="850619" y="0"/>
                </a:moveTo>
                <a:lnTo>
                  <a:pt x="0" y="33002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989719" y="4346273"/>
            <a:ext cx="55880" cy="40005"/>
            <a:chOff x="6989719" y="4346273"/>
            <a:chExt cx="55880" cy="40005"/>
          </a:xfrm>
        </p:grpSpPr>
        <p:sp>
          <p:nvSpPr>
            <p:cNvPr id="24" name="object 24"/>
            <p:cNvSpPr/>
            <p:nvPr/>
          </p:nvSpPr>
          <p:spPr>
            <a:xfrm>
              <a:off x="6994481" y="43510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302"/>
                  </a:moveTo>
                  <a:lnTo>
                    <a:pt x="34607" y="0"/>
                  </a:lnTo>
                  <a:lnTo>
                    <a:pt x="45988" y="29334"/>
                  </a:lnTo>
                  <a:lnTo>
                    <a:pt x="0" y="3030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4481" y="43510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4607" y="0"/>
                  </a:moveTo>
                  <a:lnTo>
                    <a:pt x="0" y="30302"/>
                  </a:lnTo>
                  <a:lnTo>
                    <a:pt x="45988" y="29334"/>
                  </a:lnTo>
                  <a:lnTo>
                    <a:pt x="34607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435934" y="4606325"/>
            <a:ext cx="873125" cy="368300"/>
          </a:xfrm>
          <a:custGeom>
            <a:avLst/>
            <a:gdLst/>
            <a:ahLst/>
            <a:cxnLst/>
            <a:rect l="l" t="t" r="r" b="b"/>
            <a:pathLst>
              <a:path w="873125" h="368300">
                <a:moveTo>
                  <a:pt x="872840" y="0"/>
                </a:moveTo>
                <a:lnTo>
                  <a:pt x="0" y="36809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391343" y="4955159"/>
            <a:ext cx="55880" cy="41275"/>
            <a:chOff x="5391343" y="4955159"/>
            <a:chExt cx="55880" cy="41275"/>
          </a:xfrm>
        </p:grpSpPr>
        <p:sp>
          <p:nvSpPr>
            <p:cNvPr id="28" name="object 28"/>
            <p:cNvSpPr/>
            <p:nvPr/>
          </p:nvSpPr>
          <p:spPr>
            <a:xfrm>
              <a:off x="5396105" y="49599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31292"/>
                  </a:moveTo>
                  <a:lnTo>
                    <a:pt x="33715" y="0"/>
                  </a:lnTo>
                  <a:lnTo>
                    <a:pt x="45941" y="28992"/>
                  </a:lnTo>
                  <a:lnTo>
                    <a:pt x="0" y="3129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96105" y="49599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715" y="0"/>
                  </a:moveTo>
                  <a:lnTo>
                    <a:pt x="0" y="31292"/>
                  </a:lnTo>
                  <a:lnTo>
                    <a:pt x="45941" y="28992"/>
                  </a:lnTo>
                  <a:lnTo>
                    <a:pt x="33715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931550" y="4050224"/>
            <a:ext cx="974090" cy="277495"/>
          </a:xfrm>
          <a:custGeom>
            <a:avLst/>
            <a:gdLst/>
            <a:ahLst/>
            <a:cxnLst/>
            <a:rect l="l" t="t" r="r" b="b"/>
            <a:pathLst>
              <a:path w="974090" h="277495">
                <a:moveTo>
                  <a:pt x="0" y="0"/>
                </a:moveTo>
                <a:lnTo>
                  <a:pt x="973728" y="27686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9896213" y="4307199"/>
            <a:ext cx="55880" cy="40005"/>
            <a:chOff x="9896213" y="4307199"/>
            <a:chExt cx="55880" cy="40005"/>
          </a:xfrm>
        </p:grpSpPr>
        <p:sp>
          <p:nvSpPr>
            <p:cNvPr id="32" name="object 32"/>
            <p:cNvSpPr/>
            <p:nvPr/>
          </p:nvSpPr>
          <p:spPr>
            <a:xfrm>
              <a:off x="9900975" y="43119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265"/>
                  </a:moveTo>
                  <a:lnTo>
                    <a:pt x="8606" y="0"/>
                  </a:lnTo>
                  <a:lnTo>
                    <a:pt x="45880" y="26954"/>
                  </a:lnTo>
                  <a:lnTo>
                    <a:pt x="0" y="302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00975" y="43119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265"/>
                  </a:moveTo>
                  <a:lnTo>
                    <a:pt x="45880" y="26954"/>
                  </a:lnTo>
                  <a:lnTo>
                    <a:pt x="8606" y="0"/>
                  </a:lnTo>
                  <a:lnTo>
                    <a:pt x="0" y="302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398525" y="4571100"/>
            <a:ext cx="969010" cy="389890"/>
          </a:xfrm>
          <a:custGeom>
            <a:avLst/>
            <a:gdLst/>
            <a:ahLst/>
            <a:cxnLst/>
            <a:rect l="l" t="t" r="r" b="b"/>
            <a:pathLst>
              <a:path w="969009" h="389889">
                <a:moveTo>
                  <a:pt x="0" y="0"/>
                </a:moveTo>
                <a:lnTo>
                  <a:pt x="968480" y="38966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356369" y="4941409"/>
            <a:ext cx="55880" cy="40640"/>
            <a:chOff x="8356369" y="4941409"/>
            <a:chExt cx="55880" cy="40640"/>
          </a:xfrm>
        </p:grpSpPr>
        <p:sp>
          <p:nvSpPr>
            <p:cNvPr id="36" name="object 36"/>
            <p:cNvSpPr/>
            <p:nvPr/>
          </p:nvSpPr>
          <p:spPr>
            <a:xfrm>
              <a:off x="8361132" y="49461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30730"/>
                  </a:moveTo>
                  <a:lnTo>
                    <a:pt x="0" y="29191"/>
                  </a:lnTo>
                  <a:lnTo>
                    <a:pt x="11745" y="0"/>
                  </a:lnTo>
                  <a:lnTo>
                    <a:pt x="45974" y="3073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61132" y="49461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29191"/>
                  </a:moveTo>
                  <a:lnTo>
                    <a:pt x="45974" y="30730"/>
                  </a:lnTo>
                  <a:lnTo>
                    <a:pt x="11745" y="0"/>
                  </a:lnTo>
                  <a:lnTo>
                    <a:pt x="0" y="29191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Siblings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Siblings: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said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and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are known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siblings.</a:t>
            </a:r>
            <a:endParaRPr sz="2400">
              <a:latin typeface="Corbel"/>
              <a:cs typeface="Corbel"/>
            </a:endParaRPr>
          </a:p>
          <a:p>
            <a:pPr marL="409575" marR="22479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All nodes at same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5" dirty="0">
                <a:latin typeface="Corbel"/>
                <a:cs typeface="Corbel"/>
              </a:rPr>
              <a:t>and share the same parent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known as siblings.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3370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3478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41833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41833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9464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9464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7677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68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Level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Number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2"/>
            <a:ext cx="688848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 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 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having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25" dirty="0">
                <a:latin typeface="Corbel"/>
                <a:cs typeface="Corbel"/>
              </a:rPr>
              <a:t>Number.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Root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0.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 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1.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child’s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deﬁned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</a:t>
            </a:r>
            <a:r>
              <a:rPr sz="2400" spc="-15" dirty="0">
                <a:latin typeface="Corbel"/>
                <a:cs typeface="Corbel"/>
              </a:rPr>
              <a:t>parent’s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5" dirty="0">
                <a:latin typeface="Corbel"/>
                <a:cs typeface="Corbel"/>
              </a:rPr>
              <a:t> 1.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3370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3478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41833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41833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9464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9464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7677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40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Degree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65"/>
            <a:ext cx="70605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node is equal to the number of children it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always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zero.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2957565"/>
            <a:ext cx="214503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3775" y="34290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4898" y="3536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549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83672" y="42414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9400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50523" y="42414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6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8798" y="500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637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4898" y="500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4547" y="38259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3" y="3101857"/>
            <a:ext cx="25382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pth and Height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65"/>
            <a:ext cx="7506248" cy="2137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</a:t>
            </a:r>
            <a:r>
              <a:rPr lang="en-US" sz="2400" b="1" spc="-5" dirty="0">
                <a:latin typeface="Corbel"/>
                <a:cs typeface="Corbel"/>
              </a:rPr>
              <a:t>depth</a:t>
            </a:r>
            <a:r>
              <a:rPr lang="en-US" sz="2400" spc="-5" dirty="0">
                <a:latin typeface="Corbel"/>
                <a:cs typeface="Corbel"/>
              </a:rPr>
              <a:t> of a node is the number of edges present in path from the root node of a tree to that node.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lang="en-US" sz="2400" spc="-5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</a:t>
            </a:r>
            <a:r>
              <a:rPr lang="en-US" sz="2400" b="1" spc="-5" dirty="0">
                <a:latin typeface="Corbel"/>
                <a:cs typeface="Corbel"/>
              </a:rPr>
              <a:t>height</a:t>
            </a:r>
            <a:r>
              <a:rPr lang="en-US" sz="2400" spc="-5" dirty="0">
                <a:latin typeface="Corbel"/>
                <a:cs typeface="Corbel"/>
              </a:rPr>
              <a:t> of a node is the number of edges present in the longest path connecting that node to a leaf node. 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364" y="3458265"/>
            <a:ext cx="2156058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</a:t>
            </a:r>
            <a:r>
              <a:rPr lang="en-US" sz="2400" spc="-5" dirty="0">
                <a:latin typeface="Corbel"/>
                <a:cs typeface="Corbel"/>
              </a:rPr>
              <a:t>pth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lang="en-US" sz="2400" spc="-105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lang="en-US" sz="2400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Height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</a:p>
        </p:txBody>
      </p:sp>
      <p:sp>
        <p:nvSpPr>
          <p:cNvPr id="6" name="object 6"/>
          <p:cNvSpPr/>
          <p:nvPr/>
        </p:nvSpPr>
        <p:spPr>
          <a:xfrm>
            <a:off x="9663775" y="34290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4898" y="3536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549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83672" y="42414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9400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50523" y="42414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6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8798" y="500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637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4898" y="500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4547" y="38259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3EB1B98-46DC-44D2-8E17-1A284A476B71}"/>
              </a:ext>
            </a:extLst>
          </p:cNvPr>
          <p:cNvSpPr txBox="1"/>
          <p:nvPr/>
        </p:nvSpPr>
        <p:spPr>
          <a:xfrm>
            <a:off x="4039585" y="4659622"/>
            <a:ext cx="2091837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</a:t>
            </a:r>
            <a:r>
              <a:rPr lang="en-US" sz="2400" spc="-5" dirty="0">
                <a:latin typeface="Corbel"/>
                <a:cs typeface="Corbel"/>
              </a:rPr>
              <a:t>pth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lang="en-US" sz="2400" spc="-105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lang="en-US" sz="2400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Height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lang="en-US" sz="2400" spc="-35" dirty="0">
                <a:latin typeface="Corbel"/>
                <a:cs typeface="Corbel"/>
              </a:rPr>
              <a:t>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6C98BF4F-B546-4F1D-9102-BCBB2E3E80D8}"/>
              </a:ext>
            </a:extLst>
          </p:cNvPr>
          <p:cNvSpPr txBox="1"/>
          <p:nvPr/>
        </p:nvSpPr>
        <p:spPr>
          <a:xfrm>
            <a:off x="6279934" y="3466132"/>
            <a:ext cx="2806436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1</a:t>
            </a:r>
            <a:endParaRPr sz="2400" dirty="0">
              <a:latin typeface="Corbel"/>
              <a:cs typeface="Corbel"/>
            </a:endParaRPr>
          </a:p>
          <a:p>
            <a:pPr marL="12065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1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E71A6FA5-439D-43C5-B40E-B8FF3BF2A45C}"/>
              </a:ext>
            </a:extLst>
          </p:cNvPr>
          <p:cNvSpPr txBox="1"/>
          <p:nvPr/>
        </p:nvSpPr>
        <p:spPr>
          <a:xfrm>
            <a:off x="6266645" y="4669221"/>
            <a:ext cx="2806436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2</a:t>
            </a:r>
            <a:endParaRPr sz="2400" dirty="0">
              <a:latin typeface="Corbel"/>
              <a:cs typeface="Corbel"/>
            </a:endParaRPr>
          </a:p>
          <a:p>
            <a:pPr marL="12065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0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69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7970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Strictly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2"/>
            <a:ext cx="6893559" cy="338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non leaf node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has nonempty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and right subtrees, then tree is called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strictly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strictly binary tree with 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5" dirty="0">
                <a:latin typeface="Corbel"/>
                <a:cs typeface="Corbel"/>
              </a:rPr>
              <a:t>leaves always contains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2n-1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nodes.</a:t>
            </a:r>
            <a:endParaRPr lang="en-US" sz="2400" spc="-5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strictly binary tree </a:t>
            </a:r>
            <a:r>
              <a:rPr lang="en-US" sz="2400" spc="-5" dirty="0">
                <a:latin typeface="Corbel"/>
                <a:cs typeface="Corbel"/>
              </a:rPr>
              <a:t>is </a:t>
            </a:r>
            <a:r>
              <a:rPr lang="en-US" sz="2400" dirty="0">
                <a:latin typeface="Corbel"/>
                <a:cs typeface="Corbel"/>
              </a:rPr>
              <a:t>a </a:t>
            </a:r>
            <a:r>
              <a:rPr lang="en-US" sz="2400" spc="-5" dirty="0">
                <a:latin typeface="Corbel"/>
                <a:cs typeface="Corbel"/>
              </a:rPr>
              <a:t>tree in which </a:t>
            </a:r>
            <a:r>
              <a:rPr lang="en-US" sz="2400" spc="-10" dirty="0">
                <a:latin typeface="Corbel"/>
                <a:cs typeface="Corbel"/>
              </a:rPr>
              <a:t>every </a:t>
            </a:r>
            <a:r>
              <a:rPr lang="en-US" sz="2400" spc="-5" dirty="0">
                <a:latin typeface="Corbel"/>
                <a:cs typeface="Corbel"/>
              </a:rPr>
              <a:t>node </a:t>
            </a:r>
            <a:r>
              <a:rPr lang="en-US" sz="2400" spc="-47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other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than the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leaves has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two children.</a:t>
            </a:r>
            <a:endParaRPr lang="en-US" sz="2400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8630" y="409889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753" y="42068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740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8528" y="4911336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425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5377" y="4911336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2529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3652" y="567451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8630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9753" y="56745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9402" y="4495800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2230" y="409889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03352" y="42068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41004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82127" y="4911336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0785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48977" y="4911336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90604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31728" y="567451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62230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03352" y="56745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37827" y="4495800"/>
            <a:ext cx="1421130" cy="1139190"/>
          </a:xfrm>
          <a:custGeom>
            <a:avLst/>
            <a:gdLst/>
            <a:ahLst/>
            <a:cxnLst/>
            <a:rect l="l" t="t" r="r" b="b"/>
            <a:pathLst>
              <a:path w="1421129" h="1139189">
                <a:moveTo>
                  <a:pt x="292499" y="0"/>
                </a:moveTo>
                <a:lnTo>
                  <a:pt x="0" y="375599"/>
                </a:lnTo>
              </a:path>
              <a:path w="1421129" h="1139189">
                <a:moveTo>
                  <a:pt x="621304" y="0"/>
                </a:moveTo>
                <a:lnTo>
                  <a:pt x="838204" y="375599"/>
                </a:lnTo>
              </a:path>
              <a:path w="1421129" h="1139189">
                <a:moveTo>
                  <a:pt x="1166929" y="704524"/>
                </a:moveTo>
                <a:lnTo>
                  <a:pt x="1420729" y="1138924"/>
                </a:lnTo>
              </a:path>
              <a:path w="1421129" h="1139189">
                <a:moveTo>
                  <a:pt x="838124" y="704524"/>
                </a:moveTo>
                <a:lnTo>
                  <a:pt x="62122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Complete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065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wit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vel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complet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al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vels  except possibly the last are completely full, and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last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has all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 nodes to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side.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374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6498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414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5272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1000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2122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9275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10397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5374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6498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66147" y="36224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1432949" y="704524"/>
                </a:moveTo>
                <a:lnTo>
                  <a:pt x="1216049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9600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0722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8375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49497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75225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16348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13500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54622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9600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70722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0372" y="36224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73824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14947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5259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93723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1944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860572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7725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98848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73824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314947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54597" y="3622477"/>
            <a:ext cx="2381250" cy="1536065"/>
          </a:xfrm>
          <a:custGeom>
            <a:avLst/>
            <a:gdLst/>
            <a:ahLst/>
            <a:cxnLst/>
            <a:rect l="l" t="t" r="r" b="b"/>
            <a:pathLst>
              <a:path w="2381250" h="1536064">
                <a:moveTo>
                  <a:pt x="887324" y="0"/>
                </a:moveTo>
                <a:lnTo>
                  <a:pt x="594824" y="375599"/>
                </a:lnTo>
              </a:path>
              <a:path w="2381250" h="1536064">
                <a:moveTo>
                  <a:pt x="1216129" y="0"/>
                </a:moveTo>
                <a:lnTo>
                  <a:pt x="1433029" y="375599"/>
                </a:lnTo>
              </a:path>
              <a:path w="2381250" h="1536064">
                <a:moveTo>
                  <a:pt x="266099" y="704524"/>
                </a:moveTo>
                <a:lnTo>
                  <a:pt x="0" y="1138924"/>
                </a:lnTo>
              </a:path>
              <a:path w="2381250" h="1536064">
                <a:moveTo>
                  <a:pt x="594904" y="704524"/>
                </a:moveTo>
                <a:lnTo>
                  <a:pt x="887404" y="1138924"/>
                </a:lnTo>
              </a:path>
              <a:path w="2381250" h="1536064">
                <a:moveTo>
                  <a:pt x="1916052" y="1303297"/>
                </a:moveTo>
                <a:lnTo>
                  <a:pt x="1920776" y="1256440"/>
                </a:lnTo>
                <a:lnTo>
                  <a:pt x="1934323" y="1212797"/>
                </a:lnTo>
                <a:lnTo>
                  <a:pt x="1955759" y="1173304"/>
                </a:lnTo>
                <a:lnTo>
                  <a:pt x="1984150" y="1138895"/>
                </a:lnTo>
                <a:lnTo>
                  <a:pt x="2018559" y="1110504"/>
                </a:lnTo>
                <a:lnTo>
                  <a:pt x="2058052" y="1089068"/>
                </a:lnTo>
                <a:lnTo>
                  <a:pt x="2101695" y="1075521"/>
                </a:lnTo>
                <a:lnTo>
                  <a:pt x="2148552" y="1070797"/>
                </a:lnTo>
                <a:lnTo>
                  <a:pt x="2194122" y="1075306"/>
                </a:lnTo>
                <a:lnTo>
                  <a:pt x="2237526" y="1088495"/>
                </a:lnTo>
                <a:lnTo>
                  <a:pt x="2277543" y="1109860"/>
                </a:lnTo>
                <a:lnTo>
                  <a:pt x="2312954" y="1138894"/>
                </a:lnTo>
                <a:lnTo>
                  <a:pt x="2341990" y="1174306"/>
                </a:lnTo>
                <a:lnTo>
                  <a:pt x="2363354" y="1214323"/>
                </a:lnTo>
                <a:lnTo>
                  <a:pt x="2376543" y="1257727"/>
                </a:lnTo>
                <a:lnTo>
                  <a:pt x="2381052" y="1303297"/>
                </a:lnTo>
                <a:lnTo>
                  <a:pt x="2376328" y="1350154"/>
                </a:lnTo>
                <a:lnTo>
                  <a:pt x="2362781" y="1393797"/>
                </a:lnTo>
                <a:lnTo>
                  <a:pt x="2341345" y="1433290"/>
                </a:lnTo>
                <a:lnTo>
                  <a:pt x="2312954" y="1467699"/>
                </a:lnTo>
                <a:lnTo>
                  <a:pt x="2278545" y="1496090"/>
                </a:lnTo>
                <a:lnTo>
                  <a:pt x="2239052" y="1517526"/>
                </a:lnTo>
                <a:lnTo>
                  <a:pt x="2195409" y="1531073"/>
                </a:lnTo>
                <a:lnTo>
                  <a:pt x="2148552" y="1535797"/>
                </a:lnTo>
                <a:lnTo>
                  <a:pt x="2101695" y="1531073"/>
                </a:lnTo>
                <a:lnTo>
                  <a:pt x="2058052" y="1517526"/>
                </a:lnTo>
                <a:lnTo>
                  <a:pt x="2018559" y="1496090"/>
                </a:lnTo>
                <a:lnTo>
                  <a:pt x="1984150" y="1467699"/>
                </a:lnTo>
                <a:lnTo>
                  <a:pt x="1955759" y="1433290"/>
                </a:lnTo>
                <a:lnTo>
                  <a:pt x="1934323" y="1393797"/>
                </a:lnTo>
                <a:lnTo>
                  <a:pt x="1920776" y="1350154"/>
                </a:lnTo>
                <a:lnTo>
                  <a:pt x="1916052" y="13032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411773" y="4801188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116352" y="4327002"/>
            <a:ext cx="222885" cy="434975"/>
          </a:xfrm>
          <a:custGeom>
            <a:avLst/>
            <a:gdLst/>
            <a:ahLst/>
            <a:cxnLst/>
            <a:rect l="l" t="t" r="r" b="b"/>
            <a:pathLst>
              <a:path w="222884" h="434975">
                <a:moveTo>
                  <a:pt x="0" y="0"/>
                </a:moveTo>
                <a:lnTo>
                  <a:pt x="222299" y="4343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Complete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4262318"/>
            <a:ext cx="3735704" cy="1602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96875" marR="5080" indent="-396875" algn="r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400" spc="-5" dirty="0">
                <a:latin typeface="Corbel"/>
                <a:cs typeface="Corbel"/>
              </a:rPr>
              <a:t>Max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#of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 </a:t>
            </a:r>
            <a:r>
              <a:rPr sz="2400" spc="-10" dirty="0">
                <a:latin typeface="Corbel"/>
                <a:cs typeface="Corbel"/>
              </a:rPr>
              <a:t>Level(I):</a:t>
            </a:r>
            <a:endParaRPr sz="2400">
              <a:latin typeface="Corbel"/>
              <a:cs typeface="Corbel"/>
            </a:endParaRPr>
          </a:p>
          <a:p>
            <a:pPr marL="396875" marR="41275" lvl="1" indent="-396875" algn="r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0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2^0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  <a:p>
            <a:pPr marL="396875" marR="60325" lvl="1" indent="-396875" algn="r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  <a:p>
            <a:pPr marL="396875" marR="24130" lvl="1" indent="-396875" algn="r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2^2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12" y="14962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35" y="160421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87" y="22008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510" y="23087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37" y="22008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60" y="23087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12" y="29639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35" y="30719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12" y="29639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35" y="3071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85" y="18932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53539-E83A-4BFA-A327-823890F779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47540-FF4C-4C45-B76C-5492B72ECB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682493-F050-405C-B911-0B10AE55A723}"/>
              </a:ext>
            </a:extLst>
          </p:cNvPr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Skewed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82973D-13D9-4A52-A608-415F75CFFE39}"/>
              </a:ext>
            </a:extLst>
          </p:cNvPr>
          <p:cNvSpPr txBox="1"/>
          <p:nvPr/>
        </p:nvSpPr>
        <p:spPr>
          <a:xfrm>
            <a:off x="3810000" y="730196"/>
            <a:ext cx="6896100" cy="3437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s</a:t>
            </a:r>
            <a:r>
              <a:rPr lang="en-US" sz="2400" b="1" spc="-5" dirty="0">
                <a:latin typeface="Corbel"/>
                <a:cs typeface="Corbel"/>
              </a:rPr>
              <a:t>kewed</a:t>
            </a:r>
            <a:r>
              <a:rPr sz="2400" b="1" spc="-5" dirty="0">
                <a:latin typeface="Corbel"/>
                <a:cs typeface="Corbel"/>
              </a:rPr>
              <a:t> binary tree </a:t>
            </a:r>
            <a:r>
              <a:rPr lang="en-US" sz="2400" spc="-5" dirty="0">
                <a:latin typeface="Corbel"/>
                <a:cs typeface="Corbel"/>
              </a:rPr>
              <a:t>could be skewed to left or right. In left skewed, most of the nodes have left child without corresponding right child. Similarly, for the right skewed.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0D6B8-2968-4628-8E74-94CDDDE9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3992" y="2817984"/>
            <a:ext cx="4968115" cy="24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003325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4071D-5770-4C76-B981-8100E56028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D6F6-E08D-45A6-831C-1C611EBC0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0EE94-9938-4A7A-BC67-B4F361950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4400" y="2895600"/>
            <a:ext cx="5068252" cy="25908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284B12D-D328-4900-A74F-E66830722C21}"/>
              </a:ext>
            </a:extLst>
          </p:cNvPr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Extended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CC0F56-A192-419D-AB0A-E5B33ED2946B}"/>
              </a:ext>
            </a:extLst>
          </p:cNvPr>
          <p:cNvSpPr txBox="1"/>
          <p:nvPr/>
        </p:nvSpPr>
        <p:spPr>
          <a:xfrm>
            <a:off x="3810000" y="730196"/>
            <a:ext cx="6896100" cy="299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extended</a:t>
            </a:r>
            <a:r>
              <a:rPr sz="2400" b="1" spc="-5" dirty="0">
                <a:latin typeface="Corbel"/>
                <a:cs typeface="Corbel"/>
              </a:rPr>
              <a:t> binary tree </a:t>
            </a:r>
            <a:r>
              <a:rPr lang="en-US" sz="2400" spc="-5" dirty="0">
                <a:latin typeface="Corbel"/>
                <a:cs typeface="Corbel"/>
              </a:rPr>
              <a:t>each sub tree is replaced by a failure node. A failure node is represented as 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Any binary tree can be converted into a extended binary tree by replacing each empty subtree by a failure node.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94F62-E0EB-45A8-8C4F-73280FC8FE86}"/>
              </a:ext>
            </a:extLst>
          </p:cNvPr>
          <p:cNvSpPr/>
          <p:nvPr/>
        </p:nvSpPr>
        <p:spPr>
          <a:xfrm>
            <a:off x="10370234" y="12573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5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4071D-5770-4C76-B981-8100E56028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D6F6-E08D-45A6-831C-1C611EBC0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284B12D-D328-4900-A74F-E66830722C21}"/>
              </a:ext>
            </a:extLst>
          </p:cNvPr>
          <p:cNvSpPr txBox="1"/>
          <p:nvPr/>
        </p:nvSpPr>
        <p:spPr>
          <a:xfrm>
            <a:off x="325944" y="2854207"/>
            <a:ext cx="20967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Weight Balanced 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CC0F56-A192-419D-AB0A-E5B33ED2946B}"/>
              </a:ext>
            </a:extLst>
          </p:cNvPr>
          <p:cNvSpPr txBox="1"/>
          <p:nvPr/>
        </p:nvSpPr>
        <p:spPr>
          <a:xfrm>
            <a:off x="3809999" y="730196"/>
            <a:ext cx="7698419" cy="2973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If the ratio of the weight of the left subtree of every node to the weight of the subtree rooted at the node is between a and 1-a then the tree is WBT of ratio a. 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Weight-balanced binary trees (WBTs) are a type of self-balancing binary search trees that can be used to implement dynamic sets, dictionaries (maps) and sequences.</a:t>
            </a:r>
            <a:endParaRPr sz="2400" dirty="0">
              <a:latin typeface="Corbel"/>
              <a:cs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BB380-68D4-442A-9E91-C7312A14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57600"/>
            <a:ext cx="4267200" cy="2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674303"/>
            <a:ext cx="7848600" cy="5509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strictly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in which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node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leaves 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 children.</a:t>
            </a:r>
            <a:r>
              <a:rPr lang="en-US" sz="2400" spc="-5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perfect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full</a:t>
            </a:r>
            <a:r>
              <a:rPr sz="2400" spc="-5" dirty="0">
                <a:latin typeface="Corbel"/>
                <a:cs typeface="Corbel"/>
              </a:rPr>
              <a:t> binary tree in which all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leaves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at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 depth 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 </a:t>
            </a:r>
            <a:r>
              <a:rPr sz="2400" spc="-10" dirty="0">
                <a:latin typeface="Corbel"/>
                <a:cs typeface="Corbel"/>
              </a:rPr>
              <a:t>level.</a:t>
            </a:r>
            <a:r>
              <a:rPr lang="en-US" sz="2400" spc="-10" dirty="0">
                <a:latin typeface="Corbel"/>
                <a:cs typeface="Corbel"/>
              </a:rPr>
              <a:t> 2 or no children. Node = 2</a:t>
            </a:r>
            <a:r>
              <a:rPr lang="en-US" sz="2400" spc="-10" baseline="30000" dirty="0">
                <a:latin typeface="Corbel"/>
                <a:cs typeface="Corbel"/>
              </a:rPr>
              <a:t>h+1 </a:t>
            </a:r>
            <a:r>
              <a:rPr lang="en-US" sz="2400" spc="-10" dirty="0">
                <a:latin typeface="Corbel"/>
                <a:cs typeface="Corbel"/>
              </a:rPr>
              <a:t>-1.</a:t>
            </a:r>
            <a:endParaRPr sz="2400" baseline="30000" dirty="0">
              <a:latin typeface="Corbel"/>
              <a:cs typeface="Corbel"/>
            </a:endParaRP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complete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in which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every level, </a:t>
            </a:r>
            <a:r>
              <a:rPr sz="2400" spc="-5" dirty="0">
                <a:latin typeface="Corbel"/>
                <a:cs typeface="Corbel"/>
              </a:rPr>
              <a:t>except possibly the last, is completely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ﬁlled,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all nodes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possible.</a:t>
            </a:r>
            <a:endParaRPr lang="en-US" sz="2400" spc="-5" dirty="0">
              <a:latin typeface="Corbel"/>
              <a:cs typeface="Corbel"/>
            </a:endParaRP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skewed binary tree </a:t>
            </a:r>
            <a:r>
              <a:rPr lang="en-US" sz="2400" spc="-5" dirty="0">
                <a:latin typeface="Corbel"/>
                <a:cs typeface="Corbel"/>
              </a:rPr>
              <a:t>is either left or right skewed.</a:t>
            </a: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</a:t>
            </a:r>
            <a:r>
              <a:rPr lang="en-US" sz="2400" b="1" spc="-5" dirty="0">
                <a:latin typeface="Corbel"/>
                <a:cs typeface="Corbel"/>
              </a:rPr>
              <a:t> extended binary tree</a:t>
            </a:r>
            <a:r>
              <a:rPr lang="en-US" sz="2400" spc="-5" dirty="0">
                <a:latin typeface="Corbel"/>
                <a:cs typeface="Corbel"/>
              </a:rPr>
              <a:t>’s subtree is replaced by failure node.</a:t>
            </a: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weight balanced tree </a:t>
            </a:r>
            <a:r>
              <a:rPr lang="en-US" sz="2400" spc="-5" dirty="0">
                <a:latin typeface="Corbel"/>
                <a:cs typeface="Corbel"/>
              </a:rPr>
              <a:t>self balancing tree. Rotations are applied to restore weight balance. 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0E88D-1B52-492D-A3DB-788C3064A9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A0D4E-8CAD-452E-8A06-2186439DD9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29C2-9277-47FF-B9A2-0A5C61D1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229904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C6069-0F20-4BCC-BFE9-A33F3E97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814754"/>
            <a:ext cx="2745908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C5035-37F7-44CC-A0CE-8BF256D7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7" y="3533454"/>
            <a:ext cx="3430815" cy="228236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84B5D4D-92AC-4F1A-8D7A-215A44CC9601}"/>
              </a:ext>
            </a:extLst>
          </p:cNvPr>
          <p:cNvSpPr txBox="1"/>
          <p:nvPr/>
        </p:nvSpPr>
        <p:spPr>
          <a:xfrm>
            <a:off x="417072" y="1995854"/>
            <a:ext cx="2096770" cy="307520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Examples of Full, Complete, Perfect, Extended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4B00-2056-47CC-A821-F21138648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80" y="3559245"/>
            <a:ext cx="20213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2979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ree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536476"/>
            <a:ext cx="701357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8826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Often, one wishes to visit each of the nodes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examine the value there,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process called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Traversal.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There are </a:t>
            </a:r>
            <a:r>
              <a:rPr sz="2400" spc="-10" dirty="0">
                <a:latin typeface="Corbel"/>
                <a:cs typeface="Corbel"/>
              </a:rPr>
              <a:t>several </a:t>
            </a:r>
            <a:r>
              <a:rPr sz="2400" spc="-5" dirty="0">
                <a:latin typeface="Corbel"/>
                <a:cs typeface="Corbel"/>
              </a:rPr>
              <a:t>common orders in which the nodes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 be visited, and each has useful properties that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exploited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based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8580" y="4051075"/>
            <a:ext cx="54895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0215" indent="-4381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5" dirty="0">
                <a:latin typeface="Corbel"/>
                <a:cs typeface="Corbel"/>
              </a:rPr>
              <a:t>Pre-Order: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5" dirty="0">
                <a:latin typeface="Corbel"/>
                <a:cs typeface="Corbel"/>
              </a:rPr>
              <a:t>In-Order: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20" dirty="0">
                <a:latin typeface="Corbel"/>
                <a:cs typeface="Corbel"/>
              </a:rPr>
              <a:t>Post-Order: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Root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389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Pre-order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28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Pre-Order: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A3AB0-6F0C-45E6-B33E-08089D1D291F}"/>
              </a:ext>
            </a:extLst>
          </p:cNvPr>
          <p:cNvSpPr/>
          <p:nvPr/>
        </p:nvSpPr>
        <p:spPr>
          <a:xfrm>
            <a:off x="6839262" y="4386219"/>
            <a:ext cx="160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A, B, D, E,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475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Pre-order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2008916"/>
            <a:ext cx="245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PREORDER(TREE):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942293" y="2374676"/>
            <a:ext cx="5931534" cy="2624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  </a:t>
            </a: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3: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PREORDER(TREE-&gt;LEFT)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4: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PREORDER(TREE-&gt;RIGHT)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73101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02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In-Order: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ABCF3-D2E5-4D97-A6FE-23BD7052CC63}"/>
              </a:ext>
            </a:extLst>
          </p:cNvPr>
          <p:cNvSpPr/>
          <p:nvPr/>
        </p:nvSpPr>
        <p:spPr>
          <a:xfrm>
            <a:off x="6839262" y="4386219"/>
            <a:ext cx="160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D, B, E, A,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475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2008916"/>
            <a:ext cx="221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INORDER(TREE):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2: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INORDER(TREE-&gt;LEFT)</a:t>
            </a:r>
          </a:p>
          <a:p>
            <a:pPr marL="12700" marR="1769110">
              <a:lnSpc>
                <a:spcPct val="140600"/>
              </a:lnSpc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3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 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4: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INORDER(TREE-&gt;RIGHT)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167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6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-order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35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15" dirty="0">
                <a:latin typeface="Corbel"/>
                <a:cs typeface="Corbel"/>
              </a:rPr>
              <a:t>Post-Order:</a:t>
            </a:r>
            <a:r>
              <a:rPr sz="2400" spc="-1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Root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E2762-8454-4549-B884-9A8A51F21924}"/>
              </a:ext>
            </a:extLst>
          </p:cNvPr>
          <p:cNvSpPr/>
          <p:nvPr/>
        </p:nvSpPr>
        <p:spPr>
          <a:xfrm>
            <a:off x="6839262" y="4386219"/>
            <a:ext cx="160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D, E, B, C,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476059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deﬁnitions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latin typeface="Corbel"/>
                <a:cs typeface="Corbel"/>
              </a:rPr>
              <a:t>Representation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traversal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General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Threaded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Balanced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mechanism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Heigh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35" dirty="0">
                <a:latin typeface="Corbel"/>
                <a:cs typeface="Corbel"/>
              </a:rPr>
              <a:t> </a:t>
            </a:r>
            <a:r>
              <a:rPr sz="2400" spc="-90" dirty="0">
                <a:latin typeface="Corbel"/>
                <a:cs typeface="Corbel"/>
              </a:rPr>
              <a:t>W</a:t>
            </a:r>
            <a:r>
              <a:rPr sz="2400" spc="-5" dirty="0">
                <a:latin typeface="Corbel"/>
                <a:cs typeface="Corbel"/>
              </a:rPr>
              <a:t>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Balance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167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6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-order  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POSTORDER(TREE):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2: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POSTORDER(TREE-&gt;LEFT)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3: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POSTORDER(TREE-&gt;RIGHT)</a:t>
            </a:r>
          </a:p>
          <a:p>
            <a:pPr marL="12700" marR="2331085">
              <a:lnSpc>
                <a:spcPct val="140600"/>
              </a:lnSpc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4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 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20027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vel-order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6865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</a:t>
            </a:r>
            <a:r>
              <a:rPr sz="2400" spc="-10" dirty="0">
                <a:latin typeface="Corbel"/>
                <a:cs typeface="Corbel"/>
              </a:rPr>
              <a:t>Level-order</a:t>
            </a:r>
            <a:r>
              <a:rPr sz="2400" spc="-5" dirty="0">
                <a:latin typeface="Corbel"/>
                <a:cs typeface="Corbel"/>
              </a:rPr>
              <a:t> traversal, all the nodes at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level</a:t>
            </a:r>
            <a:r>
              <a:rPr sz="2400" spc="-5" dirty="0">
                <a:latin typeface="Corbel"/>
                <a:cs typeface="Corbel"/>
              </a:rPr>
              <a:t> are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accessed </a:t>
            </a:r>
            <a:r>
              <a:rPr sz="2400" spc="-5" dirty="0">
                <a:latin typeface="Corbel"/>
                <a:cs typeface="Corbel"/>
              </a:rPr>
              <a:t>before going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next </a:t>
            </a:r>
            <a:r>
              <a:rPr sz="2400" spc="-10" dirty="0">
                <a:latin typeface="Corbel"/>
                <a:cs typeface="Corbel"/>
              </a:rPr>
              <a:t>level.</a:t>
            </a:r>
            <a:endParaRPr sz="2400">
              <a:latin typeface="Corbel"/>
              <a:cs typeface="Corbel"/>
            </a:endParaRPr>
          </a:p>
          <a:p>
            <a:pPr marL="409575" marR="87947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 is also known as breadth-ﬁrst traversal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28869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29948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35914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36993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35914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36993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3546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4625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3546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4625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2838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38BBC7-95E2-4177-AA70-B82EC9A55D0D}"/>
              </a:ext>
            </a:extLst>
          </p:cNvPr>
          <p:cNvSpPr/>
          <p:nvPr/>
        </p:nvSpPr>
        <p:spPr>
          <a:xfrm>
            <a:off x="6810372" y="5142468"/>
            <a:ext cx="1535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A, B,C,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151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Different 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raversals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3521408"/>
            <a:ext cx="1882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Depth-ﬁrst: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895804"/>
            <a:ext cx="4074795" cy="1968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667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Pre-order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(root,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left,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right):</a:t>
            </a:r>
            <a:endParaRPr sz="2200">
              <a:latin typeface="Corbel"/>
              <a:cs typeface="Corbel"/>
            </a:endParaRPr>
          </a:p>
          <a:p>
            <a:pPr marL="8667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In-order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(left,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right):</a:t>
            </a:r>
            <a:endParaRPr sz="2200">
              <a:latin typeface="Corbel"/>
              <a:cs typeface="Corbel"/>
            </a:endParaRPr>
          </a:p>
          <a:p>
            <a:pPr marL="8667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20" dirty="0">
                <a:latin typeface="Corbel"/>
                <a:cs typeface="Corbel"/>
              </a:rPr>
              <a:t>Post-order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(left,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root):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Breadth-ﬁrst:</a:t>
            </a:r>
            <a:endParaRPr sz="24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10" dirty="0">
                <a:latin typeface="Corbel"/>
                <a:cs typeface="Corbel"/>
              </a:rPr>
              <a:t>Level-order: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9612" y="79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0735" y="9025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9437" y="13684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0560" y="14763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72237" y="13684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3360" y="14763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3487" y="1928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4610" y="203611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54187" y="19281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95310" y="2036100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0334" y="1191577"/>
            <a:ext cx="2379980" cy="1952625"/>
          </a:xfrm>
          <a:custGeom>
            <a:avLst/>
            <a:gdLst/>
            <a:ahLst/>
            <a:cxnLst/>
            <a:rect l="l" t="t" r="r" b="b"/>
            <a:pathLst>
              <a:path w="2379979" h="1952625">
                <a:moveTo>
                  <a:pt x="1437374" y="0"/>
                </a:moveTo>
                <a:lnTo>
                  <a:pt x="816074" y="244799"/>
                </a:lnTo>
              </a:path>
              <a:path w="2379979" h="1952625">
                <a:moveTo>
                  <a:pt x="1766179" y="0"/>
                </a:moveTo>
                <a:lnTo>
                  <a:pt x="2379979" y="244799"/>
                </a:lnTo>
              </a:path>
              <a:path w="2379979" h="1952625">
                <a:moveTo>
                  <a:pt x="487199" y="573749"/>
                </a:moveTo>
                <a:lnTo>
                  <a:pt x="0" y="804749"/>
                </a:lnTo>
              </a:path>
              <a:path w="2379979" h="1952625">
                <a:moveTo>
                  <a:pt x="816004" y="573749"/>
                </a:moveTo>
                <a:lnTo>
                  <a:pt x="1261804" y="804749"/>
                </a:lnTo>
              </a:path>
              <a:path w="2379979" h="1952625">
                <a:moveTo>
                  <a:pt x="398502" y="1719522"/>
                </a:moveTo>
                <a:lnTo>
                  <a:pt x="403226" y="1672665"/>
                </a:lnTo>
                <a:lnTo>
                  <a:pt x="416773" y="1629023"/>
                </a:lnTo>
                <a:lnTo>
                  <a:pt x="438209" y="1589529"/>
                </a:lnTo>
                <a:lnTo>
                  <a:pt x="466600" y="1555120"/>
                </a:lnTo>
                <a:lnTo>
                  <a:pt x="501009" y="1526729"/>
                </a:lnTo>
                <a:lnTo>
                  <a:pt x="540502" y="1505293"/>
                </a:lnTo>
                <a:lnTo>
                  <a:pt x="584145" y="1491746"/>
                </a:lnTo>
                <a:lnTo>
                  <a:pt x="631002" y="1487022"/>
                </a:lnTo>
                <a:lnTo>
                  <a:pt x="676572" y="1491531"/>
                </a:lnTo>
                <a:lnTo>
                  <a:pt x="719976" y="1504720"/>
                </a:lnTo>
                <a:lnTo>
                  <a:pt x="759993" y="1526085"/>
                </a:lnTo>
                <a:lnTo>
                  <a:pt x="795404" y="1555120"/>
                </a:lnTo>
                <a:lnTo>
                  <a:pt x="824440" y="1590531"/>
                </a:lnTo>
                <a:lnTo>
                  <a:pt x="845804" y="1630548"/>
                </a:lnTo>
                <a:lnTo>
                  <a:pt x="858993" y="1673952"/>
                </a:lnTo>
                <a:lnTo>
                  <a:pt x="863502" y="1719522"/>
                </a:lnTo>
                <a:lnTo>
                  <a:pt x="858778" y="1766379"/>
                </a:lnTo>
                <a:lnTo>
                  <a:pt x="845231" y="1810022"/>
                </a:lnTo>
                <a:lnTo>
                  <a:pt x="823795" y="1849515"/>
                </a:lnTo>
                <a:lnTo>
                  <a:pt x="795404" y="1883924"/>
                </a:lnTo>
                <a:lnTo>
                  <a:pt x="760995" y="1912315"/>
                </a:lnTo>
                <a:lnTo>
                  <a:pt x="721502" y="1933751"/>
                </a:lnTo>
                <a:lnTo>
                  <a:pt x="677859" y="1947299"/>
                </a:lnTo>
                <a:lnTo>
                  <a:pt x="631002" y="1952022"/>
                </a:lnTo>
                <a:lnTo>
                  <a:pt x="584145" y="1947299"/>
                </a:lnTo>
                <a:lnTo>
                  <a:pt x="540502" y="1933751"/>
                </a:lnTo>
                <a:lnTo>
                  <a:pt x="501009" y="1912315"/>
                </a:lnTo>
                <a:lnTo>
                  <a:pt x="466600" y="1883924"/>
                </a:lnTo>
                <a:lnTo>
                  <a:pt x="438209" y="1849515"/>
                </a:lnTo>
                <a:lnTo>
                  <a:pt x="416773" y="1810022"/>
                </a:lnTo>
                <a:lnTo>
                  <a:pt x="403226" y="1766379"/>
                </a:lnTo>
                <a:lnTo>
                  <a:pt x="398502" y="1719522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9960" y="2786513"/>
            <a:ext cx="163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49537" y="26785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90660" y="2786500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69812" y="19281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10936" y="2036100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37237" y="26785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78360" y="2786500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5784" y="1765327"/>
            <a:ext cx="2682875" cy="981710"/>
          </a:xfrm>
          <a:custGeom>
            <a:avLst/>
            <a:gdLst/>
            <a:ahLst/>
            <a:cxnLst/>
            <a:rect l="l" t="t" r="r" b="b"/>
            <a:pathLst>
              <a:path w="2682875" h="981710">
                <a:moveTo>
                  <a:pt x="466499" y="559762"/>
                </a:moveTo>
                <a:lnTo>
                  <a:pt x="0" y="981262"/>
                </a:lnTo>
              </a:path>
              <a:path w="2682875" h="981710">
                <a:moveTo>
                  <a:pt x="795304" y="559762"/>
                </a:moveTo>
                <a:lnTo>
                  <a:pt x="1261804" y="981262"/>
                </a:lnTo>
              </a:path>
              <a:path w="2682875" h="981710">
                <a:moveTo>
                  <a:pt x="1913354" y="0"/>
                </a:moveTo>
                <a:lnTo>
                  <a:pt x="2682254" y="230999"/>
                </a:lnTo>
              </a:path>
              <a:path w="2682875" h="981710">
                <a:moveTo>
                  <a:pt x="2682124" y="559762"/>
                </a:moveTo>
                <a:lnTo>
                  <a:pt x="2213824" y="91316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44" y="2854207"/>
            <a:ext cx="184848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35" dirty="0">
                <a:solidFill>
                  <a:srgbClr val="FFFFFF"/>
                </a:solidFill>
              </a:rPr>
              <a:t>Traversal 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Examples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7264314" cy="130292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Inorder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sequence: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1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lang="en-US" sz="2400" dirty="0">
                <a:latin typeface="Corbel"/>
                <a:cs typeface="Corbel"/>
              </a:rPr>
              <a:t> (Left, root, right)</a:t>
            </a:r>
          </a:p>
          <a:p>
            <a:pPr marL="409575" indent="-397510"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Preorde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sequence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lang="en-US" sz="2400" dirty="0">
                <a:latin typeface="Corbel"/>
                <a:cs typeface="Corbel"/>
              </a:rPr>
              <a:t> (Root, Left, Right)</a:t>
            </a:r>
          </a:p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2170" y="1029714"/>
            <a:ext cx="567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pc="-5" dirty="0">
                <a:solidFill>
                  <a:schemeClr val="tx1"/>
                </a:solidFill>
              </a:rPr>
              <a:t>Inorder: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8, 4, 10, 9, 11, 2, 5, 1, 6, 3, 7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0" y="638554"/>
            <a:ext cx="598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P</a:t>
            </a:r>
            <a:r>
              <a:rPr lang="en-US" sz="2400" spc="-15" dirty="0">
                <a:latin typeface="Corbel"/>
                <a:cs typeface="Corbel"/>
              </a:rPr>
              <a:t>re</a:t>
            </a:r>
            <a:r>
              <a:rPr sz="2400" spc="-15" dirty="0">
                <a:latin typeface="Corbel"/>
                <a:cs typeface="Corbel"/>
              </a:rPr>
              <a:t>order: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1, 2, 4, 8, 9, 10, 11, 5, 3, 6, 7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8101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2171" y="1029714"/>
            <a:ext cx="330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pc="-5" dirty="0">
                <a:solidFill>
                  <a:schemeClr val="tx1"/>
                </a:solidFill>
              </a:rPr>
              <a:t>Inorder: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7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2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5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8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6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9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2171" y="1448814"/>
            <a:ext cx="362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Postorder: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7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5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8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9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6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3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1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69439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866166"/>
            <a:ext cx="154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Exercise: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3240562"/>
            <a:ext cx="6195060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Inorder: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30, 35,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40, 45,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50,</a:t>
            </a:r>
            <a:r>
              <a:rPr sz="2200" spc="-5" dirty="0">
                <a:latin typeface="Corbel"/>
                <a:cs typeface="Corbel"/>
              </a:rPr>
              <a:t> 60,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70, </a:t>
            </a:r>
            <a:r>
              <a:rPr sz="2200" spc="-20" dirty="0">
                <a:latin typeface="Corbel"/>
                <a:cs typeface="Corbel"/>
              </a:rPr>
              <a:t>72,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75,</a:t>
            </a:r>
            <a:r>
              <a:rPr sz="2200" spc="-5" dirty="0">
                <a:latin typeface="Corbel"/>
                <a:cs typeface="Corbel"/>
              </a:rPr>
              <a:t> 77,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80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Preorder: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50,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30, 15,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40, 35,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45, 70,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60,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80, </a:t>
            </a:r>
            <a:r>
              <a:rPr sz="2200" spc="-20" dirty="0">
                <a:latin typeface="Corbel"/>
                <a:cs typeface="Corbel"/>
              </a:rPr>
              <a:t>75,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72,</a:t>
            </a:r>
            <a:r>
              <a:rPr sz="2200" spc="-5" dirty="0">
                <a:latin typeface="Corbel"/>
                <a:cs typeface="Corbel"/>
              </a:rPr>
              <a:t> 77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613473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which conforms to the following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properties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 search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Properties: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242311"/>
            <a:ext cx="6604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Each value </a:t>
            </a:r>
            <a:r>
              <a:rPr sz="2200" spc="-15" dirty="0">
                <a:latin typeface="Corbel"/>
                <a:cs typeface="Corbel"/>
              </a:rPr>
              <a:t>(key) </a:t>
            </a:r>
            <a:r>
              <a:rPr sz="2200" spc="-5" dirty="0">
                <a:latin typeface="Corbel"/>
                <a:cs typeface="Corbel"/>
              </a:rPr>
              <a:t>in the tree exists at most once (i.e. no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duplicates).</a:t>
            </a:r>
            <a:endParaRPr sz="2200">
              <a:latin typeface="Corbel"/>
              <a:cs typeface="Corbel"/>
            </a:endParaRPr>
          </a:p>
          <a:p>
            <a:pPr marL="409575" marR="233045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The </a:t>
            </a:r>
            <a:r>
              <a:rPr sz="2200" spc="-15" dirty="0">
                <a:latin typeface="Corbel"/>
                <a:cs typeface="Corbel"/>
              </a:rPr>
              <a:t>"greater-than" </a:t>
            </a:r>
            <a:r>
              <a:rPr sz="2200" spc="-5" dirty="0">
                <a:latin typeface="Corbel"/>
                <a:cs typeface="Corbel"/>
              </a:rPr>
              <a:t>and "less-than" relations are well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deﬁned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 the data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Sorting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constraints:-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564" y="4166616"/>
            <a:ext cx="5916295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7000"/>
              </a:lnSpc>
              <a:spcBef>
                <a:spcPts val="100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spc="-5" dirty="0">
                <a:latin typeface="Corbel"/>
                <a:cs typeface="Corbel"/>
              </a:rPr>
              <a:t>All data in the </a:t>
            </a:r>
            <a:r>
              <a:rPr sz="2000" b="1" spc="-5" dirty="0">
                <a:latin typeface="Corbel"/>
                <a:cs typeface="Corbel"/>
              </a:rPr>
              <a:t>left subtree</a:t>
            </a:r>
            <a:r>
              <a:rPr sz="2000" spc="-5" dirty="0">
                <a:latin typeface="Corbel"/>
                <a:cs typeface="Corbel"/>
              </a:rPr>
              <a:t> of </a:t>
            </a:r>
            <a:r>
              <a:rPr sz="2000" dirty="0">
                <a:latin typeface="Corbel"/>
                <a:cs typeface="Corbel"/>
              </a:rPr>
              <a:t>n </a:t>
            </a:r>
            <a:r>
              <a:rPr sz="2000" spc="-5" dirty="0">
                <a:latin typeface="Corbel"/>
                <a:cs typeface="Corbel"/>
              </a:rPr>
              <a:t>is </a:t>
            </a:r>
            <a:r>
              <a:rPr sz="2000" b="1" spc="-5" dirty="0">
                <a:latin typeface="Corbel"/>
                <a:cs typeface="Corbel"/>
              </a:rPr>
              <a:t>less</a:t>
            </a:r>
            <a:r>
              <a:rPr sz="2000" spc="-5" dirty="0">
                <a:latin typeface="Corbel"/>
                <a:cs typeface="Corbel"/>
              </a:rPr>
              <a:t> than the data in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root of that subtree.</a:t>
            </a:r>
            <a:endParaRPr sz="2000" dirty="0">
              <a:latin typeface="Corbel"/>
              <a:cs typeface="Corbel"/>
            </a:endParaRPr>
          </a:p>
          <a:p>
            <a:pPr marL="409575" marR="243840" indent="-397510">
              <a:lnSpc>
                <a:spcPct val="117000"/>
              </a:lnSpc>
              <a:spcBef>
                <a:spcPts val="155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spc="-5" dirty="0">
                <a:latin typeface="Corbel"/>
                <a:cs typeface="Corbel"/>
              </a:rPr>
              <a:t>All data in the </a:t>
            </a:r>
            <a:r>
              <a:rPr sz="2000" b="1" spc="-5" dirty="0">
                <a:latin typeface="Corbel"/>
                <a:cs typeface="Corbel"/>
              </a:rPr>
              <a:t>right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subtree</a:t>
            </a:r>
            <a:r>
              <a:rPr sz="2000" spc="-5" dirty="0">
                <a:latin typeface="Corbel"/>
                <a:cs typeface="Corbel"/>
              </a:rPr>
              <a:t> of </a:t>
            </a:r>
            <a:r>
              <a:rPr sz="2000" dirty="0">
                <a:latin typeface="Corbel"/>
                <a:cs typeface="Corbel"/>
              </a:rPr>
              <a:t>n </a:t>
            </a:r>
            <a:r>
              <a:rPr sz="2000" spc="-5" dirty="0">
                <a:latin typeface="Corbel"/>
                <a:cs typeface="Corbel"/>
              </a:rPr>
              <a:t>is </a:t>
            </a:r>
            <a:r>
              <a:rPr sz="2000" b="1" spc="-5" dirty="0">
                <a:latin typeface="Corbel"/>
                <a:cs typeface="Corbel"/>
              </a:rPr>
              <a:t>greater</a:t>
            </a:r>
            <a:r>
              <a:rPr sz="2000" spc="-5" dirty="0">
                <a:latin typeface="Corbel"/>
                <a:cs typeface="Corbel"/>
              </a:rPr>
              <a:t> than the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in the root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that subtree.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7693" y="33528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8815" y="349132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7868" y="3904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8991" y="4012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1918" y="3904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3041" y="404344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81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9315" y="4623612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42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35415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5065" y="3749702"/>
            <a:ext cx="2278380" cy="1231265"/>
          </a:xfrm>
          <a:custGeom>
            <a:avLst/>
            <a:gdLst/>
            <a:ahLst/>
            <a:cxnLst/>
            <a:rect l="l" t="t" r="r" b="b"/>
            <a:pathLst>
              <a:path w="2278379" h="1231264">
                <a:moveTo>
                  <a:pt x="1420724" y="0"/>
                </a:moveTo>
                <a:lnTo>
                  <a:pt x="899624" y="223199"/>
                </a:lnTo>
              </a:path>
              <a:path w="2278379" h="1231264">
                <a:moveTo>
                  <a:pt x="1749529" y="0"/>
                </a:moveTo>
                <a:lnTo>
                  <a:pt x="2195029" y="223199"/>
                </a:lnTo>
              </a:path>
              <a:path w="2278379" h="1231264">
                <a:moveTo>
                  <a:pt x="570899" y="552124"/>
                </a:moveTo>
                <a:lnTo>
                  <a:pt x="0" y="834124"/>
                </a:lnTo>
              </a:path>
              <a:path w="2278379" h="1231264">
                <a:moveTo>
                  <a:pt x="899704" y="552124"/>
                </a:moveTo>
                <a:lnTo>
                  <a:pt x="1051804" y="766024"/>
                </a:lnTo>
              </a:path>
              <a:path w="2278379" h="1231264">
                <a:moveTo>
                  <a:pt x="1812927" y="998497"/>
                </a:moveTo>
                <a:lnTo>
                  <a:pt x="1817651" y="951640"/>
                </a:lnTo>
                <a:lnTo>
                  <a:pt x="1831198" y="907998"/>
                </a:lnTo>
                <a:lnTo>
                  <a:pt x="1852634" y="868504"/>
                </a:lnTo>
                <a:lnTo>
                  <a:pt x="1881025" y="834095"/>
                </a:lnTo>
                <a:lnTo>
                  <a:pt x="1915434" y="805704"/>
                </a:lnTo>
                <a:lnTo>
                  <a:pt x="1954927" y="784268"/>
                </a:lnTo>
                <a:lnTo>
                  <a:pt x="1998570" y="770721"/>
                </a:lnTo>
                <a:lnTo>
                  <a:pt x="2045427" y="765997"/>
                </a:lnTo>
                <a:lnTo>
                  <a:pt x="2090997" y="770506"/>
                </a:lnTo>
                <a:lnTo>
                  <a:pt x="2134401" y="783695"/>
                </a:lnTo>
                <a:lnTo>
                  <a:pt x="2174418" y="805060"/>
                </a:lnTo>
                <a:lnTo>
                  <a:pt x="2209829" y="834095"/>
                </a:lnTo>
                <a:lnTo>
                  <a:pt x="2238865" y="869506"/>
                </a:lnTo>
                <a:lnTo>
                  <a:pt x="2260229" y="909523"/>
                </a:lnTo>
                <a:lnTo>
                  <a:pt x="2273418" y="952927"/>
                </a:lnTo>
                <a:lnTo>
                  <a:pt x="2277927" y="998497"/>
                </a:lnTo>
                <a:lnTo>
                  <a:pt x="2273203" y="1045354"/>
                </a:lnTo>
                <a:lnTo>
                  <a:pt x="2259656" y="1088997"/>
                </a:lnTo>
                <a:lnTo>
                  <a:pt x="2238220" y="1128490"/>
                </a:lnTo>
                <a:lnTo>
                  <a:pt x="2209829" y="1162899"/>
                </a:lnTo>
                <a:lnTo>
                  <a:pt x="2175420" y="1191290"/>
                </a:lnTo>
                <a:lnTo>
                  <a:pt x="2135927" y="1212726"/>
                </a:lnTo>
                <a:lnTo>
                  <a:pt x="2092284" y="1226274"/>
                </a:lnTo>
                <a:lnTo>
                  <a:pt x="2045427" y="1230997"/>
                </a:lnTo>
                <a:lnTo>
                  <a:pt x="1998570" y="1226274"/>
                </a:lnTo>
                <a:lnTo>
                  <a:pt x="1954927" y="1212726"/>
                </a:lnTo>
                <a:lnTo>
                  <a:pt x="1915434" y="1191290"/>
                </a:lnTo>
                <a:lnTo>
                  <a:pt x="1881025" y="1162899"/>
                </a:lnTo>
                <a:lnTo>
                  <a:pt x="1852634" y="1128490"/>
                </a:lnTo>
                <a:lnTo>
                  <a:pt x="1831198" y="1088997"/>
                </a:lnTo>
                <a:lnTo>
                  <a:pt x="1817651" y="1045354"/>
                </a:lnTo>
                <a:lnTo>
                  <a:pt x="1812927" y="9984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29116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040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45215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66467" y="4301827"/>
            <a:ext cx="2905760" cy="1260475"/>
          </a:xfrm>
          <a:custGeom>
            <a:avLst/>
            <a:gdLst/>
            <a:ahLst/>
            <a:cxnLst/>
            <a:rect l="l" t="t" r="r" b="b"/>
            <a:pathLst>
              <a:path w="2905759" h="1260475">
                <a:moveTo>
                  <a:pt x="2003547" y="0"/>
                </a:moveTo>
                <a:lnTo>
                  <a:pt x="1854147" y="213899"/>
                </a:lnTo>
              </a:path>
              <a:path w="2905759" h="1260475">
                <a:moveTo>
                  <a:pt x="2332352" y="0"/>
                </a:moveTo>
                <a:lnTo>
                  <a:pt x="2905652" y="281999"/>
                </a:lnTo>
              </a:path>
              <a:path w="2905759" h="1260475">
                <a:moveTo>
                  <a:pt x="0" y="1027547"/>
                </a:moveTo>
                <a:lnTo>
                  <a:pt x="4723" y="980690"/>
                </a:lnTo>
                <a:lnTo>
                  <a:pt x="18270" y="937048"/>
                </a:lnTo>
                <a:lnTo>
                  <a:pt x="39707" y="897554"/>
                </a:lnTo>
                <a:lnTo>
                  <a:pt x="68097" y="863145"/>
                </a:lnTo>
                <a:lnTo>
                  <a:pt x="102507" y="834755"/>
                </a:lnTo>
                <a:lnTo>
                  <a:pt x="142000" y="813318"/>
                </a:lnTo>
                <a:lnTo>
                  <a:pt x="185643" y="799771"/>
                </a:lnTo>
                <a:lnTo>
                  <a:pt x="232499" y="795047"/>
                </a:lnTo>
                <a:lnTo>
                  <a:pt x="278070" y="799556"/>
                </a:lnTo>
                <a:lnTo>
                  <a:pt x="321473" y="812745"/>
                </a:lnTo>
                <a:lnTo>
                  <a:pt x="361491" y="834110"/>
                </a:lnTo>
                <a:lnTo>
                  <a:pt x="396902" y="863145"/>
                </a:lnTo>
                <a:lnTo>
                  <a:pt x="425937" y="898556"/>
                </a:lnTo>
                <a:lnTo>
                  <a:pt x="447302" y="938573"/>
                </a:lnTo>
                <a:lnTo>
                  <a:pt x="460491" y="981977"/>
                </a:lnTo>
                <a:lnTo>
                  <a:pt x="464999" y="1027547"/>
                </a:lnTo>
                <a:lnTo>
                  <a:pt x="460276" y="1074404"/>
                </a:lnTo>
                <a:lnTo>
                  <a:pt x="446729" y="1118047"/>
                </a:lnTo>
                <a:lnTo>
                  <a:pt x="425292" y="1157540"/>
                </a:lnTo>
                <a:lnTo>
                  <a:pt x="396902" y="1191950"/>
                </a:lnTo>
                <a:lnTo>
                  <a:pt x="362492" y="1220340"/>
                </a:lnTo>
                <a:lnTo>
                  <a:pt x="322999" y="1241776"/>
                </a:lnTo>
                <a:lnTo>
                  <a:pt x="279356" y="1255324"/>
                </a:lnTo>
                <a:lnTo>
                  <a:pt x="232499" y="1260047"/>
                </a:lnTo>
                <a:lnTo>
                  <a:pt x="185643" y="1255324"/>
                </a:lnTo>
                <a:lnTo>
                  <a:pt x="142000" y="1241776"/>
                </a:lnTo>
                <a:lnTo>
                  <a:pt x="102507" y="1220340"/>
                </a:lnTo>
                <a:lnTo>
                  <a:pt x="68097" y="1191950"/>
                </a:lnTo>
                <a:lnTo>
                  <a:pt x="39707" y="1157540"/>
                </a:lnTo>
                <a:lnTo>
                  <a:pt x="18270" y="1118047"/>
                </a:lnTo>
                <a:lnTo>
                  <a:pt x="4723" y="1074404"/>
                </a:lnTo>
                <a:lnTo>
                  <a:pt x="0" y="102754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7591" y="520478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75095" y="4912602"/>
            <a:ext cx="259715" cy="252729"/>
          </a:xfrm>
          <a:custGeom>
            <a:avLst/>
            <a:gdLst/>
            <a:ahLst/>
            <a:cxnLst/>
            <a:rect l="l" t="t" r="r" b="b"/>
            <a:pathLst>
              <a:path w="259715" h="252730">
                <a:moveTo>
                  <a:pt x="0" y="0"/>
                </a:moveTo>
                <a:lnTo>
                  <a:pt x="259499" y="25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2676" y="5659788"/>
            <a:ext cx="12750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BST</a:t>
            </a:r>
            <a:r>
              <a:rPr sz="1400" b="1" spc="-4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of</a:t>
            </a:r>
            <a:r>
              <a:rPr sz="1400" b="1" spc="-4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Numbers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51585" y="411480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John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1760" y="464850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James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31635" y="4648500"/>
            <a:ext cx="85598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Joseph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6261" y="523325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1011" y="523325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Jesus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9873" y="5773922"/>
            <a:ext cx="1108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BST</a:t>
            </a:r>
            <a:r>
              <a:rPr sz="1400" b="1" spc="-4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of</a:t>
            </a:r>
            <a:r>
              <a:rPr sz="1400" b="1" spc="-4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Names</a:t>
            </a:r>
            <a:endParaRPr sz="1400" dirty="0">
              <a:latin typeface="Corbel"/>
              <a:cs typeface="Corbe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44586" y="4297349"/>
            <a:ext cx="507365" cy="351790"/>
          </a:xfrm>
          <a:custGeom>
            <a:avLst/>
            <a:gdLst/>
            <a:ahLst/>
            <a:cxnLst/>
            <a:rect l="l" t="t" r="r" b="b"/>
            <a:pathLst>
              <a:path w="507365" h="351789">
                <a:moveTo>
                  <a:pt x="506999" y="0"/>
                </a:moveTo>
                <a:lnTo>
                  <a:pt x="0" y="351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37085" y="4297349"/>
            <a:ext cx="622935" cy="351790"/>
          </a:xfrm>
          <a:custGeom>
            <a:avLst/>
            <a:gdLst/>
            <a:ahLst/>
            <a:cxnLst/>
            <a:rect l="l" t="t" r="r" b="b"/>
            <a:pathLst>
              <a:path w="622934" h="351789">
                <a:moveTo>
                  <a:pt x="0" y="0"/>
                </a:moveTo>
                <a:lnTo>
                  <a:pt x="622499" y="351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59161" y="4831049"/>
            <a:ext cx="342900" cy="402590"/>
          </a:xfrm>
          <a:custGeom>
            <a:avLst/>
            <a:gdLst/>
            <a:ahLst/>
            <a:cxnLst/>
            <a:rect l="l" t="t" r="r" b="b"/>
            <a:pathLst>
              <a:path w="342900" h="402589">
                <a:moveTo>
                  <a:pt x="342599" y="0"/>
                </a:moveTo>
                <a:lnTo>
                  <a:pt x="0" y="40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7260" y="4831049"/>
            <a:ext cx="316865" cy="402590"/>
          </a:xfrm>
          <a:custGeom>
            <a:avLst/>
            <a:gdLst/>
            <a:ahLst/>
            <a:cxnLst/>
            <a:rect l="l" t="t" r="r" b="b"/>
            <a:pathLst>
              <a:path w="316865" h="402589">
                <a:moveTo>
                  <a:pt x="0" y="0"/>
                </a:moveTo>
                <a:lnTo>
                  <a:pt x="316499" y="40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F9B41A60-83E8-493D-8AC4-6BED310CE481}"/>
              </a:ext>
            </a:extLst>
          </p:cNvPr>
          <p:cNvSpPr txBox="1"/>
          <p:nvPr/>
        </p:nvSpPr>
        <p:spPr>
          <a:xfrm>
            <a:off x="3677689" y="471215"/>
            <a:ext cx="7983717" cy="320087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Trees (with some ordering e.g., BST) provide moderate access/search (quicker than Linked List and slower than arrays).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Trees provide moderate insertion/deletion (quicker than Arrays and slower than Unordered Linked Lists).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Like Linked Lists and unlike Arrays, Trees don’t have an upper limit on number of nodes as nodes are linked using pointers.</a:t>
            </a: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1678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Non-Linear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1"/>
            <a:ext cx="6817358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Every data item is attached to </a:t>
            </a:r>
            <a:r>
              <a:rPr sz="2400" spc="-10" dirty="0">
                <a:latin typeface="Corbel"/>
                <a:cs typeface="Corbel"/>
              </a:rPr>
              <a:t>several </a:t>
            </a:r>
            <a:r>
              <a:rPr sz="2400" spc="-5" dirty="0">
                <a:latin typeface="Corbel"/>
                <a:cs typeface="Corbel"/>
              </a:rPr>
              <a:t>other data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items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way that is speciﬁc for reﬂecting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relationships.</a:t>
            </a:r>
            <a:endParaRPr sz="2400" dirty="0">
              <a:latin typeface="Corbel"/>
              <a:cs typeface="Corbel"/>
            </a:endParaRPr>
          </a:p>
          <a:p>
            <a:pPr marL="409575" marR="17526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data items are </a:t>
            </a:r>
            <a:r>
              <a:rPr sz="2400" b="1" spc="-5" dirty="0">
                <a:latin typeface="Corbel"/>
                <a:cs typeface="Corbel"/>
              </a:rPr>
              <a:t>not</a:t>
            </a:r>
            <a:r>
              <a:rPr sz="2400" spc="-5" dirty="0">
                <a:latin typeface="Corbel"/>
                <a:cs typeface="Corbel"/>
              </a:rPr>
              <a:t> arranged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sequential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4349" y="3966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5472" y="4074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4349" y="4961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472" y="5069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0150" y="3966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272" y="40744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0150" y="496173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81272" y="506965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54074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95198" y="4604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96850" y="4199075"/>
            <a:ext cx="1925320" cy="995680"/>
          </a:xfrm>
          <a:custGeom>
            <a:avLst/>
            <a:gdLst/>
            <a:ahLst/>
            <a:cxnLst/>
            <a:rect l="l" t="t" r="r" b="b"/>
            <a:pathLst>
              <a:path w="1925320" h="995679">
                <a:moveTo>
                  <a:pt x="0" y="232499"/>
                </a:moveTo>
                <a:lnTo>
                  <a:pt x="0" y="762599"/>
                </a:lnTo>
              </a:path>
              <a:path w="1925320" h="995679">
                <a:moveTo>
                  <a:pt x="232499" y="0"/>
                </a:moveTo>
                <a:lnTo>
                  <a:pt x="943199" y="0"/>
                </a:lnTo>
              </a:path>
              <a:path w="1925320" h="995679">
                <a:moveTo>
                  <a:pt x="232499" y="995174"/>
                </a:moveTo>
                <a:lnTo>
                  <a:pt x="943199" y="995174"/>
                </a:lnTo>
              </a:path>
              <a:path w="1925320" h="995679">
                <a:moveTo>
                  <a:pt x="1175799" y="232499"/>
                </a:moveTo>
                <a:lnTo>
                  <a:pt x="1175799" y="762599"/>
                </a:lnTo>
              </a:path>
              <a:path w="1925320" h="995679">
                <a:moveTo>
                  <a:pt x="1408299" y="0"/>
                </a:moveTo>
                <a:lnTo>
                  <a:pt x="1925199" y="365699"/>
                </a:lnTo>
              </a:path>
              <a:path w="1925320" h="995679">
                <a:moveTo>
                  <a:pt x="1408299" y="995162"/>
                </a:moveTo>
                <a:lnTo>
                  <a:pt x="1925199" y="69456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7374" y="37922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8498" y="39001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6149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67272" y="4604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3000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34122" y="46046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55075" y="5259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6197" y="53678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8499" y="5259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9623" y="53678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1947" y="4189127"/>
            <a:ext cx="1509395" cy="1536065"/>
          </a:xfrm>
          <a:custGeom>
            <a:avLst/>
            <a:gdLst/>
            <a:ahLst/>
            <a:cxnLst/>
            <a:rect l="l" t="t" r="r" b="b"/>
            <a:pathLst>
              <a:path w="1509395" h="1536064">
                <a:moveTo>
                  <a:pt x="963524" y="0"/>
                </a:moveTo>
                <a:lnTo>
                  <a:pt x="671024" y="375599"/>
                </a:lnTo>
              </a:path>
              <a:path w="1509395" h="1536064">
                <a:moveTo>
                  <a:pt x="1292329" y="0"/>
                </a:moveTo>
                <a:lnTo>
                  <a:pt x="1509229" y="375599"/>
                </a:lnTo>
              </a:path>
              <a:path w="1509395" h="1536064">
                <a:moveTo>
                  <a:pt x="342299" y="704524"/>
                </a:moveTo>
                <a:lnTo>
                  <a:pt x="0" y="1138924"/>
                </a:lnTo>
              </a:path>
              <a:path w="1509395" h="1536064">
                <a:moveTo>
                  <a:pt x="506702" y="772622"/>
                </a:moveTo>
                <a:lnTo>
                  <a:pt x="439202" y="1070822"/>
                </a:lnTo>
              </a:path>
              <a:path w="1509395" h="1536064">
                <a:moveTo>
                  <a:pt x="827327" y="1303297"/>
                </a:moveTo>
                <a:lnTo>
                  <a:pt x="832051" y="1256440"/>
                </a:lnTo>
                <a:lnTo>
                  <a:pt x="845598" y="1212797"/>
                </a:lnTo>
                <a:lnTo>
                  <a:pt x="867034" y="1173304"/>
                </a:lnTo>
                <a:lnTo>
                  <a:pt x="895425" y="1138895"/>
                </a:lnTo>
                <a:lnTo>
                  <a:pt x="929834" y="1110504"/>
                </a:lnTo>
                <a:lnTo>
                  <a:pt x="969327" y="1089068"/>
                </a:lnTo>
                <a:lnTo>
                  <a:pt x="1012970" y="1075521"/>
                </a:lnTo>
                <a:lnTo>
                  <a:pt x="1059827" y="1070797"/>
                </a:lnTo>
                <a:lnTo>
                  <a:pt x="1105397" y="1075306"/>
                </a:lnTo>
                <a:lnTo>
                  <a:pt x="1148801" y="1088495"/>
                </a:lnTo>
                <a:lnTo>
                  <a:pt x="1188818" y="1109860"/>
                </a:lnTo>
                <a:lnTo>
                  <a:pt x="1224229" y="1138894"/>
                </a:lnTo>
                <a:lnTo>
                  <a:pt x="1253264" y="1174306"/>
                </a:lnTo>
                <a:lnTo>
                  <a:pt x="1274629" y="1214323"/>
                </a:lnTo>
                <a:lnTo>
                  <a:pt x="1287818" y="1257727"/>
                </a:lnTo>
                <a:lnTo>
                  <a:pt x="1292327" y="1303297"/>
                </a:lnTo>
                <a:lnTo>
                  <a:pt x="1287603" y="1350154"/>
                </a:lnTo>
                <a:lnTo>
                  <a:pt x="1274056" y="1393797"/>
                </a:lnTo>
                <a:lnTo>
                  <a:pt x="1252620" y="1433290"/>
                </a:lnTo>
                <a:lnTo>
                  <a:pt x="1224229" y="1467699"/>
                </a:lnTo>
                <a:lnTo>
                  <a:pt x="1189820" y="1496090"/>
                </a:lnTo>
                <a:lnTo>
                  <a:pt x="1150327" y="1517526"/>
                </a:lnTo>
                <a:lnTo>
                  <a:pt x="1106684" y="1531073"/>
                </a:lnTo>
                <a:lnTo>
                  <a:pt x="1059827" y="1535797"/>
                </a:lnTo>
                <a:lnTo>
                  <a:pt x="1012970" y="1531073"/>
                </a:lnTo>
                <a:lnTo>
                  <a:pt x="969327" y="1517526"/>
                </a:lnTo>
                <a:lnTo>
                  <a:pt x="929834" y="1496090"/>
                </a:lnTo>
                <a:lnTo>
                  <a:pt x="895425" y="1467699"/>
                </a:lnTo>
                <a:lnTo>
                  <a:pt x="867034" y="1433290"/>
                </a:lnTo>
                <a:lnTo>
                  <a:pt x="845598" y="1393797"/>
                </a:lnTo>
                <a:lnTo>
                  <a:pt x="832051" y="1350154"/>
                </a:lnTo>
                <a:lnTo>
                  <a:pt x="827327" y="13032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20397" y="53678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23052" y="4893652"/>
            <a:ext cx="389255" cy="366395"/>
          </a:xfrm>
          <a:custGeom>
            <a:avLst/>
            <a:gdLst/>
            <a:ahLst/>
            <a:cxnLst/>
            <a:rect l="l" t="t" r="r" b="b"/>
            <a:pathLst>
              <a:path w="389254" h="366395">
                <a:moveTo>
                  <a:pt x="0" y="0"/>
                </a:moveTo>
                <a:lnTo>
                  <a:pt x="388799" y="366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951766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SearchBST(TREE)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2675666"/>
            <a:ext cx="534860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NULL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  <a:p>
            <a:pPr marL="12700" marR="186690" indent="457200">
              <a:lnSpc>
                <a:spcPts val="2850"/>
              </a:lnSpc>
              <a:spcBef>
                <a:spcPts val="105"/>
              </a:spcBef>
            </a:pP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SearchBST(TREE-&gt;LEFT,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ELSE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60"/>
              </a:lnSpc>
            </a:pP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SearchBST(TREE-&gt;RIGHT,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55314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Create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BST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45,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39,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56,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34,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78,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10, 89,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54,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67,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81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D917F-627E-407B-8682-75482641AE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E62-1D96-4D28-84FB-42FB5E0F9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69C3C-710C-42BF-97A6-639E4774C235}"/>
              </a:ext>
            </a:extLst>
          </p:cNvPr>
          <p:cNvGrpSpPr/>
          <p:nvPr/>
        </p:nvGrpSpPr>
        <p:grpSpPr>
          <a:xfrm>
            <a:off x="3515860" y="312019"/>
            <a:ext cx="8229600" cy="5395305"/>
            <a:chOff x="3515860" y="312019"/>
            <a:chExt cx="8229600" cy="53953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2431ED-6438-4D55-9BDA-EE208843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685800"/>
              <a:ext cx="7946120" cy="2209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1F3531-69B3-472B-877A-34063703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860" y="3649924"/>
              <a:ext cx="8229600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8D29C8-34EB-4003-978C-95D34381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1000" y="312019"/>
              <a:ext cx="1295400" cy="44998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7A0810-CCAA-4EFC-AC9E-0CB5B015EC87}"/>
              </a:ext>
            </a:extLst>
          </p:cNvPr>
          <p:cNvSpPr/>
          <p:nvPr/>
        </p:nvSpPr>
        <p:spPr>
          <a:xfrm>
            <a:off x="152400" y="2895600"/>
            <a:ext cx="29718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lang="en-US"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lang="en-US"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lang="en-US"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lang="en-US"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9266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55314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Create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BST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50, 70, 60, 20, 90, 10, 40, 100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85891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D67341-C52D-459C-B192-779390B672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E6EC0-03B0-4F07-AAB9-987371840D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B36B4-A884-4A67-9F5F-3C9F02C4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133600"/>
            <a:ext cx="5438775" cy="286702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F65655B-3A86-41B8-A1FC-CFF79F093F56}"/>
              </a:ext>
            </a:extLst>
          </p:cNvPr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57422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1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408841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</a:rPr>
              <a:t>BST Operations:</a:t>
            </a:r>
            <a:endParaRPr spc="-5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2132741"/>
            <a:ext cx="6347460" cy="3066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Initialize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Make empty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Insert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Delete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Create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 min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 max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2999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Insert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408841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InsertBST(TREE)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2132741"/>
            <a:ext cx="6347460" cy="334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469900" marR="256032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Allocat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memor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fo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  SE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45"/>
              </a:lnSpc>
            </a:pPr>
            <a:r>
              <a:rPr sz="2400" spc="-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RIGH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NULL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850"/>
              </a:lnSpc>
            </a:pP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  <a:p>
            <a:pPr marL="12700" marR="368300" indent="45720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TREE-&gt;LEF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InsertBST(TREE-&gt;LEF</a:t>
            </a:r>
            <a:r>
              <a:rPr sz="2400" spc="-14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AL)  ELSE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60"/>
              </a:lnSpc>
            </a:pPr>
            <a:r>
              <a:rPr sz="2400" spc="-5" dirty="0">
                <a:latin typeface="Corbel"/>
                <a:cs typeface="Corbel"/>
              </a:rPr>
              <a:t>TREE-&gt;RIGHT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InsertBST(TREE-&gt;RIGHT,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856641"/>
            <a:ext cx="7264321" cy="260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ts val="2865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85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lang="en-US" sz="2400" spc="-5" dirty="0">
              <a:latin typeface="Corbel"/>
              <a:cs typeface="Corbel"/>
            </a:endParaRPr>
          </a:p>
          <a:p>
            <a:pPr marL="866775" lvl="1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In order predecessor- Find largest in left subtree &amp; replace</a:t>
            </a:r>
          </a:p>
          <a:p>
            <a:pPr marL="866775" lvl="1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In order successor- Find smallest in right subtree &amp; replace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955" y="750321"/>
            <a:ext cx="574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877315"/>
            <a:ext cx="550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1678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Non-Linear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485166"/>
            <a:ext cx="236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Characteristics: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859561"/>
            <a:ext cx="6513436" cy="205953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sequential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order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Branches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Can’t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single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members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processed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after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another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877315"/>
            <a:ext cx="591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227866"/>
            <a:ext cx="224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DeleteBST(TREE)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1951766"/>
            <a:ext cx="6859905" cy="3732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Write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‘Value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found’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12700" marR="764540" indent="45720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TREE-&gt;LEF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DeleteBST(TREE-&gt;LEF</a:t>
            </a:r>
            <a:r>
              <a:rPr sz="2400" spc="-14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AL)  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12700" marR="5080" indent="4572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TREE-&gt;RIGHT </a:t>
            </a:r>
            <a:r>
              <a:rPr sz="2400" dirty="0">
                <a:latin typeface="Corbel"/>
                <a:cs typeface="Corbel"/>
              </a:rPr>
              <a:t>= </a:t>
            </a:r>
            <a:r>
              <a:rPr sz="2400" spc="-15" dirty="0">
                <a:latin typeface="Corbel"/>
                <a:cs typeface="Corbel"/>
              </a:rPr>
              <a:t>DeleteBST(TREE-&gt;RIGHT, </a:t>
            </a:r>
            <a:r>
              <a:rPr sz="2400" spc="-40" dirty="0">
                <a:latin typeface="Corbel"/>
                <a:cs typeface="Corbel"/>
              </a:rPr>
              <a:t>VAL) 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TREE-&gt;RIGHT=NULL  THEN</a:t>
            </a:r>
            <a:endParaRPr sz="2400">
              <a:latin typeface="Corbel"/>
              <a:cs typeface="Corbel"/>
            </a:endParaRPr>
          </a:p>
          <a:p>
            <a:pPr marL="469900" marR="473646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NULL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503966"/>
            <a:ext cx="224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DeleteBST(TREE)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1227866"/>
            <a:ext cx="7020559" cy="51973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0" marR="2552700" indent="-45720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  tmp=TREE-&gt;LEFT</a:t>
            </a:r>
            <a:endParaRPr sz="2400" dirty="0">
              <a:latin typeface="Corbel"/>
              <a:cs typeface="Corbel"/>
            </a:endParaRPr>
          </a:p>
          <a:p>
            <a:pPr marL="469900" marR="511111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tmp</a:t>
            </a:r>
            <a:endParaRPr sz="2400" dirty="0">
              <a:latin typeface="Corbel"/>
              <a:cs typeface="Corbel"/>
            </a:endParaRPr>
          </a:p>
          <a:p>
            <a:pPr marL="469900" marR="2734310" indent="-4572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  tmp=TREE-&gt;RIGHT</a:t>
            </a:r>
            <a:endParaRPr sz="2400" dirty="0">
              <a:latin typeface="Corbel"/>
              <a:cs typeface="Corbel"/>
            </a:endParaRPr>
          </a:p>
          <a:p>
            <a:pPr marL="469900" marR="511111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tmp</a:t>
            </a:r>
            <a:endParaRPr sz="2400" dirty="0">
              <a:latin typeface="Corbel"/>
              <a:cs typeface="Corbel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TREE-&gt;LEFT!=NUL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TREE-&gt;RIGHT!=NULL  THEN</a:t>
            </a:r>
            <a:endParaRPr sz="2400" dirty="0">
              <a:latin typeface="Corbel"/>
              <a:cs typeface="Corbel"/>
            </a:endParaRPr>
          </a:p>
          <a:p>
            <a:pPr marL="469900" marR="358076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tmp=getPreDec(TREE);  </a:t>
            </a:r>
            <a:r>
              <a:rPr sz="2400" spc="-25" dirty="0">
                <a:latin typeface="Corbel"/>
                <a:cs typeface="Corbel"/>
              </a:rPr>
              <a:t>TREE-&gt;DATA=tmp;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ts val="2745"/>
              </a:lnSpc>
            </a:pPr>
            <a:r>
              <a:rPr sz="2400" spc="-10" dirty="0">
                <a:latin typeface="Corbel"/>
                <a:cs typeface="Corbel"/>
              </a:rPr>
              <a:t>TREE-&gt;LEFT=DeleteBST(TREE-&gt;LEFT,tmp);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ts val="2865"/>
              </a:lnSpc>
            </a:pP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TREE;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87456-67DB-4DCF-B425-C305667EBA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3EF93-AAC7-48FE-B801-4CA048DE10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E4699D-DE66-4D69-8DAA-64EBEBB9CA4C}"/>
              </a:ext>
            </a:extLst>
          </p:cNvPr>
          <p:cNvSpPr txBox="1"/>
          <p:nvPr/>
        </p:nvSpPr>
        <p:spPr>
          <a:xfrm>
            <a:off x="295470" y="2391870"/>
            <a:ext cx="2713355" cy="215187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Binary Search Tree Complexities</a:t>
            </a:r>
          </a:p>
          <a:p>
            <a:pPr marL="12700" marR="5080">
              <a:lnSpc>
                <a:spcPts val="3900"/>
              </a:lnSpc>
              <a:spcBef>
                <a:spcPts val="580"/>
              </a:spcBef>
            </a:pPr>
            <a:endParaRPr sz="3600" dirty="0">
              <a:latin typeface="Corbel"/>
              <a:cs typeface="Corbe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75215B4-C0D0-4E4B-8112-F9E52419F1ED}"/>
              </a:ext>
            </a:extLst>
          </p:cNvPr>
          <p:cNvSpPr txBox="1"/>
          <p:nvPr/>
        </p:nvSpPr>
        <p:spPr>
          <a:xfrm>
            <a:off x="4002164" y="1536476"/>
            <a:ext cx="7100570" cy="1712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Time Complexity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Insertion, deletion, search  the best and average case complexity is O(log n)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Worst case is O(n)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41FE773-5D0F-4BF5-90F7-D0B11D5AA2EB}"/>
              </a:ext>
            </a:extLst>
          </p:cNvPr>
          <p:cNvSpPr txBox="1"/>
          <p:nvPr/>
        </p:nvSpPr>
        <p:spPr>
          <a:xfrm>
            <a:off x="3922447" y="3429000"/>
            <a:ext cx="7100570" cy="12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Space Complexity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all operations is O(n)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n is number of nodes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3852354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B6FB-11FC-444D-9925-9FBDA506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9" y="914400"/>
            <a:ext cx="7456485" cy="29546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Construct BST for the following data:</a:t>
            </a:r>
          </a:p>
          <a:p>
            <a:r>
              <a:rPr lang="en-US" dirty="0">
                <a:solidFill>
                  <a:schemeClr val="tx1"/>
                </a:solidFill>
              </a:rPr>
              <a:t>10, 3, 15, 22, 6, 45, 65, 23, 78, 34, 5</a:t>
            </a:r>
          </a:p>
          <a:p>
            <a:r>
              <a:rPr lang="en-US" dirty="0">
                <a:solidFill>
                  <a:schemeClr val="tx1"/>
                </a:solidFill>
              </a:rPr>
              <a:t>Traverse the final tree in Pre-order, In-order, Post-order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Insert the following in BST</a:t>
            </a:r>
          </a:p>
          <a:p>
            <a:r>
              <a:rPr lang="en-US" dirty="0">
                <a:solidFill>
                  <a:schemeClr val="tx1"/>
                </a:solidFill>
              </a:rPr>
              <a:t>7, 39, -2, 0, 3, 42, 20, 5, 40</a:t>
            </a:r>
          </a:p>
          <a:p>
            <a:r>
              <a:rPr lang="en-US" dirty="0">
                <a:solidFill>
                  <a:schemeClr val="tx1"/>
                </a:solidFill>
              </a:rPr>
              <a:t>Perform deletion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B9D49-81E7-40D4-A2D9-2991922F4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046F3-1B5A-40F0-91AB-D827707B87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0D73DB4-C005-4DAC-81E9-0B7ECAA81657}"/>
              </a:ext>
            </a:extLst>
          </p:cNvPr>
          <p:cNvSpPr txBox="1"/>
          <p:nvPr/>
        </p:nvSpPr>
        <p:spPr>
          <a:xfrm>
            <a:off x="325944" y="2854207"/>
            <a:ext cx="2713355" cy="5745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BST Task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8546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536476"/>
            <a:ext cx="710057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General trees are those in which the number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subtrees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 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 required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 0,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2.</a:t>
            </a:r>
            <a:endParaRPr sz="2400" dirty="0">
              <a:latin typeface="Corbel"/>
              <a:cs typeface="Corbel"/>
            </a:endParaRPr>
          </a:p>
          <a:p>
            <a:pPr marL="409575" marR="5080" indent="-397510" algn="just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tree may be highly structured and therefore have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3 </a:t>
            </a:r>
            <a:r>
              <a:rPr sz="2400" spc="-5" dirty="0">
                <a:latin typeface="Corbel"/>
                <a:cs typeface="Corbel"/>
              </a:rPr>
              <a:t>subtrees per node in which case it is called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ternary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1765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0" dirty="0">
                <a:latin typeface="Corbel"/>
                <a:cs typeface="Corbel"/>
              </a:rPr>
              <a:t>However, </a:t>
            </a:r>
            <a:r>
              <a:rPr sz="2400" spc="-5" dirty="0">
                <a:latin typeface="Corbel"/>
                <a:cs typeface="Corbel"/>
              </a:rPr>
              <a:t>it is often the case that the number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subtrees for any node may be variable. Some nodes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may have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or no subtrees, others may have 3, some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4,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any other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combination.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244BBC-9D6D-4F92-BFEF-C7D54FEDB6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DB7AE-DBFE-4BCB-A25A-0AF8EC54CE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7B3864C-EC8C-4124-A46F-B10984E60C97}"/>
              </a:ext>
            </a:extLst>
          </p:cNvPr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D89E11E-3726-4823-BFF3-F67C102BC6CB}"/>
              </a:ext>
            </a:extLst>
          </p:cNvPr>
          <p:cNvSpPr txBox="1"/>
          <p:nvPr/>
        </p:nvSpPr>
        <p:spPr>
          <a:xfrm>
            <a:off x="3810000" y="685800"/>
            <a:ext cx="7863892" cy="12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Root of binary tree BT = Root of general tree GT</a:t>
            </a:r>
          </a:p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Left child of node in BT = Leftmost child of the node in GT</a:t>
            </a:r>
          </a:p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Right child of node in BT = Right sibling of the node in GT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6BC2AA0-9D6A-4276-B439-E60F4CE50052}"/>
              </a:ext>
            </a:extLst>
          </p:cNvPr>
          <p:cNvSpPr txBox="1"/>
          <p:nvPr/>
        </p:nvSpPr>
        <p:spPr>
          <a:xfrm>
            <a:off x="3810000" y="2150653"/>
            <a:ext cx="7863892" cy="303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     1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2    3   4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5     6    7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       8    9</a:t>
            </a:r>
            <a:endParaRPr sz="2400" dirty="0">
              <a:latin typeface="Corbel"/>
              <a:cs typeface="Corbe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1D1B44-AE8A-4916-8825-5047AB2E0CE7}"/>
              </a:ext>
            </a:extLst>
          </p:cNvPr>
          <p:cNvCxnSpPr/>
          <p:nvPr/>
        </p:nvCxnSpPr>
        <p:spPr>
          <a:xfrm flipH="1">
            <a:off x="4191000" y="2514600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98318-2271-492E-8154-6573A6F4445B}"/>
              </a:ext>
            </a:extLst>
          </p:cNvPr>
          <p:cNvCxnSpPr>
            <a:cxnSpLocks/>
          </p:cNvCxnSpPr>
          <p:nvPr/>
        </p:nvCxnSpPr>
        <p:spPr>
          <a:xfrm>
            <a:off x="4495800" y="2514600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952BEB-A657-4D6C-B698-72FA41F7389C}"/>
              </a:ext>
            </a:extLst>
          </p:cNvPr>
          <p:cNvCxnSpPr>
            <a:cxnSpLocks/>
          </p:cNvCxnSpPr>
          <p:nvPr/>
        </p:nvCxnSpPr>
        <p:spPr>
          <a:xfrm>
            <a:off x="4495800" y="2514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9D8CDA-B15D-4A75-9538-11E07DA4453E}"/>
              </a:ext>
            </a:extLst>
          </p:cNvPr>
          <p:cNvCxnSpPr/>
          <p:nvPr/>
        </p:nvCxnSpPr>
        <p:spPr>
          <a:xfrm flipH="1">
            <a:off x="3812345" y="3375998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48A4F2-0F85-46E6-AED3-EE78EE4B3153}"/>
              </a:ext>
            </a:extLst>
          </p:cNvPr>
          <p:cNvCxnSpPr>
            <a:cxnSpLocks/>
          </p:cNvCxnSpPr>
          <p:nvPr/>
        </p:nvCxnSpPr>
        <p:spPr>
          <a:xfrm>
            <a:off x="4114800" y="3370356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AAD107-277C-4E01-A054-03DEFE099CF7}"/>
              </a:ext>
            </a:extLst>
          </p:cNvPr>
          <p:cNvCxnSpPr/>
          <p:nvPr/>
        </p:nvCxnSpPr>
        <p:spPr>
          <a:xfrm flipH="1">
            <a:off x="4686300" y="3392699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9A858F-E229-474F-AC26-391739F0E2DE}"/>
              </a:ext>
            </a:extLst>
          </p:cNvPr>
          <p:cNvCxnSpPr/>
          <p:nvPr/>
        </p:nvCxnSpPr>
        <p:spPr>
          <a:xfrm flipH="1">
            <a:off x="4457700" y="4290650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37AE6-0A59-45E8-AF88-7E01122688FE}"/>
              </a:ext>
            </a:extLst>
          </p:cNvPr>
          <p:cNvCxnSpPr>
            <a:cxnSpLocks/>
          </p:cNvCxnSpPr>
          <p:nvPr/>
        </p:nvCxnSpPr>
        <p:spPr>
          <a:xfrm>
            <a:off x="4686300" y="4294726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38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FAC7BF-370B-43DA-907A-01077A862A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CE8CE-FAC2-4FB5-A81D-444612E21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57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BBD924-26B2-4036-976E-18242679A4A9}"/>
              </a:ext>
            </a:extLst>
          </p:cNvPr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200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</a:rPr>
              <a:t>Unit#3:</a:t>
            </a:r>
            <a:r>
              <a:rPr sz="1200" spc="-3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Nonlinear</a:t>
            </a:r>
            <a:r>
              <a:rPr sz="1200" spc="-3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Data</a:t>
            </a:r>
            <a:r>
              <a:rPr sz="1200" spc="-5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Structure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6244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Convert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ree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8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6972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48049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9172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158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6972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36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4772" y="3228719"/>
            <a:ext cx="1600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6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2887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64010" y="1755419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2024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3147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32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4372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9650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0773" y="1755419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40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051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44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955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52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76373" y="25606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448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59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96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90773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00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1173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9650" y="8116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90773" y="95014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83650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4772" y="17554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94485" y="1044125"/>
            <a:ext cx="4921885" cy="2114550"/>
          </a:xfrm>
          <a:custGeom>
            <a:avLst/>
            <a:gdLst/>
            <a:ahLst/>
            <a:cxnLst/>
            <a:rect l="l" t="t" r="r" b="b"/>
            <a:pathLst>
              <a:path w="4921884" h="2114550">
                <a:moveTo>
                  <a:pt x="2055164" y="0"/>
                </a:moveTo>
                <a:lnTo>
                  <a:pt x="360764" y="572699"/>
                </a:lnTo>
              </a:path>
              <a:path w="4921884" h="2114550">
                <a:moveTo>
                  <a:pt x="2287664" y="232499"/>
                </a:moveTo>
                <a:lnTo>
                  <a:pt x="2287664" y="572699"/>
                </a:lnTo>
              </a:path>
              <a:path w="4921884" h="2114550">
                <a:moveTo>
                  <a:pt x="2520164" y="0"/>
                </a:moveTo>
                <a:lnTo>
                  <a:pt x="3821564" y="572699"/>
                </a:lnTo>
              </a:path>
              <a:path w="4921884" h="2114550">
                <a:moveTo>
                  <a:pt x="196499" y="969677"/>
                </a:moveTo>
                <a:lnTo>
                  <a:pt x="0" y="1377977"/>
                </a:lnTo>
              </a:path>
              <a:path w="4921884" h="2114550">
                <a:moveTo>
                  <a:pt x="525304" y="969677"/>
                </a:moveTo>
                <a:lnTo>
                  <a:pt x="611404" y="1377977"/>
                </a:lnTo>
              </a:path>
              <a:path w="4921884" h="2114550">
                <a:moveTo>
                  <a:pt x="2055164" y="805274"/>
                </a:moveTo>
                <a:lnTo>
                  <a:pt x="1373264" y="1377974"/>
                </a:lnTo>
              </a:path>
              <a:path w="4921884" h="2114550">
                <a:moveTo>
                  <a:pt x="2123262" y="969677"/>
                </a:moveTo>
                <a:lnTo>
                  <a:pt x="1982862" y="1377977"/>
                </a:lnTo>
              </a:path>
              <a:path w="4921884" h="2114550">
                <a:moveTo>
                  <a:pt x="2452067" y="969677"/>
                </a:moveTo>
                <a:lnTo>
                  <a:pt x="2592467" y="1377977"/>
                </a:lnTo>
              </a:path>
              <a:path w="4921884" h="2114550">
                <a:moveTo>
                  <a:pt x="2520164" y="805274"/>
                </a:moveTo>
                <a:lnTo>
                  <a:pt x="3202064" y="1377974"/>
                </a:lnTo>
              </a:path>
              <a:path w="4921884" h="2114550">
                <a:moveTo>
                  <a:pt x="1818462" y="1774952"/>
                </a:moveTo>
                <a:lnTo>
                  <a:pt x="1678062" y="2046152"/>
                </a:lnTo>
              </a:path>
              <a:path w="4921884" h="2114550">
                <a:moveTo>
                  <a:pt x="2147267" y="1774952"/>
                </a:moveTo>
                <a:lnTo>
                  <a:pt x="2287667" y="2046152"/>
                </a:lnTo>
              </a:path>
              <a:path w="4921884" h="2114550">
                <a:moveTo>
                  <a:pt x="3986067" y="969677"/>
                </a:moveTo>
                <a:lnTo>
                  <a:pt x="4289367" y="1446077"/>
                </a:lnTo>
              </a:path>
              <a:path w="4921884" h="2114550">
                <a:moveTo>
                  <a:pt x="4289462" y="1774952"/>
                </a:moveTo>
                <a:lnTo>
                  <a:pt x="3986162" y="2114252"/>
                </a:lnTo>
              </a:path>
              <a:path w="4921884" h="2114550">
                <a:moveTo>
                  <a:pt x="4453864" y="1843049"/>
                </a:moveTo>
                <a:lnTo>
                  <a:pt x="4453864" y="2046149"/>
                </a:lnTo>
              </a:path>
              <a:path w="4921884" h="2114550">
                <a:moveTo>
                  <a:pt x="4618267" y="1774952"/>
                </a:moveTo>
                <a:lnTo>
                  <a:pt x="4921567" y="211425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9" y="486319"/>
            <a:ext cx="7850819" cy="5522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Threaded binary tree is a simple binary tree but they have a </a:t>
            </a:r>
            <a:r>
              <a:rPr lang="en-US" sz="2400" dirty="0" err="1">
                <a:latin typeface="Corbel"/>
                <a:cs typeface="Corbel"/>
              </a:rPr>
              <a:t>speciality</a:t>
            </a:r>
            <a:r>
              <a:rPr lang="en-US" sz="2400" dirty="0">
                <a:latin typeface="Corbel"/>
                <a:cs typeface="Corbel"/>
              </a:rPr>
              <a:t> that null pointers of leaf node of the binary tree is </a:t>
            </a:r>
            <a:r>
              <a:rPr lang="en-US" sz="2400" b="1" dirty="0">
                <a:latin typeface="Corbel"/>
                <a:cs typeface="Corbel"/>
              </a:rPr>
              <a:t>set to </a:t>
            </a:r>
            <a:r>
              <a:rPr lang="en-US" sz="2400" b="1" dirty="0" err="1">
                <a:latin typeface="Corbel"/>
                <a:cs typeface="Corbel"/>
              </a:rPr>
              <a:t>inorder</a:t>
            </a:r>
            <a:r>
              <a:rPr lang="en-US" sz="2400" b="1" dirty="0">
                <a:latin typeface="Corbel"/>
                <a:cs typeface="Corbel"/>
              </a:rPr>
              <a:t> predecessor or </a:t>
            </a:r>
            <a:r>
              <a:rPr lang="en-US" sz="2400" b="1" dirty="0" err="1">
                <a:latin typeface="Corbel"/>
                <a:cs typeface="Corbel"/>
              </a:rPr>
              <a:t>inorder</a:t>
            </a:r>
            <a:r>
              <a:rPr lang="en-US" sz="2400" b="1" dirty="0">
                <a:latin typeface="Corbel"/>
                <a:cs typeface="Corbel"/>
              </a:rPr>
              <a:t> successor.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The main idea behind setting such a structure is to make the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and preorder traversal of the tree faster without using any additional data structure(</a:t>
            </a:r>
            <a:r>
              <a:rPr lang="en-US" sz="2400" dirty="0" err="1">
                <a:latin typeface="Corbel"/>
                <a:cs typeface="Corbel"/>
              </a:rPr>
              <a:t>e.g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dirty="0" err="1">
                <a:latin typeface="Corbel"/>
                <a:cs typeface="Corbel"/>
              </a:rPr>
              <a:t>auxilary</a:t>
            </a:r>
            <a:r>
              <a:rPr lang="en-US" sz="2400" dirty="0">
                <a:latin typeface="Corbel"/>
                <a:cs typeface="Corbel"/>
              </a:rPr>
              <a:t> stack) or memory to do the traversal.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whic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very  nod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tha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doe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no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hav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righ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ha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  (in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actual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sense,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link)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INORDER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successor.</a:t>
            </a:r>
            <a:endParaRPr sz="2400" dirty="0">
              <a:latin typeface="Corbel"/>
              <a:cs typeface="Corbel"/>
            </a:endParaRPr>
          </a:p>
          <a:p>
            <a:pPr marL="409575" marR="7366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By doing this threading we avoid the recursive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metho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traversin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 consume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lo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of  memory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time.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357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10" dirty="0">
                <a:latin typeface="Corbel"/>
                <a:cs typeface="Corbel"/>
              </a:rPr>
              <a:t>Multilevel </a:t>
            </a:r>
            <a:r>
              <a:rPr sz="2400" spc="-5" dirty="0">
                <a:latin typeface="Corbel"/>
                <a:cs typeface="Corbel"/>
              </a:rPr>
              <a:t>data structure that represent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hierarchical relationship between the set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individual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 called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7574" y="30302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8698" y="31381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6349" y="3734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67473" y="3842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199" y="3734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34322" y="38426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1475" y="4497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72597" y="46058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7574" y="4497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88698" y="46058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28347" y="342712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Types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1066800"/>
            <a:ext cx="7850819" cy="4299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Single Threaded Binary Tree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Double Threaded Binary Tree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Single Threaded Binary Tree: Here only the </a:t>
            </a:r>
            <a:r>
              <a:rPr lang="en-US" sz="2400" dirty="0">
                <a:solidFill>
                  <a:srgbClr val="FF0000"/>
                </a:solidFill>
                <a:latin typeface="Corbel"/>
                <a:cs typeface="Corbel"/>
              </a:rPr>
              <a:t>right NULL </a:t>
            </a:r>
            <a:r>
              <a:rPr lang="en-US" sz="2400" dirty="0">
                <a:latin typeface="Corbel"/>
                <a:cs typeface="Corbel"/>
              </a:rPr>
              <a:t>pointer are made to point to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successor.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Double Threaded Binary Tree: Here both the </a:t>
            </a:r>
            <a:r>
              <a:rPr lang="en-US" sz="2400" dirty="0">
                <a:solidFill>
                  <a:srgbClr val="FF0000"/>
                </a:solidFill>
                <a:latin typeface="Corbel"/>
                <a:cs typeface="Corbel"/>
              </a:rPr>
              <a:t>right as well as the left NULL pointers</a:t>
            </a:r>
            <a:r>
              <a:rPr lang="en-US" sz="2400" dirty="0">
                <a:latin typeface="Corbel"/>
                <a:cs typeface="Corbel"/>
              </a:rPr>
              <a:t> are made to point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successor and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predecessor respectively. (here the left threads are helpful in reverse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dirty="0" err="1">
                <a:latin typeface="Corbel"/>
                <a:cs typeface="Corbel"/>
              </a:rPr>
              <a:t>traveral</a:t>
            </a:r>
            <a:r>
              <a:rPr lang="en-US" sz="2400" dirty="0">
                <a:latin typeface="Corbel"/>
                <a:cs typeface="Corbel"/>
              </a:rPr>
              <a:t> of the tree )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23045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1B5F4F-BC51-4C70-8DF5-1AFFE2E59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400" y="1873859"/>
            <a:ext cx="4590225" cy="353548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Types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8F91E-87D3-44F7-9D13-B79A205FB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0139" y="1957387"/>
            <a:ext cx="3464661" cy="325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1D74C5-9BD3-473A-9166-9D4863EB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469" y="871561"/>
            <a:ext cx="773811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3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4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3349507"/>
            <a:ext cx="213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976374"/>
            <a:ext cx="69469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Let'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ma</a:t>
            </a:r>
            <a:r>
              <a:rPr sz="2400" spc="-50" dirty="0">
                <a:latin typeface="Corbel"/>
                <a:cs typeface="Corbel"/>
              </a:rPr>
              <a:t>k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th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normal  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7275" y="22621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8397" y="23700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6049" y="296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7172" y="307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2900" y="296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24022" y="307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1175" y="37298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2297" y="38377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37275" y="37298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78397" y="38377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8047" y="26590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5"/>
                </a:moveTo>
                <a:lnTo>
                  <a:pt x="0" y="1138925"/>
                </a:lnTo>
              </a:path>
              <a:path w="1433195" h="1139189">
                <a:moveTo>
                  <a:pt x="1432949" y="704525"/>
                </a:moveTo>
                <a:lnTo>
                  <a:pt x="1216049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085116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459511"/>
            <a:ext cx="652525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By doing threading we can avoid </a:t>
            </a:r>
            <a:r>
              <a:rPr sz="2200" dirty="0">
                <a:latin typeface="Corbel"/>
                <a:cs typeface="Corbel"/>
              </a:rPr>
              <a:t>a </a:t>
            </a:r>
            <a:r>
              <a:rPr sz="2200" spc="-5" dirty="0">
                <a:latin typeface="Corbel"/>
                <a:cs typeface="Corbel"/>
              </a:rPr>
              <a:t>lot of memory and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time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caused in recursion.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keep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record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3647215"/>
            <a:ext cx="215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64" y="4021611"/>
            <a:ext cx="4472940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Thi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ma</a:t>
            </a:r>
            <a:r>
              <a:rPr sz="2200" spc="-45" dirty="0">
                <a:latin typeface="Corbel"/>
                <a:cs typeface="Corbel"/>
              </a:rPr>
              <a:t>k</a:t>
            </a:r>
            <a:r>
              <a:rPr sz="2200" spc="-5" dirty="0">
                <a:latin typeface="Corbel"/>
                <a:cs typeface="Corbel"/>
              </a:rPr>
              <a:t>e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th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155" dirty="0">
                <a:latin typeface="Corbel"/>
                <a:cs typeface="Corbel"/>
              </a:rPr>
              <a:t> </a:t>
            </a:r>
            <a:r>
              <a:rPr sz="2200" spc="-14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re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mor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complex.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More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prone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errors.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0"/>
            <a:ext cx="290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example: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3800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74923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6799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7922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756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6747" y="5069794"/>
            <a:ext cx="1600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6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8562" y="2924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9685" y="30630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5300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6422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13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224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33924" y="2924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75047" y="30630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73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084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767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178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339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75047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195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60647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7024" y="196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28148" y="2105420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29197" y="2363802"/>
            <a:ext cx="4178935" cy="2567940"/>
          </a:xfrm>
          <a:custGeom>
            <a:avLst/>
            <a:gdLst/>
            <a:ahLst/>
            <a:cxnLst/>
            <a:rect l="l" t="t" r="r" b="b"/>
            <a:pathLst>
              <a:path w="4178934" h="2567940">
                <a:moveTo>
                  <a:pt x="1825924" y="0"/>
                </a:moveTo>
                <a:lnTo>
                  <a:pt x="981724" y="560699"/>
                </a:lnTo>
              </a:path>
              <a:path w="4178934" h="2567940">
                <a:moveTo>
                  <a:pt x="2154729" y="0"/>
                </a:moveTo>
                <a:lnTo>
                  <a:pt x="3137229" y="560699"/>
                </a:lnTo>
              </a:path>
              <a:path w="4178934" h="2567940">
                <a:moveTo>
                  <a:pt x="817462" y="957675"/>
                </a:moveTo>
                <a:lnTo>
                  <a:pt x="468562" y="1594575"/>
                </a:lnTo>
              </a:path>
              <a:path w="4178934" h="2567940">
                <a:moveTo>
                  <a:pt x="1146267" y="957675"/>
                </a:moveTo>
                <a:lnTo>
                  <a:pt x="1384767" y="1594575"/>
                </a:lnTo>
              </a:path>
              <a:path w="4178934" h="2567940">
                <a:moveTo>
                  <a:pt x="2972824" y="957675"/>
                </a:moveTo>
                <a:lnTo>
                  <a:pt x="2680024" y="1594575"/>
                </a:lnTo>
              </a:path>
              <a:path w="4178934" h="2567940">
                <a:moveTo>
                  <a:pt x="3301629" y="957675"/>
                </a:moveTo>
                <a:lnTo>
                  <a:pt x="3670629" y="1594575"/>
                </a:lnTo>
              </a:path>
              <a:path w="4178934" h="2567940">
                <a:moveTo>
                  <a:pt x="2515624" y="1991550"/>
                </a:moveTo>
                <a:lnTo>
                  <a:pt x="2222824" y="2567550"/>
                </a:lnTo>
              </a:path>
              <a:path w="4178934" h="2567940">
                <a:moveTo>
                  <a:pt x="2844429" y="1991550"/>
                </a:moveTo>
                <a:lnTo>
                  <a:pt x="3137229" y="2567550"/>
                </a:lnTo>
              </a:path>
              <a:path w="4178934" h="2567940">
                <a:moveTo>
                  <a:pt x="3835029" y="1991550"/>
                </a:moveTo>
                <a:lnTo>
                  <a:pt x="4178829" y="2567550"/>
                </a:lnTo>
              </a:path>
              <a:path w="4178934" h="2567940">
                <a:moveTo>
                  <a:pt x="304199" y="1991550"/>
                </a:moveTo>
                <a:lnTo>
                  <a:pt x="0" y="2567550"/>
                </a:lnTo>
              </a:path>
              <a:path w="4178934" h="2567940">
                <a:moveTo>
                  <a:pt x="633004" y="1991550"/>
                </a:moveTo>
                <a:lnTo>
                  <a:pt x="937204" y="2567550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682942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Expressio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70" dirty="0">
                <a:latin typeface="Corbel"/>
                <a:cs typeface="Corbel"/>
              </a:rPr>
              <a:t> </a:t>
            </a: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09575" marR="6464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widel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use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stor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algebraic  expressions.</a:t>
            </a:r>
            <a:endParaRPr sz="2400">
              <a:latin typeface="Corbel"/>
              <a:cs typeface="Corbel"/>
            </a:endParaRPr>
          </a:p>
          <a:p>
            <a:pPr marL="409575" marR="3365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Binary 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in which all nodes contain zero,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two children.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expression trees have been implemented as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 trees mainly because binary trees allows you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quickly ﬁnd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what you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looking </a:t>
            </a:r>
            <a:r>
              <a:rPr sz="2400" spc="-35" dirty="0">
                <a:latin typeface="Corbel"/>
                <a:cs typeface="Corbel"/>
              </a:rPr>
              <a:t>for.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Expressio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example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5" dirty="0">
                <a:latin typeface="Corbel"/>
                <a:cs typeface="Corbel"/>
              </a:rPr>
              <a:t> (a-</a:t>
            </a:r>
            <a:r>
              <a:rPr sz="2400" spc="-5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)+</a:t>
            </a:r>
            <a:r>
              <a:rPr sz="2400" spc="-50" dirty="0">
                <a:latin typeface="Corbel"/>
                <a:cs typeface="Corbel"/>
              </a:rPr>
              <a:t>(</a:t>
            </a:r>
            <a:r>
              <a:rPr sz="2400" spc="-5" dirty="0">
                <a:latin typeface="Corbel"/>
                <a:cs typeface="Corbel"/>
              </a:rPr>
              <a:t>c*d)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7016750" cy="4216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ournamen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70" dirty="0">
                <a:latin typeface="Corbel"/>
                <a:cs typeface="Corbel"/>
              </a:rPr>
              <a:t> </a:t>
            </a: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09575" marR="75819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tournament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Chess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Cricket,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players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participate.</a:t>
            </a:r>
            <a:endParaRPr sz="2400">
              <a:latin typeface="Corbel"/>
              <a:cs typeface="Corbel"/>
            </a:endParaRPr>
          </a:p>
          <a:p>
            <a:pPr marL="409575" marR="98996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80" dirty="0">
                <a:latin typeface="Corbel"/>
                <a:cs typeface="Corbel"/>
              </a:rPr>
              <a:t>To </a:t>
            </a:r>
            <a:r>
              <a:rPr sz="2400" spc="-5" dirty="0">
                <a:latin typeface="Corbel"/>
                <a:cs typeface="Corbel"/>
              </a:rPr>
              <a:t>declare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winner among them,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couple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played.</a:t>
            </a:r>
            <a:endParaRPr sz="2400">
              <a:latin typeface="Corbel"/>
              <a:cs typeface="Corbel"/>
            </a:endParaRPr>
          </a:p>
          <a:p>
            <a:pPr marL="409575" marR="34671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there are </a:t>
            </a:r>
            <a:r>
              <a:rPr sz="2400" dirty="0">
                <a:latin typeface="Corbel"/>
                <a:cs typeface="Corbel"/>
              </a:rPr>
              <a:t>8 </a:t>
            </a:r>
            <a:r>
              <a:rPr sz="2400" spc="-5" dirty="0">
                <a:latin typeface="Corbel"/>
                <a:cs typeface="Corbel"/>
              </a:rPr>
              <a:t>players then </a:t>
            </a:r>
            <a:r>
              <a:rPr sz="2400" spc="-15" dirty="0">
                <a:latin typeface="Corbel"/>
                <a:cs typeface="Corbel"/>
              </a:rPr>
              <a:t>Round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will be having </a:t>
            </a:r>
            <a:r>
              <a:rPr sz="2400" dirty="0">
                <a:latin typeface="Corbel"/>
                <a:cs typeface="Corbel"/>
              </a:rPr>
              <a:t>4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5" dirty="0">
                <a:latin typeface="Corbel"/>
                <a:cs typeface="Corbel"/>
              </a:rPr>
              <a:t> winners.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-15" dirty="0">
                <a:latin typeface="Corbel"/>
                <a:cs typeface="Corbel"/>
              </a:rPr>
              <a:t> Round </a:t>
            </a:r>
            <a:r>
              <a:rPr sz="2400" spc="-5" dirty="0">
                <a:latin typeface="Corbel"/>
                <a:cs typeface="Corbel"/>
              </a:rPr>
              <a:t>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winners.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At </a:t>
            </a:r>
            <a:r>
              <a:rPr sz="2400" spc="-15" dirty="0">
                <a:latin typeface="Corbel"/>
                <a:cs typeface="Corbel"/>
              </a:rPr>
              <a:t>Round </a:t>
            </a:r>
            <a:r>
              <a:rPr sz="2400" spc="-5" dirty="0">
                <a:latin typeface="Corbel"/>
                <a:cs typeface="Corbel"/>
              </a:rPr>
              <a:t>3,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match and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winner as root node of our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584226"/>
            <a:ext cx="698182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Manipulate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hierarchical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Make </a:t>
            </a:r>
            <a:r>
              <a:rPr sz="2400" spc="-5" dirty="0">
                <a:latin typeface="Corbel"/>
                <a:cs typeface="Corbel"/>
              </a:rPr>
              <a:t>information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easy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(see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traversal).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Router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latin typeface="Corbel"/>
                <a:cs typeface="Corbel"/>
              </a:rPr>
              <a:t>Trees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 objects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sorted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 </a:t>
            </a:r>
            <a:r>
              <a:rPr sz="2400" spc="-20" dirty="0">
                <a:latin typeface="Corbel"/>
                <a:cs typeface="Corbel"/>
              </a:rPr>
              <a:t>keys.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476059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deﬁnitions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their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concepts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595959"/>
                </a:solidFill>
                <a:latin typeface="Corbel"/>
                <a:cs typeface="Corbel"/>
              </a:rPr>
              <a:t>Representation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spc="-1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traversal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search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General</a:t>
            </a:r>
            <a:r>
              <a:rPr sz="2400" spc="-2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vs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Threaded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 o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f</a:t>
            </a:r>
            <a:r>
              <a:rPr sz="2400" spc="-16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Balanced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its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mechanism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Heigh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an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d</a:t>
            </a:r>
            <a:r>
              <a:rPr sz="2400" spc="-13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90" dirty="0">
                <a:solidFill>
                  <a:srgbClr val="D9D9D9"/>
                </a:solidFill>
                <a:latin typeface="Corbel"/>
                <a:cs typeface="Corbel"/>
              </a:rPr>
              <a:t>W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eigh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Balance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d</a:t>
            </a:r>
            <a:r>
              <a:rPr sz="2400" spc="-1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476059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deﬁnitions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their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concepts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D9D9D9"/>
                </a:solidFill>
                <a:latin typeface="Corbel"/>
                <a:cs typeface="Corbel"/>
              </a:rPr>
              <a:t>Representation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1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traversal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search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General</a:t>
            </a:r>
            <a:r>
              <a:rPr sz="2400" spc="-2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vs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Threaded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Application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s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o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f</a:t>
            </a:r>
            <a:r>
              <a:rPr sz="2400" spc="-1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Balanced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its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mechanism</a:t>
            </a:r>
            <a:endParaRPr sz="240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Heigh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 an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d</a:t>
            </a:r>
            <a:r>
              <a:rPr sz="2400" spc="-13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90" dirty="0">
                <a:solidFill>
                  <a:srgbClr val="595959"/>
                </a:solidFill>
                <a:latin typeface="Corbel"/>
                <a:cs typeface="Corbel"/>
              </a:rPr>
              <a:t>W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eigh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 Balance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d</a:t>
            </a:r>
            <a:r>
              <a:rPr sz="2400" spc="-16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698267"/>
            <a:ext cx="60591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vertex </a:t>
            </a:r>
            <a:r>
              <a:rPr sz="2400" spc="-20" dirty="0">
                <a:latin typeface="Corbel"/>
                <a:cs typeface="Corbel"/>
              </a:rPr>
              <a:t>(or </a:t>
            </a:r>
            <a:r>
              <a:rPr sz="2400" b="1" spc="-5" dirty="0">
                <a:latin typeface="Corbel"/>
                <a:cs typeface="Corbel"/>
              </a:rPr>
              <a:t>node</a:t>
            </a:r>
            <a:r>
              <a:rPr sz="2400" spc="-5" dirty="0">
                <a:latin typeface="Corbel"/>
                <a:cs typeface="Corbel"/>
              </a:rPr>
              <a:t>)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simple object that can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name and can carry other associated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information. Left </a:t>
            </a:r>
            <a:r>
              <a:rPr sz="2400" spc="-20" dirty="0">
                <a:latin typeface="Corbel"/>
                <a:cs typeface="Corbel"/>
              </a:rPr>
              <a:t>pointer, </a:t>
            </a:r>
            <a:r>
              <a:rPr sz="2400" spc="-5" dirty="0">
                <a:latin typeface="Corbel"/>
                <a:cs typeface="Corbel"/>
              </a:rPr>
              <a:t>Right pointer and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ﬁrst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top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2793768"/>
            <a:ext cx="457263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root</a:t>
            </a:r>
            <a:r>
              <a:rPr sz="2400" b="1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edge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connection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between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71" y="3631967"/>
            <a:ext cx="617664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path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endParaRPr sz="2400" dirty="0">
              <a:latin typeface="Corbel"/>
              <a:cs typeface="Corbel"/>
            </a:endParaRPr>
          </a:p>
          <a:p>
            <a:pPr marL="409575" marR="334010">
              <a:lnSpc>
                <a:spcPct val="114599"/>
              </a:lnSpc>
            </a:pPr>
            <a:r>
              <a:rPr sz="2400" spc="-5" dirty="0">
                <a:latin typeface="Corbel"/>
                <a:cs typeface="Corbel"/>
              </a:rPr>
              <a:t>distinct</a:t>
            </a:r>
            <a:r>
              <a:rPr sz="2400" spc="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successive </a:t>
            </a:r>
            <a:r>
              <a:rPr sz="2400" spc="-5" dirty="0">
                <a:latin typeface="Corbel"/>
                <a:cs typeface="Corbel"/>
              </a:rPr>
              <a:t> vertices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connected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Nodes with no children are </a:t>
            </a:r>
            <a:r>
              <a:rPr sz="2400" b="1" spc="-5" dirty="0">
                <a:latin typeface="Corbel"/>
                <a:cs typeface="Corbel"/>
              </a:rPr>
              <a:t>leaves or terminal </a:t>
            </a:r>
            <a:r>
              <a:rPr sz="2400" b="1" spc="-48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nodes</a:t>
            </a:r>
            <a:r>
              <a:rPr sz="2400" spc="-5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82BBB1E-72B9-48F8-85DB-F1A373FF43FA}"/>
              </a:ext>
            </a:extLst>
          </p:cNvPr>
          <p:cNvSpPr/>
          <p:nvPr/>
        </p:nvSpPr>
        <p:spPr>
          <a:xfrm>
            <a:off x="10342720" y="25146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46CC7B7B-1E0B-47BA-8EBA-485EAC25FF90}"/>
              </a:ext>
            </a:extLst>
          </p:cNvPr>
          <p:cNvSpPr txBox="1"/>
          <p:nvPr/>
        </p:nvSpPr>
        <p:spPr>
          <a:xfrm>
            <a:off x="10483844" y="2622514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70865EE-3D33-4FD8-A59B-1EBC5515543C}"/>
              </a:ext>
            </a:extLst>
          </p:cNvPr>
          <p:cNvSpPr/>
          <p:nvPr/>
        </p:nvSpPr>
        <p:spPr>
          <a:xfrm>
            <a:off x="9721495" y="32191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7DEAAF7-800B-4B31-B620-B26D0468BFC4}"/>
              </a:ext>
            </a:extLst>
          </p:cNvPr>
          <p:cNvSpPr txBox="1"/>
          <p:nvPr/>
        </p:nvSpPr>
        <p:spPr>
          <a:xfrm>
            <a:off x="9862619" y="3327039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437FAFA0-50CA-442B-AE0C-30DA65093662}"/>
              </a:ext>
            </a:extLst>
          </p:cNvPr>
          <p:cNvSpPr/>
          <p:nvPr/>
        </p:nvSpPr>
        <p:spPr>
          <a:xfrm>
            <a:off x="10888345" y="32191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1076F57-0B99-4F02-B7FE-A3993A6C9382}"/>
              </a:ext>
            </a:extLst>
          </p:cNvPr>
          <p:cNvSpPr txBox="1"/>
          <p:nvPr/>
        </p:nvSpPr>
        <p:spPr>
          <a:xfrm>
            <a:off x="11029468" y="3327039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5F0473A-A68D-4C4B-8D6C-B7DD702CA2C7}"/>
              </a:ext>
            </a:extLst>
          </p:cNvPr>
          <p:cNvSpPr/>
          <p:nvPr/>
        </p:nvSpPr>
        <p:spPr>
          <a:xfrm>
            <a:off x="9126621" y="3982301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C2890A9-89D9-404E-B52E-28A76EF1C74D}"/>
              </a:ext>
            </a:extLst>
          </p:cNvPr>
          <p:cNvSpPr txBox="1"/>
          <p:nvPr/>
        </p:nvSpPr>
        <p:spPr>
          <a:xfrm>
            <a:off x="9267743" y="4090214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7C412D0-FCEF-4B33-993E-F7AFD38DAB66}"/>
              </a:ext>
            </a:extLst>
          </p:cNvPr>
          <p:cNvSpPr/>
          <p:nvPr/>
        </p:nvSpPr>
        <p:spPr>
          <a:xfrm>
            <a:off x="10342720" y="3982301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3AF79B3-C0A0-43C5-97D6-79246BE1D719}"/>
              </a:ext>
            </a:extLst>
          </p:cNvPr>
          <p:cNvSpPr txBox="1"/>
          <p:nvPr/>
        </p:nvSpPr>
        <p:spPr>
          <a:xfrm>
            <a:off x="10483844" y="4090214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A46A363-4E8E-4ADF-BCE6-51CD2EF18E3F}"/>
              </a:ext>
            </a:extLst>
          </p:cNvPr>
          <p:cNvSpPr/>
          <p:nvPr/>
        </p:nvSpPr>
        <p:spPr>
          <a:xfrm>
            <a:off x="9523493" y="2911503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-5" dirty="0"/>
              <a:t>Than</a:t>
            </a:r>
            <a:r>
              <a:rPr sz="5900" dirty="0"/>
              <a:t>k</a:t>
            </a:r>
            <a:r>
              <a:rPr sz="5900" spc="-650" dirty="0"/>
              <a:t> </a:t>
            </a:r>
            <a:r>
              <a:rPr sz="5900" spc="-465" dirty="0"/>
              <a:t>Y</a:t>
            </a:r>
            <a:r>
              <a:rPr sz="5900" spc="-5" dirty="0"/>
              <a:t>ou.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94999-B221-4160-9AAF-D651B0383B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69D2-BC38-4C83-9900-856D1831CC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Data Structure and Algorithms - Tree - Tutorialspoint">
            <a:extLst>
              <a:ext uri="{FF2B5EF4-FFF2-40B4-BE49-F238E27FC236}">
                <a16:creationId xmlns:a16="http://schemas.microsoft.com/office/drawing/2014/main" id="{6440B578-61BB-428E-B111-E3050C20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7362"/>
            <a:ext cx="5715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AC5205E-7B18-45E4-8902-F7B18F94F5E4}"/>
              </a:ext>
            </a:extLst>
          </p:cNvPr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411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1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869726"/>
            <a:ext cx="67214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where each node has exactly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zero,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or two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Each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5136926"/>
            <a:ext cx="69202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0" dirty="0">
                <a:latin typeface="Corbel"/>
                <a:cs typeface="Corbel"/>
              </a:rPr>
              <a:t>D, </a:t>
            </a:r>
            <a:r>
              <a:rPr sz="2400" spc="-5" dirty="0">
                <a:latin typeface="Corbel"/>
                <a:cs typeface="Corbel"/>
              </a:rPr>
              <a:t>E, 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5" dirty="0">
                <a:latin typeface="Corbel"/>
                <a:cs typeface="Corbel"/>
              </a:rPr>
              <a:t>are having zero or no </a:t>
            </a:r>
            <a:r>
              <a:rPr sz="2400" spc="-10" dirty="0">
                <a:latin typeface="Corbel"/>
                <a:cs typeface="Corbel"/>
              </a:rPr>
              <a:t>successors </a:t>
            </a:r>
            <a:r>
              <a:rPr sz="2400" spc="-5" dirty="0">
                <a:latin typeface="Corbel"/>
                <a:cs typeface="Corbel"/>
              </a:rPr>
              <a:t>and thus are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said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be empty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sub-trees.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9612" y="25943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0735" y="27022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8387" y="3298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9510" y="3406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75237" y="3298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16360" y="34067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3512" y="40620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4635" y="41699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9612" y="40620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70735" y="41699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10385" y="29912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600"/>
                </a:lnTo>
              </a:path>
              <a:path w="1433195" h="1139189">
                <a:moveTo>
                  <a:pt x="1216129" y="0"/>
                </a:moveTo>
                <a:lnTo>
                  <a:pt x="1433029" y="375600"/>
                </a:lnTo>
              </a:path>
              <a:path w="1433195" h="1139189">
                <a:moveTo>
                  <a:pt x="266099" y="704525"/>
                </a:moveTo>
                <a:lnTo>
                  <a:pt x="0" y="1138925"/>
                </a:lnTo>
              </a:path>
              <a:path w="1433195" h="1139189">
                <a:moveTo>
                  <a:pt x="594904" y="704525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3950</Words>
  <Application>Microsoft Office PowerPoint</Application>
  <PresentationFormat>Widescreen</PresentationFormat>
  <Paragraphs>719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Arial MT</vt:lpstr>
      <vt:lpstr>Calibri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PREORDER(TREE):</vt:lpstr>
      <vt:lpstr>PowerPoint Presentation</vt:lpstr>
      <vt:lpstr>INORDER(TREE):</vt:lpstr>
      <vt:lpstr>PowerPoint Presentation</vt:lpstr>
      <vt:lpstr>POSTORDER(TREE):</vt:lpstr>
      <vt:lpstr>PowerPoint Presentation</vt:lpstr>
      <vt:lpstr>PowerPoint Presentation</vt:lpstr>
      <vt:lpstr>Traversal  Examples</vt:lpstr>
      <vt:lpstr>PowerPoint Presentation</vt:lpstr>
      <vt:lpstr>Inorder: 8, 4, 10, 9, 11, 2, 5, 1, 6, 3, 7</vt:lpstr>
      <vt:lpstr>Inorder: 7 4 2 5 1 8 6 9 3</vt:lpstr>
      <vt:lpstr>PowerPoint Presentation</vt:lpstr>
      <vt:lpstr>PowerPoint Presentation</vt:lpstr>
      <vt:lpstr>PowerPoint Presentation</vt:lpstr>
      <vt:lpstr>SearchBST(TREE)</vt:lpstr>
      <vt:lpstr>PowerPoint Presentation</vt:lpstr>
      <vt:lpstr>PowerPoint Presentation</vt:lpstr>
      <vt:lpstr>PowerPoint Presentation</vt:lpstr>
      <vt:lpstr>PowerPoint Presentation</vt:lpstr>
      <vt:lpstr>BST Operations:</vt:lpstr>
      <vt:lpstr>InsertBST(TREE)</vt:lpstr>
      <vt:lpstr>PowerPoint Presentation</vt:lpstr>
      <vt:lpstr>PowerPoint Presentation</vt:lpstr>
      <vt:lpstr>PowerPoint Presentation</vt:lpstr>
      <vt:lpstr>PowerPoint Presentation</vt:lpstr>
      <vt:lpstr>DeleteBST(TREE)</vt:lpstr>
      <vt:lpstr>DeleteBST(TREE)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Unit#3: Nonlinear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Ravikumar</cp:lastModifiedBy>
  <cp:revision>44</cp:revision>
  <dcterms:created xsi:type="dcterms:W3CDTF">2021-08-08T14:44:25Z</dcterms:created>
  <dcterms:modified xsi:type="dcterms:W3CDTF">2021-08-24T08:33:37Z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