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0" r:id="rId11"/>
    <p:sldId id="265" r:id="rId12"/>
    <p:sldId id="266" r:id="rId13"/>
    <p:sldId id="267" r:id="rId14"/>
    <p:sldId id="268" r:id="rId15"/>
    <p:sldId id="269" r:id="rId16"/>
    <p:sldId id="304" r:id="rId17"/>
    <p:sldId id="270" r:id="rId18"/>
    <p:sldId id="305" r:id="rId19"/>
    <p:sldId id="271" r:id="rId20"/>
    <p:sldId id="272" r:id="rId21"/>
    <p:sldId id="306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307" r:id="rId36"/>
    <p:sldId id="308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9" r:id="rId52"/>
    <p:sldId id="300" r:id="rId53"/>
    <p:sldId id="301" r:id="rId54"/>
    <p:sldId id="302" r:id="rId55"/>
    <p:sldId id="303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276" y="666699"/>
            <a:ext cx="8321446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37904" cy="68519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9526" y="2898469"/>
            <a:ext cx="3504946" cy="63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216" y="1532635"/>
            <a:ext cx="8134984" cy="1434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-jdk8-doc-download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5713" y="2236165"/>
            <a:ext cx="543433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817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  <a:latin typeface="Cambria"/>
                <a:cs typeface="Cambria"/>
              </a:rPr>
              <a:t>Unit </a:t>
            </a:r>
            <a:r>
              <a:rPr sz="3600" dirty="0">
                <a:solidFill>
                  <a:srgbClr val="006FC0"/>
                </a:solidFill>
                <a:latin typeface="Cambria"/>
                <a:cs typeface="Cambria"/>
              </a:rPr>
              <a:t>– 1 </a:t>
            </a:r>
            <a:r>
              <a:rPr sz="36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spc="-10" dirty="0">
                <a:solidFill>
                  <a:srgbClr val="006FC0"/>
                </a:solidFill>
                <a:latin typeface="Cambria"/>
                <a:cs typeface="Cambria"/>
              </a:rPr>
              <a:t>Introduction</a:t>
            </a:r>
            <a:r>
              <a:rPr sz="3600" spc="-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spc="-2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3600"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spc="-55" dirty="0">
                <a:solidFill>
                  <a:srgbClr val="006FC0"/>
                </a:solidFill>
                <a:latin typeface="Cambria"/>
                <a:cs typeface="Cambria"/>
              </a:rPr>
              <a:t>java</a:t>
            </a:r>
            <a:r>
              <a:rPr sz="3600"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3600" dirty="0">
                <a:solidFill>
                  <a:srgbClr val="006FC0"/>
                </a:solidFill>
                <a:latin typeface="Cambria"/>
                <a:cs typeface="Cambria"/>
              </a:rPr>
              <a:t> elementary</a:t>
            </a:r>
            <a:r>
              <a:rPr sz="3600" spc="-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spc="-15" dirty="0">
                <a:solidFill>
                  <a:srgbClr val="006FC0"/>
                </a:solidFill>
                <a:latin typeface="Cambria"/>
                <a:cs typeface="Cambria"/>
              </a:rPr>
              <a:t>programming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216" y="4470396"/>
            <a:ext cx="3470275" cy="109347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b="1" spc="-15" dirty="0">
                <a:latin typeface="Cambria"/>
                <a:cs typeface="Cambria"/>
              </a:rPr>
              <a:t>Prepared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5" dirty="0">
                <a:latin typeface="Cambria"/>
                <a:cs typeface="Cambria"/>
              </a:rPr>
              <a:t>Prof.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lang="en-US" sz="2000" spc="-35" dirty="0">
                <a:latin typeface="Cambria"/>
                <a:cs typeface="Cambria"/>
              </a:rPr>
              <a:t>Ravikumar R Natarajan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ambria"/>
                <a:cs typeface="Cambria"/>
              </a:rPr>
              <a:t>Assistant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Professor,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CE</a:t>
            </a: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Dept.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8DCE-7760-4391-8810-A0DD22FA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78C9A-69E7-4E45-8B28-D6E035C11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95C6A-45F5-4B68-8195-FD5D2992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8" y="1676400"/>
            <a:ext cx="8642921" cy="414424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976B94E-CDF9-4F53-A2C5-013593497B58}"/>
              </a:ext>
            </a:extLst>
          </p:cNvPr>
          <p:cNvSpPr txBox="1">
            <a:spLocks/>
          </p:cNvSpPr>
          <p:nvPr/>
        </p:nvSpPr>
        <p:spPr>
          <a:xfrm>
            <a:off x="223824" y="480517"/>
            <a:ext cx="39655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14069" marR="5080" indent="-802005">
              <a:spcBef>
                <a:spcPts val="100"/>
              </a:spcBef>
            </a:pPr>
            <a:r>
              <a:rPr lang="en-US" sz="3000" kern="0" spc="-10">
                <a:solidFill>
                  <a:srgbClr val="FFFFFF"/>
                </a:solidFill>
                <a:latin typeface="Cambria"/>
                <a:cs typeface="Cambria"/>
              </a:rPr>
              <a:t>Compiling</a:t>
            </a:r>
            <a:r>
              <a:rPr lang="en-US" sz="3000" kern="0" spc="-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kern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lang="en-US" sz="3000" kern="0" spc="-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kern="0" spc="-10">
                <a:solidFill>
                  <a:srgbClr val="FFFFFF"/>
                </a:solidFill>
                <a:latin typeface="Cambria"/>
                <a:cs typeface="Cambria"/>
              </a:rPr>
              <a:t>Executing </a:t>
            </a:r>
            <a:r>
              <a:rPr lang="en-US" sz="3000" kern="0" spc="-6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kern="0" spc="-45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lang="en-US" sz="3000" kern="0" spc="-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kern="0" spc="-20">
                <a:solidFill>
                  <a:srgbClr val="FFFFFF"/>
                </a:solidFill>
                <a:latin typeface="Cambria"/>
                <a:cs typeface="Cambria"/>
              </a:rPr>
              <a:t>Program</a:t>
            </a:r>
            <a:endParaRPr lang="en-US" sz="3000" kern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643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24" y="480517"/>
            <a:ext cx="39655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069" marR="5080" indent="-802005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Compiling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Executing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Program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824" y="1691081"/>
            <a:ext cx="52561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875" algn="l"/>
                <a:tab pos="1960880" algn="l"/>
                <a:tab pos="2634615" algn="l"/>
                <a:tab pos="3192145" algn="l"/>
              </a:tabLst>
            </a:pPr>
            <a:r>
              <a:rPr sz="2400" dirty="0">
                <a:latin typeface="Cambria" panose="02040503050406030204" pitchFamily="18" charset="0"/>
                <a:cs typeface="Calibri"/>
              </a:rPr>
              <a:t>J</a:t>
            </a:r>
            <a:r>
              <a:rPr sz="2400" spc="-50" dirty="0">
                <a:latin typeface="Cambria" panose="02040503050406030204" pitchFamily="18" charset="0"/>
                <a:cs typeface="Calibri"/>
              </a:rPr>
              <a:t>a</a:t>
            </a:r>
            <a:r>
              <a:rPr sz="2400" spc="-30" dirty="0">
                <a:latin typeface="Cambria" panose="02040503050406030204" pitchFamily="18" charset="0"/>
                <a:cs typeface="Calibri"/>
              </a:rPr>
              <a:t>v</a:t>
            </a:r>
            <a:r>
              <a:rPr sz="2400" dirty="0">
                <a:latin typeface="Cambria" panose="02040503050406030204" pitchFamily="18" charset="0"/>
                <a:cs typeface="Calibri"/>
              </a:rPr>
              <a:t>a	</a:t>
            </a:r>
            <a:r>
              <a:rPr sz="2000" spc="-5" dirty="0">
                <a:latin typeface="Cambria" panose="02040503050406030204" pitchFamily="18" charset="0"/>
                <a:cs typeface="Cambria"/>
              </a:rPr>
              <a:t>P</a:t>
            </a:r>
            <a:r>
              <a:rPr sz="2000" spc="-45" dirty="0">
                <a:latin typeface="Cambria" panose="02040503050406030204" pitchFamily="18" charset="0"/>
                <a:cs typeface="Cambria"/>
              </a:rPr>
              <a:t>r</a:t>
            </a:r>
            <a:r>
              <a:rPr sz="2000" spc="-5" dirty="0">
                <a:latin typeface="Cambria" panose="02040503050406030204" pitchFamily="18" charset="0"/>
                <a:cs typeface="Cambria"/>
              </a:rPr>
              <a:t>og</a:t>
            </a:r>
            <a:r>
              <a:rPr sz="2000" spc="-40" dirty="0">
                <a:latin typeface="Cambria" panose="02040503050406030204" pitchFamily="18" charset="0"/>
                <a:cs typeface="Cambria"/>
              </a:rPr>
              <a:t>r</a:t>
            </a:r>
            <a:r>
              <a:rPr sz="2000" dirty="0">
                <a:latin typeface="Cambria" panose="02040503050406030204" pitchFamily="18" charset="0"/>
                <a:cs typeface="Cambria"/>
              </a:rPr>
              <a:t>a</a:t>
            </a:r>
            <a:r>
              <a:rPr sz="2000" spc="-10" dirty="0">
                <a:latin typeface="Cambria" panose="02040503050406030204" pitchFamily="18" charset="0"/>
                <a:cs typeface="Cambria"/>
              </a:rPr>
              <a:t>m</a:t>
            </a:r>
            <a:r>
              <a:rPr sz="2000" dirty="0">
                <a:latin typeface="Cambria" panose="02040503050406030204" pitchFamily="18" charset="0"/>
                <a:cs typeface="Cambria"/>
              </a:rPr>
              <a:t>	</a:t>
            </a:r>
            <a:r>
              <a:rPr sz="2400" spc="-35" dirty="0">
                <a:latin typeface="Cambria" panose="02040503050406030204" pitchFamily="18" charset="0"/>
                <a:cs typeface="Calibri"/>
              </a:rPr>
              <a:t>c</a:t>
            </a:r>
            <a:r>
              <a:rPr sz="2400" dirty="0">
                <a:latin typeface="Cambria" panose="02040503050406030204" pitchFamily="18" charset="0"/>
                <a:cs typeface="Calibri"/>
              </a:rPr>
              <a:t>an	</a:t>
            </a:r>
            <a:r>
              <a:rPr sz="2400" spc="5" dirty="0">
                <a:latin typeface="Cambria" panose="02040503050406030204" pitchFamily="18" charset="0"/>
                <a:cs typeface="Calibri"/>
              </a:rPr>
              <a:t>b</a:t>
            </a:r>
            <a:r>
              <a:rPr sz="2400" dirty="0">
                <a:latin typeface="Cambria" panose="02040503050406030204" pitchFamily="18" charset="0"/>
                <a:cs typeface="Calibri"/>
              </a:rPr>
              <a:t>e	</a:t>
            </a:r>
            <a:r>
              <a:rPr sz="2400" spc="-35" dirty="0">
                <a:latin typeface="Cambria" panose="02040503050406030204" pitchFamily="18" charset="0"/>
                <a:cs typeface="Calibri"/>
              </a:rPr>
              <a:t>c</a:t>
            </a:r>
            <a:r>
              <a:rPr sz="2400" spc="-20" dirty="0">
                <a:latin typeface="Cambria" panose="02040503050406030204" pitchFamily="18" charset="0"/>
                <a:cs typeface="Calibri"/>
              </a:rPr>
              <a:t>o</a:t>
            </a:r>
            <a:r>
              <a:rPr sz="2400" dirty="0">
                <a:latin typeface="Cambria" panose="02040503050406030204" pitchFamily="18" charset="0"/>
                <a:cs typeface="Calibri"/>
              </a:rPr>
              <a:t>m</a:t>
            </a:r>
            <a:r>
              <a:rPr sz="2400" spc="10" dirty="0">
                <a:latin typeface="Cambria" panose="02040503050406030204" pitchFamily="18" charset="0"/>
                <a:cs typeface="Calibri"/>
              </a:rPr>
              <a:t>p</a:t>
            </a:r>
            <a:r>
              <a:rPr sz="2400" dirty="0">
                <a:latin typeface="Cambria" panose="02040503050406030204" pitchFamily="18" charset="0"/>
                <a:cs typeface="Calibri"/>
              </a:rPr>
              <a:t>il</a:t>
            </a:r>
            <a:r>
              <a:rPr sz="2400" spc="-25" dirty="0">
                <a:latin typeface="Cambria" panose="02040503050406030204" pitchFamily="18" charset="0"/>
                <a:cs typeface="Calibri"/>
              </a:rPr>
              <a:t>e</a:t>
            </a:r>
            <a:r>
              <a:rPr sz="2400" dirty="0">
                <a:latin typeface="Cambria" panose="02040503050406030204" pitchFamily="18" charset="0"/>
                <a:cs typeface="Calibri"/>
              </a:rPr>
              <a:t>d</a:t>
            </a:r>
            <a:r>
              <a:rPr lang="en-US" sz="2400" dirty="0">
                <a:latin typeface="Cambria" panose="02040503050406030204" pitchFamily="18" charset="0"/>
                <a:cs typeface="Calibri"/>
              </a:rPr>
              <a:t> using below </a:t>
            </a:r>
            <a:r>
              <a:rPr sz="2400" spc="-5" dirty="0">
                <a:latin typeface="Cambria" panose="02040503050406030204" pitchFamily="18" charset="0"/>
                <a:cs typeface="Calibri"/>
              </a:rPr>
              <a:t>command:</a:t>
            </a:r>
            <a:endParaRPr sz="2400" dirty="0">
              <a:latin typeface="Cambria" panose="02040503050406030204" pitchFamily="18" charset="0"/>
              <a:cs typeface="Calibri"/>
            </a:endParaRPr>
          </a:p>
          <a:p>
            <a:pPr marL="1842135">
              <a:lnSpc>
                <a:spcPct val="100000"/>
              </a:lnSpc>
            </a:pPr>
            <a:r>
              <a:rPr sz="2400" b="1" spc="-20" dirty="0" err="1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javac</a:t>
            </a:r>
            <a:r>
              <a:rPr sz="2400" b="1" spc="-50" dirty="0">
                <a:latin typeface="Cambria" panose="02040503050406030204" pitchFamily="18" charset="0"/>
                <a:cs typeface="Calibri"/>
              </a:rPr>
              <a:t> </a:t>
            </a:r>
            <a:r>
              <a:rPr sz="2400" b="1" spc="-5" dirty="0">
                <a:latin typeface="Cambria" panose="02040503050406030204" pitchFamily="18" charset="0"/>
                <a:cs typeface="Times New Roman"/>
              </a:rPr>
              <a:t>filename.java</a:t>
            </a:r>
            <a:endParaRPr sz="2400" b="1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172" y="3429000"/>
            <a:ext cx="69145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 panose="02040503050406030204" pitchFamily="18" charset="0"/>
                <a:cs typeface="Calibri"/>
              </a:rPr>
              <a:t>And</a:t>
            </a:r>
            <a:r>
              <a:rPr sz="2400" spc="-35" dirty="0">
                <a:latin typeface="Cambria" panose="02040503050406030204" pitchFamily="18" charset="0"/>
                <a:cs typeface="Calibri"/>
              </a:rPr>
              <a:t> </a:t>
            </a:r>
            <a:r>
              <a:rPr sz="2400" spc="-15" dirty="0">
                <a:latin typeface="Cambria" panose="02040503050406030204" pitchFamily="18" charset="0"/>
                <a:cs typeface="Calibri"/>
              </a:rPr>
              <a:t>can</a:t>
            </a:r>
            <a:r>
              <a:rPr sz="2400" dirty="0">
                <a:latin typeface="Cambria" panose="02040503050406030204" pitchFamily="18" charset="0"/>
                <a:cs typeface="Calibri"/>
              </a:rPr>
              <a:t> be </a:t>
            </a:r>
            <a:r>
              <a:rPr sz="2400" spc="-5" dirty="0">
                <a:latin typeface="Cambria" panose="02040503050406030204" pitchFamily="18" charset="0"/>
                <a:cs typeface="Times New Roman"/>
              </a:rPr>
              <a:t>executed</a:t>
            </a:r>
            <a:r>
              <a:rPr sz="2400" spc="-70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2400" spc="-5" dirty="0">
                <a:latin typeface="Cambria" panose="02040503050406030204" pitchFamily="18" charset="0"/>
                <a:cs typeface="Calibri"/>
              </a:rPr>
              <a:t>using</a:t>
            </a:r>
            <a:r>
              <a:rPr sz="2400" spc="-35" dirty="0">
                <a:latin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cs typeface="Calibri"/>
              </a:rPr>
              <a:t>below</a:t>
            </a:r>
            <a:r>
              <a:rPr sz="2400" spc="-50" dirty="0">
                <a:latin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cs typeface="Calibri"/>
              </a:rPr>
              <a:t>mentioned</a:t>
            </a:r>
            <a:r>
              <a:rPr sz="2400" spc="-50" dirty="0">
                <a:latin typeface="Cambria" panose="02040503050406030204" pitchFamily="18" charset="0"/>
                <a:cs typeface="Calibri"/>
              </a:rPr>
              <a:t> </a:t>
            </a:r>
            <a:r>
              <a:rPr sz="2400" spc="-5" dirty="0">
                <a:latin typeface="Cambria" panose="02040503050406030204" pitchFamily="18" charset="0"/>
                <a:cs typeface="Calibri"/>
              </a:rPr>
              <a:t>command:</a:t>
            </a:r>
            <a:endParaRPr sz="2400" dirty="0">
              <a:latin typeface="Cambria" panose="02040503050406030204" pitchFamily="18" charset="0"/>
              <a:cs typeface="Calibri"/>
            </a:endParaRPr>
          </a:p>
          <a:p>
            <a:pPr marL="92075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java</a:t>
            </a:r>
            <a:r>
              <a:rPr sz="2400" b="1" spc="-45" dirty="0">
                <a:latin typeface="Cambria" panose="02040503050406030204" pitchFamily="18" charset="0"/>
                <a:cs typeface="Calibri"/>
              </a:rPr>
              <a:t> </a:t>
            </a:r>
            <a:r>
              <a:rPr sz="2400" b="1" dirty="0">
                <a:latin typeface="Cambria" panose="02040503050406030204" pitchFamily="18" charset="0"/>
                <a:cs typeface="Calibri"/>
              </a:rPr>
              <a:t>file-name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332" y="1767332"/>
            <a:ext cx="7993380" cy="489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class-name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String[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] </a:t>
            </a:r>
            <a:r>
              <a:rPr sz="1800" spc="-10" dirty="0">
                <a:latin typeface="Calibri"/>
                <a:cs typeface="Calibri"/>
              </a:rPr>
              <a:t>agrs)</a:t>
            </a:r>
            <a:endParaRPr sz="180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5424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---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Your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code---</a:t>
            </a:r>
            <a:endParaRPr sz="180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Every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5" dirty="0">
                <a:latin typeface="Calibri"/>
                <a:cs typeface="Calibri"/>
              </a:rPr>
              <a:t> 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statement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meaning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algn="just">
              <a:lnSpc>
                <a:spcPct val="100400"/>
              </a:lnSpc>
            </a:pPr>
            <a:r>
              <a:rPr sz="1800" b="1" spc="-5" dirty="0">
                <a:latin typeface="Calibri"/>
                <a:cs typeface="Calibri"/>
              </a:rPr>
              <a:t>1. </a:t>
            </a:r>
            <a:r>
              <a:rPr sz="1800" b="1" spc="-10" dirty="0">
                <a:latin typeface="Calibri"/>
                <a:cs typeface="Calibri"/>
              </a:rPr>
              <a:t>Public: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Access </a:t>
            </a:r>
            <a:r>
              <a:rPr sz="1800" spc="-25" dirty="0">
                <a:latin typeface="Calibri"/>
                <a:cs typeface="Calibri"/>
              </a:rPr>
              <a:t>modifier, </a:t>
            </a:r>
            <a:r>
              <a:rPr sz="1800" spc="-5" dirty="0">
                <a:latin typeface="Calibri"/>
                <a:cs typeface="Calibri"/>
              </a:rPr>
              <a:t>which specifies </a:t>
            </a:r>
            <a:r>
              <a:rPr sz="1800" spc="-10" dirty="0">
                <a:latin typeface="Calibri"/>
                <a:cs typeface="Calibri"/>
              </a:rPr>
              <a:t>from where </a:t>
            </a:r>
            <a:r>
              <a:rPr sz="1800" spc="-5" dirty="0">
                <a:latin typeface="Calibri"/>
                <a:cs typeface="Calibri"/>
              </a:rPr>
              <a:t>and who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access 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 Making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main()</a:t>
            </a:r>
            <a:r>
              <a:rPr sz="1800" dirty="0">
                <a:latin typeface="Calibri"/>
                <a:cs typeface="Calibri"/>
              </a:rPr>
              <a:t> method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5" dirty="0">
                <a:latin typeface="Calibri"/>
                <a:cs typeface="Calibri"/>
              </a:rPr>
              <a:t>made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JVM can </a:t>
            </a:r>
            <a:r>
              <a:rPr sz="1800" spc="-20" dirty="0">
                <a:latin typeface="Calibri"/>
                <a:cs typeface="Calibri"/>
              </a:rPr>
              <a:t>invoke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outside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present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current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algn="just">
              <a:lnSpc>
                <a:spcPct val="100299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2. </a:t>
            </a:r>
            <a:r>
              <a:rPr sz="1800" b="1" spc="-15" dirty="0">
                <a:latin typeface="Calibri"/>
                <a:cs typeface="Calibri"/>
              </a:rPr>
              <a:t>Static: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keyword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10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5" dirty="0">
                <a:latin typeface="Calibri"/>
                <a:cs typeface="Calibri"/>
              </a:rPr>
              <a:t>associated 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method, </a:t>
            </a:r>
            <a:r>
              <a:rPr sz="1800" spc="-15" dirty="0">
                <a:latin typeface="Calibri"/>
                <a:cs typeface="Calibri"/>
              </a:rPr>
              <a:t>makes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instantiating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class. This also </a:t>
            </a:r>
            <a:r>
              <a:rPr sz="1800" spc="-15" dirty="0">
                <a:latin typeface="Calibri"/>
                <a:cs typeface="Calibri"/>
              </a:rPr>
              <a:t>saves </a:t>
            </a:r>
            <a:r>
              <a:rPr sz="1800" spc="-5" dirty="0">
                <a:latin typeface="Calibri"/>
                <a:cs typeface="Calibri"/>
              </a:rPr>
              <a:t>the unnecessary </a:t>
            </a:r>
            <a:r>
              <a:rPr sz="1800" spc="-15" dirty="0">
                <a:latin typeface="Calibri"/>
                <a:cs typeface="Calibri"/>
              </a:rPr>
              <a:t>wastage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memory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would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 used 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object declared only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calling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main() method </a:t>
            </a:r>
            <a:r>
              <a:rPr sz="1800" spc="-10" dirty="0">
                <a:latin typeface="Calibri"/>
                <a:cs typeface="Calibri"/>
              </a:rPr>
              <a:t>by 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7904" cy="68519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8896" y="480517"/>
            <a:ext cx="3571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Main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method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17" y="1608491"/>
            <a:ext cx="8713470" cy="4662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>
                <a:latin typeface="Cambria"/>
                <a:cs typeface="Cambria"/>
              </a:rPr>
              <a:t>p</a:t>
            </a:r>
            <a:r>
              <a:rPr sz="2000" b="1" spc="-5" dirty="0">
                <a:latin typeface="Cambria"/>
                <a:cs typeface="Cambria"/>
              </a:rPr>
              <a:t>ublic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static </a:t>
            </a:r>
            <a:r>
              <a:rPr sz="2000" b="1" spc="-20" dirty="0">
                <a:latin typeface="Cambria"/>
                <a:cs typeface="Cambria"/>
              </a:rPr>
              <a:t>void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main(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String[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]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agrs)</a:t>
            </a:r>
            <a:endParaRPr sz="2000" b="1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25" dirty="0">
                <a:latin typeface="Cambria"/>
                <a:cs typeface="Cambria"/>
              </a:rPr>
              <a:t>Every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word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public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static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void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main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statement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has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got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meaning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JVM.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8255" algn="just">
              <a:lnSpc>
                <a:spcPct val="100000"/>
              </a:lnSpc>
              <a:buAutoNum type="arabicPeriod"/>
              <a:tabLst>
                <a:tab pos="321310" algn="l"/>
              </a:tabLst>
            </a:pPr>
            <a:r>
              <a:rPr sz="2000" b="1" spc="-5" dirty="0">
                <a:latin typeface="Cambria"/>
                <a:cs typeface="Cambria"/>
              </a:rPr>
              <a:t>Public: </a:t>
            </a:r>
            <a:r>
              <a:rPr sz="2000" spc="-5" dirty="0">
                <a:latin typeface="Cambria"/>
                <a:cs typeface="Cambria"/>
              </a:rPr>
              <a:t>It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5" dirty="0">
                <a:latin typeface="Cambria"/>
                <a:cs typeface="Cambria"/>
              </a:rPr>
              <a:t>Access </a:t>
            </a:r>
            <a:r>
              <a:rPr sz="2000" spc="-35" dirty="0">
                <a:latin typeface="Cambria"/>
                <a:cs typeface="Cambria"/>
              </a:rPr>
              <a:t>modifier,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 specifies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from </a:t>
            </a:r>
            <a:r>
              <a:rPr sz="2000" spc="-20" dirty="0">
                <a:latin typeface="Cambria"/>
                <a:cs typeface="Cambria"/>
              </a:rPr>
              <a:t>where </a:t>
            </a:r>
            <a:r>
              <a:rPr sz="2000" spc="-5" dirty="0">
                <a:latin typeface="Cambria"/>
                <a:cs typeface="Cambria"/>
              </a:rPr>
              <a:t>and </a:t>
            </a:r>
            <a:r>
              <a:rPr sz="2000" spc="-20" dirty="0">
                <a:latin typeface="Cambria"/>
                <a:cs typeface="Cambria"/>
              </a:rPr>
              <a:t>who </a:t>
            </a:r>
            <a:r>
              <a:rPr sz="2000" spc="-5" dirty="0">
                <a:latin typeface="Cambria"/>
                <a:cs typeface="Cambria"/>
              </a:rPr>
              <a:t>can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access </a:t>
            </a:r>
            <a:r>
              <a:rPr sz="2000" spc="-10" dirty="0">
                <a:latin typeface="Cambria"/>
                <a:cs typeface="Cambria"/>
              </a:rPr>
              <a:t>the method. </a:t>
            </a:r>
            <a:r>
              <a:rPr sz="2000" spc="-5" dirty="0">
                <a:latin typeface="Cambria"/>
                <a:cs typeface="Cambria"/>
              </a:rPr>
              <a:t>Making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main() </a:t>
            </a:r>
            <a:r>
              <a:rPr sz="2000" spc="-10" dirty="0">
                <a:latin typeface="Cambria"/>
                <a:cs typeface="Cambria"/>
              </a:rPr>
              <a:t>method </a:t>
            </a:r>
            <a:r>
              <a:rPr sz="2000" spc="-5" dirty="0">
                <a:latin typeface="Cambria"/>
                <a:cs typeface="Cambria"/>
              </a:rPr>
              <a:t>public </a:t>
            </a:r>
            <a:r>
              <a:rPr sz="2000" spc="-15" dirty="0">
                <a:latin typeface="Cambria"/>
                <a:cs typeface="Cambria"/>
              </a:rPr>
              <a:t>makes </a:t>
            </a:r>
            <a:r>
              <a:rPr sz="2000" spc="-5" dirty="0">
                <a:latin typeface="Cambria"/>
                <a:cs typeface="Cambria"/>
              </a:rPr>
              <a:t>it </a:t>
            </a:r>
            <a:r>
              <a:rPr sz="2000" spc="-15" dirty="0">
                <a:latin typeface="Cambria"/>
                <a:cs typeface="Cambria"/>
              </a:rPr>
              <a:t>globally available.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 is made public so that JVM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25" dirty="0">
                <a:latin typeface="Cambria"/>
                <a:cs typeface="Cambria"/>
              </a:rPr>
              <a:t>invoke </a:t>
            </a:r>
            <a:r>
              <a:rPr sz="2000" spc="-5" dirty="0">
                <a:latin typeface="Cambria"/>
                <a:cs typeface="Cambria"/>
              </a:rPr>
              <a:t>it </a:t>
            </a:r>
            <a:r>
              <a:rPr sz="2000" spc="-10" dirty="0">
                <a:latin typeface="Cambria"/>
                <a:cs typeface="Cambria"/>
              </a:rPr>
              <a:t>from </a:t>
            </a:r>
            <a:r>
              <a:rPr sz="2000" dirty="0">
                <a:latin typeface="Cambria"/>
                <a:cs typeface="Cambria"/>
              </a:rPr>
              <a:t>outside the class as </a:t>
            </a:r>
            <a:r>
              <a:rPr sz="2000" spc="-5" dirty="0">
                <a:latin typeface="Cambria"/>
                <a:cs typeface="Cambria"/>
              </a:rPr>
              <a:t>it is </a:t>
            </a:r>
            <a:r>
              <a:rPr sz="2000" spc="-10" dirty="0">
                <a:latin typeface="Cambria"/>
                <a:cs typeface="Cambria"/>
              </a:rPr>
              <a:t>not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present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current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class.</a:t>
            </a:r>
          </a:p>
          <a:p>
            <a:pPr>
              <a:lnSpc>
                <a:spcPct val="100000"/>
              </a:lnSpc>
              <a:buFont typeface="Cambria"/>
              <a:buAutoNum type="arabicPeriod"/>
            </a:pPr>
            <a:endParaRPr sz="205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buAutoNum type="arabicPeriod"/>
              <a:tabLst>
                <a:tab pos="221615" algn="l"/>
              </a:tabLst>
            </a:pPr>
            <a:r>
              <a:rPr sz="2000" b="1" spc="-5" dirty="0">
                <a:latin typeface="Cambria"/>
                <a:cs typeface="Cambria"/>
              </a:rPr>
              <a:t>Static: </a:t>
            </a:r>
            <a:r>
              <a:rPr sz="2000" spc="-5" dirty="0">
                <a:latin typeface="Cambria"/>
                <a:cs typeface="Cambria"/>
              </a:rPr>
              <a:t>It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keyword</a:t>
            </a:r>
            <a:r>
              <a:rPr sz="2000" spc="-10" dirty="0">
                <a:latin typeface="Cambria"/>
                <a:cs typeface="Cambria"/>
              </a:rPr>
              <a:t> which is </a:t>
            </a:r>
            <a:r>
              <a:rPr sz="2000" spc="-20" dirty="0">
                <a:latin typeface="Cambria"/>
                <a:cs typeface="Cambria"/>
              </a:rPr>
              <a:t>when </a:t>
            </a:r>
            <a:r>
              <a:rPr sz="2000" spc="-5" dirty="0">
                <a:latin typeface="Cambria"/>
                <a:cs typeface="Cambria"/>
              </a:rPr>
              <a:t>associated with a </a:t>
            </a:r>
            <a:r>
              <a:rPr sz="2000" spc="-10" dirty="0">
                <a:latin typeface="Cambria"/>
                <a:cs typeface="Cambria"/>
              </a:rPr>
              <a:t>method,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makes</a:t>
            </a:r>
            <a:r>
              <a:rPr sz="2000" spc="40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 a </a:t>
            </a:r>
            <a:r>
              <a:rPr sz="2000" dirty="0">
                <a:latin typeface="Cambria"/>
                <a:cs typeface="Cambria"/>
              </a:rPr>
              <a:t> class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related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method.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main()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</a:t>
            </a:r>
            <a:r>
              <a:rPr sz="2000" spc="-5" dirty="0">
                <a:latin typeface="Cambria"/>
                <a:cs typeface="Cambria"/>
              </a:rPr>
              <a:t> 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static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so 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JVM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25" dirty="0">
                <a:latin typeface="Cambria"/>
                <a:cs typeface="Cambria"/>
              </a:rPr>
              <a:t>invoke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it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without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instantiating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also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saves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unnecessary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wastage</a:t>
            </a:r>
            <a:r>
              <a:rPr sz="2000" spc="-10" dirty="0">
                <a:latin typeface="Cambria"/>
                <a:cs typeface="Cambria"/>
              </a:rPr>
              <a:t> of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memory which would </a:t>
            </a:r>
            <a:r>
              <a:rPr sz="2000" spc="-25" dirty="0">
                <a:latin typeface="Cambria"/>
                <a:cs typeface="Cambria"/>
              </a:rPr>
              <a:t>have </a:t>
            </a:r>
            <a:r>
              <a:rPr sz="2000" spc="-10" dirty="0">
                <a:latin typeface="Cambria"/>
                <a:cs typeface="Cambria"/>
              </a:rPr>
              <a:t>been </a:t>
            </a:r>
            <a:r>
              <a:rPr sz="2000" spc="-5" dirty="0">
                <a:latin typeface="Cambria"/>
                <a:cs typeface="Cambria"/>
              </a:rPr>
              <a:t>used </a:t>
            </a:r>
            <a:r>
              <a:rPr sz="2000" spc="-25" dirty="0">
                <a:latin typeface="Cambria"/>
                <a:cs typeface="Cambria"/>
              </a:rPr>
              <a:t>by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object </a:t>
            </a:r>
            <a:r>
              <a:rPr sz="2000" spc="-10" dirty="0">
                <a:latin typeface="Cambria"/>
                <a:cs typeface="Cambria"/>
              </a:rPr>
              <a:t>declared </a:t>
            </a:r>
            <a:r>
              <a:rPr sz="2000" spc="-20" dirty="0">
                <a:latin typeface="Cambria"/>
                <a:cs typeface="Cambria"/>
              </a:rPr>
              <a:t>only </a:t>
            </a:r>
            <a:r>
              <a:rPr sz="2000" spc="-5" dirty="0">
                <a:latin typeface="Cambria"/>
                <a:cs typeface="Cambria"/>
              </a:rPr>
              <a:t>for calling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 main() </a:t>
            </a:r>
            <a:r>
              <a:rPr sz="2000" spc="-15" dirty="0">
                <a:latin typeface="Cambria"/>
                <a:cs typeface="Cambria"/>
              </a:rPr>
              <a:t>method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JVM.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896" y="480517"/>
            <a:ext cx="3571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Main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method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75282"/>
            <a:ext cx="7995920" cy="3720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ambria"/>
                <a:cs typeface="Cambria"/>
              </a:rPr>
              <a:t>3. </a:t>
            </a:r>
            <a:r>
              <a:rPr sz="2000" b="1" spc="-35" dirty="0">
                <a:latin typeface="Cambria"/>
                <a:cs typeface="Cambria"/>
              </a:rPr>
              <a:t>Void: </a:t>
            </a:r>
            <a:r>
              <a:rPr sz="2000" spc="-5" dirty="0">
                <a:latin typeface="Cambria"/>
                <a:cs typeface="Cambria"/>
              </a:rPr>
              <a:t>It is a </a:t>
            </a:r>
            <a:r>
              <a:rPr sz="2000" spc="-25" dirty="0">
                <a:latin typeface="Cambria"/>
                <a:cs typeface="Cambria"/>
              </a:rPr>
              <a:t>keyword </a:t>
            </a:r>
            <a:r>
              <a:rPr sz="2000" spc="-5" dirty="0">
                <a:latin typeface="Cambria"/>
                <a:cs typeface="Cambria"/>
              </a:rPr>
              <a:t>and used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specify that a </a:t>
            </a:r>
            <a:r>
              <a:rPr sz="2000" spc="-10" dirty="0">
                <a:latin typeface="Cambria"/>
                <a:cs typeface="Cambria"/>
              </a:rPr>
              <a:t>method </a:t>
            </a:r>
            <a:r>
              <a:rPr sz="2000" spc="-15" dirty="0">
                <a:latin typeface="Cambria"/>
                <a:cs typeface="Cambria"/>
              </a:rPr>
              <a:t>doesn’t return </a:t>
            </a:r>
            <a:r>
              <a:rPr sz="2000" spc="-10" dirty="0">
                <a:latin typeface="Cambria"/>
                <a:cs typeface="Cambria"/>
              </a:rPr>
              <a:t> anything. </a:t>
            </a:r>
            <a:r>
              <a:rPr sz="2000" spc="-5" dirty="0">
                <a:latin typeface="Cambria"/>
                <a:cs typeface="Cambria"/>
              </a:rPr>
              <a:t>As main() method </a:t>
            </a:r>
            <a:r>
              <a:rPr sz="2000" spc="-15" dirty="0">
                <a:latin typeface="Cambria"/>
                <a:cs typeface="Cambria"/>
              </a:rPr>
              <a:t>doesn’t return </a:t>
            </a:r>
            <a:r>
              <a:rPr sz="2000" spc="-10" dirty="0">
                <a:latin typeface="Cambria"/>
                <a:cs typeface="Cambria"/>
              </a:rPr>
              <a:t>anything, </a:t>
            </a:r>
            <a:r>
              <a:rPr sz="2000" dirty="0">
                <a:latin typeface="Cambria"/>
                <a:cs typeface="Cambria"/>
              </a:rPr>
              <a:t>its </a:t>
            </a:r>
            <a:r>
              <a:rPr sz="2000" spc="-15" dirty="0">
                <a:latin typeface="Cambria"/>
                <a:cs typeface="Cambria"/>
              </a:rPr>
              <a:t>return </a:t>
            </a:r>
            <a:r>
              <a:rPr sz="2000" spc="-5" dirty="0">
                <a:latin typeface="Cambria"/>
                <a:cs typeface="Cambria"/>
              </a:rPr>
              <a:t>type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void.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As</a:t>
            </a:r>
            <a:r>
              <a:rPr sz="2000" dirty="0">
                <a:latin typeface="Cambria"/>
                <a:cs typeface="Cambria"/>
              </a:rPr>
              <a:t> soon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main()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terminates,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terminates </a:t>
            </a:r>
            <a:r>
              <a:rPr sz="2000" spc="-10" dirty="0">
                <a:latin typeface="Cambria"/>
                <a:cs typeface="Cambria"/>
              </a:rPr>
              <a:t>too. Hence, </a:t>
            </a:r>
            <a:r>
              <a:rPr sz="2000" spc="-5" dirty="0">
                <a:latin typeface="Cambria"/>
                <a:cs typeface="Cambria"/>
              </a:rPr>
              <a:t>it </a:t>
            </a:r>
            <a:r>
              <a:rPr sz="2000" spc="-15" dirty="0">
                <a:latin typeface="Cambria"/>
                <a:cs typeface="Cambria"/>
              </a:rPr>
              <a:t>doesn’t </a:t>
            </a:r>
            <a:r>
              <a:rPr sz="2000" spc="-10" dirty="0">
                <a:latin typeface="Cambria"/>
                <a:cs typeface="Cambria"/>
              </a:rPr>
              <a:t>make </a:t>
            </a:r>
            <a:r>
              <a:rPr sz="2000" spc="-25" dirty="0">
                <a:latin typeface="Cambria"/>
                <a:cs typeface="Cambria"/>
              </a:rPr>
              <a:t>any </a:t>
            </a:r>
            <a:r>
              <a:rPr sz="2000" spc="-5" dirty="0">
                <a:latin typeface="Cambria"/>
                <a:cs typeface="Cambria"/>
              </a:rPr>
              <a:t>sense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return </a:t>
            </a:r>
            <a:r>
              <a:rPr sz="2000" spc="-15" dirty="0">
                <a:latin typeface="Cambria"/>
                <a:cs typeface="Cambria"/>
              </a:rPr>
              <a:t>from </a:t>
            </a:r>
            <a:r>
              <a:rPr sz="2000" spc="-5" dirty="0">
                <a:latin typeface="Cambria"/>
                <a:cs typeface="Cambria"/>
              </a:rPr>
              <a:t>main()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JVM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can’t </a:t>
            </a:r>
            <a:r>
              <a:rPr sz="2000" spc="-5" dirty="0">
                <a:latin typeface="Cambria"/>
                <a:cs typeface="Cambria"/>
              </a:rPr>
              <a:t>do</a:t>
            </a:r>
            <a:r>
              <a:rPr sz="2000" spc="-15" dirty="0">
                <a:latin typeface="Cambria"/>
                <a:cs typeface="Cambria"/>
              </a:rPr>
              <a:t> anything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return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it.</a:t>
            </a: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marR="6985" algn="just">
              <a:lnSpc>
                <a:spcPct val="100000"/>
              </a:lnSpc>
              <a:buAutoNum type="arabicPlain" startAt="4"/>
              <a:tabLst>
                <a:tab pos="247650" algn="l"/>
              </a:tabLst>
            </a:pPr>
            <a:r>
              <a:rPr lang="en-US" sz="2000" b="1" spc="-5" dirty="0">
                <a:latin typeface="Cambria"/>
                <a:cs typeface="Cambria"/>
              </a:rPr>
              <a:t>. </a:t>
            </a:r>
            <a:r>
              <a:rPr sz="2000" b="1" spc="-5" dirty="0">
                <a:latin typeface="Cambria"/>
                <a:cs typeface="Cambria"/>
              </a:rPr>
              <a:t>main: </a:t>
            </a:r>
            <a:r>
              <a:rPr sz="2000" spc="-5" dirty="0">
                <a:latin typeface="Cambria"/>
                <a:cs typeface="Cambria"/>
              </a:rPr>
              <a:t>It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name 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Java</a:t>
            </a:r>
            <a:r>
              <a:rPr sz="2000" spc="3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main </a:t>
            </a:r>
            <a:r>
              <a:rPr sz="2000" spc="-10" dirty="0">
                <a:latin typeface="Cambria"/>
                <a:cs typeface="Cambria"/>
              </a:rPr>
              <a:t>method. </a:t>
            </a:r>
            <a:r>
              <a:rPr sz="2000" spc="5" dirty="0">
                <a:latin typeface="Cambria"/>
                <a:cs typeface="Cambria"/>
              </a:rPr>
              <a:t>It </a:t>
            </a:r>
            <a:r>
              <a:rPr sz="2000" spc="-10" dirty="0">
                <a:latin typeface="Cambria"/>
                <a:cs typeface="Cambria"/>
              </a:rPr>
              <a:t>is the identifier </a:t>
            </a:r>
            <a:r>
              <a:rPr sz="2000" spc="-5" dirty="0">
                <a:latin typeface="Cambria"/>
                <a:cs typeface="Cambria"/>
              </a:rPr>
              <a:t>that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JVM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looks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starting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point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program.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It’s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not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keyword.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Cambria"/>
              <a:buAutoNum type="arabicPlain" startAt="4"/>
            </a:pPr>
            <a:endParaRPr sz="205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buAutoNum type="arabicPlain" startAt="4"/>
              <a:tabLst>
                <a:tab pos="223520" algn="l"/>
              </a:tabLst>
            </a:pPr>
            <a:r>
              <a:rPr lang="en-US" sz="2000" b="1" spc="-5" dirty="0">
                <a:latin typeface="Cambria"/>
                <a:cs typeface="Cambria"/>
              </a:rPr>
              <a:t>. </a:t>
            </a:r>
            <a:r>
              <a:rPr sz="2000" b="1" spc="-5" dirty="0">
                <a:latin typeface="Cambria"/>
                <a:cs typeface="Cambria"/>
              </a:rPr>
              <a:t>String[] </a:t>
            </a:r>
            <a:r>
              <a:rPr sz="2000" b="1" spc="-10" dirty="0">
                <a:latin typeface="Cambria"/>
                <a:cs typeface="Cambria"/>
              </a:rPr>
              <a:t>args</a:t>
            </a:r>
            <a:r>
              <a:rPr sz="2000" spc="-10" dirty="0">
                <a:latin typeface="Cambria"/>
                <a:cs typeface="Cambria"/>
              </a:rPr>
              <a:t>: </a:t>
            </a:r>
            <a:r>
              <a:rPr sz="2000" spc="-5" dirty="0">
                <a:latin typeface="Cambria"/>
                <a:cs typeface="Cambria"/>
              </a:rPr>
              <a:t>It </a:t>
            </a:r>
            <a:r>
              <a:rPr sz="2000" spc="-15" dirty="0">
                <a:latin typeface="Cambria"/>
                <a:cs typeface="Cambria"/>
              </a:rPr>
              <a:t>stores </a:t>
            </a:r>
            <a:r>
              <a:rPr sz="2000" spc="-25" dirty="0">
                <a:latin typeface="Cambria"/>
                <a:cs typeface="Cambria"/>
              </a:rPr>
              <a:t>Java </a:t>
            </a:r>
            <a:r>
              <a:rPr sz="2000" spc="-10" dirty="0">
                <a:latin typeface="Cambria"/>
                <a:cs typeface="Cambria"/>
              </a:rPr>
              <a:t>command </a:t>
            </a:r>
            <a:r>
              <a:rPr sz="2000" spc="-5" dirty="0">
                <a:latin typeface="Cambria"/>
                <a:cs typeface="Cambria"/>
              </a:rPr>
              <a:t>line </a:t>
            </a:r>
            <a:r>
              <a:rPr sz="2000" spc="-10" dirty="0">
                <a:latin typeface="Cambria"/>
                <a:cs typeface="Cambria"/>
              </a:rPr>
              <a:t>arguments </a:t>
            </a:r>
            <a:r>
              <a:rPr sz="2000" spc="-5" dirty="0">
                <a:latin typeface="Cambria"/>
                <a:cs typeface="Cambria"/>
              </a:rPr>
              <a:t>and is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20" dirty="0">
                <a:latin typeface="Cambria"/>
                <a:cs typeface="Cambria"/>
              </a:rPr>
              <a:t>array </a:t>
            </a:r>
            <a:r>
              <a:rPr sz="2000" spc="15" dirty="0">
                <a:latin typeface="Cambria"/>
                <a:cs typeface="Cambria"/>
              </a:rPr>
              <a:t>of 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 java.lang.String </a:t>
            </a:r>
            <a:r>
              <a:rPr sz="2000" dirty="0">
                <a:latin typeface="Cambria"/>
                <a:cs typeface="Cambria"/>
              </a:rPr>
              <a:t>class. </a:t>
            </a:r>
            <a:r>
              <a:rPr sz="2000" spc="-20" dirty="0">
                <a:latin typeface="Cambria"/>
                <a:cs typeface="Cambria"/>
              </a:rPr>
              <a:t>Here, </a:t>
            </a:r>
            <a:r>
              <a:rPr sz="2000" dirty="0">
                <a:latin typeface="Cambria"/>
                <a:cs typeface="Cambria"/>
              </a:rPr>
              <a:t>the name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String </a:t>
            </a:r>
            <a:r>
              <a:rPr sz="2000" spc="-15" dirty="0">
                <a:latin typeface="Cambria"/>
                <a:cs typeface="Cambria"/>
              </a:rPr>
              <a:t>array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15" dirty="0">
                <a:latin typeface="Cambria"/>
                <a:cs typeface="Cambria"/>
              </a:rPr>
              <a:t>args but </a:t>
            </a:r>
            <a:r>
              <a:rPr sz="2000" spc="-10" dirty="0">
                <a:latin typeface="Cambria"/>
                <a:cs typeface="Cambria"/>
              </a:rPr>
              <a:t>it </a:t>
            </a:r>
            <a:r>
              <a:rPr sz="2000" spc="-5" dirty="0">
                <a:latin typeface="Cambria"/>
                <a:cs typeface="Cambria"/>
              </a:rPr>
              <a:t> is </a:t>
            </a:r>
            <a:r>
              <a:rPr sz="2000" spc="-10" dirty="0">
                <a:latin typeface="Cambria"/>
                <a:cs typeface="Cambria"/>
              </a:rPr>
              <a:t>not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fixed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-10" dirty="0">
                <a:latin typeface="Cambria"/>
                <a:cs typeface="Cambria"/>
              </a:rPr>
              <a:t> user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any</a:t>
            </a:r>
            <a:r>
              <a:rPr sz="2000" spc="-10" dirty="0">
                <a:latin typeface="Cambria"/>
                <a:cs typeface="Cambria"/>
              </a:rPr>
              <a:t> name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place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80" y="480517"/>
            <a:ext cx="38284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315" marR="5080" indent="-123825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Taking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input 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from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000" spc="-6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console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920" y="1703577"/>
            <a:ext cx="517715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ambria"/>
                <a:cs typeface="Cambria"/>
              </a:rPr>
              <a:t>There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3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ways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get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input </a:t>
            </a:r>
            <a:r>
              <a:rPr sz="2000" spc="-15" dirty="0">
                <a:latin typeface="Cambria"/>
                <a:cs typeface="Cambria"/>
              </a:rPr>
              <a:t>from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console:-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205104" indent="-193040">
              <a:lnSpc>
                <a:spcPct val="100000"/>
              </a:lnSpc>
              <a:buSzPct val="95000"/>
              <a:buAutoNum type="arabicPeriod"/>
              <a:tabLst>
                <a:tab pos="205740" algn="l"/>
              </a:tabLst>
            </a:pPr>
            <a:r>
              <a:rPr sz="2000" spc="-10" dirty="0">
                <a:latin typeface="Cambria"/>
                <a:cs typeface="Cambria"/>
              </a:rPr>
              <a:t>Using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Buffered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Reader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</a:t>
            </a:r>
          </a:p>
          <a:p>
            <a:pPr marL="262255" indent="-250190">
              <a:lnSpc>
                <a:spcPct val="100000"/>
              </a:lnSpc>
              <a:buSzPct val="95000"/>
              <a:buAutoNum type="arabicPeriod"/>
              <a:tabLst>
                <a:tab pos="262890" algn="l"/>
              </a:tabLst>
            </a:pPr>
            <a:r>
              <a:rPr sz="2000" spc="-5" dirty="0">
                <a:latin typeface="Cambria"/>
                <a:cs typeface="Cambria"/>
              </a:rPr>
              <a:t>Using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Scanner </a:t>
            </a:r>
            <a:r>
              <a:rPr sz="2000" dirty="0">
                <a:latin typeface="Cambria"/>
                <a:cs typeface="Cambria"/>
              </a:rPr>
              <a:t>Class</a:t>
            </a:r>
          </a:p>
          <a:p>
            <a:pPr marL="262255" indent="-250190">
              <a:lnSpc>
                <a:spcPct val="100000"/>
              </a:lnSpc>
              <a:buSzPct val="95000"/>
              <a:buAutoNum type="arabicPeriod"/>
              <a:tabLst>
                <a:tab pos="262890" algn="l"/>
              </a:tabLst>
            </a:pPr>
            <a:r>
              <a:rPr sz="2000" spc="-5" dirty="0">
                <a:latin typeface="Cambria"/>
                <a:cs typeface="Cambria"/>
              </a:rPr>
              <a:t>Using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Console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312" y="480517"/>
            <a:ext cx="30105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Buffered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Reader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20" y="1703577"/>
            <a:ext cx="8531860" cy="39579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classical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method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take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Introduced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-5" dirty="0">
                <a:latin typeface="Cambria"/>
                <a:cs typeface="Cambria"/>
              </a:rPr>
              <a:t> JDK1.0.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This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</a:t>
            </a:r>
            <a:r>
              <a:rPr sz="2000" spc="-5" dirty="0">
                <a:latin typeface="Cambria"/>
                <a:cs typeface="Cambria"/>
              </a:rPr>
              <a:t> 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wrapping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System.in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(standard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input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stream)</a:t>
            </a:r>
            <a:r>
              <a:rPr sz="2000" spc="-5" dirty="0">
                <a:latin typeface="Cambria"/>
                <a:cs typeface="Cambria"/>
              </a:rPr>
              <a:t> in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an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InputStreamReader </a:t>
            </a:r>
            <a:r>
              <a:rPr sz="2000" spc="-10" dirty="0">
                <a:latin typeface="Cambria"/>
                <a:cs typeface="Cambria"/>
              </a:rPr>
              <a:t>which is </a:t>
            </a:r>
            <a:r>
              <a:rPr sz="2000" spc="-15" dirty="0">
                <a:latin typeface="Cambria"/>
                <a:cs typeface="Cambria"/>
              </a:rPr>
              <a:t>wrapped </a:t>
            </a:r>
            <a:r>
              <a:rPr sz="2000" spc="5" dirty="0">
                <a:latin typeface="Cambria"/>
                <a:cs typeface="Cambria"/>
              </a:rPr>
              <a:t>in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25" dirty="0">
                <a:latin typeface="Cambria"/>
                <a:cs typeface="Cambria"/>
              </a:rPr>
              <a:t>BufferedReader, we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10" dirty="0">
                <a:latin typeface="Cambria"/>
                <a:cs typeface="Cambria"/>
              </a:rPr>
              <a:t>read </a:t>
            </a:r>
            <a:r>
              <a:rPr sz="2000" spc="-5" dirty="0">
                <a:latin typeface="Cambria"/>
                <a:cs typeface="Cambria"/>
              </a:rPr>
              <a:t>input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from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command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line.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 marL="299085">
              <a:lnSpc>
                <a:spcPts val="2390"/>
              </a:lnSpc>
              <a:spcBef>
                <a:spcPts val="1870"/>
              </a:spcBef>
            </a:pPr>
            <a:r>
              <a:rPr sz="2000" b="1" spc="-25" dirty="0">
                <a:latin typeface="Cambria"/>
                <a:cs typeface="Cambria"/>
              </a:rPr>
              <a:t>Advantages</a:t>
            </a:r>
            <a:endParaRPr sz="2000">
              <a:latin typeface="Cambria"/>
              <a:cs typeface="Cambria"/>
            </a:endParaRPr>
          </a:p>
          <a:p>
            <a:pPr marL="509270">
              <a:lnSpc>
                <a:spcPts val="239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mbria"/>
                <a:cs typeface="Cambria"/>
              </a:rPr>
              <a:t>buffered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mbria"/>
                <a:cs typeface="Cambria"/>
              </a:rPr>
              <a:t>efficient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libri"/>
                <a:cs typeface="Calibri"/>
              </a:rPr>
              <a:t>reading.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latin typeface="Cambria"/>
                <a:cs typeface="Cambria"/>
              </a:rPr>
              <a:t>Drawback</a:t>
            </a:r>
            <a:r>
              <a:rPr sz="1800" b="1" spc="-3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12775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pping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10" dirty="0">
                <a:latin typeface="Times New Roman"/>
                <a:cs typeface="Times New Roman"/>
              </a:rPr>
              <a:t>od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-19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175"/>
              </a:spcBef>
            </a:pPr>
            <a:r>
              <a:rPr sz="2000" b="1" spc="-5" dirty="0">
                <a:latin typeface="Cambria"/>
                <a:cs typeface="Cambria"/>
              </a:rPr>
              <a:t>Check </a:t>
            </a:r>
            <a:r>
              <a:rPr sz="2000" b="1" spc="-15" dirty="0">
                <a:latin typeface="Cambria"/>
                <a:cs typeface="Cambria"/>
              </a:rPr>
              <a:t>program:</a:t>
            </a:r>
            <a:r>
              <a:rPr sz="2000" b="1" spc="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BufferReaderDemo.java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BAF6-D78C-42BB-BB27-228A0F19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508" y="1676400"/>
            <a:ext cx="8134984" cy="4126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import </a:t>
            </a:r>
            <a:r>
              <a:rPr lang="en-US" b="1" dirty="0" err="1"/>
              <a:t>java.io.BufferedReader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b="1" dirty="0"/>
              <a:t>import </a:t>
            </a:r>
            <a:r>
              <a:rPr lang="en-US" b="1" dirty="0" err="1"/>
              <a:t>java.io.IOException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b="1" dirty="0"/>
              <a:t>import </a:t>
            </a:r>
            <a:r>
              <a:rPr lang="en-US" b="1" dirty="0" err="1"/>
              <a:t>java.io.InputStreamReader</a:t>
            </a:r>
            <a:r>
              <a:rPr lang="en-US" b="1" dirty="0"/>
              <a:t>;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BufferedReaderDemo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InputStreamReader</a:t>
            </a:r>
            <a:r>
              <a:rPr lang="en-US" dirty="0"/>
              <a:t> reader = new </a:t>
            </a:r>
            <a:r>
              <a:rPr lang="en-US" dirty="0" err="1"/>
              <a:t>InputStreamReader</a:t>
            </a:r>
            <a:r>
              <a:rPr lang="en-US" dirty="0"/>
              <a:t>(System.in);</a:t>
            </a:r>
            <a:br>
              <a:rPr lang="en-US" dirty="0"/>
            </a:b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(reader);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("What is your name?");</a:t>
            </a:r>
            <a:br>
              <a:rPr lang="en-US" dirty="0"/>
            </a:br>
            <a:r>
              <a:rPr lang="en-US" dirty="0"/>
              <a:t>String name=</a:t>
            </a:r>
            <a:r>
              <a:rPr lang="en-US" dirty="0" err="1"/>
              <a:t>br.readLine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("Welcome "+name);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34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96" y="480517"/>
            <a:ext cx="38779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2.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Scanner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75282"/>
            <a:ext cx="7995284" cy="372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mbria"/>
                <a:cs typeface="Cambria"/>
              </a:rPr>
              <a:t>This</a:t>
            </a:r>
            <a:r>
              <a:rPr sz="2000" spc="-5" dirty="0">
                <a:latin typeface="Cambria"/>
                <a:cs typeface="Cambria"/>
              </a:rPr>
              <a:t> 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probably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most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preferred</a:t>
            </a:r>
            <a:r>
              <a:rPr sz="2000" spc="-10" dirty="0">
                <a:latin typeface="Cambria"/>
                <a:cs typeface="Cambria"/>
              </a:rPr>
              <a:t> method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take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main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purpose of the </a:t>
            </a:r>
            <a:r>
              <a:rPr sz="2000" spc="-5" dirty="0">
                <a:latin typeface="Cambria"/>
                <a:cs typeface="Cambria"/>
              </a:rPr>
              <a:t>Scanner </a:t>
            </a:r>
            <a:r>
              <a:rPr sz="2000" dirty="0">
                <a:latin typeface="Cambria"/>
                <a:cs typeface="Cambria"/>
              </a:rPr>
              <a:t>class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parse </a:t>
            </a:r>
            <a:r>
              <a:rPr sz="2000" spc="-20" dirty="0">
                <a:latin typeface="Cambria"/>
                <a:cs typeface="Cambria"/>
              </a:rPr>
              <a:t>primitive </a:t>
            </a:r>
            <a:r>
              <a:rPr sz="2000" spc="-10" dirty="0">
                <a:latin typeface="Cambria"/>
                <a:cs typeface="Cambria"/>
              </a:rPr>
              <a:t>types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10" dirty="0">
                <a:latin typeface="Cambria"/>
                <a:cs typeface="Cambria"/>
              </a:rPr>
              <a:t>strings using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regular </a:t>
            </a:r>
            <a:r>
              <a:rPr sz="2000" spc="-15" dirty="0">
                <a:latin typeface="Cambria"/>
                <a:cs typeface="Cambria"/>
              </a:rPr>
              <a:t>expressions, however </a:t>
            </a:r>
            <a:r>
              <a:rPr sz="2000" spc="-5" dirty="0">
                <a:latin typeface="Cambria"/>
                <a:cs typeface="Cambria"/>
              </a:rPr>
              <a:t>it is also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15" dirty="0">
                <a:latin typeface="Cambria"/>
                <a:cs typeface="Cambria"/>
              </a:rPr>
              <a:t>be </a:t>
            </a:r>
            <a:r>
              <a:rPr sz="2000" spc="-10" dirty="0">
                <a:latin typeface="Cambria"/>
                <a:cs typeface="Cambria"/>
              </a:rPr>
              <a:t>used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read input </a:t>
            </a:r>
            <a:r>
              <a:rPr sz="2000" spc="-15" dirty="0">
                <a:latin typeface="Cambria"/>
                <a:cs typeface="Cambria"/>
              </a:rPr>
              <a:t>from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command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line.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67310">
              <a:lnSpc>
                <a:spcPct val="100000"/>
              </a:lnSpc>
            </a:pPr>
            <a:r>
              <a:rPr sz="2000" b="1" spc="-20" dirty="0">
                <a:latin typeface="Cambria"/>
                <a:cs typeface="Cambria"/>
              </a:rPr>
              <a:t>Advantages:</a:t>
            </a:r>
            <a:endParaRPr sz="2000" dirty="0">
              <a:latin typeface="Cambria"/>
              <a:cs typeface="Cambria"/>
            </a:endParaRPr>
          </a:p>
          <a:p>
            <a:pPr marL="12700" marR="5080" indent="27432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-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Convenient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parsing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primitives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(nextInt(),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nextFloat(),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…)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from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tokenized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input.</a:t>
            </a:r>
            <a:endParaRPr sz="2000" dirty="0">
              <a:latin typeface="Cambria"/>
              <a:cs typeface="Cambria"/>
            </a:endParaRPr>
          </a:p>
          <a:p>
            <a:pPr marL="3448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-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Regular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expressions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spc="-15" dirty="0">
                <a:latin typeface="Cambria"/>
                <a:cs typeface="Cambria"/>
              </a:rPr>
              <a:t> be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tokens.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mbria"/>
                <a:cs typeface="Cambria"/>
              </a:rPr>
              <a:t>Disadvantages</a:t>
            </a:r>
            <a:r>
              <a:rPr sz="2000" b="1" spc="5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:</a:t>
            </a:r>
            <a:endParaRPr sz="2000" dirty="0">
              <a:latin typeface="Cambria"/>
              <a:cs typeface="Cambria"/>
            </a:endParaRPr>
          </a:p>
          <a:p>
            <a:pPr marL="14605">
              <a:lnSpc>
                <a:spcPct val="100000"/>
              </a:lnSpc>
              <a:tabLst>
                <a:tab pos="284480" algn="l"/>
              </a:tabLst>
            </a:pPr>
            <a:r>
              <a:rPr sz="2000" spc="-5" dirty="0">
                <a:latin typeface="Cambria"/>
                <a:cs typeface="Cambria"/>
              </a:rPr>
              <a:t>- The </a:t>
            </a:r>
            <a:r>
              <a:rPr sz="2000" spc="-15" dirty="0">
                <a:latin typeface="Cambria"/>
                <a:cs typeface="Cambria"/>
              </a:rPr>
              <a:t>reading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not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synchronized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E980-0320-4722-BB84-0DD81650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508" y="1905000"/>
            <a:ext cx="8134984" cy="4126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import </a:t>
            </a:r>
            <a:r>
              <a:rPr lang="en-US" b="1" dirty="0" err="1"/>
              <a:t>java.util.Scanner</a:t>
            </a:r>
            <a:r>
              <a:rPr lang="en-US" b="1" dirty="0"/>
              <a:t>;</a:t>
            </a:r>
            <a:br>
              <a:rPr lang="en-US" dirty="0"/>
            </a:br>
            <a:r>
              <a:rPr lang="en-US" dirty="0"/>
              <a:t>/*package whatever //do not write package name here */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ScannerDemo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public static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b="1" dirty="0"/>
              <a:t>Scanner </a:t>
            </a:r>
            <a:r>
              <a:rPr lang="en-US" b="1" dirty="0" err="1"/>
              <a:t>sc</a:t>
            </a:r>
            <a:r>
              <a:rPr lang="en-US" b="1" dirty="0"/>
              <a:t> = new Scanner(System.in);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("Enter your number");</a:t>
            </a:r>
            <a:br>
              <a:rPr lang="en-US" dirty="0"/>
            </a:br>
            <a:r>
              <a:rPr lang="en-US" b="1" dirty="0"/>
              <a:t>int t = </a:t>
            </a:r>
            <a:r>
              <a:rPr lang="en-US" b="1" dirty="0" err="1"/>
              <a:t>sc.nextInt</a:t>
            </a:r>
            <a:r>
              <a:rPr lang="en-US" b="1" dirty="0"/>
              <a:t>();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("Number you entered is: " + t);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("Enter your string");</a:t>
            </a:r>
            <a:br>
              <a:rPr lang="en-US" dirty="0"/>
            </a:br>
            <a:r>
              <a:rPr lang="en-US" dirty="0"/>
              <a:t>String s  = </a:t>
            </a:r>
            <a:r>
              <a:rPr lang="en-US" dirty="0" err="1"/>
              <a:t>sc.next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("String you entered is: " + s);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75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96" y="480517"/>
            <a:ext cx="38779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2.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Scanner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" y="1800098"/>
            <a:ext cx="7199375" cy="32578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8646" y="5057902"/>
            <a:ext cx="4469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mbria"/>
                <a:cs typeface="Cambria"/>
              </a:rPr>
              <a:t>Check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program: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ScannerClassDemo.java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" y="617677"/>
            <a:ext cx="240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I</a:t>
            </a:r>
            <a:r>
              <a:rPr sz="3600" spc="-20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-6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d</a:t>
            </a:r>
            <a:r>
              <a:rPr sz="3600" dirty="0">
                <a:solidFill>
                  <a:srgbClr val="FFFFFF"/>
                </a:solidFill>
              </a:rPr>
              <a:t>u</a:t>
            </a:r>
            <a:r>
              <a:rPr sz="3600" spc="10" dirty="0">
                <a:solidFill>
                  <a:srgbClr val="FFFFFF"/>
                </a:solidFill>
              </a:rPr>
              <a:t>c</a:t>
            </a:r>
            <a:r>
              <a:rPr sz="3600" dirty="0">
                <a:solidFill>
                  <a:srgbClr val="FFFFFF"/>
                </a:solidFill>
              </a:rPr>
              <a:t>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2320" y="1799513"/>
            <a:ext cx="8300084" cy="4110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syntax is defined in the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 specification, </a:t>
            </a:r>
            <a:r>
              <a:rPr sz="2000" spc="-10" dirty="0">
                <a:latin typeface="Cambria"/>
                <a:cs typeface="Cambria"/>
              </a:rPr>
              <a:t>and the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library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5" dirty="0">
                <a:latin typeface="Cambria"/>
                <a:cs typeface="Cambria"/>
              </a:rPr>
              <a:t>defined in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30" dirty="0">
                <a:latin typeface="Cambria"/>
                <a:cs typeface="Cambria"/>
              </a:rPr>
              <a:t>Java </a:t>
            </a:r>
            <a:r>
              <a:rPr sz="2000" b="1" spc="-5" dirty="0">
                <a:latin typeface="Cambria"/>
                <a:cs typeface="Cambria"/>
              </a:rPr>
              <a:t>application </a:t>
            </a:r>
            <a:r>
              <a:rPr sz="2000" b="1" spc="-15" dirty="0">
                <a:latin typeface="Cambria"/>
                <a:cs typeface="Cambria"/>
              </a:rPr>
              <a:t>program </a:t>
            </a:r>
            <a:r>
              <a:rPr sz="2000" b="1" spc="-10" dirty="0">
                <a:latin typeface="Cambria"/>
                <a:cs typeface="Cambria"/>
              </a:rPr>
              <a:t>interface </a:t>
            </a:r>
            <a:r>
              <a:rPr sz="2000" b="1" spc="-5" dirty="0">
                <a:latin typeface="Cambria"/>
                <a:cs typeface="Cambria"/>
              </a:rPr>
              <a:t>(API).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b="1" spc="-10" dirty="0">
                <a:latin typeface="Cambria"/>
                <a:cs typeface="Cambria"/>
              </a:rPr>
              <a:t>JDK</a:t>
            </a:r>
            <a:r>
              <a:rPr lang="en-US" sz="2000" b="1" spc="-10" dirty="0">
                <a:latin typeface="Cambria"/>
                <a:cs typeface="Cambria"/>
              </a:rPr>
              <a:t> (Java Development Kit)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software </a:t>
            </a:r>
            <a:r>
              <a:rPr sz="2000" spc="-10" dirty="0">
                <a:latin typeface="Cambria"/>
                <a:cs typeface="Cambria"/>
              </a:rPr>
              <a:t>for </a:t>
            </a:r>
            <a:r>
              <a:rPr sz="2000" spc="-5" dirty="0">
                <a:latin typeface="Cambria"/>
                <a:cs typeface="Cambria"/>
              </a:rPr>
              <a:t>compiling and </a:t>
            </a:r>
            <a:r>
              <a:rPr sz="2000" spc="-10" dirty="0">
                <a:latin typeface="Cambria"/>
                <a:cs typeface="Cambria"/>
              </a:rPr>
              <a:t>running </a:t>
            </a:r>
            <a:r>
              <a:rPr sz="2000" spc="-30" dirty="0">
                <a:latin typeface="Cambria"/>
                <a:cs typeface="Cambria"/>
              </a:rPr>
              <a:t>Java </a:t>
            </a:r>
            <a:r>
              <a:rPr sz="2000" spc="-15" dirty="0">
                <a:latin typeface="Cambria"/>
                <a:cs typeface="Cambria"/>
              </a:rPr>
              <a:t>programs. </a:t>
            </a:r>
            <a:r>
              <a:rPr sz="2000" b="1" spc="-5" dirty="0">
                <a:latin typeface="Cambria"/>
                <a:cs typeface="Cambria"/>
              </a:rPr>
              <a:t>An </a:t>
            </a:r>
            <a:r>
              <a:rPr sz="2000" b="1" dirty="0">
                <a:latin typeface="Cambria"/>
                <a:cs typeface="Cambria"/>
              </a:rPr>
              <a:t>IDE </a:t>
            </a:r>
            <a:r>
              <a:rPr sz="2000" b="1" spc="-5" dirty="0">
                <a:latin typeface="Cambria"/>
                <a:cs typeface="Cambria"/>
              </a:rPr>
              <a:t>is </a:t>
            </a:r>
            <a:r>
              <a:rPr sz="2000" b="1" dirty="0">
                <a:latin typeface="Cambria"/>
                <a:cs typeface="Cambria"/>
              </a:rPr>
              <a:t>an </a:t>
            </a:r>
            <a:r>
              <a:rPr sz="2000" b="1" spc="-15" dirty="0">
                <a:latin typeface="Cambria"/>
                <a:cs typeface="Cambria"/>
              </a:rPr>
              <a:t>integrated 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development</a:t>
            </a:r>
            <a:r>
              <a:rPr sz="2000" b="1" spc="6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environment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rapidly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developing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programs.</a:t>
            </a:r>
            <a:endParaRPr sz="2000" dirty="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sz="2000" spc="-10" dirty="0">
                <a:latin typeface="Cambria"/>
                <a:cs typeface="Cambria"/>
              </a:rPr>
              <a:t>Computer </a:t>
            </a:r>
            <a:r>
              <a:rPr sz="2000" spc="-5" dirty="0">
                <a:latin typeface="Cambria"/>
                <a:cs typeface="Cambria"/>
              </a:rPr>
              <a:t>languages </a:t>
            </a:r>
            <a:r>
              <a:rPr sz="2000" spc="-25" dirty="0">
                <a:latin typeface="Cambria"/>
                <a:cs typeface="Cambria"/>
              </a:rPr>
              <a:t>have </a:t>
            </a:r>
            <a:r>
              <a:rPr sz="2000" dirty="0">
                <a:latin typeface="Cambria"/>
                <a:cs typeface="Cambria"/>
              </a:rPr>
              <a:t>strict </a:t>
            </a:r>
            <a:r>
              <a:rPr sz="2000" spc="-10" dirty="0">
                <a:latin typeface="Cambria"/>
                <a:cs typeface="Cambria"/>
              </a:rPr>
              <a:t>rules </a:t>
            </a:r>
            <a:r>
              <a:rPr sz="2000" spc="-5" dirty="0">
                <a:latin typeface="Cambria"/>
                <a:cs typeface="Cambria"/>
              </a:rPr>
              <a:t>of usage. If </a:t>
            </a:r>
            <a:r>
              <a:rPr sz="2000" spc="-15" dirty="0">
                <a:latin typeface="Cambria"/>
                <a:cs typeface="Cambria"/>
              </a:rPr>
              <a:t>you </a:t>
            </a:r>
            <a:r>
              <a:rPr sz="2000" spc="-10" dirty="0">
                <a:latin typeface="Cambria"/>
                <a:cs typeface="Cambria"/>
              </a:rPr>
              <a:t>do not follow the rules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when </a:t>
            </a:r>
            <a:r>
              <a:rPr sz="2000" spc="-10" dirty="0">
                <a:latin typeface="Cambria"/>
                <a:cs typeface="Cambria"/>
              </a:rPr>
              <a:t>writing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program, </a:t>
            </a:r>
            <a:r>
              <a:rPr sz="2000" spc="-10" dirty="0">
                <a:latin typeface="Cambria"/>
                <a:cs typeface="Cambria"/>
              </a:rPr>
              <a:t>the computer </a:t>
            </a:r>
            <a:r>
              <a:rPr sz="2000" spc="-5" dirty="0">
                <a:latin typeface="Cambria"/>
                <a:cs typeface="Cambria"/>
              </a:rPr>
              <a:t>will </a:t>
            </a:r>
            <a:r>
              <a:rPr sz="2000" spc="-10" dirty="0">
                <a:latin typeface="Cambria"/>
                <a:cs typeface="Cambria"/>
              </a:rPr>
              <a:t>not </a:t>
            </a:r>
            <a:r>
              <a:rPr sz="2000" dirty="0">
                <a:latin typeface="Cambria"/>
                <a:cs typeface="Cambria"/>
              </a:rPr>
              <a:t>be </a:t>
            </a:r>
            <a:r>
              <a:rPr sz="2000" spc="-5" dirty="0">
                <a:latin typeface="Cambria"/>
                <a:cs typeface="Cambria"/>
              </a:rPr>
              <a:t>able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understand </a:t>
            </a:r>
            <a:r>
              <a:rPr sz="2000" spc="10" dirty="0">
                <a:latin typeface="Cambria"/>
                <a:cs typeface="Cambria"/>
              </a:rPr>
              <a:t>it.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specification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-10" dirty="0">
                <a:latin typeface="Cambria"/>
                <a:cs typeface="Cambria"/>
              </a:rPr>
              <a:t> 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API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define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standards.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2" y="480517"/>
            <a:ext cx="38354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3.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 Using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Console</a:t>
            </a:r>
            <a:r>
              <a:rPr sz="30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03578"/>
            <a:ext cx="7998459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It has been becoming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15" dirty="0">
                <a:latin typeface="Cambria"/>
                <a:cs typeface="Cambria"/>
              </a:rPr>
              <a:t>preferred </a:t>
            </a:r>
            <a:r>
              <a:rPr sz="1800" spc="-25" dirty="0">
                <a:latin typeface="Cambria"/>
                <a:cs typeface="Cambria"/>
              </a:rPr>
              <a:t>way </a:t>
            </a:r>
            <a:r>
              <a:rPr sz="1800" spc="-15" dirty="0">
                <a:latin typeface="Cambria"/>
                <a:cs typeface="Cambria"/>
              </a:rPr>
              <a:t>for </a:t>
            </a:r>
            <a:r>
              <a:rPr sz="1800" spc="-10" dirty="0">
                <a:latin typeface="Cambria"/>
                <a:cs typeface="Cambria"/>
              </a:rPr>
              <a:t>reading </a:t>
            </a:r>
            <a:r>
              <a:rPr sz="1800" spc="-5" dirty="0">
                <a:latin typeface="Cambria"/>
                <a:cs typeface="Cambria"/>
              </a:rPr>
              <a:t>user’s input from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command </a:t>
            </a:r>
            <a:r>
              <a:rPr sz="1800" dirty="0">
                <a:latin typeface="Cambria"/>
                <a:cs typeface="Cambria"/>
              </a:rPr>
              <a:t> line. </a:t>
            </a:r>
            <a:r>
              <a:rPr sz="1800" spc="-5" dirty="0">
                <a:latin typeface="Cambria"/>
                <a:cs typeface="Cambria"/>
              </a:rPr>
              <a:t>In addition, </a:t>
            </a:r>
            <a:r>
              <a:rPr sz="1800" dirty="0">
                <a:latin typeface="Cambria"/>
                <a:cs typeface="Cambria"/>
              </a:rPr>
              <a:t>it </a:t>
            </a:r>
            <a:r>
              <a:rPr sz="1800" spc="-10" dirty="0">
                <a:latin typeface="Cambria"/>
                <a:cs typeface="Cambria"/>
              </a:rPr>
              <a:t>can </a:t>
            </a:r>
            <a:r>
              <a:rPr sz="1800" spc="-15" dirty="0">
                <a:latin typeface="Cambria"/>
                <a:cs typeface="Cambria"/>
              </a:rPr>
              <a:t>be </a:t>
            </a:r>
            <a:r>
              <a:rPr sz="1800" spc="-5" dirty="0">
                <a:latin typeface="Cambria"/>
                <a:cs typeface="Cambria"/>
              </a:rPr>
              <a:t>used </a:t>
            </a:r>
            <a:r>
              <a:rPr sz="1800" spc="-10" dirty="0">
                <a:latin typeface="Cambria"/>
                <a:cs typeface="Cambria"/>
              </a:rPr>
              <a:t>for reading password-like input </a:t>
            </a:r>
            <a:r>
              <a:rPr sz="1800" spc="-5" dirty="0">
                <a:latin typeface="Cambria"/>
                <a:cs typeface="Cambria"/>
              </a:rPr>
              <a:t>without echoing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characters entered </a:t>
            </a:r>
            <a:r>
              <a:rPr sz="1800" spc="-15" dirty="0">
                <a:latin typeface="Cambria"/>
                <a:cs typeface="Cambria"/>
              </a:rPr>
              <a:t>by </a:t>
            </a:r>
            <a:r>
              <a:rPr sz="1800" spc="-10" dirty="0">
                <a:latin typeface="Cambria"/>
                <a:cs typeface="Cambria"/>
              </a:rPr>
              <a:t>the user; the </a:t>
            </a:r>
            <a:r>
              <a:rPr sz="1800" spc="-5" dirty="0">
                <a:latin typeface="Cambria"/>
                <a:cs typeface="Cambria"/>
              </a:rPr>
              <a:t>format string syntax </a:t>
            </a:r>
            <a:r>
              <a:rPr sz="1800" spc="-15" dirty="0">
                <a:latin typeface="Cambria"/>
                <a:cs typeface="Cambria"/>
              </a:rPr>
              <a:t>can </a:t>
            </a:r>
            <a:r>
              <a:rPr sz="1800" spc="-5" dirty="0">
                <a:latin typeface="Cambria"/>
                <a:cs typeface="Cambria"/>
              </a:rPr>
              <a:t>also </a:t>
            </a:r>
            <a:r>
              <a:rPr sz="1800" spc="-15" dirty="0">
                <a:latin typeface="Cambria"/>
                <a:cs typeface="Cambria"/>
              </a:rPr>
              <a:t>be </a:t>
            </a:r>
            <a:r>
              <a:rPr sz="1800" spc="-5" dirty="0">
                <a:latin typeface="Cambria"/>
                <a:cs typeface="Cambria"/>
              </a:rPr>
              <a:t>used </a:t>
            </a:r>
            <a:r>
              <a:rPr sz="1800" spc="-10" dirty="0">
                <a:latin typeface="Cambria"/>
                <a:cs typeface="Cambria"/>
              </a:rPr>
              <a:t>(like </a:t>
            </a:r>
            <a:r>
              <a:rPr sz="1800" spc="-5" dirty="0">
                <a:latin typeface="Cambria"/>
                <a:cs typeface="Cambria"/>
              </a:rPr>
              <a:t> System.out.printf()).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latin typeface="Cambria"/>
                <a:cs typeface="Cambria"/>
              </a:rPr>
              <a:t>Advantages: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Reading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password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without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echoing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entered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characters.</a:t>
            </a:r>
            <a:endParaRPr sz="180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Reading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 </a:t>
            </a:r>
            <a:r>
              <a:rPr sz="1800" spc="-5" dirty="0">
                <a:latin typeface="Cambria"/>
                <a:cs typeface="Cambria"/>
              </a:rPr>
              <a:t>synchronized.</a:t>
            </a:r>
            <a:endParaRPr sz="180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mbria"/>
                <a:cs typeface="Cambria"/>
              </a:rPr>
              <a:t>Format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string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syntax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used.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mbria"/>
                <a:cs typeface="Cambria"/>
              </a:rPr>
              <a:t>Drawback:</a:t>
            </a:r>
            <a:endParaRPr sz="180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Does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work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non-interactive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environment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(such</a:t>
            </a:r>
            <a:r>
              <a:rPr sz="1800" dirty="0">
                <a:latin typeface="Cambria"/>
                <a:cs typeface="Cambria"/>
              </a:rPr>
              <a:t> as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IDE).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mbria"/>
                <a:cs typeface="Cambria"/>
              </a:rPr>
              <a:t>Check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program:</a:t>
            </a:r>
            <a:r>
              <a:rPr sz="2000" b="1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ConsoleClassDemo.java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C0F6-0B3E-44FE-86E7-9DFEBBEC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216" y="1532635"/>
            <a:ext cx="8134984" cy="34336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public class Main</a:t>
            </a:r>
          </a:p>
          <a:p>
            <a:pPr>
              <a:lnSpc>
                <a:spcPct val="150000"/>
              </a:lnSpc>
            </a:pP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// Using Console to input data from user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System.out.println</a:t>
            </a:r>
            <a:r>
              <a:rPr lang="en-US" dirty="0"/>
              <a:t>("Enter your data");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String name = </a:t>
            </a:r>
            <a:r>
              <a:rPr lang="en-US" b="1" dirty="0" err="1"/>
              <a:t>System.console</a:t>
            </a:r>
            <a:r>
              <a:rPr lang="en-US" b="1" dirty="0"/>
              <a:t>().</a:t>
            </a:r>
            <a:r>
              <a:rPr lang="en-US" b="1" dirty="0" err="1"/>
              <a:t>readLine</a:t>
            </a:r>
            <a:r>
              <a:rPr lang="en-US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System.out.println</a:t>
            </a:r>
            <a:r>
              <a:rPr lang="en-US" dirty="0"/>
              <a:t>("You entered: "+name);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399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08" y="709117"/>
            <a:ext cx="2850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36775"/>
            <a:ext cx="6172200" cy="46360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08" y="709117"/>
            <a:ext cx="2850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7851648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08" y="709117"/>
            <a:ext cx="2850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976755"/>
            <a:ext cx="4415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mbria"/>
                <a:cs typeface="Cambria"/>
              </a:rPr>
              <a:t>C</a:t>
            </a:r>
            <a:r>
              <a:rPr sz="1600" b="1" dirty="0">
                <a:latin typeface="Cambria"/>
                <a:cs typeface="Cambria"/>
              </a:rPr>
              <a:t>ha</a:t>
            </a:r>
            <a:r>
              <a:rPr sz="1600" b="1" spc="-20" dirty="0">
                <a:latin typeface="Cambria"/>
                <a:cs typeface="Cambria"/>
              </a:rPr>
              <a:t>r</a:t>
            </a:r>
            <a:r>
              <a:rPr sz="1600" b="1" spc="-5" dirty="0">
                <a:latin typeface="Cambria"/>
                <a:cs typeface="Cambria"/>
              </a:rPr>
              <a:t>a</a:t>
            </a:r>
            <a:r>
              <a:rPr sz="1600" b="1" spc="-10" dirty="0">
                <a:latin typeface="Cambria"/>
                <a:cs typeface="Cambria"/>
              </a:rPr>
              <a:t>c</a:t>
            </a:r>
            <a:r>
              <a:rPr sz="1600" b="1" spc="-40" dirty="0">
                <a:latin typeface="Cambria"/>
                <a:cs typeface="Cambria"/>
              </a:rPr>
              <a:t>t</a:t>
            </a:r>
            <a:r>
              <a:rPr sz="1600" b="1" spc="5" dirty="0">
                <a:latin typeface="Cambria"/>
                <a:cs typeface="Cambria"/>
              </a:rPr>
              <a:t>e</a:t>
            </a:r>
            <a:r>
              <a:rPr sz="1600" b="1" dirty="0">
                <a:latin typeface="Cambria"/>
                <a:cs typeface="Cambria"/>
              </a:rPr>
              <a:t>r</a:t>
            </a:r>
            <a:r>
              <a:rPr sz="1600" b="1" spc="-8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Da</a:t>
            </a:r>
            <a:r>
              <a:rPr sz="1600" b="1" spc="-1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a</a:t>
            </a:r>
            <a:r>
              <a:rPr sz="1600" b="1" spc="-60" dirty="0">
                <a:latin typeface="Cambria"/>
                <a:cs typeface="Cambria"/>
              </a:rPr>
              <a:t> </a:t>
            </a:r>
            <a:r>
              <a:rPr sz="1600" b="1" spc="-65" dirty="0">
                <a:latin typeface="Cambria"/>
                <a:cs typeface="Cambria"/>
              </a:rPr>
              <a:t>T</a:t>
            </a:r>
            <a:r>
              <a:rPr sz="1600" b="1" spc="-15" dirty="0">
                <a:latin typeface="Cambria"/>
                <a:cs typeface="Cambria"/>
              </a:rPr>
              <a:t>y</a:t>
            </a:r>
            <a:r>
              <a:rPr sz="1600" b="1" spc="-25" dirty="0">
                <a:latin typeface="Cambria"/>
                <a:cs typeface="Cambria"/>
              </a:rPr>
              <a:t>p</a:t>
            </a:r>
            <a:r>
              <a:rPr sz="1600" b="1" spc="-15" dirty="0">
                <a:latin typeface="Cambria"/>
                <a:cs typeface="Cambria"/>
              </a:rPr>
              <a:t>e</a:t>
            </a:r>
            <a:r>
              <a:rPr sz="1600" b="1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character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data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type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represents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single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character.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0407" y="2952368"/>
            <a:ext cx="25628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Cambria"/>
                <a:cs typeface="Cambria"/>
              </a:rPr>
              <a:t>interchange,</a:t>
            </a:r>
            <a:r>
              <a:rPr sz="1600" spc="3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processing,</a:t>
            </a:r>
            <a:r>
              <a:rPr sz="1600" spc="31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720" y="2708529"/>
            <a:ext cx="536956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latin typeface="Cambria"/>
                <a:cs typeface="Cambria"/>
              </a:rPr>
              <a:t>Unicode</a:t>
            </a:r>
            <a:r>
              <a:rPr sz="1600" b="1" spc="3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and</a:t>
            </a:r>
            <a:r>
              <a:rPr sz="1600" b="1" spc="-45" dirty="0">
                <a:latin typeface="Cambria"/>
                <a:cs typeface="Cambria"/>
              </a:rPr>
              <a:t> </a:t>
            </a:r>
            <a:r>
              <a:rPr sz="1600" b="1" spc="-30" dirty="0">
                <a:latin typeface="Cambria"/>
                <a:cs typeface="Cambria"/>
              </a:rPr>
              <a:t>ASCII</a:t>
            </a:r>
            <a:r>
              <a:rPr sz="1600" b="1" spc="110" dirty="0">
                <a:latin typeface="Cambria"/>
                <a:cs typeface="Cambria"/>
              </a:rPr>
              <a:t> </a:t>
            </a:r>
            <a:r>
              <a:rPr sz="1600" b="1" spc="-20" dirty="0">
                <a:latin typeface="Cambria"/>
                <a:cs typeface="Cambria"/>
              </a:rPr>
              <a:t>code: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Cambria"/>
                <a:cs typeface="Cambria"/>
              </a:rPr>
              <a:t>Java</a:t>
            </a:r>
            <a:r>
              <a:rPr sz="1600" spc="29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supports</a:t>
            </a:r>
            <a:r>
              <a:rPr sz="1600" spc="3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Unicode,</a:t>
            </a:r>
            <a:r>
              <a:rPr sz="1600" spc="3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an</a:t>
            </a:r>
            <a:r>
              <a:rPr sz="1600" spc="28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encoding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scheme</a:t>
            </a:r>
            <a:r>
              <a:rPr sz="1600" spc="3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to</a:t>
            </a:r>
            <a:r>
              <a:rPr sz="1600" spc="30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support</a:t>
            </a:r>
            <a:r>
              <a:rPr sz="1600" spc="3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display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written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texts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 the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world’s</a:t>
            </a:r>
            <a:r>
              <a:rPr sz="1600" spc="29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diverse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languages.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720" y="3683965"/>
            <a:ext cx="8080375" cy="1490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Cambria"/>
                <a:cs typeface="Cambria"/>
              </a:rPr>
              <a:t>65,536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characters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possible</a:t>
            </a:r>
            <a:r>
              <a:rPr sz="1600" spc="-10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in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16-bit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encoding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are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not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sufficient</a:t>
            </a:r>
            <a:r>
              <a:rPr lang="en-US" sz="1600" spc="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to</a:t>
            </a:r>
            <a:r>
              <a:rPr lang="en-US" sz="1600" spc="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spc="-10" dirty="0">
                <a:latin typeface="Cambria"/>
                <a:cs typeface="Cambria"/>
              </a:rPr>
              <a:t>p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s</a:t>
            </a:r>
            <a:r>
              <a:rPr sz="1600" spc="-15" dirty="0">
                <a:latin typeface="Cambria"/>
                <a:cs typeface="Cambria"/>
              </a:rPr>
              <a:t>e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-5" dirty="0">
                <a:latin typeface="Cambria"/>
                <a:cs typeface="Cambria"/>
              </a:rPr>
              <a:t>l</a:t>
            </a:r>
            <a:r>
              <a:rPr sz="1600" dirty="0">
                <a:latin typeface="Cambria"/>
                <a:cs typeface="Cambria"/>
              </a:rPr>
              <a:t>l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he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</a:t>
            </a:r>
            <a:r>
              <a:rPr sz="1600" dirty="0">
                <a:latin typeface="Cambria"/>
                <a:cs typeface="Cambria"/>
              </a:rPr>
              <a:t>h</a:t>
            </a:r>
            <a:r>
              <a:rPr sz="1600" spc="5" dirty="0">
                <a:latin typeface="Cambria"/>
                <a:cs typeface="Cambria"/>
              </a:rPr>
              <a:t>a</a:t>
            </a:r>
            <a:r>
              <a:rPr sz="1600" spc="-20" dirty="0">
                <a:latin typeface="Cambria"/>
                <a:cs typeface="Cambria"/>
              </a:rPr>
              <a:t>r</a:t>
            </a:r>
            <a:r>
              <a:rPr sz="1600" spc="5" dirty="0">
                <a:latin typeface="Cambria"/>
                <a:cs typeface="Cambria"/>
              </a:rPr>
              <a:t>ac</a:t>
            </a:r>
            <a:r>
              <a:rPr sz="1600" spc="-20" dirty="0">
                <a:latin typeface="Cambria"/>
                <a:cs typeface="Cambria"/>
              </a:rPr>
              <a:t>te</a:t>
            </a:r>
            <a:r>
              <a:rPr sz="1600" spc="5" dirty="0">
                <a:latin typeface="Cambria"/>
                <a:cs typeface="Cambria"/>
              </a:rPr>
              <a:t>r</a:t>
            </a:r>
            <a:r>
              <a:rPr sz="1600" dirty="0">
                <a:latin typeface="Cambria"/>
                <a:cs typeface="Cambria"/>
              </a:rPr>
              <a:t>s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n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dirty="0">
                <a:latin typeface="Cambria"/>
                <a:cs typeface="Cambria"/>
              </a:rPr>
              <a:t>he</a:t>
            </a:r>
            <a:r>
              <a:rPr sz="1600" spc="-15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w</a:t>
            </a:r>
            <a:r>
              <a:rPr sz="1600" spc="5" dirty="0">
                <a:latin typeface="Cambria"/>
                <a:cs typeface="Cambria"/>
              </a:rPr>
              <a:t>or</a:t>
            </a:r>
            <a:r>
              <a:rPr sz="1600" spc="-5" dirty="0">
                <a:latin typeface="Cambria"/>
                <a:cs typeface="Cambria"/>
              </a:rPr>
              <a:t>ld</a:t>
            </a:r>
            <a:r>
              <a:rPr sz="1600" dirty="0">
                <a:latin typeface="Cambria"/>
                <a:cs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10" dirty="0">
                <a:latin typeface="Cambria"/>
                <a:cs typeface="Cambria"/>
              </a:rPr>
              <a:t>The </a:t>
            </a:r>
            <a:r>
              <a:rPr sz="1600" dirty="0">
                <a:latin typeface="Cambria"/>
                <a:cs typeface="Cambria"/>
              </a:rPr>
              <a:t>Unicode </a:t>
            </a:r>
            <a:r>
              <a:rPr sz="1600" spc="-10" dirty="0">
                <a:latin typeface="Cambria"/>
                <a:cs typeface="Cambria"/>
              </a:rPr>
              <a:t>standard therefore</a:t>
            </a:r>
            <a:r>
              <a:rPr sz="1600" spc="-5" dirty="0">
                <a:latin typeface="Cambria"/>
                <a:cs typeface="Cambria"/>
              </a:rPr>
              <a:t> has been </a:t>
            </a:r>
            <a:r>
              <a:rPr sz="1600" spc="-10" dirty="0">
                <a:latin typeface="Cambria"/>
                <a:cs typeface="Cambria"/>
              </a:rPr>
              <a:t>extended </a:t>
            </a:r>
            <a:r>
              <a:rPr sz="1600" spc="-20" dirty="0">
                <a:latin typeface="Cambria"/>
                <a:cs typeface="Cambria"/>
              </a:rPr>
              <a:t>to </a:t>
            </a:r>
            <a:r>
              <a:rPr sz="1600" spc="-10" dirty="0">
                <a:latin typeface="Cambria"/>
                <a:cs typeface="Cambria"/>
              </a:rPr>
              <a:t>allow up </a:t>
            </a:r>
            <a:r>
              <a:rPr sz="1600" spc="-20" dirty="0">
                <a:latin typeface="Cambria"/>
                <a:cs typeface="Cambria"/>
              </a:rPr>
              <a:t>to</a:t>
            </a:r>
            <a:r>
              <a:rPr sz="1600" spc="6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1,112,064 </a:t>
            </a:r>
            <a:r>
              <a:rPr sz="1600" spc="-10" dirty="0">
                <a:latin typeface="Cambria"/>
                <a:cs typeface="Cambria"/>
              </a:rPr>
              <a:t>characters. 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Those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characters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that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go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beyond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</a:t>
            </a:r>
            <a:r>
              <a:rPr sz="1600" dirty="0">
                <a:latin typeface="Cambria"/>
                <a:cs typeface="Cambria"/>
              </a:rPr>
              <a:t> original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16-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bit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limit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are</a:t>
            </a:r>
            <a:r>
              <a:rPr sz="1600" spc="-5" dirty="0">
                <a:latin typeface="Cambria"/>
                <a:cs typeface="Cambria"/>
              </a:rPr>
              <a:t> called</a:t>
            </a:r>
            <a:r>
              <a:rPr sz="1600" spc="34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supplementary </a:t>
            </a:r>
            <a:r>
              <a:rPr sz="1600" spc="-5" dirty="0">
                <a:latin typeface="Cambria"/>
                <a:cs typeface="Cambria"/>
              </a:rPr>
              <a:t> characters.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7" y="709117"/>
            <a:ext cx="358076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cape</a:t>
            </a:r>
            <a:r>
              <a:rPr sz="2200" spc="-5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eque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-30" dirty="0">
                <a:solidFill>
                  <a:srgbClr val="EBEBEB"/>
                </a:solidFill>
                <a:latin typeface="Cambria"/>
                <a:cs typeface="Cambria"/>
              </a:rPr>
              <a:t>c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3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f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o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r</a:t>
            </a:r>
            <a:r>
              <a:rPr sz="2200" spc="-2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special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characters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512410"/>
            <a:ext cx="7353934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25" dirty="0">
                <a:latin typeface="Cambria"/>
                <a:cs typeface="Cambria"/>
              </a:rPr>
              <a:t>System.out.println("He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said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\"Java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fun\"");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//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output: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"Java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180" dirty="0">
                <a:latin typeface="Cambria"/>
                <a:cs typeface="Cambria"/>
              </a:rPr>
              <a:t> </a:t>
            </a:r>
            <a:r>
              <a:rPr sz="1800" b="1" spc="-35" dirty="0">
                <a:latin typeface="Cambria"/>
                <a:cs typeface="Cambria"/>
              </a:rPr>
              <a:t>fun“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20" dirty="0">
                <a:latin typeface="Cambria"/>
                <a:cs typeface="Cambria"/>
              </a:rPr>
              <a:t>System.out.println("\\t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tab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character");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//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output: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\t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tab</a:t>
            </a:r>
            <a:r>
              <a:rPr sz="1800" b="1" spc="1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character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743200"/>
            <a:ext cx="7857744" cy="28102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9845" cy="68521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347" y="480517"/>
            <a:ext cx="2848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Identifiers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195" y="1530850"/>
            <a:ext cx="8271509" cy="395274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Cambria"/>
                <a:cs typeface="Cambria"/>
              </a:rPr>
              <a:t>Identifiers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are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names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variables,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methods, </a:t>
            </a:r>
            <a:r>
              <a:rPr sz="1800" dirty="0">
                <a:latin typeface="Cambria"/>
                <a:cs typeface="Cambria"/>
              </a:rPr>
              <a:t>classes,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packages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 </a:t>
            </a:r>
            <a:r>
              <a:rPr sz="1800" spc="-5" dirty="0">
                <a:latin typeface="Cambria"/>
                <a:cs typeface="Cambria"/>
              </a:rPr>
              <a:t>interfaces.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10" dirty="0">
                <a:latin typeface="Cambria"/>
                <a:cs typeface="Cambria"/>
              </a:rPr>
              <a:t>Unlike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literals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they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things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themselves,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just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ways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referring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them.</a:t>
            </a:r>
            <a:endParaRPr lang="en-US" sz="1800" spc="-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pc="-5" dirty="0">
                <a:latin typeface="Cambria"/>
                <a:cs typeface="Cambria"/>
              </a:rPr>
              <a:t>Literals are the values that are assigned to Identifiers. Ex: int count = 0;</a:t>
            </a: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236800"/>
              </a:lnSpc>
            </a:pPr>
            <a:r>
              <a:rPr sz="1800" spc="-5" dirty="0">
                <a:latin typeface="Cambria"/>
                <a:cs typeface="Cambria"/>
              </a:rPr>
              <a:t>In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HelloWorld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program,</a:t>
            </a:r>
            <a:r>
              <a:rPr sz="1800" spc="-15" dirty="0">
                <a:latin typeface="Cambria"/>
                <a:cs typeface="Cambria"/>
              </a:rPr>
              <a:t> HelloWorld,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String,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args, main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println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identifiers.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general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rules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for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constructing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names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(naming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conventions)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for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variables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are: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"/>
                <a:cs typeface="Cambria"/>
              </a:rPr>
              <a:t>›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Names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contain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letters,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digits,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underscores,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dollar signs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"/>
                <a:cs typeface="Cambria"/>
              </a:rPr>
              <a:t>›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Names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must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begin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letter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 cannot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contain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whitespace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Cambria"/>
                <a:cs typeface="Cambria"/>
              </a:rPr>
              <a:t>›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Names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begin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 </a:t>
            </a:r>
            <a:r>
              <a:rPr sz="1800" dirty="0">
                <a:latin typeface="Cambria"/>
                <a:cs typeface="Cambria"/>
              </a:rPr>
              <a:t>$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_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"/>
                <a:cs typeface="Cambria"/>
              </a:rPr>
              <a:t>›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Names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case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sensitive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("myVar"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"myvar"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different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variables)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"/>
                <a:cs typeface="Cambria"/>
              </a:rPr>
              <a:t>›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Reserved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words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cannot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names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896" y="709117"/>
            <a:ext cx="28994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Variables</a:t>
            </a:r>
            <a:r>
              <a:rPr sz="30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419" y="1905000"/>
            <a:ext cx="7503161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› </a:t>
            </a:r>
            <a:r>
              <a:rPr sz="2000" spc="-10" dirty="0">
                <a:latin typeface="Cambria"/>
                <a:cs typeface="Cambria"/>
              </a:rPr>
              <a:t>Variables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containers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for </a:t>
            </a:r>
            <a:r>
              <a:rPr sz="2000" dirty="0">
                <a:latin typeface="Cambria"/>
                <a:cs typeface="Cambria"/>
              </a:rPr>
              <a:t>storing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data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Cambria"/>
                <a:cs typeface="Cambria"/>
              </a:rPr>
              <a:t>int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integers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(whole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numbers),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without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decimals,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such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123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-123 </a:t>
            </a:r>
            <a:endParaRPr lang="en-US" sz="2000" spc="-5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000" spc="-3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float</a:t>
            </a:r>
            <a:r>
              <a:rPr sz="2000" dirty="0">
                <a:latin typeface="Cambria"/>
                <a:cs typeface="Cambria"/>
              </a:rPr>
              <a:t> - </a:t>
            </a:r>
            <a:r>
              <a:rPr sz="2000" spc="-5" dirty="0">
                <a:latin typeface="Cambria"/>
                <a:cs typeface="Cambria"/>
              </a:rPr>
              <a:t>stores </a:t>
            </a:r>
            <a:r>
              <a:rPr sz="2000" dirty="0">
                <a:latin typeface="Cambria"/>
                <a:cs typeface="Cambria"/>
              </a:rPr>
              <a:t>floating point numbers, </a:t>
            </a:r>
            <a:r>
              <a:rPr sz="2000" spc="5" dirty="0">
                <a:latin typeface="Cambria"/>
                <a:cs typeface="Cambria"/>
              </a:rPr>
              <a:t>with </a:t>
            </a:r>
            <a:r>
              <a:rPr sz="2000" dirty="0">
                <a:latin typeface="Cambria"/>
                <a:cs typeface="Cambria"/>
              </a:rPr>
              <a:t>decimals, </a:t>
            </a:r>
            <a:r>
              <a:rPr sz="2000" spc="5" dirty="0">
                <a:latin typeface="Cambria"/>
                <a:cs typeface="Cambria"/>
              </a:rPr>
              <a:t>such as </a:t>
            </a:r>
            <a:r>
              <a:rPr sz="2000" dirty="0">
                <a:latin typeface="Cambria"/>
                <a:cs typeface="Cambria"/>
              </a:rPr>
              <a:t>12.34 </a:t>
            </a:r>
            <a:r>
              <a:rPr sz="2000" spc="5" dirty="0">
                <a:latin typeface="Cambria"/>
                <a:cs typeface="Cambria"/>
              </a:rPr>
              <a:t>or </a:t>
            </a:r>
            <a:r>
              <a:rPr sz="2000" spc="-5" dirty="0">
                <a:latin typeface="Cambria"/>
                <a:cs typeface="Cambria"/>
              </a:rPr>
              <a:t>-12.34 </a:t>
            </a:r>
            <a:r>
              <a:rPr sz="2000" dirty="0">
                <a:latin typeface="Cambria"/>
                <a:cs typeface="Cambria"/>
              </a:rPr>
              <a:t> </a:t>
            </a:r>
            <a:endParaRPr lang="en-US" sz="20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5" dirty="0">
                <a:latin typeface="Cambria"/>
                <a:cs typeface="Cambria"/>
              </a:rPr>
              <a:t>char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 </a:t>
            </a:r>
            <a:r>
              <a:rPr sz="2000" spc="-5" dirty="0">
                <a:latin typeface="Cambria"/>
                <a:cs typeface="Cambria"/>
              </a:rPr>
              <a:t>stores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single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characters,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such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spc="-15" dirty="0">
                <a:latin typeface="Cambria"/>
                <a:cs typeface="Cambria"/>
              </a:rPr>
              <a:t> 'a'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or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‘A'.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latin typeface="Cambria"/>
                <a:cs typeface="Cambria"/>
              </a:rPr>
              <a:t>boolean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stores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values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with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two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states: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true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or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false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mbria"/>
                <a:cs typeface="Cambria"/>
              </a:rPr>
              <a:t>String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 </a:t>
            </a:r>
            <a:r>
              <a:rPr sz="2000" spc="-5" dirty="0">
                <a:latin typeface="Cambria"/>
                <a:cs typeface="Cambria"/>
              </a:rPr>
              <a:t>stores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text,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such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"Hello".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›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Syntax: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Data-type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variable-name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variable-value;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›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Example: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=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"John";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336" y="709117"/>
            <a:ext cx="26339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Final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Variables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329" y="1658188"/>
            <a:ext cx="7719059" cy="30918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45" dirty="0">
                <a:latin typeface="Cambria"/>
                <a:cs typeface="Cambria"/>
              </a:rPr>
              <a:t>You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can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add</a:t>
            </a:r>
            <a:r>
              <a:rPr sz="2000" spc="5" dirty="0">
                <a:latin typeface="Cambria"/>
                <a:cs typeface="Cambria"/>
              </a:rPr>
              <a:t> 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keyword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if</a:t>
            </a:r>
            <a:r>
              <a:rPr sz="2000" dirty="0">
                <a:latin typeface="Cambria"/>
                <a:cs typeface="Cambria"/>
              </a:rPr>
              <a:t> you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don't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want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others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(or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yourself)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overwrite</a:t>
            </a: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10" dirty="0">
                <a:latin typeface="Cambria"/>
                <a:cs typeface="Cambria"/>
              </a:rPr>
              <a:t>x</a:t>
            </a:r>
            <a:r>
              <a:rPr sz="2000" spc="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10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i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g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v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lue</a:t>
            </a:r>
            <a:r>
              <a:rPr sz="2000" spc="1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›</a:t>
            </a:r>
            <a:r>
              <a:rPr sz="2000" spc="5" dirty="0">
                <a:latin typeface="Cambria"/>
                <a:cs typeface="Cambria"/>
              </a:rPr>
              <a:t> This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declare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"final"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"constant",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means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unchangeable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read-only.</a:t>
            </a:r>
            <a:endParaRPr lang="en-US" sz="2000" spc="-2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›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Example: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mbria"/>
                <a:cs typeface="Cambria"/>
              </a:rPr>
              <a:t>final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float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interest_rate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=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7.85;</a:t>
            </a: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2000" spc="-5" dirty="0">
                <a:latin typeface="Cambria"/>
                <a:cs typeface="Cambria"/>
              </a:rPr>
              <a:t>interst_rate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8.23;	/*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generate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error: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cannot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assign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value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*/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47875"/>
            <a:ext cx="8153400" cy="405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200" spc="-25" dirty="0">
                <a:latin typeface="Cambria"/>
                <a:cs typeface="Cambria"/>
              </a:rPr>
              <a:t>Java </a:t>
            </a:r>
            <a:r>
              <a:rPr sz="2200" dirty="0">
                <a:latin typeface="Cambria"/>
                <a:cs typeface="Cambria"/>
              </a:rPr>
              <a:t>naming </a:t>
            </a:r>
            <a:r>
              <a:rPr sz="2200" spc="-10" dirty="0">
                <a:latin typeface="Cambria"/>
                <a:cs typeface="Cambria"/>
              </a:rPr>
              <a:t>convention </a:t>
            </a:r>
            <a:r>
              <a:rPr sz="2200" spc="-5" dirty="0">
                <a:latin typeface="Cambria"/>
                <a:cs typeface="Cambria"/>
              </a:rPr>
              <a:t>is </a:t>
            </a:r>
            <a:r>
              <a:rPr sz="2200" dirty="0">
                <a:latin typeface="Cambria"/>
                <a:cs typeface="Cambria"/>
              </a:rPr>
              <a:t>a rule </a:t>
            </a:r>
            <a:r>
              <a:rPr sz="2200" spc="-15" dirty="0">
                <a:latin typeface="Cambria"/>
                <a:cs typeface="Cambria"/>
              </a:rPr>
              <a:t>to </a:t>
            </a:r>
            <a:r>
              <a:rPr sz="2200" spc="-5" dirty="0">
                <a:latin typeface="Cambria"/>
                <a:cs typeface="Cambria"/>
              </a:rPr>
              <a:t>follow </a:t>
            </a:r>
            <a:r>
              <a:rPr sz="2200" spc="-10" dirty="0">
                <a:latin typeface="Cambria"/>
                <a:cs typeface="Cambria"/>
              </a:rPr>
              <a:t>as </a:t>
            </a:r>
            <a:r>
              <a:rPr sz="2200" spc="-20" dirty="0">
                <a:latin typeface="Cambria"/>
                <a:cs typeface="Cambria"/>
              </a:rPr>
              <a:t>you </a:t>
            </a:r>
            <a:r>
              <a:rPr sz="2200" spc="5" dirty="0">
                <a:latin typeface="Cambria"/>
                <a:cs typeface="Cambria"/>
              </a:rPr>
              <a:t>decide </a:t>
            </a:r>
            <a:r>
              <a:rPr sz="2200" spc="-5" dirty="0">
                <a:latin typeface="Cambria"/>
                <a:cs typeface="Cambria"/>
              </a:rPr>
              <a:t>what </a:t>
            </a:r>
            <a:r>
              <a:rPr sz="2200" spc="-30" dirty="0">
                <a:latin typeface="Cambria"/>
                <a:cs typeface="Cambria"/>
              </a:rPr>
              <a:t>to 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name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your</a:t>
            </a:r>
            <a:r>
              <a:rPr sz="2200" spc="-5" dirty="0">
                <a:latin typeface="Cambria"/>
                <a:cs typeface="Cambria"/>
              </a:rPr>
              <a:t> identifiers</a:t>
            </a:r>
            <a:r>
              <a:rPr sz="2200" dirty="0">
                <a:latin typeface="Cambria"/>
                <a:cs typeface="Cambria"/>
              </a:rPr>
              <a:t> such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class,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package,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variable,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constant, </a:t>
            </a:r>
            <a:r>
              <a:rPr sz="2200" spc="5" dirty="0">
                <a:latin typeface="Cambria"/>
                <a:cs typeface="Cambria"/>
              </a:rPr>
              <a:t> method,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etc.</a:t>
            </a:r>
            <a:endParaRPr sz="2200" dirty="0">
              <a:latin typeface="Cambria"/>
              <a:cs typeface="Cambria"/>
            </a:endParaRP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2250" dirty="0">
              <a:latin typeface="Cambria"/>
              <a:cs typeface="Cambria"/>
            </a:endParaRPr>
          </a:p>
          <a:p>
            <a:pPr marL="355600" marR="635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5" dirty="0">
                <a:latin typeface="Cambria"/>
                <a:cs typeface="Cambria"/>
              </a:rPr>
              <a:t>But, it is </a:t>
            </a:r>
            <a:r>
              <a:rPr sz="2200" dirty="0">
                <a:latin typeface="Cambria"/>
                <a:cs typeface="Cambria"/>
              </a:rPr>
              <a:t>not </a:t>
            </a:r>
            <a:r>
              <a:rPr sz="2200" spc="-10" dirty="0">
                <a:latin typeface="Cambria"/>
                <a:cs typeface="Cambria"/>
              </a:rPr>
              <a:t>forced </a:t>
            </a:r>
            <a:r>
              <a:rPr sz="2200" spc="-15" dirty="0">
                <a:latin typeface="Cambria"/>
                <a:cs typeface="Cambria"/>
              </a:rPr>
              <a:t>to </a:t>
            </a:r>
            <a:r>
              <a:rPr sz="2200" spc="-35" dirty="0">
                <a:latin typeface="Cambria"/>
                <a:cs typeface="Cambria"/>
              </a:rPr>
              <a:t>follow. </a:t>
            </a:r>
            <a:r>
              <a:rPr sz="2200" spc="-5" dirty="0">
                <a:latin typeface="Cambria"/>
                <a:cs typeface="Cambria"/>
              </a:rPr>
              <a:t>So, </a:t>
            </a:r>
            <a:r>
              <a:rPr sz="2200" spc="5" dirty="0">
                <a:latin typeface="Cambria"/>
                <a:cs typeface="Cambria"/>
              </a:rPr>
              <a:t>it </a:t>
            </a:r>
            <a:r>
              <a:rPr sz="2200" spc="-5" dirty="0">
                <a:latin typeface="Cambria"/>
                <a:cs typeface="Cambria"/>
              </a:rPr>
              <a:t>is </a:t>
            </a:r>
            <a:r>
              <a:rPr sz="2200" spc="-10" dirty="0">
                <a:latin typeface="Cambria"/>
                <a:cs typeface="Cambria"/>
              </a:rPr>
              <a:t>known </a:t>
            </a:r>
            <a:r>
              <a:rPr sz="2200" dirty="0">
                <a:latin typeface="Cambria"/>
                <a:cs typeface="Cambria"/>
              </a:rPr>
              <a:t>as </a:t>
            </a:r>
            <a:r>
              <a:rPr sz="2200" spc="-10" dirty="0">
                <a:latin typeface="Cambria"/>
                <a:cs typeface="Cambria"/>
              </a:rPr>
              <a:t>convention </a:t>
            </a:r>
            <a:r>
              <a:rPr sz="2200" dirty="0">
                <a:latin typeface="Cambria"/>
                <a:cs typeface="Cambria"/>
              </a:rPr>
              <a:t>not rule. </a:t>
            </a:r>
            <a:r>
              <a:rPr sz="2200" spc="5" dirty="0">
                <a:latin typeface="Cambria"/>
                <a:cs typeface="Cambria"/>
              </a:rPr>
              <a:t> These </a:t>
            </a:r>
            <a:r>
              <a:rPr sz="2200" spc="-10" dirty="0">
                <a:latin typeface="Cambria"/>
                <a:cs typeface="Cambria"/>
              </a:rPr>
              <a:t>conventions are </a:t>
            </a:r>
            <a:r>
              <a:rPr sz="2200" spc="-5" dirty="0">
                <a:latin typeface="Cambria"/>
                <a:cs typeface="Cambria"/>
              </a:rPr>
              <a:t>suggested </a:t>
            </a:r>
            <a:r>
              <a:rPr sz="2200" spc="-15" dirty="0">
                <a:latin typeface="Cambria"/>
                <a:cs typeface="Cambria"/>
              </a:rPr>
              <a:t>by several </a:t>
            </a:r>
            <a:r>
              <a:rPr sz="2200" spc="-25" dirty="0">
                <a:latin typeface="Cambria"/>
                <a:cs typeface="Cambria"/>
              </a:rPr>
              <a:t>Java </a:t>
            </a:r>
            <a:r>
              <a:rPr sz="2200" spc="-5" dirty="0">
                <a:latin typeface="Cambria"/>
                <a:cs typeface="Cambria"/>
              </a:rPr>
              <a:t>communities such </a:t>
            </a:r>
            <a:r>
              <a:rPr sz="2200" dirty="0">
                <a:latin typeface="Cambria"/>
                <a:cs typeface="Cambria"/>
              </a:rPr>
              <a:t> as Sun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Microsystems</a:t>
            </a:r>
            <a:r>
              <a:rPr sz="2200" spc="-1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Netscape.</a:t>
            </a:r>
            <a:endParaRPr sz="2200" dirty="0">
              <a:latin typeface="Cambria"/>
              <a:cs typeface="Cambria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250" dirty="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dirty="0">
                <a:latin typeface="Cambria"/>
                <a:cs typeface="Cambria"/>
              </a:rPr>
              <a:t> 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classes,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interfaces,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packages,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methods</a:t>
            </a:r>
            <a:r>
              <a:rPr sz="2200" dirty="0">
                <a:latin typeface="Cambria"/>
                <a:cs typeface="Cambria"/>
              </a:rPr>
              <a:t> 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fields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Java 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programming</a:t>
            </a:r>
            <a:r>
              <a:rPr sz="2200" spc="-5" dirty="0">
                <a:latin typeface="Cambria"/>
                <a:cs typeface="Cambria"/>
              </a:rPr>
              <a:t> language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given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according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Java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naming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convention. If </a:t>
            </a:r>
            <a:r>
              <a:rPr sz="2200" spc="-15" dirty="0">
                <a:latin typeface="Cambria"/>
                <a:cs typeface="Cambria"/>
              </a:rPr>
              <a:t>you </a:t>
            </a:r>
            <a:r>
              <a:rPr sz="2200" spc="-10" dirty="0">
                <a:latin typeface="Cambria"/>
                <a:cs typeface="Cambria"/>
              </a:rPr>
              <a:t>fail </a:t>
            </a:r>
            <a:r>
              <a:rPr sz="2200" spc="-15" dirty="0">
                <a:latin typeface="Cambria"/>
                <a:cs typeface="Cambria"/>
              </a:rPr>
              <a:t>to </a:t>
            </a:r>
            <a:r>
              <a:rPr sz="2200" spc="-5" dirty="0">
                <a:latin typeface="Cambria"/>
                <a:cs typeface="Cambria"/>
              </a:rPr>
              <a:t>follow these </a:t>
            </a:r>
            <a:r>
              <a:rPr sz="2200" spc="-15" dirty="0">
                <a:latin typeface="Cambria"/>
                <a:cs typeface="Cambria"/>
              </a:rPr>
              <a:t>conventions, </a:t>
            </a:r>
            <a:r>
              <a:rPr sz="2200" spc="5" dirty="0">
                <a:latin typeface="Cambria"/>
                <a:cs typeface="Cambria"/>
              </a:rPr>
              <a:t>it </a:t>
            </a:r>
            <a:r>
              <a:rPr sz="2200" spc="-10" dirty="0">
                <a:latin typeface="Cambria"/>
                <a:cs typeface="Cambria"/>
              </a:rPr>
              <a:t>may generate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confusion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erroneous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code.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633221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Naming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conventions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276" y="666699"/>
            <a:ext cx="38627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Specification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20" y="1855978"/>
            <a:ext cx="7844155" cy="227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Java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specification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 a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technical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definition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0" dirty="0">
                <a:latin typeface="Cambria"/>
                <a:cs typeface="Cambria"/>
              </a:rPr>
              <a:t> the</a:t>
            </a:r>
            <a:r>
              <a:rPr sz="2000" spc="-15" dirty="0">
                <a:latin typeface="Cambria"/>
                <a:cs typeface="Cambria"/>
              </a:rPr>
              <a:t> Java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programming </a:t>
            </a:r>
            <a:r>
              <a:rPr sz="2000" spc="-3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language’s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syntax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semantics.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You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complete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Java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 </a:t>
            </a:r>
            <a:r>
              <a:rPr sz="2000" dirty="0">
                <a:latin typeface="Cambria"/>
                <a:cs typeface="Cambria"/>
              </a:rPr>
              <a:t> specification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  <a:hlinkClick r:id="rId2"/>
              </a:rPr>
              <a:t>https://docs.oracle.com/javase/specs/</a:t>
            </a:r>
            <a:r>
              <a:rPr lang="en-US" sz="2000" dirty="0">
                <a:latin typeface="Cambria"/>
                <a:cs typeface="Cambria"/>
              </a:rPr>
              <a:t> (Accessed on 21-Jan-22)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47875"/>
            <a:ext cx="8380984" cy="47609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200" spc="-15" dirty="0">
                <a:latin typeface="Cambria"/>
                <a:cs typeface="Cambria"/>
              </a:rPr>
              <a:t>By </a:t>
            </a:r>
            <a:r>
              <a:rPr sz="2200" dirty="0">
                <a:latin typeface="Cambria"/>
                <a:cs typeface="Cambria"/>
              </a:rPr>
              <a:t>using </a:t>
            </a:r>
            <a:r>
              <a:rPr sz="2200" spc="-5" dirty="0">
                <a:latin typeface="Cambria"/>
                <a:cs typeface="Cambria"/>
              </a:rPr>
              <a:t>standard </a:t>
            </a:r>
            <a:r>
              <a:rPr sz="2200" spc="-25" dirty="0">
                <a:latin typeface="Cambria"/>
                <a:cs typeface="Cambria"/>
              </a:rPr>
              <a:t>Java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naming conventions, </a:t>
            </a:r>
            <a:r>
              <a:rPr sz="2200" spc="-20" dirty="0">
                <a:latin typeface="Cambria"/>
                <a:cs typeface="Cambria"/>
              </a:rPr>
              <a:t>you </a:t>
            </a:r>
            <a:r>
              <a:rPr sz="2200" spc="-10" dirty="0">
                <a:latin typeface="Cambria"/>
                <a:cs typeface="Cambria"/>
              </a:rPr>
              <a:t>make </a:t>
            </a:r>
            <a:r>
              <a:rPr sz="2200" spc="-20" dirty="0">
                <a:latin typeface="Cambria"/>
                <a:cs typeface="Cambria"/>
              </a:rPr>
              <a:t>your </a:t>
            </a:r>
            <a:r>
              <a:rPr sz="2200" dirty="0">
                <a:latin typeface="Cambria"/>
                <a:cs typeface="Cambria"/>
              </a:rPr>
              <a:t>code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easier </a:t>
            </a:r>
            <a:r>
              <a:rPr sz="2200" spc="-10" dirty="0">
                <a:latin typeface="Cambria"/>
                <a:cs typeface="Cambria"/>
              </a:rPr>
              <a:t>to </a:t>
            </a:r>
            <a:r>
              <a:rPr sz="2200" spc="-5" dirty="0">
                <a:latin typeface="Cambria"/>
                <a:cs typeface="Cambria"/>
              </a:rPr>
              <a:t>read for </a:t>
            </a:r>
            <a:r>
              <a:rPr sz="2200" spc="-15" dirty="0">
                <a:latin typeface="Cambria"/>
                <a:cs typeface="Cambria"/>
              </a:rPr>
              <a:t>yourself </a:t>
            </a:r>
            <a:r>
              <a:rPr sz="2200" dirty="0">
                <a:latin typeface="Cambria"/>
                <a:cs typeface="Cambria"/>
              </a:rPr>
              <a:t>and </a:t>
            </a:r>
            <a:r>
              <a:rPr sz="2200" spc="-5" dirty="0">
                <a:latin typeface="Cambria"/>
                <a:cs typeface="Cambria"/>
              </a:rPr>
              <a:t>other </a:t>
            </a:r>
            <a:r>
              <a:rPr sz="2200" spc="-10" dirty="0">
                <a:latin typeface="Cambria"/>
                <a:cs typeface="Cambria"/>
              </a:rPr>
              <a:t>programmers. Readability </a:t>
            </a:r>
            <a:r>
              <a:rPr sz="2200" spc="5" dirty="0">
                <a:latin typeface="Cambria"/>
                <a:cs typeface="Cambria"/>
              </a:rPr>
              <a:t>of 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Java </a:t>
            </a:r>
            <a:r>
              <a:rPr sz="2200" spc="-10" dirty="0">
                <a:latin typeface="Cambria"/>
                <a:cs typeface="Cambria"/>
              </a:rPr>
              <a:t>program </a:t>
            </a:r>
            <a:r>
              <a:rPr sz="2200" spc="-5" dirty="0">
                <a:latin typeface="Cambria"/>
                <a:cs typeface="Cambria"/>
              </a:rPr>
              <a:t>is </a:t>
            </a:r>
            <a:r>
              <a:rPr sz="2200" spc="-15" dirty="0">
                <a:latin typeface="Cambria"/>
                <a:cs typeface="Cambria"/>
              </a:rPr>
              <a:t>very </a:t>
            </a:r>
            <a:r>
              <a:rPr sz="2200" dirty="0">
                <a:latin typeface="Cambria"/>
                <a:cs typeface="Cambria"/>
              </a:rPr>
              <a:t>important. It </a:t>
            </a:r>
            <a:r>
              <a:rPr sz="2200" spc="-5" dirty="0">
                <a:latin typeface="Cambria"/>
                <a:cs typeface="Cambria"/>
              </a:rPr>
              <a:t>indicates that less </a:t>
            </a:r>
            <a:r>
              <a:rPr sz="2200" dirty="0">
                <a:latin typeface="Cambria"/>
                <a:cs typeface="Cambria"/>
              </a:rPr>
              <a:t>time </a:t>
            </a:r>
            <a:r>
              <a:rPr sz="2200" spc="-5" dirty="0">
                <a:latin typeface="Cambria"/>
                <a:cs typeface="Cambria"/>
              </a:rPr>
              <a:t>is spent </a:t>
            </a:r>
            <a:r>
              <a:rPr sz="2200" spc="-30" dirty="0">
                <a:latin typeface="Cambria"/>
                <a:cs typeface="Cambria"/>
              </a:rPr>
              <a:t>to 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figure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out</a:t>
            </a:r>
            <a:r>
              <a:rPr sz="2200" spc="-5" dirty="0">
                <a:latin typeface="Cambria"/>
                <a:cs typeface="Cambria"/>
              </a:rPr>
              <a:t> what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5" dirty="0">
                <a:latin typeface="Cambria"/>
                <a:cs typeface="Cambria"/>
              </a:rPr>
              <a:t>code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does.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mbria"/>
                <a:cs typeface="Cambria"/>
              </a:rPr>
              <a:t>Class</a:t>
            </a:r>
            <a:endParaRPr dirty="0">
              <a:latin typeface="Cambria"/>
              <a:cs typeface="Cambria"/>
            </a:endParaRPr>
          </a:p>
          <a:p>
            <a:pPr marL="4749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start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the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uppercase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letter.</a:t>
            </a:r>
            <a:endParaRPr dirty="0">
              <a:latin typeface="Cambria"/>
              <a:cs typeface="Cambria"/>
            </a:endParaRPr>
          </a:p>
          <a:p>
            <a:pPr marL="474980" marR="26466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be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noun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Color,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Button,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System,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Thread,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etc. </a:t>
            </a:r>
            <a:r>
              <a:rPr spc="-3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</a:t>
            </a:r>
            <a:r>
              <a:rPr spc="-5" dirty="0">
                <a:latin typeface="Cambria"/>
                <a:cs typeface="Cambria"/>
              </a:rPr>
              <a:t> appropriate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words,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instead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acronyms.</a:t>
            </a:r>
            <a:endParaRPr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Cambria"/>
                <a:cs typeface="Cambria"/>
              </a:rPr>
              <a:t>Interface</a:t>
            </a:r>
            <a:endParaRPr dirty="0">
              <a:latin typeface="Cambria"/>
              <a:cs typeface="Cambria"/>
            </a:endParaRPr>
          </a:p>
          <a:p>
            <a:pPr marL="4749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start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the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uppercase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letter.</a:t>
            </a:r>
            <a:endParaRPr dirty="0">
              <a:latin typeface="Cambria"/>
              <a:cs typeface="Cambria"/>
            </a:endParaRPr>
          </a:p>
          <a:p>
            <a:pPr marL="474980" marR="217424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an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adjective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5" dirty="0">
                <a:latin typeface="Cambria"/>
                <a:cs typeface="Cambria"/>
              </a:rPr>
              <a:t> Runnable,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Remote,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ActionListener. </a:t>
            </a:r>
            <a:r>
              <a:rPr spc="-3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</a:t>
            </a:r>
            <a:r>
              <a:rPr spc="-5" dirty="0">
                <a:latin typeface="Cambria"/>
                <a:cs typeface="Cambria"/>
              </a:rPr>
              <a:t> appropriate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words,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instead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of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acronyms.</a:t>
            </a:r>
            <a:endParaRPr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633221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Naming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conventions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50924"/>
            <a:ext cx="8154034" cy="36529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" dirty="0">
                <a:latin typeface="Cambria"/>
                <a:cs typeface="Cambria"/>
              </a:rPr>
              <a:t>Method</a:t>
            </a:r>
            <a:endParaRPr lang="en-US" b="1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start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with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lowercase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letter.</a:t>
            </a:r>
            <a:endParaRPr lang="en-US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verb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main(),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print(),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dirty="0" err="1">
                <a:latin typeface="Cambria"/>
                <a:cs typeface="Cambria"/>
              </a:rPr>
              <a:t>println</a:t>
            </a:r>
            <a:r>
              <a:rPr dirty="0">
                <a:latin typeface="Cambria"/>
                <a:cs typeface="Cambria"/>
              </a:rPr>
              <a:t>().</a:t>
            </a:r>
            <a:endParaRPr lang="en-US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If 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the 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name</a:t>
            </a:r>
            <a:r>
              <a:rPr spc="48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contains</a:t>
            </a:r>
            <a:r>
              <a:rPr spc="50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multiple</a:t>
            </a:r>
            <a:r>
              <a:rPr spc="47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words,</a:t>
            </a:r>
            <a:r>
              <a:rPr spc="50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start</a:t>
            </a:r>
            <a:r>
              <a:rPr spc="50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it</a:t>
            </a:r>
            <a:r>
              <a:rPr spc="5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49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 </a:t>
            </a:r>
            <a:r>
              <a:rPr spc="16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lowercase</a:t>
            </a:r>
            <a:r>
              <a:rPr spc="50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letter</a:t>
            </a:r>
            <a:r>
              <a:rPr spc="4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followed</a:t>
            </a:r>
            <a:r>
              <a:rPr spc="49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by</a:t>
            </a:r>
            <a:r>
              <a:rPr spc="490" dirty="0">
                <a:latin typeface="Cambria"/>
                <a:cs typeface="Cambria"/>
              </a:rPr>
              <a:t> </a:t>
            </a:r>
            <a:r>
              <a:rPr spc="10" dirty="0">
                <a:latin typeface="Cambria"/>
                <a:cs typeface="Cambria"/>
              </a:rPr>
              <a:t>an</a:t>
            </a:r>
            <a:endParaRPr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latin typeface="Cambria"/>
                <a:cs typeface="Cambria"/>
              </a:rPr>
              <a:t>upp</a:t>
            </a:r>
            <a:r>
              <a:rPr dirty="0">
                <a:latin typeface="Cambria"/>
                <a:cs typeface="Cambria"/>
              </a:rPr>
              <a:t>e</a:t>
            </a:r>
            <a:r>
              <a:rPr spc="-20" dirty="0">
                <a:latin typeface="Cambria"/>
                <a:cs typeface="Cambria"/>
              </a:rPr>
              <a:t>r</a:t>
            </a:r>
            <a:r>
              <a:rPr spc="10"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dirty="0">
                <a:latin typeface="Cambria"/>
                <a:cs typeface="Cambria"/>
              </a:rPr>
              <a:t>e</a:t>
            </a:r>
            <a:r>
              <a:rPr spc="-9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le</a:t>
            </a:r>
            <a:r>
              <a:rPr spc="5" dirty="0">
                <a:latin typeface="Cambria"/>
                <a:cs typeface="Cambria"/>
              </a:rPr>
              <a:t>t</a:t>
            </a:r>
            <a:r>
              <a:rPr spc="-20" dirty="0">
                <a:latin typeface="Cambria"/>
                <a:cs typeface="Cambria"/>
              </a:rPr>
              <a:t>t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</a:t>
            </a:r>
            <a:r>
              <a:rPr spc="5" dirty="0">
                <a:latin typeface="Cambria"/>
                <a:cs typeface="Cambria"/>
              </a:rPr>
              <a:t>c</a:t>
            </a:r>
            <a:r>
              <a:rPr dirty="0">
                <a:latin typeface="Cambria"/>
                <a:cs typeface="Cambria"/>
              </a:rPr>
              <a:t>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actio</a:t>
            </a:r>
            <a:r>
              <a:rPr spc="-10" dirty="0">
                <a:latin typeface="Cambria"/>
                <a:cs typeface="Cambria"/>
              </a:rPr>
              <a:t>n</a:t>
            </a:r>
            <a:r>
              <a:rPr spc="-30" dirty="0">
                <a:latin typeface="Cambria"/>
                <a:cs typeface="Cambria"/>
              </a:rPr>
              <a:t>P</a:t>
            </a:r>
            <a:r>
              <a:rPr spc="-20" dirty="0">
                <a:latin typeface="Cambria"/>
                <a:cs typeface="Cambria"/>
              </a:rPr>
              <a:t>e</a:t>
            </a:r>
            <a:r>
              <a:rPr spc="5" dirty="0">
                <a:latin typeface="Cambria"/>
                <a:cs typeface="Cambria"/>
              </a:rPr>
              <a:t>r</a:t>
            </a:r>
            <a:r>
              <a:rPr spc="-35" dirty="0">
                <a:latin typeface="Cambria"/>
                <a:cs typeface="Cambria"/>
              </a:rPr>
              <a:t>f</a:t>
            </a:r>
            <a:r>
              <a:rPr spc="5" dirty="0">
                <a:latin typeface="Cambria"/>
                <a:cs typeface="Cambria"/>
              </a:rPr>
              <a:t>o</a:t>
            </a:r>
            <a:r>
              <a:rPr spc="-20" dirty="0">
                <a:latin typeface="Cambria"/>
                <a:cs typeface="Cambria"/>
              </a:rPr>
              <a:t>r</a:t>
            </a:r>
            <a:r>
              <a:rPr spc="5" dirty="0">
                <a:latin typeface="Cambria"/>
                <a:cs typeface="Cambria"/>
              </a:rPr>
              <a:t>m</a:t>
            </a:r>
            <a:endParaRPr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mbria"/>
                <a:cs typeface="Cambria"/>
              </a:rPr>
              <a:t>Variable</a:t>
            </a:r>
            <a:endParaRPr lang="en-US" b="1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start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lowercase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letter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id,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name.</a:t>
            </a:r>
            <a:endParaRPr lang="en-US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 </a:t>
            </a:r>
            <a:r>
              <a:rPr spc="5" dirty="0">
                <a:latin typeface="Cambria"/>
                <a:cs typeface="Cambria"/>
              </a:rPr>
              <a:t>start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the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special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characters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like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solidFill>
                  <a:srgbClr val="FF0000"/>
                </a:solidFill>
                <a:latin typeface="Cambria"/>
                <a:cs typeface="Cambria"/>
              </a:rPr>
              <a:t>&amp;</a:t>
            </a:r>
            <a:r>
              <a:rPr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FF0000"/>
                </a:solidFill>
                <a:latin typeface="Cambria"/>
                <a:cs typeface="Cambria"/>
              </a:rPr>
              <a:t>(ampersand),</a:t>
            </a:r>
            <a:r>
              <a:rPr spc="-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FF0000"/>
                </a:solidFill>
                <a:latin typeface="Cambria"/>
                <a:cs typeface="Cambria"/>
              </a:rPr>
              <a:t>$</a:t>
            </a:r>
            <a:r>
              <a:rPr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FF0000"/>
                </a:solidFill>
                <a:latin typeface="Cambria"/>
                <a:cs typeface="Cambria"/>
              </a:rPr>
              <a:t>(dollar),</a:t>
            </a:r>
            <a:r>
              <a:rPr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FF0000"/>
                </a:solidFill>
                <a:latin typeface="Cambria"/>
                <a:cs typeface="Cambria"/>
              </a:rPr>
              <a:t>(underscore)</a:t>
            </a:r>
            <a:r>
              <a:rPr spc="-5" dirty="0">
                <a:latin typeface="Cambria"/>
                <a:cs typeface="Cambria"/>
              </a:rPr>
              <a:t>. </a:t>
            </a:r>
            <a:r>
              <a:rPr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If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name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contains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multiple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words,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start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it</a:t>
            </a:r>
            <a:r>
              <a:rPr dirty="0">
                <a:latin typeface="Cambria"/>
                <a:cs typeface="Cambria"/>
              </a:rPr>
              <a:t> with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lowercase</a:t>
            </a:r>
            <a:r>
              <a:rPr spc="-10" dirty="0">
                <a:latin typeface="Cambria"/>
                <a:cs typeface="Cambria"/>
              </a:rPr>
              <a:t> letter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followed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by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an 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uppercase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letter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firstName,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5" dirty="0" err="1">
                <a:latin typeface="Cambria"/>
                <a:cs typeface="Cambria"/>
              </a:rPr>
              <a:t>lastName</a:t>
            </a:r>
            <a:r>
              <a:rPr spc="5" dirty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5" dirty="0">
                <a:latin typeface="Cambria"/>
                <a:cs typeface="Cambria"/>
              </a:rPr>
              <a:t>Avoid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using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one-character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variables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x,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y,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z.</a:t>
            </a:r>
            <a:endParaRPr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633221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Naming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conventions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375706"/>
            <a:ext cx="8457184" cy="4748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mbria"/>
                <a:cs typeface="Cambria"/>
              </a:rPr>
              <a:t>Package</a:t>
            </a:r>
            <a:endParaRPr lang="en-US" b="1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lowercase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letter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java,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lang.</a:t>
            </a:r>
            <a:endParaRPr lang="en-US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If</a:t>
            </a:r>
            <a:r>
              <a:rPr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name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contains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multiple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words,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it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separated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by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dots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(.)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</a:t>
            </a:r>
            <a:r>
              <a:rPr spc="10"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h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10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s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j</a:t>
            </a:r>
            <a:r>
              <a:rPr spc="-10"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v</a:t>
            </a:r>
            <a:r>
              <a:rPr spc="5" dirty="0">
                <a:latin typeface="Cambria"/>
                <a:cs typeface="Cambria"/>
              </a:rPr>
              <a:t>a.</a:t>
            </a:r>
            <a:r>
              <a:rPr dirty="0">
                <a:latin typeface="Cambria"/>
                <a:cs typeface="Cambria"/>
              </a:rPr>
              <a:t>ut</a:t>
            </a:r>
            <a:r>
              <a:rPr spc="5" dirty="0">
                <a:latin typeface="Cambria"/>
                <a:cs typeface="Cambria"/>
              </a:rPr>
              <a:t>i</a:t>
            </a:r>
            <a:r>
              <a:rPr spc="-5" dirty="0">
                <a:latin typeface="Cambria"/>
                <a:cs typeface="Cambria"/>
              </a:rPr>
              <a:t>l</a:t>
            </a:r>
            <a:r>
              <a:rPr dirty="0">
                <a:latin typeface="Cambria"/>
                <a:cs typeface="Cambria"/>
              </a:rPr>
              <a:t>,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j</a:t>
            </a:r>
            <a:r>
              <a:rPr spc="-10"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v</a:t>
            </a:r>
            <a:r>
              <a:rPr spc="5" dirty="0">
                <a:latin typeface="Cambria"/>
                <a:cs typeface="Cambria"/>
              </a:rPr>
              <a:t>a.</a:t>
            </a:r>
            <a:r>
              <a:rPr spc="-5" dirty="0">
                <a:latin typeface="Cambria"/>
                <a:cs typeface="Cambria"/>
              </a:rPr>
              <a:t>la</a:t>
            </a:r>
            <a:r>
              <a:rPr spc="-10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g.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mbria"/>
                <a:cs typeface="Cambria"/>
              </a:rPr>
              <a:t>Constant</a:t>
            </a:r>
            <a:endParaRPr lang="en-US" b="1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uppercase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letters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RED,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YELLOW.</a:t>
            </a:r>
            <a:endParaRPr lang="en-US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If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the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name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contains</a:t>
            </a:r>
            <a:r>
              <a:rPr spc="2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multiple</a:t>
            </a:r>
            <a:r>
              <a:rPr spc="26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words,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it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should</a:t>
            </a:r>
            <a:r>
              <a:rPr spc="2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</a:t>
            </a:r>
            <a:r>
              <a:rPr spc="254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separated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by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an</a:t>
            </a:r>
            <a:r>
              <a:rPr spc="2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underscore(_)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such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as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FF0000"/>
                </a:solidFill>
                <a:latin typeface="Cambria"/>
                <a:cs typeface="Cambria"/>
              </a:rPr>
              <a:t>MAX_PRIORITY.</a:t>
            </a:r>
            <a:endParaRPr lang="en-US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may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contain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digits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but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the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first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letter.</a:t>
            </a:r>
            <a:endParaRPr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0000"/>
                </a:solidFill>
                <a:latin typeface="Cambria"/>
                <a:cs typeface="Cambria"/>
              </a:rPr>
              <a:t>CamelCase</a:t>
            </a:r>
            <a:r>
              <a:rPr b="1" spc="-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in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spc="-15" dirty="0">
                <a:latin typeface="Cambria"/>
                <a:cs typeface="Cambria"/>
              </a:rPr>
              <a:t>java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naming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spc="-15" dirty="0">
                <a:latin typeface="Cambria"/>
                <a:cs typeface="Cambria"/>
              </a:rPr>
              <a:t>conventions</a:t>
            </a:r>
            <a:endParaRPr lang="en-US" b="1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0" dirty="0">
                <a:latin typeface="Cambria"/>
                <a:cs typeface="Cambria"/>
              </a:rPr>
              <a:t>Java</a:t>
            </a:r>
            <a:r>
              <a:rPr spc="6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follows</a:t>
            </a:r>
            <a:r>
              <a:rPr spc="60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camel-case</a:t>
            </a:r>
            <a:r>
              <a:rPr spc="6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syntax</a:t>
            </a:r>
            <a:r>
              <a:rPr spc="61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for</a:t>
            </a:r>
            <a:r>
              <a:rPr spc="6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naming</a:t>
            </a:r>
            <a:r>
              <a:rPr spc="59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the</a:t>
            </a:r>
            <a:r>
              <a:rPr spc="60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class,</a:t>
            </a:r>
            <a:r>
              <a:rPr spc="6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interface,</a:t>
            </a:r>
            <a:r>
              <a:rPr spc="59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method,</a:t>
            </a:r>
            <a:r>
              <a:rPr spc="6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latin typeface="Cambria"/>
                <a:cs typeface="Cambria"/>
              </a:rPr>
              <a:t>variable.</a:t>
            </a:r>
            <a:endParaRPr lang="en-US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If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name </a:t>
            </a:r>
            <a:r>
              <a:rPr spc="5"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combined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two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words,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the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second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word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 </a:t>
            </a:r>
            <a:r>
              <a:rPr spc="-5" dirty="0">
                <a:latin typeface="Cambria"/>
                <a:cs typeface="Cambria"/>
              </a:rPr>
              <a:t>start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with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uppercase </a:t>
            </a:r>
            <a:r>
              <a:rPr spc="-3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</a:t>
            </a:r>
            <a:r>
              <a:rPr spc="-25" dirty="0">
                <a:latin typeface="Cambria"/>
                <a:cs typeface="Cambria"/>
              </a:rPr>
              <a:t>e</a:t>
            </a:r>
            <a:r>
              <a:rPr spc="5" dirty="0">
                <a:latin typeface="Cambria"/>
                <a:cs typeface="Cambria"/>
              </a:rPr>
              <a:t>t</a:t>
            </a:r>
            <a:r>
              <a:rPr spc="-45" dirty="0">
                <a:latin typeface="Cambria"/>
                <a:cs typeface="Cambria"/>
              </a:rPr>
              <a:t>t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r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spc="-55" dirty="0">
                <a:latin typeface="Cambria"/>
                <a:cs typeface="Cambria"/>
              </a:rPr>
              <a:t>l</a:t>
            </a:r>
            <a:r>
              <a:rPr spc="-20" dirty="0">
                <a:latin typeface="Cambria"/>
                <a:cs typeface="Cambria"/>
              </a:rPr>
              <a:t>way</a:t>
            </a:r>
            <a:r>
              <a:rPr dirty="0">
                <a:latin typeface="Cambria"/>
                <a:cs typeface="Cambria"/>
              </a:rPr>
              <a:t>s	s</a:t>
            </a:r>
            <a:r>
              <a:rPr spc="-20" dirty="0">
                <a:latin typeface="Cambria"/>
                <a:cs typeface="Cambria"/>
              </a:rPr>
              <a:t>u</a:t>
            </a:r>
            <a:r>
              <a:rPr spc="5" dirty="0">
                <a:latin typeface="Cambria"/>
                <a:cs typeface="Cambria"/>
              </a:rPr>
              <a:t>c</a:t>
            </a:r>
            <a:r>
              <a:rPr dirty="0">
                <a:latin typeface="Cambria"/>
                <a:cs typeface="Cambria"/>
              </a:rPr>
              <a:t>h	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s	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t</a:t>
            </a:r>
            <a:r>
              <a:rPr spc="-15" dirty="0">
                <a:latin typeface="Cambria"/>
                <a:cs typeface="Cambria"/>
              </a:rPr>
              <a:t>i</a:t>
            </a:r>
            <a:r>
              <a:rPr spc="5" dirty="0">
                <a:latin typeface="Cambria"/>
                <a:cs typeface="Cambria"/>
              </a:rPr>
              <a:t>o</a:t>
            </a:r>
            <a:r>
              <a:rPr spc="-10" dirty="0">
                <a:latin typeface="Cambria"/>
                <a:cs typeface="Cambria"/>
              </a:rPr>
              <a:t>n</a:t>
            </a:r>
            <a:r>
              <a:rPr spc="-50" dirty="0">
                <a:latin typeface="Cambria"/>
                <a:cs typeface="Cambria"/>
              </a:rPr>
              <a:t>P</a:t>
            </a:r>
            <a:r>
              <a:rPr spc="5" dirty="0">
                <a:latin typeface="Cambria"/>
                <a:cs typeface="Cambria"/>
              </a:rPr>
              <a:t>er</a:t>
            </a:r>
            <a:r>
              <a:rPr spc="-55" dirty="0">
                <a:latin typeface="Cambria"/>
                <a:cs typeface="Cambria"/>
              </a:rPr>
              <a:t>f</a:t>
            </a:r>
            <a:r>
              <a:rPr spc="5" dirty="0">
                <a:latin typeface="Cambria"/>
                <a:cs typeface="Cambria"/>
              </a:rPr>
              <a:t>or</a:t>
            </a:r>
            <a:r>
              <a:rPr spc="-15" dirty="0">
                <a:latin typeface="Cambria"/>
                <a:cs typeface="Cambria"/>
              </a:rPr>
              <a:t>m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spc="-30" dirty="0">
                <a:latin typeface="Cambria"/>
                <a:cs typeface="Cambria"/>
              </a:rPr>
              <a:t>d</a:t>
            </a:r>
            <a:r>
              <a:rPr spc="5" dirty="0">
                <a:latin typeface="Cambria"/>
                <a:cs typeface="Cambria"/>
              </a:rPr>
              <a:t>(</a:t>
            </a:r>
            <a:r>
              <a:rPr spc="-15" dirty="0">
                <a:latin typeface="Cambria"/>
                <a:cs typeface="Cambria"/>
              </a:rPr>
              <a:t>)</a:t>
            </a:r>
            <a:r>
              <a:rPr dirty="0">
                <a:latin typeface="Cambria"/>
                <a:cs typeface="Cambria"/>
              </a:rPr>
              <a:t>,	</a:t>
            </a:r>
            <a:r>
              <a:rPr spc="-10" dirty="0">
                <a:latin typeface="Cambria"/>
                <a:cs typeface="Cambria"/>
              </a:rPr>
              <a:t>f</a:t>
            </a:r>
            <a:r>
              <a:rPr spc="5" dirty="0">
                <a:latin typeface="Cambria"/>
                <a:cs typeface="Cambria"/>
              </a:rPr>
              <a:t>i</a:t>
            </a:r>
            <a:r>
              <a:rPr spc="-20" dirty="0">
                <a:latin typeface="Cambria"/>
                <a:cs typeface="Cambria"/>
              </a:rPr>
              <a:t>r</a:t>
            </a:r>
            <a:r>
              <a:rPr dirty="0">
                <a:latin typeface="Cambria"/>
                <a:cs typeface="Cambria"/>
              </a:rPr>
              <a:t>s</a:t>
            </a:r>
            <a:r>
              <a:rPr spc="-15" dirty="0">
                <a:latin typeface="Cambria"/>
                <a:cs typeface="Cambria"/>
              </a:rPr>
              <a:t>t</a:t>
            </a:r>
            <a:r>
              <a:rPr spc="10" dirty="0">
                <a:latin typeface="Cambria"/>
                <a:cs typeface="Cambria"/>
              </a:rPr>
              <a:t>N</a:t>
            </a:r>
            <a:r>
              <a:rPr spc="-20" dirty="0">
                <a:latin typeface="Cambria"/>
                <a:cs typeface="Cambria"/>
              </a:rPr>
              <a:t>a</a:t>
            </a:r>
            <a:r>
              <a:rPr spc="5" dirty="0">
                <a:latin typeface="Cambria"/>
                <a:cs typeface="Cambria"/>
              </a:rPr>
              <a:t>m</a:t>
            </a:r>
            <a:r>
              <a:rPr spc="-20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,	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spc="-15" dirty="0" err="1">
                <a:latin typeface="Cambria"/>
                <a:cs typeface="Cambria"/>
              </a:rPr>
              <a:t>Ac</a:t>
            </a:r>
            <a:r>
              <a:rPr spc="5" dirty="0" err="1">
                <a:latin typeface="Cambria"/>
                <a:cs typeface="Cambria"/>
              </a:rPr>
              <a:t>t</a:t>
            </a:r>
            <a:r>
              <a:rPr spc="-15" dirty="0" err="1">
                <a:latin typeface="Cambria"/>
                <a:cs typeface="Cambria"/>
              </a:rPr>
              <a:t>i</a:t>
            </a:r>
            <a:r>
              <a:rPr spc="10" dirty="0" err="1">
                <a:latin typeface="Cambria"/>
                <a:cs typeface="Cambria"/>
              </a:rPr>
              <a:t>o</a:t>
            </a:r>
            <a:r>
              <a:rPr spc="-10" dirty="0" err="1">
                <a:latin typeface="Cambria"/>
                <a:cs typeface="Cambria"/>
              </a:rPr>
              <a:t>n</a:t>
            </a:r>
            <a:r>
              <a:rPr spc="-35" dirty="0" err="1">
                <a:latin typeface="Cambria"/>
                <a:cs typeface="Cambria"/>
              </a:rPr>
              <a:t>E</a:t>
            </a:r>
            <a:r>
              <a:rPr spc="-40" dirty="0" err="1">
                <a:latin typeface="Cambria"/>
                <a:cs typeface="Cambria"/>
              </a:rPr>
              <a:t>v</a:t>
            </a:r>
            <a:r>
              <a:rPr spc="5" dirty="0" err="1">
                <a:latin typeface="Cambria"/>
                <a:cs typeface="Cambria"/>
              </a:rPr>
              <a:t>e</a:t>
            </a:r>
            <a:r>
              <a:rPr spc="-10" dirty="0" err="1">
                <a:latin typeface="Cambria"/>
                <a:cs typeface="Cambria"/>
              </a:rPr>
              <a:t>n</a:t>
            </a:r>
            <a:r>
              <a:rPr spc="5" dirty="0" err="1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,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A</a:t>
            </a:r>
            <a:r>
              <a:rPr spc="10"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ti</a:t>
            </a:r>
            <a:r>
              <a:rPr spc="10" dirty="0">
                <a:latin typeface="Cambria"/>
                <a:cs typeface="Cambria"/>
              </a:rPr>
              <a:t>o</a:t>
            </a:r>
            <a:r>
              <a:rPr spc="-10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L</a:t>
            </a:r>
            <a:r>
              <a:rPr spc="10" dirty="0">
                <a:latin typeface="Cambria"/>
                <a:cs typeface="Cambria"/>
              </a:rPr>
              <a:t>i</a:t>
            </a:r>
            <a:r>
              <a:rPr spc="5" dirty="0">
                <a:latin typeface="Cambria"/>
                <a:cs typeface="Cambria"/>
              </a:rPr>
              <a:t>s</a:t>
            </a:r>
            <a:r>
              <a:rPr spc="-15" dirty="0">
                <a:latin typeface="Cambria"/>
                <a:cs typeface="Cambria"/>
              </a:rPr>
              <a:t>te</a:t>
            </a:r>
            <a:r>
              <a:rPr spc="-10" dirty="0">
                <a:latin typeface="Cambria"/>
                <a:cs typeface="Cambria"/>
              </a:rPr>
              <a:t>n</a:t>
            </a:r>
            <a:r>
              <a:rPr spc="-15" dirty="0">
                <a:latin typeface="Cambria"/>
                <a:cs typeface="Cambria"/>
              </a:rPr>
              <a:t>e</a:t>
            </a:r>
            <a:r>
              <a:rPr spc="-160" dirty="0">
                <a:latin typeface="Cambria"/>
                <a:cs typeface="Cambria"/>
              </a:rPr>
              <a:t>r</a:t>
            </a:r>
            <a:r>
              <a:rPr dirty="0">
                <a:latin typeface="Cambria"/>
                <a:cs typeface="Cambria"/>
              </a:rPr>
              <a:t>,</a:t>
            </a:r>
            <a:r>
              <a:rPr spc="-10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spc="-20" dirty="0">
                <a:latin typeface="Cambria"/>
                <a:cs typeface="Cambria"/>
              </a:rPr>
              <a:t>t</a:t>
            </a:r>
            <a:r>
              <a:rPr spc="10" dirty="0">
                <a:latin typeface="Cambria"/>
                <a:cs typeface="Cambria"/>
              </a:rPr>
              <a:t>c</a:t>
            </a:r>
            <a:r>
              <a:rPr dirty="0">
                <a:latin typeface="Cambria"/>
                <a:cs typeface="Cambria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633221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Naming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conventions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875" y="542036"/>
            <a:ext cx="2091689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30" dirty="0">
                <a:solidFill>
                  <a:srgbClr val="FFFFFF"/>
                </a:solidFill>
              </a:rPr>
              <a:t>Java</a:t>
            </a:r>
            <a:r>
              <a:rPr sz="3400" spc="-75" dirty="0">
                <a:solidFill>
                  <a:srgbClr val="FFFFFF"/>
                </a:solidFill>
              </a:rPr>
              <a:t> </a:t>
            </a:r>
            <a:r>
              <a:rPr sz="3400" spc="-20" dirty="0">
                <a:solidFill>
                  <a:srgbClr val="FFFFFF"/>
                </a:solidFill>
              </a:rPr>
              <a:t>literals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7922895" cy="44582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715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pc="-10" dirty="0">
                <a:latin typeface="Cambria"/>
                <a:cs typeface="Cambria"/>
              </a:rPr>
              <a:t>Java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Literals</a:t>
            </a:r>
            <a:r>
              <a:rPr spc="254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are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syntactic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representations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of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boolean,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character,</a:t>
            </a:r>
            <a:r>
              <a:rPr spc="254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numeric,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or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string</a:t>
            </a:r>
            <a:r>
              <a:rPr spc="25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data. </a:t>
            </a:r>
            <a:r>
              <a:rPr spc="-3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Literals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provide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means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of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expressing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specific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values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in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your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program.</a:t>
            </a:r>
            <a:endParaRPr dirty="0">
              <a:latin typeface="Cambria"/>
              <a:cs typeface="Cambria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20" dirty="0">
                <a:latin typeface="Cambria"/>
                <a:cs typeface="Cambria"/>
              </a:rPr>
              <a:t>For</a:t>
            </a:r>
            <a:r>
              <a:rPr spc="16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example,</a:t>
            </a:r>
            <a:r>
              <a:rPr spc="17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in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the</a:t>
            </a:r>
            <a:r>
              <a:rPr spc="17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following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statement,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an</a:t>
            </a:r>
            <a:r>
              <a:rPr spc="15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integer</a:t>
            </a:r>
            <a:r>
              <a:rPr spc="1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variable</a:t>
            </a:r>
            <a:r>
              <a:rPr spc="1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named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count</a:t>
            </a:r>
            <a:r>
              <a:rPr spc="14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is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declared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assi</a:t>
            </a:r>
            <a:r>
              <a:rPr dirty="0">
                <a:latin typeface="Cambria"/>
                <a:cs typeface="Cambria"/>
              </a:rPr>
              <a:t>g</a:t>
            </a:r>
            <a:r>
              <a:rPr spc="-5" dirty="0">
                <a:latin typeface="Cambria"/>
                <a:cs typeface="Cambria"/>
              </a:rPr>
              <a:t>n</a:t>
            </a:r>
            <a:r>
              <a:rPr spc="10" dirty="0">
                <a:latin typeface="Cambria"/>
                <a:cs typeface="Cambria"/>
              </a:rPr>
              <a:t>e</a:t>
            </a:r>
            <a:r>
              <a:rPr spc="5" dirty="0">
                <a:latin typeface="Cambria"/>
                <a:cs typeface="Cambria"/>
              </a:rPr>
              <a:t>d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10" dirty="0">
                <a:latin typeface="Cambria"/>
                <a:cs typeface="Cambria"/>
              </a:rPr>
              <a:t>a</a:t>
            </a:r>
            <a:r>
              <a:rPr spc="5" dirty="0">
                <a:latin typeface="Cambria"/>
                <a:cs typeface="Cambria"/>
              </a:rPr>
              <a:t>n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</a:t>
            </a:r>
            <a:r>
              <a:rPr spc="-10" dirty="0">
                <a:latin typeface="Cambria"/>
                <a:cs typeface="Cambria"/>
              </a:rPr>
              <a:t>n</a:t>
            </a:r>
            <a:r>
              <a:rPr spc="-20" dirty="0">
                <a:latin typeface="Cambria"/>
                <a:cs typeface="Cambria"/>
              </a:rPr>
              <a:t>t</a:t>
            </a:r>
            <a:r>
              <a:rPr spc="10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ger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v</a:t>
            </a:r>
            <a:r>
              <a:rPr spc="10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lu</a:t>
            </a:r>
            <a:r>
              <a:rPr dirty="0">
                <a:latin typeface="Cambria"/>
                <a:cs typeface="Cambria"/>
              </a:rPr>
              <a:t>e.</a:t>
            </a: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19455" algn="l"/>
                <a:tab pos="911860" algn="l"/>
                <a:tab pos="1387475" algn="l"/>
                <a:tab pos="2272030" algn="l"/>
                <a:tab pos="2875915" algn="l"/>
                <a:tab pos="3536950" algn="l"/>
                <a:tab pos="3979545" algn="l"/>
                <a:tab pos="4326890" algn="l"/>
                <a:tab pos="5220335" algn="l"/>
                <a:tab pos="5531485" algn="l"/>
                <a:tab pos="5946140" algn="l"/>
                <a:tab pos="6790690" algn="l"/>
                <a:tab pos="7070725" algn="l"/>
                <a:tab pos="7720330" algn="l"/>
              </a:tabLst>
            </a:pPr>
            <a:r>
              <a:rPr dirty="0">
                <a:latin typeface="Cambria"/>
                <a:cs typeface="Cambria"/>
              </a:rPr>
              <a:t>L</a:t>
            </a:r>
            <a:r>
              <a:rPr spc="10" dirty="0">
                <a:latin typeface="Cambria"/>
                <a:cs typeface="Cambria"/>
              </a:rPr>
              <a:t>i</a:t>
            </a:r>
            <a:r>
              <a:rPr spc="-15" dirty="0">
                <a:latin typeface="Cambria"/>
                <a:cs typeface="Cambria"/>
              </a:rPr>
              <a:t>te</a:t>
            </a:r>
            <a:r>
              <a:rPr spc="-20" dirty="0">
                <a:latin typeface="Cambria"/>
                <a:cs typeface="Cambria"/>
              </a:rPr>
              <a:t>r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l	:	</a:t>
            </a:r>
            <a:r>
              <a:rPr spc="-15"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y	</a:t>
            </a:r>
            <a:r>
              <a:rPr spc="-15"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o</a:t>
            </a:r>
            <a:r>
              <a:rPr spc="-10" dirty="0">
                <a:latin typeface="Cambria"/>
                <a:cs typeface="Cambria"/>
              </a:rPr>
              <a:t>n</a:t>
            </a:r>
            <a:r>
              <a:rPr spc="-20" dirty="0">
                <a:latin typeface="Cambria"/>
                <a:cs typeface="Cambria"/>
              </a:rPr>
              <a:t>s</a:t>
            </a:r>
            <a:r>
              <a:rPr spc="5" dirty="0">
                <a:latin typeface="Cambria"/>
                <a:cs typeface="Cambria"/>
              </a:rPr>
              <a:t>ta</a:t>
            </a:r>
            <a:r>
              <a:rPr spc="-35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t	</a:t>
            </a:r>
            <a:r>
              <a:rPr spc="-45" dirty="0">
                <a:latin typeface="Cambria"/>
                <a:cs typeface="Cambria"/>
              </a:rPr>
              <a:t>v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lu</a:t>
            </a:r>
            <a:r>
              <a:rPr dirty="0">
                <a:latin typeface="Cambria"/>
                <a:cs typeface="Cambria"/>
              </a:rPr>
              <a:t>e	</a:t>
            </a:r>
            <a:r>
              <a:rPr spc="-45" dirty="0">
                <a:latin typeface="Cambria"/>
                <a:cs typeface="Cambria"/>
              </a:rPr>
              <a:t>w</a:t>
            </a:r>
            <a:r>
              <a:rPr dirty="0">
                <a:latin typeface="Cambria"/>
                <a:cs typeface="Cambria"/>
              </a:rPr>
              <a:t>h</a:t>
            </a:r>
            <a:r>
              <a:rPr spc="5" dirty="0">
                <a:latin typeface="Cambria"/>
                <a:cs typeface="Cambria"/>
              </a:rPr>
              <a:t>ic</a:t>
            </a:r>
            <a:r>
              <a:rPr dirty="0">
                <a:latin typeface="Cambria"/>
                <a:cs typeface="Cambria"/>
              </a:rPr>
              <a:t>h	</a:t>
            </a:r>
            <a:r>
              <a:rPr spc="10"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n	</a:t>
            </a:r>
            <a:r>
              <a:rPr spc="-20" dirty="0">
                <a:latin typeface="Cambria"/>
                <a:cs typeface="Cambria"/>
              </a:rPr>
              <a:t>b</a:t>
            </a:r>
            <a:r>
              <a:rPr dirty="0">
                <a:latin typeface="Cambria"/>
                <a:cs typeface="Cambria"/>
              </a:rPr>
              <a:t>e	</a:t>
            </a:r>
            <a:r>
              <a:rPr spc="-20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s</a:t>
            </a:r>
            <a:r>
              <a:rPr spc="5" dirty="0">
                <a:latin typeface="Cambria"/>
                <a:cs typeface="Cambria"/>
              </a:rPr>
              <a:t>s</a:t>
            </a:r>
            <a:r>
              <a:rPr spc="-15" dirty="0">
                <a:latin typeface="Cambria"/>
                <a:cs typeface="Cambria"/>
              </a:rPr>
              <a:t>i</a:t>
            </a:r>
            <a:r>
              <a:rPr spc="-5" dirty="0">
                <a:latin typeface="Cambria"/>
                <a:cs typeface="Cambria"/>
              </a:rPr>
              <a:t>g</a:t>
            </a:r>
            <a:r>
              <a:rPr spc="-15" dirty="0">
                <a:latin typeface="Cambria"/>
                <a:cs typeface="Cambria"/>
              </a:rPr>
              <a:t>n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spc="-45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o	</a:t>
            </a:r>
            <a:r>
              <a:rPr spc="5" dirty="0">
                <a:latin typeface="Cambria"/>
                <a:cs typeface="Cambria"/>
              </a:rPr>
              <a:t>t</a:t>
            </a:r>
            <a:r>
              <a:rPr spc="-25" dirty="0">
                <a:latin typeface="Cambria"/>
                <a:cs typeface="Cambria"/>
              </a:rPr>
              <a:t>h</a:t>
            </a:r>
            <a:r>
              <a:rPr dirty="0">
                <a:latin typeface="Cambria"/>
                <a:cs typeface="Cambria"/>
              </a:rPr>
              <a:t>e	</a:t>
            </a:r>
            <a:r>
              <a:rPr spc="-20" dirty="0">
                <a:latin typeface="Cambria"/>
                <a:cs typeface="Cambria"/>
              </a:rPr>
              <a:t>va</a:t>
            </a:r>
            <a:r>
              <a:rPr spc="5" dirty="0">
                <a:latin typeface="Cambria"/>
                <a:cs typeface="Cambria"/>
              </a:rPr>
              <a:t>ri</a:t>
            </a:r>
            <a:r>
              <a:rPr spc="-20" dirty="0">
                <a:latin typeface="Cambria"/>
                <a:cs typeface="Cambria"/>
              </a:rPr>
              <a:t>a</a:t>
            </a:r>
            <a:r>
              <a:rPr spc="5" dirty="0">
                <a:latin typeface="Cambria"/>
                <a:cs typeface="Cambria"/>
              </a:rPr>
              <a:t>b</a:t>
            </a:r>
            <a:r>
              <a:rPr spc="-5" dirty="0">
                <a:latin typeface="Cambria"/>
                <a:cs typeface="Cambria"/>
              </a:rPr>
              <a:t>l</a:t>
            </a:r>
            <a:r>
              <a:rPr dirty="0">
                <a:latin typeface="Cambria"/>
                <a:cs typeface="Cambria"/>
              </a:rPr>
              <a:t>e	</a:t>
            </a:r>
            <a:r>
              <a:rPr spc="-15" dirty="0">
                <a:latin typeface="Cambria"/>
                <a:cs typeface="Cambria"/>
              </a:rPr>
              <a:t>i</a:t>
            </a:r>
            <a:r>
              <a:rPr dirty="0">
                <a:latin typeface="Cambria"/>
                <a:cs typeface="Cambria"/>
              </a:rPr>
              <a:t>s	</a:t>
            </a:r>
            <a:r>
              <a:rPr spc="10"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l</a:t>
            </a:r>
            <a:r>
              <a:rPr spc="-30" dirty="0">
                <a:latin typeface="Cambria"/>
                <a:cs typeface="Cambria"/>
              </a:rPr>
              <a:t>l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literal/constant.</a:t>
            </a:r>
          </a:p>
          <a:p>
            <a:pPr marL="12700">
              <a:lnSpc>
                <a:spcPct val="100000"/>
              </a:lnSpc>
            </a:pPr>
            <a:r>
              <a:rPr spc="5" dirty="0">
                <a:latin typeface="Cambria"/>
                <a:cs typeface="Cambria"/>
              </a:rPr>
              <a:t>//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Here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100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constant/literal.</a:t>
            </a:r>
            <a:endParaRPr dirty="0">
              <a:latin typeface="Cambria"/>
              <a:cs typeface="Cambria"/>
            </a:endParaRPr>
          </a:p>
          <a:p>
            <a:pPr marL="12700" marR="6378575">
              <a:lnSpc>
                <a:spcPct val="100000"/>
              </a:lnSpc>
            </a:pPr>
            <a:r>
              <a:rPr dirty="0">
                <a:latin typeface="Cambria"/>
                <a:cs typeface="Cambria"/>
              </a:rPr>
              <a:t>int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x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=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100; 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"Hello"; </a:t>
            </a:r>
            <a:r>
              <a:rPr spc="-3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float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=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101.230; </a:t>
            </a:r>
            <a:r>
              <a:rPr spc="-3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char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ch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'a';</a:t>
            </a:r>
            <a:endParaRPr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50924"/>
            <a:ext cx="7821295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mbria"/>
                <a:cs typeface="Cambria"/>
              </a:rPr>
              <a:t>Operator</a:t>
            </a:r>
            <a:r>
              <a:rPr spc="-9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in </a:t>
            </a:r>
            <a:r>
              <a:rPr spc="-10" dirty="0">
                <a:latin typeface="Cambria"/>
                <a:cs typeface="Cambria"/>
              </a:rPr>
              <a:t>Java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is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symbol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which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is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used</a:t>
            </a:r>
            <a:r>
              <a:rPr spc="-10" dirty="0">
                <a:latin typeface="Cambria"/>
                <a:cs typeface="Cambria"/>
              </a:rPr>
              <a:t> to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perform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operations.</a:t>
            </a:r>
            <a:r>
              <a:rPr spc="-80" dirty="0">
                <a:latin typeface="Cambria"/>
                <a:cs typeface="Cambria"/>
              </a:rPr>
              <a:t> </a:t>
            </a:r>
            <a:endParaRPr lang="en-US" spc="-8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Cambria"/>
                <a:cs typeface="Cambria"/>
              </a:rPr>
              <a:t>For</a:t>
            </a:r>
            <a:r>
              <a:rPr spc="-5" dirty="0">
                <a:latin typeface="Cambria"/>
                <a:cs typeface="Cambria"/>
              </a:rPr>
              <a:t> example: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+,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-,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*,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/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etc.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Cambria"/>
                <a:cs typeface="Cambria"/>
              </a:rPr>
              <a:t>There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are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many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types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operators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in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Java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which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are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given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below:</a:t>
            </a:r>
            <a:endParaRPr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752" y="706069"/>
            <a:ext cx="28340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solidFill>
                  <a:srgbClr val="FFFFFF"/>
                </a:solidFill>
                <a:latin typeface="Cambria"/>
                <a:cs typeface="Cambria"/>
              </a:rPr>
              <a:t>Operators</a:t>
            </a:r>
            <a:r>
              <a:rPr sz="28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800" spc="-35" dirty="0">
                <a:solidFill>
                  <a:srgbClr val="FFFFFF"/>
                </a:solidFill>
                <a:latin typeface="Cambria"/>
                <a:cs typeface="Cambria"/>
              </a:rPr>
              <a:t> Java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1F3AE-C9D6-4651-8045-4812D39CE154}"/>
              </a:ext>
            </a:extLst>
          </p:cNvPr>
          <p:cNvSpPr/>
          <p:nvPr/>
        </p:nvSpPr>
        <p:spPr>
          <a:xfrm>
            <a:off x="458216" y="2752531"/>
            <a:ext cx="723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/>
              <a:t>› Arithmetic operators (+,-,*,/,%,++,--)</a:t>
            </a:r>
            <a:br>
              <a:rPr lang="en-US" sz="2000" dirty="0"/>
            </a:br>
            <a:r>
              <a:rPr lang="en-US" sz="2000" dirty="0"/>
              <a:t>› Assignment operators (=,+=,-=,*=,/=,%=,&amp;=,|=,^=,&gt;&gt;=,&lt;&lt;=)</a:t>
            </a:r>
            <a:br>
              <a:rPr lang="en-US" sz="2000" dirty="0"/>
            </a:br>
            <a:r>
              <a:rPr lang="en-US" sz="2000" dirty="0"/>
              <a:t>› Comparison operators (==,!=,&gt;,&lt;,&gt;=,&lt;=)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› Short Circuit </a:t>
            </a:r>
            <a:r>
              <a:rPr lang="en-US" sz="2000" dirty="0"/>
              <a:t>Logical operators (&amp;&amp;,||,!)</a:t>
            </a:r>
            <a:br>
              <a:rPr lang="en-US" sz="2000" dirty="0"/>
            </a:br>
            <a:r>
              <a:rPr lang="en-US" sz="2000" dirty="0"/>
              <a:t>› Bitwise operators (&amp;,|,^,~,&lt;&lt;,&gt;&gt;,&gt;&gt;&gt;)</a:t>
            </a:r>
            <a:br>
              <a:rPr lang="en-US" sz="2000" dirty="0"/>
            </a:br>
            <a:r>
              <a:rPr lang="en-US" sz="2000" dirty="0"/>
              <a:t>› Ternary Operator (?:) 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43991-783C-4EA1-B2D3-47216FE43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3097F-9734-4852-B562-5AA981DE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0" y="1905000"/>
            <a:ext cx="7803117" cy="3577273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21F49C69-39D4-411B-BB57-075B15603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08" y="445160"/>
            <a:ext cx="4343400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solidFill>
                  <a:srgbClr val="FFFFFF"/>
                </a:solidFill>
                <a:latin typeface="Cambria"/>
                <a:cs typeface="Cambria"/>
              </a:rPr>
              <a:t>Operators</a:t>
            </a:r>
            <a:r>
              <a:rPr lang="en-US" sz="2800" spc="-10" dirty="0">
                <a:solidFill>
                  <a:srgbClr val="FFFFFF"/>
                </a:solidFill>
                <a:latin typeface="Cambria"/>
                <a:cs typeface="Cambria"/>
              </a:rPr>
              <a:t> Precedence &amp; Associativity</a:t>
            </a:r>
            <a:endParaRPr sz="28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95227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43991-783C-4EA1-B2D3-47216FE43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1F49C69-39D4-411B-BB57-075B15603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08" y="445160"/>
            <a:ext cx="4343400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solidFill>
                  <a:srgbClr val="FFFFFF"/>
                </a:solidFill>
                <a:latin typeface="Cambria"/>
                <a:cs typeface="Cambria"/>
              </a:rPr>
              <a:t>Operators</a:t>
            </a:r>
            <a:r>
              <a:rPr lang="en-US" sz="2800" spc="-10" dirty="0">
                <a:solidFill>
                  <a:srgbClr val="FFFFFF"/>
                </a:solidFill>
                <a:latin typeface="Cambria"/>
                <a:cs typeface="Cambria"/>
              </a:rPr>
              <a:t> Precedence &amp; Associativity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158D58-5AB8-400E-83BD-2C088622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26" y="1752600"/>
            <a:ext cx="7981009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65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50924"/>
            <a:ext cx="7722870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latin typeface="Cambria"/>
                <a:cs typeface="Cambria"/>
              </a:rPr>
              <a:t>The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Java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unary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operators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require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only </a:t>
            </a:r>
            <a:r>
              <a:rPr dirty="0">
                <a:latin typeface="Cambria"/>
                <a:cs typeface="Cambria"/>
              </a:rPr>
              <a:t>one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operand.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Unary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operators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are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used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to </a:t>
            </a:r>
            <a:r>
              <a:rPr dirty="0">
                <a:latin typeface="Cambria"/>
                <a:cs typeface="Cambria"/>
              </a:rPr>
              <a:t>perform</a:t>
            </a:r>
          </a:p>
          <a:p>
            <a:pPr marL="12700">
              <a:lnSpc>
                <a:spcPct val="100000"/>
              </a:lnSpc>
            </a:pPr>
            <a:r>
              <a:rPr spc="-15" dirty="0">
                <a:latin typeface="Cambria"/>
                <a:cs typeface="Cambria"/>
              </a:rPr>
              <a:t>v</a:t>
            </a:r>
            <a:r>
              <a:rPr spc="5" dirty="0">
                <a:latin typeface="Cambria"/>
                <a:cs typeface="Cambria"/>
              </a:rPr>
              <a:t>ari</a:t>
            </a:r>
            <a:r>
              <a:rPr spc="15" dirty="0">
                <a:latin typeface="Cambria"/>
                <a:cs typeface="Cambria"/>
              </a:rPr>
              <a:t>o</a:t>
            </a:r>
            <a:r>
              <a:rPr dirty="0">
                <a:latin typeface="Cambria"/>
                <a:cs typeface="Cambria"/>
              </a:rPr>
              <a:t>us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15" dirty="0">
                <a:latin typeface="Cambria"/>
                <a:cs typeface="Cambria"/>
              </a:rPr>
              <a:t>o</a:t>
            </a:r>
            <a:r>
              <a:rPr spc="-5" dirty="0">
                <a:latin typeface="Cambria"/>
                <a:cs typeface="Cambria"/>
              </a:rPr>
              <a:t>p</a:t>
            </a:r>
            <a:r>
              <a:rPr spc="10" dirty="0">
                <a:latin typeface="Cambria"/>
                <a:cs typeface="Cambria"/>
              </a:rPr>
              <a:t>e</a:t>
            </a:r>
            <a:r>
              <a:rPr spc="-20" dirty="0">
                <a:latin typeface="Cambria"/>
                <a:cs typeface="Cambria"/>
              </a:rPr>
              <a:t>r</a:t>
            </a:r>
            <a:r>
              <a:rPr spc="5" dirty="0">
                <a:latin typeface="Cambria"/>
                <a:cs typeface="Cambria"/>
              </a:rPr>
              <a:t>ati</a:t>
            </a:r>
            <a:r>
              <a:rPr spc="-10" dirty="0">
                <a:latin typeface="Cambria"/>
                <a:cs typeface="Cambria"/>
              </a:rPr>
              <a:t>o</a:t>
            </a:r>
            <a:r>
              <a:rPr spc="-5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s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i.e.</a:t>
            </a:r>
            <a:r>
              <a:rPr dirty="0">
                <a:latin typeface="Cambria"/>
                <a:cs typeface="Cambria"/>
              </a:rPr>
              <a:t>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Cambria"/>
              <a:cs typeface="Cambria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mbria"/>
                <a:cs typeface="Cambria"/>
              </a:rPr>
              <a:t>incrementing/decrementing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value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by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one</a:t>
            </a:r>
          </a:p>
          <a:p>
            <a:pPr marL="189230">
              <a:lnSpc>
                <a:spcPct val="100000"/>
              </a:lnSpc>
            </a:pPr>
            <a:r>
              <a:rPr spc="-5" dirty="0">
                <a:latin typeface="Cambria"/>
                <a:cs typeface="Cambria"/>
              </a:rPr>
              <a:t>negating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expression</a:t>
            </a:r>
          </a:p>
          <a:p>
            <a:pPr marL="189230">
              <a:lnSpc>
                <a:spcPct val="100000"/>
              </a:lnSpc>
            </a:pPr>
            <a:r>
              <a:rPr spc="5" dirty="0">
                <a:latin typeface="Cambria"/>
                <a:cs typeface="Cambria"/>
              </a:rPr>
              <a:t>i</a:t>
            </a:r>
            <a:r>
              <a:rPr spc="-35" dirty="0">
                <a:latin typeface="Cambria"/>
                <a:cs typeface="Cambria"/>
              </a:rPr>
              <a:t>n</a:t>
            </a:r>
            <a:r>
              <a:rPr spc="-20" dirty="0">
                <a:latin typeface="Cambria"/>
                <a:cs typeface="Cambria"/>
              </a:rPr>
              <a:t>v</a:t>
            </a:r>
            <a:r>
              <a:rPr spc="5" dirty="0">
                <a:latin typeface="Cambria"/>
                <a:cs typeface="Cambria"/>
              </a:rPr>
              <a:t>erti</a:t>
            </a:r>
            <a:r>
              <a:rPr spc="-10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g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v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lu</a:t>
            </a:r>
            <a:r>
              <a:rPr dirty="0">
                <a:latin typeface="Cambria"/>
                <a:cs typeface="Cambria"/>
              </a:rPr>
              <a:t>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o</a:t>
            </a:r>
            <a:r>
              <a:rPr dirty="0">
                <a:latin typeface="Cambria"/>
                <a:cs typeface="Cambria"/>
              </a:rPr>
              <a:t>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boo</a:t>
            </a:r>
            <a:r>
              <a:rPr spc="-5" dirty="0">
                <a:latin typeface="Cambria"/>
                <a:cs typeface="Cambria"/>
              </a:rPr>
              <a:t>le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216" y="3773043"/>
            <a:ext cx="80165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mbria"/>
                <a:cs typeface="Cambria"/>
              </a:rPr>
              <a:t>p</a:t>
            </a:r>
            <a:r>
              <a:rPr spc="5" dirty="0">
                <a:latin typeface="Cambria"/>
                <a:cs typeface="Cambria"/>
              </a:rPr>
              <a:t>ost</a:t>
            </a:r>
            <a:r>
              <a:rPr dirty="0">
                <a:latin typeface="Cambria"/>
                <a:cs typeface="Cambria"/>
              </a:rPr>
              <a:t>f</a:t>
            </a:r>
            <a:r>
              <a:rPr spc="5" dirty="0">
                <a:latin typeface="Cambria"/>
                <a:cs typeface="Cambria"/>
              </a:rPr>
              <a:t>i</a:t>
            </a:r>
            <a:r>
              <a:rPr dirty="0">
                <a:latin typeface="Cambria"/>
                <a:cs typeface="Cambria"/>
              </a:rPr>
              <a:t>x  prefix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5400" y="3773043"/>
            <a:ext cx="3276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mbria"/>
                <a:cs typeface="Cambria"/>
              </a:rPr>
              <a:t>expr++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expr--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mbria"/>
                <a:cs typeface="Cambria"/>
              </a:rPr>
              <a:t>++expr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--expr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+expr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-expr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~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!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9688" y="709117"/>
            <a:ext cx="30981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3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6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Unary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97" y="2138807"/>
            <a:ext cx="892175" cy="187325"/>
            <a:chOff x="461797" y="2138807"/>
            <a:chExt cx="892175" cy="187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97" y="2138807"/>
              <a:ext cx="839444" cy="1871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32865" y="2188336"/>
              <a:ext cx="20955" cy="90170"/>
            </a:xfrm>
            <a:custGeom>
              <a:avLst/>
              <a:gdLst/>
              <a:ahLst/>
              <a:cxnLst/>
              <a:rect l="l" t="t" r="r" b="b"/>
              <a:pathLst>
                <a:path w="20955" h="90169">
                  <a:moveTo>
                    <a:pt x="20193" y="23241"/>
                  </a:moveTo>
                  <a:lnTo>
                    <a:pt x="19939" y="0"/>
                  </a:lnTo>
                  <a:lnTo>
                    <a:pt x="0" y="127"/>
                  </a:lnTo>
                  <a:lnTo>
                    <a:pt x="254" y="23495"/>
                  </a:lnTo>
                  <a:lnTo>
                    <a:pt x="20193" y="23241"/>
                  </a:lnTo>
                  <a:close/>
                </a:path>
                <a:path w="20955" h="90169">
                  <a:moveTo>
                    <a:pt x="20955" y="89916"/>
                  </a:moveTo>
                  <a:lnTo>
                    <a:pt x="20701" y="66802"/>
                  </a:lnTo>
                  <a:lnTo>
                    <a:pt x="762" y="67056"/>
                  </a:lnTo>
                  <a:lnTo>
                    <a:pt x="1016" y="90170"/>
                  </a:lnTo>
                  <a:lnTo>
                    <a:pt x="20955" y="89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66178" y="2609469"/>
            <a:ext cx="3263265" cy="654685"/>
            <a:chOff x="466178" y="2609469"/>
            <a:chExt cx="3263265" cy="6546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042" y="2609469"/>
              <a:ext cx="2067750" cy="2029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178" y="2839085"/>
              <a:ext cx="3263176" cy="42506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76618" y="3341242"/>
            <a:ext cx="2113915" cy="1185545"/>
            <a:chOff x="476618" y="3341242"/>
            <a:chExt cx="2113915" cy="11855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618" y="3341242"/>
              <a:ext cx="2110879" cy="2092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513" y="3585082"/>
              <a:ext cx="2110905" cy="6751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61615" y="3913758"/>
              <a:ext cx="46355" cy="16510"/>
            </a:xfrm>
            <a:custGeom>
              <a:avLst/>
              <a:gdLst/>
              <a:ahLst/>
              <a:cxnLst/>
              <a:rect l="l" t="t" r="r" b="b"/>
              <a:pathLst>
                <a:path w="46355" h="16510">
                  <a:moveTo>
                    <a:pt x="46227" y="0"/>
                  </a:moveTo>
                  <a:lnTo>
                    <a:pt x="0" y="508"/>
                  </a:lnTo>
                  <a:lnTo>
                    <a:pt x="126" y="16002"/>
                  </a:lnTo>
                  <a:lnTo>
                    <a:pt x="46354" y="15494"/>
                  </a:lnTo>
                  <a:lnTo>
                    <a:pt x="46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983" y="4076572"/>
              <a:ext cx="1674952" cy="4498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66874" y="4158741"/>
              <a:ext cx="46990" cy="16510"/>
            </a:xfrm>
            <a:custGeom>
              <a:avLst/>
              <a:gdLst/>
              <a:ahLst/>
              <a:cxnLst/>
              <a:rect l="l" t="t" r="r" b="b"/>
              <a:pathLst>
                <a:path w="46989" h="16510">
                  <a:moveTo>
                    <a:pt x="46355" y="0"/>
                  </a:moveTo>
                  <a:lnTo>
                    <a:pt x="0" y="507"/>
                  </a:lnTo>
                  <a:lnTo>
                    <a:pt x="253" y="16001"/>
                  </a:lnTo>
                  <a:lnTo>
                    <a:pt x="46481" y="15493"/>
                  </a:lnTo>
                  <a:lnTo>
                    <a:pt x="463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59688" y="709117"/>
            <a:ext cx="30981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3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6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Unary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8747" y="3219069"/>
            <a:ext cx="772160" cy="130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urier New"/>
                <a:cs typeface="Courier New"/>
              </a:rPr>
              <a:t>Output: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709117"/>
            <a:ext cx="30981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3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6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Unary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2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873" y="2141220"/>
            <a:ext cx="115062" cy="1892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644" y="2133726"/>
            <a:ext cx="1005154" cy="25450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812163" y="2207005"/>
            <a:ext cx="27940" cy="32384"/>
          </a:xfrm>
          <a:custGeom>
            <a:avLst/>
            <a:gdLst/>
            <a:ahLst/>
            <a:cxnLst/>
            <a:rect l="l" t="t" r="r" b="b"/>
            <a:pathLst>
              <a:path w="27939" h="32385">
                <a:moveTo>
                  <a:pt x="27431" y="0"/>
                </a:moveTo>
                <a:lnTo>
                  <a:pt x="126" y="0"/>
                </a:lnTo>
                <a:lnTo>
                  <a:pt x="0" y="32004"/>
                </a:lnTo>
                <a:lnTo>
                  <a:pt x="27431" y="32131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1908" y="2298826"/>
            <a:ext cx="27940" cy="32384"/>
          </a:xfrm>
          <a:custGeom>
            <a:avLst/>
            <a:gdLst/>
            <a:ahLst/>
            <a:cxnLst/>
            <a:rect l="l" t="t" r="r" b="b"/>
            <a:pathLst>
              <a:path w="27939" h="32385">
                <a:moveTo>
                  <a:pt x="127" y="0"/>
                </a:moveTo>
                <a:lnTo>
                  <a:pt x="0" y="31750"/>
                </a:lnTo>
                <a:lnTo>
                  <a:pt x="27432" y="31876"/>
                </a:lnTo>
                <a:lnTo>
                  <a:pt x="27432" y="126"/>
                </a:lnTo>
                <a:lnTo>
                  <a:pt x="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800" y="2467229"/>
            <a:ext cx="552450" cy="199390"/>
          </a:xfrm>
          <a:custGeom>
            <a:avLst/>
            <a:gdLst/>
            <a:ahLst/>
            <a:cxnLst/>
            <a:rect l="l" t="t" r="r" b="b"/>
            <a:pathLst>
              <a:path w="552450" h="199389">
                <a:moveTo>
                  <a:pt x="68719" y="62484"/>
                </a:moveTo>
                <a:lnTo>
                  <a:pt x="61226" y="62484"/>
                </a:lnTo>
                <a:lnTo>
                  <a:pt x="52453" y="63009"/>
                </a:lnTo>
                <a:lnTo>
                  <a:pt x="16991" y="81184"/>
                </a:lnTo>
                <a:lnTo>
                  <a:pt x="499" y="121124"/>
                </a:lnTo>
                <a:lnTo>
                  <a:pt x="0" y="130937"/>
                </a:lnTo>
                <a:lnTo>
                  <a:pt x="813" y="146250"/>
                </a:lnTo>
                <a:lnTo>
                  <a:pt x="21155" y="188168"/>
                </a:lnTo>
                <a:lnTo>
                  <a:pt x="57746" y="197993"/>
                </a:lnTo>
                <a:lnTo>
                  <a:pt x="62064" y="197485"/>
                </a:lnTo>
                <a:lnTo>
                  <a:pt x="66040" y="196596"/>
                </a:lnTo>
                <a:lnTo>
                  <a:pt x="70002" y="195834"/>
                </a:lnTo>
                <a:lnTo>
                  <a:pt x="74028" y="194437"/>
                </a:lnTo>
                <a:lnTo>
                  <a:pt x="78092" y="192532"/>
                </a:lnTo>
                <a:lnTo>
                  <a:pt x="82156" y="190754"/>
                </a:lnTo>
                <a:lnTo>
                  <a:pt x="85979" y="188341"/>
                </a:lnTo>
                <a:lnTo>
                  <a:pt x="89547" y="185674"/>
                </a:lnTo>
                <a:lnTo>
                  <a:pt x="93116" y="182880"/>
                </a:lnTo>
                <a:lnTo>
                  <a:pt x="94709" y="181356"/>
                </a:lnTo>
                <a:lnTo>
                  <a:pt x="53086" y="181356"/>
                </a:lnTo>
                <a:lnTo>
                  <a:pt x="47663" y="180086"/>
                </a:lnTo>
                <a:lnTo>
                  <a:pt x="26111" y="143891"/>
                </a:lnTo>
                <a:lnTo>
                  <a:pt x="25590" y="136779"/>
                </a:lnTo>
                <a:lnTo>
                  <a:pt x="25603" y="129032"/>
                </a:lnTo>
                <a:lnTo>
                  <a:pt x="32893" y="89788"/>
                </a:lnTo>
                <a:lnTo>
                  <a:pt x="41744" y="79501"/>
                </a:lnTo>
                <a:lnTo>
                  <a:pt x="46685" y="75311"/>
                </a:lnTo>
                <a:lnTo>
                  <a:pt x="52349" y="73279"/>
                </a:lnTo>
                <a:lnTo>
                  <a:pt x="101042" y="73279"/>
                </a:lnTo>
                <a:lnTo>
                  <a:pt x="101053" y="68072"/>
                </a:lnTo>
                <a:lnTo>
                  <a:pt x="94678" y="66167"/>
                </a:lnTo>
                <a:lnTo>
                  <a:pt x="88315" y="64770"/>
                </a:lnTo>
                <a:lnTo>
                  <a:pt x="75628" y="62992"/>
                </a:lnTo>
                <a:lnTo>
                  <a:pt x="68719" y="62484"/>
                </a:lnTo>
                <a:close/>
              </a:path>
              <a:path w="552450" h="199389">
                <a:moveTo>
                  <a:pt x="94119" y="164719"/>
                </a:moveTo>
                <a:lnTo>
                  <a:pt x="88252" y="170942"/>
                </a:lnTo>
                <a:lnTo>
                  <a:pt x="82613" y="175260"/>
                </a:lnTo>
                <a:lnTo>
                  <a:pt x="77177" y="177673"/>
                </a:lnTo>
                <a:lnTo>
                  <a:pt x="71729" y="180212"/>
                </a:lnTo>
                <a:lnTo>
                  <a:pt x="65862" y="181356"/>
                </a:lnTo>
                <a:lnTo>
                  <a:pt x="94709" y="181356"/>
                </a:lnTo>
                <a:lnTo>
                  <a:pt x="97231" y="178943"/>
                </a:lnTo>
                <a:lnTo>
                  <a:pt x="101892" y="173862"/>
                </a:lnTo>
                <a:lnTo>
                  <a:pt x="94119" y="164719"/>
                </a:lnTo>
                <a:close/>
              </a:path>
              <a:path w="552450" h="199389">
                <a:moveTo>
                  <a:pt x="101042" y="73279"/>
                </a:moveTo>
                <a:lnTo>
                  <a:pt x="58737" y="73279"/>
                </a:lnTo>
                <a:lnTo>
                  <a:pt x="63207" y="73406"/>
                </a:lnTo>
                <a:lnTo>
                  <a:pt x="66954" y="74041"/>
                </a:lnTo>
                <a:lnTo>
                  <a:pt x="83604" y="96647"/>
                </a:lnTo>
                <a:lnTo>
                  <a:pt x="100990" y="96774"/>
                </a:lnTo>
                <a:lnTo>
                  <a:pt x="101042" y="73279"/>
                </a:lnTo>
                <a:close/>
              </a:path>
              <a:path w="552450" h="199389">
                <a:moveTo>
                  <a:pt x="160743" y="0"/>
                </a:moveTo>
                <a:lnTo>
                  <a:pt x="152526" y="0"/>
                </a:lnTo>
                <a:lnTo>
                  <a:pt x="119532" y="1270"/>
                </a:lnTo>
                <a:lnTo>
                  <a:pt x="119506" y="8382"/>
                </a:lnTo>
                <a:lnTo>
                  <a:pt x="124167" y="9271"/>
                </a:lnTo>
                <a:lnTo>
                  <a:pt x="127381" y="10160"/>
                </a:lnTo>
                <a:lnTo>
                  <a:pt x="137096" y="38354"/>
                </a:lnTo>
                <a:lnTo>
                  <a:pt x="136791" y="166624"/>
                </a:lnTo>
                <a:lnTo>
                  <a:pt x="121259" y="189230"/>
                </a:lnTo>
                <a:lnTo>
                  <a:pt x="121246" y="195834"/>
                </a:lnTo>
                <a:lnTo>
                  <a:pt x="175602" y="196087"/>
                </a:lnTo>
                <a:lnTo>
                  <a:pt x="175615" y="189357"/>
                </a:lnTo>
                <a:lnTo>
                  <a:pt x="170967" y="188087"/>
                </a:lnTo>
                <a:lnTo>
                  <a:pt x="167614" y="186690"/>
                </a:lnTo>
                <a:lnTo>
                  <a:pt x="160350" y="161798"/>
                </a:lnTo>
                <a:lnTo>
                  <a:pt x="160743" y="0"/>
                </a:lnTo>
                <a:close/>
              </a:path>
              <a:path w="552450" h="199389">
                <a:moveTo>
                  <a:pt x="293875" y="75311"/>
                </a:moveTo>
                <a:lnTo>
                  <a:pt x="256476" y="75311"/>
                </a:lnTo>
                <a:lnTo>
                  <a:pt x="261721" y="76581"/>
                </a:lnTo>
                <a:lnTo>
                  <a:pt x="265645" y="79121"/>
                </a:lnTo>
                <a:lnTo>
                  <a:pt x="276948" y="104267"/>
                </a:lnTo>
                <a:lnTo>
                  <a:pt x="276898" y="122555"/>
                </a:lnTo>
                <a:lnTo>
                  <a:pt x="258348" y="123983"/>
                </a:lnTo>
                <a:lnTo>
                  <a:pt x="242266" y="126555"/>
                </a:lnTo>
                <a:lnTo>
                  <a:pt x="202642" y="148272"/>
                </a:lnTo>
                <a:lnTo>
                  <a:pt x="197637" y="172338"/>
                </a:lnTo>
                <a:lnTo>
                  <a:pt x="199034" y="177926"/>
                </a:lnTo>
                <a:lnTo>
                  <a:pt x="225412" y="198374"/>
                </a:lnTo>
                <a:lnTo>
                  <a:pt x="240207" y="198374"/>
                </a:lnTo>
                <a:lnTo>
                  <a:pt x="269860" y="182880"/>
                </a:lnTo>
                <a:lnTo>
                  <a:pt x="239369" y="182880"/>
                </a:lnTo>
                <a:lnTo>
                  <a:pt x="235584" y="182372"/>
                </a:lnTo>
                <a:lnTo>
                  <a:pt x="229196" y="180086"/>
                </a:lnTo>
                <a:lnTo>
                  <a:pt x="226555" y="177926"/>
                </a:lnTo>
                <a:lnTo>
                  <a:pt x="224381" y="174751"/>
                </a:lnTo>
                <a:lnTo>
                  <a:pt x="222376" y="171958"/>
                </a:lnTo>
                <a:lnTo>
                  <a:pt x="221335" y="167767"/>
                </a:lnTo>
                <a:lnTo>
                  <a:pt x="221431" y="161925"/>
                </a:lnTo>
                <a:lnTo>
                  <a:pt x="222229" y="155848"/>
                </a:lnTo>
                <a:lnTo>
                  <a:pt x="263847" y="134381"/>
                </a:lnTo>
                <a:lnTo>
                  <a:pt x="276872" y="133858"/>
                </a:lnTo>
                <a:lnTo>
                  <a:pt x="300287" y="133858"/>
                </a:lnTo>
                <a:lnTo>
                  <a:pt x="300264" y="104267"/>
                </a:lnTo>
                <a:lnTo>
                  <a:pt x="300116" y="99058"/>
                </a:lnTo>
                <a:lnTo>
                  <a:pt x="299362" y="91805"/>
                </a:lnTo>
                <a:lnTo>
                  <a:pt x="298092" y="85671"/>
                </a:lnTo>
                <a:lnTo>
                  <a:pt x="296303" y="80645"/>
                </a:lnTo>
                <a:lnTo>
                  <a:pt x="293875" y="75311"/>
                </a:lnTo>
                <a:close/>
              </a:path>
              <a:path w="552450" h="199389">
                <a:moveTo>
                  <a:pt x="300946" y="176149"/>
                </a:moveTo>
                <a:lnTo>
                  <a:pt x="277050" y="176149"/>
                </a:lnTo>
                <a:lnTo>
                  <a:pt x="279095" y="176657"/>
                </a:lnTo>
                <a:lnTo>
                  <a:pt x="278358" y="196342"/>
                </a:lnTo>
                <a:lnTo>
                  <a:pt x="315887" y="196342"/>
                </a:lnTo>
                <a:lnTo>
                  <a:pt x="315899" y="189611"/>
                </a:lnTo>
                <a:lnTo>
                  <a:pt x="311886" y="188595"/>
                </a:lnTo>
                <a:lnTo>
                  <a:pt x="308991" y="187451"/>
                </a:lnTo>
                <a:lnTo>
                  <a:pt x="305434" y="185420"/>
                </a:lnTo>
                <a:lnTo>
                  <a:pt x="304088" y="184276"/>
                </a:lnTo>
                <a:lnTo>
                  <a:pt x="302272" y="181483"/>
                </a:lnTo>
                <a:lnTo>
                  <a:pt x="301586" y="179578"/>
                </a:lnTo>
                <a:lnTo>
                  <a:pt x="300946" y="176149"/>
                </a:lnTo>
                <a:close/>
              </a:path>
              <a:path w="552450" h="199389">
                <a:moveTo>
                  <a:pt x="300287" y="133858"/>
                </a:moveTo>
                <a:lnTo>
                  <a:pt x="276872" y="133858"/>
                </a:lnTo>
                <a:lnTo>
                  <a:pt x="276809" y="157734"/>
                </a:lnTo>
                <a:lnTo>
                  <a:pt x="275386" y="162306"/>
                </a:lnTo>
                <a:lnTo>
                  <a:pt x="249961" y="182880"/>
                </a:lnTo>
                <a:lnTo>
                  <a:pt x="269860" y="182880"/>
                </a:lnTo>
                <a:lnTo>
                  <a:pt x="271168" y="181792"/>
                </a:lnTo>
                <a:lnTo>
                  <a:pt x="277050" y="176149"/>
                </a:lnTo>
                <a:lnTo>
                  <a:pt x="300946" y="176149"/>
                </a:lnTo>
                <a:lnTo>
                  <a:pt x="300685" y="174751"/>
                </a:lnTo>
                <a:lnTo>
                  <a:pt x="300431" y="172338"/>
                </a:lnTo>
                <a:lnTo>
                  <a:pt x="300287" y="167767"/>
                </a:lnTo>
                <a:lnTo>
                  <a:pt x="300287" y="133858"/>
                </a:lnTo>
                <a:close/>
              </a:path>
              <a:path w="552450" h="199389">
                <a:moveTo>
                  <a:pt x="271297" y="62992"/>
                </a:moveTo>
                <a:lnTo>
                  <a:pt x="256235" y="62992"/>
                </a:lnTo>
                <a:lnTo>
                  <a:pt x="250304" y="63626"/>
                </a:lnTo>
                <a:lnTo>
                  <a:pt x="213753" y="75311"/>
                </a:lnTo>
                <a:lnTo>
                  <a:pt x="204939" y="97662"/>
                </a:lnTo>
                <a:lnTo>
                  <a:pt x="222872" y="97662"/>
                </a:lnTo>
                <a:lnTo>
                  <a:pt x="225082" y="90170"/>
                </a:lnTo>
                <a:lnTo>
                  <a:pt x="228358" y="84582"/>
                </a:lnTo>
                <a:lnTo>
                  <a:pt x="232714" y="80899"/>
                </a:lnTo>
                <a:lnTo>
                  <a:pt x="237058" y="77088"/>
                </a:lnTo>
                <a:lnTo>
                  <a:pt x="242785" y="75311"/>
                </a:lnTo>
                <a:lnTo>
                  <a:pt x="293875" y="75311"/>
                </a:lnTo>
                <a:lnTo>
                  <a:pt x="293585" y="74675"/>
                </a:lnTo>
                <a:lnTo>
                  <a:pt x="289483" y="70231"/>
                </a:lnTo>
                <a:lnTo>
                  <a:pt x="284022" y="67437"/>
                </a:lnTo>
                <a:lnTo>
                  <a:pt x="278549" y="64516"/>
                </a:lnTo>
                <a:lnTo>
                  <a:pt x="271297" y="62992"/>
                </a:lnTo>
                <a:close/>
              </a:path>
              <a:path w="552450" h="199389">
                <a:moveTo>
                  <a:pt x="350151" y="163830"/>
                </a:moveTo>
                <a:lnTo>
                  <a:pt x="336740" y="163830"/>
                </a:lnTo>
                <a:lnTo>
                  <a:pt x="336664" y="192405"/>
                </a:lnTo>
                <a:lnTo>
                  <a:pt x="343509" y="194310"/>
                </a:lnTo>
                <a:lnTo>
                  <a:pt x="350532" y="195834"/>
                </a:lnTo>
                <a:lnTo>
                  <a:pt x="364947" y="198120"/>
                </a:lnTo>
                <a:lnTo>
                  <a:pt x="372389" y="198755"/>
                </a:lnTo>
                <a:lnTo>
                  <a:pt x="387362" y="198755"/>
                </a:lnTo>
                <a:lnTo>
                  <a:pt x="394093" y="198120"/>
                </a:lnTo>
                <a:lnTo>
                  <a:pt x="406425" y="195325"/>
                </a:lnTo>
                <a:lnTo>
                  <a:pt x="411746" y="193167"/>
                </a:lnTo>
                <a:lnTo>
                  <a:pt x="416229" y="189992"/>
                </a:lnTo>
                <a:lnTo>
                  <a:pt x="419210" y="187960"/>
                </a:lnTo>
                <a:lnTo>
                  <a:pt x="381038" y="187960"/>
                </a:lnTo>
                <a:lnTo>
                  <a:pt x="372554" y="187833"/>
                </a:lnTo>
                <a:lnTo>
                  <a:pt x="365887" y="185928"/>
                </a:lnTo>
                <a:lnTo>
                  <a:pt x="361061" y="182118"/>
                </a:lnTo>
                <a:lnTo>
                  <a:pt x="356234" y="178435"/>
                </a:lnTo>
                <a:lnTo>
                  <a:pt x="352602" y="172212"/>
                </a:lnTo>
                <a:lnTo>
                  <a:pt x="350151" y="163830"/>
                </a:lnTo>
                <a:close/>
              </a:path>
              <a:path w="552450" h="199389">
                <a:moveTo>
                  <a:pt x="396544" y="63373"/>
                </a:moveTo>
                <a:lnTo>
                  <a:pt x="390525" y="63373"/>
                </a:lnTo>
                <a:lnTo>
                  <a:pt x="383031" y="63583"/>
                </a:lnTo>
                <a:lnTo>
                  <a:pt x="341833" y="85725"/>
                </a:lnTo>
                <a:lnTo>
                  <a:pt x="339750" y="105918"/>
                </a:lnTo>
                <a:lnTo>
                  <a:pt x="341172" y="111125"/>
                </a:lnTo>
                <a:lnTo>
                  <a:pt x="385495" y="141605"/>
                </a:lnTo>
                <a:lnTo>
                  <a:pt x="392239" y="144907"/>
                </a:lnTo>
                <a:lnTo>
                  <a:pt x="399897" y="149733"/>
                </a:lnTo>
                <a:lnTo>
                  <a:pt x="402716" y="152400"/>
                </a:lnTo>
                <a:lnTo>
                  <a:pt x="406349" y="158242"/>
                </a:lnTo>
                <a:lnTo>
                  <a:pt x="407250" y="162051"/>
                </a:lnTo>
                <a:lnTo>
                  <a:pt x="407238" y="170815"/>
                </a:lnTo>
                <a:lnTo>
                  <a:pt x="384327" y="187960"/>
                </a:lnTo>
                <a:lnTo>
                  <a:pt x="419210" y="187960"/>
                </a:lnTo>
                <a:lnTo>
                  <a:pt x="430415" y="153670"/>
                </a:lnTo>
                <a:lnTo>
                  <a:pt x="428993" y="148209"/>
                </a:lnTo>
                <a:lnTo>
                  <a:pt x="383501" y="116840"/>
                </a:lnTo>
                <a:lnTo>
                  <a:pt x="377063" y="113665"/>
                </a:lnTo>
                <a:lnTo>
                  <a:pt x="373418" y="111379"/>
                </a:lnTo>
                <a:lnTo>
                  <a:pt x="369773" y="108966"/>
                </a:lnTo>
                <a:lnTo>
                  <a:pt x="367093" y="106425"/>
                </a:lnTo>
                <a:lnTo>
                  <a:pt x="365366" y="103632"/>
                </a:lnTo>
                <a:lnTo>
                  <a:pt x="363639" y="100965"/>
                </a:lnTo>
                <a:lnTo>
                  <a:pt x="362775" y="97409"/>
                </a:lnTo>
                <a:lnTo>
                  <a:pt x="362800" y="87249"/>
                </a:lnTo>
                <a:lnTo>
                  <a:pt x="364985" y="82676"/>
                </a:lnTo>
                <a:lnTo>
                  <a:pt x="373672" y="75819"/>
                </a:lnTo>
                <a:lnTo>
                  <a:pt x="379488" y="74168"/>
                </a:lnTo>
                <a:lnTo>
                  <a:pt x="429105" y="74168"/>
                </a:lnTo>
                <a:lnTo>
                  <a:pt x="429120" y="67818"/>
                </a:lnTo>
                <a:lnTo>
                  <a:pt x="420636" y="66040"/>
                </a:lnTo>
                <a:lnTo>
                  <a:pt x="413588" y="64897"/>
                </a:lnTo>
                <a:lnTo>
                  <a:pt x="402361" y="63626"/>
                </a:lnTo>
                <a:lnTo>
                  <a:pt x="396544" y="63373"/>
                </a:lnTo>
                <a:close/>
              </a:path>
              <a:path w="552450" h="199389">
                <a:moveTo>
                  <a:pt x="429105" y="74168"/>
                </a:moveTo>
                <a:lnTo>
                  <a:pt x="391820" y="74168"/>
                </a:lnTo>
                <a:lnTo>
                  <a:pt x="396062" y="74803"/>
                </a:lnTo>
                <a:lnTo>
                  <a:pt x="402996" y="77343"/>
                </a:lnTo>
                <a:lnTo>
                  <a:pt x="406082" y="79629"/>
                </a:lnTo>
                <a:lnTo>
                  <a:pt x="408813" y="82804"/>
                </a:lnTo>
                <a:lnTo>
                  <a:pt x="411543" y="85851"/>
                </a:lnTo>
                <a:lnTo>
                  <a:pt x="413918" y="90170"/>
                </a:lnTo>
                <a:lnTo>
                  <a:pt x="415912" y="95758"/>
                </a:lnTo>
                <a:lnTo>
                  <a:pt x="429056" y="95758"/>
                </a:lnTo>
                <a:lnTo>
                  <a:pt x="429105" y="74168"/>
                </a:lnTo>
                <a:close/>
              </a:path>
              <a:path w="552450" h="199389">
                <a:moveTo>
                  <a:pt x="458660" y="164084"/>
                </a:moveTo>
                <a:lnTo>
                  <a:pt x="486867" y="198374"/>
                </a:lnTo>
                <a:lnTo>
                  <a:pt x="494309" y="199009"/>
                </a:lnTo>
                <a:lnTo>
                  <a:pt x="509282" y="199009"/>
                </a:lnTo>
                <a:lnTo>
                  <a:pt x="516013" y="198374"/>
                </a:lnTo>
                <a:lnTo>
                  <a:pt x="522173" y="196976"/>
                </a:lnTo>
                <a:lnTo>
                  <a:pt x="528345" y="195707"/>
                </a:lnTo>
                <a:lnTo>
                  <a:pt x="533666" y="193421"/>
                </a:lnTo>
                <a:lnTo>
                  <a:pt x="538149" y="190373"/>
                </a:lnTo>
                <a:lnTo>
                  <a:pt x="541189" y="188213"/>
                </a:lnTo>
                <a:lnTo>
                  <a:pt x="494474" y="188213"/>
                </a:lnTo>
                <a:lnTo>
                  <a:pt x="487806" y="186309"/>
                </a:lnTo>
                <a:lnTo>
                  <a:pt x="478155" y="178688"/>
                </a:lnTo>
                <a:lnTo>
                  <a:pt x="474522" y="172593"/>
                </a:lnTo>
                <a:lnTo>
                  <a:pt x="472071" y="164211"/>
                </a:lnTo>
                <a:lnTo>
                  <a:pt x="458660" y="164084"/>
                </a:lnTo>
                <a:close/>
              </a:path>
              <a:path w="552450" h="199389">
                <a:moveTo>
                  <a:pt x="518464" y="63626"/>
                </a:moveTo>
                <a:lnTo>
                  <a:pt x="512432" y="63626"/>
                </a:lnTo>
                <a:lnTo>
                  <a:pt x="504945" y="63890"/>
                </a:lnTo>
                <a:lnTo>
                  <a:pt x="467829" y="80518"/>
                </a:lnTo>
                <a:lnTo>
                  <a:pt x="461670" y="106172"/>
                </a:lnTo>
                <a:lnTo>
                  <a:pt x="463092" y="111506"/>
                </a:lnTo>
                <a:lnTo>
                  <a:pt x="497738" y="137795"/>
                </a:lnTo>
                <a:lnTo>
                  <a:pt x="507403" y="141986"/>
                </a:lnTo>
                <a:lnTo>
                  <a:pt x="514159" y="145161"/>
                </a:lnTo>
                <a:lnTo>
                  <a:pt x="517982" y="147700"/>
                </a:lnTo>
                <a:lnTo>
                  <a:pt x="521817" y="150113"/>
                </a:lnTo>
                <a:lnTo>
                  <a:pt x="524637" y="152781"/>
                </a:lnTo>
                <a:lnTo>
                  <a:pt x="528269" y="158623"/>
                </a:lnTo>
                <a:lnTo>
                  <a:pt x="529170" y="162433"/>
                </a:lnTo>
                <a:lnTo>
                  <a:pt x="529158" y="171196"/>
                </a:lnTo>
                <a:lnTo>
                  <a:pt x="528421" y="174625"/>
                </a:lnTo>
                <a:lnTo>
                  <a:pt x="526948" y="177292"/>
                </a:lnTo>
                <a:lnTo>
                  <a:pt x="525475" y="180086"/>
                </a:lnTo>
                <a:lnTo>
                  <a:pt x="523519" y="182245"/>
                </a:lnTo>
                <a:lnTo>
                  <a:pt x="521042" y="183769"/>
                </a:lnTo>
                <a:lnTo>
                  <a:pt x="518579" y="185420"/>
                </a:lnTo>
                <a:lnTo>
                  <a:pt x="515772" y="186562"/>
                </a:lnTo>
                <a:lnTo>
                  <a:pt x="509460" y="187833"/>
                </a:lnTo>
                <a:lnTo>
                  <a:pt x="506247" y="188213"/>
                </a:lnTo>
                <a:lnTo>
                  <a:pt x="541189" y="188213"/>
                </a:lnTo>
                <a:lnTo>
                  <a:pt x="552335" y="153924"/>
                </a:lnTo>
                <a:lnTo>
                  <a:pt x="550913" y="148590"/>
                </a:lnTo>
                <a:lnTo>
                  <a:pt x="548043" y="144145"/>
                </a:lnTo>
                <a:lnTo>
                  <a:pt x="545185" y="139573"/>
                </a:lnTo>
                <a:lnTo>
                  <a:pt x="541223" y="135636"/>
                </a:lnTo>
                <a:lnTo>
                  <a:pt x="536168" y="132334"/>
                </a:lnTo>
                <a:lnTo>
                  <a:pt x="531101" y="128905"/>
                </a:lnTo>
                <a:lnTo>
                  <a:pt x="523925" y="125222"/>
                </a:lnTo>
                <a:lnTo>
                  <a:pt x="505421" y="117221"/>
                </a:lnTo>
                <a:lnTo>
                  <a:pt x="498983" y="114046"/>
                </a:lnTo>
                <a:lnTo>
                  <a:pt x="484695" y="97790"/>
                </a:lnTo>
                <a:lnTo>
                  <a:pt x="484720" y="87630"/>
                </a:lnTo>
                <a:lnTo>
                  <a:pt x="486905" y="82931"/>
                </a:lnTo>
                <a:lnTo>
                  <a:pt x="495592" y="76073"/>
                </a:lnTo>
                <a:lnTo>
                  <a:pt x="501408" y="74422"/>
                </a:lnTo>
                <a:lnTo>
                  <a:pt x="551025" y="74422"/>
                </a:lnTo>
                <a:lnTo>
                  <a:pt x="551040" y="68072"/>
                </a:lnTo>
                <a:lnTo>
                  <a:pt x="542556" y="66294"/>
                </a:lnTo>
                <a:lnTo>
                  <a:pt x="535508" y="65150"/>
                </a:lnTo>
                <a:lnTo>
                  <a:pt x="529894" y="64516"/>
                </a:lnTo>
                <a:lnTo>
                  <a:pt x="524281" y="64008"/>
                </a:lnTo>
                <a:lnTo>
                  <a:pt x="518464" y="63626"/>
                </a:lnTo>
                <a:close/>
              </a:path>
              <a:path w="552450" h="199389">
                <a:moveTo>
                  <a:pt x="551025" y="74422"/>
                </a:moveTo>
                <a:lnTo>
                  <a:pt x="513740" y="74422"/>
                </a:lnTo>
                <a:lnTo>
                  <a:pt x="517982" y="75057"/>
                </a:lnTo>
                <a:lnTo>
                  <a:pt x="521449" y="76326"/>
                </a:lnTo>
                <a:lnTo>
                  <a:pt x="537832" y="96012"/>
                </a:lnTo>
                <a:lnTo>
                  <a:pt x="550976" y="96012"/>
                </a:lnTo>
                <a:lnTo>
                  <a:pt x="551025" y="7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911" y="2473198"/>
            <a:ext cx="2198878" cy="25577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0620" y="2803651"/>
            <a:ext cx="725170" cy="254000"/>
          </a:xfrm>
          <a:custGeom>
            <a:avLst/>
            <a:gdLst/>
            <a:ahLst/>
            <a:cxnLst/>
            <a:rect l="l" t="t" r="r" b="b"/>
            <a:pathLst>
              <a:path w="725169" h="254000">
                <a:moveTo>
                  <a:pt x="40551" y="62992"/>
                </a:moveTo>
                <a:lnTo>
                  <a:pt x="32207" y="62992"/>
                </a:lnTo>
                <a:lnTo>
                  <a:pt x="25" y="64135"/>
                </a:lnTo>
                <a:lnTo>
                  <a:pt x="0" y="71374"/>
                </a:lnTo>
                <a:lnTo>
                  <a:pt x="4114" y="72262"/>
                </a:lnTo>
                <a:lnTo>
                  <a:pt x="7048" y="73025"/>
                </a:lnTo>
                <a:lnTo>
                  <a:pt x="8826" y="73913"/>
                </a:lnTo>
                <a:lnTo>
                  <a:pt x="10604" y="74675"/>
                </a:lnTo>
                <a:lnTo>
                  <a:pt x="12014" y="75692"/>
                </a:lnTo>
                <a:lnTo>
                  <a:pt x="13068" y="76962"/>
                </a:lnTo>
                <a:lnTo>
                  <a:pt x="14109" y="78105"/>
                </a:lnTo>
                <a:lnTo>
                  <a:pt x="14909" y="79628"/>
                </a:lnTo>
                <a:lnTo>
                  <a:pt x="16700" y="91186"/>
                </a:lnTo>
                <a:lnTo>
                  <a:pt x="16682" y="139531"/>
                </a:lnTo>
                <a:lnTo>
                  <a:pt x="16569" y="185429"/>
                </a:lnTo>
                <a:lnTo>
                  <a:pt x="16443" y="225806"/>
                </a:lnTo>
                <a:lnTo>
                  <a:pt x="13690" y="240157"/>
                </a:lnTo>
                <a:lnTo>
                  <a:pt x="12598" y="242062"/>
                </a:lnTo>
                <a:lnTo>
                  <a:pt x="939" y="247269"/>
                </a:lnTo>
                <a:lnTo>
                  <a:pt x="927" y="253873"/>
                </a:lnTo>
                <a:lnTo>
                  <a:pt x="56794" y="254000"/>
                </a:lnTo>
                <a:lnTo>
                  <a:pt x="56807" y="247396"/>
                </a:lnTo>
                <a:lnTo>
                  <a:pt x="52425" y="246380"/>
                </a:lnTo>
                <a:lnTo>
                  <a:pt x="49263" y="245363"/>
                </a:lnTo>
                <a:lnTo>
                  <a:pt x="40017" y="225806"/>
                </a:lnTo>
                <a:lnTo>
                  <a:pt x="40106" y="191008"/>
                </a:lnTo>
                <a:lnTo>
                  <a:pt x="102103" y="191008"/>
                </a:lnTo>
                <a:lnTo>
                  <a:pt x="104660" y="189737"/>
                </a:lnTo>
                <a:lnTo>
                  <a:pt x="109202" y="186562"/>
                </a:lnTo>
                <a:lnTo>
                  <a:pt x="66217" y="186562"/>
                </a:lnTo>
                <a:lnTo>
                  <a:pt x="61226" y="185800"/>
                </a:lnTo>
                <a:lnTo>
                  <a:pt x="57442" y="184403"/>
                </a:lnTo>
                <a:lnTo>
                  <a:pt x="53657" y="182880"/>
                </a:lnTo>
                <a:lnTo>
                  <a:pt x="50380" y="180721"/>
                </a:lnTo>
                <a:lnTo>
                  <a:pt x="47599" y="177673"/>
                </a:lnTo>
                <a:lnTo>
                  <a:pt x="44818" y="174751"/>
                </a:lnTo>
                <a:lnTo>
                  <a:pt x="42887" y="170814"/>
                </a:lnTo>
                <a:lnTo>
                  <a:pt x="40728" y="161417"/>
                </a:lnTo>
                <a:lnTo>
                  <a:pt x="40297" y="155876"/>
                </a:lnTo>
                <a:lnTo>
                  <a:pt x="40309" y="105918"/>
                </a:lnTo>
                <a:lnTo>
                  <a:pt x="41071" y="102235"/>
                </a:lnTo>
                <a:lnTo>
                  <a:pt x="44107" y="95631"/>
                </a:lnTo>
                <a:lnTo>
                  <a:pt x="46685" y="92201"/>
                </a:lnTo>
                <a:lnTo>
                  <a:pt x="53227" y="85851"/>
                </a:lnTo>
                <a:lnTo>
                  <a:pt x="40767" y="85851"/>
                </a:lnTo>
                <a:lnTo>
                  <a:pt x="38722" y="85344"/>
                </a:lnTo>
                <a:lnTo>
                  <a:pt x="40551" y="62992"/>
                </a:lnTo>
                <a:close/>
              </a:path>
              <a:path w="725169" h="254000">
                <a:moveTo>
                  <a:pt x="102103" y="191008"/>
                </a:moveTo>
                <a:lnTo>
                  <a:pt x="40106" y="191008"/>
                </a:lnTo>
                <a:lnTo>
                  <a:pt x="44665" y="192912"/>
                </a:lnTo>
                <a:lnTo>
                  <a:pt x="49682" y="194563"/>
                </a:lnTo>
                <a:lnTo>
                  <a:pt x="60629" y="196850"/>
                </a:lnTo>
                <a:lnTo>
                  <a:pt x="66738" y="197358"/>
                </a:lnTo>
                <a:lnTo>
                  <a:pt x="73494" y="197358"/>
                </a:lnTo>
                <a:lnTo>
                  <a:pt x="82222" y="196953"/>
                </a:lnTo>
                <a:lnTo>
                  <a:pt x="90325" y="195548"/>
                </a:lnTo>
                <a:lnTo>
                  <a:pt x="97805" y="193143"/>
                </a:lnTo>
                <a:lnTo>
                  <a:pt x="102103" y="191008"/>
                </a:lnTo>
                <a:close/>
              </a:path>
              <a:path w="725169" h="254000">
                <a:moveTo>
                  <a:pt x="119124" y="78612"/>
                </a:moveTo>
                <a:lnTo>
                  <a:pt x="74612" y="78612"/>
                </a:lnTo>
                <a:lnTo>
                  <a:pt x="88321" y="81970"/>
                </a:lnTo>
                <a:lnTo>
                  <a:pt x="98093" y="92043"/>
                </a:lnTo>
                <a:lnTo>
                  <a:pt x="103928" y="108831"/>
                </a:lnTo>
                <a:lnTo>
                  <a:pt x="105829" y="132334"/>
                </a:lnTo>
                <a:lnTo>
                  <a:pt x="105279" y="144932"/>
                </a:lnTo>
                <a:lnTo>
                  <a:pt x="86953" y="183181"/>
                </a:lnTo>
                <a:lnTo>
                  <a:pt x="72428" y="186562"/>
                </a:lnTo>
                <a:lnTo>
                  <a:pt x="109202" y="186562"/>
                </a:lnTo>
                <a:lnTo>
                  <a:pt x="129822" y="149494"/>
                </a:lnTo>
                <a:lnTo>
                  <a:pt x="131584" y="128650"/>
                </a:lnTo>
                <a:lnTo>
                  <a:pt x="130863" y="113339"/>
                </a:lnTo>
                <a:lnTo>
                  <a:pt x="128622" y="99980"/>
                </a:lnTo>
                <a:lnTo>
                  <a:pt x="124862" y="88574"/>
                </a:lnTo>
                <a:lnTo>
                  <a:pt x="119583" y="79121"/>
                </a:lnTo>
                <a:lnTo>
                  <a:pt x="119124" y="78612"/>
                </a:lnTo>
                <a:close/>
              </a:path>
              <a:path w="725169" h="254000">
                <a:moveTo>
                  <a:pt x="84912" y="62102"/>
                </a:moveTo>
                <a:lnTo>
                  <a:pt x="81267" y="62102"/>
                </a:lnTo>
                <a:lnTo>
                  <a:pt x="77825" y="62484"/>
                </a:lnTo>
                <a:lnTo>
                  <a:pt x="71335" y="64008"/>
                </a:lnTo>
                <a:lnTo>
                  <a:pt x="67957" y="65150"/>
                </a:lnTo>
                <a:lnTo>
                  <a:pt x="64439" y="66928"/>
                </a:lnTo>
                <a:lnTo>
                  <a:pt x="60921" y="68580"/>
                </a:lnTo>
                <a:lnTo>
                  <a:pt x="57518" y="70738"/>
                </a:lnTo>
                <a:lnTo>
                  <a:pt x="54216" y="73406"/>
                </a:lnTo>
                <a:lnTo>
                  <a:pt x="50927" y="75946"/>
                </a:lnTo>
                <a:lnTo>
                  <a:pt x="46443" y="80137"/>
                </a:lnTo>
                <a:lnTo>
                  <a:pt x="40767" y="85851"/>
                </a:lnTo>
                <a:lnTo>
                  <a:pt x="53227" y="85851"/>
                </a:lnTo>
                <a:lnTo>
                  <a:pt x="54013" y="85089"/>
                </a:lnTo>
                <a:lnTo>
                  <a:pt x="57683" y="82550"/>
                </a:lnTo>
                <a:lnTo>
                  <a:pt x="61391" y="80899"/>
                </a:lnTo>
                <a:lnTo>
                  <a:pt x="65087" y="79375"/>
                </a:lnTo>
                <a:lnTo>
                  <a:pt x="69494" y="78612"/>
                </a:lnTo>
                <a:lnTo>
                  <a:pt x="119124" y="78612"/>
                </a:lnTo>
                <a:lnTo>
                  <a:pt x="112887" y="71711"/>
                </a:lnTo>
                <a:lnTo>
                  <a:pt x="104876" y="66421"/>
                </a:lnTo>
                <a:lnTo>
                  <a:pt x="95551" y="63226"/>
                </a:lnTo>
                <a:lnTo>
                  <a:pt x="84912" y="62102"/>
                </a:lnTo>
                <a:close/>
              </a:path>
              <a:path w="725169" h="254000">
                <a:moveTo>
                  <a:pt x="155473" y="64515"/>
                </a:moveTo>
                <a:lnTo>
                  <a:pt x="155448" y="71247"/>
                </a:lnTo>
                <a:lnTo>
                  <a:pt x="161112" y="72771"/>
                </a:lnTo>
                <a:lnTo>
                  <a:pt x="164782" y="74295"/>
                </a:lnTo>
                <a:lnTo>
                  <a:pt x="170713" y="154686"/>
                </a:lnTo>
                <a:lnTo>
                  <a:pt x="170822" y="158801"/>
                </a:lnTo>
                <a:lnTo>
                  <a:pt x="191884" y="196087"/>
                </a:lnTo>
                <a:lnTo>
                  <a:pt x="198729" y="197738"/>
                </a:lnTo>
                <a:lnTo>
                  <a:pt x="213969" y="197738"/>
                </a:lnTo>
                <a:lnTo>
                  <a:pt x="242119" y="181356"/>
                </a:lnTo>
                <a:lnTo>
                  <a:pt x="213283" y="181356"/>
                </a:lnTo>
                <a:lnTo>
                  <a:pt x="209130" y="180339"/>
                </a:lnTo>
                <a:lnTo>
                  <a:pt x="194297" y="145034"/>
                </a:lnTo>
                <a:lnTo>
                  <a:pt x="194487" y="64643"/>
                </a:lnTo>
                <a:lnTo>
                  <a:pt x="155473" y="64515"/>
                </a:lnTo>
                <a:close/>
              </a:path>
              <a:path w="725169" h="254000">
                <a:moveTo>
                  <a:pt x="274231" y="173989"/>
                </a:moveTo>
                <a:lnTo>
                  <a:pt x="249542" y="173989"/>
                </a:lnTo>
                <a:lnTo>
                  <a:pt x="251599" y="174625"/>
                </a:lnTo>
                <a:lnTo>
                  <a:pt x="250723" y="196976"/>
                </a:lnTo>
                <a:lnTo>
                  <a:pt x="259067" y="197103"/>
                </a:lnTo>
                <a:lnTo>
                  <a:pt x="290423" y="195707"/>
                </a:lnTo>
                <a:lnTo>
                  <a:pt x="290449" y="188595"/>
                </a:lnTo>
                <a:lnTo>
                  <a:pt x="285521" y="187578"/>
                </a:lnTo>
                <a:lnTo>
                  <a:pt x="282092" y="186562"/>
                </a:lnTo>
                <a:lnTo>
                  <a:pt x="274459" y="176657"/>
                </a:lnTo>
                <a:lnTo>
                  <a:pt x="274231" y="173989"/>
                </a:lnTo>
                <a:close/>
              </a:path>
              <a:path w="725169" h="254000">
                <a:moveTo>
                  <a:pt x="274040" y="64770"/>
                </a:moveTo>
                <a:lnTo>
                  <a:pt x="235026" y="64770"/>
                </a:lnTo>
                <a:lnTo>
                  <a:pt x="235000" y="71374"/>
                </a:lnTo>
                <a:lnTo>
                  <a:pt x="238556" y="72389"/>
                </a:lnTo>
                <a:lnTo>
                  <a:pt x="241134" y="73278"/>
                </a:lnTo>
                <a:lnTo>
                  <a:pt x="248678" y="80772"/>
                </a:lnTo>
                <a:lnTo>
                  <a:pt x="249313" y="82296"/>
                </a:lnTo>
                <a:lnTo>
                  <a:pt x="249758" y="84455"/>
                </a:lnTo>
                <a:lnTo>
                  <a:pt x="250291" y="89788"/>
                </a:lnTo>
                <a:lnTo>
                  <a:pt x="250300" y="145034"/>
                </a:lnTo>
                <a:lnTo>
                  <a:pt x="250278" y="154686"/>
                </a:lnTo>
                <a:lnTo>
                  <a:pt x="249415" y="158623"/>
                </a:lnTo>
                <a:lnTo>
                  <a:pt x="247726" y="161925"/>
                </a:lnTo>
                <a:lnTo>
                  <a:pt x="246024" y="165353"/>
                </a:lnTo>
                <a:lnTo>
                  <a:pt x="222046" y="181356"/>
                </a:lnTo>
                <a:lnTo>
                  <a:pt x="242119" y="181356"/>
                </a:lnTo>
                <a:lnTo>
                  <a:pt x="243910" y="179754"/>
                </a:lnTo>
                <a:lnTo>
                  <a:pt x="249542" y="173989"/>
                </a:lnTo>
                <a:lnTo>
                  <a:pt x="274231" y="173989"/>
                </a:lnTo>
                <a:lnTo>
                  <a:pt x="274002" y="171323"/>
                </a:lnTo>
                <a:lnTo>
                  <a:pt x="273885" y="168783"/>
                </a:lnTo>
                <a:lnTo>
                  <a:pt x="274040" y="64770"/>
                </a:lnTo>
                <a:close/>
              </a:path>
              <a:path w="725169" h="254000">
                <a:moveTo>
                  <a:pt x="413994" y="189737"/>
                </a:moveTo>
                <a:lnTo>
                  <a:pt x="343877" y="189737"/>
                </a:lnTo>
                <a:lnTo>
                  <a:pt x="350443" y="192786"/>
                </a:lnTo>
                <a:lnTo>
                  <a:pt x="356717" y="195072"/>
                </a:lnTo>
                <a:lnTo>
                  <a:pt x="362699" y="196214"/>
                </a:lnTo>
                <a:lnTo>
                  <a:pt x="368668" y="197485"/>
                </a:lnTo>
                <a:lnTo>
                  <a:pt x="375031" y="198120"/>
                </a:lnTo>
                <a:lnTo>
                  <a:pt x="381787" y="198120"/>
                </a:lnTo>
                <a:lnTo>
                  <a:pt x="390524" y="197695"/>
                </a:lnTo>
                <a:lnTo>
                  <a:pt x="398654" y="196246"/>
                </a:lnTo>
                <a:lnTo>
                  <a:pt x="406177" y="193798"/>
                </a:lnTo>
                <a:lnTo>
                  <a:pt x="413092" y="190373"/>
                </a:lnTo>
                <a:lnTo>
                  <a:pt x="413994" y="189737"/>
                </a:lnTo>
                <a:close/>
              </a:path>
              <a:path w="725169" h="254000">
                <a:moveTo>
                  <a:pt x="348869" y="0"/>
                </a:moveTo>
                <a:lnTo>
                  <a:pt x="340791" y="0"/>
                </a:lnTo>
                <a:lnTo>
                  <a:pt x="307644" y="1270"/>
                </a:lnTo>
                <a:lnTo>
                  <a:pt x="307632" y="8382"/>
                </a:lnTo>
                <a:lnTo>
                  <a:pt x="312280" y="9144"/>
                </a:lnTo>
                <a:lnTo>
                  <a:pt x="315506" y="10033"/>
                </a:lnTo>
                <a:lnTo>
                  <a:pt x="325170" y="32131"/>
                </a:lnTo>
                <a:lnTo>
                  <a:pt x="325162" y="62864"/>
                </a:lnTo>
                <a:lnTo>
                  <a:pt x="324840" y="195834"/>
                </a:lnTo>
                <a:lnTo>
                  <a:pt x="334276" y="197993"/>
                </a:lnTo>
                <a:lnTo>
                  <a:pt x="343877" y="189737"/>
                </a:lnTo>
                <a:lnTo>
                  <a:pt x="413994" y="189737"/>
                </a:lnTo>
                <a:lnTo>
                  <a:pt x="417418" y="187325"/>
                </a:lnTo>
                <a:lnTo>
                  <a:pt x="376339" y="187325"/>
                </a:lnTo>
                <a:lnTo>
                  <a:pt x="372376" y="186944"/>
                </a:lnTo>
                <a:lnTo>
                  <a:pt x="349427" y="163322"/>
                </a:lnTo>
                <a:lnTo>
                  <a:pt x="348792" y="159258"/>
                </a:lnTo>
                <a:lnTo>
                  <a:pt x="348488" y="153670"/>
                </a:lnTo>
                <a:lnTo>
                  <a:pt x="348602" y="106172"/>
                </a:lnTo>
                <a:lnTo>
                  <a:pt x="349465" y="102362"/>
                </a:lnTo>
                <a:lnTo>
                  <a:pt x="352856" y="95758"/>
                </a:lnTo>
                <a:lnTo>
                  <a:pt x="355511" y="92456"/>
                </a:lnTo>
                <a:lnTo>
                  <a:pt x="359117" y="89153"/>
                </a:lnTo>
                <a:lnTo>
                  <a:pt x="361799" y="86613"/>
                </a:lnTo>
                <a:lnTo>
                  <a:pt x="349199" y="86613"/>
                </a:lnTo>
                <a:lnTo>
                  <a:pt x="348653" y="86487"/>
                </a:lnTo>
                <a:lnTo>
                  <a:pt x="348869" y="0"/>
                </a:lnTo>
                <a:close/>
              </a:path>
              <a:path w="725169" h="254000">
                <a:moveTo>
                  <a:pt x="427207" y="79375"/>
                </a:moveTo>
                <a:lnTo>
                  <a:pt x="383311" y="79375"/>
                </a:lnTo>
                <a:lnTo>
                  <a:pt x="390624" y="80230"/>
                </a:lnTo>
                <a:lnTo>
                  <a:pt x="396946" y="82788"/>
                </a:lnTo>
                <a:lnTo>
                  <a:pt x="413811" y="121038"/>
                </a:lnTo>
                <a:lnTo>
                  <a:pt x="414261" y="133731"/>
                </a:lnTo>
                <a:lnTo>
                  <a:pt x="413702" y="146325"/>
                </a:lnTo>
                <a:lnTo>
                  <a:pt x="395179" y="183991"/>
                </a:lnTo>
                <a:lnTo>
                  <a:pt x="380720" y="187325"/>
                </a:lnTo>
                <a:lnTo>
                  <a:pt x="417418" y="187325"/>
                </a:lnTo>
                <a:lnTo>
                  <a:pt x="438272" y="149987"/>
                </a:lnTo>
                <a:lnTo>
                  <a:pt x="440016" y="129412"/>
                </a:lnTo>
                <a:lnTo>
                  <a:pt x="439688" y="119054"/>
                </a:lnTo>
                <a:lnTo>
                  <a:pt x="427569" y="79803"/>
                </a:lnTo>
                <a:lnTo>
                  <a:pt x="427207" y="79375"/>
                </a:lnTo>
                <a:close/>
              </a:path>
              <a:path w="725169" h="254000">
                <a:moveTo>
                  <a:pt x="393217" y="62864"/>
                </a:moveTo>
                <a:lnTo>
                  <a:pt x="387832" y="62864"/>
                </a:lnTo>
                <a:lnTo>
                  <a:pt x="382866" y="63753"/>
                </a:lnTo>
                <a:lnTo>
                  <a:pt x="349199" y="86613"/>
                </a:lnTo>
                <a:lnTo>
                  <a:pt x="361799" y="86613"/>
                </a:lnTo>
                <a:lnTo>
                  <a:pt x="362737" y="85725"/>
                </a:lnTo>
                <a:lnTo>
                  <a:pt x="366369" y="83312"/>
                </a:lnTo>
                <a:lnTo>
                  <a:pt x="370027" y="81661"/>
                </a:lnTo>
                <a:lnTo>
                  <a:pt x="373684" y="80137"/>
                </a:lnTo>
                <a:lnTo>
                  <a:pt x="378104" y="79375"/>
                </a:lnTo>
                <a:lnTo>
                  <a:pt x="427207" y="79375"/>
                </a:lnTo>
                <a:lnTo>
                  <a:pt x="423241" y="74674"/>
                </a:lnTo>
                <a:lnTo>
                  <a:pt x="418312" y="70485"/>
                </a:lnTo>
                <a:lnTo>
                  <a:pt x="412828" y="67169"/>
                </a:lnTo>
                <a:lnTo>
                  <a:pt x="406817" y="64817"/>
                </a:lnTo>
                <a:lnTo>
                  <a:pt x="400279" y="63394"/>
                </a:lnTo>
                <a:lnTo>
                  <a:pt x="393217" y="62864"/>
                </a:lnTo>
                <a:close/>
              </a:path>
              <a:path w="725169" h="254000">
                <a:moveTo>
                  <a:pt x="503288" y="381"/>
                </a:moveTo>
                <a:lnTo>
                  <a:pt x="495160" y="381"/>
                </a:lnTo>
                <a:lnTo>
                  <a:pt x="462102" y="1650"/>
                </a:lnTo>
                <a:lnTo>
                  <a:pt x="462089" y="8762"/>
                </a:lnTo>
                <a:lnTo>
                  <a:pt x="466737" y="9525"/>
                </a:lnTo>
                <a:lnTo>
                  <a:pt x="470014" y="10413"/>
                </a:lnTo>
                <a:lnTo>
                  <a:pt x="478396" y="20193"/>
                </a:lnTo>
                <a:lnTo>
                  <a:pt x="479031" y="22606"/>
                </a:lnTo>
                <a:lnTo>
                  <a:pt x="479412" y="25526"/>
                </a:lnTo>
                <a:lnTo>
                  <a:pt x="479666" y="32512"/>
                </a:lnTo>
                <a:lnTo>
                  <a:pt x="479666" y="47371"/>
                </a:lnTo>
                <a:lnTo>
                  <a:pt x="479412" y="166877"/>
                </a:lnTo>
                <a:lnTo>
                  <a:pt x="463829" y="189484"/>
                </a:lnTo>
                <a:lnTo>
                  <a:pt x="463816" y="196214"/>
                </a:lnTo>
                <a:lnTo>
                  <a:pt x="518147" y="196342"/>
                </a:lnTo>
                <a:lnTo>
                  <a:pt x="518147" y="189611"/>
                </a:lnTo>
                <a:lnTo>
                  <a:pt x="513575" y="188468"/>
                </a:lnTo>
                <a:lnTo>
                  <a:pt x="510146" y="186944"/>
                </a:lnTo>
                <a:lnTo>
                  <a:pt x="502907" y="162051"/>
                </a:lnTo>
                <a:lnTo>
                  <a:pt x="503288" y="381"/>
                </a:lnTo>
                <a:close/>
              </a:path>
              <a:path w="725169" h="254000">
                <a:moveTo>
                  <a:pt x="556882" y="11811"/>
                </a:moveTo>
                <a:lnTo>
                  <a:pt x="556882" y="38353"/>
                </a:lnTo>
                <a:lnTo>
                  <a:pt x="582028" y="38481"/>
                </a:lnTo>
                <a:lnTo>
                  <a:pt x="582155" y="11937"/>
                </a:lnTo>
                <a:lnTo>
                  <a:pt x="556882" y="11811"/>
                </a:lnTo>
                <a:close/>
              </a:path>
              <a:path w="725169" h="254000">
                <a:moveTo>
                  <a:pt x="572757" y="64262"/>
                </a:moveTo>
                <a:lnTo>
                  <a:pt x="540880" y="65532"/>
                </a:lnTo>
                <a:lnTo>
                  <a:pt x="540880" y="72771"/>
                </a:lnTo>
                <a:lnTo>
                  <a:pt x="544944" y="73406"/>
                </a:lnTo>
                <a:lnTo>
                  <a:pt x="548119" y="74422"/>
                </a:lnTo>
                <a:lnTo>
                  <a:pt x="557403" y="162178"/>
                </a:lnTo>
                <a:lnTo>
                  <a:pt x="557307" y="170052"/>
                </a:lnTo>
                <a:lnTo>
                  <a:pt x="557009" y="173736"/>
                </a:lnTo>
                <a:lnTo>
                  <a:pt x="556374" y="176657"/>
                </a:lnTo>
                <a:lnTo>
                  <a:pt x="555866" y="179705"/>
                </a:lnTo>
                <a:lnTo>
                  <a:pt x="554977" y="181990"/>
                </a:lnTo>
                <a:lnTo>
                  <a:pt x="553961" y="183387"/>
                </a:lnTo>
                <a:lnTo>
                  <a:pt x="552945" y="184912"/>
                </a:lnTo>
                <a:lnTo>
                  <a:pt x="542531" y="189611"/>
                </a:lnTo>
                <a:lnTo>
                  <a:pt x="542531" y="196342"/>
                </a:lnTo>
                <a:lnTo>
                  <a:pt x="596125" y="196469"/>
                </a:lnTo>
                <a:lnTo>
                  <a:pt x="596125" y="189737"/>
                </a:lnTo>
                <a:lnTo>
                  <a:pt x="591553" y="188595"/>
                </a:lnTo>
                <a:lnTo>
                  <a:pt x="588124" y="187198"/>
                </a:lnTo>
                <a:lnTo>
                  <a:pt x="586092" y="185547"/>
                </a:lnTo>
                <a:lnTo>
                  <a:pt x="584060" y="184023"/>
                </a:lnTo>
                <a:lnTo>
                  <a:pt x="582663" y="181610"/>
                </a:lnTo>
                <a:lnTo>
                  <a:pt x="581901" y="178562"/>
                </a:lnTo>
                <a:lnTo>
                  <a:pt x="581266" y="175513"/>
                </a:lnTo>
                <a:lnTo>
                  <a:pt x="580885" y="170052"/>
                </a:lnTo>
                <a:lnTo>
                  <a:pt x="580885" y="162178"/>
                </a:lnTo>
                <a:lnTo>
                  <a:pt x="581139" y="64388"/>
                </a:lnTo>
                <a:lnTo>
                  <a:pt x="572757" y="64262"/>
                </a:lnTo>
                <a:close/>
              </a:path>
              <a:path w="725169" h="254000">
                <a:moveTo>
                  <a:pt x="691756" y="63500"/>
                </a:moveTo>
                <a:lnTo>
                  <a:pt x="684263" y="63500"/>
                </a:lnTo>
                <a:lnTo>
                  <a:pt x="675476" y="64023"/>
                </a:lnTo>
                <a:lnTo>
                  <a:pt x="640003" y="82184"/>
                </a:lnTo>
                <a:lnTo>
                  <a:pt x="623473" y="122122"/>
                </a:lnTo>
                <a:lnTo>
                  <a:pt x="622922" y="131952"/>
                </a:lnTo>
                <a:lnTo>
                  <a:pt x="623777" y="147212"/>
                </a:lnTo>
                <a:lnTo>
                  <a:pt x="644131" y="189130"/>
                </a:lnTo>
                <a:lnTo>
                  <a:pt x="676135" y="198882"/>
                </a:lnTo>
                <a:lnTo>
                  <a:pt x="680707" y="198882"/>
                </a:lnTo>
                <a:lnTo>
                  <a:pt x="716140" y="183769"/>
                </a:lnTo>
                <a:lnTo>
                  <a:pt x="717582" y="182372"/>
                </a:lnTo>
                <a:lnTo>
                  <a:pt x="676135" y="182372"/>
                </a:lnTo>
                <a:lnTo>
                  <a:pt x="670674" y="180975"/>
                </a:lnTo>
                <a:lnTo>
                  <a:pt x="666229" y="178435"/>
                </a:lnTo>
                <a:lnTo>
                  <a:pt x="661911" y="175895"/>
                </a:lnTo>
                <a:lnTo>
                  <a:pt x="658355" y="172338"/>
                </a:lnTo>
                <a:lnTo>
                  <a:pt x="655815" y="167767"/>
                </a:lnTo>
                <a:lnTo>
                  <a:pt x="653148" y="163195"/>
                </a:lnTo>
                <a:lnTo>
                  <a:pt x="651243" y="157734"/>
                </a:lnTo>
                <a:lnTo>
                  <a:pt x="650227" y="151257"/>
                </a:lnTo>
                <a:lnTo>
                  <a:pt x="649084" y="144780"/>
                </a:lnTo>
                <a:lnTo>
                  <a:pt x="648576" y="137668"/>
                </a:lnTo>
                <a:lnTo>
                  <a:pt x="648576" y="129921"/>
                </a:lnTo>
                <a:lnTo>
                  <a:pt x="655815" y="90805"/>
                </a:lnTo>
                <a:lnTo>
                  <a:pt x="675373" y="74295"/>
                </a:lnTo>
                <a:lnTo>
                  <a:pt x="724014" y="74295"/>
                </a:lnTo>
                <a:lnTo>
                  <a:pt x="724014" y="69087"/>
                </a:lnTo>
                <a:lnTo>
                  <a:pt x="717664" y="67183"/>
                </a:lnTo>
                <a:lnTo>
                  <a:pt x="711314" y="65786"/>
                </a:lnTo>
                <a:lnTo>
                  <a:pt x="698614" y="64008"/>
                </a:lnTo>
                <a:lnTo>
                  <a:pt x="691756" y="63500"/>
                </a:lnTo>
                <a:close/>
              </a:path>
              <a:path w="725169" h="254000">
                <a:moveTo>
                  <a:pt x="717156" y="165735"/>
                </a:moveTo>
                <a:lnTo>
                  <a:pt x="711187" y="171958"/>
                </a:lnTo>
                <a:lnTo>
                  <a:pt x="705599" y="176275"/>
                </a:lnTo>
                <a:lnTo>
                  <a:pt x="694677" y="181101"/>
                </a:lnTo>
                <a:lnTo>
                  <a:pt x="688835" y="182372"/>
                </a:lnTo>
                <a:lnTo>
                  <a:pt x="717582" y="182372"/>
                </a:lnTo>
                <a:lnTo>
                  <a:pt x="720204" y="179832"/>
                </a:lnTo>
                <a:lnTo>
                  <a:pt x="724903" y="174751"/>
                </a:lnTo>
                <a:lnTo>
                  <a:pt x="717156" y="165735"/>
                </a:lnTo>
                <a:close/>
              </a:path>
              <a:path w="725169" h="254000">
                <a:moveTo>
                  <a:pt x="724014" y="74295"/>
                </a:moveTo>
                <a:lnTo>
                  <a:pt x="686168" y="74295"/>
                </a:lnTo>
                <a:lnTo>
                  <a:pt x="689978" y="75057"/>
                </a:lnTo>
                <a:lnTo>
                  <a:pt x="692899" y="76326"/>
                </a:lnTo>
                <a:lnTo>
                  <a:pt x="706615" y="97662"/>
                </a:lnTo>
                <a:lnTo>
                  <a:pt x="724014" y="97662"/>
                </a:lnTo>
                <a:lnTo>
                  <a:pt x="724014" y="74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4772" y="2817241"/>
            <a:ext cx="631190" cy="187325"/>
          </a:xfrm>
          <a:custGeom>
            <a:avLst/>
            <a:gdLst/>
            <a:ahLst/>
            <a:cxnLst/>
            <a:rect l="l" t="t" r="r" b="b"/>
            <a:pathLst>
              <a:path w="631189" h="187325">
                <a:moveTo>
                  <a:pt x="13589" y="150875"/>
                </a:moveTo>
                <a:lnTo>
                  <a:pt x="127" y="150875"/>
                </a:lnTo>
                <a:lnTo>
                  <a:pt x="0" y="179450"/>
                </a:lnTo>
                <a:lnTo>
                  <a:pt x="6858" y="181356"/>
                </a:lnTo>
                <a:lnTo>
                  <a:pt x="13969" y="182753"/>
                </a:lnTo>
                <a:lnTo>
                  <a:pt x="21082" y="183896"/>
                </a:lnTo>
                <a:lnTo>
                  <a:pt x="28321" y="185166"/>
                </a:lnTo>
                <a:lnTo>
                  <a:pt x="35814" y="185674"/>
                </a:lnTo>
                <a:lnTo>
                  <a:pt x="43434" y="185674"/>
                </a:lnTo>
                <a:lnTo>
                  <a:pt x="50800" y="185800"/>
                </a:lnTo>
                <a:lnTo>
                  <a:pt x="82777" y="174879"/>
                </a:lnTo>
                <a:lnTo>
                  <a:pt x="35940" y="174879"/>
                </a:lnTo>
                <a:lnTo>
                  <a:pt x="29336" y="172974"/>
                </a:lnTo>
                <a:lnTo>
                  <a:pt x="19684" y="165354"/>
                </a:lnTo>
                <a:lnTo>
                  <a:pt x="16002" y="159258"/>
                </a:lnTo>
                <a:lnTo>
                  <a:pt x="13589" y="150875"/>
                </a:lnTo>
                <a:close/>
              </a:path>
              <a:path w="631189" h="187325">
                <a:moveTo>
                  <a:pt x="59944" y="50292"/>
                </a:moveTo>
                <a:lnTo>
                  <a:pt x="53847" y="50292"/>
                </a:lnTo>
                <a:lnTo>
                  <a:pt x="46372" y="50555"/>
                </a:lnTo>
                <a:lnTo>
                  <a:pt x="9271" y="67310"/>
                </a:lnTo>
                <a:lnTo>
                  <a:pt x="5206" y="72771"/>
                </a:lnTo>
                <a:lnTo>
                  <a:pt x="3175" y="79248"/>
                </a:lnTo>
                <a:lnTo>
                  <a:pt x="3175" y="92837"/>
                </a:lnTo>
                <a:lnTo>
                  <a:pt x="4571" y="98171"/>
                </a:lnTo>
                <a:lnTo>
                  <a:pt x="7493" y="102616"/>
                </a:lnTo>
                <a:lnTo>
                  <a:pt x="10287" y="107187"/>
                </a:lnTo>
                <a:lnTo>
                  <a:pt x="14224" y="110998"/>
                </a:lnTo>
                <a:lnTo>
                  <a:pt x="19303" y="114300"/>
                </a:lnTo>
                <a:lnTo>
                  <a:pt x="24257" y="117601"/>
                </a:lnTo>
                <a:lnTo>
                  <a:pt x="30860" y="121031"/>
                </a:lnTo>
                <a:lnTo>
                  <a:pt x="39242" y="124460"/>
                </a:lnTo>
                <a:lnTo>
                  <a:pt x="48895" y="128650"/>
                </a:lnTo>
                <a:lnTo>
                  <a:pt x="70611" y="149098"/>
                </a:lnTo>
                <a:lnTo>
                  <a:pt x="70611" y="157861"/>
                </a:lnTo>
                <a:lnTo>
                  <a:pt x="54102" y="173862"/>
                </a:lnTo>
                <a:lnTo>
                  <a:pt x="50927" y="174625"/>
                </a:lnTo>
                <a:lnTo>
                  <a:pt x="47752" y="174879"/>
                </a:lnTo>
                <a:lnTo>
                  <a:pt x="82777" y="174879"/>
                </a:lnTo>
                <a:lnTo>
                  <a:pt x="84073" y="173989"/>
                </a:lnTo>
                <a:lnTo>
                  <a:pt x="87629" y="169925"/>
                </a:lnTo>
                <a:lnTo>
                  <a:pt x="90042" y="164973"/>
                </a:lnTo>
                <a:lnTo>
                  <a:pt x="92583" y="160147"/>
                </a:lnTo>
                <a:lnTo>
                  <a:pt x="93726" y="154050"/>
                </a:lnTo>
                <a:lnTo>
                  <a:pt x="93853" y="140588"/>
                </a:lnTo>
                <a:lnTo>
                  <a:pt x="92328" y="135255"/>
                </a:lnTo>
                <a:lnTo>
                  <a:pt x="56134" y="107823"/>
                </a:lnTo>
                <a:lnTo>
                  <a:pt x="46863" y="103886"/>
                </a:lnTo>
                <a:lnTo>
                  <a:pt x="40513" y="100711"/>
                </a:lnTo>
                <a:lnTo>
                  <a:pt x="36829" y="98298"/>
                </a:lnTo>
                <a:lnTo>
                  <a:pt x="33146" y="96012"/>
                </a:lnTo>
                <a:lnTo>
                  <a:pt x="30479" y="93345"/>
                </a:lnTo>
                <a:lnTo>
                  <a:pt x="28702" y="90678"/>
                </a:lnTo>
                <a:lnTo>
                  <a:pt x="27051" y="87884"/>
                </a:lnTo>
                <a:lnTo>
                  <a:pt x="26161" y="84455"/>
                </a:lnTo>
                <a:lnTo>
                  <a:pt x="26161" y="74295"/>
                </a:lnTo>
                <a:lnTo>
                  <a:pt x="28321" y="69596"/>
                </a:lnTo>
                <a:lnTo>
                  <a:pt x="37084" y="62864"/>
                </a:lnTo>
                <a:lnTo>
                  <a:pt x="42926" y="61087"/>
                </a:lnTo>
                <a:lnTo>
                  <a:pt x="92455" y="61087"/>
                </a:lnTo>
                <a:lnTo>
                  <a:pt x="92455" y="54863"/>
                </a:lnTo>
                <a:lnTo>
                  <a:pt x="84073" y="53086"/>
                </a:lnTo>
                <a:lnTo>
                  <a:pt x="76961" y="51816"/>
                </a:lnTo>
                <a:lnTo>
                  <a:pt x="71373" y="51308"/>
                </a:lnTo>
                <a:lnTo>
                  <a:pt x="65785" y="50673"/>
                </a:lnTo>
                <a:lnTo>
                  <a:pt x="59944" y="50292"/>
                </a:lnTo>
                <a:close/>
              </a:path>
              <a:path w="631189" h="187325">
                <a:moveTo>
                  <a:pt x="92455" y="61087"/>
                </a:moveTo>
                <a:lnTo>
                  <a:pt x="55245" y="61087"/>
                </a:lnTo>
                <a:lnTo>
                  <a:pt x="59435" y="61849"/>
                </a:lnTo>
                <a:lnTo>
                  <a:pt x="62865" y="63119"/>
                </a:lnTo>
                <a:lnTo>
                  <a:pt x="79247" y="82676"/>
                </a:lnTo>
                <a:lnTo>
                  <a:pt x="92455" y="82676"/>
                </a:lnTo>
                <a:lnTo>
                  <a:pt x="92455" y="61087"/>
                </a:lnTo>
                <a:close/>
              </a:path>
              <a:path w="631189" h="187325">
                <a:moveTo>
                  <a:pt x="158369" y="19050"/>
                </a:moveTo>
                <a:lnTo>
                  <a:pt x="138938" y="19050"/>
                </a:lnTo>
                <a:lnTo>
                  <a:pt x="137922" y="27305"/>
                </a:lnTo>
                <a:lnTo>
                  <a:pt x="136905" y="33655"/>
                </a:lnTo>
                <a:lnTo>
                  <a:pt x="135128" y="42291"/>
                </a:lnTo>
                <a:lnTo>
                  <a:pt x="133858" y="45974"/>
                </a:lnTo>
                <a:lnTo>
                  <a:pt x="132207" y="48768"/>
                </a:lnTo>
                <a:lnTo>
                  <a:pt x="130555" y="51688"/>
                </a:lnTo>
                <a:lnTo>
                  <a:pt x="114427" y="59689"/>
                </a:lnTo>
                <a:lnTo>
                  <a:pt x="114427" y="66675"/>
                </a:lnTo>
                <a:lnTo>
                  <a:pt x="134747" y="66675"/>
                </a:lnTo>
                <a:lnTo>
                  <a:pt x="134543" y="127635"/>
                </a:lnTo>
                <a:lnTo>
                  <a:pt x="134544" y="143637"/>
                </a:lnTo>
                <a:lnTo>
                  <a:pt x="147984" y="180107"/>
                </a:lnTo>
                <a:lnTo>
                  <a:pt x="169290" y="186055"/>
                </a:lnTo>
                <a:lnTo>
                  <a:pt x="175514" y="186055"/>
                </a:lnTo>
                <a:lnTo>
                  <a:pt x="181609" y="184658"/>
                </a:lnTo>
                <a:lnTo>
                  <a:pt x="187325" y="181863"/>
                </a:lnTo>
                <a:lnTo>
                  <a:pt x="193166" y="179070"/>
                </a:lnTo>
                <a:lnTo>
                  <a:pt x="199263" y="174498"/>
                </a:lnTo>
                <a:lnTo>
                  <a:pt x="204315" y="169545"/>
                </a:lnTo>
                <a:lnTo>
                  <a:pt x="179959" y="169545"/>
                </a:lnTo>
                <a:lnTo>
                  <a:pt x="175895" y="169418"/>
                </a:lnTo>
                <a:lnTo>
                  <a:pt x="158115" y="136525"/>
                </a:lnTo>
                <a:lnTo>
                  <a:pt x="158241" y="66801"/>
                </a:lnTo>
                <a:lnTo>
                  <a:pt x="202438" y="66801"/>
                </a:lnTo>
                <a:lnTo>
                  <a:pt x="202565" y="52959"/>
                </a:lnTo>
                <a:lnTo>
                  <a:pt x="158241" y="52959"/>
                </a:lnTo>
                <a:lnTo>
                  <a:pt x="158369" y="19050"/>
                </a:lnTo>
                <a:close/>
              </a:path>
              <a:path w="631189" h="187325">
                <a:moveTo>
                  <a:pt x="199644" y="160782"/>
                </a:moveTo>
                <a:lnTo>
                  <a:pt x="183515" y="169545"/>
                </a:lnTo>
                <a:lnTo>
                  <a:pt x="204325" y="169535"/>
                </a:lnTo>
                <a:lnTo>
                  <a:pt x="205740" y="168148"/>
                </a:lnTo>
                <a:lnTo>
                  <a:pt x="199644" y="160782"/>
                </a:lnTo>
                <a:close/>
              </a:path>
              <a:path w="631189" h="187325">
                <a:moveTo>
                  <a:pt x="310757" y="63119"/>
                </a:moveTo>
                <a:lnTo>
                  <a:pt x="266827" y="63119"/>
                </a:lnTo>
                <a:lnTo>
                  <a:pt x="273430" y="63246"/>
                </a:lnTo>
                <a:lnTo>
                  <a:pt x="278638" y="64516"/>
                </a:lnTo>
                <a:lnTo>
                  <a:pt x="286511" y="69596"/>
                </a:lnTo>
                <a:lnTo>
                  <a:pt x="289433" y="73660"/>
                </a:lnTo>
                <a:lnTo>
                  <a:pt x="292989" y="84582"/>
                </a:lnTo>
                <a:lnTo>
                  <a:pt x="293878" y="92075"/>
                </a:lnTo>
                <a:lnTo>
                  <a:pt x="293878" y="110489"/>
                </a:lnTo>
                <a:lnTo>
                  <a:pt x="275304" y="111916"/>
                </a:lnTo>
                <a:lnTo>
                  <a:pt x="259206" y="114474"/>
                </a:lnTo>
                <a:lnTo>
                  <a:pt x="219582" y="136080"/>
                </a:lnTo>
                <a:lnTo>
                  <a:pt x="214629" y="153797"/>
                </a:lnTo>
                <a:lnTo>
                  <a:pt x="214629" y="160274"/>
                </a:lnTo>
                <a:lnTo>
                  <a:pt x="216027" y="165862"/>
                </a:lnTo>
                <a:lnTo>
                  <a:pt x="218892" y="170814"/>
                </a:lnTo>
                <a:lnTo>
                  <a:pt x="221615" y="175641"/>
                </a:lnTo>
                <a:lnTo>
                  <a:pt x="225678" y="179450"/>
                </a:lnTo>
                <a:lnTo>
                  <a:pt x="231013" y="182118"/>
                </a:lnTo>
                <a:lnTo>
                  <a:pt x="236220" y="184785"/>
                </a:lnTo>
                <a:lnTo>
                  <a:pt x="242315" y="186182"/>
                </a:lnTo>
                <a:lnTo>
                  <a:pt x="257175" y="186182"/>
                </a:lnTo>
                <a:lnTo>
                  <a:pt x="286641" y="170814"/>
                </a:lnTo>
                <a:lnTo>
                  <a:pt x="256285" y="170814"/>
                </a:lnTo>
                <a:lnTo>
                  <a:pt x="252603" y="170180"/>
                </a:lnTo>
                <a:lnTo>
                  <a:pt x="238252" y="155701"/>
                </a:lnTo>
                <a:lnTo>
                  <a:pt x="238357" y="149733"/>
                </a:lnTo>
                <a:lnTo>
                  <a:pt x="269525" y="123634"/>
                </a:lnTo>
                <a:lnTo>
                  <a:pt x="293878" y="121666"/>
                </a:lnTo>
                <a:lnTo>
                  <a:pt x="317302" y="121666"/>
                </a:lnTo>
                <a:lnTo>
                  <a:pt x="317270" y="92075"/>
                </a:lnTo>
                <a:lnTo>
                  <a:pt x="317113" y="86973"/>
                </a:lnTo>
                <a:lnTo>
                  <a:pt x="316341" y="79676"/>
                </a:lnTo>
                <a:lnTo>
                  <a:pt x="315069" y="73499"/>
                </a:lnTo>
                <a:lnTo>
                  <a:pt x="313309" y="68453"/>
                </a:lnTo>
                <a:lnTo>
                  <a:pt x="310757" y="63119"/>
                </a:lnTo>
                <a:close/>
              </a:path>
              <a:path w="631189" h="187325">
                <a:moveTo>
                  <a:pt x="317909" y="163957"/>
                </a:moveTo>
                <a:lnTo>
                  <a:pt x="294004" y="163957"/>
                </a:lnTo>
                <a:lnTo>
                  <a:pt x="296036" y="164592"/>
                </a:lnTo>
                <a:lnTo>
                  <a:pt x="295275" y="184150"/>
                </a:lnTo>
                <a:lnTo>
                  <a:pt x="332866" y="184276"/>
                </a:lnTo>
                <a:lnTo>
                  <a:pt x="332866" y="177546"/>
                </a:lnTo>
                <a:lnTo>
                  <a:pt x="328803" y="176403"/>
                </a:lnTo>
                <a:lnTo>
                  <a:pt x="325882" y="175387"/>
                </a:lnTo>
                <a:lnTo>
                  <a:pt x="324203" y="174355"/>
                </a:lnTo>
                <a:lnTo>
                  <a:pt x="322453" y="173355"/>
                </a:lnTo>
                <a:lnTo>
                  <a:pt x="321055" y="172085"/>
                </a:lnTo>
                <a:lnTo>
                  <a:pt x="319278" y="169291"/>
                </a:lnTo>
                <a:lnTo>
                  <a:pt x="318516" y="167386"/>
                </a:lnTo>
                <a:lnTo>
                  <a:pt x="318134" y="164973"/>
                </a:lnTo>
                <a:lnTo>
                  <a:pt x="317909" y="163957"/>
                </a:lnTo>
                <a:close/>
              </a:path>
              <a:path w="631189" h="187325">
                <a:moveTo>
                  <a:pt x="317302" y="121666"/>
                </a:moveTo>
                <a:lnTo>
                  <a:pt x="293878" y="121666"/>
                </a:lnTo>
                <a:lnTo>
                  <a:pt x="293751" y="145542"/>
                </a:lnTo>
                <a:lnTo>
                  <a:pt x="292353" y="150241"/>
                </a:lnTo>
                <a:lnTo>
                  <a:pt x="289559" y="154812"/>
                </a:lnTo>
                <a:lnTo>
                  <a:pt x="286639" y="159512"/>
                </a:lnTo>
                <a:lnTo>
                  <a:pt x="282702" y="163322"/>
                </a:lnTo>
                <a:lnTo>
                  <a:pt x="277622" y="166243"/>
                </a:lnTo>
                <a:lnTo>
                  <a:pt x="272541" y="169291"/>
                </a:lnTo>
                <a:lnTo>
                  <a:pt x="266953" y="170814"/>
                </a:lnTo>
                <a:lnTo>
                  <a:pt x="286641" y="170814"/>
                </a:lnTo>
                <a:lnTo>
                  <a:pt x="288099" y="169602"/>
                </a:lnTo>
                <a:lnTo>
                  <a:pt x="294004" y="163957"/>
                </a:lnTo>
                <a:lnTo>
                  <a:pt x="317909" y="163957"/>
                </a:lnTo>
                <a:lnTo>
                  <a:pt x="317627" y="162687"/>
                </a:lnTo>
                <a:lnTo>
                  <a:pt x="317397" y="160274"/>
                </a:lnTo>
                <a:lnTo>
                  <a:pt x="317348" y="159512"/>
                </a:lnTo>
                <a:lnTo>
                  <a:pt x="317225" y="153797"/>
                </a:lnTo>
                <a:lnTo>
                  <a:pt x="317302" y="121666"/>
                </a:lnTo>
                <a:close/>
              </a:path>
              <a:path w="631189" h="187325">
                <a:moveTo>
                  <a:pt x="288290" y="50926"/>
                </a:moveTo>
                <a:lnTo>
                  <a:pt x="273177" y="50926"/>
                </a:lnTo>
                <a:lnTo>
                  <a:pt x="267208" y="51435"/>
                </a:lnTo>
                <a:lnTo>
                  <a:pt x="261365" y="52705"/>
                </a:lnTo>
                <a:lnTo>
                  <a:pt x="255523" y="53848"/>
                </a:lnTo>
                <a:lnTo>
                  <a:pt x="221869" y="85471"/>
                </a:lnTo>
                <a:lnTo>
                  <a:pt x="239776" y="85598"/>
                </a:lnTo>
                <a:lnTo>
                  <a:pt x="242061" y="78105"/>
                </a:lnTo>
                <a:lnTo>
                  <a:pt x="245364" y="72517"/>
                </a:lnTo>
                <a:lnTo>
                  <a:pt x="249682" y="68707"/>
                </a:lnTo>
                <a:lnTo>
                  <a:pt x="254000" y="65024"/>
                </a:lnTo>
                <a:lnTo>
                  <a:pt x="259715" y="63119"/>
                </a:lnTo>
                <a:lnTo>
                  <a:pt x="310757" y="63119"/>
                </a:lnTo>
                <a:lnTo>
                  <a:pt x="310515" y="62611"/>
                </a:lnTo>
                <a:lnTo>
                  <a:pt x="306451" y="58166"/>
                </a:lnTo>
                <a:lnTo>
                  <a:pt x="295528" y="52324"/>
                </a:lnTo>
                <a:lnTo>
                  <a:pt x="288290" y="50926"/>
                </a:lnTo>
                <a:close/>
              </a:path>
              <a:path w="631189" h="187325">
                <a:moveTo>
                  <a:pt x="370585" y="19558"/>
                </a:moveTo>
                <a:lnTo>
                  <a:pt x="357251" y="56387"/>
                </a:lnTo>
                <a:lnTo>
                  <a:pt x="354329" y="58293"/>
                </a:lnTo>
                <a:lnTo>
                  <a:pt x="350647" y="59436"/>
                </a:lnTo>
                <a:lnTo>
                  <a:pt x="346075" y="60198"/>
                </a:lnTo>
                <a:lnTo>
                  <a:pt x="346075" y="67183"/>
                </a:lnTo>
                <a:lnTo>
                  <a:pt x="366395" y="67310"/>
                </a:lnTo>
                <a:lnTo>
                  <a:pt x="366191" y="128270"/>
                </a:lnTo>
                <a:lnTo>
                  <a:pt x="366186" y="144145"/>
                </a:lnTo>
                <a:lnTo>
                  <a:pt x="379632" y="180615"/>
                </a:lnTo>
                <a:lnTo>
                  <a:pt x="400939" y="186562"/>
                </a:lnTo>
                <a:lnTo>
                  <a:pt x="407161" y="186562"/>
                </a:lnTo>
                <a:lnTo>
                  <a:pt x="413258" y="185166"/>
                </a:lnTo>
                <a:lnTo>
                  <a:pt x="418972" y="182372"/>
                </a:lnTo>
                <a:lnTo>
                  <a:pt x="424815" y="179578"/>
                </a:lnTo>
                <a:lnTo>
                  <a:pt x="430910" y="175006"/>
                </a:lnTo>
                <a:lnTo>
                  <a:pt x="436066" y="170053"/>
                </a:lnTo>
                <a:lnTo>
                  <a:pt x="407501" y="170045"/>
                </a:lnTo>
                <a:lnTo>
                  <a:pt x="404241" y="169418"/>
                </a:lnTo>
                <a:lnTo>
                  <a:pt x="389763" y="137033"/>
                </a:lnTo>
                <a:lnTo>
                  <a:pt x="389890" y="67310"/>
                </a:lnTo>
                <a:lnTo>
                  <a:pt x="434087" y="67310"/>
                </a:lnTo>
                <a:lnTo>
                  <a:pt x="434213" y="53594"/>
                </a:lnTo>
                <a:lnTo>
                  <a:pt x="389890" y="53467"/>
                </a:lnTo>
                <a:lnTo>
                  <a:pt x="390016" y="19685"/>
                </a:lnTo>
                <a:lnTo>
                  <a:pt x="370585" y="19558"/>
                </a:lnTo>
                <a:close/>
              </a:path>
              <a:path w="631189" h="187325">
                <a:moveTo>
                  <a:pt x="431291" y="161289"/>
                </a:moveTo>
                <a:lnTo>
                  <a:pt x="428244" y="164211"/>
                </a:lnTo>
                <a:lnTo>
                  <a:pt x="425069" y="166370"/>
                </a:lnTo>
                <a:lnTo>
                  <a:pt x="421894" y="167767"/>
                </a:lnTo>
                <a:lnTo>
                  <a:pt x="418591" y="169291"/>
                </a:lnTo>
                <a:lnTo>
                  <a:pt x="415163" y="170053"/>
                </a:lnTo>
                <a:lnTo>
                  <a:pt x="436074" y="170045"/>
                </a:lnTo>
                <a:lnTo>
                  <a:pt x="437388" y="168783"/>
                </a:lnTo>
                <a:lnTo>
                  <a:pt x="431291" y="161289"/>
                </a:lnTo>
                <a:close/>
              </a:path>
              <a:path w="631189" h="187325">
                <a:moveTo>
                  <a:pt x="434087" y="67310"/>
                </a:moveTo>
                <a:lnTo>
                  <a:pt x="389890" y="67310"/>
                </a:lnTo>
                <a:lnTo>
                  <a:pt x="434085" y="67437"/>
                </a:lnTo>
                <a:close/>
              </a:path>
              <a:path w="631189" h="187325">
                <a:moveTo>
                  <a:pt x="488060" y="0"/>
                </a:moveTo>
                <a:lnTo>
                  <a:pt x="462915" y="0"/>
                </a:lnTo>
                <a:lnTo>
                  <a:pt x="462915" y="26543"/>
                </a:lnTo>
                <a:lnTo>
                  <a:pt x="488060" y="26670"/>
                </a:lnTo>
                <a:lnTo>
                  <a:pt x="488060" y="0"/>
                </a:lnTo>
                <a:close/>
              </a:path>
              <a:path w="631189" h="187325">
                <a:moveTo>
                  <a:pt x="487172" y="52450"/>
                </a:moveTo>
                <a:lnTo>
                  <a:pt x="478790" y="52450"/>
                </a:lnTo>
                <a:lnTo>
                  <a:pt x="446913" y="53594"/>
                </a:lnTo>
                <a:lnTo>
                  <a:pt x="446913" y="60833"/>
                </a:lnTo>
                <a:lnTo>
                  <a:pt x="450977" y="61595"/>
                </a:lnTo>
                <a:lnTo>
                  <a:pt x="454152" y="62484"/>
                </a:lnTo>
                <a:lnTo>
                  <a:pt x="456438" y="63626"/>
                </a:lnTo>
                <a:lnTo>
                  <a:pt x="458597" y="64643"/>
                </a:lnTo>
                <a:lnTo>
                  <a:pt x="460247" y="66167"/>
                </a:lnTo>
                <a:lnTo>
                  <a:pt x="462534" y="70485"/>
                </a:lnTo>
                <a:lnTo>
                  <a:pt x="463169" y="73406"/>
                </a:lnTo>
                <a:lnTo>
                  <a:pt x="463422" y="80518"/>
                </a:lnTo>
                <a:lnTo>
                  <a:pt x="463435" y="150368"/>
                </a:lnTo>
                <a:lnTo>
                  <a:pt x="463330" y="158242"/>
                </a:lnTo>
                <a:lnTo>
                  <a:pt x="463041" y="161798"/>
                </a:lnTo>
                <a:lnTo>
                  <a:pt x="462407" y="164846"/>
                </a:lnTo>
                <a:lnTo>
                  <a:pt x="461898" y="167894"/>
                </a:lnTo>
                <a:lnTo>
                  <a:pt x="448564" y="177800"/>
                </a:lnTo>
                <a:lnTo>
                  <a:pt x="448564" y="184531"/>
                </a:lnTo>
                <a:lnTo>
                  <a:pt x="502158" y="184658"/>
                </a:lnTo>
                <a:lnTo>
                  <a:pt x="502158" y="177926"/>
                </a:lnTo>
                <a:lnTo>
                  <a:pt x="497585" y="176784"/>
                </a:lnTo>
                <a:lnTo>
                  <a:pt x="494157" y="175387"/>
                </a:lnTo>
                <a:lnTo>
                  <a:pt x="486917" y="158242"/>
                </a:lnTo>
                <a:lnTo>
                  <a:pt x="486917" y="150368"/>
                </a:lnTo>
                <a:lnTo>
                  <a:pt x="487172" y="52450"/>
                </a:lnTo>
                <a:close/>
              </a:path>
              <a:path w="631189" h="187325">
                <a:moveTo>
                  <a:pt x="597789" y="51688"/>
                </a:moveTo>
                <a:lnTo>
                  <a:pt x="590296" y="51688"/>
                </a:lnTo>
                <a:lnTo>
                  <a:pt x="581509" y="52141"/>
                </a:lnTo>
                <a:lnTo>
                  <a:pt x="546036" y="70326"/>
                </a:lnTo>
                <a:lnTo>
                  <a:pt x="529506" y="110257"/>
                </a:lnTo>
                <a:lnTo>
                  <a:pt x="528954" y="120142"/>
                </a:lnTo>
                <a:lnTo>
                  <a:pt x="529810" y="135383"/>
                </a:lnTo>
                <a:lnTo>
                  <a:pt x="550164" y="177301"/>
                </a:lnTo>
                <a:lnTo>
                  <a:pt x="582167" y="187071"/>
                </a:lnTo>
                <a:lnTo>
                  <a:pt x="586740" y="187071"/>
                </a:lnTo>
                <a:lnTo>
                  <a:pt x="622172" y="171958"/>
                </a:lnTo>
                <a:lnTo>
                  <a:pt x="623615" y="170561"/>
                </a:lnTo>
                <a:lnTo>
                  <a:pt x="594867" y="170561"/>
                </a:lnTo>
                <a:lnTo>
                  <a:pt x="588645" y="170434"/>
                </a:lnTo>
                <a:lnTo>
                  <a:pt x="582167" y="170434"/>
                </a:lnTo>
                <a:lnTo>
                  <a:pt x="576707" y="169163"/>
                </a:lnTo>
                <a:lnTo>
                  <a:pt x="572261" y="166624"/>
                </a:lnTo>
                <a:lnTo>
                  <a:pt x="567944" y="164084"/>
                </a:lnTo>
                <a:lnTo>
                  <a:pt x="564388" y="160528"/>
                </a:lnTo>
                <a:lnTo>
                  <a:pt x="561847" y="155956"/>
                </a:lnTo>
                <a:lnTo>
                  <a:pt x="559180" y="151384"/>
                </a:lnTo>
                <a:lnTo>
                  <a:pt x="557276" y="145796"/>
                </a:lnTo>
                <a:lnTo>
                  <a:pt x="556260" y="139446"/>
                </a:lnTo>
                <a:lnTo>
                  <a:pt x="555116" y="132969"/>
                </a:lnTo>
                <a:lnTo>
                  <a:pt x="554609" y="125857"/>
                </a:lnTo>
                <a:lnTo>
                  <a:pt x="554609" y="118110"/>
                </a:lnTo>
                <a:lnTo>
                  <a:pt x="561847" y="78867"/>
                </a:lnTo>
                <a:lnTo>
                  <a:pt x="581405" y="62484"/>
                </a:lnTo>
                <a:lnTo>
                  <a:pt x="630047" y="62484"/>
                </a:lnTo>
                <a:lnTo>
                  <a:pt x="630047" y="57276"/>
                </a:lnTo>
                <a:lnTo>
                  <a:pt x="623697" y="55245"/>
                </a:lnTo>
                <a:lnTo>
                  <a:pt x="617347" y="53848"/>
                </a:lnTo>
                <a:lnTo>
                  <a:pt x="604647" y="52070"/>
                </a:lnTo>
                <a:lnTo>
                  <a:pt x="597789" y="51688"/>
                </a:lnTo>
                <a:close/>
              </a:path>
              <a:path w="631189" h="187325">
                <a:moveTo>
                  <a:pt x="623189" y="153924"/>
                </a:moveTo>
                <a:lnTo>
                  <a:pt x="594867" y="170561"/>
                </a:lnTo>
                <a:lnTo>
                  <a:pt x="623615" y="170561"/>
                </a:lnTo>
                <a:lnTo>
                  <a:pt x="626236" y="168021"/>
                </a:lnTo>
                <a:lnTo>
                  <a:pt x="630935" y="162941"/>
                </a:lnTo>
                <a:lnTo>
                  <a:pt x="623189" y="153924"/>
                </a:lnTo>
                <a:close/>
              </a:path>
              <a:path w="631189" h="187325">
                <a:moveTo>
                  <a:pt x="630047" y="62484"/>
                </a:moveTo>
                <a:lnTo>
                  <a:pt x="592201" y="62484"/>
                </a:lnTo>
                <a:lnTo>
                  <a:pt x="596010" y="63119"/>
                </a:lnTo>
                <a:lnTo>
                  <a:pt x="598932" y="64516"/>
                </a:lnTo>
                <a:lnTo>
                  <a:pt x="612647" y="85851"/>
                </a:lnTo>
                <a:lnTo>
                  <a:pt x="630047" y="85851"/>
                </a:lnTo>
                <a:lnTo>
                  <a:pt x="630047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5050" y="2807589"/>
            <a:ext cx="506095" cy="198120"/>
          </a:xfrm>
          <a:custGeom>
            <a:avLst/>
            <a:gdLst/>
            <a:ahLst/>
            <a:cxnLst/>
            <a:rect l="l" t="t" r="r" b="b"/>
            <a:pathLst>
              <a:path w="506094" h="198119">
                <a:moveTo>
                  <a:pt x="0" y="63881"/>
                </a:moveTo>
                <a:lnTo>
                  <a:pt x="0" y="70612"/>
                </a:lnTo>
                <a:lnTo>
                  <a:pt x="3301" y="71374"/>
                </a:lnTo>
                <a:lnTo>
                  <a:pt x="5968" y="72389"/>
                </a:lnTo>
                <a:lnTo>
                  <a:pt x="9525" y="74930"/>
                </a:lnTo>
                <a:lnTo>
                  <a:pt x="11175" y="76835"/>
                </a:lnTo>
                <a:lnTo>
                  <a:pt x="12573" y="79501"/>
                </a:lnTo>
                <a:lnTo>
                  <a:pt x="14097" y="82041"/>
                </a:lnTo>
                <a:lnTo>
                  <a:pt x="16129" y="86868"/>
                </a:lnTo>
                <a:lnTo>
                  <a:pt x="18668" y="93980"/>
                </a:lnTo>
                <a:lnTo>
                  <a:pt x="55499" y="196341"/>
                </a:lnTo>
                <a:lnTo>
                  <a:pt x="71755" y="196341"/>
                </a:lnTo>
                <a:lnTo>
                  <a:pt x="84010" y="169545"/>
                </a:lnTo>
                <a:lnTo>
                  <a:pt x="69087" y="169545"/>
                </a:lnTo>
                <a:lnTo>
                  <a:pt x="45338" y="100202"/>
                </a:lnTo>
                <a:lnTo>
                  <a:pt x="41656" y="85471"/>
                </a:lnTo>
                <a:lnTo>
                  <a:pt x="41782" y="80518"/>
                </a:lnTo>
                <a:lnTo>
                  <a:pt x="55880" y="70738"/>
                </a:lnTo>
                <a:lnTo>
                  <a:pt x="55880" y="64008"/>
                </a:lnTo>
                <a:lnTo>
                  <a:pt x="0" y="63881"/>
                </a:lnTo>
                <a:close/>
              </a:path>
              <a:path w="506094" h="198119">
                <a:moveTo>
                  <a:pt x="87756" y="64135"/>
                </a:moveTo>
                <a:lnTo>
                  <a:pt x="87756" y="70865"/>
                </a:lnTo>
                <a:lnTo>
                  <a:pt x="93218" y="72009"/>
                </a:lnTo>
                <a:lnTo>
                  <a:pt x="97027" y="73660"/>
                </a:lnTo>
                <a:lnTo>
                  <a:pt x="99060" y="75691"/>
                </a:lnTo>
                <a:lnTo>
                  <a:pt x="101092" y="77597"/>
                </a:lnTo>
                <a:lnTo>
                  <a:pt x="102107" y="80518"/>
                </a:lnTo>
                <a:lnTo>
                  <a:pt x="102107" y="86868"/>
                </a:lnTo>
                <a:lnTo>
                  <a:pt x="101726" y="89535"/>
                </a:lnTo>
                <a:lnTo>
                  <a:pt x="100202" y="95123"/>
                </a:lnTo>
                <a:lnTo>
                  <a:pt x="98932" y="98806"/>
                </a:lnTo>
                <a:lnTo>
                  <a:pt x="97155" y="103124"/>
                </a:lnTo>
                <a:lnTo>
                  <a:pt x="69087" y="169545"/>
                </a:lnTo>
                <a:lnTo>
                  <a:pt x="84010" y="169545"/>
                </a:lnTo>
                <a:lnTo>
                  <a:pt x="120776" y="89153"/>
                </a:lnTo>
                <a:lnTo>
                  <a:pt x="123062" y="84582"/>
                </a:lnTo>
                <a:lnTo>
                  <a:pt x="124968" y="81407"/>
                </a:lnTo>
                <a:lnTo>
                  <a:pt x="126873" y="78105"/>
                </a:lnTo>
                <a:lnTo>
                  <a:pt x="138937" y="70993"/>
                </a:lnTo>
                <a:lnTo>
                  <a:pt x="138937" y="64262"/>
                </a:lnTo>
                <a:lnTo>
                  <a:pt x="87756" y="64135"/>
                </a:lnTo>
                <a:close/>
              </a:path>
              <a:path w="506094" h="198119">
                <a:moveTo>
                  <a:pt x="206501" y="62102"/>
                </a:moveTo>
                <a:lnTo>
                  <a:pt x="168779" y="73886"/>
                </a:lnTo>
                <a:lnTo>
                  <a:pt x="147764" y="110061"/>
                </a:lnTo>
                <a:lnTo>
                  <a:pt x="145738" y="132080"/>
                </a:lnTo>
                <a:lnTo>
                  <a:pt x="146599" y="146339"/>
                </a:lnTo>
                <a:lnTo>
                  <a:pt x="168941" y="187948"/>
                </a:lnTo>
                <a:lnTo>
                  <a:pt x="204088" y="197485"/>
                </a:lnTo>
                <a:lnTo>
                  <a:pt x="213207" y="197008"/>
                </a:lnTo>
                <a:lnTo>
                  <a:pt x="221694" y="195580"/>
                </a:lnTo>
                <a:lnTo>
                  <a:pt x="229538" y="193198"/>
                </a:lnTo>
                <a:lnTo>
                  <a:pt x="236727" y="189864"/>
                </a:lnTo>
                <a:lnTo>
                  <a:pt x="241472" y="186689"/>
                </a:lnTo>
                <a:lnTo>
                  <a:pt x="206120" y="186689"/>
                </a:lnTo>
                <a:lnTo>
                  <a:pt x="198237" y="185737"/>
                </a:lnTo>
                <a:lnTo>
                  <a:pt x="173783" y="153082"/>
                </a:lnTo>
                <a:lnTo>
                  <a:pt x="171576" y="128143"/>
                </a:lnTo>
                <a:lnTo>
                  <a:pt x="172200" y="115591"/>
                </a:lnTo>
                <a:lnTo>
                  <a:pt x="191341" y="76453"/>
                </a:lnTo>
                <a:lnTo>
                  <a:pt x="205994" y="72898"/>
                </a:lnTo>
                <a:lnTo>
                  <a:pt x="243752" y="72898"/>
                </a:lnTo>
                <a:lnTo>
                  <a:pt x="242470" y="71747"/>
                </a:lnTo>
                <a:lnTo>
                  <a:pt x="232283" y="66389"/>
                </a:lnTo>
                <a:lnTo>
                  <a:pt x="220285" y="63174"/>
                </a:lnTo>
                <a:lnTo>
                  <a:pt x="206501" y="62102"/>
                </a:lnTo>
                <a:close/>
              </a:path>
              <a:path w="506094" h="198119">
                <a:moveTo>
                  <a:pt x="243752" y="72898"/>
                </a:moveTo>
                <a:lnTo>
                  <a:pt x="212598" y="72898"/>
                </a:lnTo>
                <a:lnTo>
                  <a:pt x="218439" y="74930"/>
                </a:lnTo>
                <a:lnTo>
                  <a:pt x="228600" y="83312"/>
                </a:lnTo>
                <a:lnTo>
                  <a:pt x="239639" y="122485"/>
                </a:lnTo>
                <a:lnTo>
                  <a:pt x="239902" y="139319"/>
                </a:lnTo>
                <a:lnTo>
                  <a:pt x="239240" y="146339"/>
                </a:lnTo>
                <a:lnTo>
                  <a:pt x="217424" y="185165"/>
                </a:lnTo>
                <a:lnTo>
                  <a:pt x="212217" y="186689"/>
                </a:lnTo>
                <a:lnTo>
                  <a:pt x="241472" y="186689"/>
                </a:lnTo>
                <a:lnTo>
                  <a:pt x="263906" y="149145"/>
                </a:lnTo>
                <a:lnTo>
                  <a:pt x="265803" y="128143"/>
                </a:lnTo>
                <a:lnTo>
                  <a:pt x="264880" y="113198"/>
                </a:lnTo>
                <a:lnTo>
                  <a:pt x="262080" y="99996"/>
                </a:lnTo>
                <a:lnTo>
                  <a:pt x="257399" y="88675"/>
                </a:lnTo>
                <a:lnTo>
                  <a:pt x="250825" y="79248"/>
                </a:lnTo>
                <a:lnTo>
                  <a:pt x="243752" y="72898"/>
                </a:lnTo>
                <a:close/>
              </a:path>
              <a:path w="506094" h="198119">
                <a:moveTo>
                  <a:pt x="308229" y="10922"/>
                </a:moveTo>
                <a:lnTo>
                  <a:pt x="308229" y="37591"/>
                </a:lnTo>
                <a:lnTo>
                  <a:pt x="333375" y="37591"/>
                </a:lnTo>
                <a:lnTo>
                  <a:pt x="333375" y="11049"/>
                </a:lnTo>
                <a:lnTo>
                  <a:pt x="308229" y="10922"/>
                </a:lnTo>
                <a:close/>
              </a:path>
              <a:path w="506094" h="198119">
                <a:moveTo>
                  <a:pt x="332486" y="63500"/>
                </a:moveTo>
                <a:lnTo>
                  <a:pt x="324104" y="63500"/>
                </a:lnTo>
                <a:lnTo>
                  <a:pt x="292226" y="64643"/>
                </a:lnTo>
                <a:lnTo>
                  <a:pt x="292226" y="71882"/>
                </a:lnTo>
                <a:lnTo>
                  <a:pt x="296291" y="72644"/>
                </a:lnTo>
                <a:lnTo>
                  <a:pt x="299466" y="73533"/>
                </a:lnTo>
                <a:lnTo>
                  <a:pt x="308749" y="161416"/>
                </a:lnTo>
                <a:lnTo>
                  <a:pt x="308654" y="169163"/>
                </a:lnTo>
                <a:lnTo>
                  <a:pt x="308356" y="172847"/>
                </a:lnTo>
                <a:lnTo>
                  <a:pt x="307720" y="175768"/>
                </a:lnTo>
                <a:lnTo>
                  <a:pt x="307213" y="178815"/>
                </a:lnTo>
                <a:lnTo>
                  <a:pt x="306324" y="181101"/>
                </a:lnTo>
                <a:lnTo>
                  <a:pt x="305307" y="182499"/>
                </a:lnTo>
                <a:lnTo>
                  <a:pt x="304292" y="184023"/>
                </a:lnTo>
                <a:lnTo>
                  <a:pt x="302894" y="185165"/>
                </a:lnTo>
                <a:lnTo>
                  <a:pt x="301498" y="185927"/>
                </a:lnTo>
                <a:lnTo>
                  <a:pt x="299974" y="186816"/>
                </a:lnTo>
                <a:lnTo>
                  <a:pt x="297433" y="187706"/>
                </a:lnTo>
                <a:lnTo>
                  <a:pt x="293877" y="188849"/>
                </a:lnTo>
                <a:lnTo>
                  <a:pt x="293877" y="195452"/>
                </a:lnTo>
                <a:lnTo>
                  <a:pt x="347472" y="195580"/>
                </a:lnTo>
                <a:lnTo>
                  <a:pt x="347472" y="188975"/>
                </a:lnTo>
                <a:lnTo>
                  <a:pt x="342900" y="187706"/>
                </a:lnTo>
                <a:lnTo>
                  <a:pt x="339470" y="186309"/>
                </a:lnTo>
                <a:lnTo>
                  <a:pt x="332231" y="169163"/>
                </a:lnTo>
                <a:lnTo>
                  <a:pt x="332231" y="161416"/>
                </a:lnTo>
                <a:lnTo>
                  <a:pt x="332486" y="63500"/>
                </a:lnTo>
                <a:close/>
              </a:path>
              <a:path w="506094" h="198119">
                <a:moveTo>
                  <a:pt x="440181" y="62611"/>
                </a:moveTo>
                <a:lnTo>
                  <a:pt x="434213" y="62611"/>
                </a:lnTo>
                <a:lnTo>
                  <a:pt x="425969" y="63087"/>
                </a:lnTo>
                <a:lnTo>
                  <a:pt x="391747" y="79851"/>
                </a:lnTo>
                <a:lnTo>
                  <a:pt x="374842" y="120814"/>
                </a:lnTo>
                <a:lnTo>
                  <a:pt x="374269" y="131572"/>
                </a:lnTo>
                <a:lnTo>
                  <a:pt x="375029" y="146736"/>
                </a:lnTo>
                <a:lnTo>
                  <a:pt x="393072" y="188348"/>
                </a:lnTo>
                <a:lnTo>
                  <a:pt x="421005" y="197993"/>
                </a:lnTo>
                <a:lnTo>
                  <a:pt x="426466" y="197993"/>
                </a:lnTo>
                <a:lnTo>
                  <a:pt x="431545" y="197103"/>
                </a:lnTo>
                <a:lnTo>
                  <a:pt x="441198" y="193548"/>
                </a:lnTo>
                <a:lnTo>
                  <a:pt x="445769" y="191008"/>
                </a:lnTo>
                <a:lnTo>
                  <a:pt x="449961" y="187960"/>
                </a:lnTo>
                <a:lnTo>
                  <a:pt x="454279" y="184912"/>
                </a:lnTo>
                <a:lnTo>
                  <a:pt x="457856" y="181610"/>
                </a:lnTo>
                <a:lnTo>
                  <a:pt x="430402" y="181610"/>
                </a:lnTo>
                <a:lnTo>
                  <a:pt x="423187" y="180752"/>
                </a:lnTo>
                <a:lnTo>
                  <a:pt x="400506" y="140247"/>
                </a:lnTo>
                <a:lnTo>
                  <a:pt x="400050" y="127888"/>
                </a:lnTo>
                <a:lnTo>
                  <a:pt x="400694" y="115506"/>
                </a:lnTo>
                <a:lnTo>
                  <a:pt x="420671" y="77041"/>
                </a:lnTo>
                <a:lnTo>
                  <a:pt x="436118" y="73533"/>
                </a:lnTo>
                <a:lnTo>
                  <a:pt x="489349" y="73533"/>
                </a:lnTo>
                <a:lnTo>
                  <a:pt x="489364" y="68834"/>
                </a:lnTo>
                <a:lnTo>
                  <a:pt x="465836" y="68834"/>
                </a:lnTo>
                <a:lnTo>
                  <a:pt x="460629" y="66675"/>
                </a:lnTo>
                <a:lnTo>
                  <a:pt x="455549" y="65024"/>
                </a:lnTo>
                <a:lnTo>
                  <a:pt x="450595" y="64135"/>
                </a:lnTo>
                <a:lnTo>
                  <a:pt x="445643" y="63119"/>
                </a:lnTo>
                <a:lnTo>
                  <a:pt x="440181" y="62611"/>
                </a:lnTo>
                <a:close/>
              </a:path>
              <a:path w="506094" h="198119">
                <a:moveTo>
                  <a:pt x="489505" y="174244"/>
                </a:moveTo>
                <a:lnTo>
                  <a:pt x="464947" y="174244"/>
                </a:lnTo>
                <a:lnTo>
                  <a:pt x="467106" y="174878"/>
                </a:lnTo>
                <a:lnTo>
                  <a:pt x="465327" y="197231"/>
                </a:lnTo>
                <a:lnTo>
                  <a:pt x="473582" y="197358"/>
                </a:lnTo>
                <a:lnTo>
                  <a:pt x="505841" y="195961"/>
                </a:lnTo>
                <a:lnTo>
                  <a:pt x="505841" y="188849"/>
                </a:lnTo>
                <a:lnTo>
                  <a:pt x="501014" y="187833"/>
                </a:lnTo>
                <a:lnTo>
                  <a:pt x="497586" y="186816"/>
                </a:lnTo>
                <a:lnTo>
                  <a:pt x="489838" y="176911"/>
                </a:lnTo>
                <a:lnTo>
                  <a:pt x="489505" y="174244"/>
                </a:lnTo>
                <a:close/>
              </a:path>
              <a:path w="506094" h="198119">
                <a:moveTo>
                  <a:pt x="489349" y="73533"/>
                </a:moveTo>
                <a:lnTo>
                  <a:pt x="440308" y="73533"/>
                </a:lnTo>
                <a:lnTo>
                  <a:pt x="443992" y="74040"/>
                </a:lnTo>
                <a:lnTo>
                  <a:pt x="447039" y="74930"/>
                </a:lnTo>
                <a:lnTo>
                  <a:pt x="465603" y="140247"/>
                </a:lnTo>
                <a:lnTo>
                  <a:pt x="465500" y="151034"/>
                </a:lnTo>
                <a:lnTo>
                  <a:pt x="461772" y="163830"/>
                </a:lnTo>
                <a:lnTo>
                  <a:pt x="460629" y="166115"/>
                </a:lnTo>
                <a:lnTo>
                  <a:pt x="458597" y="168528"/>
                </a:lnTo>
                <a:lnTo>
                  <a:pt x="455930" y="171069"/>
                </a:lnTo>
                <a:lnTo>
                  <a:pt x="453263" y="173736"/>
                </a:lnTo>
                <a:lnTo>
                  <a:pt x="434339" y="181610"/>
                </a:lnTo>
                <a:lnTo>
                  <a:pt x="457856" y="181610"/>
                </a:lnTo>
                <a:lnTo>
                  <a:pt x="459231" y="180339"/>
                </a:lnTo>
                <a:lnTo>
                  <a:pt x="464947" y="174244"/>
                </a:lnTo>
                <a:lnTo>
                  <a:pt x="489505" y="174244"/>
                </a:lnTo>
                <a:lnTo>
                  <a:pt x="489447" y="173736"/>
                </a:lnTo>
                <a:lnTo>
                  <a:pt x="489252" y="171398"/>
                </a:lnTo>
                <a:lnTo>
                  <a:pt x="489130" y="167894"/>
                </a:lnTo>
                <a:lnTo>
                  <a:pt x="489249" y="104648"/>
                </a:lnTo>
                <a:lnTo>
                  <a:pt x="489349" y="73533"/>
                </a:lnTo>
                <a:close/>
              </a:path>
              <a:path w="506094" h="198119">
                <a:moveTo>
                  <a:pt x="489585" y="0"/>
                </a:moveTo>
                <a:lnTo>
                  <a:pt x="481456" y="0"/>
                </a:lnTo>
                <a:lnTo>
                  <a:pt x="448310" y="1270"/>
                </a:lnTo>
                <a:lnTo>
                  <a:pt x="448310" y="8382"/>
                </a:lnTo>
                <a:lnTo>
                  <a:pt x="452881" y="9271"/>
                </a:lnTo>
                <a:lnTo>
                  <a:pt x="456183" y="10160"/>
                </a:lnTo>
                <a:lnTo>
                  <a:pt x="464566" y="19938"/>
                </a:lnTo>
                <a:lnTo>
                  <a:pt x="465200" y="22351"/>
                </a:lnTo>
                <a:lnTo>
                  <a:pt x="465581" y="25273"/>
                </a:lnTo>
                <a:lnTo>
                  <a:pt x="465836" y="32258"/>
                </a:lnTo>
                <a:lnTo>
                  <a:pt x="465836" y="68834"/>
                </a:lnTo>
                <a:lnTo>
                  <a:pt x="489364" y="68834"/>
                </a:lnTo>
                <a:lnTo>
                  <a:pt x="48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92932" y="2808985"/>
            <a:ext cx="1423162" cy="25933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9721" y="2812669"/>
            <a:ext cx="902842" cy="25679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1179" y="3149473"/>
            <a:ext cx="320040" cy="187960"/>
          </a:xfrm>
          <a:custGeom>
            <a:avLst/>
            <a:gdLst/>
            <a:ahLst/>
            <a:cxnLst/>
            <a:rect l="l" t="t" r="r" b="b"/>
            <a:pathLst>
              <a:path w="320040" h="187960">
                <a:moveTo>
                  <a:pt x="41224" y="0"/>
                </a:moveTo>
                <a:lnTo>
                  <a:pt x="16027" y="0"/>
                </a:lnTo>
                <a:lnTo>
                  <a:pt x="15963" y="26542"/>
                </a:lnTo>
                <a:lnTo>
                  <a:pt x="41160" y="26542"/>
                </a:lnTo>
                <a:lnTo>
                  <a:pt x="41224" y="0"/>
                </a:lnTo>
                <a:close/>
              </a:path>
              <a:path w="320040" h="187960">
                <a:moveTo>
                  <a:pt x="40271" y="52450"/>
                </a:moveTo>
                <a:lnTo>
                  <a:pt x="31915" y="52450"/>
                </a:lnTo>
                <a:lnTo>
                  <a:pt x="12" y="53593"/>
                </a:lnTo>
                <a:lnTo>
                  <a:pt x="0" y="60832"/>
                </a:lnTo>
                <a:lnTo>
                  <a:pt x="4102" y="61594"/>
                </a:lnTo>
                <a:lnTo>
                  <a:pt x="7277" y="62484"/>
                </a:lnTo>
                <a:lnTo>
                  <a:pt x="16636" y="85216"/>
                </a:lnTo>
                <a:lnTo>
                  <a:pt x="16459" y="157099"/>
                </a:lnTo>
                <a:lnTo>
                  <a:pt x="1625" y="177800"/>
                </a:lnTo>
                <a:lnTo>
                  <a:pt x="1612" y="184530"/>
                </a:lnTo>
                <a:lnTo>
                  <a:pt x="55283" y="184657"/>
                </a:lnTo>
                <a:lnTo>
                  <a:pt x="55295" y="177926"/>
                </a:lnTo>
                <a:lnTo>
                  <a:pt x="50647" y="176784"/>
                </a:lnTo>
                <a:lnTo>
                  <a:pt x="47294" y="175387"/>
                </a:lnTo>
                <a:lnTo>
                  <a:pt x="43192" y="172085"/>
                </a:lnTo>
                <a:lnTo>
                  <a:pt x="41808" y="169799"/>
                </a:lnTo>
                <a:lnTo>
                  <a:pt x="40360" y="163702"/>
                </a:lnTo>
                <a:lnTo>
                  <a:pt x="40017" y="158241"/>
                </a:lnTo>
                <a:lnTo>
                  <a:pt x="40271" y="52450"/>
                </a:lnTo>
                <a:close/>
              </a:path>
              <a:path w="320040" h="187960">
                <a:moveTo>
                  <a:pt x="193553" y="68199"/>
                </a:moveTo>
                <a:lnTo>
                  <a:pt x="154673" y="68199"/>
                </a:lnTo>
                <a:lnTo>
                  <a:pt x="157543" y="68579"/>
                </a:lnTo>
                <a:lnTo>
                  <a:pt x="159727" y="69341"/>
                </a:lnTo>
                <a:lnTo>
                  <a:pt x="175260" y="157099"/>
                </a:lnTo>
                <a:lnTo>
                  <a:pt x="175200" y="158368"/>
                </a:lnTo>
                <a:lnTo>
                  <a:pt x="160286" y="178180"/>
                </a:lnTo>
                <a:lnTo>
                  <a:pt x="160273" y="184912"/>
                </a:lnTo>
                <a:lnTo>
                  <a:pt x="214223" y="185038"/>
                </a:lnTo>
                <a:lnTo>
                  <a:pt x="214236" y="178307"/>
                </a:lnTo>
                <a:lnTo>
                  <a:pt x="209943" y="177164"/>
                </a:lnTo>
                <a:lnTo>
                  <a:pt x="206933" y="176022"/>
                </a:lnTo>
                <a:lnTo>
                  <a:pt x="198864" y="158368"/>
                </a:lnTo>
                <a:lnTo>
                  <a:pt x="198942" y="91186"/>
                </a:lnTo>
                <a:lnTo>
                  <a:pt x="198513" y="85343"/>
                </a:lnTo>
                <a:lnTo>
                  <a:pt x="196621" y="75437"/>
                </a:lnTo>
                <a:lnTo>
                  <a:pt x="195186" y="71247"/>
                </a:lnTo>
                <a:lnTo>
                  <a:pt x="193553" y="68199"/>
                </a:lnTo>
                <a:close/>
              </a:path>
              <a:path w="320040" h="187960">
                <a:moveTo>
                  <a:pt x="119659" y="52704"/>
                </a:moveTo>
                <a:lnTo>
                  <a:pt x="111302" y="52704"/>
                </a:lnTo>
                <a:lnTo>
                  <a:pt x="79260" y="53848"/>
                </a:lnTo>
                <a:lnTo>
                  <a:pt x="79248" y="61087"/>
                </a:lnTo>
                <a:lnTo>
                  <a:pt x="83350" y="61849"/>
                </a:lnTo>
                <a:lnTo>
                  <a:pt x="86525" y="62737"/>
                </a:lnTo>
                <a:lnTo>
                  <a:pt x="95826" y="108965"/>
                </a:lnTo>
                <a:lnTo>
                  <a:pt x="95707" y="157099"/>
                </a:lnTo>
                <a:lnTo>
                  <a:pt x="95402" y="162051"/>
                </a:lnTo>
                <a:lnTo>
                  <a:pt x="94208" y="168021"/>
                </a:lnTo>
                <a:lnTo>
                  <a:pt x="93370" y="170306"/>
                </a:lnTo>
                <a:lnTo>
                  <a:pt x="92329" y="171703"/>
                </a:lnTo>
                <a:lnTo>
                  <a:pt x="91274" y="173227"/>
                </a:lnTo>
                <a:lnTo>
                  <a:pt x="89992" y="174371"/>
                </a:lnTo>
                <a:lnTo>
                  <a:pt x="86969" y="175894"/>
                </a:lnTo>
                <a:lnTo>
                  <a:pt x="84442" y="176911"/>
                </a:lnTo>
                <a:lnTo>
                  <a:pt x="80873" y="178053"/>
                </a:lnTo>
                <a:lnTo>
                  <a:pt x="80860" y="184657"/>
                </a:lnTo>
                <a:lnTo>
                  <a:pt x="134531" y="184785"/>
                </a:lnTo>
                <a:lnTo>
                  <a:pt x="134543" y="178180"/>
                </a:lnTo>
                <a:lnTo>
                  <a:pt x="129895" y="176911"/>
                </a:lnTo>
                <a:lnTo>
                  <a:pt x="126542" y="175513"/>
                </a:lnTo>
                <a:lnTo>
                  <a:pt x="124498" y="173989"/>
                </a:lnTo>
                <a:lnTo>
                  <a:pt x="122440" y="172338"/>
                </a:lnTo>
                <a:lnTo>
                  <a:pt x="121056" y="170052"/>
                </a:lnTo>
                <a:lnTo>
                  <a:pt x="120332" y="166877"/>
                </a:lnTo>
                <a:lnTo>
                  <a:pt x="119608" y="163829"/>
                </a:lnTo>
                <a:lnTo>
                  <a:pt x="119265" y="158368"/>
                </a:lnTo>
                <a:lnTo>
                  <a:pt x="119418" y="95123"/>
                </a:lnTo>
                <a:lnTo>
                  <a:pt x="120294" y="91186"/>
                </a:lnTo>
                <a:lnTo>
                  <a:pt x="122034" y="87884"/>
                </a:lnTo>
                <a:lnTo>
                  <a:pt x="123774" y="84454"/>
                </a:lnTo>
                <a:lnTo>
                  <a:pt x="126568" y="81025"/>
                </a:lnTo>
                <a:lnTo>
                  <a:pt x="132686" y="75564"/>
                </a:lnTo>
                <a:lnTo>
                  <a:pt x="120014" y="75564"/>
                </a:lnTo>
                <a:lnTo>
                  <a:pt x="118097" y="74929"/>
                </a:lnTo>
                <a:lnTo>
                  <a:pt x="119659" y="52704"/>
                </a:lnTo>
                <a:close/>
              </a:path>
              <a:path w="320040" h="187960">
                <a:moveTo>
                  <a:pt x="167449" y="51815"/>
                </a:moveTo>
                <a:lnTo>
                  <a:pt x="157772" y="51815"/>
                </a:lnTo>
                <a:lnTo>
                  <a:pt x="153276" y="52577"/>
                </a:lnTo>
                <a:lnTo>
                  <a:pt x="149021" y="54228"/>
                </a:lnTo>
                <a:lnTo>
                  <a:pt x="144767" y="55752"/>
                </a:lnTo>
                <a:lnTo>
                  <a:pt x="140563" y="58038"/>
                </a:lnTo>
                <a:lnTo>
                  <a:pt x="132245" y="63880"/>
                </a:lnTo>
                <a:lnTo>
                  <a:pt x="126784" y="68706"/>
                </a:lnTo>
                <a:lnTo>
                  <a:pt x="120014" y="75564"/>
                </a:lnTo>
                <a:lnTo>
                  <a:pt x="132686" y="75564"/>
                </a:lnTo>
                <a:lnTo>
                  <a:pt x="134251" y="74167"/>
                </a:lnTo>
                <a:lnTo>
                  <a:pt x="137769" y="71754"/>
                </a:lnTo>
                <a:lnTo>
                  <a:pt x="144170" y="68961"/>
                </a:lnTo>
                <a:lnTo>
                  <a:pt x="147548" y="68199"/>
                </a:lnTo>
                <a:lnTo>
                  <a:pt x="193553" y="68199"/>
                </a:lnTo>
                <a:lnTo>
                  <a:pt x="191376" y="64135"/>
                </a:lnTo>
                <a:lnTo>
                  <a:pt x="171843" y="52450"/>
                </a:lnTo>
                <a:lnTo>
                  <a:pt x="167449" y="51815"/>
                </a:lnTo>
                <a:close/>
              </a:path>
              <a:path w="320040" h="187960">
                <a:moveTo>
                  <a:pt x="272313" y="20447"/>
                </a:moveTo>
                <a:lnTo>
                  <a:pt x="252869" y="20447"/>
                </a:lnTo>
                <a:lnTo>
                  <a:pt x="251841" y="28701"/>
                </a:lnTo>
                <a:lnTo>
                  <a:pt x="250863" y="35051"/>
                </a:lnTo>
                <a:lnTo>
                  <a:pt x="239496" y="57150"/>
                </a:lnTo>
                <a:lnTo>
                  <a:pt x="236664" y="59054"/>
                </a:lnTo>
                <a:lnTo>
                  <a:pt x="232956" y="60325"/>
                </a:lnTo>
                <a:lnTo>
                  <a:pt x="228396" y="60960"/>
                </a:lnTo>
                <a:lnTo>
                  <a:pt x="228371" y="67944"/>
                </a:lnTo>
                <a:lnTo>
                  <a:pt x="248640" y="68072"/>
                </a:lnTo>
                <a:lnTo>
                  <a:pt x="248465" y="137922"/>
                </a:lnTo>
                <a:lnTo>
                  <a:pt x="248494" y="144906"/>
                </a:lnTo>
                <a:lnTo>
                  <a:pt x="261867" y="181486"/>
                </a:lnTo>
                <a:lnTo>
                  <a:pt x="283260" y="187451"/>
                </a:lnTo>
                <a:lnTo>
                  <a:pt x="289471" y="187451"/>
                </a:lnTo>
                <a:lnTo>
                  <a:pt x="295478" y="186054"/>
                </a:lnTo>
                <a:lnTo>
                  <a:pt x="301282" y="183134"/>
                </a:lnTo>
                <a:lnTo>
                  <a:pt x="307086" y="180339"/>
                </a:lnTo>
                <a:lnTo>
                  <a:pt x="313232" y="175767"/>
                </a:lnTo>
                <a:lnTo>
                  <a:pt x="318408" y="170814"/>
                </a:lnTo>
                <a:lnTo>
                  <a:pt x="289826" y="170814"/>
                </a:lnTo>
                <a:lnTo>
                  <a:pt x="286550" y="170179"/>
                </a:lnTo>
                <a:lnTo>
                  <a:pt x="272021" y="137922"/>
                </a:lnTo>
                <a:lnTo>
                  <a:pt x="272186" y="68072"/>
                </a:lnTo>
                <a:lnTo>
                  <a:pt x="316420" y="68072"/>
                </a:lnTo>
                <a:lnTo>
                  <a:pt x="316445" y="54355"/>
                </a:lnTo>
                <a:lnTo>
                  <a:pt x="272224" y="54228"/>
                </a:lnTo>
                <a:lnTo>
                  <a:pt x="272313" y="20447"/>
                </a:lnTo>
                <a:close/>
              </a:path>
              <a:path w="320040" h="187960">
                <a:moveTo>
                  <a:pt x="313588" y="162178"/>
                </a:moveTo>
                <a:lnTo>
                  <a:pt x="297497" y="170814"/>
                </a:lnTo>
                <a:lnTo>
                  <a:pt x="318408" y="170814"/>
                </a:lnTo>
                <a:lnTo>
                  <a:pt x="319735" y="169544"/>
                </a:lnTo>
                <a:lnTo>
                  <a:pt x="313588" y="162178"/>
                </a:lnTo>
                <a:close/>
              </a:path>
              <a:path w="320040" h="187960">
                <a:moveTo>
                  <a:pt x="316420" y="68072"/>
                </a:moveTo>
                <a:lnTo>
                  <a:pt x="272186" y="68072"/>
                </a:lnTo>
                <a:lnTo>
                  <a:pt x="316420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0663" y="3146805"/>
            <a:ext cx="643890" cy="227965"/>
          </a:xfrm>
          <a:custGeom>
            <a:avLst/>
            <a:gdLst/>
            <a:ahLst/>
            <a:cxnLst/>
            <a:rect l="l" t="t" r="r" b="b"/>
            <a:pathLst>
              <a:path w="643889" h="227964">
                <a:moveTo>
                  <a:pt x="118198" y="181737"/>
                </a:moveTo>
                <a:lnTo>
                  <a:pt x="102628" y="159893"/>
                </a:lnTo>
                <a:lnTo>
                  <a:pt x="102628" y="125857"/>
                </a:lnTo>
                <a:lnTo>
                  <a:pt x="102603" y="96266"/>
                </a:lnTo>
                <a:lnTo>
                  <a:pt x="96253" y="67310"/>
                </a:lnTo>
                <a:lnTo>
                  <a:pt x="95973" y="66675"/>
                </a:lnTo>
                <a:lnTo>
                  <a:pt x="91909" y="62357"/>
                </a:lnTo>
                <a:lnTo>
                  <a:pt x="86321" y="59436"/>
                </a:lnTo>
                <a:lnTo>
                  <a:pt x="80860" y="56515"/>
                </a:lnTo>
                <a:lnTo>
                  <a:pt x="73660" y="55118"/>
                </a:lnTo>
                <a:lnTo>
                  <a:pt x="64617" y="55118"/>
                </a:lnTo>
                <a:lnTo>
                  <a:pt x="58597" y="54991"/>
                </a:lnTo>
                <a:lnTo>
                  <a:pt x="52666" y="55626"/>
                </a:lnTo>
                <a:lnTo>
                  <a:pt x="46812" y="56896"/>
                </a:lnTo>
                <a:lnTo>
                  <a:pt x="40970" y="58039"/>
                </a:lnTo>
                <a:lnTo>
                  <a:pt x="7302" y="89662"/>
                </a:lnTo>
                <a:lnTo>
                  <a:pt x="25234" y="89789"/>
                </a:lnTo>
                <a:lnTo>
                  <a:pt x="27444" y="82296"/>
                </a:lnTo>
                <a:lnTo>
                  <a:pt x="30721" y="76708"/>
                </a:lnTo>
                <a:lnTo>
                  <a:pt x="35064" y="72898"/>
                </a:lnTo>
                <a:lnTo>
                  <a:pt x="39420" y="69215"/>
                </a:lnTo>
                <a:lnTo>
                  <a:pt x="45148" y="67310"/>
                </a:lnTo>
                <a:lnTo>
                  <a:pt x="58839" y="67310"/>
                </a:lnTo>
                <a:lnTo>
                  <a:pt x="79311" y="96266"/>
                </a:lnTo>
                <a:lnTo>
                  <a:pt x="79260" y="114681"/>
                </a:lnTo>
                <a:lnTo>
                  <a:pt x="79235" y="125857"/>
                </a:lnTo>
                <a:lnTo>
                  <a:pt x="72072" y="163703"/>
                </a:lnTo>
                <a:lnTo>
                  <a:pt x="63042" y="170434"/>
                </a:lnTo>
                <a:lnTo>
                  <a:pt x="57962" y="173482"/>
                </a:lnTo>
                <a:lnTo>
                  <a:pt x="52324" y="175006"/>
                </a:lnTo>
                <a:lnTo>
                  <a:pt x="41732" y="175006"/>
                </a:lnTo>
                <a:lnTo>
                  <a:pt x="23698" y="159893"/>
                </a:lnTo>
                <a:lnTo>
                  <a:pt x="23749" y="154305"/>
                </a:lnTo>
                <a:lnTo>
                  <a:pt x="54927" y="127787"/>
                </a:lnTo>
                <a:lnTo>
                  <a:pt x="79235" y="125857"/>
                </a:lnTo>
                <a:lnTo>
                  <a:pt x="79235" y="114693"/>
                </a:lnTo>
                <a:lnTo>
                  <a:pt x="31013" y="122351"/>
                </a:lnTo>
                <a:lnTo>
                  <a:pt x="1270" y="148564"/>
                </a:lnTo>
                <a:lnTo>
                  <a:pt x="0" y="164338"/>
                </a:lnTo>
                <a:lnTo>
                  <a:pt x="1397" y="170053"/>
                </a:lnTo>
                <a:lnTo>
                  <a:pt x="4279" y="175006"/>
                </a:lnTo>
                <a:lnTo>
                  <a:pt x="7035" y="179832"/>
                </a:lnTo>
                <a:lnTo>
                  <a:pt x="11087" y="183642"/>
                </a:lnTo>
                <a:lnTo>
                  <a:pt x="21666" y="188976"/>
                </a:lnTo>
                <a:lnTo>
                  <a:pt x="27774" y="190373"/>
                </a:lnTo>
                <a:lnTo>
                  <a:pt x="42570" y="190373"/>
                </a:lnTo>
                <a:lnTo>
                  <a:pt x="72085" y="175006"/>
                </a:lnTo>
                <a:lnTo>
                  <a:pt x="73545" y="173799"/>
                </a:lnTo>
                <a:lnTo>
                  <a:pt x="79463" y="168148"/>
                </a:lnTo>
                <a:lnTo>
                  <a:pt x="81495" y="168783"/>
                </a:lnTo>
                <a:lnTo>
                  <a:pt x="80733" y="188341"/>
                </a:lnTo>
                <a:lnTo>
                  <a:pt x="118198" y="188468"/>
                </a:lnTo>
                <a:lnTo>
                  <a:pt x="118198" y="181737"/>
                </a:lnTo>
                <a:close/>
              </a:path>
              <a:path w="643889" h="227964">
                <a:moveTo>
                  <a:pt x="264629" y="127508"/>
                </a:moveTo>
                <a:lnTo>
                  <a:pt x="143217" y="127254"/>
                </a:lnTo>
                <a:lnTo>
                  <a:pt x="143217" y="146304"/>
                </a:lnTo>
                <a:lnTo>
                  <a:pt x="264502" y="146558"/>
                </a:lnTo>
                <a:lnTo>
                  <a:pt x="264629" y="127508"/>
                </a:lnTo>
                <a:close/>
              </a:path>
              <a:path w="643889" h="227964">
                <a:moveTo>
                  <a:pt x="264756" y="70739"/>
                </a:moveTo>
                <a:lnTo>
                  <a:pt x="143471" y="70485"/>
                </a:lnTo>
                <a:lnTo>
                  <a:pt x="143344" y="89535"/>
                </a:lnTo>
                <a:lnTo>
                  <a:pt x="264629" y="89789"/>
                </a:lnTo>
                <a:lnTo>
                  <a:pt x="264756" y="70739"/>
                </a:lnTo>
                <a:close/>
              </a:path>
              <a:path w="643889" h="227964">
                <a:moveTo>
                  <a:pt x="414997" y="179197"/>
                </a:moveTo>
                <a:lnTo>
                  <a:pt x="380834" y="171831"/>
                </a:lnTo>
                <a:lnTo>
                  <a:pt x="379310" y="170180"/>
                </a:lnTo>
                <a:lnTo>
                  <a:pt x="378294" y="168021"/>
                </a:lnTo>
                <a:lnTo>
                  <a:pt x="377659" y="165354"/>
                </a:lnTo>
                <a:lnTo>
                  <a:pt x="377151" y="162560"/>
                </a:lnTo>
                <a:lnTo>
                  <a:pt x="376770" y="158623"/>
                </a:lnTo>
                <a:lnTo>
                  <a:pt x="376897" y="153289"/>
                </a:lnTo>
                <a:lnTo>
                  <a:pt x="377113" y="48514"/>
                </a:lnTo>
                <a:lnTo>
                  <a:pt x="377685" y="7200"/>
                </a:lnTo>
                <a:lnTo>
                  <a:pt x="378040" y="0"/>
                </a:lnTo>
                <a:lnTo>
                  <a:pt x="370547" y="0"/>
                </a:lnTo>
                <a:lnTo>
                  <a:pt x="306285" y="37973"/>
                </a:lnTo>
                <a:lnTo>
                  <a:pt x="312381" y="48514"/>
                </a:lnTo>
                <a:lnTo>
                  <a:pt x="320255" y="43307"/>
                </a:lnTo>
                <a:lnTo>
                  <a:pt x="326986" y="39116"/>
                </a:lnTo>
                <a:lnTo>
                  <a:pt x="332320" y="36195"/>
                </a:lnTo>
                <a:lnTo>
                  <a:pt x="337781" y="33147"/>
                </a:lnTo>
                <a:lnTo>
                  <a:pt x="341845" y="31623"/>
                </a:lnTo>
                <a:lnTo>
                  <a:pt x="347306" y="31623"/>
                </a:lnTo>
                <a:lnTo>
                  <a:pt x="349211" y="32512"/>
                </a:lnTo>
                <a:lnTo>
                  <a:pt x="350481" y="34163"/>
                </a:lnTo>
                <a:lnTo>
                  <a:pt x="351751" y="35941"/>
                </a:lnTo>
                <a:lnTo>
                  <a:pt x="352386" y="38608"/>
                </a:lnTo>
                <a:lnTo>
                  <a:pt x="352005" y="153289"/>
                </a:lnTo>
                <a:lnTo>
                  <a:pt x="352005" y="159639"/>
                </a:lnTo>
                <a:lnTo>
                  <a:pt x="313778" y="178943"/>
                </a:lnTo>
                <a:lnTo>
                  <a:pt x="313778" y="188849"/>
                </a:lnTo>
                <a:lnTo>
                  <a:pt x="414997" y="189103"/>
                </a:lnTo>
                <a:lnTo>
                  <a:pt x="414997" y="179197"/>
                </a:lnTo>
                <a:close/>
              </a:path>
              <a:path w="643889" h="227964">
                <a:moveTo>
                  <a:pt x="574878" y="93472"/>
                </a:moveTo>
                <a:lnTo>
                  <a:pt x="571360" y="52641"/>
                </a:lnTo>
                <a:lnTo>
                  <a:pt x="552119" y="13411"/>
                </a:lnTo>
                <a:lnTo>
                  <a:pt x="548220" y="10642"/>
                </a:lnTo>
                <a:lnTo>
                  <a:pt x="548220" y="99568"/>
                </a:lnTo>
                <a:lnTo>
                  <a:pt x="547636" y="118808"/>
                </a:lnTo>
                <a:lnTo>
                  <a:pt x="539965" y="160401"/>
                </a:lnTo>
                <a:lnTo>
                  <a:pt x="515327" y="179959"/>
                </a:lnTo>
                <a:lnTo>
                  <a:pt x="507225" y="178650"/>
                </a:lnTo>
                <a:lnTo>
                  <a:pt x="483590" y="132143"/>
                </a:lnTo>
                <a:lnTo>
                  <a:pt x="481787" y="99568"/>
                </a:lnTo>
                <a:lnTo>
                  <a:pt x="481787" y="84188"/>
                </a:lnTo>
                <a:lnTo>
                  <a:pt x="485622" y="45224"/>
                </a:lnTo>
                <a:lnTo>
                  <a:pt x="499325" y="17526"/>
                </a:lnTo>
                <a:lnTo>
                  <a:pt x="503516" y="13716"/>
                </a:lnTo>
                <a:lnTo>
                  <a:pt x="508850" y="11938"/>
                </a:lnTo>
                <a:lnTo>
                  <a:pt x="522058" y="11938"/>
                </a:lnTo>
                <a:lnTo>
                  <a:pt x="544156" y="48514"/>
                </a:lnTo>
                <a:lnTo>
                  <a:pt x="548220" y="99568"/>
                </a:lnTo>
                <a:lnTo>
                  <a:pt x="548220" y="10642"/>
                </a:lnTo>
                <a:lnTo>
                  <a:pt x="541934" y="6172"/>
                </a:lnTo>
                <a:lnTo>
                  <a:pt x="529831" y="1778"/>
                </a:lnTo>
                <a:lnTo>
                  <a:pt x="515835" y="254"/>
                </a:lnTo>
                <a:lnTo>
                  <a:pt x="506945" y="254"/>
                </a:lnTo>
                <a:lnTo>
                  <a:pt x="472008" y="23622"/>
                </a:lnTo>
                <a:lnTo>
                  <a:pt x="457517" y="63550"/>
                </a:lnTo>
                <a:lnTo>
                  <a:pt x="454952" y="99568"/>
                </a:lnTo>
                <a:lnTo>
                  <a:pt x="455752" y="119684"/>
                </a:lnTo>
                <a:lnTo>
                  <a:pt x="469239" y="168173"/>
                </a:lnTo>
                <a:lnTo>
                  <a:pt x="513168" y="191516"/>
                </a:lnTo>
                <a:lnTo>
                  <a:pt x="527304" y="190042"/>
                </a:lnTo>
                <a:lnTo>
                  <a:pt x="539661" y="185445"/>
                </a:lnTo>
                <a:lnTo>
                  <a:pt x="547141" y="179959"/>
                </a:lnTo>
                <a:lnTo>
                  <a:pt x="550214" y="177711"/>
                </a:lnTo>
                <a:lnTo>
                  <a:pt x="559015" y="166878"/>
                </a:lnTo>
                <a:lnTo>
                  <a:pt x="565924" y="152946"/>
                </a:lnTo>
                <a:lnTo>
                  <a:pt x="570852" y="136105"/>
                </a:lnTo>
                <a:lnTo>
                  <a:pt x="573836" y="116319"/>
                </a:lnTo>
                <a:lnTo>
                  <a:pt x="574878" y="93472"/>
                </a:lnTo>
                <a:close/>
              </a:path>
              <a:path w="643889" h="227964">
                <a:moveTo>
                  <a:pt x="643470" y="170561"/>
                </a:moveTo>
                <a:lnTo>
                  <a:pt x="642835" y="164338"/>
                </a:lnTo>
                <a:lnTo>
                  <a:pt x="641565" y="157988"/>
                </a:lnTo>
                <a:lnTo>
                  <a:pt x="617562" y="157861"/>
                </a:lnTo>
                <a:lnTo>
                  <a:pt x="618197" y="164592"/>
                </a:lnTo>
                <a:lnTo>
                  <a:pt x="618528" y="170561"/>
                </a:lnTo>
                <a:lnTo>
                  <a:pt x="610450" y="210693"/>
                </a:lnTo>
                <a:lnTo>
                  <a:pt x="602449" y="219075"/>
                </a:lnTo>
                <a:lnTo>
                  <a:pt x="609815" y="227457"/>
                </a:lnTo>
                <a:lnTo>
                  <a:pt x="637882" y="199644"/>
                </a:lnTo>
                <a:lnTo>
                  <a:pt x="643470" y="183261"/>
                </a:lnTo>
                <a:lnTo>
                  <a:pt x="643470" y="170561"/>
                </a:lnTo>
                <a:close/>
              </a:path>
              <a:path w="643889" h="227964">
                <a:moveTo>
                  <a:pt x="643470" y="66040"/>
                </a:moveTo>
                <a:lnTo>
                  <a:pt x="616038" y="66040"/>
                </a:lnTo>
                <a:lnTo>
                  <a:pt x="616038" y="98044"/>
                </a:lnTo>
                <a:lnTo>
                  <a:pt x="643343" y="98044"/>
                </a:lnTo>
                <a:lnTo>
                  <a:pt x="643470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0354" y="3484753"/>
            <a:ext cx="320040" cy="187960"/>
          </a:xfrm>
          <a:custGeom>
            <a:avLst/>
            <a:gdLst/>
            <a:ahLst/>
            <a:cxnLst/>
            <a:rect l="l" t="t" r="r" b="b"/>
            <a:pathLst>
              <a:path w="320040" h="187960">
                <a:moveTo>
                  <a:pt x="41224" y="0"/>
                </a:moveTo>
                <a:lnTo>
                  <a:pt x="16027" y="0"/>
                </a:lnTo>
                <a:lnTo>
                  <a:pt x="15963" y="26543"/>
                </a:lnTo>
                <a:lnTo>
                  <a:pt x="41160" y="26543"/>
                </a:lnTo>
                <a:lnTo>
                  <a:pt x="41224" y="0"/>
                </a:lnTo>
                <a:close/>
              </a:path>
              <a:path w="320040" h="187960">
                <a:moveTo>
                  <a:pt x="40271" y="52450"/>
                </a:moveTo>
                <a:lnTo>
                  <a:pt x="31927" y="52450"/>
                </a:lnTo>
                <a:lnTo>
                  <a:pt x="25" y="53594"/>
                </a:lnTo>
                <a:lnTo>
                  <a:pt x="0" y="60833"/>
                </a:lnTo>
                <a:lnTo>
                  <a:pt x="4102" y="61595"/>
                </a:lnTo>
                <a:lnTo>
                  <a:pt x="7277" y="62484"/>
                </a:lnTo>
                <a:lnTo>
                  <a:pt x="16649" y="85217"/>
                </a:lnTo>
                <a:lnTo>
                  <a:pt x="16471" y="157099"/>
                </a:lnTo>
                <a:lnTo>
                  <a:pt x="1638" y="177800"/>
                </a:lnTo>
                <a:lnTo>
                  <a:pt x="1612" y="184531"/>
                </a:lnTo>
                <a:lnTo>
                  <a:pt x="55295" y="184658"/>
                </a:lnTo>
                <a:lnTo>
                  <a:pt x="55308" y="177927"/>
                </a:lnTo>
                <a:lnTo>
                  <a:pt x="50647" y="176784"/>
                </a:lnTo>
                <a:lnTo>
                  <a:pt x="47307" y="175387"/>
                </a:lnTo>
                <a:lnTo>
                  <a:pt x="43205" y="172085"/>
                </a:lnTo>
                <a:lnTo>
                  <a:pt x="41821" y="169799"/>
                </a:lnTo>
                <a:lnTo>
                  <a:pt x="40373" y="163703"/>
                </a:lnTo>
                <a:lnTo>
                  <a:pt x="40017" y="158242"/>
                </a:lnTo>
                <a:lnTo>
                  <a:pt x="40271" y="52450"/>
                </a:lnTo>
                <a:close/>
              </a:path>
              <a:path w="320040" h="187960">
                <a:moveTo>
                  <a:pt x="193560" y="68199"/>
                </a:moveTo>
                <a:lnTo>
                  <a:pt x="154673" y="68199"/>
                </a:lnTo>
                <a:lnTo>
                  <a:pt x="157556" y="68580"/>
                </a:lnTo>
                <a:lnTo>
                  <a:pt x="159740" y="69342"/>
                </a:lnTo>
                <a:lnTo>
                  <a:pt x="173083" y="85344"/>
                </a:lnTo>
                <a:lnTo>
                  <a:pt x="173913" y="88519"/>
                </a:lnTo>
                <a:lnTo>
                  <a:pt x="174510" y="92837"/>
                </a:lnTo>
                <a:lnTo>
                  <a:pt x="175221" y="103250"/>
                </a:lnTo>
                <a:lnTo>
                  <a:pt x="175273" y="157099"/>
                </a:lnTo>
                <a:lnTo>
                  <a:pt x="175213" y="158369"/>
                </a:lnTo>
                <a:lnTo>
                  <a:pt x="160299" y="178181"/>
                </a:lnTo>
                <a:lnTo>
                  <a:pt x="160273" y="184912"/>
                </a:lnTo>
                <a:lnTo>
                  <a:pt x="214223" y="185039"/>
                </a:lnTo>
                <a:lnTo>
                  <a:pt x="214236" y="178308"/>
                </a:lnTo>
                <a:lnTo>
                  <a:pt x="209956" y="177165"/>
                </a:lnTo>
                <a:lnTo>
                  <a:pt x="206946" y="176022"/>
                </a:lnTo>
                <a:lnTo>
                  <a:pt x="198867" y="158369"/>
                </a:lnTo>
                <a:lnTo>
                  <a:pt x="198954" y="91186"/>
                </a:lnTo>
                <a:lnTo>
                  <a:pt x="198513" y="85344"/>
                </a:lnTo>
                <a:lnTo>
                  <a:pt x="196621" y="75437"/>
                </a:lnTo>
                <a:lnTo>
                  <a:pt x="195198" y="71247"/>
                </a:lnTo>
                <a:lnTo>
                  <a:pt x="193560" y="68199"/>
                </a:lnTo>
                <a:close/>
              </a:path>
              <a:path w="320040" h="187960">
                <a:moveTo>
                  <a:pt x="119659" y="52705"/>
                </a:moveTo>
                <a:lnTo>
                  <a:pt x="111315" y="52705"/>
                </a:lnTo>
                <a:lnTo>
                  <a:pt x="79273" y="53848"/>
                </a:lnTo>
                <a:lnTo>
                  <a:pt x="79248" y="61087"/>
                </a:lnTo>
                <a:lnTo>
                  <a:pt x="83350" y="61849"/>
                </a:lnTo>
                <a:lnTo>
                  <a:pt x="86525" y="62737"/>
                </a:lnTo>
                <a:lnTo>
                  <a:pt x="95839" y="108966"/>
                </a:lnTo>
                <a:lnTo>
                  <a:pt x="95720" y="157099"/>
                </a:lnTo>
                <a:lnTo>
                  <a:pt x="95415" y="162052"/>
                </a:lnTo>
                <a:lnTo>
                  <a:pt x="94805" y="164973"/>
                </a:lnTo>
                <a:lnTo>
                  <a:pt x="94208" y="168021"/>
                </a:lnTo>
                <a:lnTo>
                  <a:pt x="93383" y="170307"/>
                </a:lnTo>
                <a:lnTo>
                  <a:pt x="92329" y="171704"/>
                </a:lnTo>
                <a:lnTo>
                  <a:pt x="91274" y="173228"/>
                </a:lnTo>
                <a:lnTo>
                  <a:pt x="89992" y="174371"/>
                </a:lnTo>
                <a:lnTo>
                  <a:pt x="86982" y="175895"/>
                </a:lnTo>
                <a:lnTo>
                  <a:pt x="84442" y="176911"/>
                </a:lnTo>
                <a:lnTo>
                  <a:pt x="80886" y="178054"/>
                </a:lnTo>
                <a:lnTo>
                  <a:pt x="80860" y="184658"/>
                </a:lnTo>
                <a:lnTo>
                  <a:pt x="134531" y="184785"/>
                </a:lnTo>
                <a:lnTo>
                  <a:pt x="134556" y="178181"/>
                </a:lnTo>
                <a:lnTo>
                  <a:pt x="129895" y="176911"/>
                </a:lnTo>
                <a:lnTo>
                  <a:pt x="126555" y="175514"/>
                </a:lnTo>
                <a:lnTo>
                  <a:pt x="124498" y="173990"/>
                </a:lnTo>
                <a:lnTo>
                  <a:pt x="122453" y="172339"/>
                </a:lnTo>
                <a:lnTo>
                  <a:pt x="121069" y="170053"/>
                </a:lnTo>
                <a:lnTo>
                  <a:pt x="120345" y="166878"/>
                </a:lnTo>
                <a:lnTo>
                  <a:pt x="119621" y="163830"/>
                </a:lnTo>
                <a:lnTo>
                  <a:pt x="119265" y="158369"/>
                </a:lnTo>
                <a:lnTo>
                  <a:pt x="119418" y="95123"/>
                </a:lnTo>
                <a:lnTo>
                  <a:pt x="120294" y="91186"/>
                </a:lnTo>
                <a:lnTo>
                  <a:pt x="122034" y="87884"/>
                </a:lnTo>
                <a:lnTo>
                  <a:pt x="123786" y="84455"/>
                </a:lnTo>
                <a:lnTo>
                  <a:pt x="126580" y="81025"/>
                </a:lnTo>
                <a:lnTo>
                  <a:pt x="132699" y="75564"/>
                </a:lnTo>
                <a:lnTo>
                  <a:pt x="120014" y="75564"/>
                </a:lnTo>
                <a:lnTo>
                  <a:pt x="118097" y="74930"/>
                </a:lnTo>
                <a:lnTo>
                  <a:pt x="119659" y="52705"/>
                </a:lnTo>
                <a:close/>
              </a:path>
              <a:path w="320040" h="187960">
                <a:moveTo>
                  <a:pt x="167449" y="51816"/>
                </a:moveTo>
                <a:lnTo>
                  <a:pt x="157772" y="51816"/>
                </a:lnTo>
                <a:lnTo>
                  <a:pt x="153276" y="52577"/>
                </a:lnTo>
                <a:lnTo>
                  <a:pt x="149021" y="54229"/>
                </a:lnTo>
                <a:lnTo>
                  <a:pt x="144779" y="55752"/>
                </a:lnTo>
                <a:lnTo>
                  <a:pt x="140576" y="58038"/>
                </a:lnTo>
                <a:lnTo>
                  <a:pt x="132257" y="63881"/>
                </a:lnTo>
                <a:lnTo>
                  <a:pt x="126784" y="68707"/>
                </a:lnTo>
                <a:lnTo>
                  <a:pt x="120014" y="75564"/>
                </a:lnTo>
                <a:lnTo>
                  <a:pt x="132699" y="75564"/>
                </a:lnTo>
                <a:lnTo>
                  <a:pt x="134264" y="74168"/>
                </a:lnTo>
                <a:lnTo>
                  <a:pt x="137782" y="71755"/>
                </a:lnTo>
                <a:lnTo>
                  <a:pt x="144183" y="68961"/>
                </a:lnTo>
                <a:lnTo>
                  <a:pt x="147561" y="68199"/>
                </a:lnTo>
                <a:lnTo>
                  <a:pt x="193560" y="68199"/>
                </a:lnTo>
                <a:lnTo>
                  <a:pt x="191376" y="64135"/>
                </a:lnTo>
                <a:lnTo>
                  <a:pt x="171856" y="52450"/>
                </a:lnTo>
                <a:lnTo>
                  <a:pt x="167449" y="51816"/>
                </a:lnTo>
                <a:close/>
              </a:path>
              <a:path w="320040" h="187960">
                <a:moveTo>
                  <a:pt x="272313" y="20447"/>
                </a:moveTo>
                <a:lnTo>
                  <a:pt x="252869" y="20447"/>
                </a:lnTo>
                <a:lnTo>
                  <a:pt x="251840" y="28701"/>
                </a:lnTo>
                <a:lnTo>
                  <a:pt x="250875" y="35051"/>
                </a:lnTo>
                <a:lnTo>
                  <a:pt x="239496" y="57150"/>
                </a:lnTo>
                <a:lnTo>
                  <a:pt x="236664" y="59055"/>
                </a:lnTo>
                <a:lnTo>
                  <a:pt x="232968" y="60325"/>
                </a:lnTo>
                <a:lnTo>
                  <a:pt x="228396" y="60960"/>
                </a:lnTo>
                <a:lnTo>
                  <a:pt x="228384" y="67945"/>
                </a:lnTo>
                <a:lnTo>
                  <a:pt x="248640" y="68072"/>
                </a:lnTo>
                <a:lnTo>
                  <a:pt x="248477" y="137922"/>
                </a:lnTo>
                <a:lnTo>
                  <a:pt x="248506" y="144907"/>
                </a:lnTo>
                <a:lnTo>
                  <a:pt x="261874" y="181486"/>
                </a:lnTo>
                <a:lnTo>
                  <a:pt x="283273" y="187452"/>
                </a:lnTo>
                <a:lnTo>
                  <a:pt x="289483" y="187452"/>
                </a:lnTo>
                <a:lnTo>
                  <a:pt x="295478" y="186055"/>
                </a:lnTo>
                <a:lnTo>
                  <a:pt x="301282" y="183134"/>
                </a:lnTo>
                <a:lnTo>
                  <a:pt x="307086" y="180340"/>
                </a:lnTo>
                <a:lnTo>
                  <a:pt x="313232" y="175768"/>
                </a:lnTo>
                <a:lnTo>
                  <a:pt x="318408" y="170815"/>
                </a:lnTo>
                <a:lnTo>
                  <a:pt x="289839" y="170815"/>
                </a:lnTo>
                <a:lnTo>
                  <a:pt x="286550" y="170180"/>
                </a:lnTo>
                <a:lnTo>
                  <a:pt x="272021" y="137922"/>
                </a:lnTo>
                <a:lnTo>
                  <a:pt x="272199" y="68072"/>
                </a:lnTo>
                <a:lnTo>
                  <a:pt x="316420" y="68072"/>
                </a:lnTo>
                <a:lnTo>
                  <a:pt x="316458" y="54356"/>
                </a:lnTo>
                <a:lnTo>
                  <a:pt x="272237" y="54229"/>
                </a:lnTo>
                <a:lnTo>
                  <a:pt x="272313" y="20447"/>
                </a:lnTo>
                <a:close/>
              </a:path>
              <a:path w="320040" h="187960">
                <a:moveTo>
                  <a:pt x="313588" y="162179"/>
                </a:moveTo>
                <a:lnTo>
                  <a:pt x="297510" y="170815"/>
                </a:lnTo>
                <a:lnTo>
                  <a:pt x="318408" y="170815"/>
                </a:lnTo>
                <a:lnTo>
                  <a:pt x="319735" y="169545"/>
                </a:lnTo>
                <a:lnTo>
                  <a:pt x="313588" y="162179"/>
                </a:lnTo>
                <a:close/>
              </a:path>
              <a:path w="320040" h="187960">
                <a:moveTo>
                  <a:pt x="316420" y="68072"/>
                </a:moveTo>
                <a:lnTo>
                  <a:pt x="272199" y="68072"/>
                </a:lnTo>
                <a:lnTo>
                  <a:pt x="316420" y="6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5862" y="3474338"/>
            <a:ext cx="662940" cy="235585"/>
          </a:xfrm>
          <a:custGeom>
            <a:avLst/>
            <a:gdLst/>
            <a:ahLst/>
            <a:cxnLst/>
            <a:rect l="l" t="t" r="r" b="b"/>
            <a:pathLst>
              <a:path w="662939" h="235585">
                <a:moveTo>
                  <a:pt x="132397" y="129540"/>
                </a:moveTo>
                <a:lnTo>
                  <a:pt x="123621" y="85852"/>
                </a:lnTo>
                <a:lnTo>
                  <a:pt x="106616" y="68097"/>
                </a:lnTo>
                <a:lnTo>
                  <a:pt x="106616" y="133858"/>
                </a:lnTo>
                <a:lnTo>
                  <a:pt x="106070" y="146443"/>
                </a:lnTo>
                <a:lnTo>
                  <a:pt x="87541" y="184124"/>
                </a:lnTo>
                <a:lnTo>
                  <a:pt x="73088" y="187452"/>
                </a:lnTo>
                <a:lnTo>
                  <a:pt x="68707" y="187452"/>
                </a:lnTo>
                <a:lnTo>
                  <a:pt x="44983" y="173736"/>
                </a:lnTo>
                <a:lnTo>
                  <a:pt x="43484" y="171069"/>
                </a:lnTo>
                <a:lnTo>
                  <a:pt x="42418" y="167640"/>
                </a:lnTo>
                <a:lnTo>
                  <a:pt x="41160" y="159258"/>
                </a:lnTo>
                <a:lnTo>
                  <a:pt x="40855" y="153670"/>
                </a:lnTo>
                <a:lnTo>
                  <a:pt x="40970" y="106172"/>
                </a:lnTo>
                <a:lnTo>
                  <a:pt x="62395" y="81788"/>
                </a:lnTo>
                <a:lnTo>
                  <a:pt x="66052" y="80137"/>
                </a:lnTo>
                <a:lnTo>
                  <a:pt x="70472" y="79375"/>
                </a:lnTo>
                <a:lnTo>
                  <a:pt x="75679" y="79375"/>
                </a:lnTo>
                <a:lnTo>
                  <a:pt x="104711" y="110045"/>
                </a:lnTo>
                <a:lnTo>
                  <a:pt x="106616" y="133858"/>
                </a:lnTo>
                <a:lnTo>
                  <a:pt x="106616" y="68097"/>
                </a:lnTo>
                <a:lnTo>
                  <a:pt x="105168" y="67233"/>
                </a:lnTo>
                <a:lnTo>
                  <a:pt x="99148" y="64884"/>
                </a:lnTo>
                <a:lnTo>
                  <a:pt x="92595" y="63474"/>
                </a:lnTo>
                <a:lnTo>
                  <a:pt x="85534" y="62992"/>
                </a:lnTo>
                <a:lnTo>
                  <a:pt x="80187" y="62992"/>
                </a:lnTo>
                <a:lnTo>
                  <a:pt x="75234" y="63754"/>
                </a:lnTo>
                <a:lnTo>
                  <a:pt x="70713" y="65417"/>
                </a:lnTo>
                <a:lnTo>
                  <a:pt x="66192" y="66929"/>
                </a:lnTo>
                <a:lnTo>
                  <a:pt x="61810" y="69215"/>
                </a:lnTo>
                <a:lnTo>
                  <a:pt x="57556" y="72263"/>
                </a:lnTo>
                <a:lnTo>
                  <a:pt x="53301" y="75184"/>
                </a:lnTo>
                <a:lnTo>
                  <a:pt x="47764" y="80238"/>
                </a:lnTo>
                <a:lnTo>
                  <a:pt x="41567" y="86741"/>
                </a:lnTo>
                <a:lnTo>
                  <a:pt x="41021" y="86614"/>
                </a:lnTo>
                <a:lnTo>
                  <a:pt x="41236" y="0"/>
                </a:lnTo>
                <a:lnTo>
                  <a:pt x="33159" y="0"/>
                </a:lnTo>
                <a:lnTo>
                  <a:pt x="12" y="1270"/>
                </a:lnTo>
                <a:lnTo>
                  <a:pt x="0" y="8382"/>
                </a:lnTo>
                <a:lnTo>
                  <a:pt x="4648" y="9271"/>
                </a:lnTo>
                <a:lnTo>
                  <a:pt x="7874" y="10033"/>
                </a:lnTo>
                <a:lnTo>
                  <a:pt x="9652" y="10922"/>
                </a:lnTo>
                <a:lnTo>
                  <a:pt x="11430" y="11684"/>
                </a:lnTo>
                <a:lnTo>
                  <a:pt x="12839" y="12827"/>
                </a:lnTo>
                <a:lnTo>
                  <a:pt x="17538" y="32131"/>
                </a:lnTo>
                <a:lnTo>
                  <a:pt x="17526" y="62992"/>
                </a:lnTo>
                <a:lnTo>
                  <a:pt x="17208" y="195961"/>
                </a:lnTo>
                <a:lnTo>
                  <a:pt x="26644" y="198120"/>
                </a:lnTo>
                <a:lnTo>
                  <a:pt x="36245" y="189738"/>
                </a:lnTo>
                <a:lnTo>
                  <a:pt x="42811" y="192913"/>
                </a:lnTo>
                <a:lnTo>
                  <a:pt x="49085" y="195072"/>
                </a:lnTo>
                <a:lnTo>
                  <a:pt x="61036" y="197612"/>
                </a:lnTo>
                <a:lnTo>
                  <a:pt x="67398" y="198247"/>
                </a:lnTo>
                <a:lnTo>
                  <a:pt x="74155" y="198247"/>
                </a:lnTo>
                <a:lnTo>
                  <a:pt x="106527" y="189738"/>
                </a:lnTo>
                <a:lnTo>
                  <a:pt x="109702" y="187452"/>
                </a:lnTo>
                <a:lnTo>
                  <a:pt x="130683" y="150114"/>
                </a:lnTo>
                <a:lnTo>
                  <a:pt x="131965" y="140258"/>
                </a:lnTo>
                <a:lnTo>
                  <a:pt x="132397" y="129540"/>
                </a:lnTo>
                <a:close/>
              </a:path>
              <a:path w="662939" h="235585">
                <a:moveTo>
                  <a:pt x="283781" y="135382"/>
                </a:moveTo>
                <a:lnTo>
                  <a:pt x="162496" y="135001"/>
                </a:lnTo>
                <a:lnTo>
                  <a:pt x="162496" y="154051"/>
                </a:lnTo>
                <a:lnTo>
                  <a:pt x="283781" y="154432"/>
                </a:lnTo>
                <a:lnTo>
                  <a:pt x="283781" y="135382"/>
                </a:lnTo>
                <a:close/>
              </a:path>
              <a:path w="662939" h="235585">
                <a:moveTo>
                  <a:pt x="283908" y="78486"/>
                </a:moveTo>
                <a:lnTo>
                  <a:pt x="162623" y="78244"/>
                </a:lnTo>
                <a:lnTo>
                  <a:pt x="162623" y="97294"/>
                </a:lnTo>
                <a:lnTo>
                  <a:pt x="283908" y="97536"/>
                </a:lnTo>
                <a:lnTo>
                  <a:pt x="283908" y="78486"/>
                </a:lnTo>
                <a:close/>
              </a:path>
              <a:path w="662939" h="235585">
                <a:moveTo>
                  <a:pt x="434149" y="186944"/>
                </a:moveTo>
                <a:lnTo>
                  <a:pt x="421576" y="186436"/>
                </a:lnTo>
                <a:lnTo>
                  <a:pt x="417258" y="185801"/>
                </a:lnTo>
                <a:lnTo>
                  <a:pt x="412940" y="185293"/>
                </a:lnTo>
                <a:lnTo>
                  <a:pt x="409384" y="184658"/>
                </a:lnTo>
                <a:lnTo>
                  <a:pt x="406590" y="183642"/>
                </a:lnTo>
                <a:lnTo>
                  <a:pt x="403669" y="182626"/>
                </a:lnTo>
                <a:lnTo>
                  <a:pt x="396049" y="161036"/>
                </a:lnTo>
                <a:lnTo>
                  <a:pt x="396265" y="56388"/>
                </a:lnTo>
                <a:lnTo>
                  <a:pt x="396900" y="14960"/>
                </a:lnTo>
                <a:lnTo>
                  <a:pt x="397319" y="7747"/>
                </a:lnTo>
                <a:lnTo>
                  <a:pt x="389699" y="7747"/>
                </a:lnTo>
                <a:lnTo>
                  <a:pt x="325564" y="45720"/>
                </a:lnTo>
                <a:lnTo>
                  <a:pt x="331533" y="56388"/>
                </a:lnTo>
                <a:lnTo>
                  <a:pt x="339534" y="51054"/>
                </a:lnTo>
                <a:lnTo>
                  <a:pt x="346138" y="46863"/>
                </a:lnTo>
                <a:lnTo>
                  <a:pt x="351599" y="43942"/>
                </a:lnTo>
                <a:lnTo>
                  <a:pt x="356933" y="40894"/>
                </a:lnTo>
                <a:lnTo>
                  <a:pt x="361124" y="39370"/>
                </a:lnTo>
                <a:lnTo>
                  <a:pt x="364045" y="39370"/>
                </a:lnTo>
                <a:lnTo>
                  <a:pt x="366458" y="39497"/>
                </a:lnTo>
                <a:lnTo>
                  <a:pt x="368363" y="40259"/>
                </a:lnTo>
                <a:lnTo>
                  <a:pt x="369633" y="42037"/>
                </a:lnTo>
                <a:lnTo>
                  <a:pt x="370903" y="43688"/>
                </a:lnTo>
                <a:lnTo>
                  <a:pt x="371538" y="46355"/>
                </a:lnTo>
                <a:lnTo>
                  <a:pt x="371284" y="161036"/>
                </a:lnTo>
                <a:lnTo>
                  <a:pt x="371284" y="167386"/>
                </a:lnTo>
                <a:lnTo>
                  <a:pt x="370776" y="172085"/>
                </a:lnTo>
                <a:lnTo>
                  <a:pt x="369633" y="174879"/>
                </a:lnTo>
                <a:lnTo>
                  <a:pt x="368617" y="177673"/>
                </a:lnTo>
                <a:lnTo>
                  <a:pt x="366966" y="179832"/>
                </a:lnTo>
                <a:lnTo>
                  <a:pt x="364680" y="181356"/>
                </a:lnTo>
                <a:lnTo>
                  <a:pt x="362394" y="183007"/>
                </a:lnTo>
                <a:lnTo>
                  <a:pt x="359092" y="184150"/>
                </a:lnTo>
                <a:lnTo>
                  <a:pt x="350329" y="185674"/>
                </a:lnTo>
                <a:lnTo>
                  <a:pt x="343090" y="186309"/>
                </a:lnTo>
                <a:lnTo>
                  <a:pt x="333057" y="186690"/>
                </a:lnTo>
                <a:lnTo>
                  <a:pt x="332930" y="196723"/>
                </a:lnTo>
                <a:lnTo>
                  <a:pt x="434149" y="196977"/>
                </a:lnTo>
                <a:lnTo>
                  <a:pt x="434149" y="186944"/>
                </a:lnTo>
                <a:close/>
              </a:path>
              <a:path w="662939" h="235585">
                <a:moveTo>
                  <a:pt x="594029" y="101231"/>
                </a:moveTo>
                <a:lnTo>
                  <a:pt x="590511" y="60413"/>
                </a:lnTo>
                <a:lnTo>
                  <a:pt x="571347" y="21209"/>
                </a:lnTo>
                <a:lnTo>
                  <a:pt x="567372" y="18364"/>
                </a:lnTo>
                <a:lnTo>
                  <a:pt x="567372" y="107315"/>
                </a:lnTo>
                <a:lnTo>
                  <a:pt x="566851" y="126555"/>
                </a:lnTo>
                <a:lnTo>
                  <a:pt x="559244" y="168148"/>
                </a:lnTo>
                <a:lnTo>
                  <a:pt x="534606" y="187706"/>
                </a:lnTo>
                <a:lnTo>
                  <a:pt x="526478" y="186397"/>
                </a:lnTo>
                <a:lnTo>
                  <a:pt x="502831" y="139941"/>
                </a:lnTo>
                <a:lnTo>
                  <a:pt x="500824" y="101231"/>
                </a:lnTo>
                <a:lnTo>
                  <a:pt x="500989" y="91960"/>
                </a:lnTo>
                <a:lnTo>
                  <a:pt x="504850" y="52971"/>
                </a:lnTo>
                <a:lnTo>
                  <a:pt x="528002" y="19685"/>
                </a:lnTo>
                <a:lnTo>
                  <a:pt x="541210" y="19685"/>
                </a:lnTo>
                <a:lnTo>
                  <a:pt x="563435" y="56261"/>
                </a:lnTo>
                <a:lnTo>
                  <a:pt x="567372" y="107315"/>
                </a:lnTo>
                <a:lnTo>
                  <a:pt x="567372" y="18364"/>
                </a:lnTo>
                <a:lnTo>
                  <a:pt x="561174" y="13944"/>
                </a:lnTo>
                <a:lnTo>
                  <a:pt x="549059" y="9588"/>
                </a:lnTo>
                <a:lnTo>
                  <a:pt x="534987" y="8128"/>
                </a:lnTo>
                <a:lnTo>
                  <a:pt x="526224" y="8001"/>
                </a:lnTo>
                <a:lnTo>
                  <a:pt x="517969" y="9906"/>
                </a:lnTo>
                <a:lnTo>
                  <a:pt x="487438" y="37833"/>
                </a:lnTo>
                <a:lnTo>
                  <a:pt x="475297" y="81838"/>
                </a:lnTo>
                <a:lnTo>
                  <a:pt x="474218" y="107315"/>
                </a:lnTo>
                <a:lnTo>
                  <a:pt x="474980" y="127482"/>
                </a:lnTo>
                <a:lnTo>
                  <a:pt x="488378" y="176022"/>
                </a:lnTo>
                <a:lnTo>
                  <a:pt x="532447" y="199390"/>
                </a:lnTo>
                <a:lnTo>
                  <a:pt x="546582" y="197853"/>
                </a:lnTo>
                <a:lnTo>
                  <a:pt x="558939" y="193205"/>
                </a:lnTo>
                <a:lnTo>
                  <a:pt x="566432" y="187706"/>
                </a:lnTo>
                <a:lnTo>
                  <a:pt x="569493" y="185470"/>
                </a:lnTo>
                <a:lnTo>
                  <a:pt x="578294" y="174625"/>
                </a:lnTo>
                <a:lnTo>
                  <a:pt x="585139" y="160756"/>
                </a:lnTo>
                <a:lnTo>
                  <a:pt x="590067" y="143891"/>
                </a:lnTo>
                <a:lnTo>
                  <a:pt x="593039" y="124091"/>
                </a:lnTo>
                <a:lnTo>
                  <a:pt x="594029" y="101231"/>
                </a:lnTo>
                <a:close/>
              </a:path>
              <a:path w="662939" h="235585">
                <a:moveTo>
                  <a:pt x="662622" y="73787"/>
                </a:moveTo>
                <a:lnTo>
                  <a:pt x="635317" y="73787"/>
                </a:lnTo>
                <a:lnTo>
                  <a:pt x="635190" y="105791"/>
                </a:lnTo>
                <a:lnTo>
                  <a:pt x="662622" y="105930"/>
                </a:lnTo>
                <a:lnTo>
                  <a:pt x="662622" y="73787"/>
                </a:lnTo>
                <a:close/>
              </a:path>
              <a:path w="662939" h="235585">
                <a:moveTo>
                  <a:pt x="662749" y="178435"/>
                </a:moveTo>
                <a:lnTo>
                  <a:pt x="662114" y="172085"/>
                </a:lnTo>
                <a:lnTo>
                  <a:pt x="660844" y="165735"/>
                </a:lnTo>
                <a:lnTo>
                  <a:pt x="636841" y="165608"/>
                </a:lnTo>
                <a:lnTo>
                  <a:pt x="637476" y="172466"/>
                </a:lnTo>
                <a:lnTo>
                  <a:pt x="637692" y="178435"/>
                </a:lnTo>
                <a:lnTo>
                  <a:pt x="631761" y="215011"/>
                </a:lnTo>
                <a:lnTo>
                  <a:pt x="629729" y="218567"/>
                </a:lnTo>
                <a:lnTo>
                  <a:pt x="626300" y="222504"/>
                </a:lnTo>
                <a:lnTo>
                  <a:pt x="621601" y="226822"/>
                </a:lnTo>
                <a:lnTo>
                  <a:pt x="628967" y="235204"/>
                </a:lnTo>
                <a:lnTo>
                  <a:pt x="657161" y="207391"/>
                </a:lnTo>
                <a:lnTo>
                  <a:pt x="659320" y="202184"/>
                </a:lnTo>
                <a:lnTo>
                  <a:pt x="661606" y="196850"/>
                </a:lnTo>
                <a:lnTo>
                  <a:pt x="662622" y="191008"/>
                </a:lnTo>
                <a:lnTo>
                  <a:pt x="662749" y="178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803211" y="3813555"/>
            <a:ext cx="2726690" cy="256540"/>
            <a:chOff x="803211" y="3813555"/>
            <a:chExt cx="2726690" cy="25654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211" y="3815587"/>
              <a:ext cx="829754" cy="249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59255" y="3842892"/>
              <a:ext cx="488315" cy="167005"/>
            </a:xfrm>
            <a:custGeom>
              <a:avLst/>
              <a:gdLst/>
              <a:ahLst/>
              <a:cxnLst/>
              <a:rect l="l" t="t" r="r" b="b"/>
              <a:pathLst>
                <a:path w="488314" h="167004">
                  <a:moveTo>
                    <a:pt x="27813" y="132080"/>
                  </a:moveTo>
                  <a:lnTo>
                    <a:pt x="127" y="131953"/>
                  </a:lnTo>
                  <a:lnTo>
                    <a:pt x="0" y="163703"/>
                  </a:lnTo>
                  <a:lnTo>
                    <a:pt x="27686" y="163830"/>
                  </a:lnTo>
                  <a:lnTo>
                    <a:pt x="27813" y="132080"/>
                  </a:lnTo>
                  <a:close/>
                </a:path>
                <a:path w="488314" h="167004">
                  <a:moveTo>
                    <a:pt x="177673" y="96901"/>
                  </a:moveTo>
                  <a:lnTo>
                    <a:pt x="169252" y="57442"/>
                  </a:lnTo>
                  <a:lnTo>
                    <a:pt x="151765" y="39204"/>
                  </a:lnTo>
                  <a:lnTo>
                    <a:pt x="151765" y="108077"/>
                  </a:lnTo>
                  <a:lnTo>
                    <a:pt x="151130" y="114935"/>
                  </a:lnTo>
                  <a:lnTo>
                    <a:pt x="149796" y="121843"/>
                  </a:lnTo>
                  <a:lnTo>
                    <a:pt x="148717" y="128270"/>
                  </a:lnTo>
                  <a:lnTo>
                    <a:pt x="146812" y="133985"/>
                  </a:lnTo>
                  <a:lnTo>
                    <a:pt x="144018" y="139065"/>
                  </a:lnTo>
                  <a:lnTo>
                    <a:pt x="141351" y="144018"/>
                  </a:lnTo>
                  <a:lnTo>
                    <a:pt x="137795" y="148082"/>
                  </a:lnTo>
                  <a:lnTo>
                    <a:pt x="133604" y="151003"/>
                  </a:lnTo>
                  <a:lnTo>
                    <a:pt x="129286" y="153924"/>
                  </a:lnTo>
                  <a:lnTo>
                    <a:pt x="124079" y="155448"/>
                  </a:lnTo>
                  <a:lnTo>
                    <a:pt x="117983" y="155448"/>
                  </a:lnTo>
                  <a:lnTo>
                    <a:pt x="85636" y="121843"/>
                  </a:lnTo>
                  <a:lnTo>
                    <a:pt x="83439" y="96901"/>
                  </a:lnTo>
                  <a:lnTo>
                    <a:pt x="83997" y="84353"/>
                  </a:lnTo>
                  <a:lnTo>
                    <a:pt x="103174" y="45199"/>
                  </a:lnTo>
                  <a:lnTo>
                    <a:pt x="117856" y="41656"/>
                  </a:lnTo>
                  <a:lnTo>
                    <a:pt x="124333" y="41656"/>
                  </a:lnTo>
                  <a:lnTo>
                    <a:pt x="130175" y="43688"/>
                  </a:lnTo>
                  <a:lnTo>
                    <a:pt x="135407" y="48006"/>
                  </a:lnTo>
                  <a:lnTo>
                    <a:pt x="140462" y="52070"/>
                  </a:lnTo>
                  <a:lnTo>
                    <a:pt x="151498" y="91249"/>
                  </a:lnTo>
                  <a:lnTo>
                    <a:pt x="151765" y="108077"/>
                  </a:lnTo>
                  <a:lnTo>
                    <a:pt x="151765" y="39204"/>
                  </a:lnTo>
                  <a:lnTo>
                    <a:pt x="144094" y="35153"/>
                  </a:lnTo>
                  <a:lnTo>
                    <a:pt x="132118" y="31940"/>
                  </a:lnTo>
                  <a:lnTo>
                    <a:pt x="118364" y="30861"/>
                  </a:lnTo>
                  <a:lnTo>
                    <a:pt x="109829" y="31267"/>
                  </a:lnTo>
                  <a:lnTo>
                    <a:pt x="74879" y="47879"/>
                  </a:lnTo>
                  <a:lnTo>
                    <a:pt x="58026" y="88811"/>
                  </a:lnTo>
                  <a:lnTo>
                    <a:pt x="57594" y="100838"/>
                  </a:lnTo>
                  <a:lnTo>
                    <a:pt x="58458" y="115100"/>
                  </a:lnTo>
                  <a:lnTo>
                    <a:pt x="80746" y="156692"/>
                  </a:lnTo>
                  <a:lnTo>
                    <a:pt x="115824" y="166243"/>
                  </a:lnTo>
                  <a:lnTo>
                    <a:pt x="124942" y="165773"/>
                  </a:lnTo>
                  <a:lnTo>
                    <a:pt x="133438" y="164338"/>
                  </a:lnTo>
                  <a:lnTo>
                    <a:pt x="141351" y="161950"/>
                  </a:lnTo>
                  <a:lnTo>
                    <a:pt x="148590" y="158623"/>
                  </a:lnTo>
                  <a:lnTo>
                    <a:pt x="153327" y="155448"/>
                  </a:lnTo>
                  <a:lnTo>
                    <a:pt x="155130" y="154241"/>
                  </a:lnTo>
                  <a:lnTo>
                    <a:pt x="175666" y="117894"/>
                  </a:lnTo>
                  <a:lnTo>
                    <a:pt x="177114" y="107861"/>
                  </a:lnTo>
                  <a:lnTo>
                    <a:pt x="177673" y="96901"/>
                  </a:lnTo>
                  <a:close/>
                </a:path>
                <a:path w="488314" h="167004">
                  <a:moveTo>
                    <a:pt x="337693" y="157480"/>
                  </a:moveTo>
                  <a:lnTo>
                    <a:pt x="323215" y="149733"/>
                  </a:lnTo>
                  <a:lnTo>
                    <a:pt x="322199" y="147955"/>
                  </a:lnTo>
                  <a:lnTo>
                    <a:pt x="321691" y="145415"/>
                  </a:lnTo>
                  <a:lnTo>
                    <a:pt x="321475" y="142875"/>
                  </a:lnTo>
                  <a:lnTo>
                    <a:pt x="321246" y="140081"/>
                  </a:lnTo>
                  <a:lnTo>
                    <a:pt x="321132" y="137287"/>
                  </a:lnTo>
                  <a:lnTo>
                    <a:pt x="321259" y="51689"/>
                  </a:lnTo>
                  <a:lnTo>
                    <a:pt x="321310" y="33655"/>
                  </a:lnTo>
                  <a:lnTo>
                    <a:pt x="282194" y="33528"/>
                  </a:lnTo>
                  <a:lnTo>
                    <a:pt x="282194" y="40259"/>
                  </a:lnTo>
                  <a:lnTo>
                    <a:pt x="285750" y="41148"/>
                  </a:lnTo>
                  <a:lnTo>
                    <a:pt x="288290" y="42037"/>
                  </a:lnTo>
                  <a:lnTo>
                    <a:pt x="289941" y="42926"/>
                  </a:lnTo>
                  <a:lnTo>
                    <a:pt x="291592" y="43688"/>
                  </a:lnTo>
                  <a:lnTo>
                    <a:pt x="292735" y="44577"/>
                  </a:lnTo>
                  <a:lnTo>
                    <a:pt x="297180" y="55880"/>
                  </a:lnTo>
                  <a:lnTo>
                    <a:pt x="297561" y="58547"/>
                  </a:lnTo>
                  <a:lnTo>
                    <a:pt x="297561" y="67437"/>
                  </a:lnTo>
                  <a:lnTo>
                    <a:pt x="297434" y="123444"/>
                  </a:lnTo>
                  <a:lnTo>
                    <a:pt x="296672" y="127381"/>
                  </a:lnTo>
                  <a:lnTo>
                    <a:pt x="294894" y="130810"/>
                  </a:lnTo>
                  <a:lnTo>
                    <a:pt x="293243" y="134112"/>
                  </a:lnTo>
                  <a:lnTo>
                    <a:pt x="290449" y="137541"/>
                  </a:lnTo>
                  <a:lnTo>
                    <a:pt x="282575" y="144399"/>
                  </a:lnTo>
                  <a:lnTo>
                    <a:pt x="279019" y="146812"/>
                  </a:lnTo>
                  <a:lnTo>
                    <a:pt x="275844" y="148082"/>
                  </a:lnTo>
                  <a:lnTo>
                    <a:pt x="272542" y="149479"/>
                  </a:lnTo>
                  <a:lnTo>
                    <a:pt x="269240" y="150114"/>
                  </a:lnTo>
                  <a:lnTo>
                    <a:pt x="260477" y="150114"/>
                  </a:lnTo>
                  <a:lnTo>
                    <a:pt x="256286" y="149225"/>
                  </a:lnTo>
                  <a:lnTo>
                    <a:pt x="253365" y="147193"/>
                  </a:lnTo>
                  <a:lnTo>
                    <a:pt x="250317" y="145288"/>
                  </a:lnTo>
                  <a:lnTo>
                    <a:pt x="248031" y="143002"/>
                  </a:lnTo>
                  <a:lnTo>
                    <a:pt x="246380" y="140081"/>
                  </a:lnTo>
                  <a:lnTo>
                    <a:pt x="244729" y="137287"/>
                  </a:lnTo>
                  <a:lnTo>
                    <a:pt x="243459" y="133096"/>
                  </a:lnTo>
                  <a:lnTo>
                    <a:pt x="241935" y="121920"/>
                  </a:lnTo>
                  <a:lnTo>
                    <a:pt x="241554" y="113792"/>
                  </a:lnTo>
                  <a:lnTo>
                    <a:pt x="241681" y="33401"/>
                  </a:lnTo>
                  <a:lnTo>
                    <a:pt x="202692" y="33401"/>
                  </a:lnTo>
                  <a:lnTo>
                    <a:pt x="202692" y="40005"/>
                  </a:lnTo>
                  <a:lnTo>
                    <a:pt x="208280" y="41529"/>
                  </a:lnTo>
                  <a:lnTo>
                    <a:pt x="211963" y="43053"/>
                  </a:lnTo>
                  <a:lnTo>
                    <a:pt x="213614" y="44831"/>
                  </a:lnTo>
                  <a:lnTo>
                    <a:pt x="215392" y="46482"/>
                  </a:lnTo>
                  <a:lnTo>
                    <a:pt x="216535" y="48768"/>
                  </a:lnTo>
                  <a:lnTo>
                    <a:pt x="217043" y="51689"/>
                  </a:lnTo>
                  <a:lnTo>
                    <a:pt x="217678" y="54483"/>
                  </a:lnTo>
                  <a:lnTo>
                    <a:pt x="217868" y="58547"/>
                  </a:lnTo>
                  <a:lnTo>
                    <a:pt x="217919" y="123444"/>
                  </a:lnTo>
                  <a:lnTo>
                    <a:pt x="233680" y="161544"/>
                  </a:lnTo>
                  <a:lnTo>
                    <a:pt x="245999" y="166497"/>
                  </a:lnTo>
                  <a:lnTo>
                    <a:pt x="254254" y="166497"/>
                  </a:lnTo>
                  <a:lnTo>
                    <a:pt x="261239" y="166624"/>
                  </a:lnTo>
                  <a:lnTo>
                    <a:pt x="289433" y="150114"/>
                  </a:lnTo>
                  <a:lnTo>
                    <a:pt x="291147" y="148590"/>
                  </a:lnTo>
                  <a:lnTo>
                    <a:pt x="296799" y="142875"/>
                  </a:lnTo>
                  <a:lnTo>
                    <a:pt x="298831" y="143383"/>
                  </a:lnTo>
                  <a:lnTo>
                    <a:pt x="297942" y="165862"/>
                  </a:lnTo>
                  <a:lnTo>
                    <a:pt x="306324" y="165862"/>
                  </a:lnTo>
                  <a:lnTo>
                    <a:pt x="337693" y="164592"/>
                  </a:lnTo>
                  <a:lnTo>
                    <a:pt x="337693" y="157480"/>
                  </a:lnTo>
                  <a:close/>
                </a:path>
                <a:path w="488314" h="167004">
                  <a:moveTo>
                    <a:pt x="444500" y="149098"/>
                  </a:moveTo>
                  <a:lnTo>
                    <a:pt x="438404" y="141732"/>
                  </a:lnTo>
                  <a:lnTo>
                    <a:pt x="435229" y="144526"/>
                  </a:lnTo>
                  <a:lnTo>
                    <a:pt x="432054" y="146685"/>
                  </a:lnTo>
                  <a:lnTo>
                    <a:pt x="428879" y="148209"/>
                  </a:lnTo>
                  <a:lnTo>
                    <a:pt x="425704" y="149606"/>
                  </a:lnTo>
                  <a:lnTo>
                    <a:pt x="422275" y="150368"/>
                  </a:lnTo>
                  <a:lnTo>
                    <a:pt x="414604" y="150368"/>
                  </a:lnTo>
                  <a:lnTo>
                    <a:pt x="396748" y="117475"/>
                  </a:lnTo>
                  <a:lnTo>
                    <a:pt x="396875" y="108585"/>
                  </a:lnTo>
                  <a:lnTo>
                    <a:pt x="397002" y="47625"/>
                  </a:lnTo>
                  <a:lnTo>
                    <a:pt x="441198" y="47752"/>
                  </a:lnTo>
                  <a:lnTo>
                    <a:pt x="441198" y="47625"/>
                  </a:lnTo>
                  <a:lnTo>
                    <a:pt x="441198" y="33909"/>
                  </a:lnTo>
                  <a:lnTo>
                    <a:pt x="397002" y="33782"/>
                  </a:lnTo>
                  <a:lnTo>
                    <a:pt x="397129" y="0"/>
                  </a:lnTo>
                  <a:lnTo>
                    <a:pt x="377698" y="0"/>
                  </a:lnTo>
                  <a:lnTo>
                    <a:pt x="364236" y="36703"/>
                  </a:lnTo>
                  <a:lnTo>
                    <a:pt x="361442" y="38608"/>
                  </a:lnTo>
                  <a:lnTo>
                    <a:pt x="357759" y="39878"/>
                  </a:lnTo>
                  <a:lnTo>
                    <a:pt x="353187" y="40513"/>
                  </a:lnTo>
                  <a:lnTo>
                    <a:pt x="353187" y="47498"/>
                  </a:lnTo>
                  <a:lnTo>
                    <a:pt x="373380" y="47625"/>
                  </a:lnTo>
                  <a:lnTo>
                    <a:pt x="373291" y="124460"/>
                  </a:lnTo>
                  <a:lnTo>
                    <a:pt x="373773" y="133985"/>
                  </a:lnTo>
                  <a:lnTo>
                    <a:pt x="399757" y="166243"/>
                  </a:lnTo>
                  <a:lnTo>
                    <a:pt x="414274" y="167005"/>
                  </a:lnTo>
                  <a:lnTo>
                    <a:pt x="420243" y="165608"/>
                  </a:lnTo>
                  <a:lnTo>
                    <a:pt x="426085" y="162687"/>
                  </a:lnTo>
                  <a:lnTo>
                    <a:pt x="431927" y="159893"/>
                  </a:lnTo>
                  <a:lnTo>
                    <a:pt x="438023" y="155321"/>
                  </a:lnTo>
                  <a:lnTo>
                    <a:pt x="443166" y="150368"/>
                  </a:lnTo>
                  <a:lnTo>
                    <a:pt x="444500" y="149098"/>
                  </a:lnTo>
                  <a:close/>
                </a:path>
                <a:path w="488314" h="167004">
                  <a:moveTo>
                    <a:pt x="488061" y="133223"/>
                  </a:moveTo>
                  <a:lnTo>
                    <a:pt x="460375" y="133096"/>
                  </a:lnTo>
                  <a:lnTo>
                    <a:pt x="460248" y="164846"/>
                  </a:lnTo>
                  <a:lnTo>
                    <a:pt x="487934" y="164973"/>
                  </a:lnTo>
                  <a:lnTo>
                    <a:pt x="488061" y="133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2843" y="3813555"/>
              <a:ext cx="1356486" cy="256158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3615309" y="3869689"/>
            <a:ext cx="121285" cy="123189"/>
          </a:xfrm>
          <a:custGeom>
            <a:avLst/>
            <a:gdLst/>
            <a:ahLst/>
            <a:cxnLst/>
            <a:rect l="l" t="t" r="r" b="b"/>
            <a:pathLst>
              <a:path w="121285" h="123189">
                <a:moveTo>
                  <a:pt x="121285" y="52070"/>
                </a:moveTo>
                <a:lnTo>
                  <a:pt x="70675" y="52070"/>
                </a:lnTo>
                <a:lnTo>
                  <a:pt x="70675" y="0"/>
                </a:lnTo>
                <a:lnTo>
                  <a:pt x="50609" y="0"/>
                </a:lnTo>
                <a:lnTo>
                  <a:pt x="50609" y="52070"/>
                </a:lnTo>
                <a:lnTo>
                  <a:pt x="0" y="52070"/>
                </a:lnTo>
                <a:lnTo>
                  <a:pt x="0" y="71120"/>
                </a:lnTo>
                <a:lnTo>
                  <a:pt x="50482" y="71120"/>
                </a:lnTo>
                <a:lnTo>
                  <a:pt x="50482" y="123190"/>
                </a:lnTo>
                <a:lnTo>
                  <a:pt x="70548" y="123190"/>
                </a:lnTo>
                <a:lnTo>
                  <a:pt x="70548" y="71120"/>
                </a:lnTo>
                <a:lnTo>
                  <a:pt x="121285" y="71120"/>
                </a:lnTo>
                <a:lnTo>
                  <a:pt x="121285" y="52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31717" y="3816476"/>
            <a:ext cx="588645" cy="256540"/>
          </a:xfrm>
          <a:custGeom>
            <a:avLst/>
            <a:gdLst/>
            <a:ahLst/>
            <a:cxnLst/>
            <a:rect l="l" t="t" r="r" b="b"/>
            <a:pathLst>
              <a:path w="588645" h="256539">
                <a:moveTo>
                  <a:pt x="70739" y="54229"/>
                </a:moveTo>
                <a:lnTo>
                  <a:pt x="50673" y="54102"/>
                </a:lnTo>
                <a:lnTo>
                  <a:pt x="50546" y="105918"/>
                </a:lnTo>
                <a:lnTo>
                  <a:pt x="70612" y="105918"/>
                </a:lnTo>
                <a:lnTo>
                  <a:pt x="70739" y="54229"/>
                </a:lnTo>
                <a:close/>
              </a:path>
              <a:path w="588645" h="256539">
                <a:moveTo>
                  <a:pt x="121285" y="106045"/>
                </a:moveTo>
                <a:lnTo>
                  <a:pt x="50546" y="105918"/>
                </a:lnTo>
                <a:lnTo>
                  <a:pt x="0" y="105791"/>
                </a:lnTo>
                <a:lnTo>
                  <a:pt x="0" y="124841"/>
                </a:lnTo>
                <a:lnTo>
                  <a:pt x="50546" y="124968"/>
                </a:lnTo>
                <a:lnTo>
                  <a:pt x="50419" y="176784"/>
                </a:lnTo>
                <a:lnTo>
                  <a:pt x="70485" y="176911"/>
                </a:lnTo>
                <a:lnTo>
                  <a:pt x="70612" y="124968"/>
                </a:lnTo>
                <a:lnTo>
                  <a:pt x="121285" y="125095"/>
                </a:lnTo>
                <a:lnTo>
                  <a:pt x="121285" y="124968"/>
                </a:lnTo>
                <a:lnTo>
                  <a:pt x="121285" y="106045"/>
                </a:lnTo>
                <a:close/>
              </a:path>
              <a:path w="588645" h="256539">
                <a:moveTo>
                  <a:pt x="226187" y="54610"/>
                </a:moveTo>
                <a:lnTo>
                  <a:pt x="206121" y="54483"/>
                </a:lnTo>
                <a:lnTo>
                  <a:pt x="205994" y="106299"/>
                </a:lnTo>
                <a:lnTo>
                  <a:pt x="226060" y="106299"/>
                </a:lnTo>
                <a:lnTo>
                  <a:pt x="226187" y="54610"/>
                </a:lnTo>
                <a:close/>
              </a:path>
              <a:path w="588645" h="256539">
                <a:moveTo>
                  <a:pt x="276733" y="106426"/>
                </a:moveTo>
                <a:lnTo>
                  <a:pt x="205994" y="106299"/>
                </a:lnTo>
                <a:lnTo>
                  <a:pt x="155448" y="106172"/>
                </a:lnTo>
                <a:lnTo>
                  <a:pt x="155448" y="125222"/>
                </a:lnTo>
                <a:lnTo>
                  <a:pt x="205867" y="125349"/>
                </a:lnTo>
                <a:lnTo>
                  <a:pt x="205740" y="177165"/>
                </a:lnTo>
                <a:lnTo>
                  <a:pt x="225933" y="177292"/>
                </a:lnTo>
                <a:lnTo>
                  <a:pt x="226060" y="125349"/>
                </a:lnTo>
                <a:lnTo>
                  <a:pt x="276733" y="125476"/>
                </a:lnTo>
                <a:lnTo>
                  <a:pt x="276733" y="125349"/>
                </a:lnTo>
                <a:lnTo>
                  <a:pt x="276733" y="106426"/>
                </a:lnTo>
                <a:close/>
              </a:path>
              <a:path w="588645" h="256539">
                <a:moveTo>
                  <a:pt x="422910" y="189738"/>
                </a:moveTo>
                <a:lnTo>
                  <a:pt x="418973" y="188722"/>
                </a:lnTo>
                <a:lnTo>
                  <a:pt x="416052" y="187579"/>
                </a:lnTo>
                <a:lnTo>
                  <a:pt x="414274" y="186563"/>
                </a:lnTo>
                <a:lnTo>
                  <a:pt x="412496" y="185674"/>
                </a:lnTo>
                <a:lnTo>
                  <a:pt x="407339" y="167894"/>
                </a:lnTo>
                <a:lnTo>
                  <a:pt x="407339" y="133985"/>
                </a:lnTo>
                <a:lnTo>
                  <a:pt x="407314" y="104394"/>
                </a:lnTo>
                <a:lnTo>
                  <a:pt x="400964" y="75438"/>
                </a:lnTo>
                <a:lnTo>
                  <a:pt x="400685" y="74803"/>
                </a:lnTo>
                <a:lnTo>
                  <a:pt x="396621" y="70358"/>
                </a:lnTo>
                <a:lnTo>
                  <a:pt x="391033" y="67564"/>
                </a:lnTo>
                <a:lnTo>
                  <a:pt x="385572" y="64643"/>
                </a:lnTo>
                <a:lnTo>
                  <a:pt x="378333" y="63119"/>
                </a:lnTo>
                <a:lnTo>
                  <a:pt x="363347" y="63119"/>
                </a:lnTo>
                <a:lnTo>
                  <a:pt x="320802" y="75438"/>
                </a:lnTo>
                <a:lnTo>
                  <a:pt x="312039" y="80010"/>
                </a:lnTo>
                <a:lnTo>
                  <a:pt x="312039" y="97790"/>
                </a:lnTo>
                <a:lnTo>
                  <a:pt x="329946" y="97790"/>
                </a:lnTo>
                <a:lnTo>
                  <a:pt x="332105" y="90297"/>
                </a:lnTo>
                <a:lnTo>
                  <a:pt x="335407" y="84709"/>
                </a:lnTo>
                <a:lnTo>
                  <a:pt x="339725" y="81026"/>
                </a:lnTo>
                <a:lnTo>
                  <a:pt x="344170" y="77343"/>
                </a:lnTo>
                <a:lnTo>
                  <a:pt x="349885" y="75438"/>
                </a:lnTo>
                <a:lnTo>
                  <a:pt x="363601" y="75438"/>
                </a:lnTo>
                <a:lnTo>
                  <a:pt x="368808" y="76708"/>
                </a:lnTo>
                <a:lnTo>
                  <a:pt x="372745" y="79375"/>
                </a:lnTo>
                <a:lnTo>
                  <a:pt x="376682" y="81915"/>
                </a:lnTo>
                <a:lnTo>
                  <a:pt x="379476" y="85852"/>
                </a:lnTo>
                <a:lnTo>
                  <a:pt x="381254" y="91440"/>
                </a:lnTo>
                <a:lnTo>
                  <a:pt x="383159" y="96901"/>
                </a:lnTo>
                <a:lnTo>
                  <a:pt x="384048" y="104394"/>
                </a:lnTo>
                <a:lnTo>
                  <a:pt x="383921" y="122809"/>
                </a:lnTo>
                <a:lnTo>
                  <a:pt x="383921" y="133985"/>
                </a:lnTo>
                <a:lnTo>
                  <a:pt x="383921" y="157861"/>
                </a:lnTo>
                <a:lnTo>
                  <a:pt x="382524" y="162433"/>
                </a:lnTo>
                <a:lnTo>
                  <a:pt x="379603" y="167132"/>
                </a:lnTo>
                <a:lnTo>
                  <a:pt x="376809" y="171704"/>
                </a:lnTo>
                <a:lnTo>
                  <a:pt x="372872" y="175514"/>
                </a:lnTo>
                <a:lnTo>
                  <a:pt x="362712" y="181610"/>
                </a:lnTo>
                <a:lnTo>
                  <a:pt x="356997" y="183007"/>
                </a:lnTo>
                <a:lnTo>
                  <a:pt x="346456" y="183007"/>
                </a:lnTo>
                <a:lnTo>
                  <a:pt x="342646" y="182499"/>
                </a:lnTo>
                <a:lnTo>
                  <a:pt x="336296" y="180213"/>
                </a:lnTo>
                <a:lnTo>
                  <a:pt x="333629" y="178054"/>
                </a:lnTo>
                <a:lnTo>
                  <a:pt x="331495" y="174879"/>
                </a:lnTo>
                <a:lnTo>
                  <a:pt x="329438" y="172085"/>
                </a:lnTo>
                <a:lnTo>
                  <a:pt x="328422" y="167894"/>
                </a:lnTo>
                <a:lnTo>
                  <a:pt x="328447" y="162433"/>
                </a:lnTo>
                <a:lnTo>
                  <a:pt x="329298" y="155994"/>
                </a:lnTo>
                <a:lnTo>
                  <a:pt x="370890" y="134518"/>
                </a:lnTo>
                <a:lnTo>
                  <a:pt x="383921" y="133985"/>
                </a:lnTo>
                <a:lnTo>
                  <a:pt x="383921" y="122809"/>
                </a:lnTo>
                <a:lnTo>
                  <a:pt x="335749" y="130403"/>
                </a:lnTo>
                <a:lnTo>
                  <a:pt x="305981" y="156692"/>
                </a:lnTo>
                <a:lnTo>
                  <a:pt x="304673" y="166116"/>
                </a:lnTo>
                <a:lnTo>
                  <a:pt x="304673" y="172466"/>
                </a:lnTo>
                <a:lnTo>
                  <a:pt x="306070" y="178181"/>
                </a:lnTo>
                <a:lnTo>
                  <a:pt x="308991" y="183007"/>
                </a:lnTo>
                <a:lnTo>
                  <a:pt x="311785" y="187960"/>
                </a:lnTo>
                <a:lnTo>
                  <a:pt x="315849" y="191643"/>
                </a:lnTo>
                <a:lnTo>
                  <a:pt x="321056" y="194437"/>
                </a:lnTo>
                <a:lnTo>
                  <a:pt x="326390" y="197104"/>
                </a:lnTo>
                <a:lnTo>
                  <a:pt x="332486" y="198501"/>
                </a:lnTo>
                <a:lnTo>
                  <a:pt x="347218" y="198501"/>
                </a:lnTo>
                <a:lnTo>
                  <a:pt x="376948" y="183007"/>
                </a:lnTo>
                <a:lnTo>
                  <a:pt x="378269" y="181927"/>
                </a:lnTo>
                <a:lnTo>
                  <a:pt x="384175" y="176276"/>
                </a:lnTo>
                <a:lnTo>
                  <a:pt x="386207" y="176784"/>
                </a:lnTo>
                <a:lnTo>
                  <a:pt x="385445" y="196469"/>
                </a:lnTo>
                <a:lnTo>
                  <a:pt x="422910" y="196469"/>
                </a:lnTo>
                <a:lnTo>
                  <a:pt x="422910" y="189738"/>
                </a:lnTo>
                <a:close/>
              </a:path>
              <a:path w="588645" h="256539">
                <a:moveTo>
                  <a:pt x="513461" y="127762"/>
                </a:moveTo>
                <a:lnTo>
                  <a:pt x="511467" y="78117"/>
                </a:lnTo>
                <a:lnTo>
                  <a:pt x="501904" y="36144"/>
                </a:lnTo>
                <a:lnTo>
                  <a:pt x="475234" y="7112"/>
                </a:lnTo>
                <a:lnTo>
                  <a:pt x="437261" y="0"/>
                </a:lnTo>
                <a:lnTo>
                  <a:pt x="437261" y="11303"/>
                </a:lnTo>
                <a:lnTo>
                  <a:pt x="445770" y="11303"/>
                </a:lnTo>
                <a:lnTo>
                  <a:pt x="452755" y="12446"/>
                </a:lnTo>
                <a:lnTo>
                  <a:pt x="479679" y="41148"/>
                </a:lnTo>
                <a:lnTo>
                  <a:pt x="487311" y="87744"/>
                </a:lnTo>
                <a:lnTo>
                  <a:pt x="488442" y="128778"/>
                </a:lnTo>
                <a:lnTo>
                  <a:pt x="488200" y="145427"/>
                </a:lnTo>
                <a:lnTo>
                  <a:pt x="485775" y="185674"/>
                </a:lnTo>
                <a:lnTo>
                  <a:pt x="475869" y="226314"/>
                </a:lnTo>
                <a:lnTo>
                  <a:pt x="442976" y="244856"/>
                </a:lnTo>
                <a:lnTo>
                  <a:pt x="436626" y="244856"/>
                </a:lnTo>
                <a:lnTo>
                  <a:pt x="436626" y="256159"/>
                </a:lnTo>
                <a:lnTo>
                  <a:pt x="474726" y="248920"/>
                </a:lnTo>
                <a:lnTo>
                  <a:pt x="501586" y="219430"/>
                </a:lnTo>
                <a:lnTo>
                  <a:pt x="511289" y="177114"/>
                </a:lnTo>
                <a:lnTo>
                  <a:pt x="513168" y="146202"/>
                </a:lnTo>
                <a:lnTo>
                  <a:pt x="513461" y="127762"/>
                </a:lnTo>
                <a:close/>
              </a:path>
              <a:path w="588645" h="256539">
                <a:moveTo>
                  <a:pt x="588518" y="177800"/>
                </a:moveTo>
                <a:lnTo>
                  <a:pt x="587883" y="171577"/>
                </a:lnTo>
                <a:lnTo>
                  <a:pt x="586613" y="165100"/>
                </a:lnTo>
                <a:lnTo>
                  <a:pt x="562737" y="165100"/>
                </a:lnTo>
                <a:lnTo>
                  <a:pt x="563245" y="171831"/>
                </a:lnTo>
                <a:lnTo>
                  <a:pt x="563575" y="177800"/>
                </a:lnTo>
                <a:lnTo>
                  <a:pt x="555498" y="217932"/>
                </a:lnTo>
                <a:lnTo>
                  <a:pt x="547497" y="226187"/>
                </a:lnTo>
                <a:lnTo>
                  <a:pt x="554863" y="234569"/>
                </a:lnTo>
                <a:lnTo>
                  <a:pt x="582930" y="206883"/>
                </a:lnTo>
                <a:lnTo>
                  <a:pt x="588518" y="190373"/>
                </a:lnTo>
                <a:lnTo>
                  <a:pt x="588518" y="177800"/>
                </a:lnTo>
                <a:close/>
              </a:path>
              <a:path w="588645" h="256539">
                <a:moveTo>
                  <a:pt x="588518" y="73279"/>
                </a:moveTo>
                <a:lnTo>
                  <a:pt x="561086" y="73152"/>
                </a:lnTo>
                <a:lnTo>
                  <a:pt x="561086" y="105283"/>
                </a:lnTo>
                <a:lnTo>
                  <a:pt x="588391" y="105283"/>
                </a:lnTo>
                <a:lnTo>
                  <a:pt x="588518" y="73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802398" y="4148835"/>
            <a:ext cx="2741930" cy="256540"/>
            <a:chOff x="802398" y="4148835"/>
            <a:chExt cx="2741930" cy="25654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398" y="4150867"/>
              <a:ext cx="829805" cy="2493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58493" y="4178172"/>
              <a:ext cx="488315" cy="167005"/>
            </a:xfrm>
            <a:custGeom>
              <a:avLst/>
              <a:gdLst/>
              <a:ahLst/>
              <a:cxnLst/>
              <a:rect l="l" t="t" r="r" b="b"/>
              <a:pathLst>
                <a:path w="488314" h="167004">
                  <a:moveTo>
                    <a:pt x="27686" y="132080"/>
                  </a:moveTo>
                  <a:lnTo>
                    <a:pt x="0" y="131953"/>
                  </a:lnTo>
                  <a:lnTo>
                    <a:pt x="0" y="163703"/>
                  </a:lnTo>
                  <a:lnTo>
                    <a:pt x="27686" y="163830"/>
                  </a:lnTo>
                  <a:lnTo>
                    <a:pt x="27686" y="132080"/>
                  </a:lnTo>
                  <a:close/>
                </a:path>
                <a:path w="488314" h="167004">
                  <a:moveTo>
                    <a:pt x="177546" y="96901"/>
                  </a:moveTo>
                  <a:lnTo>
                    <a:pt x="169202" y="57442"/>
                  </a:lnTo>
                  <a:lnTo>
                    <a:pt x="151638" y="39141"/>
                  </a:lnTo>
                  <a:lnTo>
                    <a:pt x="151638" y="108077"/>
                  </a:lnTo>
                  <a:lnTo>
                    <a:pt x="150964" y="115100"/>
                  </a:lnTo>
                  <a:lnTo>
                    <a:pt x="129159" y="153924"/>
                  </a:lnTo>
                  <a:lnTo>
                    <a:pt x="123952" y="155448"/>
                  </a:lnTo>
                  <a:lnTo>
                    <a:pt x="117856" y="155448"/>
                  </a:lnTo>
                  <a:lnTo>
                    <a:pt x="85509" y="121843"/>
                  </a:lnTo>
                  <a:lnTo>
                    <a:pt x="83312" y="96901"/>
                  </a:lnTo>
                  <a:lnTo>
                    <a:pt x="83934" y="84353"/>
                  </a:lnTo>
                  <a:lnTo>
                    <a:pt x="103073" y="45199"/>
                  </a:lnTo>
                  <a:lnTo>
                    <a:pt x="117729" y="41656"/>
                  </a:lnTo>
                  <a:lnTo>
                    <a:pt x="124333" y="41656"/>
                  </a:lnTo>
                  <a:lnTo>
                    <a:pt x="149237" y="74536"/>
                  </a:lnTo>
                  <a:lnTo>
                    <a:pt x="151638" y="108077"/>
                  </a:lnTo>
                  <a:lnTo>
                    <a:pt x="151638" y="39141"/>
                  </a:lnTo>
                  <a:lnTo>
                    <a:pt x="144043" y="35153"/>
                  </a:lnTo>
                  <a:lnTo>
                    <a:pt x="132067" y="31940"/>
                  </a:lnTo>
                  <a:lnTo>
                    <a:pt x="118364" y="30861"/>
                  </a:lnTo>
                  <a:lnTo>
                    <a:pt x="109829" y="31267"/>
                  </a:lnTo>
                  <a:lnTo>
                    <a:pt x="74828" y="47917"/>
                  </a:lnTo>
                  <a:lnTo>
                    <a:pt x="58026" y="88811"/>
                  </a:lnTo>
                  <a:lnTo>
                    <a:pt x="57594" y="100838"/>
                  </a:lnTo>
                  <a:lnTo>
                    <a:pt x="58381" y="115100"/>
                  </a:lnTo>
                  <a:lnTo>
                    <a:pt x="80670" y="156692"/>
                  </a:lnTo>
                  <a:lnTo>
                    <a:pt x="115824" y="166243"/>
                  </a:lnTo>
                  <a:lnTo>
                    <a:pt x="124942" y="165773"/>
                  </a:lnTo>
                  <a:lnTo>
                    <a:pt x="160769" y="148894"/>
                  </a:lnTo>
                  <a:lnTo>
                    <a:pt x="177063" y="107861"/>
                  </a:lnTo>
                  <a:lnTo>
                    <a:pt x="177546" y="96901"/>
                  </a:lnTo>
                  <a:close/>
                </a:path>
                <a:path w="488314" h="167004">
                  <a:moveTo>
                    <a:pt x="337566" y="157480"/>
                  </a:moveTo>
                  <a:lnTo>
                    <a:pt x="322834" y="149225"/>
                  </a:lnTo>
                  <a:lnTo>
                    <a:pt x="322199" y="147955"/>
                  </a:lnTo>
                  <a:lnTo>
                    <a:pt x="321564" y="145415"/>
                  </a:lnTo>
                  <a:lnTo>
                    <a:pt x="321348" y="142875"/>
                  </a:lnTo>
                  <a:lnTo>
                    <a:pt x="321119" y="140081"/>
                  </a:lnTo>
                  <a:lnTo>
                    <a:pt x="321005" y="137287"/>
                  </a:lnTo>
                  <a:lnTo>
                    <a:pt x="321132" y="51689"/>
                  </a:lnTo>
                  <a:lnTo>
                    <a:pt x="321183" y="33655"/>
                  </a:lnTo>
                  <a:lnTo>
                    <a:pt x="282194" y="33528"/>
                  </a:lnTo>
                  <a:lnTo>
                    <a:pt x="282194" y="40259"/>
                  </a:lnTo>
                  <a:lnTo>
                    <a:pt x="285750" y="41148"/>
                  </a:lnTo>
                  <a:lnTo>
                    <a:pt x="288290" y="42037"/>
                  </a:lnTo>
                  <a:lnTo>
                    <a:pt x="289941" y="42926"/>
                  </a:lnTo>
                  <a:lnTo>
                    <a:pt x="291465" y="43688"/>
                  </a:lnTo>
                  <a:lnTo>
                    <a:pt x="292735" y="44577"/>
                  </a:lnTo>
                  <a:lnTo>
                    <a:pt x="297472" y="103124"/>
                  </a:lnTo>
                  <a:lnTo>
                    <a:pt x="297434" y="123444"/>
                  </a:lnTo>
                  <a:lnTo>
                    <a:pt x="275717" y="148082"/>
                  </a:lnTo>
                  <a:lnTo>
                    <a:pt x="272542" y="149479"/>
                  </a:lnTo>
                  <a:lnTo>
                    <a:pt x="269240" y="150114"/>
                  </a:lnTo>
                  <a:lnTo>
                    <a:pt x="260477" y="150114"/>
                  </a:lnTo>
                  <a:lnTo>
                    <a:pt x="256286" y="149225"/>
                  </a:lnTo>
                  <a:lnTo>
                    <a:pt x="253238" y="147193"/>
                  </a:lnTo>
                  <a:lnTo>
                    <a:pt x="250317" y="145288"/>
                  </a:lnTo>
                  <a:lnTo>
                    <a:pt x="242633" y="127127"/>
                  </a:lnTo>
                  <a:lnTo>
                    <a:pt x="241808" y="121920"/>
                  </a:lnTo>
                  <a:lnTo>
                    <a:pt x="241427" y="113792"/>
                  </a:lnTo>
                  <a:lnTo>
                    <a:pt x="241427" y="103124"/>
                  </a:lnTo>
                  <a:lnTo>
                    <a:pt x="241681" y="33401"/>
                  </a:lnTo>
                  <a:lnTo>
                    <a:pt x="202565" y="33401"/>
                  </a:lnTo>
                  <a:lnTo>
                    <a:pt x="202565" y="40005"/>
                  </a:lnTo>
                  <a:lnTo>
                    <a:pt x="208280" y="41529"/>
                  </a:lnTo>
                  <a:lnTo>
                    <a:pt x="211963" y="43053"/>
                  </a:lnTo>
                  <a:lnTo>
                    <a:pt x="213614" y="44831"/>
                  </a:lnTo>
                  <a:lnTo>
                    <a:pt x="215265" y="46482"/>
                  </a:lnTo>
                  <a:lnTo>
                    <a:pt x="216408" y="48768"/>
                  </a:lnTo>
                  <a:lnTo>
                    <a:pt x="217043" y="51689"/>
                  </a:lnTo>
                  <a:lnTo>
                    <a:pt x="217551" y="54483"/>
                  </a:lnTo>
                  <a:lnTo>
                    <a:pt x="217830" y="58547"/>
                  </a:lnTo>
                  <a:lnTo>
                    <a:pt x="217855" y="121920"/>
                  </a:lnTo>
                  <a:lnTo>
                    <a:pt x="217982" y="127635"/>
                  </a:lnTo>
                  <a:lnTo>
                    <a:pt x="239014" y="164846"/>
                  </a:lnTo>
                  <a:lnTo>
                    <a:pt x="245872" y="166497"/>
                  </a:lnTo>
                  <a:lnTo>
                    <a:pt x="254127" y="166497"/>
                  </a:lnTo>
                  <a:lnTo>
                    <a:pt x="261112" y="166624"/>
                  </a:lnTo>
                  <a:lnTo>
                    <a:pt x="296672" y="142875"/>
                  </a:lnTo>
                  <a:lnTo>
                    <a:pt x="298704" y="143383"/>
                  </a:lnTo>
                  <a:lnTo>
                    <a:pt x="297815" y="165862"/>
                  </a:lnTo>
                  <a:lnTo>
                    <a:pt x="306197" y="165862"/>
                  </a:lnTo>
                  <a:lnTo>
                    <a:pt x="337566" y="164592"/>
                  </a:lnTo>
                  <a:lnTo>
                    <a:pt x="337566" y="157480"/>
                  </a:lnTo>
                  <a:close/>
                </a:path>
                <a:path w="488314" h="167004">
                  <a:moveTo>
                    <a:pt x="444500" y="149098"/>
                  </a:moveTo>
                  <a:lnTo>
                    <a:pt x="438277" y="141732"/>
                  </a:lnTo>
                  <a:lnTo>
                    <a:pt x="435229" y="144526"/>
                  </a:lnTo>
                  <a:lnTo>
                    <a:pt x="432054" y="146685"/>
                  </a:lnTo>
                  <a:lnTo>
                    <a:pt x="428879" y="148209"/>
                  </a:lnTo>
                  <a:lnTo>
                    <a:pt x="425704" y="149606"/>
                  </a:lnTo>
                  <a:lnTo>
                    <a:pt x="422275" y="150368"/>
                  </a:lnTo>
                  <a:lnTo>
                    <a:pt x="414477" y="150368"/>
                  </a:lnTo>
                  <a:lnTo>
                    <a:pt x="411226" y="149733"/>
                  </a:lnTo>
                  <a:lnTo>
                    <a:pt x="406146" y="147193"/>
                  </a:lnTo>
                  <a:lnTo>
                    <a:pt x="403860" y="145034"/>
                  </a:lnTo>
                  <a:lnTo>
                    <a:pt x="401955" y="142113"/>
                  </a:lnTo>
                  <a:lnTo>
                    <a:pt x="399923" y="139065"/>
                  </a:lnTo>
                  <a:lnTo>
                    <a:pt x="398526" y="135001"/>
                  </a:lnTo>
                  <a:lnTo>
                    <a:pt x="397764" y="129794"/>
                  </a:lnTo>
                  <a:lnTo>
                    <a:pt x="397129" y="124460"/>
                  </a:lnTo>
                  <a:lnTo>
                    <a:pt x="396748" y="117475"/>
                  </a:lnTo>
                  <a:lnTo>
                    <a:pt x="396875" y="47625"/>
                  </a:lnTo>
                  <a:lnTo>
                    <a:pt x="441198" y="47752"/>
                  </a:lnTo>
                  <a:lnTo>
                    <a:pt x="441198" y="47625"/>
                  </a:lnTo>
                  <a:lnTo>
                    <a:pt x="441198" y="33909"/>
                  </a:lnTo>
                  <a:lnTo>
                    <a:pt x="397002" y="33782"/>
                  </a:lnTo>
                  <a:lnTo>
                    <a:pt x="397002" y="0"/>
                  </a:lnTo>
                  <a:lnTo>
                    <a:pt x="377571" y="0"/>
                  </a:lnTo>
                  <a:lnTo>
                    <a:pt x="376555" y="8255"/>
                  </a:lnTo>
                  <a:lnTo>
                    <a:pt x="375539" y="14605"/>
                  </a:lnTo>
                  <a:lnTo>
                    <a:pt x="373761" y="23241"/>
                  </a:lnTo>
                  <a:lnTo>
                    <a:pt x="372491" y="26797"/>
                  </a:lnTo>
                  <a:lnTo>
                    <a:pt x="370840" y="29718"/>
                  </a:lnTo>
                  <a:lnTo>
                    <a:pt x="369316" y="32639"/>
                  </a:lnTo>
                  <a:lnTo>
                    <a:pt x="367030" y="34925"/>
                  </a:lnTo>
                  <a:lnTo>
                    <a:pt x="364236" y="36703"/>
                  </a:lnTo>
                  <a:lnTo>
                    <a:pt x="361442" y="38608"/>
                  </a:lnTo>
                  <a:lnTo>
                    <a:pt x="357632" y="39878"/>
                  </a:lnTo>
                  <a:lnTo>
                    <a:pt x="353060" y="40513"/>
                  </a:lnTo>
                  <a:lnTo>
                    <a:pt x="353060" y="47498"/>
                  </a:lnTo>
                  <a:lnTo>
                    <a:pt x="373380" y="47625"/>
                  </a:lnTo>
                  <a:lnTo>
                    <a:pt x="373164" y="108585"/>
                  </a:lnTo>
                  <a:lnTo>
                    <a:pt x="373164" y="124460"/>
                  </a:lnTo>
                  <a:lnTo>
                    <a:pt x="386613" y="160985"/>
                  </a:lnTo>
                  <a:lnTo>
                    <a:pt x="414147" y="167005"/>
                  </a:lnTo>
                  <a:lnTo>
                    <a:pt x="420243" y="165608"/>
                  </a:lnTo>
                  <a:lnTo>
                    <a:pt x="425958" y="162687"/>
                  </a:lnTo>
                  <a:lnTo>
                    <a:pt x="431800" y="159893"/>
                  </a:lnTo>
                  <a:lnTo>
                    <a:pt x="438023" y="155321"/>
                  </a:lnTo>
                  <a:lnTo>
                    <a:pt x="443166" y="150368"/>
                  </a:lnTo>
                  <a:lnTo>
                    <a:pt x="444500" y="149098"/>
                  </a:lnTo>
                  <a:close/>
                </a:path>
                <a:path w="488314" h="167004">
                  <a:moveTo>
                    <a:pt x="487934" y="133223"/>
                  </a:moveTo>
                  <a:lnTo>
                    <a:pt x="460248" y="133096"/>
                  </a:lnTo>
                  <a:lnTo>
                    <a:pt x="460248" y="164846"/>
                  </a:lnTo>
                  <a:lnTo>
                    <a:pt x="487934" y="164973"/>
                  </a:lnTo>
                  <a:lnTo>
                    <a:pt x="487934" y="133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71953" y="4148835"/>
              <a:ext cx="1371854" cy="256158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3629723" y="4204969"/>
            <a:ext cx="121285" cy="123189"/>
          </a:xfrm>
          <a:custGeom>
            <a:avLst/>
            <a:gdLst/>
            <a:ahLst/>
            <a:cxnLst/>
            <a:rect l="l" t="t" r="r" b="b"/>
            <a:pathLst>
              <a:path w="121285" h="123189">
                <a:moveTo>
                  <a:pt x="121285" y="52070"/>
                </a:moveTo>
                <a:lnTo>
                  <a:pt x="70739" y="52070"/>
                </a:lnTo>
                <a:lnTo>
                  <a:pt x="70739" y="0"/>
                </a:lnTo>
                <a:lnTo>
                  <a:pt x="50546" y="0"/>
                </a:lnTo>
                <a:lnTo>
                  <a:pt x="50546" y="52070"/>
                </a:lnTo>
                <a:lnTo>
                  <a:pt x="0" y="52070"/>
                </a:lnTo>
                <a:lnTo>
                  <a:pt x="0" y="71120"/>
                </a:lnTo>
                <a:lnTo>
                  <a:pt x="50419" y="71120"/>
                </a:lnTo>
                <a:lnTo>
                  <a:pt x="50419" y="123190"/>
                </a:lnTo>
                <a:lnTo>
                  <a:pt x="70612" y="123190"/>
                </a:lnTo>
                <a:lnTo>
                  <a:pt x="70612" y="71120"/>
                </a:lnTo>
                <a:lnTo>
                  <a:pt x="121285" y="71120"/>
                </a:lnTo>
                <a:lnTo>
                  <a:pt x="121285" y="52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6035" y="4151376"/>
            <a:ext cx="614045" cy="256540"/>
          </a:xfrm>
          <a:custGeom>
            <a:avLst/>
            <a:gdLst/>
            <a:ahLst/>
            <a:cxnLst/>
            <a:rect l="l" t="t" r="r" b="b"/>
            <a:pathLst>
              <a:path w="614045" h="256539">
                <a:moveTo>
                  <a:pt x="132334" y="129540"/>
                </a:moveTo>
                <a:lnTo>
                  <a:pt x="123558" y="85852"/>
                </a:lnTo>
                <a:lnTo>
                  <a:pt x="106553" y="68097"/>
                </a:lnTo>
                <a:lnTo>
                  <a:pt x="106553" y="133858"/>
                </a:lnTo>
                <a:lnTo>
                  <a:pt x="106006" y="146443"/>
                </a:lnTo>
                <a:lnTo>
                  <a:pt x="87477" y="184124"/>
                </a:lnTo>
                <a:lnTo>
                  <a:pt x="73025" y="187452"/>
                </a:lnTo>
                <a:lnTo>
                  <a:pt x="68707" y="187452"/>
                </a:lnTo>
                <a:lnTo>
                  <a:pt x="44958" y="173736"/>
                </a:lnTo>
                <a:lnTo>
                  <a:pt x="43434" y="171069"/>
                </a:lnTo>
                <a:lnTo>
                  <a:pt x="42418" y="167640"/>
                </a:lnTo>
                <a:lnTo>
                  <a:pt x="41135" y="159118"/>
                </a:lnTo>
                <a:lnTo>
                  <a:pt x="40767" y="153670"/>
                </a:lnTo>
                <a:lnTo>
                  <a:pt x="40894" y="106172"/>
                </a:lnTo>
                <a:lnTo>
                  <a:pt x="62357" y="81788"/>
                </a:lnTo>
                <a:lnTo>
                  <a:pt x="66040" y="80137"/>
                </a:lnTo>
                <a:lnTo>
                  <a:pt x="70358" y="79375"/>
                </a:lnTo>
                <a:lnTo>
                  <a:pt x="75565" y="79375"/>
                </a:lnTo>
                <a:lnTo>
                  <a:pt x="104635" y="110045"/>
                </a:lnTo>
                <a:lnTo>
                  <a:pt x="106553" y="133858"/>
                </a:lnTo>
                <a:lnTo>
                  <a:pt x="106553" y="68097"/>
                </a:lnTo>
                <a:lnTo>
                  <a:pt x="105105" y="67233"/>
                </a:lnTo>
                <a:lnTo>
                  <a:pt x="99085" y="64884"/>
                </a:lnTo>
                <a:lnTo>
                  <a:pt x="92532" y="63474"/>
                </a:lnTo>
                <a:lnTo>
                  <a:pt x="85471" y="62992"/>
                </a:lnTo>
                <a:lnTo>
                  <a:pt x="80137" y="62992"/>
                </a:lnTo>
                <a:lnTo>
                  <a:pt x="75184" y="63754"/>
                </a:lnTo>
                <a:lnTo>
                  <a:pt x="70612" y="65405"/>
                </a:lnTo>
                <a:lnTo>
                  <a:pt x="66167" y="66929"/>
                </a:lnTo>
                <a:lnTo>
                  <a:pt x="61722" y="69215"/>
                </a:lnTo>
                <a:lnTo>
                  <a:pt x="57531" y="72263"/>
                </a:lnTo>
                <a:lnTo>
                  <a:pt x="53213" y="75184"/>
                </a:lnTo>
                <a:lnTo>
                  <a:pt x="47879" y="80010"/>
                </a:lnTo>
                <a:lnTo>
                  <a:pt x="41529" y="86741"/>
                </a:lnTo>
                <a:lnTo>
                  <a:pt x="41021" y="86614"/>
                </a:lnTo>
                <a:lnTo>
                  <a:pt x="41148" y="0"/>
                </a:lnTo>
                <a:lnTo>
                  <a:pt x="33147" y="0"/>
                </a:lnTo>
                <a:lnTo>
                  <a:pt x="0" y="1270"/>
                </a:lnTo>
                <a:lnTo>
                  <a:pt x="0" y="8382"/>
                </a:lnTo>
                <a:lnTo>
                  <a:pt x="4572" y="9271"/>
                </a:lnTo>
                <a:lnTo>
                  <a:pt x="7747" y="10033"/>
                </a:lnTo>
                <a:lnTo>
                  <a:pt x="9525" y="10922"/>
                </a:lnTo>
                <a:lnTo>
                  <a:pt x="11303" y="11684"/>
                </a:lnTo>
                <a:lnTo>
                  <a:pt x="12827" y="12827"/>
                </a:lnTo>
                <a:lnTo>
                  <a:pt x="14859" y="15621"/>
                </a:lnTo>
                <a:lnTo>
                  <a:pt x="15748" y="17526"/>
                </a:lnTo>
                <a:lnTo>
                  <a:pt x="16256" y="19939"/>
                </a:lnTo>
                <a:lnTo>
                  <a:pt x="16891" y="22352"/>
                </a:lnTo>
                <a:lnTo>
                  <a:pt x="17272" y="25273"/>
                </a:lnTo>
                <a:lnTo>
                  <a:pt x="17526" y="32131"/>
                </a:lnTo>
                <a:lnTo>
                  <a:pt x="17475" y="62992"/>
                </a:lnTo>
                <a:lnTo>
                  <a:pt x="17145" y="195961"/>
                </a:lnTo>
                <a:lnTo>
                  <a:pt x="26543" y="198120"/>
                </a:lnTo>
                <a:lnTo>
                  <a:pt x="36195" y="189738"/>
                </a:lnTo>
                <a:lnTo>
                  <a:pt x="42799" y="192913"/>
                </a:lnTo>
                <a:lnTo>
                  <a:pt x="49022" y="195072"/>
                </a:lnTo>
                <a:lnTo>
                  <a:pt x="60960" y="197612"/>
                </a:lnTo>
                <a:lnTo>
                  <a:pt x="67310" y="198247"/>
                </a:lnTo>
                <a:lnTo>
                  <a:pt x="74041" y="198247"/>
                </a:lnTo>
                <a:lnTo>
                  <a:pt x="106464" y="189738"/>
                </a:lnTo>
                <a:lnTo>
                  <a:pt x="109639" y="187452"/>
                </a:lnTo>
                <a:lnTo>
                  <a:pt x="130619" y="150126"/>
                </a:lnTo>
                <a:lnTo>
                  <a:pt x="131902" y="140258"/>
                </a:lnTo>
                <a:lnTo>
                  <a:pt x="132334" y="129540"/>
                </a:lnTo>
                <a:close/>
              </a:path>
              <a:path w="614045" h="256539">
                <a:moveTo>
                  <a:pt x="233299" y="54991"/>
                </a:moveTo>
                <a:lnTo>
                  <a:pt x="213106" y="54991"/>
                </a:lnTo>
                <a:lnTo>
                  <a:pt x="212979" y="106680"/>
                </a:lnTo>
                <a:lnTo>
                  <a:pt x="233172" y="106553"/>
                </a:lnTo>
                <a:lnTo>
                  <a:pt x="233299" y="54991"/>
                </a:lnTo>
                <a:close/>
              </a:path>
              <a:path w="614045" h="256539">
                <a:moveTo>
                  <a:pt x="283845" y="106934"/>
                </a:moveTo>
                <a:lnTo>
                  <a:pt x="233172" y="106807"/>
                </a:lnTo>
                <a:lnTo>
                  <a:pt x="233172" y="106680"/>
                </a:lnTo>
                <a:lnTo>
                  <a:pt x="212979" y="106680"/>
                </a:lnTo>
                <a:lnTo>
                  <a:pt x="162547" y="106680"/>
                </a:lnTo>
                <a:lnTo>
                  <a:pt x="162433" y="125603"/>
                </a:lnTo>
                <a:lnTo>
                  <a:pt x="212979" y="125730"/>
                </a:lnTo>
                <a:lnTo>
                  <a:pt x="212852" y="177673"/>
                </a:lnTo>
                <a:lnTo>
                  <a:pt x="233045" y="177673"/>
                </a:lnTo>
                <a:lnTo>
                  <a:pt x="233172" y="125730"/>
                </a:lnTo>
                <a:lnTo>
                  <a:pt x="283718" y="125857"/>
                </a:lnTo>
                <a:lnTo>
                  <a:pt x="283718" y="125730"/>
                </a:lnTo>
                <a:lnTo>
                  <a:pt x="283845" y="106934"/>
                </a:lnTo>
                <a:close/>
              </a:path>
              <a:path w="614045" h="256539">
                <a:moveTo>
                  <a:pt x="439293" y="107315"/>
                </a:moveTo>
                <a:lnTo>
                  <a:pt x="388620" y="107188"/>
                </a:lnTo>
                <a:lnTo>
                  <a:pt x="388620" y="107061"/>
                </a:lnTo>
                <a:lnTo>
                  <a:pt x="388747" y="55372"/>
                </a:lnTo>
                <a:lnTo>
                  <a:pt x="368554" y="55372"/>
                </a:lnTo>
                <a:lnTo>
                  <a:pt x="368427" y="107061"/>
                </a:lnTo>
                <a:lnTo>
                  <a:pt x="318008" y="106934"/>
                </a:lnTo>
                <a:lnTo>
                  <a:pt x="317881" y="125984"/>
                </a:lnTo>
                <a:lnTo>
                  <a:pt x="368427" y="126111"/>
                </a:lnTo>
                <a:lnTo>
                  <a:pt x="368300" y="178054"/>
                </a:lnTo>
                <a:lnTo>
                  <a:pt x="388493" y="178054"/>
                </a:lnTo>
                <a:lnTo>
                  <a:pt x="388620" y="126111"/>
                </a:lnTo>
                <a:lnTo>
                  <a:pt x="439166" y="126238"/>
                </a:lnTo>
                <a:lnTo>
                  <a:pt x="439166" y="126111"/>
                </a:lnTo>
                <a:lnTo>
                  <a:pt x="439293" y="107315"/>
                </a:lnTo>
                <a:close/>
              </a:path>
              <a:path w="614045" h="256539">
                <a:moveTo>
                  <a:pt x="538861" y="128143"/>
                </a:moveTo>
                <a:lnTo>
                  <a:pt x="536867" y="78625"/>
                </a:lnTo>
                <a:lnTo>
                  <a:pt x="527227" y="36652"/>
                </a:lnTo>
                <a:lnTo>
                  <a:pt x="500507" y="7620"/>
                </a:lnTo>
                <a:lnTo>
                  <a:pt x="462534" y="508"/>
                </a:lnTo>
                <a:lnTo>
                  <a:pt x="462534" y="11684"/>
                </a:lnTo>
                <a:lnTo>
                  <a:pt x="471170" y="11811"/>
                </a:lnTo>
                <a:lnTo>
                  <a:pt x="478155" y="12827"/>
                </a:lnTo>
                <a:lnTo>
                  <a:pt x="483489" y="15113"/>
                </a:lnTo>
                <a:lnTo>
                  <a:pt x="488188" y="17018"/>
                </a:lnTo>
                <a:lnTo>
                  <a:pt x="492125" y="19812"/>
                </a:lnTo>
                <a:lnTo>
                  <a:pt x="509155" y="57238"/>
                </a:lnTo>
                <a:lnTo>
                  <a:pt x="513321" y="100711"/>
                </a:lnTo>
                <a:lnTo>
                  <a:pt x="513715" y="129159"/>
                </a:lnTo>
                <a:lnTo>
                  <a:pt x="513549" y="145859"/>
                </a:lnTo>
                <a:lnTo>
                  <a:pt x="511175" y="186182"/>
                </a:lnTo>
                <a:lnTo>
                  <a:pt x="501142" y="226695"/>
                </a:lnTo>
                <a:lnTo>
                  <a:pt x="493268" y="236347"/>
                </a:lnTo>
                <a:lnTo>
                  <a:pt x="489331" y="240030"/>
                </a:lnTo>
                <a:lnTo>
                  <a:pt x="484505" y="242443"/>
                </a:lnTo>
                <a:lnTo>
                  <a:pt x="473964" y="244856"/>
                </a:lnTo>
                <a:lnTo>
                  <a:pt x="468376" y="245364"/>
                </a:lnTo>
                <a:lnTo>
                  <a:pt x="462026" y="245364"/>
                </a:lnTo>
                <a:lnTo>
                  <a:pt x="461899" y="256540"/>
                </a:lnTo>
                <a:lnTo>
                  <a:pt x="499999" y="249428"/>
                </a:lnTo>
                <a:lnTo>
                  <a:pt x="526923" y="219938"/>
                </a:lnTo>
                <a:lnTo>
                  <a:pt x="536638" y="177596"/>
                </a:lnTo>
                <a:lnTo>
                  <a:pt x="538543" y="146596"/>
                </a:lnTo>
                <a:lnTo>
                  <a:pt x="538861" y="128143"/>
                </a:lnTo>
                <a:close/>
              </a:path>
              <a:path w="614045" h="256539">
                <a:moveTo>
                  <a:pt x="613791" y="73660"/>
                </a:moveTo>
                <a:lnTo>
                  <a:pt x="586486" y="73660"/>
                </a:lnTo>
                <a:lnTo>
                  <a:pt x="586359" y="105664"/>
                </a:lnTo>
                <a:lnTo>
                  <a:pt x="613791" y="105791"/>
                </a:lnTo>
                <a:lnTo>
                  <a:pt x="613791" y="73660"/>
                </a:lnTo>
                <a:close/>
              </a:path>
              <a:path w="614045" h="256539">
                <a:moveTo>
                  <a:pt x="613918" y="178308"/>
                </a:moveTo>
                <a:lnTo>
                  <a:pt x="613283" y="171958"/>
                </a:lnTo>
                <a:lnTo>
                  <a:pt x="612013" y="165608"/>
                </a:lnTo>
                <a:lnTo>
                  <a:pt x="588010" y="165481"/>
                </a:lnTo>
                <a:lnTo>
                  <a:pt x="588645" y="172339"/>
                </a:lnTo>
                <a:lnTo>
                  <a:pt x="588860" y="178308"/>
                </a:lnTo>
                <a:lnTo>
                  <a:pt x="582930" y="214884"/>
                </a:lnTo>
                <a:lnTo>
                  <a:pt x="580898" y="218440"/>
                </a:lnTo>
                <a:lnTo>
                  <a:pt x="577469" y="222377"/>
                </a:lnTo>
                <a:lnTo>
                  <a:pt x="572770" y="226695"/>
                </a:lnTo>
                <a:lnTo>
                  <a:pt x="580136" y="235077"/>
                </a:lnTo>
                <a:lnTo>
                  <a:pt x="608330" y="207264"/>
                </a:lnTo>
                <a:lnTo>
                  <a:pt x="610489" y="202057"/>
                </a:lnTo>
                <a:lnTo>
                  <a:pt x="612775" y="196723"/>
                </a:lnTo>
                <a:lnTo>
                  <a:pt x="613791" y="190881"/>
                </a:lnTo>
                <a:lnTo>
                  <a:pt x="613918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1159" y="4814570"/>
            <a:ext cx="200025" cy="255270"/>
          </a:xfrm>
          <a:custGeom>
            <a:avLst/>
            <a:gdLst/>
            <a:ahLst/>
            <a:cxnLst/>
            <a:rect l="l" t="t" r="r" b="b"/>
            <a:pathLst>
              <a:path w="200025" h="255270">
                <a:moveTo>
                  <a:pt x="4178" y="0"/>
                </a:moveTo>
                <a:lnTo>
                  <a:pt x="622" y="0"/>
                </a:lnTo>
                <a:lnTo>
                  <a:pt x="596" y="11048"/>
                </a:lnTo>
                <a:lnTo>
                  <a:pt x="7797" y="11048"/>
                </a:lnTo>
                <a:lnTo>
                  <a:pt x="13207" y="11556"/>
                </a:lnTo>
                <a:lnTo>
                  <a:pt x="35699" y="42290"/>
                </a:lnTo>
                <a:lnTo>
                  <a:pt x="35598" y="84962"/>
                </a:lnTo>
                <a:lnTo>
                  <a:pt x="36360" y="92455"/>
                </a:lnTo>
                <a:lnTo>
                  <a:pt x="37989" y="99059"/>
                </a:lnTo>
                <a:lnTo>
                  <a:pt x="39433" y="105028"/>
                </a:lnTo>
                <a:lnTo>
                  <a:pt x="42316" y="110489"/>
                </a:lnTo>
                <a:lnTo>
                  <a:pt x="46545" y="115061"/>
                </a:lnTo>
                <a:lnTo>
                  <a:pt x="50787" y="119760"/>
                </a:lnTo>
                <a:lnTo>
                  <a:pt x="56362" y="123570"/>
                </a:lnTo>
                <a:lnTo>
                  <a:pt x="63296" y="126364"/>
                </a:lnTo>
                <a:lnTo>
                  <a:pt x="63284" y="128904"/>
                </a:lnTo>
                <a:lnTo>
                  <a:pt x="56159" y="131698"/>
                </a:lnTo>
                <a:lnTo>
                  <a:pt x="50533" y="135508"/>
                </a:lnTo>
                <a:lnTo>
                  <a:pt x="35293" y="212851"/>
                </a:lnTo>
                <a:lnTo>
                  <a:pt x="34861" y="218566"/>
                </a:lnTo>
                <a:lnTo>
                  <a:pt x="7239" y="243839"/>
                </a:lnTo>
                <a:lnTo>
                  <a:pt x="25" y="243839"/>
                </a:lnTo>
                <a:lnTo>
                  <a:pt x="0" y="254888"/>
                </a:lnTo>
                <a:lnTo>
                  <a:pt x="3556" y="254888"/>
                </a:lnTo>
                <a:lnTo>
                  <a:pt x="13611" y="254627"/>
                </a:lnTo>
                <a:lnTo>
                  <a:pt x="51244" y="240537"/>
                </a:lnTo>
                <a:lnTo>
                  <a:pt x="60334" y="162178"/>
                </a:lnTo>
                <a:lnTo>
                  <a:pt x="60412" y="155955"/>
                </a:lnTo>
                <a:lnTo>
                  <a:pt x="61391" y="149986"/>
                </a:lnTo>
                <a:lnTo>
                  <a:pt x="63449" y="145541"/>
                </a:lnTo>
                <a:lnTo>
                  <a:pt x="65519" y="140969"/>
                </a:lnTo>
                <a:lnTo>
                  <a:pt x="68605" y="137794"/>
                </a:lnTo>
                <a:lnTo>
                  <a:pt x="76835" y="134238"/>
                </a:lnTo>
                <a:lnTo>
                  <a:pt x="82588" y="133222"/>
                </a:lnTo>
                <a:lnTo>
                  <a:pt x="89979" y="133222"/>
                </a:lnTo>
                <a:lnTo>
                  <a:pt x="90004" y="122046"/>
                </a:lnTo>
                <a:lnTo>
                  <a:pt x="82702" y="122046"/>
                </a:lnTo>
                <a:lnTo>
                  <a:pt x="77000" y="121157"/>
                </a:lnTo>
                <a:lnTo>
                  <a:pt x="72898" y="119252"/>
                </a:lnTo>
                <a:lnTo>
                  <a:pt x="68795" y="117474"/>
                </a:lnTo>
                <a:lnTo>
                  <a:pt x="65697" y="114299"/>
                </a:lnTo>
                <a:lnTo>
                  <a:pt x="63614" y="109854"/>
                </a:lnTo>
                <a:lnTo>
                  <a:pt x="61518" y="105282"/>
                </a:lnTo>
                <a:lnTo>
                  <a:pt x="60490" y="99059"/>
                </a:lnTo>
                <a:lnTo>
                  <a:pt x="60604" y="51180"/>
                </a:lnTo>
                <a:lnTo>
                  <a:pt x="60289" y="42491"/>
                </a:lnTo>
                <a:lnTo>
                  <a:pt x="37706" y="5587"/>
                </a:lnTo>
                <a:lnTo>
                  <a:pt x="14231" y="355"/>
                </a:lnTo>
                <a:lnTo>
                  <a:pt x="4178" y="0"/>
                </a:lnTo>
                <a:close/>
              </a:path>
              <a:path w="200025" h="255270">
                <a:moveTo>
                  <a:pt x="89979" y="133222"/>
                </a:moveTo>
                <a:lnTo>
                  <a:pt x="82588" y="133222"/>
                </a:lnTo>
                <a:lnTo>
                  <a:pt x="89979" y="133349"/>
                </a:lnTo>
                <a:close/>
              </a:path>
              <a:path w="200025" h="255270">
                <a:moveTo>
                  <a:pt x="113906" y="253"/>
                </a:moveTo>
                <a:lnTo>
                  <a:pt x="110350" y="253"/>
                </a:lnTo>
                <a:lnTo>
                  <a:pt x="110324" y="11302"/>
                </a:lnTo>
                <a:lnTo>
                  <a:pt x="117525" y="11429"/>
                </a:lnTo>
                <a:lnTo>
                  <a:pt x="122936" y="11810"/>
                </a:lnTo>
                <a:lnTo>
                  <a:pt x="130149" y="13334"/>
                </a:lnTo>
                <a:lnTo>
                  <a:pt x="133057" y="14477"/>
                </a:lnTo>
                <a:lnTo>
                  <a:pt x="135293" y="16128"/>
                </a:lnTo>
                <a:lnTo>
                  <a:pt x="137528" y="17652"/>
                </a:lnTo>
                <a:lnTo>
                  <a:pt x="145427" y="42544"/>
                </a:lnTo>
                <a:lnTo>
                  <a:pt x="145326" y="85216"/>
                </a:lnTo>
                <a:lnTo>
                  <a:pt x="146088" y="92709"/>
                </a:lnTo>
                <a:lnTo>
                  <a:pt x="173024" y="126618"/>
                </a:lnTo>
                <a:lnTo>
                  <a:pt x="173012" y="129158"/>
                </a:lnTo>
                <a:lnTo>
                  <a:pt x="145935" y="162432"/>
                </a:lnTo>
                <a:lnTo>
                  <a:pt x="145021" y="213105"/>
                </a:lnTo>
                <a:lnTo>
                  <a:pt x="144589" y="218820"/>
                </a:lnTo>
                <a:lnTo>
                  <a:pt x="116967" y="244093"/>
                </a:lnTo>
                <a:lnTo>
                  <a:pt x="109753" y="244093"/>
                </a:lnTo>
                <a:lnTo>
                  <a:pt x="109728" y="255269"/>
                </a:lnTo>
                <a:lnTo>
                  <a:pt x="113283" y="255269"/>
                </a:lnTo>
                <a:lnTo>
                  <a:pt x="123339" y="254934"/>
                </a:lnTo>
                <a:lnTo>
                  <a:pt x="160972" y="240791"/>
                </a:lnTo>
                <a:lnTo>
                  <a:pt x="170062" y="162432"/>
                </a:lnTo>
                <a:lnTo>
                  <a:pt x="170140" y="156209"/>
                </a:lnTo>
                <a:lnTo>
                  <a:pt x="171119" y="150240"/>
                </a:lnTo>
                <a:lnTo>
                  <a:pt x="173177" y="145795"/>
                </a:lnTo>
                <a:lnTo>
                  <a:pt x="175247" y="141223"/>
                </a:lnTo>
                <a:lnTo>
                  <a:pt x="178333" y="138048"/>
                </a:lnTo>
                <a:lnTo>
                  <a:pt x="186563" y="134492"/>
                </a:lnTo>
                <a:lnTo>
                  <a:pt x="192316" y="133603"/>
                </a:lnTo>
                <a:lnTo>
                  <a:pt x="199707" y="133603"/>
                </a:lnTo>
                <a:lnTo>
                  <a:pt x="199732" y="122300"/>
                </a:lnTo>
                <a:lnTo>
                  <a:pt x="192430" y="122300"/>
                </a:lnTo>
                <a:lnTo>
                  <a:pt x="186728" y="121411"/>
                </a:lnTo>
                <a:lnTo>
                  <a:pt x="182626" y="119506"/>
                </a:lnTo>
                <a:lnTo>
                  <a:pt x="178523" y="117728"/>
                </a:lnTo>
                <a:lnTo>
                  <a:pt x="175425" y="114553"/>
                </a:lnTo>
                <a:lnTo>
                  <a:pt x="171246" y="105663"/>
                </a:lnTo>
                <a:lnTo>
                  <a:pt x="170218" y="99313"/>
                </a:lnTo>
                <a:lnTo>
                  <a:pt x="170332" y="51434"/>
                </a:lnTo>
                <a:lnTo>
                  <a:pt x="170017" y="42745"/>
                </a:lnTo>
                <a:lnTo>
                  <a:pt x="147434" y="5841"/>
                </a:lnTo>
                <a:lnTo>
                  <a:pt x="123959" y="609"/>
                </a:lnTo>
                <a:lnTo>
                  <a:pt x="113906" y="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38747" y="3213353"/>
            <a:ext cx="982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Output: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22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21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" y="545083"/>
            <a:ext cx="595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FFFFFF"/>
                </a:solidFill>
              </a:rPr>
              <a:t>A</a:t>
            </a:r>
            <a:r>
              <a:rPr sz="3200" spc="-10" dirty="0">
                <a:solidFill>
                  <a:srgbClr val="FFFFFF"/>
                </a:solidFill>
              </a:rPr>
              <a:t>PI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320" y="1600200"/>
            <a:ext cx="8533384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application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program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interface</a:t>
            </a:r>
            <a:r>
              <a:rPr sz="2000" spc="-5" dirty="0">
                <a:latin typeface="Cambria"/>
                <a:cs typeface="Cambria"/>
              </a:rPr>
              <a:t> (API),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also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known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library,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contains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predefined classes </a:t>
            </a:r>
            <a:r>
              <a:rPr sz="2000" spc="-10" dirty="0">
                <a:latin typeface="Cambria"/>
                <a:cs typeface="Cambria"/>
              </a:rPr>
              <a:t>and interfaces for developing </a:t>
            </a:r>
            <a:r>
              <a:rPr sz="2000" spc="-25" dirty="0">
                <a:latin typeface="Cambria"/>
                <a:cs typeface="Cambria"/>
              </a:rPr>
              <a:t>Java </a:t>
            </a:r>
            <a:r>
              <a:rPr sz="2000" spc="-15" dirty="0">
                <a:latin typeface="Cambria"/>
                <a:cs typeface="Cambria"/>
              </a:rPr>
              <a:t>programs.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dirty="0">
                <a:latin typeface="Cambria"/>
                <a:cs typeface="Cambria"/>
              </a:rPr>
              <a:t>API is </a:t>
            </a:r>
            <a:r>
              <a:rPr sz="2000" spc="-5" dirty="0">
                <a:latin typeface="Cambria"/>
                <a:cs typeface="Cambria"/>
              </a:rPr>
              <a:t>still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expanding.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You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can</a:t>
            </a:r>
            <a:r>
              <a:rPr sz="2000" spc="-5" dirty="0">
                <a:latin typeface="Cambria"/>
                <a:cs typeface="Cambria"/>
              </a:rPr>
              <a:t> view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download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latest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version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Java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API</a:t>
            </a:r>
            <a:r>
              <a:rPr sz="2000" spc="5" dirty="0">
                <a:latin typeface="Cambria"/>
                <a:cs typeface="Cambria"/>
              </a:rPr>
              <a:t> at </a:t>
            </a:r>
            <a:r>
              <a:rPr lang="en-US" sz="2000" spc="10" dirty="0">
                <a:latin typeface="Cambria"/>
                <a:cs typeface="Cambria"/>
                <a:hlinkClick r:id="rId2"/>
              </a:rPr>
              <a:t>https://www.oracle.com/in/java/technologies/javase-jdk8-doc-downloads.html</a:t>
            </a:r>
            <a:r>
              <a:rPr lang="en-US" sz="2000" spc="10" dirty="0">
                <a:latin typeface="Cambria"/>
                <a:cs typeface="Cambria"/>
              </a:rPr>
              <a:t> (Accessed on 21-Jan-22)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2000" spc="10" dirty="0">
              <a:latin typeface="Cambria"/>
              <a:cs typeface="Cambria"/>
            </a:endParaRPr>
          </a:p>
          <a:p>
            <a:pPr marL="29845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-15" dirty="0">
                <a:latin typeface="Cambria"/>
                <a:cs typeface="Cambria"/>
              </a:rPr>
              <a:t>Java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full-fledged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powerful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can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many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ways.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It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comes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three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editions:</a:t>
            </a:r>
          </a:p>
          <a:p>
            <a:pPr marL="35750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32740" algn="l"/>
                <a:tab pos="333375" algn="l"/>
                <a:tab pos="3851275" algn="l"/>
              </a:tabLst>
            </a:pPr>
            <a:r>
              <a:rPr sz="2000" spc="-25" dirty="0">
                <a:latin typeface="Cambria"/>
                <a:cs typeface="Cambria"/>
              </a:rPr>
              <a:t>Java</a:t>
            </a:r>
            <a:r>
              <a:rPr sz="2000" spc="55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Standard</a:t>
            </a:r>
            <a:r>
              <a:rPr sz="2000" b="1" spc="5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Edition</a:t>
            </a:r>
            <a:r>
              <a:rPr sz="2000" b="1" spc="52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(Java</a:t>
            </a:r>
            <a:r>
              <a:rPr sz="2000" b="1" spc="5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SE)</a:t>
            </a:r>
            <a:r>
              <a:rPr sz="2000" spc="-5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5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develop</a:t>
            </a:r>
            <a:r>
              <a:rPr sz="2000" spc="5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client-side</a:t>
            </a:r>
            <a:r>
              <a:rPr sz="2000" spc="5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applications.</a:t>
            </a:r>
            <a:r>
              <a:rPr sz="2000" spc="520" dirty="0">
                <a:latin typeface="Cambria"/>
                <a:cs typeface="Cambria"/>
              </a:rPr>
              <a:t> </a:t>
            </a:r>
            <a:r>
              <a:rPr lang="en-US" sz="2000" spc="-10" dirty="0">
                <a:latin typeface="Cambria"/>
                <a:cs typeface="Cambria"/>
              </a:rPr>
              <a:t>t</a:t>
            </a:r>
            <a:r>
              <a:rPr sz="2000" spc="-10" dirty="0">
                <a:latin typeface="Cambria"/>
                <a:cs typeface="Cambria"/>
              </a:rPr>
              <a:t>he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applications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run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desktop.</a:t>
            </a:r>
            <a:endParaRPr sz="2000" dirty="0">
              <a:latin typeface="Cambria"/>
              <a:cs typeface="Cambria"/>
            </a:endParaRPr>
          </a:p>
          <a:p>
            <a:pPr marL="358140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9870" algn="l"/>
                <a:tab pos="3616325" algn="l"/>
              </a:tabLst>
            </a:pPr>
            <a:r>
              <a:rPr sz="2000" spc="-15" dirty="0">
                <a:latin typeface="Cambria"/>
                <a:cs typeface="Cambria"/>
              </a:rPr>
              <a:t>Java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Enterprise</a:t>
            </a:r>
            <a:r>
              <a:rPr sz="2000" b="1" spc="15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Edition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(Java</a:t>
            </a:r>
            <a:r>
              <a:rPr sz="2000" b="1" spc="15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EE</a:t>
            </a:r>
            <a:r>
              <a:rPr sz="2000" spc="-5" dirty="0">
                <a:latin typeface="Cambria"/>
                <a:cs typeface="Cambria"/>
              </a:rPr>
              <a:t>)	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develop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server-side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applications,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such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 </a:t>
            </a:r>
            <a:r>
              <a:rPr sz="2000" spc="-3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Java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servlets,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JavaServer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Pages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(JSP),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and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JavaServer</a:t>
            </a:r>
            <a:r>
              <a:rPr sz="2000" b="1" spc="-6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Faces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(JSF).</a:t>
            </a:r>
          </a:p>
          <a:p>
            <a:pPr marL="357506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9870" algn="l"/>
                <a:tab pos="3186430" algn="l"/>
              </a:tabLst>
            </a:pPr>
            <a:r>
              <a:rPr sz="2000" spc="-15" dirty="0">
                <a:latin typeface="Cambria"/>
                <a:cs typeface="Cambria"/>
              </a:rPr>
              <a:t>Java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Micro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Edition</a:t>
            </a:r>
            <a:r>
              <a:rPr sz="2000" b="1" spc="120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(Java</a:t>
            </a:r>
            <a:r>
              <a:rPr sz="2000" b="1" spc="15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ME)</a:t>
            </a:r>
            <a:r>
              <a:rPr sz="2000" spc="-5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develop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applications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mobile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devices,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such</a:t>
            </a: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cell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phones.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544525"/>
            <a:ext cx="212915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4810" marR="5080" indent="-372745">
              <a:lnSpc>
                <a:spcPct val="100800"/>
              </a:lnSpc>
              <a:spcBef>
                <a:spcPts val="70"/>
              </a:spcBef>
            </a:pPr>
            <a:r>
              <a:rPr sz="2600" spc="-35" dirty="0">
                <a:solidFill>
                  <a:srgbClr val="FFFFFF"/>
                </a:solidFill>
              </a:rPr>
              <a:t>Java </a:t>
            </a:r>
            <a:r>
              <a:rPr sz="2600" spc="-10" dirty="0">
                <a:solidFill>
                  <a:srgbClr val="FFFFFF"/>
                </a:solidFill>
              </a:rPr>
              <a:t>Arithmetic </a:t>
            </a:r>
            <a:r>
              <a:rPr sz="2600" spc="-575" dirty="0">
                <a:solidFill>
                  <a:srgbClr val="FFFFFF"/>
                </a:solidFill>
              </a:rPr>
              <a:t> </a:t>
            </a:r>
            <a:r>
              <a:rPr sz="2600" spc="-25" dirty="0">
                <a:solidFill>
                  <a:srgbClr val="FFFFFF"/>
                </a:solidFill>
              </a:rPr>
              <a:t>Operators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8216" y="1855977"/>
            <a:ext cx="7715884" cy="1170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arithmatic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operators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-10" dirty="0">
                <a:latin typeface="Cambria"/>
                <a:cs typeface="Cambria"/>
              </a:rPr>
              <a:t> used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perform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addition,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subtraction,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multiplication,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division.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They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act </a:t>
            </a:r>
            <a:r>
              <a:rPr sz="2000" spc="-5" dirty="0">
                <a:latin typeface="Cambria"/>
                <a:cs typeface="Cambria"/>
              </a:rPr>
              <a:t>as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basic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mathematical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operations.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Java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Arithmetic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Operator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Example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6670" y="3259875"/>
          <a:ext cx="6709410" cy="2442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5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905">
                <a:tc>
                  <a:txBody>
                    <a:bodyPr/>
                    <a:lstStyle/>
                    <a:p>
                      <a:pPr marL="62230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OperatorExample{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2230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main(String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args[]){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6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Output: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84"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a=10;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59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b=5;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5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37">
                <a:tc>
                  <a:txBody>
                    <a:bodyPr/>
                    <a:lstStyle/>
                    <a:p>
                      <a:pPr marL="31750">
                        <a:lnSpc>
                          <a:spcPts val="1735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System.out.println(a+b);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59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50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6223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System.out.println(a-b);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63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333">
                <a:tc>
                  <a:txBody>
                    <a:bodyPr/>
                    <a:lstStyle/>
                    <a:p>
                      <a:pPr marL="62230">
                        <a:lnSpc>
                          <a:spcPts val="177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System.out.println(a*b);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6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System.out.println(a/b);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System.out.println(a%b);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614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}}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544525"/>
            <a:ext cx="212915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4810" marR="5080" indent="-372745">
              <a:lnSpc>
                <a:spcPct val="100800"/>
              </a:lnSpc>
              <a:spcBef>
                <a:spcPts val="70"/>
              </a:spcBef>
            </a:pPr>
            <a:r>
              <a:rPr sz="2600" spc="-35" dirty="0">
                <a:solidFill>
                  <a:srgbClr val="FFFFFF"/>
                </a:solidFill>
              </a:rPr>
              <a:t>Java </a:t>
            </a:r>
            <a:r>
              <a:rPr sz="2600" spc="-10" dirty="0">
                <a:solidFill>
                  <a:srgbClr val="FFFFFF"/>
                </a:solidFill>
              </a:rPr>
              <a:t>Arithmetic </a:t>
            </a:r>
            <a:r>
              <a:rPr sz="2600" spc="-575" dirty="0">
                <a:solidFill>
                  <a:srgbClr val="FFFFFF"/>
                </a:solidFill>
              </a:rPr>
              <a:t> </a:t>
            </a:r>
            <a:r>
              <a:rPr sz="2600" spc="-25" dirty="0">
                <a:solidFill>
                  <a:srgbClr val="FFFFFF"/>
                </a:solidFill>
              </a:rPr>
              <a:t>Operators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8216" y="1840738"/>
            <a:ext cx="604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Java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Arithmetic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Operator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Example: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Expression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160" y="2389759"/>
            <a:ext cx="5347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class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OperatorExample{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static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main(String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args[]){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System.out.println(10*10/5+3-1*4/2);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029" y="3212973"/>
            <a:ext cx="8788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urier New"/>
                <a:cs typeface="Courier New"/>
              </a:rPr>
              <a:t>Output: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029" y="3701034"/>
            <a:ext cx="269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urier New"/>
                <a:cs typeface="Courier New"/>
              </a:rPr>
              <a:t>21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315" y="544525"/>
            <a:ext cx="191198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39090" marR="5080" indent="-327025">
              <a:lnSpc>
                <a:spcPct val="100800"/>
              </a:lnSpc>
              <a:spcBef>
                <a:spcPts val="70"/>
              </a:spcBef>
            </a:pPr>
            <a:r>
              <a:rPr sz="2600" spc="-30" dirty="0">
                <a:solidFill>
                  <a:srgbClr val="FFFFFF"/>
                </a:solidFill>
              </a:rPr>
              <a:t>Java</a:t>
            </a:r>
            <a:r>
              <a:rPr sz="2600" spc="-10" dirty="0">
                <a:solidFill>
                  <a:srgbClr val="FFFFFF"/>
                </a:solidFill>
              </a:rPr>
              <a:t> </a:t>
            </a:r>
            <a:r>
              <a:rPr sz="2600" spc="-15" dirty="0">
                <a:solidFill>
                  <a:srgbClr val="FFFFFF"/>
                </a:solidFill>
              </a:rPr>
              <a:t>Left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Shift </a:t>
            </a:r>
            <a:r>
              <a:rPr sz="2600" spc="-570" dirty="0">
                <a:solidFill>
                  <a:srgbClr val="FFFFFF"/>
                </a:solidFill>
              </a:rPr>
              <a:t> </a:t>
            </a:r>
            <a:r>
              <a:rPr sz="2600" spc="-25" dirty="0">
                <a:solidFill>
                  <a:srgbClr val="FFFFFF"/>
                </a:solidFill>
              </a:rPr>
              <a:t>Operator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8216" y="1840738"/>
            <a:ext cx="75469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Java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Left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Shift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Operator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1099"/>
              </a:lnSpc>
            </a:pPr>
            <a:r>
              <a:rPr sz="1800" spc="-5" dirty="0">
                <a:latin typeface="Courier New"/>
                <a:cs typeface="Courier New"/>
              </a:rPr>
              <a:t>The </a:t>
            </a:r>
            <a:r>
              <a:rPr sz="1800" spc="-10" dirty="0">
                <a:latin typeface="Courier New"/>
                <a:cs typeface="Courier New"/>
              </a:rPr>
              <a:t>Java left shift </a:t>
            </a:r>
            <a:r>
              <a:rPr sz="1800" spc="-5" dirty="0">
                <a:latin typeface="Courier New"/>
                <a:cs typeface="Courier New"/>
              </a:rPr>
              <a:t>operator &lt;&lt; is </a:t>
            </a:r>
            <a:r>
              <a:rPr sz="1800" spc="-10" dirty="0">
                <a:latin typeface="Courier New"/>
                <a:cs typeface="Courier New"/>
              </a:rPr>
              <a:t>used </a:t>
            </a:r>
            <a:r>
              <a:rPr sz="1800" spc="-5" dirty="0">
                <a:latin typeface="Courier New"/>
                <a:cs typeface="Courier New"/>
              </a:rPr>
              <a:t>to </a:t>
            </a:r>
            <a:r>
              <a:rPr sz="1800" spc="-10" dirty="0">
                <a:latin typeface="Courier New"/>
                <a:cs typeface="Courier New"/>
              </a:rPr>
              <a:t>shift all </a:t>
            </a:r>
            <a:r>
              <a:rPr sz="1800" spc="-15" dirty="0">
                <a:latin typeface="Courier New"/>
                <a:cs typeface="Courier New"/>
              </a:rPr>
              <a:t>of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the </a:t>
            </a:r>
            <a:r>
              <a:rPr sz="1800" spc="-10" dirty="0">
                <a:latin typeface="Courier New"/>
                <a:cs typeface="Courier New"/>
              </a:rPr>
              <a:t>bits </a:t>
            </a:r>
            <a:r>
              <a:rPr sz="1800" spc="-15" dirty="0">
                <a:latin typeface="Courier New"/>
                <a:cs typeface="Courier New"/>
              </a:rPr>
              <a:t>in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value </a:t>
            </a:r>
            <a:r>
              <a:rPr sz="1800" dirty="0">
                <a:latin typeface="Courier New"/>
                <a:cs typeface="Courier New"/>
              </a:rPr>
              <a:t>to the </a:t>
            </a:r>
            <a:r>
              <a:rPr sz="1800" spc="-10" dirty="0">
                <a:latin typeface="Courier New"/>
                <a:cs typeface="Courier New"/>
              </a:rPr>
              <a:t>left </a:t>
            </a:r>
            <a:r>
              <a:rPr sz="1800" spc="-5" dirty="0">
                <a:latin typeface="Courier New"/>
                <a:cs typeface="Courier New"/>
              </a:rPr>
              <a:t>side of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specified </a:t>
            </a:r>
            <a:r>
              <a:rPr sz="1800" spc="-5" dirty="0">
                <a:latin typeface="Courier New"/>
                <a:cs typeface="Courier New"/>
              </a:rPr>
              <a:t> number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times.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Java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Left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Shift Operator </a:t>
            </a:r>
            <a:r>
              <a:rPr sz="1800" spc="-5" dirty="0">
                <a:latin typeface="Courier New"/>
                <a:cs typeface="Courier New"/>
              </a:rPr>
              <a:t>Example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160" y="3761994"/>
            <a:ext cx="534797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class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OperatorExample{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public static </a:t>
            </a:r>
            <a:r>
              <a:rPr sz="1800" spc="-5" dirty="0"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main(String args[]){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System.out.println(10&lt;&lt;2);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System.out.println(10&lt;&lt;3);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System.out.println(20&lt;&lt;2);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System.out.println(15&lt;&lt;4);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6229" y="3611372"/>
            <a:ext cx="8813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urier New"/>
                <a:cs typeface="Courier New"/>
              </a:rPr>
              <a:t>Output: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6229" y="4098747"/>
            <a:ext cx="392430" cy="1003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Courier New"/>
                <a:cs typeface="Courier New"/>
              </a:rPr>
              <a:t>40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80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240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27" y="544525"/>
            <a:ext cx="210185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33070" marR="5080" indent="-421005">
              <a:lnSpc>
                <a:spcPct val="100800"/>
              </a:lnSpc>
              <a:spcBef>
                <a:spcPts val="70"/>
              </a:spcBef>
            </a:pPr>
            <a:r>
              <a:rPr sz="2600" spc="-35" dirty="0">
                <a:solidFill>
                  <a:srgbClr val="FFFFFF"/>
                </a:solidFill>
              </a:rPr>
              <a:t>Java</a:t>
            </a:r>
            <a:r>
              <a:rPr sz="2600" spc="-10" dirty="0">
                <a:solidFill>
                  <a:srgbClr val="FFFFFF"/>
                </a:solidFill>
              </a:rPr>
              <a:t> Right </a:t>
            </a:r>
            <a:r>
              <a:rPr sz="2600" spc="-5" dirty="0">
                <a:solidFill>
                  <a:srgbClr val="FFFFFF"/>
                </a:solidFill>
              </a:rPr>
              <a:t>Shift </a:t>
            </a:r>
            <a:r>
              <a:rPr sz="2600" spc="-570" dirty="0">
                <a:solidFill>
                  <a:srgbClr val="FFFFFF"/>
                </a:solidFill>
              </a:rPr>
              <a:t> </a:t>
            </a:r>
            <a:r>
              <a:rPr sz="2600" spc="-25" dirty="0">
                <a:solidFill>
                  <a:srgbClr val="FFFFFF"/>
                </a:solidFill>
              </a:rPr>
              <a:t>Operator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8216" y="1840737"/>
            <a:ext cx="7614284" cy="2954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urier New"/>
                <a:cs typeface="Courier New"/>
              </a:rPr>
              <a:t>Java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Right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Shift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Operator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1600" dirty="0">
                <a:latin typeface="Courier New"/>
                <a:cs typeface="Courier New"/>
              </a:rPr>
              <a:t>The Java right shift </a:t>
            </a:r>
            <a:r>
              <a:rPr sz="1600" spc="5" dirty="0">
                <a:latin typeface="Courier New"/>
                <a:cs typeface="Courier New"/>
              </a:rPr>
              <a:t>operator </a:t>
            </a:r>
            <a:r>
              <a:rPr sz="1600" dirty="0">
                <a:latin typeface="Courier New"/>
                <a:cs typeface="Courier New"/>
              </a:rPr>
              <a:t>&gt;&gt; is used to move </a:t>
            </a:r>
            <a:r>
              <a:rPr sz="1600" spc="5" dirty="0">
                <a:latin typeface="Courier New"/>
                <a:cs typeface="Courier New"/>
              </a:rPr>
              <a:t>left </a:t>
            </a:r>
            <a:r>
              <a:rPr sz="1600" dirty="0">
                <a:latin typeface="Courier New"/>
                <a:cs typeface="Courier New"/>
              </a:rPr>
              <a:t>operands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value to right by the </a:t>
            </a:r>
            <a:r>
              <a:rPr sz="1600" spc="5" dirty="0">
                <a:latin typeface="Courier New"/>
                <a:cs typeface="Courier New"/>
              </a:rPr>
              <a:t>number </a:t>
            </a:r>
            <a:r>
              <a:rPr sz="1600" dirty="0">
                <a:latin typeface="Courier New"/>
                <a:cs typeface="Courier New"/>
              </a:rPr>
              <a:t>of bits specified </a:t>
            </a:r>
            <a:r>
              <a:rPr sz="1600" spc="10" dirty="0">
                <a:latin typeface="Courier New"/>
                <a:cs typeface="Courier New"/>
              </a:rPr>
              <a:t>by </a:t>
            </a:r>
            <a:r>
              <a:rPr sz="1600" dirty="0">
                <a:latin typeface="Courier New"/>
                <a:cs typeface="Courier New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right </a:t>
            </a:r>
            <a:r>
              <a:rPr sz="1600" dirty="0">
                <a:latin typeface="Courier New"/>
                <a:cs typeface="Courier New"/>
              </a:rPr>
              <a:t> operand.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Java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Right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Shift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Operator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(divide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by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2)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Example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class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OperatorExample{</a:t>
            </a:r>
            <a:endParaRPr sz="1600">
              <a:latin typeface="Courier New"/>
              <a:cs typeface="Courier New"/>
            </a:endParaRPr>
          </a:p>
          <a:p>
            <a:pPr marL="500380" marR="23456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public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static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void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main(String</a:t>
            </a:r>
            <a:r>
              <a:rPr sz="1600" spc="-10" dirty="0">
                <a:latin typeface="Courier New"/>
                <a:cs typeface="Courier New"/>
              </a:rPr>
              <a:t> args[]){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System.out.println(10&gt;&gt;2); 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System.out.println(20&gt;&gt;2); </a:t>
            </a:r>
            <a:r>
              <a:rPr sz="1600" dirty="0">
                <a:latin typeface="Courier New"/>
                <a:cs typeface="Courier New"/>
              </a:rPr>
              <a:t> System.out.println(20&gt;&gt;3);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4768088"/>
            <a:ext cx="269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7485" y="4754321"/>
            <a:ext cx="982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Output: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7485" y="5303342"/>
            <a:ext cx="16319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003" y="544525"/>
            <a:ext cx="309499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88645" marR="5080" indent="-576580">
              <a:lnSpc>
                <a:spcPct val="100800"/>
              </a:lnSpc>
              <a:spcBef>
                <a:spcPts val="70"/>
              </a:spcBef>
            </a:pPr>
            <a:r>
              <a:rPr sz="2600" spc="-35" dirty="0">
                <a:solidFill>
                  <a:srgbClr val="FFFFFF"/>
                </a:solidFill>
              </a:rPr>
              <a:t>Java</a:t>
            </a:r>
            <a:r>
              <a:rPr sz="2600" spc="15" dirty="0">
                <a:solidFill>
                  <a:srgbClr val="FFFFFF"/>
                </a:solidFill>
              </a:rPr>
              <a:t> </a:t>
            </a:r>
            <a:r>
              <a:rPr sz="2600" spc="-15" dirty="0">
                <a:solidFill>
                  <a:srgbClr val="FFFFFF"/>
                </a:solidFill>
              </a:rPr>
              <a:t>Left</a:t>
            </a:r>
            <a:r>
              <a:rPr sz="2600" spc="5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shift</a:t>
            </a:r>
            <a:r>
              <a:rPr sz="2600" spc="10" dirty="0">
                <a:solidFill>
                  <a:srgbClr val="FFFFFF"/>
                </a:solidFill>
              </a:rPr>
              <a:t> </a:t>
            </a:r>
            <a:r>
              <a:rPr sz="2600" spc="-20" dirty="0">
                <a:solidFill>
                  <a:srgbClr val="FFFFFF"/>
                </a:solidFill>
              </a:rPr>
              <a:t>VS</a:t>
            </a:r>
            <a:r>
              <a:rPr sz="2600" spc="-25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Right </a:t>
            </a:r>
            <a:r>
              <a:rPr sz="2600" spc="-570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shift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spc="-25" dirty="0">
                <a:solidFill>
                  <a:srgbClr val="FFFFFF"/>
                </a:solidFill>
              </a:rPr>
              <a:t>Operator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8216" y="1840738"/>
            <a:ext cx="7809865" cy="450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Java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Shift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Operator </a:t>
            </a:r>
            <a:r>
              <a:rPr sz="1800" spc="-5" dirty="0">
                <a:latin typeface="Courier New"/>
                <a:cs typeface="Courier New"/>
              </a:rPr>
              <a:t>Example: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&gt;&gt;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vs </a:t>
            </a:r>
            <a:r>
              <a:rPr sz="1800" spc="-15" dirty="0">
                <a:latin typeface="Courier New"/>
                <a:cs typeface="Courier New"/>
              </a:rPr>
              <a:t>&gt;&gt;&gt;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class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OperatorExample{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static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main(String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args[]){</a:t>
            </a:r>
            <a:endParaRPr sz="1800">
              <a:latin typeface="Courier New"/>
              <a:cs typeface="Courier New"/>
            </a:endParaRPr>
          </a:p>
          <a:p>
            <a:pPr marL="1107440" marR="69024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//For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positive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number,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&gt;&gt;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and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&gt;&gt;&gt;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works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same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System.out.println(20&gt;&gt;2);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System.out.println(20&gt;&gt;&gt;2);</a:t>
            </a:r>
            <a:endParaRPr sz="1800">
              <a:latin typeface="Courier New"/>
              <a:cs typeface="Courier New"/>
            </a:endParaRPr>
          </a:p>
          <a:p>
            <a:pPr marL="1107440" marR="5080" indent="-957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//For </a:t>
            </a:r>
            <a:r>
              <a:rPr sz="1800" spc="-10" dirty="0">
                <a:latin typeface="Courier New"/>
                <a:cs typeface="Courier New"/>
              </a:rPr>
              <a:t>negative number, </a:t>
            </a:r>
            <a:r>
              <a:rPr sz="1800" spc="-5" dirty="0">
                <a:latin typeface="Courier New"/>
                <a:cs typeface="Courier New"/>
              </a:rPr>
              <a:t>&gt;&gt;&gt; </a:t>
            </a:r>
            <a:r>
              <a:rPr sz="1800" spc="-10" dirty="0">
                <a:latin typeface="Courier New"/>
                <a:cs typeface="Courier New"/>
              </a:rPr>
              <a:t>changes parity bit (MSB) </a:t>
            </a:r>
            <a:r>
              <a:rPr sz="1800" spc="-15" dirty="0">
                <a:latin typeface="Courier New"/>
                <a:cs typeface="Courier New"/>
              </a:rPr>
              <a:t>to </a:t>
            </a:r>
            <a:r>
              <a:rPr sz="1800" dirty="0">
                <a:latin typeface="Courier New"/>
                <a:cs typeface="Courier New"/>
              </a:rPr>
              <a:t>0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System.out.println(-20&gt;&gt;2);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}}</a:t>
            </a:r>
            <a:endParaRPr sz="1800">
              <a:latin typeface="Courier New"/>
              <a:cs typeface="Courier New"/>
            </a:endParaRPr>
          </a:p>
          <a:p>
            <a:pPr marL="1918335">
              <a:lnSpc>
                <a:spcPct val="100000"/>
              </a:lnSpc>
              <a:spcBef>
                <a:spcPts val="730"/>
              </a:spcBef>
            </a:pPr>
            <a:r>
              <a:rPr sz="1800" spc="-10" dirty="0">
                <a:latin typeface="Courier New"/>
                <a:cs typeface="Courier New"/>
              </a:rPr>
              <a:t>Output: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91833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191833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19183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-5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50924"/>
            <a:ext cx="806259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mbria"/>
                <a:cs typeface="Cambria"/>
              </a:rPr>
              <a:t>Example: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Logical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&amp;&amp;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Bitwise</a:t>
            </a:r>
            <a:r>
              <a:rPr sz="1600" spc="-9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&amp;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 marR="30353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logical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&amp;&amp;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operator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doesn't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check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second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condition</a:t>
            </a:r>
            <a:r>
              <a:rPr sz="1600" spc="-9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if</a:t>
            </a:r>
            <a:r>
              <a:rPr sz="1600" spc="5" dirty="0">
                <a:latin typeface="Cambria"/>
                <a:cs typeface="Cambria"/>
              </a:rPr>
              <a:t> first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condition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false.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It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checks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second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condition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only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if </a:t>
            </a:r>
            <a:r>
              <a:rPr sz="1600" spc="5" dirty="0">
                <a:latin typeface="Cambria"/>
                <a:cs typeface="Cambria"/>
              </a:rPr>
              <a:t>first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one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true.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bitwise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&amp;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operator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always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checks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both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conditions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whether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first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condition</a:t>
            </a:r>
            <a:r>
              <a:rPr sz="1600" spc="-9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dirty="0">
                <a:latin typeface="Cambria"/>
                <a:cs typeface="Cambria"/>
              </a:rPr>
              <a:t> true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or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false.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304" y="3258693"/>
            <a:ext cx="329565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mbria"/>
                <a:cs typeface="Cambria"/>
              </a:rPr>
              <a:t>class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OperatorExample{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mbria"/>
                <a:cs typeface="Cambria"/>
              </a:rPr>
              <a:t>p</a:t>
            </a:r>
            <a:r>
              <a:rPr sz="1600" spc="-5" dirty="0">
                <a:latin typeface="Cambria"/>
                <a:cs typeface="Cambria"/>
              </a:rPr>
              <a:t>u</a:t>
            </a:r>
            <a:r>
              <a:rPr sz="1600" spc="5" dirty="0">
                <a:latin typeface="Cambria"/>
                <a:cs typeface="Cambria"/>
              </a:rPr>
              <a:t>b</a:t>
            </a:r>
            <a:r>
              <a:rPr sz="1600" spc="-5" dirty="0">
                <a:latin typeface="Cambria"/>
                <a:cs typeface="Cambria"/>
              </a:rPr>
              <a:t>l</a:t>
            </a:r>
            <a:r>
              <a:rPr sz="1600" dirty="0">
                <a:latin typeface="Cambria"/>
                <a:cs typeface="Cambria"/>
              </a:rPr>
              <a:t>ic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</a:t>
            </a:r>
            <a:r>
              <a:rPr sz="1600" spc="10" dirty="0">
                <a:latin typeface="Cambria"/>
                <a:cs typeface="Cambria"/>
              </a:rPr>
              <a:t>t</a:t>
            </a:r>
            <a:r>
              <a:rPr sz="1600" spc="5" dirty="0">
                <a:latin typeface="Cambria"/>
                <a:cs typeface="Cambria"/>
              </a:rPr>
              <a:t>ati</a:t>
            </a:r>
            <a:r>
              <a:rPr sz="1600" dirty="0">
                <a:latin typeface="Cambria"/>
                <a:cs typeface="Cambria"/>
              </a:rPr>
              <a:t>c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v</a:t>
            </a:r>
            <a:r>
              <a:rPr sz="1600" spc="5" dirty="0">
                <a:latin typeface="Cambria"/>
                <a:cs typeface="Cambria"/>
              </a:rPr>
              <a:t>oi</a:t>
            </a:r>
            <a:r>
              <a:rPr sz="1600" dirty="0">
                <a:latin typeface="Cambria"/>
                <a:cs typeface="Cambria"/>
              </a:rPr>
              <a:t>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mai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spc="5" dirty="0">
                <a:latin typeface="Cambria"/>
                <a:cs typeface="Cambria"/>
              </a:rPr>
              <a:t>(</a:t>
            </a:r>
            <a:r>
              <a:rPr sz="1600" spc="-5" dirty="0">
                <a:latin typeface="Cambria"/>
                <a:cs typeface="Cambria"/>
              </a:rPr>
              <a:t>S</a:t>
            </a:r>
            <a:r>
              <a:rPr sz="1600" spc="5" dirty="0">
                <a:latin typeface="Cambria"/>
                <a:cs typeface="Cambria"/>
              </a:rPr>
              <a:t>tri</a:t>
            </a:r>
            <a:r>
              <a:rPr sz="1600" spc="-1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g</a:t>
            </a:r>
            <a:r>
              <a:rPr sz="1600" spc="-9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ar</a:t>
            </a:r>
            <a:r>
              <a:rPr sz="1600" spc="-5" dirty="0">
                <a:latin typeface="Cambria"/>
                <a:cs typeface="Cambria"/>
              </a:rPr>
              <a:t>gs</a:t>
            </a:r>
            <a:r>
              <a:rPr sz="1600" spc="-10" dirty="0">
                <a:latin typeface="Cambria"/>
                <a:cs typeface="Cambria"/>
              </a:rPr>
              <a:t>[</a:t>
            </a:r>
            <a:r>
              <a:rPr sz="1600" spc="-15" dirty="0">
                <a:latin typeface="Cambria"/>
                <a:cs typeface="Cambria"/>
              </a:rPr>
              <a:t>]</a:t>
            </a:r>
            <a:r>
              <a:rPr sz="1600" spc="5" dirty="0">
                <a:latin typeface="Cambria"/>
                <a:cs typeface="Cambria"/>
              </a:rPr>
              <a:t>)</a:t>
            </a:r>
            <a:r>
              <a:rPr sz="160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12700" marR="249809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int</a:t>
            </a:r>
            <a:r>
              <a:rPr sz="1600" spc="-9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a=10;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int b=5; 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int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c=20;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mbria"/>
                <a:cs typeface="Cambria"/>
              </a:rPr>
              <a:t>System.out.println(a&lt;b&amp;&amp;a&lt;c);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System.out.println(a&lt;b&amp;a&lt;c);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}}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952" y="709117"/>
            <a:ext cx="34429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029" y="3833571"/>
            <a:ext cx="119888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" dirty="0">
                <a:latin typeface="Courier New"/>
                <a:cs typeface="Courier New"/>
              </a:rPr>
              <a:t>Output: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029" y="4510785"/>
            <a:ext cx="63500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52" y="709117"/>
            <a:ext cx="34429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216" y="1547875"/>
            <a:ext cx="5273675" cy="4699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mbria"/>
                <a:cs typeface="Cambria"/>
              </a:rPr>
              <a:t>Logical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&amp;&amp;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Bitwise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&amp;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OperatorExample{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public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static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void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main(String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args[]){</a:t>
            </a:r>
            <a:endParaRPr sz="1600" dirty="0">
              <a:latin typeface="Courier New"/>
              <a:cs typeface="Courier New"/>
            </a:endParaRPr>
          </a:p>
          <a:p>
            <a:pPr marL="500380" marR="366649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int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a=10;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b=5;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c=20;</a:t>
            </a:r>
            <a:endParaRPr sz="1600" dirty="0">
              <a:latin typeface="Courier New"/>
              <a:cs typeface="Courier New"/>
            </a:endParaRPr>
          </a:p>
          <a:p>
            <a:pPr marL="500380" marR="979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System.out.println(a&lt;b&amp;&amp;a++&lt;c);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System.out.println(a); 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System.out.println(a&lt;b&amp;a++&lt;c); </a:t>
            </a:r>
            <a:r>
              <a:rPr sz="1600" dirty="0">
                <a:latin typeface="Courier New"/>
                <a:cs typeface="Courier New"/>
              </a:rPr>
              <a:t> System.out.println(a);</a:t>
            </a: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}}</a:t>
            </a:r>
            <a:endParaRPr sz="1600" dirty="0">
              <a:latin typeface="Courier New"/>
              <a:cs typeface="Courier New"/>
            </a:endParaRPr>
          </a:p>
          <a:p>
            <a:pPr marL="2833370">
              <a:lnSpc>
                <a:spcPct val="100000"/>
              </a:lnSpc>
              <a:spcBef>
                <a:spcPts val="1315"/>
              </a:spcBef>
            </a:pPr>
            <a:r>
              <a:rPr sz="1800" spc="-10" dirty="0">
                <a:latin typeface="Courier New"/>
                <a:cs typeface="Courier New"/>
              </a:rPr>
              <a:t>Output: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Courier New"/>
              <a:cs typeface="Courier New"/>
            </a:endParaRPr>
          </a:p>
          <a:p>
            <a:pPr marL="283337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False</a:t>
            </a:r>
            <a:endParaRPr sz="1400" dirty="0">
              <a:latin typeface="Courier New"/>
              <a:cs typeface="Courier New"/>
            </a:endParaRPr>
          </a:p>
          <a:p>
            <a:pPr marL="283337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 dirty="0">
              <a:latin typeface="Courier New"/>
              <a:cs typeface="Courier New"/>
            </a:endParaRPr>
          </a:p>
          <a:p>
            <a:pPr marL="2833370" marR="189865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False  11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41780"/>
            <a:ext cx="8125459" cy="1518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urier New"/>
                <a:cs typeface="Courier New"/>
              </a:rPr>
              <a:t>Example: Logical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||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and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Bitwise |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2899"/>
              </a:lnSpc>
            </a:pPr>
            <a:r>
              <a:rPr sz="1400" spc="-5" dirty="0">
                <a:latin typeface="Courier New"/>
                <a:cs typeface="Courier New"/>
              </a:rPr>
              <a:t>The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logical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||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operator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doesn't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check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second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condition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first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condition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is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true.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checks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second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condition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only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if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first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false.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The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bitwise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|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operator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always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both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conditions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whether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first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condition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ourier New"/>
                <a:cs typeface="Courier New"/>
              </a:rPr>
              <a:t>is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true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or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false.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240" y="3248990"/>
            <a:ext cx="416179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OperatorExample{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static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void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main(String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args[]){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a=10;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b=5;</a:t>
            </a:r>
            <a:endParaRPr sz="1400">
              <a:latin typeface="Courier New"/>
              <a:cs typeface="Courier New"/>
            </a:endParaRPr>
          </a:p>
          <a:p>
            <a:pPr marL="12700" marR="853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c=20;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System.out.println(a&gt;b||a&lt;c);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System.out.println(a&gt;b|a&lt;c);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System.out.println(a&gt;b||a++&lt;c);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System.out.println(a);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System.out.println(a&gt;b|a++&lt;c);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System.out.println(a);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3112" y="709117"/>
            <a:ext cx="31680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6229" y="3212972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Ou</a:t>
            </a:r>
            <a:r>
              <a:rPr sz="1800" spc="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pu</a:t>
            </a:r>
            <a:r>
              <a:rPr sz="1800" spc="-20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6229" y="3768089"/>
            <a:ext cx="453390" cy="130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Courier New"/>
                <a:cs typeface="Courier New"/>
              </a:rPr>
              <a:t>true  true  true  10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true  11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72" y="709117"/>
            <a:ext cx="41097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Ternary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5"/>
              </a:spcBef>
            </a:pPr>
            <a:r>
              <a:rPr dirty="0"/>
              <a:t>Java Ternary</a:t>
            </a:r>
            <a:r>
              <a:rPr spc="-25" dirty="0"/>
              <a:t> </a:t>
            </a:r>
            <a:r>
              <a:rPr dirty="0"/>
              <a:t>operator</a:t>
            </a:r>
            <a:r>
              <a:rPr spc="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used</a:t>
            </a:r>
            <a:r>
              <a:rPr spc="5" dirty="0"/>
              <a:t> </a:t>
            </a:r>
            <a:r>
              <a:rPr spc="-5" dirty="0"/>
              <a:t>as</a:t>
            </a:r>
            <a:r>
              <a:rPr dirty="0"/>
              <a:t> one</a:t>
            </a:r>
            <a:r>
              <a:rPr spc="5" dirty="0"/>
              <a:t> </a:t>
            </a:r>
            <a:r>
              <a:rPr dirty="0"/>
              <a:t>liner </a:t>
            </a:r>
            <a:r>
              <a:rPr spc="-5" dirty="0"/>
              <a:t>replacement</a:t>
            </a:r>
            <a:r>
              <a:rPr spc="5" dirty="0"/>
              <a:t> </a:t>
            </a:r>
            <a:r>
              <a:rPr dirty="0"/>
              <a:t>for </a:t>
            </a:r>
            <a:r>
              <a:rPr spc="-15" dirty="0"/>
              <a:t>if-then-else </a:t>
            </a:r>
            <a:r>
              <a:rPr spc="-885" dirty="0"/>
              <a:t> </a:t>
            </a:r>
            <a:r>
              <a:rPr spc="-5" dirty="0"/>
              <a:t>statement</a:t>
            </a:r>
            <a:r>
              <a:rPr spc="10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5" dirty="0"/>
              <a:t>used</a:t>
            </a:r>
            <a:r>
              <a:rPr spc="15" dirty="0"/>
              <a:t> </a:t>
            </a:r>
            <a:r>
              <a:rPr spc="5" dirty="0"/>
              <a:t>a</a:t>
            </a:r>
            <a:r>
              <a:rPr spc="10" dirty="0"/>
              <a:t> </a:t>
            </a:r>
            <a:r>
              <a:rPr dirty="0"/>
              <a:t>lot</a:t>
            </a:r>
            <a:r>
              <a:rPr spc="15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5" dirty="0"/>
              <a:t>Java</a:t>
            </a:r>
            <a:r>
              <a:rPr spc="15" dirty="0"/>
              <a:t> </a:t>
            </a:r>
            <a:r>
              <a:rPr spc="-5" dirty="0"/>
              <a:t>programming.</a:t>
            </a:r>
            <a:r>
              <a:rPr spc="10" dirty="0"/>
              <a:t> </a:t>
            </a:r>
            <a:r>
              <a:rPr spc="5" dirty="0"/>
              <a:t>it</a:t>
            </a:r>
            <a:r>
              <a:rPr spc="15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dirty="0"/>
              <a:t>only </a:t>
            </a:r>
            <a:r>
              <a:rPr spc="5" dirty="0"/>
              <a:t> </a:t>
            </a:r>
            <a:r>
              <a:rPr dirty="0"/>
              <a:t>conditional</a:t>
            </a:r>
            <a:r>
              <a:rPr spc="-10" dirty="0"/>
              <a:t> </a:t>
            </a:r>
            <a:r>
              <a:rPr spc="-5" dirty="0"/>
              <a:t>operator </a:t>
            </a:r>
            <a:r>
              <a:rPr dirty="0"/>
              <a:t>which</a:t>
            </a:r>
            <a:r>
              <a:rPr spc="-30" dirty="0"/>
              <a:t> </a:t>
            </a:r>
            <a:r>
              <a:rPr dirty="0"/>
              <a:t>takes</a:t>
            </a:r>
            <a:r>
              <a:rPr spc="-10" dirty="0"/>
              <a:t> </a:t>
            </a:r>
            <a:r>
              <a:rPr dirty="0"/>
              <a:t>three</a:t>
            </a:r>
            <a:r>
              <a:rPr spc="-5" dirty="0"/>
              <a:t> </a:t>
            </a:r>
            <a:r>
              <a:rPr dirty="0"/>
              <a:t>operands.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/>
          </a:p>
          <a:p>
            <a:pPr marL="12700">
              <a:lnSpc>
                <a:spcPct val="100000"/>
              </a:lnSpc>
            </a:pPr>
            <a:r>
              <a:rPr dirty="0"/>
              <a:t>Java</a:t>
            </a:r>
            <a:r>
              <a:rPr spc="-30" dirty="0"/>
              <a:t> </a:t>
            </a:r>
            <a:r>
              <a:rPr dirty="0"/>
              <a:t>Ternary</a:t>
            </a:r>
            <a:r>
              <a:rPr spc="-45" dirty="0"/>
              <a:t> </a:t>
            </a:r>
            <a:r>
              <a:rPr dirty="0"/>
              <a:t>Operator</a:t>
            </a:r>
            <a:r>
              <a:rPr spc="-30" dirty="0"/>
              <a:t> </a:t>
            </a:r>
            <a:r>
              <a:rPr spc="-5" dirty="0"/>
              <a:t>Example</a:t>
            </a:r>
          </a:p>
          <a:p>
            <a:pPr marL="6034405">
              <a:lnSpc>
                <a:spcPct val="100000"/>
              </a:lnSpc>
              <a:spcBef>
                <a:spcPts val="110"/>
              </a:spcBef>
            </a:pPr>
            <a:r>
              <a:rPr sz="1600" spc="-5" dirty="0"/>
              <a:t>Output: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6480428" y="3184398"/>
            <a:ext cx="1479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599" y="4541582"/>
            <a:ext cx="8001000" cy="2316480"/>
          </a:xfrm>
          <a:custGeom>
            <a:avLst/>
            <a:gdLst/>
            <a:ahLst/>
            <a:cxnLst/>
            <a:rect l="l" t="t" r="r" b="b"/>
            <a:pathLst>
              <a:path w="8001000" h="2316479">
                <a:moveTo>
                  <a:pt x="8000882" y="0"/>
                </a:moveTo>
                <a:lnTo>
                  <a:pt x="0" y="0"/>
                </a:lnTo>
                <a:lnTo>
                  <a:pt x="0" y="2316416"/>
                </a:lnTo>
                <a:lnTo>
                  <a:pt x="8000882" y="2316416"/>
                </a:lnTo>
                <a:lnTo>
                  <a:pt x="8000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899" y="2910966"/>
            <a:ext cx="5179060" cy="1857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1247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latin typeface="Courier New"/>
                <a:cs typeface="Courier New"/>
              </a:rPr>
              <a:t>class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OperatorExample{</a:t>
            </a:r>
            <a:endParaRPr sz="1500">
              <a:latin typeface="Courier New"/>
              <a:cs typeface="Courier New"/>
            </a:endParaRPr>
          </a:p>
          <a:p>
            <a:pPr marL="71247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public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static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void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main(String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args[]){</a:t>
            </a:r>
            <a:endParaRPr sz="1500">
              <a:latin typeface="Courier New"/>
              <a:cs typeface="Courier New"/>
            </a:endParaRPr>
          </a:p>
          <a:p>
            <a:pPr marL="712470" marR="354139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ourier New"/>
                <a:cs typeface="Courier New"/>
              </a:rPr>
              <a:t>int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a=2;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int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b=5;</a:t>
            </a:r>
            <a:endParaRPr sz="1500">
              <a:latin typeface="Courier New"/>
              <a:cs typeface="Courier New"/>
            </a:endParaRPr>
          </a:p>
          <a:p>
            <a:pPr marL="71247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int</a:t>
            </a:r>
            <a:r>
              <a:rPr sz="1500" spc="-6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min=(a&lt;b)?a:b;</a:t>
            </a:r>
            <a:endParaRPr sz="1500">
              <a:latin typeface="Courier New"/>
              <a:cs typeface="Courier New"/>
            </a:endParaRPr>
          </a:p>
          <a:p>
            <a:pPr marL="71247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System.out.println(min);</a:t>
            </a:r>
            <a:endParaRPr sz="1500">
              <a:latin typeface="Courier New"/>
              <a:cs typeface="Courier New"/>
            </a:endParaRPr>
          </a:p>
          <a:p>
            <a:pPr marL="712470">
              <a:lnSpc>
                <a:spcPts val="1710"/>
              </a:lnSpc>
            </a:pPr>
            <a:r>
              <a:rPr sz="1500" spc="5" dirty="0">
                <a:latin typeface="Courier New"/>
                <a:cs typeface="Courier New"/>
              </a:rPr>
              <a:t>}}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50" spc="-10" dirty="0">
                <a:latin typeface="Courier New"/>
                <a:cs typeface="Courier New"/>
              </a:rPr>
              <a:t>Another</a:t>
            </a:r>
            <a:r>
              <a:rPr sz="1650" spc="-50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Example: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853" y="4959435"/>
            <a:ext cx="4911090" cy="1677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0"/>
              </a:spcBef>
            </a:pPr>
            <a:r>
              <a:rPr sz="1650" spc="-10" dirty="0">
                <a:latin typeface="Courier New"/>
                <a:cs typeface="Courier New"/>
              </a:rPr>
              <a:t>class</a:t>
            </a:r>
            <a:r>
              <a:rPr sz="1650" spc="-40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OperatorExample{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ts val="1839"/>
              </a:lnSpc>
              <a:spcBef>
                <a:spcPts val="105"/>
              </a:spcBef>
            </a:pPr>
            <a:r>
              <a:rPr sz="1650" spc="-10" dirty="0">
                <a:latin typeface="Courier New"/>
                <a:cs typeface="Courier New"/>
              </a:rPr>
              <a:t>public static void main(String args[]){ </a:t>
            </a:r>
            <a:r>
              <a:rPr sz="1650" spc="-980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int</a:t>
            </a:r>
            <a:r>
              <a:rPr sz="1650" spc="-25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a=10;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735"/>
              </a:lnSpc>
            </a:pPr>
            <a:r>
              <a:rPr sz="1650" spc="-5" dirty="0">
                <a:latin typeface="Courier New"/>
                <a:cs typeface="Courier New"/>
              </a:rPr>
              <a:t>int</a:t>
            </a:r>
            <a:r>
              <a:rPr sz="1650" spc="-70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b=5;</a:t>
            </a:r>
            <a:endParaRPr sz="1650">
              <a:latin typeface="Courier New"/>
              <a:cs typeface="Courier New"/>
            </a:endParaRPr>
          </a:p>
          <a:p>
            <a:pPr marL="12700" marR="1884045">
              <a:lnSpc>
                <a:spcPts val="1830"/>
              </a:lnSpc>
              <a:spcBef>
                <a:spcPts val="120"/>
              </a:spcBef>
            </a:pPr>
            <a:r>
              <a:rPr sz="1650" spc="-5" dirty="0">
                <a:latin typeface="Courier New"/>
                <a:cs typeface="Courier New"/>
              </a:rPr>
              <a:t>int </a:t>
            </a:r>
            <a:r>
              <a:rPr sz="1650" spc="-10" dirty="0">
                <a:latin typeface="Courier New"/>
                <a:cs typeface="Courier New"/>
              </a:rPr>
              <a:t>min=(a&lt;b)?a:b; 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System.out.println(min);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805"/>
              </a:lnSpc>
            </a:pPr>
            <a:r>
              <a:rPr sz="1650" spc="-5" dirty="0">
                <a:latin typeface="Courier New"/>
                <a:cs typeface="Courier New"/>
              </a:rPr>
              <a:t>}}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7629" y="5067680"/>
            <a:ext cx="7721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urier New"/>
                <a:cs typeface="Courier New"/>
              </a:rPr>
              <a:t>Output: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7629" y="5494731"/>
            <a:ext cx="132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35683"/>
            <a:ext cx="7914640" cy="28054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400" spc="-5" dirty="0">
                <a:latin typeface="Courier New"/>
                <a:cs typeface="Courier New"/>
              </a:rPr>
              <a:t>Java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assignment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operator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one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of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most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common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operator.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is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used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to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assign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value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its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right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operand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on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its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left.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Java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Assignment Operator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Example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43942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OperatorExample{</a:t>
            </a:r>
            <a:endParaRPr sz="1400">
              <a:latin typeface="Courier New"/>
              <a:cs typeface="Courier New"/>
            </a:endParaRPr>
          </a:p>
          <a:p>
            <a:pPr marL="43942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static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main(String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args[]){</a:t>
            </a:r>
            <a:endParaRPr sz="1400">
              <a:latin typeface="Courier New"/>
              <a:cs typeface="Courier New"/>
            </a:endParaRPr>
          </a:p>
          <a:p>
            <a:pPr marL="439420" marR="6510020" algn="just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a=10;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b=20;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a+=4;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b-=4;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System.out.println(a);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System.out.println(b);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}}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456" y="709117"/>
            <a:ext cx="3758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Assignment</a:t>
            </a:r>
            <a:r>
              <a:rPr sz="24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operators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920" y="5045709"/>
            <a:ext cx="828040" cy="942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0" dirty="0">
                <a:latin typeface="Courier New"/>
                <a:cs typeface="Courier New"/>
              </a:rPr>
              <a:t>O</a:t>
            </a:r>
            <a:r>
              <a:rPr sz="1500" spc="-15" dirty="0">
                <a:latin typeface="Courier New"/>
                <a:cs typeface="Courier New"/>
              </a:rPr>
              <a:t>u</a:t>
            </a:r>
            <a:r>
              <a:rPr sz="1500" spc="10" dirty="0">
                <a:latin typeface="Courier New"/>
                <a:cs typeface="Courier New"/>
              </a:rPr>
              <a:t>t</a:t>
            </a:r>
            <a:r>
              <a:rPr sz="1500" spc="-15" dirty="0">
                <a:latin typeface="Courier New"/>
                <a:cs typeface="Courier New"/>
              </a:rPr>
              <a:t>p</a:t>
            </a:r>
            <a:r>
              <a:rPr sz="1500" spc="10" dirty="0">
                <a:latin typeface="Courier New"/>
                <a:cs typeface="Courier New"/>
              </a:rPr>
              <a:t>u</a:t>
            </a:r>
            <a:r>
              <a:rPr sz="1500" spc="-15" dirty="0">
                <a:latin typeface="Courier New"/>
                <a:cs typeface="Courier New"/>
              </a:rPr>
              <a:t>t</a:t>
            </a:r>
            <a:r>
              <a:rPr sz="1500" spc="5" dirty="0">
                <a:latin typeface="Courier New"/>
                <a:cs typeface="Courier New"/>
              </a:rPr>
              <a:t>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latin typeface="Courier New"/>
                <a:cs typeface="Courier New"/>
              </a:rPr>
              <a:t>14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latin typeface="Courier New"/>
                <a:cs typeface="Courier New"/>
              </a:rPr>
              <a:t>16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675" y="709117"/>
            <a:ext cx="17386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JDK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JRE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27377"/>
            <a:ext cx="8610600" cy="45711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6985" indent="-342900" algn="just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JDK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consists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set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separate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programs,</a:t>
            </a:r>
            <a:r>
              <a:rPr sz="2000" spc="-10" dirty="0">
                <a:latin typeface="Cambria"/>
                <a:cs typeface="Cambria"/>
              </a:rPr>
              <a:t> each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invoked</a:t>
            </a:r>
            <a:r>
              <a:rPr sz="2000" spc="-15" dirty="0">
                <a:latin typeface="Cambria"/>
                <a:cs typeface="Cambria"/>
              </a:rPr>
              <a:t> from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command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line,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compiling,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running,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testing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programs.</a:t>
            </a:r>
            <a:endParaRPr sz="2050" dirty="0">
              <a:latin typeface="Cambria"/>
              <a:cs typeface="Cambria"/>
            </a:endParaRPr>
          </a:p>
          <a:p>
            <a:pPr marL="3556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program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running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Java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known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JRE</a:t>
            </a:r>
            <a:r>
              <a:rPr sz="2000" spc="-5" dirty="0">
                <a:latin typeface="Cambria"/>
                <a:cs typeface="Cambria"/>
              </a:rPr>
              <a:t>.</a:t>
            </a:r>
            <a:endParaRPr sz="2050" dirty="0">
              <a:latin typeface="Cambria"/>
              <a:cs typeface="Cambria"/>
            </a:endParaRPr>
          </a:p>
          <a:p>
            <a:pPr marL="355600" marR="571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15" dirty="0">
                <a:latin typeface="Cambria"/>
                <a:cs typeface="Cambria"/>
              </a:rPr>
              <a:t>Instead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using</a:t>
            </a:r>
            <a:r>
              <a:rPr sz="2000" dirty="0">
                <a:latin typeface="Cambria"/>
                <a:cs typeface="Cambria"/>
              </a:rPr>
              <a:t> 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JDK,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you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Java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development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tool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(e.g.,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NetBeans, </a:t>
            </a:r>
            <a:r>
              <a:rPr sz="2000" spc="-5" dirty="0">
                <a:latin typeface="Cambria"/>
                <a:cs typeface="Cambria"/>
              </a:rPr>
              <a:t>Eclipse, and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TextPad)—software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 </a:t>
            </a:r>
            <a:r>
              <a:rPr sz="2000" spc="-10" dirty="0">
                <a:latin typeface="Cambria"/>
                <a:cs typeface="Cambria"/>
              </a:rPr>
              <a:t>provides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15" dirty="0">
                <a:latin typeface="Cambria"/>
                <a:cs typeface="Cambria"/>
              </a:rPr>
              <a:t>integrated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development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environment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(IDE)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developing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quickly.</a:t>
            </a:r>
            <a:endParaRPr sz="2050" dirty="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10" dirty="0">
                <a:latin typeface="Cambria"/>
                <a:cs typeface="Cambria"/>
              </a:rPr>
              <a:t>Editing, </a:t>
            </a:r>
            <a:r>
              <a:rPr sz="2000" spc="-5" dirty="0">
                <a:latin typeface="Cambria"/>
                <a:cs typeface="Cambria"/>
              </a:rPr>
              <a:t>compiling, </a:t>
            </a:r>
            <a:r>
              <a:rPr sz="2000" spc="-10" dirty="0">
                <a:latin typeface="Cambria"/>
                <a:cs typeface="Cambria"/>
              </a:rPr>
              <a:t>building, debugging, and </a:t>
            </a:r>
            <a:r>
              <a:rPr sz="2000" spc="-5" dirty="0">
                <a:latin typeface="Cambria"/>
                <a:cs typeface="Cambria"/>
              </a:rPr>
              <a:t>online help </a:t>
            </a:r>
            <a:r>
              <a:rPr sz="2000" spc="-15" dirty="0">
                <a:latin typeface="Cambria"/>
                <a:cs typeface="Cambria"/>
              </a:rPr>
              <a:t>are integrated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one graphical user interface. </a:t>
            </a:r>
            <a:r>
              <a:rPr sz="2000" spc="-65" dirty="0">
                <a:latin typeface="Cambria"/>
                <a:cs typeface="Cambria"/>
              </a:rPr>
              <a:t>You </a:t>
            </a:r>
            <a:r>
              <a:rPr sz="2000" spc="-10" dirty="0">
                <a:latin typeface="Cambria"/>
                <a:cs typeface="Cambria"/>
              </a:rPr>
              <a:t>simply </a:t>
            </a:r>
            <a:r>
              <a:rPr sz="2000" spc="-15" dirty="0">
                <a:latin typeface="Cambria"/>
                <a:cs typeface="Cambria"/>
              </a:rPr>
              <a:t>enter </a:t>
            </a:r>
            <a:r>
              <a:rPr sz="2000" spc="-10" dirty="0">
                <a:latin typeface="Cambria"/>
                <a:cs typeface="Cambria"/>
              </a:rPr>
              <a:t>source </a:t>
            </a:r>
            <a:r>
              <a:rPr sz="2000" spc="5" dirty="0">
                <a:latin typeface="Cambria"/>
                <a:cs typeface="Cambria"/>
              </a:rPr>
              <a:t>code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dirty="0">
                <a:latin typeface="Cambria"/>
                <a:cs typeface="Cambria"/>
              </a:rPr>
              <a:t>one </a:t>
            </a:r>
            <a:r>
              <a:rPr sz="2000" spc="-10" dirty="0">
                <a:latin typeface="Cambria"/>
                <a:cs typeface="Cambria"/>
              </a:rPr>
              <a:t>window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 </a:t>
            </a:r>
            <a:r>
              <a:rPr sz="2000" spc="-5" dirty="0">
                <a:latin typeface="Cambria"/>
                <a:cs typeface="Cambria"/>
              </a:rPr>
              <a:t>open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15" dirty="0">
                <a:latin typeface="Cambria"/>
                <a:cs typeface="Cambria"/>
              </a:rPr>
              <a:t>existing </a:t>
            </a:r>
            <a:r>
              <a:rPr sz="2000" spc="-5" dirty="0">
                <a:latin typeface="Cambria"/>
                <a:cs typeface="Cambria"/>
              </a:rPr>
              <a:t>file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30" dirty="0">
                <a:latin typeface="Cambria"/>
                <a:cs typeface="Cambria"/>
              </a:rPr>
              <a:t>window,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15" dirty="0">
                <a:latin typeface="Cambria"/>
                <a:cs typeface="Cambria"/>
              </a:rPr>
              <a:t>then </a:t>
            </a:r>
            <a:r>
              <a:rPr sz="2000" spc="-5" dirty="0">
                <a:latin typeface="Cambria"/>
                <a:cs typeface="Cambria"/>
              </a:rPr>
              <a:t>click a </a:t>
            </a:r>
            <a:r>
              <a:rPr sz="2000" spc="-15" dirty="0">
                <a:latin typeface="Cambria"/>
                <a:cs typeface="Cambria"/>
              </a:rPr>
              <a:t>button </a:t>
            </a:r>
            <a:r>
              <a:rPr sz="2000" spc="-10" dirty="0">
                <a:latin typeface="Cambria"/>
                <a:cs typeface="Cambria"/>
              </a:rPr>
              <a:t>or menu </a:t>
            </a:r>
            <a:r>
              <a:rPr sz="2000" spc="-5" dirty="0">
                <a:latin typeface="Cambria"/>
                <a:cs typeface="Cambria"/>
              </a:rPr>
              <a:t>item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press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key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compile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-10" dirty="0">
                <a:latin typeface="Cambria"/>
                <a:cs typeface="Cambria"/>
              </a:rPr>
              <a:t> run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56" y="709117"/>
            <a:ext cx="3758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Assignment</a:t>
            </a:r>
            <a:r>
              <a:rPr sz="24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operators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936" y="1447800"/>
            <a:ext cx="5561965" cy="4922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latin typeface="Courier New"/>
                <a:cs typeface="Courier New"/>
              </a:rPr>
              <a:t>Java</a:t>
            </a:r>
            <a:r>
              <a:rPr sz="1650" spc="3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Assignment</a:t>
            </a:r>
            <a:r>
              <a:rPr sz="1650" spc="2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Operator</a:t>
            </a:r>
            <a:r>
              <a:rPr sz="1650" spc="3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Example</a:t>
            </a:r>
            <a:endParaRPr sz="1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Courier New"/>
              <a:cs typeface="Courier New"/>
            </a:endParaRPr>
          </a:p>
          <a:p>
            <a:pPr marL="526415">
              <a:lnSpc>
                <a:spcPts val="1935"/>
              </a:lnSpc>
            </a:pPr>
            <a:r>
              <a:rPr sz="1650" spc="15" dirty="0">
                <a:latin typeface="Courier New"/>
                <a:cs typeface="Courier New"/>
              </a:rPr>
              <a:t>class</a:t>
            </a:r>
            <a:r>
              <a:rPr sz="1650" spc="1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OperatorExample{</a:t>
            </a:r>
            <a:endParaRPr sz="1650" dirty="0">
              <a:latin typeface="Courier New"/>
              <a:cs typeface="Courier New"/>
            </a:endParaRPr>
          </a:p>
          <a:p>
            <a:pPr marL="526415" marR="5080">
              <a:lnSpc>
                <a:spcPts val="1889"/>
              </a:lnSpc>
              <a:spcBef>
                <a:spcPts val="90"/>
              </a:spcBef>
            </a:pPr>
            <a:r>
              <a:rPr sz="1650" spc="15" dirty="0">
                <a:latin typeface="Courier New"/>
                <a:cs typeface="Courier New"/>
              </a:rPr>
              <a:t>public</a:t>
            </a:r>
            <a:r>
              <a:rPr sz="1650" spc="3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static</a:t>
            </a:r>
            <a:r>
              <a:rPr sz="1650" spc="3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void</a:t>
            </a:r>
            <a:r>
              <a:rPr sz="1650" spc="4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main(String[]</a:t>
            </a:r>
            <a:r>
              <a:rPr sz="1650" spc="3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args){ </a:t>
            </a:r>
            <a:r>
              <a:rPr sz="1650" spc="-97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int a=10;</a:t>
            </a:r>
            <a:endParaRPr sz="1650" dirty="0">
              <a:latin typeface="Courier New"/>
              <a:cs typeface="Courier New"/>
            </a:endParaRPr>
          </a:p>
          <a:p>
            <a:pPr marL="526415">
              <a:lnSpc>
                <a:spcPts val="1789"/>
              </a:lnSpc>
            </a:pPr>
            <a:r>
              <a:rPr sz="1650" spc="15" dirty="0">
                <a:latin typeface="Courier New"/>
                <a:cs typeface="Courier New"/>
              </a:rPr>
              <a:t>a+=3;//10+3</a:t>
            </a:r>
            <a:endParaRPr sz="1650" dirty="0">
              <a:latin typeface="Courier New"/>
              <a:cs typeface="Courier New"/>
            </a:endParaRPr>
          </a:p>
          <a:p>
            <a:pPr marL="526415" marR="2194560">
              <a:lnSpc>
                <a:spcPts val="1889"/>
              </a:lnSpc>
              <a:spcBef>
                <a:spcPts val="95"/>
              </a:spcBef>
            </a:pPr>
            <a:r>
              <a:rPr sz="1650" spc="15" dirty="0">
                <a:latin typeface="Courier New"/>
                <a:cs typeface="Courier New"/>
              </a:rPr>
              <a:t>System.out.println(a); </a:t>
            </a:r>
            <a:r>
              <a:rPr sz="1650" spc="-98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a-=4;//13-4</a:t>
            </a:r>
            <a:endParaRPr sz="1650" dirty="0">
              <a:latin typeface="Courier New"/>
              <a:cs typeface="Courier New"/>
            </a:endParaRPr>
          </a:p>
          <a:p>
            <a:pPr marL="526415">
              <a:lnSpc>
                <a:spcPts val="1789"/>
              </a:lnSpc>
            </a:pPr>
            <a:r>
              <a:rPr sz="1650" spc="15" dirty="0">
                <a:latin typeface="Courier New"/>
                <a:cs typeface="Courier New"/>
              </a:rPr>
              <a:t>System.out.println(a);</a:t>
            </a:r>
            <a:endParaRPr sz="1650" dirty="0">
              <a:latin typeface="Courier New"/>
              <a:cs typeface="Courier New"/>
            </a:endParaRPr>
          </a:p>
          <a:p>
            <a:pPr marL="526415" marR="2194560">
              <a:lnSpc>
                <a:spcPct val="95300"/>
              </a:lnSpc>
              <a:spcBef>
                <a:spcPts val="45"/>
              </a:spcBef>
            </a:pPr>
            <a:r>
              <a:rPr sz="1650" spc="15" dirty="0">
                <a:latin typeface="Courier New"/>
                <a:cs typeface="Courier New"/>
              </a:rPr>
              <a:t>a*=2;//9*2 </a:t>
            </a:r>
            <a:r>
              <a:rPr sz="1650" spc="2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System.out.println(a); </a:t>
            </a:r>
            <a:r>
              <a:rPr sz="1650" spc="-98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a/=2;//18/2 </a:t>
            </a:r>
            <a:r>
              <a:rPr sz="1650" spc="2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System.out.println(a);</a:t>
            </a:r>
            <a:endParaRPr sz="1650" dirty="0">
              <a:latin typeface="Courier New"/>
              <a:cs typeface="Courier New"/>
            </a:endParaRPr>
          </a:p>
          <a:p>
            <a:pPr marL="526415">
              <a:lnSpc>
                <a:spcPts val="1895"/>
              </a:lnSpc>
            </a:pPr>
            <a:r>
              <a:rPr sz="1650" spc="15" dirty="0">
                <a:latin typeface="Courier New"/>
                <a:cs typeface="Courier New"/>
              </a:rPr>
              <a:t>}}</a:t>
            </a:r>
            <a:endParaRPr sz="1650" dirty="0">
              <a:latin typeface="Courier New"/>
              <a:cs typeface="Courier New"/>
            </a:endParaRPr>
          </a:p>
          <a:p>
            <a:pPr marL="1017269">
              <a:lnSpc>
                <a:spcPct val="100000"/>
              </a:lnSpc>
              <a:spcBef>
                <a:spcPts val="985"/>
              </a:spcBef>
            </a:pPr>
            <a:r>
              <a:rPr sz="1400" spc="-5" dirty="0">
                <a:latin typeface="Courier New"/>
                <a:cs typeface="Courier New"/>
              </a:rPr>
              <a:t>Output: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Courier New"/>
              <a:cs typeface="Courier New"/>
            </a:endParaRPr>
          </a:p>
          <a:p>
            <a:pPr marL="1017269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13</a:t>
            </a:r>
            <a:endParaRPr sz="1600" dirty="0">
              <a:latin typeface="Courier New"/>
              <a:cs typeface="Courier New"/>
            </a:endParaRPr>
          </a:p>
          <a:p>
            <a:pPr marL="1017269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9</a:t>
            </a:r>
          </a:p>
          <a:p>
            <a:pPr marL="1017269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18</a:t>
            </a:r>
            <a:endParaRPr sz="1600" dirty="0">
              <a:latin typeface="Courier New"/>
              <a:cs typeface="Courier New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FDCB-31C1-4D81-982A-6BB70F9B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532635"/>
            <a:ext cx="8915400" cy="3077766"/>
          </a:xfrm>
        </p:spPr>
        <p:txBody>
          <a:bodyPr/>
          <a:lstStyle/>
          <a:p>
            <a:r>
              <a:rPr lang="en-US" sz="2000" dirty="0">
                <a:latin typeface="Cambria" panose="02040503050406030204" pitchFamily="18" charset="0"/>
              </a:rPr>
              <a:t>There are two types of type casting: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Widening Type Casting</a:t>
            </a:r>
          </a:p>
          <a:p>
            <a:r>
              <a:rPr lang="en-US" sz="2000" dirty="0">
                <a:latin typeface="Cambria" panose="02040503050406030204" pitchFamily="18" charset="0"/>
              </a:rPr>
              <a:t>Converting a lower data type into a higher one is called </a:t>
            </a:r>
            <a:r>
              <a:rPr lang="en-US" sz="2000" b="1" dirty="0">
                <a:latin typeface="Cambria" panose="02040503050406030204" pitchFamily="18" charset="0"/>
              </a:rPr>
              <a:t>widening</a:t>
            </a:r>
            <a:r>
              <a:rPr lang="en-US" sz="2000" dirty="0">
                <a:latin typeface="Cambria" panose="02040503050406030204" pitchFamily="18" charset="0"/>
              </a:rPr>
              <a:t> type casting. It is also known as </a:t>
            </a:r>
            <a:r>
              <a:rPr lang="en-US" sz="2000" b="1" dirty="0">
                <a:latin typeface="Cambria" panose="02040503050406030204" pitchFamily="18" charset="0"/>
              </a:rPr>
              <a:t>implicit conversion</a:t>
            </a:r>
            <a:r>
              <a:rPr lang="en-US" sz="2000" dirty="0">
                <a:latin typeface="Cambria" panose="02040503050406030204" pitchFamily="18" charset="0"/>
              </a:rPr>
              <a:t> or </a:t>
            </a:r>
            <a:r>
              <a:rPr lang="en-US" sz="2000" b="1" dirty="0">
                <a:latin typeface="Cambria" panose="02040503050406030204" pitchFamily="18" charset="0"/>
              </a:rPr>
              <a:t>casting down</a:t>
            </a:r>
            <a:r>
              <a:rPr lang="en-US" sz="2000" dirty="0">
                <a:latin typeface="Cambria" panose="02040503050406030204" pitchFamily="18" charset="0"/>
              </a:rPr>
              <a:t>. It is done automatically. It is safe because there is no chance to lose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Narrowing Type Casting</a:t>
            </a:r>
          </a:p>
          <a:p>
            <a:r>
              <a:rPr lang="en-US" sz="2000" dirty="0">
                <a:latin typeface="Cambria" panose="02040503050406030204" pitchFamily="18" charset="0"/>
              </a:rPr>
              <a:t>Converting a higher data type into a lower one is called </a:t>
            </a:r>
            <a:r>
              <a:rPr lang="en-US" sz="2000" b="1" dirty="0">
                <a:latin typeface="Cambria" panose="02040503050406030204" pitchFamily="18" charset="0"/>
              </a:rPr>
              <a:t>narrowing</a:t>
            </a:r>
            <a:r>
              <a:rPr lang="en-US" sz="2000" dirty="0">
                <a:latin typeface="Cambria" panose="02040503050406030204" pitchFamily="18" charset="0"/>
              </a:rPr>
              <a:t> type casting. It is also known as </a:t>
            </a:r>
            <a:r>
              <a:rPr lang="en-US" sz="2000" b="1" dirty="0">
                <a:latin typeface="Cambria" panose="02040503050406030204" pitchFamily="18" charset="0"/>
              </a:rPr>
              <a:t>explicit conversion</a:t>
            </a:r>
            <a:r>
              <a:rPr lang="en-US" sz="2000" dirty="0">
                <a:latin typeface="Cambria" panose="02040503050406030204" pitchFamily="18" charset="0"/>
              </a:rPr>
              <a:t> or </a:t>
            </a:r>
            <a:r>
              <a:rPr lang="en-US" sz="2000" b="1" dirty="0">
                <a:latin typeface="Cambria" panose="02040503050406030204" pitchFamily="18" charset="0"/>
              </a:rPr>
              <a:t>casting up</a:t>
            </a:r>
            <a:r>
              <a:rPr lang="en-US" sz="2000" dirty="0">
                <a:latin typeface="Cambria" panose="02040503050406030204" pitchFamily="18" charset="0"/>
              </a:rPr>
              <a:t>. It is done manually by the programmer. </a:t>
            </a:r>
          </a:p>
          <a:p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AutoShape 2" descr="Type Casting in Java">
            <a:extLst>
              <a:ext uri="{FF2B5EF4-FFF2-40B4-BE49-F238E27FC236}">
                <a16:creationId xmlns:a16="http://schemas.microsoft.com/office/drawing/2014/main" id="{2EFED251-2E0B-4B63-A93E-D389158F05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08156-11E8-4A3F-912D-32258040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88" y="4724400"/>
            <a:ext cx="6643624" cy="16842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FA4B1-3326-4B60-B657-694DFE7757F5}"/>
              </a:ext>
            </a:extLst>
          </p:cNvPr>
          <p:cNvSpPr/>
          <p:nvPr/>
        </p:nvSpPr>
        <p:spPr>
          <a:xfrm>
            <a:off x="434770" y="660540"/>
            <a:ext cx="2403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lang="en-US" sz="28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lang="en-US" sz="28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lang="en-US" sz="28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lang="en-US" sz="28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lang="en-US" sz="2800" spc="5" dirty="0">
                <a:solidFill>
                  <a:srgbClr val="EBEBEB"/>
                </a:solidFill>
                <a:latin typeface="Cambria"/>
                <a:cs typeface="Cambria"/>
              </a:rPr>
              <a:t>g in Java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7675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634060"/>
            <a:ext cx="32905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sz="22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g</a:t>
            </a:r>
            <a:r>
              <a:rPr sz="2200" spc="-4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b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et</a:t>
            </a:r>
            <a:r>
              <a:rPr sz="2200" spc="-60" dirty="0">
                <a:solidFill>
                  <a:srgbClr val="EBEBEB"/>
                </a:solidFill>
                <a:latin typeface="Cambria"/>
                <a:cs typeface="Cambria"/>
              </a:rPr>
              <a:t>w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-8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ch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r</a:t>
            </a:r>
            <a:r>
              <a:rPr sz="2200" spc="-114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and</a:t>
            </a:r>
            <a:endParaRPr sz="2200" dirty="0">
              <a:latin typeface="Cambria"/>
              <a:cs typeface="Cambria"/>
            </a:endParaRPr>
          </a:p>
          <a:p>
            <a:pPr marL="635" algn="ctr">
              <a:lnSpc>
                <a:spcPct val="100000"/>
              </a:lnSpc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numeric</a:t>
            </a:r>
            <a:r>
              <a:rPr sz="2200" spc="-8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types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15" y="1855977"/>
            <a:ext cx="8714740" cy="429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90"/>
              </a:spcBef>
              <a:buSzPct val="45000"/>
              <a:buFont typeface="Wingdings"/>
              <a:buChar char=""/>
              <a:tabLst>
                <a:tab pos="229235" algn="l"/>
                <a:tab pos="229870" algn="l"/>
              </a:tabLst>
            </a:pPr>
            <a:r>
              <a:rPr sz="2000" spc="-15" dirty="0">
                <a:latin typeface="Cambria"/>
                <a:cs typeface="Cambria"/>
              </a:rPr>
              <a:t>When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floating-point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cast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char</a:t>
            </a:r>
            <a:r>
              <a:rPr sz="2000" spc="-1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0" dirty="0">
                <a:latin typeface="Cambria"/>
                <a:cs typeface="Cambria"/>
              </a:rPr>
              <a:t> floating-point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first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cast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-10" dirty="0">
                <a:latin typeface="Cambria"/>
                <a:cs typeface="Cambria"/>
              </a:rPr>
              <a:t> then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cast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char.</a:t>
            </a:r>
            <a:endParaRPr sz="20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- 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h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h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(c</a:t>
            </a:r>
            <a:r>
              <a:rPr sz="2000" spc="-5" dirty="0">
                <a:latin typeface="Cambria"/>
                <a:cs typeface="Cambria"/>
              </a:rPr>
              <a:t>h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r</a:t>
            </a:r>
            <a:r>
              <a:rPr sz="2000" spc="-20" dirty="0">
                <a:latin typeface="Cambria"/>
                <a:cs typeface="Cambria"/>
              </a:rPr>
              <a:t>)</a:t>
            </a:r>
            <a:r>
              <a:rPr sz="2000" spc="-5" dirty="0">
                <a:latin typeface="Cambria"/>
                <a:cs typeface="Cambria"/>
              </a:rPr>
              <a:t>65</a:t>
            </a:r>
            <a:r>
              <a:rPr sz="2000" spc="-30" dirty="0">
                <a:latin typeface="Cambria"/>
                <a:cs typeface="Cambria"/>
              </a:rPr>
              <a:t>.</a:t>
            </a:r>
            <a:r>
              <a:rPr sz="2000" spc="-5" dirty="0">
                <a:latin typeface="Cambria"/>
                <a:cs typeface="Cambria"/>
              </a:rPr>
              <a:t>25;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</a:t>
            </a:r>
            <a:r>
              <a:rPr sz="2000" spc="-5" dirty="0">
                <a:latin typeface="Cambria"/>
                <a:cs typeface="Cambria"/>
              </a:rPr>
              <a:t>/ </a:t>
            </a:r>
            <a:r>
              <a:rPr sz="2000" spc="-10" dirty="0">
                <a:latin typeface="Cambria"/>
                <a:cs typeface="Cambria"/>
              </a:rPr>
              <a:t>D</a:t>
            </a:r>
            <a:r>
              <a:rPr sz="2000" spc="-1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im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65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ss</a:t>
            </a:r>
            <a:r>
              <a:rPr sz="2000" spc="-5" dirty="0">
                <a:latin typeface="Cambria"/>
                <a:cs typeface="Cambria"/>
              </a:rPr>
              <a:t>ign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ch</a:t>
            </a:r>
            <a:endParaRPr sz="2000">
              <a:latin typeface="Cambria"/>
              <a:cs typeface="Cambria"/>
            </a:endParaRPr>
          </a:p>
          <a:p>
            <a:pPr marL="1113155" lvl="1" indent="-198755">
              <a:lnSpc>
                <a:spcPct val="100000"/>
              </a:lnSpc>
              <a:buChar char="-"/>
              <a:tabLst>
                <a:tab pos="1113790" algn="l"/>
              </a:tabLst>
            </a:pPr>
            <a:r>
              <a:rPr sz="2000" spc="-15" dirty="0">
                <a:latin typeface="Cambria"/>
                <a:cs typeface="Cambria"/>
              </a:rPr>
              <a:t>System.out.println(ch);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//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character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mbria"/>
              <a:buChar char="-"/>
            </a:pPr>
            <a:endParaRPr sz="2000">
              <a:latin typeface="Cambria"/>
              <a:cs typeface="Cambria"/>
            </a:endParaRPr>
          </a:p>
          <a:p>
            <a:pPr marL="229235" indent="-217170">
              <a:lnSpc>
                <a:spcPct val="100000"/>
              </a:lnSpc>
              <a:buSzPct val="45000"/>
              <a:buFont typeface="Wingdings"/>
              <a:buChar char=""/>
              <a:tabLst>
                <a:tab pos="229235" algn="l"/>
                <a:tab pos="229870" algn="l"/>
              </a:tabLst>
            </a:pPr>
            <a:r>
              <a:rPr sz="2000" spc="-10" dirty="0">
                <a:latin typeface="Cambria"/>
                <a:cs typeface="Cambria"/>
              </a:rPr>
              <a:t>When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char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cast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numeric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character’s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Unicode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cast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specified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numeric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type.</a:t>
            </a:r>
            <a:endParaRPr sz="2000">
              <a:latin typeface="Cambria"/>
              <a:cs typeface="Cambria"/>
            </a:endParaRPr>
          </a:p>
          <a:p>
            <a:pPr marL="1043305" lvl="1" indent="-140970">
              <a:lnSpc>
                <a:spcPct val="100000"/>
              </a:lnSpc>
              <a:buChar char="-"/>
              <a:tabLst>
                <a:tab pos="1043940" algn="l"/>
              </a:tabLst>
            </a:pPr>
            <a:r>
              <a:rPr sz="2000" spc="-10" dirty="0">
                <a:latin typeface="Cambria"/>
                <a:cs typeface="Cambria"/>
              </a:rPr>
              <a:t>int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(int)'A';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//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Unicode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character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assigned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</a:t>
            </a:r>
            <a:endParaRPr sz="2000">
              <a:latin typeface="Cambria"/>
              <a:cs typeface="Cambria"/>
            </a:endParaRPr>
          </a:p>
          <a:p>
            <a:pPr marL="1070610" lvl="1" indent="-193040">
              <a:lnSpc>
                <a:spcPct val="100000"/>
              </a:lnSpc>
              <a:buChar char="-"/>
              <a:tabLst>
                <a:tab pos="1071245" algn="l"/>
              </a:tabLst>
            </a:pPr>
            <a:r>
              <a:rPr sz="2000" spc="-20" dirty="0">
                <a:latin typeface="Cambria"/>
                <a:cs typeface="Cambria"/>
              </a:rPr>
              <a:t>System.out.println(i);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//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65</a:t>
            </a:r>
            <a:endParaRPr sz="2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mbria"/>
              <a:buChar char="-"/>
            </a:pPr>
            <a:endParaRPr sz="2000">
              <a:latin typeface="Cambria"/>
              <a:cs typeface="Cambria"/>
            </a:endParaRPr>
          </a:p>
          <a:p>
            <a:pPr marL="229235" indent="-217170">
              <a:lnSpc>
                <a:spcPct val="100000"/>
              </a:lnSpc>
              <a:buSzPct val="45000"/>
              <a:buFont typeface="Wingdings"/>
              <a:buChar char=""/>
              <a:tabLst>
                <a:tab pos="229235" algn="l"/>
                <a:tab pos="229870" algn="l"/>
              </a:tabLst>
            </a:pPr>
            <a:r>
              <a:rPr sz="2000" spc="-5" dirty="0">
                <a:latin typeface="Cambria"/>
                <a:cs typeface="Cambria"/>
              </a:rPr>
              <a:t>Implicit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casting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10" dirty="0">
                <a:latin typeface="Cambria"/>
                <a:cs typeface="Cambria"/>
              </a:rPr>
              <a:t> 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result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casting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fits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target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variable.</a:t>
            </a:r>
            <a:endParaRPr sz="2000">
              <a:latin typeface="Cambria"/>
              <a:cs typeface="Cambria"/>
            </a:endParaRPr>
          </a:p>
          <a:p>
            <a:pPr marL="22923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Otherwise,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explicit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casting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must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used.</a:t>
            </a:r>
            <a:endParaRPr sz="2000">
              <a:latin typeface="Cambria"/>
              <a:cs typeface="Cambria"/>
            </a:endParaRPr>
          </a:p>
          <a:p>
            <a:pPr marL="1177290" lvl="1" indent="-192405">
              <a:lnSpc>
                <a:spcPct val="100000"/>
              </a:lnSpc>
              <a:buChar char="-"/>
              <a:tabLst>
                <a:tab pos="1177925" algn="l"/>
              </a:tabLst>
            </a:pPr>
            <a:r>
              <a:rPr sz="2000" spc="-20" dirty="0">
                <a:latin typeface="Cambria"/>
                <a:cs typeface="Cambria"/>
              </a:rPr>
              <a:t>byte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 </a:t>
            </a:r>
            <a:r>
              <a:rPr sz="2000" spc="-10" dirty="0">
                <a:latin typeface="Cambria"/>
                <a:cs typeface="Cambria"/>
              </a:rPr>
              <a:t>'a';</a:t>
            </a:r>
            <a:endParaRPr sz="2000">
              <a:latin typeface="Cambria"/>
              <a:cs typeface="Cambria"/>
            </a:endParaRPr>
          </a:p>
          <a:p>
            <a:pPr marL="1155700" lvl="1" indent="-140335">
              <a:lnSpc>
                <a:spcPct val="100000"/>
              </a:lnSpc>
              <a:buChar char="-"/>
              <a:tabLst>
                <a:tab pos="1156335" algn="l"/>
              </a:tabLst>
            </a:pPr>
            <a:r>
              <a:rPr sz="2000" spc="-10" dirty="0">
                <a:latin typeface="Cambria"/>
                <a:cs typeface="Cambria"/>
              </a:rPr>
              <a:t>int 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'a';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634060"/>
            <a:ext cx="32905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sz="22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g</a:t>
            </a:r>
            <a:r>
              <a:rPr sz="2200" spc="-4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b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et</a:t>
            </a:r>
            <a:r>
              <a:rPr sz="2200" spc="-60" dirty="0">
                <a:solidFill>
                  <a:srgbClr val="EBEBEB"/>
                </a:solidFill>
                <a:latin typeface="Cambria"/>
                <a:cs typeface="Cambria"/>
              </a:rPr>
              <a:t>w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-8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ch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r</a:t>
            </a:r>
            <a:r>
              <a:rPr sz="2200" spc="-114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and</a:t>
            </a:r>
            <a:endParaRPr sz="2200">
              <a:latin typeface="Cambria"/>
              <a:cs typeface="Cambria"/>
            </a:endParaRPr>
          </a:p>
          <a:p>
            <a:pPr marL="635" algn="ctr">
              <a:lnSpc>
                <a:spcPct val="100000"/>
              </a:lnSpc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numeric</a:t>
            </a:r>
            <a:r>
              <a:rPr sz="2200" spc="-8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types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1950796"/>
            <a:ext cx="2852420" cy="15106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dirty="0">
                <a:latin typeface="Cambria"/>
                <a:cs typeface="Cambria"/>
              </a:rPr>
              <a:t>int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'2'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'3';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spc="-25" dirty="0">
                <a:latin typeface="Cambria"/>
                <a:cs typeface="Cambria"/>
              </a:rPr>
              <a:t>System.out.println("i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i);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dirty="0">
                <a:latin typeface="Cambria"/>
                <a:cs typeface="Cambria"/>
              </a:rPr>
              <a:t>int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j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-30" dirty="0">
                <a:latin typeface="Cambria"/>
                <a:cs typeface="Cambria"/>
              </a:rPr>
              <a:t> 'a';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spc="-25" dirty="0">
                <a:latin typeface="Cambria"/>
                <a:cs typeface="Cambria"/>
              </a:rPr>
              <a:t>System.out.println("j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j);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1615" y="1950796"/>
            <a:ext cx="2950210" cy="15106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105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(int)'2'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5" dirty="0">
                <a:latin typeface="Cambria"/>
                <a:cs typeface="Cambria"/>
              </a:rPr>
              <a:t> 50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and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(int)'3'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51</a:t>
            </a:r>
            <a:endParaRPr sz="1600">
              <a:latin typeface="Cambria"/>
              <a:cs typeface="Cambria"/>
            </a:endParaRPr>
          </a:p>
          <a:p>
            <a:pPr marL="14986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101</a:t>
            </a:r>
            <a:endParaRPr sz="1600">
              <a:latin typeface="Cambria"/>
              <a:cs typeface="Cambria"/>
            </a:endParaRPr>
          </a:p>
          <a:p>
            <a:pPr marL="7048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(int)'a'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97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j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99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72" y="3676472"/>
            <a:ext cx="7601584" cy="262382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spc="-25" dirty="0">
                <a:latin typeface="Cambria"/>
                <a:cs typeface="Cambria"/>
              </a:rPr>
              <a:t>System.out.println(j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Unicode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for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character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“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18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(char)j);</a:t>
            </a:r>
            <a:endParaRPr sz="1600">
              <a:latin typeface="Cambria"/>
              <a:cs typeface="Cambria"/>
            </a:endParaRPr>
          </a:p>
          <a:p>
            <a:pPr marL="4582795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99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Unicode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for</a:t>
            </a:r>
            <a:r>
              <a:rPr sz="1600" spc="-5" dirty="0">
                <a:latin typeface="Cambria"/>
                <a:cs typeface="Cambria"/>
              </a:rPr>
              <a:t> character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</a:t>
            </a:r>
            <a:endParaRPr sz="1600">
              <a:latin typeface="Cambria"/>
              <a:cs typeface="Cambria"/>
            </a:endParaRPr>
          </a:p>
          <a:p>
            <a:pPr marL="24765">
              <a:lnSpc>
                <a:spcPct val="100000"/>
              </a:lnSpc>
              <a:spcBef>
                <a:spcPts val="985"/>
              </a:spcBef>
              <a:tabLst>
                <a:tab pos="368935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spc="-20" dirty="0">
                <a:latin typeface="Cambria"/>
                <a:cs typeface="Cambria"/>
              </a:rPr>
              <a:t>System.out.println("Chapter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+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'2');</a:t>
            </a:r>
            <a:endParaRPr sz="1600">
              <a:latin typeface="Cambria"/>
              <a:cs typeface="Cambria"/>
            </a:endParaRPr>
          </a:p>
          <a:p>
            <a:pPr marL="24765">
              <a:lnSpc>
                <a:spcPct val="100000"/>
              </a:lnSpc>
              <a:spcBef>
                <a:spcPts val="1010"/>
              </a:spcBef>
              <a:tabLst>
                <a:tab pos="368935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b="1" dirty="0">
                <a:latin typeface="Cambria"/>
                <a:cs typeface="Cambria"/>
              </a:rPr>
              <a:t>OUTPUT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101</a:t>
            </a:r>
            <a:endParaRPr sz="1600">
              <a:latin typeface="Cambria"/>
              <a:cs typeface="Cambria"/>
            </a:endParaRPr>
          </a:p>
          <a:p>
            <a:pPr marL="13970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latin typeface="Cambria"/>
                <a:cs typeface="Cambria"/>
              </a:rPr>
              <a:t>j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99</a:t>
            </a:r>
            <a:endParaRPr sz="1600">
              <a:latin typeface="Cambria"/>
              <a:cs typeface="Cambria"/>
            </a:endParaRPr>
          </a:p>
          <a:p>
            <a:pPr marL="139700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mbria"/>
                <a:cs typeface="Cambria"/>
              </a:rPr>
              <a:t>99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Unicode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characterc</a:t>
            </a:r>
            <a:endParaRPr sz="1600">
              <a:latin typeface="Cambria"/>
              <a:cs typeface="Cambria"/>
            </a:endParaRPr>
          </a:p>
          <a:p>
            <a:pPr marL="1397000">
              <a:lnSpc>
                <a:spcPct val="100000"/>
              </a:lnSpc>
              <a:spcBef>
                <a:spcPts val="1010"/>
              </a:spcBef>
            </a:pPr>
            <a:r>
              <a:rPr sz="1600" spc="5" dirty="0">
                <a:latin typeface="Cambria"/>
                <a:cs typeface="Cambria"/>
              </a:rPr>
              <a:t>Cha</a:t>
            </a:r>
            <a:r>
              <a:rPr sz="1600" spc="-5" dirty="0">
                <a:latin typeface="Cambria"/>
                <a:cs typeface="Cambria"/>
              </a:rPr>
              <a:t>p</a:t>
            </a:r>
            <a:r>
              <a:rPr sz="1600" spc="-20" dirty="0">
                <a:latin typeface="Cambria"/>
                <a:cs typeface="Cambria"/>
              </a:rPr>
              <a:t>t</a:t>
            </a:r>
            <a:r>
              <a:rPr sz="1600" spc="10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r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2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3295" y="1551432"/>
            <a:ext cx="100582" cy="22616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24292" y="561593"/>
            <a:ext cx="2235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634060"/>
            <a:ext cx="32905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sz="22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g</a:t>
            </a:r>
            <a:r>
              <a:rPr sz="2200" spc="-4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b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et</a:t>
            </a:r>
            <a:r>
              <a:rPr sz="2200" spc="-60" dirty="0">
                <a:solidFill>
                  <a:srgbClr val="EBEBEB"/>
                </a:solidFill>
                <a:latin typeface="Cambria"/>
                <a:cs typeface="Cambria"/>
              </a:rPr>
              <a:t>w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-8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ch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r</a:t>
            </a:r>
            <a:r>
              <a:rPr sz="2200" spc="-114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and</a:t>
            </a:r>
            <a:endParaRPr sz="2200">
              <a:latin typeface="Cambria"/>
              <a:cs typeface="Cambria"/>
            </a:endParaRPr>
          </a:p>
          <a:p>
            <a:pPr marL="635" algn="ctr">
              <a:lnSpc>
                <a:spcPct val="100000"/>
              </a:lnSpc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numeric</a:t>
            </a:r>
            <a:r>
              <a:rPr sz="2200" spc="-8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types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12" y="1805851"/>
            <a:ext cx="6737984" cy="109537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2550" indent="-70485">
              <a:lnSpc>
                <a:spcPct val="100000"/>
              </a:lnSpc>
              <a:spcBef>
                <a:spcPts val="980"/>
              </a:spcBef>
              <a:buSzPct val="37500"/>
              <a:buFont typeface="Wingdings"/>
              <a:buChar char=""/>
              <a:tabLst>
                <a:tab pos="83185" algn="l"/>
              </a:tabLst>
            </a:pPr>
            <a:r>
              <a:rPr sz="1600" spc="-20" dirty="0">
                <a:latin typeface="Cambria"/>
                <a:cs typeface="Cambria"/>
              </a:rPr>
              <a:t>System.out.println("isDigit('a')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Character.isDigit('a'));</a:t>
            </a:r>
            <a:r>
              <a:rPr sz="1600" spc="28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//false</a:t>
            </a:r>
            <a:endParaRPr sz="1600">
              <a:latin typeface="Cambria"/>
              <a:cs typeface="Cambria"/>
            </a:endParaRPr>
          </a:p>
          <a:p>
            <a:pPr marL="82550" indent="-70485">
              <a:lnSpc>
                <a:spcPct val="100000"/>
              </a:lnSpc>
              <a:spcBef>
                <a:spcPts val="890"/>
              </a:spcBef>
              <a:buSzPct val="37500"/>
              <a:buFont typeface="Wingdings"/>
              <a:buChar char=""/>
              <a:tabLst>
                <a:tab pos="83185" algn="l"/>
              </a:tabLst>
            </a:pPr>
            <a:r>
              <a:rPr sz="1600" spc="-25" dirty="0">
                <a:latin typeface="Cambria"/>
                <a:cs typeface="Cambria"/>
              </a:rPr>
              <a:t>System.out.println("isLetter('a')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+ </a:t>
            </a:r>
            <a:r>
              <a:rPr sz="1600" spc="-20" dirty="0">
                <a:latin typeface="Cambria"/>
                <a:cs typeface="Cambria"/>
              </a:rPr>
              <a:t>Character.isLetter('a'));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//true</a:t>
            </a:r>
            <a:endParaRPr sz="1600">
              <a:latin typeface="Cambria"/>
              <a:cs typeface="Cambria"/>
            </a:endParaRPr>
          </a:p>
          <a:p>
            <a:pPr marL="82550" indent="-70485">
              <a:lnSpc>
                <a:spcPct val="100000"/>
              </a:lnSpc>
              <a:spcBef>
                <a:spcPts val="890"/>
              </a:spcBef>
              <a:buSzPct val="37500"/>
              <a:buFont typeface="Wingdings"/>
              <a:buChar char=""/>
              <a:tabLst>
                <a:tab pos="83185" algn="l"/>
              </a:tabLst>
            </a:pPr>
            <a:r>
              <a:rPr sz="1600" spc="-25" dirty="0">
                <a:latin typeface="Cambria"/>
                <a:cs typeface="Cambria"/>
              </a:rPr>
              <a:t>System.out.println("isLowerCase('a')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"+</a:t>
            </a:r>
            <a:r>
              <a:rPr sz="1600" spc="32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Character.isLowerCase('a'));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//true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200400"/>
            <a:ext cx="5766815" cy="273710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526" y="2898469"/>
            <a:ext cx="34270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END</a:t>
            </a:r>
            <a:r>
              <a:rPr spc="-2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5" dirty="0"/>
              <a:t>UNIT</a:t>
            </a:r>
            <a:r>
              <a:rPr spc="-5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5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73"/>
            <a:ext cx="9137904" cy="68214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8216" y="2099817"/>
            <a:ext cx="8147684" cy="2264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indent="-268605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281305" algn="l"/>
              </a:tabLst>
            </a:pPr>
            <a:r>
              <a:rPr sz="2000" spc="-5" dirty="0">
                <a:latin typeface="Cambria"/>
                <a:cs typeface="Cambria"/>
              </a:rPr>
              <a:t>What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Java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specification?</a:t>
            </a:r>
          </a:p>
          <a:p>
            <a:pPr marL="280670" indent="-268605">
              <a:lnSpc>
                <a:spcPct val="150000"/>
              </a:lnSpc>
              <a:buFont typeface="Wingdings"/>
              <a:buChar char=""/>
              <a:tabLst>
                <a:tab pos="281305" algn="l"/>
              </a:tabLst>
            </a:pPr>
            <a:r>
              <a:rPr sz="2000" spc="-5" dirty="0">
                <a:latin typeface="Cambria"/>
                <a:cs typeface="Cambria"/>
              </a:rPr>
              <a:t>What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does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JDK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stand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for? What</a:t>
            </a:r>
            <a:r>
              <a:rPr sz="2000" dirty="0">
                <a:latin typeface="Cambria"/>
                <a:cs typeface="Cambria"/>
              </a:rPr>
              <a:t> does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JRE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stand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for?</a:t>
            </a:r>
            <a:endParaRPr sz="2000" dirty="0">
              <a:latin typeface="Cambria"/>
              <a:cs typeface="Cambria"/>
            </a:endParaRPr>
          </a:p>
          <a:p>
            <a:pPr marL="280670" indent="-268605">
              <a:lnSpc>
                <a:spcPct val="150000"/>
              </a:lnSpc>
              <a:buFont typeface="Wingdings"/>
              <a:buChar char=""/>
              <a:tabLst>
                <a:tab pos="281305" algn="l"/>
              </a:tabLst>
            </a:pPr>
            <a:r>
              <a:rPr sz="2000" spc="-5" dirty="0">
                <a:latin typeface="Cambria"/>
                <a:cs typeface="Cambria"/>
              </a:rPr>
              <a:t>What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does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IDE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for?</a:t>
            </a:r>
            <a:endParaRPr sz="2000" dirty="0">
              <a:latin typeface="Cambria"/>
              <a:cs typeface="Cambria"/>
            </a:endParaRPr>
          </a:p>
          <a:p>
            <a:pPr marL="280670" indent="-268605">
              <a:lnSpc>
                <a:spcPct val="150000"/>
              </a:lnSpc>
              <a:buFont typeface="Wingdings"/>
              <a:buChar char=""/>
              <a:tabLst>
                <a:tab pos="281305" algn="l"/>
              </a:tabLst>
            </a:pPr>
            <a:r>
              <a:rPr sz="2000" spc="-10" dirty="0">
                <a:latin typeface="Cambria"/>
                <a:cs typeface="Cambria"/>
              </a:rPr>
              <a:t>Are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tools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like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NetBeans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Eclipse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different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languages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from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Java,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are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they</a:t>
            </a:r>
            <a:r>
              <a:rPr lang="en-US"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dialects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extensions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Java?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15" y="696925"/>
            <a:ext cx="17208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Q</a:t>
            </a:r>
            <a:r>
              <a:rPr sz="3200" spc="-20" dirty="0">
                <a:solidFill>
                  <a:srgbClr val="FFFFFF"/>
                </a:solidFill>
              </a:rPr>
              <a:t>u</a:t>
            </a:r>
            <a:r>
              <a:rPr sz="3200" spc="-10" dirty="0">
                <a:solidFill>
                  <a:srgbClr val="FFFFFF"/>
                </a:solidFill>
              </a:rPr>
              <a:t>e</a:t>
            </a:r>
            <a:r>
              <a:rPr sz="3200" spc="-55" dirty="0">
                <a:solidFill>
                  <a:srgbClr val="FFFFFF"/>
                </a:solidFill>
              </a:rPr>
              <a:t>s</a:t>
            </a:r>
            <a:r>
              <a:rPr sz="3200" spc="-5" dirty="0">
                <a:solidFill>
                  <a:srgbClr val="FFFFFF"/>
                </a:solidFill>
              </a:rPr>
              <a:t>ti</a:t>
            </a:r>
            <a:r>
              <a:rPr sz="3200" spc="10" dirty="0">
                <a:solidFill>
                  <a:srgbClr val="FFFFFF"/>
                </a:solidFill>
              </a:rPr>
              <a:t>o</a:t>
            </a:r>
            <a:r>
              <a:rPr sz="3200" spc="-5" dirty="0">
                <a:solidFill>
                  <a:srgbClr val="FFFFFF"/>
                </a:solidFill>
              </a:rPr>
              <a:t>ns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818843"/>
            <a:ext cx="6751955" cy="40152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latin typeface="Calibri"/>
                <a:cs typeface="Calibri"/>
              </a:rPr>
              <a:t>//</a:t>
            </a:r>
            <a:r>
              <a:rPr sz="2000" spc="-30" dirty="0">
                <a:latin typeface="Calibri"/>
                <a:cs typeface="Calibri"/>
              </a:rPr>
              <a:t> Your</a:t>
            </a:r>
            <a:r>
              <a:rPr sz="2000" spc="-15" dirty="0">
                <a:latin typeface="Calibri"/>
                <a:cs typeface="Calibri"/>
              </a:rPr>
              <a:t> First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HelloWorld.java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HelloWorld</a:t>
            </a:r>
            <a:r>
              <a:rPr sz="2000" dirty="0">
                <a:latin typeface="Calibri"/>
                <a:cs typeface="Calibri"/>
              </a:rPr>
              <a:t> {</a:t>
            </a:r>
          </a:p>
          <a:p>
            <a:pPr marL="1955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20" dirty="0">
                <a:latin typeface="Calibri"/>
                <a:cs typeface="Calibri"/>
              </a:rPr>
              <a:t> static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main(String[]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args)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38163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System.out.println("Hello,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World!");</a:t>
            </a:r>
            <a:endParaRPr sz="2000" dirty="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Output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Hello,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World!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Note: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give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5784" y="696925"/>
            <a:ext cx="30822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FFFFFF"/>
                </a:solidFill>
              </a:rPr>
              <a:t>First</a:t>
            </a:r>
            <a:r>
              <a:rPr sz="3200" spc="15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Java</a:t>
            </a:r>
            <a:r>
              <a:rPr sz="3200" spc="-25" dirty="0">
                <a:solidFill>
                  <a:srgbClr val="FFFFFF"/>
                </a:solidFill>
              </a:rPr>
              <a:t> Program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818843"/>
            <a:ext cx="8149590" cy="4349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2000" b="1" spc="-5" dirty="0">
                <a:latin typeface="Calibri"/>
                <a:cs typeface="Calibri"/>
              </a:rPr>
              <a:t>// </a:t>
            </a:r>
            <a:r>
              <a:rPr sz="2000" b="1" spc="-45" dirty="0">
                <a:latin typeface="Calibri"/>
                <a:cs typeface="Calibri"/>
              </a:rPr>
              <a:t>Your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First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/>
            </a:pPr>
            <a:endParaRPr sz="2000" dirty="0">
              <a:latin typeface="Calibri"/>
              <a:cs typeface="Calibri"/>
            </a:endParaRPr>
          </a:p>
          <a:p>
            <a:pPr marL="12700" marR="7620" algn="just">
              <a:lnSpc>
                <a:spcPct val="100600"/>
              </a:lnSpc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Java, </a:t>
            </a:r>
            <a:r>
              <a:rPr sz="2000" spc="-15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0" dirty="0">
                <a:latin typeface="Calibri"/>
                <a:cs typeface="Calibri"/>
              </a:rPr>
              <a:t>starting </a:t>
            </a:r>
            <a:r>
              <a:rPr sz="2000" dirty="0">
                <a:latin typeface="Calibri"/>
                <a:cs typeface="Calibri"/>
              </a:rPr>
              <a:t>with//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comment. </a:t>
            </a:r>
            <a:r>
              <a:rPr sz="2000" spc="-5" dirty="0">
                <a:latin typeface="Calibri"/>
                <a:cs typeface="Calibri"/>
              </a:rPr>
              <a:t>Comments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intended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users </a:t>
            </a:r>
            <a:r>
              <a:rPr sz="2000" spc="-5" dirty="0">
                <a:latin typeface="Calibri"/>
                <a:cs typeface="Calibri"/>
              </a:rPr>
              <a:t>reading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better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understand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ignored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Java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compiler.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sz="2000" b="1" spc="-5" dirty="0">
                <a:latin typeface="Calibri"/>
                <a:cs typeface="Calibri"/>
              </a:rPr>
              <a:t>class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HelloWorld </a:t>
            </a:r>
            <a:r>
              <a:rPr sz="2000" b="1" dirty="0">
                <a:latin typeface="Calibri"/>
                <a:cs typeface="Calibri"/>
              </a:rPr>
              <a:t>{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...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1099"/>
              </a:lnSpc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Java, every application </a:t>
            </a:r>
            <a:r>
              <a:rPr sz="2000" dirty="0">
                <a:latin typeface="Calibri"/>
                <a:cs typeface="Calibri"/>
              </a:rPr>
              <a:t>begins with a </a:t>
            </a:r>
            <a:r>
              <a:rPr sz="2000" spc="-5" dirty="0">
                <a:latin typeface="Calibri"/>
                <a:cs typeface="Calibri"/>
              </a:rPr>
              <a:t>class definition.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program, HelloWorld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10" dirty="0">
                <a:latin typeface="Calibri"/>
                <a:cs typeface="Calibri"/>
              </a:rPr>
              <a:t> definition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HelloWorld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...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...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584" y="699973"/>
            <a:ext cx="3230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How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Java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"Hello,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World!"</a:t>
            </a:r>
            <a:endParaRPr sz="2400"/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FFFFFF"/>
                </a:solidFill>
              </a:rPr>
              <a:t>Program</a:t>
            </a:r>
            <a:r>
              <a:rPr sz="2400" spc="-70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Works?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84" y="547573"/>
            <a:ext cx="3230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How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Java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"Hello,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World!"</a:t>
            </a:r>
            <a:endParaRPr sz="2400"/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FFFFFF"/>
                </a:solidFill>
              </a:rPr>
              <a:t>Program</a:t>
            </a:r>
            <a:r>
              <a:rPr sz="2400" spc="-70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Works?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7932" y="1752600"/>
            <a:ext cx="7976468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lang="en-US" sz="2000" b="1" spc="-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5" dirty="0">
                <a:latin typeface="Cambria" panose="02040503050406030204" pitchFamily="18" charset="0"/>
                <a:cs typeface="Calibri"/>
              </a:rPr>
              <a:t>public</a:t>
            </a:r>
            <a:r>
              <a:rPr sz="2000" b="1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5" dirty="0">
                <a:latin typeface="Cambria" panose="02040503050406030204" pitchFamily="18" charset="0"/>
                <a:cs typeface="Calibri"/>
              </a:rPr>
              <a:t>static</a:t>
            </a:r>
            <a:r>
              <a:rPr sz="2000" b="1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20" dirty="0">
                <a:latin typeface="Cambria" panose="02040503050406030204" pitchFamily="18" charset="0"/>
                <a:cs typeface="Calibri"/>
              </a:rPr>
              <a:t>void</a:t>
            </a:r>
            <a:r>
              <a:rPr sz="2000" b="1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0" dirty="0">
                <a:latin typeface="Cambria" panose="02040503050406030204" pitchFamily="18" charset="0"/>
                <a:cs typeface="Calibri"/>
              </a:rPr>
              <a:t>main(String[]</a:t>
            </a:r>
            <a:r>
              <a:rPr sz="2000" b="1" spc="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5" dirty="0">
                <a:latin typeface="Cambria" panose="02040503050406030204" pitchFamily="18" charset="0"/>
                <a:cs typeface="Calibri"/>
              </a:rPr>
              <a:t>args)</a:t>
            </a:r>
            <a:r>
              <a:rPr sz="2000" b="1" spc="-3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dirty="0">
                <a:latin typeface="Cambria" panose="02040503050406030204" pitchFamily="18" charset="0"/>
                <a:cs typeface="Calibri"/>
              </a:rPr>
              <a:t>{</a:t>
            </a:r>
            <a:r>
              <a:rPr sz="2000" b="1" spc="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5" dirty="0">
                <a:latin typeface="Cambria" panose="02040503050406030204" pitchFamily="18" charset="0"/>
                <a:cs typeface="Calibri"/>
              </a:rPr>
              <a:t>... </a:t>
            </a:r>
            <a:r>
              <a:rPr sz="2000" b="1" dirty="0">
                <a:latin typeface="Cambria" panose="02040503050406030204" pitchFamily="18" charset="0"/>
                <a:cs typeface="Calibri"/>
              </a:rPr>
              <a:t>}</a:t>
            </a:r>
            <a:endParaRPr sz="2000" dirty="0">
              <a:latin typeface="Cambria" panose="020405030504060302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3"/>
            </a:pP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 panose="02040503050406030204" pitchFamily="18" charset="0"/>
                <a:cs typeface="Calibri"/>
              </a:rPr>
              <a:t>This</a:t>
            </a:r>
            <a:r>
              <a:rPr sz="2000" spc="1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</a:t>
            </a:r>
            <a:r>
              <a:rPr sz="2000" spc="14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16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main</a:t>
            </a:r>
            <a:r>
              <a:rPr sz="2000" spc="13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method.</a:t>
            </a:r>
            <a:r>
              <a:rPr sz="2000" spc="15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Every</a:t>
            </a:r>
            <a:r>
              <a:rPr sz="2000" spc="17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application</a:t>
            </a:r>
            <a:r>
              <a:rPr sz="2000" spc="1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5" dirty="0">
                <a:latin typeface="Cambria" panose="02040503050406030204" pitchFamily="18" charset="0"/>
                <a:cs typeface="Calibri"/>
              </a:rPr>
              <a:t>in</a:t>
            </a:r>
            <a:r>
              <a:rPr sz="2000" spc="13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Java</a:t>
            </a:r>
            <a:r>
              <a:rPr sz="2000" spc="15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must</a:t>
            </a:r>
            <a:r>
              <a:rPr sz="2000" spc="1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contain</a:t>
            </a:r>
            <a:r>
              <a:rPr sz="2000" spc="16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14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5" dirty="0">
                <a:latin typeface="Cambria" panose="02040503050406030204" pitchFamily="18" charset="0"/>
                <a:cs typeface="Calibri"/>
              </a:rPr>
              <a:t>main</a:t>
            </a:r>
            <a:r>
              <a:rPr sz="2000" spc="1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method.</a:t>
            </a: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Java</a:t>
            </a:r>
            <a:r>
              <a:rPr sz="2000" spc="-2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compiler</a:t>
            </a:r>
            <a:r>
              <a:rPr sz="2000" spc="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starts</a:t>
            </a:r>
            <a:r>
              <a:rPr sz="200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executing</a:t>
            </a:r>
            <a:r>
              <a:rPr sz="2000" spc="7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code</a:t>
            </a:r>
            <a:r>
              <a:rPr sz="2000" spc="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from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main</a:t>
            </a:r>
            <a:r>
              <a:rPr sz="2000" spc="1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method.</a:t>
            </a:r>
            <a:endParaRPr sz="2000" dirty="0">
              <a:latin typeface="Cambria" panose="020405030504060302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138461"/>
              <a:tabLst>
                <a:tab pos="241300" algn="l"/>
              </a:tabLst>
            </a:pPr>
            <a:r>
              <a:rPr lang="en-US" sz="2000" b="1" spc="-10" dirty="0">
                <a:latin typeface="Cambria" panose="02040503050406030204" pitchFamily="18" charset="0"/>
                <a:cs typeface="Arial"/>
              </a:rPr>
              <a:t>4. </a:t>
            </a:r>
            <a:r>
              <a:rPr sz="2000" b="1" spc="-10" dirty="0" err="1">
                <a:latin typeface="Cambria" panose="02040503050406030204" pitchFamily="18" charset="0"/>
                <a:cs typeface="Arial"/>
              </a:rPr>
              <a:t>Sys</a:t>
            </a:r>
            <a:r>
              <a:rPr sz="2000" b="1" spc="-10" dirty="0" err="1">
                <a:latin typeface="Cambria" panose="02040503050406030204" pitchFamily="18" charset="0"/>
                <a:cs typeface="Calibri"/>
              </a:rPr>
              <a:t>tem.out.println</a:t>
            </a:r>
            <a:r>
              <a:rPr sz="2000" b="1" spc="-10" dirty="0">
                <a:latin typeface="Cambria" panose="02040503050406030204" pitchFamily="18" charset="0"/>
                <a:cs typeface="Calibri"/>
              </a:rPr>
              <a:t>("Hello,</a:t>
            </a:r>
            <a:r>
              <a:rPr sz="2000" b="1" spc="-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5" dirty="0">
                <a:latin typeface="Cambria" panose="02040503050406030204" pitchFamily="18" charset="0"/>
                <a:cs typeface="Calibri"/>
              </a:rPr>
              <a:t>World!");</a:t>
            </a:r>
            <a:endParaRPr sz="2000" dirty="0">
              <a:latin typeface="Cambria" panose="02040503050406030204" pitchFamily="18" charset="0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2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code</a:t>
            </a:r>
            <a:r>
              <a:rPr sz="2000" spc="2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above</a:t>
            </a:r>
            <a:r>
              <a:rPr sz="2000" spc="2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</a:t>
            </a:r>
            <a:r>
              <a:rPr sz="2000" spc="2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a</a:t>
            </a:r>
            <a:r>
              <a:rPr sz="2000" spc="29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print</a:t>
            </a:r>
            <a:r>
              <a:rPr sz="2000" spc="29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statement.</a:t>
            </a:r>
            <a:r>
              <a:rPr sz="2000" spc="29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It</a:t>
            </a:r>
            <a:r>
              <a:rPr sz="2000" spc="29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prints</a:t>
            </a:r>
            <a:r>
              <a:rPr sz="2000" spc="2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2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text</a:t>
            </a:r>
            <a:r>
              <a:rPr sz="2000" spc="2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Hello,</a:t>
            </a:r>
            <a:r>
              <a:rPr sz="2000" spc="30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World!</a:t>
            </a:r>
            <a:r>
              <a:rPr sz="2000" spc="2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to</a:t>
            </a:r>
            <a:r>
              <a:rPr sz="2000" spc="30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standard</a:t>
            </a: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mbria" panose="02040503050406030204" pitchFamily="18" charset="0"/>
                <a:cs typeface="Calibri"/>
              </a:rPr>
              <a:t>output</a:t>
            </a:r>
            <a:r>
              <a:rPr sz="2000" spc="2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(your</a:t>
            </a:r>
            <a:r>
              <a:rPr sz="200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screen).</a:t>
            </a:r>
            <a:r>
              <a:rPr sz="2000" spc="2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20" dirty="0">
                <a:latin typeface="Cambria" panose="02040503050406030204" pitchFamily="18" charset="0"/>
                <a:cs typeface="Calibri"/>
              </a:rPr>
              <a:t>text</a:t>
            </a:r>
            <a:r>
              <a:rPr sz="2000" spc="2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inside</a:t>
            </a:r>
            <a:r>
              <a:rPr sz="2000" spc="3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quotation</a:t>
            </a:r>
            <a:r>
              <a:rPr sz="2000" spc="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marks</a:t>
            </a:r>
            <a:r>
              <a:rPr sz="2000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 called</a:t>
            </a:r>
            <a:r>
              <a:rPr sz="2000" spc="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String</a:t>
            </a:r>
            <a:r>
              <a:rPr sz="2000" spc="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in</a:t>
            </a:r>
            <a:r>
              <a:rPr sz="2000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Java.</a:t>
            </a:r>
            <a:endParaRPr sz="2000" dirty="0">
              <a:latin typeface="Cambria" panose="02040503050406030204" pitchFamily="18" charset="0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Notice</a:t>
            </a:r>
            <a:r>
              <a:rPr sz="2000" spc="36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37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print</a:t>
            </a:r>
            <a:r>
              <a:rPr sz="2000" spc="37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statement</a:t>
            </a:r>
            <a:r>
              <a:rPr sz="2000" spc="37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</a:t>
            </a:r>
            <a:r>
              <a:rPr sz="2000" spc="3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inside</a:t>
            </a:r>
            <a:r>
              <a:rPr sz="2000" spc="35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3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main</a:t>
            </a:r>
            <a:r>
              <a:rPr sz="2000" spc="37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functio</a:t>
            </a:r>
            <a:r>
              <a:rPr sz="2000" spc="-5" dirty="0">
                <a:latin typeface="Cambria" panose="02040503050406030204" pitchFamily="18" charset="0"/>
                <a:cs typeface="Arial MT"/>
              </a:rPr>
              <a:t>n,</a:t>
            </a:r>
            <a:r>
              <a:rPr sz="2000" spc="190" dirty="0">
                <a:latin typeface="Cambria" panose="02040503050406030204" pitchFamily="18" charset="0"/>
                <a:cs typeface="Arial MT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which</a:t>
            </a:r>
            <a:r>
              <a:rPr sz="2000" spc="40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</a:t>
            </a:r>
            <a:r>
              <a:rPr sz="2000" spc="36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inside</a:t>
            </a:r>
            <a:r>
              <a:rPr sz="2000" spc="36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3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class</a:t>
            </a:r>
            <a:r>
              <a:rPr lang="en-US" sz="2000" spc="-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definition.</a:t>
            </a:r>
            <a:endParaRPr sz="2000" dirty="0">
              <a:latin typeface="Cambria" panose="02040503050406030204" pitchFamily="18" charset="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4589</Words>
  <Application>Microsoft Office PowerPoint</Application>
  <PresentationFormat>On-screen Show (4:3)</PresentationFormat>
  <Paragraphs>485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</vt:lpstr>
      <vt:lpstr>Courier New</vt:lpstr>
      <vt:lpstr>Lucida Sans Unicode</vt:lpstr>
      <vt:lpstr>Tahoma</vt:lpstr>
      <vt:lpstr>Times New Roman</vt:lpstr>
      <vt:lpstr>Wingdings</vt:lpstr>
      <vt:lpstr>Office Theme</vt:lpstr>
      <vt:lpstr>Unit – 1  Introduction to java and  elementary programming</vt:lpstr>
      <vt:lpstr>Introduction</vt:lpstr>
      <vt:lpstr>PowerPoint Presentation</vt:lpstr>
      <vt:lpstr>API</vt:lpstr>
      <vt:lpstr>JDK &amp; JRE</vt:lpstr>
      <vt:lpstr>Questions</vt:lpstr>
      <vt:lpstr>First Java Program</vt:lpstr>
      <vt:lpstr>How Java "Hello, World!" Program Works?</vt:lpstr>
      <vt:lpstr>How Java "Hello, World!" Program Works?</vt:lpstr>
      <vt:lpstr>PowerPoint Presentation</vt:lpstr>
      <vt:lpstr>Compiling &amp; Executing  Java Program</vt:lpstr>
      <vt:lpstr>Main method in Java</vt:lpstr>
      <vt:lpstr>Main method in Java</vt:lpstr>
      <vt:lpstr>Taking input from the  console</vt:lpstr>
      <vt:lpstr>1. Using Buffered  Reader Class</vt:lpstr>
      <vt:lpstr>PowerPoint Presentation</vt:lpstr>
      <vt:lpstr>2. Using Scanner Class</vt:lpstr>
      <vt:lpstr>PowerPoint Presentation</vt:lpstr>
      <vt:lpstr>2. Using Scanner Class</vt:lpstr>
      <vt:lpstr>3. Using Console Class</vt:lpstr>
      <vt:lpstr>PowerPoint Presentation</vt:lpstr>
      <vt:lpstr>Java Data types</vt:lpstr>
      <vt:lpstr>Java Data types</vt:lpstr>
      <vt:lpstr>Java Data types</vt:lpstr>
      <vt:lpstr>Escape Sequence for special characters</vt:lpstr>
      <vt:lpstr>Java Identifiers</vt:lpstr>
      <vt:lpstr>Variables in Java</vt:lpstr>
      <vt:lpstr>Final Variables</vt:lpstr>
      <vt:lpstr>Java Naming conventions</vt:lpstr>
      <vt:lpstr>Java Naming conventions</vt:lpstr>
      <vt:lpstr>Java Naming conventions</vt:lpstr>
      <vt:lpstr>Java Naming conventions</vt:lpstr>
      <vt:lpstr>Java literals</vt:lpstr>
      <vt:lpstr>Operators in Java</vt:lpstr>
      <vt:lpstr>Operators Precedence &amp; Associativity</vt:lpstr>
      <vt:lpstr>Operators Precedence &amp; Associativity</vt:lpstr>
      <vt:lpstr>Java Unary Operator</vt:lpstr>
      <vt:lpstr>Java Unary Operator</vt:lpstr>
      <vt:lpstr>Java Unary Operator</vt:lpstr>
      <vt:lpstr>Java Arithmetic  Operators</vt:lpstr>
      <vt:lpstr>Java Arithmetic  Operators</vt:lpstr>
      <vt:lpstr>Java Left Shift  Operator</vt:lpstr>
      <vt:lpstr>Java Right Shift  Operator</vt:lpstr>
      <vt:lpstr>Java Left shift VS Right  shift Operator</vt:lpstr>
      <vt:lpstr>Java AND operator</vt:lpstr>
      <vt:lpstr>Java AND operator</vt:lpstr>
      <vt:lpstr>Java OR operator</vt:lpstr>
      <vt:lpstr>Java Ternary operator</vt:lpstr>
      <vt:lpstr>Java Assignment operators</vt:lpstr>
      <vt:lpstr>Java Assignment operators</vt:lpstr>
      <vt:lpstr>PowerPoint Presentation</vt:lpstr>
      <vt:lpstr>Casting between char and numeric types</vt:lpstr>
      <vt:lpstr>Casting between char and numeric types</vt:lpstr>
      <vt:lpstr>Casting between char and numeric types</vt:lpstr>
      <vt:lpstr>END OF UNIT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1  Introduction to java and  elementary programming</dc:title>
  <dc:creator>Ravi</dc:creator>
  <cp:lastModifiedBy>Ravi</cp:lastModifiedBy>
  <cp:revision>15</cp:revision>
  <dcterms:created xsi:type="dcterms:W3CDTF">2022-01-21T04:00:40Z</dcterms:created>
  <dcterms:modified xsi:type="dcterms:W3CDTF">2022-03-31T06:28:57Z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2022-01-21T00:00:00Z</vt:filetime>
  </property>
</Properties>
</file>