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362" r:id="rId3"/>
    <p:sldId id="417" r:id="rId4"/>
    <p:sldId id="418" r:id="rId5"/>
    <p:sldId id="419" r:id="rId6"/>
    <p:sldId id="420" r:id="rId7"/>
    <p:sldId id="421" r:id="rId8"/>
    <p:sldId id="422" r:id="rId9"/>
    <p:sldId id="363" r:id="rId10"/>
    <p:sldId id="424" r:id="rId11"/>
    <p:sldId id="425" r:id="rId12"/>
    <p:sldId id="423" r:id="rId13"/>
    <p:sldId id="369" r:id="rId14"/>
    <p:sldId id="426" r:id="rId15"/>
    <p:sldId id="427" r:id="rId16"/>
    <p:sldId id="446" r:id="rId17"/>
    <p:sldId id="368" r:id="rId18"/>
    <p:sldId id="428" r:id="rId19"/>
    <p:sldId id="429" r:id="rId20"/>
    <p:sldId id="430" r:id="rId21"/>
    <p:sldId id="441" r:id="rId22"/>
    <p:sldId id="433" r:id="rId23"/>
    <p:sldId id="364" r:id="rId24"/>
    <p:sldId id="431" r:id="rId25"/>
    <p:sldId id="432" r:id="rId26"/>
    <p:sldId id="434" r:id="rId27"/>
    <p:sldId id="436" r:id="rId28"/>
    <p:sldId id="435" r:id="rId29"/>
    <p:sldId id="437" r:id="rId30"/>
    <p:sldId id="438" r:id="rId31"/>
    <p:sldId id="439" r:id="rId32"/>
    <p:sldId id="442" r:id="rId33"/>
    <p:sldId id="440" r:id="rId34"/>
    <p:sldId id="444" r:id="rId35"/>
    <p:sldId id="443" r:id="rId36"/>
    <p:sldId id="445" r:id="rId37"/>
    <p:sldId id="297" r:id="rId3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C6CC0-AB19-43E3-A412-65213293486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8CB90-AB7C-4568-A696-67F766EC9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2208" y="1195783"/>
            <a:ext cx="819398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5"/>
            <a:ext cx="7040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15553"/>
          </a:xfrm>
        </p:spPr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15553"/>
          </a:xfrm>
        </p:spPr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3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3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15553"/>
          </a:xfrm>
        </p:spPr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1" y="457202"/>
            <a:ext cx="9136380" cy="16194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601" y="2084359"/>
            <a:ext cx="82031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3"/>
            <a:ext cx="32186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3"/>
            <a:ext cx="2313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3"/>
            <a:ext cx="2313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62">
        <a:defRPr>
          <a:latin typeface="+mn-lt"/>
          <a:ea typeface="+mn-ea"/>
          <a:cs typeface="+mn-cs"/>
        </a:defRPr>
      </a:lvl2pPr>
      <a:lvl3pPr marL="914323">
        <a:defRPr>
          <a:latin typeface="+mn-lt"/>
          <a:ea typeface="+mn-ea"/>
          <a:cs typeface="+mn-cs"/>
        </a:defRPr>
      </a:lvl3pPr>
      <a:lvl4pPr marL="1371485">
        <a:defRPr>
          <a:latin typeface="+mn-lt"/>
          <a:ea typeface="+mn-ea"/>
          <a:cs typeface="+mn-cs"/>
        </a:defRPr>
      </a:lvl4pPr>
      <a:lvl5pPr marL="1828647">
        <a:defRPr>
          <a:latin typeface="+mn-lt"/>
          <a:ea typeface="+mn-ea"/>
          <a:cs typeface="+mn-cs"/>
        </a:defRPr>
      </a:lvl5pPr>
      <a:lvl6pPr marL="2285808">
        <a:defRPr>
          <a:latin typeface="+mn-lt"/>
          <a:ea typeface="+mn-ea"/>
          <a:cs typeface="+mn-cs"/>
        </a:defRPr>
      </a:lvl6pPr>
      <a:lvl7pPr marL="2742970">
        <a:defRPr>
          <a:latin typeface="+mn-lt"/>
          <a:ea typeface="+mn-ea"/>
          <a:cs typeface="+mn-cs"/>
        </a:defRPr>
      </a:lvl7pPr>
      <a:lvl8pPr marL="3200132">
        <a:defRPr>
          <a:latin typeface="+mn-lt"/>
          <a:ea typeface="+mn-ea"/>
          <a:cs typeface="+mn-cs"/>
        </a:defRPr>
      </a:lvl8pPr>
      <a:lvl9pPr marL="365729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62">
        <a:defRPr>
          <a:latin typeface="+mn-lt"/>
          <a:ea typeface="+mn-ea"/>
          <a:cs typeface="+mn-cs"/>
        </a:defRPr>
      </a:lvl2pPr>
      <a:lvl3pPr marL="914323">
        <a:defRPr>
          <a:latin typeface="+mn-lt"/>
          <a:ea typeface="+mn-ea"/>
          <a:cs typeface="+mn-cs"/>
        </a:defRPr>
      </a:lvl3pPr>
      <a:lvl4pPr marL="1371485">
        <a:defRPr>
          <a:latin typeface="+mn-lt"/>
          <a:ea typeface="+mn-ea"/>
          <a:cs typeface="+mn-cs"/>
        </a:defRPr>
      </a:lvl4pPr>
      <a:lvl5pPr marL="1828647">
        <a:defRPr>
          <a:latin typeface="+mn-lt"/>
          <a:ea typeface="+mn-ea"/>
          <a:cs typeface="+mn-cs"/>
        </a:defRPr>
      </a:lvl5pPr>
      <a:lvl6pPr marL="2285808">
        <a:defRPr>
          <a:latin typeface="+mn-lt"/>
          <a:ea typeface="+mn-ea"/>
          <a:cs typeface="+mn-cs"/>
        </a:defRPr>
      </a:lvl6pPr>
      <a:lvl7pPr marL="2742970">
        <a:defRPr>
          <a:latin typeface="+mn-lt"/>
          <a:ea typeface="+mn-ea"/>
          <a:cs typeface="+mn-cs"/>
        </a:defRPr>
      </a:lvl7pPr>
      <a:lvl8pPr marL="3200132">
        <a:defRPr>
          <a:latin typeface="+mn-lt"/>
          <a:ea typeface="+mn-ea"/>
          <a:cs typeface="+mn-cs"/>
        </a:defRPr>
      </a:lvl8pPr>
      <a:lvl9pPr marL="365729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70916"/>
            <a:ext cx="8964167" cy="341528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57201" y="4088434"/>
            <a:ext cx="9144000" cy="3226766"/>
            <a:chOff x="457200" y="3886200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3886200"/>
              <a:ext cx="8964167" cy="34290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15359" y="4927291"/>
            <a:ext cx="3465195" cy="1089401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699">
              <a:spcBef>
                <a:spcPts val="495"/>
              </a:spcBef>
            </a:pPr>
            <a:r>
              <a:rPr sz="2000" b="1" spc="-10" dirty="0">
                <a:latin typeface="Cambria"/>
                <a:cs typeface="Cambria"/>
              </a:rPr>
              <a:t>Prepared</a:t>
            </a:r>
            <a:r>
              <a:rPr sz="2000" b="1" spc="-55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By</a:t>
            </a:r>
            <a:endParaRPr sz="2000" dirty="0">
              <a:latin typeface="Cambria"/>
              <a:cs typeface="Cambria"/>
            </a:endParaRPr>
          </a:p>
          <a:p>
            <a:pPr marL="12699">
              <a:spcBef>
                <a:spcPts val="395"/>
              </a:spcBef>
            </a:pPr>
            <a:r>
              <a:rPr sz="2000" spc="-5" dirty="0">
                <a:latin typeface="Cambria"/>
                <a:cs typeface="Cambria"/>
              </a:rPr>
              <a:t>Prof.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lang="en-US" sz="2000" spc="-25" dirty="0">
                <a:latin typeface="Cambria"/>
                <a:cs typeface="Cambria"/>
              </a:rPr>
              <a:t>Ravikumar Natarajan</a:t>
            </a:r>
            <a:endParaRPr sz="2000" dirty="0">
              <a:latin typeface="Cambria"/>
              <a:cs typeface="Cambria"/>
            </a:endParaRPr>
          </a:p>
          <a:p>
            <a:pPr marL="12699">
              <a:spcBef>
                <a:spcPts val="405"/>
              </a:spcBef>
            </a:pPr>
            <a:r>
              <a:rPr sz="2000" dirty="0">
                <a:latin typeface="Cambria"/>
                <a:cs typeface="Cambria"/>
              </a:rPr>
              <a:t>Assistant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Professor,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Dept.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C518590-5825-4A0C-9AF2-7E653F396DC7}"/>
              </a:ext>
            </a:extLst>
          </p:cNvPr>
          <p:cNvSpPr/>
          <p:nvPr/>
        </p:nvSpPr>
        <p:spPr>
          <a:xfrm>
            <a:off x="915359" y="3305617"/>
            <a:ext cx="50292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Unit – 10  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List, Stacks, Queues and Priority Queues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Iterators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9C1E71B-9742-48EE-8CCF-6CBF89144019}"/>
              </a:ext>
            </a:extLst>
          </p:cNvPr>
          <p:cNvSpPr/>
          <p:nvPr/>
        </p:nvSpPr>
        <p:spPr>
          <a:xfrm>
            <a:off x="581526" y="2514600"/>
            <a:ext cx="8610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Iterator is a classic design pattern for walking through a data structure without having to expose the details of how data is stored in the data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Collection interface extends the </a:t>
            </a:r>
            <a:r>
              <a:rPr lang="en-US" sz="2400" dirty="0" err="1"/>
              <a:t>Iterable</a:t>
            </a:r>
            <a:r>
              <a:rPr lang="en-US" sz="2400" dirty="0"/>
              <a:t> interface.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Iterable</a:t>
            </a:r>
            <a:r>
              <a:rPr lang="en-US" sz="2400" dirty="0"/>
              <a:t> interface defines the iterator method, which returns an iterator.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Collection interface contains the methods for manipulating the elements in a collection, and you can obtain an </a:t>
            </a:r>
            <a:r>
              <a:rPr lang="en-US" sz="2400" dirty="0">
                <a:solidFill>
                  <a:srgbClr val="FF0000"/>
                </a:solidFill>
              </a:rPr>
              <a:t>iterator object for traversing elements in the collection.</a:t>
            </a:r>
          </a:p>
        </p:txBody>
      </p:sp>
    </p:spTree>
    <p:extLst>
      <p:ext uri="{BB962C8B-B14F-4D97-AF65-F5344CB8AC3E}">
        <p14:creationId xmlns:p14="http://schemas.microsoft.com/office/powerpoint/2010/main" val="318464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Iterators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2BEDEC3-8349-A3B6-B702-E42E2DF9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9" y="2133600"/>
            <a:ext cx="9862801" cy="386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79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Iterators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4D762C-8D9A-42B0-C32D-22CA988E1460}"/>
              </a:ext>
            </a:extLst>
          </p:cNvPr>
          <p:cNvSpPr txBox="1"/>
          <p:nvPr/>
        </p:nvSpPr>
        <p:spPr>
          <a:xfrm>
            <a:off x="457200" y="2133600"/>
            <a:ext cx="9220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import </a:t>
            </a:r>
            <a:r>
              <a:rPr lang="en-IN" sz="2400" dirty="0" err="1"/>
              <a:t>java.util</a:t>
            </a:r>
            <a:r>
              <a:rPr lang="en-IN" sz="2400" dirty="0"/>
              <a:t>.*;</a:t>
            </a:r>
          </a:p>
          <a:p>
            <a:r>
              <a:rPr lang="en-IN" sz="2400" dirty="0"/>
              <a:t> </a:t>
            </a:r>
          </a:p>
          <a:p>
            <a:r>
              <a:rPr lang="en-IN" sz="2400" dirty="0"/>
              <a:t>  public class Main {</a:t>
            </a:r>
          </a:p>
          <a:p>
            <a:r>
              <a:rPr lang="en-IN" sz="2400" dirty="0"/>
              <a:t>  public static void main(String[] </a:t>
            </a:r>
            <a:r>
              <a:rPr lang="en-IN" sz="2400" dirty="0" err="1"/>
              <a:t>args</a:t>
            </a:r>
            <a:r>
              <a:rPr lang="en-IN" sz="2400" dirty="0"/>
              <a:t>) {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Collection&lt;String&gt; collection = new </a:t>
            </a:r>
            <a:r>
              <a:rPr lang="en-IN" sz="2400" dirty="0" err="1">
                <a:solidFill>
                  <a:srgbClr val="FF0000"/>
                </a:solidFill>
              </a:rPr>
              <a:t>ArrayList</a:t>
            </a:r>
            <a:r>
              <a:rPr lang="en-IN" sz="2400" dirty="0">
                <a:solidFill>
                  <a:srgbClr val="FF0000"/>
                </a:solidFill>
              </a:rPr>
              <a:t>&lt;&gt;();</a:t>
            </a:r>
          </a:p>
          <a:p>
            <a:r>
              <a:rPr lang="en-IN" sz="2400" dirty="0"/>
              <a:t>  </a:t>
            </a:r>
            <a:r>
              <a:rPr lang="en-IN" sz="2400" dirty="0" err="1"/>
              <a:t>collection.add</a:t>
            </a:r>
            <a:r>
              <a:rPr lang="en-IN" sz="2400" dirty="0"/>
              <a:t>("New York");</a:t>
            </a:r>
          </a:p>
          <a:p>
            <a:r>
              <a:rPr lang="en-IN" sz="2400" dirty="0"/>
              <a:t>  </a:t>
            </a:r>
            <a:r>
              <a:rPr lang="en-IN" sz="2400" dirty="0" err="1"/>
              <a:t>collection.add</a:t>
            </a:r>
            <a:r>
              <a:rPr lang="en-IN" sz="2400" dirty="0"/>
              <a:t>("Atlanta");</a:t>
            </a:r>
          </a:p>
          <a:p>
            <a:r>
              <a:rPr lang="en-IN" sz="2400" dirty="0"/>
              <a:t>  </a:t>
            </a:r>
            <a:r>
              <a:rPr lang="en-IN" sz="2400" dirty="0" err="1"/>
              <a:t>collection.add</a:t>
            </a:r>
            <a:r>
              <a:rPr lang="en-IN" sz="2400" dirty="0"/>
              <a:t>("Dallas");</a:t>
            </a:r>
          </a:p>
          <a:p>
            <a:r>
              <a:rPr lang="en-IN" sz="2400" dirty="0"/>
              <a:t>  </a:t>
            </a:r>
            <a:r>
              <a:rPr lang="en-IN" sz="2400" dirty="0" err="1"/>
              <a:t>collection.add</a:t>
            </a:r>
            <a:r>
              <a:rPr lang="en-IN" sz="2400" dirty="0"/>
              <a:t>("Madison");</a:t>
            </a:r>
          </a:p>
          <a:p>
            <a:endParaRPr lang="en-IN" sz="2400" dirty="0"/>
          </a:p>
          <a:p>
            <a:r>
              <a:rPr lang="en-IN" sz="2400" dirty="0">
                <a:solidFill>
                  <a:srgbClr val="FF0000"/>
                </a:solidFill>
              </a:rPr>
              <a:t> Iterator&lt;String&gt; iterator = </a:t>
            </a:r>
            <a:r>
              <a:rPr lang="en-IN" sz="2400" dirty="0" err="1">
                <a:solidFill>
                  <a:srgbClr val="FF0000"/>
                </a:solidFill>
              </a:rPr>
              <a:t>collection.iterator</a:t>
            </a:r>
            <a:r>
              <a:rPr lang="en-IN" sz="2400" dirty="0">
                <a:solidFill>
                  <a:srgbClr val="FF0000"/>
                </a:solidFill>
              </a:rPr>
              <a:t>();</a:t>
            </a:r>
          </a:p>
          <a:p>
            <a:r>
              <a:rPr lang="en-IN" sz="2400" dirty="0"/>
              <a:t> while (</a:t>
            </a:r>
            <a:r>
              <a:rPr lang="en-IN" sz="2400" dirty="0" err="1"/>
              <a:t>iterator.</a:t>
            </a:r>
            <a:r>
              <a:rPr lang="en-IN" sz="2400" dirty="0" err="1">
                <a:solidFill>
                  <a:srgbClr val="FF0000"/>
                </a:solidFill>
              </a:rPr>
              <a:t>hasNext</a:t>
            </a:r>
            <a:r>
              <a:rPr lang="en-IN" sz="2400" dirty="0"/>
              <a:t>()) {</a:t>
            </a:r>
          </a:p>
          <a:p>
            <a:r>
              <a:rPr lang="en-IN" sz="2400" dirty="0"/>
              <a:t> </a:t>
            </a:r>
            <a:r>
              <a:rPr lang="en-IN" sz="2400" dirty="0" err="1"/>
              <a:t>System.out.print</a:t>
            </a:r>
            <a:r>
              <a:rPr lang="en-IN" sz="2400" dirty="0"/>
              <a:t>(</a:t>
            </a:r>
            <a:r>
              <a:rPr lang="en-IN" sz="2400" dirty="0" err="1"/>
              <a:t>iterator.</a:t>
            </a:r>
            <a:r>
              <a:rPr lang="en-IN" sz="2400" dirty="0" err="1">
                <a:solidFill>
                  <a:srgbClr val="FF0000"/>
                </a:solidFill>
              </a:rPr>
              <a:t>next</a:t>
            </a:r>
            <a:r>
              <a:rPr lang="en-IN" sz="2400" dirty="0"/>
              <a:t>().</a:t>
            </a:r>
            <a:r>
              <a:rPr lang="en-IN" sz="2400" dirty="0" err="1"/>
              <a:t>toUpperCase</a:t>
            </a:r>
            <a:r>
              <a:rPr lang="en-IN" sz="2400" dirty="0"/>
              <a:t>() + " ");</a:t>
            </a:r>
          </a:p>
          <a:p>
            <a:r>
              <a:rPr lang="en-IN" sz="2400" dirty="0"/>
              <a:t> }</a:t>
            </a:r>
          </a:p>
          <a:p>
            <a:r>
              <a:rPr lang="en-IN" sz="2400" dirty="0"/>
              <a:t> </a:t>
            </a:r>
            <a:r>
              <a:rPr lang="en-IN" sz="2400" dirty="0" err="1"/>
              <a:t>System.out.println</a:t>
            </a:r>
            <a:r>
              <a:rPr lang="en-IN" sz="2400" dirty="0"/>
              <a:t>();  } 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AE11865-8D14-5611-5DC3-DD0439711968}"/>
              </a:ext>
            </a:extLst>
          </p:cNvPr>
          <p:cNvSpPr txBox="1"/>
          <p:nvPr/>
        </p:nvSpPr>
        <p:spPr>
          <a:xfrm>
            <a:off x="6019800" y="4949755"/>
            <a:ext cx="3848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NEW YORK ATLANTA DALLAS MADISON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80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Lists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9C1E71B-9742-48EE-8CCF-6CBF89144019}"/>
              </a:ext>
            </a:extLst>
          </p:cNvPr>
          <p:cNvSpPr/>
          <p:nvPr/>
        </p:nvSpPr>
        <p:spPr>
          <a:xfrm>
            <a:off x="457200" y="2209800"/>
            <a:ext cx="861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List interface extends the Collection interface and defines a collection for storing elements in a </a:t>
            </a:r>
            <a:r>
              <a:rPr lang="en-US" sz="2400" dirty="0">
                <a:solidFill>
                  <a:srgbClr val="FF0000"/>
                </a:solidFill>
              </a:rPr>
              <a:t>sequential order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To create a list, use one of its two concrete classes: </a:t>
            </a:r>
            <a:r>
              <a:rPr lang="en-US" sz="2400" b="1" dirty="0" err="1"/>
              <a:t>ArrayList</a:t>
            </a:r>
            <a:r>
              <a:rPr lang="en-US" sz="2400" b="1" dirty="0"/>
              <a:t> or LinkedList.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List interface adds position-oriented operations, as well as a new list iterator that enables the user to traverse the list bidirectionally.</a:t>
            </a:r>
          </a:p>
        </p:txBody>
      </p:sp>
    </p:spTree>
    <p:extLst>
      <p:ext uri="{BB962C8B-B14F-4D97-AF65-F5344CB8AC3E}">
        <p14:creationId xmlns:p14="http://schemas.microsoft.com/office/powerpoint/2010/main" val="2227685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Lists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856F95D-4F46-ADE8-4240-713B0D07A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" y="2387958"/>
            <a:ext cx="9946640" cy="46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68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List Iterator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127C1B-007B-45C4-BFF3-AF7BBD29F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37932"/>
            <a:ext cx="9543630" cy="4848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0C04107-88A9-C37A-7A2E-E14DD264D135}"/>
              </a:ext>
            </a:extLst>
          </p:cNvPr>
          <p:cNvSpPr txBox="1"/>
          <p:nvPr/>
        </p:nvSpPr>
        <p:spPr>
          <a:xfrm>
            <a:off x="4666830" y="2047471"/>
            <a:ext cx="5257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listIterator</a:t>
            </a:r>
            <a:r>
              <a:rPr lang="en-US" sz="2000" dirty="0"/>
              <a:t>() or </a:t>
            </a:r>
            <a:r>
              <a:rPr lang="en-US" sz="2000" dirty="0" err="1"/>
              <a:t>listIterator</a:t>
            </a:r>
            <a:r>
              <a:rPr lang="en-US" sz="2000" dirty="0"/>
              <a:t>(</a:t>
            </a:r>
            <a:r>
              <a:rPr lang="en-US" sz="2000" dirty="0" err="1"/>
              <a:t>startIndex</a:t>
            </a:r>
            <a:r>
              <a:rPr lang="en-US" sz="2000" dirty="0"/>
              <a:t>) method returns an instance of </a:t>
            </a:r>
            <a:r>
              <a:rPr lang="en-US" sz="2000" dirty="0" err="1"/>
              <a:t>ListIterator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ListIterator</a:t>
            </a:r>
            <a:r>
              <a:rPr lang="en-US" sz="2000" dirty="0"/>
              <a:t> interface extends the Iterator interface to add bidirectional traversal of the list.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48553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Iterator vs List Iterator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3F896DA-8A23-1798-5B27-A6C1B85536BE}"/>
              </a:ext>
            </a:extLst>
          </p:cNvPr>
          <p:cNvSpPr txBox="1"/>
          <p:nvPr/>
        </p:nvSpPr>
        <p:spPr>
          <a:xfrm>
            <a:off x="601579" y="2438400"/>
            <a:ext cx="8458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 can traverse only in forward direction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ListIterator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traverses both in forward and backward directions.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Iterator we cannot modify or replace elements present in Collection. But,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ListIterator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modify or replace elements with the help of set(E 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 methods are next(), remove(), </a:t>
            </a:r>
            <a:r>
              <a:rPr lang="en-US" sz="2400" b="1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hasNext</a:t>
            </a:r>
            <a:r>
              <a:rPr lang="en-US" sz="24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whereas </a:t>
            </a:r>
            <a:r>
              <a:rPr lang="en-US" sz="2400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ListIterator</a:t>
            </a:r>
            <a:r>
              <a:rPr lang="en-US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methods are next(), previous(), </a:t>
            </a:r>
            <a:r>
              <a:rPr lang="en-US" sz="2400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hasNext</a:t>
            </a:r>
            <a:r>
              <a:rPr lang="en-US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hasPrevious</a:t>
            </a:r>
            <a:r>
              <a:rPr lang="en-US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add(E e).</a:t>
            </a:r>
          </a:p>
        </p:txBody>
      </p:sp>
    </p:spTree>
    <p:extLst>
      <p:ext uri="{BB962C8B-B14F-4D97-AF65-F5344CB8AC3E}">
        <p14:creationId xmlns:p14="http://schemas.microsoft.com/office/powerpoint/2010/main" val="2603177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</a:t>
            </a:r>
            <a:r>
              <a:rPr lang="en-US" sz="3200" kern="0" spc="5" dirty="0" err="1">
                <a:solidFill>
                  <a:srgbClr val="FFFFFF"/>
                </a:solidFill>
              </a:rPr>
              <a:t>ArrayList</a:t>
            </a:r>
            <a:r>
              <a:rPr lang="en-US" sz="3200" kern="0" spc="5" dirty="0">
                <a:solidFill>
                  <a:srgbClr val="FFFFFF"/>
                </a:solidFill>
              </a:rPr>
              <a:t> and LinkedList Classes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9C1E71B-9742-48EE-8CCF-6CBF89144019}"/>
              </a:ext>
            </a:extLst>
          </p:cNvPr>
          <p:cNvSpPr/>
          <p:nvPr/>
        </p:nvSpPr>
        <p:spPr>
          <a:xfrm>
            <a:off x="457200" y="2140089"/>
            <a:ext cx="9601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ArrayList</a:t>
            </a:r>
            <a:r>
              <a:rPr lang="en-US" sz="2400" dirty="0"/>
              <a:t> class and the LinkedList class are two concrete implementations of the List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ArrayList</a:t>
            </a:r>
            <a:r>
              <a:rPr lang="en-US" sz="2400" dirty="0"/>
              <a:t> stores elements in an array. The array is dynamically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the capacity of the array is exceeded, a larger new array is created and all the elements from the current array are copied to the new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LinkedList stores elements in a linked list. </a:t>
            </a:r>
            <a:r>
              <a:rPr lang="en-US" sz="2400" dirty="0">
                <a:solidFill>
                  <a:srgbClr val="FF0000"/>
                </a:solidFill>
              </a:rPr>
              <a:t>A list can grow or shrink dynamically.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of these depends on your specific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</a:rPr>
              <a:t>List or </a:t>
            </a:r>
            <a:r>
              <a:rPr lang="en-US" sz="2400" b="1" u="sng" dirty="0" err="1">
                <a:solidFill>
                  <a:srgbClr val="FF0000"/>
                </a:solidFill>
              </a:rPr>
              <a:t>ArrayList</a:t>
            </a:r>
            <a:r>
              <a:rPr lang="en-US" sz="2400" b="1" u="sng" dirty="0">
                <a:solidFill>
                  <a:srgbClr val="FF0000"/>
                </a:solidFill>
              </a:rPr>
              <a:t> when to choose?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070C0"/>
                </a:solidFill>
              </a:rPr>
              <a:t>If you need to support random access through an index </a:t>
            </a:r>
            <a:r>
              <a:rPr lang="en-US" sz="2400" dirty="0">
                <a:solidFill>
                  <a:srgbClr val="0070C0"/>
                </a:solidFill>
              </a:rPr>
              <a:t>without inserting or removing elements at the beginning of the list, </a:t>
            </a:r>
            <a:r>
              <a:rPr lang="en-US" sz="2400" b="1" u="sng" dirty="0" err="1">
                <a:solidFill>
                  <a:srgbClr val="FF0000"/>
                </a:solidFill>
              </a:rPr>
              <a:t>ArrayList</a:t>
            </a:r>
            <a:r>
              <a:rPr lang="en-US" sz="2400" u="sng" dirty="0">
                <a:solidFill>
                  <a:srgbClr val="0070C0"/>
                </a:solidFill>
              </a:rPr>
              <a:t> offers the most efficient collection</a:t>
            </a:r>
            <a:r>
              <a:rPr lang="en-US" sz="2400" dirty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smtClean="0"/>
              <a:t>If your </a:t>
            </a:r>
            <a:r>
              <a:rPr lang="en-US" sz="2400" b="1" dirty="0"/>
              <a:t>application requires the </a:t>
            </a:r>
            <a:r>
              <a:rPr lang="en-US" sz="2400" b="1" u="sng" dirty="0"/>
              <a:t>insertion or deletion of elements at the beginning</a:t>
            </a:r>
            <a:r>
              <a:rPr lang="en-US" sz="2400" b="1" dirty="0"/>
              <a:t> of the list, you should choose </a:t>
            </a:r>
            <a:r>
              <a:rPr lang="en-US" sz="2400" b="1" u="sng" dirty="0">
                <a:solidFill>
                  <a:srgbClr val="FF0000"/>
                </a:solidFill>
              </a:rPr>
              <a:t>LinkedList</a:t>
            </a:r>
            <a:r>
              <a:rPr lang="en-US" sz="24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2115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</a:t>
            </a:r>
            <a:r>
              <a:rPr lang="en-US" sz="3200" kern="0" spc="5" dirty="0" err="1">
                <a:solidFill>
                  <a:srgbClr val="FFFFFF"/>
                </a:solidFill>
              </a:rPr>
              <a:t>ArrayList</a:t>
            </a:r>
            <a:r>
              <a:rPr lang="en-US" sz="3200" kern="0" spc="5" dirty="0">
                <a:solidFill>
                  <a:srgbClr val="FFFFFF"/>
                </a:solidFill>
              </a:rPr>
              <a:t> and LinkedList Classes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9C1E71B-9742-48EE-8CCF-6CBF89144019}"/>
              </a:ext>
            </a:extLst>
          </p:cNvPr>
          <p:cNvSpPr/>
          <p:nvPr/>
        </p:nvSpPr>
        <p:spPr>
          <a:xfrm>
            <a:off x="457200" y="2140089"/>
            <a:ext cx="9372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ArrayList</a:t>
            </a:r>
            <a:r>
              <a:rPr lang="en-US" sz="2400" dirty="0"/>
              <a:t> is a resizable-array implementation of the List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also provides methods for manipulating the size of the array used internally to store the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</a:t>
            </a:r>
            <a:r>
              <a:rPr lang="en-US" sz="2400" dirty="0" err="1"/>
              <a:t>ArrayList</a:t>
            </a:r>
            <a:r>
              <a:rPr lang="en-US" sz="2400" dirty="0"/>
              <a:t> instance has a capacity, which is the size of the array used to store the elements in the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elements are added to an </a:t>
            </a:r>
            <a:r>
              <a:rPr lang="en-US" sz="2400" dirty="0" err="1"/>
              <a:t>ArrayList</a:t>
            </a:r>
            <a:r>
              <a:rPr lang="en-US" sz="2400" dirty="0"/>
              <a:t>, its capacity grows automatically.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</a:t>
            </a:r>
            <a:r>
              <a:rPr lang="en-US" sz="2400" dirty="0" err="1">
                <a:solidFill>
                  <a:srgbClr val="FF0000"/>
                </a:solidFill>
              </a:rPr>
              <a:t>ArrayList</a:t>
            </a:r>
            <a:r>
              <a:rPr lang="en-US" sz="2400" dirty="0">
                <a:solidFill>
                  <a:srgbClr val="FF0000"/>
                </a:solidFill>
              </a:rPr>
              <a:t> does not automatically shrink</a:t>
            </a:r>
            <a:r>
              <a:rPr lang="en-US" sz="2400" dirty="0"/>
              <a:t>. You can use the </a:t>
            </a:r>
            <a:r>
              <a:rPr lang="en-US" sz="2400" b="1" dirty="0" err="1">
                <a:solidFill>
                  <a:srgbClr val="00B0F0"/>
                </a:solidFill>
              </a:rPr>
              <a:t>trimToSize</a:t>
            </a:r>
            <a:r>
              <a:rPr lang="en-US" sz="2400" b="1" dirty="0">
                <a:solidFill>
                  <a:srgbClr val="00B0F0"/>
                </a:solidFill>
              </a:rPr>
              <a:t>() </a:t>
            </a:r>
            <a:r>
              <a:rPr lang="en-US" sz="2400" dirty="0"/>
              <a:t>method to reduce the array capacity to the size of the list.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12873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</a:t>
            </a:r>
            <a:r>
              <a:rPr lang="en-US" sz="3200" kern="0" spc="5" dirty="0" err="1">
                <a:solidFill>
                  <a:srgbClr val="FFFFFF"/>
                </a:solidFill>
              </a:rPr>
              <a:t>ArrayList</a:t>
            </a:r>
            <a:r>
              <a:rPr lang="en-US" sz="3200" kern="0" spc="5" dirty="0">
                <a:solidFill>
                  <a:srgbClr val="FFFFFF"/>
                </a:solidFill>
              </a:rPr>
              <a:t>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17FF3D0-D828-52FE-38BA-57D75BCCA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75" y="2416968"/>
            <a:ext cx="9676914" cy="29932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F23A64A-0EB0-85D7-8D56-247918399A8F}"/>
              </a:ext>
            </a:extLst>
          </p:cNvPr>
          <p:cNvSpPr txBox="1"/>
          <p:nvPr/>
        </p:nvSpPr>
        <p:spPr>
          <a:xfrm>
            <a:off x="283286" y="6014106"/>
            <a:ext cx="401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 to the example in Slide number: 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61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2332498-517B-488F-A589-AC8A2B424B91}"/>
              </a:ext>
            </a:extLst>
          </p:cNvPr>
          <p:cNvSpPr/>
          <p:nvPr/>
        </p:nvSpPr>
        <p:spPr>
          <a:xfrm>
            <a:off x="457200" y="1981200"/>
            <a:ext cx="9601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Iterators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Comparator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Static methods for list and collections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Vector and Stack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Queues and 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1795944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LinkedList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B9B575-E1DE-22F0-97C0-2DC3C98C3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6" y="2438400"/>
            <a:ext cx="10003668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28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A5772B9-D373-0791-A2CF-DD87B8AFB2AA}"/>
              </a:ext>
            </a:extLst>
          </p:cNvPr>
          <p:cNvSpPr txBox="1"/>
          <p:nvPr/>
        </p:nvSpPr>
        <p:spPr>
          <a:xfrm>
            <a:off x="381000" y="1981200"/>
            <a:ext cx="8077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import </a:t>
            </a:r>
            <a:r>
              <a:rPr lang="en-IN" sz="2000" dirty="0" err="1"/>
              <a:t>java.util</a:t>
            </a:r>
            <a:r>
              <a:rPr lang="en-IN" sz="2000" dirty="0"/>
              <a:t>.*;</a:t>
            </a:r>
          </a:p>
          <a:p>
            <a:r>
              <a:rPr lang="en-IN" sz="2000" dirty="0"/>
              <a:t>class Main{</a:t>
            </a:r>
          </a:p>
          <a:p>
            <a:r>
              <a:rPr lang="en-IN" sz="2000" dirty="0"/>
              <a:t>  public static void main(String[] </a:t>
            </a:r>
            <a:r>
              <a:rPr lang="en-IN" sz="2000" dirty="0" err="1"/>
              <a:t>args</a:t>
            </a:r>
            <a:r>
              <a:rPr lang="en-IN" sz="2000" dirty="0"/>
              <a:t>) {</a:t>
            </a:r>
          </a:p>
          <a:p>
            <a:r>
              <a:rPr lang="en-IN" sz="2000" dirty="0">
                <a:solidFill>
                  <a:srgbClr val="FF0000"/>
                </a:solidFill>
              </a:rPr>
              <a:t>LinkedList</a:t>
            </a:r>
            <a:r>
              <a:rPr lang="en-IN" sz="2000" dirty="0"/>
              <a:t>&lt;String&gt; list = new LinkedList&lt;String&gt;();</a:t>
            </a:r>
          </a:p>
          <a:p>
            <a:r>
              <a:rPr lang="en-IN" sz="2000" dirty="0"/>
              <a:t> </a:t>
            </a:r>
            <a:r>
              <a:rPr lang="en-IN" sz="2000" dirty="0" err="1"/>
              <a:t>list.</a:t>
            </a:r>
            <a:r>
              <a:rPr lang="en-IN" sz="2000" dirty="0" err="1">
                <a:solidFill>
                  <a:srgbClr val="FF0000"/>
                </a:solidFill>
              </a:rPr>
              <a:t>add</a:t>
            </a:r>
            <a:r>
              <a:rPr lang="en-IN" sz="2000" dirty="0"/>
              <a:t>("Delhi"); </a:t>
            </a:r>
            <a:r>
              <a:rPr lang="en-IN" sz="2000" dirty="0" err="1"/>
              <a:t>list.add</a:t>
            </a:r>
            <a:r>
              <a:rPr lang="en-IN" sz="2000" dirty="0"/>
              <a:t>(" Moscow");</a:t>
            </a:r>
          </a:p>
          <a:p>
            <a:r>
              <a:rPr lang="en-IN" sz="2000" dirty="0"/>
              <a:t> </a:t>
            </a:r>
            <a:r>
              <a:rPr lang="en-IN" sz="2000" dirty="0" err="1"/>
              <a:t>list.add</a:t>
            </a:r>
            <a:r>
              <a:rPr lang="en-IN" sz="2000" dirty="0"/>
              <a:t>("</a:t>
            </a:r>
            <a:r>
              <a:rPr lang="en-IN" sz="2000" dirty="0" err="1"/>
              <a:t>NewYork</a:t>
            </a:r>
            <a:r>
              <a:rPr lang="en-IN" sz="2000" dirty="0"/>
              <a:t>");</a:t>
            </a:r>
          </a:p>
          <a:p>
            <a:r>
              <a:rPr lang="en-IN" sz="2000" dirty="0" err="1"/>
              <a:t>System.out.println</a:t>
            </a:r>
            <a:r>
              <a:rPr lang="en-IN" sz="2000" dirty="0"/>
              <a:t>(list);</a:t>
            </a:r>
          </a:p>
          <a:p>
            <a:endParaRPr lang="en-IN" sz="2000" dirty="0"/>
          </a:p>
          <a:p>
            <a:r>
              <a:rPr lang="en-IN" sz="2000" dirty="0" err="1"/>
              <a:t>list.</a:t>
            </a:r>
            <a:r>
              <a:rPr lang="en-IN" sz="2000" dirty="0" err="1">
                <a:solidFill>
                  <a:srgbClr val="FF0000"/>
                </a:solidFill>
              </a:rPr>
              <a:t>remove</a:t>
            </a:r>
            <a:r>
              <a:rPr lang="en-IN" sz="2000" dirty="0"/>
              <a:t>("Moscow");</a:t>
            </a:r>
          </a:p>
          <a:p>
            <a:r>
              <a:rPr lang="en-IN" sz="2000" dirty="0"/>
              <a:t> </a:t>
            </a:r>
            <a:r>
              <a:rPr lang="en-IN" sz="2000" dirty="0" err="1"/>
              <a:t>System.out.println</a:t>
            </a:r>
            <a:r>
              <a:rPr lang="en-IN" sz="2000" dirty="0"/>
              <a:t>("After Deleting Elements: \n"+ list);</a:t>
            </a:r>
          </a:p>
          <a:p>
            <a:endParaRPr lang="en-IN" sz="2000" dirty="0"/>
          </a:p>
          <a:p>
            <a:r>
              <a:rPr lang="en-IN" sz="2000" dirty="0" err="1"/>
              <a:t>list.remove</a:t>
            </a:r>
            <a:r>
              <a:rPr lang="en-IN" sz="2000" dirty="0"/>
              <a:t>(1);</a:t>
            </a:r>
          </a:p>
          <a:p>
            <a:r>
              <a:rPr lang="en-IN" sz="2000" dirty="0" err="1"/>
              <a:t>System.out.println</a:t>
            </a:r>
            <a:r>
              <a:rPr lang="en-IN" sz="2000" dirty="0"/>
              <a:t>("After Deleting Elements: \n"+ list);</a:t>
            </a:r>
          </a:p>
          <a:p>
            <a:endParaRPr lang="en-IN" sz="2000" dirty="0"/>
          </a:p>
          <a:p>
            <a:r>
              <a:rPr lang="en-IN" sz="2000" dirty="0" err="1"/>
              <a:t>list.</a:t>
            </a:r>
            <a:r>
              <a:rPr lang="en-IN" sz="2000" dirty="0" err="1">
                <a:solidFill>
                  <a:srgbClr val="FF0000"/>
                </a:solidFill>
              </a:rPr>
              <a:t>addFirst</a:t>
            </a:r>
            <a:r>
              <a:rPr lang="en-IN" sz="2000" dirty="0"/>
              <a:t>(“First”);</a:t>
            </a:r>
          </a:p>
          <a:p>
            <a:r>
              <a:rPr lang="en-IN" sz="2000" dirty="0" err="1"/>
              <a:t>List.</a:t>
            </a:r>
            <a:r>
              <a:rPr lang="en-IN" sz="2000" dirty="0" err="1">
                <a:solidFill>
                  <a:srgbClr val="FF0000"/>
                </a:solidFill>
              </a:rPr>
              <a:t>removeLast</a:t>
            </a:r>
            <a:r>
              <a:rPr lang="en-IN" sz="2000" dirty="0"/>
              <a:t>();</a:t>
            </a:r>
          </a:p>
          <a:p>
            <a:r>
              <a:rPr lang="en-IN" sz="2000" dirty="0" err="1"/>
              <a:t>System.out.println</a:t>
            </a:r>
            <a:r>
              <a:rPr lang="en-IN" sz="2000" dirty="0"/>
              <a:t>("After Deleting Elements: \n"+ list);</a:t>
            </a:r>
          </a:p>
          <a:p>
            <a:r>
              <a:rPr lang="en-IN" sz="2000" dirty="0"/>
              <a:t> }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0951DC2-2331-70B8-5A2C-2C732D53A463}"/>
              </a:ext>
            </a:extLst>
          </p:cNvPr>
          <p:cNvSpPr txBox="1"/>
          <p:nvPr/>
        </p:nvSpPr>
        <p:spPr>
          <a:xfrm>
            <a:off x="6019800" y="2362200"/>
            <a:ext cx="4038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Output:</a:t>
            </a:r>
          </a:p>
          <a:p>
            <a:r>
              <a:rPr lang="en-IN" dirty="0"/>
              <a:t>[Delhi,  Moscow, </a:t>
            </a:r>
            <a:r>
              <a:rPr lang="en-IN" dirty="0" err="1"/>
              <a:t>NewYork</a:t>
            </a:r>
            <a:r>
              <a:rPr lang="en-IN" dirty="0"/>
              <a:t>]</a:t>
            </a:r>
          </a:p>
          <a:p>
            <a:r>
              <a:rPr lang="en-IN" dirty="0"/>
              <a:t>After Deleting Elements: </a:t>
            </a:r>
          </a:p>
          <a:p>
            <a:r>
              <a:rPr lang="en-IN" dirty="0"/>
              <a:t>[Delhi,  Moscow, </a:t>
            </a:r>
            <a:r>
              <a:rPr lang="en-IN" dirty="0" err="1"/>
              <a:t>NewYork</a:t>
            </a:r>
            <a:r>
              <a:rPr lang="en-IN" dirty="0"/>
              <a:t>]</a:t>
            </a:r>
          </a:p>
          <a:p>
            <a:r>
              <a:rPr lang="en-IN" dirty="0"/>
              <a:t>After Deleting Elements: </a:t>
            </a:r>
          </a:p>
          <a:p>
            <a:r>
              <a:rPr lang="en-IN" dirty="0"/>
              <a:t>[Delhi, </a:t>
            </a:r>
            <a:r>
              <a:rPr lang="en-IN" dirty="0" err="1"/>
              <a:t>NewYork</a:t>
            </a:r>
            <a:r>
              <a:rPr lang="en-IN" dirty="0"/>
              <a:t>]</a:t>
            </a:r>
          </a:p>
          <a:p>
            <a:r>
              <a:rPr lang="en-IN" dirty="0"/>
              <a:t>After Add first and remove last Elements: </a:t>
            </a:r>
          </a:p>
          <a:p>
            <a:r>
              <a:rPr lang="en-IN" dirty="0"/>
              <a:t>[First, Delhi]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xmlns="" id="{7C8A5BF5-A984-0F0F-6D95-5DC5936794FA}"/>
              </a:ext>
            </a:extLst>
          </p:cNvPr>
          <p:cNvSpPr txBox="1">
            <a:spLocks/>
          </p:cNvSpPr>
          <p:nvPr/>
        </p:nvSpPr>
        <p:spPr>
          <a:xfrm>
            <a:off x="609600" y="9906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LinkedList Class</a:t>
            </a:r>
          </a:p>
        </p:txBody>
      </p:sp>
    </p:spTree>
    <p:extLst>
      <p:ext uri="{BB962C8B-B14F-4D97-AF65-F5344CB8AC3E}">
        <p14:creationId xmlns:p14="http://schemas.microsoft.com/office/powerpoint/2010/main" val="3329708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</a:t>
            </a:r>
            <a:r>
              <a:rPr lang="en-US" sz="3200" kern="0" spc="5" dirty="0" err="1">
                <a:solidFill>
                  <a:srgbClr val="FFFFFF"/>
                </a:solidFill>
              </a:rPr>
              <a:t>ArrayList</a:t>
            </a:r>
            <a:r>
              <a:rPr lang="en-US" sz="3200" kern="0" spc="5" dirty="0">
                <a:solidFill>
                  <a:srgbClr val="FFFFFF"/>
                </a:solidFill>
              </a:rPr>
              <a:t> and LinkedList 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F5F4318-2B40-37A0-C20E-813788AD9A8C}"/>
              </a:ext>
            </a:extLst>
          </p:cNvPr>
          <p:cNvSpPr txBox="1"/>
          <p:nvPr/>
        </p:nvSpPr>
        <p:spPr>
          <a:xfrm>
            <a:off x="457200" y="2047756"/>
            <a:ext cx="9601200" cy="698652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IN" sz="1600" dirty="0"/>
              <a:t> import </a:t>
            </a:r>
            <a:r>
              <a:rPr lang="en-IN" sz="1600" dirty="0" err="1"/>
              <a:t>java.util</a:t>
            </a:r>
            <a:r>
              <a:rPr lang="en-IN" sz="1600" dirty="0"/>
              <a:t>.*;</a:t>
            </a:r>
          </a:p>
          <a:p>
            <a:r>
              <a:rPr lang="en-IN" sz="1600" dirty="0"/>
              <a:t> </a:t>
            </a:r>
          </a:p>
          <a:p>
            <a:r>
              <a:rPr lang="en-IN" sz="1600" dirty="0"/>
              <a:t>  public class Main {</a:t>
            </a:r>
          </a:p>
          <a:p>
            <a:r>
              <a:rPr lang="en-IN" sz="1600" dirty="0"/>
              <a:t>  public static void main(String[] </a:t>
            </a:r>
            <a:r>
              <a:rPr lang="en-IN" sz="1600" dirty="0" err="1"/>
              <a:t>args</a:t>
            </a:r>
            <a:r>
              <a:rPr lang="en-IN" sz="1600" dirty="0"/>
              <a:t>) {</a:t>
            </a:r>
          </a:p>
          <a:p>
            <a:r>
              <a:rPr lang="en-IN" sz="1600" dirty="0"/>
              <a:t>  </a:t>
            </a:r>
            <a:r>
              <a:rPr lang="en-IN" sz="1600" dirty="0">
                <a:solidFill>
                  <a:srgbClr val="FF0000"/>
                </a:solidFill>
              </a:rPr>
              <a:t>List&lt;Integer&gt; </a:t>
            </a:r>
            <a:r>
              <a:rPr lang="en-IN" sz="1600" dirty="0" err="1">
                <a:solidFill>
                  <a:srgbClr val="FF0000"/>
                </a:solidFill>
              </a:rPr>
              <a:t>arrayList</a:t>
            </a:r>
            <a:r>
              <a:rPr lang="en-IN" sz="1600" dirty="0">
                <a:solidFill>
                  <a:srgbClr val="FF0000"/>
                </a:solidFill>
              </a:rPr>
              <a:t> = new </a:t>
            </a:r>
            <a:r>
              <a:rPr lang="en-IN" sz="1600" dirty="0" err="1">
                <a:solidFill>
                  <a:srgbClr val="FF0000"/>
                </a:solidFill>
              </a:rPr>
              <a:t>ArrayList</a:t>
            </a:r>
            <a:r>
              <a:rPr lang="en-IN" sz="1600" dirty="0">
                <a:solidFill>
                  <a:srgbClr val="FF0000"/>
                </a:solidFill>
              </a:rPr>
              <a:t>&lt;&gt;();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arrayList.</a:t>
            </a:r>
            <a:r>
              <a:rPr lang="en-IN" sz="1600" dirty="0" err="1">
                <a:solidFill>
                  <a:srgbClr val="FF0000"/>
                </a:solidFill>
              </a:rPr>
              <a:t>add</a:t>
            </a:r>
            <a:r>
              <a:rPr lang="en-IN" sz="1600" dirty="0"/>
              <a:t>(1); // 1 is </a:t>
            </a:r>
            <a:r>
              <a:rPr lang="en-IN" sz="1600" dirty="0" err="1"/>
              <a:t>autoboxed</a:t>
            </a:r>
            <a:r>
              <a:rPr lang="en-IN" sz="1600" dirty="0"/>
              <a:t> to new Integer(1)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arrayList.add</a:t>
            </a:r>
            <a:r>
              <a:rPr lang="en-IN" sz="1600" dirty="0"/>
              <a:t>(2);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arrayList.add</a:t>
            </a:r>
            <a:r>
              <a:rPr lang="en-IN" sz="1600" dirty="0"/>
              <a:t>(3);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arrayList.add</a:t>
            </a:r>
            <a:r>
              <a:rPr lang="en-IN" sz="1600" dirty="0"/>
              <a:t>(1);</a:t>
            </a:r>
          </a:p>
          <a:p>
            <a:r>
              <a:rPr lang="en-IN" sz="1600" dirty="0"/>
              <a:t> </a:t>
            </a:r>
            <a:r>
              <a:rPr lang="en-IN" sz="1600" dirty="0" err="1"/>
              <a:t>arrayList.add</a:t>
            </a:r>
            <a:r>
              <a:rPr lang="en-IN" sz="1600" dirty="0"/>
              <a:t>(4);</a:t>
            </a:r>
          </a:p>
          <a:p>
            <a:r>
              <a:rPr lang="en-IN" sz="1600" dirty="0"/>
              <a:t> </a:t>
            </a:r>
            <a:r>
              <a:rPr lang="en-IN" sz="1600" dirty="0" err="1"/>
              <a:t>arrayList.add</a:t>
            </a:r>
            <a:r>
              <a:rPr lang="en-IN" sz="1600" dirty="0"/>
              <a:t>(0, 10);</a:t>
            </a:r>
          </a:p>
          <a:p>
            <a:r>
              <a:rPr lang="en-IN" sz="1600" dirty="0"/>
              <a:t> </a:t>
            </a:r>
            <a:r>
              <a:rPr lang="en-IN" sz="1600" dirty="0" err="1"/>
              <a:t>arrayList.add</a:t>
            </a:r>
            <a:r>
              <a:rPr lang="en-IN" sz="1600" dirty="0"/>
              <a:t>(3, 30);</a:t>
            </a:r>
          </a:p>
          <a:p>
            <a:endParaRPr lang="en-IN" sz="1600" dirty="0"/>
          </a:p>
          <a:p>
            <a:r>
              <a:rPr lang="en-IN" sz="1600" dirty="0"/>
              <a:t> </a:t>
            </a:r>
            <a:r>
              <a:rPr lang="en-IN" sz="1600" dirty="0" err="1"/>
              <a:t>System.out.println</a:t>
            </a:r>
            <a:r>
              <a:rPr lang="en-IN" sz="1600" dirty="0"/>
              <a:t>("A list of integers in the array list:");</a:t>
            </a:r>
          </a:p>
          <a:p>
            <a:r>
              <a:rPr lang="en-IN" sz="1600" dirty="0"/>
              <a:t> 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arrayList</a:t>
            </a:r>
            <a:r>
              <a:rPr lang="en-IN" sz="1600" dirty="0"/>
              <a:t>);</a:t>
            </a:r>
          </a:p>
          <a:p>
            <a:endParaRPr lang="en-IN" sz="1600" dirty="0"/>
          </a:p>
          <a:p>
            <a:r>
              <a:rPr lang="en-IN" sz="1600" dirty="0">
                <a:solidFill>
                  <a:srgbClr val="FF0000"/>
                </a:solidFill>
              </a:rPr>
              <a:t> LinkedList&lt;Object&gt; </a:t>
            </a:r>
            <a:r>
              <a:rPr lang="en-IN" sz="1600" dirty="0" err="1">
                <a:solidFill>
                  <a:srgbClr val="FF0000"/>
                </a:solidFill>
              </a:rPr>
              <a:t>linkedList</a:t>
            </a:r>
            <a:r>
              <a:rPr lang="en-IN" sz="1600" dirty="0">
                <a:solidFill>
                  <a:srgbClr val="FF0000"/>
                </a:solidFill>
              </a:rPr>
              <a:t> = new LinkedList&lt;&gt;(</a:t>
            </a:r>
            <a:r>
              <a:rPr lang="en-IN" sz="1600" dirty="0" err="1">
                <a:solidFill>
                  <a:srgbClr val="FF0000"/>
                </a:solidFill>
              </a:rPr>
              <a:t>arrayList</a:t>
            </a:r>
            <a:r>
              <a:rPr lang="en-IN" sz="1600" dirty="0">
                <a:solidFill>
                  <a:srgbClr val="FF0000"/>
                </a:solidFill>
              </a:rPr>
              <a:t>);</a:t>
            </a:r>
          </a:p>
          <a:p>
            <a:r>
              <a:rPr lang="en-IN" sz="1600" dirty="0"/>
              <a:t> </a:t>
            </a:r>
            <a:r>
              <a:rPr lang="en-IN" sz="1600" dirty="0" err="1"/>
              <a:t>linkedList.</a:t>
            </a:r>
            <a:r>
              <a:rPr lang="en-IN" sz="1600" dirty="0" err="1">
                <a:solidFill>
                  <a:srgbClr val="FF0000"/>
                </a:solidFill>
              </a:rPr>
              <a:t>add</a:t>
            </a:r>
            <a:r>
              <a:rPr lang="en-IN" sz="1600" dirty="0"/>
              <a:t>(1, "red");</a:t>
            </a:r>
          </a:p>
          <a:p>
            <a:r>
              <a:rPr lang="en-IN" sz="1600" dirty="0"/>
              <a:t> </a:t>
            </a:r>
            <a:r>
              <a:rPr lang="en-IN" sz="1600" dirty="0" err="1"/>
              <a:t>linkedList.</a:t>
            </a:r>
            <a:r>
              <a:rPr lang="en-IN" sz="1600" b="1" dirty="0" err="1">
                <a:solidFill>
                  <a:srgbClr val="00B0F0"/>
                </a:solidFill>
              </a:rPr>
              <a:t>removeLast</a:t>
            </a:r>
            <a:r>
              <a:rPr lang="en-IN" sz="1600" dirty="0"/>
              <a:t>();</a:t>
            </a:r>
          </a:p>
          <a:p>
            <a:r>
              <a:rPr lang="en-IN" sz="1600" dirty="0"/>
              <a:t> </a:t>
            </a:r>
            <a:r>
              <a:rPr lang="en-IN" sz="1600" dirty="0" err="1"/>
              <a:t>linkedList.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</a:rPr>
              <a:t>addFirst</a:t>
            </a:r>
            <a:r>
              <a:rPr lang="en-IN" sz="1600" dirty="0"/>
              <a:t>("green");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 </a:t>
            </a:r>
            <a:r>
              <a:rPr lang="en-IN" sz="1600" dirty="0" err="1"/>
              <a:t>System.out.println</a:t>
            </a:r>
            <a:r>
              <a:rPr lang="en-IN" sz="1600" dirty="0"/>
              <a:t>("Display the linked list forward:");</a:t>
            </a:r>
          </a:p>
          <a:p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ListIterator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&lt;Object&gt; </a:t>
            </a:r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listIterator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linkedList.listIterator</a:t>
            </a: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r>
              <a:rPr lang="en-IN" sz="1600" dirty="0"/>
              <a:t> while (</a:t>
            </a:r>
            <a:r>
              <a:rPr lang="en-IN" sz="1600" dirty="0" err="1"/>
              <a:t>listIterator.</a:t>
            </a:r>
            <a:r>
              <a:rPr lang="en-IN" sz="1600" dirty="0" err="1">
                <a:solidFill>
                  <a:schemeClr val="accent6">
                    <a:lumMod val="75000"/>
                  </a:schemeClr>
                </a:solidFill>
              </a:rPr>
              <a:t>hasNext</a:t>
            </a:r>
            <a:r>
              <a:rPr lang="en-IN" sz="1600" dirty="0"/>
              <a:t>()) {</a:t>
            </a:r>
          </a:p>
          <a:p>
            <a:r>
              <a:rPr lang="en-IN" sz="1600" dirty="0"/>
              <a:t> </a:t>
            </a:r>
            <a:r>
              <a:rPr lang="en-IN" sz="1600" dirty="0" err="1"/>
              <a:t>System.out.print</a:t>
            </a:r>
            <a:r>
              <a:rPr lang="en-IN" sz="1600" dirty="0"/>
              <a:t>(</a:t>
            </a:r>
            <a:r>
              <a:rPr lang="en-IN" sz="1600" dirty="0" err="1"/>
              <a:t>listIterator.next</a:t>
            </a:r>
            <a:r>
              <a:rPr lang="en-IN" sz="1600" dirty="0"/>
              <a:t>() + " ");</a:t>
            </a:r>
          </a:p>
          <a:p>
            <a:r>
              <a:rPr lang="en-IN" sz="1600" dirty="0"/>
              <a:t> }</a:t>
            </a:r>
          </a:p>
          <a:p>
            <a:r>
              <a:rPr lang="en-IN" sz="1600" dirty="0"/>
              <a:t> </a:t>
            </a:r>
            <a:r>
              <a:rPr lang="en-IN" sz="1600" dirty="0" err="1"/>
              <a:t>System.out.println</a:t>
            </a:r>
            <a:r>
              <a:rPr lang="en-IN" sz="1600" dirty="0"/>
              <a:t>();</a:t>
            </a:r>
          </a:p>
          <a:p>
            <a:endParaRPr lang="en-IN" sz="1600" dirty="0"/>
          </a:p>
          <a:p>
            <a:r>
              <a:rPr lang="en-IN" sz="1600" dirty="0"/>
              <a:t> </a:t>
            </a:r>
            <a:r>
              <a:rPr lang="en-IN" sz="1600" dirty="0" err="1"/>
              <a:t>System.out.println</a:t>
            </a:r>
            <a:r>
              <a:rPr lang="en-IN" sz="1600" dirty="0"/>
              <a:t>("Display the linked list backward:");</a:t>
            </a:r>
          </a:p>
          <a:p>
            <a:r>
              <a:rPr lang="en-IN" sz="1600" dirty="0"/>
              <a:t> </a:t>
            </a:r>
            <a:r>
              <a:rPr lang="en-IN" sz="1600" dirty="0" err="1"/>
              <a:t>listIterator</a:t>
            </a:r>
            <a:r>
              <a:rPr lang="en-IN" sz="1600" dirty="0"/>
              <a:t> = </a:t>
            </a:r>
            <a:r>
              <a:rPr lang="en-IN" sz="1600" dirty="0" err="1"/>
              <a:t>linkedList.listIterator</a:t>
            </a:r>
            <a:r>
              <a:rPr lang="en-IN" sz="1600" dirty="0"/>
              <a:t>(</a:t>
            </a:r>
            <a:r>
              <a:rPr lang="en-IN" sz="1600" dirty="0" err="1"/>
              <a:t>linkedList.size</a:t>
            </a:r>
            <a:r>
              <a:rPr lang="en-IN" sz="1600" dirty="0"/>
              <a:t>());</a:t>
            </a:r>
          </a:p>
          <a:p>
            <a:r>
              <a:rPr lang="en-IN" sz="1600" dirty="0"/>
              <a:t> while (</a:t>
            </a:r>
            <a:r>
              <a:rPr lang="en-IN" sz="1600" dirty="0" err="1"/>
              <a:t>listIterator.</a:t>
            </a:r>
            <a:r>
              <a:rPr lang="en-IN" sz="1600" dirty="0" err="1">
                <a:solidFill>
                  <a:srgbClr val="00B0F0"/>
                </a:solidFill>
              </a:rPr>
              <a:t>hasPrevious</a:t>
            </a:r>
            <a:r>
              <a:rPr lang="en-IN" sz="1600" dirty="0"/>
              <a:t>()) {</a:t>
            </a:r>
          </a:p>
          <a:p>
            <a:r>
              <a:rPr lang="en-IN" sz="1600" dirty="0"/>
              <a:t> </a:t>
            </a:r>
            <a:r>
              <a:rPr lang="en-IN" sz="1600" dirty="0" err="1"/>
              <a:t>System.out.print</a:t>
            </a:r>
            <a:r>
              <a:rPr lang="en-IN" sz="1600" dirty="0"/>
              <a:t>(</a:t>
            </a:r>
            <a:r>
              <a:rPr lang="en-IN" sz="1600" dirty="0" err="1"/>
              <a:t>listIterator.</a:t>
            </a:r>
            <a:r>
              <a:rPr lang="en-IN" sz="1600" dirty="0" err="1">
                <a:solidFill>
                  <a:srgbClr val="00B0F0"/>
                </a:solidFill>
              </a:rPr>
              <a:t>previous</a:t>
            </a:r>
            <a:r>
              <a:rPr lang="en-IN" sz="1600" dirty="0"/>
              <a:t>() + " ");</a:t>
            </a:r>
          </a:p>
          <a:p>
            <a:r>
              <a:rPr lang="en-IN" sz="1600" dirty="0"/>
              <a:t> }</a:t>
            </a:r>
          </a:p>
          <a:p>
            <a:r>
              <a:rPr lang="en-IN" sz="1600" dirty="0"/>
              <a:t> }</a:t>
            </a:r>
          </a:p>
          <a:p>
            <a:r>
              <a:rPr lang="en-IN" sz="1600" dirty="0"/>
              <a:t>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98CC4BB-B74D-2840-E73D-909A62261BD1}"/>
              </a:ext>
            </a:extLst>
          </p:cNvPr>
          <p:cNvSpPr txBox="1"/>
          <p:nvPr/>
        </p:nvSpPr>
        <p:spPr>
          <a:xfrm>
            <a:off x="5638800" y="1578872"/>
            <a:ext cx="2825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Extra Example for reference</a:t>
            </a:r>
            <a:endParaRPr lang="en-IN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97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54F35FA-7A71-4D27-B0FD-1C21AC322EFD}"/>
              </a:ext>
            </a:extLst>
          </p:cNvPr>
          <p:cNvSpPr/>
          <p:nvPr/>
        </p:nvSpPr>
        <p:spPr>
          <a:xfrm>
            <a:off x="457200" y="2039541"/>
            <a:ext cx="937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Already discussed. Refer previous chapter</a:t>
            </a:r>
            <a:endParaRPr lang="en-US" sz="24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xmlns="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577516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Comparator interface</a:t>
            </a:r>
          </a:p>
        </p:txBody>
      </p:sp>
    </p:spTree>
    <p:extLst>
      <p:ext uri="{BB962C8B-B14F-4D97-AF65-F5344CB8AC3E}">
        <p14:creationId xmlns:p14="http://schemas.microsoft.com/office/powerpoint/2010/main" val="3763956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54F35FA-7A71-4D27-B0FD-1C21AC322EFD}"/>
              </a:ext>
            </a:extLst>
          </p:cNvPr>
          <p:cNvSpPr/>
          <p:nvPr/>
        </p:nvSpPr>
        <p:spPr>
          <a:xfrm>
            <a:off x="457200" y="2039541"/>
            <a:ext cx="9372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Collections class contains static methods to perform common operations in a collection and a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Collections class contains the sort, </a:t>
            </a:r>
            <a:r>
              <a:rPr lang="en-US" sz="2400" dirty="0" err="1"/>
              <a:t>binarySearch</a:t>
            </a:r>
            <a:r>
              <a:rPr lang="en-US" sz="2400" dirty="0"/>
              <a:t>, reverse, shuffle, copy, and fill methods for </a:t>
            </a:r>
            <a:r>
              <a:rPr lang="en-US" sz="2400" dirty="0">
                <a:solidFill>
                  <a:srgbClr val="FF0000"/>
                </a:solidFill>
              </a:rPr>
              <a:t>lists</a:t>
            </a:r>
            <a:r>
              <a:rPr lang="en-US" sz="2400" dirty="0"/>
              <a:t>, and </a:t>
            </a:r>
            <a:r>
              <a:rPr lang="en-US" sz="2400" b="1" dirty="0"/>
              <a:t>max, min, disjoint, and frequency methods for </a:t>
            </a:r>
            <a:r>
              <a:rPr lang="en-US" sz="2400" b="1" dirty="0">
                <a:solidFill>
                  <a:srgbClr val="FF0000"/>
                </a:solidFill>
              </a:rPr>
              <a:t>collections</a:t>
            </a:r>
            <a:r>
              <a:rPr lang="en-US" sz="2400" b="1" dirty="0"/>
              <a:t>.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xmlns="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489284" y="831091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Static Methods for List and Collections</a:t>
            </a:r>
          </a:p>
        </p:txBody>
      </p:sp>
    </p:spTree>
    <p:extLst>
      <p:ext uri="{BB962C8B-B14F-4D97-AF65-F5344CB8AC3E}">
        <p14:creationId xmlns:p14="http://schemas.microsoft.com/office/powerpoint/2010/main" val="2507722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xmlns="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489284" y="831091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Static Methods for List and Collections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44FB56F-8BB3-1E3D-7489-F3C0CCD0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7" y="1981200"/>
            <a:ext cx="10022343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77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54F35FA-7A71-4D27-B0FD-1C21AC322EFD}"/>
              </a:ext>
            </a:extLst>
          </p:cNvPr>
          <p:cNvSpPr/>
          <p:nvPr/>
        </p:nvSpPr>
        <p:spPr>
          <a:xfrm>
            <a:off x="457200" y="2039541"/>
            <a:ext cx="9372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Collections class contains static methods to perform common operations in a collection and a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Collections class contains the sort, </a:t>
            </a:r>
            <a:r>
              <a:rPr lang="en-US" sz="2400" dirty="0" err="1"/>
              <a:t>binarySearch</a:t>
            </a:r>
            <a:r>
              <a:rPr lang="en-US" sz="2400" dirty="0"/>
              <a:t>, reverse, shuffle, copy, and fill methods for </a:t>
            </a:r>
            <a:r>
              <a:rPr lang="en-US" sz="2400" dirty="0">
                <a:solidFill>
                  <a:srgbClr val="FF0000"/>
                </a:solidFill>
              </a:rPr>
              <a:t>lists</a:t>
            </a:r>
            <a:r>
              <a:rPr lang="en-US" sz="2400" dirty="0"/>
              <a:t>, and </a:t>
            </a:r>
            <a:r>
              <a:rPr lang="en-US" sz="2400" b="1" dirty="0"/>
              <a:t>max, min, disjoint, and frequency methods for </a:t>
            </a:r>
            <a:r>
              <a:rPr lang="en-US" sz="2400" b="1" dirty="0">
                <a:solidFill>
                  <a:srgbClr val="FF0000"/>
                </a:solidFill>
              </a:rPr>
              <a:t>collections</a:t>
            </a:r>
            <a:r>
              <a:rPr lang="en-US" sz="24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Vector is a subclass of </a:t>
            </a:r>
            <a:r>
              <a:rPr lang="en-US" sz="2400" b="1" dirty="0" err="1"/>
              <a:t>AbstractList</a:t>
            </a:r>
            <a:r>
              <a:rPr lang="en-US" sz="2400" b="1" dirty="0"/>
              <a:t>, and Stack is a subclass of Vector in the Java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Vector</a:t>
            </a:r>
            <a:r>
              <a:rPr lang="en-US" sz="2400" dirty="0"/>
              <a:t> is the same as </a:t>
            </a:r>
            <a:r>
              <a:rPr lang="en-US" sz="2400" dirty="0" err="1"/>
              <a:t>ArrayList</a:t>
            </a:r>
            <a:r>
              <a:rPr lang="en-US" sz="2400" dirty="0"/>
              <a:t>, except that it </a:t>
            </a:r>
            <a:r>
              <a:rPr lang="en-US" sz="2400" dirty="0">
                <a:solidFill>
                  <a:srgbClr val="FF0000"/>
                </a:solidFill>
              </a:rPr>
              <a:t>contains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synchronized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methods</a:t>
            </a:r>
            <a:r>
              <a:rPr lang="en-US" sz="2400" dirty="0"/>
              <a:t> for accessing and modifying the vector. Synchronized methods can prevent data corruption when a vector is accessed and modified by two or more threads concurrently.</a:t>
            </a:r>
            <a:endParaRPr lang="en-US" sz="2400" b="1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xmlns="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Vector and Stack Classes</a:t>
            </a:r>
          </a:p>
        </p:txBody>
      </p:sp>
    </p:spTree>
    <p:extLst>
      <p:ext uri="{BB962C8B-B14F-4D97-AF65-F5344CB8AC3E}">
        <p14:creationId xmlns:p14="http://schemas.microsoft.com/office/powerpoint/2010/main" val="3230845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xmlns="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Vector Classes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A6C892D-7B3C-666A-8D3A-E78BF88A4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43486"/>
            <a:ext cx="9296400" cy="571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45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xmlns="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Vector 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0E3C9C-A332-5AD8-CFA1-AA1AA2B88B33}"/>
              </a:ext>
            </a:extLst>
          </p:cNvPr>
          <p:cNvSpPr txBox="1"/>
          <p:nvPr/>
        </p:nvSpPr>
        <p:spPr>
          <a:xfrm>
            <a:off x="609600" y="2057400"/>
            <a:ext cx="861060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// Java Program to Add Elements in </a:t>
            </a:r>
            <a:r>
              <a:rPr lang="en-IN" sz="2800" dirty="0">
                <a:solidFill>
                  <a:srgbClr val="FF0000"/>
                </a:solidFill>
              </a:rPr>
              <a:t>Vector</a:t>
            </a:r>
            <a:r>
              <a:rPr lang="en-IN" sz="2000" dirty="0"/>
              <a:t> Class</a:t>
            </a:r>
          </a:p>
          <a:p>
            <a:r>
              <a:rPr lang="en-IN" sz="2000" dirty="0"/>
              <a:t>import </a:t>
            </a:r>
            <a:r>
              <a:rPr lang="en-IN" sz="2000" dirty="0" err="1"/>
              <a:t>java.util</a:t>
            </a:r>
            <a:r>
              <a:rPr lang="en-IN" sz="2000" dirty="0"/>
              <a:t>.*;</a:t>
            </a:r>
          </a:p>
          <a:p>
            <a:r>
              <a:rPr lang="en-IN" sz="2000" dirty="0"/>
              <a:t>class Main {</a:t>
            </a:r>
          </a:p>
          <a:p>
            <a:r>
              <a:rPr lang="en-IN" sz="2000" dirty="0"/>
              <a:t>	public static void main(String[] </a:t>
            </a:r>
            <a:r>
              <a:rPr lang="en-IN" sz="2000" dirty="0" err="1"/>
              <a:t>arg</a:t>
            </a:r>
            <a:r>
              <a:rPr lang="en-IN" sz="2000" dirty="0"/>
              <a:t>)</a:t>
            </a:r>
          </a:p>
          <a:p>
            <a:r>
              <a:rPr lang="en-IN" sz="2000" dirty="0"/>
              <a:t>	{</a:t>
            </a:r>
          </a:p>
          <a:p>
            <a:r>
              <a:rPr lang="en-IN" sz="2000" dirty="0"/>
              <a:t>     	    </a:t>
            </a:r>
            <a:r>
              <a:rPr lang="en-IN" sz="2000" dirty="0">
                <a:solidFill>
                  <a:srgbClr val="FF0000"/>
                </a:solidFill>
              </a:rPr>
              <a:t>Vector v1 = new Vector();</a:t>
            </a:r>
          </a:p>
          <a:p>
            <a:r>
              <a:rPr lang="en-IN" sz="2000" dirty="0"/>
              <a:t>	    //Vector&lt;Integer&gt; v2 = new Vector&lt;Integer&gt;();</a:t>
            </a:r>
          </a:p>
          <a:p>
            <a:r>
              <a:rPr lang="en-IN" sz="2000" dirty="0"/>
              <a:t>	</a:t>
            </a:r>
          </a:p>
          <a:p>
            <a:r>
              <a:rPr lang="en-IN" sz="2000" dirty="0"/>
              <a:t>		v1.</a:t>
            </a:r>
            <a:r>
              <a:rPr lang="en-IN" sz="2000" dirty="0">
                <a:solidFill>
                  <a:srgbClr val="FF0000"/>
                </a:solidFill>
              </a:rPr>
              <a:t>add</a:t>
            </a:r>
            <a:r>
              <a:rPr lang="en-IN" sz="2000" dirty="0"/>
              <a:t>(1);</a:t>
            </a:r>
          </a:p>
          <a:p>
            <a:r>
              <a:rPr lang="en-IN" sz="2000" dirty="0"/>
              <a:t>		v1.add(2);</a:t>
            </a:r>
          </a:p>
          <a:p>
            <a:r>
              <a:rPr lang="en-IN" sz="2000" dirty="0"/>
              <a:t>		v1.add("Hi");</a:t>
            </a:r>
          </a:p>
          <a:p>
            <a:r>
              <a:rPr lang="en-IN" sz="2000" dirty="0"/>
              <a:t>		v1.add("Hello");</a:t>
            </a:r>
          </a:p>
          <a:p>
            <a:r>
              <a:rPr lang="en-IN" sz="2000" dirty="0"/>
              <a:t>		v1.add(3);</a:t>
            </a:r>
          </a:p>
          <a:p>
            <a:endParaRPr lang="en-IN" sz="2000" dirty="0"/>
          </a:p>
          <a:p>
            <a:r>
              <a:rPr lang="en-IN" sz="2000" dirty="0"/>
              <a:t>		</a:t>
            </a:r>
            <a:r>
              <a:rPr lang="en-IN" sz="2000" dirty="0" err="1"/>
              <a:t>System.out.println</a:t>
            </a:r>
            <a:r>
              <a:rPr lang="en-IN" sz="2000" dirty="0"/>
              <a:t>("Vector v1 is " + v1);</a:t>
            </a:r>
          </a:p>
          <a:p>
            <a:r>
              <a:rPr lang="en-IN" sz="2000" dirty="0"/>
              <a:t>	}</a:t>
            </a:r>
          </a:p>
          <a:p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7122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xmlns="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Stack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6D48B9C-255E-D002-97DB-75878B1E0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63" y="3505200"/>
            <a:ext cx="9172832" cy="388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7B74EF0-B8FB-D536-DAF0-5E633356855B}"/>
              </a:ext>
            </a:extLst>
          </p:cNvPr>
          <p:cNvSpPr txBox="1"/>
          <p:nvPr/>
        </p:nvSpPr>
        <p:spPr>
          <a:xfrm>
            <a:off x="442784" y="2133600"/>
            <a:ext cx="93108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DejaVuSans"/>
              </a:rPr>
              <a:t>In the Java Collections Framework, Stack is implemented as an </a:t>
            </a:r>
            <a:r>
              <a:rPr lang="en-IN" sz="2400" b="0" i="0" u="none" strike="noStrike" baseline="0" dirty="0">
                <a:solidFill>
                  <a:srgbClr val="262626"/>
                </a:solidFill>
                <a:latin typeface="DejaVuSans"/>
              </a:rPr>
              <a:t>extension of Vector.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62626"/>
                </a:solidFill>
                <a:latin typeface="DejaVuSans"/>
              </a:rPr>
              <a:t>Stack follows </a:t>
            </a:r>
            <a:r>
              <a:rPr lang="en-IN" sz="2400" dirty="0">
                <a:solidFill>
                  <a:srgbClr val="FF0000"/>
                </a:solidFill>
                <a:latin typeface="DejaVuSans"/>
              </a:rPr>
              <a:t>LIFO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00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2332498-517B-488F-A589-AC8A2B424B91}"/>
              </a:ext>
            </a:extLst>
          </p:cNvPr>
          <p:cNvSpPr/>
          <p:nvPr/>
        </p:nvSpPr>
        <p:spPr>
          <a:xfrm>
            <a:off x="457200" y="1981200"/>
            <a:ext cx="9601200" cy="557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data structure is a collection of data organized in some fashion.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structure not only stores data but also supports operations for accessing and manipulating the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 object-oriented thinking, a data structure, also known as a </a:t>
            </a:r>
            <a:r>
              <a:rPr lang="en-US" sz="2400" dirty="0">
                <a:solidFill>
                  <a:srgbClr val="FF0000"/>
                </a:solidFill>
              </a:rPr>
              <a:t>container or container object</a:t>
            </a:r>
            <a:r>
              <a:rPr lang="en-US" sz="2400" dirty="0"/>
              <a:t>, is an object that stores other objects, referred to as data or elements.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define a data structure is essentially to define a class.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class for a data structure should use data fields to store data and provide methods to support such operations as search, insertion, and deletion. </a:t>
            </a:r>
          </a:p>
        </p:txBody>
      </p:sp>
    </p:spTree>
    <p:extLst>
      <p:ext uri="{BB962C8B-B14F-4D97-AF65-F5344CB8AC3E}">
        <p14:creationId xmlns:p14="http://schemas.microsoft.com/office/powerpoint/2010/main" val="2323964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xmlns="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Stack 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0E3C9C-A332-5AD8-CFA1-AA1AA2B88B33}"/>
              </a:ext>
            </a:extLst>
          </p:cNvPr>
          <p:cNvSpPr txBox="1"/>
          <p:nvPr/>
        </p:nvSpPr>
        <p:spPr>
          <a:xfrm>
            <a:off x="609600" y="2057400"/>
            <a:ext cx="86106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// Java program to add &amp; remove the elements in the </a:t>
            </a:r>
            <a:r>
              <a:rPr lang="en-IN" sz="3200" dirty="0">
                <a:solidFill>
                  <a:srgbClr val="FF0000"/>
                </a:solidFill>
              </a:rPr>
              <a:t>stack</a:t>
            </a:r>
            <a:endParaRPr lang="en-IN" sz="2000" dirty="0">
              <a:solidFill>
                <a:srgbClr val="FF0000"/>
              </a:solidFill>
            </a:endParaRPr>
          </a:p>
          <a:p>
            <a:r>
              <a:rPr lang="en-IN" sz="2000" dirty="0"/>
              <a:t>import </a:t>
            </a:r>
            <a:r>
              <a:rPr lang="en-IN" sz="2000" dirty="0" err="1"/>
              <a:t>java.util</a:t>
            </a:r>
            <a:r>
              <a:rPr lang="en-IN" sz="2000" dirty="0"/>
              <a:t>.*;</a:t>
            </a:r>
          </a:p>
          <a:p>
            <a:endParaRPr lang="en-IN" sz="2000" dirty="0"/>
          </a:p>
          <a:p>
            <a:r>
              <a:rPr lang="en-IN" sz="2000" dirty="0"/>
              <a:t>class Main {</a:t>
            </a:r>
          </a:p>
          <a:p>
            <a:r>
              <a:rPr lang="en-IN" sz="2000" dirty="0"/>
              <a:t>	public static void main(String[] </a:t>
            </a:r>
            <a:r>
              <a:rPr lang="en-IN" sz="2000" dirty="0" err="1"/>
              <a:t>args</a:t>
            </a:r>
            <a:r>
              <a:rPr lang="en-IN" sz="2000" dirty="0"/>
              <a:t>)</a:t>
            </a:r>
          </a:p>
          <a:p>
            <a:r>
              <a:rPr lang="en-IN" sz="2000" dirty="0"/>
              <a:t>	{</a:t>
            </a:r>
          </a:p>
          <a:p>
            <a:r>
              <a:rPr lang="en-IN" sz="2000" dirty="0"/>
              <a:t>		</a:t>
            </a:r>
            <a:r>
              <a:rPr lang="en-IN" sz="2000" dirty="0">
                <a:solidFill>
                  <a:srgbClr val="FF0000"/>
                </a:solidFill>
              </a:rPr>
              <a:t>Stack stack1 = new Stack();</a:t>
            </a:r>
          </a:p>
          <a:p>
            <a:r>
              <a:rPr lang="en-IN" sz="2000" dirty="0"/>
              <a:t>		stack1.</a:t>
            </a:r>
            <a:r>
              <a:rPr lang="en-IN" sz="2000" dirty="0">
                <a:solidFill>
                  <a:srgbClr val="FF0000"/>
                </a:solidFill>
              </a:rPr>
              <a:t>push</a:t>
            </a:r>
            <a:r>
              <a:rPr lang="en-IN" sz="2000" dirty="0"/>
              <a:t>(4);</a:t>
            </a:r>
          </a:p>
          <a:p>
            <a:r>
              <a:rPr lang="en-IN" sz="2000" dirty="0"/>
              <a:t>		stack1.push("All");</a:t>
            </a:r>
          </a:p>
          <a:p>
            <a:r>
              <a:rPr lang="en-IN" sz="2000" dirty="0"/>
              <a:t>		stack1.push(“Hello");</a:t>
            </a:r>
          </a:p>
          <a:p>
            <a:r>
              <a:rPr lang="en-IN" sz="2000" dirty="0"/>
              <a:t>		</a:t>
            </a:r>
          </a:p>
          <a:p>
            <a:r>
              <a:rPr lang="en-IN" sz="2000" dirty="0"/>
              <a:t>		</a:t>
            </a:r>
            <a:r>
              <a:rPr lang="en-IN" sz="2000" dirty="0" err="1"/>
              <a:t>System.out.println</a:t>
            </a:r>
            <a:r>
              <a:rPr lang="en-IN" sz="2000" dirty="0"/>
              <a:t>(stack1);</a:t>
            </a:r>
          </a:p>
          <a:p>
            <a:r>
              <a:rPr lang="en-IN" sz="2000" dirty="0"/>
              <a:t>		</a:t>
            </a:r>
          </a:p>
          <a:p>
            <a:r>
              <a:rPr lang="en-IN" sz="2000" dirty="0"/>
              <a:t>		stack1.</a:t>
            </a:r>
            <a:r>
              <a:rPr lang="en-IN" sz="2000" dirty="0">
                <a:solidFill>
                  <a:srgbClr val="FF0000"/>
                </a:solidFill>
              </a:rPr>
              <a:t>pop</a:t>
            </a:r>
            <a:r>
              <a:rPr lang="en-IN" sz="2000" dirty="0"/>
              <a:t>();</a:t>
            </a:r>
          </a:p>
          <a:p>
            <a:r>
              <a:rPr lang="en-IN" sz="2000" dirty="0"/>
              <a:t>		</a:t>
            </a:r>
            <a:r>
              <a:rPr lang="en-IN" sz="2000" dirty="0" err="1"/>
              <a:t>System.out.println</a:t>
            </a:r>
            <a:r>
              <a:rPr lang="en-IN" sz="2000" dirty="0"/>
              <a:t>(stack1);</a:t>
            </a:r>
          </a:p>
          <a:p>
            <a:r>
              <a:rPr lang="en-IN" sz="2000" dirty="0"/>
              <a:t>	}</a:t>
            </a:r>
          </a:p>
          <a:p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1552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xmlns="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533400" y="1066800"/>
            <a:ext cx="4572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C6549E2-4139-56CB-3DCA-A2FB03AB8EF8}"/>
              </a:ext>
            </a:extLst>
          </p:cNvPr>
          <p:cNvSpPr txBox="1"/>
          <p:nvPr/>
        </p:nvSpPr>
        <p:spPr>
          <a:xfrm>
            <a:off x="419100" y="1973037"/>
            <a:ext cx="9220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i="0" u="none" strike="noStrike" baseline="0" dirty="0">
                <a:solidFill>
                  <a:srgbClr val="00AF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extends </a:t>
            </a:r>
            <a:r>
              <a:rPr lang="en-US" sz="2400" b="1" i="0" u="none" strike="noStrike" baseline="0" dirty="0" err="1">
                <a:solidFill>
                  <a:srgbClr val="00AF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java.util.Collection</a:t>
            </a:r>
            <a:r>
              <a:rPr lang="en-US" sz="2400" b="1" i="0" u="none" strike="noStrike" baseline="0" dirty="0">
                <a:solidFill>
                  <a:srgbClr val="00AF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additional insertion, extraction,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inspection operations.</a:t>
            </a:r>
          </a:p>
          <a:p>
            <a:pPr algn="l"/>
            <a:r>
              <a:rPr lang="en-US" sz="2400" b="0" i="0" u="none" strike="noStrike" baseline="0" dirty="0">
                <a:solidFill>
                  <a:srgbClr val="FF0000"/>
                </a:solidFill>
                <a:latin typeface="DejaVuSans"/>
              </a:rPr>
              <a:t>A queue is a first-in, first-out data structure.</a:t>
            </a:r>
          </a:p>
          <a:p>
            <a:pPr algn="l"/>
            <a:r>
              <a:rPr lang="en-US" sz="2400" b="0" i="0" u="none" strike="noStrike" baseline="0" dirty="0">
                <a:solidFill>
                  <a:srgbClr val="262626"/>
                </a:solidFill>
                <a:latin typeface="DejaVuSans"/>
              </a:rPr>
              <a:t>Elements are appended to the end of the queue and are removed from the beginning of the queue.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44E2914-AC0B-E333-B1C3-9EDDB2AD7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49" y="3886200"/>
            <a:ext cx="7150652" cy="37324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6316B9-827C-1FDE-F373-FE581558ED34}"/>
              </a:ext>
            </a:extLst>
          </p:cNvPr>
          <p:cNvSpPr txBox="1"/>
          <p:nvPr/>
        </p:nvSpPr>
        <p:spPr>
          <a:xfrm>
            <a:off x="4676484" y="4659432"/>
            <a:ext cx="4942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offer() and add() both methods can be used to </a:t>
            </a:r>
          </a:p>
          <a:p>
            <a:r>
              <a:rPr lang="en-IN" b="1" u="sng" dirty="0"/>
              <a:t>Insert elements into queue.</a:t>
            </a:r>
          </a:p>
          <a:p>
            <a:endParaRPr lang="en-IN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4277204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xmlns="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533400" y="1066800"/>
            <a:ext cx="4572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Queue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D74DD4-8C01-E633-5CD8-FBF5710C5EF0}"/>
              </a:ext>
            </a:extLst>
          </p:cNvPr>
          <p:cNvSpPr txBox="1"/>
          <p:nvPr/>
        </p:nvSpPr>
        <p:spPr>
          <a:xfrm>
            <a:off x="533400" y="1981200"/>
            <a:ext cx="9525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import </a:t>
            </a:r>
            <a:r>
              <a:rPr lang="en-IN" sz="2000" dirty="0" err="1"/>
              <a:t>java.util</a:t>
            </a:r>
            <a:r>
              <a:rPr lang="en-IN" sz="2000" dirty="0"/>
              <a:t>.*;</a:t>
            </a:r>
          </a:p>
          <a:p>
            <a:r>
              <a:rPr lang="en-IN" sz="2000" dirty="0"/>
              <a:t>class Main {</a:t>
            </a:r>
          </a:p>
          <a:p>
            <a:r>
              <a:rPr lang="en-IN" sz="2000" dirty="0"/>
              <a:t>    public static void main(String[] </a:t>
            </a:r>
            <a:r>
              <a:rPr lang="en-IN" sz="2000" dirty="0" err="1"/>
              <a:t>args</a:t>
            </a:r>
            <a:r>
              <a:rPr lang="en-IN" sz="2000" dirty="0"/>
              <a:t>) {</a:t>
            </a:r>
          </a:p>
          <a:p>
            <a:r>
              <a:rPr lang="en-IN" sz="2000" dirty="0">
                <a:solidFill>
                  <a:srgbClr val="FF0000"/>
                </a:solidFill>
              </a:rPr>
              <a:t>    Queue&lt;Integer&gt; q = new LinkedList&lt;&gt;();</a:t>
            </a:r>
          </a:p>
          <a:p>
            <a:endParaRPr lang="en-IN" sz="2000" dirty="0"/>
          </a:p>
          <a:p>
            <a:r>
              <a:rPr lang="en-IN" sz="2000" dirty="0"/>
              <a:t>        // offer elements to the Queue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q.</a:t>
            </a:r>
            <a:r>
              <a:rPr lang="en-IN" sz="2000" b="1" dirty="0" err="1">
                <a:solidFill>
                  <a:srgbClr val="FF0000"/>
                </a:solidFill>
              </a:rPr>
              <a:t>offer</a:t>
            </a:r>
            <a:r>
              <a:rPr lang="en-IN" sz="2000" dirty="0"/>
              <a:t>(1); //</a:t>
            </a:r>
            <a:r>
              <a:rPr lang="en-IN" sz="2000" dirty="0" err="1"/>
              <a:t>q.</a:t>
            </a:r>
            <a:r>
              <a:rPr lang="en-IN" sz="2000" b="1" dirty="0" err="1">
                <a:solidFill>
                  <a:srgbClr val="FF0000"/>
                </a:solidFill>
              </a:rPr>
              <a:t>add</a:t>
            </a:r>
            <a:r>
              <a:rPr lang="en-IN" sz="2000" dirty="0"/>
              <a:t>(1);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q.offer</a:t>
            </a:r>
            <a:r>
              <a:rPr lang="en-IN" sz="2000" dirty="0"/>
              <a:t>(2);    </a:t>
            </a:r>
            <a:r>
              <a:rPr lang="en-IN" sz="2000" dirty="0" err="1"/>
              <a:t>q.offer</a:t>
            </a:r>
            <a:r>
              <a:rPr lang="en-IN" sz="2000" dirty="0"/>
              <a:t>(3);      </a:t>
            </a:r>
            <a:r>
              <a:rPr lang="en-IN" sz="2000" dirty="0" err="1"/>
              <a:t>System.out.println</a:t>
            </a:r>
            <a:r>
              <a:rPr lang="en-IN" sz="2000" dirty="0"/>
              <a:t>("Queue: " + q);</a:t>
            </a:r>
          </a:p>
          <a:p>
            <a:endParaRPr lang="en-IN" sz="2000" dirty="0"/>
          </a:p>
          <a:p>
            <a:r>
              <a:rPr lang="en-IN" sz="2000" dirty="0"/>
              <a:t>        // Access elements of the Queue</a:t>
            </a:r>
          </a:p>
          <a:p>
            <a:r>
              <a:rPr lang="en-IN" sz="2000" dirty="0"/>
              <a:t>        int </a:t>
            </a:r>
            <a:r>
              <a:rPr lang="en-IN" sz="2000" dirty="0" err="1"/>
              <a:t>accessedNumber</a:t>
            </a:r>
            <a:r>
              <a:rPr lang="en-IN" sz="2000" dirty="0"/>
              <a:t> = </a:t>
            </a:r>
            <a:r>
              <a:rPr lang="en-IN" sz="2000" dirty="0" err="1"/>
              <a:t>q.</a:t>
            </a:r>
            <a:r>
              <a:rPr lang="en-IN" sz="2000" b="1" dirty="0" err="1">
                <a:solidFill>
                  <a:srgbClr val="FF0000"/>
                </a:solidFill>
              </a:rPr>
              <a:t>peek</a:t>
            </a:r>
            <a:r>
              <a:rPr lang="en-IN" sz="2000" dirty="0"/>
              <a:t>();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System.out.println</a:t>
            </a:r>
            <a:r>
              <a:rPr lang="en-IN" sz="2000" dirty="0"/>
              <a:t>("Accessed Element: " + </a:t>
            </a:r>
            <a:r>
              <a:rPr lang="en-IN" sz="2000" dirty="0" err="1"/>
              <a:t>accessedNumber</a:t>
            </a:r>
            <a:r>
              <a:rPr lang="en-IN" sz="2000" dirty="0"/>
              <a:t>);</a:t>
            </a:r>
          </a:p>
          <a:p>
            <a:endParaRPr lang="en-IN" sz="2000" dirty="0"/>
          </a:p>
          <a:p>
            <a:r>
              <a:rPr lang="en-IN" sz="2000" dirty="0"/>
              <a:t>        // Remove elements from the Queue</a:t>
            </a:r>
          </a:p>
          <a:p>
            <a:r>
              <a:rPr lang="en-IN" sz="2000" dirty="0"/>
              <a:t>        int </a:t>
            </a:r>
            <a:r>
              <a:rPr lang="en-IN" sz="2000" dirty="0" err="1"/>
              <a:t>removedNumber</a:t>
            </a:r>
            <a:r>
              <a:rPr lang="en-IN" sz="2000" dirty="0"/>
              <a:t> = </a:t>
            </a:r>
            <a:r>
              <a:rPr lang="en-IN" sz="2000" dirty="0" err="1"/>
              <a:t>q.</a:t>
            </a:r>
            <a:r>
              <a:rPr lang="en-IN" sz="2000" b="1" dirty="0" err="1">
                <a:solidFill>
                  <a:srgbClr val="FF0000"/>
                </a:solidFill>
              </a:rPr>
              <a:t>poll</a:t>
            </a:r>
            <a:r>
              <a:rPr lang="en-IN" sz="2000" dirty="0"/>
              <a:t>();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System.out.println</a:t>
            </a:r>
            <a:r>
              <a:rPr lang="en-IN" sz="2000" dirty="0"/>
              <a:t>("Removed Element: " + </a:t>
            </a:r>
            <a:r>
              <a:rPr lang="en-IN" sz="2000" dirty="0" err="1"/>
              <a:t>removedNumber</a:t>
            </a:r>
            <a:r>
              <a:rPr lang="en-IN" sz="2000" dirty="0"/>
              <a:t>);</a:t>
            </a:r>
          </a:p>
          <a:p>
            <a:endParaRPr lang="en-IN" sz="2000" dirty="0"/>
          </a:p>
          <a:p>
            <a:r>
              <a:rPr lang="en-IN" sz="2000" dirty="0"/>
              <a:t>        </a:t>
            </a:r>
            <a:r>
              <a:rPr lang="en-IN" sz="2000" dirty="0" err="1"/>
              <a:t>System.out.println</a:t>
            </a:r>
            <a:r>
              <a:rPr lang="en-IN" sz="2000" dirty="0"/>
              <a:t>("Updated Queue: " + q);     }}</a:t>
            </a:r>
          </a:p>
        </p:txBody>
      </p:sp>
    </p:spTree>
    <p:extLst>
      <p:ext uri="{BB962C8B-B14F-4D97-AF65-F5344CB8AC3E}">
        <p14:creationId xmlns:p14="http://schemas.microsoft.com/office/powerpoint/2010/main" val="578429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xmlns="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533400" y="1066800"/>
            <a:ext cx="4572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Priority Queue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FF18063-8778-DD6A-E090-C9873B70F83C}"/>
              </a:ext>
            </a:extLst>
          </p:cNvPr>
          <p:cNvSpPr txBox="1"/>
          <p:nvPr/>
        </p:nvSpPr>
        <p:spPr>
          <a:xfrm>
            <a:off x="533399" y="2043551"/>
            <a:ext cx="92357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By default, the priority queue orders its elements according to their natural ordering using Comparable.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element with the least value is assigned the highest priority and thus is removed from the queue first.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If there are several elements with the same highest priority, the tie is broken arbitrarily.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also specify an ordering using Comparator in the constructor </a:t>
            </a:r>
            <a:r>
              <a:rPr lang="en-US" sz="2400" dirty="0" err="1"/>
              <a:t>PriorityQueue</a:t>
            </a:r>
            <a:r>
              <a:rPr lang="en-US" sz="2400" dirty="0"/>
              <a:t>(</a:t>
            </a:r>
            <a:r>
              <a:rPr lang="en-US" sz="2400" dirty="0" err="1"/>
              <a:t>initialCapacity</a:t>
            </a:r>
            <a:r>
              <a:rPr lang="en-US" sz="2400" dirty="0"/>
              <a:t>, comparator).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33541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xmlns="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533400" y="1066800"/>
            <a:ext cx="4572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Priority Queue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1629531-A04A-A150-7F3D-2EA70DCA6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38" y="2667000"/>
            <a:ext cx="961672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77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C27F21-97FC-9A37-7857-22C51E70D6E3}"/>
              </a:ext>
            </a:extLst>
          </p:cNvPr>
          <p:cNvSpPr txBox="1"/>
          <p:nvPr/>
        </p:nvSpPr>
        <p:spPr>
          <a:xfrm>
            <a:off x="609600" y="2362200"/>
            <a:ext cx="93726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import </a:t>
            </a:r>
            <a:r>
              <a:rPr lang="en-IN" sz="2400" dirty="0" err="1"/>
              <a:t>java.util</a:t>
            </a:r>
            <a:r>
              <a:rPr lang="en-IN" sz="2400" dirty="0"/>
              <a:t>.*;</a:t>
            </a:r>
          </a:p>
          <a:p>
            <a:r>
              <a:rPr lang="en-IN" sz="2400" dirty="0"/>
              <a:t>class Main{</a:t>
            </a:r>
          </a:p>
          <a:p>
            <a:r>
              <a:rPr lang="en-IN" sz="2400" dirty="0"/>
              <a:t>    public static void main(String </a:t>
            </a:r>
            <a:r>
              <a:rPr lang="en-IN" sz="2400" dirty="0" err="1"/>
              <a:t>args</a:t>
            </a:r>
            <a:r>
              <a:rPr lang="en-IN" sz="2400" dirty="0"/>
              <a:t>[]){</a:t>
            </a:r>
          </a:p>
          <a:p>
            <a:r>
              <a:rPr lang="en-IN" sz="2400" dirty="0"/>
              <a:t>        </a:t>
            </a:r>
            <a:r>
              <a:rPr lang="en-IN" sz="2400" dirty="0">
                <a:solidFill>
                  <a:srgbClr val="FF0000"/>
                </a:solidFill>
              </a:rPr>
              <a:t>Queue&lt;String&gt; </a:t>
            </a:r>
            <a:r>
              <a:rPr lang="en-IN" sz="2400" dirty="0" err="1">
                <a:solidFill>
                  <a:srgbClr val="FF0000"/>
                </a:solidFill>
              </a:rPr>
              <a:t>pq</a:t>
            </a:r>
            <a:r>
              <a:rPr lang="en-IN" sz="2400" dirty="0">
                <a:solidFill>
                  <a:srgbClr val="FF0000"/>
                </a:solidFill>
              </a:rPr>
              <a:t> = new </a:t>
            </a:r>
            <a:r>
              <a:rPr lang="en-IN" sz="2400" dirty="0" err="1">
                <a:solidFill>
                  <a:srgbClr val="FF0000"/>
                </a:solidFill>
              </a:rPr>
              <a:t>PriorityQueue</a:t>
            </a:r>
            <a:r>
              <a:rPr lang="en-IN" sz="2400" dirty="0">
                <a:solidFill>
                  <a:srgbClr val="FF0000"/>
                </a:solidFill>
              </a:rPr>
              <a:t>&lt;&gt;();</a:t>
            </a:r>
          </a:p>
          <a:p>
            <a:r>
              <a:rPr lang="en-IN" sz="2400" dirty="0"/>
              <a:t>        //</a:t>
            </a:r>
            <a:r>
              <a:rPr lang="en-IN" sz="2400" dirty="0" err="1"/>
              <a:t>PriorityQueue</a:t>
            </a:r>
            <a:r>
              <a:rPr lang="en-IN" sz="2400" dirty="0"/>
              <a:t>&lt;String&gt; </a:t>
            </a:r>
            <a:r>
              <a:rPr lang="en-IN" sz="2400" dirty="0" err="1"/>
              <a:t>pq</a:t>
            </a:r>
            <a:r>
              <a:rPr lang="en-IN" sz="2400" dirty="0"/>
              <a:t> = new </a:t>
            </a:r>
            <a:r>
              <a:rPr lang="en-IN" sz="2400" dirty="0" err="1"/>
              <a:t>PriorityQueue</a:t>
            </a:r>
            <a:r>
              <a:rPr lang="en-IN" sz="2400" dirty="0"/>
              <a:t>&lt;&gt;();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pq.</a:t>
            </a:r>
            <a:r>
              <a:rPr lang="en-IN" sz="2400" b="1" dirty="0" err="1">
                <a:solidFill>
                  <a:srgbClr val="FF0000"/>
                </a:solidFill>
              </a:rPr>
              <a:t>add</a:t>
            </a:r>
            <a:r>
              <a:rPr lang="en-IN" sz="2400" dirty="0"/>
              <a:t>("</a:t>
            </a:r>
            <a:r>
              <a:rPr lang="en-IN" sz="2400" dirty="0" err="1"/>
              <a:t>abcd</a:t>
            </a:r>
            <a:r>
              <a:rPr lang="en-IN" sz="2400" dirty="0"/>
              <a:t>");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pq.add</a:t>
            </a:r>
            <a:r>
              <a:rPr lang="en-IN" sz="2400" dirty="0"/>
              <a:t>("1234");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pq.add</a:t>
            </a:r>
            <a:r>
              <a:rPr lang="en-IN" sz="2400" dirty="0"/>
              <a:t>("java");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pq.add</a:t>
            </a:r>
            <a:r>
              <a:rPr lang="en-IN" sz="2400" dirty="0"/>
              <a:t>("catch");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pq.add</a:t>
            </a:r>
            <a:r>
              <a:rPr lang="en-IN" sz="2400" dirty="0"/>
              <a:t>("1");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System.out.println</a:t>
            </a:r>
            <a:r>
              <a:rPr lang="en-IN" sz="2400" dirty="0"/>
              <a:t>(</a:t>
            </a:r>
            <a:r>
              <a:rPr lang="en-IN" sz="2400" dirty="0" err="1"/>
              <a:t>pq</a:t>
            </a:r>
            <a:r>
              <a:rPr lang="en-IN" sz="2400" dirty="0"/>
              <a:t>); // Natural Ordering</a:t>
            </a:r>
          </a:p>
          <a:p>
            <a:r>
              <a:rPr lang="en-IN" sz="2400" dirty="0"/>
              <a:t>    }</a:t>
            </a:r>
          </a:p>
          <a:p>
            <a:r>
              <a:rPr lang="en-IN" sz="2400" dirty="0"/>
              <a:t>}</a:t>
            </a:r>
          </a:p>
          <a:p>
            <a:r>
              <a:rPr lang="en-IN" sz="2400" dirty="0"/>
              <a:t> 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xmlns="" id="{124191FE-06F1-288A-75BE-5CA189BAC9A1}"/>
              </a:ext>
            </a:extLst>
          </p:cNvPr>
          <p:cNvSpPr txBox="1">
            <a:spLocks/>
          </p:cNvSpPr>
          <p:nvPr/>
        </p:nvSpPr>
        <p:spPr>
          <a:xfrm>
            <a:off x="533400" y="1066800"/>
            <a:ext cx="4572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Priority Queue</a:t>
            </a:r>
          </a:p>
        </p:txBody>
      </p:sp>
    </p:spTree>
    <p:extLst>
      <p:ext uri="{BB962C8B-B14F-4D97-AF65-F5344CB8AC3E}">
        <p14:creationId xmlns:p14="http://schemas.microsoft.com/office/powerpoint/2010/main" val="1986950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C27F21-97FC-9A37-7857-22C51E70D6E3}"/>
              </a:ext>
            </a:extLst>
          </p:cNvPr>
          <p:cNvSpPr txBox="1"/>
          <p:nvPr/>
        </p:nvSpPr>
        <p:spPr>
          <a:xfrm>
            <a:off x="609600" y="2362200"/>
            <a:ext cx="9372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ArrayList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Iterator vs </a:t>
            </a:r>
            <a:r>
              <a:rPr lang="en-IN" sz="2400" dirty="0" err="1"/>
              <a:t>ListIterator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LinkedList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Vector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Queue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PriorityQueue</a:t>
            </a:r>
            <a:r>
              <a:rPr lang="en-IN" sz="2400" dirty="0"/>
              <a:t> 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xmlns="" id="{124191FE-06F1-288A-75BE-5CA189BAC9A1}"/>
              </a:ext>
            </a:extLst>
          </p:cNvPr>
          <p:cNvSpPr txBox="1">
            <a:spLocks/>
          </p:cNvSpPr>
          <p:nvPr/>
        </p:nvSpPr>
        <p:spPr>
          <a:xfrm>
            <a:off x="533400" y="1066800"/>
            <a:ext cx="4572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46925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4606" y="3356875"/>
            <a:ext cx="381199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pc="-15" dirty="0"/>
              <a:t>END</a:t>
            </a:r>
            <a:r>
              <a:rPr spc="-1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5" dirty="0"/>
              <a:t>UNIT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-25" dirty="0"/>
              <a:t> </a:t>
            </a:r>
            <a:r>
              <a:rPr lang="en-US" spc="-25" dirty="0"/>
              <a:t>10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1" y="3810000"/>
            <a:ext cx="9144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2332498-517B-488F-A589-AC8A2B424B91}"/>
              </a:ext>
            </a:extLst>
          </p:cNvPr>
          <p:cNvSpPr/>
          <p:nvPr/>
        </p:nvSpPr>
        <p:spPr>
          <a:xfrm>
            <a:off x="457200" y="1981200"/>
            <a:ext cx="9372600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create a data structure is therefore to create an instance from the class.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You can then apply the methods on the instance to manipulate the data structure, such as inserting an element into or deleting an element from the data structure.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Choosing the best data structures and algorithms for a particular task is one of the keys to developing high-performance software.</a:t>
            </a:r>
          </a:p>
        </p:txBody>
      </p:sp>
    </p:spTree>
    <p:extLst>
      <p:ext uri="{BB962C8B-B14F-4D97-AF65-F5344CB8AC3E}">
        <p14:creationId xmlns:p14="http://schemas.microsoft.com/office/powerpoint/2010/main" val="139765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Collections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2332498-517B-488F-A589-AC8A2B424B91}"/>
              </a:ext>
            </a:extLst>
          </p:cNvPr>
          <p:cNvSpPr/>
          <p:nvPr/>
        </p:nvSpPr>
        <p:spPr>
          <a:xfrm>
            <a:off x="457200" y="1981200"/>
            <a:ext cx="9372600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Java Collections Framework supports two types of containers: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One for storing a collection of elements is simply called a collection.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The other, for storing key/value pairs, is called a map (efficient for searching).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common features of collections are defined in the interfaces, and implementations are provided in concrete classes (normal class).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The Collection interface defines the common operations for lists, vectors, stacks, queues, priority queues, and sets.</a:t>
            </a:r>
          </a:p>
        </p:txBody>
      </p:sp>
    </p:spTree>
    <p:extLst>
      <p:ext uri="{BB962C8B-B14F-4D97-AF65-F5344CB8AC3E}">
        <p14:creationId xmlns:p14="http://schemas.microsoft.com/office/powerpoint/2010/main" val="301433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Collections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2332498-517B-488F-A589-AC8A2B424B91}"/>
              </a:ext>
            </a:extLst>
          </p:cNvPr>
          <p:cNvSpPr/>
          <p:nvPr/>
        </p:nvSpPr>
        <p:spPr>
          <a:xfrm>
            <a:off x="457200" y="1981200"/>
            <a:ext cx="9601200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Sets</a:t>
            </a:r>
            <a:r>
              <a:rPr lang="en-US" sz="2400" dirty="0"/>
              <a:t> store a group of nonduplicate elements.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Lists</a:t>
            </a:r>
            <a:r>
              <a:rPr lang="en-US" sz="2400" dirty="0"/>
              <a:t> store an ordered collection of elements.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Stacks</a:t>
            </a:r>
            <a:r>
              <a:rPr lang="en-US" sz="2400" dirty="0"/>
              <a:t> store objects that are processed in a last-in, first-out </a:t>
            </a:r>
            <a:r>
              <a:rPr lang="en-US" sz="2400" b="1" dirty="0"/>
              <a:t>LIFO</a:t>
            </a:r>
            <a:r>
              <a:rPr lang="en-US" sz="2400" dirty="0"/>
              <a:t> fashion.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Queues</a:t>
            </a:r>
            <a:r>
              <a:rPr lang="en-US" sz="2400" dirty="0"/>
              <a:t> store objects that are processed in a first-in, first-out </a:t>
            </a:r>
            <a:r>
              <a:rPr lang="en-US" sz="2400" b="1" dirty="0"/>
              <a:t>FIFO</a:t>
            </a:r>
            <a:r>
              <a:rPr lang="en-US" sz="2400" dirty="0"/>
              <a:t> fashion.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0000"/>
                </a:solidFill>
              </a:rPr>
              <a:t>PriorityQueues</a:t>
            </a:r>
            <a:r>
              <a:rPr lang="en-US" sz="2400" dirty="0"/>
              <a:t> store objects that are processed in the order of their priorities.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5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Collections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2332498-517B-488F-A589-AC8A2B424B91}"/>
              </a:ext>
            </a:extLst>
          </p:cNvPr>
          <p:cNvSpPr/>
          <p:nvPr/>
        </p:nvSpPr>
        <p:spPr>
          <a:xfrm>
            <a:off x="457200" y="1981200"/>
            <a:ext cx="960120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A collection is a container that stores objects.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03FE621-C3DD-A08B-064A-2CB958F0A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790574"/>
            <a:ext cx="10026341" cy="452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2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Collection Interface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010B1BA-472A-2447-9E0A-1D68E7BFF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" y="2133600"/>
            <a:ext cx="9871863" cy="467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1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Iterators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9C1E71B-9742-48EE-8CCF-6CBF89144019}"/>
              </a:ext>
            </a:extLst>
          </p:cNvPr>
          <p:cNvSpPr/>
          <p:nvPr/>
        </p:nvSpPr>
        <p:spPr>
          <a:xfrm>
            <a:off x="581526" y="2514600"/>
            <a:ext cx="917207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Iterator is a classic design pattern for walking through a data structure without having to expose the details of how data is stored in the data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Collection interface extends the </a:t>
            </a:r>
            <a:r>
              <a:rPr lang="en-US" sz="2400" dirty="0" err="1"/>
              <a:t>Iterable</a:t>
            </a:r>
            <a:r>
              <a:rPr lang="en-US" sz="2400" dirty="0"/>
              <a:t> interface.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Iterable</a:t>
            </a:r>
            <a:r>
              <a:rPr lang="en-US" sz="2400" dirty="0"/>
              <a:t> interface defines the iterator method, which returns an iterator.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Collection interface contains the methods for manipulating the elements in a collection, and you can obtain an </a:t>
            </a:r>
            <a:r>
              <a:rPr lang="en-US" sz="2400" dirty="0">
                <a:solidFill>
                  <a:srgbClr val="FF0000"/>
                </a:solidFill>
              </a:rPr>
              <a:t>iterator object for traversing elements in the collection.</a:t>
            </a:r>
          </a:p>
        </p:txBody>
      </p:sp>
    </p:spTree>
    <p:extLst>
      <p:ext uri="{BB962C8B-B14F-4D97-AF65-F5344CB8AC3E}">
        <p14:creationId xmlns:p14="http://schemas.microsoft.com/office/powerpoint/2010/main" val="365979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2229</TotalTime>
  <Words>1895</Words>
  <Application>Microsoft Office PowerPoint</Application>
  <PresentationFormat>Custom</PresentationFormat>
  <Paragraphs>290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</vt:lpstr>
      <vt:lpstr>DejaVuSans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UNIT - 10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Unit 3.pptx</dc:title>
  <dc:creator>admin</dc:creator>
  <cp:lastModifiedBy>Microsoft account</cp:lastModifiedBy>
  <cp:revision>185</cp:revision>
  <dcterms:created xsi:type="dcterms:W3CDTF">2022-02-02T16:17:27Z</dcterms:created>
  <dcterms:modified xsi:type="dcterms:W3CDTF">2022-11-09T04:20:21Z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2021-02-08T00:00:00Z</vt:filetime>
  </property>
  <property fmtid="{D5CDD505-2E9C-101B-9397-08002B2CF9AE}" pid="3" name="LastSaved">
    <vt:filetime>2022-02-02T00:00:00Z</vt:filetime>
  </property>
</Properties>
</file>